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20" r:id="rId2"/>
    <p:sldId id="457" r:id="rId3"/>
    <p:sldId id="515" r:id="rId4"/>
    <p:sldId id="456" r:id="rId5"/>
    <p:sldId id="459" r:id="rId6"/>
    <p:sldId id="528" r:id="rId7"/>
    <p:sldId id="583" r:id="rId8"/>
    <p:sldId id="531" r:id="rId9"/>
    <p:sldId id="462" r:id="rId10"/>
    <p:sldId id="463" r:id="rId11"/>
    <p:sldId id="586" r:id="rId12"/>
    <p:sldId id="464" r:id="rId13"/>
    <p:sldId id="474" r:id="rId14"/>
    <p:sldId id="479" r:id="rId15"/>
    <p:sldId id="547" r:id="rId16"/>
    <p:sldId id="475" r:id="rId17"/>
    <p:sldId id="476" r:id="rId18"/>
    <p:sldId id="477" r:id="rId19"/>
    <p:sldId id="467" r:id="rId20"/>
    <p:sldId id="584" r:id="rId21"/>
    <p:sldId id="587" r:id="rId22"/>
    <p:sldId id="585" r:id="rId23"/>
    <p:sldId id="593" r:id="rId24"/>
    <p:sldId id="594" r:id="rId25"/>
    <p:sldId id="576" r:id="rId26"/>
    <p:sldId id="596" r:id="rId27"/>
    <p:sldId id="597" r:id="rId28"/>
    <p:sldId id="598" r:id="rId29"/>
    <p:sldId id="577" r:id="rId30"/>
    <p:sldId id="599" r:id="rId31"/>
    <p:sldId id="480" r:id="rId32"/>
    <p:sldId id="481" r:id="rId33"/>
    <p:sldId id="533" r:id="rId34"/>
  </p:sldIdLst>
  <p:sldSz cx="9144000" cy="6858000" type="screen4x3"/>
  <p:notesSz cx="9372600" cy="7086600"/>
  <p:custDataLst>
    <p:tags r:id="rId37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42"/>
    <a:srgbClr val="F7BB43"/>
    <a:srgbClr val="F4A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0" autoAdjust="0"/>
    <p:restoredTop sz="98932" autoAdjust="0"/>
  </p:normalViewPr>
  <p:slideViewPr>
    <p:cSldViewPr>
      <p:cViewPr varScale="1">
        <p:scale>
          <a:sx n="92" d="100"/>
          <a:sy n="92" d="100"/>
        </p:scale>
        <p:origin x="12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308972" y="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7221B4BC-F815-41DA-9880-81C157309C46}" type="datetimeFigureOut">
              <a:rPr lang="es-CL" smtClean="0"/>
              <a:pPr/>
              <a:t>18-03-2015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308972" y="673104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09DD33C4-07FF-4021-80CD-39F0D13DD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23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308972" y="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FDB404E4-3043-4774-9459-F710263E7975}" type="datetimeFigureOut">
              <a:rPr lang="es-ES" smtClean="0"/>
              <a:pPr/>
              <a:t>18/03/2015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7261" y="3366135"/>
            <a:ext cx="7498080" cy="3188970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308972" y="6731040"/>
            <a:ext cx="4061460" cy="35433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276D22AA-526E-4AB9-9B82-07F0B433AE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821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C82A-4FB0-4E3A-920C-F331E0B1AC22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9E6E-5756-4505-8F6D-0633968BBC1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39E7-BCCC-4A65-9448-86579BAB2F9A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9033-2FFD-4B1D-AAB3-F8FED25D8C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E9AD-64CD-48CE-AEE0-C4FD3483DCED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A754-E584-4009-8BB5-9ABA7FABE2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5B02-4081-45B6-B780-B45934E68032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5B8E-D5D6-43BB-9D6A-D8A737BC88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EAD6-CCE4-4F45-B5A1-54BE4AE4D0F5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FE3D-391F-42B1-BAA7-A9CA5EDBD5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CA9D-1124-4C80-986A-50A836E97E71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294-706C-4307-BF98-2959CDCA89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603F-7A2D-489D-BF0C-CF8522F20075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E7C3-D733-4450-94D1-2E86FAFFDB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92F1-28DE-4154-A52F-61A69440CE06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6FD2-44E5-40B4-BC75-FC0991B04A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B1F5-749E-457F-907C-2549F2F546B2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8883-CC26-4649-95BE-AEDB0563E2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D5C0-3C03-41AB-BE24-4CD2082CBF1C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2DAD-6420-444A-9918-F0C4E3B861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26E6-CA35-4032-BEF3-BF2022135476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DDAE-8B45-48F7-AC91-05501B55E8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2863E-C4C1-4D74-B09A-E175BB3FDF49}" type="datetime1">
              <a:rPr lang="es-ES" smtClean="0"/>
              <a:pPr>
                <a:defRPr/>
              </a:pPr>
              <a:t>18/03/2015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E4833E-DFBD-4CDF-831F-C3FD46E889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Formativa\Desktop\FINAL%20OLEO\VIDEOS\VENTAJAS%20DE%20LA%20HYD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Venturi.gi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Venturi.gi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l/url?sa=i&amp;rct=j&amp;q=&amp;esrc=s&amp;frm=1&amp;source=images&amp;cd=&amp;cad=rja&amp;docid=kszqLCqtRewWoM&amp;tbnid=564MFf61ijWeOM:&amp;ved=0CAUQjRw&amp;url=http://www.youtube.com/watch?v=bOEk-gOeFoc&amp;ei=gEfmUsiLLurksAThnIHABg&amp;bvm=bv.59930103,d.eW0&amp;psig=AFQjCNFqs8y9AC7zhc2f4d1QwvlDBox7ow&amp;ust=139090929597477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l/url?sa=i&amp;rct=j&amp;q=&amp;esrc=s&amp;frm=1&amp;source=images&amp;cd=&amp;cad=rja&amp;docid=3vTj-qR587trzM&amp;tbnid=jzNEG_aQJYsZMM:&amp;ved=0CAUQjRw&amp;url=http://www.apologetics315.com/2011/07/blaise-pascal-audio-series-by-ken.html&amp;ei=ZrbHUYCdHsa2igLL04DwBA&amp;psig=AFQjCNEQK7UfmmXDuNKuLGh0o2P67723lg&amp;ust=1372129226885524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l/url?sa=i&amp;rct=j&amp;q=&amp;esrc=s&amp;frm=1&amp;source=images&amp;cd=&amp;cad=rja&amp;docid=mNeAw0VAgZndzM&amp;tbnid=e83b1Gj_J5_ueM:&amp;ved=&amp;url=http://es.123rf.com/photo_4068082_vintage-auto-silueta-sobre-un-fondo-blanco.html&amp;ei=PT7LUfaHFqSXigKP0IHoCQ&amp;bvm=bv.48340889,d.cGE&amp;psig=AFQjCNEc5uTI4tY22xHUwgpDt5NzVS35ww&amp;ust=137236063762094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l/url?sa=i&amp;rct=j&amp;q=&amp;esrc=s&amp;frm=1&amp;source=images&amp;cd=&amp;cad=rja&amp;docid=v4NF8NQhfihReM&amp;tbnid=i93W5NkY8Id1pM:&amp;ved=0CAUQjRw&amp;url=http://elsalto.olx.com.mx/compra-de-de-maquinaria-pesada-para-desguace-iid-199769469&amp;ei=b8pIUdDnNYTW9AS5ooDQDg&amp;bvm=bv.43828540,d.eWU&amp;psig=AFQjCNESxm2uxyg91g3bzOXT_ntC6X_EEw&amp;ust=136381130556899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l/url?sa=i&amp;rct=j&amp;q=&amp;esrc=s&amp;frm=1&amp;source=images&amp;cd=&amp;cad=rja&amp;docid=2iVebiu3BtuoJM&amp;tbnid=lhuPICdOdfFKhM:&amp;ved=0CAUQjRw&amp;url=http://www.ferrenet.cl/gatas-hidraulicas/156-gata-hidraulica-de-botella-30-toneladas.html&amp;ei=6vPGUsysHtWisQS97oHADQ&amp;bvm=bv.58187178,d.eW0&amp;psig=AFQjCNHmoobcQypcwoiWgv0DWQLSEAgWaQ&amp;ust=138885665375509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google.cl/imgres?imgurl&amp;imgrefurl=http://www.maquinariastock.com/212-cargador-frontal-changlin-lic-cat/details.html&amp;h=0&amp;w=0&amp;sz=1&amp;tbnid=Lffb5GgbIUO-SM&amp;tbnh=177&amp;tbnw=285&amp;zoom=1&amp;docid=h8MBrMmDrS3jwM&amp;ei=HvTGUqKmDueisQTpyIHIDw&amp;ved=0CAQQsCUoA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0tzCaT8EPwgRuM&amp;tbnid=0jbKG5o_wuVB9M:&amp;ved=0CAUQjRw&amp;url=http://www.colemanequip.com/Case-650G-Crawler-Dozer-Parts/Pictorial-Index-zw/PICTORIAL-INDEX-CRAWLER-HYDRAULIC-CIRCUITS-TRANSMISSION-SUPPLY-RETURN-AND-COOLING-LINES-nmC4/&amp;ei=Pi6cUfDHIIPY9ATuzoGwAg&amp;bvm=bv.46751780,d.dmQ&amp;psig=AFQjCNEEQ-HfttHvmipp4qmYy937DHzTKQ&amp;ust=136927584731938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l/url?sa=i&amp;rct=j&amp;q=&amp;esrc=s&amp;frm=1&amp;source=images&amp;cd=&amp;cad=rja&amp;docid=yWgEcGjqUEP0sM&amp;tbnid=vt8-YA9voN0uDM:&amp;ved=0CAUQjRw&amp;url=http://tercerciclo2009-2011crariberadeljucar.blogspot.com/2010/10/el-aparato-circulatorio-humano_26.html&amp;ei=mDGcUbXTI5Pa9QT_0IHoDw&amp;bvm=bv.46751780,d.dmQ&amp;psig=AFQjCNEeqRokGjedpWFe9C1zZah0Zah56w&amp;ust=136927704445016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hyperlink" Target="http://www.google.cl/url?sa=i&amp;rct=j&amp;q=&amp;esrc=s&amp;frm=1&amp;source=images&amp;cd=&amp;cad=rja&amp;docid=0tzCaT8EPwgRuM&amp;tbnid=0jbKG5o_wuVB9M:&amp;ved=0CAUQjRw&amp;url=http://www.colemanequip.com/Case-650G-Crawler-Dozer-Parts/Pictorial-Index-zw/PICTORIAL-INDEX-CRAWLER-HYDRAULIC-CIRCUITS-TRANSMISSION-SUPPLY-RETURN-AND-COOLING-LINES-nmC4/&amp;ei=Pi6cUfDHIIPY9ATuzoGwAg&amp;bvm=bv.46751780,d.dmQ&amp;psig=AFQjCNEEQ-HfttHvmipp4qmYy937DHzTKQ&amp;ust=136927584731938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23" y="1166486"/>
            <a:ext cx="8820150" cy="71438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738" y="190721"/>
            <a:ext cx="673879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507576" y="2064911"/>
            <a:ext cx="73849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BÁSICA   2014</a:t>
            </a:r>
            <a:endParaRPr lang="es-E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  <a:endParaRPr lang="es-C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72208" y="4941168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1      </a:t>
            </a:r>
          </a:p>
          <a:p>
            <a:pPr algn="r"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Fundamentos 1</a:t>
            </a:r>
          </a:p>
        </p:txBody>
      </p:sp>
      <p:pic>
        <p:nvPicPr>
          <p:cNvPr id="74754" name="Picture 2" descr=" MECANICA  DIESEL – OLEOHIDRAULICA MAQUINARIAS PESADA  Y CAMIONES. - Otros Servicios - Todo Ch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386551" cy="2088232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63688" y="1733907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La hidráulica, estudia tanto los líquidos en movimiento como los líquidos en reposo, según esto recibe el nombre de hidrodinámica o hidrostática respectivamente. </a:t>
            </a: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259632" y="3068960"/>
            <a:ext cx="66247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La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hidrodinámica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estudia las propiedades de los  </a:t>
            </a:r>
          </a:p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fluidos líquidos en movimiento. </a:t>
            </a: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403648" y="4293096"/>
            <a:ext cx="66540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La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hidrostática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estudia las propiedades de los   </a:t>
            </a:r>
          </a:p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fluidos en reposo o encerrados bajo presión.</a:t>
            </a: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37230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907704" y="1844824"/>
            <a:ext cx="6480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Ejemplos de aplicación de 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hidrodinámica 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</a:p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encuentran en los embalses, molinos y ruedas  de agua, represas hidroeléctricas, etc...</a:t>
            </a: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pic>
        <p:nvPicPr>
          <p:cNvPr id="11" name="Picture 2" descr="serreria-hidraulica_3d_maquinas_reconstrucciones_ilustraciones_quellegam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3019264"/>
            <a:ext cx="2841484" cy="2548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9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71600" y="1338441"/>
            <a:ext cx="748883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 ejemplo de aplicación de  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hidrostática 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 encuentra en múltiples maquinarias que trabajan desarrollando mucha fuerza, desde la sencillez de la gata hidráulica sofisticadas máquinas de movimiento de tierras. 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Como este fluido generalmente  es un tipo de aceite derivado del petróleo, se reconoce  mundialmente como  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OLEOHIDRÁULICA. </a:t>
            </a:r>
            <a:endParaRPr kumimoji="0" lang="es-ES" sz="16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http://blog.mercadovial.com/wp-content/uploads/2010/11/atlas_copco_boomer_xl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81926"/>
            <a:ext cx="2520280" cy="2343418"/>
          </a:xfrm>
          <a:prstGeom prst="rect">
            <a:avLst/>
          </a:prstGeom>
          <a:noFill/>
        </p:spPr>
      </p:pic>
      <p:pic>
        <p:nvPicPr>
          <p:cNvPr id="15" name="14 Imagen"/>
          <p:cNvPicPr/>
          <p:nvPr/>
        </p:nvPicPr>
        <p:blipFill>
          <a:blip r:embed="rId3" cstate="print">
            <a:lum contrast="32000"/>
          </a:blip>
          <a:srcRect/>
          <a:stretch>
            <a:fillRect/>
          </a:stretch>
        </p:blipFill>
        <p:spPr bwMode="auto">
          <a:xfrm>
            <a:off x="5796136" y="4293096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4" cstate="print"/>
          <a:srcRect l="15320" r="11912"/>
          <a:stretch>
            <a:fillRect/>
          </a:stretch>
        </p:blipFill>
        <p:spPr bwMode="auto">
          <a:xfrm>
            <a:off x="4355976" y="4581128"/>
            <a:ext cx="9361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87624" y="1250891"/>
            <a:ext cx="7272808" cy="28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SISTEMAS HIDRÁULICOS U OLEOHIDRÁULICOS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 bmk="_Toc324314279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Los sistemas hidráulicos son un conjunto de componentes que utilizando las propiedades de los fluidos líquidos permiten desarrollar una fuerza grande a partir de una pequeña.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Nombre al menos TRES  equipos que desarrollen su trabajo gracias a la acción de un sistema hidráulico.</a:t>
            </a:r>
            <a:endParaRPr kumimoji="0" lang="es-ES" sz="16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7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71800" y="4181153"/>
            <a:ext cx="4680520" cy="23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sz="1400" dirty="0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Máquina retroexcavadora.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sz="1400" dirty="0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Prensa hidráulica.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sz="1400" dirty="0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Gata hidráulica.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sz="1400" dirty="0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Plataforma hidráulica de mantenimiento.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sz="1400" dirty="0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Grúa hidráulica.</a:t>
            </a: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sz="1400" dirty="0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Montacargas , </a:t>
            </a:r>
            <a:r>
              <a:rPr lang="es-ES" sz="1400" dirty="0" err="1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es-ES" sz="1400" dirty="0" smtClean="0" bmk="_Toc324314279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s-ES" b="1" dirty="0" bmk="_Toc324314279">
              <a:solidFill>
                <a:srgbClr val="40404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475656" y="1235943"/>
            <a:ext cx="721114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CAMPOS DE APLICACIÓN  DE LOS SISTEMAS</a:t>
            </a:r>
            <a:r>
              <a:rPr kumimoji="0" lang="es-ES" b="1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HIDRÁULICOS.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E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Las aplicaciones de la hidráulica  son muy variadas, y se    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debe principalmente al  hecho de que  esta gran energía se  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puede controlar con una fuerza muy pequeña. </a:t>
            </a: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Otras razones de su generalizada aplicación son el diseño y fabricación de elementos de precisión y con materiales de calidad.</a:t>
            </a:r>
            <a:endParaRPr kumimoji="0" lang="es-ES" sz="16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16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16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16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8038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Hidráulica INDUSTRIAL  o  ESTACIONARIA</a:t>
            </a:r>
          </a:p>
          <a:p>
            <a:pPr marL="808038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S" sz="16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8038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Hidráulica MÓVIL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s-ES" dirty="0" smtClean="0">
              <a:solidFill>
                <a:srgbClr val="40404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1628800"/>
            <a:ext cx="7632848" cy="6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EJEMPLO DE APLICACIÓN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 bmk="_Toc324314279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32240" y="172307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VER VIDEO</a:t>
            </a:r>
            <a:endParaRPr lang="es-CL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name="ShockwaveFlash1" r:id="rId2" imgW="1828800" imgH="1828800"/>
        </mc:Choice>
        <mc:Fallback>
          <p:control name="ShockwaveFlash1" r:id="rId2" imgW="1828800" imgH="18288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908175" y="2349500"/>
                  <a:ext cx="6192838" cy="3867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331640" y="4536996"/>
            <a:ext cx="5831632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35696" y="2492896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Permiten  trabajar con elevados niveles de fuerza o momentos de giro.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aceite empleado en el sistema es reutilizable.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Velocidad de actuación fácilmente controlable.</a:t>
            </a:r>
          </a:p>
          <a:p>
            <a:pPr marL="342900" lvl="0" indent="-34290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Instalaciones flexibles.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Bajo peso.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Cambios rápidos de sentido.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7624" y="1628800"/>
            <a:ext cx="7560840" cy="6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lang="es-ES" b="1" dirty="0" smtClean="0" bmk="_Toc324314279">
                <a:latin typeface="Verdana" pitchFamily="34" charset="0"/>
                <a:ea typeface="Verdana" pitchFamily="34" charset="0"/>
                <a:cs typeface="Verdana" pitchFamily="34" charset="0"/>
              </a:rPr>
              <a:t>VENTAJAS DE LOS SISTEMAS HIDRÁULICOS.</a:t>
            </a:r>
            <a:endParaRPr kumimoji="0" lang="es-ES" b="1" i="0" u="none" strike="noStrike" cap="none" normalizeH="0" baseline="0" dirty="0" smtClean="0" bmk="_Toc324314279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 bmk="_Toc324314279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87624" y="1628800"/>
            <a:ext cx="7416824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lang="es-ES" b="1" dirty="0" smtClean="0" bmk="_Toc324314279">
                <a:latin typeface="Verdana" pitchFamily="34" charset="0"/>
                <a:ea typeface="Verdana" pitchFamily="34" charset="0"/>
                <a:cs typeface="Verdana" pitchFamily="34" charset="0"/>
              </a:rPr>
              <a:t>DESVENTAJAS DE LOS SISTEMAS HIDRÁULICOS. </a:t>
            </a:r>
            <a:endParaRPr lang="es-ES" b="1" dirty="0" smtClean="0" bmk="_Toc324314279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331640" y="4536996"/>
            <a:ext cx="5831632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79712" y="2564904"/>
            <a:ext cx="59046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fluido hidráulico y sus componentes son de elevados costos. 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Pérdidas de presión en caso de fugas.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Requerimiento de personal especializado para la mantención.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Fluido muy sensible a la contaminación.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Fluidos expuestos al cuerpo humano pueden provocar enfermedades.    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es-CL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1628800"/>
            <a:ext cx="7632848" cy="6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SISTEMAS HIDRÁULICOS: VENTAJAS Y DESVENTAJAS.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 bmk="_Toc324314279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8" name="VENTAJAS DE LA HY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420888"/>
            <a:ext cx="4704523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6" name="AutoShape 2" descr="https://encrypted-tbn2.gstatic.com/images?q=tbn:ANd9GcQT4QoGEZC1Nz5ci5nhX1koE942kjVOPimjy0rXJnvBOxcvbKATG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1475656" y="2204864"/>
            <a:ext cx="65527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comprender el funcionamiento de los sistemas hidráulicos debemos conocer los distintos tipos de fluidos y algunas leyes y propiedades  que rigen su comportamiento. </a:t>
            </a:r>
            <a:r>
              <a:rPr lang="es-CL" sz="1600" b="1" dirty="0" smtClean="0">
                <a:solidFill>
                  <a:schemeClr val="folHlink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            </a:t>
            </a:r>
          </a:p>
          <a:p>
            <a:r>
              <a:rPr lang="es-CL" sz="1600" b="1" dirty="0" smtClean="0">
                <a:solidFill>
                  <a:schemeClr val="folHlink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                 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03648" y="1484784"/>
            <a:ext cx="576064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25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LEYES</a:t>
            </a:r>
            <a:r>
              <a:rPr kumimoji="0" lang="es-ES" sz="1600" b="1" i="0" u="none" strike="noStrike" cap="none" normalizeH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kumimoji="0" lang="es-ES" sz="1600" b="1" i="0" u="none" strike="noStrike" cap="none" normalizeH="0" baseline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PRINCIPIOS DE LA HIDROSTÁTICA</a:t>
            </a:r>
            <a:r>
              <a:rPr kumimoji="0" lang="es-ES" sz="1600" b="1" i="0" u="none" strike="noStrike" cap="none" normalizeH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U</a:t>
            </a:r>
          </a:p>
          <a:p>
            <a:pPr marR="0" lvl="0" indent="825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OLEOHIDRÁULICA.</a:t>
            </a:r>
            <a:r>
              <a:rPr kumimoji="0" lang="es-ES" sz="1600" b="1" i="0" u="none" strike="noStrike" cap="none" normalizeH="0" baseline="0" dirty="0" smtClean="0" bmk="_Toc324314279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smtClean="0" bmk="_Toc324314279">
              <a:solidFill>
                <a:srgbClr val="40404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47664" y="3717032"/>
            <a:ext cx="655272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1.-	TIPOS DE FLUIDOS.</a:t>
            </a:r>
            <a:endParaRPr lang="es-CL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600" b="1" dirty="0" smtClean="0">
                <a:solidFill>
                  <a:schemeClr val="folHlink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	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2.-	PROPIEDADES.</a:t>
            </a:r>
          </a:p>
          <a:p>
            <a:pPr algn="just">
              <a:lnSpc>
                <a:spcPct val="150000"/>
              </a:lnSpc>
            </a:pP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	3.-	PRINCIPIO DE BERNOULLI.</a:t>
            </a:r>
          </a:p>
          <a:p>
            <a:pPr algn="just">
              <a:lnSpc>
                <a:spcPct val="150000"/>
              </a:lnSpc>
            </a:pP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	4.-	LA PRESIÓN Y LOS FLUIDOS.</a:t>
            </a:r>
          </a:p>
          <a:p>
            <a:pPr algn="just">
              <a:lnSpc>
                <a:spcPct val="150000"/>
              </a:lnSpc>
            </a:pP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	5.-	BLAISE PASCAL.</a:t>
            </a:r>
          </a:p>
          <a:p>
            <a:pPr algn="just">
              <a:lnSpc>
                <a:spcPct val="150000"/>
              </a:lnSpc>
            </a:pP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	6.-	JOSEPH BRAMAH.</a:t>
            </a:r>
          </a:p>
          <a:p>
            <a:r>
              <a:rPr lang="es-CL" sz="1600" b="1" dirty="0" smtClean="0">
                <a:solidFill>
                  <a:schemeClr val="folHlink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Symbol" pitchFamily="18" charset="2"/>
              </a:rPr>
              <a:t>                 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331640" y="2729826"/>
            <a:ext cx="7272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INTRODUCCI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Ó</a:t>
            </a: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s-CL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PROPÓSITO.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			Desarrollar los conocimientos y 	habilidades para efectuar tareas de mantención en  sistemas 	hidr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ulicos de  equipos móviles  y maquinaria pesada   quedando 	en condiciones de poder reportar los síntomas de un mal 	funcionamiento, realizar acciones preventivas y correctivas 	aplicando las buenas prácticas en relación con el cuidado del 	medio ambiente y la prevención de accidentes laborales 	específicos en el área hidráulica.  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259632" y="1628800"/>
            <a:ext cx="6984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269875" algn="l"/>
              </a:tabLst>
            </a:pPr>
            <a:endParaRPr lang="es-CL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tabLst>
                <a:tab pos="269875" algn="l"/>
              </a:tabLst>
            </a:pP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MÓDULO</a:t>
            </a:r>
            <a:r>
              <a:rPr lang="es-CL" sz="20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OLEOHIDRÁULICA  BÁSICA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75656" y="2358752"/>
            <a:ext cx="468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Existen fluidos líquidos y fluidos gaseosos.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475656" y="2996952"/>
            <a:ext cx="61206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La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Hidráulica trabaja sólo con fluidos líquidos. </a:t>
            </a: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La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Neumática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trabaja con fluidos gaseosos, estos fluidos tienen leyes y comportamientos distintos a los fluidos líquidos, razón por la cual su estudio se efectúa por separado. 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548670" y="1660738"/>
            <a:ext cx="2972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Tipos de Fluidos.</a:t>
            </a:r>
            <a:endParaRPr lang="es-CL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28056" y="4941168"/>
            <a:ext cx="6120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Es necesario señalar que en la actualidad existen algunas máquinas o equipos que utilizan diversos sistemas, como por ejemplo sistemas mecánicos, hidráulicos, eléctricos y neumáticos  y que estos sistemas trabajan en forma sincronizada.     </a:t>
            </a:r>
            <a:endParaRPr lang="es-C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1680" y="1844824"/>
            <a:ext cx="60121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Para conocer</a:t>
            </a:r>
            <a:r>
              <a:rPr kumimoji="0" lang="es-CL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diferencias entre fluidos líquidos y gaseosos experimente y desarrolle la </a:t>
            </a:r>
            <a:r>
              <a:rPr kumimoji="0" lang="es-CL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GUÍA DE TRABAJO N°1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“Clasificación y Características de los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fluidos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</p:txBody>
      </p:sp>
      <p:sp>
        <p:nvSpPr>
          <p:cNvPr id="12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 descr="http://hidrostatica.galeon.com/images/jeringa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2476500" cy="1514475"/>
          </a:xfrm>
          <a:prstGeom prst="rect">
            <a:avLst/>
          </a:prstGeom>
          <a:noFill/>
        </p:spPr>
      </p:pic>
      <p:pic>
        <p:nvPicPr>
          <p:cNvPr id="47110" name="Picture 6" descr="http://hidrostatica.galeon.com/images/jeringa_L.JPG"/>
          <p:cNvPicPr>
            <a:picLocks noChangeAspect="1" noChangeArrowheads="1"/>
          </p:cNvPicPr>
          <p:nvPr/>
        </p:nvPicPr>
        <p:blipFill>
          <a:blip r:embed="rId3" cstate="print"/>
          <a:srcRect r="900"/>
          <a:stretch>
            <a:fillRect/>
          </a:stretch>
        </p:blipFill>
        <p:spPr bwMode="auto">
          <a:xfrm>
            <a:off x="5004048" y="4221088"/>
            <a:ext cx="2520280" cy="143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0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187624" y="1588730"/>
            <a:ext cx="7021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Propiedad importante de los fluidos líquidos.</a:t>
            </a:r>
            <a:endParaRPr lang="es-CL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640" y="2172920"/>
            <a:ext cx="47525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	Los fluidos líquidos  tienen características especiales, siendo la más importante el hecho de que se les consideran prácticamente </a:t>
            </a:r>
            <a:r>
              <a:rPr kumimoji="0" lang="es-CL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incompresibles.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es-CL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 la práctica los fluidos hidráulicos sometidos a altas presiones presentan un porcentaje mínimo de compresibilidad, razón por la cual para fines de estudios no se considerará este porcentaje.</a:t>
            </a:r>
            <a:r>
              <a:rPr kumimoji="0" lang="es-CL" sz="1600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s-CL" sz="16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7" name="Picture 3" descr="20070924klpcnafyq_170.Ges.S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924944"/>
            <a:ext cx="185237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87624" y="158873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Principio de BERNOULLI.</a:t>
            </a:r>
            <a:endParaRPr lang="es-C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6" name="AutoShape 2" descr="https://encrypted-tbn2.gstatic.com/images?q=tbn:ANd9GcQT4QoGEZC1Nz5ci5nhX1koE942kjVOPimjy0rXJnvBOxcvbKATG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01" name="Picture 1" descr="imagen"/>
          <p:cNvPicPr>
            <a:picLocks noChangeAspect="1" noChangeArrowheads="1"/>
          </p:cNvPicPr>
          <p:nvPr/>
        </p:nvPicPr>
        <p:blipFill>
          <a:blip r:embed="rId2" cstate="print"/>
          <a:srcRect l="1609" t="14745" r="5043" b="3107"/>
          <a:stretch>
            <a:fillRect/>
          </a:stretch>
        </p:blipFill>
        <p:spPr bwMode="auto">
          <a:xfrm>
            <a:off x="3347864" y="2048325"/>
            <a:ext cx="4608512" cy="260481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187624" y="470946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 Al aumentar la velocidad disminuye la presión. Es fácilmente comprobable si se mide la presión con un manómetro en la parte ancha y otro manómetro en la parte estrecha del tubo. 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http://upload.wikimedia.org/wikipedia/commons/thumb/1/16/Venturi.gif/300px-Venturi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1"/>
            <a:ext cx="4248472" cy="360040"/>
          </a:xfrm>
          <a:prstGeom prst="rect">
            <a:avLst/>
          </a:prstGeom>
          <a:noFill/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3563888" y="1916832"/>
            <a:ext cx="158417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5508104" y="1844824"/>
            <a:ext cx="7920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6156176" y="2924944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1475656" y="2204864"/>
            <a:ext cx="59766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un tubo se estrecha, como muestra la imagen, aumenta la velocidad del fluido que pasa por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é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l.</a:t>
            </a:r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971550" y="1628775"/>
            <a:ext cx="74882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6" name="AutoShape 2" descr="https://encrypted-tbn2.gstatic.com/images?q=tbn:ANd9GcQT4QoGEZC1Nz5ci5nhX1koE942kjVOPimjy0rXJnvBOxcvbKATG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1187624" y="4678685"/>
            <a:ext cx="72728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Cuando el tubo horizontal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estrecha, por el tubo vertical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está sobre un estrechamiento, el líquido sube a menor altura porque la presión es menor debido a la mayor velocidad del líquido en ese lugar, en el otro tubo vertical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ocurre lo contrario. </a:t>
            </a:r>
            <a:endParaRPr lang="es-CL" dirty="0"/>
          </a:p>
        </p:txBody>
      </p:sp>
      <p:pic>
        <p:nvPicPr>
          <p:cNvPr id="17" name="Picture 1" descr="imagen"/>
          <p:cNvPicPr>
            <a:picLocks noChangeAspect="1" noChangeArrowheads="1"/>
          </p:cNvPicPr>
          <p:nvPr/>
        </p:nvPicPr>
        <p:blipFill>
          <a:blip r:embed="rId2" cstate="print"/>
          <a:srcRect l="1609" t="14745" r="5043" b="3107"/>
          <a:stretch>
            <a:fillRect/>
          </a:stretch>
        </p:blipFill>
        <p:spPr bwMode="auto">
          <a:xfrm>
            <a:off x="3347864" y="2048325"/>
            <a:ext cx="4608512" cy="2604811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2627784" y="33569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A</a:t>
            </a:r>
            <a:endParaRPr lang="es-CL" sz="4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915816" y="213285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B</a:t>
            </a:r>
            <a:endParaRPr lang="es-CL" sz="4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228184" y="192902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C</a:t>
            </a:r>
            <a:endParaRPr lang="es-CL" sz="4000" dirty="0"/>
          </a:p>
        </p:txBody>
      </p:sp>
      <p:pic>
        <p:nvPicPr>
          <p:cNvPr id="11" name="Picture 2" descr="http://upload.wikimedia.org/wikipedia/commons/thumb/1/16/Venturi.gif/300px-Venturi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4248472" cy="360039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187624" y="158873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Principio de BERNOULLI.</a:t>
            </a:r>
            <a:endParaRPr lang="es-C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75656" y="2270770"/>
            <a:ext cx="403244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 los siguientes recipientes, ambos contienen el mismo tipo de fluido líquido,  la diferencia está  que el primero contiene el líquido simplemente en reposo y el  segundo  el fluido está sometido a una presión.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¿La presión que ejerce sobre las paredes del recipiente será la misma en ambos casos?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6" name="AutoShape 2" descr="https://encrypted-tbn2.gstatic.com/images?q=tbn:ANd9GcQT4QoGEZC1Nz5ci5nhX1koE942kjVOPimjy0rXJnvBOxcvbKATG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9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87624" y="1599764"/>
            <a:ext cx="466666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es-C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luidos líquidos y la presión.</a:t>
            </a:r>
          </a:p>
          <a:p>
            <a:endParaRPr lang="es-CL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6409503" y="2564904"/>
            <a:ext cx="1042817" cy="936104"/>
            <a:chOff x="3955708" y="2564904"/>
            <a:chExt cx="3255246" cy="2922131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5139289" y="2564904"/>
              <a:ext cx="848592" cy="864096"/>
            </a:xfrm>
            <a:prstGeom prst="can">
              <a:avLst>
                <a:gd name="adj" fmla="val 39489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955708" y="3398803"/>
              <a:ext cx="3255246" cy="2088232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</a:t>
              </a: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CL" sz="11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16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  </a:t>
              </a:r>
              <a:endPara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5138225" y="2996952"/>
              <a:ext cx="865160" cy="864096"/>
            </a:xfrm>
            <a:prstGeom prst="can">
              <a:avLst>
                <a:gd name="adj" fmla="val 39489"/>
              </a:avLst>
            </a:prstGeom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460775" y="4217009"/>
            <a:ext cx="1063553" cy="1084199"/>
            <a:chOff x="3964483" y="2168599"/>
            <a:chExt cx="3255246" cy="3318436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5131496" y="2678723"/>
              <a:ext cx="865160" cy="864096"/>
            </a:xfrm>
            <a:prstGeom prst="can">
              <a:avLst>
                <a:gd name="adj" fmla="val 39489"/>
              </a:avLst>
            </a:prstGeom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>
              <a:off x="5131496" y="2534707"/>
              <a:ext cx="849210" cy="464467"/>
            </a:xfrm>
            <a:prstGeom prst="can">
              <a:avLst>
                <a:gd name="adj" fmla="val 50000"/>
              </a:avLst>
            </a:prstGeom>
            <a:solidFill>
              <a:srgbClr val="A5A5A5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5275512" y="2168599"/>
              <a:ext cx="576064" cy="468313"/>
            </a:xfrm>
            <a:prstGeom prst="downArrow">
              <a:avLst>
                <a:gd name="adj1" fmla="val 50000"/>
                <a:gd name="adj2" fmla="val 3234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3964483" y="3398803"/>
              <a:ext cx="3255246" cy="2088232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</a:t>
              </a: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CL" sz="11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</a:t>
              </a:r>
              <a:r>
                <a:rPr kumimoji="0" lang="es-CL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6" name="AutoShape 2" descr="https://encrypted-tbn2.gstatic.com/images?q=tbn:ANd9GcQT4QoGEZC1Nz5ci5nhX1koE942kjVOPimjy0rXJnvBOxcvbKATG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188618" y="2831123"/>
            <a:ext cx="808038" cy="1584176"/>
          </a:xfrm>
          <a:prstGeom prst="can">
            <a:avLst>
              <a:gd name="adj" fmla="val 39489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188618" y="3925505"/>
            <a:ext cx="828675" cy="920750"/>
          </a:xfrm>
          <a:prstGeom prst="flowChartMagneticDisk">
            <a:avLst/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31" name="30 Grupo"/>
          <p:cNvGrpSpPr/>
          <p:nvPr/>
        </p:nvGrpSpPr>
        <p:grpSpPr>
          <a:xfrm>
            <a:off x="3964483" y="2168599"/>
            <a:ext cx="3255246" cy="3318436"/>
            <a:chOff x="3964483" y="2168599"/>
            <a:chExt cx="3255246" cy="3318436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31496" y="2678723"/>
              <a:ext cx="865160" cy="864096"/>
            </a:xfrm>
            <a:prstGeom prst="can">
              <a:avLst>
                <a:gd name="adj" fmla="val 39489"/>
              </a:avLst>
            </a:prstGeom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131496" y="2534707"/>
              <a:ext cx="849210" cy="464467"/>
            </a:xfrm>
            <a:prstGeom prst="can">
              <a:avLst>
                <a:gd name="adj" fmla="val 50000"/>
              </a:avLst>
            </a:prstGeom>
            <a:solidFill>
              <a:srgbClr val="A5A5A5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5275512" y="2168599"/>
              <a:ext cx="576064" cy="468313"/>
            </a:xfrm>
            <a:prstGeom prst="downArrow">
              <a:avLst>
                <a:gd name="adj1" fmla="val 50000"/>
                <a:gd name="adj2" fmla="val 3234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3964483" y="3398803"/>
              <a:ext cx="3255246" cy="2088232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</a:t>
              </a: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CL" sz="11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16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  </a:t>
              </a:r>
              <a:r>
                <a:rPr kumimoji="0" lang="es-CL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 L U I D O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H I D R Á U L I C O</a:t>
              </a:r>
              <a:r>
                <a:rPr kumimoji="0" lang="es-CL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AutoShape 3"/>
          <p:cNvSpPr>
            <a:spLocks noChangeArrowheads="1"/>
          </p:cNvSpPr>
          <p:nvPr/>
        </p:nvSpPr>
        <p:spPr bwMode="auto">
          <a:xfrm rot="10800000">
            <a:off x="5574454" y="5415027"/>
            <a:ext cx="190228" cy="432046"/>
          </a:xfrm>
          <a:prstGeom prst="can">
            <a:avLst>
              <a:gd name="adj" fmla="val 77475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5404642" y="5631051"/>
            <a:ext cx="576064" cy="504056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 rot="-2117360">
            <a:off x="5556430" y="5822904"/>
            <a:ext cx="277813" cy="96837"/>
          </a:xfrm>
          <a:prstGeom prst="rightArrow">
            <a:avLst>
              <a:gd name="adj1" fmla="val 50935"/>
              <a:gd name="adj2" fmla="val 5353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5400000" flipH="1" flipV="1">
            <a:off x="3621532" y="4110177"/>
            <a:ext cx="190228" cy="639688"/>
          </a:xfrm>
          <a:prstGeom prst="can">
            <a:avLst>
              <a:gd name="adj" fmla="val 77475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16200000" flipV="1">
            <a:off x="7372450" y="4038169"/>
            <a:ext cx="190228" cy="639688"/>
          </a:xfrm>
          <a:prstGeom prst="can">
            <a:avLst>
              <a:gd name="adj" fmla="val 77475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3347864" y="4190891"/>
            <a:ext cx="504056" cy="504056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7363744" y="4118883"/>
            <a:ext cx="576064" cy="504056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003178" y="1804754"/>
            <a:ext cx="12282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FUERZA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923584" y="2534707"/>
            <a:ext cx="11670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ÁREA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11686" y="4253026"/>
            <a:ext cx="5647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 3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447390" y="6197242"/>
            <a:ext cx="5647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 2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AutoShape 1"/>
          <p:cNvSpPr>
            <a:spLocks noChangeArrowheads="1"/>
          </p:cNvSpPr>
          <p:nvPr/>
        </p:nvSpPr>
        <p:spPr bwMode="auto">
          <a:xfrm rot="-2117360">
            <a:off x="3477759" y="4406256"/>
            <a:ext cx="277813" cy="96837"/>
          </a:xfrm>
          <a:prstGeom prst="rightArrow">
            <a:avLst>
              <a:gd name="adj1" fmla="val 50935"/>
              <a:gd name="adj2" fmla="val 5353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7" name="AutoShape 1"/>
          <p:cNvSpPr>
            <a:spLocks noChangeArrowheads="1"/>
          </p:cNvSpPr>
          <p:nvPr/>
        </p:nvSpPr>
        <p:spPr bwMode="auto">
          <a:xfrm rot="-2117360">
            <a:off x="7510207" y="4334250"/>
            <a:ext cx="277813" cy="96837"/>
          </a:xfrm>
          <a:prstGeom prst="rightArrow">
            <a:avLst>
              <a:gd name="adj1" fmla="val 50935"/>
              <a:gd name="adj2" fmla="val 5353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8" name="27 Rectángulo"/>
          <p:cNvSpPr/>
          <p:nvPr/>
        </p:nvSpPr>
        <p:spPr>
          <a:xfrm>
            <a:off x="2849009" y="4253026"/>
            <a:ext cx="4988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P1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827584" y="2333198"/>
            <a:ext cx="18722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fluido encerrado bajo presión ejerce la misma presión en todos los puntos de las paredes del recipiente con igual intensidad (Ley de Pascal).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1187624" y="1351616"/>
            <a:ext cx="7200800" cy="78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¿La presión que ejerce sobre las paredes del recipiente será la misma en ambos casos?</a:t>
            </a:r>
          </a:p>
        </p:txBody>
      </p:sp>
    </p:spTree>
    <p:extLst>
      <p:ext uri="{BB962C8B-B14F-4D97-AF65-F5344CB8AC3E}">
        <p14:creationId xmlns:p14="http://schemas.microsoft.com/office/powerpoint/2010/main" val="36283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3"/>
          <p:cNvSpPr>
            <a:spLocks noChangeArrowheads="1"/>
          </p:cNvSpPr>
          <p:nvPr/>
        </p:nvSpPr>
        <p:spPr bwMode="auto">
          <a:xfrm rot="5400000" flipH="1" flipV="1">
            <a:off x="7236227" y="4382194"/>
            <a:ext cx="190228" cy="639688"/>
          </a:xfrm>
          <a:prstGeom prst="can">
            <a:avLst>
              <a:gd name="adj" fmla="val 77475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5400000" flipH="1" flipV="1">
            <a:off x="7236227" y="3420294"/>
            <a:ext cx="190228" cy="639688"/>
          </a:xfrm>
          <a:prstGeom prst="can">
            <a:avLst>
              <a:gd name="adj" fmla="val 77475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6" name="AutoShape 2" descr="https://encrypted-tbn2.gstatic.com/images?q=tbn:ANd9GcQT4QoGEZC1Nz5ci5nhX1koE942kjVOPimjy0rXJnvBOxcvbKATG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179843" y="2831123"/>
            <a:ext cx="808038" cy="1584176"/>
          </a:xfrm>
          <a:prstGeom prst="can">
            <a:avLst>
              <a:gd name="adj" fmla="val 39489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179843" y="3925505"/>
            <a:ext cx="828675" cy="920750"/>
          </a:xfrm>
          <a:prstGeom prst="flowChartMagneticDisk">
            <a:avLst/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0800000">
            <a:off x="5565679" y="5415027"/>
            <a:ext cx="190228" cy="432046"/>
          </a:xfrm>
          <a:prstGeom prst="can">
            <a:avLst>
              <a:gd name="adj" fmla="val 77475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5395867" y="5631051"/>
            <a:ext cx="576064" cy="504056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 rot="5400000">
            <a:off x="5547655" y="5822904"/>
            <a:ext cx="277813" cy="96837"/>
          </a:xfrm>
          <a:prstGeom prst="rightArrow">
            <a:avLst>
              <a:gd name="adj1" fmla="val 50935"/>
              <a:gd name="adj2" fmla="val 5353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7371537" y="3501008"/>
            <a:ext cx="504056" cy="504056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"/>
          <p:cNvSpPr>
            <a:spLocks noChangeArrowheads="1"/>
          </p:cNvSpPr>
          <p:nvPr/>
        </p:nvSpPr>
        <p:spPr bwMode="auto">
          <a:xfrm rot="16200000">
            <a:off x="7497073" y="3716373"/>
            <a:ext cx="277813" cy="96837"/>
          </a:xfrm>
          <a:prstGeom prst="rightArrow">
            <a:avLst>
              <a:gd name="adj1" fmla="val 50935"/>
              <a:gd name="adj2" fmla="val 5353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8" name="27 Rectángulo"/>
          <p:cNvSpPr/>
          <p:nvPr/>
        </p:nvSpPr>
        <p:spPr>
          <a:xfrm>
            <a:off x="8091617" y="3604954"/>
            <a:ext cx="5647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 1</a:t>
            </a:r>
            <a:endParaRPr lang="es-E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955708" y="2564904"/>
            <a:ext cx="3255246" cy="2922131"/>
            <a:chOff x="3955708" y="2564904"/>
            <a:chExt cx="3255246" cy="2922131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39289" y="2564904"/>
              <a:ext cx="848592" cy="864096"/>
            </a:xfrm>
            <a:prstGeom prst="can">
              <a:avLst>
                <a:gd name="adj" fmla="val 39489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3955708" y="3398803"/>
              <a:ext cx="3255246" cy="2088232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</a:t>
              </a: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CL" sz="11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1600" b="1" dirty="0" smtClean="0">
                  <a:solidFill>
                    <a:srgbClr val="FFFFF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  </a:t>
              </a:r>
              <a:r>
                <a:rPr kumimoji="0" lang="es-CL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 L U I D O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       H I D R Á U L I C O</a:t>
              </a:r>
              <a:r>
                <a:rPr kumimoji="0" lang="es-CL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5138225" y="2996952"/>
              <a:ext cx="865160" cy="864096"/>
            </a:xfrm>
            <a:prstGeom prst="can">
              <a:avLst>
                <a:gd name="adj" fmla="val 39489"/>
              </a:avLst>
            </a:prstGeom>
            <a:ln>
              <a:noFill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31" name="Oval 2"/>
          <p:cNvSpPr>
            <a:spLocks noChangeArrowheads="1"/>
          </p:cNvSpPr>
          <p:nvPr/>
        </p:nvSpPr>
        <p:spPr bwMode="auto">
          <a:xfrm>
            <a:off x="7371537" y="4437112"/>
            <a:ext cx="504056" cy="504056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1"/>
          <p:cNvSpPr>
            <a:spLocks noChangeArrowheads="1"/>
          </p:cNvSpPr>
          <p:nvPr/>
        </p:nvSpPr>
        <p:spPr bwMode="auto">
          <a:xfrm>
            <a:off x="7515553" y="4628307"/>
            <a:ext cx="277813" cy="96837"/>
          </a:xfrm>
          <a:prstGeom prst="rightArrow">
            <a:avLst>
              <a:gd name="adj1" fmla="val 50935"/>
              <a:gd name="adj2" fmla="val 5353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3" name="32 Rectángulo"/>
          <p:cNvSpPr/>
          <p:nvPr/>
        </p:nvSpPr>
        <p:spPr>
          <a:xfrm>
            <a:off x="7999541" y="4509120"/>
            <a:ext cx="748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P2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430626" y="5661248"/>
            <a:ext cx="10224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 3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15616" y="2241446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fluido contenido en un recipiente en forma libre, ejerce distinta presión en los puntos de las paredes del recipiente. </a:t>
            </a:r>
          </a:p>
          <a:p>
            <a:endParaRPr lang="es-CL" dirty="0"/>
          </a:p>
        </p:txBody>
      </p:sp>
      <p:sp>
        <p:nvSpPr>
          <p:cNvPr id="25" name="24 Rectángulo"/>
          <p:cNvSpPr/>
          <p:nvPr/>
        </p:nvSpPr>
        <p:spPr>
          <a:xfrm>
            <a:off x="1187624" y="1351616"/>
            <a:ext cx="7200800" cy="78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¿La presión que ejerce sobre las paredes del recipiente será la misma en ambos casos?</a:t>
            </a:r>
          </a:p>
        </p:txBody>
      </p:sp>
    </p:spTree>
    <p:extLst>
      <p:ext uri="{BB962C8B-B14F-4D97-AF65-F5344CB8AC3E}">
        <p14:creationId xmlns:p14="http://schemas.microsoft.com/office/powerpoint/2010/main" val="36283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844824"/>
            <a:ext cx="7128792" cy="3773016"/>
          </a:xfrm>
        </p:spPr>
        <p:txBody>
          <a:bodyPr/>
          <a:lstStyle/>
          <a:p>
            <a:pPr>
              <a:buNone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>
              <a:buNone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Es sabido que cuando nos sumergimos en el agua sentimos molestia en los oídos y es mayor la molestia mientras más nos sumergimos.</a:t>
            </a:r>
          </a:p>
          <a:p>
            <a:pPr>
              <a:buNone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Podemos concluir que:</a:t>
            </a:r>
          </a:p>
          <a:p>
            <a:pPr>
              <a:buNone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0850" indent="-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agua ejerce una presión.</a:t>
            </a:r>
          </a:p>
          <a:p>
            <a:pPr marL="450850" indent="-450850">
              <a:buNone/>
            </a:pPr>
            <a:endParaRPr lang="es-CL" sz="1600" dirty="0" smtClean="0"/>
          </a:p>
          <a:p>
            <a:pPr marL="450850" indent="-450850">
              <a:buNone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0850" indent="-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mayor profundidad mayor presión.</a:t>
            </a:r>
          </a:p>
          <a:p>
            <a:pPr marL="450850" indent="-450850"/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C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75B8E-D5D6-43BB-9D6A-D8A737BC8881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pic>
        <p:nvPicPr>
          <p:cNvPr id="117762" name="Picture 2" descr="https://encrypted-tbn0.gstatic.com/images?q=tbn:ANd9GcT4_uHgdZxb0MvXnGEZV7o_Cj6SluEufCQahs3CQVqDQ9hkoNmY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40141"/>
            <a:ext cx="7096894" cy="399311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419872" y="5085184"/>
            <a:ext cx="352839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6588224" y="5157192"/>
            <a:ext cx="208823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259632" y="1628800"/>
            <a:ext cx="76328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87624" y="155853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 Cómo es la presión en los puntos A-B-C-D  de los distintos recipientes?  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15616" y="5291916"/>
            <a:ext cx="76328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todos los  puntos señalados,  la presión es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igual,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considerando que el líquido, las alturas de los puntos  y la fuerza de gravedad son iguales.  </a:t>
            </a:r>
          </a:p>
          <a:p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observa que el tamaño de la base del recipiente no modifica la presión ejercida por el fluido. </a:t>
            </a:r>
          </a:p>
          <a:p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556792"/>
            <a:ext cx="7200800" cy="532656"/>
          </a:xfrm>
        </p:spPr>
        <p:txBody>
          <a:bodyPr/>
          <a:lstStyle/>
          <a:p>
            <a:pPr>
              <a:buNone/>
            </a:pP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75B8E-D5D6-43BB-9D6A-D8A737BC8881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Figura cuarenta: recipiente con orificios en distintas altu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758" y="2084655"/>
            <a:ext cx="2533650" cy="166687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724128" y="1868631"/>
            <a:ext cx="15121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1187624" y="1844824"/>
            <a:ext cx="4104456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¿Qué debería ocurrir si en un recipiente practicamos 3 orificios en  diferentes  posiciones, según se ilustra en la figura ?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31640" y="423386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Veremos que por el orificio más bajo, el chorro de agua sale con mayor  rapidez y  llega más lejos, lo cual prueba que allí la presión es mayor.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521558" y="1680821"/>
            <a:ext cx="28297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868144" y="1556792"/>
            <a:ext cx="108012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12986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051720" y="2139529"/>
            <a:ext cx="56166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UNIDAD I:  FUNDAMENTOS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endParaRPr lang="es-CL" dirty="0">
              <a:latin typeface="Verdana" pitchFamily="34" charset="0"/>
              <a:ea typeface="Calibri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Temas</a:t>
            </a:r>
            <a:r>
              <a:rPr kumimoji="0" lang="es-C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Clave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73050" marR="0" lvl="0" indent="5349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Introducción a la Oleohidráulica </a:t>
            </a: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básica.</a:t>
            </a:r>
          </a:p>
          <a:p>
            <a:pPr marL="273050" marR="0" lvl="0" indent="5349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Ventajas y desventajas.</a:t>
            </a:r>
          </a:p>
          <a:p>
            <a:pPr marL="273050" marR="0" lvl="0" indent="5349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Campos de aplicación.</a:t>
            </a:r>
          </a:p>
          <a:p>
            <a:pPr marL="273050" marR="0" lvl="0" indent="5349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Paradoja Hidrostática.</a:t>
            </a:r>
            <a:endParaRPr kumimoji="0" lang="es-CL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534988" eaLnBrk="0" hangingPunct="0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Bernoulli tubo VENTURI.</a:t>
            </a:r>
          </a:p>
          <a:p>
            <a:pPr marL="273050" marR="0" lvl="0" indent="5349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r>
              <a:rPr kumimoji="0" lang="es-C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Ley de Pascal.</a:t>
            </a: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  <a:tab pos="457200" algn="l"/>
                <a:tab pos="809625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</a:tabLst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39341"/>
            <a:ext cx="7200800" cy="4525963"/>
          </a:xfrm>
        </p:spPr>
        <p:txBody>
          <a:bodyPr/>
          <a:lstStyle/>
          <a:p>
            <a:pPr>
              <a:buNone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None/>
            </a:pP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sabido que cuando nos sumergimos en el agua sentimos molestia en los oídos y es mayor la molestia mientras más nos sumergimos.</a:t>
            </a:r>
          </a:p>
          <a:p>
            <a:pPr>
              <a:buNone/>
            </a:pPr>
            <a:endParaRPr lang="es-CL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Podemos concluir que:</a:t>
            </a:r>
          </a:p>
          <a:p>
            <a:pPr>
              <a:buNone/>
            </a:pPr>
            <a:endParaRPr lang="es-CL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7063" indent="-176213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 fluido ejerce una presión.</a:t>
            </a:r>
          </a:p>
          <a:p>
            <a:pPr marL="627063" indent="-176213">
              <a:buNone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7063" indent="-176213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fluido encerrado bajo presión ejerce la misma presión en todos los puntos.</a:t>
            </a:r>
          </a:p>
          <a:p>
            <a:pPr marL="627063" indent="-176213">
              <a:buNone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27063" indent="-176213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fluido contenido en un recipiente en forma libre, ejerce distinta presión en los puntos de las paredes del recipiente. </a:t>
            </a:r>
          </a:p>
          <a:p>
            <a:pPr marL="627063" indent="-176213">
              <a:buNone/>
            </a:pPr>
            <a:endParaRPr lang="es-C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93750">
              <a:buNone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 A mayor profundidad, mayor presión.</a:t>
            </a:r>
          </a:p>
          <a:p>
            <a:pPr marL="793750">
              <a:buNone/>
            </a:pP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 La presión depende de la altura o nivel del fluido.   </a:t>
            </a:r>
          </a:p>
          <a:p>
            <a:endParaRPr lang="es-C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75B8E-D5D6-43BB-9D6A-D8A737BC8881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1599764"/>
            <a:ext cx="466666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es-C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luidos líquidos y la presión.</a:t>
            </a:r>
          </a:p>
          <a:p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403648" y="2276872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	Pascal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fue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matemático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físico y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filósofo,  que aproximadamente en 1650, estableció una ley que relaciona fluidos líquidos, con fuerza, área y presión, que se conoce hasta hoy como la ley de Pascal.</a:t>
            </a:r>
          </a:p>
          <a:p>
            <a:pPr algn="just"/>
            <a:endParaRPr lang="es-CL" sz="1600" dirty="0" smtClean="0"/>
          </a:p>
          <a:p>
            <a:pPr algn="just"/>
            <a:r>
              <a:rPr lang="es-CL" sz="1600" dirty="0" smtClean="0"/>
              <a:t>	</a:t>
            </a:r>
            <a:endParaRPr lang="es-CL" sz="1600" dirty="0" smtClean="0">
              <a:solidFill>
                <a:srgbClr val="FF0000"/>
              </a:solidFill>
            </a:endParaRPr>
          </a:p>
          <a:p>
            <a:pPr algn="just"/>
            <a:endParaRPr lang="es-CL" sz="1600" dirty="0"/>
          </a:p>
        </p:txBody>
      </p:sp>
      <p:pic>
        <p:nvPicPr>
          <p:cNvPr id="16" name="irc_mi" descr="http://2.bp.blogspot.com/-QK3GWKAWXSg/ThzLS1aIFkI/AAAAAAAAHTs/5kLj7Q3AlwI/s1600/blaise-pasca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907704" y="4581128"/>
            <a:ext cx="66967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La </a:t>
            </a:r>
            <a:r>
              <a:rPr lang="es-E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presión  </a:t>
            </a:r>
            <a:r>
              <a:rPr lang="es-E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ejercida sobre un fluido poco compresible  y en equilibrio  dentro de un recipiente de paredes indeformables se transmite con igual intensidad en todas las direcciones y en todos los puntos del fluido.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1556792"/>
            <a:ext cx="288893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 Blaise PASCAL. </a:t>
            </a:r>
          </a:p>
          <a:p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1259632" y="1556792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6.-  Joseph BRAMAH.</a:t>
            </a:r>
            <a:endParaRPr lang="es-C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3186" name="Picture 2" descr="Bramah fue un inventor prolífico y obtuvo 18 patentes para sus diseñ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1872208" cy="2181381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3635896" y="2780928"/>
            <a:ext cx="2520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Esta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prensa, fue diseñada aplicando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principio o ley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Pascal y permite aplicar gran presión para dar forma a los materiales.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259632" y="5129316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NOTA.        </a:t>
            </a:r>
          </a:p>
          <a:p>
            <a:pPr algn="just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Quizá, una de sus mayores contribuciones a la ingeniería fue su insistencia en el control de calidad y puede ser considerado </a:t>
            </a:r>
            <a:r>
              <a:rPr lang="es-C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uno de los fundadores del control de calidad industrial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  <p:pic>
        <p:nvPicPr>
          <p:cNvPr id="36866" name="Picture 2" descr="http://www.museo-maquina-herramienta.com/historia/Lehenengoko-erremintak/Prentsa/museoa_prentsak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178111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23" y="1166486"/>
            <a:ext cx="8820150" cy="71438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738" y="190721"/>
            <a:ext cx="673879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187624" y="1628801"/>
            <a:ext cx="73849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BÁSICA 2014</a:t>
            </a:r>
            <a:endParaRPr lang="es-E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  <a:endParaRPr lang="es-C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35896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1      </a:t>
            </a:r>
          </a:p>
          <a:p>
            <a:pPr algn="r"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Fundamentos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115616" y="2708920"/>
            <a:ext cx="446449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UNIDAD  I</a:t>
            </a:r>
            <a:r>
              <a:rPr lang="es-E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FUNDAMENTOS</a:t>
            </a:r>
            <a:endPara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16200000">
            <a:off x="8077287" y="4846055"/>
            <a:ext cx="190228" cy="432046"/>
          </a:xfrm>
          <a:prstGeom prst="can">
            <a:avLst>
              <a:gd name="adj" fmla="val 77475"/>
            </a:avLst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925470" y="4430539"/>
            <a:ext cx="504056" cy="2245393"/>
          </a:xfrm>
          <a:prstGeom prst="can">
            <a:avLst>
              <a:gd name="adj" fmla="val 30274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6099054" y="4109010"/>
            <a:ext cx="2016223" cy="2128302"/>
          </a:xfrm>
          <a:prstGeom prst="flowChartMagneticDisk">
            <a:avLst/>
          </a:prstGeom>
          <a:solidFill>
            <a:srgbClr val="C0504D"/>
          </a:solidFill>
          <a:ln w="38100">
            <a:noFill/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 rot="16200000">
            <a:off x="4932040" y="4437112"/>
            <a:ext cx="504056" cy="2232248"/>
          </a:xfrm>
          <a:prstGeom prst="can">
            <a:avLst>
              <a:gd name="adj" fmla="val 32298"/>
            </a:avLst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 rot="16200000">
            <a:off x="4015731" y="5321003"/>
            <a:ext cx="504055" cy="464467"/>
          </a:xfrm>
          <a:prstGeom prst="can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6228184" y="3717032"/>
            <a:ext cx="1728192" cy="936104"/>
          </a:xfrm>
          <a:prstGeom prst="can">
            <a:avLst>
              <a:gd name="adj" fmla="val 43698"/>
            </a:avLst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099054" y="3645024"/>
            <a:ext cx="2016224" cy="1080120"/>
          </a:xfrm>
          <a:prstGeom prst="can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8" name="27 Cilindro"/>
          <p:cNvSpPr/>
          <p:nvPr/>
        </p:nvSpPr>
        <p:spPr>
          <a:xfrm rot="16200000">
            <a:off x="3671900" y="5193198"/>
            <a:ext cx="216024" cy="72008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9" name="Picture 2" descr="http://us.123rf.com/400wm/400/400/myvector/myvector0812/myvector081200012/4068082-vintage-auto-silueta-sobre-un-fondo-blan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5409"/>
          <a:stretch>
            <a:fillRect/>
          </a:stretch>
        </p:blipFill>
        <p:spPr bwMode="auto">
          <a:xfrm>
            <a:off x="5840619" y="2852936"/>
            <a:ext cx="2562691" cy="1224136"/>
          </a:xfrm>
          <a:prstGeom prst="ellipse">
            <a:avLst/>
          </a:prstGeom>
          <a:noFill/>
        </p:spPr>
      </p:pic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8265864" y="4834483"/>
            <a:ext cx="482600" cy="466725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1"/>
          <p:cNvSpPr>
            <a:spLocks noChangeArrowheads="1"/>
          </p:cNvSpPr>
          <p:nvPr/>
        </p:nvSpPr>
        <p:spPr bwMode="auto">
          <a:xfrm rot="-2117360" flipV="1">
            <a:off x="8377629" y="5031049"/>
            <a:ext cx="277813" cy="58776"/>
          </a:xfrm>
          <a:prstGeom prst="rightArrow">
            <a:avLst>
              <a:gd name="adj1" fmla="val 50935"/>
              <a:gd name="adj2" fmla="val 5353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900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5521 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9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05694 1.11111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93642E-7 L -0.00173 -0.0786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9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22222E-6 L 0.05521 -0.005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532 L -1.66667E-6 -0.0891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entr" presetSubtype="0" repeatCount="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://safe-img03.olx.com.mx/ui/11/03/69/1305322401_199769469_1-Fotos-de--Compra-de-de-maquinaria-pesada-para-desgu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760640" cy="45995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7664" y="1628800"/>
            <a:ext cx="4014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 Qué tienen en común estos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tres equipos? </a:t>
            </a:r>
          </a:p>
        </p:txBody>
      </p:sp>
      <p:sp>
        <p:nvSpPr>
          <p:cNvPr id="62466" name="AutoShape 2" descr="data:image/jpeg;base64,/9j/4AAQSkZJRgABAQAAAQABAAD/2wCEAAkGBxQSBhQUExMSFBIUGBUXGBIUFRgVGBQXFxgZFxUXFRUaICghGBolHBcXIjIiMSkrLi4uGx8zODMsNygtLisBCgoKDg0OGxAQGywkICQvLCwsNywsLCwsLCwsLCwsLywtLCwsLCwsLCwsLCwsLCwsLCwsLC8sLCwsLCwsLCwsLP/AABEIALgBEwMBEQACEQEDEQH/xAAcAAEAAAcBAAAAAAAAAAAAAAAAAgMEBQYHCAH/xABJEAACAQIDBAYEBhAFBQAAAAAAAQIDEQQSIQUGMUEHE1FhcZEiMoGhCBQjUtHhFiQlJjM0QkNiY3KSsbLB8DZ0s8LxFZOiw+L/xAAaAQEAAwEBAQAAAAAAAAAAAAAAAgMEAQUG/8QAOBEBAAIBAgMEBgcIAwAAAAAAAAECAxEhBBIxBRNBUSIyYXGBoRQVQlKxwdEjJDM0YpHh8FNy8f/aAAwDAQACEQMRAD8A3iAAAAAAAAAAAAAAAAAAAAAAAAAAAAAAAAAAAAAAAAAAAAAAAAAAAAAAAAAAAALVt3ePC4PDOeJrQpxTS1vKV2m0lCKcm7JvhyOTOjtazadIY0ulzZeb8NUt29RVt/Lc5z1WdzfyZLsHeTC42k5YavCrltmUbqUb3tmhK0o3s+K5M7E6oWrNZ0ldTqIAAAAAAAAAAAAAAAAAAAAAAAAAAAAAAAAAACl2rVlDZdWULKcac3FvhmUW437rh2HIVXESq15VKknOpN5pTk7yk3xbZltO7060iIedX6JzVJNwu0KuHq9ZRnOlUjZqUJNaxd1f5yvyehKszqry01rq7AotujG9r2V7cL21saXmowAAAAAAAAAAAAAAAAAAAAAAAAAAAAAAAAAAQVqalScXqpJpruaswOWt+t3I7L3j+L9b1kXBVISas1CUpRUZ20zLLx4PR6Xss+THPg9fhOLxxtfZaZV4dTe6KYx38nqW4rhuX1oXzo63VjtXb7pOpkpU4qpUaTzSjmSyxfBN348uxl9Mc+Lx+K4qltqbuoi95gAAAAAAAAAAAAAAAAAAAAAAAAAAAAAAAAAAABzZ8IRP7Po/5elbS35VTnz5/wBoDXTk+o5+enkS12cbM+Dl/jet/lZ8/wBbR8yLrowAAAAAAAAAAAAAAAAAAAAAAAAAAAAAAAAAAAABzj8IhffzT78NT7/zlXigNaNfI8vJnRs/4ON/szr8bfFpX4W/C0rXfLmcHRQAAAAAAAAAAAAAAACTPEpSs7+TAnAAAAAAAAAAAAAAAAAADXfSf0i/EJKhh8ksVJKUnJXjRi+F1zm+S5LV8Veu99F+HDzbz0aB3u29XxuPjVxNTrKijlTyxilFNtRWVJWvJ+Z2kzMbo5orFtKrS/xf6yzwVLzuTvDXwO1nWw7ip5HF5oqSlC8XKLXG14xd009OPEhaZiNYWY4rM6Wb83K6VcPjJxpV0sNiHZK7vSqPglCb4SfzX22TZyt4lPJgmu8bw2GTUAAAAAAAAAAAAAAAAAAAAAAAAAAAAAAAAAs+922lgt3K+IeXNThJwjJ2UqlvQj33dvecmdISrXmnRyxjMTUr4mdSrNzq1HmlOWrlLt+rlwMk231l7Hc6V2UOIwbnK6av81u3kTrl5Y0lXfs+cs82OY18p2Q/9Mq9XbL70WfSKear6p4r7r3DYRwndtX7FqQtl5uidez5xb5Jj3Rum1dKdiEbynNeWu7qzcjbccZuxQrRazOEY1Ip3yVIpKcXfXjrryafM1ROsPKvWazpK+nUQAAAAAAAAAAAAAAAAAAAAAAAAAAAAAAA0J08bdlU3lhhk/k8PBSce2pUV7vwhlt+0+0pyT4NvDU1jVrJJ8tUU7eL0qxfTWN06hFTev8AAjOtejThimXXmTOojbi/Mekn3eKPGf7oo04L/kTzJRGCFJiILrO4lSdmLiaRzax0Zt0P70/E958lRy6jE5KbirWVRzjClN35LM032N8bIvpLzM+KdNXSJaxAAAAAAAAAAAAAAAAAAAAAAAAAAAAAACGpNRg2+CTb8EByhvVtyWO3gqYiUbOVktEm4r1LpaXy2T48DLe2r2eGx8k8srfGJTq9SMcTvCJXvyfsGzvLb2SjtG/qryJc3tR5P6YS7eC8EcmSKT4aR7kDgd1RnF4yiwdByxUUnGOaUVmlJQik5K7lN6RSV3flYsrvs87iZisxMul8L0jbMqYvq44ynm4Xkpwi/CpKKi/M0c0PKnFeI10ZUSVgAAAAAAAAAAAAAAAAAAAAAAAAAAAAEFX8E78LMDk3a6pPF9ZRfoTvoo5VFxbTUY/NtbyZkyPW4e8zO/uUiZS9al0ylUSmm0mux/UdhZzq745S6/N1Mcq/N55a+29/eaImmvNNY92ss85LepEzr56R/wCKHEVk6rcYqKvpFXdu671ZTaYmdYjRZF5iNJSXI4ha+qmxM/Rsi3HDyuKlFxpHJ2kr6rpnol2l1+4WHbbcqalSld3fycnGP/jlNNZ1h5+WNLyzAkrAAAAAAAAAAAAAAAAAAAAAAAAAAAAUu1KEqmzKsISUZzpzjGbV1GUotRk0uKTaYdjq5k3s3Xq7MdHD1pU5zcZ1M1NyccspNLWSTv6L5GbLG70OEtql7n4GnX2xkqxcoZJuybi7pXWqJcLjrkyctmjjs98OCb067MgxO5dFv0K1WHdOKmvNOJvt2ZH2ZeXj7dv9uv8Abb9VJ9g6v+Mx/wC1L6SH1Zb7y+O26fd+f+E6huVST9OvUn3Qgoe9t/wJ17Mj7VlWTtufs1/35J28WycPR3WqOlSUZZqazyeaestfSfDhysc4rh8eLF6MI8BxubPxHpztu1piZekvExY4beKndU4Z3g0V36rMUbN0/B52hfC4vDv8mUKqX7ScJfyR8y7GxcTXeJbhLGYAAAAAAAAAAAAAAAAAAAAAAAAAAAAA0T0/r75cO/1H/smZ83Vv4PxYp0fr741+xV/lZZwU/toX9pR+6z8GbT6xR1ipacU0rvnoz2ufJXw1eDGLh771tNfhqgU3mtkk+9ez6/Id9b7qX0WmmvPEe9HUpyuuV+Sjmemr14InN2fuonXeNIWne5Nbqyve7q0+LTfCTXDhwMHH2nut/N6HZdIjiPRnXZhG7+CpVo41VZQi44Sc6cpW/CxrUMihf8qWsfCTMFJ0rq28RWb5a1jxlZq+LcG4wbilpdcW1zb/AKEa44tGtk8/F3xWnHinSI29s/75M+6C9qzW/cIWuqsKkJP9FRdRN+EoLXvZKKxW0aK7ZbZ8Vpv1rpv5+Gkuky1hAAAAAAAAAAAAAAAAAAAAAAAAAAAAANH/AAgY/dnDPtpS90/rM+brDdwXiwrctP8A6u7cepxFrcvkZscLP7WPi28fH7tPw/Fedh4p1NlUpUtr0oTWWNanjkkoycYu1ObinLXrOLS9Hjze2OIyR4vA7mk+C6RpY7r1fGbJ6pya62MrySXNwbS7Fa/tJ/S7ncQtuJxOtRYjbNCnGnUccuFhGo60MkJJwlTvKF3KUW9bOPOxG3EZJ8XYw0WapKnLd3FSoyqzpSxkFCVZ3qOKozaz9+pnzzPdb+b0Ozax306eX5wmbi7LpVcNtR1lLJTwU6iyO0lKE41IuL7b00V496u8ZM1yRMMQpwjVn6ScZcW42s/ZyZGZnHG3Rqx1x8Xb040t1mY6T8PCXQPQdu5h6W7kcXGLdeq6kZSk75YwqOOWPZfKmyzHvHNLFxNorPd1jSI+fvbNLGQAAAAAAAAAAAAAAAAAAAAAAAAAAAAA0r8IKH3Rwb7adZeUqf0lGbwbuC6ywjcVfdy3bSxH+jMjw38WPi9Djv5S3w/FjGD2fTqbNcm0p5rL0rcVHirNuzlfRduvZrrGsPBttMaK6vsxRisvWTu2llUVwWrvKCur2OThqujisummvyhJWAlK/wAleUVZ56ifY/Vp2dtfpO1pEdIVZMtrzraV02cvvFlpa+M4cPzCf+4p4j+H8fyeh2VGuW3/AF/NTYPb8sLgcXThFOWKpRouT/IhdudlzbWnddsrwzscfHpwt+FpWpRkuNinJbWZh6nDYYrjjJHXR0x0U0svR/hF2xnL96pOX9TXjjSsPA4idckstJqQAAAAAAAAAAAAAAAAAAAAAAAAAAAADSHTzj6dTa+HpRd50Iz6zsXXKEorxtC/hJGfO3cH1YduL/iKPfCv/o1CPDfxYejx38rb4fjDGti4+EMG4zm4tu6auraJKScYt30NtZiIfP2mZlUQ23SUUsk+V4q+W6taSvO91ZeS0O88OaJFbbeajZKWZ8ZOV9U7ppWvdeJzmNF7wrl9gkXK7z4urJSeuZKjTje7463XsM/E+pHven2VP7S/u/NjOM1rPwIY9qnGb5IVdCr9qruVim9PSethzR3ER7NHSHRBtdYncShaKg6N6EkuDdNK0vGUXGT72zZXo+dzRPPOrNCSoAAAAAAAAAAAAAAAAAAAAAAAAAAABDU9R+DA46liJyr5qkpTnL1pzk5SbWl5SerZltu9XHHLaFy2bjp0MZGrSllqRvaVk7XTT0ej0bRTW01nWHp93XJSaXjWJXCe0MNU1r4ChKXzqEp4dvxUW4vyNEcXP2qxPyY7dj459S8x80PVbM4/E8Rfs+NaefV3JfSqfd+av6lt/wAny/y9jtDC0nehgKCl86vOeIt4Rk1G/sOTxc/ZrH4rK9j44n07zPy/VQ7V2tVryTqzcraRjooxXZGCso+xFNr2vOtpaow48NdMcaLRGlmxRZry1Yoxd7mjRXunFRtaL78qKJtL1u5pEdIbp6AMVF7BxNK/pQrqbXZGpTjGL86cvI14fVfPdoRMZW0y1hAAAAAAAAAAAAAAAAAAAAAAAAAAAAeTjeDXboByLtjDxWNko3XpS49qkzHFt5fRZMMclJjyj8FNTq20lp3kbV13hLFl5dr7JykV6NkTr0e5honqhnI7EKrW0SJTvw8yyK6dWS9+bar3DRtXR206wjgrEZIVVRaFT0bdG0OgCdtq4qPbTpv92TX+404OsvE7Tjas+/8AJus0PIAAAAAAAAAAAAAAAAAAAAAAAAAAAAAOS9vu22q0dbwq1Yu/apyRimsxMvo65a3pSI8Ij8FG2rEd188sRuidJJLS3g2vMc0pThpG/RDBZn6EakvB/UWRHmz83N6nNPxS0457ZbNcpXv7zk6wUnHadJjf2ptOKad+zws+0hq0RSto0lRTcoVuOvJ/1L66Wh5mTnxX0nqzjov3UjtTH1Y1q84RpRhLLFJynmclpKV1G1lyfE73cWlC/G5MUeevm3bsfdzC7Mh9rUX1lRKLm5OUpW5ybdorm7JLuLIrFejBlz5MvryySjfqlfiTUIwAAAAAAAAAAAAAAAAAAAAAAAAAAAAOT9+6Dpb54yPD7Yqv2Tk5r3SKJjeXqY7zGOswtOFjd5nwj72VX22hu4WOee8v0j5yjm26Mn2te8RG8J3vNqWnzT6kZqnaCio3sryjfxycVw42IxyzvaV1u9r6GKsR7UmtTl1SlKUbp2ypSvbxtaxOvL0qz5q5Y0tl02eOvHqmu22tv7ZyKS7biK8ukPKiz0v0lw7+4R6E+wyRHEY/6o6e32Mx6ENoulv3Thyrwq0n7F1kffTt7S+vV5GaNcfub429j8slCPrPRvml2dvMslkiF4oK1GK7l/A6ijAAAAAAAAAAAAAAAAAAAAAAAAAAAAA5s6Zdlzp7+VpNNRrKnUg+1ZIwlbvUovzXaUXnls9Phad5j0jrDDK03kUYxdl/HtK61jrMt2XJaKxjpWdISoUpuS9CT8EyzZliuXWJ0lc3VbelGo/b/wDJVGOr1LcVeelJSsXmlSy9U4vR3lL/AIJRWtZ1U5r5c1eTl6qRYGp+j+9H6TvPVmjg8/kjWDmtc0fM5N6ynXhM9Z1hnnRLu7VqbzQxWWXUYfNN1bWjOdnGNOL5u8rvsS14oli33ZuPmKxy66zLcWyqLrbVdSWqT4v3JLkXPLnoyckiAAAAAAAAAAAAAAAAAAAAAAAAAAAAAWveDd/D43BdXiKanFO8XdqUX2xktV/XmctWLRpKzHlvjtzUnSWEVOhzDdZ6OIxMY39V5HbuTyoo+j1elXtjNEaaR8/1W/GdEdONZNVMTOHNKUM9u55bIdxDv1vmnwj5/qqMN0cYH1epx05frJqPdxilfyOxhoqntPiJ8Yj4K7BdFWEXr0c37VWr5PLJHe5r5IT2jxH3vlC94Xo72dBfilNv9KVSf80mSjFTyVW47iJ+3Kvw+6GBhO8cHhrrg3Si2vC60JRSseCu3EZbRpNp/uq9pyUcMoxWvKKXBc+5I7KqHuyMPkw3j/dxBKvOuAAAAAAAAAAAAAAAAAAAAAAAAAAAAAAAAAAAAACir4dyxKbTsuXLVc+230nHValodcAAAAAAAAAAAAA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2468" name="Picture 4" descr="http://www.ferrenet.cl/156-418-thickbox/gata-hidraulica-de-botella-30-tonelad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3044" t="8696" r="13043"/>
          <a:stretch>
            <a:fillRect/>
          </a:stretch>
        </p:blipFill>
        <p:spPr bwMode="auto">
          <a:xfrm>
            <a:off x="1763688" y="4581128"/>
            <a:ext cx="990967" cy="1224136"/>
          </a:xfrm>
          <a:prstGeom prst="rect">
            <a:avLst/>
          </a:prstGeom>
          <a:noFill/>
        </p:spPr>
      </p:pic>
      <p:pic>
        <p:nvPicPr>
          <p:cNvPr id="62470" name="Picture 6" descr="https://encrypted-tbn1.gstatic.com/images?q=tbn:ANd9GcTNayXjo_r1rgwlf7tePOFTsA39tJtDCcvYWlkFxzEEa0Zhu5DPuvIBcmg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149080"/>
            <a:ext cx="3138129" cy="1585201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619672" y="25649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R:   Estos tres equipos requieren de la energía hidráulica  para desarrollar su trabajo.</a:t>
            </a:r>
          </a:p>
        </p:txBody>
      </p:sp>
      <p:pic>
        <p:nvPicPr>
          <p:cNvPr id="12" name="Picture 2" descr="serreria-hidraulica_3d_maquinas_reconstrucciones_ilustraciones_quellegam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304256" cy="2066277"/>
          </a:xfrm>
          <a:prstGeom prst="rect">
            <a:avLst/>
          </a:prstGeom>
          <a:noFill/>
        </p:spPr>
      </p:pic>
      <p:sp>
        <p:nvSpPr>
          <p:cNvPr id="14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466" name="AutoShape 2" descr="data:image/jpeg;base64,/9j/4AAQSkZJRgABAQAAAQABAAD/2wCEAAkGBxQSBhQUExMSFBIUGBUXGBIUFRgVGBQXFxgZFxUXFRUaICghGBolHBcXIjIiMSkrLi4uGx8zODMsNygtLisBCgoKDg0OGxAQGywkICQvLCwsNywsLCwsLCwsLCwsLywtLCwsLCwsLCwsLCwsLCwsLCwsLC8sLCwsLCwsLCwsLP/AABEIALgBEwMBEQACEQEDEQH/xAAcAAEAAAcBAAAAAAAAAAAAAAAAAgMEBQYHCAH/xABJEAACAQIDBAYEBhAFBQAAAAAAAQIDEQQSIQUGMUEHE1FhcZEiMoGhCBQjUtHhFiQlJjM0QkNiY3KSsbLB8DZ0s8LxFZOiw+L/xAAaAQEAAwEBAQAAAAAAAAAAAAAAAgMEAQUG/8QAOBEBAAIBAgMEBgcIAwAAAAAAAAECAxEhBBIxBRNBUSIyYXGBoRQVQlKxwdEjJDM0YpHh8FNy8f/aAAwDAQACEQMRAD8A3iAAAAAAAAAAAAAAAAAAAAAAAAAAAAAAAAAAAAAAAAAAAAAAAAAAAAAAAAAAAALVt3ePC4PDOeJrQpxTS1vKV2m0lCKcm7JvhyOTOjtazadIY0ulzZeb8NUt29RVt/Lc5z1WdzfyZLsHeTC42k5YavCrltmUbqUb3tmhK0o3s+K5M7E6oWrNZ0ldTqIAAAAAAAAAAAAAAAAAAAAAAAAAAAAAAAAAACl2rVlDZdWULKcac3FvhmUW437rh2HIVXESq15VKknOpN5pTk7yk3xbZltO7060iIedX6JzVJNwu0KuHq9ZRnOlUjZqUJNaxd1f5yvyehKszqry01rq7AotujG9r2V7cL21saXmowAAAAAAAAAAAAAAAAAAAAAAAAAAAAAAAAAAQVqalScXqpJpruaswOWt+t3I7L3j+L9b1kXBVISas1CUpRUZ20zLLx4PR6Xss+THPg9fhOLxxtfZaZV4dTe6KYx38nqW4rhuX1oXzo63VjtXb7pOpkpU4qpUaTzSjmSyxfBN348uxl9Mc+Lx+K4qltqbuoi95gAAAAAAAAAAAAAAAAAAAAAAAAAAAAAAAAAAABzZ8IRP7Po/5elbS35VTnz5/wBoDXTk+o5+enkS12cbM+Dl/jet/lZ8/wBbR8yLrowAAAAAAAAAAAAAAAAAAAAAAAAAAAAAAAAAAAABzj8IhffzT78NT7/zlXigNaNfI8vJnRs/4ON/szr8bfFpX4W/C0rXfLmcHRQAAAAAAAAAAAAAAACTPEpSs7+TAnAAAAAAAAAAAAAAAAAADXfSf0i/EJKhh8ksVJKUnJXjRi+F1zm+S5LV8Veu99F+HDzbz0aB3u29XxuPjVxNTrKijlTyxilFNtRWVJWvJ+Z2kzMbo5orFtKrS/xf6yzwVLzuTvDXwO1nWw7ip5HF5oqSlC8XKLXG14xd009OPEhaZiNYWY4rM6Wb83K6VcPjJxpV0sNiHZK7vSqPglCb4SfzX22TZyt4lPJgmu8bw2GTUAAAAAAAAAAAAAAAAAAAAAAAAAAAAAAAAAs+922lgt3K+IeXNThJwjJ2UqlvQj33dvecmdISrXmnRyxjMTUr4mdSrNzq1HmlOWrlLt+rlwMk231l7Hc6V2UOIwbnK6av81u3kTrl5Y0lXfs+cs82OY18p2Q/9Mq9XbL70WfSKear6p4r7r3DYRwndtX7FqQtl5uidez5xb5Jj3Rum1dKdiEbynNeWu7qzcjbccZuxQrRazOEY1Ip3yVIpKcXfXjrryafM1ROsPKvWazpK+nUQAAAAAAAAAAAAAAAAAAAAAAAAAAAAAAA0J08bdlU3lhhk/k8PBSce2pUV7vwhlt+0+0pyT4NvDU1jVrJJ8tUU7eL0qxfTWN06hFTev8AAjOtejThimXXmTOojbi/Mekn3eKPGf7oo04L/kTzJRGCFJiILrO4lSdmLiaRzax0Zt0P70/E958lRy6jE5KbirWVRzjClN35LM032N8bIvpLzM+KdNXSJaxAAAAAAAAAAAAAAAAAAAAAAAAAAAAAACGpNRg2+CTb8EByhvVtyWO3gqYiUbOVktEm4r1LpaXy2T48DLe2r2eGx8k8srfGJTq9SMcTvCJXvyfsGzvLb2SjtG/qryJc3tR5P6YS7eC8EcmSKT4aR7kDgd1RnF4yiwdByxUUnGOaUVmlJQik5K7lN6RSV3flYsrvs87iZisxMul8L0jbMqYvq44ynm4Xkpwi/CpKKi/M0c0PKnFeI10ZUSVgAAAAAAAAAAAAAAAAAAAAAAAAAAAAEFX8E78LMDk3a6pPF9ZRfoTvoo5VFxbTUY/NtbyZkyPW4e8zO/uUiZS9al0ylUSmm0mux/UdhZzq745S6/N1Mcq/N55a+29/eaImmvNNY92ss85LepEzr56R/wCKHEVk6rcYqKvpFXdu671ZTaYmdYjRZF5iNJSXI4ha+qmxM/Rsi3HDyuKlFxpHJ2kr6rpnol2l1+4WHbbcqalSld3fycnGP/jlNNZ1h5+WNLyzAkrAAAAAAAAAAAAAAAAAAAAAAAAAAAAUu1KEqmzKsISUZzpzjGbV1GUotRk0uKTaYdjq5k3s3Xq7MdHD1pU5zcZ1M1NyccspNLWSTv6L5GbLG70OEtql7n4GnX2xkqxcoZJuybi7pXWqJcLjrkyctmjjs98OCb067MgxO5dFv0K1WHdOKmvNOJvt2ZH2ZeXj7dv9uv8Abb9VJ9g6v+Mx/wC1L6SH1Zb7y+O26fd+f+E6huVST9OvUn3Qgoe9t/wJ17Mj7VlWTtufs1/35J28WycPR3WqOlSUZZqazyeaestfSfDhysc4rh8eLF6MI8BxubPxHpztu1piZekvExY4beKndU4Z3g0V36rMUbN0/B52hfC4vDv8mUKqX7ScJfyR8y7GxcTXeJbhLGYAAAAAAAAAAAAAAAAAAAAAAAAAAAAA0T0/r75cO/1H/smZ83Vv4PxYp0fr741+xV/lZZwU/toX9pR+6z8GbT6xR1ipacU0rvnoz2ufJXw1eDGLh771tNfhqgU3mtkk+9ez6/Id9b7qX0WmmvPEe9HUpyuuV+Sjmemr14InN2fuonXeNIWne5Nbqyve7q0+LTfCTXDhwMHH2nut/N6HZdIjiPRnXZhG7+CpVo41VZQi44Sc6cpW/CxrUMihf8qWsfCTMFJ0rq28RWb5a1jxlZq+LcG4wbilpdcW1zb/AKEa44tGtk8/F3xWnHinSI29s/75M+6C9qzW/cIWuqsKkJP9FRdRN+EoLXvZKKxW0aK7ZbZ8Vpv1rpv5+Gkuky1hAAAAAAAAAAAAAAAAAAAAAAAAAAAAANH/AAgY/dnDPtpS90/rM+brDdwXiwrctP8A6u7cepxFrcvkZscLP7WPi28fH7tPw/Fedh4p1NlUpUtr0oTWWNanjkkoycYu1ObinLXrOLS9Hjze2OIyR4vA7mk+C6RpY7r1fGbJ6pya62MrySXNwbS7Fa/tJ/S7ncQtuJxOtRYjbNCnGnUccuFhGo60MkJJwlTvKF3KUW9bOPOxG3EZJ8XYw0WapKnLd3FSoyqzpSxkFCVZ3qOKozaz9+pnzzPdb+b0Ozax306eX5wmbi7LpVcNtR1lLJTwU6iyO0lKE41IuL7b00V496u8ZM1yRMMQpwjVn6ScZcW42s/ZyZGZnHG3Rqx1x8Xb040t1mY6T8PCXQPQdu5h6W7kcXGLdeq6kZSk75YwqOOWPZfKmyzHvHNLFxNorPd1jSI+fvbNLGQAAAAAAAAAAAAAAAAAAAAAAAAAAAAA0r8IKH3Rwb7adZeUqf0lGbwbuC6ywjcVfdy3bSxH+jMjw38WPi9Djv5S3w/FjGD2fTqbNcm0p5rL0rcVHirNuzlfRduvZrrGsPBttMaK6vsxRisvWTu2llUVwWrvKCur2OThqujisummvyhJWAlK/wAleUVZ56ifY/Vp2dtfpO1pEdIVZMtrzraV02cvvFlpa+M4cPzCf+4p4j+H8fyeh2VGuW3/AF/NTYPb8sLgcXThFOWKpRouT/IhdudlzbWnddsrwzscfHpwt+FpWpRkuNinJbWZh6nDYYrjjJHXR0x0U0svR/hF2xnL96pOX9TXjjSsPA4idckstJqQAAAAAAAAAAAAAAAAAAAAAAAAAAAADSHTzj6dTa+HpRd50Iz6zsXXKEorxtC/hJGfO3cH1YduL/iKPfCv/o1CPDfxYejx38rb4fjDGti4+EMG4zm4tu6auraJKScYt30NtZiIfP2mZlUQ23SUUsk+V4q+W6taSvO91ZeS0O88OaJFbbeajZKWZ8ZOV9U7ppWvdeJzmNF7wrl9gkXK7z4urJSeuZKjTje7463XsM/E+pHven2VP7S/u/NjOM1rPwIY9qnGb5IVdCr9qruVim9PSethzR3ER7NHSHRBtdYncShaKg6N6EkuDdNK0vGUXGT72zZXo+dzRPPOrNCSoAAAAAAAAAAAAAAAAAAAAAAAAAAABDU9R+DA46liJyr5qkpTnL1pzk5SbWl5SerZltu9XHHLaFy2bjp0MZGrSllqRvaVk7XTT0ej0bRTW01nWHp93XJSaXjWJXCe0MNU1r4ChKXzqEp4dvxUW4vyNEcXP2qxPyY7dj459S8x80PVbM4/E8Rfs+NaefV3JfSqfd+av6lt/wAny/y9jtDC0nehgKCl86vOeIt4Rk1G/sOTxc/ZrH4rK9j44n07zPy/VQ7V2tVryTqzcraRjooxXZGCso+xFNr2vOtpaow48NdMcaLRGlmxRZry1Yoxd7mjRXunFRtaL78qKJtL1u5pEdIbp6AMVF7BxNK/pQrqbXZGpTjGL86cvI14fVfPdoRMZW0y1hAAAAAAAAAAAAAAAAAAAAAAAAAAAAeTjeDXboByLtjDxWNko3XpS49qkzHFt5fRZMMclJjyj8FNTq20lp3kbV13hLFl5dr7JykV6NkTr0e5honqhnI7EKrW0SJTvw8yyK6dWS9+bar3DRtXR206wjgrEZIVVRaFT0bdG0OgCdtq4qPbTpv92TX+404OsvE7Tjas+/8AJus0PIAAAAAAAAAAAAAAAAAAAAAAAAAAAAAOS9vu22q0dbwq1Yu/apyRimsxMvo65a3pSI8Ij8FG2rEd188sRuidJJLS3g2vMc0pThpG/RDBZn6EakvB/UWRHmz83N6nNPxS0457ZbNcpXv7zk6wUnHadJjf2ptOKad+zws+0hq0RSto0lRTcoVuOvJ/1L66Wh5mTnxX0nqzjov3UjtTH1Y1q84RpRhLLFJynmclpKV1G1lyfE73cWlC/G5MUeevm3bsfdzC7Mh9rUX1lRKLm5OUpW5ybdorm7JLuLIrFejBlz5MvryySjfqlfiTUIwAAAAAAAAAAAAAAAAAAAAAAAAAAAAOT9+6Dpb54yPD7Yqv2Tk5r3SKJjeXqY7zGOswtOFjd5nwj72VX22hu4WOee8v0j5yjm26Mn2te8RG8J3vNqWnzT6kZqnaCio3sryjfxycVw42IxyzvaV1u9r6GKsR7UmtTl1SlKUbp2ypSvbxtaxOvL0qz5q5Y0tl02eOvHqmu22tv7ZyKS7biK8ukPKiz0v0lw7+4R6E+wyRHEY/6o6e32Mx6ENoulv3Thyrwq0n7F1kffTt7S+vV5GaNcfub429j8slCPrPRvml2dvMslkiF4oK1GK7l/A6ijAAAAAAAAAAAAAAAAAAAAAAAAAAAAA5s6Zdlzp7+VpNNRrKnUg+1ZIwlbvUovzXaUXnls9Phad5j0jrDDK03kUYxdl/HtK61jrMt2XJaKxjpWdISoUpuS9CT8EyzZliuXWJ0lc3VbelGo/b/wDJVGOr1LcVeelJSsXmlSy9U4vR3lL/AIJRWtZ1U5r5c1eTl6qRYGp+j+9H6TvPVmjg8/kjWDmtc0fM5N6ynXhM9Z1hnnRLu7VqbzQxWWXUYfNN1bWjOdnGNOL5u8rvsS14oli33ZuPmKxy66zLcWyqLrbVdSWqT4v3JLkXPLnoyckiAAAAAAAAAAAAAAAAAAAAAAAAAAAAAWveDd/D43BdXiKanFO8XdqUX2xktV/XmctWLRpKzHlvjtzUnSWEVOhzDdZ6OIxMY39V5HbuTyoo+j1elXtjNEaaR8/1W/GdEdONZNVMTOHNKUM9u55bIdxDv1vmnwj5/qqMN0cYH1epx05frJqPdxilfyOxhoqntPiJ8Yj4K7BdFWEXr0c37VWr5PLJHe5r5IT2jxH3vlC94Xo72dBfilNv9KVSf80mSjFTyVW47iJ+3Kvw+6GBhO8cHhrrg3Si2vC60JRSseCu3EZbRpNp/uq9pyUcMoxWvKKXBc+5I7KqHuyMPkw3j/dxBKvOuAAAAAAAAAAAAAAAAAAAAAAAAAAAAAAAAAAAAACir4dyxKbTsuXLVc+230nHValodcAAAAAAAAAAAAA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1475656" y="155679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 Qué diferencia a  estos dos sistemas o dispositivos en la forma de utilizar el fluido líquido para realizar su trabajo? </a:t>
            </a:r>
          </a:p>
        </p:txBody>
      </p:sp>
      <p:pic>
        <p:nvPicPr>
          <p:cNvPr id="10" name="Picture 2" descr="serreria-hidraulica_3d_maquinas_reconstrucciones_ilustraciones_quellega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2304256" cy="2066277"/>
          </a:xfrm>
          <a:prstGeom prst="rect">
            <a:avLst/>
          </a:prstGeom>
          <a:noFill/>
        </p:spPr>
      </p:pic>
      <p:pic>
        <p:nvPicPr>
          <p:cNvPr id="14" name="Picture 2" descr="http://www.colemanequip.com/CASE/Images/650G/CASE-650G-Pictorial-Index-PICTORIAL-INDEX-CRAWLER-HYDRAULIC-CIRCUITS-TRANSMISSION-SUPPLY-RETURN-AND-COOLING-LINES-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1" r="3962" b="13437"/>
          <a:stretch>
            <a:fillRect/>
          </a:stretch>
        </p:blipFill>
        <p:spPr bwMode="auto">
          <a:xfrm>
            <a:off x="1554066" y="3789040"/>
            <a:ext cx="3161950" cy="2736304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1619672" y="264968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  En la máquina el fluido está encerrado o confinado, y en la rueda de agua el fluido se encuentra libre o en movimiento .</a:t>
            </a:r>
          </a:p>
        </p:txBody>
      </p:sp>
      <p:sp>
        <p:nvSpPr>
          <p:cNvPr id="16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3056" y="1549241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cuerpo humano está compuesto de distintos sistemas ¿A qué sistema del cuerpo humano se parece el circuito hidráulico como el presentado en la figura? </a:t>
            </a:r>
            <a:endParaRPr lang="es-E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466" name="AutoShape 2" descr="data:image/jpeg;base64,/9j/4AAQSkZJRgABAQAAAQABAAD/2wCEAAkGBxQSBhQUExMSFBIUGBUXGBIUFRgVGBQXFxgZFxUXFRUaICghGBolHBcXIjIiMSkrLi4uGx8zODMsNygtLisBCgoKDg0OGxAQGywkICQvLCwsNywsLCwsLCwsLCwsLywtLCwsLCwsLCwsLCwsLCwsLCwsLC8sLCwsLCwsLCwsLP/AABEIALgBEwMBEQACEQEDEQH/xAAcAAEAAAcBAAAAAAAAAAAAAAAAAgMEBQYHCAH/xABJEAACAQIDBAYEBhAFBQAAAAAAAQIDEQQSIQUGMUEHE1FhcZEiMoGhCBQjUtHhFiQlJjM0QkNiY3KSsbLB8DZ0s8LxFZOiw+L/xAAaAQEAAwEBAQAAAAAAAAAAAAAAAgMEAQUG/8QAOBEBAAIBAgMEBgcIAwAAAAAAAAECAxEhBBIxBRNBUSIyYXGBoRQVQlKxwdEjJDM0YpHh8FNy8f/aAAwDAQACEQMRAD8A3iAAAAAAAAAAAAAAAAAAAAAAAAAAAAAAAAAAAAAAAAAAAAAAAAAAAAAAAAAAAALVt3ePC4PDOeJrQpxTS1vKV2m0lCKcm7JvhyOTOjtazadIY0ulzZeb8NUt29RVt/Lc5z1WdzfyZLsHeTC42k5YavCrltmUbqUb3tmhK0o3s+K5M7E6oWrNZ0ldTqIAAAAAAAAAAAAAAAAAAAAAAAAAAAAAAAAAACl2rVlDZdWULKcac3FvhmUW437rh2HIVXESq15VKknOpN5pTk7yk3xbZltO7060iIedX6JzVJNwu0KuHq9ZRnOlUjZqUJNaxd1f5yvyehKszqry01rq7AotujG9r2V7cL21saXmowAAAAAAAAAAAAAAAAAAAAAAAAAAAAAAAAAAQVqalScXqpJpruaswOWt+t3I7L3j+L9b1kXBVISas1CUpRUZ20zLLx4PR6Xss+THPg9fhOLxxtfZaZV4dTe6KYx38nqW4rhuX1oXzo63VjtXb7pOpkpU4qpUaTzSjmSyxfBN348uxl9Mc+Lx+K4qltqbuoi95gAAAAAAAAAAAAAAAAAAAAAAAAAAAAAAAAAAABzZ8IRP7Po/5elbS35VTnz5/wBoDXTk+o5+enkS12cbM+Dl/jet/lZ8/wBbR8yLrowAAAAAAAAAAAAAAAAAAAAAAAAAAAAAAAAAAAABzj8IhffzT78NT7/zlXigNaNfI8vJnRs/4ON/szr8bfFpX4W/C0rXfLmcHRQAAAAAAAAAAAAAAACTPEpSs7+TAnAAAAAAAAAAAAAAAAAADXfSf0i/EJKhh8ksVJKUnJXjRi+F1zm+S5LV8Veu99F+HDzbz0aB3u29XxuPjVxNTrKijlTyxilFNtRWVJWvJ+Z2kzMbo5orFtKrS/xf6yzwVLzuTvDXwO1nWw7ip5HF5oqSlC8XKLXG14xd009OPEhaZiNYWY4rM6Wb83K6VcPjJxpV0sNiHZK7vSqPglCb4SfzX22TZyt4lPJgmu8bw2GTUAAAAAAAAAAAAAAAAAAAAAAAAAAAAAAAAAs+922lgt3K+IeXNThJwjJ2UqlvQj33dvecmdISrXmnRyxjMTUr4mdSrNzq1HmlOWrlLt+rlwMk231l7Hc6V2UOIwbnK6av81u3kTrl5Y0lXfs+cs82OY18p2Q/9Mq9XbL70WfSKear6p4r7r3DYRwndtX7FqQtl5uidez5xb5Jj3Rum1dKdiEbynNeWu7qzcjbccZuxQrRazOEY1Ip3yVIpKcXfXjrryafM1ROsPKvWazpK+nUQAAAAAAAAAAAAAAAAAAAAAAAAAAAAAAA0J08bdlU3lhhk/k8PBSce2pUV7vwhlt+0+0pyT4NvDU1jVrJJ8tUU7eL0qxfTWN06hFTev8AAjOtejThimXXmTOojbi/Mekn3eKPGf7oo04L/kTzJRGCFJiILrO4lSdmLiaRzax0Zt0P70/E958lRy6jE5KbirWVRzjClN35LM032N8bIvpLzM+KdNXSJaxAAAAAAAAAAAAAAAAAAAAAAAAAAAAAACGpNRg2+CTb8EByhvVtyWO3gqYiUbOVktEm4r1LpaXy2T48DLe2r2eGx8k8srfGJTq9SMcTvCJXvyfsGzvLb2SjtG/qryJc3tR5P6YS7eC8EcmSKT4aR7kDgd1RnF4yiwdByxUUnGOaUVmlJQik5K7lN6RSV3flYsrvs87iZisxMul8L0jbMqYvq44ynm4Xkpwi/CpKKi/M0c0PKnFeI10ZUSVgAAAAAAAAAAAAAAAAAAAAAAAAAAAAEFX8E78LMDk3a6pPF9ZRfoTvoo5VFxbTUY/NtbyZkyPW4e8zO/uUiZS9al0ylUSmm0mux/UdhZzq745S6/N1Mcq/N55a+29/eaImmvNNY92ss85LepEzr56R/wCKHEVk6rcYqKvpFXdu671ZTaYmdYjRZF5iNJSXI4ha+qmxM/Rsi3HDyuKlFxpHJ2kr6rpnol2l1+4WHbbcqalSld3fycnGP/jlNNZ1h5+WNLyzAkrAAAAAAAAAAAAAAAAAAAAAAAAAAAAUu1KEqmzKsISUZzpzjGbV1GUotRk0uKTaYdjq5k3s3Xq7MdHD1pU5zcZ1M1NyccspNLWSTv6L5GbLG70OEtql7n4GnX2xkqxcoZJuybi7pXWqJcLjrkyctmjjs98OCb067MgxO5dFv0K1WHdOKmvNOJvt2ZH2ZeXj7dv9uv8Abb9VJ9g6v+Mx/wC1L6SH1Zb7y+O26fd+f+E6huVST9OvUn3Qgoe9t/wJ17Mj7VlWTtufs1/35J28WycPR3WqOlSUZZqazyeaestfSfDhysc4rh8eLF6MI8BxubPxHpztu1piZekvExY4beKndU4Z3g0V36rMUbN0/B52hfC4vDv8mUKqX7ScJfyR8y7GxcTXeJbhLGYAAAAAAAAAAAAAAAAAAAAAAAAAAAAA0T0/r75cO/1H/smZ83Vv4PxYp0fr741+xV/lZZwU/toX9pR+6z8GbT6xR1ipacU0rvnoz2ufJXw1eDGLh771tNfhqgU3mtkk+9ez6/Id9b7qX0WmmvPEe9HUpyuuV+Sjmemr14InN2fuonXeNIWne5Nbqyve7q0+LTfCTXDhwMHH2nut/N6HZdIjiPRnXZhG7+CpVo41VZQi44Sc6cpW/CxrUMihf8qWsfCTMFJ0rq28RWb5a1jxlZq+LcG4wbilpdcW1zb/AKEa44tGtk8/F3xWnHinSI29s/75M+6C9qzW/cIWuqsKkJP9FRdRN+EoLXvZKKxW0aK7ZbZ8Vpv1rpv5+Gkuky1hAAAAAAAAAAAAAAAAAAAAAAAAAAAAANH/AAgY/dnDPtpS90/rM+brDdwXiwrctP8A6u7cepxFrcvkZscLP7WPi28fH7tPw/Fedh4p1NlUpUtr0oTWWNanjkkoycYu1ObinLXrOLS9Hjze2OIyR4vA7mk+C6RpY7r1fGbJ6pya62MrySXNwbS7Fa/tJ/S7ncQtuJxOtRYjbNCnGnUccuFhGo60MkJJwlTvKF3KUW9bOPOxG3EZJ8XYw0WapKnLd3FSoyqzpSxkFCVZ3qOKozaz9+pnzzPdb+b0Ozax306eX5wmbi7LpVcNtR1lLJTwU6iyO0lKE41IuL7b00V496u8ZM1yRMMQpwjVn6ScZcW42s/ZyZGZnHG3Rqx1x8Xb040t1mY6T8PCXQPQdu5h6W7kcXGLdeq6kZSk75YwqOOWPZfKmyzHvHNLFxNorPd1jSI+fvbNLGQAAAAAAAAAAAAAAAAAAAAAAAAAAAAA0r8IKH3Rwb7adZeUqf0lGbwbuC6ywjcVfdy3bSxH+jMjw38WPi9Djv5S3w/FjGD2fTqbNcm0p5rL0rcVHirNuzlfRduvZrrGsPBttMaK6vsxRisvWTu2llUVwWrvKCur2OThqujisummvyhJWAlK/wAleUVZ56ifY/Vp2dtfpO1pEdIVZMtrzraV02cvvFlpa+M4cPzCf+4p4j+H8fyeh2VGuW3/AF/NTYPb8sLgcXThFOWKpRouT/IhdudlzbWnddsrwzscfHpwt+FpWpRkuNinJbWZh6nDYYrjjJHXR0x0U0svR/hF2xnL96pOX9TXjjSsPA4idckstJqQAAAAAAAAAAAAAAAAAAAAAAAAAAAADSHTzj6dTa+HpRd50Iz6zsXXKEorxtC/hJGfO3cH1YduL/iKPfCv/o1CPDfxYejx38rb4fjDGti4+EMG4zm4tu6auraJKScYt30NtZiIfP2mZlUQ23SUUsk+V4q+W6taSvO91ZeS0O88OaJFbbeajZKWZ8ZOV9U7ppWvdeJzmNF7wrl9gkXK7z4urJSeuZKjTje7463XsM/E+pHven2VP7S/u/NjOM1rPwIY9qnGb5IVdCr9qruVim9PSethzR3ER7NHSHRBtdYncShaKg6N6EkuDdNK0vGUXGT72zZXo+dzRPPOrNCSoAAAAAAAAAAAAAAAAAAAAAAAAAAABDU9R+DA46liJyr5qkpTnL1pzk5SbWl5SerZltu9XHHLaFy2bjp0MZGrSllqRvaVk7XTT0ej0bRTW01nWHp93XJSaXjWJXCe0MNU1r4ChKXzqEp4dvxUW4vyNEcXP2qxPyY7dj459S8x80PVbM4/E8Rfs+NaefV3JfSqfd+av6lt/wAny/y9jtDC0nehgKCl86vOeIt4Rk1G/sOTxc/ZrH4rK9j44n07zPy/VQ7V2tVryTqzcraRjooxXZGCso+xFNr2vOtpaow48NdMcaLRGlmxRZry1Yoxd7mjRXunFRtaL78qKJtL1u5pEdIbp6AMVF7BxNK/pQrqbXZGpTjGL86cvI14fVfPdoRMZW0y1hAAAAAAAAAAAAAAAAAAAAAAAAAAAAeTjeDXboByLtjDxWNko3XpS49qkzHFt5fRZMMclJjyj8FNTq20lp3kbV13hLFl5dr7JykV6NkTr0e5honqhnI7EKrW0SJTvw8yyK6dWS9+bar3DRtXR206wjgrEZIVVRaFT0bdG0OgCdtq4qPbTpv92TX+404OsvE7Tjas+/8AJus0PIAAAAAAAAAAAAAAAAAAAAAAAAAAAAAOS9vu22q0dbwq1Yu/apyRimsxMvo65a3pSI8Ij8FG2rEd188sRuidJJLS3g2vMc0pThpG/RDBZn6EakvB/UWRHmz83N6nNPxS0457ZbNcpXv7zk6wUnHadJjf2ptOKad+zws+0hq0RSto0lRTcoVuOvJ/1L66Wh5mTnxX0nqzjov3UjtTH1Y1q84RpRhLLFJynmclpKV1G1lyfE73cWlC/G5MUeevm3bsfdzC7Mh9rUX1lRKLm5OUpW5ybdorm7JLuLIrFejBlz5MvryySjfqlfiTUIwAAAAAAAAAAAAAAAAAAAAAAAAAAAAOT9+6Dpb54yPD7Yqv2Tk5r3SKJjeXqY7zGOswtOFjd5nwj72VX22hu4WOee8v0j5yjm26Mn2te8RG8J3vNqWnzT6kZqnaCio3sryjfxycVw42IxyzvaV1u9r6GKsR7UmtTl1SlKUbp2ypSvbxtaxOvL0qz5q5Y0tl02eOvHqmu22tv7ZyKS7biK8ukPKiz0v0lw7+4R6E+wyRHEY/6o6e32Mx6ENoulv3Thyrwq0n7F1kffTt7S+vV5GaNcfub429j8slCPrPRvml2dvMslkiF4oK1GK7l/A6ijAAAAAAAAAAAAAAAAAAAAAAAAAAAAA5s6Zdlzp7+VpNNRrKnUg+1ZIwlbvUovzXaUXnls9Phad5j0jrDDK03kUYxdl/HtK61jrMt2XJaKxjpWdISoUpuS9CT8EyzZliuXWJ0lc3VbelGo/b/wDJVGOr1LcVeelJSsXmlSy9U4vR3lL/AIJRWtZ1U5r5c1eTl6qRYGp+j+9H6TvPVmjg8/kjWDmtc0fM5N6ynXhM9Z1hnnRLu7VqbzQxWWXUYfNN1bWjOdnGNOL5u8rvsS14oli33ZuPmKxy66zLcWyqLrbVdSWqT4v3JLkXPLnoyckiAAAAAAAAAAAAAAAAAAAAAAAAAAAAAWveDd/D43BdXiKanFO8XdqUX2xktV/XmctWLRpKzHlvjtzUnSWEVOhzDdZ6OIxMY39V5HbuTyoo+j1elXtjNEaaR8/1W/GdEdONZNVMTOHNKUM9u55bIdxDv1vmnwj5/qqMN0cYH1epx05frJqPdxilfyOxhoqntPiJ8Yj4K7BdFWEXr0c37VWr5PLJHe5r5IT2jxH3vlC94Xo72dBfilNv9KVSf80mSjFTyVW47iJ+3Kvw+6GBhO8cHhrrg3Si2vC60JRSseCu3EZbRpNp/uq9pyUcMoxWvKKXBc+5I7KqHuyMPkw3j/dxBKvOuAAAAAAAAAAAAAAAAAAAAAAAAAAAAAAAAAAAAACir4dyxKbTsuXLVc+230nHValodcAAAAAAAAAAAAA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" name="Picture 4" descr="http://3.bp.blogspot.com/_zCrkguznQv8/TMagHOtaiiI/AAAAAAAAAZU/vtm4aWk0wWU/s400/APARATO+CIRCULATOR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0"/>
          </a:blip>
          <a:srcRect l="10080" t="1924" r="11801" b="1894"/>
          <a:stretch>
            <a:fillRect/>
          </a:stretch>
        </p:blipFill>
        <p:spPr bwMode="auto">
          <a:xfrm>
            <a:off x="5840140" y="3684512"/>
            <a:ext cx="2260251" cy="2624808"/>
          </a:xfrm>
          <a:prstGeom prst="rect">
            <a:avLst/>
          </a:prstGeom>
          <a:noFill/>
        </p:spPr>
      </p:pic>
      <p:pic>
        <p:nvPicPr>
          <p:cNvPr id="9" name="Picture 2" descr="http://www.colemanequip.com/CASE/Images/650G/CASE-650G-Pictorial-Index-PICTORIAL-INDEX-CRAWLER-HYDRAULIC-CIRCUITS-TRANSMISSION-SUPPLY-RETURN-AND-COOLING-LINES-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l="1" r="3962" b="13437"/>
          <a:stretch>
            <a:fillRect/>
          </a:stretch>
        </p:blipFill>
        <p:spPr bwMode="auto">
          <a:xfrm>
            <a:off x="1554066" y="3789040"/>
            <a:ext cx="3161950" cy="2736304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259632" y="278092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 Se asemeja al sistema circulatorio, ya que posee líneas y fluidos que circulan por ellas.</a:t>
            </a:r>
          </a:p>
        </p:txBody>
      </p:sp>
      <p:sp>
        <p:nvSpPr>
          <p:cNvPr id="12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2195736" y="1916832"/>
            <a:ext cx="60486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s-CL" b="1" dirty="0" smtClean="0"/>
          </a:p>
          <a:p>
            <a:r>
              <a:rPr lang="es-C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la hidráulica?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95736" y="3284984"/>
            <a:ext cx="53285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 	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hidráulica es una rama de la </a:t>
            </a: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física que estudia las leyes y propiedades mecánicas que rigen el comportamiento de los </a:t>
            </a:r>
            <a:r>
              <a:rPr lang="es-C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fluidos líquidos </a:t>
            </a: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las técnicas destinadas a su aprovechamiento.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14241</TotalTime>
  <Words>1097</Words>
  <Application>Microsoft Office PowerPoint</Application>
  <PresentationFormat>Presentación en pantalla (4:3)</PresentationFormat>
  <Paragraphs>318</Paragraphs>
  <Slides>33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Symbol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ALARCON YEVENES</dc:creator>
  <cp:lastModifiedBy>Cristian Pedernera</cp:lastModifiedBy>
  <cp:revision>1197</cp:revision>
  <dcterms:created xsi:type="dcterms:W3CDTF">2011-09-13T13:37:51Z</dcterms:created>
  <dcterms:modified xsi:type="dcterms:W3CDTF">2015-03-18T17:10:52Z</dcterms:modified>
</cp:coreProperties>
</file>