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61"/>
  </p:notesMasterIdLst>
  <p:handoutMasterIdLst>
    <p:handoutMasterId r:id="rId62"/>
  </p:handoutMasterIdLst>
  <p:sldIdLst>
    <p:sldId id="520" r:id="rId2"/>
    <p:sldId id="535" r:id="rId3"/>
    <p:sldId id="457" r:id="rId4"/>
    <p:sldId id="456" r:id="rId5"/>
    <p:sldId id="576" r:id="rId6"/>
    <p:sldId id="631" r:id="rId7"/>
    <p:sldId id="577" r:id="rId8"/>
    <p:sldId id="638" r:id="rId9"/>
    <p:sldId id="578" r:id="rId10"/>
    <p:sldId id="579" r:id="rId11"/>
    <p:sldId id="580" r:id="rId12"/>
    <p:sldId id="581" r:id="rId13"/>
    <p:sldId id="582" r:id="rId14"/>
    <p:sldId id="583" r:id="rId15"/>
    <p:sldId id="585" r:id="rId16"/>
    <p:sldId id="586" r:id="rId17"/>
    <p:sldId id="587" r:id="rId18"/>
    <p:sldId id="588" r:id="rId19"/>
    <p:sldId id="589" r:id="rId20"/>
    <p:sldId id="626" r:id="rId21"/>
    <p:sldId id="639" r:id="rId22"/>
    <p:sldId id="629" r:id="rId23"/>
    <p:sldId id="593" r:id="rId24"/>
    <p:sldId id="594" r:id="rId25"/>
    <p:sldId id="595" r:id="rId26"/>
    <p:sldId id="596" r:id="rId27"/>
    <p:sldId id="599" r:id="rId28"/>
    <p:sldId id="601" r:id="rId29"/>
    <p:sldId id="597" r:id="rId30"/>
    <p:sldId id="632" r:id="rId31"/>
    <p:sldId id="598" r:id="rId32"/>
    <p:sldId id="600" r:id="rId33"/>
    <p:sldId id="602" r:id="rId34"/>
    <p:sldId id="637" r:id="rId35"/>
    <p:sldId id="603" r:id="rId36"/>
    <p:sldId id="604" r:id="rId37"/>
    <p:sldId id="605" r:id="rId38"/>
    <p:sldId id="606" r:id="rId39"/>
    <p:sldId id="608" r:id="rId40"/>
    <p:sldId id="609" r:id="rId41"/>
    <p:sldId id="610" r:id="rId42"/>
    <p:sldId id="611" r:id="rId43"/>
    <p:sldId id="612" r:id="rId44"/>
    <p:sldId id="615" r:id="rId45"/>
    <p:sldId id="616" r:id="rId46"/>
    <p:sldId id="617" r:id="rId47"/>
    <p:sldId id="618" r:id="rId48"/>
    <p:sldId id="619" r:id="rId49"/>
    <p:sldId id="620" r:id="rId50"/>
    <p:sldId id="621" r:id="rId51"/>
    <p:sldId id="622" r:id="rId52"/>
    <p:sldId id="623" r:id="rId53"/>
    <p:sldId id="624" r:id="rId54"/>
    <p:sldId id="625" r:id="rId55"/>
    <p:sldId id="633" r:id="rId56"/>
    <p:sldId id="635" r:id="rId57"/>
    <p:sldId id="634" r:id="rId58"/>
    <p:sldId id="636" r:id="rId59"/>
    <p:sldId id="533" r:id="rId60"/>
  </p:sldIdLst>
  <p:sldSz cx="9144000" cy="6858000" type="screen4x3"/>
  <p:notesSz cx="9296400" cy="7010400"/>
  <p:custDataLst>
    <p:tags r:id="rId63"/>
  </p:custData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842"/>
    <a:srgbClr val="F7BB43"/>
    <a:srgbClr val="F4A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9" autoAdjust="0"/>
    <p:restoredTop sz="98995" autoAdjust="0"/>
  </p:normalViewPr>
  <p:slideViewPr>
    <p:cSldViewPr>
      <p:cViewPr varScale="1">
        <p:scale>
          <a:sx n="92" d="100"/>
          <a:sy n="92"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6" d="100"/>
        <a:sy n="146" d="100"/>
      </p:scale>
      <p:origin x="0" y="1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5265810" y="0"/>
            <a:ext cx="4028440" cy="350520"/>
          </a:xfrm>
          <a:prstGeom prst="rect">
            <a:avLst/>
          </a:prstGeom>
        </p:spPr>
        <p:txBody>
          <a:bodyPr vert="horz" lIns="91440" tIns="45720" rIns="91440" bIns="45720" rtlCol="0"/>
          <a:lstStyle>
            <a:lvl1pPr algn="r">
              <a:defRPr sz="1200"/>
            </a:lvl1pPr>
          </a:lstStyle>
          <a:p>
            <a:fld id="{7221B4BC-F815-41DA-9880-81C157309C46}" type="datetimeFigureOut">
              <a:rPr lang="es-CL" smtClean="0"/>
              <a:pPr/>
              <a:t>16-03-2015</a:t>
            </a:fld>
            <a:endParaRPr lang="es-CL" dirty="0"/>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5265810" y="6658664"/>
            <a:ext cx="4028440" cy="350520"/>
          </a:xfrm>
          <a:prstGeom prst="rect">
            <a:avLst/>
          </a:prstGeom>
        </p:spPr>
        <p:txBody>
          <a:bodyPr vert="horz" lIns="91440" tIns="45720" rIns="91440" bIns="45720" rtlCol="0" anchor="b"/>
          <a:lstStyle>
            <a:lvl1pPr algn="r">
              <a:defRPr sz="1200"/>
            </a:lvl1pPr>
          </a:lstStyle>
          <a:p>
            <a:fld id="{09DD33C4-07FF-4021-80CD-39F0D13DD429}" type="slidenum">
              <a:rPr lang="es-CL" smtClean="0"/>
              <a:pPr/>
              <a:t>‹Nº›</a:t>
            </a:fld>
            <a:endParaRPr lang="es-CL" dirty="0"/>
          </a:p>
        </p:txBody>
      </p:sp>
    </p:spTree>
    <p:extLst>
      <p:ext uri="{BB962C8B-B14F-4D97-AF65-F5344CB8AC3E}">
        <p14:creationId xmlns:p14="http://schemas.microsoft.com/office/powerpoint/2010/main" val="859230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5265810" y="0"/>
            <a:ext cx="4028440" cy="350520"/>
          </a:xfrm>
          <a:prstGeom prst="rect">
            <a:avLst/>
          </a:prstGeom>
        </p:spPr>
        <p:txBody>
          <a:bodyPr vert="horz" lIns="91440" tIns="45720" rIns="91440" bIns="45720" rtlCol="0"/>
          <a:lstStyle>
            <a:lvl1pPr algn="r">
              <a:defRPr sz="1200"/>
            </a:lvl1pPr>
          </a:lstStyle>
          <a:p>
            <a:fld id="{FDB404E4-3043-4774-9459-F710263E7975}" type="datetimeFigureOut">
              <a:rPr lang="es-ES" smtClean="0"/>
              <a:pPr/>
              <a:t>16/03/2015</a:t>
            </a:fld>
            <a:endParaRPr lang="es-ES"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929641" y="3329940"/>
            <a:ext cx="7437120" cy="31546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5265810" y="6658664"/>
            <a:ext cx="4028440" cy="350520"/>
          </a:xfrm>
          <a:prstGeom prst="rect">
            <a:avLst/>
          </a:prstGeom>
        </p:spPr>
        <p:txBody>
          <a:bodyPr vert="horz" lIns="91440" tIns="45720" rIns="91440" bIns="45720" rtlCol="0" anchor="b"/>
          <a:lstStyle>
            <a:lvl1pPr algn="r">
              <a:defRPr sz="1200"/>
            </a:lvl1pPr>
          </a:lstStyle>
          <a:p>
            <a:fld id="{276D22AA-526E-4AB9-9B82-07F0B433AE36}" type="slidenum">
              <a:rPr lang="es-ES" smtClean="0"/>
              <a:pPr/>
              <a:t>‹Nº›</a:t>
            </a:fld>
            <a:endParaRPr lang="es-ES" dirty="0"/>
          </a:p>
        </p:txBody>
      </p:sp>
    </p:spTree>
    <p:extLst>
      <p:ext uri="{BB962C8B-B14F-4D97-AF65-F5344CB8AC3E}">
        <p14:creationId xmlns:p14="http://schemas.microsoft.com/office/powerpoint/2010/main" val="11558212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6D22AA-526E-4AB9-9B82-07F0B433AE36}" type="slidenum">
              <a:rPr lang="es-ES" smtClean="0"/>
              <a:pPr/>
              <a:t>14</a:t>
            </a:fld>
            <a:endParaRPr lang="es-ES" dirty="0"/>
          </a:p>
        </p:txBody>
      </p:sp>
    </p:spTree>
    <p:extLst>
      <p:ext uri="{BB962C8B-B14F-4D97-AF65-F5344CB8AC3E}">
        <p14:creationId xmlns:p14="http://schemas.microsoft.com/office/powerpoint/2010/main" val="367166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6D22AA-526E-4AB9-9B82-07F0B433AE36}" type="slidenum">
              <a:rPr lang="es-ES" smtClean="0"/>
              <a:pPr/>
              <a:t>55</a:t>
            </a:fld>
            <a:endParaRPr lang="es-ES" dirty="0"/>
          </a:p>
        </p:txBody>
      </p:sp>
    </p:spTree>
    <p:extLst>
      <p:ext uri="{BB962C8B-B14F-4D97-AF65-F5344CB8AC3E}">
        <p14:creationId xmlns:p14="http://schemas.microsoft.com/office/powerpoint/2010/main" val="373397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6D22AA-526E-4AB9-9B82-07F0B433AE36}" type="slidenum">
              <a:rPr lang="es-ES" smtClean="0"/>
              <a:pPr/>
              <a:t>56</a:t>
            </a:fld>
            <a:endParaRPr lang="es-ES" dirty="0"/>
          </a:p>
        </p:txBody>
      </p:sp>
    </p:spTree>
    <p:extLst>
      <p:ext uri="{BB962C8B-B14F-4D97-AF65-F5344CB8AC3E}">
        <p14:creationId xmlns:p14="http://schemas.microsoft.com/office/powerpoint/2010/main" val="217696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6D22AA-526E-4AB9-9B82-07F0B433AE36}" type="slidenum">
              <a:rPr lang="es-ES" smtClean="0"/>
              <a:pPr/>
              <a:t>57</a:t>
            </a:fld>
            <a:endParaRPr lang="es-ES" dirty="0"/>
          </a:p>
        </p:txBody>
      </p:sp>
    </p:spTree>
    <p:extLst>
      <p:ext uri="{BB962C8B-B14F-4D97-AF65-F5344CB8AC3E}">
        <p14:creationId xmlns:p14="http://schemas.microsoft.com/office/powerpoint/2010/main" val="21955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6D22AA-526E-4AB9-9B82-07F0B433AE36}" type="slidenum">
              <a:rPr lang="es-ES" smtClean="0"/>
              <a:pPr/>
              <a:t>58</a:t>
            </a:fld>
            <a:endParaRPr lang="es-ES" dirty="0"/>
          </a:p>
        </p:txBody>
      </p:sp>
    </p:spTree>
    <p:extLst>
      <p:ext uri="{BB962C8B-B14F-4D97-AF65-F5344CB8AC3E}">
        <p14:creationId xmlns:p14="http://schemas.microsoft.com/office/powerpoint/2010/main" val="743875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90FC82A-4FB0-4E3A-920C-F331E0B1AC22}" type="datetime1">
              <a:rPr lang="es-ES" smtClean="0"/>
              <a:pPr>
                <a:defRPr/>
              </a:pPr>
              <a:t>16/03/2015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A45D9E6E-5756-4505-8F6D-0633968BBC1C}"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3D239E7-BCCC-4A65-9448-86579BAB2F9A}" type="datetime1">
              <a:rPr lang="es-ES" smtClean="0"/>
              <a:pPr>
                <a:defRPr/>
              </a:pPr>
              <a:t>16/03/2015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70719033-2FFD-4B1D-AAB3-F8FED25D8C91}"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883E9AD-64CD-48CE-AEE0-C4FD3483DCED}" type="datetime1">
              <a:rPr lang="es-ES" smtClean="0"/>
              <a:pPr>
                <a:defRPr/>
              </a:pPr>
              <a:t>16/03/2015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571AA754-E584-4009-8BB5-9ABA7FABE298}"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D2B5B02-4081-45B6-B780-B45934E68032}" type="datetime1">
              <a:rPr lang="es-ES" smtClean="0"/>
              <a:pPr>
                <a:defRPr/>
              </a:pPr>
              <a:t>16/03/2015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EB75B8E-D5D6-43BB-9D6A-D8A737BC8881}"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C8DEAD6-CCE4-4F45-B5A1-54BE4AE4D0F5}" type="datetime1">
              <a:rPr lang="es-ES" smtClean="0"/>
              <a:pPr>
                <a:defRPr/>
              </a:pPr>
              <a:t>16/03/2015</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594EFE3D-391F-42B1-BAA7-A9CA5EDBD5B1}"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D06CA9D-1124-4C80-986A-50A836E97E71}" type="datetime1">
              <a:rPr lang="es-ES" smtClean="0"/>
              <a:pPr>
                <a:defRPr/>
              </a:pPr>
              <a:t>16/03/2015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BA612294-706C-4307-BF98-2959CDCA89E7}"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C35603F-7A2D-489D-BF0C-CF8522F20075}" type="datetime1">
              <a:rPr lang="es-ES" smtClean="0"/>
              <a:pPr>
                <a:defRPr/>
              </a:pPr>
              <a:t>16/03/2015</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B908E7C3-D733-4450-94D1-2E86FAFFDBF5}"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EF892F1-28DE-4154-A52F-61A69440CE06}" type="datetime1">
              <a:rPr lang="es-ES" smtClean="0"/>
              <a:pPr>
                <a:defRPr/>
              </a:pPr>
              <a:t>16/03/2015</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F6A66FD2-44E5-40B4-BC75-FC0991B04ABF}"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20AB1F5-749E-457F-907C-2549F2F546B2}" type="datetime1">
              <a:rPr lang="es-ES" smtClean="0"/>
              <a:pPr>
                <a:defRPr/>
              </a:pPr>
              <a:t>16/03/2015</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F0208883-CC26-4649-95BE-AEDB0563E2C3}"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017D5C0-3C03-41AB-BE24-4CD2082CBF1C}" type="datetime1">
              <a:rPr lang="es-ES" smtClean="0"/>
              <a:pPr>
                <a:defRPr/>
              </a:pPr>
              <a:t>16/03/2015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15BC2DAD-6420-444A-9918-F0C4E3B8610C}"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E1726E6-CA35-4032-BEF3-BF2022135476}" type="datetime1">
              <a:rPr lang="es-ES" smtClean="0"/>
              <a:pPr>
                <a:defRPr/>
              </a:pPr>
              <a:t>16/03/2015</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FC5ADDAE-8B45-48F7-AC91-05501B55E820}"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412863E-C4C1-4D74-B09A-E175BB3FDF49}" type="datetime1">
              <a:rPr lang="es-ES" smtClean="0"/>
              <a:pPr>
                <a:defRPr/>
              </a:pPr>
              <a:t>16/03/2015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2E4833E-DFBD-4CDF-831F-C3FD46E8895F}"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HhaocCRjr_48-M&amp;tbnid=30KwNIUkaiyBfM:&amp;ved=0CAUQjRw&amp;url=http://jasc-controls.com/jasc-industry-listing/power-generation/fuel-systems-valves/liquid-fuel-check-valve/&amp;ei=fO19UbW9GOTj2AW6xYDYDA&amp;bvm=bv.45645796,d.b2I&amp;psig=AFQjCNFmMZHaqWl_eeewC5asaXsQtfZk1Q&amp;ust=1367292746960543"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colorearjunior.com/dibujos-para-pintar-de-trabajador-de-la-construccion-en-la-cabina-de-la-maquinaria_4131.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jFdJkFB3yOJcUM&amp;tbnid=Q1YYHC7q6X6d3M:&amp;ved=0CAUQjRw&amp;url=http://www.hidraulicayneumatica.com.co/component/option,com_datsogallery/Itemid,0/catid,80/func,detail/id,145/&amp;ei=sVx-Ue3eHqSO2AWAzYDoBw&amp;psig=AFQjCNHaN3GRNTlD-V-FJT1QuHAdE0SbUA&amp;ust=1367322050883248"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docid=jFdJkFB3yOJcUM&amp;tbnid=Q1YYHC7q6X6d3M:&amp;ved=0CAUQjRw&amp;url=http://www.hidraulicayneumatica.com.co/component/option,com_datsogallery/Itemid,0/catid,80/func,detail/id,145/&amp;ei=sVx-Ue3eHqSO2AWAzYDoBw&amp;psig=AFQjCNHaN3GRNTlD-V-FJT1QuHAdE0SbUA&amp;ust=1367322050883248"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hyperlink" Target="http://www.pedro-roquet.com/es_ES/productos/distribuidor-hidraulico-102" TargetMode="External"/><Relationship Id="rId3" Type="http://schemas.openxmlformats.org/officeDocument/2006/relationships/image" Target="../media/image20.jpeg"/><Relationship Id="rId7" Type="http://schemas.openxmlformats.org/officeDocument/2006/relationships/image" Target="../media/image21.jpeg"/><Relationship Id="rId2" Type="http://schemas.openxmlformats.org/officeDocument/2006/relationships/hyperlink" Target="http://www.google.cl/url?sa=i&amp;rct=j&amp;q=&amp;esrc=s&amp;frm=1&amp;source=images&amp;cd=&amp;cad=rja&amp;docid=DqQeMBUQxX3B-M&amp;tbnid=qXD6Y0YwmwqPKM:&amp;ved=0CAUQjRw&amp;url=http://www.vibranttechs.com/HydraulicControlValves.asp&amp;ei=Xe99UcWALKb62gX9wYFI&amp;bvm=bv.45645796,d.b2I&amp;psig=AFQjCNE-6XOMjF3Rf3VHPtWkB0fxaP5Yuw&amp;ust=1367294054024633" TargetMode="External"/><Relationship Id="rId1" Type="http://schemas.openxmlformats.org/officeDocument/2006/relationships/slideLayout" Target="../slideLayouts/slideLayout7.xml"/><Relationship Id="rId6" Type="http://schemas.openxmlformats.org/officeDocument/2006/relationships/hyperlink" Target="http://valvulas-hidraulicas.com/" TargetMode="External"/><Relationship Id="rId5" Type="http://schemas.openxmlformats.org/officeDocument/2006/relationships/image" Target="../media/image19.jpeg"/><Relationship Id="rId4" Type="http://schemas.openxmlformats.org/officeDocument/2006/relationships/hyperlink" Target="http://www.google.cl/url?sa=i&amp;rct=j&amp;q=&amp;esrc=s&amp;frm=1&amp;source=images&amp;cd=&amp;cad=rja&amp;docid=jFdJkFB3yOJcUM&amp;tbnid=Q1YYHC7q6X6d3M:&amp;ved=0CAUQjRw&amp;url=http://www.hidraulicayneumatica.com.co/component/option,com_datsogallery/Itemid,0/catid,80/func,detail/id,145/&amp;ei=sVx-Ue3eHqSO2AWAzYDoBw&amp;psig=AFQjCNHaN3GRNTlD-V-FJT1QuHAdE0SbUA&amp;ust=1367322050883248"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l/url?sa=i&amp;rct=j&amp;q=&amp;esrc=s&amp;frm=1&amp;source=images&amp;cd=&amp;cad=rja&amp;uact=8&amp;docid=KyBItz3bgvHdvM&amp;tbnid=IlP31O_uuXaCHM:&amp;ved=0CAUQjRw&amp;url=http://www.designworldonline.com/efficient-mobile-hydraulic-systems/&amp;ei=seZXU6GUCMLjsATguYHYAQ&amp;psig=AFQjCNH4pFrYK88MmpXNPFGX4o5yxMcFXw&amp;ust=1398355426574046" TargetMode="Externa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www.colorearjunior.com/dibujos-para-pintar-de-trabajador-de-la-construccion-en-la-cabina-de-la-maquinaria_4131.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cad=rja&amp;uact=8&amp;docid=KMt5CZ9kaEqn7M&amp;tbnid=wNg7W9yZdx5RBM:&amp;ved=0CAUQjRw&amp;url=http://es.dreamstime.com/im%C3%A1genes-de-archivo-libres-de-regal%C3%ADas-resorte-del-metal-del-cromo-sobre-el-fondo-blanco-image17663629&amp;ei=LmOWU4DBGoSL8AGoiYDgCQ&amp;bvm=bv.68445247,d.cWc&amp;psig=AFQjCNEcUF91UZsWKW9yHWHtgPbDzNyTPg&amp;ust=1402451111897045"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thumbs.dreamstime.com/z/resorte-del-metal-del-cromo-sobre-el-fondo-blanco-17663629.jpg"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oleObject" Target="../embeddings/oleObject4.bin"/><Relationship Id="rId1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ideo" Target="file:///C:\Users\Formativa\Desktop\capacitacion%20tallers%20LUCAS\1%20%20SECCIONES%20BOMBAS%20Y%20VAL%20GUILLERMO\VIDEO%206%20VALVULA%204%202%20Y%204%203.avi"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l/url?sa=i&amp;rct=j&amp;q=&amp;esrc=s&amp;frm=1&amp;source=images&amp;cd=&amp;cad=rja&amp;docid=-4LtGBh4GQEW4M&amp;tbnid=fwYGOfzF0r5WRM:&amp;ved=0CAUQjRw&amp;url=http://www.weally-machinery.com/Hydraulic_Valves/Hydraulic_Components_Solenoid_valve-6239.htm&amp;ei=bPF9UbrWDOjc2QW83IHQCw&amp;psig=AFQjCNG4JxmUZnIe3IGSTLLBKSNAZpQ-Ew&amp;ust=1367294535246034" TargetMode="Externa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www.google.cl/url?sa=i&amp;rct=j&amp;q=&amp;esrc=s&amp;frm=1&amp;source=images&amp;cd=&amp;cad=rja&amp;docid=o1M3lgmv2RZFfM&amp;tbnid=t9acJdZsBNj4RM:&amp;ved=0CAUQjRw&amp;url=http://www.sukanmarketing.com/blog/hydraulic/cnc-repair-and-troubleshooting-hydraulic-solenoid-valves-and-simple-circuit-diagram&amp;ei=xPF9UbPaDqKv2QWrnIHoBA&amp;psig=AFQjCNG4JxmUZnIe3IGSTLLBKSNAZpQ-Ew&amp;ust=136729453524603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l/url?sa=i&amp;rct=j&amp;q=&amp;esrc=s&amp;frm=1&amp;source=images&amp;cd=&amp;cad=rja&amp;docid=-4LtGBh4GQEW4M&amp;tbnid=fwYGOfzF0r5WRM:&amp;ved=0CAUQjRw&amp;url=http://www.weally-machinery.com/Hydraulic_Valves/Hydraulic_Components_Solenoid_valve-6239.htm&amp;ei=bPF9UbrWDOjc2QW83IHQCw&amp;psig=AFQjCNG4JxmUZnIe3IGSTLLBKSNAZpQ-Ew&amp;ust=1367294535246034" TargetMode="Externa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ideo" Target="file:///C:\Users\Formativa\Desktop\curso%20FINAL%20HYD%20201%204\B%20%20COMPONENTES\PP%201%20SECCIONES\secc%202%20%20control\valvula%20de%20seguridad.wmv"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olorearjunior.com/dibujos-para-pintar-de-trabajador-de-la-construccion-en-la-cabina-de-la-maquinaria_4131.html"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1.bp.blogspot.com/_qjfmaGawmmQ/TIdmXE80lyI/AAAAAAAAAFE/m_-KfHXuuDQ/s1600/Limitadora.JPG" TargetMode="Externa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hyperlink" Target="http://www.google.cl/url?sa=i&amp;rct=j&amp;q=&amp;esrc=s&amp;frm=1&amp;source=images&amp;cd=&amp;docid=WEf3EVg8UfqnkM&amp;tbnid=NAN0alyzbK1xdM:&amp;ved=0CAUQjRw&amp;url=http://www.festo-didactic.com/at-de/services/printmedien/datenblaetter/hydraulik/druckbegrenzungsventil,ausgeglichen-567237.htm?fbid=YXQuZGUuNTMzLjEzLjMyLjEwOTAuNzM0Ng&amp;ei=emB-UdHZJaPZ2QWq2YHADw&amp;bvm=bv.45645796,d.b2I&amp;psig=AFQjCNHKS8-9m5Pj5AOxOIb9u0kQnsBzQg&amp;ust=1367323020711759"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l/url?sa=i&amp;rct=j&amp;q=&amp;esrc=s&amp;frm=1&amp;source=images&amp;cd=&amp;docid=WEf3EVg8UfqnkM&amp;tbnid=NAN0alyzbK1xdM:&amp;ved=0CAUQjRw&amp;url=http://www.festo-didactic.com/at-de/services/printmedien/datenblaetter/hydraulik/druckbegrenzungsventil,ausgeglichen-567237.htm?fbid=YXQuZGUuNTMzLjEzLjMyLjEwOTAuNzM0Ng&amp;ei=emB-UdHZJaPZ2QWq2YHADw&amp;bvm=bv.45645796,d.b2I&amp;psig=AFQjCNHKS8-9m5Pj5AOxOIb9u0kQnsBzQg&amp;ust=1367323020711759"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http://www.google.cl/url?sa=i&amp;rct=j&amp;q=&amp;esrc=s&amp;frm=1&amp;source=images&amp;cd=&amp;cad=rja&amp;docid=z-jfND_34bTPnM&amp;tbnid=2vKarA7Cjt_BQM:&amp;ved=0CAUQjRw&amp;url=http://www.globetechnologies.com/flow-restrictor.php&amp;ei=RPCBUbe-DJHm8wSExoCYCQ&amp;bvm=bv.45921128,d.dmg&amp;psig=AFQjCNG_D5wJBhXOYbQDa9JzFZpBxqZcng&amp;ust=136755650685575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hyperlink" Target="http://www.google.cl/url?sa=i&amp;rct=j&amp;q=&amp;esrc=s&amp;frm=1&amp;source=images&amp;cd=&amp;cad=rja&amp;docid=4HIOpcug_zXbQM&amp;tbnid=A5FeGElwc3FmiM:&amp;ved=0CAUQjRw&amp;url=http://www.vibranttechs.com/FlowControlValves.asp&amp;ei=rVh-UZrUJ4S62wXH24GIDA&amp;bvm=bv.45645796,d.b2I&amp;psig=AFQjCNEoxXK-P7j3QxpUJfNfGW5N5Fq4Gw&amp;ust=1367320943710973"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hyperlink" Target="http://www.google.cl/url?sa=i&amp;rct=j&amp;q=&amp;esrc=s&amp;frm=1&amp;source=images&amp;cd=&amp;cad=rja&amp;docid=paWq57Tz3Q5nvM&amp;tbnid=S6c8wsd27eRc9M:&amp;ved=0CAUQjRw&amp;url=http://es.rs-online.com/web/p/racores-con-funcion-restrictor-y-regulador-de-flujo-neumaticos/1929182/&amp;ei=oe6BUev1NI-q8ASd4IBQ&amp;bvm=bv.45921128,d.dmg&amp;psig=AFQjCNFkHZsF_Jx4rmBLPgXZNPLwsokqfA&amp;ust=1367556072655846" TargetMode="Externa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hyperlink" Target="http://www.google.cl/url?sa=i&amp;rct=j&amp;q=&amp;esrc=s&amp;frm=1&amp;source=images&amp;cd=&amp;cad=rja&amp;docid=fKUvI3M69HbVyM&amp;tbnid=QubhkN_BsHLNxM:&amp;ved=0CAUQjRw&amp;url=http://www.liftingsafety.co.uk/product/vsm-safety-check-valve-3626.html&amp;ei=Oex9UYquBci62AXnvIHoCA&amp;bvm=bv.45645796,d.b2I&amp;psig=AFQjCNFmMZHaqWl_eeewC5asaXsQtfZk1Q&amp;ust=1367292746960543"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hyperlink" Target="http://www.hydromatick.blogspot.com/"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C:\Users\Formativa\Desktop\OLEO%20-%20METRO%20ADOTEC%20%202014\FINAL%20OLEO\UNIDAD%202%20COMPONENTES%20Y%20ACC\componentes%203%20SECCION%20CONTROL\VIDEO%204%20ORBITROL.avi" TargetMode="Externa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Users\Formativa\Desktop\capacitacion%20tallers%20LUCAS\1%20%20SECCIONES%20BOMBAS%20Y%20VAL%20GUILLERMO\VIDEO%205%20secc%20de%20control.AV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0 Rectángulo"/>
          <p:cNvSpPr/>
          <p:nvPr/>
        </p:nvSpPr>
        <p:spPr>
          <a:xfrm>
            <a:off x="-16860" y="0"/>
            <a:ext cx="75565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23" y="1166486"/>
            <a:ext cx="8820150" cy="71438"/>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08738" y="190721"/>
            <a:ext cx="673879" cy="884018"/>
          </a:xfrm>
          <a:prstGeom prst="rect">
            <a:avLst/>
          </a:prstGeom>
          <a:noFill/>
          <a:ln w="9525">
            <a:noFill/>
            <a:miter lim="800000"/>
            <a:headEnd/>
            <a:tailEnd/>
          </a:ln>
        </p:spPr>
      </p:pic>
      <p:sp>
        <p:nvSpPr>
          <p:cNvPr id="15" name="14 CuadroTexto"/>
          <p:cNvSpPr txBox="1"/>
          <p:nvPr/>
        </p:nvSpPr>
        <p:spPr>
          <a:xfrm>
            <a:off x="1507576" y="2064911"/>
            <a:ext cx="7384904" cy="1508105"/>
          </a:xfrm>
          <a:prstGeom prst="rect">
            <a:avLst/>
          </a:prstGeom>
          <a:noFill/>
        </p:spPr>
        <p:txBody>
          <a:bodyPr wrap="square">
            <a:spAutoFit/>
          </a:bodyPr>
          <a:lstStyle/>
          <a:p>
            <a:pPr fontAlgn="auto">
              <a:spcBef>
                <a:spcPts val="0"/>
              </a:spcBef>
              <a:spcAft>
                <a:spcPts val="0"/>
              </a:spcAft>
              <a:defRPr/>
            </a:pPr>
            <a:r>
              <a:rPr lang="es-ES" sz="3600" b="1" dirty="0" smtClean="0">
                <a:solidFill>
                  <a:schemeClr val="tx1">
                    <a:lumMod val="75000"/>
                    <a:lumOff val="25000"/>
                  </a:schemeClr>
                </a:solidFill>
                <a:latin typeface="Verdana" pitchFamily="34" charset="0"/>
                <a:ea typeface="Verdana" pitchFamily="34" charset="0"/>
                <a:cs typeface="Verdana" pitchFamily="34" charset="0"/>
              </a:rPr>
              <a:t>OLEOHIDRÁULICA </a:t>
            </a:r>
          </a:p>
          <a:p>
            <a:pPr fontAlgn="auto">
              <a:spcBef>
                <a:spcPts val="0"/>
              </a:spcBef>
              <a:spcAft>
                <a:spcPts val="0"/>
              </a:spcAft>
              <a:defRPr/>
            </a:pPr>
            <a:endParaRPr lang="es-ES" sz="2000" b="1" dirty="0" smtClean="0">
              <a:solidFill>
                <a:schemeClr val="tx1">
                  <a:lumMod val="75000"/>
                  <a:lumOff val="25000"/>
                </a:schemeClr>
              </a:solidFill>
              <a:latin typeface="Verdana" pitchFamily="34" charset="0"/>
              <a:ea typeface="Verdana" pitchFamily="34" charset="0"/>
              <a:cs typeface="Verdana" pitchFamily="34" charset="0"/>
            </a:endParaRPr>
          </a:p>
          <a:p>
            <a:pPr fontAlgn="auto">
              <a:spcBef>
                <a:spcPts val="0"/>
              </a:spcBef>
              <a:spcAft>
                <a:spcPts val="0"/>
              </a:spcAft>
              <a:defRPr/>
            </a:pPr>
            <a:r>
              <a:rPr lang="es-ES" sz="3600" b="1" dirty="0" smtClean="0">
                <a:solidFill>
                  <a:schemeClr val="tx1">
                    <a:lumMod val="75000"/>
                    <a:lumOff val="25000"/>
                  </a:schemeClr>
                </a:solidFill>
                <a:latin typeface="Verdana" pitchFamily="34" charset="0"/>
                <a:ea typeface="Verdana" pitchFamily="34" charset="0"/>
                <a:cs typeface="Verdana" pitchFamily="34" charset="0"/>
              </a:rPr>
              <a:t>BÁSICA  2014</a:t>
            </a:r>
            <a:endParaRPr lang="es-ES" sz="3600" b="1" dirty="0" smtClean="0">
              <a:solidFill>
                <a:schemeClr val="tx1">
                  <a:lumMod val="65000"/>
                  <a:lumOff val="35000"/>
                </a:schemeClr>
              </a:solidFill>
              <a:latin typeface="Century Gothic" pitchFamily="34" charset="0"/>
            </a:endParaRPr>
          </a:p>
        </p:txBody>
      </p:sp>
      <p:sp>
        <p:nvSpPr>
          <p:cNvPr id="14" name="13 CuadroTexto"/>
          <p:cNvSpPr txBox="1"/>
          <p:nvPr/>
        </p:nvSpPr>
        <p:spPr>
          <a:xfrm>
            <a:off x="-18752" y="266391"/>
            <a:ext cx="492443" cy="6237312"/>
          </a:xfrm>
          <a:prstGeom prst="rect">
            <a:avLst/>
          </a:prstGeom>
          <a:noFill/>
        </p:spPr>
        <p:txBody>
          <a:bodyPr vert="vert270" wrap="square" rtlCol="0">
            <a:spAutoFit/>
          </a:bodyPr>
          <a:lstStyle/>
          <a:p>
            <a:r>
              <a:rPr lang="es-CL" sz="2000" dirty="0" smtClean="0">
                <a:solidFill>
                  <a:schemeClr val="bg1">
                    <a:lumMod val="50000"/>
                  </a:schemeClr>
                </a:solidFill>
              </a:rPr>
              <a:t>A D O T E C   2 0 1 4</a:t>
            </a:r>
            <a:endParaRPr lang="es-CL" sz="2000" dirty="0">
              <a:solidFill>
                <a:schemeClr val="bg1">
                  <a:lumMod val="50000"/>
                </a:schemeClr>
              </a:solidFill>
            </a:endParaRPr>
          </a:p>
        </p:txBody>
      </p:sp>
      <p:sp>
        <p:nvSpPr>
          <p:cNvPr id="10" name="9 Rectángulo"/>
          <p:cNvSpPr/>
          <p:nvPr/>
        </p:nvSpPr>
        <p:spPr>
          <a:xfrm>
            <a:off x="1979712" y="4366845"/>
            <a:ext cx="2915816" cy="646331"/>
          </a:xfrm>
          <a:prstGeom prst="rect">
            <a:avLst/>
          </a:prstGeom>
        </p:spPr>
        <p:txBody>
          <a:bodyPr wrap="square">
            <a:spAutoFit/>
          </a:bodyPr>
          <a:lstStyle/>
          <a:p>
            <a:pPr algn="r">
              <a:defRPr/>
            </a:pPr>
            <a:r>
              <a:rPr lang="es-ES" b="1" dirty="0" smtClean="0">
                <a:solidFill>
                  <a:schemeClr val="tx1">
                    <a:lumMod val="75000"/>
                    <a:lumOff val="25000"/>
                  </a:schemeClr>
                </a:solidFill>
                <a:latin typeface="Verdana" pitchFamily="34" charset="0"/>
                <a:ea typeface="Verdana" pitchFamily="34" charset="0"/>
                <a:cs typeface="Verdana" pitchFamily="34" charset="0"/>
              </a:rPr>
              <a:t>Unidad  2      </a:t>
            </a:r>
          </a:p>
          <a:p>
            <a:pPr algn="r">
              <a:defRPr/>
            </a:pPr>
            <a:r>
              <a:rPr lang="es-ES" b="1" dirty="0" smtClean="0">
                <a:solidFill>
                  <a:schemeClr val="tx1">
                    <a:lumMod val="75000"/>
                    <a:lumOff val="25000"/>
                  </a:schemeClr>
                </a:solidFill>
                <a:latin typeface="Verdana" pitchFamily="34" charset="0"/>
                <a:ea typeface="Verdana" pitchFamily="34" charset="0"/>
                <a:cs typeface="Verdana" pitchFamily="34" charset="0"/>
              </a:rPr>
              <a:t>Componentes 3</a:t>
            </a:r>
          </a:p>
        </p:txBody>
      </p:sp>
      <p:pic>
        <p:nvPicPr>
          <p:cNvPr id="74754" name="Picture 2" descr=" MECANICA  DIESEL – OLEOHIDRAULICA MAQUINARIAS PESADA  Y CAMIONES. - Otros Servicios - Todo Chile"/>
          <p:cNvPicPr>
            <a:picLocks noChangeAspect="1" noChangeArrowheads="1"/>
          </p:cNvPicPr>
          <p:nvPr/>
        </p:nvPicPr>
        <p:blipFill>
          <a:blip r:embed="rId3" cstate="print"/>
          <a:srcRect/>
          <a:stretch>
            <a:fillRect/>
          </a:stretch>
        </p:blipFill>
        <p:spPr bwMode="auto">
          <a:xfrm>
            <a:off x="5796136" y="3861048"/>
            <a:ext cx="2386551" cy="2088232"/>
          </a:xfrm>
          <a:prstGeom prst="rect">
            <a:avLst/>
          </a:prstGeom>
          <a:noFill/>
        </p:spPr>
      </p:pic>
      <p:sp>
        <p:nvSpPr>
          <p:cNvPr id="12" name="11 Marcador de número de diapositiva"/>
          <p:cNvSpPr>
            <a:spLocks noGrp="1"/>
          </p:cNvSpPr>
          <p:nvPr>
            <p:ph type="sldNum" sz="quarter" idx="12"/>
          </p:nvPr>
        </p:nvSpPr>
        <p:spPr/>
        <p:txBody>
          <a:bodyPr/>
          <a:lstStyle/>
          <a:p>
            <a:pPr>
              <a:defRPr/>
            </a:pPr>
            <a:fld id="{F0208883-CC26-4649-95BE-AEDB0563E2C3}" type="slidenum">
              <a:rPr lang="es-ES" smtClean="0"/>
              <a:pPr>
                <a:defRPr/>
              </a:pPr>
              <a:t>1</a:t>
            </a:fld>
            <a:endParaRPr lang="es-ES" dirty="0"/>
          </a:p>
        </p:txBody>
      </p:sp>
      <p:sp>
        <p:nvSpPr>
          <p:cNvPr id="13" name="12 CuadroTexto"/>
          <p:cNvSpPr txBox="1"/>
          <p:nvPr/>
        </p:nvSpPr>
        <p:spPr>
          <a:xfrm>
            <a:off x="5724128" y="683404"/>
            <a:ext cx="3096344" cy="369332"/>
          </a:xfrm>
          <a:prstGeom prst="rect">
            <a:avLst/>
          </a:prstGeom>
          <a:noFill/>
        </p:spPr>
        <p:txBody>
          <a:bodyPr wrap="square" rtlCol="0">
            <a:spAutoFit/>
          </a:bodyPr>
          <a:lstStyle/>
          <a:p>
            <a:r>
              <a:rPr lang="es-CL" b="1" dirty="0" smtClean="0">
                <a:solidFill>
                  <a:schemeClr val="bg1">
                    <a:lumMod val="75000"/>
                  </a:schemeClr>
                </a:solidFill>
                <a:latin typeface="Verdana" pitchFamily="34" charset="0"/>
                <a:ea typeface="Verdana" pitchFamily="34" charset="0"/>
                <a:cs typeface="Verdana" pitchFamily="34" charset="0"/>
              </a:rPr>
              <a:t>MOB  UNIDAD 2 PPT 3</a:t>
            </a:r>
            <a:endParaRPr lang="es-CL" b="1"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4697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10</a:t>
            </a:fld>
            <a:endParaRPr lang="es-ES" dirty="0"/>
          </a:p>
        </p:txBody>
      </p:sp>
      <p:sp>
        <p:nvSpPr>
          <p:cNvPr id="17" name="16 Rectángulo"/>
          <p:cNvSpPr/>
          <p:nvPr/>
        </p:nvSpPr>
        <p:spPr>
          <a:xfrm>
            <a:off x="1403648" y="2347488"/>
            <a:ext cx="3994827" cy="3693319"/>
          </a:xfrm>
          <a:prstGeom prst="rect">
            <a:avLst/>
          </a:prstGeom>
        </p:spPr>
        <p:txBody>
          <a:bodyPr wrap="square">
            <a:spAutoFit/>
          </a:bodyPr>
          <a:lstStyle/>
          <a:p>
            <a:endParaRPr lang="es-CL" sz="2400" b="1" dirty="0">
              <a:latin typeface="Arial" pitchFamily="34" charset="0"/>
              <a:ea typeface="Calibri"/>
              <a:cs typeface="Arial" pitchFamily="34" charset="0"/>
            </a:endParaRPr>
          </a:p>
          <a:p>
            <a:endParaRPr lang="es-CL" sz="2400" b="1" dirty="0"/>
          </a:p>
          <a:p>
            <a:endParaRPr lang="es-CL" sz="2400" b="1" dirty="0" smtClean="0"/>
          </a:p>
          <a:p>
            <a:pPr marL="285750" lvl="1" indent="-285750">
              <a:buFont typeface="Arial" pitchFamily="34" charset="0"/>
              <a:buChar char="•"/>
            </a:pPr>
            <a:r>
              <a:rPr lang="es-CL" dirty="0">
                <a:latin typeface="Arial" pitchFamily="34" charset="0"/>
                <a:ea typeface="Verdana" pitchFamily="34" charset="0"/>
                <a:cs typeface="Arial" pitchFamily="34" charset="0"/>
              </a:rPr>
              <a:t>Válvulas de control</a:t>
            </a:r>
          </a:p>
          <a:p>
            <a:endParaRPr lang="es-CL" sz="2400" b="1" dirty="0"/>
          </a:p>
          <a:p>
            <a:endParaRPr lang="es-CL" sz="2400" b="1" dirty="0" smtClean="0">
              <a:latin typeface="Arial" pitchFamily="34" charset="0"/>
              <a:cs typeface="Arial" pitchFamily="34" charset="0"/>
            </a:endParaRPr>
          </a:p>
          <a:p>
            <a:endParaRPr lang="es-CL" sz="2400" b="1" dirty="0">
              <a:latin typeface="Arial" pitchFamily="34" charset="0"/>
              <a:cs typeface="Arial" pitchFamily="34" charset="0"/>
            </a:endParaRPr>
          </a:p>
          <a:p>
            <a:pPr marL="285750" lvl="1" indent="-285750">
              <a:buFont typeface="Arial" panose="020B0604020202020204" pitchFamily="34" charset="0"/>
              <a:buChar char="•"/>
            </a:pPr>
            <a:r>
              <a:rPr lang="es-CL" dirty="0" smtClean="0">
                <a:latin typeface="Arial" pitchFamily="34" charset="0"/>
                <a:ea typeface="Verdana" pitchFamily="34" charset="0"/>
                <a:cs typeface="Arial" pitchFamily="34" charset="0"/>
              </a:rPr>
              <a:t>Válvulas </a:t>
            </a:r>
            <a:r>
              <a:rPr lang="es-CL" dirty="0">
                <a:latin typeface="Arial" pitchFamily="34" charset="0"/>
                <a:ea typeface="Verdana" pitchFamily="34" charset="0"/>
                <a:cs typeface="Arial" pitchFamily="34" charset="0"/>
              </a:rPr>
              <a:t>reguladoras</a:t>
            </a:r>
            <a:endParaRPr lang="es-ES" dirty="0">
              <a:latin typeface="Arial" pitchFamily="34" charset="0"/>
              <a:ea typeface="Verdana" pitchFamily="34" charset="0"/>
              <a:cs typeface="Arial" pitchFamily="34" charset="0"/>
            </a:endParaRPr>
          </a:p>
          <a:p>
            <a:endParaRPr lang="es-CL" sz="2400" b="1" dirty="0"/>
          </a:p>
          <a:p>
            <a:endParaRPr lang="es-CL" sz="2400" b="1" dirty="0">
              <a:latin typeface="Arial" pitchFamily="34" charset="0"/>
              <a:ea typeface="Calibri"/>
              <a:cs typeface="Arial" pitchFamily="34" charset="0"/>
            </a:endParaRPr>
          </a:p>
        </p:txBody>
      </p:sp>
      <p:pic>
        <p:nvPicPr>
          <p:cNvPr id="19" name="Picture 2"/>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l="20221" r="19114"/>
          <a:stretch>
            <a:fillRect/>
          </a:stretch>
        </p:blipFill>
        <p:spPr bwMode="auto">
          <a:xfrm>
            <a:off x="5292080" y="2348880"/>
            <a:ext cx="1224136" cy="201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365104"/>
            <a:ext cx="1224136" cy="134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797152"/>
            <a:ext cx="1779753"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9 Rectángulo"/>
          <p:cNvSpPr/>
          <p:nvPr/>
        </p:nvSpPr>
        <p:spPr>
          <a:xfrm>
            <a:off x="1403648" y="1556792"/>
            <a:ext cx="6552728"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Sección Control -  </a:t>
            </a:r>
            <a:r>
              <a:rPr lang="es-CL" sz="2400" b="1" dirty="0" smtClean="0">
                <a:solidFill>
                  <a:srgbClr val="C00000"/>
                </a:solidFill>
                <a:latin typeface="Arial" pitchFamily="34" charset="0"/>
                <a:ea typeface="Calibri"/>
                <a:cs typeface="Arial" pitchFamily="34" charset="0"/>
              </a:rPr>
              <a:t>Componentes.</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11</a:t>
            </a:fld>
            <a:endParaRPr lang="es-ES" dirty="0"/>
          </a:p>
        </p:txBody>
      </p:sp>
      <p:sp>
        <p:nvSpPr>
          <p:cNvPr id="17" name="16 Rectángulo"/>
          <p:cNvSpPr/>
          <p:nvPr/>
        </p:nvSpPr>
        <p:spPr>
          <a:xfrm>
            <a:off x="1403648" y="1556792"/>
            <a:ext cx="5688632" cy="461665"/>
          </a:xfrm>
          <a:prstGeom prst="rect">
            <a:avLst/>
          </a:prstGeom>
        </p:spPr>
        <p:txBody>
          <a:bodyPr wrap="square">
            <a:spAutoFit/>
          </a:bodyPr>
          <a:lstStyle/>
          <a:p>
            <a:r>
              <a:rPr lang="es-CL" sz="2400" b="1" dirty="0">
                <a:solidFill>
                  <a:srgbClr val="C00000"/>
                </a:solidFill>
                <a:latin typeface="Arial" pitchFamily="34" charset="0"/>
                <a:ea typeface="Calibri"/>
                <a:cs typeface="Arial" pitchFamily="34" charset="0"/>
              </a:rPr>
              <a:t>Sección de </a:t>
            </a:r>
            <a:r>
              <a:rPr lang="es-CL" sz="2400" b="1" dirty="0" smtClean="0">
                <a:solidFill>
                  <a:srgbClr val="C00000"/>
                </a:solidFill>
                <a:latin typeface="Arial" pitchFamily="34" charset="0"/>
                <a:ea typeface="Calibri"/>
                <a:cs typeface="Arial" pitchFamily="34" charset="0"/>
              </a:rPr>
              <a:t>Control . Componentes</a:t>
            </a:r>
            <a:endParaRPr lang="es-CL" sz="2400" b="1" dirty="0">
              <a:solidFill>
                <a:srgbClr val="C00000"/>
              </a:solidFill>
              <a:latin typeface="Arial" pitchFamily="34" charset="0"/>
              <a:ea typeface="Calibri"/>
              <a:cs typeface="Arial" pitchFamily="34" charset="0"/>
            </a:endParaRPr>
          </a:p>
        </p:txBody>
      </p:sp>
      <p:pic>
        <p:nvPicPr>
          <p:cNvPr id="19" name="18 Imagen" descr="C:\Users\Maca Undurraga\Desktop\Formativa110\Textos de Estudio\Im SECCIONES\Imagen Mod2_ Secciones.jpg"/>
          <p:cNvPicPr/>
          <p:nvPr/>
        </p:nvPicPr>
        <p:blipFill>
          <a:blip r:embed="rId2" cstate="print"/>
          <a:stretch>
            <a:fillRect/>
          </a:stretch>
        </p:blipFill>
        <p:spPr bwMode="auto">
          <a:xfrm>
            <a:off x="2197157" y="2138094"/>
            <a:ext cx="4320480" cy="3651239"/>
          </a:xfrm>
          <a:prstGeom prst="rect">
            <a:avLst/>
          </a:prstGeom>
          <a:noFill/>
          <a:ln>
            <a:noFill/>
          </a:ln>
        </p:spPr>
      </p:pic>
      <p:sp>
        <p:nvSpPr>
          <p:cNvPr id="20" name="Oval 2"/>
          <p:cNvSpPr>
            <a:spLocks noChangeArrowheads="1"/>
          </p:cNvSpPr>
          <p:nvPr/>
        </p:nvSpPr>
        <p:spPr bwMode="auto">
          <a:xfrm rot="12563877">
            <a:off x="3590150" y="2980182"/>
            <a:ext cx="1260362" cy="1919231"/>
          </a:xfrm>
          <a:prstGeom prst="ellipse">
            <a:avLst/>
          </a:prstGeom>
          <a:noFill/>
          <a:ln w="571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1" name="20 CuadroTexto"/>
          <p:cNvSpPr txBox="1"/>
          <p:nvPr/>
        </p:nvSpPr>
        <p:spPr>
          <a:xfrm>
            <a:off x="6228184" y="4549770"/>
            <a:ext cx="1872208" cy="369332"/>
          </a:xfrm>
          <a:prstGeom prst="rect">
            <a:avLst/>
          </a:prstGeom>
          <a:noFill/>
        </p:spPr>
        <p:txBody>
          <a:bodyPr wrap="square" rtlCol="0">
            <a:spAutoFit/>
          </a:bodyPr>
          <a:lstStyle/>
          <a:p>
            <a:r>
              <a:rPr lang="es-ES" b="1" dirty="0" smtClean="0">
                <a:solidFill>
                  <a:srgbClr val="C00000"/>
                </a:solidFill>
              </a:rPr>
              <a:t>CONTROL</a:t>
            </a:r>
            <a:endParaRPr lang="es-ES" b="1" dirty="0">
              <a:solidFill>
                <a:srgbClr val="C00000"/>
              </a:solidFill>
            </a:endParaRPr>
          </a:p>
        </p:txBody>
      </p:sp>
      <p:sp>
        <p:nvSpPr>
          <p:cNvPr id="9" name="8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971600" y="2132857"/>
            <a:ext cx="75608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i="0" u="none" strike="noStrike" cap="none" normalizeH="0" baseline="0" dirty="0" smtClean="0">
                <a:ln>
                  <a:noFill/>
                </a:ln>
                <a:effectLst/>
                <a:latin typeface="Arial" pitchFamily="34" charset="0"/>
                <a:cs typeface="Arial" pitchFamily="34" charset="0"/>
              </a:rPr>
              <a:t>Una</a:t>
            </a:r>
            <a:r>
              <a:rPr kumimoji="0" lang="es-CL" i="0" u="none" strike="noStrike" cap="none" normalizeH="0" dirty="0" smtClean="0">
                <a:ln>
                  <a:noFill/>
                </a:ln>
                <a:effectLst/>
                <a:latin typeface="Arial" pitchFamily="34" charset="0"/>
                <a:cs typeface="Arial" pitchFamily="34" charset="0"/>
              </a:rPr>
              <a:t> de las válvulas muy utilizadas en los sistemas oleohidráulicos recibe el nombre de válvula antirretorno (o válvula check)</a:t>
            </a:r>
            <a:r>
              <a:rPr lang="es-CL" dirty="0" smtClean="0">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s-CL"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CL" b="1" dirty="0" smtClean="0">
                <a:latin typeface="Arial" pitchFamily="34" charset="0"/>
                <a:cs typeface="Arial" pitchFamily="34" charset="0"/>
              </a:rPr>
              <a:t>A partir del nombre que recibe esta </a:t>
            </a:r>
            <a:r>
              <a:rPr lang="es-CL" b="1" dirty="0" smtClean="0">
                <a:latin typeface="Arial" pitchFamily="34" charset="0"/>
                <a:cs typeface="Arial" pitchFamily="34" charset="0"/>
              </a:rPr>
              <a:t>válvula ¿Cuál </a:t>
            </a:r>
            <a:r>
              <a:rPr lang="es-CL" b="1" dirty="0" smtClean="0">
                <a:latin typeface="Arial" pitchFamily="34" charset="0"/>
                <a:cs typeface="Arial" pitchFamily="34" charset="0"/>
              </a:rPr>
              <a:t>piensa usted que es su función? </a:t>
            </a:r>
            <a:endParaRPr kumimoji="0" lang="es-CL" b="1" i="0" u="none" strike="noStrike" cap="none" normalizeH="0" baseline="0" dirty="0" smtClean="0">
              <a:ln>
                <a:noFill/>
              </a:ln>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12</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22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1" name="Rectangle 1"/>
          <p:cNvSpPr>
            <a:spLocks noChangeArrowheads="1"/>
          </p:cNvSpPr>
          <p:nvPr/>
        </p:nvSpPr>
        <p:spPr bwMode="auto">
          <a:xfrm>
            <a:off x="971600" y="3717032"/>
            <a:ext cx="75608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CL" dirty="0">
                <a:latin typeface="Arial" pitchFamily="34" charset="0"/>
                <a:ea typeface="Times New Roman" pitchFamily="18" charset="0"/>
                <a:cs typeface="Arial" pitchFamily="34" charset="0"/>
              </a:rPr>
              <a:t>U</a:t>
            </a:r>
            <a:r>
              <a:rPr kumimoji="0" lang="es-CL"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 válvula antirretorno  o check es una válvula de control direccional   que permite el paso libre del aceite en una dirección y lo bloquea en la otra.</a:t>
            </a:r>
            <a:endParaRPr kumimoji="0" lang="es-CL"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p:cNvPicPr>
            <a:picLocks noChangeAspect="1" noChangeArrowheads="1"/>
          </p:cNvPicPr>
          <p:nvPr/>
        </p:nvPicPr>
        <p:blipFill>
          <a:blip r:embed="rId2" cstate="print"/>
          <a:srcRect r="32376"/>
          <a:stretch>
            <a:fillRect/>
          </a:stretch>
        </p:blipFill>
        <p:spPr bwMode="auto">
          <a:xfrm>
            <a:off x="6156176" y="4927264"/>
            <a:ext cx="2712301" cy="1415114"/>
          </a:xfrm>
          <a:prstGeom prst="rect">
            <a:avLst/>
          </a:prstGeom>
          <a:noFill/>
          <a:ln w="9525">
            <a:noFill/>
            <a:miter lim="800000"/>
            <a:headEnd/>
            <a:tailEnd/>
          </a:ln>
        </p:spPr>
      </p:pic>
      <p:sp>
        <p:nvSpPr>
          <p:cNvPr id="15" name="Rectangle 1"/>
          <p:cNvSpPr>
            <a:spLocks noChangeArrowheads="1"/>
          </p:cNvSpPr>
          <p:nvPr/>
        </p:nvSpPr>
        <p:spPr bwMode="auto">
          <a:xfrm>
            <a:off x="2555776" y="5450154"/>
            <a:ext cx="33519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CL" dirty="0" smtClean="0">
                <a:latin typeface="Arial" pitchFamily="34" charset="0"/>
                <a:cs typeface="Arial" pitchFamily="34" charset="0"/>
              </a:rPr>
              <a:t>Ejemplo de su construcción:</a:t>
            </a:r>
            <a:endParaRPr kumimoji="0" lang="es-CL"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043608" y="2156663"/>
            <a:ext cx="75608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Una válvula antirretorno</a:t>
            </a:r>
            <a:r>
              <a:rPr kumimoji="0" lang="es-CL"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CL"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una válvula direccional: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L"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una vía</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L" dirty="0" smtClean="0">
                <a:latin typeface="Arial" pitchFamily="34" charset="0"/>
                <a:ea typeface="Times New Roman" pitchFamily="18" charset="0"/>
                <a:cs typeface="Arial" pitchFamily="34" charset="0"/>
              </a:rPr>
              <a:t>No</a:t>
            </a:r>
            <a:r>
              <a:rPr kumimoji="0" lang="es-CL"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requiere de un accionamiento externo. </a:t>
            </a:r>
            <a:endParaRPr kumimoji="0" lang="es-CL"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39938" name="Picture 2" descr="http://www.industrial-microhydraulics.co.uk/images/Ind_microhydraulics_images/check_valves2.jpg"/>
          <p:cNvPicPr>
            <a:picLocks noChangeAspect="1" noChangeArrowheads="1"/>
          </p:cNvPicPr>
          <p:nvPr/>
        </p:nvPicPr>
        <p:blipFill>
          <a:blip r:embed="rId2" cstate="print">
            <a:lum bright="10000"/>
          </a:blip>
          <a:srcRect/>
          <a:stretch>
            <a:fillRect/>
          </a:stretch>
        </p:blipFill>
        <p:spPr bwMode="auto">
          <a:xfrm rot="10800000">
            <a:off x="2771800" y="3693029"/>
            <a:ext cx="1656184" cy="1104123"/>
          </a:xfrm>
          <a:prstGeom prst="rect">
            <a:avLst/>
          </a:prstGeom>
          <a:noFill/>
        </p:spPr>
      </p:pic>
      <p:pic>
        <p:nvPicPr>
          <p:cNvPr id="39942" name="Picture 6" descr="http://jasc-controls.com/wp-content/uploads/2011/08/liquid-fuel-check-valve.jpg">
            <a:hlinkClick r:id="rId3"/>
          </p:cNvPr>
          <p:cNvPicPr>
            <a:picLocks noChangeAspect="1" noChangeArrowheads="1"/>
          </p:cNvPicPr>
          <p:nvPr/>
        </p:nvPicPr>
        <p:blipFill>
          <a:blip r:embed="rId4" cstate="print"/>
          <a:srcRect/>
          <a:stretch>
            <a:fillRect/>
          </a:stretch>
        </p:blipFill>
        <p:spPr bwMode="auto">
          <a:xfrm rot="373651">
            <a:off x="5451194" y="3678782"/>
            <a:ext cx="2256636" cy="1143363"/>
          </a:xfrm>
          <a:prstGeom prst="rect">
            <a:avLst/>
          </a:prstGeom>
          <a:noFill/>
        </p:spPr>
      </p:pic>
      <p:pic>
        <p:nvPicPr>
          <p:cNvPr id="21" name="Picture 2"/>
          <p:cNvPicPr>
            <a:picLocks noChangeAspect="1" noChangeArrowheads="1"/>
          </p:cNvPicPr>
          <p:nvPr/>
        </p:nvPicPr>
        <p:blipFill>
          <a:blip r:embed="rId5" cstate="print"/>
          <a:srcRect l="5351" t="10920" r="1786" b="6363"/>
          <a:stretch>
            <a:fillRect/>
          </a:stretch>
        </p:blipFill>
        <p:spPr bwMode="auto">
          <a:xfrm rot="10800000">
            <a:off x="2699792" y="4941168"/>
            <a:ext cx="4680520" cy="1047878"/>
          </a:xfrm>
          <a:prstGeom prst="rect">
            <a:avLst/>
          </a:prstGeom>
          <a:noFill/>
          <a:ln w="9525">
            <a:noFill/>
            <a:miter lim="800000"/>
            <a:headEnd/>
            <a:tailEnd/>
          </a:ln>
        </p:spPr>
      </p:pic>
      <p:sp>
        <p:nvSpPr>
          <p:cNvPr id="22" name="Text Box 1"/>
          <p:cNvSpPr txBox="1">
            <a:spLocks noChangeArrowheads="1"/>
          </p:cNvSpPr>
          <p:nvPr/>
        </p:nvSpPr>
        <p:spPr bwMode="auto">
          <a:xfrm>
            <a:off x="4251052" y="5949280"/>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200" b="0" i="1" u="none" strike="noStrike" cap="none" normalizeH="0" baseline="0" dirty="0" smtClean="0">
                <a:ln>
                  <a:noFill/>
                </a:ln>
                <a:solidFill>
                  <a:srgbClr val="404040"/>
                </a:solidFill>
                <a:effectLst/>
                <a:latin typeface="Verdana" pitchFamily="34" charset="0"/>
                <a:cs typeface="Arial" pitchFamily="34" charset="0"/>
              </a:rPr>
              <a:t>Representación Gráfica</a:t>
            </a:r>
            <a:endParaRPr kumimoji="0" lang="es-C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1" name="10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olorear Trabajador de la construcción en la cabina de la maquinaria">
            <a:hlinkClick r:id="rId3" tooltip="Trabajador de la construcción en la cabina de la maquinaria para colorear"/>
          </p:cNvPr>
          <p:cNvPicPr>
            <a:picLocks noChangeAspect="1" noChangeArrowheads="1"/>
          </p:cNvPicPr>
          <p:nvPr/>
        </p:nvPicPr>
        <p:blipFill>
          <a:blip r:embed="rId4" cstate="print">
            <a:lum bright="10000"/>
          </a:blip>
          <a:srcRect l="5328" t="3024" r="6761" b="26353"/>
          <a:stretch>
            <a:fillRect/>
          </a:stretch>
        </p:blipFill>
        <p:spPr bwMode="auto">
          <a:xfrm rot="21367305" flipH="1">
            <a:off x="3462348" y="4260149"/>
            <a:ext cx="2175182" cy="1689512"/>
          </a:xfrm>
          <a:prstGeom prst="rect">
            <a:avLst/>
          </a:prstGeom>
          <a:noFill/>
        </p:spPr>
      </p:pic>
      <p:sp>
        <p:nvSpPr>
          <p:cNvPr id="11265" name="Rectangle 1"/>
          <p:cNvSpPr>
            <a:spLocks noChangeArrowheads="1"/>
          </p:cNvSpPr>
          <p:nvPr/>
        </p:nvSpPr>
        <p:spPr bwMode="auto">
          <a:xfrm>
            <a:off x="971600" y="2137346"/>
            <a:ext cx="7272808" cy="151319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b="0" i="0" u="none" strike="noStrike" cap="none" normalizeH="0" baseline="0" dirty="0" smtClean="0">
                <a:ln>
                  <a:noFill/>
                </a:ln>
                <a:effectLst/>
                <a:latin typeface="Arial" pitchFamily="34" charset="0"/>
                <a:ea typeface="Calibri" pitchFamily="34" charset="0"/>
                <a:cs typeface="Arial" pitchFamily="34" charset="0"/>
              </a:rPr>
              <a:t>	Las válvulas de control direccional son las que comandan los actuadores de una máquina o equipo, función que desempeñan abriendo y cerrando el paso, para dirigir en un sentido u otro el fluido  controlando la dirección del caudal que comandan los actuadores.</a:t>
            </a:r>
            <a:endParaRPr kumimoji="0" lang="es-CL" b="0" i="0" u="none" strike="noStrike" cap="none" normalizeH="0" baseline="0" dirty="0" smtClean="0">
              <a:ln>
                <a:noFill/>
              </a:ln>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14</a:t>
            </a:fld>
            <a:endParaRPr lang="es-ES"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13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1" name="10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41483" y="2394460"/>
            <a:ext cx="75608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i="0" u="none" strike="noStrike" cap="none" normalizeH="0" baseline="0" dirty="0" smtClean="0">
                <a:ln>
                  <a:noFill/>
                </a:ln>
                <a:effectLst/>
                <a:latin typeface="Arial" pitchFamily="34" charset="0"/>
                <a:ea typeface="Calibri" pitchFamily="34" charset="0"/>
                <a:cs typeface="Arial" pitchFamily="34" charset="0"/>
              </a:rPr>
              <a:t>Válvulas de dos vías o más: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L"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i="0" u="none" strike="noStrike" cap="none" normalizeH="0" baseline="0" dirty="0" smtClean="0">
                <a:ln>
                  <a:noFill/>
                </a:ln>
                <a:effectLst/>
                <a:latin typeface="Arial" pitchFamily="34" charset="0"/>
                <a:ea typeface="Calibri" pitchFamily="34" charset="0"/>
                <a:cs typeface="Arial" pitchFamily="34" charset="0"/>
              </a:rPr>
              <a:t>	Este tipo de válvulas es el componente que comanda los movimientos del actuador, o sea es el que regula que un cilindro se extienda o se retraiga, que un motor gire  o se detenga. </a:t>
            </a:r>
          </a:p>
          <a:p>
            <a:pPr marL="0" marR="0" lvl="0" indent="0" algn="just" defTabSz="914400" rtl="0" eaLnBrk="0" fontAlgn="base" latinLnBrk="0" hangingPunct="0">
              <a:lnSpc>
                <a:spcPct val="100000"/>
              </a:lnSpc>
              <a:spcBef>
                <a:spcPct val="0"/>
              </a:spcBef>
              <a:spcAft>
                <a:spcPct val="0"/>
              </a:spcAft>
              <a:buClrTx/>
              <a:buSzTx/>
              <a:buFontTx/>
              <a:buNone/>
              <a:tabLst/>
            </a:pPr>
            <a:endParaRPr lang="es-CL" dirty="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CL" dirty="0" smtClean="0">
                <a:latin typeface="Arial" pitchFamily="34" charset="0"/>
                <a:ea typeface="Calibri" pitchFamily="34" charset="0"/>
                <a:cs typeface="Arial" pitchFamily="34" charset="0"/>
              </a:rPr>
              <a:t>	Esta función la realizan dando paso al fluido por las distintas vías, o pasos de fluido, que tienen según su construcción. Para cambiar la dirección del fluido requieren </a:t>
            </a:r>
            <a:r>
              <a:rPr kumimoji="0" lang="es-CL" i="0" u="none" strike="noStrike" cap="none" normalizeH="0" baseline="0" dirty="0" smtClean="0">
                <a:ln>
                  <a:noFill/>
                </a:ln>
                <a:effectLst/>
                <a:latin typeface="Arial" pitchFamily="34" charset="0"/>
                <a:ea typeface="Calibri" pitchFamily="34" charset="0"/>
                <a:cs typeface="Arial" pitchFamily="34" charset="0"/>
              </a:rPr>
              <a:t>de una orden o acción de quien opera el equipo.</a:t>
            </a:r>
          </a:p>
          <a:p>
            <a:pPr marL="0" marR="0" lvl="0" indent="0" algn="just" defTabSz="914400" rtl="0" eaLnBrk="0" fontAlgn="base" latinLnBrk="0" hangingPunct="0">
              <a:lnSpc>
                <a:spcPct val="100000"/>
              </a:lnSpc>
              <a:spcBef>
                <a:spcPct val="0"/>
              </a:spcBef>
              <a:spcAft>
                <a:spcPct val="0"/>
              </a:spcAft>
              <a:buClrTx/>
              <a:buSzTx/>
              <a:buFontTx/>
              <a:buNone/>
              <a:tabLst/>
            </a:pPr>
            <a:endParaRPr lang="es-CL"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i="0" u="none" strike="noStrike" cap="none" normalizeH="0" baseline="0" dirty="0" smtClean="0">
              <a:ln>
                <a:noFill/>
              </a:ln>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15</a:t>
            </a:fld>
            <a:endParaRPr lang="es-ES" dirty="0"/>
          </a:p>
        </p:txBody>
      </p:sp>
      <p:sp>
        <p:nvSpPr>
          <p:cNvPr id="10" name="9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8" name="7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79512" y="-675456"/>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16</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24 Imagen"/>
          <p:cNvPicPr>
            <a:picLocks noChangeAspect="1" noChangeArrowheads="1"/>
          </p:cNvPicPr>
          <p:nvPr/>
        </p:nvPicPr>
        <p:blipFill>
          <a:blip r:embed="rId2" cstate="print"/>
          <a:srcRect l="5163" t="4255" r="5349" b="4255"/>
          <a:stretch>
            <a:fillRect/>
          </a:stretch>
        </p:blipFill>
        <p:spPr bwMode="auto">
          <a:xfrm>
            <a:off x="3059832" y="2276872"/>
            <a:ext cx="3744416" cy="3096344"/>
          </a:xfrm>
          <a:prstGeom prst="rect">
            <a:avLst/>
          </a:prstGeom>
          <a:noFill/>
        </p:spPr>
      </p:pic>
      <p:sp>
        <p:nvSpPr>
          <p:cNvPr id="35" name="34 Elipse"/>
          <p:cNvSpPr/>
          <p:nvPr/>
        </p:nvSpPr>
        <p:spPr>
          <a:xfrm>
            <a:off x="4499992" y="2924944"/>
            <a:ext cx="1080120" cy="1008112"/>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7" name="36 Rectángulo"/>
          <p:cNvSpPr/>
          <p:nvPr/>
        </p:nvSpPr>
        <p:spPr>
          <a:xfrm>
            <a:off x="1547664" y="5517232"/>
            <a:ext cx="6696744" cy="646331"/>
          </a:xfrm>
          <a:prstGeom prst="rect">
            <a:avLst/>
          </a:prstGeom>
        </p:spPr>
        <p:txBody>
          <a:bodyPr wrap="square">
            <a:spAutoFit/>
          </a:bodyPr>
          <a:lstStyle/>
          <a:p>
            <a:pPr lvl="0" algn="just" eaLnBrk="0" hangingPunct="0"/>
            <a:r>
              <a:rPr lang="es-ES" dirty="0" smtClean="0">
                <a:solidFill>
                  <a:srgbClr val="404040"/>
                </a:solidFill>
                <a:latin typeface="Arial" pitchFamily="34" charset="0"/>
                <a:ea typeface="Calibri" pitchFamily="34" charset="0"/>
                <a:cs typeface="Arial" pitchFamily="34" charset="0"/>
              </a:rPr>
              <a:t>Esta válvula se conecta en la línea de </a:t>
            </a:r>
            <a:r>
              <a:rPr lang="es-ES" b="1" dirty="0" smtClean="0">
                <a:solidFill>
                  <a:srgbClr val="FF0000"/>
                </a:solidFill>
                <a:latin typeface="Arial" pitchFamily="34" charset="0"/>
                <a:ea typeface="Calibri" pitchFamily="34" charset="0"/>
                <a:cs typeface="Arial" pitchFamily="34" charset="0"/>
              </a:rPr>
              <a:t>presión</a:t>
            </a:r>
            <a:r>
              <a:rPr lang="es-ES" dirty="0" smtClean="0">
                <a:solidFill>
                  <a:srgbClr val="404040"/>
                </a:solidFill>
                <a:latin typeface="Arial" pitchFamily="34" charset="0"/>
                <a:ea typeface="Calibri" pitchFamily="34" charset="0"/>
                <a:cs typeface="Arial" pitchFamily="34" charset="0"/>
              </a:rPr>
              <a:t>, la línea de </a:t>
            </a:r>
            <a:r>
              <a:rPr lang="es-ES" b="1" dirty="0" smtClean="0">
                <a:solidFill>
                  <a:schemeClr val="tx2">
                    <a:lumMod val="60000"/>
                    <a:lumOff val="40000"/>
                  </a:schemeClr>
                </a:solidFill>
                <a:latin typeface="Arial" pitchFamily="34" charset="0"/>
                <a:ea typeface="Calibri" pitchFamily="34" charset="0"/>
                <a:cs typeface="Arial" pitchFamily="34" charset="0"/>
              </a:rPr>
              <a:t>retorno</a:t>
            </a:r>
            <a:r>
              <a:rPr lang="es-ES" dirty="0" smtClean="0">
                <a:solidFill>
                  <a:srgbClr val="404040"/>
                </a:solidFill>
                <a:latin typeface="Arial" pitchFamily="34" charset="0"/>
                <a:ea typeface="Calibri" pitchFamily="34" charset="0"/>
                <a:cs typeface="Arial" pitchFamily="34" charset="0"/>
              </a:rPr>
              <a:t> y a las líneas </a:t>
            </a:r>
            <a:r>
              <a:rPr lang="es-ES" b="1" dirty="0" smtClean="0">
                <a:solidFill>
                  <a:srgbClr val="FFC000"/>
                </a:solidFill>
                <a:latin typeface="Arial" pitchFamily="34" charset="0"/>
                <a:ea typeface="Calibri" pitchFamily="34" charset="0"/>
                <a:cs typeface="Arial" pitchFamily="34" charset="0"/>
              </a:rPr>
              <a:t>alternas</a:t>
            </a:r>
            <a:r>
              <a:rPr lang="es-ES" dirty="0" smtClean="0">
                <a:solidFill>
                  <a:srgbClr val="404040"/>
                </a:solidFill>
                <a:latin typeface="Arial" pitchFamily="34" charset="0"/>
                <a:ea typeface="Calibri" pitchFamily="34" charset="0"/>
                <a:cs typeface="Arial" pitchFamily="34" charset="0"/>
              </a:rPr>
              <a:t> del actuador .</a:t>
            </a:r>
          </a:p>
        </p:txBody>
      </p:sp>
      <p:sp>
        <p:nvSpPr>
          <p:cNvPr id="24" name="23 Flecha derecha"/>
          <p:cNvSpPr/>
          <p:nvPr/>
        </p:nvSpPr>
        <p:spPr>
          <a:xfrm rot="1228439">
            <a:off x="3633288" y="2921418"/>
            <a:ext cx="775342" cy="16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FF0000"/>
              </a:solidFill>
            </a:endParaRPr>
          </a:p>
        </p:txBody>
      </p:sp>
      <p:pic>
        <p:nvPicPr>
          <p:cNvPr id="26" name="Picture 2" descr="http://www.hidraulicayneumatica.com.co/index.php?option=com_datsogallery&amp;Itemid=0&amp;func=wmark&amp;mid=145">
            <a:hlinkClick r:id="rId3"/>
          </p:cNvPr>
          <p:cNvPicPr>
            <a:picLocks noChangeAspect="1" noChangeArrowheads="1"/>
          </p:cNvPicPr>
          <p:nvPr/>
        </p:nvPicPr>
        <p:blipFill>
          <a:blip r:embed="rId4" cstate="print"/>
          <a:srcRect l="63164" t="9734" b="5907"/>
          <a:stretch>
            <a:fillRect/>
          </a:stretch>
        </p:blipFill>
        <p:spPr bwMode="auto">
          <a:xfrm>
            <a:off x="6516216" y="3140968"/>
            <a:ext cx="1343819" cy="1656184"/>
          </a:xfrm>
          <a:prstGeom prst="rect">
            <a:avLst/>
          </a:prstGeom>
          <a:noFill/>
        </p:spPr>
      </p:pic>
      <p:sp>
        <p:nvSpPr>
          <p:cNvPr id="18" name="17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21" name="20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22" name="Text Box 1"/>
          <p:cNvSpPr txBox="1">
            <a:spLocks noChangeArrowheads="1"/>
          </p:cNvSpPr>
          <p:nvPr/>
        </p:nvSpPr>
        <p:spPr bwMode="auto">
          <a:xfrm>
            <a:off x="1547664" y="2204864"/>
            <a:ext cx="1892300" cy="144016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b="0" i="0" u="none" strike="noStrike" cap="none" normalizeH="0" baseline="0" dirty="0" smtClean="0">
                <a:ln>
                  <a:noFill/>
                </a:ln>
                <a:solidFill>
                  <a:srgbClr val="404040"/>
                </a:solidFill>
                <a:effectLst/>
                <a:latin typeface="Arial" pitchFamily="34" charset="0"/>
                <a:cs typeface="Arial" pitchFamily="34" charset="0"/>
              </a:rPr>
              <a:t>Ubicación de una válvula de control direccional</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strVal val="#ppt_w*0.70"/>
                                          </p:val>
                                        </p:tav>
                                        <p:tav tm="100000">
                                          <p:val>
                                            <p:strVal val="#ppt_w"/>
                                          </p:val>
                                        </p:tav>
                                      </p:tavLst>
                                    </p:anim>
                                    <p:anim calcmode="lin" valueType="num">
                                      <p:cBhvr>
                                        <p:cTn id="12" dur="1000" fill="hold"/>
                                        <p:tgtEl>
                                          <p:spTgt spid="35"/>
                                        </p:tgtEl>
                                        <p:attrNameLst>
                                          <p:attrName>ppt_h</p:attrName>
                                        </p:attrNameLst>
                                      </p:cBhvr>
                                      <p:tavLst>
                                        <p:tav tm="0">
                                          <p:val>
                                            <p:strVal val="#ppt_h"/>
                                          </p:val>
                                        </p:tav>
                                        <p:tav tm="100000">
                                          <p:val>
                                            <p:strVal val="#ppt_h"/>
                                          </p:val>
                                        </p:tav>
                                      </p:tavLst>
                                    </p:anim>
                                    <p:animEffect transition="in" filter="fade">
                                      <p:cBhvr>
                                        <p:cTn id="13" dur="1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20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79512" y="-675456"/>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17</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24 Imagen"/>
          <p:cNvPicPr>
            <a:picLocks noChangeAspect="1" noChangeArrowheads="1"/>
          </p:cNvPicPr>
          <p:nvPr/>
        </p:nvPicPr>
        <p:blipFill>
          <a:blip r:embed="rId2" cstate="print"/>
          <a:srcRect l="5163" t="4255" r="5349" b="4255"/>
          <a:stretch>
            <a:fillRect/>
          </a:stretch>
        </p:blipFill>
        <p:spPr bwMode="auto">
          <a:xfrm>
            <a:off x="3059832" y="2276872"/>
            <a:ext cx="3744416" cy="3096344"/>
          </a:xfrm>
          <a:prstGeom prst="rect">
            <a:avLst/>
          </a:prstGeom>
          <a:noFill/>
        </p:spPr>
      </p:pic>
      <p:sp>
        <p:nvSpPr>
          <p:cNvPr id="35" name="34 Elipse"/>
          <p:cNvSpPr/>
          <p:nvPr/>
        </p:nvSpPr>
        <p:spPr>
          <a:xfrm>
            <a:off x="4499992" y="2924944"/>
            <a:ext cx="1080120" cy="1008112"/>
          </a:xfrm>
          <a:prstGeom prst="ellipse">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7" name="36 Rectángulo"/>
          <p:cNvSpPr/>
          <p:nvPr/>
        </p:nvSpPr>
        <p:spPr>
          <a:xfrm>
            <a:off x="1547664" y="5517232"/>
            <a:ext cx="6696744" cy="646331"/>
          </a:xfrm>
          <a:prstGeom prst="rect">
            <a:avLst/>
          </a:prstGeom>
        </p:spPr>
        <p:txBody>
          <a:bodyPr wrap="square">
            <a:spAutoFit/>
          </a:bodyPr>
          <a:lstStyle/>
          <a:p>
            <a:pPr lvl="0" algn="just" eaLnBrk="0" hangingPunct="0"/>
            <a:r>
              <a:rPr lang="es-ES" dirty="0" smtClean="0">
                <a:solidFill>
                  <a:srgbClr val="404040"/>
                </a:solidFill>
                <a:latin typeface="Arial" pitchFamily="34" charset="0"/>
                <a:ea typeface="Calibri" pitchFamily="34" charset="0"/>
                <a:cs typeface="Arial" pitchFamily="34" charset="0"/>
              </a:rPr>
              <a:t>Esta válvula se conecta en la línea de </a:t>
            </a:r>
            <a:r>
              <a:rPr lang="es-ES" b="1" dirty="0" smtClean="0">
                <a:solidFill>
                  <a:srgbClr val="FF0000"/>
                </a:solidFill>
                <a:latin typeface="Arial" pitchFamily="34" charset="0"/>
                <a:ea typeface="Calibri" pitchFamily="34" charset="0"/>
                <a:cs typeface="Arial" pitchFamily="34" charset="0"/>
              </a:rPr>
              <a:t>presión</a:t>
            </a:r>
            <a:r>
              <a:rPr lang="es-ES" dirty="0" smtClean="0">
                <a:solidFill>
                  <a:srgbClr val="404040"/>
                </a:solidFill>
                <a:latin typeface="Arial" pitchFamily="34" charset="0"/>
                <a:ea typeface="Calibri" pitchFamily="34" charset="0"/>
                <a:cs typeface="Arial" pitchFamily="34" charset="0"/>
              </a:rPr>
              <a:t>, la línea de </a:t>
            </a:r>
            <a:r>
              <a:rPr lang="es-ES" b="1" dirty="0" smtClean="0">
                <a:solidFill>
                  <a:schemeClr val="tx2">
                    <a:lumMod val="60000"/>
                    <a:lumOff val="40000"/>
                  </a:schemeClr>
                </a:solidFill>
                <a:latin typeface="Arial" pitchFamily="34" charset="0"/>
                <a:ea typeface="Calibri" pitchFamily="34" charset="0"/>
                <a:cs typeface="Arial" pitchFamily="34" charset="0"/>
              </a:rPr>
              <a:t>retorno</a:t>
            </a:r>
            <a:r>
              <a:rPr lang="es-ES" dirty="0" smtClean="0">
                <a:solidFill>
                  <a:srgbClr val="404040"/>
                </a:solidFill>
                <a:latin typeface="Arial" pitchFamily="34" charset="0"/>
                <a:ea typeface="Calibri" pitchFamily="34" charset="0"/>
                <a:cs typeface="Arial" pitchFamily="34" charset="0"/>
              </a:rPr>
              <a:t> y a las líneas </a:t>
            </a:r>
            <a:r>
              <a:rPr lang="es-ES" b="1" dirty="0" smtClean="0">
                <a:solidFill>
                  <a:srgbClr val="FFC000"/>
                </a:solidFill>
                <a:latin typeface="Arial" pitchFamily="34" charset="0"/>
                <a:ea typeface="Calibri" pitchFamily="34" charset="0"/>
                <a:cs typeface="Arial" pitchFamily="34" charset="0"/>
              </a:rPr>
              <a:t>alternas o de trabajo</a:t>
            </a:r>
            <a:r>
              <a:rPr lang="es-ES" dirty="0" smtClean="0">
                <a:solidFill>
                  <a:srgbClr val="404040"/>
                </a:solidFill>
                <a:latin typeface="Arial" pitchFamily="34" charset="0"/>
                <a:ea typeface="Calibri" pitchFamily="34" charset="0"/>
                <a:cs typeface="Arial" pitchFamily="34" charset="0"/>
              </a:rPr>
              <a:t> del actuador .</a:t>
            </a:r>
          </a:p>
        </p:txBody>
      </p:sp>
      <p:sp>
        <p:nvSpPr>
          <p:cNvPr id="14337" name="Text Box 1"/>
          <p:cNvSpPr txBox="1">
            <a:spLocks noChangeArrowheads="1"/>
          </p:cNvSpPr>
          <p:nvPr/>
        </p:nvSpPr>
        <p:spPr bwMode="auto">
          <a:xfrm>
            <a:off x="1547664" y="2204863"/>
            <a:ext cx="1892300" cy="141679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CL" b="0" i="0" u="none" strike="noStrike" cap="none" normalizeH="0" baseline="0" dirty="0" smtClean="0">
                <a:ln>
                  <a:noFill/>
                </a:ln>
                <a:solidFill>
                  <a:srgbClr val="404040"/>
                </a:solidFill>
                <a:effectLst/>
                <a:latin typeface="Arial" pitchFamily="34" charset="0"/>
                <a:cs typeface="Arial" pitchFamily="34" charset="0"/>
              </a:rPr>
              <a:t>Ubicación de una válvula de control direccional</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23 Flecha derecha"/>
          <p:cNvSpPr/>
          <p:nvPr/>
        </p:nvSpPr>
        <p:spPr>
          <a:xfrm rot="1228439">
            <a:off x="3633288" y="2921418"/>
            <a:ext cx="775342" cy="16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FF0000"/>
              </a:solidFill>
            </a:endParaRPr>
          </a:p>
        </p:txBody>
      </p:sp>
      <p:pic>
        <p:nvPicPr>
          <p:cNvPr id="26" name="Picture 2" descr="http://www.hidraulicayneumatica.com.co/index.php?option=com_datsogallery&amp;Itemid=0&amp;func=wmark&amp;mid=145">
            <a:hlinkClick r:id="rId3"/>
          </p:cNvPr>
          <p:cNvPicPr>
            <a:picLocks noChangeAspect="1" noChangeArrowheads="1"/>
          </p:cNvPicPr>
          <p:nvPr/>
        </p:nvPicPr>
        <p:blipFill>
          <a:blip r:embed="rId4" cstate="print"/>
          <a:srcRect l="63164" t="9734" b="5907"/>
          <a:stretch>
            <a:fillRect/>
          </a:stretch>
        </p:blipFill>
        <p:spPr bwMode="auto">
          <a:xfrm>
            <a:off x="6876256" y="3621659"/>
            <a:ext cx="603227" cy="743445"/>
          </a:xfrm>
          <a:prstGeom prst="rect">
            <a:avLst/>
          </a:prstGeom>
          <a:noFill/>
        </p:spPr>
      </p:pic>
      <p:sp>
        <p:nvSpPr>
          <p:cNvPr id="18" name="17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21" name="20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23073 -0.08403 " pathEditMode="relative" rAng="0" ptsTypes="AA">
                                      <p:cBhvr>
                                        <p:cTn id="6" dur="2000" fill="hold"/>
                                        <p:tgtEl>
                                          <p:spTgt spid="26"/>
                                        </p:tgtEl>
                                        <p:attrNameLst>
                                          <p:attrName>ppt_x</p:attrName>
                                          <p:attrName>ppt_y</p:attrName>
                                        </p:attrNameLst>
                                      </p:cBhvr>
                                      <p:rCtr x="-11500" y="-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vibranttechs.com/images/product/Hyd-Con-Val/open-center-hydraulic-directional-control-valve-334848.jpg">
            <a:hlinkClick r:id="rId2"/>
          </p:cNvPr>
          <p:cNvPicPr>
            <a:picLocks noChangeAspect="1" noChangeArrowheads="1"/>
          </p:cNvPicPr>
          <p:nvPr/>
        </p:nvPicPr>
        <p:blipFill>
          <a:blip r:embed="rId3" cstate="print"/>
          <a:srcRect l="10931" t="9210" r="8908" b="6361"/>
          <a:stretch>
            <a:fillRect/>
          </a:stretch>
        </p:blipFill>
        <p:spPr bwMode="auto">
          <a:xfrm>
            <a:off x="1144419" y="2708920"/>
            <a:ext cx="1382554" cy="1728192"/>
          </a:xfrm>
          <a:prstGeom prst="rect">
            <a:avLst/>
          </a:prstGeom>
          <a:noFill/>
        </p:spPr>
      </p:pic>
      <p:pic>
        <p:nvPicPr>
          <p:cNvPr id="46082" name="Picture 2" descr="http://www.hidraulicayneumatica.com.co/index.php?option=com_datsogallery&amp;Itemid=0&amp;func=wmark&amp;mid=145">
            <a:hlinkClick r:id="rId4"/>
          </p:cNvPr>
          <p:cNvPicPr>
            <a:picLocks noChangeAspect="1" noChangeArrowheads="1"/>
          </p:cNvPicPr>
          <p:nvPr/>
        </p:nvPicPr>
        <p:blipFill>
          <a:blip r:embed="rId5" cstate="print"/>
          <a:srcRect l="63164" t="9734" b="5907"/>
          <a:stretch>
            <a:fillRect/>
          </a:stretch>
        </p:blipFill>
        <p:spPr bwMode="auto">
          <a:xfrm>
            <a:off x="5076057" y="3382382"/>
            <a:ext cx="603226" cy="743443"/>
          </a:xfrm>
          <a:prstGeom prst="rect">
            <a:avLst/>
          </a:prstGeom>
          <a:noFill/>
        </p:spPr>
      </p:pic>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7" name="6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pic>
        <p:nvPicPr>
          <p:cNvPr id="10242" name="Picture 2" descr="VALVULAS HIDRAULICAS IMAGE VALVULA HIDRAULICA">
            <a:hlinkClick r:id="rId6"/>
          </p:cNvPr>
          <p:cNvPicPr>
            <a:picLocks noChangeAspect="1" noChangeArrowheads="1"/>
          </p:cNvPicPr>
          <p:nvPr/>
        </p:nvPicPr>
        <p:blipFill>
          <a:blip r:embed="rId7" cstate="print"/>
          <a:srcRect l="2301" t="17790" r="52833" b="11050"/>
          <a:stretch>
            <a:fillRect/>
          </a:stretch>
        </p:blipFill>
        <p:spPr bwMode="auto">
          <a:xfrm flipH="1">
            <a:off x="3023828" y="3045597"/>
            <a:ext cx="1584176" cy="1417015"/>
          </a:xfrm>
          <a:prstGeom prst="rect">
            <a:avLst/>
          </a:prstGeom>
          <a:noFill/>
        </p:spPr>
      </p:pic>
      <p:sp>
        <p:nvSpPr>
          <p:cNvPr id="8"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4" name="Picture 4" descr="distribuidores hidraulicos, distribuidor hidraulico, valvulas distribuidoras, valvulas direccionales">
            <a:hlinkClick r:id="rId8" tooltip="Distribuidores hidráulicos 102 - 1102"/>
          </p:cNvPr>
          <p:cNvPicPr>
            <a:picLocks noChangeAspect="1" noChangeArrowheads="1"/>
          </p:cNvPicPr>
          <p:nvPr/>
        </p:nvPicPr>
        <p:blipFill>
          <a:blip r:embed="rId9" cstate="print"/>
          <a:srcRect/>
          <a:stretch>
            <a:fillRect/>
          </a:stretch>
        </p:blipFill>
        <p:spPr bwMode="auto">
          <a:xfrm>
            <a:off x="6019823" y="2954595"/>
            <a:ext cx="1872208" cy="1649328"/>
          </a:xfrm>
          <a:prstGeom prst="rect">
            <a:avLst/>
          </a:prstGeom>
          <a:noFill/>
        </p:spPr>
      </p:pic>
      <p:sp>
        <p:nvSpPr>
          <p:cNvPr id="12" name="11 CuadroTexto"/>
          <p:cNvSpPr txBox="1"/>
          <p:nvPr/>
        </p:nvSpPr>
        <p:spPr>
          <a:xfrm>
            <a:off x="1220048" y="1980129"/>
            <a:ext cx="7488832" cy="584775"/>
          </a:xfrm>
          <a:prstGeom prst="rect">
            <a:avLst/>
          </a:prstGeom>
          <a:noFill/>
        </p:spPr>
        <p:txBody>
          <a:bodyPr wrap="square" rtlCol="0">
            <a:spAutoFit/>
          </a:bodyPr>
          <a:lstStyle/>
          <a:p>
            <a:r>
              <a:rPr lang="es-CL" sz="1600" b="1" dirty="0" smtClean="0">
                <a:latin typeface="Verdana" pitchFamily="34" charset="0"/>
                <a:ea typeface="Verdana" pitchFamily="34" charset="0"/>
                <a:cs typeface="Verdana" pitchFamily="34" charset="0"/>
              </a:rPr>
              <a:t>¿Qué tipo de válvulas de control son las que aparecen en las figuras?</a:t>
            </a:r>
            <a:endParaRPr lang="es-CL" sz="1600" b="1" dirty="0">
              <a:latin typeface="Verdana" pitchFamily="34" charset="0"/>
              <a:ea typeface="Verdana" pitchFamily="34" charset="0"/>
              <a:cs typeface="Verdana" pitchFamily="34" charset="0"/>
            </a:endParaRPr>
          </a:p>
        </p:txBody>
      </p:sp>
      <p:sp>
        <p:nvSpPr>
          <p:cNvPr id="13" name="12 CuadroTexto"/>
          <p:cNvSpPr txBox="1"/>
          <p:nvPr/>
        </p:nvSpPr>
        <p:spPr>
          <a:xfrm>
            <a:off x="1187624" y="4653136"/>
            <a:ext cx="7632848" cy="1569660"/>
          </a:xfrm>
          <a:prstGeom prst="rect">
            <a:avLst/>
          </a:prstGeom>
          <a:noFill/>
        </p:spPr>
        <p:txBody>
          <a:bodyPr wrap="square" rtlCol="0">
            <a:spAutoFit/>
          </a:bodyPr>
          <a:lstStyle/>
          <a:p>
            <a:pPr>
              <a:lnSpc>
                <a:spcPct val="150000"/>
              </a:lnSpc>
            </a:pPr>
            <a:r>
              <a:rPr lang="es-CL" sz="1600" dirty="0" smtClean="0">
                <a:latin typeface="Verdana" pitchFamily="34" charset="0"/>
                <a:ea typeface="Verdana" pitchFamily="34" charset="0"/>
                <a:cs typeface="Verdana" pitchFamily="34" charset="0"/>
              </a:rPr>
              <a:t>R: Son </a:t>
            </a:r>
            <a:r>
              <a:rPr lang="es-CL" sz="1600" dirty="0" smtClean="0">
                <a:latin typeface="Verdana" pitchFamily="34" charset="0"/>
                <a:ea typeface="Verdana" pitchFamily="34" charset="0"/>
                <a:cs typeface="Verdana" pitchFamily="34" charset="0"/>
              </a:rPr>
              <a:t>válvulas de control direccional  de accionamiento manual y eléctrico,  algunas se presentan en forma individual y otras agrupadas en bloques de 2, 4 ó 6 cuerpos , estos grupos de válvulas se conocen como </a:t>
            </a:r>
            <a:r>
              <a:rPr lang="es-CL" sz="1600" u="sng" dirty="0" smtClean="0">
                <a:latin typeface="Verdana" pitchFamily="34" charset="0"/>
                <a:ea typeface="Verdana" pitchFamily="34" charset="0"/>
                <a:cs typeface="Verdana" pitchFamily="34" charset="0"/>
              </a:rPr>
              <a:t>block de válvulas</a:t>
            </a:r>
            <a:r>
              <a:rPr lang="es-CL" sz="1600" dirty="0" smtClean="0">
                <a:latin typeface="Verdana" pitchFamily="34" charset="0"/>
                <a:ea typeface="Verdana" pitchFamily="34" charset="0"/>
                <a:cs typeface="Verdana" pitchFamily="34" charset="0"/>
              </a:rPr>
              <a:t>. </a:t>
            </a:r>
            <a:endParaRPr lang="es-CL"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l="4399" r="5410"/>
          <a:stretch>
            <a:fillRect/>
          </a:stretch>
        </p:blipFill>
        <p:spPr bwMode="auto">
          <a:xfrm>
            <a:off x="2843808" y="4639864"/>
            <a:ext cx="2952328" cy="1977901"/>
          </a:xfrm>
          <a:prstGeom prst="rect">
            <a:avLst/>
          </a:prstGeom>
          <a:noFill/>
          <a:ln w="9525">
            <a:noFill/>
            <a:miter lim="800000"/>
            <a:headEnd/>
            <a:tailEnd/>
          </a:ln>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19</a:t>
            </a:fld>
            <a:endParaRPr lang="es-ES" dirty="0"/>
          </a:p>
        </p:txBody>
      </p:sp>
      <p:sp>
        <p:nvSpPr>
          <p:cNvPr id="3" name="Rectangle 1"/>
          <p:cNvSpPr>
            <a:spLocks noChangeArrowheads="1"/>
          </p:cNvSpPr>
          <p:nvPr/>
        </p:nvSpPr>
        <p:spPr bwMode="auto">
          <a:xfrm>
            <a:off x="1115616" y="2141567"/>
            <a:ext cx="734481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Para que un cilindro se extienda, se requiere que ingrese fluido con presión en su cuerpo y  para que se retraiga el fluido tiene que devolverse al depósito</a:t>
            </a:r>
            <a:r>
              <a:rPr lang="es-CL" sz="1600" dirty="0">
                <a:latin typeface="Verdana" pitchFamily="34" charset="0"/>
                <a:ea typeface="Verdana" pitchFamily="34" charset="0"/>
                <a:cs typeface="Verdana" pitchFamily="34" charset="0"/>
              </a:rPr>
              <a:t> </a:t>
            </a:r>
            <a:r>
              <a:rPr lang="es-CL" sz="1600" dirty="0" smtClean="0">
                <a:latin typeface="Verdana" pitchFamily="34" charset="0"/>
                <a:ea typeface="Verdana" pitchFamily="34" charset="0"/>
                <a:cs typeface="Verdana" pitchFamily="34" charset="0"/>
              </a:rPr>
              <a:t>por las líneas hidráulicas, pasando por la válvula de control direccional que lo acciona.</a:t>
            </a:r>
            <a:endParaRPr kumimoji="0" lang="es-CL" sz="1600" i="0" u="none" strike="noStrike" cap="none" normalizeH="0" baseline="0" dirty="0" smtClean="0">
              <a:ln>
                <a:noFill/>
              </a:ln>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L" sz="1600" dirty="0">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En la válvula, el</a:t>
            </a:r>
            <a:r>
              <a:rPr kumimoji="0" lang="es-CL" sz="1600" i="0" u="none" strike="noStrike" cap="none" normalizeH="0" dirty="0" smtClean="0">
                <a:ln>
                  <a:noFill/>
                </a:ln>
                <a:effectLst/>
                <a:latin typeface="Verdana" pitchFamily="34" charset="0"/>
                <a:ea typeface="Verdana" pitchFamily="34" charset="0"/>
                <a:cs typeface="Verdana" pitchFamily="34" charset="0"/>
              </a:rPr>
              <a:t> ingreso o </a:t>
            </a:r>
            <a:r>
              <a:rPr lang="es-CL" sz="1600" dirty="0" smtClean="0">
                <a:latin typeface="Verdana" pitchFamily="34" charset="0"/>
                <a:ea typeface="Verdana" pitchFamily="34" charset="0"/>
                <a:cs typeface="Verdana" pitchFamily="34" charset="0"/>
              </a:rPr>
              <a:t>salida</a:t>
            </a:r>
            <a:r>
              <a:rPr kumimoji="0" lang="es-CL" sz="1600" i="0" u="none" strike="noStrike" cap="none" normalizeH="0" dirty="0" smtClean="0">
                <a:ln>
                  <a:noFill/>
                </a:ln>
                <a:effectLst/>
                <a:latin typeface="Verdana" pitchFamily="34" charset="0"/>
                <a:ea typeface="Verdana" pitchFamily="34" charset="0"/>
                <a:cs typeface="Verdana" pitchFamily="34" charset="0"/>
              </a:rPr>
              <a:t> del fluido siempre es por las distintas vías o puertos </a:t>
            </a:r>
            <a:r>
              <a:rPr lang="es-CL" sz="1600" dirty="0" smtClean="0">
                <a:latin typeface="Verdana" pitchFamily="34" charset="0"/>
                <a:ea typeface="Verdana" pitchFamily="34" charset="0"/>
                <a:cs typeface="Verdana" pitchFamily="34" charset="0"/>
              </a:rPr>
              <a:t>que tiene e</a:t>
            </a:r>
            <a:r>
              <a:rPr kumimoji="0" lang="es-CL" sz="1600" i="0" u="none" strike="noStrike" cap="none" normalizeH="0" dirty="0" smtClean="0">
                <a:ln>
                  <a:noFill/>
                </a:ln>
                <a:effectLst/>
                <a:latin typeface="Verdana" pitchFamily="34" charset="0"/>
                <a:ea typeface="Verdana" pitchFamily="34" charset="0"/>
                <a:cs typeface="Verdana" pitchFamily="34" charset="0"/>
              </a:rPr>
              <a:t>l cuerpo de la válvula.  </a:t>
            </a:r>
          </a:p>
          <a:p>
            <a:pPr marL="0" marR="0" lvl="0" indent="0" algn="just" defTabSz="914400" rtl="0" eaLnBrk="0" fontAlgn="base" latinLnBrk="0" hangingPunct="0">
              <a:lnSpc>
                <a:spcPct val="100000"/>
              </a:lnSpc>
              <a:spcBef>
                <a:spcPct val="0"/>
              </a:spcBef>
              <a:spcAft>
                <a:spcPct val="0"/>
              </a:spcAft>
              <a:buClrTx/>
              <a:buSzTx/>
              <a:buFontTx/>
              <a:buNone/>
              <a:tabLst/>
            </a:pPr>
            <a:endParaRPr lang="es-CL" sz="1600" dirty="0">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1600" i="0" u="none" strike="noStrike" cap="none" normalizeH="0" dirty="0" smtClean="0">
                <a:ln>
                  <a:noFill/>
                </a:ln>
                <a:effectLst/>
                <a:latin typeface="Verdana" pitchFamily="34" charset="0"/>
                <a:ea typeface="Verdana" pitchFamily="34" charset="0"/>
                <a:cs typeface="Verdana" pitchFamily="34" charset="0"/>
              </a:rPr>
              <a:t>Cuando la válvula cambia su posición cambia también los “caminos” que utilizará el fluido para su circulación, ya que cierra algunas vías y abre otras.</a:t>
            </a:r>
            <a:endParaRPr kumimoji="0" lang="es-CL" sz="1600" i="0" u="none" strike="noStrike" cap="none" normalizeH="0" baseline="0" dirty="0" smtClean="0">
              <a:ln>
                <a:noFill/>
              </a:ln>
              <a:effectLst/>
              <a:latin typeface="Verdana" pitchFamily="34" charset="0"/>
              <a:ea typeface="Verdana" pitchFamily="34" charset="0"/>
              <a:cs typeface="Verdana" pitchFamily="34" charset="0"/>
            </a:endParaRPr>
          </a:p>
        </p:txBody>
      </p:sp>
      <p:sp>
        <p:nvSpPr>
          <p:cNvPr id="10" name="9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8" name="7 Rectángulo"/>
          <p:cNvSpPr/>
          <p:nvPr/>
        </p:nvSpPr>
        <p:spPr>
          <a:xfrm>
            <a:off x="896012" y="1556792"/>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11" name="1 Marcador de número de diapositiva"/>
          <p:cNvSpPr txBox="1">
            <a:spLocks/>
          </p:cNvSpPr>
          <p:nvPr/>
        </p:nvSpPr>
        <p:spPr>
          <a:xfrm>
            <a:off x="6588224" y="5263690"/>
            <a:ext cx="2133600" cy="365125"/>
          </a:xfrm>
          <a:prstGeom prst="rect">
            <a:avLst/>
          </a:prstGeom>
        </p:spPr>
        <p:txBody>
          <a:bodyPr vert="horz" lIns="91440" tIns="45720" rIns="91440" bIns="45720" rtlCol="0" anchor="ctr"/>
          <a:lstStyle>
            <a:defPPr>
              <a:defRPr lang="es-E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1400" b="1" dirty="0" smtClean="0">
                <a:solidFill>
                  <a:schemeClr val="tx1"/>
                </a:solidFill>
              </a:rPr>
              <a:t>Cuerpo de la válvula</a:t>
            </a:r>
            <a:endParaRPr lang="es-ES" sz="1400" b="1" dirty="0">
              <a:solidFill>
                <a:schemeClr val="tx1"/>
              </a:solidFill>
            </a:endParaRPr>
          </a:p>
        </p:txBody>
      </p:sp>
      <p:sp>
        <p:nvSpPr>
          <p:cNvPr id="13" name="1 Marcador de número de diapositiva"/>
          <p:cNvSpPr txBox="1">
            <a:spLocks/>
          </p:cNvSpPr>
          <p:nvPr/>
        </p:nvSpPr>
        <p:spPr>
          <a:xfrm>
            <a:off x="6291211" y="5949280"/>
            <a:ext cx="2133600" cy="365125"/>
          </a:xfrm>
          <a:prstGeom prst="rect">
            <a:avLst/>
          </a:prstGeom>
        </p:spPr>
        <p:txBody>
          <a:bodyPr vert="horz" lIns="91440" tIns="45720" rIns="91440" bIns="45720" rtlCol="0" anchor="ctr"/>
          <a:lstStyle>
            <a:defPPr>
              <a:defRPr lang="es-E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1400" b="1" dirty="0" smtClean="0">
                <a:solidFill>
                  <a:schemeClr val="tx1"/>
                </a:solidFill>
              </a:rPr>
              <a:t>Puerto o Vía</a:t>
            </a:r>
            <a:endParaRPr lang="es-ES" sz="1400" b="1" dirty="0">
              <a:solidFill>
                <a:schemeClr val="tx1"/>
              </a:solidFill>
            </a:endParaRPr>
          </a:p>
        </p:txBody>
      </p:sp>
      <p:cxnSp>
        <p:nvCxnSpPr>
          <p:cNvPr id="5" name="4 Conector recto de flecha"/>
          <p:cNvCxnSpPr/>
          <p:nvPr/>
        </p:nvCxnSpPr>
        <p:spPr>
          <a:xfrm flipH="1">
            <a:off x="5724128" y="5517232"/>
            <a:ext cx="1296144" cy="2779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4436369" y="6165304"/>
            <a:ext cx="2727919" cy="3564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www.designworldonline.com/uploads/ImageGallery/feb-off-1f.jpg">
            <a:hlinkClick r:id="rId2"/>
          </p:cNvPr>
          <p:cNvPicPr>
            <a:picLocks noChangeAspect="1" noChangeArrowheads="1"/>
          </p:cNvPicPr>
          <p:nvPr/>
        </p:nvPicPr>
        <p:blipFill>
          <a:blip r:embed="rId3" cstate="print"/>
          <a:srcRect/>
          <a:stretch>
            <a:fillRect/>
          </a:stretch>
        </p:blipFill>
        <p:spPr bwMode="auto">
          <a:xfrm flipH="1">
            <a:off x="4788024" y="3198343"/>
            <a:ext cx="3814051" cy="3038969"/>
          </a:xfrm>
          <a:prstGeom prst="rect">
            <a:avLst/>
          </a:prstGeom>
          <a:noFill/>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a:t>
            </a:fld>
            <a:endParaRPr lang="es-ES" dirty="0"/>
          </a:p>
        </p:txBody>
      </p:sp>
      <p:sp>
        <p:nvSpPr>
          <p:cNvPr id="15" name="14 CuadroTexto"/>
          <p:cNvSpPr txBox="1"/>
          <p:nvPr/>
        </p:nvSpPr>
        <p:spPr>
          <a:xfrm>
            <a:off x="1403648" y="1556792"/>
            <a:ext cx="6985000" cy="2893100"/>
          </a:xfrm>
          <a:prstGeom prst="rect">
            <a:avLst/>
          </a:prstGeom>
          <a:noFill/>
        </p:spPr>
        <p:txBody>
          <a:bodyPr>
            <a:spAutoFit/>
          </a:bodyPr>
          <a:lstStyle/>
          <a:p>
            <a:pPr fontAlgn="auto">
              <a:spcBef>
                <a:spcPts val="0"/>
              </a:spcBef>
              <a:spcAft>
                <a:spcPts val="0"/>
              </a:spcAft>
              <a:defRPr/>
            </a:pPr>
            <a:r>
              <a:rPr lang="es-ES" sz="2400" b="1" dirty="0" smtClean="0">
                <a:latin typeface="Verdana" panose="020B0604030504040204" pitchFamily="34" charset="0"/>
                <a:ea typeface="Verdana" panose="020B0604030504040204" pitchFamily="34" charset="0"/>
                <a:cs typeface="Verdana" panose="020B0604030504040204" pitchFamily="34" charset="0"/>
              </a:rPr>
              <a:t>UNIDAD 2       </a:t>
            </a:r>
          </a:p>
          <a:p>
            <a:pPr fontAlgn="auto">
              <a:spcBef>
                <a:spcPts val="0"/>
              </a:spcBef>
              <a:spcAft>
                <a:spcPts val="0"/>
              </a:spcAft>
              <a:defRPr/>
            </a:pPr>
            <a:r>
              <a:rPr lang="es-ES" sz="2400" b="1" dirty="0" smtClean="0">
                <a:latin typeface="Verdana" panose="020B0604030504040204" pitchFamily="34" charset="0"/>
                <a:ea typeface="Verdana" panose="020B0604030504040204" pitchFamily="34" charset="0"/>
                <a:cs typeface="Verdana" panose="020B0604030504040204" pitchFamily="34" charset="0"/>
              </a:rPr>
              <a:t>COMPONENTES</a:t>
            </a:r>
          </a:p>
          <a:p>
            <a:pPr fontAlgn="auto">
              <a:spcBef>
                <a:spcPts val="0"/>
              </a:spcBef>
              <a:spcAft>
                <a:spcPts val="0"/>
              </a:spcAft>
              <a:defRPr/>
            </a:pPr>
            <a:endParaRPr lang="es-ES" sz="3200" b="1" dirty="0" smtClean="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defRPr/>
            </a:pPr>
            <a:r>
              <a:rPr lang="es-ES" sz="2400" b="1" dirty="0" smtClean="0">
                <a:latin typeface="Verdana" panose="020B0604030504040204" pitchFamily="34" charset="0"/>
                <a:ea typeface="Verdana" panose="020B0604030504040204" pitchFamily="34" charset="0"/>
                <a:cs typeface="Verdana" panose="020B0604030504040204" pitchFamily="34" charset="0"/>
              </a:rPr>
              <a:t>Objetivo:</a:t>
            </a:r>
          </a:p>
          <a:p>
            <a:pPr fontAlgn="auto">
              <a:spcBef>
                <a:spcPts val="0"/>
              </a:spcBef>
              <a:spcAft>
                <a:spcPts val="0"/>
              </a:spcAft>
              <a:defRPr/>
            </a:pPr>
            <a:endParaRPr lang="es-ES" sz="2400" b="1" dirty="0" smtClean="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defRPr/>
            </a:pPr>
            <a:endParaRPr lang="es-ES" b="1" dirty="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defRPr/>
            </a:pPr>
            <a:endParaRPr lang="es-ES" b="1" dirty="0" smtClean="0">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defRPr/>
            </a:pPr>
            <a:endParaRPr lang="es-ES"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8 Rectángulo"/>
          <p:cNvSpPr/>
          <p:nvPr/>
        </p:nvSpPr>
        <p:spPr>
          <a:xfrm>
            <a:off x="1403648" y="3317503"/>
            <a:ext cx="6768752" cy="830997"/>
          </a:xfrm>
          <a:prstGeom prst="rect">
            <a:avLst/>
          </a:prstGeom>
        </p:spPr>
        <p:txBody>
          <a:bodyPr wrap="square">
            <a:spAutoFit/>
          </a:bodyPr>
          <a:lstStyle/>
          <a:p>
            <a:pPr lvl="0" indent="450850"/>
            <a:r>
              <a:rPr lang="es-CL" sz="1600" dirty="0" smtClean="0">
                <a:latin typeface="Verdana" pitchFamily="34" charset="0"/>
                <a:ea typeface="Verdana" pitchFamily="34" charset="0"/>
                <a:cs typeface="Verdana" pitchFamily="34" charset="0"/>
              </a:rPr>
              <a:t>Identificar las secciones que conforman </a:t>
            </a:r>
          </a:p>
          <a:p>
            <a:pPr lvl="0" indent="450850"/>
            <a:r>
              <a:rPr lang="es-CL" sz="1600" dirty="0" smtClean="0">
                <a:latin typeface="Verdana" pitchFamily="34" charset="0"/>
                <a:ea typeface="Verdana" pitchFamily="34" charset="0"/>
                <a:cs typeface="Verdana" pitchFamily="34" charset="0"/>
              </a:rPr>
              <a:t>un sistema oleohidráulico básico y sus </a:t>
            </a:r>
          </a:p>
          <a:p>
            <a:pPr lvl="0" indent="450850"/>
            <a:r>
              <a:rPr lang="es-CL" sz="1600" dirty="0" smtClean="0">
                <a:latin typeface="Verdana" pitchFamily="34" charset="0"/>
                <a:ea typeface="Verdana" pitchFamily="34" charset="0"/>
                <a:cs typeface="Verdana" pitchFamily="34" charset="0"/>
              </a:rPr>
              <a:t>respectivos componentes .</a:t>
            </a:r>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13" name="Picture 2" descr="Colorear Trabajador de la construcción en la cabina de la maquinaria">
            <a:hlinkClick r:id="rId4" tooltip="Trabajador de la construcción en la cabina de la maquinaria para colorear"/>
          </p:cNvPr>
          <p:cNvPicPr>
            <a:picLocks noChangeAspect="1" noChangeArrowheads="1"/>
          </p:cNvPicPr>
          <p:nvPr/>
        </p:nvPicPr>
        <p:blipFill>
          <a:blip r:embed="rId5" cstate="print">
            <a:lum bright="10000"/>
          </a:blip>
          <a:srcRect l="5328" t="3024" r="6761" b="26353"/>
          <a:stretch>
            <a:fillRect/>
          </a:stretch>
        </p:blipFill>
        <p:spPr bwMode="auto">
          <a:xfrm rot="21367305" flipH="1">
            <a:off x="5782990" y="4164464"/>
            <a:ext cx="358303" cy="452200"/>
          </a:xfrm>
          <a:prstGeom prst="rect">
            <a:avLst/>
          </a:prstGeom>
          <a:noFill/>
        </p:spPr>
      </p:pic>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20</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9 Rectángulo"/>
          <p:cNvSpPr/>
          <p:nvPr/>
        </p:nvSpPr>
        <p:spPr>
          <a:xfrm>
            <a:off x="896012" y="2686268"/>
            <a:ext cx="7416824" cy="2308324"/>
          </a:xfrm>
          <a:prstGeom prst="rect">
            <a:avLst/>
          </a:prstGeom>
        </p:spPr>
        <p:txBody>
          <a:bodyPr wrap="square">
            <a:spAutoFit/>
          </a:bodyPr>
          <a:lstStyle/>
          <a:p>
            <a:r>
              <a:rPr lang="es-ES" sz="1600" dirty="0">
                <a:latin typeface="Verdana" pitchFamily="34" charset="0"/>
                <a:ea typeface="Verdana" pitchFamily="34" charset="0"/>
                <a:cs typeface="Verdana" pitchFamily="34" charset="0"/>
              </a:rPr>
              <a:t>Las válvulas de control </a:t>
            </a:r>
            <a:r>
              <a:rPr lang="es-ES" sz="1600" dirty="0" smtClean="0">
                <a:latin typeface="Verdana" pitchFamily="34" charset="0"/>
                <a:ea typeface="Verdana" pitchFamily="34" charset="0"/>
                <a:cs typeface="Verdana" pitchFamily="34" charset="0"/>
              </a:rPr>
              <a:t>direccional, </a:t>
            </a:r>
            <a:r>
              <a:rPr lang="es-ES" sz="1600" dirty="0">
                <a:latin typeface="Verdana" pitchFamily="34" charset="0"/>
                <a:ea typeface="Verdana" pitchFamily="34" charset="0"/>
                <a:cs typeface="Verdana" pitchFamily="34" charset="0"/>
              </a:rPr>
              <a:t>por su construcción, se les llama también de carrete o corredera. Esto debido a que poseen un carrete móvil que se desplaza linealmente dentro del cuerpo de la válvula.</a:t>
            </a:r>
          </a:p>
          <a:p>
            <a:r>
              <a:rPr lang="es-ES" sz="1600" dirty="0">
                <a:latin typeface="Verdana" pitchFamily="34" charset="0"/>
                <a:ea typeface="Verdana" pitchFamily="34" charset="0"/>
                <a:cs typeface="Verdana" pitchFamily="34" charset="0"/>
              </a:rPr>
              <a:t>Al desplazarse el carrete abre o cierra “caminos”,  llamados vías o puertos del cuerpo de la válvula.</a:t>
            </a:r>
          </a:p>
          <a:p>
            <a:pPr>
              <a:lnSpc>
                <a:spcPct val="150000"/>
              </a:lnSpc>
            </a:pPr>
            <a:endParaRPr lang="es-ES" sz="1600" dirty="0">
              <a:latin typeface="Verdana" pitchFamily="34" charset="0"/>
              <a:ea typeface="Verdana" pitchFamily="34" charset="0"/>
              <a:cs typeface="Verdana" pitchFamily="34" charset="0"/>
            </a:endParaRPr>
          </a:p>
          <a:p>
            <a:pPr>
              <a:lnSpc>
                <a:spcPct val="150000"/>
              </a:lnSpc>
            </a:pPr>
            <a:endParaRPr lang="es-ES" sz="1600" dirty="0">
              <a:latin typeface="Verdana" pitchFamily="34" charset="0"/>
              <a:ea typeface="Verdana" pitchFamily="34" charset="0"/>
              <a:cs typeface="Verdana" pitchFamily="34" charset="0"/>
            </a:endParaRPr>
          </a:p>
          <a:p>
            <a:r>
              <a:rPr lang="es-ES" sz="1600" dirty="0" smtClean="0">
                <a:latin typeface="Verdana" pitchFamily="34" charset="0"/>
                <a:ea typeface="Verdana" pitchFamily="34" charset="0"/>
                <a:cs typeface="Verdana" pitchFamily="34" charset="0"/>
              </a:rPr>
              <a:t>	</a:t>
            </a:r>
            <a:endParaRPr lang="es-CL" dirty="0"/>
          </a:p>
        </p:txBody>
      </p:sp>
      <p:pic>
        <p:nvPicPr>
          <p:cNvPr id="11" name="Picture 2" descr="Taking The Mystery Out Of Hydraulic Valves"/>
          <p:cNvPicPr>
            <a:picLocks noChangeAspect="1" noChangeArrowheads="1"/>
          </p:cNvPicPr>
          <p:nvPr/>
        </p:nvPicPr>
        <p:blipFill>
          <a:blip r:embed="rId2" cstate="print"/>
          <a:srcRect l="21542" t="50000" r="20461"/>
          <a:stretch>
            <a:fillRect/>
          </a:stretch>
        </p:blipFill>
        <p:spPr bwMode="auto">
          <a:xfrm>
            <a:off x="4406402" y="4014641"/>
            <a:ext cx="3906434" cy="2232248"/>
          </a:xfrm>
          <a:prstGeom prst="rect">
            <a:avLst/>
          </a:prstGeom>
          <a:ln>
            <a:noFill/>
          </a:ln>
          <a:effectLst>
            <a:softEdge rad="112500"/>
          </a:effectLst>
        </p:spPr>
      </p:pic>
      <p:sp>
        <p:nvSpPr>
          <p:cNvPr id="13" name="12 Rectángulo"/>
          <p:cNvSpPr/>
          <p:nvPr/>
        </p:nvSpPr>
        <p:spPr>
          <a:xfrm>
            <a:off x="1031016" y="1301859"/>
            <a:ext cx="8136904" cy="830997"/>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Composición y Funcionamiento de una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14" name="1 Marcador de número de diapositiva"/>
          <p:cNvSpPr txBox="1">
            <a:spLocks/>
          </p:cNvSpPr>
          <p:nvPr/>
        </p:nvSpPr>
        <p:spPr>
          <a:xfrm>
            <a:off x="5940152" y="3717032"/>
            <a:ext cx="2568064" cy="365125"/>
          </a:xfrm>
          <a:prstGeom prst="rect">
            <a:avLst/>
          </a:prstGeom>
        </p:spPr>
        <p:txBody>
          <a:bodyPr vert="horz" lIns="91440" tIns="45720" rIns="91440" bIns="45720" rtlCol="0" anchor="ctr"/>
          <a:lstStyle>
            <a:defPPr>
              <a:defRPr lang="es-E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1400" b="1" dirty="0" smtClean="0">
                <a:solidFill>
                  <a:schemeClr val="tx1"/>
                </a:solidFill>
              </a:rPr>
              <a:t>Carrete o spool de la válvula</a:t>
            </a:r>
            <a:endParaRPr lang="es-ES" sz="1400" b="1" dirty="0">
              <a:solidFill>
                <a:schemeClr val="tx1"/>
              </a:solidFill>
            </a:endParaRPr>
          </a:p>
        </p:txBody>
      </p:sp>
      <p:cxnSp>
        <p:nvCxnSpPr>
          <p:cNvPr id="15" name="14 Conector recto de flecha"/>
          <p:cNvCxnSpPr/>
          <p:nvPr/>
        </p:nvCxnSpPr>
        <p:spPr>
          <a:xfrm flipH="1">
            <a:off x="5580112" y="4082157"/>
            <a:ext cx="963410" cy="1291059"/>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194" name="AutoShape 2" descr="data:image/jpeg;base64,/9j/4AAQSkZJRgABAQAAAQABAAD/2wCEAAkGBxQTEhUUExQUFhUWFBQYGBgVFhgWFhYYFBcXFxQUFRgcHCggGBolHRcUITEhJikrLi4uFx8zODMsNygtLisBCgoKDg0MEA4MDisZHxkrKysrKysrKyssKysrKysrKysrKysrKysrKysrKysrKysrKysrKysrKysrKysrKysrK//AABEIAQMAwgMBIgACEQEDEQH/xAAbAAEAAgMBAQAAAAAAAAAAAAAABQYDBAcBAv/EAEwQAAEDAgMDBwgGBggGAwEAAAEAAgMEEQUSIQYxQRNRYXGBkaEHIjJCYnKxwRRSgpKisiMzQ4OT0RZTVGNzo8LSJERkdLPDNJTTF//EABQBAQAAAAAAAAAAAAAAAAAAAAD/xAAUEQEAAAAAAAAAAAAAAAAAAAAA/9oADAMBAAIRAxEAPwDuKIiAiIgIiICIiAiIgIiICIiAiIgIiICIiAiIgIiICIiAiIgIiIC8uvVE4ziUcJYJXljX5rEZtXCxy3aNNLns6EEsiomM7bxwHLBS1NSN+Zjhl6vPde/YoKq8qT+OG1zfdc2/g1B1hFxOo8pcTvTgxdnuyW+Nlip9sKGY5eVxlrjwfIP9w+KDuKxvmaN5A6yAuRyYPG8XD8S+1BJKO9khWi/DYIjczMDv+qo6gD8ZcPBB1+oxumZ6dRA33pWN+JUXUbd4cz0q6l7JWu/KSudWL9BW4ewH6sTo/wAsbV80mw8Lzc4hRNJ+pFHfveboLpN5VcMBsKgyHmjilf4hlvFaVX5V4MjjBTVUrrHKHRiFhPC73nQdQK1qLyc05318j/cdGwdmVTNN5NqFvpNkk/xJC66Db2Px2Wpc7O6NwDc3mNtlOYtsDmNx5rt+vwFoWlhWFQ07MkEbY28zR8edbqAiIgIiICIiAiIgIiICIiAtetoo5WlkjGvaeDhcXG49B6VsLxzgNSbDpQV6XYymPoiRnuyOPg660X7Bt1y1VQOa4hIH+WD4qzsrGuBLTcDeRuFulV+s27pWOLRyr3D6sbgPvPyt8UGhJsNPbzawX9uAH8rwtWXYms/r6V/vQvb/AK3Lbm8oTfUgJ9+VjPgHKNqPKRMN0EA6583gGhAGyddHq2OjJ52SPYf/ABpVYXiFsrqYSDmFQ1w7pLKLqPKbU89GzrJ+b1rs8odS861ULR/cxiR3c4WQZKjAZvXw2QdLORd+R6034Y1ps6iqh+4mcO9t1s1W1dQ8eZU1rjwywRtH4YXHxUNLPi8m6fEiPYpyzxNkG6G0gPnRZT7YmZ+ZSFLiMLdIpC3obP8AJQbMDxd+84o735I2g9dyVuQbEYk70o5Lf3lQwjtaLILJBj87d0ryPaIcPFS1BtkQQJsuXi7dbp5lAUewdXe7mwNceLXGMdoYCCexTOF7AvDgamcPYCDybG2vb1XPO9vU0E86C9tXq8aF6gIiICIiAiIgIiICIiAozHqh0cYkEZkaxwL2N9IssbuaONjlNuYFSa8KDm+0+P0r2XjpaiQvAzPpiyOQW3BxzDOOjUKiSYzRg/pYcRZb60QaOsljiD9xdvrtnaeUlzom5jvcy7HHrLSL9qhptiG68nUzN5g4RvaPwhx70HMaTaLA7jlRM48c0k3wytHirDh+NbPO9GCMn2miQ/mJW1i2zoivytXh56Jo+TPb+kd8FVp6anY7NkoHOHrQPlDux3INH4kHQaPHMGFsgp2dcFvHIpqDaCg9WamHaxq5nS7TBotaUjmLxKOqz7r7qsSgmHnQu62whju9lig6zFi9O7Rs8J6pGH4FbQmadzgeohcKlp6bnmb1h5/M0r4jpqT+tP4W/FqDvYsvpcQgbSj9vJ2TMHyW+yoi9WWTtm/k5B2BFyajq+SdmjJB5w4m/WL2Km8K2omM0cZ88ve1ttAbE+c7Tmbc9iC/IvAvUBERAREQEREBERAREQFiqJQ1pJ6B1kmwHaSFlWridJysTmBxaSBlcN7XNIcxw6nAHsQQm0O0f0QNMkU7y+4byTQYweZ7yQG89zvsepUGsixCtfdrKiRh4cpkgAPAaNa/uPWrFtFj1ZFHyUlPA5x0JkL2xSjnY9oIB6N/UqvFtpWQXvTVbGjdycrK2PsEgEgHRn7kG7Q+Tqs4fRYB0Xe7uaAPFS0Xkxef1la/pEUTW9xcXKMpPLNC2wna5p9qF8Z+7dwH3lPUXlWoJP2hB7D4Ak+CD6h8mVOPTnq3/vQz8jQtuLycUA3sld788zv9S2YNuqF3/MNHvBzbd4C3P6T0p9GeJ3Q17Cfig1GbCYeP+VjPvZnfErPHsbQDdR03bE0/ELHNtdC3cyd/RHEZD+G60qnb2Nm+kxHso5EEy3ZukG6lpx1Qx/7V9f0epf7NT/wWf7VWf/6dBxpMS/8AqP8A5rYpPKNSyXsyqbbeHU77jraLnwQTo2dpP7NT/wAJn8lsUmFwxEujiiYSLEsY1pI5rgblrUGPwTC8UjXG18oIEgHSw+cO5bNJXtebAPaddHscwm2+1xqg3EREBERAREQEREBERAREQF4V6sFc5wjeWauDHFo5yAbeKDyR4dcWDhrmv6PSDz9S5HtTjMAeRBCyEXI5TlSA4j6sLHZO/XnCu+0VCayiYKeV4ZeN7hHqZYxq+IgEE3F7i+pFje5CybL4dQWzQZJJG2BL7GVhHqlpAMZ9kAIOb0ja2UWjhlnHO6FoZ95xY096k6fYaqf5z6Gja4biZMj+wxsdbvXXQEJQc2Zg9dGLfR3vA4CeOZvYJiD4LSr8MkeP0lBMOmOJgd/ku1XTp66NnpOaOsgfFaEm01K3fPEP3jL910HJZsDbxgrm9dPM4eMZWFmGQje2o7YHt/8AUusnbOiG+dnifgFgl2/w5vpVcY+9/JBziGlph6k5684/9S2W8j6sLv4b3H/xq+R+UPDHbq2n7X2+NlK0mP0sv6uogff6srHfAoOeQMmcLMhnI6IZGjxaArDstglQJmyzAxsZmytJBc5zmltyASA0Aneb3srlyg519BB6iIgIiICIiAiIgIiICIiAvCvUKCmbSbJFwcaeV8eZ2YsZI6Lzz60bm+iTxBuD0LndeytbI5v0mKaRlhkrGN5VnGwniIf3FdVxjGDFSPqWs5RxA5Ntjaz3BjL21t5wc7ja/Mq9RbDh9n1jnOcdTE05WAnXz8u8+yNB7W9BV6LanE4PThlLQPUlE7T1B4zjtesU+04mcBNJXsJPouflb1BuUDxXRpNmaYizY8n+E50f5SAe1aztj83oTygcz2skb+UHxQUR2FAjMOVF+L6d5HXmZIb9yy01DECL1TGHjamkBHa4q1ybHzxXcyam6LxvhPa5rz8FFYnBJullw99vr1nyfGg134ZTOHn1pP7tgH4lgds7Q/2v/Kh/2rSnELd5pPsVbLeJCwRYjTXt/wAP21dP85UGSq2Ww87qnX/tGv8AygfFarNn42fqZQ63qvo5GMd9lzyw9ZCn6Cz7ck2kN+aand8HOUqzA6l24QNHPymn4Yygw4TilQ2MMdKyGMC2VtPG+T7Ba8Rs+01ys+zWLiSZ0TM5YI8xzkEtdmAG7cHC+m7zNFoU2xTzrLMB0RN+DnH/AEq0YThUVO3LE21zckm7nHncTv8AgOCDeREQEREBERAREQEREBERAXhXqIKZiVd9FY+nnikkicXck6MAuyOuSyx9ZlyLcWgaHco3B9sGE5A9s4HN+jqGjmkhfZxI9m9+jcrZjErHtkD7ckwHNm1BLW5iepot29S5/Hssaxhe+KMsP6vlbiQjoe0XGnHn596DexfbGcZhBC1tvWkvI4dJhZq37RHUoEVGLVWrTXPadwjYyjiHSHPylw6blamK7IVUXoyVcTR6IewVcItxBGbIOuy+cIrsQY7zaiCVu79G8h/a12g6gQgkItgqyQkzckOmSokld25WAX7SpWl8nr268tE0+zC4nvdIs1LjdVxcy/M9ko8Rmas1RtPURi5ha8c8b83hkugx1GwHKCz6kn9023cXFaQ8kcLv2zb9NNH8iFtDb124wOB9oOHxaF9/02lPoU9/v/III0+R5zfQmpy3mMD2H7zZdO5fMOyFZTG8YDwOEU7mHsJDT2EkKY/pbXu9GCJo53Zvm4LA/Gat1+UmYD/csa0jtzPQSuGbTuD46aWCpErr5XNAdoN5k0FgBxII6VacPrc7nsdbPGQDl3EOF2uHNxFuBBXPKaqlJLIjK97t9nOe89DiT5o7grpspg7oGOdIQZJCC4DUNDRZrL8bXJPSUE6iIgIiICIiAiIgIiICIiAvCvUKCqVTM4qKZ2js0hAJy5457u0P2nMvwLV8UePRNiPKuEbogGva7zS0jQAN368AL79LixOztbhrJ/NI85rL5hvAJsG6am5Gmulr9fOKg1LNWuFQwFzAJiWyDLvZFUgWkHQ8OHQgnsb8prhcU0TWN3CWpOUHmLIWnMepxaehREkFfW+c9s0gNtTHHTxdYzDOR3qNwfbGGjlzSUoik0F6iHK4c4jmZdtuprAr7hu3NNMAb2vxDmuH3gbIIWk2CrHD9dFD1OllPVoWAKWg8ns3r4hKfdiYPzFys1FjkBZcPvbXzQXHuAN+xadXthTt0HL3/wC2nHi5gCDQGwP/AFtT92D/APJfE+w5DdKub7TIj8GBZJNvaaK5fy+Xj+hefCyx0/lPw+U5Q+YE89PP8mFBFVWxdRY5Ktp6HRZfFpPwUHLstiED88rHzsve8L2ShvTyb2AvbztLHHmXQ4cdp3NzcoAPbBZ4OAK+Zds6UN8xxmcNLRAu15i7cO0oNPAMXje0MjLWyNH6stEYNuLQLgdm7iArXSVIkbmbzkEHe1zTZzT0gghUB+JsMv0l0TGyhrmt1vla62YvcNHO80bt3OrRsfHJyLpJL3mkdIAdLNIa1unTlzfaQTyIiAiIgIiICIiAiIgIiIC8K9RBXq1xL6gC5c0xPAG8syC1u1koHSo7CqiCOiYHlnJtYGvLrFpPEm+/MTcDebhb+1dM/wA2WB2WZrHjhZ0Y852a+nmmxF+Jtpe45rXYkwm1QwQOLiQ4X+jveb3ex1iYHm5u14LSTvFyUHztBi8ZeG00Rja42/Sl0gl9mKm1I7CD7Kz4ZsdLKM5oGwgahxdyDncdIxcjX61la9k66jhtZnJyOFi+Qhzn+7KNHDoabK212NU8LM8s0TGHi97Wg9Vzqg5wcAe306UvtxyRuPYYnNd4LDUUlrZBVQ9AbUZe5381ZKzyg0A/VvklP91G4jsLsoPeo13lGZ6tPJ+8eyMfNBBSsmtpPP2tm+RWFlG4nz5ah3UyU/G6np/Km5g82kjd0NqbuP8Ak28V6zyphwGeiqGc+UsfbxCDRpcIF7tp53nncwsHeWN+K2MQw+qjaHfRH5L6lpY8sH1nNDy63VfsUtQ+Uegc4CSUwkndMxzOzNq0d6tkuKROYHtkYWHXMHAtI6CDYoKps5RQvaJb8sWnzm2tltrcM4m2ut78Cr3DIHNDmkEEAgjUEHUEKkUlfDHPLVR6B0bWADQSOaXOdIBzagX6DxKsWyZcaWMu9bO4e657nM/CWoJhERAREQEREBERAREQEREBERBA4zdzqhgFz9EBaOe7pM4HXlYO0KtOpaV1G+aV4beacufvzCWVzomlpuH3Y6OzbX10srLtOJGZJ4bGVmdoaQSJGOGZ7dNdMgd9k21K5fUSxVLsrC+JwcXug9OWDNblXwNvaeEi5a9tyzNYtLdGhoRYZG55ZT8vE91zlhbna4cHSQXcGjwX2KepYcjjBKPqvaGP/hSjKOyy6vs3BSNgApS3La5N8z3H6zzvcenUcyh8a2voWkxOc2ocLgsjaJgCODj6DT0EgoKjFhzHEF0EJP1XGoiHcCYz2KRjnhgtfDaQe0yNkneQL96jqzH4XG0VK2Mnd+mc138OIgfFfEJq36tjqLexDI4dhe0/FBMS7Uw2t9CgHRybR8lpTYlHJfLh1OekMN+9rPmtarpq8C7YKgn2oSfBouq/LWYlG68sDizXzXwzwDsfk+aCYkwd0pu+ngjb9WR73jsY+U6/ZW9TU0cYyN88gXyRs0sOPJsaLjpLSorBNs6Qf/Kw+Qt4yMndVR9bmFwAHeutbN4xRzRg0pjDLXsxoZYHcXNsCB0kWQVbAsNbOwVErgacHVrTdxA3mT6rRpcb7a6Df0ZgsAAqVBVRQvrpGW5KVzQAPRLwy0jmjmN7n3b+sFaMALvo0Gf0uRjvfffKN6DfREQEREBERAREQEREBERAREQRWK3MrWA6up6nL7w5JoPXZx71y7FcIpn0bZpCQ5j2hgbcPuY43NbA5vnNkuSfq6OLrWuumbT52sZLFrLE8FrTfzw4Fr49NdQb/ZC5jO6nqXF+Z8bA+80YIElPyhBlYeHJPN3Mm3DMQbebYK+X1IB5N7KtjszXCTLHO7QBzH3BiqDbeXAnpC8osYpWSNbUUjma2ET+UhjPNZgdkd94DoXboYqb6O2JkcZgAsGZQWjoLTx69VX8R2fpnXDDJGD6rXB7OrJIHADobZB5hG1tHC0NFOKcG2jYwwd9gPEqch2xo3ftWjtB+BKqMWCPi/UystwbaSEdoY5zfwrWrcGfJ6cURPOyUtPfkbdBen7YUQ3zsHXcfJaku3tCN04d0MBcqAdmH8Inj9+z5uR+CvjF/o7Xe9KX/C4QTGObRUFSbCiMz9wfl5F46n6PHYVBUWGNiu63JAlxtnLngO0IzkNDbg2JDcx4uKi8Q2iqYRZsLIm31sQ0EczXNaG3PtHsV12HxGilykxu5e+nLuD3ZgLnk9AwnedGtdYXAI1QeYNQcuGPfYUrXhpsR5xLrWt9XPo53SekjpbVz2WsYyCv5P0JZZDHbQZntZmy9rS+/wDetXQY72F99hfr4oPpERAREQEREBERAREQEREBERBHYk+0tMOeV3fyMpHwK5SdnXStMkb3MqIDlDmECQC7mPAJ0e0vjlBjdoRuPA9T2hp3PiPJm0jHNkj99huB9oXb9pc5pscD5JJQBG6/6eIm3JPdYcpc/sJC1rg/1X5g62ckBXIMdqaS/KRnI3QvgaTFpwfD6cB6Bdovo1WDC9toJhfMOsHMO22rftBq3X0/Km7gbjTMLteLcL7+w6dCjK/YuN5z2jc8ahxBikv/AIkYse1iCfixFrhdlnDnacw7xcL7FZ1KuswZzPTgz29YBhd2Ohexx7WXWOrgPqOqY+hzZ3N8bfFBaBWDmX0Klp4qiPglP7eQ9XLjwDlkiwYv9MVMn7qS33pAQgsGLVdMbtc9pdbc3V33Rqe4qBw3CWsLi0OYx2XR1i0FpzNMceoab21cdLegN6kKahMQsynbH7Urg49jW3HgF9z0wLCXyEkA+yxttdwO7rPYglMCpuUfE9w/4eOVrRr6TyTk36lvKAAni48dbdJa665Xs+DDRMiAIL6hmUcQfpLpSPsukazrY7mXUKcoMyIiAiIgIiICIiAiIgIiICIiDBVDQrme1OzjpX8vC50czbkOZbNr6VgdHtPrRnR2vHf1CVtwVA1VObEBByKDaSSlIbOzk23y52ZjTmxtYGxdAdf1bgQOGQKy0e0UcgFntF91yBf3Tctd9lxUzX4CH3LgQSN4tcjmdfRw6CCqZX7EMa4ui8w8eRPJ36HROvG4doQW1ryePyPcsrWOVSpYOTGV3KR9LHSRN7WuEkZ7CF9z1Lx+qqWu9/kwe8NN0FqJfznvKxuqCN/iqdJW1X9a3sdF82L4aXu9Opd1Rkl3dGGILdV4lG1t3kC+6+l+q+/s1UMXZzmsWMBvd2h01GVpFwfacBbg29nDDR0IabxwPe8+vMcv4fSPbdS1Jgb5TeU5uZoFmDs49unQgy7NwmadjwLRx+gOBIFgR0AE9ZN+vpMDbBQ+DUIjsAFOtCD1ERAREQEREBERAREQEREBERB4VHzNuSpFa7269aDRlbcWPetJ+Fh3EKZfT8xWAwnmQQcmCLXkwG+8A9YurIIT0hDCec96CrDZofUaPshZGYIBx7ArH9HvzlfQg6EETT4cBoApCGkAC3WwLy3AIPmjj1ut1Y4hZZEBERAREQEREBERAREQEREBERAXw8L7XhQY7r7CZV4WoPUXmVMqD1eOKZV7lQY9epfQbZaxPngE3Oa9hua0A2J7wnKOyB2Ya6m9gNRo0cw8UG2wL6Wpyu45xbKd3rOHN0aFeGYncbaR8OLzr4INxY5XEA2FysDp9LA2cXkDibA6m3UvHGzrFx1I0FrkW1LtEGWmnzaHeAL9vBZ1oNksNLABsjtAOBsPmshkdY6jQt1NuYE9CDbRarJ9G3IJceG4X3bzrzdK+TWjmPHm4An5FBuIiICIiAiIgIiICIiDxeoiAiIgIiIPLJZEQLJZEQLJZEQLJZEQMoTKiIPUREH/2Q==">
            <a:hlinkClick r:id="rId3"/>
          </p:cNvPr>
          <p:cNvSpPr>
            <a:spLocks noChangeAspect="1" noChangeArrowheads="1"/>
          </p:cNvSpPr>
          <p:nvPr/>
        </p:nvSpPr>
        <p:spPr bwMode="auto">
          <a:xfrm>
            <a:off x="2771775" y="-1790700"/>
            <a:ext cx="2809875" cy="3743325"/>
          </a:xfrm>
          <a:prstGeom prst="rect">
            <a:avLst/>
          </a:prstGeom>
          <a:noFill/>
        </p:spPr>
        <p:txBody>
          <a:bodyPr vert="horz" wrap="square" lIns="91440" tIns="45720" rIns="91440" bIns="45720" numCol="1" anchor="t" anchorCtr="0" compatLnSpc="1">
            <a:prstTxWarp prst="textNoShape">
              <a:avLst/>
            </a:prstTxWarp>
          </a:bodyPr>
          <a:lstStyle/>
          <a:p>
            <a:endParaRPr lang="es-CL" dirty="0"/>
          </a:p>
        </p:txBody>
      </p:sp>
      <p:sp>
        <p:nvSpPr>
          <p:cNvPr id="3" name="2 Rectángulo"/>
          <p:cNvSpPr/>
          <p:nvPr/>
        </p:nvSpPr>
        <p:spPr>
          <a:xfrm>
            <a:off x="755576" y="5163831"/>
            <a:ext cx="4572000" cy="830997"/>
          </a:xfrm>
          <a:prstGeom prst="rect">
            <a:avLst/>
          </a:prstGeom>
        </p:spPr>
        <p:txBody>
          <a:bodyPr>
            <a:spAutoFit/>
          </a:bodyPr>
          <a:lstStyle/>
          <a:p>
            <a:r>
              <a:rPr lang="es-ES" sz="1600" dirty="0" err="1">
                <a:latin typeface="Verdana" pitchFamily="34" charset="0"/>
                <a:ea typeface="Verdana" pitchFamily="34" charset="0"/>
                <a:cs typeface="Verdana" pitchFamily="34" charset="0"/>
              </a:rPr>
              <a:t>Obs</a:t>
            </a:r>
            <a:r>
              <a:rPr lang="es-ES" sz="1600" dirty="0">
                <a:latin typeface="Verdana" pitchFamily="34" charset="0"/>
                <a:ea typeface="Verdana" pitchFamily="34" charset="0"/>
                <a:cs typeface="Verdana" pitchFamily="34" charset="0"/>
              </a:rPr>
              <a:t>: Al carrete o corredera,</a:t>
            </a:r>
          </a:p>
          <a:p>
            <a:r>
              <a:rPr lang="es-ES" sz="1600" dirty="0">
                <a:latin typeface="Verdana" pitchFamily="34" charset="0"/>
                <a:ea typeface="Verdana" pitchFamily="34" charset="0"/>
                <a:cs typeface="Verdana" pitchFamily="34" charset="0"/>
              </a:rPr>
              <a:t> se le llama también </a:t>
            </a:r>
            <a:r>
              <a:rPr lang="es-ES" sz="1600" dirty="0" err="1">
                <a:latin typeface="Verdana" pitchFamily="34" charset="0"/>
                <a:ea typeface="Verdana" pitchFamily="34" charset="0"/>
                <a:cs typeface="Verdana" pitchFamily="34" charset="0"/>
              </a:rPr>
              <a:t>spool</a:t>
            </a:r>
            <a:r>
              <a:rPr lang="es-ES" sz="1600" dirty="0">
                <a:latin typeface="Verdana" pitchFamily="34" charset="0"/>
                <a:ea typeface="Verdana" pitchFamily="34" charset="0"/>
                <a:cs typeface="Verdana" pitchFamily="34" charset="0"/>
              </a:rPr>
              <a:t>, </a:t>
            </a:r>
          </a:p>
          <a:p>
            <a:r>
              <a:rPr lang="es-ES" sz="1600" dirty="0">
                <a:latin typeface="Verdana" pitchFamily="34" charset="0"/>
                <a:ea typeface="Verdana" pitchFamily="34" charset="0"/>
                <a:cs typeface="Verdana" pitchFamily="34" charset="0"/>
              </a:rPr>
              <a:t>que es su traducción al inglés.</a:t>
            </a:r>
            <a:endParaRPr lang="es-CL" sz="1600" dirty="0"/>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21</a:t>
            </a:fld>
            <a:endParaRPr lang="es-ES" dirty="0"/>
          </a:p>
        </p:txBody>
      </p:sp>
      <p:sp>
        <p:nvSpPr>
          <p:cNvPr id="10" name="9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1" name="10 Rectángulo"/>
          <p:cNvSpPr/>
          <p:nvPr/>
        </p:nvSpPr>
        <p:spPr>
          <a:xfrm>
            <a:off x="874308" y="2276872"/>
            <a:ext cx="7730140" cy="4401205"/>
          </a:xfrm>
          <a:prstGeom prst="rect">
            <a:avLst/>
          </a:prstGeom>
        </p:spPr>
        <p:txBody>
          <a:bodyPr wrap="square">
            <a:spAutoFit/>
          </a:bodyPr>
          <a:lstStyle/>
          <a:p>
            <a:r>
              <a:rPr lang="es-ES" sz="1600" dirty="0">
                <a:latin typeface="Verdana" pitchFamily="34" charset="0"/>
                <a:ea typeface="Verdana" pitchFamily="34" charset="0"/>
                <a:cs typeface="Verdana" pitchFamily="34" charset="0"/>
              </a:rPr>
              <a:t>A</a:t>
            </a:r>
            <a:r>
              <a:rPr lang="es-ES" sz="1600" dirty="0" smtClean="0">
                <a:latin typeface="Verdana" pitchFamily="34" charset="0"/>
                <a:ea typeface="Verdana" pitchFamily="34" charset="0"/>
                <a:cs typeface="Verdana" pitchFamily="34" charset="0"/>
              </a:rPr>
              <a:t>lgunas válvulas </a:t>
            </a:r>
            <a:r>
              <a:rPr lang="es-ES" sz="1600" dirty="0" smtClean="0">
                <a:latin typeface="Verdana" pitchFamily="34" charset="0"/>
                <a:ea typeface="Verdana" pitchFamily="34" charset="0"/>
                <a:cs typeface="Verdana" pitchFamily="34" charset="0"/>
              </a:rPr>
              <a:t>de </a:t>
            </a:r>
            <a:r>
              <a:rPr lang="es-ES" sz="1600" dirty="0" smtClean="0">
                <a:latin typeface="Verdana" pitchFamily="34" charset="0"/>
                <a:ea typeface="Verdana" pitchFamily="34" charset="0"/>
                <a:cs typeface="Verdana" pitchFamily="34" charset="0"/>
              </a:rPr>
              <a:t>carrete se desplazan en un sentido por una palanca o  accionador de otro tipo, y en el otro por la acción de un resorte alojado en su interior. </a:t>
            </a:r>
          </a:p>
          <a:p>
            <a:r>
              <a:rPr lang="es-ES" sz="1600" dirty="0" smtClean="0">
                <a:latin typeface="Verdana" pitchFamily="34" charset="0"/>
                <a:ea typeface="Verdana" pitchFamily="34" charset="0"/>
                <a:cs typeface="Verdana" pitchFamily="34" charset="0"/>
              </a:rPr>
              <a:t>Cuando </a:t>
            </a:r>
            <a:r>
              <a:rPr lang="es-ES" sz="1600" dirty="0">
                <a:latin typeface="Verdana" pitchFamily="34" charset="0"/>
                <a:ea typeface="Verdana" pitchFamily="34" charset="0"/>
                <a:cs typeface="Verdana" pitchFamily="34" charset="0"/>
              </a:rPr>
              <a:t>se suelta la palanca, el resorte fuerza el carrete de nuevo en la posición inicial. </a:t>
            </a:r>
            <a:endParaRPr lang="es-ES" sz="1600" dirty="0" smtClean="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
            </a:r>
            <a:br>
              <a:rPr lang="es-ES" sz="1600" dirty="0">
                <a:latin typeface="Verdana" pitchFamily="34" charset="0"/>
                <a:ea typeface="Verdana" pitchFamily="34" charset="0"/>
                <a:cs typeface="Verdana" pitchFamily="34" charset="0"/>
              </a:rPr>
            </a:br>
            <a:endParaRPr lang="es-ES" sz="1600" dirty="0" smtClean="0">
              <a:latin typeface="Verdana" pitchFamily="34" charset="0"/>
              <a:ea typeface="Verdana" pitchFamily="34" charset="0"/>
              <a:cs typeface="Verdana" pitchFamily="34" charset="0"/>
            </a:endParaRPr>
          </a:p>
          <a:p>
            <a:endParaRPr lang="es-ES" sz="1600" dirty="0" smtClean="0">
              <a:solidFill>
                <a:srgbClr val="FF0000"/>
              </a:solidFill>
              <a:latin typeface="Verdana" pitchFamily="34" charset="0"/>
              <a:ea typeface="Verdana" pitchFamily="34" charset="0"/>
              <a:cs typeface="Verdana" pitchFamily="34" charset="0"/>
            </a:endParaRPr>
          </a:p>
          <a:p>
            <a:endParaRPr lang="es-ES" sz="2800" dirty="0" smtClean="0">
              <a:solidFill>
                <a:srgbClr val="FF0000"/>
              </a:solidFill>
              <a:latin typeface="Verdana" pitchFamily="34" charset="0"/>
              <a:ea typeface="Verdana" pitchFamily="34" charset="0"/>
              <a:cs typeface="Verdana" pitchFamily="34" charset="0"/>
            </a:endParaRPr>
          </a:p>
          <a:p>
            <a:endParaRPr lang="es-ES" sz="2800" dirty="0" smtClean="0">
              <a:solidFill>
                <a:srgbClr val="FF0000"/>
              </a:solidFill>
              <a:latin typeface="Verdana" pitchFamily="34" charset="0"/>
              <a:ea typeface="Verdana" pitchFamily="34" charset="0"/>
              <a:cs typeface="Verdana" pitchFamily="34" charset="0"/>
            </a:endParaRPr>
          </a:p>
          <a:p>
            <a:r>
              <a:rPr lang="es-ES" sz="1600" dirty="0" smtClean="0">
                <a:latin typeface="Verdana" pitchFamily="34" charset="0"/>
                <a:ea typeface="Verdana" pitchFamily="34" charset="0"/>
                <a:cs typeface="Verdana" pitchFamily="34" charset="0"/>
              </a:rPr>
              <a:t>Este </a:t>
            </a:r>
            <a:r>
              <a:rPr lang="es-ES" sz="1600" dirty="0">
                <a:latin typeface="Verdana" pitchFamily="34" charset="0"/>
                <a:ea typeface="Verdana" pitchFamily="34" charset="0"/>
                <a:cs typeface="Verdana" pitchFamily="34" charset="0"/>
              </a:rPr>
              <a:t>tipo de válvula hidráulica normalmente se utiliza para activar un  motor hidráulico unidireccional, o un cilindro actuador. </a:t>
            </a:r>
            <a:endParaRPr lang="es-ES" sz="1600" dirty="0" smtClean="0">
              <a:latin typeface="Verdana" pitchFamily="34" charset="0"/>
              <a:ea typeface="Verdana" pitchFamily="34" charset="0"/>
              <a:cs typeface="Verdana" pitchFamily="34" charset="0"/>
            </a:endParaRPr>
          </a:p>
          <a:p>
            <a:endParaRPr lang="es-ES" sz="1600" dirty="0">
              <a:latin typeface="Verdana" pitchFamily="34" charset="0"/>
              <a:ea typeface="Verdana" pitchFamily="34" charset="0"/>
              <a:cs typeface="Verdana" pitchFamily="34" charset="0"/>
            </a:endParaRPr>
          </a:p>
          <a:p>
            <a:r>
              <a:rPr lang="es-ES" sz="1600" dirty="0" smtClean="0">
                <a:latin typeface="Verdana" pitchFamily="34" charset="0"/>
                <a:ea typeface="Verdana" pitchFamily="34" charset="0"/>
                <a:cs typeface="Verdana" pitchFamily="34" charset="0"/>
              </a:rPr>
              <a:t>También </a:t>
            </a:r>
            <a:r>
              <a:rPr lang="es-ES" sz="1600" dirty="0">
                <a:latin typeface="Verdana" pitchFamily="34" charset="0"/>
                <a:ea typeface="Verdana" pitchFamily="34" charset="0"/>
                <a:cs typeface="Verdana" pitchFamily="34" charset="0"/>
              </a:rPr>
              <a:t>podría ser </a:t>
            </a:r>
            <a:r>
              <a:rPr lang="es-ES" sz="1600" dirty="0" smtClean="0">
                <a:latin typeface="Verdana" pitchFamily="34" charset="0"/>
                <a:ea typeface="Verdana" pitchFamily="34" charset="0"/>
                <a:cs typeface="Verdana" pitchFamily="34" charset="0"/>
              </a:rPr>
              <a:t>utilizada </a:t>
            </a:r>
            <a:r>
              <a:rPr lang="es-ES" sz="1600" dirty="0">
                <a:latin typeface="Verdana" pitchFamily="34" charset="0"/>
                <a:ea typeface="Verdana" pitchFamily="34" charset="0"/>
                <a:cs typeface="Verdana" pitchFamily="34" charset="0"/>
              </a:rPr>
              <a:t>para conectar o desconectar la presión de suministro a una parte de otro circuito dentro del sistema hidráulico.</a:t>
            </a:r>
            <a:endParaRPr lang="es-CL" sz="1600" dirty="0">
              <a:latin typeface="Verdana" pitchFamily="34" charset="0"/>
              <a:ea typeface="Verdana" pitchFamily="34" charset="0"/>
              <a:cs typeface="Verdana" pitchFamily="34" charset="0"/>
            </a:endParaRPr>
          </a:p>
          <a:p>
            <a:endParaRPr lang="es-CL" sz="1600" dirty="0" smtClean="0">
              <a:latin typeface="Verdana" pitchFamily="34" charset="0"/>
              <a:ea typeface="Verdana" pitchFamily="34" charset="0"/>
              <a:cs typeface="Verdana" pitchFamily="34" charset="0"/>
            </a:endParaRPr>
          </a:p>
        </p:txBody>
      </p:sp>
      <p:sp>
        <p:nvSpPr>
          <p:cNvPr id="9" name="8 Rectángulo"/>
          <p:cNvSpPr/>
          <p:nvPr/>
        </p:nvSpPr>
        <p:spPr>
          <a:xfrm>
            <a:off x="1031016" y="1301859"/>
            <a:ext cx="8136904" cy="830997"/>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Composición y Funcionamiento de una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pic>
        <p:nvPicPr>
          <p:cNvPr id="8" name="Picture 2" descr="Taking The Mystery Out Of Hydraulic Valves"/>
          <p:cNvPicPr>
            <a:picLocks noChangeAspect="1" noChangeArrowheads="1"/>
          </p:cNvPicPr>
          <p:nvPr/>
        </p:nvPicPr>
        <p:blipFill>
          <a:blip r:embed="rId2" cstate="print"/>
          <a:srcRect l="27207" t="64958" r="26056" b="2992"/>
          <a:stretch>
            <a:fillRect/>
          </a:stretch>
        </p:blipFill>
        <p:spPr bwMode="auto">
          <a:xfrm>
            <a:off x="3175045" y="3356992"/>
            <a:ext cx="3485187" cy="1656184"/>
          </a:xfrm>
          <a:prstGeom prst="rect">
            <a:avLst/>
          </a:prstGeom>
          <a:ln>
            <a:noFill/>
          </a:ln>
          <a:effectLst>
            <a:softEdge rad="112500"/>
          </a:effectLst>
        </p:spPr>
      </p:pic>
      <p:pic>
        <p:nvPicPr>
          <p:cNvPr id="12" name="Picture 8" descr="Resorte del metal del cromo sobre el fondo blanco">
            <a:hlinkClick r:id="rId3" tooltip="Download Resorte Del Metal Del Cromo Sobre El Fondo Blanco Imágenes de archivo libres de regalías - Imagen: 17663629"/>
          </p:cNvPr>
          <p:cNvPicPr>
            <a:picLocks noChangeAspect="1" noChangeArrowheads="1"/>
          </p:cNvPicPr>
          <p:nvPr/>
        </p:nvPicPr>
        <p:blipFill>
          <a:blip r:embed="rId4" cstate="print"/>
          <a:srcRect l="24402" t="36658" r="21216" b="13593"/>
          <a:stretch>
            <a:fillRect/>
          </a:stretch>
        </p:blipFill>
        <p:spPr bwMode="auto">
          <a:xfrm rot="5400000">
            <a:off x="3347863" y="4005067"/>
            <a:ext cx="360041" cy="360040"/>
          </a:xfrm>
          <a:prstGeom prst="rect">
            <a:avLst/>
          </a:prstGeom>
          <a:noFill/>
        </p:spPr>
      </p:pic>
      <p:sp>
        <p:nvSpPr>
          <p:cNvPr id="13" name="1 Marcador de número de diapositiva"/>
          <p:cNvSpPr txBox="1">
            <a:spLocks/>
          </p:cNvSpPr>
          <p:nvPr/>
        </p:nvSpPr>
        <p:spPr>
          <a:xfrm>
            <a:off x="1043608" y="3861048"/>
            <a:ext cx="1872208" cy="365125"/>
          </a:xfrm>
          <a:prstGeom prst="rect">
            <a:avLst/>
          </a:prstGeom>
        </p:spPr>
        <p:txBody>
          <a:bodyPr vert="horz" lIns="91440" tIns="45720" rIns="91440" bIns="45720" rtlCol="0" anchor="ctr"/>
          <a:lstStyle>
            <a:defPPr>
              <a:defRPr lang="es-E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ES" sz="1400" b="1" dirty="0" smtClean="0">
                <a:solidFill>
                  <a:schemeClr val="tx1"/>
                </a:solidFill>
              </a:rPr>
              <a:t>Resorte recuperador </a:t>
            </a:r>
            <a:endParaRPr lang="es-ES" sz="1400" b="1" dirty="0">
              <a:solidFill>
                <a:schemeClr val="tx1"/>
              </a:solidFill>
            </a:endParaRPr>
          </a:p>
        </p:txBody>
      </p:sp>
      <p:cxnSp>
        <p:nvCxnSpPr>
          <p:cNvPr id="14" name="13 Conector recto de flecha"/>
          <p:cNvCxnSpPr/>
          <p:nvPr/>
        </p:nvCxnSpPr>
        <p:spPr>
          <a:xfrm>
            <a:off x="2267744" y="4221088"/>
            <a:ext cx="7920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10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22</a:t>
            </a:fld>
            <a:endParaRPr lang="es-ES" dirty="0"/>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8" name="7 Rectángulo"/>
          <p:cNvSpPr/>
          <p:nvPr/>
        </p:nvSpPr>
        <p:spPr>
          <a:xfrm>
            <a:off x="1043608" y="2636912"/>
            <a:ext cx="7272808" cy="1569660"/>
          </a:xfrm>
          <a:prstGeom prst="rect">
            <a:avLst/>
          </a:prstGeom>
        </p:spPr>
        <p:txBody>
          <a:bodyPr wrap="square">
            <a:spAutoFit/>
          </a:bodyPr>
          <a:lstStyle/>
          <a:p>
            <a:r>
              <a:rPr lang="es-ES" sz="1600" dirty="0" smtClean="0">
                <a:latin typeface="Verdana" pitchFamily="34" charset="0"/>
                <a:ea typeface="Verdana" pitchFamily="34" charset="0"/>
                <a:cs typeface="Verdana" pitchFamily="34" charset="0"/>
              </a:rPr>
              <a:t>	Una válvula hidráulica de cuatro vías o puertos, tiene en el cuerpo de la válvula cuatro orificios, dos de entrada del fluido y dos de salida del fluido. Debido a ésto, si ella está comandando un cilindro actuador , puede enviar el fluido a un lado de éste, a la vez que simultáneamente abre un camino de vuelta del fluido que se encuentra en el otro lado al depósito.</a:t>
            </a:r>
            <a:endParaRPr lang="es-CL" sz="1600" dirty="0">
              <a:latin typeface="Verdana" pitchFamily="34" charset="0"/>
              <a:ea typeface="Verdana" pitchFamily="34" charset="0"/>
              <a:cs typeface="Verdana" pitchFamily="34" charset="0"/>
            </a:endParaRPr>
          </a:p>
        </p:txBody>
      </p:sp>
      <p:sp>
        <p:nvSpPr>
          <p:cNvPr id="9" name="8 Rectángulo"/>
          <p:cNvSpPr/>
          <p:nvPr/>
        </p:nvSpPr>
        <p:spPr>
          <a:xfrm>
            <a:off x="896012" y="1556792"/>
            <a:ext cx="8136904" cy="830997"/>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Construcción y funcionamiento de una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pic>
        <p:nvPicPr>
          <p:cNvPr id="11" name="10 Imagen"/>
          <p:cNvPicPr/>
          <p:nvPr/>
        </p:nvPicPr>
        <p:blipFill>
          <a:blip r:embed="rId2" cstate="print"/>
          <a:srcRect l="24566" t="16427" r="14885" b="10409"/>
          <a:stretch>
            <a:fillRect/>
          </a:stretch>
        </p:blipFill>
        <p:spPr bwMode="auto">
          <a:xfrm>
            <a:off x="3059832" y="4509120"/>
            <a:ext cx="2880320"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23</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1" name="20 Imagen"/>
          <p:cNvPicPr/>
          <p:nvPr/>
        </p:nvPicPr>
        <p:blipFill>
          <a:blip r:embed="rId2" cstate="print"/>
          <a:srcRect l="26424" t="16632" r="17763" b="11499"/>
          <a:stretch>
            <a:fillRect/>
          </a:stretch>
        </p:blipFill>
        <p:spPr bwMode="auto">
          <a:xfrm>
            <a:off x="5220072" y="4581128"/>
            <a:ext cx="2736304"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21 Imagen"/>
          <p:cNvPicPr/>
          <p:nvPr/>
        </p:nvPicPr>
        <p:blipFill>
          <a:blip r:embed="rId3" cstate="print"/>
          <a:srcRect l="24566" t="16427" r="14885" b="10409"/>
          <a:stretch>
            <a:fillRect/>
          </a:stretch>
        </p:blipFill>
        <p:spPr bwMode="auto">
          <a:xfrm>
            <a:off x="5080736" y="2204864"/>
            <a:ext cx="2880320"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23 Imagen"/>
          <p:cNvPicPr/>
          <p:nvPr/>
        </p:nvPicPr>
        <p:blipFill>
          <a:blip r:embed="rId4" cstate="print"/>
          <a:srcRect l="23487" t="16632" r="14440" b="12030"/>
          <a:stretch>
            <a:fillRect/>
          </a:stretch>
        </p:blipFill>
        <p:spPr bwMode="auto">
          <a:xfrm>
            <a:off x="1547664" y="4581128"/>
            <a:ext cx="302433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Rectángulo"/>
          <p:cNvSpPr/>
          <p:nvPr/>
        </p:nvSpPr>
        <p:spPr>
          <a:xfrm>
            <a:off x="896012" y="1556792"/>
            <a:ext cx="8136904" cy="830997"/>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Construcción y funcionamiento de una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3" name="2 Rectángulo"/>
          <p:cNvSpPr/>
          <p:nvPr/>
        </p:nvSpPr>
        <p:spPr>
          <a:xfrm>
            <a:off x="1259632" y="2564904"/>
            <a:ext cx="3312368" cy="1200329"/>
          </a:xfrm>
          <a:prstGeom prst="rect">
            <a:avLst/>
          </a:prstGeom>
        </p:spPr>
        <p:txBody>
          <a:bodyPr wrap="square">
            <a:spAutoFit/>
          </a:bodyPr>
          <a:lstStyle/>
          <a:p>
            <a:r>
              <a:rPr lang="es-ES" dirty="0" smtClean="0">
                <a:latin typeface="Verdana" pitchFamily="34" charset="0"/>
                <a:ea typeface="Verdana" pitchFamily="34" charset="0"/>
                <a:cs typeface="Verdana" pitchFamily="34" charset="0"/>
              </a:rPr>
              <a:t>En estas figuras se puede apreciar las tres posiciones de una válvula de 4 vías y 3 </a:t>
            </a:r>
            <a:r>
              <a:rPr lang="es-ES" dirty="0" smtClean="0">
                <a:latin typeface="Verdana" pitchFamily="34" charset="0"/>
                <a:ea typeface="Verdana" pitchFamily="34" charset="0"/>
                <a:cs typeface="Verdana" pitchFamily="34" charset="0"/>
              </a:rPr>
              <a:t>posiciones. </a:t>
            </a:r>
            <a:endParaRPr lang="es-E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43608" y="2492896"/>
            <a:ext cx="741682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CL" sz="12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su identificación debemos considerar:</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24</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1267" name="Picture 3"/>
          <p:cNvPicPr>
            <a:picLocks noChangeAspect="1" noChangeArrowheads="1"/>
          </p:cNvPicPr>
          <p:nvPr/>
        </p:nvPicPr>
        <p:blipFill>
          <a:blip r:embed="rId2" cstate="print"/>
          <a:srcRect/>
          <a:stretch>
            <a:fillRect/>
          </a:stretch>
        </p:blipFill>
        <p:spPr bwMode="auto">
          <a:xfrm>
            <a:off x="1691680" y="3501008"/>
            <a:ext cx="5348167" cy="1080120"/>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1691680" y="4653136"/>
            <a:ext cx="5493943" cy="1152128"/>
          </a:xfrm>
          <a:prstGeom prst="rect">
            <a:avLst/>
          </a:prstGeom>
          <a:noFill/>
          <a:ln w="9525">
            <a:noFill/>
            <a:miter lim="800000"/>
            <a:headEnd/>
            <a:tailEnd/>
          </a:ln>
        </p:spPr>
      </p:pic>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2" name="11 Rectángulo"/>
          <p:cNvSpPr/>
          <p:nvPr/>
        </p:nvSpPr>
        <p:spPr>
          <a:xfrm>
            <a:off x="1031016" y="1301859"/>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Simbología de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43608" y="2564904"/>
            <a:ext cx="741682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CL" sz="12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su identificación debemos considerar:</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25</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1267" name="Picture 3"/>
          <p:cNvPicPr>
            <a:picLocks noChangeAspect="1" noChangeArrowheads="1"/>
          </p:cNvPicPr>
          <p:nvPr/>
        </p:nvPicPr>
        <p:blipFill>
          <a:blip r:embed="rId2" cstate="print"/>
          <a:srcRect/>
          <a:stretch>
            <a:fillRect/>
          </a:stretch>
        </p:blipFill>
        <p:spPr bwMode="auto">
          <a:xfrm>
            <a:off x="1691680" y="3501008"/>
            <a:ext cx="5348167" cy="1080120"/>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1691680" y="4653136"/>
            <a:ext cx="5493943" cy="1152128"/>
          </a:xfrm>
          <a:prstGeom prst="rect">
            <a:avLst/>
          </a:prstGeom>
          <a:noFill/>
          <a:ln w="9525">
            <a:noFill/>
            <a:miter lim="800000"/>
            <a:headEnd/>
            <a:tailEnd/>
          </a:ln>
        </p:spPr>
      </p:pic>
      <p:sp>
        <p:nvSpPr>
          <p:cNvPr id="21" name="20 CuadroTexto"/>
          <p:cNvSpPr txBox="1"/>
          <p:nvPr/>
        </p:nvSpPr>
        <p:spPr>
          <a:xfrm>
            <a:off x="4139952" y="3789040"/>
            <a:ext cx="288032" cy="369332"/>
          </a:xfrm>
          <a:prstGeom prst="rect">
            <a:avLst/>
          </a:prstGeom>
          <a:noFill/>
        </p:spPr>
        <p:txBody>
          <a:bodyPr wrap="square" rtlCol="0">
            <a:spAutoFit/>
          </a:bodyPr>
          <a:lstStyle/>
          <a:p>
            <a:r>
              <a:rPr lang="es-CL" b="1" dirty="0" smtClean="0">
                <a:solidFill>
                  <a:srgbClr val="FF0000"/>
                </a:solidFill>
              </a:rPr>
              <a:t>1</a:t>
            </a:r>
            <a:endParaRPr lang="es-CL" b="1" dirty="0">
              <a:solidFill>
                <a:srgbClr val="FF0000"/>
              </a:solidFill>
            </a:endParaRPr>
          </a:p>
        </p:txBody>
      </p:sp>
      <p:sp>
        <p:nvSpPr>
          <p:cNvPr id="24" name="23 CuadroTexto"/>
          <p:cNvSpPr txBox="1"/>
          <p:nvPr/>
        </p:nvSpPr>
        <p:spPr>
          <a:xfrm>
            <a:off x="4572000" y="3789040"/>
            <a:ext cx="288032" cy="369332"/>
          </a:xfrm>
          <a:prstGeom prst="rect">
            <a:avLst/>
          </a:prstGeom>
          <a:noFill/>
        </p:spPr>
        <p:txBody>
          <a:bodyPr wrap="square" rtlCol="0">
            <a:spAutoFit/>
          </a:bodyPr>
          <a:lstStyle/>
          <a:p>
            <a:r>
              <a:rPr lang="es-CL" b="1" dirty="0" smtClean="0">
                <a:solidFill>
                  <a:srgbClr val="FF0000"/>
                </a:solidFill>
              </a:rPr>
              <a:t>2</a:t>
            </a:r>
            <a:endParaRPr lang="es-CL" b="1" dirty="0">
              <a:solidFill>
                <a:srgbClr val="FF0000"/>
              </a:solidFill>
            </a:endParaRPr>
          </a:p>
        </p:txBody>
      </p:sp>
      <p:sp>
        <p:nvSpPr>
          <p:cNvPr id="25" name="24 CuadroTexto"/>
          <p:cNvSpPr txBox="1"/>
          <p:nvPr/>
        </p:nvSpPr>
        <p:spPr>
          <a:xfrm>
            <a:off x="5508104" y="3779748"/>
            <a:ext cx="288032" cy="369332"/>
          </a:xfrm>
          <a:prstGeom prst="rect">
            <a:avLst/>
          </a:prstGeom>
          <a:noFill/>
        </p:spPr>
        <p:txBody>
          <a:bodyPr wrap="square" rtlCol="0">
            <a:spAutoFit/>
          </a:bodyPr>
          <a:lstStyle/>
          <a:p>
            <a:r>
              <a:rPr lang="es-CL" b="1" dirty="0" smtClean="0">
                <a:solidFill>
                  <a:srgbClr val="FF0000"/>
                </a:solidFill>
              </a:rPr>
              <a:t>1</a:t>
            </a:r>
            <a:endParaRPr lang="es-CL" b="1" dirty="0">
              <a:solidFill>
                <a:srgbClr val="FF0000"/>
              </a:solidFill>
            </a:endParaRPr>
          </a:p>
        </p:txBody>
      </p:sp>
      <p:sp>
        <p:nvSpPr>
          <p:cNvPr id="26" name="25 CuadroTexto"/>
          <p:cNvSpPr txBox="1"/>
          <p:nvPr/>
        </p:nvSpPr>
        <p:spPr>
          <a:xfrm>
            <a:off x="6012160" y="3779748"/>
            <a:ext cx="288032" cy="369332"/>
          </a:xfrm>
          <a:prstGeom prst="rect">
            <a:avLst/>
          </a:prstGeom>
          <a:noFill/>
        </p:spPr>
        <p:txBody>
          <a:bodyPr wrap="square" rtlCol="0">
            <a:spAutoFit/>
          </a:bodyPr>
          <a:lstStyle/>
          <a:p>
            <a:r>
              <a:rPr lang="es-CL" b="1" dirty="0" smtClean="0">
                <a:solidFill>
                  <a:srgbClr val="FF0000"/>
                </a:solidFill>
              </a:rPr>
              <a:t>2</a:t>
            </a:r>
            <a:endParaRPr lang="es-CL" b="1" dirty="0">
              <a:solidFill>
                <a:srgbClr val="FF0000"/>
              </a:solidFill>
            </a:endParaRPr>
          </a:p>
        </p:txBody>
      </p:sp>
      <p:sp>
        <p:nvSpPr>
          <p:cNvPr id="27" name="26 CuadroTexto"/>
          <p:cNvSpPr txBox="1"/>
          <p:nvPr/>
        </p:nvSpPr>
        <p:spPr>
          <a:xfrm>
            <a:off x="6444208" y="3779748"/>
            <a:ext cx="288032" cy="369332"/>
          </a:xfrm>
          <a:prstGeom prst="rect">
            <a:avLst/>
          </a:prstGeom>
          <a:noFill/>
        </p:spPr>
        <p:txBody>
          <a:bodyPr wrap="square" rtlCol="0">
            <a:spAutoFit/>
          </a:bodyPr>
          <a:lstStyle/>
          <a:p>
            <a:r>
              <a:rPr lang="es-CL" b="1" dirty="0" smtClean="0">
                <a:solidFill>
                  <a:srgbClr val="FF0000"/>
                </a:solidFill>
              </a:rPr>
              <a:t>3</a:t>
            </a:r>
            <a:endParaRPr lang="es-CL" b="1" dirty="0">
              <a:solidFill>
                <a:srgbClr val="FF0000"/>
              </a:solidFill>
            </a:endParaRPr>
          </a:p>
        </p:txBody>
      </p:sp>
      <p:sp>
        <p:nvSpPr>
          <p:cNvPr id="28" name="27 Elipse"/>
          <p:cNvSpPr/>
          <p:nvPr/>
        </p:nvSpPr>
        <p:spPr>
          <a:xfrm>
            <a:off x="4355976" y="4653136"/>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0" name="29 Elipse"/>
          <p:cNvSpPr/>
          <p:nvPr/>
        </p:nvSpPr>
        <p:spPr>
          <a:xfrm>
            <a:off x="4355976" y="5229200"/>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1" name="30 Elipse"/>
          <p:cNvSpPr/>
          <p:nvPr/>
        </p:nvSpPr>
        <p:spPr>
          <a:xfrm>
            <a:off x="5364088" y="4653136"/>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2" name="31 Elipse"/>
          <p:cNvSpPr/>
          <p:nvPr/>
        </p:nvSpPr>
        <p:spPr>
          <a:xfrm>
            <a:off x="5364088" y="5229200"/>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3" name="32 Elipse"/>
          <p:cNvSpPr/>
          <p:nvPr/>
        </p:nvSpPr>
        <p:spPr>
          <a:xfrm>
            <a:off x="5652120" y="5229200"/>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4" name="33 Elipse"/>
          <p:cNvSpPr/>
          <p:nvPr/>
        </p:nvSpPr>
        <p:spPr>
          <a:xfrm>
            <a:off x="6444208" y="4653136"/>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5" name="34 Elipse"/>
          <p:cNvSpPr/>
          <p:nvPr/>
        </p:nvSpPr>
        <p:spPr>
          <a:xfrm>
            <a:off x="6732240" y="4653136"/>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6" name="35 Elipse"/>
          <p:cNvSpPr/>
          <p:nvPr/>
        </p:nvSpPr>
        <p:spPr>
          <a:xfrm>
            <a:off x="6444208" y="5229200"/>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37" name="36 Elipse"/>
          <p:cNvSpPr/>
          <p:nvPr/>
        </p:nvSpPr>
        <p:spPr>
          <a:xfrm>
            <a:off x="6732240" y="5229200"/>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n>
                <a:solidFill>
                  <a:srgbClr val="FF0000"/>
                </a:solidFill>
              </a:ln>
            </a:endParaRPr>
          </a:p>
        </p:txBody>
      </p:sp>
      <p:sp>
        <p:nvSpPr>
          <p:cNvPr id="29" name="28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38" name="37 Rectángulo"/>
          <p:cNvSpPr/>
          <p:nvPr/>
        </p:nvSpPr>
        <p:spPr>
          <a:xfrm>
            <a:off x="1031016" y="1301859"/>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Simbología de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8"/>
                                        </p:tgtEl>
                                        <p:attrNameLst>
                                          <p:attrName>style.visibility</p:attrName>
                                        </p:attrNameLst>
                                      </p:cBhvr>
                                      <p:to>
                                        <p:strVal val="visible"/>
                                      </p:to>
                                    </p:set>
                                    <p:animEffect transition="in" filter="fade">
                                      <p:cBhvr>
                                        <p:cTn id="37" dur="2000"/>
                                        <p:tgtEl>
                                          <p:spTgt spid="112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0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0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20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0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27" grpId="0"/>
      <p:bldP spid="28"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CuadroTexto"/>
          <p:cNvSpPr txBox="1"/>
          <p:nvPr/>
        </p:nvSpPr>
        <p:spPr>
          <a:xfrm>
            <a:off x="3635896" y="5651956"/>
            <a:ext cx="2520280" cy="369332"/>
          </a:xfrm>
          <a:prstGeom prst="rect">
            <a:avLst/>
          </a:prstGeom>
          <a:noFill/>
        </p:spPr>
        <p:txBody>
          <a:bodyPr wrap="square" rtlCol="0">
            <a:spAutoFit/>
          </a:bodyPr>
          <a:lstStyle/>
          <a:p>
            <a:r>
              <a:rPr lang="es-CL" b="1" dirty="0" smtClean="0">
                <a:solidFill>
                  <a:schemeClr val="accent1">
                    <a:lumMod val="50000"/>
                  </a:schemeClr>
                </a:solidFill>
              </a:rPr>
              <a:t>4  LÍNEAS o VÍAS</a:t>
            </a:r>
            <a:endParaRPr lang="es-CL" b="1" dirty="0">
              <a:solidFill>
                <a:schemeClr val="accent1">
                  <a:lumMod val="50000"/>
                </a:schemeClr>
              </a:solidFill>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26</a:t>
            </a:fld>
            <a:endParaRPr lang="es-ES" dirty="0"/>
          </a:p>
        </p:txBody>
      </p:sp>
      <p:pic>
        <p:nvPicPr>
          <p:cNvPr id="10241" name="Picture 1"/>
          <p:cNvPicPr>
            <a:picLocks noChangeAspect="1" noChangeArrowheads="1"/>
          </p:cNvPicPr>
          <p:nvPr/>
        </p:nvPicPr>
        <p:blipFill>
          <a:blip r:embed="rId2" cstate="print"/>
          <a:srcRect t="28468" b="11432"/>
          <a:stretch>
            <a:fillRect/>
          </a:stretch>
        </p:blipFill>
        <p:spPr bwMode="auto">
          <a:xfrm>
            <a:off x="3419872" y="2924944"/>
            <a:ext cx="2920164" cy="1800200"/>
          </a:xfrm>
          <a:prstGeom prst="rect">
            <a:avLst/>
          </a:prstGeom>
          <a:noFill/>
          <a:ln w="9525">
            <a:noFill/>
            <a:miter lim="800000"/>
            <a:headEnd/>
            <a:tailEnd/>
          </a:ln>
        </p:spPr>
      </p:pic>
      <p:sp>
        <p:nvSpPr>
          <p:cNvPr id="3" name="Text Box 1"/>
          <p:cNvSpPr txBox="1">
            <a:spLocks noChangeArrowheads="1"/>
          </p:cNvSpPr>
          <p:nvPr/>
        </p:nvSpPr>
        <p:spPr bwMode="auto">
          <a:xfrm>
            <a:off x="4251052" y="4659164"/>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700" b="0" i="1" u="none" strike="noStrike" cap="none" normalizeH="0" baseline="0" dirty="0" smtClean="0">
                <a:ln>
                  <a:noFill/>
                </a:ln>
                <a:solidFill>
                  <a:srgbClr val="404040"/>
                </a:solidFill>
                <a:effectLst/>
                <a:latin typeface="Verdana" pitchFamily="34" charset="0"/>
                <a:cs typeface="Arial" pitchFamily="34" charset="0"/>
              </a:rPr>
              <a:t>Representación Gráfica</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25 Rectángulo"/>
          <p:cNvSpPr/>
          <p:nvPr/>
        </p:nvSpPr>
        <p:spPr>
          <a:xfrm>
            <a:off x="3635896" y="3368362"/>
            <a:ext cx="792088" cy="852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1" name="30 Rectángulo"/>
          <p:cNvSpPr/>
          <p:nvPr/>
        </p:nvSpPr>
        <p:spPr>
          <a:xfrm>
            <a:off x="4499992" y="3368362"/>
            <a:ext cx="720080" cy="852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2" name="31 Rectángulo"/>
          <p:cNvSpPr/>
          <p:nvPr/>
        </p:nvSpPr>
        <p:spPr>
          <a:xfrm>
            <a:off x="5292080" y="3368362"/>
            <a:ext cx="792088" cy="852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32 CuadroTexto"/>
          <p:cNvSpPr txBox="1"/>
          <p:nvPr/>
        </p:nvSpPr>
        <p:spPr>
          <a:xfrm>
            <a:off x="3635896" y="5219908"/>
            <a:ext cx="2520280" cy="369332"/>
          </a:xfrm>
          <a:prstGeom prst="rect">
            <a:avLst/>
          </a:prstGeom>
          <a:noFill/>
        </p:spPr>
        <p:txBody>
          <a:bodyPr wrap="square" rtlCol="0">
            <a:spAutoFit/>
          </a:bodyPr>
          <a:lstStyle/>
          <a:p>
            <a:r>
              <a:rPr lang="es-CL" b="1" dirty="0" smtClean="0">
                <a:solidFill>
                  <a:srgbClr val="FF0000"/>
                </a:solidFill>
              </a:rPr>
              <a:t>3  POSICIONES</a:t>
            </a:r>
            <a:endParaRPr lang="es-CL" b="1" dirty="0">
              <a:solidFill>
                <a:srgbClr val="FF0000"/>
              </a:solidFill>
            </a:endParaRPr>
          </a:p>
        </p:txBody>
      </p:sp>
      <p:sp>
        <p:nvSpPr>
          <p:cNvPr id="34" name="33 Elipse"/>
          <p:cNvSpPr/>
          <p:nvPr/>
        </p:nvSpPr>
        <p:spPr>
          <a:xfrm>
            <a:off x="4542706" y="4130131"/>
            <a:ext cx="245318" cy="3789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34 Elipse"/>
          <p:cNvSpPr/>
          <p:nvPr/>
        </p:nvSpPr>
        <p:spPr>
          <a:xfrm>
            <a:off x="4974754" y="4130131"/>
            <a:ext cx="245318" cy="3789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6" name="35 Elipse"/>
          <p:cNvSpPr/>
          <p:nvPr/>
        </p:nvSpPr>
        <p:spPr>
          <a:xfrm>
            <a:off x="4542706" y="2996951"/>
            <a:ext cx="245318" cy="3789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7" name="36 Elipse"/>
          <p:cNvSpPr/>
          <p:nvPr/>
        </p:nvSpPr>
        <p:spPr>
          <a:xfrm>
            <a:off x="4974754" y="2996951"/>
            <a:ext cx="245318" cy="37898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2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9" name="18 Rectángulo"/>
          <p:cNvSpPr/>
          <p:nvPr/>
        </p:nvSpPr>
        <p:spPr>
          <a:xfrm>
            <a:off x="1031016" y="1301859"/>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Simbología de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fade">
                                      <p:cBhvr>
                                        <p:cTn id="7" dur="2000"/>
                                        <p:tgtEl>
                                          <p:spTgt spid="10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0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20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p:bldP spid="26" grpId="0" animBg="1"/>
      <p:bldP spid="31" grpId="0" animBg="1"/>
      <p:bldP spid="32" grpId="0" animBg="1"/>
      <p:bldP spid="33" grpId="0"/>
      <p:bldP spid="34" grpId="0" animBg="1"/>
      <p:bldP spid="35" grpId="0" animBg="1"/>
      <p:bldP spid="3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1" name="Object 15"/>
          <p:cNvGraphicFramePr>
            <a:graphicFrameLocks noChangeAspect="1"/>
          </p:cNvGraphicFramePr>
          <p:nvPr/>
        </p:nvGraphicFramePr>
        <p:xfrm>
          <a:off x="4211960" y="4077072"/>
          <a:ext cx="3246489" cy="936104"/>
        </p:xfrm>
        <a:graphic>
          <a:graphicData uri="http://schemas.openxmlformats.org/presentationml/2006/ole">
            <mc:AlternateContent xmlns:mc="http://schemas.openxmlformats.org/markup-compatibility/2006">
              <mc:Choice xmlns:v="urn:schemas-microsoft-com:vml" Requires="v">
                <p:oleObj spid="_x0000_s1116" name="Imagen de mapa de bits" r:id="rId3" imgW="1552792" imgH="476316" progId="PBrush">
                  <p:embed/>
                </p:oleObj>
              </mc:Choice>
              <mc:Fallback>
                <p:oleObj name="Imagen de mapa de bits" r:id="rId3" imgW="1552792" imgH="476316" progId="PBrush">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077072"/>
                        <a:ext cx="324648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43" name="Object 27"/>
          <p:cNvGraphicFramePr>
            <a:graphicFrameLocks noChangeAspect="1"/>
          </p:cNvGraphicFramePr>
          <p:nvPr/>
        </p:nvGraphicFramePr>
        <p:xfrm>
          <a:off x="4283968" y="2924944"/>
          <a:ext cx="3096344" cy="820224"/>
        </p:xfrm>
        <a:graphic>
          <a:graphicData uri="http://schemas.openxmlformats.org/presentationml/2006/ole">
            <mc:AlternateContent xmlns:mc="http://schemas.openxmlformats.org/markup-compatibility/2006">
              <mc:Choice xmlns:v="urn:schemas-microsoft-com:vml" Requires="v">
                <p:oleObj spid="_x0000_s1117" name="Imagen de mapa de bits" r:id="rId5" imgW="1438095" imgH="380852" progId="PBrush">
                  <p:embed/>
                </p:oleObj>
              </mc:Choice>
              <mc:Fallback>
                <p:oleObj name="Imagen de mapa de bits" r:id="rId5" imgW="1438095" imgH="380852" progId="PBrush">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2924944"/>
                        <a:ext cx="3096344" cy="820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27</a:t>
            </a:fld>
            <a:endParaRPr lang="es-ES" dirty="0"/>
          </a:p>
        </p:txBody>
      </p:sp>
      <p:graphicFrame>
        <p:nvGraphicFramePr>
          <p:cNvPr id="9229" name="Object 13"/>
          <p:cNvGraphicFramePr>
            <a:graphicFrameLocks noChangeAspect="1"/>
          </p:cNvGraphicFramePr>
          <p:nvPr/>
        </p:nvGraphicFramePr>
        <p:xfrm>
          <a:off x="4355976" y="5229200"/>
          <a:ext cx="2918732" cy="936104"/>
        </p:xfrm>
        <a:graphic>
          <a:graphicData uri="http://schemas.openxmlformats.org/presentationml/2006/ole">
            <mc:AlternateContent xmlns:mc="http://schemas.openxmlformats.org/markup-compatibility/2006">
              <mc:Choice xmlns:v="urn:schemas-microsoft-com:vml" Requires="v">
                <p:oleObj spid="_x0000_s1118" name="Imagen de mapa de bits" r:id="rId7" imgW="1571844" imgH="409632" progId="PBrush">
                  <p:embed/>
                </p:oleObj>
              </mc:Choice>
              <mc:Fallback>
                <p:oleObj name="Imagen de mapa de bits" r:id="rId7" imgW="1571844" imgH="409632" progId="PBrush">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5976" y="5229200"/>
                        <a:ext cx="2918732"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9" name="Object 23"/>
          <p:cNvGraphicFramePr>
            <a:graphicFrameLocks noChangeAspect="1"/>
          </p:cNvGraphicFramePr>
          <p:nvPr/>
        </p:nvGraphicFramePr>
        <p:xfrm>
          <a:off x="2123728" y="3933056"/>
          <a:ext cx="1656184" cy="1109188"/>
        </p:xfrm>
        <a:graphic>
          <a:graphicData uri="http://schemas.openxmlformats.org/presentationml/2006/ole">
            <mc:AlternateContent xmlns:mc="http://schemas.openxmlformats.org/markup-compatibility/2006">
              <mc:Choice xmlns:v="urn:schemas-microsoft-com:vml" Requires="v">
                <p:oleObj spid="_x0000_s1119" name="Imagen de mapa de bits" r:id="rId9" imgW="1038370" imgH="695238" progId="PBrush">
                  <p:embed/>
                </p:oleObj>
              </mc:Choice>
              <mc:Fallback>
                <p:oleObj name="Imagen de mapa de bits" r:id="rId9" imgW="1038370" imgH="695238" progId="PBrush">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3933056"/>
                        <a:ext cx="1656184" cy="110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8" name="Object 22"/>
          <p:cNvGraphicFramePr>
            <a:graphicFrameLocks noChangeAspect="1"/>
          </p:cNvGraphicFramePr>
          <p:nvPr/>
        </p:nvGraphicFramePr>
        <p:xfrm>
          <a:off x="2123728" y="5157192"/>
          <a:ext cx="1844588" cy="1224136"/>
        </p:xfrm>
        <a:graphic>
          <a:graphicData uri="http://schemas.openxmlformats.org/presentationml/2006/ole">
            <mc:AlternateContent xmlns:mc="http://schemas.openxmlformats.org/markup-compatibility/2006">
              <mc:Choice xmlns:v="urn:schemas-microsoft-com:vml" Requires="v">
                <p:oleObj spid="_x0000_s1120" name="Imagen de mapa de bits" r:id="rId11" imgW="1047619" imgH="695238" progId="PBrush">
                  <p:embed/>
                </p:oleObj>
              </mc:Choice>
              <mc:Fallback>
                <p:oleObj name="Imagen de mapa de bits" r:id="rId11" imgW="1047619" imgH="695238" progId="PBrush">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3728" y="5157192"/>
                        <a:ext cx="1844588"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graphicFrame>
        <p:nvGraphicFramePr>
          <p:cNvPr id="9241" name="Object 25"/>
          <p:cNvGraphicFramePr>
            <a:graphicFrameLocks noChangeAspect="1"/>
          </p:cNvGraphicFramePr>
          <p:nvPr>
            <p:extLst>
              <p:ext uri="{D42A27DB-BD31-4B8C-83A1-F6EECF244321}">
                <p14:modId xmlns:p14="http://schemas.microsoft.com/office/powerpoint/2010/main" val="3954597407"/>
              </p:ext>
            </p:extLst>
          </p:nvPr>
        </p:nvGraphicFramePr>
        <p:xfrm>
          <a:off x="2195736" y="2708920"/>
          <a:ext cx="1656184" cy="1084580"/>
        </p:xfrm>
        <a:graphic>
          <a:graphicData uri="http://schemas.openxmlformats.org/presentationml/2006/ole">
            <mc:AlternateContent xmlns:mc="http://schemas.openxmlformats.org/markup-compatibility/2006">
              <mc:Choice xmlns:v="urn:schemas-microsoft-com:vml" Requires="v">
                <p:oleObj spid="_x0000_s1121" name="Imagen de mapa de bits" r:id="rId13" imgW="1076475" imgH="704948" progId="PBrush">
                  <p:embed/>
                </p:oleObj>
              </mc:Choice>
              <mc:Fallback>
                <p:oleObj name="Imagen de mapa de bits" r:id="rId13" imgW="1076475" imgH="704948" progId="PBrush">
                  <p:embed/>
                  <p:pic>
                    <p:nvPicPr>
                      <p:cNvPr id="0"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5736" y="2708920"/>
                        <a:ext cx="1656184" cy="1084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dirty="0"/>
          </a:p>
        </p:txBody>
      </p:sp>
      <p:sp>
        <p:nvSpPr>
          <p:cNvPr id="18" name="17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6" name="15 Rectángulo"/>
          <p:cNvSpPr/>
          <p:nvPr/>
        </p:nvSpPr>
        <p:spPr>
          <a:xfrm>
            <a:off x="1031016" y="1301859"/>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Simbología de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15"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16 CuadroTexto"/>
          <p:cNvSpPr txBox="1"/>
          <p:nvPr/>
        </p:nvSpPr>
        <p:spPr>
          <a:xfrm>
            <a:off x="1265237" y="1988840"/>
            <a:ext cx="6691139" cy="646331"/>
          </a:xfrm>
          <a:prstGeom prst="rect">
            <a:avLst/>
          </a:prstGeom>
          <a:noFill/>
        </p:spPr>
        <p:txBody>
          <a:bodyPr wrap="square" rtlCol="0">
            <a:spAutoFit/>
          </a:bodyPr>
          <a:lstStyle/>
          <a:p>
            <a:r>
              <a:rPr lang="es-CL" b="1" dirty="0" smtClean="0"/>
              <a:t>Identifique cada una de las siguientes válvulas, según su representación gráfica. </a:t>
            </a:r>
            <a:endParaRPr lang="es-CL" b="1" dirty="0"/>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41"/>
                                        </p:tgtEl>
                                        <p:attrNameLst>
                                          <p:attrName>style.visibility</p:attrName>
                                        </p:attrNameLst>
                                      </p:cBhvr>
                                      <p:to>
                                        <p:strVal val="visible"/>
                                      </p:to>
                                    </p:set>
                                    <p:animEffect transition="in" filter="fade">
                                      <p:cBhvr>
                                        <p:cTn id="7" dur="2000"/>
                                        <p:tgtEl>
                                          <p:spTgt spid="9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43"/>
                                        </p:tgtEl>
                                        <p:attrNameLst>
                                          <p:attrName>style.visibility</p:attrName>
                                        </p:attrNameLst>
                                      </p:cBhvr>
                                      <p:to>
                                        <p:strVal val="visible"/>
                                      </p:to>
                                    </p:set>
                                    <p:animEffect transition="in" filter="fade">
                                      <p:cBhvr>
                                        <p:cTn id="12" dur="2000"/>
                                        <p:tgtEl>
                                          <p:spTgt spid="92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39"/>
                                        </p:tgtEl>
                                        <p:attrNameLst>
                                          <p:attrName>style.visibility</p:attrName>
                                        </p:attrNameLst>
                                      </p:cBhvr>
                                      <p:to>
                                        <p:strVal val="visible"/>
                                      </p:to>
                                    </p:set>
                                    <p:animEffect transition="in" filter="fade">
                                      <p:cBhvr>
                                        <p:cTn id="17" dur="2000"/>
                                        <p:tgtEl>
                                          <p:spTgt spid="92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fade">
                                      <p:cBhvr>
                                        <p:cTn id="22" dur="2000"/>
                                        <p:tgtEl>
                                          <p:spTgt spid="92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38"/>
                                        </p:tgtEl>
                                        <p:attrNameLst>
                                          <p:attrName>style.visibility</p:attrName>
                                        </p:attrNameLst>
                                      </p:cBhvr>
                                      <p:to>
                                        <p:strVal val="visible"/>
                                      </p:to>
                                    </p:set>
                                    <p:animEffect transition="in" filter="fade">
                                      <p:cBhvr>
                                        <p:cTn id="27" dur="2000"/>
                                        <p:tgtEl>
                                          <p:spTgt spid="92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29"/>
                                        </p:tgtEl>
                                        <p:attrNameLst>
                                          <p:attrName>style.visibility</p:attrName>
                                        </p:attrNameLst>
                                      </p:cBhvr>
                                      <p:to>
                                        <p:strVal val="visible"/>
                                      </p:to>
                                    </p:set>
                                    <p:animEffect transition="in" filter="fade">
                                      <p:cBhvr>
                                        <p:cTn id="32" dur="20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331640" y="3068960"/>
            <a:ext cx="7272808" cy="2592288"/>
          </a:xfrm>
          <a:prstGeom prst="rect">
            <a:avLst/>
          </a:prstGeom>
          <a:noFill/>
          <a:ln w="9525">
            <a:noFill/>
            <a:miter lim="800000"/>
            <a:headEnd/>
            <a:tailEnd/>
          </a:ln>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28</a:t>
            </a:fld>
            <a:endParaRPr lang="es-ES" dirty="0"/>
          </a:p>
        </p:txBody>
      </p:sp>
      <p:sp>
        <p:nvSpPr>
          <p:cNvPr id="23" name="22 Rectángulo"/>
          <p:cNvSpPr/>
          <p:nvPr/>
        </p:nvSpPr>
        <p:spPr>
          <a:xfrm>
            <a:off x="1403648" y="1556792"/>
            <a:ext cx="5688632" cy="461665"/>
          </a:xfrm>
          <a:prstGeom prst="rect">
            <a:avLst/>
          </a:prstGeom>
        </p:spPr>
        <p:txBody>
          <a:bodyPr wrap="square">
            <a:spAutoFit/>
          </a:bodyPr>
          <a:lstStyle/>
          <a:p>
            <a:r>
              <a:rPr lang="es-CL" sz="2400" b="1" dirty="0">
                <a:solidFill>
                  <a:srgbClr val="C00000"/>
                </a:solidFill>
                <a:latin typeface="Arial" pitchFamily="34" charset="0"/>
                <a:ea typeface="Calibri"/>
                <a:cs typeface="Arial" pitchFamily="34" charset="0"/>
              </a:rPr>
              <a:t>Sección de </a:t>
            </a:r>
            <a:r>
              <a:rPr lang="es-CL" sz="2400" b="1" dirty="0" smtClean="0">
                <a:solidFill>
                  <a:srgbClr val="C00000"/>
                </a:solidFill>
                <a:latin typeface="Arial" pitchFamily="34" charset="0"/>
                <a:ea typeface="Calibri"/>
                <a:cs typeface="Arial" pitchFamily="34" charset="0"/>
              </a:rPr>
              <a:t>Control. </a:t>
            </a:r>
            <a:endParaRPr lang="es-CL" sz="2400" b="1" dirty="0">
              <a:solidFill>
                <a:srgbClr val="C00000"/>
              </a:solidFill>
              <a:latin typeface="Arial" pitchFamily="34" charset="0"/>
              <a:ea typeface="Calibri"/>
              <a:cs typeface="Arial" pitchFamily="34" charset="0"/>
            </a:endParaRPr>
          </a:p>
        </p:txBody>
      </p:sp>
      <p:sp>
        <p:nvSpPr>
          <p:cNvPr id="7169" name="Rectangle 1"/>
          <p:cNvSpPr>
            <a:spLocks noChangeArrowheads="1"/>
          </p:cNvSpPr>
          <p:nvPr/>
        </p:nvSpPr>
        <p:spPr bwMode="auto">
          <a:xfrm>
            <a:off x="1547664" y="2210381"/>
            <a:ext cx="626469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i="0" u="none" strike="noStrike" cap="none" normalizeH="0" baseline="0" dirty="0" smtClean="0">
                <a:ln>
                  <a:noFill/>
                </a:ln>
                <a:solidFill>
                  <a:schemeClr val="tx1"/>
                </a:solidFill>
                <a:effectLst/>
                <a:latin typeface="Arial" pitchFamily="34" charset="0"/>
                <a:cs typeface="Arial" pitchFamily="34" charset="0"/>
              </a:rPr>
              <a:t>El</a:t>
            </a:r>
            <a:r>
              <a:rPr kumimoji="0" lang="es-CL" i="0" u="none" strike="noStrike" cap="none" normalizeH="0" dirty="0" smtClean="0">
                <a:ln>
                  <a:noFill/>
                </a:ln>
                <a:solidFill>
                  <a:schemeClr val="tx1"/>
                </a:solidFill>
                <a:effectLst/>
                <a:latin typeface="Arial" pitchFamily="34" charset="0"/>
                <a:cs typeface="Arial" pitchFamily="34" charset="0"/>
              </a:rPr>
              <a:t> centro de la válvula o posición central es la que define cómo circulará el fluido cuando la válvula se encuentre en la posición neutro.</a:t>
            </a:r>
            <a:endParaRPr kumimoji="0" lang="es-CL"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t="28468" b="11432"/>
          <a:stretch>
            <a:fillRect/>
          </a:stretch>
        </p:blipFill>
        <p:spPr bwMode="auto">
          <a:xfrm>
            <a:off x="3419872" y="2636912"/>
            <a:ext cx="2219325" cy="1368152"/>
          </a:xfrm>
          <a:prstGeom prst="rect">
            <a:avLst/>
          </a:prstGeom>
          <a:noFill/>
          <a:ln w="9525">
            <a:noFill/>
            <a:miter lim="800000"/>
            <a:headEnd/>
            <a:tailEnd/>
          </a:ln>
        </p:spPr>
      </p:pic>
      <p:sp>
        <p:nvSpPr>
          <p:cNvPr id="25" name="24 CuadroTexto"/>
          <p:cNvSpPr txBox="1"/>
          <p:nvPr/>
        </p:nvSpPr>
        <p:spPr>
          <a:xfrm>
            <a:off x="1763688" y="5229200"/>
            <a:ext cx="5904656" cy="369332"/>
          </a:xfrm>
          <a:prstGeom prst="rect">
            <a:avLst/>
          </a:prstGeom>
          <a:noFill/>
        </p:spPr>
        <p:txBody>
          <a:bodyPr wrap="square" rtlCol="0">
            <a:spAutoFit/>
          </a:bodyPr>
          <a:lstStyle/>
          <a:p>
            <a:r>
              <a:rPr lang="es-CL" b="1" dirty="0" smtClean="0">
                <a:solidFill>
                  <a:srgbClr val="FFC000"/>
                </a:solidFill>
              </a:rPr>
              <a:t>A – B  = Conexiones  al  actuador ( Línea Alternas )</a:t>
            </a:r>
            <a:endParaRPr lang="es-CL" b="1" dirty="0">
              <a:solidFill>
                <a:srgbClr val="FFC000"/>
              </a:solidFill>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29</a:t>
            </a:fld>
            <a:endParaRPr lang="es-ES" dirty="0"/>
          </a:p>
        </p:txBody>
      </p:sp>
      <p:sp>
        <p:nvSpPr>
          <p:cNvPr id="22" name="21 CuadroTexto"/>
          <p:cNvSpPr txBox="1"/>
          <p:nvPr/>
        </p:nvSpPr>
        <p:spPr>
          <a:xfrm>
            <a:off x="1763688" y="4149080"/>
            <a:ext cx="5616624" cy="369332"/>
          </a:xfrm>
          <a:prstGeom prst="rect">
            <a:avLst/>
          </a:prstGeom>
          <a:noFill/>
        </p:spPr>
        <p:txBody>
          <a:bodyPr wrap="square" rtlCol="0">
            <a:spAutoFit/>
          </a:bodyPr>
          <a:lstStyle/>
          <a:p>
            <a:r>
              <a:rPr lang="es-CL" b="1" dirty="0" smtClean="0">
                <a:solidFill>
                  <a:srgbClr val="FF0000"/>
                </a:solidFill>
              </a:rPr>
              <a:t> P  =  Conexión a la BOMBA  ( Línea de Presión )</a:t>
            </a:r>
            <a:endParaRPr lang="es-CL" b="1" dirty="0">
              <a:solidFill>
                <a:srgbClr val="FF0000"/>
              </a:solidFill>
            </a:endParaRPr>
          </a:p>
        </p:txBody>
      </p:sp>
      <p:sp>
        <p:nvSpPr>
          <p:cNvPr id="24" name="23 CuadroTexto"/>
          <p:cNvSpPr txBox="1"/>
          <p:nvPr/>
        </p:nvSpPr>
        <p:spPr>
          <a:xfrm>
            <a:off x="1763688" y="4653136"/>
            <a:ext cx="5616624" cy="369332"/>
          </a:xfrm>
          <a:prstGeom prst="rect">
            <a:avLst/>
          </a:prstGeom>
          <a:noFill/>
        </p:spPr>
        <p:txBody>
          <a:bodyPr wrap="square" rtlCol="0">
            <a:spAutoFit/>
          </a:bodyPr>
          <a:lstStyle/>
          <a:p>
            <a:r>
              <a:rPr lang="es-CL" b="1" dirty="0" smtClean="0"/>
              <a:t> </a:t>
            </a:r>
            <a:r>
              <a:rPr lang="es-CL" b="1" dirty="0" smtClean="0">
                <a:solidFill>
                  <a:srgbClr val="0070C0"/>
                </a:solidFill>
              </a:rPr>
              <a:t>T  =  Conexión al  Tanque  ( Línea de Retorno )</a:t>
            </a:r>
            <a:endParaRPr lang="es-CL" b="1" dirty="0">
              <a:solidFill>
                <a:srgbClr val="0070C0"/>
              </a:solidFill>
            </a:endParaRPr>
          </a:p>
        </p:txBody>
      </p:sp>
      <p:sp>
        <p:nvSpPr>
          <p:cNvPr id="3" name="Text Box 1"/>
          <p:cNvSpPr txBox="1">
            <a:spLocks noChangeArrowheads="1"/>
          </p:cNvSpPr>
          <p:nvPr/>
        </p:nvSpPr>
        <p:spPr bwMode="auto">
          <a:xfrm>
            <a:off x="3635896" y="3933056"/>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700" b="0" i="1" u="none" strike="noStrike" cap="none" normalizeH="0" baseline="0" dirty="0" smtClean="0">
                <a:ln>
                  <a:noFill/>
                </a:ln>
                <a:solidFill>
                  <a:srgbClr val="404040"/>
                </a:solidFill>
                <a:effectLst/>
                <a:latin typeface="Verdana" pitchFamily="34" charset="0"/>
                <a:cs typeface="Arial" pitchFamily="34" charset="0"/>
              </a:rPr>
              <a:t>Representación Gráfica</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3" name="12 Rectángulo"/>
          <p:cNvSpPr/>
          <p:nvPr/>
        </p:nvSpPr>
        <p:spPr>
          <a:xfrm>
            <a:off x="1031016" y="1301859"/>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Simbología de válvulas de control </a:t>
            </a:r>
            <a:r>
              <a:rPr lang="es-CL" sz="2400" b="1" dirty="0" smtClean="0">
                <a:solidFill>
                  <a:srgbClr val="C00000"/>
                </a:solidFill>
                <a:latin typeface="Arial" pitchFamily="34" charset="0"/>
                <a:ea typeface="Calibri"/>
                <a:cs typeface="Arial" pitchFamily="34" charset="0"/>
              </a:rPr>
              <a:t>direccional.</a:t>
            </a:r>
            <a:endParaRPr lang="es-CL" sz="2400" b="1" dirty="0">
              <a:solidFill>
                <a:srgbClr val="C00000"/>
              </a:solidFill>
              <a:latin typeface="Arial" pitchFamily="34" charset="0"/>
              <a:ea typeface="Calibri"/>
              <a:cs typeface="Arial" pitchFamily="34" charset="0"/>
            </a:endParaRPr>
          </a:p>
        </p:txBody>
      </p:sp>
      <p:sp>
        <p:nvSpPr>
          <p:cNvPr id="14" name="13 CuadroTexto"/>
          <p:cNvSpPr txBox="1"/>
          <p:nvPr/>
        </p:nvSpPr>
        <p:spPr>
          <a:xfrm>
            <a:off x="1403648" y="5661248"/>
            <a:ext cx="7056784" cy="923330"/>
          </a:xfrm>
          <a:prstGeom prst="rect">
            <a:avLst/>
          </a:prstGeom>
          <a:noFill/>
        </p:spPr>
        <p:txBody>
          <a:bodyPr wrap="square" rtlCol="0">
            <a:spAutoFit/>
          </a:bodyPr>
          <a:lstStyle/>
          <a:p>
            <a:r>
              <a:rPr lang="es-CL" dirty="0" smtClean="0"/>
              <a:t> </a:t>
            </a:r>
            <a:r>
              <a:rPr lang="es-CL" dirty="0"/>
              <a:t>O</a:t>
            </a:r>
            <a:r>
              <a:rPr lang="es-CL" dirty="0" smtClean="0"/>
              <a:t>bservación: En inglés bomba se dice </a:t>
            </a:r>
            <a:r>
              <a:rPr lang="es-CL" dirty="0" err="1"/>
              <a:t>P</a:t>
            </a:r>
            <a:r>
              <a:rPr lang="es-CL" dirty="0" err="1" smtClean="0"/>
              <a:t>umb</a:t>
            </a:r>
            <a:r>
              <a:rPr lang="es-CL" dirty="0" smtClean="0"/>
              <a:t>, por esta razón se utiliza letra  P  para denominar la conexión a la bomba. El estanque se dice </a:t>
            </a:r>
            <a:r>
              <a:rPr lang="es-CL" dirty="0" err="1" smtClean="0"/>
              <a:t>Tank</a:t>
            </a:r>
            <a:r>
              <a:rPr lang="es-CL" dirty="0" smtClean="0"/>
              <a:t>, por esa razón se utiliza la letra T para su conexión.</a:t>
            </a:r>
            <a:endParaRPr lang="es-CL" dirty="0"/>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fade">
                                      <p:cBhvr>
                                        <p:cTn id="7" dur="2000"/>
                                        <p:tgtEl>
                                          <p:spTgt spid="10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4" grpId="0"/>
      <p:bldP spid="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6" name="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7" name="6 Marcador de número de diapositiva"/>
          <p:cNvSpPr>
            <a:spLocks noGrp="1"/>
          </p:cNvSpPr>
          <p:nvPr>
            <p:ph type="sldNum" sz="quarter" idx="12"/>
          </p:nvPr>
        </p:nvSpPr>
        <p:spPr/>
        <p:txBody>
          <a:bodyPr/>
          <a:lstStyle/>
          <a:p>
            <a:pPr>
              <a:defRPr/>
            </a:pPr>
            <a:fld id="{F0208883-CC26-4649-95BE-AEDB0563E2C3}" type="slidenum">
              <a:rPr lang="es-ES" smtClean="0"/>
              <a:pPr>
                <a:defRPr/>
              </a:pPr>
              <a:t>3</a:t>
            </a:fld>
            <a:endParaRPr lang="es-ES" dirty="0"/>
          </a:p>
        </p:txBody>
      </p:sp>
      <p:sp>
        <p:nvSpPr>
          <p:cNvPr id="8" name="7 CuadroTexto"/>
          <p:cNvSpPr txBox="1"/>
          <p:nvPr/>
        </p:nvSpPr>
        <p:spPr>
          <a:xfrm>
            <a:off x="1115616" y="1621249"/>
            <a:ext cx="6192688" cy="1015663"/>
          </a:xfrm>
          <a:prstGeom prst="rect">
            <a:avLst/>
          </a:prstGeom>
          <a:noFill/>
        </p:spPr>
        <p:txBody>
          <a:bodyPr wrap="square">
            <a:spAutoFit/>
          </a:bodyPr>
          <a:lstStyle/>
          <a:p>
            <a:pPr fontAlgn="auto">
              <a:spcBef>
                <a:spcPts val="0"/>
              </a:spcBef>
              <a:spcAft>
                <a:spcPts val="0"/>
              </a:spcAft>
              <a:defRPr/>
            </a:pPr>
            <a:r>
              <a:rPr lang="es-ES" sz="2000" b="1" dirty="0" smtClean="0">
                <a:latin typeface="Verdana" pitchFamily="34" charset="0"/>
                <a:ea typeface="Verdana" pitchFamily="34" charset="0"/>
                <a:cs typeface="Verdana" pitchFamily="34" charset="0"/>
              </a:rPr>
              <a:t>Unidad </a:t>
            </a:r>
            <a:r>
              <a:rPr lang="es-ES" sz="2000" b="1" dirty="0" smtClean="0">
                <a:latin typeface="Verdana" pitchFamily="34" charset="0"/>
                <a:ea typeface="Verdana" pitchFamily="34" charset="0"/>
                <a:cs typeface="Verdana" pitchFamily="34" charset="0"/>
              </a:rPr>
              <a:t>2 - Componentes</a:t>
            </a:r>
          </a:p>
          <a:p>
            <a:pPr fontAlgn="auto">
              <a:spcBef>
                <a:spcPts val="0"/>
              </a:spcBef>
              <a:spcAft>
                <a:spcPts val="0"/>
              </a:spcAft>
              <a:defRPr/>
            </a:pPr>
            <a:r>
              <a:rPr lang="es-ES" sz="2000" b="1" dirty="0">
                <a:latin typeface="Verdana" pitchFamily="34" charset="0"/>
                <a:ea typeface="Verdana" pitchFamily="34" charset="0"/>
                <a:cs typeface="Verdana" pitchFamily="34" charset="0"/>
              </a:rPr>
              <a:t>S</a:t>
            </a:r>
            <a:r>
              <a:rPr lang="es-ES" sz="2000" b="1" dirty="0" smtClean="0">
                <a:latin typeface="Verdana" pitchFamily="34" charset="0"/>
                <a:ea typeface="Verdana" pitchFamily="34" charset="0"/>
                <a:cs typeface="Verdana" pitchFamily="34" charset="0"/>
              </a:rPr>
              <a:t>e </a:t>
            </a:r>
            <a:r>
              <a:rPr lang="es-ES" sz="2000" b="1" dirty="0" smtClean="0">
                <a:latin typeface="Verdana" pitchFamily="34" charset="0"/>
                <a:ea typeface="Verdana" pitchFamily="34" charset="0"/>
                <a:cs typeface="Verdana" pitchFamily="34" charset="0"/>
              </a:rPr>
              <a:t>trabaja en el siguiente orden:</a:t>
            </a:r>
            <a:endParaRPr lang="es-E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defRPr/>
            </a:pPr>
            <a:endParaRPr lang="es-ES"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3 CuadroTexto"/>
          <p:cNvSpPr txBox="1"/>
          <p:nvPr/>
        </p:nvSpPr>
        <p:spPr>
          <a:xfrm>
            <a:off x="1403648" y="2893000"/>
            <a:ext cx="6408712" cy="3416320"/>
          </a:xfrm>
          <a:prstGeom prst="rect">
            <a:avLst/>
          </a:prstGeom>
          <a:noFill/>
        </p:spPr>
        <p:txBody>
          <a:bodyPr wrap="square" rtlCol="0">
            <a:spAutoFit/>
          </a:bodyPr>
          <a:lstStyle/>
          <a:p>
            <a:pPr marL="342900" indent="-342900">
              <a:buAutoNum type="arabicPeriod"/>
            </a:pPr>
            <a:r>
              <a:rPr lang="es-CL" dirty="0" smtClean="0"/>
              <a:t>Secciones de un Sistema </a:t>
            </a:r>
            <a:r>
              <a:rPr lang="es-CL" dirty="0" smtClean="0"/>
              <a:t>Oleohidráulico.</a:t>
            </a:r>
            <a:endParaRPr lang="es-CL" dirty="0" smtClean="0"/>
          </a:p>
          <a:p>
            <a:pPr marL="342900" indent="-342900">
              <a:buAutoNum type="arabicPeriod"/>
            </a:pPr>
            <a:endParaRPr lang="es-CL" dirty="0" smtClean="0"/>
          </a:p>
          <a:p>
            <a:pPr marL="342900" indent="-342900">
              <a:buAutoNum type="arabicPeriod" startAt="2"/>
            </a:pPr>
            <a:r>
              <a:rPr lang="es-CL" dirty="0" smtClean="0"/>
              <a:t>Sección de </a:t>
            </a:r>
            <a:r>
              <a:rPr lang="es-CL" dirty="0" smtClean="0"/>
              <a:t>Generación.</a:t>
            </a:r>
            <a:endParaRPr lang="es-CL" dirty="0" smtClean="0"/>
          </a:p>
          <a:p>
            <a:pPr marL="342900" indent="-342900">
              <a:buAutoNum type="arabicPeriod" startAt="2"/>
            </a:pPr>
            <a:endParaRPr lang="es-CL" dirty="0" smtClean="0"/>
          </a:p>
          <a:p>
            <a:pPr marL="342900" indent="-342900">
              <a:buAutoNum type="arabicPeriod" startAt="2"/>
            </a:pPr>
            <a:r>
              <a:rPr lang="es-CL" b="1" dirty="0">
                <a:solidFill>
                  <a:srgbClr val="FF0000"/>
                </a:solidFill>
              </a:rPr>
              <a:t>Sección de </a:t>
            </a:r>
            <a:r>
              <a:rPr lang="es-CL" b="1" dirty="0" smtClean="0">
                <a:solidFill>
                  <a:srgbClr val="FF0000"/>
                </a:solidFill>
              </a:rPr>
              <a:t>Control.</a:t>
            </a:r>
            <a:endParaRPr lang="es-CL" b="1" dirty="0" smtClean="0">
              <a:solidFill>
                <a:srgbClr val="FF0000"/>
              </a:solidFill>
            </a:endParaRPr>
          </a:p>
          <a:p>
            <a:pPr marL="342900" indent="-342900">
              <a:buAutoNum type="arabicPeriod" startAt="2"/>
            </a:pPr>
            <a:endParaRPr lang="es-CL" dirty="0" smtClean="0"/>
          </a:p>
          <a:p>
            <a:pPr marL="342900" indent="-342900">
              <a:buAutoNum type="arabicPeriod" startAt="2"/>
            </a:pPr>
            <a:r>
              <a:rPr lang="es-CL" dirty="0"/>
              <a:t>Sección de </a:t>
            </a:r>
            <a:r>
              <a:rPr lang="es-CL" dirty="0" smtClean="0"/>
              <a:t>Actuadora.</a:t>
            </a:r>
            <a:endParaRPr lang="es-CL" dirty="0" smtClean="0"/>
          </a:p>
          <a:p>
            <a:pPr marL="342900" indent="-342900">
              <a:buAutoNum type="arabicPeriod" startAt="2"/>
            </a:pPr>
            <a:endParaRPr lang="es-CL" dirty="0" smtClean="0"/>
          </a:p>
          <a:p>
            <a:pPr marL="342900" indent="-342900">
              <a:buAutoNum type="arabicPeriod" startAt="2"/>
            </a:pPr>
            <a:r>
              <a:rPr lang="es-CL" dirty="0" smtClean="0"/>
              <a:t>Accesorios, Uniones y </a:t>
            </a:r>
            <a:r>
              <a:rPr lang="es-CL" dirty="0" smtClean="0"/>
              <a:t>Líneas.</a:t>
            </a:r>
            <a:endParaRPr lang="es-CL" dirty="0" smtClean="0"/>
          </a:p>
          <a:p>
            <a:pPr marL="342900" indent="-342900">
              <a:buAutoNum type="arabicPeriod" startAt="2"/>
            </a:pPr>
            <a:endParaRPr lang="es-CL" dirty="0" smtClean="0"/>
          </a:p>
          <a:p>
            <a:pPr marL="342900" indent="-342900">
              <a:buAutoNum type="arabicPeriod" startAt="2"/>
            </a:pPr>
            <a:r>
              <a:rPr lang="es-CL" dirty="0" smtClean="0"/>
              <a:t>Fluidos </a:t>
            </a:r>
            <a:r>
              <a:rPr lang="es-CL" dirty="0" smtClean="0"/>
              <a:t>Oleohidráulicos.</a:t>
            </a:r>
            <a:endParaRPr lang="es-CL" dirty="0" smtClean="0"/>
          </a:p>
          <a:p>
            <a:pPr marL="342900" indent="-342900">
              <a:buAutoNum type="arabicPeriod" startAt="2"/>
            </a:pPr>
            <a:endParaRPr lang="es-CL" dirty="0"/>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4">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30</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265" name="Rectangle 1"/>
          <p:cNvSpPr>
            <a:spLocks noChangeArrowheads="1"/>
          </p:cNvSpPr>
          <p:nvPr/>
        </p:nvSpPr>
        <p:spPr bwMode="auto">
          <a:xfrm>
            <a:off x="971600" y="1484784"/>
            <a:ext cx="7272808" cy="77453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i="0" u="none" strike="noStrike" cap="none" normalizeH="0" baseline="0" dirty="0" smtClean="0" bmk="_Toc324314292">
                <a:ln>
                  <a:noFill/>
                </a:ln>
                <a:solidFill>
                  <a:srgbClr val="C00000"/>
                </a:solidFill>
                <a:effectLst/>
                <a:latin typeface="Arial" pitchFamily="34" charset="0"/>
                <a:ea typeface="Times New Roman" pitchFamily="18" charset="0"/>
                <a:cs typeface="Arial" pitchFamily="34" charset="0"/>
              </a:rPr>
              <a:t> </a:t>
            </a:r>
            <a:r>
              <a:rPr lang="es-CL" sz="2400" b="1" dirty="0" bmk="_Toc324314292">
                <a:solidFill>
                  <a:srgbClr val="C00000"/>
                </a:solidFill>
                <a:latin typeface="Arial" pitchFamily="34" charset="0"/>
                <a:ea typeface="Times New Roman" pitchFamily="18" charset="0"/>
                <a:cs typeface="Arial" pitchFamily="34" charset="0"/>
              </a:rPr>
              <a:t>V</a:t>
            </a:r>
            <a:r>
              <a:rPr lang="es-CL" sz="2400" b="1" dirty="0" smtClean="0" bmk="_Toc324314292">
                <a:solidFill>
                  <a:srgbClr val="C00000"/>
                </a:solidFill>
                <a:latin typeface="Arial" pitchFamily="34" charset="0"/>
                <a:ea typeface="Calibri"/>
                <a:cs typeface="Arial" pitchFamily="34" charset="0"/>
              </a:rPr>
              <a:t>álvul</a:t>
            </a:r>
            <a:r>
              <a:rPr kumimoji="0" lang="es-CL" sz="2400" b="1" i="0" u="none" strike="noStrike" cap="none" normalizeH="0" baseline="0" dirty="0" smtClean="0" bmk="_Toc324314292">
                <a:ln>
                  <a:noFill/>
                </a:ln>
                <a:solidFill>
                  <a:srgbClr val="C00000"/>
                </a:solidFill>
                <a:effectLst/>
                <a:latin typeface="Arial" pitchFamily="34" charset="0"/>
                <a:ea typeface="Times New Roman" pitchFamily="18" charset="0"/>
                <a:cs typeface="Arial" pitchFamily="34" charset="0"/>
              </a:rPr>
              <a:t>as de control direccional 4/2 y </a:t>
            </a:r>
            <a:r>
              <a:rPr kumimoji="0" lang="es-CL" sz="2400" b="1" i="0" u="none" strike="noStrike" cap="none" normalizeH="0" baseline="0" dirty="0" smtClean="0" bmk="_Toc324314292">
                <a:ln>
                  <a:noFill/>
                </a:ln>
                <a:solidFill>
                  <a:srgbClr val="C00000"/>
                </a:solidFill>
                <a:effectLst/>
                <a:latin typeface="Arial" pitchFamily="34" charset="0"/>
                <a:ea typeface="Times New Roman" pitchFamily="18" charset="0"/>
                <a:cs typeface="Arial" pitchFamily="34" charset="0"/>
              </a:rPr>
              <a:t>4/3.</a:t>
            </a:r>
            <a:endParaRPr kumimoji="0" lang="es-CL" sz="2400" b="1" i="0" u="none" strike="noStrike" cap="none" normalizeH="0" baseline="0" dirty="0" smtClean="0" bmk="_Toc324314292">
              <a:ln>
                <a:noFill/>
              </a:ln>
              <a:solidFill>
                <a:srgbClr val="C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p:txBody>
      </p:sp>
      <p:sp>
        <p:nvSpPr>
          <p:cNvPr id="13" name="12 Rectángulo"/>
          <p:cNvSpPr/>
          <p:nvPr/>
        </p:nvSpPr>
        <p:spPr>
          <a:xfrm>
            <a:off x="2987824" y="6165304"/>
            <a:ext cx="4392488" cy="338554"/>
          </a:xfrm>
          <a:prstGeom prst="rect">
            <a:avLst/>
          </a:prstGeom>
        </p:spPr>
        <p:txBody>
          <a:bodyPr wrap="square">
            <a:spAutoFit/>
          </a:bodyPr>
          <a:lstStyle/>
          <a:p>
            <a:r>
              <a:rPr lang="es-CL" sz="1600" b="1" dirty="0" smtClean="0">
                <a:latin typeface="Verdana" pitchFamily="34" charset="0"/>
                <a:ea typeface="Verdana" pitchFamily="34" charset="0"/>
                <a:cs typeface="Verdana" pitchFamily="34" charset="0"/>
              </a:rPr>
              <a:t>VER VIDEO N°2     VALVULAS</a:t>
            </a:r>
            <a:endParaRPr lang="es-CL" sz="1600" b="1" dirty="0">
              <a:latin typeface="Verdana" pitchFamily="34" charset="0"/>
              <a:ea typeface="Verdana" pitchFamily="34" charset="0"/>
              <a:cs typeface="Verdana" pitchFamily="34" charset="0"/>
            </a:endParaRPr>
          </a:p>
        </p:txBody>
      </p:sp>
      <p:pic>
        <p:nvPicPr>
          <p:cNvPr id="14" name="VIDEO 6 VALVULA 4 2 Y 4 3.avi">
            <a:hlinkClick r:id="" action="ppaction://media"/>
          </p:cNvPr>
          <p:cNvPicPr>
            <a:picLocks noRot="1" noChangeAspect="1"/>
          </p:cNvPicPr>
          <p:nvPr>
            <a:videoFile r:link="rId1"/>
          </p:nvPr>
        </p:nvPicPr>
        <p:blipFill>
          <a:blip r:embed="rId3" cstate="print"/>
          <a:stretch>
            <a:fillRect/>
          </a:stretch>
        </p:blipFill>
        <p:spPr>
          <a:xfrm>
            <a:off x="2195736" y="2439144"/>
            <a:ext cx="4776192" cy="3582144"/>
          </a:xfrm>
          <a:prstGeom prst="rect">
            <a:avLst/>
          </a:prstGeom>
        </p:spPr>
      </p:pic>
      <p:sp>
        <p:nvSpPr>
          <p:cNvPr id="10" name="9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9122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1763688" y="5939988"/>
            <a:ext cx="6408712" cy="369332"/>
          </a:xfrm>
          <a:prstGeom prst="rect">
            <a:avLst/>
          </a:prstGeom>
          <a:noFill/>
        </p:spPr>
        <p:txBody>
          <a:bodyPr wrap="square" rtlCol="0">
            <a:spAutoFit/>
          </a:bodyPr>
          <a:lstStyle/>
          <a:p>
            <a:r>
              <a:rPr lang="es-CL" b="1" dirty="0" smtClean="0">
                <a:solidFill>
                  <a:srgbClr val="FFC000"/>
                </a:solidFill>
              </a:rPr>
              <a:t>A – B  = Conexiones  al  actuador ( Línea Alternas </a:t>
            </a:r>
            <a:r>
              <a:rPr lang="es-CL" dirty="0" smtClean="0">
                <a:solidFill>
                  <a:srgbClr val="FFC000"/>
                </a:solidFill>
              </a:rPr>
              <a:t>)</a:t>
            </a:r>
            <a:endParaRPr lang="es-CL" dirty="0">
              <a:solidFill>
                <a:srgbClr val="FFC000"/>
              </a:solidFill>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31</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22 Rectángulo"/>
          <p:cNvSpPr/>
          <p:nvPr/>
        </p:nvSpPr>
        <p:spPr>
          <a:xfrm>
            <a:off x="1403648" y="1556792"/>
            <a:ext cx="5688632" cy="461665"/>
          </a:xfrm>
          <a:prstGeom prst="rect">
            <a:avLst/>
          </a:prstGeom>
        </p:spPr>
        <p:txBody>
          <a:bodyPr wrap="square">
            <a:spAutoFit/>
          </a:bodyPr>
          <a:lstStyle/>
          <a:p>
            <a:r>
              <a:rPr lang="es-CL" sz="2400" b="1" dirty="0">
                <a:solidFill>
                  <a:srgbClr val="C00000"/>
                </a:solidFill>
                <a:latin typeface="Arial" pitchFamily="34" charset="0"/>
                <a:ea typeface="Calibri"/>
                <a:cs typeface="Arial" pitchFamily="34" charset="0"/>
              </a:rPr>
              <a:t>Sección de </a:t>
            </a:r>
            <a:r>
              <a:rPr lang="es-CL" sz="2400" b="1" dirty="0" smtClean="0">
                <a:solidFill>
                  <a:srgbClr val="C00000"/>
                </a:solidFill>
                <a:latin typeface="Arial" pitchFamily="34" charset="0"/>
                <a:ea typeface="Calibri"/>
                <a:cs typeface="Arial" pitchFamily="34" charset="0"/>
              </a:rPr>
              <a:t>Control.</a:t>
            </a:r>
            <a:endParaRPr lang="es-CL" sz="2400" b="1" dirty="0">
              <a:solidFill>
                <a:srgbClr val="C00000"/>
              </a:solidFill>
              <a:latin typeface="Arial" pitchFamily="34" charset="0"/>
              <a:ea typeface="Calibri"/>
              <a:cs typeface="Arial" pitchFamily="34" charset="0"/>
            </a:endParaRPr>
          </a:p>
        </p:txBody>
      </p:sp>
      <p:sp>
        <p:nvSpPr>
          <p:cNvPr id="22" name="21 CuadroTexto"/>
          <p:cNvSpPr txBox="1"/>
          <p:nvPr/>
        </p:nvSpPr>
        <p:spPr>
          <a:xfrm>
            <a:off x="1763688" y="4859868"/>
            <a:ext cx="5616624" cy="369332"/>
          </a:xfrm>
          <a:prstGeom prst="rect">
            <a:avLst/>
          </a:prstGeom>
          <a:noFill/>
        </p:spPr>
        <p:txBody>
          <a:bodyPr wrap="square" rtlCol="0">
            <a:spAutoFit/>
          </a:bodyPr>
          <a:lstStyle/>
          <a:p>
            <a:r>
              <a:rPr lang="es-CL" dirty="0" smtClean="0"/>
              <a:t> </a:t>
            </a:r>
            <a:r>
              <a:rPr lang="es-CL" b="1" dirty="0" smtClean="0">
                <a:solidFill>
                  <a:srgbClr val="FF0000"/>
                </a:solidFill>
              </a:rPr>
              <a:t>P  =  Conexión a la BOMBA  ( Línea de Presión )</a:t>
            </a:r>
            <a:endParaRPr lang="es-CL" b="1" dirty="0">
              <a:solidFill>
                <a:srgbClr val="FF0000"/>
              </a:solidFill>
            </a:endParaRPr>
          </a:p>
        </p:txBody>
      </p:sp>
      <p:sp>
        <p:nvSpPr>
          <p:cNvPr id="24" name="23 CuadroTexto"/>
          <p:cNvSpPr txBox="1"/>
          <p:nvPr/>
        </p:nvSpPr>
        <p:spPr>
          <a:xfrm>
            <a:off x="1763688" y="5363924"/>
            <a:ext cx="5616624" cy="369332"/>
          </a:xfrm>
          <a:prstGeom prst="rect">
            <a:avLst/>
          </a:prstGeom>
          <a:noFill/>
        </p:spPr>
        <p:txBody>
          <a:bodyPr wrap="square" rtlCol="0">
            <a:spAutoFit/>
          </a:bodyPr>
          <a:lstStyle/>
          <a:p>
            <a:r>
              <a:rPr lang="es-CL" b="1" dirty="0" smtClean="0">
                <a:solidFill>
                  <a:schemeClr val="accent1">
                    <a:lumMod val="60000"/>
                    <a:lumOff val="40000"/>
                  </a:schemeClr>
                </a:solidFill>
              </a:rPr>
              <a:t> </a:t>
            </a:r>
            <a:r>
              <a:rPr lang="es-CL" b="1" dirty="0" smtClean="0">
                <a:solidFill>
                  <a:srgbClr val="0070C0"/>
                </a:solidFill>
              </a:rPr>
              <a:t>T  =  Conexión al  Tanque  ( Línea de Retorno )</a:t>
            </a:r>
            <a:endParaRPr lang="es-CL" b="1" dirty="0">
              <a:solidFill>
                <a:srgbClr val="0070C0"/>
              </a:solidFill>
            </a:endParaRPr>
          </a:p>
        </p:txBody>
      </p:sp>
      <p:pic>
        <p:nvPicPr>
          <p:cNvPr id="26" name="25 Imagen"/>
          <p:cNvPicPr>
            <a:picLocks noChangeAspect="1" noChangeArrowheads="1"/>
          </p:cNvPicPr>
          <p:nvPr/>
        </p:nvPicPr>
        <p:blipFill>
          <a:blip r:embed="rId2" cstate="print"/>
          <a:srcRect l="5163" t="4255" r="5349" b="4255"/>
          <a:stretch>
            <a:fillRect/>
          </a:stretch>
        </p:blipFill>
        <p:spPr bwMode="auto">
          <a:xfrm>
            <a:off x="3131840" y="2045615"/>
            <a:ext cx="3240360" cy="2679529"/>
          </a:xfrm>
          <a:prstGeom prst="rect">
            <a:avLst/>
          </a:prstGeom>
          <a:noFill/>
        </p:spPr>
      </p:pic>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l="1136" t="3448" r="3409" b="3448"/>
          <a:stretch>
            <a:fillRect/>
          </a:stretch>
        </p:blipFill>
        <p:spPr bwMode="auto">
          <a:xfrm>
            <a:off x="1763688" y="2354607"/>
            <a:ext cx="6408712" cy="3543822"/>
          </a:xfrm>
          <a:prstGeom prst="rect">
            <a:avLst/>
          </a:prstGeom>
          <a:noFill/>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32</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922853"/>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195" name="Rectangle 3"/>
          <p:cNvSpPr>
            <a:spLocks noChangeArrowheads="1"/>
          </p:cNvSpPr>
          <p:nvPr/>
        </p:nvSpPr>
        <p:spPr bwMode="auto">
          <a:xfrm>
            <a:off x="0" y="3905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2" name="11 Rectángulo"/>
          <p:cNvSpPr/>
          <p:nvPr/>
        </p:nvSpPr>
        <p:spPr>
          <a:xfrm>
            <a:off x="1031016" y="1301859"/>
            <a:ext cx="813690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Accionamientos de </a:t>
            </a:r>
            <a:r>
              <a:rPr lang="es-CL" sz="2400" b="1" dirty="0" smtClean="0">
                <a:solidFill>
                  <a:srgbClr val="C00000"/>
                </a:solidFill>
                <a:latin typeface="Arial" pitchFamily="34" charset="0"/>
                <a:ea typeface="Calibri"/>
                <a:cs typeface="Arial" pitchFamily="34" charset="0"/>
              </a:rPr>
              <a:t>válvulas.</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33</a:t>
            </a:fld>
            <a:endParaRPr lang="es-ES" dirty="0"/>
          </a:p>
        </p:txBody>
      </p:sp>
      <p:sp>
        <p:nvSpPr>
          <p:cNvPr id="23" name="22 Rectángulo"/>
          <p:cNvSpPr/>
          <p:nvPr/>
        </p:nvSpPr>
        <p:spPr>
          <a:xfrm>
            <a:off x="1403648" y="1556792"/>
            <a:ext cx="5688632"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Accionamiento de </a:t>
            </a:r>
            <a:r>
              <a:rPr lang="es-CL" sz="2400" b="1" dirty="0" smtClean="0">
                <a:solidFill>
                  <a:srgbClr val="C00000"/>
                </a:solidFill>
                <a:latin typeface="Arial" pitchFamily="34" charset="0"/>
                <a:ea typeface="Calibri"/>
                <a:cs typeface="Arial" pitchFamily="34" charset="0"/>
              </a:rPr>
              <a:t>válvulas.</a:t>
            </a:r>
            <a:endParaRPr lang="es-CL" sz="2400" b="1" dirty="0">
              <a:solidFill>
                <a:srgbClr val="C00000"/>
              </a:solidFill>
              <a:latin typeface="Arial" pitchFamily="34" charset="0"/>
              <a:ea typeface="Calibri"/>
              <a:cs typeface="Arial" pitchFamily="34" charset="0"/>
            </a:endParaRPr>
          </a:p>
        </p:txBody>
      </p:sp>
      <p:pic>
        <p:nvPicPr>
          <p:cNvPr id="4098" name="Picture 2" descr="http://for-exporter.com/USER_ROOT/weally/products/5009120110928204043.jpg">
            <a:hlinkClick r:id="rId2"/>
          </p:cNvPr>
          <p:cNvPicPr>
            <a:picLocks noChangeAspect="1" noChangeArrowheads="1"/>
          </p:cNvPicPr>
          <p:nvPr/>
        </p:nvPicPr>
        <p:blipFill>
          <a:blip r:embed="rId3" cstate="print"/>
          <a:srcRect t="14175" b="17314"/>
          <a:stretch>
            <a:fillRect/>
          </a:stretch>
        </p:blipFill>
        <p:spPr bwMode="auto">
          <a:xfrm>
            <a:off x="5937446" y="2018457"/>
            <a:ext cx="2312276" cy="1584176"/>
          </a:xfrm>
          <a:prstGeom prst="rect">
            <a:avLst/>
          </a:prstGeom>
          <a:noFill/>
        </p:spPr>
      </p:pic>
      <p:pic>
        <p:nvPicPr>
          <p:cNvPr id="4100" name="Picture 4" descr="http://www.sukanmarketing.com/sites/default/files/blog/solenoid-valve-1.bmp">
            <a:hlinkClick r:id="rId4"/>
          </p:cNvPr>
          <p:cNvPicPr>
            <a:picLocks noChangeAspect="1" noChangeArrowheads="1"/>
          </p:cNvPicPr>
          <p:nvPr/>
        </p:nvPicPr>
        <p:blipFill>
          <a:blip r:embed="rId5" cstate="print"/>
          <a:srcRect/>
          <a:stretch>
            <a:fillRect/>
          </a:stretch>
        </p:blipFill>
        <p:spPr bwMode="auto">
          <a:xfrm>
            <a:off x="2555776" y="4621769"/>
            <a:ext cx="4176464" cy="1183495"/>
          </a:xfrm>
          <a:prstGeom prst="rect">
            <a:avLst/>
          </a:prstGeom>
          <a:noFill/>
        </p:spPr>
      </p:pic>
      <p:sp>
        <p:nvSpPr>
          <p:cNvPr id="20" name="Rectangle 2"/>
          <p:cNvSpPr>
            <a:spLocks noChangeArrowheads="1"/>
          </p:cNvSpPr>
          <p:nvPr/>
        </p:nvSpPr>
        <p:spPr bwMode="auto">
          <a:xfrm>
            <a:off x="899592" y="1999874"/>
            <a:ext cx="468052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CL" sz="12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Reciben el nombre de </a:t>
            </a:r>
            <a:r>
              <a:rPr kumimoji="0" lang="es-C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electro válvula o válvula solenoide</a:t>
            </a: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las válvulas que se activan</a:t>
            </a:r>
            <a:r>
              <a:rPr kumimoji="0" lang="es-CL" b="0" i="0" u="none" strike="noStrike" cap="none" normalizeH="0" dirty="0" smtClean="0">
                <a:ln>
                  <a:noFill/>
                </a:ln>
                <a:solidFill>
                  <a:schemeClr val="tx1"/>
                </a:solidFill>
                <a:effectLst/>
                <a:latin typeface="Arial" pitchFamily="34" charset="0"/>
                <a:ea typeface="Times New Roman" pitchFamily="18" charset="0"/>
                <a:cs typeface="Arial" pitchFamily="34" charset="0"/>
              </a:rPr>
              <a:t> gracias a una señal eléctrica.</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
          <p:cNvSpPr>
            <a:spLocks noChangeArrowheads="1"/>
          </p:cNvSpPr>
          <p:nvPr/>
        </p:nvSpPr>
        <p:spPr bwMode="auto">
          <a:xfrm>
            <a:off x="827584" y="3501008"/>
            <a:ext cx="468052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CL" sz="12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
          <p:cNvSpPr>
            <a:spLocks noChangeArrowheads="1"/>
          </p:cNvSpPr>
          <p:nvPr/>
        </p:nvSpPr>
        <p:spPr bwMode="auto">
          <a:xfrm>
            <a:off x="972904" y="3365628"/>
            <a:ext cx="496454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CL" sz="12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CL" dirty="0" smtClean="0">
                <a:latin typeface="Arial" pitchFamily="34" charset="0"/>
                <a:ea typeface="Times New Roman" pitchFamily="18" charset="0"/>
                <a:cs typeface="Arial" pitchFamily="34" charset="0"/>
              </a:rPr>
              <a:t>E</a:t>
            </a: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jemplo: El siguiente símbolo representa</a:t>
            </a:r>
            <a:r>
              <a:rPr kumimoji="0" lang="es-CL" b="0" i="0" u="none" strike="noStrike" cap="none" normalizeH="0" dirty="0" smtClean="0">
                <a:ln>
                  <a:noFill/>
                </a:ln>
                <a:solidFill>
                  <a:schemeClr val="tx1"/>
                </a:solidFill>
                <a:effectLst/>
                <a:latin typeface="Arial" pitchFamily="34" charset="0"/>
                <a:ea typeface="Times New Roman" pitchFamily="18" charset="0"/>
                <a:cs typeface="Arial" pitchFamily="34" charset="0"/>
              </a:rPr>
              <a:t> una válvula de </a:t>
            </a: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 </a:t>
            </a:r>
            <a:r>
              <a:rPr lang="es-CL" dirty="0" smtClean="0">
                <a:latin typeface="Arial" pitchFamily="34" charset="0"/>
                <a:ea typeface="Times New Roman" pitchFamily="18" charset="0"/>
                <a:cs typeface="Arial" pitchFamily="34" charset="0"/>
              </a:rPr>
              <a:t>vías</a:t>
            </a: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a:t>
            </a:r>
            <a:r>
              <a:rPr lang="es-CL" dirty="0" smtClean="0">
                <a:latin typeface="Arial" pitchFamily="34" charset="0"/>
                <a:ea typeface="Times New Roman" pitchFamily="18" charset="0"/>
                <a:cs typeface="Arial" pitchFamily="34" charset="0"/>
              </a:rPr>
              <a:t>posiciones a</a:t>
            </a: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ctivada eléctricamente y recuperada por </a:t>
            </a: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resorte. </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
          <p:cNvSpPr txBox="1">
            <a:spLocks noChangeArrowheads="1"/>
          </p:cNvSpPr>
          <p:nvPr/>
        </p:nvSpPr>
        <p:spPr bwMode="auto">
          <a:xfrm>
            <a:off x="3779912" y="5811292"/>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400" b="0" i="1" u="none" strike="noStrike" cap="none" normalizeH="0" baseline="0" dirty="0" smtClean="0">
                <a:ln>
                  <a:noFill/>
                </a:ln>
                <a:effectLst/>
                <a:latin typeface="Verdana" pitchFamily="34" charset="0"/>
                <a:cs typeface="Arial" pitchFamily="34" charset="0"/>
              </a:rPr>
              <a:t>Representación Gráfica</a:t>
            </a:r>
            <a:endParaRPr kumimoji="0" lang="es-CL" sz="1400" b="0" i="0" u="none" strike="noStrike" cap="none" normalizeH="0" baseline="0" dirty="0" smtClean="0">
              <a:ln>
                <a:noFill/>
              </a:ln>
              <a:effectLst/>
              <a:latin typeface="Arial" pitchFamily="34" charset="0"/>
              <a:cs typeface="Arial" pitchFamily="34" charset="0"/>
            </a:endParaRPr>
          </a:p>
        </p:txBody>
      </p:sp>
      <p:sp>
        <p:nvSpPr>
          <p:cNvPr id="14" name="13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5" name="1 Marcador de número de diapositiva"/>
          <p:cNvSpPr txBox="1">
            <a:spLocks/>
          </p:cNvSpPr>
          <p:nvPr/>
        </p:nvSpPr>
        <p:spPr>
          <a:xfrm>
            <a:off x="6737884" y="3778007"/>
            <a:ext cx="2133600" cy="365125"/>
          </a:xfrm>
          <a:prstGeom prst="rect">
            <a:avLst/>
          </a:prstGeom>
        </p:spPr>
        <p:txBody>
          <a:bodyPr vert="horz" lIns="91440" tIns="45720" rIns="91440" bIns="45720" rtlCol="0" anchor="ctr"/>
          <a:lstStyle>
            <a:defPPr>
              <a:defRPr lang="es-E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s-ES" sz="1400" dirty="0" smtClean="0">
                <a:solidFill>
                  <a:schemeClr val="tx1"/>
                </a:solidFill>
              </a:rPr>
              <a:t>Válvula solenoide o </a:t>
            </a:r>
          </a:p>
          <a:p>
            <a:pPr algn="l">
              <a:defRPr/>
            </a:pPr>
            <a:r>
              <a:rPr lang="es-ES" sz="1400" dirty="0" smtClean="0">
                <a:solidFill>
                  <a:schemeClr val="tx1"/>
                </a:solidFill>
              </a:rPr>
              <a:t>electro </a:t>
            </a:r>
            <a:r>
              <a:rPr lang="es-ES" sz="1400" dirty="0" smtClean="0">
                <a:solidFill>
                  <a:schemeClr val="tx1"/>
                </a:solidFill>
              </a:rPr>
              <a:t>válvula.</a:t>
            </a:r>
            <a:endParaRPr lang="es-ES" sz="1400" dirty="0">
              <a:solidFill>
                <a:schemeClr val="tx1"/>
              </a:solidFill>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20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2000"/>
                                        <p:tgtEl>
                                          <p:spTgt spid="41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34</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13 CuadroTexto"/>
          <p:cNvSpPr txBox="1"/>
          <p:nvPr/>
        </p:nvSpPr>
        <p:spPr>
          <a:xfrm>
            <a:off x="2627784" y="5662989"/>
            <a:ext cx="4248472" cy="646331"/>
          </a:xfrm>
          <a:prstGeom prst="rect">
            <a:avLst/>
          </a:prstGeom>
          <a:noFill/>
        </p:spPr>
        <p:txBody>
          <a:bodyPr wrap="square" rtlCol="0">
            <a:spAutoFit/>
          </a:bodyPr>
          <a:lstStyle/>
          <a:p>
            <a:r>
              <a:rPr lang="es-CL" dirty="0" smtClean="0"/>
              <a:t>VER VIDEO VÁLVULA SOLENOIDE O  ELECTRO </a:t>
            </a:r>
            <a:r>
              <a:rPr lang="es-CL" dirty="0" smtClean="0"/>
              <a:t>SELECTOR. </a:t>
            </a:r>
            <a:endParaRPr lang="es-CL" dirty="0"/>
          </a:p>
        </p:txBody>
      </p:sp>
      <p:sp>
        <p:nvSpPr>
          <p:cNvPr id="10" name="9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11" name="Picture 2" descr="http://for-exporter.com/USER_ROOT/weally/products/5009120110928204043.jpg">
            <a:hlinkClick r:id="rId2"/>
          </p:cNvPr>
          <p:cNvPicPr>
            <a:picLocks noChangeAspect="1" noChangeArrowheads="1"/>
          </p:cNvPicPr>
          <p:nvPr/>
        </p:nvPicPr>
        <p:blipFill>
          <a:blip r:embed="rId3" cstate="print"/>
          <a:srcRect t="14175" b="17314"/>
          <a:stretch>
            <a:fillRect/>
          </a:stretch>
        </p:blipFill>
        <p:spPr bwMode="auto">
          <a:xfrm>
            <a:off x="6588224" y="1340768"/>
            <a:ext cx="2312276" cy="1584176"/>
          </a:xfrm>
          <a:prstGeom prst="rect">
            <a:avLst/>
          </a:prstGeom>
          <a:noFill/>
        </p:spPr>
      </p:pic>
      <p:pic>
        <p:nvPicPr>
          <p:cNvPr id="49154" name="Picture 2"/>
          <p:cNvPicPr>
            <a:picLocks noChangeAspect="1" noChangeArrowheads="1"/>
          </p:cNvPicPr>
          <p:nvPr/>
        </p:nvPicPr>
        <p:blipFill>
          <a:blip r:embed="rId4" cstate="print"/>
          <a:srcRect l="16322" t="10454" r="22247" b="12766"/>
          <a:stretch>
            <a:fillRect/>
          </a:stretch>
        </p:blipFill>
        <p:spPr bwMode="auto">
          <a:xfrm>
            <a:off x="1979712" y="2348880"/>
            <a:ext cx="4508808" cy="3168352"/>
          </a:xfrm>
          <a:prstGeom prst="rect">
            <a:avLst/>
          </a:prstGeom>
          <a:noFill/>
          <a:ln w="9525">
            <a:noFill/>
            <a:miter lim="800000"/>
            <a:headEnd/>
            <a:tailEnd/>
          </a:ln>
        </p:spPr>
      </p:pic>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35</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 name="22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
        <p:nvSpPr>
          <p:cNvPr id="21" name="Rectangle 2"/>
          <p:cNvSpPr>
            <a:spLocks noChangeArrowheads="1"/>
          </p:cNvSpPr>
          <p:nvPr/>
        </p:nvSpPr>
        <p:spPr bwMode="auto">
          <a:xfrm>
            <a:off x="827584" y="3501008"/>
            <a:ext cx="468052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CL" sz="12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pic>
        <p:nvPicPr>
          <p:cNvPr id="24" name="23 Imagen" descr="D:\A Formativa110\A Hidraúlica Básica Final\Texto de estudio\imágenes manual válvulas\valvulas de presió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657474"/>
            <a:ext cx="4896544" cy="2931766"/>
          </a:xfrm>
          <a:prstGeom prst="rect">
            <a:avLst/>
          </a:prstGeom>
          <a:noFill/>
          <a:ln w="9525">
            <a:noFill/>
            <a:miter lim="800000"/>
            <a:headEnd/>
            <a:tailEnd/>
          </a:ln>
        </p:spPr>
      </p:pic>
      <p:sp>
        <p:nvSpPr>
          <p:cNvPr id="20" name="19 Rectángulo"/>
          <p:cNvSpPr/>
          <p:nvPr/>
        </p:nvSpPr>
        <p:spPr>
          <a:xfrm>
            <a:off x="3779912" y="2420888"/>
            <a:ext cx="2016224"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CuadroTexto"/>
          <p:cNvSpPr txBox="1"/>
          <p:nvPr/>
        </p:nvSpPr>
        <p:spPr>
          <a:xfrm>
            <a:off x="4010337" y="2492897"/>
            <a:ext cx="1612979" cy="584775"/>
          </a:xfrm>
          <a:prstGeom prst="rect">
            <a:avLst/>
          </a:prstGeom>
          <a:noFill/>
        </p:spPr>
        <p:txBody>
          <a:bodyPr wrap="square" rtlCol="0">
            <a:spAutoFit/>
          </a:bodyPr>
          <a:lstStyle/>
          <a:p>
            <a:pPr algn="ctr"/>
            <a:r>
              <a:rPr lang="es-CL" sz="1600" b="1" dirty="0" smtClean="0">
                <a:solidFill>
                  <a:schemeClr val="bg1"/>
                </a:solidFill>
              </a:rPr>
              <a:t>VÁLVULAS DE  PRESIÓN </a:t>
            </a:r>
            <a:endParaRPr lang="es-CL" sz="1600" b="1" dirty="0">
              <a:solidFill>
                <a:schemeClr val="bg1"/>
              </a:solidFill>
            </a:endParaRPr>
          </a:p>
        </p:txBody>
      </p:sp>
      <p:sp>
        <p:nvSpPr>
          <p:cNvPr id="25" name="24 Rectángulo"/>
          <p:cNvSpPr/>
          <p:nvPr/>
        </p:nvSpPr>
        <p:spPr>
          <a:xfrm>
            <a:off x="2843808" y="3861048"/>
            <a:ext cx="3888432" cy="576064"/>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25 CuadroTexto"/>
          <p:cNvSpPr txBox="1"/>
          <p:nvPr/>
        </p:nvSpPr>
        <p:spPr>
          <a:xfrm>
            <a:off x="3291934" y="3861049"/>
            <a:ext cx="3110745" cy="584775"/>
          </a:xfrm>
          <a:prstGeom prst="rect">
            <a:avLst/>
          </a:prstGeom>
          <a:noFill/>
        </p:spPr>
        <p:txBody>
          <a:bodyPr wrap="square" rtlCol="0">
            <a:spAutoFit/>
          </a:bodyPr>
          <a:lstStyle/>
          <a:p>
            <a:pPr algn="ctr"/>
            <a:r>
              <a:rPr lang="es-CL" sz="1600" b="1" dirty="0" smtClean="0">
                <a:solidFill>
                  <a:schemeClr val="bg1"/>
                </a:solidFill>
              </a:rPr>
              <a:t>REGULAR O ALIVIAR LA PRESIÓN </a:t>
            </a:r>
            <a:endParaRPr lang="es-CL" sz="1600" b="1" dirty="0">
              <a:solidFill>
                <a:schemeClr val="bg1"/>
              </a:solidFill>
            </a:endParaRPr>
          </a:p>
        </p:txBody>
      </p:sp>
      <p:sp>
        <p:nvSpPr>
          <p:cNvPr id="27" name="26 Rectángulo"/>
          <p:cNvSpPr/>
          <p:nvPr/>
        </p:nvSpPr>
        <p:spPr>
          <a:xfrm>
            <a:off x="2339752" y="5157192"/>
            <a:ext cx="2304256"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27 CuadroTexto"/>
          <p:cNvSpPr txBox="1"/>
          <p:nvPr/>
        </p:nvSpPr>
        <p:spPr>
          <a:xfrm>
            <a:off x="2670989" y="5229201"/>
            <a:ext cx="1612979" cy="584775"/>
          </a:xfrm>
          <a:prstGeom prst="rect">
            <a:avLst/>
          </a:prstGeom>
          <a:noFill/>
        </p:spPr>
        <p:txBody>
          <a:bodyPr wrap="square" rtlCol="0">
            <a:spAutoFit/>
          </a:bodyPr>
          <a:lstStyle/>
          <a:p>
            <a:pPr algn="ctr"/>
            <a:r>
              <a:rPr lang="es-CL" sz="1600" b="1" dirty="0" smtClean="0">
                <a:solidFill>
                  <a:schemeClr val="bg1"/>
                </a:solidFill>
              </a:rPr>
              <a:t>VÁLVULAS DE  ALIVIO  </a:t>
            </a:r>
            <a:endParaRPr lang="es-CL" sz="1600" b="1" dirty="0">
              <a:solidFill>
                <a:schemeClr val="bg1"/>
              </a:solidFill>
            </a:endParaRPr>
          </a:p>
        </p:txBody>
      </p:sp>
      <p:sp>
        <p:nvSpPr>
          <p:cNvPr id="29" name="28 Rectángulo"/>
          <p:cNvSpPr/>
          <p:nvPr/>
        </p:nvSpPr>
        <p:spPr>
          <a:xfrm>
            <a:off x="5076056" y="5085184"/>
            <a:ext cx="2304256"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29 CuadroTexto"/>
          <p:cNvSpPr txBox="1"/>
          <p:nvPr/>
        </p:nvSpPr>
        <p:spPr>
          <a:xfrm>
            <a:off x="5335284" y="5157193"/>
            <a:ext cx="1843405" cy="584775"/>
          </a:xfrm>
          <a:prstGeom prst="rect">
            <a:avLst/>
          </a:prstGeom>
          <a:noFill/>
        </p:spPr>
        <p:txBody>
          <a:bodyPr wrap="square" rtlCol="0">
            <a:spAutoFit/>
          </a:bodyPr>
          <a:lstStyle/>
          <a:p>
            <a:pPr algn="ctr"/>
            <a:r>
              <a:rPr lang="es-CL" sz="1600" b="1" dirty="0" smtClean="0">
                <a:solidFill>
                  <a:schemeClr val="bg1"/>
                </a:solidFill>
              </a:rPr>
              <a:t>VÁLVULAS DE  REGULACIÓN  </a:t>
            </a:r>
            <a:endParaRPr lang="es-CL" sz="1600" b="1" dirty="0">
              <a:solidFill>
                <a:schemeClr val="bg1"/>
              </a:solidFill>
            </a:endParaRPr>
          </a:p>
        </p:txBody>
      </p:sp>
      <p:sp>
        <p:nvSpPr>
          <p:cNvPr id="18" name="17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1547664" y="2044005"/>
            <a:ext cx="662473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endParaRPr kumimoji="0" lang="es-CL" i="0" u="none" strike="noStrike" cap="none" normalizeH="0" baseline="0" dirty="0" smtClean="0">
              <a:ln>
                <a:noFill/>
              </a:ln>
              <a:effectLst/>
              <a:latin typeface="Arial" pitchFamily="34" charset="0"/>
              <a:ea typeface="Calibri" pitchFamily="34" charset="0"/>
              <a:cs typeface="Arial" pitchFamily="34" charset="0"/>
            </a:endParaRPr>
          </a:p>
          <a:p>
            <a:pPr lvl="0" algn="just"/>
            <a:r>
              <a:rPr kumimoji="0" lang="es-CL" sz="1600" i="0" u="none" strike="noStrike" cap="none" normalizeH="0" baseline="0" dirty="0" smtClean="0">
                <a:ln>
                  <a:noFill/>
                </a:ln>
                <a:effectLst/>
                <a:latin typeface="Verdana" pitchFamily="34" charset="0"/>
                <a:ea typeface="Verdana" pitchFamily="34" charset="0"/>
                <a:cs typeface="Verdana" pitchFamily="34" charset="0"/>
              </a:rPr>
              <a:t>Estas válvulas son las encargadas de mantener la presión dentro de los parámetros</a:t>
            </a:r>
            <a:r>
              <a:rPr kumimoji="0" lang="es-CL" sz="1600" i="0" u="none" strike="noStrike" cap="none" normalizeH="0" dirty="0" smtClean="0">
                <a:ln>
                  <a:noFill/>
                </a:ln>
                <a:effectLst/>
                <a:latin typeface="Verdana" pitchFamily="34" charset="0"/>
                <a:ea typeface="Verdana" pitchFamily="34" charset="0"/>
                <a:cs typeface="Verdana" pitchFamily="34" charset="0"/>
              </a:rPr>
              <a:t> </a:t>
            </a:r>
            <a:r>
              <a:rPr kumimoji="0" lang="es-CL" sz="1600" i="0" u="none" strike="noStrike" cap="none" normalizeH="0" baseline="0" dirty="0" smtClean="0">
                <a:ln>
                  <a:noFill/>
                </a:ln>
                <a:effectLst/>
                <a:latin typeface="Verdana" pitchFamily="34" charset="0"/>
                <a:ea typeface="Verdana" pitchFamily="34" charset="0"/>
                <a:cs typeface="Verdana" pitchFamily="34" charset="0"/>
              </a:rPr>
              <a:t>o valores,  para los que se haya diseñado el circuito y así evitar daños en los componentes.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i="0" u="none" strike="noStrike" cap="none" normalizeH="0" baseline="0" dirty="0" smtClean="0">
              <a:ln>
                <a:noFill/>
              </a:ln>
              <a:solidFill>
                <a:srgbClr val="404040"/>
              </a:solidFill>
              <a:effectLst/>
              <a:latin typeface="Arial" pitchFamily="34" charset="0"/>
              <a:ea typeface="Calibri" pitchFamily="34" charset="0"/>
              <a:cs typeface="Arial" pitchFamily="34" charset="0"/>
            </a:endParaRPr>
          </a:p>
        </p:txBody>
      </p:sp>
      <p:sp>
        <p:nvSpPr>
          <p:cNvPr id="69633" name="Rectangle 1"/>
          <p:cNvSpPr>
            <a:spLocks noChangeArrowheads="1"/>
          </p:cNvSpPr>
          <p:nvPr/>
        </p:nvSpPr>
        <p:spPr bwMode="auto">
          <a:xfrm>
            <a:off x="1547664" y="3223429"/>
            <a:ext cx="676875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600" dirty="0" smtClean="0">
                <a:latin typeface="Verdana" pitchFamily="34" charset="0"/>
                <a:ea typeface="Verdana" pitchFamily="34" charset="0"/>
                <a:cs typeface="Verdana" pitchFamily="34" charset="0"/>
              </a:rPr>
              <a:t>Para</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el control de estos parámetros  pueden realizar funciones tales como: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Limitar la presión máxima del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sistema.</a:t>
            </a:r>
            <a:endParaRPr kumimoji="0" lang="es-E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Reducir la</a:t>
            </a:r>
            <a:r>
              <a:rPr kumimoji="0" lang="es-CL" sz="1600" b="0" i="0" u="none" strike="noStrike" cap="none" normalizeH="0" dirty="0" smtClean="0">
                <a:ln>
                  <a:noFill/>
                </a:ln>
                <a:solidFill>
                  <a:schemeClr val="tx1"/>
                </a:solidFill>
                <a:effectLst/>
                <a:latin typeface="Verdana" pitchFamily="34" charset="0"/>
                <a:ea typeface="Verdana" pitchFamily="34" charset="0"/>
                <a:cs typeface="Verdana" pitchFamily="34" charset="0"/>
              </a:rPr>
              <a:t>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presión en ciertas partes del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sistema.</a:t>
            </a:r>
            <a:endParaRPr kumimoji="0" lang="es-E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Controlar operaciones en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secuencia.</a:t>
            </a:r>
            <a:endParaRPr kumimoji="0" lang="es-E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spcBef>
                <a:spcPct val="0"/>
              </a:spcBef>
              <a:spcAft>
                <a:spcPct val="0"/>
              </a:spcAft>
              <a:buClrTx/>
              <a:buSzTx/>
              <a:buFontTx/>
              <a:buChar char="•"/>
              <a:tabLst/>
            </a:pP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Equilibrar</a:t>
            </a:r>
            <a:r>
              <a:rPr lang="es-CL" sz="1600" dirty="0" smtClean="0">
                <a:latin typeface="Verdana" pitchFamily="34" charset="0"/>
                <a:ea typeface="Verdana" pitchFamily="34" charset="0"/>
                <a:cs typeface="Verdana" pitchFamily="34" charset="0"/>
              </a:rPr>
              <a:t>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el sistema</a:t>
            </a:r>
            <a:r>
              <a:rPr kumimoji="0" lang="es-CL" sz="1600" b="0" i="0" u="none" strike="noStrike" cap="none" normalizeH="0" dirty="0" smtClean="0">
                <a:ln>
                  <a:noFill/>
                </a:ln>
                <a:solidFill>
                  <a:schemeClr val="tx1"/>
                </a:solidFill>
                <a:effectLst/>
                <a:latin typeface="Verdana" pitchFamily="34" charset="0"/>
                <a:ea typeface="Verdana" pitchFamily="34" charset="0"/>
                <a:cs typeface="Verdana" pitchFamily="34" charset="0"/>
              </a:rPr>
              <a:t> cuando está expuesto a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fuerzas</a:t>
            </a:r>
          </a:p>
          <a:p>
            <a:pPr marL="0" marR="0" lvl="0" indent="0" algn="l" defTabSz="914400" rtl="0" eaLnBrk="0" fontAlgn="base" latinLnBrk="0" hangingPunct="0">
              <a:spcBef>
                <a:spcPct val="0"/>
              </a:spcBef>
              <a:spcAft>
                <a:spcPct val="0"/>
              </a:spcAft>
              <a:buClrTx/>
              <a:buSzTx/>
              <a:tabLst/>
            </a:pP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mecánicas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externas.</a:t>
            </a:r>
            <a:endPar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spcBef>
                <a:spcPct val="0"/>
              </a:spcBef>
              <a:spcAft>
                <a:spcPct val="0"/>
              </a:spcAft>
              <a:buClrTx/>
              <a:buSzTx/>
              <a:tabLst/>
            </a:pPr>
            <a:endParaRPr kumimoji="0" lang="es-ES"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defTabSz="914400" rtl="0" eaLnBrk="0" fontAlgn="base" latinLnBrk="0" hangingPunct="0">
              <a:spcBef>
                <a:spcPct val="0"/>
              </a:spcBef>
              <a:spcAft>
                <a:spcPct val="0"/>
              </a:spcAft>
              <a:buClrTx/>
              <a:buSzTx/>
              <a:tabLst/>
            </a:pPr>
            <a:r>
              <a:rPr lang="es-ES" sz="1600" dirty="0">
                <a:latin typeface="Verdana" pitchFamily="34" charset="0"/>
                <a:ea typeface="Verdana" pitchFamily="34" charset="0"/>
                <a:cs typeface="Verdana" pitchFamily="34" charset="0"/>
              </a:rPr>
              <a:t> </a:t>
            </a:r>
            <a:r>
              <a:rPr lang="es-ES" sz="1600" dirty="0" smtClean="0">
                <a:latin typeface="Verdana" pitchFamily="34" charset="0"/>
                <a:ea typeface="Verdana" pitchFamily="34" charset="0"/>
                <a:cs typeface="Verdana" pitchFamily="34" charset="0"/>
              </a:rPr>
              <a:t>…y o</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tras funciones que impliquen cambios en las presiones de</a:t>
            </a:r>
            <a:r>
              <a:rPr kumimoji="0" lang="es-CL" sz="1600" b="0" i="0" u="none" strike="noStrike" cap="none" normalizeH="0" dirty="0" smtClean="0">
                <a:ln>
                  <a:noFill/>
                </a:ln>
                <a:solidFill>
                  <a:schemeClr val="tx1"/>
                </a:solidFill>
                <a:effectLst/>
                <a:latin typeface="Verdana" pitchFamily="34" charset="0"/>
                <a:ea typeface="Verdana" pitchFamily="34" charset="0"/>
                <a:cs typeface="Verdana" pitchFamily="34" charset="0"/>
              </a:rPr>
              <a:t> </a:t>
            </a:r>
            <a:r>
              <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operación.</a:t>
            </a:r>
            <a:endParaRPr kumimoji="0" lang="es-CL"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79512" y="-675456"/>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36</a:t>
            </a:fld>
            <a:endParaRPr lang="es-ES"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9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2123728" y="4005064"/>
            <a:ext cx="5544616" cy="338554"/>
          </a:xfrm>
          <a:prstGeom prst="rect">
            <a:avLst/>
          </a:prstGeom>
          <a:noFill/>
        </p:spPr>
        <p:txBody>
          <a:bodyPr wrap="square" rtlCol="0">
            <a:spAutoFit/>
          </a:bodyPr>
          <a:lstStyle/>
          <a:p>
            <a:r>
              <a:rPr lang="es-CL" sz="1600" dirty="0" smtClean="0">
                <a:latin typeface="Verdana" pitchFamily="34" charset="0"/>
                <a:ea typeface="Verdana" pitchFamily="34" charset="0"/>
                <a:cs typeface="Verdana" pitchFamily="34" charset="0"/>
              </a:rPr>
              <a:t>Estas válvulas de modo general se clasifican </a:t>
            </a:r>
            <a:r>
              <a:rPr lang="es-CL" sz="1600" dirty="0" smtClean="0">
                <a:latin typeface="Verdana" pitchFamily="34" charset="0"/>
                <a:ea typeface="Verdana" pitchFamily="34" charset="0"/>
                <a:cs typeface="Verdana" pitchFamily="34" charset="0"/>
              </a:rPr>
              <a:t>en:</a:t>
            </a:r>
            <a:endParaRPr lang="es-CL" sz="1600" dirty="0">
              <a:latin typeface="Verdana" pitchFamily="34" charset="0"/>
              <a:ea typeface="Verdana" pitchFamily="34" charset="0"/>
              <a:cs typeface="Verdana" pitchFamily="34" charset="0"/>
            </a:endParaRPr>
          </a:p>
        </p:txBody>
      </p:sp>
      <p:sp>
        <p:nvSpPr>
          <p:cNvPr id="41989" name="Rectangle 5"/>
          <p:cNvSpPr>
            <a:spLocks noChangeArrowheads="1"/>
          </p:cNvSpPr>
          <p:nvPr/>
        </p:nvSpPr>
        <p:spPr bwMode="auto">
          <a:xfrm>
            <a:off x="1547664" y="2348880"/>
            <a:ext cx="698477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Se instalan en distintas partes de los sistemas hidráulicos. </a:t>
            </a:r>
          </a:p>
          <a:p>
            <a:pPr marL="0" marR="0" lvl="0" indent="0" algn="just" defTabSz="914400" rtl="0" eaLnBrk="0" fontAlgn="base" latinLnBrk="0" hangingPunct="0">
              <a:lnSpc>
                <a:spcPct val="100000"/>
              </a:lnSpc>
              <a:spcBef>
                <a:spcPct val="0"/>
              </a:spcBef>
              <a:spcAft>
                <a:spcPct val="0"/>
              </a:spcAft>
              <a:buClrTx/>
              <a:buSzTx/>
              <a:buFontTx/>
              <a:buNone/>
              <a:tabLst/>
            </a:pPr>
            <a:endParaRPr lang="es-CL" sz="1600" dirty="0" smtClean="0">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Su funcionamiento se basa en un equilibrio entre la presión y la fuerza de un resorte interno de la válvula.  </a:t>
            </a: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37</a:t>
            </a:fld>
            <a:endParaRPr lang="es-ES"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24 Rectángulo"/>
          <p:cNvSpPr/>
          <p:nvPr/>
        </p:nvSpPr>
        <p:spPr>
          <a:xfrm>
            <a:off x="1763688" y="4797152"/>
            <a:ext cx="2664296" cy="100811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25 CuadroTexto"/>
          <p:cNvSpPr txBox="1"/>
          <p:nvPr/>
        </p:nvSpPr>
        <p:spPr>
          <a:xfrm>
            <a:off x="1979712" y="4902259"/>
            <a:ext cx="2232248" cy="830997"/>
          </a:xfrm>
          <a:prstGeom prst="rect">
            <a:avLst/>
          </a:prstGeom>
          <a:noFill/>
        </p:spPr>
        <p:txBody>
          <a:bodyPr wrap="square" rtlCol="0">
            <a:spAutoFit/>
          </a:bodyPr>
          <a:lstStyle/>
          <a:p>
            <a:pPr algn="ctr"/>
            <a:r>
              <a:rPr lang="es-CL" sz="1600" b="1" dirty="0" smtClean="0">
                <a:solidFill>
                  <a:schemeClr val="bg1"/>
                </a:solidFill>
              </a:rPr>
              <a:t>VÁLVULAS DE  ALIVIO O  DESCARGA  </a:t>
            </a:r>
            <a:endParaRPr lang="es-CL" sz="1600" b="1" dirty="0">
              <a:solidFill>
                <a:schemeClr val="bg1"/>
              </a:solidFill>
            </a:endParaRPr>
          </a:p>
        </p:txBody>
      </p:sp>
      <p:sp>
        <p:nvSpPr>
          <p:cNvPr id="27" name="26 Rectángulo"/>
          <p:cNvSpPr/>
          <p:nvPr/>
        </p:nvSpPr>
        <p:spPr>
          <a:xfrm>
            <a:off x="4860032" y="4797152"/>
            <a:ext cx="2592288" cy="100811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27 CuadroTexto"/>
          <p:cNvSpPr txBox="1"/>
          <p:nvPr/>
        </p:nvSpPr>
        <p:spPr>
          <a:xfrm>
            <a:off x="5364088" y="4869160"/>
            <a:ext cx="1872208" cy="830997"/>
          </a:xfrm>
          <a:prstGeom prst="rect">
            <a:avLst/>
          </a:prstGeom>
          <a:noFill/>
        </p:spPr>
        <p:txBody>
          <a:bodyPr wrap="square" rtlCol="0">
            <a:spAutoFit/>
          </a:bodyPr>
          <a:lstStyle/>
          <a:p>
            <a:pPr algn="ctr"/>
            <a:r>
              <a:rPr lang="es-CL" sz="1600" b="1" dirty="0" smtClean="0">
                <a:solidFill>
                  <a:schemeClr val="bg1"/>
                </a:solidFill>
              </a:rPr>
              <a:t>VÁLVULAS REGULADORAS O REDUCTORAS</a:t>
            </a:r>
            <a:endParaRPr lang="es-CL" sz="1600" b="1" dirty="0">
              <a:solidFill>
                <a:schemeClr val="bg1"/>
              </a:solidFill>
            </a:endParaRPr>
          </a:p>
        </p:txBody>
      </p:sp>
      <p:sp>
        <p:nvSpPr>
          <p:cNvPr id="16" name="1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3" name="12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115616" y="2708914"/>
            <a:ext cx="5040560"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endParaRPr kumimoji="0" lang="es-CL" sz="1600" i="0" u="none" strike="noStrike" cap="none" normalizeH="0" baseline="0" dirty="0" smtClean="0">
              <a:ln>
                <a:noFill/>
              </a:ln>
              <a:effectLst/>
              <a:latin typeface="Verdana" pitchFamily="34" charset="0"/>
              <a:ea typeface="Verdana" pitchFamily="34" charset="0"/>
              <a:cs typeface="Verdana" pitchFamily="34" charset="0"/>
            </a:endParaRPr>
          </a:p>
          <a:p>
            <a:pPr marL="0" marR="0" lvl="0" indent="0" defTabSz="914400" rtl="0" eaLnBrk="0" fontAlgn="base" latinLnBrk="0" hangingPunct="0">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La función principal</a:t>
            </a:r>
            <a:r>
              <a:rPr kumimoji="0" lang="es-CL" sz="1600" i="0" u="none" strike="noStrike" cap="none" normalizeH="0" dirty="0" smtClean="0">
                <a:ln>
                  <a:noFill/>
                </a:ln>
                <a:effectLst/>
                <a:latin typeface="Verdana" pitchFamily="34" charset="0"/>
                <a:ea typeface="Verdana" pitchFamily="34" charset="0"/>
                <a:cs typeface="Verdana" pitchFamily="34" charset="0"/>
              </a:rPr>
              <a:t> de esta</a:t>
            </a:r>
            <a:r>
              <a:rPr kumimoji="0" lang="es-CL" sz="1600" i="0" u="none" strike="noStrike" cap="none" normalizeH="0" baseline="0" dirty="0" smtClean="0">
                <a:ln>
                  <a:noFill/>
                </a:ln>
                <a:effectLst/>
                <a:latin typeface="Verdana" pitchFamily="34" charset="0"/>
                <a:ea typeface="Verdana" pitchFamily="34" charset="0"/>
                <a:cs typeface="Verdana" pitchFamily="34" charset="0"/>
              </a:rPr>
              <a:t> válvula</a:t>
            </a:r>
            <a:r>
              <a:rPr kumimoji="0" lang="es-CL" sz="1600" i="0" u="none" strike="noStrike" cap="none" normalizeH="0" dirty="0" smtClean="0">
                <a:ln>
                  <a:noFill/>
                </a:ln>
                <a:effectLst/>
                <a:latin typeface="Verdana" pitchFamily="34" charset="0"/>
                <a:ea typeface="Verdana" pitchFamily="34" charset="0"/>
                <a:cs typeface="Verdana" pitchFamily="34" charset="0"/>
              </a:rPr>
              <a:t> </a:t>
            </a:r>
            <a:r>
              <a:rPr kumimoji="0" lang="es-CL" sz="1600" i="0" u="none" strike="noStrike" cap="none" normalizeH="0" baseline="0" dirty="0" smtClean="0">
                <a:ln>
                  <a:noFill/>
                </a:ln>
                <a:effectLst/>
                <a:latin typeface="Verdana" pitchFamily="34" charset="0"/>
                <a:ea typeface="Verdana" pitchFamily="34" charset="0"/>
                <a:cs typeface="Verdana" pitchFamily="34" charset="0"/>
              </a:rPr>
              <a:t>es, </a:t>
            </a:r>
            <a:r>
              <a:rPr kumimoji="0" lang="es-CL" sz="1600" i="0" u="none" strike="noStrike" cap="none" normalizeH="0" baseline="0" dirty="0" smtClean="0">
                <a:ln>
                  <a:noFill/>
                </a:ln>
                <a:effectLst/>
                <a:latin typeface="Verdana" pitchFamily="34" charset="0"/>
                <a:ea typeface="Verdana" pitchFamily="34" charset="0"/>
                <a:cs typeface="Verdana" pitchFamily="34" charset="0"/>
              </a:rPr>
              <a:t>como su nombre lo </a:t>
            </a:r>
            <a:r>
              <a:rPr kumimoji="0" lang="es-CL" sz="1600" i="0" u="none" strike="noStrike" cap="none" normalizeH="0" baseline="0" dirty="0" smtClean="0">
                <a:ln>
                  <a:noFill/>
                </a:ln>
                <a:effectLst/>
                <a:latin typeface="Verdana" pitchFamily="34" charset="0"/>
                <a:ea typeface="Verdana" pitchFamily="34" charset="0"/>
                <a:cs typeface="Verdana" pitchFamily="34" charset="0"/>
              </a:rPr>
              <a:t>dice, </a:t>
            </a:r>
            <a:r>
              <a:rPr kumimoji="0" lang="es-CL" sz="1600" i="0" u="none" strike="noStrike" cap="none" normalizeH="0" baseline="0" dirty="0" smtClean="0">
                <a:ln>
                  <a:noFill/>
                </a:ln>
                <a:effectLst/>
                <a:latin typeface="Verdana" pitchFamily="34" charset="0"/>
                <a:ea typeface="Verdana" pitchFamily="34" charset="0"/>
                <a:cs typeface="Verdana" pitchFamily="34" charset="0"/>
              </a:rPr>
              <a:t>“aliviar” </a:t>
            </a:r>
            <a:r>
              <a:rPr lang="es-CL" sz="1600" dirty="0" smtClean="0">
                <a:latin typeface="Verdana" pitchFamily="34" charset="0"/>
                <a:ea typeface="Verdana" pitchFamily="34" charset="0"/>
                <a:cs typeface="Verdana" pitchFamily="34" charset="0"/>
              </a:rPr>
              <a:t>en el caso que el sistema, por </a:t>
            </a:r>
            <a:r>
              <a:rPr kumimoji="0" lang="es-CL" sz="1600" i="0" u="none" strike="noStrike" cap="none" normalizeH="0" baseline="0" dirty="0" smtClean="0">
                <a:ln>
                  <a:noFill/>
                </a:ln>
                <a:effectLst/>
                <a:latin typeface="Verdana" pitchFamily="34" charset="0"/>
                <a:ea typeface="Verdana" pitchFamily="34" charset="0"/>
                <a:cs typeface="Verdana" pitchFamily="34" charset="0"/>
              </a:rPr>
              <a:t>algún desperfecto</a:t>
            </a:r>
            <a:r>
              <a:rPr kumimoji="0" lang="es-CL" sz="1600" i="0" u="none" strike="noStrike" cap="none" normalizeH="0" dirty="0" smtClean="0">
                <a:ln>
                  <a:noFill/>
                </a:ln>
                <a:effectLst/>
                <a:latin typeface="Verdana" pitchFamily="34" charset="0"/>
                <a:ea typeface="Verdana" pitchFamily="34" charset="0"/>
                <a:cs typeface="Verdana" pitchFamily="34" charset="0"/>
              </a:rPr>
              <a:t> </a:t>
            </a:r>
            <a:r>
              <a:rPr kumimoji="0" lang="es-CL" sz="1600" i="0" u="none" strike="noStrike" cap="none" normalizeH="0" baseline="0" dirty="0" smtClean="0">
                <a:ln>
                  <a:noFill/>
                </a:ln>
                <a:effectLst/>
                <a:latin typeface="Verdana" pitchFamily="34" charset="0"/>
                <a:ea typeface="Verdana" pitchFamily="34" charset="0"/>
                <a:cs typeface="Verdana" pitchFamily="34" charset="0"/>
              </a:rPr>
              <a:t>genere una presión más alta que la adecuada al sistema.</a:t>
            </a:r>
          </a:p>
          <a:p>
            <a:pPr marL="0" marR="0" lvl="0" indent="0" defTabSz="914400" rtl="0" eaLnBrk="0" fontAlgn="base" latinLnBrk="0" hangingPunct="0">
              <a:spcBef>
                <a:spcPct val="0"/>
              </a:spcBef>
              <a:spcAft>
                <a:spcPct val="0"/>
              </a:spcAft>
              <a:buClrTx/>
              <a:buSzTx/>
              <a:buFontTx/>
              <a:buNone/>
              <a:tabLst/>
            </a:pPr>
            <a:endParaRPr lang="es-CL" sz="1600" dirty="0">
              <a:latin typeface="Verdana" pitchFamily="34" charset="0"/>
              <a:ea typeface="Verdana" pitchFamily="34" charset="0"/>
              <a:cs typeface="Verdana" pitchFamily="34" charset="0"/>
            </a:endParaRPr>
          </a:p>
          <a:p>
            <a:pPr marL="0" marR="0" lvl="0" indent="0" defTabSz="914400" rtl="0" eaLnBrk="0" fontAlgn="base" latinLnBrk="0" hangingPunct="0">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 </a:t>
            </a:r>
          </a:p>
          <a:p>
            <a:pPr marL="0" marR="0" lvl="0" indent="0" defTabSz="914400" rtl="0" eaLnBrk="0" fontAlgn="base" latinLnBrk="0" hangingPunct="0">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Si se genera una sobre presión</a:t>
            </a:r>
            <a:r>
              <a:rPr kumimoji="0" lang="es-CL" sz="1600" i="0" u="none" strike="noStrike" cap="none" normalizeH="0" dirty="0" smtClean="0">
                <a:ln>
                  <a:noFill/>
                </a:ln>
                <a:effectLst/>
                <a:latin typeface="Verdana" pitchFamily="34" charset="0"/>
                <a:ea typeface="Verdana" pitchFamily="34" charset="0"/>
                <a:cs typeface="Verdana" pitchFamily="34" charset="0"/>
              </a:rPr>
              <a:t> </a:t>
            </a:r>
            <a:r>
              <a:rPr kumimoji="0" lang="es-CL" sz="1600" i="0" u="none" strike="noStrike" cap="none" normalizeH="0" baseline="0" dirty="0" smtClean="0">
                <a:ln>
                  <a:noFill/>
                </a:ln>
                <a:effectLst/>
                <a:latin typeface="Verdana" pitchFamily="34" charset="0"/>
                <a:ea typeface="Verdana" pitchFamily="34" charset="0"/>
                <a:cs typeface="Verdana" pitchFamily="34" charset="0"/>
              </a:rPr>
              <a:t>esta válvula se abre completamente y envía todo el</a:t>
            </a:r>
            <a:r>
              <a:rPr kumimoji="0" lang="es-CL" sz="1600" i="0" u="none" strike="noStrike" cap="none" normalizeH="0" dirty="0" smtClean="0">
                <a:ln>
                  <a:noFill/>
                </a:ln>
                <a:effectLst/>
                <a:latin typeface="Verdana" pitchFamily="34" charset="0"/>
                <a:ea typeface="Verdana" pitchFamily="34" charset="0"/>
                <a:cs typeface="Verdana" pitchFamily="34" charset="0"/>
              </a:rPr>
              <a:t> fluido</a:t>
            </a:r>
            <a:r>
              <a:rPr kumimoji="0" lang="es-CL" sz="1600" i="0" u="none" strike="noStrike" cap="none" normalizeH="0" baseline="0" dirty="0" smtClean="0">
                <a:ln>
                  <a:noFill/>
                </a:ln>
                <a:effectLst/>
                <a:latin typeface="Verdana" pitchFamily="34" charset="0"/>
                <a:ea typeface="Verdana" pitchFamily="34" charset="0"/>
                <a:cs typeface="Verdana" pitchFamily="34" charset="0"/>
              </a:rPr>
              <a:t> al estanque dejando el sistema sin presión.</a:t>
            </a:r>
          </a:p>
          <a:p>
            <a:pPr marL="0" marR="0" lvl="0" indent="0" defTabSz="914400" rtl="0" eaLnBrk="0" fontAlgn="base" latinLnBrk="0" hangingPunct="0">
              <a:spcBef>
                <a:spcPct val="0"/>
              </a:spcBef>
              <a:spcAft>
                <a:spcPct val="0"/>
              </a:spcAft>
              <a:buClrTx/>
              <a:buSzTx/>
              <a:buFontTx/>
              <a:buNone/>
              <a:tabLst/>
            </a:pPr>
            <a:endParaRPr lang="es-CL" sz="1600" dirty="0">
              <a:latin typeface="Verdana" pitchFamily="34" charset="0"/>
              <a:ea typeface="Verdana" pitchFamily="34" charset="0"/>
              <a:cs typeface="Verdana" pitchFamily="34" charset="0"/>
            </a:endParaRPr>
          </a:p>
          <a:p>
            <a:pPr marL="0" marR="0" lvl="0" indent="0" defTabSz="914400" rtl="0" eaLnBrk="0" fontAlgn="base" latinLnBrk="0" hangingPunct="0">
              <a:spcBef>
                <a:spcPct val="0"/>
              </a:spcBef>
              <a:spcAft>
                <a:spcPct val="0"/>
              </a:spcAft>
              <a:buClrTx/>
              <a:buSzTx/>
              <a:buFontTx/>
              <a:buNone/>
              <a:tabLst/>
            </a:pPr>
            <a:endParaRPr kumimoji="0" lang="es-CL" sz="1600" i="0" u="none" strike="noStrike" cap="none" normalizeH="0" baseline="0" dirty="0" smtClean="0">
              <a:ln>
                <a:noFill/>
              </a:ln>
              <a:effectLst/>
              <a:latin typeface="Verdana" pitchFamily="34" charset="0"/>
              <a:ea typeface="Verdana" pitchFamily="34" charset="0"/>
              <a:cs typeface="Verdana" pitchFamily="34" charset="0"/>
            </a:endParaRPr>
          </a:p>
          <a:p>
            <a:pPr marL="0" marR="0" lvl="0" indent="0" defTabSz="914400" rtl="0" eaLnBrk="0" fontAlgn="base" latinLnBrk="0" hangingPunct="0">
              <a:spcBef>
                <a:spcPct val="0"/>
              </a:spcBef>
              <a:spcAft>
                <a:spcPct val="0"/>
              </a:spcAft>
              <a:buClrTx/>
              <a:buSzTx/>
              <a:buFontTx/>
              <a:buNone/>
              <a:tabLst/>
            </a:pPr>
            <a:endParaRPr kumimoji="0" lang="es-CL" sz="1600" i="0" u="none" strike="noStrike" cap="none" normalizeH="0" baseline="0" dirty="0" smtClean="0">
              <a:ln>
                <a:noFill/>
              </a:ln>
              <a:effectLst/>
              <a:latin typeface="Verdana" pitchFamily="34" charset="0"/>
              <a:ea typeface="Verdana" pitchFamily="34" charset="0"/>
              <a:cs typeface="Verdan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38</a:t>
            </a:fld>
            <a:endParaRPr lang="es-ES" dirty="0"/>
          </a:p>
        </p:txBody>
      </p:sp>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9" name="8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pic>
        <p:nvPicPr>
          <p:cNvPr id="10" name="valvula de seguridad.wmv">
            <a:hlinkClick r:id="" action="ppaction://media"/>
          </p:cNvPr>
          <p:cNvPicPr>
            <a:picLocks noRot="1" noChangeAspect="1"/>
          </p:cNvPicPr>
          <p:nvPr>
            <a:videoFile r:link="rId1"/>
          </p:nvPr>
        </p:nvPicPr>
        <p:blipFill>
          <a:blip r:embed="rId3" cstate="print"/>
          <a:stretch>
            <a:fillRect/>
          </a:stretch>
        </p:blipFill>
        <p:spPr>
          <a:xfrm>
            <a:off x="6289527" y="3212976"/>
            <a:ext cx="2843808" cy="2533138"/>
          </a:xfrm>
          <a:prstGeom prst="rect">
            <a:avLst/>
          </a:prstGeom>
        </p:spPr>
      </p:pic>
      <p:sp>
        <p:nvSpPr>
          <p:cNvPr id="12"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1243014" y="2037876"/>
            <a:ext cx="6281313" cy="646331"/>
          </a:xfrm>
          <a:prstGeom prst="rect">
            <a:avLst/>
          </a:prstGeom>
        </p:spPr>
        <p:txBody>
          <a:bodyPr wrap="square">
            <a:spAutoFit/>
          </a:bodyPr>
          <a:lstStyle/>
          <a:p>
            <a:pPr lvl="0"/>
            <a:r>
              <a:rPr lang="es-ES" b="1" dirty="0" smtClean="0">
                <a:latin typeface="Verdana" pitchFamily="34" charset="0"/>
                <a:ea typeface="Verdana" pitchFamily="34" charset="0"/>
                <a:cs typeface="Verdana" pitchFamily="34" charset="0"/>
              </a:rPr>
              <a:t>¿Cuál </a:t>
            </a:r>
            <a:r>
              <a:rPr lang="es-ES" b="1" dirty="0">
                <a:latin typeface="Verdana" pitchFamily="34" charset="0"/>
                <a:ea typeface="Verdana" pitchFamily="34" charset="0"/>
                <a:cs typeface="Verdana" pitchFamily="34" charset="0"/>
              </a:rPr>
              <a:t>será la función de una válvula de alivio o descarga de presión?</a:t>
            </a: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4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0"/>
                                        </p:tgtEl>
                                      </p:cBhvr>
                                    </p:cmd>
                                  </p:childTnLst>
                                </p:cTn>
                              </p:par>
                            </p:childTnLst>
                          </p:cTn>
                        </p:par>
                      </p:childTnLst>
                    </p:cTn>
                  </p:par>
                </p:childTnLst>
              </p:cTn>
              <p:nextCondLst>
                <p:cond evt="onClick" delay="0">
                  <p:tgtEl>
                    <p:spTgt spid="10"/>
                  </p:tgtEl>
                </p:cond>
              </p:nextCondLst>
            </p:seq>
            <p:video>
              <p:cMediaNode>
                <p:cTn id="16"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39</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Rectangle 6"/>
          <p:cNvSpPr>
            <a:spLocks noChangeArrowheads="1"/>
          </p:cNvSpPr>
          <p:nvPr/>
        </p:nvSpPr>
        <p:spPr bwMode="auto">
          <a:xfrm>
            <a:off x="1115616" y="2060848"/>
            <a:ext cx="75608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Válvula de </a:t>
            </a:r>
            <a:r>
              <a:rPr kumimoji="0" lang="es-ES" b="1" i="0" u="sng" strike="noStrike" cap="none" normalizeH="0" baseline="0" dirty="0" smtClean="0">
                <a:ln>
                  <a:noFill/>
                </a:ln>
                <a:solidFill>
                  <a:srgbClr val="404040"/>
                </a:solidFill>
                <a:effectLst/>
                <a:latin typeface="Arial" pitchFamily="34" charset="0"/>
                <a:ea typeface="Calibri" pitchFamily="34" charset="0"/>
                <a:cs typeface="Arial" pitchFamily="34" charset="0"/>
              </a:rPr>
              <a:t>alivio</a:t>
            </a: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 o descarga de presión.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(En </a:t>
            </a: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algunos casos también llamada de seguridad o relief )</a:t>
            </a:r>
            <a:endParaRPr kumimoji="0" lang="es-CL"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i="0" u="none" strike="noStrike" cap="none" normalizeH="0" baseline="0" dirty="0" smtClean="0">
              <a:ln>
                <a:noFill/>
              </a:ln>
              <a:solidFill>
                <a:srgbClr val="40404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21 Rectángulo"/>
          <p:cNvSpPr/>
          <p:nvPr/>
        </p:nvSpPr>
        <p:spPr>
          <a:xfrm>
            <a:off x="1187624" y="3068960"/>
            <a:ext cx="3708412" cy="2831544"/>
          </a:xfrm>
          <a:prstGeom prst="rect">
            <a:avLst/>
          </a:prstGeom>
        </p:spPr>
        <p:txBody>
          <a:bodyPr wrap="square">
            <a:spAutoFit/>
          </a:bodyPr>
          <a:lstStyle/>
          <a:p>
            <a:pPr lvl="0" eaLnBrk="0" hangingPunct="0"/>
            <a:r>
              <a:rPr lang="es-CL" sz="1600" dirty="0">
                <a:latin typeface="Verdana" pitchFamily="34" charset="0"/>
                <a:ea typeface="Verdana" pitchFamily="34" charset="0"/>
                <a:cs typeface="Verdana" pitchFamily="34" charset="0"/>
              </a:rPr>
              <a:t>Esta válvula se conecta a la línea de presión y se ubica entre la bomba y el tanque hidráulico</a:t>
            </a:r>
            <a:r>
              <a:rPr lang="es-CL" sz="1600" dirty="0" smtClean="0">
                <a:latin typeface="Verdana" pitchFamily="34" charset="0"/>
                <a:ea typeface="Verdana" pitchFamily="34" charset="0"/>
                <a:cs typeface="Verdana" pitchFamily="34" charset="0"/>
              </a:rPr>
              <a:t>.</a:t>
            </a:r>
          </a:p>
          <a:p>
            <a:pPr lvl="0" eaLnBrk="0" hangingPunct="0"/>
            <a:endParaRPr lang="es-CL" sz="1600" dirty="0">
              <a:latin typeface="Verdana" pitchFamily="34" charset="0"/>
              <a:ea typeface="Verdana" pitchFamily="34" charset="0"/>
              <a:cs typeface="Verdana" pitchFamily="34" charset="0"/>
            </a:endParaRPr>
          </a:p>
          <a:p>
            <a:pPr lvl="0" eaLnBrk="0" hangingPunct="0"/>
            <a:endParaRPr lang="es-CL" sz="1600" dirty="0">
              <a:latin typeface="Verdana" pitchFamily="34" charset="0"/>
              <a:ea typeface="Verdana" pitchFamily="34" charset="0"/>
              <a:cs typeface="Verdana" pitchFamily="34" charset="0"/>
            </a:endParaRPr>
          </a:p>
          <a:p>
            <a:pPr eaLnBrk="0" hangingPunct="0"/>
            <a:r>
              <a:rPr lang="es-CL" sz="1600" dirty="0" smtClean="0">
                <a:latin typeface="Verdana" pitchFamily="34" charset="0"/>
                <a:ea typeface="Verdana" pitchFamily="34" charset="0"/>
                <a:cs typeface="Verdana" pitchFamily="34" charset="0"/>
              </a:rPr>
              <a:t>Normalmente esta </a:t>
            </a:r>
            <a:r>
              <a:rPr lang="es-CL" sz="1600" dirty="0">
                <a:latin typeface="Verdana" pitchFamily="34" charset="0"/>
                <a:ea typeface="Verdana" pitchFamily="34" charset="0"/>
                <a:cs typeface="Verdana" pitchFamily="34" charset="0"/>
              </a:rPr>
              <a:t>válvula se encuentra cerrada y generalmente soporta de un 15% a 20% por sobre la presión normal del sistema. </a:t>
            </a:r>
          </a:p>
          <a:p>
            <a:pPr lvl="0" algn="just" eaLnBrk="0" hangingPunct="0"/>
            <a:endParaRPr lang="es-CL" dirty="0" smtClean="0">
              <a:latin typeface="Arial" pitchFamily="34" charset="0"/>
              <a:cs typeface="Arial" pitchFamily="34" charset="0"/>
            </a:endParaRPr>
          </a:p>
        </p:txBody>
      </p:sp>
      <p:pic>
        <p:nvPicPr>
          <p:cNvPr id="24" name="23 Imagen"/>
          <p:cNvPicPr/>
          <p:nvPr/>
        </p:nvPicPr>
        <p:blipFill>
          <a:blip r:embed="rId2" cstate="print">
            <a:lum contrast="30000"/>
          </a:blip>
          <a:srcRect l="25488" t="5749" r="27341" b="16633"/>
          <a:stretch>
            <a:fillRect/>
          </a:stretch>
        </p:blipFill>
        <p:spPr bwMode="auto">
          <a:xfrm>
            <a:off x="5505112" y="3166074"/>
            <a:ext cx="3204356" cy="2952353"/>
          </a:xfrm>
          <a:prstGeom prst="rect">
            <a:avLst/>
          </a:prstGeom>
          <a:noFill/>
          <a:ln w="9525">
            <a:noFill/>
            <a:miter lim="800000"/>
            <a:headEnd/>
            <a:tailEnd/>
          </a:ln>
        </p:spPr>
      </p:pic>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1" name="10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descr="http://www.mmhydraulics.org/uploads/hydraulics_2.jpg"/>
          <p:cNvPicPr>
            <a:picLocks noChangeAspect="1" noChangeArrowheads="1"/>
          </p:cNvPicPr>
          <p:nvPr/>
        </p:nvPicPr>
        <p:blipFill>
          <a:blip r:embed="rId2" cstate="print">
            <a:lum bright="10000"/>
          </a:blip>
          <a:srcRect l="3125" t="6405" r="3125" b="3922"/>
          <a:stretch>
            <a:fillRect/>
          </a:stretch>
        </p:blipFill>
        <p:spPr bwMode="auto">
          <a:xfrm flipH="1">
            <a:off x="3419871" y="3068960"/>
            <a:ext cx="5266871" cy="3456384"/>
          </a:xfrm>
          <a:prstGeom prst="rect">
            <a:avLst/>
          </a:prstGeom>
          <a:noFill/>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7" name="16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8" name="17 Marcador de número de diapositiva"/>
          <p:cNvSpPr>
            <a:spLocks noGrp="1"/>
          </p:cNvSpPr>
          <p:nvPr>
            <p:ph type="sldNum" sz="quarter" idx="12"/>
          </p:nvPr>
        </p:nvSpPr>
        <p:spPr/>
        <p:txBody>
          <a:bodyPr/>
          <a:lstStyle/>
          <a:p>
            <a:pPr>
              <a:defRPr/>
            </a:pPr>
            <a:fld id="{F0208883-CC26-4649-95BE-AEDB0563E2C3}" type="slidenum">
              <a:rPr lang="es-ES" smtClean="0"/>
              <a:pPr>
                <a:defRPr/>
              </a:pPr>
              <a:t>4</a:t>
            </a:fld>
            <a:endParaRPr lang="es-ES" dirty="0"/>
          </a:p>
        </p:txBody>
      </p:sp>
      <p:sp>
        <p:nvSpPr>
          <p:cNvPr id="7" name="6 CuadroTexto"/>
          <p:cNvSpPr txBox="1"/>
          <p:nvPr/>
        </p:nvSpPr>
        <p:spPr>
          <a:xfrm>
            <a:off x="1187624" y="1772816"/>
            <a:ext cx="4752528" cy="2123658"/>
          </a:xfrm>
          <a:prstGeom prst="rect">
            <a:avLst/>
          </a:prstGeom>
          <a:noFill/>
        </p:spPr>
        <p:txBody>
          <a:bodyPr wrap="square" rtlCol="0">
            <a:spAutoFit/>
          </a:bodyPr>
          <a:lstStyle/>
          <a:p>
            <a:r>
              <a:rPr lang="es-CL" sz="2200" b="1" dirty="0" smtClean="0">
                <a:latin typeface="Verdana" panose="020B0604030504040204" pitchFamily="34" charset="0"/>
                <a:ea typeface="Verdana" panose="020B0604030504040204" pitchFamily="34" charset="0"/>
                <a:cs typeface="Verdana" panose="020B0604030504040204" pitchFamily="34" charset="0"/>
              </a:rPr>
              <a:t>UNIDAD 2</a:t>
            </a:r>
          </a:p>
          <a:p>
            <a:r>
              <a:rPr lang="es-CL" sz="2200" b="1" dirty="0" smtClean="0">
                <a:latin typeface="Verdana" panose="020B0604030504040204" pitchFamily="34" charset="0"/>
                <a:ea typeface="Verdana" panose="020B0604030504040204" pitchFamily="34" charset="0"/>
                <a:cs typeface="Verdana" panose="020B0604030504040204" pitchFamily="34" charset="0"/>
              </a:rPr>
              <a:t>COMPONENTES 1</a:t>
            </a:r>
          </a:p>
          <a:p>
            <a:r>
              <a:rPr lang="es-CL" sz="2200" b="1" dirty="0" smtClean="0">
                <a:latin typeface="Verdana" panose="020B0604030504040204" pitchFamily="34" charset="0"/>
                <a:ea typeface="Verdana" panose="020B0604030504040204" pitchFamily="34" charset="0"/>
                <a:cs typeface="Verdana" panose="020B0604030504040204" pitchFamily="34" charset="0"/>
              </a:rPr>
              <a:t>   </a:t>
            </a:r>
          </a:p>
          <a:p>
            <a:endParaRPr lang="es-CL" sz="2200" b="1" dirty="0" smtClean="0">
              <a:latin typeface="Verdana" panose="020B0604030504040204" pitchFamily="34" charset="0"/>
              <a:ea typeface="Verdana" panose="020B0604030504040204" pitchFamily="34" charset="0"/>
              <a:cs typeface="Verdana" panose="020B0604030504040204" pitchFamily="34" charset="0"/>
            </a:endParaRPr>
          </a:p>
          <a:p>
            <a:r>
              <a:rPr lang="es-CL" sz="2200" b="1" dirty="0">
                <a:latin typeface="Verdana" panose="020B0604030504040204" pitchFamily="34" charset="0"/>
                <a:ea typeface="Verdana" panose="020B0604030504040204" pitchFamily="34" charset="0"/>
                <a:cs typeface="Verdana" panose="020B0604030504040204" pitchFamily="34" charset="0"/>
              </a:rPr>
              <a:t>S</a:t>
            </a:r>
            <a:r>
              <a:rPr lang="es-CL" sz="2200" b="1" dirty="0" smtClean="0">
                <a:latin typeface="Verdana" panose="020B0604030504040204" pitchFamily="34" charset="0"/>
                <a:ea typeface="Verdana" panose="020B0604030504040204" pitchFamily="34" charset="0"/>
                <a:cs typeface="Verdana" panose="020B0604030504040204" pitchFamily="34" charset="0"/>
              </a:rPr>
              <a:t>ECCIONES DE UN SISTEMA </a:t>
            </a:r>
            <a:r>
              <a:rPr lang="es-CL" sz="2200" b="1" dirty="0">
                <a:latin typeface="Verdana" panose="020B0604030504040204" pitchFamily="34" charset="0"/>
                <a:ea typeface="Verdana" panose="020B0604030504040204" pitchFamily="34" charset="0"/>
                <a:cs typeface="Verdana" panose="020B0604030504040204" pitchFamily="34" charset="0"/>
              </a:rPr>
              <a:t>O</a:t>
            </a:r>
            <a:r>
              <a:rPr lang="es-CL" sz="2200" b="1" dirty="0" smtClean="0">
                <a:latin typeface="Verdana" panose="020B0604030504040204" pitchFamily="34" charset="0"/>
                <a:ea typeface="Verdana" panose="020B0604030504040204" pitchFamily="34" charset="0"/>
                <a:cs typeface="Verdana" panose="020B0604030504040204" pitchFamily="34" charset="0"/>
              </a:rPr>
              <a:t>LEOHIDRÁULICO </a:t>
            </a:r>
            <a:endParaRPr lang="es-CL" sz="22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Colorear Trabajador de la construcción en la cabina de la maquinaria">
            <a:hlinkClick r:id="rId3" tooltip="Trabajador de la construcción en la cabina de la maquinaria para colorear"/>
          </p:cNvPr>
          <p:cNvPicPr>
            <a:picLocks noChangeAspect="1" noChangeArrowheads="1"/>
          </p:cNvPicPr>
          <p:nvPr/>
        </p:nvPicPr>
        <p:blipFill>
          <a:blip r:embed="rId4" cstate="print">
            <a:lum bright="10000"/>
          </a:blip>
          <a:srcRect l="5328" t="3024" r="6761" b="26353"/>
          <a:stretch>
            <a:fillRect/>
          </a:stretch>
        </p:blipFill>
        <p:spPr bwMode="auto">
          <a:xfrm>
            <a:off x="6588224" y="3227604"/>
            <a:ext cx="678681" cy="452200"/>
          </a:xfrm>
          <a:prstGeom prst="rect">
            <a:avLst/>
          </a:prstGeom>
          <a:noFill/>
        </p:spPr>
      </p:pic>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1187624" y="5301208"/>
            <a:ext cx="7272808" cy="646331"/>
          </a:xfrm>
          <a:prstGeom prst="rect">
            <a:avLst/>
          </a:prstGeom>
        </p:spPr>
        <p:txBody>
          <a:bodyPr wrap="square">
            <a:spAutoFit/>
          </a:bodyPr>
          <a:lstStyle/>
          <a:p>
            <a:r>
              <a:rPr lang="es-CL" dirty="0" smtClean="0">
                <a:latin typeface="Arial" pitchFamily="34" charset="0"/>
                <a:ea typeface="Calibri" pitchFamily="34" charset="0"/>
                <a:cs typeface="Arial" pitchFamily="34" charset="0"/>
              </a:rPr>
              <a:t>Generalmente esta válvula  se regula a la presión normal o de trabajo del sistema  es una válvula que funciona  normalmente abierta.</a:t>
            </a:r>
            <a:endParaRPr lang="es-CL" dirty="0"/>
          </a:p>
        </p:txBody>
      </p:sp>
      <p:sp>
        <p:nvSpPr>
          <p:cNvPr id="21" name="Rectangle 7"/>
          <p:cNvSpPr>
            <a:spLocks noChangeArrowheads="1"/>
          </p:cNvSpPr>
          <p:nvPr/>
        </p:nvSpPr>
        <p:spPr bwMode="auto">
          <a:xfrm>
            <a:off x="1187624" y="2499861"/>
            <a:ext cx="763284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i="0" u="none" strike="noStrike" cap="none" normalizeH="0" baseline="0" dirty="0" smtClean="0">
                <a:ln>
                  <a:noFill/>
                </a:ln>
                <a:effectLst/>
                <a:latin typeface="Arial" pitchFamily="34" charset="0"/>
                <a:ea typeface="Calibri" pitchFamily="34" charset="0"/>
                <a:cs typeface="Arial" pitchFamily="34" charset="0"/>
              </a:rPr>
              <a:t> </a:t>
            </a:r>
            <a:endParaRPr kumimoji="0" lang="es-CL"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i="0" u="none" strike="noStrike" cap="none" normalizeH="0" baseline="0" dirty="0" smtClean="0">
                <a:ln>
                  <a:noFill/>
                </a:ln>
                <a:effectLst/>
                <a:latin typeface="Arial" pitchFamily="34" charset="0"/>
                <a:ea typeface="Calibri" pitchFamily="34" charset="0"/>
                <a:cs typeface="Arial" pitchFamily="34" charset="0"/>
              </a:rPr>
              <a:t>La función principal de la válvula reguladora de presión es</a:t>
            </a:r>
            <a:r>
              <a:rPr kumimoji="0" lang="es-ES" i="0" u="none" strike="noStrike" cap="none" normalizeH="0" dirty="0" smtClean="0">
                <a:ln>
                  <a:noFill/>
                </a:ln>
                <a:effectLst/>
                <a:latin typeface="Arial" pitchFamily="34" charset="0"/>
                <a:ea typeface="Calibri" pitchFamily="34" charset="0"/>
                <a:cs typeface="Arial" pitchFamily="34" charset="0"/>
              </a:rPr>
              <a:t> mantener </a:t>
            </a:r>
            <a:r>
              <a:rPr kumimoji="0" lang="es-ES" i="0" u="none" strike="noStrike" cap="none" normalizeH="0" baseline="0" dirty="0" smtClean="0">
                <a:ln>
                  <a:noFill/>
                </a:ln>
                <a:effectLst/>
                <a:latin typeface="Arial" pitchFamily="34" charset="0"/>
                <a:ea typeface="Calibri" pitchFamily="34" charset="0"/>
                <a:cs typeface="Arial" pitchFamily="34" charset="0"/>
              </a:rPr>
              <a:t>la presión normal de funcionamiento del sistema.</a:t>
            </a:r>
          </a:p>
          <a:p>
            <a:pPr marL="0" marR="0" lvl="0" indent="0" defTabSz="914400" rtl="0" eaLnBrk="0" fontAlgn="base" latinLnBrk="0" hangingPunct="0">
              <a:lnSpc>
                <a:spcPct val="100000"/>
              </a:lnSpc>
              <a:spcBef>
                <a:spcPct val="0"/>
              </a:spcBef>
              <a:spcAft>
                <a:spcPct val="0"/>
              </a:spcAft>
              <a:buClrTx/>
              <a:buSzTx/>
              <a:buFontTx/>
              <a:buNone/>
              <a:tabLst/>
            </a:pPr>
            <a:endParaRPr kumimoji="0" lang="es-CL"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i="0" u="none" strike="noStrike" cap="none" normalizeH="0" baseline="0" dirty="0" smtClean="0">
                <a:ln>
                  <a:noFill/>
                </a:ln>
                <a:effectLst/>
                <a:latin typeface="Arial" pitchFamily="34" charset="0"/>
                <a:ea typeface="Calibri" pitchFamily="34" charset="0"/>
                <a:cs typeface="Arial" pitchFamily="34" charset="0"/>
              </a:rPr>
              <a:t>Esta válvula  funciona enviando el fluido a una presión regulada a las válvulas de control. Cuando el sistema no requiere del fluido bajo presión, conecta automáticamente el paso al tanque, enviando solamente el excedente sin perder la presión normal del sistema y en caso de algún requerimiento envía nuevamente todo el fluido al sistema. </a:t>
            </a:r>
            <a:endParaRPr kumimoji="0" lang="es-ES" i="0" u="none" strike="noStrike" cap="none" normalizeH="0" baseline="0" dirty="0" smtClean="0">
              <a:ln>
                <a:noFill/>
              </a:ln>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40</a:t>
            </a:fld>
            <a:endParaRPr lang="es-ES" dirty="0"/>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9" name="8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
        <p:nvSpPr>
          <p:cNvPr id="10"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10 Rectángulo"/>
          <p:cNvSpPr/>
          <p:nvPr/>
        </p:nvSpPr>
        <p:spPr>
          <a:xfrm>
            <a:off x="1187624" y="1990581"/>
            <a:ext cx="6281313" cy="646331"/>
          </a:xfrm>
          <a:prstGeom prst="rect">
            <a:avLst/>
          </a:prstGeom>
        </p:spPr>
        <p:txBody>
          <a:bodyPr wrap="square">
            <a:spAutoFit/>
          </a:bodyPr>
          <a:lstStyle/>
          <a:p>
            <a:pPr lvl="0"/>
            <a:r>
              <a:rPr lang="es-ES" b="1" dirty="0" smtClean="0">
                <a:latin typeface="Verdana" pitchFamily="34" charset="0"/>
                <a:ea typeface="Verdana" pitchFamily="34" charset="0"/>
                <a:cs typeface="Verdana" pitchFamily="34" charset="0"/>
              </a:rPr>
              <a:t>¿Cuál </a:t>
            </a:r>
            <a:r>
              <a:rPr lang="es-ES" b="1" dirty="0">
                <a:latin typeface="Verdana" pitchFamily="34" charset="0"/>
                <a:ea typeface="Verdana" pitchFamily="34" charset="0"/>
                <a:cs typeface="Verdana" pitchFamily="34" charset="0"/>
              </a:rPr>
              <a:t>será la función de una válvula </a:t>
            </a:r>
            <a:r>
              <a:rPr lang="es-ES" b="1" dirty="0" smtClean="0">
                <a:latin typeface="Verdana" pitchFamily="34" charset="0"/>
                <a:ea typeface="Verdana" pitchFamily="34" charset="0"/>
                <a:cs typeface="Verdana" pitchFamily="34" charset="0"/>
              </a:rPr>
              <a:t>reguladora </a:t>
            </a:r>
            <a:r>
              <a:rPr lang="es-ES" b="1" dirty="0">
                <a:latin typeface="Verdana" pitchFamily="34" charset="0"/>
                <a:ea typeface="Verdana" pitchFamily="34" charset="0"/>
                <a:cs typeface="Verdana" pitchFamily="34" charset="0"/>
              </a:rPr>
              <a:t>o </a:t>
            </a:r>
            <a:r>
              <a:rPr lang="es-ES" b="1" dirty="0" smtClean="0">
                <a:latin typeface="Verdana" pitchFamily="34" charset="0"/>
                <a:ea typeface="Verdana" pitchFamily="34" charset="0"/>
                <a:cs typeface="Verdana" pitchFamily="34" charset="0"/>
              </a:rPr>
              <a:t>reductora?</a:t>
            </a:r>
            <a:endParaRPr lang="es-E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41</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Rectangle 7"/>
          <p:cNvSpPr>
            <a:spLocks noChangeArrowheads="1"/>
          </p:cNvSpPr>
          <p:nvPr/>
        </p:nvSpPr>
        <p:spPr bwMode="auto">
          <a:xfrm>
            <a:off x="1187624" y="2204864"/>
            <a:ext cx="76328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Válvula reguladora o reductora de </a:t>
            </a:r>
            <a:r>
              <a:rPr lang="es-ES" b="1" dirty="0" smtClean="0">
                <a:solidFill>
                  <a:srgbClr val="404040"/>
                </a:solidFill>
                <a:latin typeface="Arial" pitchFamily="34" charset="0"/>
                <a:ea typeface="Calibri" pitchFamily="34" charset="0"/>
                <a:cs typeface="Arial" pitchFamily="34" charset="0"/>
              </a:rPr>
              <a:t>p</a:t>
            </a: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resión.</a:t>
            </a:r>
            <a:endPar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i="0" u="none" strike="noStrike" cap="none" normalizeH="0" baseline="0" dirty="0" smtClean="0">
                <a:ln>
                  <a:noFill/>
                </a:ln>
                <a:solidFill>
                  <a:srgbClr val="404040"/>
                </a:solidFill>
                <a:effectLst/>
                <a:latin typeface="Arial" pitchFamily="34" charset="0"/>
                <a:ea typeface="Calibri" pitchFamily="34" charset="0"/>
                <a:cs typeface="Arial" pitchFamily="34" charset="0"/>
              </a:rPr>
              <a:t> </a:t>
            </a:r>
            <a:endParaRPr kumimoji="0" lang="es-CL"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i="0" u="none" strike="noStrike" cap="none" normalizeH="0" baseline="0" dirty="0" smtClean="0">
                <a:ln>
                  <a:noFill/>
                </a:ln>
                <a:solidFill>
                  <a:srgbClr val="404040"/>
                </a:solidFill>
                <a:effectLst/>
                <a:latin typeface="Arial" pitchFamily="34" charset="0"/>
                <a:ea typeface="Calibri" pitchFamily="34" charset="0"/>
                <a:cs typeface="Arial" pitchFamily="34" charset="0"/>
              </a:rPr>
              <a:t> </a:t>
            </a:r>
            <a:endParaRPr kumimoji="0" lang="es-ES"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p:cNvPicPr>
            <a:picLocks noChangeAspect="1" noChangeArrowheads="1"/>
          </p:cNvPicPr>
          <p:nvPr/>
        </p:nvPicPr>
        <p:blipFill>
          <a:blip r:embed="rId2" cstate="print"/>
          <a:srcRect l="25495" t="17344" r="23446" b="23765"/>
          <a:stretch>
            <a:fillRect/>
          </a:stretch>
        </p:blipFill>
        <p:spPr bwMode="auto">
          <a:xfrm>
            <a:off x="1907704" y="2636912"/>
            <a:ext cx="5760640" cy="3744416"/>
          </a:xfrm>
          <a:prstGeom prst="rect">
            <a:avLst/>
          </a:prstGeom>
          <a:noFill/>
          <a:ln w="9525">
            <a:noFill/>
            <a:miter lim="800000"/>
            <a:headEnd/>
            <a:tailEnd/>
          </a:ln>
        </p:spPr>
      </p:pic>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3" name="12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42</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Rectangle 7"/>
          <p:cNvSpPr>
            <a:spLocks noChangeArrowheads="1"/>
          </p:cNvSpPr>
          <p:nvPr/>
        </p:nvSpPr>
        <p:spPr bwMode="auto">
          <a:xfrm>
            <a:off x="1187624" y="2204864"/>
            <a:ext cx="76328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rPr>
              <a:t>Válvula reguladora o reductora de </a:t>
            </a:r>
            <a:r>
              <a:rPr lang="es-ES" b="1" dirty="0" smtClean="0">
                <a:solidFill>
                  <a:srgbClr val="404040"/>
                </a:solidFill>
                <a:latin typeface="Arial" pitchFamily="34" charset="0"/>
                <a:ea typeface="Calibri" pitchFamily="34" charset="0"/>
                <a:cs typeface="Arial" pitchFamily="34" charset="0"/>
              </a:rPr>
              <a:t>presión.</a:t>
            </a:r>
            <a:endParaRPr kumimoji="0" lang="es-ES" b="1" i="0" u="none" strike="noStrike" cap="none" normalizeH="0" baseline="0" dirty="0" smtClean="0">
              <a:ln>
                <a:noFill/>
              </a:ln>
              <a:solidFill>
                <a:srgbClr val="404040"/>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i="0" u="none" strike="noStrike" cap="none" normalizeH="0" baseline="0" dirty="0" smtClean="0">
                <a:ln>
                  <a:noFill/>
                </a:ln>
                <a:solidFill>
                  <a:srgbClr val="404040"/>
                </a:solidFill>
                <a:effectLst/>
                <a:latin typeface="Arial" pitchFamily="34" charset="0"/>
                <a:ea typeface="Calibri" pitchFamily="34" charset="0"/>
                <a:cs typeface="Arial" pitchFamily="34" charset="0"/>
              </a:rPr>
              <a:t> </a:t>
            </a:r>
            <a:endParaRPr kumimoji="0" lang="es-CL"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i="0" u="none" strike="noStrike" cap="none" normalizeH="0" baseline="0" dirty="0" smtClean="0">
                <a:ln>
                  <a:noFill/>
                </a:ln>
                <a:solidFill>
                  <a:srgbClr val="404040"/>
                </a:solidFill>
                <a:effectLst/>
                <a:latin typeface="Arial" pitchFamily="34" charset="0"/>
                <a:ea typeface="Calibri" pitchFamily="34" charset="0"/>
                <a:cs typeface="Arial" pitchFamily="34" charset="0"/>
              </a:rPr>
              <a:t> </a:t>
            </a:r>
            <a:endParaRPr kumimoji="0" lang="es-ES" i="0" u="none" strike="noStrike" cap="none" normalizeH="0" baseline="0" dirty="0" smtClean="0">
              <a:ln>
                <a:noFill/>
              </a:ln>
              <a:solidFill>
                <a:schemeClr val="tx1"/>
              </a:solidFill>
              <a:effectLst/>
              <a:latin typeface="Arial" pitchFamily="34" charset="0"/>
              <a:cs typeface="Arial" pitchFamily="34" charset="0"/>
            </a:endParaRPr>
          </a:p>
        </p:txBody>
      </p:sp>
      <p:pic>
        <p:nvPicPr>
          <p:cNvPr id="49155" name="Picture 3"/>
          <p:cNvPicPr>
            <a:picLocks noChangeAspect="1" noChangeArrowheads="1"/>
          </p:cNvPicPr>
          <p:nvPr/>
        </p:nvPicPr>
        <p:blipFill>
          <a:blip r:embed="rId2" cstate="print"/>
          <a:srcRect l="25198" t="17684" r="23435" b="23844"/>
          <a:stretch>
            <a:fillRect/>
          </a:stretch>
        </p:blipFill>
        <p:spPr bwMode="auto">
          <a:xfrm>
            <a:off x="1907704" y="2564904"/>
            <a:ext cx="5760640" cy="3816424"/>
          </a:xfrm>
          <a:prstGeom prst="rect">
            <a:avLst/>
          </a:prstGeom>
          <a:noFill/>
          <a:ln w="9525">
            <a:noFill/>
            <a:miter lim="800000"/>
            <a:headEnd/>
            <a:tailEnd/>
          </a:ln>
        </p:spPr>
      </p:pic>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3" name="12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1.bp.blogspot.com/_qjfmaGawmmQ/TIdmXE80lyI/AAAAAAAAAFE/m_-KfHXuuDQ/s320/Limitadora.JPG">
            <a:hlinkClick r:id="rId2"/>
          </p:cNvPr>
          <p:cNvPicPr>
            <a:picLocks noChangeAspect="1" noChangeArrowheads="1"/>
          </p:cNvPicPr>
          <p:nvPr/>
        </p:nvPicPr>
        <p:blipFill>
          <a:blip r:embed="rId3" cstate="print">
            <a:lum bright="10000"/>
          </a:blip>
          <a:srcRect/>
          <a:stretch>
            <a:fillRect/>
          </a:stretch>
        </p:blipFill>
        <p:spPr bwMode="auto">
          <a:xfrm>
            <a:off x="1547664" y="2625207"/>
            <a:ext cx="3552056" cy="3108049"/>
          </a:xfrm>
          <a:prstGeom prst="rect">
            <a:avLst/>
          </a:prstGeom>
          <a:noFill/>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43</a:t>
            </a:fld>
            <a:endParaRPr lang="es-ES" dirty="0"/>
          </a:p>
        </p:txBody>
      </p:sp>
      <p:pic>
        <p:nvPicPr>
          <p:cNvPr id="43012" name="Picture 4" descr="https://encrypted-tbn0.gstatic.com/images?q=tbn:ANd9GcT_40PRzNFY_uob_nI7r7gSaMTuRmLdVkfOL6rHo2BgLdcQM44k">
            <a:hlinkClick r:id="rId4"/>
          </p:cNvPr>
          <p:cNvPicPr>
            <a:picLocks noChangeAspect="1" noChangeArrowheads="1"/>
          </p:cNvPicPr>
          <p:nvPr/>
        </p:nvPicPr>
        <p:blipFill>
          <a:blip r:embed="rId5" cstate="print"/>
          <a:srcRect/>
          <a:stretch>
            <a:fillRect/>
          </a:stretch>
        </p:blipFill>
        <p:spPr bwMode="auto">
          <a:xfrm rot="18204029">
            <a:off x="5868144" y="2924944"/>
            <a:ext cx="2711663" cy="2293616"/>
          </a:xfrm>
          <a:prstGeom prst="rect">
            <a:avLst/>
          </a:prstGeom>
          <a:noFill/>
        </p:spPr>
      </p:pic>
      <p:sp>
        <p:nvSpPr>
          <p:cNvPr id="21" name="20 Rectángulo"/>
          <p:cNvSpPr/>
          <p:nvPr/>
        </p:nvSpPr>
        <p:spPr>
          <a:xfrm>
            <a:off x="1187624" y="2132856"/>
            <a:ext cx="5616624" cy="646331"/>
          </a:xfrm>
          <a:prstGeom prst="rect">
            <a:avLst/>
          </a:prstGeom>
        </p:spPr>
        <p:txBody>
          <a:bodyPr wrap="square">
            <a:spAutoFit/>
          </a:bodyPr>
          <a:lstStyle/>
          <a:p>
            <a:pPr lvl="0" algn="just"/>
            <a:r>
              <a:rPr lang="es-ES" b="1" dirty="0" smtClean="0">
                <a:solidFill>
                  <a:srgbClr val="404040"/>
                </a:solidFill>
                <a:latin typeface="Arial" pitchFamily="34" charset="0"/>
                <a:ea typeface="Calibri" pitchFamily="34" charset="0"/>
                <a:cs typeface="Arial" pitchFamily="34" charset="0"/>
              </a:rPr>
              <a:t>Válvula reguladora o reductora</a:t>
            </a:r>
          </a:p>
          <a:p>
            <a:pPr lvl="0" algn="just"/>
            <a:r>
              <a:rPr lang="es-ES" b="1" dirty="0" smtClean="0">
                <a:solidFill>
                  <a:srgbClr val="404040"/>
                </a:solidFill>
                <a:latin typeface="Arial" pitchFamily="34" charset="0"/>
                <a:ea typeface="Calibri" pitchFamily="34" charset="0"/>
                <a:cs typeface="Arial" pitchFamily="34" charset="0"/>
              </a:rPr>
              <a:t>de </a:t>
            </a:r>
            <a:r>
              <a:rPr lang="es-ES" b="1" dirty="0" smtClean="0">
                <a:solidFill>
                  <a:srgbClr val="404040"/>
                </a:solidFill>
                <a:latin typeface="Arial" pitchFamily="34" charset="0"/>
                <a:ea typeface="Calibri" pitchFamily="34" charset="0"/>
                <a:cs typeface="Arial" pitchFamily="34" charset="0"/>
              </a:rPr>
              <a:t>presión.</a:t>
            </a:r>
            <a:endParaRPr lang="es-ES" b="1" dirty="0" smtClean="0">
              <a:solidFill>
                <a:srgbClr val="404040"/>
              </a:solidFill>
              <a:latin typeface="Arial" pitchFamily="34" charset="0"/>
              <a:ea typeface="Calibri" pitchFamily="34" charset="0"/>
              <a:cs typeface="Arial" pitchFamily="34" charset="0"/>
            </a:endParaRPr>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9" name="8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79512" y="-675456"/>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44</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24 Imagen"/>
          <p:cNvPicPr>
            <a:picLocks noChangeAspect="1" noChangeArrowheads="1"/>
          </p:cNvPicPr>
          <p:nvPr/>
        </p:nvPicPr>
        <p:blipFill>
          <a:blip r:embed="rId2" cstate="print"/>
          <a:srcRect l="5163" t="4255" r="5349" b="4255"/>
          <a:stretch>
            <a:fillRect/>
          </a:stretch>
        </p:blipFill>
        <p:spPr bwMode="auto">
          <a:xfrm>
            <a:off x="1691680" y="1916832"/>
            <a:ext cx="5747244" cy="4752528"/>
          </a:xfrm>
          <a:prstGeom prst="rect">
            <a:avLst/>
          </a:prstGeom>
          <a:noFill/>
        </p:spPr>
      </p:pic>
      <p:sp>
        <p:nvSpPr>
          <p:cNvPr id="26" name="25 Elipse"/>
          <p:cNvSpPr/>
          <p:nvPr/>
        </p:nvSpPr>
        <p:spPr>
          <a:xfrm>
            <a:off x="3203848" y="4293096"/>
            <a:ext cx="1152128" cy="108012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pic>
        <p:nvPicPr>
          <p:cNvPr id="24" name="Picture 4" descr="https://encrypted-tbn0.gstatic.com/images?q=tbn:ANd9GcT_40PRzNFY_uob_nI7r7gSaMTuRmLdVkfOL6rHo2BgLdcQM44k">
            <a:hlinkClick r:id="rId3"/>
          </p:cNvPr>
          <p:cNvPicPr>
            <a:picLocks noChangeAspect="1" noChangeArrowheads="1"/>
          </p:cNvPicPr>
          <p:nvPr/>
        </p:nvPicPr>
        <p:blipFill>
          <a:blip r:embed="rId4" cstate="print"/>
          <a:srcRect/>
          <a:stretch>
            <a:fillRect/>
          </a:stretch>
        </p:blipFill>
        <p:spPr bwMode="auto">
          <a:xfrm rot="18204029">
            <a:off x="3420286" y="4531219"/>
            <a:ext cx="730762" cy="618104"/>
          </a:xfrm>
          <a:prstGeom prst="rect">
            <a:avLst/>
          </a:prstGeom>
          <a:noFill/>
        </p:spPr>
      </p:pic>
      <p:sp>
        <p:nvSpPr>
          <p:cNvPr id="16" name="1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27" name="26 Rectángulo"/>
          <p:cNvSpPr/>
          <p:nvPr/>
        </p:nvSpPr>
        <p:spPr>
          <a:xfrm>
            <a:off x="1187624" y="2132856"/>
            <a:ext cx="5616624" cy="646331"/>
          </a:xfrm>
          <a:prstGeom prst="rect">
            <a:avLst/>
          </a:prstGeom>
        </p:spPr>
        <p:txBody>
          <a:bodyPr wrap="square">
            <a:spAutoFit/>
          </a:bodyPr>
          <a:lstStyle/>
          <a:p>
            <a:pPr lvl="0" algn="just"/>
            <a:r>
              <a:rPr lang="es-ES" b="1" dirty="0" smtClean="0">
                <a:solidFill>
                  <a:srgbClr val="404040"/>
                </a:solidFill>
                <a:latin typeface="Arial" pitchFamily="34" charset="0"/>
                <a:ea typeface="Calibri" pitchFamily="34" charset="0"/>
                <a:cs typeface="Arial" pitchFamily="34" charset="0"/>
              </a:rPr>
              <a:t>Válvula reguladora o reductora</a:t>
            </a:r>
          </a:p>
          <a:p>
            <a:pPr lvl="0" algn="just"/>
            <a:r>
              <a:rPr lang="es-ES" b="1" dirty="0" smtClean="0">
                <a:solidFill>
                  <a:srgbClr val="404040"/>
                </a:solidFill>
                <a:latin typeface="Arial" pitchFamily="34" charset="0"/>
                <a:ea typeface="Calibri" pitchFamily="34" charset="0"/>
                <a:cs typeface="Arial" pitchFamily="34" charset="0"/>
              </a:rPr>
              <a:t>de </a:t>
            </a:r>
            <a:r>
              <a:rPr lang="es-ES" b="1" dirty="0" smtClean="0">
                <a:solidFill>
                  <a:srgbClr val="404040"/>
                </a:solidFill>
                <a:latin typeface="Arial" pitchFamily="34" charset="0"/>
                <a:ea typeface="Calibri" pitchFamily="34" charset="0"/>
                <a:cs typeface="Arial" pitchFamily="34" charset="0"/>
              </a:rPr>
              <a:t>presión.</a:t>
            </a:r>
            <a:endParaRPr lang="es-ES" b="1" dirty="0" smtClean="0">
              <a:solidFill>
                <a:srgbClr val="404040"/>
              </a:solidFill>
              <a:latin typeface="Arial" pitchFamily="34" charset="0"/>
              <a:ea typeface="Calibri" pitchFamily="34" charset="0"/>
              <a:cs typeface="Arial" pitchFamily="34" charset="0"/>
            </a:endParaRPr>
          </a:p>
        </p:txBody>
      </p:sp>
      <p:sp>
        <p:nvSpPr>
          <p:cNvPr id="29" name="28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45</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24 Imagen"/>
          <p:cNvPicPr>
            <a:picLocks noChangeAspect="1" noChangeArrowheads="1"/>
          </p:cNvPicPr>
          <p:nvPr/>
        </p:nvPicPr>
        <p:blipFill>
          <a:blip r:embed="rId2" cstate="print"/>
          <a:srcRect l="5163" t="4255" r="5349" b="4255"/>
          <a:stretch>
            <a:fillRect/>
          </a:stretch>
        </p:blipFill>
        <p:spPr bwMode="auto">
          <a:xfrm>
            <a:off x="1664574" y="1794245"/>
            <a:ext cx="5747244" cy="4752528"/>
          </a:xfrm>
          <a:prstGeom prst="rect">
            <a:avLst/>
          </a:prstGeom>
          <a:noFill/>
        </p:spPr>
      </p:pic>
      <p:sp>
        <p:nvSpPr>
          <p:cNvPr id="26" name="25 Elipse"/>
          <p:cNvSpPr/>
          <p:nvPr/>
        </p:nvSpPr>
        <p:spPr>
          <a:xfrm>
            <a:off x="3275856" y="4365104"/>
            <a:ext cx="1080120" cy="1008112"/>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6" name="15 Rectángulo"/>
          <p:cNvSpPr/>
          <p:nvPr/>
        </p:nvSpPr>
        <p:spPr>
          <a:xfrm>
            <a:off x="1187624" y="2132856"/>
            <a:ext cx="5616624" cy="646331"/>
          </a:xfrm>
          <a:prstGeom prst="rect">
            <a:avLst/>
          </a:prstGeom>
        </p:spPr>
        <p:txBody>
          <a:bodyPr wrap="square">
            <a:spAutoFit/>
          </a:bodyPr>
          <a:lstStyle/>
          <a:p>
            <a:pPr lvl="0" algn="just"/>
            <a:r>
              <a:rPr lang="es-ES" b="1" dirty="0" smtClean="0">
                <a:solidFill>
                  <a:srgbClr val="404040"/>
                </a:solidFill>
                <a:latin typeface="Arial" pitchFamily="34" charset="0"/>
                <a:ea typeface="Calibri" pitchFamily="34" charset="0"/>
                <a:cs typeface="Arial" pitchFamily="34" charset="0"/>
              </a:rPr>
              <a:t>Válvula reguladora o reductora</a:t>
            </a:r>
          </a:p>
          <a:p>
            <a:pPr lvl="0" algn="just"/>
            <a:r>
              <a:rPr lang="es-ES" b="1" dirty="0" smtClean="0">
                <a:solidFill>
                  <a:srgbClr val="404040"/>
                </a:solidFill>
                <a:latin typeface="Arial" pitchFamily="34" charset="0"/>
                <a:ea typeface="Calibri" pitchFamily="34" charset="0"/>
                <a:cs typeface="Arial" pitchFamily="34" charset="0"/>
              </a:rPr>
              <a:t>de </a:t>
            </a:r>
            <a:r>
              <a:rPr lang="es-ES" b="1" dirty="0" smtClean="0">
                <a:solidFill>
                  <a:srgbClr val="404040"/>
                </a:solidFill>
                <a:latin typeface="Arial" pitchFamily="34" charset="0"/>
                <a:ea typeface="Calibri" pitchFamily="34" charset="0"/>
                <a:cs typeface="Arial" pitchFamily="34" charset="0"/>
              </a:rPr>
              <a:t>presión.</a:t>
            </a:r>
            <a:endParaRPr lang="es-ES" b="1" dirty="0" smtClean="0">
              <a:solidFill>
                <a:srgbClr val="404040"/>
              </a:solidFill>
              <a:latin typeface="Arial" pitchFamily="34" charset="0"/>
              <a:ea typeface="Calibri" pitchFamily="34" charset="0"/>
              <a:cs typeface="Arial" pitchFamily="34" charset="0"/>
            </a:endParaRPr>
          </a:p>
        </p:txBody>
      </p:sp>
      <p:sp>
        <p:nvSpPr>
          <p:cNvPr id="18" name="17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a:picLocks noChangeAspect="1" noChangeArrowheads="1"/>
          </p:cNvPicPr>
          <p:nvPr/>
        </p:nvPicPr>
        <p:blipFill>
          <a:blip r:embed="rId2" cstate="print"/>
          <a:srcRect l="5163" t="4255" r="5349" b="4255"/>
          <a:stretch>
            <a:fillRect/>
          </a:stretch>
        </p:blipFill>
        <p:spPr bwMode="auto">
          <a:xfrm>
            <a:off x="1664574" y="1794245"/>
            <a:ext cx="5747244" cy="4752528"/>
          </a:xfrm>
          <a:prstGeom prst="rect">
            <a:avLst/>
          </a:prstGeom>
          <a:noFill/>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79512" y="-675456"/>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46</a:t>
            </a:fld>
            <a:endParaRPr lang="es-ES"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25 Elipse"/>
          <p:cNvSpPr/>
          <p:nvPr/>
        </p:nvSpPr>
        <p:spPr>
          <a:xfrm>
            <a:off x="3275856" y="4365104"/>
            <a:ext cx="1080120" cy="1008112"/>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13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30" name="29 Rectángulo"/>
          <p:cNvSpPr/>
          <p:nvPr/>
        </p:nvSpPr>
        <p:spPr>
          <a:xfrm>
            <a:off x="1187624" y="2132856"/>
            <a:ext cx="5616624" cy="646331"/>
          </a:xfrm>
          <a:prstGeom prst="rect">
            <a:avLst/>
          </a:prstGeom>
        </p:spPr>
        <p:txBody>
          <a:bodyPr wrap="square">
            <a:spAutoFit/>
          </a:bodyPr>
          <a:lstStyle/>
          <a:p>
            <a:pPr lvl="0" algn="just"/>
            <a:r>
              <a:rPr lang="es-ES" b="1" dirty="0" smtClean="0">
                <a:solidFill>
                  <a:srgbClr val="404040"/>
                </a:solidFill>
                <a:latin typeface="Arial" pitchFamily="34" charset="0"/>
                <a:ea typeface="Calibri" pitchFamily="34" charset="0"/>
                <a:cs typeface="Arial" pitchFamily="34" charset="0"/>
              </a:rPr>
              <a:t>Válvula reguladora o reductora</a:t>
            </a:r>
          </a:p>
          <a:p>
            <a:pPr lvl="0" algn="just"/>
            <a:r>
              <a:rPr lang="es-ES" b="1" dirty="0" smtClean="0">
                <a:solidFill>
                  <a:srgbClr val="404040"/>
                </a:solidFill>
                <a:latin typeface="Arial" pitchFamily="34" charset="0"/>
                <a:ea typeface="Calibri" pitchFamily="34" charset="0"/>
                <a:cs typeface="Arial" pitchFamily="34" charset="0"/>
              </a:rPr>
              <a:t>de </a:t>
            </a:r>
            <a:r>
              <a:rPr lang="es-ES" b="1" dirty="0" smtClean="0">
                <a:solidFill>
                  <a:srgbClr val="404040"/>
                </a:solidFill>
                <a:latin typeface="Arial" pitchFamily="34" charset="0"/>
                <a:ea typeface="Calibri" pitchFamily="34" charset="0"/>
                <a:cs typeface="Arial" pitchFamily="34" charset="0"/>
              </a:rPr>
              <a:t>presión.</a:t>
            </a:r>
            <a:endParaRPr lang="es-ES" b="1" dirty="0" smtClean="0">
              <a:solidFill>
                <a:srgbClr val="404040"/>
              </a:solidFill>
              <a:latin typeface="Arial" pitchFamily="34" charset="0"/>
              <a:ea typeface="Calibri" pitchFamily="34" charset="0"/>
              <a:cs typeface="Arial" pitchFamily="34" charset="0"/>
            </a:endParaRPr>
          </a:p>
        </p:txBody>
      </p:sp>
      <p:sp>
        <p:nvSpPr>
          <p:cNvPr id="31" name="30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Rectángulo"/>
          <p:cNvSpPr/>
          <p:nvPr/>
        </p:nvSpPr>
        <p:spPr>
          <a:xfrm>
            <a:off x="1547664" y="5517232"/>
            <a:ext cx="6696744" cy="923330"/>
          </a:xfrm>
          <a:prstGeom prst="rect">
            <a:avLst/>
          </a:prstGeom>
        </p:spPr>
        <p:txBody>
          <a:bodyPr wrap="square">
            <a:spAutoFit/>
          </a:bodyPr>
          <a:lstStyle/>
          <a:p>
            <a:pPr lvl="0" eaLnBrk="0" hangingPunct="0"/>
            <a:r>
              <a:rPr lang="es-ES" dirty="0" smtClean="0">
                <a:latin typeface="Verdana" pitchFamily="34" charset="0"/>
                <a:ea typeface="Verdana" pitchFamily="34" charset="0"/>
                <a:cs typeface="Verdana" pitchFamily="34" charset="0"/>
              </a:rPr>
              <a:t>Esta válvula se conecta en la línea de presión y se ubica entre la bomba y la válvula de control direccional  y tiene una derivación al tanque.</a:t>
            </a: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79512" y="-675456"/>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47</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986" name="Rectangle 2"/>
          <p:cNvSpPr>
            <a:spLocks noChangeArrowheads="1"/>
          </p:cNvSpPr>
          <p:nvPr/>
        </p:nvSpPr>
        <p:spPr bwMode="auto">
          <a:xfrm>
            <a:off x="899592" y="2225929"/>
            <a:ext cx="213520" cy="559087"/>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1" i="0" u="none" strike="noStrike" cap="none" normalizeH="0" baseline="0" dirty="0" smtClean="0">
                <a:ln>
                  <a:noFill/>
                </a:ln>
                <a:solidFill>
                  <a:srgbClr val="404040"/>
                </a:solidFill>
                <a:effectLst/>
                <a:latin typeface="Cambria" pitchFamily="18" charset="0"/>
                <a:ea typeface="Times New Roman" pitchFamily="18" charset="0"/>
                <a:cs typeface="Verdana" pitchFamily="34" charset="0"/>
              </a:rPr>
              <a:t> </a:t>
            </a:r>
            <a:endParaRPr kumimoji="0" lang="es-ES" sz="1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 name="24 Imagen"/>
          <p:cNvPicPr>
            <a:picLocks noChangeAspect="1" noChangeArrowheads="1"/>
          </p:cNvPicPr>
          <p:nvPr/>
        </p:nvPicPr>
        <p:blipFill>
          <a:blip r:embed="rId2" cstate="print"/>
          <a:srcRect l="5163" t="4255" r="5349" b="4255"/>
          <a:stretch>
            <a:fillRect/>
          </a:stretch>
        </p:blipFill>
        <p:spPr bwMode="auto">
          <a:xfrm>
            <a:off x="3347864" y="2276872"/>
            <a:ext cx="3744416" cy="3096344"/>
          </a:xfrm>
          <a:prstGeom prst="rect">
            <a:avLst/>
          </a:prstGeom>
          <a:noFill/>
        </p:spPr>
      </p:pic>
      <p:sp>
        <p:nvSpPr>
          <p:cNvPr id="35" name="34 Elipse"/>
          <p:cNvSpPr/>
          <p:nvPr/>
        </p:nvSpPr>
        <p:spPr>
          <a:xfrm>
            <a:off x="4139952" y="3789040"/>
            <a:ext cx="1080120" cy="86409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1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29" name="28 Rectángulo"/>
          <p:cNvSpPr/>
          <p:nvPr/>
        </p:nvSpPr>
        <p:spPr>
          <a:xfrm>
            <a:off x="1403648" y="1556792"/>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Presión.</a:t>
            </a:r>
            <a:endParaRPr lang="es-CL" sz="2400" b="1" dirty="0">
              <a:solidFill>
                <a:srgbClr val="C00000"/>
              </a:solidFill>
              <a:latin typeface="Arial" pitchFamily="34" charset="0"/>
              <a:ea typeface="Calibri"/>
              <a:cs typeface="Arial" pitchFamily="34" charset="0"/>
            </a:endParaRPr>
          </a:p>
        </p:txBody>
      </p:sp>
      <p:sp>
        <p:nvSpPr>
          <p:cNvPr id="18"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18 Rectángulo"/>
          <p:cNvSpPr/>
          <p:nvPr/>
        </p:nvSpPr>
        <p:spPr>
          <a:xfrm>
            <a:off x="1187624" y="1990581"/>
            <a:ext cx="6281313" cy="646331"/>
          </a:xfrm>
          <a:prstGeom prst="rect">
            <a:avLst/>
          </a:prstGeom>
        </p:spPr>
        <p:txBody>
          <a:bodyPr wrap="square">
            <a:spAutoFit/>
          </a:bodyPr>
          <a:lstStyle/>
          <a:p>
            <a:pPr lvl="0"/>
            <a:r>
              <a:rPr lang="es-ES" b="1" dirty="0" smtClean="0">
                <a:latin typeface="Verdana" pitchFamily="34" charset="0"/>
                <a:ea typeface="Verdana" pitchFamily="34" charset="0"/>
                <a:cs typeface="Verdana" pitchFamily="34" charset="0"/>
              </a:rPr>
              <a:t>¿En qué línea del sistema se ubica una válvula reguladora o reductora de presión?</a:t>
            </a:r>
            <a:endParaRPr lang="es-E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331640" y="3066638"/>
            <a:ext cx="6840760" cy="209797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defTabSz="914400" rtl="0" eaLnBrk="0" fontAlgn="base" latinLnBrk="0" hangingPunct="0">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Regulan el caudal, o sea delimitan el volumen de líquido por unidad de tiempo que pasa a través del sistema y se utilizan para regular la velocidad de los actuadores (cilindros o motores).</a:t>
            </a:r>
          </a:p>
          <a:p>
            <a:pPr marL="0" marR="0" lvl="0" indent="0" defTabSz="914400" rtl="0" eaLnBrk="0" fontAlgn="base" latinLnBrk="0" hangingPunct="0">
              <a:spcBef>
                <a:spcPct val="0"/>
              </a:spcBef>
              <a:spcAft>
                <a:spcPct val="0"/>
              </a:spcAft>
              <a:buClrTx/>
              <a:buSzTx/>
              <a:buFontTx/>
              <a:buNone/>
              <a:tabLst/>
            </a:pPr>
            <a:endParaRPr kumimoji="0" lang="es-CL" sz="1600" i="0" u="none" strike="noStrike" cap="none" normalizeH="0" baseline="0" dirty="0" smtClean="0">
              <a:ln>
                <a:noFill/>
              </a:ln>
              <a:effectLst/>
              <a:latin typeface="Verdana" pitchFamily="34" charset="0"/>
              <a:ea typeface="Verdana" pitchFamily="34" charset="0"/>
              <a:cs typeface="Verdana" pitchFamily="34" charset="0"/>
            </a:endParaRPr>
          </a:p>
          <a:p>
            <a:pPr marL="0" marR="0" lvl="0" indent="0" defTabSz="914400" rtl="0" eaLnBrk="0" fontAlgn="base" latinLnBrk="0" hangingPunct="0">
              <a:spcBef>
                <a:spcPct val="0"/>
              </a:spcBef>
              <a:spcAft>
                <a:spcPct val="0"/>
              </a:spcAft>
              <a:buClrTx/>
              <a:buSzTx/>
              <a:buFontTx/>
              <a:buNone/>
              <a:tabLst/>
            </a:pPr>
            <a:r>
              <a:rPr kumimoji="0" lang="es-CL" sz="1600" i="0" u="none" strike="noStrike" cap="none" normalizeH="0" baseline="0" dirty="0" smtClean="0">
                <a:ln>
                  <a:noFill/>
                </a:ln>
                <a:effectLst/>
                <a:latin typeface="Verdana" pitchFamily="34" charset="0"/>
                <a:ea typeface="Verdana" pitchFamily="34" charset="0"/>
                <a:cs typeface="Verdana" pitchFamily="34" charset="0"/>
              </a:rPr>
              <a:t>Son instaladas generalmente en las  líneas alternas o líneas de trabajo, entre la válvula de control y el actuador, o en aquella línea en que se requiere controlar el caudal.</a:t>
            </a: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48</a:t>
            </a:fld>
            <a:endParaRPr lang="es-ES" dirty="0"/>
          </a:p>
        </p:txBody>
      </p:sp>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9" name="8 Rectángulo"/>
          <p:cNvSpPr/>
          <p:nvPr/>
        </p:nvSpPr>
        <p:spPr>
          <a:xfrm>
            <a:off x="1388830" y="1484784"/>
            <a:ext cx="345638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a:t>
            </a:r>
            <a:r>
              <a:rPr lang="es-CL" sz="2400" b="1" dirty="0" smtClean="0">
                <a:solidFill>
                  <a:srgbClr val="C00000"/>
                </a:solidFill>
                <a:latin typeface="Arial" pitchFamily="34" charset="0"/>
                <a:ea typeface="Calibri"/>
                <a:cs typeface="Arial" pitchFamily="34" charset="0"/>
              </a:rPr>
              <a:t>caudal.</a:t>
            </a:r>
            <a:endParaRPr lang="es-CL" sz="2400" b="1" dirty="0">
              <a:solidFill>
                <a:srgbClr val="C00000"/>
              </a:solidFill>
              <a:latin typeface="Arial" pitchFamily="34" charset="0"/>
              <a:ea typeface="Calibri"/>
              <a:cs typeface="Arial" pitchFamily="34" charset="0"/>
            </a:endParaRPr>
          </a:p>
        </p:txBody>
      </p:sp>
      <p:sp>
        <p:nvSpPr>
          <p:cNvPr id="8"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1187624" y="1990581"/>
            <a:ext cx="6281313" cy="369332"/>
          </a:xfrm>
          <a:prstGeom prst="rect">
            <a:avLst/>
          </a:prstGeom>
        </p:spPr>
        <p:txBody>
          <a:bodyPr wrap="square">
            <a:spAutoFit/>
          </a:bodyPr>
          <a:lstStyle/>
          <a:p>
            <a:pPr lvl="0"/>
            <a:r>
              <a:rPr lang="es-ES" b="1" dirty="0" smtClean="0">
                <a:latin typeface="Verdana" pitchFamily="34" charset="0"/>
                <a:ea typeface="Verdana" pitchFamily="34" charset="0"/>
                <a:cs typeface="Verdana" pitchFamily="34" charset="0"/>
              </a:rPr>
              <a:t>¿Qué función cumplen las válvulas de caudal?</a:t>
            </a:r>
            <a:endParaRPr lang="es-E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49</a:t>
            </a:fld>
            <a:endParaRPr lang="es-ES" dirty="0"/>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1" name="20 Imagen" descr="D:\A Formativa110\A Hidraúlica Básica Final\Texto de estudio\imágenes manual válvulas\válvulas de caudal.jpg"/>
          <p:cNvPicPr/>
          <p:nvPr/>
        </p:nvPicPr>
        <p:blipFill>
          <a:blip r:embed="rId2" cstate="print"/>
          <a:srcRect/>
          <a:stretch>
            <a:fillRect/>
          </a:stretch>
        </p:blipFill>
        <p:spPr bwMode="auto">
          <a:xfrm>
            <a:off x="1835696" y="2348880"/>
            <a:ext cx="5832648" cy="3521894"/>
          </a:xfrm>
          <a:prstGeom prst="rect">
            <a:avLst/>
          </a:prstGeom>
          <a:noFill/>
          <a:ln w="9525">
            <a:noFill/>
            <a:miter lim="800000"/>
            <a:headEnd/>
            <a:tailEnd/>
          </a:ln>
        </p:spPr>
      </p:pic>
      <p:sp>
        <p:nvSpPr>
          <p:cNvPr id="26" name="25 Rectángulo"/>
          <p:cNvSpPr/>
          <p:nvPr/>
        </p:nvSpPr>
        <p:spPr>
          <a:xfrm>
            <a:off x="3635896" y="2276872"/>
            <a:ext cx="2160240"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CuadroTexto"/>
          <p:cNvSpPr txBox="1"/>
          <p:nvPr/>
        </p:nvSpPr>
        <p:spPr>
          <a:xfrm>
            <a:off x="3923928" y="2348881"/>
            <a:ext cx="1612979" cy="584775"/>
          </a:xfrm>
          <a:prstGeom prst="rect">
            <a:avLst/>
          </a:prstGeom>
          <a:noFill/>
        </p:spPr>
        <p:txBody>
          <a:bodyPr wrap="square" rtlCol="0">
            <a:spAutoFit/>
          </a:bodyPr>
          <a:lstStyle/>
          <a:p>
            <a:pPr algn="ctr"/>
            <a:r>
              <a:rPr lang="es-CL" sz="1600" b="1" dirty="0" smtClean="0">
                <a:solidFill>
                  <a:schemeClr val="bg1"/>
                </a:solidFill>
              </a:rPr>
              <a:t>VÁLVULAS DE  CAUDAL </a:t>
            </a:r>
            <a:endParaRPr lang="es-CL" sz="1600" b="1" dirty="0">
              <a:solidFill>
                <a:schemeClr val="bg1"/>
              </a:solidFill>
            </a:endParaRPr>
          </a:p>
        </p:txBody>
      </p:sp>
      <p:sp>
        <p:nvSpPr>
          <p:cNvPr id="28" name="27 Rectángulo"/>
          <p:cNvSpPr/>
          <p:nvPr/>
        </p:nvSpPr>
        <p:spPr>
          <a:xfrm>
            <a:off x="2987824" y="3789040"/>
            <a:ext cx="3888432" cy="576064"/>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28 CuadroTexto"/>
          <p:cNvSpPr txBox="1"/>
          <p:nvPr/>
        </p:nvSpPr>
        <p:spPr>
          <a:xfrm>
            <a:off x="3333463" y="3789040"/>
            <a:ext cx="3110745" cy="584775"/>
          </a:xfrm>
          <a:prstGeom prst="rect">
            <a:avLst/>
          </a:prstGeom>
          <a:noFill/>
        </p:spPr>
        <p:txBody>
          <a:bodyPr wrap="square" rtlCol="0">
            <a:spAutoFit/>
          </a:bodyPr>
          <a:lstStyle/>
          <a:p>
            <a:pPr algn="ctr"/>
            <a:r>
              <a:rPr lang="es-CL" sz="1600" b="1" dirty="0" smtClean="0">
                <a:solidFill>
                  <a:schemeClr val="bg1"/>
                </a:solidFill>
              </a:rPr>
              <a:t>REGULAR EL CAUDAL DEL SISTEMA </a:t>
            </a:r>
            <a:endParaRPr lang="es-CL" sz="1600" b="1" dirty="0">
              <a:solidFill>
                <a:schemeClr val="bg1"/>
              </a:solidFill>
            </a:endParaRPr>
          </a:p>
        </p:txBody>
      </p:sp>
      <p:sp>
        <p:nvSpPr>
          <p:cNvPr id="30" name="29 Rectángulo"/>
          <p:cNvSpPr/>
          <p:nvPr/>
        </p:nvSpPr>
        <p:spPr>
          <a:xfrm>
            <a:off x="1835696" y="5301208"/>
            <a:ext cx="2304256"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0 CuadroTexto"/>
          <p:cNvSpPr txBox="1"/>
          <p:nvPr/>
        </p:nvSpPr>
        <p:spPr>
          <a:xfrm>
            <a:off x="2195736" y="5373216"/>
            <a:ext cx="1612979" cy="584775"/>
          </a:xfrm>
          <a:prstGeom prst="rect">
            <a:avLst/>
          </a:prstGeom>
          <a:noFill/>
        </p:spPr>
        <p:txBody>
          <a:bodyPr wrap="square" rtlCol="0">
            <a:spAutoFit/>
          </a:bodyPr>
          <a:lstStyle/>
          <a:p>
            <a:pPr algn="ctr"/>
            <a:r>
              <a:rPr lang="es-CL" sz="1600" b="1" dirty="0" smtClean="0">
                <a:solidFill>
                  <a:schemeClr val="bg1"/>
                </a:solidFill>
              </a:rPr>
              <a:t>VÁLVULAS DE  CAUDAL FIJO</a:t>
            </a:r>
            <a:endParaRPr lang="es-CL" sz="1600" b="1" dirty="0">
              <a:solidFill>
                <a:schemeClr val="bg1"/>
              </a:solidFill>
            </a:endParaRPr>
          </a:p>
        </p:txBody>
      </p:sp>
      <p:sp>
        <p:nvSpPr>
          <p:cNvPr id="32" name="31 Rectángulo"/>
          <p:cNvSpPr/>
          <p:nvPr/>
        </p:nvSpPr>
        <p:spPr>
          <a:xfrm>
            <a:off x="4860032" y="5301208"/>
            <a:ext cx="2952328"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32 CuadroTexto"/>
          <p:cNvSpPr txBox="1"/>
          <p:nvPr/>
        </p:nvSpPr>
        <p:spPr>
          <a:xfrm>
            <a:off x="5076056" y="5373216"/>
            <a:ext cx="2520280" cy="584775"/>
          </a:xfrm>
          <a:prstGeom prst="rect">
            <a:avLst/>
          </a:prstGeom>
          <a:noFill/>
        </p:spPr>
        <p:txBody>
          <a:bodyPr wrap="square" rtlCol="0">
            <a:spAutoFit/>
          </a:bodyPr>
          <a:lstStyle/>
          <a:p>
            <a:pPr algn="ctr"/>
            <a:r>
              <a:rPr lang="es-CL" sz="1600" b="1" dirty="0" smtClean="0">
                <a:solidFill>
                  <a:schemeClr val="bg1"/>
                </a:solidFill>
              </a:rPr>
              <a:t>VÁLVULAS DE  CAUDAL VARIABLE </a:t>
            </a:r>
            <a:endParaRPr lang="es-CL" sz="1600" b="1" dirty="0">
              <a:solidFill>
                <a:schemeClr val="bg1"/>
              </a:solidFill>
            </a:endParaRPr>
          </a:p>
        </p:txBody>
      </p:sp>
      <p:sp>
        <p:nvSpPr>
          <p:cNvPr id="22" name="2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5" name="14 CuadroTexto"/>
          <p:cNvSpPr txBox="1"/>
          <p:nvPr/>
        </p:nvSpPr>
        <p:spPr>
          <a:xfrm>
            <a:off x="1475656" y="2420888"/>
            <a:ext cx="6985000" cy="2554545"/>
          </a:xfrm>
          <a:prstGeom prst="rect">
            <a:avLst/>
          </a:prstGeom>
          <a:noFill/>
        </p:spPr>
        <p:txBody>
          <a:bodyPr>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r>
              <a:rPr lang="es-ES" sz="3200" b="1" dirty="0" smtClean="0">
                <a:solidFill>
                  <a:schemeClr val="tx1">
                    <a:lumMod val="75000"/>
                    <a:lumOff val="25000"/>
                  </a:schemeClr>
                </a:solidFill>
                <a:latin typeface="Century Gothic" pitchFamily="34" charset="0"/>
              </a:rPr>
              <a:t>Unidad 2 </a:t>
            </a:r>
          </a:p>
          <a:p>
            <a:pPr fontAlgn="auto">
              <a:spcBef>
                <a:spcPts val="0"/>
              </a:spcBef>
              <a:spcAft>
                <a:spcPts val="0"/>
              </a:spcAft>
              <a:defRPr/>
            </a:pPr>
            <a:endParaRPr lang="es-ES" sz="3200" b="1" dirty="0" smtClean="0">
              <a:solidFill>
                <a:schemeClr val="tx1">
                  <a:lumMod val="75000"/>
                  <a:lumOff val="25000"/>
                </a:schemeClr>
              </a:solidFill>
              <a:latin typeface="Century Gothic" pitchFamily="34" charset="0"/>
            </a:endParaRPr>
          </a:p>
          <a:p>
            <a:pPr fontAlgn="auto">
              <a:spcBef>
                <a:spcPts val="0"/>
              </a:spcBef>
              <a:spcAft>
                <a:spcPts val="0"/>
              </a:spcAft>
              <a:defRPr/>
            </a:pPr>
            <a:r>
              <a:rPr lang="es-ES" sz="3200" b="1" dirty="0" smtClean="0">
                <a:solidFill>
                  <a:schemeClr val="tx1">
                    <a:lumMod val="75000"/>
                    <a:lumOff val="25000"/>
                  </a:schemeClr>
                </a:solidFill>
                <a:latin typeface="Century Gothic" pitchFamily="34" charset="0"/>
              </a:rPr>
              <a:t>SECCIÓN CONTROL</a:t>
            </a:r>
          </a:p>
          <a:p>
            <a:pPr fontAlgn="auto">
              <a:spcBef>
                <a:spcPts val="0"/>
              </a:spcBef>
              <a:spcAft>
                <a:spcPts val="0"/>
              </a:spcAft>
              <a:defRPr/>
            </a:pPr>
            <a:endParaRPr lang="es-ES" sz="3200" b="1" dirty="0" smtClean="0">
              <a:solidFill>
                <a:schemeClr val="tx1">
                  <a:lumMod val="65000"/>
                  <a:lumOff val="35000"/>
                </a:schemeClr>
              </a:solidFill>
              <a:latin typeface="Century Gothic" pitchFamily="34" charset="0"/>
            </a:endParaRPr>
          </a:p>
        </p:txBody>
      </p:sp>
      <p:pic>
        <p:nvPicPr>
          <p:cNvPr id="19" name="Picture 3" descr="Animation2"/>
          <p:cNvPicPr>
            <a:picLocks noChangeAspect="1" noChangeArrowheads="1" noCrop="1"/>
          </p:cNvPicPr>
          <p:nvPr/>
        </p:nvPicPr>
        <p:blipFill>
          <a:blip r:embed="rId2" cstate="print"/>
          <a:srcRect/>
          <a:stretch>
            <a:fillRect/>
          </a:stretch>
        </p:blipFill>
        <p:spPr bwMode="auto">
          <a:xfrm>
            <a:off x="4716016" y="1556792"/>
            <a:ext cx="3077344" cy="2175220"/>
          </a:xfrm>
          <a:prstGeom prst="rect">
            <a:avLst/>
          </a:prstGeom>
          <a:noFill/>
        </p:spPr>
      </p:pic>
      <p:sp>
        <p:nvSpPr>
          <p:cNvPr id="6" name="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50</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2" name="21 Imagen" descr="C:\Users\Maca Undurraga\Desktop\Formativa110\Textos de Estudio\valvula de caudal variable.jpg"/>
          <p:cNvPicPr/>
          <p:nvPr/>
        </p:nvPicPr>
        <p:blipFill>
          <a:blip r:embed="rId2" cstate="print"/>
          <a:srcRect l="6596" t="9436" r="7661" b="10360"/>
          <a:stretch>
            <a:fillRect/>
          </a:stretch>
        </p:blipFill>
        <p:spPr bwMode="auto">
          <a:xfrm>
            <a:off x="1979712" y="4005064"/>
            <a:ext cx="1872208" cy="1224136"/>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l="3943" t="6747" r="21148"/>
          <a:stretch>
            <a:fillRect/>
          </a:stretch>
        </p:blipFill>
        <p:spPr bwMode="auto">
          <a:xfrm>
            <a:off x="5364088" y="3861048"/>
            <a:ext cx="1607779" cy="1440160"/>
          </a:xfrm>
          <a:prstGeom prst="rect">
            <a:avLst/>
          </a:prstGeom>
          <a:noFill/>
          <a:ln w="9525">
            <a:noFill/>
            <a:miter lim="800000"/>
            <a:headEnd/>
            <a:tailEnd/>
          </a:ln>
        </p:spPr>
      </p:pic>
      <p:sp>
        <p:nvSpPr>
          <p:cNvPr id="39" name="38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1" name="40 Rectángulo"/>
          <p:cNvSpPr/>
          <p:nvPr/>
        </p:nvSpPr>
        <p:spPr>
          <a:xfrm>
            <a:off x="3131840" y="2276872"/>
            <a:ext cx="3744416"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41 CuadroTexto"/>
          <p:cNvSpPr txBox="1"/>
          <p:nvPr/>
        </p:nvSpPr>
        <p:spPr>
          <a:xfrm>
            <a:off x="3707904" y="2514382"/>
            <a:ext cx="2664296" cy="338554"/>
          </a:xfrm>
          <a:prstGeom prst="rect">
            <a:avLst/>
          </a:prstGeom>
          <a:noFill/>
        </p:spPr>
        <p:txBody>
          <a:bodyPr wrap="square" rtlCol="0">
            <a:spAutoFit/>
          </a:bodyPr>
          <a:lstStyle/>
          <a:p>
            <a:pPr algn="ctr"/>
            <a:r>
              <a:rPr lang="es-CL" sz="1600" b="1" dirty="0" smtClean="0">
                <a:solidFill>
                  <a:schemeClr val="bg1"/>
                </a:solidFill>
              </a:rPr>
              <a:t>VÁLVULAS DE  CAUDAL </a:t>
            </a:r>
            <a:endParaRPr lang="es-CL" sz="1600" b="1" dirty="0">
              <a:solidFill>
                <a:schemeClr val="bg1"/>
              </a:solidFill>
            </a:endParaRPr>
          </a:p>
        </p:txBody>
      </p:sp>
      <p:sp>
        <p:nvSpPr>
          <p:cNvPr id="45" name="44 Rectángulo"/>
          <p:cNvSpPr/>
          <p:nvPr/>
        </p:nvSpPr>
        <p:spPr>
          <a:xfrm>
            <a:off x="1835696" y="5301208"/>
            <a:ext cx="2304256"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45 CuadroTexto"/>
          <p:cNvSpPr txBox="1"/>
          <p:nvPr/>
        </p:nvSpPr>
        <p:spPr>
          <a:xfrm>
            <a:off x="2195736" y="5373216"/>
            <a:ext cx="1612979" cy="584775"/>
          </a:xfrm>
          <a:prstGeom prst="rect">
            <a:avLst/>
          </a:prstGeom>
          <a:noFill/>
        </p:spPr>
        <p:txBody>
          <a:bodyPr wrap="square" rtlCol="0">
            <a:spAutoFit/>
          </a:bodyPr>
          <a:lstStyle/>
          <a:p>
            <a:pPr algn="ctr"/>
            <a:r>
              <a:rPr lang="es-CL" sz="1600" b="1" dirty="0" smtClean="0">
                <a:solidFill>
                  <a:schemeClr val="bg1"/>
                </a:solidFill>
              </a:rPr>
              <a:t>VÁLVULAS DE  CAUDAL FIJO</a:t>
            </a:r>
            <a:endParaRPr lang="es-CL" sz="1600" b="1" dirty="0">
              <a:solidFill>
                <a:schemeClr val="bg1"/>
              </a:solidFill>
            </a:endParaRPr>
          </a:p>
        </p:txBody>
      </p:sp>
      <p:sp>
        <p:nvSpPr>
          <p:cNvPr id="47" name="46 Rectángulo"/>
          <p:cNvSpPr/>
          <p:nvPr/>
        </p:nvSpPr>
        <p:spPr>
          <a:xfrm>
            <a:off x="4860032" y="5301208"/>
            <a:ext cx="2952328" cy="79208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47 CuadroTexto"/>
          <p:cNvSpPr txBox="1"/>
          <p:nvPr/>
        </p:nvSpPr>
        <p:spPr>
          <a:xfrm>
            <a:off x="5076056" y="5373216"/>
            <a:ext cx="2520280" cy="584775"/>
          </a:xfrm>
          <a:prstGeom prst="rect">
            <a:avLst/>
          </a:prstGeom>
          <a:noFill/>
        </p:spPr>
        <p:txBody>
          <a:bodyPr wrap="square" rtlCol="0">
            <a:spAutoFit/>
          </a:bodyPr>
          <a:lstStyle/>
          <a:p>
            <a:pPr algn="ctr"/>
            <a:r>
              <a:rPr lang="es-CL" sz="1600" b="1" dirty="0" smtClean="0">
                <a:solidFill>
                  <a:schemeClr val="bg1"/>
                </a:solidFill>
              </a:rPr>
              <a:t>VÁLVULAS DE  CAUDAL VARIABLE </a:t>
            </a:r>
            <a:endParaRPr lang="es-CL" sz="1600" b="1" dirty="0">
              <a:solidFill>
                <a:schemeClr val="bg1"/>
              </a:solidFill>
            </a:endParaRPr>
          </a:p>
        </p:txBody>
      </p:sp>
      <p:sp>
        <p:nvSpPr>
          <p:cNvPr id="21" name="2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51</a:t>
            </a:fld>
            <a:endParaRPr lang="es-ES" dirty="0"/>
          </a:p>
        </p:txBody>
      </p:sp>
      <p:pic>
        <p:nvPicPr>
          <p:cNvPr id="22" name="21 Imagen" descr="C:\Users\Maca Undurraga\Desktop\Formativa110\Textos de Estudio\Representacion Grafica\RG-Valvula caudal fijo.jpg"/>
          <p:cNvPicPr/>
          <p:nvPr/>
        </p:nvPicPr>
        <p:blipFill>
          <a:blip r:embed="rId2" cstate="print"/>
          <a:srcRect l="3846" t="5000" r="3846" b="10000"/>
          <a:stretch>
            <a:fillRect/>
          </a:stretch>
        </p:blipFill>
        <p:spPr bwMode="auto">
          <a:xfrm>
            <a:off x="1403648" y="3501008"/>
            <a:ext cx="1152128" cy="1152128"/>
          </a:xfrm>
          <a:prstGeom prst="rect">
            <a:avLst/>
          </a:prstGeom>
          <a:noFill/>
          <a:ln w="9525">
            <a:noFill/>
            <a:miter lim="800000"/>
            <a:headEnd/>
            <a:tailEnd/>
          </a:ln>
        </p:spPr>
      </p:pic>
      <p:pic>
        <p:nvPicPr>
          <p:cNvPr id="24" name="23 Imagen" descr="C:\Users\Maca Undurraga\Desktop\Formativa110\Textos de Estudio\valvula de caudal variable.jpg"/>
          <p:cNvPicPr/>
          <p:nvPr/>
        </p:nvPicPr>
        <p:blipFill>
          <a:blip r:embed="rId3" cstate="print"/>
          <a:srcRect l="50946" t="9436" r="7661" b="10360"/>
          <a:stretch>
            <a:fillRect/>
          </a:stretch>
        </p:blipFill>
        <p:spPr bwMode="auto">
          <a:xfrm rot="10800000">
            <a:off x="3131840" y="3429000"/>
            <a:ext cx="1368152" cy="1296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298" name="Picture 2" descr="http://www.globetechnologies.com/images/flow-restrictor2.png">
            <a:hlinkClick r:id="rId4"/>
          </p:cNvPr>
          <p:cNvPicPr>
            <a:picLocks noChangeAspect="1" noChangeArrowheads="1"/>
          </p:cNvPicPr>
          <p:nvPr/>
        </p:nvPicPr>
        <p:blipFill>
          <a:blip r:embed="rId5" cstate="print"/>
          <a:srcRect l="15324" t="26526" r="32531" b="27054"/>
          <a:stretch>
            <a:fillRect/>
          </a:stretch>
        </p:blipFill>
        <p:spPr bwMode="auto">
          <a:xfrm>
            <a:off x="5076056" y="3284984"/>
            <a:ext cx="3622903" cy="1656184"/>
          </a:xfrm>
          <a:prstGeom prst="rect">
            <a:avLst/>
          </a:prstGeom>
          <a:noFill/>
        </p:spPr>
      </p:pic>
      <p:sp>
        <p:nvSpPr>
          <p:cNvPr id="27" name="Text Box 1"/>
          <p:cNvSpPr txBox="1">
            <a:spLocks noChangeArrowheads="1"/>
          </p:cNvSpPr>
          <p:nvPr/>
        </p:nvSpPr>
        <p:spPr bwMode="auto">
          <a:xfrm>
            <a:off x="1043608" y="4869160"/>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200" b="0" i="1" u="none" strike="noStrike" cap="none" normalizeH="0" baseline="0" dirty="0" smtClean="0">
                <a:ln>
                  <a:noFill/>
                </a:ln>
                <a:solidFill>
                  <a:srgbClr val="404040"/>
                </a:solidFill>
                <a:effectLst/>
                <a:latin typeface="Verdana" pitchFamily="34" charset="0"/>
                <a:cs typeface="Arial" pitchFamily="34" charset="0"/>
              </a:rPr>
              <a:t>Representación Gráfica</a:t>
            </a:r>
            <a:endParaRPr kumimoji="0" lang="es-C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1" name="10 Rectángulo"/>
          <p:cNvSpPr/>
          <p:nvPr/>
        </p:nvSpPr>
        <p:spPr>
          <a:xfrm>
            <a:off x="1388830" y="1844824"/>
            <a:ext cx="3543210"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caudal </a:t>
            </a:r>
            <a:r>
              <a:rPr lang="es-CL" sz="2400" b="1" dirty="0" smtClean="0">
                <a:solidFill>
                  <a:srgbClr val="C00000"/>
                </a:solidFill>
                <a:latin typeface="Arial" pitchFamily="34" charset="0"/>
                <a:ea typeface="Calibri"/>
                <a:cs typeface="Arial" pitchFamily="34" charset="0"/>
              </a:rPr>
              <a:t>fijo.</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l="3943" t="6747" r="21148"/>
          <a:stretch>
            <a:fillRect/>
          </a:stretch>
        </p:blipFill>
        <p:spPr bwMode="auto">
          <a:xfrm>
            <a:off x="3563888" y="3356992"/>
            <a:ext cx="1847646" cy="2016224"/>
          </a:xfrm>
          <a:prstGeom prst="rect">
            <a:avLst/>
          </a:prstGeom>
          <a:noFill/>
          <a:ln w="9525">
            <a:noFill/>
            <a:miter lim="800000"/>
            <a:headEnd/>
            <a:tailEnd/>
          </a:ln>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52</a:t>
            </a:fld>
            <a:endParaRPr lang="es-ES" dirty="0"/>
          </a:p>
        </p:txBody>
      </p:sp>
      <p:pic>
        <p:nvPicPr>
          <p:cNvPr id="44034" name="Picture 2" descr="http://www.valvehydraulic.info/wp-content/uploads/2011/01/adjustable-flow-control-valve.jpg"/>
          <p:cNvPicPr>
            <a:picLocks noChangeAspect="1" noChangeArrowheads="1"/>
          </p:cNvPicPr>
          <p:nvPr/>
        </p:nvPicPr>
        <p:blipFill>
          <a:blip r:embed="rId3" cstate="print"/>
          <a:srcRect l="46496" r="22507" b="14501"/>
          <a:stretch>
            <a:fillRect/>
          </a:stretch>
        </p:blipFill>
        <p:spPr bwMode="auto">
          <a:xfrm>
            <a:off x="1619672" y="3933056"/>
            <a:ext cx="1091490" cy="1152128"/>
          </a:xfrm>
          <a:prstGeom prst="rect">
            <a:avLst/>
          </a:prstGeom>
          <a:noFill/>
        </p:spPr>
      </p:pic>
      <p:pic>
        <p:nvPicPr>
          <p:cNvPr id="44036" name="Picture 4" descr="http://www.vibranttechs.com/images/product/fcv/pneumatic-flow-control-valve-373035.jpg">
            <a:hlinkClick r:id="rId4"/>
          </p:cNvPr>
          <p:cNvPicPr>
            <a:picLocks noChangeAspect="1" noChangeArrowheads="1"/>
          </p:cNvPicPr>
          <p:nvPr/>
        </p:nvPicPr>
        <p:blipFill>
          <a:blip r:embed="rId5" cstate="print"/>
          <a:srcRect l="4392" t="1750" r="5609" b="3751"/>
          <a:stretch>
            <a:fillRect/>
          </a:stretch>
        </p:blipFill>
        <p:spPr bwMode="auto">
          <a:xfrm>
            <a:off x="6012160" y="2564904"/>
            <a:ext cx="2456273" cy="3315968"/>
          </a:xfrm>
          <a:prstGeom prst="rect">
            <a:avLst/>
          </a:prstGeom>
          <a:noFill/>
        </p:spPr>
      </p:pic>
      <p:sp>
        <p:nvSpPr>
          <p:cNvPr id="25" name="Text Box 1"/>
          <p:cNvSpPr txBox="1">
            <a:spLocks noChangeArrowheads="1"/>
          </p:cNvSpPr>
          <p:nvPr/>
        </p:nvSpPr>
        <p:spPr bwMode="auto">
          <a:xfrm>
            <a:off x="1331640" y="5301208"/>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200" b="0" i="1" u="none" strike="noStrike" cap="none" normalizeH="0" baseline="0" dirty="0" smtClean="0">
                <a:ln>
                  <a:noFill/>
                </a:ln>
                <a:solidFill>
                  <a:srgbClr val="404040"/>
                </a:solidFill>
                <a:effectLst/>
                <a:latin typeface="Verdana" pitchFamily="34" charset="0"/>
                <a:cs typeface="Arial" pitchFamily="34" charset="0"/>
              </a:rPr>
              <a:t>Representación Gráfica</a:t>
            </a:r>
            <a:endParaRPr kumimoji="0" lang="es-C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15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2" name="11 Rectángulo"/>
          <p:cNvSpPr/>
          <p:nvPr/>
        </p:nvSpPr>
        <p:spPr>
          <a:xfrm>
            <a:off x="1388830" y="1844824"/>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caudal </a:t>
            </a:r>
            <a:r>
              <a:rPr lang="es-CL" sz="2400" b="1" dirty="0" smtClean="0">
                <a:solidFill>
                  <a:srgbClr val="C00000"/>
                </a:solidFill>
                <a:latin typeface="Arial" pitchFamily="34" charset="0"/>
                <a:ea typeface="Calibri"/>
                <a:cs typeface="Arial" pitchFamily="34" charset="0"/>
              </a:rPr>
              <a:t>variable.</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20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4034"/>
                                        </p:tgtEl>
                                        <p:attrNameLst>
                                          <p:attrName>style.visibility</p:attrName>
                                        </p:attrNameLst>
                                      </p:cBhvr>
                                      <p:to>
                                        <p:strVal val="visible"/>
                                      </p:to>
                                    </p:set>
                                    <p:animEffect transition="in" filter="fade">
                                      <p:cBhvr>
                                        <p:cTn id="19" dur="2000"/>
                                        <p:tgtEl>
                                          <p:spTgt spid="440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l="38460" t="30141" r="37742" b="50172"/>
          <a:stretch>
            <a:fillRect/>
          </a:stretch>
        </p:blipFill>
        <p:spPr bwMode="auto">
          <a:xfrm>
            <a:off x="1475656" y="2996952"/>
            <a:ext cx="6502323" cy="3024336"/>
          </a:xfrm>
          <a:prstGeom prst="rect">
            <a:avLst/>
          </a:prstGeom>
          <a:noFill/>
          <a:ln w="9525">
            <a:noFill/>
            <a:miter lim="800000"/>
            <a:headEnd/>
            <a:tailEnd/>
          </a:ln>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53</a:t>
            </a:fld>
            <a:endParaRPr lang="es-ES" dirty="0"/>
          </a:p>
        </p:txBody>
      </p:sp>
      <p:sp>
        <p:nvSpPr>
          <p:cNvPr id="12" name="11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9" name="8 Rectángulo"/>
          <p:cNvSpPr/>
          <p:nvPr/>
        </p:nvSpPr>
        <p:spPr>
          <a:xfrm>
            <a:off x="1388830" y="1844824"/>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caudal </a:t>
            </a:r>
            <a:r>
              <a:rPr lang="es-CL" sz="2400" b="1" dirty="0" smtClean="0">
                <a:solidFill>
                  <a:srgbClr val="C00000"/>
                </a:solidFill>
                <a:latin typeface="Arial" pitchFamily="34" charset="0"/>
                <a:ea typeface="Calibri"/>
                <a:cs typeface="Arial" pitchFamily="34" charset="0"/>
              </a:rPr>
              <a:t>variable.</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europe.electrocomponents.com/largeimages/L192918-01.gif">
            <a:hlinkClick r:id="rId2"/>
          </p:cNvPr>
          <p:cNvPicPr>
            <a:picLocks noChangeAspect="1" noChangeArrowheads="1"/>
          </p:cNvPicPr>
          <p:nvPr/>
        </p:nvPicPr>
        <p:blipFill>
          <a:blip r:embed="rId3" cstate="print"/>
          <a:srcRect/>
          <a:stretch>
            <a:fillRect/>
          </a:stretch>
        </p:blipFill>
        <p:spPr bwMode="auto">
          <a:xfrm flipH="1">
            <a:off x="2195736" y="4581128"/>
            <a:ext cx="2520280" cy="1296216"/>
          </a:xfrm>
          <a:prstGeom prst="rect">
            <a:avLst/>
          </a:prstGeom>
          <a:noFill/>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54</a:t>
            </a:fld>
            <a:endParaRPr lang="es-ES" dirty="0"/>
          </a:p>
        </p:txBody>
      </p:sp>
      <p:pic>
        <p:nvPicPr>
          <p:cNvPr id="38914" name="Picture 2" descr="http://www.liftingsafety.co.uk/images/product/3626/vsm-safety-check-valves.jpg">
            <a:hlinkClick r:id="rId4"/>
          </p:cNvPr>
          <p:cNvPicPr>
            <a:picLocks noChangeAspect="1" noChangeArrowheads="1"/>
          </p:cNvPicPr>
          <p:nvPr/>
        </p:nvPicPr>
        <p:blipFill>
          <a:blip r:embed="rId5" cstate="print">
            <a:lum bright="10000" contrast="20000"/>
          </a:blip>
          <a:srcRect l="1378" r="49016" b="10417"/>
          <a:stretch>
            <a:fillRect/>
          </a:stretch>
        </p:blipFill>
        <p:spPr bwMode="auto">
          <a:xfrm>
            <a:off x="5724128" y="2276872"/>
            <a:ext cx="2652574" cy="3168352"/>
          </a:xfrm>
          <a:prstGeom prst="rect">
            <a:avLst/>
          </a:prstGeom>
          <a:noFill/>
        </p:spPr>
      </p:pic>
      <p:sp>
        <p:nvSpPr>
          <p:cNvPr id="24" name="23 Rectángulo"/>
          <p:cNvSpPr/>
          <p:nvPr/>
        </p:nvSpPr>
        <p:spPr>
          <a:xfrm>
            <a:off x="971600" y="2708920"/>
            <a:ext cx="5040560" cy="923330"/>
          </a:xfrm>
          <a:prstGeom prst="rect">
            <a:avLst/>
          </a:prstGeom>
        </p:spPr>
        <p:txBody>
          <a:bodyPr wrap="square">
            <a:spAutoFit/>
          </a:bodyPr>
          <a:lstStyle/>
          <a:p>
            <a:pPr lvl="0"/>
            <a:r>
              <a:rPr lang="pt-BR" dirty="0" smtClean="0">
                <a:latin typeface="Arial" pitchFamily="34" charset="0"/>
                <a:ea typeface="Times New Roman" pitchFamily="18" charset="0"/>
                <a:cs typeface="Arial" pitchFamily="34" charset="0"/>
              </a:rPr>
              <a:t>Si una válvula reguladora de caudal  incorpora una válvula </a:t>
            </a:r>
            <a:r>
              <a:rPr lang="pt-BR" dirty="0" err="1" smtClean="0">
                <a:latin typeface="Arial" pitchFamily="34" charset="0"/>
                <a:ea typeface="Times New Roman" pitchFamily="18" charset="0"/>
                <a:cs typeface="Arial" pitchFamily="34" charset="0"/>
              </a:rPr>
              <a:t>antirretorno</a:t>
            </a:r>
            <a:r>
              <a:rPr lang="pt-BR" dirty="0" smtClean="0">
                <a:latin typeface="Arial" pitchFamily="34" charset="0"/>
                <a:ea typeface="Times New Roman" pitchFamily="18" charset="0"/>
                <a:cs typeface="Arial" pitchFamily="34" charset="0"/>
              </a:rPr>
              <a:t> o </a:t>
            </a:r>
            <a:r>
              <a:rPr lang="pt-BR" dirty="0" err="1" smtClean="0">
                <a:latin typeface="Arial" pitchFamily="34" charset="0"/>
                <a:ea typeface="Times New Roman" pitchFamily="18" charset="0"/>
                <a:cs typeface="Arial" pitchFamily="34" charset="0"/>
              </a:rPr>
              <a:t>check</a:t>
            </a:r>
            <a:r>
              <a:rPr lang="pt-BR" dirty="0" smtClean="0">
                <a:latin typeface="Arial" pitchFamily="34" charset="0"/>
                <a:ea typeface="Times New Roman" pitchFamily="18" charset="0"/>
                <a:cs typeface="Arial" pitchFamily="34" charset="0"/>
              </a:rPr>
              <a:t>,  </a:t>
            </a:r>
            <a:r>
              <a:rPr lang="pt-BR" dirty="0" err="1" smtClean="0">
                <a:latin typeface="Arial" pitchFamily="34" charset="0"/>
                <a:ea typeface="Times New Roman" pitchFamily="18" charset="0"/>
                <a:cs typeface="Arial" pitchFamily="34" charset="0"/>
              </a:rPr>
              <a:t>actúa</a:t>
            </a:r>
            <a:r>
              <a:rPr lang="pt-BR" dirty="0" smtClean="0">
                <a:latin typeface="Arial" pitchFamily="34" charset="0"/>
                <a:ea typeface="Times New Roman" pitchFamily="18" charset="0"/>
                <a:cs typeface="Arial" pitchFamily="34" charset="0"/>
              </a:rPr>
              <a:t> restringiendo el caudal </a:t>
            </a:r>
            <a:r>
              <a:rPr lang="pt-BR" dirty="0" err="1" smtClean="0">
                <a:latin typeface="Arial" pitchFamily="34" charset="0"/>
                <a:ea typeface="Times New Roman" pitchFamily="18" charset="0"/>
                <a:cs typeface="Arial" pitchFamily="34" charset="0"/>
              </a:rPr>
              <a:t>en</a:t>
            </a:r>
            <a:r>
              <a:rPr lang="pt-BR" dirty="0" smtClean="0">
                <a:latin typeface="Arial" pitchFamily="34" charset="0"/>
                <a:ea typeface="Times New Roman" pitchFamily="18" charset="0"/>
                <a:cs typeface="Arial" pitchFamily="34" charset="0"/>
              </a:rPr>
              <a:t> una sola dirección. </a:t>
            </a:r>
          </a:p>
        </p:txBody>
      </p:sp>
      <p:sp>
        <p:nvSpPr>
          <p:cNvPr id="25" name="Text Box 1"/>
          <p:cNvSpPr txBox="1">
            <a:spLocks noChangeArrowheads="1"/>
          </p:cNvSpPr>
          <p:nvPr/>
        </p:nvSpPr>
        <p:spPr bwMode="auto">
          <a:xfrm>
            <a:off x="2627784" y="6021288"/>
            <a:ext cx="1689100" cy="354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200" b="0" i="1" u="none" strike="noStrike" cap="none" normalizeH="0" baseline="0" dirty="0" smtClean="0">
                <a:ln>
                  <a:noFill/>
                </a:ln>
                <a:solidFill>
                  <a:srgbClr val="404040"/>
                </a:solidFill>
                <a:effectLst/>
                <a:latin typeface="Verdana" pitchFamily="34" charset="0"/>
                <a:cs typeface="Arial" pitchFamily="34" charset="0"/>
              </a:rPr>
              <a:t>Representación Gráfica</a:t>
            </a:r>
            <a:endParaRPr kumimoji="0" lang="es-CL"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2" name="11 Rectángulo"/>
          <p:cNvSpPr/>
          <p:nvPr/>
        </p:nvSpPr>
        <p:spPr>
          <a:xfrm>
            <a:off x="1388830" y="1844824"/>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Válvulas de caudal de una </a:t>
            </a:r>
            <a:r>
              <a:rPr lang="es-CL" sz="2400" b="1" dirty="0" smtClean="0">
                <a:solidFill>
                  <a:srgbClr val="C00000"/>
                </a:solidFill>
                <a:latin typeface="Arial" pitchFamily="34" charset="0"/>
                <a:ea typeface="Calibri"/>
                <a:cs typeface="Arial" pitchFamily="34" charset="0"/>
              </a:rPr>
              <a:t>vía.</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fade">
                                      <p:cBhvr>
                                        <p:cTn id="12" dur="2000"/>
                                        <p:tgtEl>
                                          <p:spTgt spid="54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55</a:t>
            </a:fld>
            <a:endParaRPr lang="es-ES"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 name="23 Elipse"/>
          <p:cNvSpPr/>
          <p:nvPr/>
        </p:nvSpPr>
        <p:spPr>
          <a:xfrm>
            <a:off x="3139452" y="4149080"/>
            <a:ext cx="1128074" cy="2701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4098" name="Picture 2" descr="http://www.eaton.com/ecm/groups/public/@pub/@eaton/@japan/documents/content/ct_196194.gif"/>
          <p:cNvPicPr>
            <a:picLocks noChangeAspect="1" noChangeArrowheads="1"/>
          </p:cNvPicPr>
          <p:nvPr/>
        </p:nvPicPr>
        <p:blipFill>
          <a:blip r:embed="rId3" cstate="print"/>
          <a:srcRect/>
          <a:stretch>
            <a:fillRect/>
          </a:stretch>
        </p:blipFill>
        <p:spPr bwMode="auto">
          <a:xfrm>
            <a:off x="1259632" y="2664296"/>
            <a:ext cx="3327458" cy="3933056"/>
          </a:xfrm>
          <a:prstGeom prst="rect">
            <a:avLst/>
          </a:prstGeom>
          <a:noFill/>
        </p:spPr>
      </p:pic>
      <p:pic>
        <p:nvPicPr>
          <p:cNvPr id="16" name="Picture 4" descr="http://1.bp.blogspot.com/-Exxa1Bi9BLE/TmPtUAj6aQI/AAAAAAAAF7s/w9EZKq_yiwY/s400/VICKERS+ORBITROL.+Hydromatick..bmp">
            <a:hlinkClick r:id="rId4"/>
          </p:cNvPr>
          <p:cNvPicPr>
            <a:picLocks noChangeAspect="1" noChangeArrowheads="1"/>
          </p:cNvPicPr>
          <p:nvPr/>
        </p:nvPicPr>
        <p:blipFill>
          <a:blip r:embed="rId5" cstate="print"/>
          <a:srcRect l="1802" t="22581" r="2690" b="6452"/>
          <a:stretch>
            <a:fillRect/>
          </a:stretch>
        </p:blipFill>
        <p:spPr bwMode="auto">
          <a:xfrm>
            <a:off x="4860032" y="3068960"/>
            <a:ext cx="3816424" cy="3168352"/>
          </a:xfrm>
          <a:prstGeom prst="rect">
            <a:avLst/>
          </a:prstGeom>
          <a:noFill/>
        </p:spPr>
      </p:pic>
      <p:sp>
        <p:nvSpPr>
          <p:cNvPr id="18" name="17 Rectángulo"/>
          <p:cNvSpPr/>
          <p:nvPr/>
        </p:nvSpPr>
        <p:spPr>
          <a:xfrm>
            <a:off x="5076056" y="3068960"/>
            <a:ext cx="151216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1291104" y="1358240"/>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 </a:t>
            </a:r>
            <a:r>
              <a:rPr lang="es-CL" sz="2400" b="1" dirty="0" smtClean="0">
                <a:solidFill>
                  <a:srgbClr val="C00000"/>
                </a:solidFill>
                <a:latin typeface="Arial" pitchFamily="34" charset="0"/>
                <a:ea typeface="Calibri"/>
                <a:cs typeface="Arial" pitchFamily="34" charset="0"/>
              </a:rPr>
              <a:t>Orbitrol.</a:t>
            </a:r>
            <a:endParaRPr lang="es-CL" sz="2400" b="1" dirty="0">
              <a:solidFill>
                <a:srgbClr val="C00000"/>
              </a:solidFill>
              <a:latin typeface="Arial" pitchFamily="34" charset="0"/>
              <a:ea typeface="Calibri"/>
              <a:cs typeface="Arial" pitchFamily="34" charset="0"/>
            </a:endParaRPr>
          </a:p>
        </p:txBody>
      </p:sp>
      <p:sp>
        <p:nvSpPr>
          <p:cNvPr id="15" name="14 Rectángulo"/>
          <p:cNvSpPr/>
          <p:nvPr/>
        </p:nvSpPr>
        <p:spPr>
          <a:xfrm>
            <a:off x="4527560" y="2198370"/>
            <a:ext cx="2419677" cy="369332"/>
          </a:xfrm>
          <a:prstGeom prst="rect">
            <a:avLst/>
          </a:prstGeom>
        </p:spPr>
        <p:txBody>
          <a:bodyPr wrap="square">
            <a:spAutoFit/>
          </a:bodyPr>
          <a:lstStyle/>
          <a:p>
            <a:r>
              <a:rPr lang="es-CL" b="1" dirty="0" smtClean="0">
                <a:solidFill>
                  <a:schemeClr val="tx2">
                    <a:lumMod val="75000"/>
                  </a:schemeClr>
                </a:solidFill>
                <a:latin typeface="Arial" pitchFamily="34" charset="0"/>
                <a:ea typeface="Calibri"/>
                <a:cs typeface="Arial" pitchFamily="34" charset="0"/>
              </a:rPr>
              <a:t>Válvula </a:t>
            </a:r>
            <a:r>
              <a:rPr lang="es-CL" b="1" dirty="0" err="1">
                <a:solidFill>
                  <a:schemeClr val="tx2">
                    <a:lumMod val="75000"/>
                  </a:schemeClr>
                </a:solidFill>
                <a:latin typeface="Arial" pitchFamily="34" charset="0"/>
                <a:ea typeface="Calibri"/>
                <a:cs typeface="Arial" pitchFamily="34" charset="0"/>
              </a:rPr>
              <a:t>O</a:t>
            </a:r>
            <a:r>
              <a:rPr lang="es-CL" b="1" dirty="0" err="1" smtClean="0">
                <a:solidFill>
                  <a:schemeClr val="tx2">
                    <a:lumMod val="75000"/>
                  </a:schemeClr>
                </a:solidFill>
                <a:latin typeface="Arial" pitchFamily="34" charset="0"/>
                <a:ea typeface="Calibri"/>
                <a:cs typeface="Arial" pitchFamily="34" charset="0"/>
              </a:rPr>
              <a:t>rbitrol</a:t>
            </a:r>
            <a:endParaRPr lang="es-CL" b="1" dirty="0">
              <a:solidFill>
                <a:schemeClr val="tx2">
                  <a:lumMod val="75000"/>
                </a:schemeClr>
              </a:solidFill>
              <a:latin typeface="Arial" pitchFamily="34" charset="0"/>
              <a:ea typeface="Calibri"/>
              <a:cs typeface="Arial" pitchFamily="34" charset="0"/>
            </a:endParaRPr>
          </a:p>
        </p:txBody>
      </p:sp>
      <p:cxnSp>
        <p:nvCxnSpPr>
          <p:cNvPr id="4" name="3 Conector recto de flecha"/>
          <p:cNvCxnSpPr/>
          <p:nvPr/>
        </p:nvCxnSpPr>
        <p:spPr>
          <a:xfrm flipH="1">
            <a:off x="3139452" y="2567702"/>
            <a:ext cx="1936604" cy="10773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640093" y="2638072"/>
            <a:ext cx="0" cy="17811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5792493" y="2790472"/>
            <a:ext cx="1299787" cy="13586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1043608" y="1844824"/>
            <a:ext cx="7848872" cy="4031873"/>
          </a:xfrm>
          <a:prstGeom prst="rect">
            <a:avLst/>
          </a:prstGeom>
        </p:spPr>
        <p:txBody>
          <a:bodyPr wrap="square">
            <a:spAutoFit/>
          </a:bodyPr>
          <a:lstStyle/>
          <a:p>
            <a:r>
              <a:rPr lang="es-CL" sz="1600" dirty="0" smtClean="0">
                <a:latin typeface="Verdana" pitchFamily="34" charset="0"/>
                <a:ea typeface="Verdana" pitchFamily="34" charset="0"/>
                <a:cs typeface="Verdana" pitchFamily="34" charset="0"/>
              </a:rPr>
              <a:t>	Por sus características tan especiales hemos dejado esta válvula fuera de la clasificación general. </a:t>
            </a:r>
          </a:p>
          <a:p>
            <a:endParaRPr lang="es-CL" sz="1600" dirty="0" smtClean="0">
              <a:latin typeface="Verdana" pitchFamily="34" charset="0"/>
              <a:ea typeface="Verdana" pitchFamily="34" charset="0"/>
              <a:cs typeface="Verdana" pitchFamily="34" charset="0"/>
            </a:endParaRPr>
          </a:p>
          <a:p>
            <a:r>
              <a:rPr lang="es-CL" sz="1600" dirty="0" smtClean="0">
                <a:latin typeface="Verdana" pitchFamily="34" charset="0"/>
                <a:ea typeface="Verdana" pitchFamily="34" charset="0"/>
                <a:cs typeface="Verdana" pitchFamily="34" charset="0"/>
              </a:rPr>
              <a:t>	La válvula </a:t>
            </a:r>
            <a:r>
              <a:rPr lang="es-CL" sz="1600" dirty="0" err="1" smtClean="0">
                <a:latin typeface="Verdana" pitchFamily="34" charset="0"/>
                <a:ea typeface="Verdana" pitchFamily="34" charset="0"/>
                <a:cs typeface="Verdana" pitchFamily="34" charset="0"/>
              </a:rPr>
              <a:t>orbitrol</a:t>
            </a:r>
            <a:r>
              <a:rPr lang="es-CL" sz="1600" dirty="0" smtClean="0">
                <a:latin typeface="Verdana" pitchFamily="34" charset="0"/>
                <a:ea typeface="Verdana" pitchFamily="34" charset="0"/>
                <a:cs typeface="Verdana" pitchFamily="34" charset="0"/>
              </a:rPr>
              <a:t> recibe el flujo hidráulico suministrado por la bomba para los efectos del control de la dirección de un vehículo o máquina.</a:t>
            </a:r>
          </a:p>
          <a:p>
            <a:r>
              <a:rPr lang="es-CL" sz="1600" dirty="0" smtClean="0">
                <a:latin typeface="Verdana" pitchFamily="34" charset="0"/>
                <a:ea typeface="Verdana" pitchFamily="34" charset="0"/>
                <a:cs typeface="Verdana" pitchFamily="34" charset="0"/>
              </a:rPr>
              <a:t> </a:t>
            </a:r>
            <a:br>
              <a:rPr lang="es-CL" sz="1600" dirty="0" smtClean="0">
                <a:latin typeface="Verdana" pitchFamily="34" charset="0"/>
                <a:ea typeface="Verdana" pitchFamily="34" charset="0"/>
                <a:cs typeface="Verdana" pitchFamily="34" charset="0"/>
              </a:rPr>
            </a:br>
            <a:r>
              <a:rPr lang="es-CL" sz="1600" dirty="0" smtClean="0">
                <a:latin typeface="Verdana" pitchFamily="34" charset="0"/>
                <a:ea typeface="Verdana" pitchFamily="34" charset="0"/>
                <a:cs typeface="Verdana" pitchFamily="34" charset="0"/>
              </a:rPr>
              <a:t>	La válvula orbitrol se pone en la base de la columna de dirección, donde el movimiento suministrado por el volante mueve sus mecanismos internos dirigiendo la presión del aceite por medio de líneas flexibles a los actuadores hidráulicos.</a:t>
            </a:r>
          </a:p>
          <a:p>
            <a:endParaRPr lang="es-CL" sz="1600" dirty="0" smtClean="0">
              <a:latin typeface="Verdana" pitchFamily="34" charset="0"/>
              <a:ea typeface="Verdana" pitchFamily="34" charset="0"/>
              <a:cs typeface="Verdana" pitchFamily="34" charset="0"/>
            </a:endParaRPr>
          </a:p>
          <a:p>
            <a:r>
              <a:rPr lang="es-CL" sz="1600" dirty="0" smtClean="0">
                <a:latin typeface="Verdana" pitchFamily="34" charset="0"/>
                <a:ea typeface="Verdana" pitchFamily="34" charset="0"/>
                <a:cs typeface="Verdana" pitchFamily="34" charset="0"/>
              </a:rPr>
              <a:t>	Estos actuadores son los encargados de mover la direccionalidad de las ruedas  de la máquina. </a:t>
            </a:r>
          </a:p>
          <a:p>
            <a:r>
              <a:rPr lang="es-CL" sz="1600" dirty="0" smtClean="0">
                <a:latin typeface="Verdana" pitchFamily="34" charset="0"/>
                <a:ea typeface="Verdana" pitchFamily="34" charset="0"/>
                <a:cs typeface="Verdana" pitchFamily="34" charset="0"/>
              </a:rPr>
              <a:t/>
            </a:r>
            <a:br>
              <a:rPr lang="es-CL" sz="1600" dirty="0" smtClean="0">
                <a:latin typeface="Verdana" pitchFamily="34" charset="0"/>
                <a:ea typeface="Verdana" pitchFamily="34" charset="0"/>
                <a:cs typeface="Verdana" pitchFamily="34" charset="0"/>
              </a:rPr>
            </a:br>
            <a:r>
              <a:rPr lang="es-CL" sz="1600" dirty="0" smtClean="0">
                <a:latin typeface="Verdana" pitchFamily="34" charset="0"/>
                <a:ea typeface="Verdana" pitchFamily="34" charset="0"/>
                <a:cs typeface="Verdana" pitchFamily="34" charset="0"/>
              </a:rPr>
              <a:t>	Su </a:t>
            </a:r>
            <a:r>
              <a:rPr lang="es-CL" sz="1600" dirty="0">
                <a:latin typeface="Verdana" pitchFamily="34" charset="0"/>
                <a:ea typeface="Verdana" pitchFamily="34" charset="0"/>
                <a:cs typeface="Verdana" pitchFamily="34" charset="0"/>
              </a:rPr>
              <a:t>utilización se restringe a la hidráulica </a:t>
            </a:r>
            <a:r>
              <a:rPr lang="es-CL" sz="1600" dirty="0" smtClean="0">
                <a:latin typeface="Verdana" pitchFamily="34" charset="0"/>
                <a:ea typeface="Verdana" pitchFamily="34" charset="0"/>
                <a:cs typeface="Verdana" pitchFamily="34" charset="0"/>
              </a:rPr>
              <a:t>móvil.</a:t>
            </a:r>
            <a:endParaRPr lang="es-CL" sz="1600" dirty="0">
              <a:latin typeface="Verdana" pitchFamily="34" charset="0"/>
              <a:ea typeface="Verdana" pitchFamily="34" charset="0"/>
              <a:cs typeface="Verdana"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56</a:t>
            </a:fld>
            <a:endParaRPr lang="es-ES" dirty="0"/>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7" name="6 Rectángulo"/>
          <p:cNvSpPr/>
          <p:nvPr/>
        </p:nvSpPr>
        <p:spPr>
          <a:xfrm>
            <a:off x="1291104" y="1358240"/>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 </a:t>
            </a:r>
            <a:r>
              <a:rPr lang="es-CL" sz="2400" b="1" dirty="0" smtClean="0">
                <a:solidFill>
                  <a:srgbClr val="C00000"/>
                </a:solidFill>
                <a:latin typeface="Arial" pitchFamily="34" charset="0"/>
                <a:ea typeface="Calibri"/>
                <a:cs typeface="Arial" pitchFamily="34" charset="0"/>
              </a:rPr>
              <a:t>Orbitrol.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r>
              <a:rPr lang="es-ES" dirty="0" smtClean="0">
                <a:solidFill>
                  <a:schemeClr val="bg1">
                    <a:lumMod val="50000"/>
                  </a:schemeClr>
                </a:solidFill>
              </a:rPr>
              <a:t>57</a:t>
            </a:r>
            <a:endParaRPr lang="es-ES" dirty="0">
              <a:solidFill>
                <a:schemeClr val="bg1">
                  <a:lumMod val="50000"/>
                </a:schemeClr>
              </a:solidFill>
            </a:endParaRPr>
          </a:p>
        </p:txBody>
      </p:sp>
      <p:sp>
        <p:nvSpPr>
          <p:cNvPr id="15" name="14 Rectángulo"/>
          <p:cNvSpPr/>
          <p:nvPr/>
        </p:nvSpPr>
        <p:spPr>
          <a:xfrm>
            <a:off x="4644008" y="2682493"/>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16 Rectángulo"/>
          <p:cNvSpPr/>
          <p:nvPr/>
        </p:nvSpPr>
        <p:spPr>
          <a:xfrm>
            <a:off x="5220072" y="4410685"/>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19 Elipse"/>
          <p:cNvSpPr/>
          <p:nvPr/>
        </p:nvSpPr>
        <p:spPr>
          <a:xfrm>
            <a:off x="3491880" y="2610485"/>
            <a:ext cx="1368152"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21 Rectángulo"/>
          <p:cNvSpPr/>
          <p:nvPr/>
        </p:nvSpPr>
        <p:spPr>
          <a:xfrm>
            <a:off x="4716016" y="5949280"/>
            <a:ext cx="415606" cy="54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 name="23 Elipse"/>
          <p:cNvSpPr/>
          <p:nvPr/>
        </p:nvSpPr>
        <p:spPr>
          <a:xfrm>
            <a:off x="3139452" y="4149080"/>
            <a:ext cx="1128074" cy="2701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pic>
        <p:nvPicPr>
          <p:cNvPr id="67586" name="Picture 2" descr="http://www.pirate4x4.com/tech/billavista/PR-Hydro_Steering/typical%20steering%20circuit.jpg"/>
          <p:cNvPicPr>
            <a:picLocks noChangeAspect="1" noChangeArrowheads="1"/>
          </p:cNvPicPr>
          <p:nvPr/>
        </p:nvPicPr>
        <p:blipFill>
          <a:blip r:embed="rId3" cstate="print"/>
          <a:srcRect/>
          <a:stretch>
            <a:fillRect/>
          </a:stretch>
        </p:blipFill>
        <p:spPr bwMode="auto">
          <a:xfrm>
            <a:off x="1457908" y="2373967"/>
            <a:ext cx="6804248" cy="4066907"/>
          </a:xfrm>
          <a:prstGeom prst="rect">
            <a:avLst/>
          </a:prstGeom>
          <a:noFill/>
        </p:spPr>
      </p:pic>
      <p:sp>
        <p:nvSpPr>
          <p:cNvPr id="12" name="11 Rectángulo"/>
          <p:cNvSpPr/>
          <p:nvPr/>
        </p:nvSpPr>
        <p:spPr>
          <a:xfrm>
            <a:off x="899592" y="1628800"/>
            <a:ext cx="7560840" cy="1200329"/>
          </a:xfrm>
          <a:prstGeom prst="rect">
            <a:avLst/>
          </a:prstGeom>
        </p:spPr>
        <p:txBody>
          <a:bodyPr wrap="square">
            <a:spAutoFit/>
          </a:bodyPr>
          <a:lstStyle/>
          <a:p>
            <a:pPr lvl="0" algn="just"/>
            <a:endParaRPr lang="pt-BR" dirty="0" smtClean="0">
              <a:latin typeface="Arial" pitchFamily="34" charset="0"/>
              <a:ea typeface="Times New Roman" pitchFamily="18" charset="0"/>
              <a:cs typeface="Arial" pitchFamily="34" charset="0"/>
            </a:endParaRPr>
          </a:p>
          <a:p>
            <a:pPr lvl="0" algn="just"/>
            <a:r>
              <a:rPr lang="es-CL" dirty="0" smtClean="0">
                <a:latin typeface="Arial" pitchFamily="34" charset="0"/>
                <a:ea typeface="Times New Roman" pitchFamily="18" charset="0"/>
                <a:cs typeface="Arial" pitchFamily="34" charset="0"/>
              </a:rPr>
              <a:t>	Esquema de un circuito hidráulico de dirección (</a:t>
            </a:r>
            <a:r>
              <a:rPr lang="es-CL" dirty="0" err="1" smtClean="0">
                <a:latin typeface="Arial" pitchFamily="34" charset="0"/>
                <a:ea typeface="Times New Roman" pitchFamily="18" charset="0"/>
                <a:cs typeface="Arial" pitchFamily="34" charset="0"/>
              </a:rPr>
              <a:t>steering</a:t>
            </a:r>
            <a:r>
              <a:rPr lang="es-CL" dirty="0" smtClean="0">
                <a:latin typeface="Arial" pitchFamily="34" charset="0"/>
                <a:ea typeface="Times New Roman" pitchFamily="18" charset="0"/>
                <a:cs typeface="Arial" pitchFamily="34" charset="0"/>
              </a:rPr>
              <a:t>) </a:t>
            </a:r>
          </a:p>
          <a:p>
            <a:pPr lvl="0" algn="just"/>
            <a:r>
              <a:rPr lang="es-CL" dirty="0" smtClean="0">
                <a:latin typeface="Arial" pitchFamily="34" charset="0"/>
                <a:ea typeface="Times New Roman" pitchFamily="18" charset="0"/>
                <a:cs typeface="Arial" pitchFamily="34" charset="0"/>
              </a:rPr>
              <a:t>               con </a:t>
            </a:r>
            <a:r>
              <a:rPr lang="es-CL" dirty="0" err="1" smtClean="0">
                <a:latin typeface="Arial" pitchFamily="34" charset="0"/>
                <a:ea typeface="Times New Roman" pitchFamily="18" charset="0"/>
                <a:cs typeface="Arial" pitchFamily="34" charset="0"/>
              </a:rPr>
              <a:t>orbitrol</a:t>
            </a:r>
            <a:r>
              <a:rPr lang="es-CL" dirty="0" smtClean="0">
                <a:latin typeface="Arial" pitchFamily="34" charset="0"/>
                <a:ea typeface="Times New Roman" pitchFamily="18" charset="0"/>
                <a:cs typeface="Arial" pitchFamily="34" charset="0"/>
              </a:rPr>
              <a:t>. </a:t>
            </a:r>
          </a:p>
          <a:p>
            <a:pPr lvl="0" algn="just"/>
            <a:endParaRPr lang="pt-BR" dirty="0" smtClean="0">
              <a:latin typeface="Arial" pitchFamily="34" charset="0"/>
              <a:ea typeface="Times New Roman" pitchFamily="18" charset="0"/>
              <a:cs typeface="Arial" pitchFamily="34" charset="0"/>
            </a:endParaRPr>
          </a:p>
        </p:txBody>
      </p:sp>
      <p:sp>
        <p:nvSpPr>
          <p:cNvPr id="14" name="13 Rectángulo"/>
          <p:cNvSpPr/>
          <p:nvPr/>
        </p:nvSpPr>
        <p:spPr>
          <a:xfrm>
            <a:off x="1291104" y="1358240"/>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 </a:t>
            </a:r>
            <a:r>
              <a:rPr lang="es-CL" sz="2400" b="1" dirty="0" smtClean="0">
                <a:solidFill>
                  <a:srgbClr val="C00000"/>
                </a:solidFill>
                <a:latin typeface="Arial" pitchFamily="34" charset="0"/>
                <a:ea typeface="Calibri"/>
                <a:cs typeface="Arial" pitchFamily="34" charset="0"/>
              </a:rPr>
              <a:t>Orbitrol.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VIDEO 4 ORBITROL.avi">
            <a:hlinkClick r:id="" action="ppaction://media"/>
          </p:cNvPr>
          <p:cNvPicPr>
            <a:picLocks noRot="1" noChangeAspect="1"/>
          </p:cNvPicPr>
          <p:nvPr>
            <a:videoFile r:link="rId1"/>
          </p:nvPr>
        </p:nvPicPr>
        <p:blipFill>
          <a:blip r:embed="rId4" cstate="print"/>
          <a:stretch>
            <a:fillRect/>
          </a:stretch>
        </p:blipFill>
        <p:spPr>
          <a:xfrm>
            <a:off x="2339752" y="2430016"/>
            <a:ext cx="4596341" cy="3447256"/>
          </a:xfrm>
          <a:prstGeom prst="rect">
            <a:avLst/>
          </a:prstGeom>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58</a:t>
            </a:fld>
            <a:endParaRPr lang="es-ES" dirty="0"/>
          </a:p>
        </p:txBody>
      </p:sp>
      <p:sp>
        <p:nvSpPr>
          <p:cNvPr id="13" name="12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4" name="13 Rectángulo"/>
          <p:cNvSpPr/>
          <p:nvPr/>
        </p:nvSpPr>
        <p:spPr>
          <a:xfrm>
            <a:off x="1403648" y="1628800"/>
            <a:ext cx="7560840" cy="923330"/>
          </a:xfrm>
          <a:prstGeom prst="rect">
            <a:avLst/>
          </a:prstGeom>
        </p:spPr>
        <p:txBody>
          <a:bodyPr wrap="square">
            <a:spAutoFit/>
          </a:bodyPr>
          <a:lstStyle/>
          <a:p>
            <a:pPr lvl="0" algn="just"/>
            <a:endParaRPr lang="pt-BR" dirty="0" smtClean="0">
              <a:solidFill>
                <a:srgbClr val="404040"/>
              </a:solidFill>
              <a:latin typeface="Arial" pitchFamily="34" charset="0"/>
              <a:ea typeface="Times New Roman" pitchFamily="18" charset="0"/>
              <a:cs typeface="Arial" pitchFamily="34" charset="0"/>
            </a:endParaRPr>
          </a:p>
          <a:p>
            <a:pPr lvl="0" algn="just"/>
            <a:r>
              <a:rPr lang="es-CL" dirty="0" smtClean="0">
                <a:solidFill>
                  <a:srgbClr val="404040"/>
                </a:solidFill>
                <a:latin typeface="Arial" pitchFamily="34" charset="0"/>
                <a:ea typeface="Times New Roman" pitchFamily="18" charset="0"/>
                <a:cs typeface="Arial" pitchFamily="34" charset="0"/>
              </a:rPr>
              <a:t>Video de funcionamiento de Válvula </a:t>
            </a:r>
            <a:r>
              <a:rPr lang="es-CL" dirty="0" err="1" smtClean="0">
                <a:solidFill>
                  <a:srgbClr val="404040"/>
                </a:solidFill>
                <a:latin typeface="Arial" pitchFamily="34" charset="0"/>
                <a:ea typeface="Times New Roman" pitchFamily="18" charset="0"/>
                <a:cs typeface="Arial" pitchFamily="34" charset="0"/>
              </a:rPr>
              <a:t>orbitrol</a:t>
            </a:r>
            <a:r>
              <a:rPr lang="es-CL" dirty="0" smtClean="0">
                <a:solidFill>
                  <a:srgbClr val="404040"/>
                </a:solidFill>
                <a:latin typeface="Arial" pitchFamily="34" charset="0"/>
                <a:ea typeface="Times New Roman" pitchFamily="18" charset="0"/>
                <a:cs typeface="Arial" pitchFamily="34" charset="0"/>
              </a:rPr>
              <a:t>. </a:t>
            </a:r>
          </a:p>
          <a:p>
            <a:pPr lvl="0" algn="just"/>
            <a:endParaRPr lang="pt-BR" dirty="0" smtClean="0">
              <a:solidFill>
                <a:srgbClr val="404040"/>
              </a:solidFill>
              <a:latin typeface="Arial" pitchFamily="34" charset="0"/>
              <a:ea typeface="Times New Roman" pitchFamily="18" charset="0"/>
              <a:cs typeface="Arial" pitchFamily="34" charset="0"/>
            </a:endParaRPr>
          </a:p>
        </p:txBody>
      </p:sp>
      <p:sp>
        <p:nvSpPr>
          <p:cNvPr id="16" name="15 CuadroTexto"/>
          <p:cNvSpPr txBox="1"/>
          <p:nvPr/>
        </p:nvSpPr>
        <p:spPr>
          <a:xfrm>
            <a:off x="2987824" y="5939988"/>
            <a:ext cx="4248472" cy="369332"/>
          </a:xfrm>
          <a:prstGeom prst="rect">
            <a:avLst/>
          </a:prstGeom>
          <a:noFill/>
        </p:spPr>
        <p:txBody>
          <a:bodyPr wrap="square" rtlCol="0">
            <a:spAutoFit/>
          </a:bodyPr>
          <a:lstStyle/>
          <a:p>
            <a:r>
              <a:rPr lang="es-CL" dirty="0" smtClean="0"/>
              <a:t>VER VIDEO VÁLVULA ORBITROL </a:t>
            </a:r>
            <a:endParaRPr lang="es-CL" dirty="0"/>
          </a:p>
        </p:txBody>
      </p:sp>
      <p:sp>
        <p:nvSpPr>
          <p:cNvPr id="9" name="8 Rectángulo"/>
          <p:cNvSpPr/>
          <p:nvPr/>
        </p:nvSpPr>
        <p:spPr>
          <a:xfrm>
            <a:off x="1291104" y="1358240"/>
            <a:ext cx="4839354"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Válvula </a:t>
            </a:r>
            <a:r>
              <a:rPr lang="es-CL" sz="2400" b="1" dirty="0" smtClean="0">
                <a:solidFill>
                  <a:srgbClr val="C00000"/>
                </a:solidFill>
                <a:latin typeface="Arial" pitchFamily="34" charset="0"/>
                <a:ea typeface="Calibri"/>
                <a:cs typeface="Arial" pitchFamily="34" charset="0"/>
              </a:rPr>
              <a:t>Orbitrol.</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9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6860" y="0"/>
            <a:ext cx="75565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23" y="1166486"/>
            <a:ext cx="8820150" cy="71438"/>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08738" y="190721"/>
            <a:ext cx="673879" cy="884018"/>
          </a:xfrm>
          <a:prstGeom prst="rect">
            <a:avLst/>
          </a:prstGeom>
          <a:noFill/>
          <a:ln w="9525">
            <a:noFill/>
            <a:miter lim="800000"/>
            <a:headEnd/>
            <a:tailEnd/>
          </a:ln>
        </p:spPr>
      </p:pic>
      <p:sp>
        <p:nvSpPr>
          <p:cNvPr id="15" name="14 CuadroTexto"/>
          <p:cNvSpPr txBox="1"/>
          <p:nvPr/>
        </p:nvSpPr>
        <p:spPr>
          <a:xfrm>
            <a:off x="1187624" y="1699061"/>
            <a:ext cx="7384904" cy="3170099"/>
          </a:xfrm>
          <a:prstGeom prst="rect">
            <a:avLst/>
          </a:prstGeom>
          <a:noFill/>
        </p:spPr>
        <p:txBody>
          <a:bodyPr wrap="square">
            <a:spAutoFit/>
          </a:bodyPr>
          <a:lstStyle/>
          <a:p>
            <a:pPr fontAlgn="auto">
              <a:spcBef>
                <a:spcPts val="0"/>
              </a:spcBef>
              <a:spcAft>
                <a:spcPts val="0"/>
              </a:spcAft>
              <a:defRPr/>
            </a:pPr>
            <a:endParaRPr lang="es-ES" sz="3200" b="1" dirty="0">
              <a:solidFill>
                <a:schemeClr val="tx1">
                  <a:lumMod val="65000"/>
                  <a:lumOff val="35000"/>
                </a:schemeClr>
              </a:solidFill>
              <a:latin typeface="Century Gothic" pitchFamily="34" charset="0"/>
            </a:endParaRPr>
          </a:p>
          <a:p>
            <a:pPr fontAlgn="auto">
              <a:spcBef>
                <a:spcPts val="0"/>
              </a:spcBef>
              <a:spcAft>
                <a:spcPts val="0"/>
              </a:spcAft>
              <a:defRPr/>
            </a:pPr>
            <a:r>
              <a:rPr lang="es-ES" sz="2400" b="1" dirty="0" smtClean="0">
                <a:latin typeface="Verdana" pitchFamily="34" charset="0"/>
                <a:ea typeface="Verdana" pitchFamily="34" charset="0"/>
                <a:cs typeface="Verdana" pitchFamily="34" charset="0"/>
              </a:rPr>
              <a:t>FIN DE LA </a:t>
            </a:r>
          </a:p>
          <a:p>
            <a:pPr fontAlgn="auto">
              <a:spcBef>
                <a:spcPts val="0"/>
              </a:spcBef>
              <a:spcAft>
                <a:spcPts val="0"/>
              </a:spcAft>
              <a:defRPr/>
            </a:pPr>
            <a:endParaRPr lang="es-ES" sz="2400" b="1" dirty="0" smtClean="0">
              <a:latin typeface="Verdana" pitchFamily="34" charset="0"/>
              <a:ea typeface="Verdana" pitchFamily="34" charset="0"/>
              <a:cs typeface="Verdana" pitchFamily="34" charset="0"/>
            </a:endParaRPr>
          </a:p>
          <a:p>
            <a:pPr fontAlgn="auto">
              <a:spcBef>
                <a:spcPts val="0"/>
              </a:spcBef>
              <a:spcAft>
                <a:spcPts val="0"/>
              </a:spcAft>
              <a:defRPr/>
            </a:pPr>
            <a:r>
              <a:rPr lang="es-ES" sz="2400" b="1" dirty="0" smtClean="0">
                <a:latin typeface="Verdana" pitchFamily="34" charset="0"/>
                <a:ea typeface="Verdana" pitchFamily="34" charset="0"/>
                <a:cs typeface="Verdana" pitchFamily="34" charset="0"/>
              </a:rPr>
              <a:t>PRESENTACIÓN</a:t>
            </a:r>
          </a:p>
          <a:p>
            <a:pPr fontAlgn="auto">
              <a:spcBef>
                <a:spcPts val="0"/>
              </a:spcBef>
              <a:spcAft>
                <a:spcPts val="0"/>
              </a:spcAft>
              <a:defRPr/>
            </a:pPr>
            <a:endParaRPr lang="es-ES" sz="2400" b="1" dirty="0" smtClean="0">
              <a:latin typeface="Verdana" pitchFamily="34" charset="0"/>
              <a:ea typeface="Verdana" pitchFamily="34" charset="0"/>
              <a:cs typeface="Verdana" pitchFamily="34" charset="0"/>
            </a:endParaRPr>
          </a:p>
          <a:p>
            <a:pPr fontAlgn="auto">
              <a:spcBef>
                <a:spcPts val="0"/>
              </a:spcBef>
              <a:spcAft>
                <a:spcPts val="0"/>
              </a:spcAft>
              <a:defRPr/>
            </a:pPr>
            <a:r>
              <a:rPr lang="es-ES" sz="3600" b="1" dirty="0" smtClean="0">
                <a:latin typeface="Verdana" pitchFamily="34" charset="0"/>
                <a:ea typeface="Verdana" pitchFamily="34" charset="0"/>
                <a:cs typeface="Verdana" pitchFamily="34" charset="0"/>
              </a:rPr>
              <a:t>OLEOHIDRÁULICA </a:t>
            </a:r>
          </a:p>
          <a:p>
            <a:pPr fontAlgn="auto">
              <a:spcBef>
                <a:spcPts val="0"/>
              </a:spcBef>
              <a:spcAft>
                <a:spcPts val="0"/>
              </a:spcAft>
              <a:defRPr/>
            </a:pPr>
            <a:r>
              <a:rPr lang="es-ES" sz="3600" b="1" dirty="0" smtClean="0">
                <a:latin typeface="Verdana" pitchFamily="34" charset="0"/>
                <a:ea typeface="Verdana" pitchFamily="34" charset="0"/>
                <a:cs typeface="Verdana" pitchFamily="34" charset="0"/>
              </a:rPr>
              <a:t>BÁSICA 2014</a:t>
            </a:r>
            <a:endParaRPr lang="es-ES" sz="3600" b="1" dirty="0" smtClean="0">
              <a:latin typeface="Century Gothic" pitchFamily="34" charset="0"/>
            </a:endParaRPr>
          </a:p>
        </p:txBody>
      </p:sp>
      <p:sp>
        <p:nvSpPr>
          <p:cNvPr id="14" name="13 CuadroTexto"/>
          <p:cNvSpPr txBox="1"/>
          <p:nvPr/>
        </p:nvSpPr>
        <p:spPr>
          <a:xfrm>
            <a:off x="-18752" y="266391"/>
            <a:ext cx="492443" cy="6237312"/>
          </a:xfrm>
          <a:prstGeom prst="rect">
            <a:avLst/>
          </a:prstGeom>
          <a:noFill/>
        </p:spPr>
        <p:txBody>
          <a:bodyPr vert="vert270" wrap="square" rtlCol="0">
            <a:spAutoFit/>
          </a:bodyPr>
          <a:lstStyle/>
          <a:p>
            <a:r>
              <a:rPr lang="es-CL" sz="2000" dirty="0" smtClean="0">
                <a:solidFill>
                  <a:schemeClr val="bg1">
                    <a:lumMod val="50000"/>
                  </a:schemeClr>
                </a:solidFill>
              </a:rPr>
              <a:t>A D O T E C   2 0 1 4</a:t>
            </a:r>
            <a:endParaRPr lang="es-CL" sz="2000" dirty="0">
              <a:solidFill>
                <a:schemeClr val="bg1">
                  <a:lumMod val="50000"/>
                </a:schemeClr>
              </a:solidFill>
            </a:endParaRPr>
          </a:p>
        </p:txBody>
      </p:sp>
      <p:sp>
        <p:nvSpPr>
          <p:cNvPr id="10" name="9 Rectángulo"/>
          <p:cNvSpPr/>
          <p:nvPr/>
        </p:nvSpPr>
        <p:spPr>
          <a:xfrm>
            <a:off x="5148064" y="5230941"/>
            <a:ext cx="3059832" cy="646331"/>
          </a:xfrm>
          <a:prstGeom prst="rect">
            <a:avLst/>
          </a:prstGeom>
        </p:spPr>
        <p:txBody>
          <a:bodyPr wrap="square">
            <a:spAutoFit/>
          </a:bodyPr>
          <a:lstStyle/>
          <a:p>
            <a:pPr algn="r">
              <a:defRPr/>
            </a:pPr>
            <a:r>
              <a:rPr lang="es-ES" b="1" dirty="0" smtClean="0">
                <a:latin typeface="Verdana" pitchFamily="34" charset="0"/>
                <a:ea typeface="Verdana" pitchFamily="34" charset="0"/>
                <a:cs typeface="Verdana" pitchFamily="34" charset="0"/>
              </a:rPr>
              <a:t>Unidad  2      </a:t>
            </a:r>
          </a:p>
          <a:p>
            <a:pPr algn="r">
              <a:defRPr/>
            </a:pPr>
            <a:r>
              <a:rPr lang="es-ES" b="1" dirty="0" smtClean="0">
                <a:latin typeface="Verdana" pitchFamily="34" charset="0"/>
                <a:ea typeface="Verdana" pitchFamily="34" charset="0"/>
                <a:cs typeface="Verdana" pitchFamily="34" charset="0"/>
              </a:rPr>
              <a:t>Componentes 3</a:t>
            </a:r>
          </a:p>
        </p:txBody>
      </p:sp>
      <p:sp>
        <p:nvSpPr>
          <p:cNvPr id="12" name="11 Marcador de número de diapositiva"/>
          <p:cNvSpPr>
            <a:spLocks noGrp="1"/>
          </p:cNvSpPr>
          <p:nvPr>
            <p:ph type="sldNum" sz="quarter" idx="12"/>
          </p:nvPr>
        </p:nvSpPr>
        <p:spPr/>
        <p:txBody>
          <a:bodyPr/>
          <a:lstStyle/>
          <a:p>
            <a:pPr>
              <a:defRPr/>
            </a:pPr>
            <a:fld id="{F0208883-CC26-4649-95BE-AEDB0563E2C3}" type="slidenum">
              <a:rPr lang="es-ES" smtClean="0"/>
              <a:pPr>
                <a:defRPr/>
              </a:pPr>
              <a:t>59</a:t>
            </a:fld>
            <a:endParaRPr lang="es-ES" dirty="0"/>
          </a:p>
        </p:txBody>
      </p:sp>
      <p:sp>
        <p:nvSpPr>
          <p:cNvPr id="13" name="12 CuadroTexto"/>
          <p:cNvSpPr txBox="1"/>
          <p:nvPr/>
        </p:nvSpPr>
        <p:spPr>
          <a:xfrm>
            <a:off x="5724128" y="683404"/>
            <a:ext cx="3096344" cy="369332"/>
          </a:xfrm>
          <a:prstGeom prst="rect">
            <a:avLst/>
          </a:prstGeom>
          <a:noFill/>
        </p:spPr>
        <p:txBody>
          <a:bodyPr wrap="square" rtlCol="0">
            <a:spAutoFit/>
          </a:bodyPr>
          <a:lstStyle/>
          <a:p>
            <a:r>
              <a:rPr lang="es-CL" b="1" dirty="0" smtClean="0">
                <a:solidFill>
                  <a:schemeClr val="bg1">
                    <a:lumMod val="75000"/>
                  </a:schemeClr>
                </a:solidFill>
                <a:latin typeface="Verdana" pitchFamily="34" charset="0"/>
                <a:ea typeface="Verdana" pitchFamily="34" charset="0"/>
                <a:cs typeface="Verdana" pitchFamily="34" charset="0"/>
              </a:rPr>
              <a:t>MOB  UNIDAD 2 PPT 3</a:t>
            </a:r>
            <a:endParaRPr lang="es-CL" b="1" dirty="0">
              <a:solidFill>
                <a:schemeClr val="bg1">
                  <a:lumMod val="75000"/>
                </a:schemeClr>
              </a:solidFill>
              <a:latin typeface="Verdana" pitchFamily="34" charset="0"/>
              <a:ea typeface="Verdana" pitchFamily="34" charset="0"/>
              <a:cs typeface="Verdana" pitchFamily="34" charset="0"/>
            </a:endParaRPr>
          </a:p>
        </p:txBody>
      </p:sp>
      <p:sp>
        <p:nvSpPr>
          <p:cNvPr id="16" name="15 Rectángulo"/>
          <p:cNvSpPr/>
          <p:nvPr/>
        </p:nvSpPr>
        <p:spPr>
          <a:xfrm>
            <a:off x="1259632" y="5374957"/>
            <a:ext cx="3563796" cy="646331"/>
          </a:xfrm>
          <a:prstGeom prst="rect">
            <a:avLst/>
          </a:prstGeom>
        </p:spPr>
        <p:txBody>
          <a:bodyPr wrap="none">
            <a:spAutoFit/>
          </a:bodyPr>
          <a:lstStyle/>
          <a:p>
            <a:pPr fontAlgn="auto">
              <a:spcBef>
                <a:spcPts val="0"/>
              </a:spcBef>
              <a:spcAft>
                <a:spcPts val="0"/>
              </a:spcAft>
              <a:defRPr/>
            </a:pPr>
            <a:r>
              <a:rPr lang="es-ES" b="1" dirty="0" smtClean="0">
                <a:latin typeface="Verdana" pitchFamily="34" charset="0"/>
                <a:ea typeface="Verdana" pitchFamily="34" charset="0"/>
                <a:cs typeface="Verdana" pitchFamily="34" charset="0"/>
              </a:rPr>
              <a:t>COMPONENTES  SECCIÓN </a:t>
            </a:r>
          </a:p>
          <a:p>
            <a:pPr fontAlgn="auto">
              <a:spcBef>
                <a:spcPts val="0"/>
              </a:spcBef>
              <a:spcAft>
                <a:spcPts val="0"/>
              </a:spcAft>
              <a:defRPr/>
            </a:pPr>
            <a:r>
              <a:rPr lang="es-ES" b="1" dirty="0" smtClean="0">
                <a:latin typeface="Verdana" pitchFamily="34" charset="0"/>
                <a:ea typeface="Verdana" pitchFamily="34" charset="0"/>
                <a:cs typeface="Verdana" pitchFamily="34" charset="0"/>
              </a:rPr>
              <a:t>CONTROL</a:t>
            </a:r>
          </a:p>
        </p:txBody>
      </p:sp>
      <p:pic>
        <p:nvPicPr>
          <p:cNvPr id="19" name="Picture 3" descr="Animation2"/>
          <p:cNvPicPr>
            <a:picLocks noChangeAspect="1" noChangeArrowheads="1" noCrop="1"/>
          </p:cNvPicPr>
          <p:nvPr/>
        </p:nvPicPr>
        <p:blipFill>
          <a:blip r:embed="rId3" cstate="print"/>
          <a:srcRect/>
          <a:stretch>
            <a:fillRect/>
          </a:stretch>
        </p:blipFill>
        <p:spPr bwMode="auto">
          <a:xfrm>
            <a:off x="4716016" y="1556792"/>
            <a:ext cx="3077344" cy="2175220"/>
          </a:xfrm>
          <a:prstGeom prst="rect">
            <a:avLst/>
          </a:prstGeom>
          <a:noFill/>
        </p:spPr>
      </p:pic>
    </p:spTree>
    <p:extLst>
      <p:ext uri="{BB962C8B-B14F-4D97-AF65-F5344CB8AC3E}">
        <p14:creationId xmlns:p14="http://schemas.microsoft.com/office/powerpoint/2010/main" val="124697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5" name="14 CuadroTexto"/>
          <p:cNvSpPr txBox="1"/>
          <p:nvPr/>
        </p:nvSpPr>
        <p:spPr>
          <a:xfrm>
            <a:off x="1043608" y="1340768"/>
            <a:ext cx="6985000" cy="461665"/>
          </a:xfrm>
          <a:prstGeom prst="rect">
            <a:avLst/>
          </a:prstGeom>
          <a:noFill/>
        </p:spPr>
        <p:txBody>
          <a:bodyPr>
            <a:spAutoFit/>
          </a:bodyPr>
          <a:lstStyle/>
          <a:p>
            <a:pPr fontAlgn="auto">
              <a:spcBef>
                <a:spcPts val="0"/>
              </a:spcBef>
              <a:spcAft>
                <a:spcPts val="0"/>
              </a:spcAft>
              <a:defRPr/>
            </a:pPr>
            <a:r>
              <a:rPr lang="es-ES" sz="2400" b="1" dirty="0" smtClean="0">
                <a:solidFill>
                  <a:schemeClr val="tx1">
                    <a:lumMod val="75000"/>
                    <a:lumOff val="25000"/>
                  </a:schemeClr>
                </a:solidFill>
                <a:latin typeface="Verdana" pitchFamily="34" charset="0"/>
                <a:ea typeface="Verdana" pitchFamily="34" charset="0"/>
                <a:cs typeface="Verdana" pitchFamily="34" charset="0"/>
              </a:rPr>
              <a:t>SECCIÓN </a:t>
            </a:r>
            <a:r>
              <a:rPr lang="es-ES" sz="2400" b="1" dirty="0" smtClean="0">
                <a:solidFill>
                  <a:schemeClr val="tx1">
                    <a:lumMod val="75000"/>
                    <a:lumOff val="25000"/>
                  </a:schemeClr>
                </a:solidFill>
                <a:latin typeface="Verdana" pitchFamily="34" charset="0"/>
                <a:ea typeface="Verdana" pitchFamily="34" charset="0"/>
                <a:cs typeface="Verdana" pitchFamily="34" charset="0"/>
              </a:rPr>
              <a:t>CONTROL:</a:t>
            </a:r>
            <a:endParaRPr lang="es-ES" sz="3200" b="1" dirty="0" smtClean="0">
              <a:solidFill>
                <a:schemeClr val="tx1">
                  <a:lumMod val="65000"/>
                  <a:lumOff val="35000"/>
                </a:schemeClr>
              </a:solidFill>
              <a:latin typeface="Century Gothic" pitchFamily="34" charset="0"/>
            </a:endParaRPr>
          </a:p>
        </p:txBody>
      </p:sp>
      <p:sp>
        <p:nvSpPr>
          <p:cNvPr id="7" name="6 Rectángulo"/>
          <p:cNvSpPr/>
          <p:nvPr/>
        </p:nvSpPr>
        <p:spPr>
          <a:xfrm>
            <a:off x="2987824" y="6165304"/>
            <a:ext cx="4392488" cy="338554"/>
          </a:xfrm>
          <a:prstGeom prst="rect">
            <a:avLst/>
          </a:prstGeom>
        </p:spPr>
        <p:txBody>
          <a:bodyPr wrap="square">
            <a:spAutoFit/>
          </a:bodyPr>
          <a:lstStyle/>
          <a:p>
            <a:r>
              <a:rPr lang="es-CL" sz="1600" b="1" dirty="0" smtClean="0">
                <a:latin typeface="Verdana" pitchFamily="34" charset="0"/>
                <a:ea typeface="Verdana" pitchFamily="34" charset="0"/>
                <a:cs typeface="Verdana" pitchFamily="34" charset="0"/>
              </a:rPr>
              <a:t>VER VIDEO N°1   SECCIÓN CONTROL</a:t>
            </a:r>
            <a:endParaRPr lang="es-CL" sz="1600" b="1" dirty="0">
              <a:latin typeface="Verdana" pitchFamily="34" charset="0"/>
              <a:ea typeface="Verdana" pitchFamily="34" charset="0"/>
              <a:cs typeface="Verdana" pitchFamily="34" charset="0"/>
            </a:endParaRPr>
          </a:p>
        </p:txBody>
      </p:sp>
      <p:pic>
        <p:nvPicPr>
          <p:cNvPr id="8" name="VIDEO 5 secc de control.AVI">
            <a:hlinkClick r:id="" action="ppaction://media"/>
          </p:cNvPr>
          <p:cNvPicPr>
            <a:picLocks noRot="1" noChangeAspect="1"/>
          </p:cNvPicPr>
          <p:nvPr>
            <a:videoFile r:link="rId1"/>
          </p:nvPr>
        </p:nvPicPr>
        <p:blipFill>
          <a:blip r:embed="rId3" cstate="print"/>
          <a:stretch>
            <a:fillRect/>
          </a:stretch>
        </p:blipFill>
        <p:spPr>
          <a:xfrm>
            <a:off x="2339752" y="1988840"/>
            <a:ext cx="5340424" cy="4005318"/>
          </a:xfrm>
          <a:prstGeom prst="rect">
            <a:avLst/>
          </a:prstGeom>
        </p:spPr>
      </p:pic>
      <p:sp>
        <p:nvSpPr>
          <p:cNvPr id="9" name="8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924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1331640" y="2278321"/>
            <a:ext cx="7200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Una vez que gracias a la bomba, se ha introducido el fluido al sistema hidráulico, se necesita  una  serie  de componentes para: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es-CL" b="0" i="0" u="sng" strike="noStrike" cap="none" normalizeH="0" baseline="0" dirty="0" smtClean="0">
                <a:ln>
                  <a:noFill/>
                </a:ln>
                <a:solidFill>
                  <a:srgbClr val="404040"/>
                </a:solidFill>
                <a:effectLst/>
                <a:latin typeface="Arial" pitchFamily="34" charset="0"/>
                <a:ea typeface="Times New Roman" pitchFamily="18" charset="0"/>
                <a:cs typeface="Arial" pitchFamily="34" charset="0"/>
              </a:rPr>
              <a:t> Dirigir </a:t>
            </a: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el flujo por las distintas líneas en uno u otro sentido.</a:t>
            </a:r>
          </a:p>
          <a:p>
            <a:pPr marL="0" marR="0" lvl="0" indent="0" algn="l" defTabSz="914400" rtl="0" eaLnBrk="0" fontAlgn="base" latinLnBrk="0" hangingPunct="0">
              <a:lnSpc>
                <a:spcPct val="100000"/>
              </a:lnSpc>
              <a:spcBef>
                <a:spcPct val="0"/>
              </a:spcBef>
              <a:spcAft>
                <a:spcPct val="0"/>
              </a:spcAft>
              <a:buClrTx/>
              <a:buSzTx/>
              <a:tabLst/>
            </a:pPr>
            <a:endParaRPr kumimoji="0" lang="es-C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C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a:t>
            </a:r>
            <a:r>
              <a:rPr kumimoji="0" lang="es-CL" b="0" i="0" u="sng" strike="noStrike" cap="none" normalizeH="0" baseline="0" dirty="0" smtClean="0">
                <a:ln>
                  <a:noFill/>
                </a:ln>
                <a:solidFill>
                  <a:srgbClr val="404040"/>
                </a:solidFill>
                <a:effectLst/>
                <a:latin typeface="Arial" pitchFamily="34" charset="0"/>
                <a:ea typeface="Times New Roman" pitchFamily="18" charset="0"/>
                <a:cs typeface="Arial" pitchFamily="34" charset="0"/>
              </a:rPr>
              <a:t>Regular</a:t>
            </a: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en </a:t>
            </a:r>
            <a:r>
              <a:rPr lang="es-CL" dirty="0" smtClean="0">
                <a:solidFill>
                  <a:srgbClr val="404040"/>
                </a:solidFill>
                <a:latin typeface="Arial" pitchFamily="34" charset="0"/>
                <a:ea typeface="Times New Roman" pitchFamily="18" charset="0"/>
                <a:cs typeface="Arial" pitchFamily="34" charset="0"/>
              </a:rPr>
              <a:t>las</a:t>
            </a: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 distintas líneas del sistemas el caudal y la presión. </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7</a:t>
            </a:fld>
            <a:endParaRPr lang="es-ES" dirty="0"/>
          </a:p>
        </p:txBody>
      </p:sp>
      <p:sp>
        <p:nvSpPr>
          <p:cNvPr id="23" name="22 Rectángulo"/>
          <p:cNvSpPr/>
          <p:nvPr/>
        </p:nvSpPr>
        <p:spPr>
          <a:xfrm>
            <a:off x="1403648" y="1556792"/>
            <a:ext cx="6552728"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Sección Control -  </a:t>
            </a:r>
            <a:r>
              <a:rPr lang="es-CL" sz="2400" b="1" dirty="0" smtClean="0">
                <a:solidFill>
                  <a:srgbClr val="C00000"/>
                </a:solidFill>
                <a:latin typeface="Arial" pitchFamily="34" charset="0"/>
                <a:ea typeface="Calibri"/>
                <a:cs typeface="Arial" pitchFamily="34" charset="0"/>
              </a:rPr>
              <a:t>Componentes.</a:t>
            </a:r>
            <a:endParaRPr lang="es-CL" sz="2400" b="1" dirty="0">
              <a:solidFill>
                <a:srgbClr val="C00000"/>
              </a:solidFill>
              <a:latin typeface="Arial" pitchFamily="34" charset="0"/>
              <a:ea typeface="Calibri"/>
              <a:cs typeface="Arial" pitchFamily="34" charset="0"/>
            </a:endParaRPr>
          </a:p>
        </p:txBody>
      </p:sp>
      <p:sp>
        <p:nvSpPr>
          <p:cNvPr id="13315"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1331640" y="4942909"/>
            <a:ext cx="712879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rgbClr val="404040"/>
                </a:solidFill>
                <a:effectLst/>
                <a:latin typeface="Arial" pitchFamily="34" charset="0"/>
                <a:ea typeface="Times New Roman" pitchFamily="18" charset="0"/>
                <a:cs typeface="Arial" pitchFamily="34" charset="0"/>
              </a:rPr>
              <a:t>Estos componentes son las válvulas. </a:t>
            </a:r>
          </a:p>
        </p:txBody>
      </p:sp>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8</a:t>
            </a:fld>
            <a:endParaRPr lang="es-ES" dirty="0"/>
          </a:p>
        </p:txBody>
      </p:sp>
      <p:sp>
        <p:nvSpPr>
          <p:cNvPr id="13315" name="Rectangle 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1265237" y="2492896"/>
            <a:ext cx="71287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effectLst/>
                <a:latin typeface="Arial" pitchFamily="34" charset="0"/>
                <a:ea typeface="Times New Roman" pitchFamily="18" charset="0"/>
                <a:cs typeface="Arial" pitchFamily="34" charset="0"/>
              </a:rPr>
              <a:t>Las válvulas, según su función se dividen en </a:t>
            </a:r>
            <a:r>
              <a:rPr lang="es-CL" dirty="0" smtClean="0">
                <a:latin typeface="Arial" pitchFamily="34" charset="0"/>
                <a:ea typeface="Times New Roman" pitchFamily="18" charset="0"/>
                <a:cs typeface="Arial" pitchFamily="34" charset="0"/>
              </a:rPr>
              <a:t>dos</a:t>
            </a:r>
            <a:r>
              <a:rPr kumimoji="0" lang="es-CL" b="0" i="0" u="none" strike="noStrike" cap="none" normalizeH="0" baseline="0" dirty="0" smtClean="0">
                <a:ln>
                  <a:noFill/>
                </a:ln>
                <a:effectLst/>
                <a:latin typeface="Arial" pitchFamily="34" charset="0"/>
                <a:ea typeface="Times New Roman" pitchFamily="18" charset="0"/>
                <a:cs typeface="Arial" pitchFamily="34" charset="0"/>
              </a:rPr>
              <a:t> grandes grupos, </a:t>
            </a:r>
          </a:p>
          <a:p>
            <a:pPr marL="0" marR="0" lvl="0" indent="0" defTabSz="914400" rtl="0" eaLnBrk="1" fontAlgn="base" latinLnBrk="0" hangingPunct="1">
              <a:lnSpc>
                <a:spcPct val="100000"/>
              </a:lnSpc>
              <a:spcBef>
                <a:spcPct val="0"/>
              </a:spcBef>
              <a:spcAft>
                <a:spcPct val="0"/>
              </a:spcAft>
              <a:buClrTx/>
              <a:buSzTx/>
              <a:buFontTx/>
              <a:buNone/>
              <a:tabLst/>
            </a:pPr>
            <a:endParaRPr kumimoji="0" lang="es-CL"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s-CL" b="1" dirty="0" smtClean="0">
                <a:latin typeface="Arial" pitchFamily="34" charset="0"/>
                <a:ea typeface="Times New Roman" pitchFamily="18" charset="0"/>
                <a:cs typeface="Arial" pitchFamily="34" charset="0"/>
              </a:rPr>
              <a:t>¿Qué nombre cree usted que recibe el grupo de válvulas que dirige la dirección  en que circula el fluido?</a:t>
            </a:r>
          </a:p>
          <a:p>
            <a:pPr marL="0" marR="0" lvl="0" indent="0" defTabSz="914400" rtl="0" eaLnBrk="1" fontAlgn="base" latinLnBrk="0" hangingPunct="1">
              <a:lnSpc>
                <a:spcPct val="100000"/>
              </a:lnSpc>
              <a:spcBef>
                <a:spcPct val="0"/>
              </a:spcBef>
              <a:spcAft>
                <a:spcPct val="0"/>
              </a:spcAft>
              <a:buClrTx/>
              <a:buSzTx/>
              <a:buFontTx/>
              <a:buNone/>
              <a:tabLst/>
            </a:pPr>
            <a:endParaRPr kumimoji="0" lang="es-CL" b="1" i="0" u="none" strike="noStrike" cap="none" normalizeH="0" baseline="0" dirty="0">
              <a:ln>
                <a:noFill/>
              </a:ln>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s-CL" b="1" dirty="0" smtClean="0">
                <a:latin typeface="Arial" pitchFamily="34" charset="0"/>
                <a:ea typeface="Times New Roman" pitchFamily="18" charset="0"/>
                <a:cs typeface="Arial" pitchFamily="34" charset="0"/>
              </a:rPr>
              <a:t>¿Qué nombre cree usted que reciben las válvulas que regulan tanto la presión como el caudal de una línea hidráulica?</a:t>
            </a:r>
            <a:r>
              <a:rPr kumimoji="0" lang="es-CL" b="1" i="0" u="none" strike="noStrike" cap="none" normalizeH="0" baseline="0" dirty="0" smtClean="0">
                <a:ln>
                  <a:noFill/>
                </a:ln>
                <a:effectLst/>
                <a:latin typeface="Arial" pitchFamily="34" charset="0"/>
                <a:ea typeface="Times New Roman" pitchFamily="18" charset="0"/>
                <a:cs typeface="Arial" pitchFamily="34" charset="0"/>
              </a:rPr>
              <a:t> </a:t>
            </a:r>
            <a:r>
              <a:rPr lang="es-CL" b="1" dirty="0" smtClean="0">
                <a:latin typeface="Arial" pitchFamily="34" charset="0"/>
                <a:ea typeface="Times New Roman" pitchFamily="18" charset="0"/>
                <a:cs typeface="Arial" pitchFamily="34" charset="0"/>
              </a:rPr>
              <a:t> </a:t>
            </a:r>
            <a:endParaRPr lang="es-CL" b="1" dirty="0">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s-CL" b="0" i="0" u="none" strike="noStrike" cap="none" normalizeH="0" baseline="0" dirty="0" smtClean="0">
              <a:ln>
                <a:noFill/>
              </a:ln>
              <a:effectLst/>
              <a:latin typeface="Arial" pitchFamily="34" charset="0"/>
              <a:cs typeface="Arial" pitchFamily="34" charset="0"/>
            </a:endParaRPr>
          </a:p>
        </p:txBody>
      </p:sp>
      <p:sp>
        <p:nvSpPr>
          <p:cNvPr id="11" name="10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10" name="1 Elipse"/>
          <p:cNvSpPr>
            <a:spLocks noChangeArrowheads="1"/>
          </p:cNvSpPr>
          <p:nvPr/>
        </p:nvSpPr>
        <p:spPr bwMode="auto">
          <a:xfrm>
            <a:off x="7956376" y="260648"/>
            <a:ext cx="683518" cy="648072"/>
          </a:xfrm>
          <a:prstGeom prst="ellipse">
            <a:avLst/>
          </a:prstGeom>
          <a:solidFill>
            <a:srgbClr val="E36C0A"/>
          </a:solidFill>
          <a:ln w="762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2900" b="0" i="0" u="none" strike="noStrike" cap="none" normalizeH="0" baseline="0" dirty="0" smtClean="0">
                <a:ln>
                  <a:noFill/>
                </a:ln>
                <a:solidFill>
                  <a:srgbClr val="FFFFFF"/>
                </a:solidFill>
                <a:effectLst/>
                <a:latin typeface="Calibri" pitchFamily="34" charset="0"/>
                <a:cs typeface="Arial" pitchFamily="34" charset="0"/>
              </a:rPr>
              <a:t>?</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Rectángulo"/>
          <p:cNvSpPr/>
          <p:nvPr/>
        </p:nvSpPr>
        <p:spPr>
          <a:xfrm>
            <a:off x="1316203" y="5314388"/>
            <a:ext cx="7007674" cy="646331"/>
          </a:xfrm>
          <a:prstGeom prst="rect">
            <a:avLst/>
          </a:prstGeom>
        </p:spPr>
        <p:txBody>
          <a:bodyPr wrap="square">
            <a:spAutoFit/>
          </a:bodyPr>
          <a:lstStyle/>
          <a:p>
            <a:pPr lvl="0"/>
            <a:r>
              <a:rPr lang="es-CL" dirty="0" smtClean="0">
                <a:latin typeface="Arial" pitchFamily="34" charset="0"/>
                <a:ea typeface="Times New Roman" pitchFamily="18" charset="0"/>
                <a:cs typeface="Arial" pitchFamily="34" charset="0"/>
              </a:rPr>
              <a:t>El siguiente esquema presenta los nombres que reciben las válvulas de estos dos grupos.</a:t>
            </a:r>
            <a:endParaRPr lang="es-CL" dirty="0">
              <a:latin typeface="Arial" pitchFamily="34" charset="0"/>
              <a:ea typeface="Times New Roman" pitchFamily="18" charset="0"/>
              <a:cs typeface="Arial" pitchFamily="34" charset="0"/>
            </a:endParaRPr>
          </a:p>
        </p:txBody>
      </p:sp>
      <p:sp>
        <p:nvSpPr>
          <p:cNvPr id="12" name="11 Rectángulo"/>
          <p:cNvSpPr/>
          <p:nvPr/>
        </p:nvSpPr>
        <p:spPr>
          <a:xfrm>
            <a:off x="1403648" y="1556792"/>
            <a:ext cx="6552728"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Sección Control </a:t>
            </a:r>
            <a:r>
              <a:rPr lang="es-CL" sz="2400" b="1" dirty="0" smtClean="0">
                <a:solidFill>
                  <a:srgbClr val="C00000"/>
                </a:solidFill>
                <a:latin typeface="Arial" pitchFamily="34" charset="0"/>
                <a:ea typeface="Calibri"/>
                <a:cs typeface="Arial" pitchFamily="34" charset="0"/>
              </a:rPr>
              <a:t>– Componentes.</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532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D:\A Formativa110\A Hidraúlica Básica Final\Texto de estudio\imágenes manual válvulas\Válvulas 3.jpg"/>
          <p:cNvPicPr/>
          <p:nvPr/>
        </p:nvPicPr>
        <p:blipFill>
          <a:blip r:embed="rId2" cstate="print"/>
          <a:srcRect/>
          <a:stretch>
            <a:fillRect/>
          </a:stretch>
        </p:blipFill>
        <p:spPr bwMode="auto">
          <a:xfrm>
            <a:off x="971600" y="2132856"/>
            <a:ext cx="7560840" cy="4032448"/>
          </a:xfrm>
          <a:prstGeom prst="rect">
            <a:avLst/>
          </a:prstGeom>
          <a:noFill/>
          <a:ln w="9525">
            <a:noFill/>
            <a:miter lim="800000"/>
            <a:headEnd/>
            <a:tailEnd/>
          </a:ln>
        </p:spPr>
      </p:pic>
      <p:sp>
        <p:nvSpPr>
          <p:cNvPr id="1945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9460"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 name="1 Marcador de número de diapositiva"/>
          <p:cNvSpPr>
            <a:spLocks noGrp="1"/>
          </p:cNvSpPr>
          <p:nvPr>
            <p:ph type="sldNum" sz="quarter" idx="12"/>
          </p:nvPr>
        </p:nvSpPr>
        <p:spPr/>
        <p:txBody>
          <a:bodyPr/>
          <a:lstStyle/>
          <a:p>
            <a:pPr>
              <a:defRPr/>
            </a:pPr>
            <a:fld id="{A45D9E6E-5756-4505-8F6D-0633968BBC1C}" type="slidenum">
              <a:rPr lang="es-ES" smtClean="0"/>
              <a:pPr>
                <a:defRPr/>
              </a:pPr>
              <a:t>9</a:t>
            </a:fld>
            <a:endParaRPr lang="es-ES" dirty="0"/>
          </a:p>
        </p:txBody>
      </p:sp>
      <p:sp>
        <p:nvSpPr>
          <p:cNvPr id="19" name="18 Elipse"/>
          <p:cNvSpPr/>
          <p:nvPr/>
        </p:nvSpPr>
        <p:spPr>
          <a:xfrm>
            <a:off x="3707904" y="5634821"/>
            <a:ext cx="1152128"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7" name="36 Rectángulo"/>
          <p:cNvSpPr/>
          <p:nvPr/>
        </p:nvSpPr>
        <p:spPr>
          <a:xfrm>
            <a:off x="3275856" y="2132856"/>
            <a:ext cx="2016224" cy="504056"/>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8" name="37 CuadroTexto"/>
          <p:cNvSpPr txBox="1"/>
          <p:nvPr/>
        </p:nvSpPr>
        <p:spPr>
          <a:xfrm>
            <a:off x="3506281" y="2204865"/>
            <a:ext cx="1612979" cy="338554"/>
          </a:xfrm>
          <a:prstGeom prst="rect">
            <a:avLst/>
          </a:prstGeom>
          <a:noFill/>
        </p:spPr>
        <p:txBody>
          <a:bodyPr wrap="square" rtlCol="0">
            <a:spAutoFit/>
          </a:bodyPr>
          <a:lstStyle/>
          <a:p>
            <a:pPr algn="ctr"/>
            <a:r>
              <a:rPr lang="es-CL" sz="1600" b="1" dirty="0" smtClean="0">
                <a:solidFill>
                  <a:schemeClr val="bg1"/>
                </a:solidFill>
              </a:rPr>
              <a:t>VÁLVULAS</a:t>
            </a:r>
            <a:endParaRPr lang="es-CL" sz="1600" b="1" dirty="0">
              <a:solidFill>
                <a:schemeClr val="bg1"/>
              </a:solidFill>
            </a:endParaRPr>
          </a:p>
        </p:txBody>
      </p:sp>
      <p:sp>
        <p:nvSpPr>
          <p:cNvPr id="39" name="38 Rectángulo"/>
          <p:cNvSpPr/>
          <p:nvPr/>
        </p:nvSpPr>
        <p:spPr>
          <a:xfrm>
            <a:off x="971600" y="3212976"/>
            <a:ext cx="2016224" cy="864096"/>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39 CuadroTexto"/>
          <p:cNvSpPr txBox="1"/>
          <p:nvPr/>
        </p:nvSpPr>
        <p:spPr>
          <a:xfrm>
            <a:off x="1202025" y="3284984"/>
            <a:ext cx="1612979" cy="646331"/>
          </a:xfrm>
          <a:prstGeom prst="rect">
            <a:avLst/>
          </a:prstGeom>
          <a:noFill/>
        </p:spPr>
        <p:txBody>
          <a:bodyPr wrap="square" rtlCol="0">
            <a:spAutoFit/>
          </a:bodyPr>
          <a:lstStyle/>
          <a:p>
            <a:pPr algn="ctr"/>
            <a:r>
              <a:rPr lang="es-CL" sz="1200" b="1" dirty="0" smtClean="0">
                <a:solidFill>
                  <a:schemeClr val="bg1"/>
                </a:solidFill>
              </a:rPr>
              <a:t>1° GRUPO CONTROL DIRECCIONAL</a:t>
            </a:r>
            <a:endParaRPr lang="es-CL" sz="1200" b="1" dirty="0">
              <a:solidFill>
                <a:schemeClr val="bg1"/>
              </a:solidFill>
            </a:endParaRPr>
          </a:p>
        </p:txBody>
      </p:sp>
      <p:sp>
        <p:nvSpPr>
          <p:cNvPr id="41" name="40 Rectángulo"/>
          <p:cNvSpPr/>
          <p:nvPr/>
        </p:nvSpPr>
        <p:spPr>
          <a:xfrm>
            <a:off x="5220072" y="3140968"/>
            <a:ext cx="2016224" cy="864096"/>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2" name="41 CuadroTexto"/>
          <p:cNvSpPr txBox="1"/>
          <p:nvPr/>
        </p:nvSpPr>
        <p:spPr>
          <a:xfrm>
            <a:off x="5450497" y="3356992"/>
            <a:ext cx="1612979" cy="461665"/>
          </a:xfrm>
          <a:prstGeom prst="rect">
            <a:avLst/>
          </a:prstGeom>
          <a:noFill/>
        </p:spPr>
        <p:txBody>
          <a:bodyPr wrap="square" rtlCol="0">
            <a:spAutoFit/>
          </a:bodyPr>
          <a:lstStyle/>
          <a:p>
            <a:pPr algn="ctr"/>
            <a:r>
              <a:rPr lang="es-CL" sz="1200" b="1" dirty="0" smtClean="0">
                <a:solidFill>
                  <a:schemeClr val="bg1"/>
                </a:solidFill>
              </a:rPr>
              <a:t>2° GRUPO </a:t>
            </a:r>
          </a:p>
          <a:p>
            <a:pPr algn="ctr"/>
            <a:r>
              <a:rPr lang="es-CL" sz="1200" b="1" dirty="0" smtClean="0">
                <a:solidFill>
                  <a:schemeClr val="bg1"/>
                </a:solidFill>
              </a:rPr>
              <a:t>REGULADORAS</a:t>
            </a:r>
            <a:endParaRPr lang="es-CL" sz="1200" b="1" dirty="0">
              <a:solidFill>
                <a:schemeClr val="bg1"/>
              </a:solidFill>
            </a:endParaRPr>
          </a:p>
        </p:txBody>
      </p:sp>
      <p:sp>
        <p:nvSpPr>
          <p:cNvPr id="43" name="42 Rectángulo"/>
          <p:cNvSpPr/>
          <p:nvPr/>
        </p:nvSpPr>
        <p:spPr>
          <a:xfrm>
            <a:off x="899592" y="4653136"/>
            <a:ext cx="2304256" cy="64807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43 CuadroTexto"/>
          <p:cNvSpPr txBox="1"/>
          <p:nvPr/>
        </p:nvSpPr>
        <p:spPr>
          <a:xfrm>
            <a:off x="1115616" y="4725145"/>
            <a:ext cx="1929815" cy="461665"/>
          </a:xfrm>
          <a:prstGeom prst="rect">
            <a:avLst/>
          </a:prstGeom>
          <a:noFill/>
        </p:spPr>
        <p:txBody>
          <a:bodyPr wrap="square" rtlCol="0">
            <a:spAutoFit/>
          </a:bodyPr>
          <a:lstStyle/>
          <a:p>
            <a:pPr algn="ctr"/>
            <a:r>
              <a:rPr lang="es-CL" sz="1200" b="1" dirty="0" smtClean="0">
                <a:solidFill>
                  <a:schemeClr val="bg1"/>
                </a:solidFill>
              </a:rPr>
              <a:t>CONTROLAR  LA  DIRECCION DEL FLUJO</a:t>
            </a:r>
            <a:endParaRPr lang="es-CL" sz="1200" b="1" dirty="0">
              <a:solidFill>
                <a:schemeClr val="bg1"/>
              </a:solidFill>
            </a:endParaRPr>
          </a:p>
        </p:txBody>
      </p:sp>
      <p:sp>
        <p:nvSpPr>
          <p:cNvPr id="45" name="44 Rectángulo"/>
          <p:cNvSpPr/>
          <p:nvPr/>
        </p:nvSpPr>
        <p:spPr>
          <a:xfrm>
            <a:off x="4211960" y="4581128"/>
            <a:ext cx="2016224" cy="64807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45 CuadroTexto"/>
          <p:cNvSpPr txBox="1"/>
          <p:nvPr/>
        </p:nvSpPr>
        <p:spPr>
          <a:xfrm>
            <a:off x="4442385" y="4725144"/>
            <a:ext cx="1612979" cy="276999"/>
          </a:xfrm>
          <a:prstGeom prst="rect">
            <a:avLst/>
          </a:prstGeom>
          <a:noFill/>
        </p:spPr>
        <p:txBody>
          <a:bodyPr wrap="square" rtlCol="0">
            <a:spAutoFit/>
          </a:bodyPr>
          <a:lstStyle/>
          <a:p>
            <a:pPr algn="ctr"/>
            <a:r>
              <a:rPr lang="es-CL" sz="1200" b="1" dirty="0" smtClean="0">
                <a:solidFill>
                  <a:schemeClr val="bg1"/>
                </a:solidFill>
              </a:rPr>
              <a:t>DE PRESIÓN </a:t>
            </a:r>
            <a:endParaRPr lang="es-CL" sz="1200" b="1" dirty="0">
              <a:solidFill>
                <a:schemeClr val="bg1"/>
              </a:solidFill>
            </a:endParaRPr>
          </a:p>
        </p:txBody>
      </p:sp>
      <p:sp>
        <p:nvSpPr>
          <p:cNvPr id="47" name="46 Rectángulo"/>
          <p:cNvSpPr/>
          <p:nvPr/>
        </p:nvSpPr>
        <p:spPr>
          <a:xfrm>
            <a:off x="6660232" y="4581128"/>
            <a:ext cx="2016224" cy="64807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8" name="47 CuadroTexto"/>
          <p:cNvSpPr txBox="1"/>
          <p:nvPr/>
        </p:nvSpPr>
        <p:spPr>
          <a:xfrm>
            <a:off x="6890657" y="4725144"/>
            <a:ext cx="1612979" cy="276999"/>
          </a:xfrm>
          <a:prstGeom prst="rect">
            <a:avLst/>
          </a:prstGeom>
          <a:noFill/>
        </p:spPr>
        <p:txBody>
          <a:bodyPr wrap="square" rtlCol="0">
            <a:spAutoFit/>
          </a:bodyPr>
          <a:lstStyle/>
          <a:p>
            <a:pPr algn="ctr"/>
            <a:r>
              <a:rPr lang="es-CL" sz="1200" b="1" dirty="0" smtClean="0">
                <a:solidFill>
                  <a:schemeClr val="bg1"/>
                </a:solidFill>
              </a:rPr>
              <a:t>DE CAUDAL</a:t>
            </a:r>
            <a:endParaRPr lang="es-CL" sz="1200" b="1" dirty="0">
              <a:solidFill>
                <a:schemeClr val="bg1"/>
              </a:solidFill>
            </a:endParaRPr>
          </a:p>
        </p:txBody>
      </p:sp>
      <p:sp>
        <p:nvSpPr>
          <p:cNvPr id="49" name="48 Rectángulo"/>
          <p:cNvSpPr/>
          <p:nvPr/>
        </p:nvSpPr>
        <p:spPr>
          <a:xfrm>
            <a:off x="3635896" y="5733256"/>
            <a:ext cx="2736304" cy="64807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0" name="49 CuadroTexto"/>
          <p:cNvSpPr txBox="1"/>
          <p:nvPr/>
        </p:nvSpPr>
        <p:spPr>
          <a:xfrm>
            <a:off x="3722305" y="5805264"/>
            <a:ext cx="2505879" cy="461665"/>
          </a:xfrm>
          <a:prstGeom prst="rect">
            <a:avLst/>
          </a:prstGeom>
          <a:noFill/>
        </p:spPr>
        <p:txBody>
          <a:bodyPr wrap="square" rtlCol="0">
            <a:spAutoFit/>
          </a:bodyPr>
          <a:lstStyle/>
          <a:p>
            <a:pPr algn="ctr"/>
            <a:r>
              <a:rPr lang="es-CL" sz="1200" b="1" dirty="0" smtClean="0">
                <a:solidFill>
                  <a:schemeClr val="bg1"/>
                </a:solidFill>
              </a:rPr>
              <a:t>REGULAR O ALIVIAR LA PRESIÓN DEL SISTEMA </a:t>
            </a:r>
            <a:endParaRPr lang="es-CL" sz="1200" b="1" dirty="0">
              <a:solidFill>
                <a:schemeClr val="bg1"/>
              </a:solidFill>
            </a:endParaRPr>
          </a:p>
        </p:txBody>
      </p:sp>
      <p:sp>
        <p:nvSpPr>
          <p:cNvPr id="51" name="50 Rectángulo"/>
          <p:cNvSpPr/>
          <p:nvPr/>
        </p:nvSpPr>
        <p:spPr>
          <a:xfrm>
            <a:off x="6660232" y="5733256"/>
            <a:ext cx="2304256" cy="64807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2" name="51 CuadroTexto"/>
          <p:cNvSpPr txBox="1"/>
          <p:nvPr/>
        </p:nvSpPr>
        <p:spPr>
          <a:xfrm>
            <a:off x="6890657" y="5805264"/>
            <a:ext cx="1929815" cy="461665"/>
          </a:xfrm>
          <a:prstGeom prst="rect">
            <a:avLst/>
          </a:prstGeom>
          <a:noFill/>
        </p:spPr>
        <p:txBody>
          <a:bodyPr wrap="square" rtlCol="0">
            <a:spAutoFit/>
          </a:bodyPr>
          <a:lstStyle/>
          <a:p>
            <a:pPr algn="ctr"/>
            <a:r>
              <a:rPr lang="es-CL" sz="1200" b="1" dirty="0" smtClean="0">
                <a:solidFill>
                  <a:schemeClr val="bg1"/>
                </a:solidFill>
              </a:rPr>
              <a:t>REGULAR  EL CAUDAL DEL SISTEMA </a:t>
            </a:r>
            <a:endParaRPr lang="es-CL" sz="1200" b="1" dirty="0">
              <a:solidFill>
                <a:schemeClr val="bg1"/>
              </a:solidFill>
            </a:endParaRPr>
          </a:p>
        </p:txBody>
      </p:sp>
      <p:sp>
        <p:nvSpPr>
          <p:cNvPr id="27" name="26 CuadroTexto"/>
          <p:cNvSpPr txBox="1"/>
          <p:nvPr/>
        </p:nvSpPr>
        <p:spPr>
          <a:xfrm>
            <a:off x="1835696" y="548680"/>
            <a:ext cx="5544616" cy="461665"/>
          </a:xfrm>
          <a:prstGeom prst="rect">
            <a:avLst/>
          </a:prstGeom>
          <a:noFill/>
        </p:spPr>
        <p:txBody>
          <a:bodyPr wrap="square" rtlCol="0">
            <a:spAutoFit/>
          </a:bodyPr>
          <a:lstStyle/>
          <a:p>
            <a:r>
              <a:rPr lang="es-CL" sz="2400" b="1" dirty="0" smtClean="0">
                <a:solidFill>
                  <a:schemeClr val="tx1">
                    <a:lumMod val="75000"/>
                    <a:lumOff val="25000"/>
                  </a:schemeClr>
                </a:solidFill>
                <a:latin typeface="Verdana" pitchFamily="34" charset="0"/>
                <a:ea typeface="Verdana" pitchFamily="34" charset="0"/>
                <a:cs typeface="Verdana" pitchFamily="34" charset="0"/>
              </a:rPr>
              <a:t>OLEOHIDRÁULICA BÁSICA</a:t>
            </a:r>
            <a:endParaRPr lang="es-CL" sz="2400" b="1" dirty="0">
              <a:solidFill>
                <a:schemeClr val="tx1">
                  <a:lumMod val="75000"/>
                  <a:lumOff val="25000"/>
                </a:schemeClr>
              </a:solidFill>
              <a:latin typeface="Verdana" pitchFamily="34" charset="0"/>
              <a:ea typeface="Verdana" pitchFamily="34" charset="0"/>
              <a:cs typeface="Verdana" pitchFamily="34" charset="0"/>
            </a:endParaRPr>
          </a:p>
        </p:txBody>
      </p:sp>
      <p:sp>
        <p:nvSpPr>
          <p:cNvPr id="25" name="24 Rectángulo"/>
          <p:cNvSpPr/>
          <p:nvPr/>
        </p:nvSpPr>
        <p:spPr>
          <a:xfrm>
            <a:off x="1403648" y="1556792"/>
            <a:ext cx="6552728" cy="461665"/>
          </a:xfrm>
          <a:prstGeom prst="rect">
            <a:avLst/>
          </a:prstGeom>
        </p:spPr>
        <p:txBody>
          <a:bodyPr wrap="square">
            <a:spAutoFit/>
          </a:bodyPr>
          <a:lstStyle/>
          <a:p>
            <a:r>
              <a:rPr lang="es-CL" sz="2400" b="1" dirty="0" smtClean="0">
                <a:solidFill>
                  <a:srgbClr val="C00000"/>
                </a:solidFill>
                <a:latin typeface="Arial" pitchFamily="34" charset="0"/>
                <a:ea typeface="Calibri"/>
                <a:cs typeface="Arial" pitchFamily="34" charset="0"/>
              </a:rPr>
              <a:t>Sección Control -  </a:t>
            </a:r>
            <a:r>
              <a:rPr lang="es-CL" sz="2400" b="1" dirty="0" smtClean="0">
                <a:solidFill>
                  <a:srgbClr val="C00000"/>
                </a:solidFill>
                <a:latin typeface="Arial" pitchFamily="34" charset="0"/>
                <a:ea typeface="Calibri"/>
                <a:cs typeface="Arial" pitchFamily="34" charset="0"/>
              </a:rPr>
              <a:t>Componentes.</a:t>
            </a:r>
            <a:endParaRPr lang="es-CL" sz="2400" b="1" dirty="0">
              <a:solidFill>
                <a:srgbClr val="C00000"/>
              </a:solidFill>
              <a:latin typeface="Arial" pitchFamily="34" charset="0"/>
              <a:ea typeface="Calibri"/>
              <a:cs typeface="Arial" pitchFamily="34" charset="0"/>
            </a:endParaRPr>
          </a:p>
        </p:txBody>
      </p:sp>
    </p:spTree>
    <p:extLst>
      <p:ext uri="{BB962C8B-B14F-4D97-AF65-F5344CB8AC3E}">
        <p14:creationId xmlns:p14="http://schemas.microsoft.com/office/powerpoint/2010/main" val="2743299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18541</TotalTime>
  <Words>2058</Words>
  <Application>Microsoft Office PowerPoint</Application>
  <PresentationFormat>Presentación en pantalla (4:3)</PresentationFormat>
  <Paragraphs>440</Paragraphs>
  <Slides>59</Slides>
  <Notes>5</Notes>
  <HiddenSlides>0</HiddenSlides>
  <MMClips>4</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67" baseType="lpstr">
      <vt:lpstr>Arial</vt:lpstr>
      <vt:lpstr>Calibri</vt:lpstr>
      <vt:lpstr>Cambria</vt:lpstr>
      <vt:lpstr>Century Gothic</vt:lpstr>
      <vt:lpstr>Times New Roman</vt:lpstr>
      <vt:lpstr>Verdana</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ALARCON YEVENES</dc:creator>
  <cp:lastModifiedBy>Cristian Pedernera</cp:lastModifiedBy>
  <cp:revision>1295</cp:revision>
  <dcterms:created xsi:type="dcterms:W3CDTF">2011-09-13T13:37:51Z</dcterms:created>
  <dcterms:modified xsi:type="dcterms:W3CDTF">2015-03-16T11:27:45Z</dcterms:modified>
</cp:coreProperties>
</file>