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20" r:id="rId2"/>
    <p:sldId id="428" r:id="rId3"/>
    <p:sldId id="429" r:id="rId4"/>
    <p:sldId id="440" r:id="rId5"/>
    <p:sldId id="466" r:id="rId6"/>
    <p:sldId id="476" r:id="rId7"/>
    <p:sldId id="475" r:id="rId8"/>
    <p:sldId id="467" r:id="rId9"/>
    <p:sldId id="441" r:id="rId10"/>
    <p:sldId id="469" r:id="rId11"/>
    <p:sldId id="468" r:id="rId12"/>
    <p:sldId id="431" r:id="rId13"/>
    <p:sldId id="457" r:id="rId14"/>
    <p:sldId id="486" r:id="rId15"/>
    <p:sldId id="465" r:id="rId16"/>
    <p:sldId id="434" r:id="rId17"/>
    <p:sldId id="477" r:id="rId18"/>
    <p:sldId id="470" r:id="rId19"/>
    <p:sldId id="443" r:id="rId20"/>
    <p:sldId id="442" r:id="rId21"/>
    <p:sldId id="482" r:id="rId22"/>
    <p:sldId id="438" r:id="rId23"/>
    <p:sldId id="478" r:id="rId24"/>
    <p:sldId id="436" r:id="rId25"/>
    <p:sldId id="448" r:id="rId26"/>
    <p:sldId id="447" r:id="rId27"/>
    <p:sldId id="446" r:id="rId28"/>
    <p:sldId id="485" r:id="rId29"/>
    <p:sldId id="445" r:id="rId30"/>
    <p:sldId id="479" r:id="rId31"/>
    <p:sldId id="471" r:id="rId32"/>
    <p:sldId id="460" r:id="rId33"/>
    <p:sldId id="480" r:id="rId34"/>
    <p:sldId id="453" r:id="rId35"/>
    <p:sldId id="481" r:id="rId36"/>
    <p:sldId id="452" r:id="rId37"/>
    <p:sldId id="454" r:id="rId38"/>
    <p:sldId id="455" r:id="rId39"/>
    <p:sldId id="456" r:id="rId40"/>
    <p:sldId id="463" r:id="rId41"/>
    <p:sldId id="462" r:id="rId42"/>
    <p:sldId id="483" r:id="rId43"/>
    <p:sldId id="472" r:id="rId44"/>
    <p:sldId id="474" r:id="rId45"/>
    <p:sldId id="473" r:id="rId46"/>
    <p:sldId id="484" r:id="rId47"/>
    <p:sldId id="433" r:id="rId48"/>
  </p:sldIdLst>
  <p:sldSz cx="9144000" cy="6858000" type="screen4x3"/>
  <p:notesSz cx="7010400" cy="9296400"/>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Teresa Dittborn" initials="MTD"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62" autoAdjust="0"/>
  </p:normalViewPr>
  <p:slideViewPr>
    <p:cSldViewPr>
      <p:cViewPr varScale="1">
        <p:scale>
          <a:sx n="87" d="100"/>
          <a:sy n="87" d="100"/>
        </p:scale>
        <p:origin x="1590" y="108"/>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L"/>
          </a:p>
        </p:txBody>
      </p:sp>
      <p:sp>
        <p:nvSpPr>
          <p:cNvPr id="3" name="2 Marcador de fecha"/>
          <p:cNvSpPr>
            <a:spLocks noGrp="1"/>
          </p:cNvSpPr>
          <p:nvPr>
            <p:ph type="dt" sz="quarter" idx="1"/>
          </p:nvPr>
        </p:nvSpPr>
        <p:spPr>
          <a:xfrm>
            <a:off x="3970939" y="0"/>
            <a:ext cx="3037840"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B128BCBE-CAB8-4640-A2F6-2247F8BA0A2C}" type="datetimeFigureOut">
              <a:rPr lang="es-CL"/>
              <a:pPr>
                <a:defRPr/>
              </a:pPr>
              <a:t>17-03-2015</a:t>
            </a:fld>
            <a:endParaRPr lang="es-CL"/>
          </a:p>
        </p:txBody>
      </p:sp>
      <p:sp>
        <p:nvSpPr>
          <p:cNvPr id="4" name="3 Marcador de pie de página"/>
          <p:cNvSpPr>
            <a:spLocks noGrp="1"/>
          </p:cNvSpPr>
          <p:nvPr>
            <p:ph type="ftr" sz="quarter" idx="2"/>
          </p:nvPr>
        </p:nvSpPr>
        <p:spPr>
          <a:xfrm>
            <a:off x="1" y="8829675"/>
            <a:ext cx="3037840"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L"/>
          </a:p>
        </p:txBody>
      </p:sp>
      <p:sp>
        <p:nvSpPr>
          <p:cNvPr id="5" name="4 Marcador de número de diapositiva"/>
          <p:cNvSpPr>
            <a:spLocks noGrp="1"/>
          </p:cNvSpPr>
          <p:nvPr>
            <p:ph type="sldNum" sz="quarter" idx="3"/>
          </p:nvPr>
        </p:nvSpPr>
        <p:spPr>
          <a:xfrm>
            <a:off x="3970939" y="8829675"/>
            <a:ext cx="3037840" cy="46513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18F4E1A-770F-4549-B1BE-A7C0793AC885}" type="slidenum">
              <a:rPr lang="es-CL"/>
              <a:pPr>
                <a:defRPr/>
              </a:pPr>
              <a:t>‹Nº›</a:t>
            </a:fld>
            <a:endParaRPr lang="es-CL"/>
          </a:p>
        </p:txBody>
      </p:sp>
    </p:spTree>
    <p:extLst>
      <p:ext uri="{BB962C8B-B14F-4D97-AF65-F5344CB8AC3E}">
        <p14:creationId xmlns:p14="http://schemas.microsoft.com/office/powerpoint/2010/main" val="1191120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idx="1"/>
          </p:nvPr>
        </p:nvSpPr>
        <p:spPr>
          <a:xfrm>
            <a:off x="3970939" y="0"/>
            <a:ext cx="3037840"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6C1869E6-EB9D-433A-AD79-F44C19BEB95B}" type="datetimeFigureOut">
              <a:rPr lang="es-CL"/>
              <a:pPr>
                <a:defRPr/>
              </a:pPr>
              <a:t>17-03-2015</a:t>
            </a:fld>
            <a:endParaRPr lang="es-CL"/>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CL" noProof="0"/>
          </a:p>
        </p:txBody>
      </p:sp>
      <p:sp>
        <p:nvSpPr>
          <p:cNvPr id="5" name="4 Marcador de notas"/>
          <p:cNvSpPr>
            <a:spLocks noGrp="1"/>
          </p:cNvSpPr>
          <p:nvPr>
            <p:ph type="body" sz="quarter" idx="3"/>
          </p:nvPr>
        </p:nvSpPr>
        <p:spPr>
          <a:xfrm>
            <a:off x="701041" y="4416427"/>
            <a:ext cx="5608320" cy="4183063"/>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1" y="8829675"/>
            <a:ext cx="3037840"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3970939" y="8829675"/>
            <a:ext cx="3037840"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82AB5988-11D3-42CD-8E79-9B06B956C4F7}" type="slidenum">
              <a:rPr lang="es-CL"/>
              <a:pPr>
                <a:defRPr/>
              </a:pPr>
              <a:t>‹Nº›</a:t>
            </a:fld>
            <a:endParaRPr lang="es-CL"/>
          </a:p>
        </p:txBody>
      </p:sp>
    </p:spTree>
    <p:extLst>
      <p:ext uri="{BB962C8B-B14F-4D97-AF65-F5344CB8AC3E}">
        <p14:creationId xmlns:p14="http://schemas.microsoft.com/office/powerpoint/2010/main" val="2672822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A5B0087C-4FB1-4BB6-B1B8-79B25ABEEF82}"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DD63663-D062-46EF-81B6-41C7B732272F}" type="slidenum">
              <a:rPr lang="es-CL"/>
              <a:pPr>
                <a:defRPr/>
              </a:pPr>
              <a:t>‹Nº›</a:t>
            </a:fld>
            <a:endParaRPr lang="es-CL"/>
          </a:p>
        </p:txBody>
      </p:sp>
    </p:spTree>
    <p:extLst>
      <p:ext uri="{BB962C8B-B14F-4D97-AF65-F5344CB8AC3E}">
        <p14:creationId xmlns:p14="http://schemas.microsoft.com/office/powerpoint/2010/main" val="397483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913D4517-F4D3-42E8-8CA3-6237244A5E63}"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1F4F8DD3-86CD-4474-A838-99360B24445A}" type="slidenum">
              <a:rPr lang="es-CL"/>
              <a:pPr>
                <a:defRPr/>
              </a:pPr>
              <a:t>‹Nº›</a:t>
            </a:fld>
            <a:endParaRPr lang="es-CL"/>
          </a:p>
        </p:txBody>
      </p:sp>
    </p:spTree>
    <p:extLst>
      <p:ext uri="{BB962C8B-B14F-4D97-AF65-F5344CB8AC3E}">
        <p14:creationId xmlns:p14="http://schemas.microsoft.com/office/powerpoint/2010/main" val="368150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41798176-F70E-442D-B6C0-A5AB2D2D1FB9}"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596610E-BFF7-47E9-9BF0-CF0DB27BEA97}" type="slidenum">
              <a:rPr lang="es-CL"/>
              <a:pPr>
                <a:defRPr/>
              </a:pPr>
              <a:t>‹Nº›</a:t>
            </a:fld>
            <a:endParaRPr lang="es-CL"/>
          </a:p>
        </p:txBody>
      </p:sp>
    </p:spTree>
    <p:extLst>
      <p:ext uri="{BB962C8B-B14F-4D97-AF65-F5344CB8AC3E}">
        <p14:creationId xmlns:p14="http://schemas.microsoft.com/office/powerpoint/2010/main" val="266931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649DA63D-BB00-4E2B-BD75-CF79CDC0885D}"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0FD22B2-3B28-4A58-8FAE-E6A4E021830D}" type="slidenum">
              <a:rPr lang="es-CL"/>
              <a:pPr>
                <a:defRPr/>
              </a:pPr>
              <a:t>‹Nº›</a:t>
            </a:fld>
            <a:endParaRPr lang="es-CL"/>
          </a:p>
        </p:txBody>
      </p:sp>
    </p:spTree>
    <p:extLst>
      <p:ext uri="{BB962C8B-B14F-4D97-AF65-F5344CB8AC3E}">
        <p14:creationId xmlns:p14="http://schemas.microsoft.com/office/powerpoint/2010/main" val="23924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4CF4502-30BF-40C3-88B7-E356226FE5B4}" type="datetime1">
              <a:rPr lang="es-CL"/>
              <a:pPr>
                <a:defRPr/>
              </a:pPr>
              <a:t>17-03-2015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2C45A4A-E62D-459F-B4FC-16F8076575E2}" type="slidenum">
              <a:rPr lang="es-CL"/>
              <a:pPr>
                <a:defRPr/>
              </a:pPr>
              <a:t>‹Nº›</a:t>
            </a:fld>
            <a:endParaRPr lang="es-CL"/>
          </a:p>
        </p:txBody>
      </p:sp>
    </p:spTree>
    <p:extLst>
      <p:ext uri="{BB962C8B-B14F-4D97-AF65-F5344CB8AC3E}">
        <p14:creationId xmlns:p14="http://schemas.microsoft.com/office/powerpoint/2010/main" val="92421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55D385A5-EC2F-49DE-8A46-5DECB10992E7}" type="datetime1">
              <a:rPr lang="es-CL"/>
              <a:pPr>
                <a:defRPr/>
              </a:pPr>
              <a:t>17-03-2015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18725C7-1112-49DB-A38C-7C6C27D4574E}" type="slidenum">
              <a:rPr lang="es-CL"/>
              <a:pPr>
                <a:defRPr/>
              </a:pPr>
              <a:t>‹Nº›</a:t>
            </a:fld>
            <a:endParaRPr lang="es-CL"/>
          </a:p>
        </p:txBody>
      </p:sp>
    </p:spTree>
    <p:extLst>
      <p:ext uri="{BB962C8B-B14F-4D97-AF65-F5344CB8AC3E}">
        <p14:creationId xmlns:p14="http://schemas.microsoft.com/office/powerpoint/2010/main" val="16889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874A2A77-CDC4-486B-845F-AA5828836AD8}" type="datetime1">
              <a:rPr lang="es-CL"/>
              <a:pPr>
                <a:defRPr/>
              </a:pPr>
              <a:t>17-03-2015</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A23B9FC3-BFEE-4F92-86B5-ECF6742107DA}" type="slidenum">
              <a:rPr lang="es-CL"/>
              <a:pPr>
                <a:defRPr/>
              </a:pPr>
              <a:t>‹Nº›</a:t>
            </a:fld>
            <a:endParaRPr lang="es-CL"/>
          </a:p>
        </p:txBody>
      </p:sp>
    </p:spTree>
    <p:extLst>
      <p:ext uri="{BB962C8B-B14F-4D97-AF65-F5344CB8AC3E}">
        <p14:creationId xmlns:p14="http://schemas.microsoft.com/office/powerpoint/2010/main" val="169216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5B3AF911-5241-48B2-A492-9E1A9A756EF4}" type="datetime1">
              <a:rPr lang="es-CL"/>
              <a:pPr>
                <a:defRPr/>
              </a:pPr>
              <a:t>17-03-2015</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25B02DBF-59E7-4842-80D5-80DBE32D1EE0}" type="slidenum">
              <a:rPr lang="es-CL"/>
              <a:pPr>
                <a:defRPr/>
              </a:pPr>
              <a:t>‹Nº›</a:t>
            </a:fld>
            <a:endParaRPr lang="es-CL"/>
          </a:p>
        </p:txBody>
      </p:sp>
    </p:spTree>
    <p:extLst>
      <p:ext uri="{BB962C8B-B14F-4D97-AF65-F5344CB8AC3E}">
        <p14:creationId xmlns:p14="http://schemas.microsoft.com/office/powerpoint/2010/main" val="3571566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DEF91F3-3E98-4AE4-8289-83991ACD65B9}" type="datetime1">
              <a:rPr lang="es-CL"/>
              <a:pPr>
                <a:defRPr/>
              </a:pPr>
              <a:t>17-03-2015</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B478CDEF-6AD3-4A3E-9B91-28DE7BDB052F}" type="slidenum">
              <a:rPr lang="es-CL"/>
              <a:pPr>
                <a:defRPr/>
              </a:pPr>
              <a:t>‹Nº›</a:t>
            </a:fld>
            <a:endParaRPr lang="es-CL"/>
          </a:p>
        </p:txBody>
      </p:sp>
    </p:spTree>
    <p:extLst>
      <p:ext uri="{BB962C8B-B14F-4D97-AF65-F5344CB8AC3E}">
        <p14:creationId xmlns:p14="http://schemas.microsoft.com/office/powerpoint/2010/main" val="362340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DABFFA3-DE71-44AB-ACBD-FCC7E21DD392}" type="datetime1">
              <a:rPr lang="es-CL"/>
              <a:pPr>
                <a:defRPr/>
              </a:pPr>
              <a:t>17-03-2015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4AA56BA9-056C-43FA-84A9-17FEBC71A67A}" type="slidenum">
              <a:rPr lang="es-CL"/>
              <a:pPr>
                <a:defRPr/>
              </a:pPr>
              <a:t>‹Nº›</a:t>
            </a:fld>
            <a:endParaRPr lang="es-CL"/>
          </a:p>
        </p:txBody>
      </p:sp>
    </p:spTree>
    <p:extLst>
      <p:ext uri="{BB962C8B-B14F-4D97-AF65-F5344CB8AC3E}">
        <p14:creationId xmlns:p14="http://schemas.microsoft.com/office/powerpoint/2010/main" val="215475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2C46918-1807-46D5-A355-419CFCD9E7D3}" type="datetime1">
              <a:rPr lang="es-CL"/>
              <a:pPr>
                <a:defRPr/>
              </a:pPr>
              <a:t>17-03-2015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21078E96-EBA8-4E37-A7B8-16CBC2344BE4}" type="slidenum">
              <a:rPr lang="es-CL"/>
              <a:pPr>
                <a:defRPr/>
              </a:pPr>
              <a:t>‹Nº›</a:t>
            </a:fld>
            <a:endParaRPr lang="es-CL"/>
          </a:p>
        </p:txBody>
      </p:sp>
    </p:spTree>
    <p:extLst>
      <p:ext uri="{BB962C8B-B14F-4D97-AF65-F5344CB8AC3E}">
        <p14:creationId xmlns:p14="http://schemas.microsoft.com/office/powerpoint/2010/main" val="70461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BC7695-F301-452B-8AB0-C13A4C57EF08}" type="datetime1">
              <a:rPr lang="es-CL"/>
              <a:pPr>
                <a:defRPr/>
              </a:pPr>
              <a:t>17-03-2015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5807D43-8909-4076-BDB0-177CD5966232}"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docid=RqavZyRzKS3lnM&amp;tbnid=bbOZZkdcq_oZcM:&amp;ved=0CAUQjRw&amp;url=http://www.alpemetrologia.com/evolucion-alpe-metrologia.php&amp;ei=ycrIUqmNEaa_sQSnsYKwDA&amp;bvm=bv.58187178,d.eW0&amp;psig=AFQjCNGtIgsprc4CxICCyUk0q38csTlr6g&amp;ust=1388977026312853"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l/url?sa=i&amp;rct=j&amp;q=&amp;esrc=s&amp;frm=1&amp;source=images&amp;cd=&amp;cad=rja&amp;uact=8&amp;docid=Ct07bqDZW5vL8M&amp;tbnid=dRd2h1XGh6vQ_M:&amp;ved=0CAUQjRw&amp;url=http://www.aciertos.cl/pernos.htm&amp;ei=QCl-U8bUJZazyATF6IKADA&amp;bvm=bv.67229260,d.aWw&amp;psig=AFQjCNHQScZjSmYnPTcJ4PueJ5UmlpUQ7w&amp;ust=1400863420546563"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andywebber.com/craft/silver-nut-and-bolt-large.jp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ncrypted-tbn3.gstatic.com/images?q=tbn:ANd9GcRC2yBJco6Ia4b_0uB9oAYSy0OjWlYalwz6-ognGH_bWCd76z90_Q"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http://www.yodigital.es/wp-content/uploads/2007/06/herramientas-neolitico.jpg"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3.bp.blogspot.com/-xKE_IUhBojA/UX6uaXQPF6I/AAAAAAAAFi4/Pw3BxYghwEI/s1600/Significado+de+las+Piedras+y+Metales.jp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materialesde.com/la-mader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l/url?sa=i&amp;source=images&amp;cd=&amp;cad=rja&amp;uact=8&amp;docid=DKbgoZmvUHYk3M&amp;tbnid=BGdjwXvR8PHthM&amp;ved=0CAgQjRw&amp;url=http://www.buscadordecoracion.com/comunidad/notas/sh_grevy_cueros_y_texturas.asp&amp;ei=2od5U4zYDbLQsQSjtICICA&amp;psig=AFQjCNHyrGs3KSZ7xNsX61Y57VQPTRj2Dg&amp;ust=1400559962340873"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l/url?sa=i&amp;rct=j&amp;q=&amp;esrc=s&amp;frm=1&amp;source=images&amp;cd=&amp;cad=rja&amp;uact=8&amp;docid=Iaw3rP_-lGh8lM&amp;tbnid=X-qV3zksPBDOCM:&amp;ved=0CAUQjRw&amp;url=http://poliempack.com/catalogo/index.php?cPath=31&amp;ei=3YmDU9brGcjFoATX0IHIBg&amp;bvm=bv.67720277,d.cGU&amp;psig=AFQjCNEksLbaRlqECB3I9q3pf084DIAgjw&amp;ust=1401215802507666" TargetMode="Externa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www.google.cl/url?sa=i&amp;rct=j&amp;q=&amp;esrc=s&amp;frm=1&amp;source=images&amp;cd=&amp;cad=rja&amp;uact=8&amp;docid=DUZfs11SCAAGpM&amp;tbnid=g_PlBnQXeBRr9M:&amp;ved=0CAUQjRw&amp;url=http://www.ingenieriademateriales.com/tag/aleaciones-de-aluminio/&amp;ei=nYqDU8yzB9H2oATgsYD4Aw&amp;bvm=bv.67720277,d.cGU&amp;psig=AFQjCNFihsdou39787PpFKar-w1_1PNrrA&amp;ust=1401215967938396"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1</a:t>
            </a:fld>
            <a:endParaRPr lang="es-CL" dirty="0"/>
          </a:p>
        </p:txBody>
      </p:sp>
      <p:sp>
        <p:nvSpPr>
          <p:cNvPr id="12" name="11 Rectángulo"/>
          <p:cNvSpPr/>
          <p:nvPr/>
        </p:nvSpPr>
        <p:spPr>
          <a:xfrm>
            <a:off x="2555776" y="4149080"/>
            <a:ext cx="5579715" cy="2123658"/>
          </a:xfrm>
          <a:prstGeom prst="rect">
            <a:avLst/>
          </a:prstGeom>
        </p:spPr>
        <p:txBody>
          <a:bodyPr wrap="square">
            <a:spAutoFit/>
          </a:bodyPr>
          <a:lstStyle/>
          <a:p>
            <a:pPr algn="r">
              <a:defRPr/>
            </a:pPr>
            <a:endParaRPr lang="es-ES" sz="2400" b="1" dirty="0">
              <a:solidFill>
                <a:schemeClr val="tx1">
                  <a:lumMod val="75000"/>
                  <a:lumOff val="25000"/>
                </a:schemeClr>
              </a:solidFill>
              <a:latin typeface="Verdana" pitchFamily="34" charset="0"/>
              <a:ea typeface="Verdana" pitchFamily="34" charset="0"/>
              <a:cs typeface="Verdana" pitchFamily="34" charset="0"/>
            </a:endParaRPr>
          </a:p>
          <a:p>
            <a:pPr algn="r" fontAlgn="auto">
              <a:lnSpc>
                <a:spcPct val="150000"/>
              </a:lnSpc>
              <a:spcBef>
                <a:spcPts val="0"/>
              </a:spcBef>
              <a:spcAft>
                <a:spcPts val="0"/>
              </a:spcAft>
              <a:defRPr/>
            </a:pPr>
            <a:r>
              <a:rPr lang="es-ES" sz="2400" b="1" dirty="0">
                <a:solidFill>
                  <a:schemeClr val="tx1">
                    <a:lumMod val="75000"/>
                    <a:lumOff val="25000"/>
                  </a:schemeClr>
                </a:solidFill>
                <a:latin typeface="Verdana" pitchFamily="34" charset="0"/>
                <a:ea typeface="Verdana" pitchFamily="34" charset="0"/>
                <a:cs typeface="Verdana" pitchFamily="34" charset="0"/>
              </a:rPr>
              <a:t>Unidad </a:t>
            </a:r>
            <a:r>
              <a:rPr lang="es-ES" sz="2400" b="1" dirty="0" smtClean="0">
                <a:solidFill>
                  <a:schemeClr val="tx1">
                    <a:lumMod val="75000"/>
                    <a:lumOff val="25000"/>
                  </a:schemeClr>
                </a:solidFill>
                <a:latin typeface="Verdana" pitchFamily="34" charset="0"/>
                <a:ea typeface="Verdana" pitchFamily="34" charset="0"/>
                <a:cs typeface="Verdana" pitchFamily="34" charset="0"/>
              </a:rPr>
              <a:t>2  </a:t>
            </a:r>
          </a:p>
          <a:p>
            <a:pPr algn="r" fontAlgn="auto">
              <a:lnSpc>
                <a:spcPct val="150000"/>
              </a:lnSpc>
              <a:spcBef>
                <a:spcPts val="0"/>
              </a:spcBef>
              <a:spcAft>
                <a:spcPts val="0"/>
              </a:spcAft>
              <a:defRPr/>
            </a:pPr>
            <a:r>
              <a:rPr lang="es-ES" sz="2400" b="1" dirty="0" smtClean="0">
                <a:solidFill>
                  <a:schemeClr val="tx1">
                    <a:lumMod val="75000"/>
                    <a:lumOff val="25000"/>
                  </a:schemeClr>
                </a:solidFill>
                <a:latin typeface="Verdana" pitchFamily="34" charset="0"/>
                <a:ea typeface="Verdana" pitchFamily="34" charset="0"/>
                <a:cs typeface="Verdana" pitchFamily="34" charset="0"/>
              </a:rPr>
              <a:t>TORQUE </a:t>
            </a:r>
          </a:p>
          <a:p>
            <a:pPr algn="r" fontAlgn="auto">
              <a:lnSpc>
                <a:spcPct val="150000"/>
              </a:lnSpc>
              <a:spcBef>
                <a:spcPts val="0"/>
              </a:spcBef>
              <a:spcAft>
                <a:spcPts val="0"/>
              </a:spcAft>
              <a:defRPr/>
            </a:pPr>
            <a:r>
              <a:rPr lang="es-ES" sz="2400" b="1" dirty="0" smtClean="0">
                <a:solidFill>
                  <a:schemeClr val="tx1">
                    <a:lumMod val="75000"/>
                    <a:lumOff val="25000"/>
                  </a:schemeClr>
                </a:solidFill>
                <a:latin typeface="Verdana" pitchFamily="34" charset="0"/>
                <a:ea typeface="Verdana" pitchFamily="34" charset="0"/>
                <a:cs typeface="Verdana" pitchFamily="34" charset="0"/>
              </a:rPr>
              <a:t>1 Tecnología de los </a:t>
            </a:r>
            <a:r>
              <a:rPr lang="es-ES" sz="2400" b="1" dirty="0" smtClean="0">
                <a:solidFill>
                  <a:schemeClr val="tx1">
                    <a:lumMod val="75000"/>
                    <a:lumOff val="25000"/>
                  </a:schemeClr>
                </a:solidFill>
                <a:latin typeface="Verdana" pitchFamily="34" charset="0"/>
                <a:ea typeface="Verdana" pitchFamily="34" charset="0"/>
                <a:cs typeface="Verdana" pitchFamily="34" charset="0"/>
              </a:rPr>
              <a:t>materiales.</a:t>
            </a:r>
            <a:endParaRPr lang="es-ES" sz="2400" b="1" dirty="0">
              <a:solidFill>
                <a:schemeClr val="tx1">
                  <a:lumMod val="75000"/>
                  <a:lumOff val="25000"/>
                </a:schemeClr>
              </a:solidFill>
              <a:latin typeface="Verdana" pitchFamily="34" charset="0"/>
              <a:ea typeface="Verdana" pitchFamily="34" charset="0"/>
              <a:cs typeface="Verdana" pitchFamily="34" charset="0"/>
            </a:endParaRPr>
          </a:p>
        </p:txBody>
      </p:sp>
      <p:pic>
        <p:nvPicPr>
          <p:cNvPr id="16" name="Picture 4" descr="http://www.alpemetrologia.com/imgs/grandeQuienesSomos.jpg">
            <a:hlinkClick r:id="rId3"/>
          </p:cNvPr>
          <p:cNvPicPr>
            <a:picLocks noChangeAspect="1" noChangeArrowheads="1"/>
          </p:cNvPicPr>
          <p:nvPr/>
        </p:nvPicPr>
        <p:blipFill>
          <a:blip r:embed="rId4" cstate="print">
            <a:lum bright="-10000"/>
            <a:extLst>
              <a:ext uri="{28A0092B-C50C-407E-A947-70E740481C1C}">
                <a14:useLocalDpi xmlns:a14="http://schemas.microsoft.com/office/drawing/2010/main" val="0"/>
              </a:ext>
            </a:extLst>
          </a:blip>
          <a:srcRect/>
          <a:stretch>
            <a:fillRect/>
          </a:stretch>
        </p:blipFill>
        <p:spPr bwMode="auto">
          <a:xfrm>
            <a:off x="4067944" y="1916832"/>
            <a:ext cx="39862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CuadroTexto"/>
          <p:cNvSpPr txBox="1"/>
          <p:nvPr/>
        </p:nvSpPr>
        <p:spPr>
          <a:xfrm>
            <a:off x="5364088" y="683404"/>
            <a:ext cx="3456384" cy="400110"/>
          </a:xfrm>
          <a:prstGeom prst="rect">
            <a:avLst/>
          </a:prstGeom>
          <a:noFill/>
        </p:spPr>
        <p:txBody>
          <a:bodyPr wrap="square" rtlCol="0">
            <a:spAutoFit/>
          </a:bodyPr>
          <a:lstStyle/>
          <a:p>
            <a:r>
              <a:rPr lang="es-CL" sz="2000" b="1" dirty="0" smtClean="0">
                <a:solidFill>
                  <a:schemeClr val="bg1">
                    <a:lumMod val="75000"/>
                  </a:schemeClr>
                </a:solidFill>
                <a:latin typeface="Verdana" pitchFamily="34" charset="0"/>
                <a:ea typeface="Verdana" pitchFamily="34" charset="0"/>
                <a:cs typeface="Verdana" pitchFamily="34" charset="0"/>
              </a:rPr>
              <a:t>MMB  UNIDAD 2 PPT 1</a:t>
            </a:r>
            <a:endParaRPr lang="es-CL" sz="2000" b="1" dirty="0">
              <a:solidFill>
                <a:schemeClr val="bg1">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4955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475656" y="1556792"/>
            <a:ext cx="6840760" cy="2400657"/>
          </a:xfrm>
          <a:prstGeom prst="rect">
            <a:avLst/>
          </a:prstGeom>
          <a:noFill/>
        </p:spPr>
        <p:txBody>
          <a:bodyPr wrap="square">
            <a:spAutoFit/>
          </a:bodyPr>
          <a:lstStyle/>
          <a:p>
            <a:pPr fontAlgn="auto">
              <a:lnSpc>
                <a:spcPct val="150000"/>
              </a:lnSpc>
              <a:spcBef>
                <a:spcPts val="0"/>
              </a:spcBef>
              <a:spcAft>
                <a:spcPts val="0"/>
              </a:spcAft>
              <a:defRPr/>
            </a:pPr>
            <a:r>
              <a:rPr lang="es-ES" sz="2000" dirty="0" smtClean="0">
                <a:latin typeface="Verdana" pitchFamily="34" charset="0"/>
                <a:ea typeface="Verdana" pitchFamily="34" charset="0"/>
                <a:cs typeface="Verdana" pitchFamily="34" charset="0"/>
              </a:rPr>
              <a:t>	</a:t>
            </a:r>
            <a:r>
              <a:rPr lang="es-ES" sz="1600" dirty="0" smtClean="0">
                <a:latin typeface="Verdana" pitchFamily="34" charset="0"/>
                <a:ea typeface="Verdana" pitchFamily="34" charset="0"/>
                <a:cs typeface="Verdana" pitchFamily="34" charset="0"/>
              </a:rPr>
              <a:t>Considerando los aspectos anteriores se hace indispensable profundizar en el conocimiento de las características de los materiales utilizados en la fabricación de los componentes de los sistemas de fijación como pernos, tanto en su clasificación como en sus propiedades antes de conocer más profundamente EL TORQUE.   </a:t>
            </a:r>
            <a:endParaRPr lang="es-ES" sz="1600"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10</a:t>
            </a:fld>
            <a:endParaRPr lang="es-CL"/>
          </a:p>
        </p:txBody>
      </p:sp>
      <p:sp>
        <p:nvSpPr>
          <p:cNvPr id="3074" name="AutoShape 2" descr="data:image/jpeg;base64,/9j/4AAQSkZJRgABAQAAAQABAAD/2wCEAAkGBhQQERMUEhQVFBQWGBcVFhcVFR0aFhsYFhUaFxgYGB8YHCYfFxkjGRgXHzEhIycqLSwsFx4xNTAqNSYrLCsBCQoKDgwOGA8PFCkcHB0pKSkpKSkpKSksLCkpLCkpKSkpKSwpKSkpLSksKSkpLCksKSkpKSkpLC0sKSwsKTUsLP/AABEIAMcA/QMBIgACEQEDEQH/xAAcAAABBQEBAQAAAAAAAAAAAAAAAwQFBgcBAgj/xABAEAACAQIEBAQCCAUDBAEFAAABAhEAAwQSITEFBkFREyJhcQcyFEJigZGh0fAjUpKxsjNywRUkguHxCBdDc6L/xAAZAQEBAQEBAQAAAAAAAAAAAAAAAQIDBAX/xAAkEQEBAAICAgEEAwEAAAAAAAAAAQIRAyESMWETQVFxBCIyFP/aAAwDAQACEQMRAD8A2x3MwN99dgKBY7lj/wCRH9oFFgbnuT+RIH5AUrQJ+CPX+pv1rngj1/qb9aUooPHgj7X9TfrR4A+1/U360pXljQR3F+K2cLbNy6xCjszFj6AA6mqx/wDdDCwWy3sikBmDaL6sSwUD0zSegNVT4h8wHEXyqsBbTyjMrEEgzPlBjX26dqoXHMZkVbS6E6kqYEQQQMrMfX59Z+TpV104XkvlqPpHhXErOKti5Zcuh0nMwII3DAwVO2hE6098Efa/qb9ayr4E3myYlIOQeGwPSSGEDWNh07diANXfY1HbG7iK4rxuzhtLjNmOoVSxb8AdB7004bzZYvXfCIu2rkAhbsrmB2KkMQfxql4vF5r7OTJYzPuB/wDH3U844i3MKl9TF3DkD1KMdvXt99fP/wCrLyup09f0ZJGiiyPX+pv1rvgDuf6m/WorlvjAv2Vk+caEHQ7SDB12I++amRXuxymU3HmssuqT8Adz/U360eAPtf1N+tKUVpEbxfHphrZdsx6KAxkntv8AfVFuc44lbmfMCkwbZmPYEHNt11q3834YPh2JIUp51JPbce5WR+FUPBcDa+JzQm6n+Y9x9n1618/+VycmOcmN1Hp4ccbjdr/wHjlrFpKFgw+ZCxlfz1HrUt4I9f6j+tZY+Gu4K4LlswRsRse6n9K0Pl/ja4qyHXQ7OvZu3t1Brtwc/wBTq+3Lk4/H9JDwB3P9TfrR4I9f6m/WlKieYeOLhbRYkAwSJ2AG7N9kfmSANSK9TmOL8bsYVQbrkTsMxk/noPU1zhnGbV8kKWVhBysxkgiZGutZBwSzf4tjDcvMTYW5mAIALMDKKY3gQT0UaCtPtcEyERvuSO/cdv0rMy21pY/BHdv6m/WjwB3P9TfrTLCcR8wtuRnIJX7QG/3j/wB1I1pkn4A7n+pv1o8Adz/U360pRQJ+AO5/qb9aPAHc/wBTfrSlFAkbRGqk+xJIP46j7q9W3kf396901xLlTI67/dQLWNj7t/kaUpOxsfdv8jSlByiigUHarnOvHfo2HfL87CBG4HVuumsT61YLjQCTpFY7zrxhsTfOTocqDMFIEdJuoZM9O9WMZ5air4jFlgbhMoszmVVXPqV85QxJ+0nuKq1sm9cLHcySNffXMSQOskmB5gdKl+YLmRig0IAJJDK4kaz4o8VQdpDOlS/w65S+l4tc2bw1/iP00VpymNNWkGNN9IYVa88n2a38NeX2wmCQOALjkuwiIB+UEd41PYsRsBVrauqK41ZeqTUZdxDhqpibi5vkYiB2OqydhvFPLFkCCo2I9/XU9ab8wWDYx9wt8r+f/wAWH/BB/CozFcZu3A/0dfkInykxMkGBpGh1JA6V8LmwvnX08L/VZVuCzdU5hpDDMYJ/ev8AVV5sXAygjYgEex1rLeEcs38cytenLoPEYyQAdQI0JjQAaDWSa1KxaCKFGgAAHsBAr6H8TC4y/h5eey2fkpTTiXEksIXuMFUdyBJ6KMxALHoK8cX4vbwts3LrBVECTtLGANB1OlZPzRzU95s1wGTIs2DpGbY3YYo7BlOU6HX8O/LzTjny54cdzpTm/nFrpzEkJr4NmBLGMyXLiuJVgZHlbWpflLGNdsBiIygBhB0+0PsnXT6vWqxwLlU3/wDucWSLZbQHQudSoUGMpDadquGFS7iLgW0MiJoFEhUGpGb7R2nWdfWvl5ZXO99169TGaiSv2VdYIDDqDt7+nvUVwS2cNjFNtibV05HBEET8p9SGP5mrFieWnyjw7sx0dYB7arqI6bxS/C+AlCGukFhsBsD3mBJrthw8kzl1pyy5MLim5rF+fsf9LxL2/ORavZCFn5UWMvYEuWafatoAqrcz8ni/N2zC3dyD8r6dezev419OzbyxVOXsWLRAACwAFVdQo7T1YnUk71ecHj88A1QMFeyXGS4CrgwQR19e1GN5quW3ItW3y2xLuVJ/pHUx/ap6bXXiFxLOLstc08rRGwJ0k+kf3qx27gYAjUHUEbVQOGcctcUTK3kujYzroYA9YO52me1PuHcTuYNvDuglJ0/UfgTHWJ0qSpYulFJYbEK4BUgg9RStbZFFFFAUzx24p5TPHbigcWNj7t/kaUpOxsfdv8jSlBw0ndvqurEKPUgf3qC5x401i1lt/wCpckD0X6zb76gD3rJsXculhncZvtXJbf3Jqybc8+TxalzRzIiqLVtkZrsqYYGAdOnU7U34Vg7dnCm8Tq05SGEdo7H29Kzq1iVWSGzXIhWCnLqPNBbUtGmw9DtXMPxO5bBXMShMlZhT6jsfWtacvq99wcd5XF5vEseRlJcoo8sbsyj6piTAgESCK0f4b8s/RMKrMIuXYdgNlWIRVnoFgewFRHJ2S9c31iMp0MfW99NNO9aKm1ZrphjP9Oiu1yu1HVF8Y5etYqPEBkaBlMGO3Yj3pDh3KGHsElEksQWzMTMbSNjHtU3RWfDG3el8r628hQKjOPcxWsHbzXCZPyosF21AOVZlomTGwpHmfmi3grct5nbS3bBgu24WYIWe50rJuN8auXLrF28TENuAD4dldVBVCSBcClZKn1NcebmnHPl04+O5X4Kcw8w3LtwPeIa/qLdsGbdjOCh1ADnMVUwwMGnnAeVIBxGM1zahG3YmTDwNAGHzDoac8v8AK4sDxsT5rhBZUPmPmmS3VkJg96nuHYB8bczEkWxoXXr9m2ewIgg7V8r+/Jl13a9VuOM/EeMJhLmMuHL5VEAtpCr8wWNVcbjTXvV2wHD0soFQAAfj9560phMIttQiKFUbAepn+9LV9Tg4JxT815M+S5fojicUtsS5CjuTArzhcel2cjBo3j9+h/CofnXhZv4clZzW/OAOoA1Ee2v3etUTlTiv0XEoxMW7kW7nYSfI3/i2ns9elza3RFczV4u4hVjMwE6CSBJ7Cd6BlxHgNnEMrXEBZdmBKtHYlSJHoahuaOS1xCq1gi1eQQszkYfyXBrInWYnTtVpBrsUGF4jhjpcZrStZxKa3LJMEnbMh+sDqJGYanKJq38vc12sags4mFuDQEiNeog6g6EkHYQDExVq5k5Wt4xRPkur/p3V+ZT2+0p6qe+kHWsu4xwl0u5LoFnEgeRxpavKp3UnY7GJ0MSDWLNNbXezdu4F4Pmtk/cRMTPRttfU9BNWzBY5byhkMj8wex7Gs75a5vBH0fFggg5ZO4kRGuo0++Ax0FTV21cwj+LabNbPXoQdQDHTeO2YR1pKaXOimPDOKpfWVOo3U7j9R60+rbIpnjtxTymeO3FA4sbH3b/I0pSdjY+7f5GlKChfEWwWvWNSAFeY9xVSxGEAhggJG6wNQd9/rDp31HWRpnNfBjfQFdWSSANyDuBVFa13rUcc8e0diOFW3kxlPRkMEevY/eKguI2rmG8zzdszrcUedfV1GhHTMKtRrwWEaiekRM/d1q7c7jEBgsUCQ1twwGzIdte42NbtgJ8K3JJOVZJ3JgSTWBf9Nt28QqoMuYroNNHuKvp1mvoK2IAHbSpk3w/d6rtcrtZdxUBzdzN9CtjKue9c8ttB36uwkHw1JWSuvmFT9VD4icCuYiyHs/6luZA3ZCQWC9QZUbdJrnyWzG3H21hJbNsw4hxW5dus2bxcTckNcWCEXc2rZGjKJMZtR3qz8v8ALqYNBdvw106qpiFn65nSSCDlNeeEcJs4G2LhIe4QGE6hFEEFoPzASJG0VYOB8AbFxdvyLR1Cne4Npfo1sj0BOlfGxmXNlqd17crMZ8PPCuDPjW8S7Isye4LnUGOqAEDUb9Ku1iwEACgADYAaV7RAAANANBXqvr8PDjxTUePPO5XsUUUV2YcIrOOY+W0s3zBOS4pIVdwZAI16dR+FaRUHzTwNsTb/AIZC3FDATsQw1E9D1FBT8JisQpV/G8gtiEF0Zw4ERlnNA9um0Uwx3Mb4i4rXGlBAUAAaSJJ7E9/Sn6cqYoEL4XyiAxuLG0b1L4D4dgMDdeRuVX1MxP8AyB+FVEpyhj3uK4YNlUjIxESCPl9Ssb+oqw0lh7ARQqgBRoAKVqKKj+NcEtYu0bd1QynUHZlboyn6rDvUhRQY7zHy4+HYJfMqfLZxMaHr4d0fVOnsY6yRTnlzml8KxsYnzWz3132IPWT7GST5QtajjcCl5Gt3FDowhlYSCKzDmjlU4QHNNzCa5X3uWJ6N/Nb6SdOjAk65sXax4nA+GFv4VpWJGXXQ6gR1Ug7e3vU7y/x0YlT0uLo69PRl7qfy2rLeD80XMA+Vj4lltuzA9R66mffoFFX3lQ271579gEWygWYgF80kL3CgDXaWjoak9rVspnjtxTymeO3FbZOLGx92/wAjSlJ2Nj7t/kaUoOEVD8W5bS+S3yOfrDrH8w6++9TNFBnOO5VxCt8gZI3tmTPTQ6+lMl5YxLETaYgAjaASW6TBykTv6dq1KK7FXbHhGc8A+HtwYxb9+MiBQqTJlCShO86knXsK0QCkeIYoWbVy42yKzmN4USf7VVOFfE7DXmC3A1mdi8FfvI2++lu1mMnpcq7XhLgIBGoOor3UaFcYd66ao/xK58/6faCWYbE3QfDB2RdjcYHfXQDqQegNBZr/AASxcYM1pSwOYadd5gb/AH0/Uivkq6+KztcJvh2JzPL5idzLDepTgvxLx+AdYv3LiAibV4llIG480smgjQiKkxk9Rbt9SUVE8s8xW8dhrWItHy3BMHdWGjI0dQZFS1VBRRXDQIY3H27K5rjBF7k9e3qaYYPmrDXWCpdGYmAGBUk+mYCaqfxOxDK1reAre0zrHr+tZCnHm8ZrTOfM2hAkAGNCF1kekk9prFyu3SYzW6+n1INeqzf4b83M1xsJeYsRJssZkqu6mddBqM2oAI6CtIrUu2LNCuV2iqgorhNNxxC2XyBwW7fvrQOa8tbBBBAIOhB2rtdoKtd+HGDJP8NghMm2rkW/uX6o9FIqyYbDLbVURQqqIVVEAAdAB0pWigKZ47cU8pnjtxQOLGx92/yNKUnY2Pu3+RpSgKKKKAoorhNAz42P+2v/AP6rn+Br5ysX/DfK3yE+U/y9gfTt+Fa/8SufEwVs2lKm7cUggz5VYEZtoPUb6GDWJXseGEiddtPyNBdeTviRcwd0YfESV6D6pH8yE/L7be1bRw7iCX0V7bZlbYj+x7H0r5rtm3dtql38Y1XsVO4/4jqNrvyZzIcEygFmtGAwJmQNMw+0B+O1BsGOxa2rVy485UVnaBJhQWMAbmBXzHzNzEcVfu4m6fM5GVJ2UfIg9AOvuetfTyMHSdGDDTqCCPzBFfOPPXIzYXGGyNEc57BPVCdFn+ZT5fw70WJr4e8tW+IYTxMNiXsY22W8RZ/hkZiUaBqFKwJ1ggyKpXPFm54xN5Ml9P4V4dCV+Vx7j7to3qRuM3D4Npmt3RIzqYMiJgg7a+s9dgKRW/f4ncLXSb125FtdFBaBlA8oA30n09KC4f8A098auC7fwpk2yovAxIRwQhk9M4I+9K3Sqr8POR04VhfDENdc57z92jRR9lRoPvPWrVRBTLinE1sIWb7gNyewrxxjjCYa2Xc+ir1Y9AP3pVHvX2vl8RiGK2thB0MHREn6pO5696zctNYz70rjwMZbuPiSEtBSFbrnBMBB1CjvvJrJ8fw5UaBlVwwdLtuJmdGU9R6H8qubeNxe+LdkZbKkDT5FQGJPcHtu3TYmtM4XyfhrNkWvCS4AZJuKrEtEFtRpppA2FZka8mU/DnBPd4jacSFt5rjkGYGUqAfcsP2K3Km2F4batCLdtLYJkhFCie5jc05rcmmcruiuE12ormbEm3h7jAMYGuUSQv1iB1gflNVk141xNXtHw7gkGCo0ZvQbadZ20qhX+bUt4kWCCo0l9oY/LH2ftd/anfBuM2sXce0JUqFgkQSSZ8s9Nh661E8/cDUBLhaWQbKACVmffvVNd9tW4HjWvWgzbyVnvGk/vtUjVI5L5vt3baLICQAh2KwB5WnrPWrsGqDtFFFAUzx24p5TPHbigcWNj7t/kaUpOxsfdv8AI0pQFFFFBwmqxzzzivDrGcgs7SqKIBJjWJBEgagHeKkOZeY7eCstcuMBHyjuenssxJ6TXzXzXzLcx99nc7mACdgCcqadpgN1FAx4pxG5jLzO5LM7M2nUnUso7nqte0u5FyaEGIYaiRsB/Lodjr91JooQa77nTURqAwGtt5EZh3q4fDnkV+IXs9zMLSmXcj5o1ygwVuSYmdQKKn+T/hucZZW6xyKdBmBkxuQNNPWrZh/hHZXU3XB+wAB+BkflV6wmES0gS2qoq6BVAAA30A2paiEcHhhatoi7IoUTvCiBP4VH8xct2cdb8O+uYAypBhlPdT0qWooMr4n8Es5Hh4klRoBeTMQO2ZSJ/Cpvkf4dfQHa7cKvc+VSvyqvUiQIJ29B71eaKLtymfFeKJh0zOfQDqSdgK8cY4wmGtm450GwG5PYVRMZiDiGa/iWiyD5FHp9VZ/Ems5Zaaxx33fTt6+2JZr+JP8ACDeUDsJhV+46moQG/wAWvi3ahbagyfqqsxMjfTSOp9JI9W7d7i19UteWyBqRqiqdh7wI9T2FajwPgdvCWltWxAHXTMx/maNz+xWZFuTzwHgNvCWhbtrAEEk/MxAjM3rp7CpSiiujmK5NBMVSuZucD/pYcnX/APIvX5SPDMFch1UuY9O4C5fSFnLmGbtOv4b16IBrL7y2uHW/ExJ/jspyWwSMgMiXGYiAdmG8mrD8Ouanxlp1u/6lsxPdTtPc+vqKmwpe+HOHbEC+C6RrkQhVk76jUKd8o0nURVX5s5eu4HEfSLWe7ZuE+Ip8zLJmAd47dAAZOtarSd/Dq6lXUMrCGBEgg7gg7iqMOvYX6P8A9zhPNZbW7bHr9Zex3jSTvtV85T5zVwquwKMcqP2OkI3bXQf7TNQfMPL78MuG9aBbCsZcdUJ0JJ/DzHoQoFQOLwvg/wDcYbz2HEXLYG0r0H1TGmXTKJmorcg1dqicmc4BlS3cfMhgW7pP/wDD9jvB00yir0DVR2meO3FPKZ47cUDixsfdv8jSlJ2Nj7t/kaUoCmnE+IpYttcdgqqJ9T6Cd2OwHU0risQLaM7EKqgsSdgAJJPpWAfE74gNjbhs2mItKSoAJGY6atrvIzKem1BFc/c7PxG/IMW1kIBsFOmbuQRGYdCKgbWHCAFtyPKu5yn60GPEt66QZBntSeGtADO20mJ0k9YMQjDSQ2hmpPgfBLuOxC2bQksZIiAB1YrMADup1AGlFPeTuVLvEr6IvyLBZpMKs+aDGYEmYU9a+jOFcJtYSytu0oRUHprpqzRALGNTTPlTle3w+wtq2ATHnePMzdSTvE7A7Co74m497WBYISM7rbYgwQpkt+IXLp3qBvxf4o4ewxS2GvMDBKkBPubXN9wj1ptg/i3ZZgLlp7amPMCHj3EDr2mqLyfyv9OvMmbKFXMTE6SBoNBMkf8AvarxjvheMn8N1JA2e0ig+ma2AVPrr7VOzpdOG8Ut4hA9pw6nqP7HsfQ08rD+GY67w3FSMwCtldCdDB1U9J7H2itpwWKF22rqZVgGB9CJFWUpemXFOKJh0LudOg6k9h61zi3Fkw1trlwwAPvJ7DuazvF8TOMJv3zkwylcqwQWIk5V207nWpllpccd+3vE404ljiMQSloCFTYkg/Ks677tFRVixe4tfCW/LaQwTHlVNh79YHXfau4TC3eL3gqDw7ChdQPIgBmBtJ0EDrudK1ThHBreGtLbtiAvXqT1Zj1JrOMW5PHBOB28LaFu0sAakndj/Mx6n+2gGgqSoorowK8s4G5ivN++qKWYgAbk1ROOcwvi38CyOxC6Ex5WFx1YqSVIJyqff0D3x/ms4hhZw8kGCSJzEeUq5y+ZLYIIIIk9o3isbi7XCVLNFzGsDAEHwxBBAIC51iCFImk+LcWt8KQpa/i4t5zP8wUiQwtlpIaIOWe3pVLw2DfEN4lxpBIM7ZjIKt9k7qayrmW7jLhuXWkkzJJ10mFn6rISCOhFaj8NuCGyrPEIQFWRGYAyGHpBiepFI8n8nyFuXFyoPktkQWGhBMNooMwCNeum9+VQNqSDtFFFaQnfw6upVwGU7g7VlvH+AXOF3PEtg3MK5ysgE5JaYjqIP/kR5jWrUlicMtxWRwGVgVYHYgiCD6RQYjicL4H/AHGH8+HfzXEBmDPzj2O/qABpWgcoc2B1S27SDpbc7+lt+zjYTvlM1XON8Bfhdw3EBfCOfMNyhOmp6addgNAJqHxeD8D+PhxnwzwblsCIkCCoPy6dNIE5jqKittBppjtxTLlLGm9hbTls2YSrayyz5SZ6xT3HbiqhxY2Pu3+RpSk7Gx92/wAjSlBlXxu5mu2ETDoCq3BnZ43hth/tiSOoYdjWLYPDFiSdABroWAHTQAkqehG1fT/OfKVviOHNp9HBzWn6o4GhHp0PpWC8R5PxiP4AwtyVJjKhZSdMzqQNJ0MqSPQUENhrL4i4lu2CSxVFgjXXQFh5XG3z619CfD7kheHWBOt5wDcPQdciiSAAdyN6jfhp8O/oC+LiFVsQ/UGcgI1EjcnrvtV/AoO1Cc2cF+l4d7fX5hpOo7eu/wDbrU0TXDrQYdy/xd+G4oOytl1V1GkgkbTGo0ImtVwvOmEuJmF9BpJDHKw9IO59p/Oo/mjkRcUc9shH6hhNtp3JjVW1+YfeDVNu/DbEAkC269iptuJnoS6GI6lR7VFRvOPFExGLuPa+U5VH2iogsOwP6VqvJFtlwNgN/KSNI8pYlfyiqjwP4YksGvyFB1UxmbX7JIX3k7nStItJlEAQBsKSFV3nLgn0gW2MlLRZmVZzNpAAj76oGB4XiOK3gsG3h7ZGoHlUD6oHUz9877VscVzLU8V30Z8J4Rbw1tbdtcqr+JPUsepNPqKK0yKK8vcCiSQB3JgVxbgIkEEdxQU74k8SbD2g5Aa2oLlepZSDp9oLJGo61VMRzdZt4aOHSxcSzMXDbedVzE5H11A9DtWm8e4ImMsm1cGkgg9mGx/uD3BIrL2+HDYW83hpcIuGQirmthgNGVvqjoQ0CD2AjNVXOH8NLnPdMgkHUbmZViANGBMGN60/lTk8jLdvrl2KWz0BAnxAV6MJAnTrroH3LPKC2YuXQDc3Ubi3IEgH6xnr06dSbRVkHAK7RRVQUVD8e5os4ML4jS7/ACIPmaP7D1NUvB/FC/iXZcPYFyOigkgdZM+b8BU2ummUVCcuczriwRBS4oBZD2PUdx/apuqhLE4VbilXAZSIINVLh/w/Fi85S4fo7A/wSsxrsGJ+XedJM6nrVyooE7VoKAAIAEADYD07U3x24p5TPHbigcWNj7t/kaUpOxsfdv8AI0pQFeSteqKDgFdory7gUCHESPCuZmKLkaWUwyiDJB6EdDWT8B5xxOHIIL3ra/Nbcyco+sjbgxuDI0OlTXOPOgvThrEMrEK9zofMNE76xJ21AnXTP+K8QfD3lyEEfMWX+wPcEA/hWbWpG98J4rbxNpbtpsysNO47g9iO1O4rMPhrx3NfNsEZLoLZRsHAnMvYETI7iO1ahVjIoooqgooooCuGu0y4nxNLCFm9lA1ZmOyqOpoKxzdeZ762GJCsuZI1VjMHNA0IMROmtVS7zZc4fdyWVzKpi4rSA3ov8vXXr/eU5g5jNvNdZh4oBAUGQgP1F7k9T1NVMu+JGZwFZpyjud/uEfh7VWK2TgHHbeMsrdtnQ6EH5lPVW9akorMPhnh2s4hlJIDqcynoV1E/a1P41p4qNR2iiiiiormXji4PDveaPKIAPVjoB/z7A1K1Sving3uYe0RBtpdDXQTAiCFnsM0CfUUGV43GXbt0Xr5F66+wBgQRO2yKAcvp0JmjH4+5hWLWXFnOokW8wiZlcx+YT3mO9SfAGstcV8QGkgi3aSA51I1nRBpOvrvXOY+AeI+bNM/JbQdO0nfuWPb2FZai0fDom5iFuJ8gttmPvAj8f7Vp9Y/yNxj6LFpfKVgOrbETM9/5oPr91atgMet5cynTaOoI3B9RViU6oooqoKZ47cU8pnjtxQOLGx92/wAjSlJ2Nj7t/kaUoCiimPF+MW8LbNy6wAH4k9Ao6mgcYrFLbVndgqqJJOwFZbzbzw2KJtWSUsx5ifKWGslv5UgHTcw2h0FR/M3NdzGkljksqdE/DVujPqDGwlSdJYIcu8rXeIPoClgGWY7k6f1NoPaBuySc2tSaNeEcMuYx/Cw4MfXeI8u2sbJE6DeSNQyxqnBORMNYRQ1tLjghs7qGMjtI0H/zUrwbglrC2wlpYA37k9z3NO799UUsxCgakkgAD1J2pIlpq3A7Jupe8NfEtgqjARAPTTT9JNPoqpYzn4TFi2bnZmOVfcCJI37V4sc9PP8AEsiPsvqB31H6VdxFxoprw7iKX7Ye22ZT/cbinVUFFFN8ZjFtIXcwB95+4dT6Cg7jMWttSzmB+4A7k9qo/MWPKKb76swYWx0RdIj7R6zr0rvHePADxrx0H+ja3B7M/SD6kAgDYiqXZxN7G4ifMxcwFncDQz2A7kTIjXeiUjZsNdYM4LMxhEG7Meg/uSdhqa0TgfIIVC+IYm8y5fIxAtqd1T/md/wh9yvyguFm4/mvERPRF/lT+5O5P3VZQKu0kRvC+A27Bdl1dyCzGJMbARsKkq7RUaVTjfxFw+FvraYltctxkgi2ezDcnvG35VZsPiFdQykMrAFWBkEHUEHqIrEPiJyPc4fdfFWRnw7sS4Mk22c6z3QkiD3MdqX+H/PxwhW1cbPhm7STaJO465O419KDbaTvWQ6lWAIIIIIkEEQQe4iizfV1DKQynUEGQR6Eb0pQUlvhVhfEDo963BJAVhp6AspMe80y5v5CZES9gi3iWgcyMxbxF3MT9f00B27VodcK1NLth3h/SlF235bybj23B20MRqBUvy1zS9l/MDIhXQ6aD9Oh6SanOcuUHRzjMGD4k5rtsfX7ugGz94gt3neq3LS4pBdsQt1RJXbN3Edt/bdjNFa9w/iCXkDoZU/iCNwexHandZDyzzM2HaVBI2uWp37ETsR0PWY2iNU4fxBL6K9tgyEaEf2PYjtRk6pnjtxTymeO3FUOLGx92/yNKUlYO46gn8zI/I0rQQnMnNNrBJLmWPyIPmY/8AdSdNu9ZJxzmC5iX8S+e4RF2HTKo99CxjrsSJuPxF5VdmOJsq9x4UMg6ZdmHWNtB1111Bb8l/Dgki/jR5tCtsjsIGYdABpl6ARtljPtqdI3lLkZ8YVvX5SyPlUbsN9PTUnN1nQeYitXweDW0iqihVUQANhGlLIkV6qyMis9+IHEne8uHQSqgMwmAzEZhP8AtEH7zWhVm/PNlrWLNwbXFUgmI8q5SB7QJ/3UofcschL4a3MYTddobwzpbTsI6ketSnG+T8ObJKWsrWwWXwoRjHmyzGsx1r3wjnTD3La57iWngZldgNfQnQj76Y8zc/2bVplssLtxlIUpJQEjQlhp9wk00GPIPHgbpsBERILIFmZX5iSSS0jv2Eb1f6y74XYQvfe7BKoIzdMxkQD1IlpjvWoGkCGLxa21LMQABOtUjjvHdPFvDy6+DajfYy/5aa7Bh2p1zNxTwyWu7KT4dueoMB3gbaAjtOulZ3du3cbe/mZjAG06/koJHX2rTNDm7jr40LFm0HSOp00CdzoDtE7arynymuEQE63DGYxGo2HoBoAOmupmucp8qLhUBbzXDBJI29u3/s771ZAKNAV2iioCiiigTv2FdSrAMrAggiQQdwR1FYnzryP/ANLui/ZUthXMFSJ8NidAfsnoem3adwpLE4ZbisjqGVgQykSCDuCDuKDIOUudVwTDMxOGufMoHyMT/qL6dx133GuvYbFLcVXRgysAVZTIIOxB61iXxD+HbYBjicKC2HJ89vVjbntuTb9TtNeOQufmwRyOTcwxPmXdrZO7J9md19e+4btRSWGxC3FV1IKsAykbEESD+FK0HCtZ/wA48nvbc4vBDz73rQE5xuWUdW6kQZ3Aka6DXCKDF3tLilF+xpcHzLvOmx6kmPc7nKKd8q80NhnkSUJ/jWuoIEZ19fyIH31O838pPZuHGYNTOvjWlHzLuSo666ldjvB2NYv4b6WRewf+vIVrevmnQ5tJH+4gGBsAKy02LC4lbiK6GVYBlI6g7GkcduK9cMwnhWbdvfIqr6aCjEWy506b/f8Av860yWe31G/5EdjXj6UBoZB/fau0UHPpa9/yo+lr+xRRQH0xf2KPpi/sV2ig59MX9imXFcFZxKZLozCZHQg7SD00JHsa5RQUni/IDQfo7qdoFwEGNdNCBFJ4b4bF48a6qCBnFtSzHuAzaL9w/HSiippV94bhrOGtrbtDKiiAAP3Jp39MX9iiiqiG5j4LaxiQxIdflYf2PdT2pnyry1bwYzNDXTuQNB6CdgJOn/OtFFBZRi1/Yo+mL+xXaKDn0xf2KPpi/sV2ig59MX9ij6Yv7FdooOfTF/Yo+mL+xXaKDxdvowIbUEEEESCCIIPcVnLfCawMaLqXCuGMs1iDOb+VG6J+YjT0KKDRbF1EUKuigAAAaADQAfdXv6Yv7FdooOfTF/Yo+mL+xXaKDhxa9/ypCytlCSqqpYksVQAkncmBqfeu0UC4vZvl/E9Pu6mlEtwIoooP/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076" name="AutoShape 4" descr="data:image/jpeg;base64,/9j/4AAQSkZJRgABAQAAAQABAAD/2wCEAAkGBhQQERMUEhQVFBQWGBcVFhcVFR0aFhsYFhUaFxgYGB8YHCYfFxkjGRgXHzEhIycqLSwsFx4xNTAqNSYrLCsBCQoKDgwOGA8PFCkcHB0pKSkpKSkpKSksLCkpLCkpKSkpKSwpKSkpLSksKSkpLCksKSkpKSkpLC0sKSwsKTUsLP/AABEIAMcA/QMBIgACEQEDEQH/xAAcAAABBQEBAQAAAAAAAAAAAAAAAwQFBgcBAgj/xABAEAACAQIEBAQCCAUDBAEFAAABAhEAAwQSITEFBkFREyJhcQcyFEJigZGh0fAjUpKxsjNywRUkguHxCBdDc6L/xAAZAQEBAQEBAQAAAAAAAAAAAAAAAQIDBAX/xAAkEQEBAAICAgEEAwEAAAAAAAAAAQIRAyESMWETQVFxBCIyFP/aAAwDAQACEQMRAD8A2x3MwN99dgKBY7lj/wCRH9oFFgbnuT+RIH5AUrQJ+CPX+pv1rngj1/qb9aUooPHgj7X9TfrR4A+1/U360pXljQR3F+K2cLbNy6xCjszFj6AA6mqx/wDdDCwWy3sikBmDaL6sSwUD0zSegNVT4h8wHEXyqsBbTyjMrEEgzPlBjX26dqoXHMZkVbS6E6kqYEQQQMrMfX59Z+TpV104XkvlqPpHhXErOKti5Zcuh0nMwII3DAwVO2hE6098Efa/qb9ayr4E3myYlIOQeGwPSSGEDWNh07diANXfY1HbG7iK4rxuzhtLjNmOoVSxb8AdB7004bzZYvXfCIu2rkAhbsrmB2KkMQfxql4vF5r7OTJYzPuB/wDH3U844i3MKl9TF3DkD1KMdvXt99fP/wCrLyup09f0ZJGiiyPX+pv1rvgDuf6m/WorlvjAv2Vk+caEHQ7SDB12I++amRXuxymU3HmssuqT8Adz/U360eAPtf1N+tKUVpEbxfHphrZdsx6KAxkntv8AfVFuc44lbmfMCkwbZmPYEHNt11q3834YPh2JIUp51JPbce5WR+FUPBcDa+JzQm6n+Y9x9n1618/+VycmOcmN1Hp4ccbjdr/wHjlrFpKFgw+ZCxlfz1HrUt4I9f6j+tZY+Gu4K4LlswRsRse6n9K0Pl/ja4qyHXQ7OvZu3t1Brtwc/wBTq+3Lk4/H9JDwB3P9TfrR4I9f6m/WlKieYeOLhbRYkAwSJ2AG7N9kfmSANSK9TmOL8bsYVQbrkTsMxk/noPU1zhnGbV8kKWVhBysxkgiZGutZBwSzf4tjDcvMTYW5mAIALMDKKY3gQT0UaCtPtcEyERvuSO/cdv0rMy21pY/BHdv6m/WjwB3P9TfrTLCcR8wtuRnIJX7QG/3j/wB1I1pkn4A7n+pv1o8Adz/U360pRQJ+AO5/qb9aPAHc/wBTfrSlFAkbRGqk+xJIP46j7q9W3kf396901xLlTI67/dQLWNj7t/kaUpOxsfdv8jSlByiigUHarnOvHfo2HfL87CBG4HVuumsT61YLjQCTpFY7zrxhsTfOTocqDMFIEdJuoZM9O9WMZ5air4jFlgbhMoszmVVXPqV85QxJ+0nuKq1sm9cLHcySNffXMSQOskmB5gdKl+YLmRig0IAJJDK4kaz4o8VQdpDOlS/w65S+l4tc2bw1/iP00VpymNNWkGNN9IYVa88n2a38NeX2wmCQOALjkuwiIB+UEd41PYsRsBVrauqK41ZeqTUZdxDhqpibi5vkYiB2OqydhvFPLFkCCo2I9/XU9ab8wWDYx9wt8r+f/wAWH/BB/CozFcZu3A/0dfkInykxMkGBpGh1JA6V8LmwvnX08L/VZVuCzdU5hpDDMYJ/ev8AVV5sXAygjYgEex1rLeEcs38cytenLoPEYyQAdQI0JjQAaDWSa1KxaCKFGgAAHsBAr6H8TC4y/h5eey2fkpTTiXEksIXuMFUdyBJ6KMxALHoK8cX4vbwts3LrBVECTtLGANB1OlZPzRzU95s1wGTIs2DpGbY3YYo7BlOU6HX8O/LzTjny54cdzpTm/nFrpzEkJr4NmBLGMyXLiuJVgZHlbWpflLGNdsBiIygBhB0+0PsnXT6vWqxwLlU3/wDucWSLZbQHQudSoUGMpDadquGFS7iLgW0MiJoFEhUGpGb7R2nWdfWvl5ZXO99169TGaiSv2VdYIDDqDt7+nvUVwS2cNjFNtibV05HBEET8p9SGP5mrFieWnyjw7sx0dYB7arqI6bxS/C+AlCGukFhsBsD3mBJrthw8kzl1pyy5MLim5rF+fsf9LxL2/ORavZCFn5UWMvYEuWafatoAqrcz8ni/N2zC3dyD8r6dezev419OzbyxVOXsWLRAACwAFVdQo7T1YnUk71ecHj88A1QMFeyXGS4CrgwQR19e1GN5quW3ItW3y2xLuVJ/pHUx/ap6bXXiFxLOLstc08rRGwJ0k+kf3qx27gYAjUHUEbVQOGcctcUTK3kujYzroYA9YO52me1PuHcTuYNvDuglJ0/UfgTHWJ0qSpYulFJYbEK4BUgg9RStbZFFFFAUzx24p5TPHbigcWNj7t/kaUpOxsfdv8jSlBw0ndvqurEKPUgf3qC5x401i1lt/wCpckD0X6zb76gD3rJsXculhncZvtXJbf3Jqybc8+TxalzRzIiqLVtkZrsqYYGAdOnU7U34Vg7dnCm8Tq05SGEdo7H29Kzq1iVWSGzXIhWCnLqPNBbUtGmw9DtXMPxO5bBXMShMlZhT6jsfWtacvq99wcd5XF5vEseRlJcoo8sbsyj6piTAgESCK0f4b8s/RMKrMIuXYdgNlWIRVnoFgewFRHJ2S9c31iMp0MfW99NNO9aKm1ZrphjP9Oiu1yu1HVF8Y5etYqPEBkaBlMGO3Yj3pDh3KGHsElEksQWzMTMbSNjHtU3RWfDG3el8r628hQKjOPcxWsHbzXCZPyosF21AOVZlomTGwpHmfmi3grct5nbS3bBgu24WYIWe50rJuN8auXLrF28TENuAD4dldVBVCSBcClZKn1NcebmnHPl04+O5X4Kcw8w3LtwPeIa/qLdsGbdjOCh1ADnMVUwwMGnnAeVIBxGM1zahG3YmTDwNAGHzDoac8v8AK4sDxsT5rhBZUPmPmmS3VkJg96nuHYB8bczEkWxoXXr9m2ewIgg7V8r+/Jl13a9VuOM/EeMJhLmMuHL5VEAtpCr8wWNVcbjTXvV2wHD0soFQAAfj9560phMIttQiKFUbAepn+9LV9Tg4JxT815M+S5fojicUtsS5CjuTArzhcel2cjBo3j9+h/CofnXhZv4clZzW/OAOoA1Ee2v3etUTlTiv0XEoxMW7kW7nYSfI3/i2ns9elza3RFczV4u4hVjMwE6CSBJ7Cd6BlxHgNnEMrXEBZdmBKtHYlSJHoahuaOS1xCq1gi1eQQszkYfyXBrInWYnTtVpBrsUGF4jhjpcZrStZxKa3LJMEnbMh+sDqJGYanKJq38vc12sags4mFuDQEiNeog6g6EkHYQDExVq5k5Wt4xRPkur/p3V+ZT2+0p6qe+kHWsu4xwl0u5LoFnEgeRxpavKp3UnY7GJ0MSDWLNNbXezdu4F4Pmtk/cRMTPRttfU9BNWzBY5byhkMj8wex7Gs75a5vBH0fFggg5ZO4kRGuo0++Ax0FTV21cwj+LabNbPXoQdQDHTeO2YR1pKaXOimPDOKpfWVOo3U7j9R60+rbIpnjtxTymeO3FA4sbH3b/I0pSdjY+7f5GlKChfEWwWvWNSAFeY9xVSxGEAhggJG6wNQd9/rDp31HWRpnNfBjfQFdWSSANyDuBVFa13rUcc8e0diOFW3kxlPRkMEevY/eKguI2rmG8zzdszrcUedfV1GhHTMKtRrwWEaiekRM/d1q7c7jEBgsUCQ1twwGzIdte42NbtgJ8K3JJOVZJ3JgSTWBf9Nt28QqoMuYroNNHuKvp1mvoK2IAHbSpk3w/d6rtcrtZdxUBzdzN9CtjKue9c8ttB36uwkHw1JWSuvmFT9VD4icCuYiyHs/6luZA3ZCQWC9QZUbdJrnyWzG3H21hJbNsw4hxW5dus2bxcTckNcWCEXc2rZGjKJMZtR3qz8v8ALqYNBdvw106qpiFn65nSSCDlNeeEcJs4G2LhIe4QGE6hFEEFoPzASJG0VYOB8AbFxdvyLR1Cne4Npfo1sj0BOlfGxmXNlqd17crMZ8PPCuDPjW8S7Isye4LnUGOqAEDUb9Ku1iwEACgADYAaV7RAAANANBXqvr8PDjxTUePPO5XsUUUV2YcIrOOY+W0s3zBOS4pIVdwZAI16dR+FaRUHzTwNsTb/AIZC3FDATsQw1E9D1FBT8JisQpV/G8gtiEF0Zw4ERlnNA9um0Uwx3Mb4i4rXGlBAUAAaSJJ7E9/Sn6cqYoEL4XyiAxuLG0b1L4D4dgMDdeRuVX1MxP8AyB+FVEpyhj3uK4YNlUjIxESCPl9Ssb+oqw0lh7ARQqgBRoAKVqKKj+NcEtYu0bd1QynUHZlboyn6rDvUhRQY7zHy4+HYJfMqfLZxMaHr4d0fVOnsY6yRTnlzml8KxsYnzWz3132IPWT7GST5QtajjcCl5Gt3FDowhlYSCKzDmjlU4QHNNzCa5X3uWJ6N/Nb6SdOjAk65sXax4nA+GFv4VpWJGXXQ6gR1Ug7e3vU7y/x0YlT0uLo69PRl7qfy2rLeD80XMA+Vj4lltuzA9R66mffoFFX3lQ271579gEWygWYgF80kL3CgDXaWjoak9rVspnjtxTymeO3FbZOLGx92/wAjSlJ2Nj7t/kaUoOEVD8W5bS+S3yOfrDrH8w6++9TNFBnOO5VxCt8gZI3tmTPTQ6+lMl5YxLETaYgAjaASW6TBykTv6dq1KK7FXbHhGc8A+HtwYxb9+MiBQqTJlCShO86knXsK0QCkeIYoWbVy42yKzmN4USf7VVOFfE7DXmC3A1mdi8FfvI2++lu1mMnpcq7XhLgIBGoOor3UaFcYd66ao/xK58/6faCWYbE3QfDB2RdjcYHfXQDqQegNBZr/AASxcYM1pSwOYadd5gb/AH0/Uivkq6+KztcJvh2JzPL5idzLDepTgvxLx+AdYv3LiAibV4llIG480smgjQiKkxk9Rbt9SUVE8s8xW8dhrWItHy3BMHdWGjI0dQZFS1VBRRXDQIY3H27K5rjBF7k9e3qaYYPmrDXWCpdGYmAGBUk+mYCaqfxOxDK1reAre0zrHr+tZCnHm8ZrTOfM2hAkAGNCF1kekk9prFyu3SYzW6+n1INeqzf4b83M1xsJeYsRJssZkqu6mddBqM2oAI6CtIrUu2LNCuV2iqgorhNNxxC2XyBwW7fvrQOa8tbBBBAIOhB2rtdoKtd+HGDJP8NghMm2rkW/uX6o9FIqyYbDLbVURQqqIVVEAAdAB0pWigKZ47cU8pnjtxQOLGx92/yNKUnY2Pu3+RpSgKKKKAoorhNAz42P+2v/AP6rn+Br5ysX/DfK3yE+U/y9gfTt+Fa/8SufEwVs2lKm7cUggz5VYEZtoPUb6GDWJXseGEiddtPyNBdeTviRcwd0YfESV6D6pH8yE/L7be1bRw7iCX0V7bZlbYj+x7H0r5rtm3dtql38Y1XsVO4/4jqNrvyZzIcEygFmtGAwJmQNMw+0B+O1BsGOxa2rVy485UVnaBJhQWMAbmBXzHzNzEcVfu4m6fM5GVJ2UfIg9AOvuetfTyMHSdGDDTqCCPzBFfOPPXIzYXGGyNEc57BPVCdFn+ZT5fw70WJr4e8tW+IYTxMNiXsY22W8RZ/hkZiUaBqFKwJ1ggyKpXPFm54xN5Ml9P4V4dCV+Vx7j7to3qRuM3D4Npmt3RIzqYMiJgg7a+s9dgKRW/f4ncLXSb125FtdFBaBlA8oA30n09KC4f8A098auC7fwpk2yovAxIRwQhk9M4I+9K3Sqr8POR04VhfDENdc57z92jRR9lRoPvPWrVRBTLinE1sIWb7gNyewrxxjjCYa2Xc+ir1Y9AP3pVHvX2vl8RiGK2thB0MHREn6pO5696zctNYz70rjwMZbuPiSEtBSFbrnBMBB1CjvvJrJ8fw5UaBlVwwdLtuJmdGU9R6H8qubeNxe+LdkZbKkDT5FQGJPcHtu3TYmtM4XyfhrNkWvCS4AZJuKrEtEFtRpppA2FZka8mU/DnBPd4jacSFt5rjkGYGUqAfcsP2K3Km2F4batCLdtLYJkhFCie5jc05rcmmcruiuE12ormbEm3h7jAMYGuUSQv1iB1gflNVk141xNXtHw7gkGCo0ZvQbadZ20qhX+bUt4kWCCo0l9oY/LH2ftd/anfBuM2sXce0JUqFgkQSSZ8s9Nh661E8/cDUBLhaWQbKACVmffvVNd9tW4HjWvWgzbyVnvGk/vtUjVI5L5vt3baLICQAh2KwB5WnrPWrsGqDtFFFAUzx24p5TPHbigcWNj7t/kaUpOxsfdv8AI0pQFFFFBwmqxzzzivDrGcgs7SqKIBJjWJBEgagHeKkOZeY7eCstcuMBHyjuenssxJ6TXzXzXzLcx99nc7mACdgCcqadpgN1FAx4pxG5jLzO5LM7M2nUnUso7nqte0u5FyaEGIYaiRsB/Lodjr91JooQa77nTURqAwGtt5EZh3q4fDnkV+IXs9zMLSmXcj5o1ygwVuSYmdQKKn+T/hucZZW6xyKdBmBkxuQNNPWrZh/hHZXU3XB+wAB+BkflV6wmES0gS2qoq6BVAAA30A2paiEcHhhatoi7IoUTvCiBP4VH8xct2cdb8O+uYAypBhlPdT0qWooMr4n8Es5Hh4klRoBeTMQO2ZSJ/Cpvkf4dfQHa7cKvc+VSvyqvUiQIJ29B71eaKLtymfFeKJh0zOfQDqSdgK8cY4wmGtm450GwG5PYVRMZiDiGa/iWiyD5FHp9VZ/Ems5Zaaxx33fTt6+2JZr+JP8ACDeUDsJhV+46moQG/wAWvi3ahbagyfqqsxMjfTSOp9JI9W7d7i19UteWyBqRqiqdh7wI9T2FajwPgdvCWltWxAHXTMx/maNz+xWZFuTzwHgNvCWhbtrAEEk/MxAjM3rp7CpSiiujmK5NBMVSuZucD/pYcnX/APIvX5SPDMFch1UuY9O4C5fSFnLmGbtOv4b16IBrL7y2uHW/ExJ/jspyWwSMgMiXGYiAdmG8mrD8Ouanxlp1u/6lsxPdTtPc+vqKmwpe+HOHbEC+C6RrkQhVk76jUKd8o0nURVX5s5eu4HEfSLWe7ZuE+Ip8zLJmAd47dAAZOtarSd/Dq6lXUMrCGBEgg7gg7iqMOvYX6P8A9zhPNZbW7bHr9Zex3jSTvtV85T5zVwquwKMcqP2OkI3bXQf7TNQfMPL78MuG9aBbCsZcdUJ0JJ/DzHoQoFQOLwvg/wDcYbz2HEXLYG0r0H1TGmXTKJmorcg1dqicmc4BlS3cfMhgW7pP/wDD9jvB00yir0DVR2meO3FPKZ47cUDixsfdv8jSlJ2Nj7t/kaUoCmnE+IpYttcdgqqJ9T6Cd2OwHU0risQLaM7EKqgsSdgAJJPpWAfE74gNjbhs2mItKSoAJGY6atrvIzKem1BFc/c7PxG/IMW1kIBsFOmbuQRGYdCKgbWHCAFtyPKu5yn60GPEt66QZBntSeGtADO20mJ0k9YMQjDSQ2hmpPgfBLuOxC2bQksZIiAB1YrMADup1AGlFPeTuVLvEr6IvyLBZpMKs+aDGYEmYU9a+jOFcJtYSytu0oRUHprpqzRALGNTTPlTle3w+wtq2ATHnePMzdSTvE7A7Co74m497WBYISM7rbYgwQpkt+IXLp3qBvxf4o4ewxS2GvMDBKkBPubXN9wj1ptg/i3ZZgLlp7amPMCHj3EDr2mqLyfyv9OvMmbKFXMTE6SBoNBMkf8AvarxjvheMn8N1JA2e0ig+ma2AVPrr7VOzpdOG8Ut4hA9pw6nqP7HsfQ08rD+GY67w3FSMwCtldCdDB1U9J7H2itpwWKF22rqZVgGB9CJFWUpemXFOKJh0LudOg6k9h61zi3Fkw1trlwwAPvJ7DuazvF8TOMJv3zkwylcqwQWIk5V207nWpllpccd+3vE404ljiMQSloCFTYkg/Ks677tFRVixe4tfCW/LaQwTHlVNh79YHXfau4TC3eL3gqDw7ChdQPIgBmBtJ0EDrudK1ThHBreGtLbtiAvXqT1Zj1JrOMW5PHBOB28LaFu0sAakndj/Mx6n+2gGgqSoorowK8s4G5ivN++qKWYgAbk1ROOcwvi38CyOxC6Ex5WFx1YqSVIJyqff0D3x/ms4hhZw8kGCSJzEeUq5y+ZLYIIIIk9o3isbi7XCVLNFzGsDAEHwxBBAIC51iCFImk+LcWt8KQpa/i4t5zP8wUiQwtlpIaIOWe3pVLw2DfEN4lxpBIM7ZjIKt9k7qayrmW7jLhuXWkkzJJ10mFn6rISCOhFaj8NuCGyrPEIQFWRGYAyGHpBiepFI8n8nyFuXFyoPktkQWGhBMNooMwCNeum9+VQNqSDtFFFaQnfw6upVwGU7g7VlvH+AXOF3PEtg3MK5ysgE5JaYjqIP/kR5jWrUlicMtxWRwGVgVYHYgiCD6RQYjicL4H/AHGH8+HfzXEBmDPzj2O/qABpWgcoc2B1S27SDpbc7+lt+zjYTvlM1XON8Bfhdw3EBfCOfMNyhOmp6addgNAJqHxeD8D+PhxnwzwblsCIkCCoPy6dNIE5jqKittBppjtxTLlLGm9hbTls2YSrayyz5SZ6xT3HbiqhxY2Pu3+RpSk7Gx92/wAjSlBlXxu5mu2ETDoCq3BnZ43hth/tiSOoYdjWLYPDFiSdABroWAHTQAkqehG1fT/OfKVviOHNp9HBzWn6o4GhHp0PpWC8R5PxiP4AwtyVJjKhZSdMzqQNJ0MqSPQUENhrL4i4lu2CSxVFgjXXQFh5XG3z619CfD7kheHWBOt5wDcPQdciiSAAdyN6jfhp8O/oC+LiFVsQ/UGcgI1EjcnrvtV/AoO1Cc2cF+l4d7fX5hpOo7eu/wDbrU0TXDrQYdy/xd+G4oOytl1V1GkgkbTGo0ImtVwvOmEuJmF9BpJDHKw9IO59p/Oo/mjkRcUc9shH6hhNtp3JjVW1+YfeDVNu/DbEAkC269iptuJnoS6GI6lR7VFRvOPFExGLuPa+U5VH2iogsOwP6VqvJFtlwNgN/KSNI8pYlfyiqjwP4YksGvyFB1UxmbX7JIX3k7nStItJlEAQBsKSFV3nLgn0gW2MlLRZmVZzNpAAj76oGB4XiOK3gsG3h7ZGoHlUD6oHUz9877VscVzLU8V30Z8J4Rbw1tbdtcqr+JPUsepNPqKK0yKK8vcCiSQB3JgVxbgIkEEdxQU74k8SbD2g5Aa2oLlepZSDp9oLJGo61VMRzdZt4aOHSxcSzMXDbedVzE5H11A9DtWm8e4ImMsm1cGkgg9mGx/uD3BIrL2+HDYW83hpcIuGQirmthgNGVvqjoQ0CD2AjNVXOH8NLnPdMgkHUbmZViANGBMGN60/lTk8jLdvrl2KWz0BAnxAV6MJAnTrroH3LPKC2YuXQDc3Ubi3IEgH6xnr06dSbRVkHAK7RRVQUVD8e5os4ML4jS7/ACIPmaP7D1NUvB/FC/iXZcPYFyOigkgdZM+b8BU2ummUVCcuczriwRBS4oBZD2PUdx/apuqhLE4VbilXAZSIINVLh/w/Fi85S4fo7A/wSsxrsGJ+XedJM6nrVyooE7VoKAAIAEADYD07U3x24p5TPHbigcWNj7t/kaUpOxsfdv8AI0pQFeSteqKDgFdory7gUCHESPCuZmKLkaWUwyiDJB6EdDWT8B5xxOHIIL3ra/Nbcyco+sjbgxuDI0OlTXOPOgvThrEMrEK9zofMNE76xJ21AnXTP+K8QfD3lyEEfMWX+wPcEA/hWbWpG98J4rbxNpbtpsysNO47g9iO1O4rMPhrx3NfNsEZLoLZRsHAnMvYETI7iO1ahVjIoooqgooooCuGu0y4nxNLCFm9lA1ZmOyqOpoKxzdeZ762GJCsuZI1VjMHNA0IMROmtVS7zZc4fdyWVzKpi4rSA3ov8vXXr/eU5g5jNvNdZh4oBAUGQgP1F7k9T1NVMu+JGZwFZpyjud/uEfh7VWK2TgHHbeMsrdtnQ6EH5lPVW9akorMPhnh2s4hlJIDqcynoV1E/a1P41p4qNR2iiiiiormXji4PDveaPKIAPVjoB/z7A1K1Sving3uYe0RBtpdDXQTAiCFnsM0CfUUGV43GXbt0Xr5F66+wBgQRO2yKAcvp0JmjH4+5hWLWXFnOokW8wiZlcx+YT3mO9SfAGstcV8QGkgi3aSA51I1nRBpOvrvXOY+AeI+bNM/JbQdO0nfuWPb2FZai0fDom5iFuJ8gttmPvAj8f7Vp9Y/yNxj6LFpfKVgOrbETM9/5oPr91atgMet5cynTaOoI3B9RViU6oooqoKZ47cU8pnjtxQOLGx92/wAjSlJ2Nj7t/kaUoCiimPF+MW8LbNy6wAH4k9Ao6mgcYrFLbVndgqqJJOwFZbzbzw2KJtWSUsx5ifKWGslv5UgHTcw2h0FR/M3NdzGkljksqdE/DVujPqDGwlSdJYIcu8rXeIPoClgGWY7k6f1NoPaBuySc2tSaNeEcMuYx/Cw4MfXeI8u2sbJE6DeSNQyxqnBORMNYRQ1tLjghs7qGMjtI0H/zUrwbglrC2wlpYA37k9z3NO799UUsxCgakkgAD1J2pIlpq3A7Jupe8NfEtgqjARAPTTT9JNPoqpYzn4TFi2bnZmOVfcCJI37V4sc9PP8AEsiPsvqB31H6VdxFxoprw7iKX7Ye22ZT/cbinVUFFFN8ZjFtIXcwB95+4dT6Cg7jMWttSzmB+4A7k9qo/MWPKKb76swYWx0RdIj7R6zr0rvHePADxrx0H+ja3B7M/SD6kAgDYiqXZxN7G4ifMxcwFncDQz2A7kTIjXeiUjZsNdYM4LMxhEG7Meg/uSdhqa0TgfIIVC+IYm8y5fIxAtqd1T/md/wh9yvyguFm4/mvERPRF/lT+5O5P3VZQKu0kRvC+A27Bdl1dyCzGJMbARsKkq7RUaVTjfxFw+FvraYltctxkgi2ezDcnvG35VZsPiFdQykMrAFWBkEHUEHqIrEPiJyPc4fdfFWRnw7sS4Mk22c6z3QkiD3MdqX+H/PxwhW1cbPhm7STaJO465O419KDbaTvWQ6lWAIIIIIkEEQQe4iizfV1DKQynUEGQR6Eb0pQUlvhVhfEDo963BJAVhp6AspMe80y5v5CZES9gi3iWgcyMxbxF3MT9f00B27VodcK1NLth3h/SlF235bybj23B20MRqBUvy1zS9l/MDIhXQ6aD9Oh6SanOcuUHRzjMGD4k5rtsfX7ugGz94gt3neq3LS4pBdsQt1RJXbN3Edt/bdjNFa9w/iCXkDoZU/iCNwexHandZDyzzM2HaVBI2uWp37ETsR0PWY2iNU4fxBL6K9tgyEaEf2PYjtRk6pnjtxTymeO3FUOLGx92/yNKUlYO46gn8zI/I0rQQnMnNNrBJLmWPyIPmY/8AdSdNu9ZJxzmC5iX8S+e4RF2HTKo99CxjrsSJuPxF5VdmOJsq9x4UMg6ZdmHWNtB1111Bb8l/Dgki/jR5tCtsjsIGYdABpl6ARtljPtqdI3lLkZ8YVvX5SyPlUbsN9PTUnN1nQeYitXweDW0iqihVUQANhGlLIkV6qyMis9+IHEne8uHQSqgMwmAzEZhP8AtEH7zWhVm/PNlrWLNwbXFUgmI8q5SB7QJ/3UofcschL4a3MYTddobwzpbTsI6ketSnG+T8ObJKWsrWwWXwoRjHmyzGsx1r3wjnTD3La57iWngZldgNfQnQj76Y8zc/2bVplssLtxlIUpJQEjQlhp9wk00GPIPHgbpsBERILIFmZX5iSSS0jv2Eb1f6y74XYQvfe7BKoIzdMxkQD1IlpjvWoGkCGLxa21LMQABOtUjjvHdPFvDy6+DajfYy/5aa7Bh2p1zNxTwyWu7KT4dueoMB3gbaAjtOulZ3du3cbe/mZjAG06/koJHX2rTNDm7jr40LFm0HSOp00CdzoDtE7arynymuEQE63DGYxGo2HoBoAOmupmucp8qLhUBbzXDBJI29u3/s771ZAKNAV2iioCiiigTv2FdSrAMrAggiQQdwR1FYnzryP/ANLui/ZUthXMFSJ8NidAfsnoem3adwpLE4ZbisjqGVgQykSCDuCDuKDIOUudVwTDMxOGufMoHyMT/qL6dx133GuvYbFLcVXRgysAVZTIIOxB61iXxD+HbYBjicKC2HJ89vVjbntuTb9TtNeOQufmwRyOTcwxPmXdrZO7J9md19e+4btRSWGxC3FV1IKsAykbEESD+FK0HCtZ/wA48nvbc4vBDz73rQE5xuWUdW6kQZ3Aka6DXCKDF3tLilF+xpcHzLvOmx6kmPc7nKKd8q80NhnkSUJ/jWuoIEZ19fyIH31O838pPZuHGYNTOvjWlHzLuSo666ldjvB2NYv4b6WRewf+vIVrevmnQ5tJH+4gGBsAKy02LC4lbiK6GVYBlI6g7GkcduK9cMwnhWbdvfIqr6aCjEWy506b/f8Av860yWe31G/5EdjXj6UBoZB/fau0UHPpa9/yo+lr+xRRQH0xf2KPpi/sV2ig59MX9imXFcFZxKZLozCZHQg7SD00JHsa5RQUni/IDQfo7qdoFwEGNdNCBFJ4b4bF48a6qCBnFtSzHuAzaL9w/HSiippV94bhrOGtrbtDKiiAAP3Jp39MX9iiiqiG5j4LaxiQxIdflYf2PdT2pnyry1bwYzNDXTuQNB6CdgJOn/OtFFBZRi1/Yo+mL+xXaKDn0xf2KPpi/sV2ig59MX9ij6Yv7FdooOfTF/Yo+mL+xXaKDxdvowIbUEEEESCCIIPcVnLfCawMaLqXCuGMs1iDOb+VG6J+YjT0KKDRbF1EUKuigAAAaADQAfdXv6Yv7FdooOfTF/Yo+mL+xXaKDhxa9/ypCytlCSqqpYksVQAkncmBqfeu0UC4vZvl/E9Pu6mlEtwIoooP/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078" name="AutoShape 6" descr="data:image/jpeg;base64,/9j/4AAQSkZJRgABAQAAAQABAAD/2wCEAAkGBhQQERMUEhQVFBQWGBcVFhcVFR0aFhsYFhUaFxgYGB8YHCYfFxkjGRgXHzEhIycqLSwsFx4xNTAqNSYrLCsBCQoKDgwOGA8PFCkcHB0pKSkpKSkpKSksLCkpLCkpKSkpKSwpKSkpLSksKSkpLCksKSkpKSkpLC0sKSwsKTUsLP/AABEIAMcA/QMBIgACEQEDEQH/xAAcAAABBQEBAQAAAAAAAAAAAAAAAwQFBgcBAgj/xABAEAACAQIEBAQCCAUDBAEFAAABAhEAAwQSITEFBkFREyJhcQcyFEJigZGh0fAjUpKxsjNywRUkguHxCBdDc6L/xAAZAQEBAQEBAQAAAAAAAAAAAAAAAQIDBAX/xAAkEQEBAAICAgEEAwEAAAAAAAAAAQIRAyESMWETQVFxBCIyFP/aAAwDAQACEQMRAD8A2x3MwN99dgKBY7lj/wCRH9oFFgbnuT+RIH5AUrQJ+CPX+pv1rngj1/qb9aUooPHgj7X9TfrR4A+1/U360pXljQR3F+K2cLbNy6xCjszFj6AA6mqx/wDdDCwWy3sikBmDaL6sSwUD0zSegNVT4h8wHEXyqsBbTyjMrEEgzPlBjX26dqoXHMZkVbS6E6kqYEQQQMrMfX59Z+TpV104XkvlqPpHhXErOKti5Zcuh0nMwII3DAwVO2hE6098Efa/qb9ayr4E3myYlIOQeGwPSSGEDWNh07diANXfY1HbG7iK4rxuzhtLjNmOoVSxb8AdB7004bzZYvXfCIu2rkAhbsrmB2KkMQfxql4vF5r7OTJYzPuB/wDH3U844i3MKl9TF3DkD1KMdvXt99fP/wCrLyup09f0ZJGiiyPX+pv1rvgDuf6m/WorlvjAv2Vk+caEHQ7SDB12I++amRXuxymU3HmssuqT8Adz/U360eAPtf1N+tKUVpEbxfHphrZdsx6KAxkntv8AfVFuc44lbmfMCkwbZmPYEHNt11q3834YPh2JIUp51JPbce5WR+FUPBcDa+JzQm6n+Y9x9n1618/+VycmOcmN1Hp4ccbjdr/wHjlrFpKFgw+ZCxlfz1HrUt4I9f6j+tZY+Gu4K4LlswRsRse6n9K0Pl/ja4qyHXQ7OvZu3t1Brtwc/wBTq+3Lk4/H9JDwB3P9TfrR4I9f6m/WlKieYeOLhbRYkAwSJ2AG7N9kfmSANSK9TmOL8bsYVQbrkTsMxk/noPU1zhnGbV8kKWVhBysxkgiZGutZBwSzf4tjDcvMTYW5mAIALMDKKY3gQT0UaCtPtcEyERvuSO/cdv0rMy21pY/BHdv6m/WjwB3P9TfrTLCcR8wtuRnIJX7QG/3j/wB1I1pkn4A7n+pv1o8Adz/U360pRQJ+AO5/qb9aPAHc/wBTfrSlFAkbRGqk+xJIP46j7q9W3kf396901xLlTI67/dQLWNj7t/kaUpOxsfdv8jSlByiigUHarnOvHfo2HfL87CBG4HVuumsT61YLjQCTpFY7zrxhsTfOTocqDMFIEdJuoZM9O9WMZ5air4jFlgbhMoszmVVXPqV85QxJ+0nuKq1sm9cLHcySNffXMSQOskmB5gdKl+YLmRig0IAJJDK4kaz4o8VQdpDOlS/w65S+l4tc2bw1/iP00VpymNNWkGNN9IYVa88n2a38NeX2wmCQOALjkuwiIB+UEd41PYsRsBVrauqK41ZeqTUZdxDhqpibi5vkYiB2OqydhvFPLFkCCo2I9/XU9ab8wWDYx9wt8r+f/wAWH/BB/CozFcZu3A/0dfkInykxMkGBpGh1JA6V8LmwvnX08L/VZVuCzdU5hpDDMYJ/ev8AVV5sXAygjYgEex1rLeEcs38cytenLoPEYyQAdQI0JjQAaDWSa1KxaCKFGgAAHsBAr6H8TC4y/h5eey2fkpTTiXEksIXuMFUdyBJ6KMxALHoK8cX4vbwts3LrBVECTtLGANB1OlZPzRzU95s1wGTIs2DpGbY3YYo7BlOU6HX8O/LzTjny54cdzpTm/nFrpzEkJr4NmBLGMyXLiuJVgZHlbWpflLGNdsBiIygBhB0+0PsnXT6vWqxwLlU3/wDucWSLZbQHQudSoUGMpDadquGFS7iLgW0MiJoFEhUGpGb7R2nWdfWvl5ZXO99169TGaiSv2VdYIDDqDt7+nvUVwS2cNjFNtibV05HBEET8p9SGP5mrFieWnyjw7sx0dYB7arqI6bxS/C+AlCGukFhsBsD3mBJrthw8kzl1pyy5MLim5rF+fsf9LxL2/ORavZCFn5UWMvYEuWafatoAqrcz8ni/N2zC3dyD8r6dezev419OzbyxVOXsWLRAACwAFVdQo7T1YnUk71ecHj88A1QMFeyXGS4CrgwQR19e1GN5quW3ItW3y2xLuVJ/pHUx/ap6bXXiFxLOLstc08rRGwJ0k+kf3qx27gYAjUHUEbVQOGcctcUTK3kujYzroYA9YO52me1PuHcTuYNvDuglJ0/UfgTHWJ0qSpYulFJYbEK4BUgg9RStbZFFFFAUzx24p5TPHbigcWNj7t/kaUpOxsfdv8jSlBw0ndvqurEKPUgf3qC5x401i1lt/wCpckD0X6zb76gD3rJsXculhncZvtXJbf3Jqybc8+TxalzRzIiqLVtkZrsqYYGAdOnU7U34Vg7dnCm8Tq05SGEdo7H29Kzq1iVWSGzXIhWCnLqPNBbUtGmw9DtXMPxO5bBXMShMlZhT6jsfWtacvq99wcd5XF5vEseRlJcoo8sbsyj6piTAgESCK0f4b8s/RMKrMIuXYdgNlWIRVnoFgewFRHJ2S9c31iMp0MfW99NNO9aKm1ZrphjP9Oiu1yu1HVF8Y5etYqPEBkaBlMGO3Yj3pDh3KGHsElEksQWzMTMbSNjHtU3RWfDG3el8r628hQKjOPcxWsHbzXCZPyosF21AOVZlomTGwpHmfmi3grct5nbS3bBgu24WYIWe50rJuN8auXLrF28TENuAD4dldVBVCSBcClZKn1NcebmnHPl04+O5X4Kcw8w3LtwPeIa/qLdsGbdjOCh1ADnMVUwwMGnnAeVIBxGM1zahG3YmTDwNAGHzDoac8v8AK4sDxsT5rhBZUPmPmmS3VkJg96nuHYB8bczEkWxoXXr9m2ewIgg7V8r+/Jl13a9VuOM/EeMJhLmMuHL5VEAtpCr8wWNVcbjTXvV2wHD0soFQAAfj9560phMIttQiKFUbAepn+9LV9Tg4JxT815M+S5fojicUtsS5CjuTArzhcel2cjBo3j9+h/CofnXhZv4clZzW/OAOoA1Ee2v3etUTlTiv0XEoxMW7kW7nYSfI3/i2ns9elza3RFczV4u4hVjMwE6CSBJ7Cd6BlxHgNnEMrXEBZdmBKtHYlSJHoahuaOS1xCq1gi1eQQszkYfyXBrInWYnTtVpBrsUGF4jhjpcZrStZxKa3LJMEnbMh+sDqJGYanKJq38vc12sags4mFuDQEiNeog6g6EkHYQDExVq5k5Wt4xRPkur/p3V+ZT2+0p6qe+kHWsu4xwl0u5LoFnEgeRxpavKp3UnY7GJ0MSDWLNNbXezdu4F4Pmtk/cRMTPRttfU9BNWzBY5byhkMj8wex7Gs75a5vBH0fFggg5ZO4kRGuo0++Ax0FTV21cwj+LabNbPXoQdQDHTeO2YR1pKaXOimPDOKpfWVOo3U7j9R60+rbIpnjtxTymeO3FA4sbH3b/I0pSdjY+7f5GlKChfEWwWvWNSAFeY9xVSxGEAhggJG6wNQd9/rDp31HWRpnNfBjfQFdWSSANyDuBVFa13rUcc8e0diOFW3kxlPRkMEevY/eKguI2rmG8zzdszrcUedfV1GhHTMKtRrwWEaiekRM/d1q7c7jEBgsUCQ1twwGzIdte42NbtgJ8K3JJOVZJ3JgSTWBf9Nt28QqoMuYroNNHuKvp1mvoK2IAHbSpk3w/d6rtcrtZdxUBzdzN9CtjKue9c8ttB36uwkHw1JWSuvmFT9VD4icCuYiyHs/6luZA3ZCQWC9QZUbdJrnyWzG3H21hJbNsw4hxW5dus2bxcTckNcWCEXc2rZGjKJMZtR3qz8v8ALqYNBdvw106qpiFn65nSSCDlNeeEcJs4G2LhIe4QGE6hFEEFoPzASJG0VYOB8AbFxdvyLR1Cne4Npfo1sj0BOlfGxmXNlqd17crMZ8PPCuDPjW8S7Isye4LnUGOqAEDUb9Ku1iwEACgADYAaV7RAAANANBXqvr8PDjxTUePPO5XsUUUV2YcIrOOY+W0s3zBOS4pIVdwZAI16dR+FaRUHzTwNsTb/AIZC3FDATsQw1E9D1FBT8JisQpV/G8gtiEF0Zw4ERlnNA9um0Uwx3Mb4i4rXGlBAUAAaSJJ7E9/Sn6cqYoEL4XyiAxuLG0b1L4D4dgMDdeRuVX1MxP8AyB+FVEpyhj3uK4YNlUjIxESCPl9Ssb+oqw0lh7ARQqgBRoAKVqKKj+NcEtYu0bd1QynUHZlboyn6rDvUhRQY7zHy4+HYJfMqfLZxMaHr4d0fVOnsY6yRTnlzml8KxsYnzWz3132IPWT7GST5QtajjcCl5Gt3FDowhlYSCKzDmjlU4QHNNzCa5X3uWJ6N/Nb6SdOjAk65sXax4nA+GFv4VpWJGXXQ6gR1Ug7e3vU7y/x0YlT0uLo69PRl7qfy2rLeD80XMA+Vj4lltuzA9R66mffoFFX3lQ271579gEWygWYgF80kL3CgDXaWjoak9rVspnjtxTymeO3FbZOLGx92/wAjSlJ2Nj7t/kaUoOEVD8W5bS+S3yOfrDrH8w6++9TNFBnOO5VxCt8gZI3tmTPTQ6+lMl5YxLETaYgAjaASW6TBykTv6dq1KK7FXbHhGc8A+HtwYxb9+MiBQqTJlCShO86knXsK0QCkeIYoWbVy42yKzmN4USf7VVOFfE7DXmC3A1mdi8FfvI2++lu1mMnpcq7XhLgIBGoOor3UaFcYd66ao/xK58/6faCWYbE3QfDB2RdjcYHfXQDqQegNBZr/AASxcYM1pSwOYadd5gb/AH0/Uivkq6+KztcJvh2JzPL5idzLDepTgvxLx+AdYv3LiAibV4llIG480smgjQiKkxk9Rbt9SUVE8s8xW8dhrWItHy3BMHdWGjI0dQZFS1VBRRXDQIY3H27K5rjBF7k9e3qaYYPmrDXWCpdGYmAGBUk+mYCaqfxOxDK1reAre0zrHr+tZCnHm8ZrTOfM2hAkAGNCF1kekk9prFyu3SYzW6+n1INeqzf4b83M1xsJeYsRJssZkqu6mddBqM2oAI6CtIrUu2LNCuV2iqgorhNNxxC2XyBwW7fvrQOa8tbBBBAIOhB2rtdoKtd+HGDJP8NghMm2rkW/uX6o9FIqyYbDLbVURQqqIVVEAAdAB0pWigKZ47cU8pnjtxQOLGx92/yNKUnY2Pu3+RpSgKKKKAoorhNAz42P+2v/AP6rn+Br5ysX/DfK3yE+U/y9gfTt+Fa/8SufEwVs2lKm7cUggz5VYEZtoPUb6GDWJXseGEiddtPyNBdeTviRcwd0YfESV6D6pH8yE/L7be1bRw7iCX0V7bZlbYj+x7H0r5rtm3dtql38Y1XsVO4/4jqNrvyZzIcEygFmtGAwJmQNMw+0B+O1BsGOxa2rVy485UVnaBJhQWMAbmBXzHzNzEcVfu4m6fM5GVJ2UfIg9AOvuetfTyMHSdGDDTqCCPzBFfOPPXIzYXGGyNEc57BPVCdFn+ZT5fw70WJr4e8tW+IYTxMNiXsY22W8RZ/hkZiUaBqFKwJ1ggyKpXPFm54xN5Ml9P4V4dCV+Vx7j7to3qRuM3D4Npmt3RIzqYMiJgg7a+s9dgKRW/f4ncLXSb125FtdFBaBlA8oA30n09KC4f8A098auC7fwpk2yovAxIRwQhk9M4I+9K3Sqr8POR04VhfDENdc57z92jRR9lRoPvPWrVRBTLinE1sIWb7gNyewrxxjjCYa2Xc+ir1Y9AP3pVHvX2vl8RiGK2thB0MHREn6pO5696zctNYz70rjwMZbuPiSEtBSFbrnBMBB1CjvvJrJ8fw5UaBlVwwdLtuJmdGU9R6H8qubeNxe+LdkZbKkDT5FQGJPcHtu3TYmtM4XyfhrNkWvCS4AZJuKrEtEFtRpppA2FZka8mU/DnBPd4jacSFt5rjkGYGUqAfcsP2K3Km2F4batCLdtLYJkhFCie5jc05rcmmcruiuE12ormbEm3h7jAMYGuUSQv1iB1gflNVk141xNXtHw7gkGCo0ZvQbadZ20qhX+bUt4kWCCo0l9oY/LH2ftd/anfBuM2sXce0JUqFgkQSSZ8s9Nh661E8/cDUBLhaWQbKACVmffvVNd9tW4HjWvWgzbyVnvGk/vtUjVI5L5vt3baLICQAh2KwB5WnrPWrsGqDtFFFAUzx24p5TPHbigcWNj7t/kaUpOxsfdv8AI0pQFFFFBwmqxzzzivDrGcgs7SqKIBJjWJBEgagHeKkOZeY7eCstcuMBHyjuenssxJ6TXzXzXzLcx99nc7mACdgCcqadpgN1FAx4pxG5jLzO5LM7M2nUnUso7nqte0u5FyaEGIYaiRsB/Lodjr91JooQa77nTURqAwGtt5EZh3q4fDnkV+IXs9zMLSmXcj5o1ygwVuSYmdQKKn+T/hucZZW6xyKdBmBkxuQNNPWrZh/hHZXU3XB+wAB+BkflV6wmES0gS2qoq6BVAAA30A2paiEcHhhatoi7IoUTvCiBP4VH8xct2cdb8O+uYAypBhlPdT0qWooMr4n8Es5Hh4klRoBeTMQO2ZSJ/Cpvkf4dfQHa7cKvc+VSvyqvUiQIJ29B71eaKLtymfFeKJh0zOfQDqSdgK8cY4wmGtm450GwG5PYVRMZiDiGa/iWiyD5FHp9VZ/Ems5Zaaxx33fTt6+2JZr+JP8ACDeUDsJhV+46moQG/wAWvi3ahbagyfqqsxMjfTSOp9JI9W7d7i19UteWyBqRqiqdh7wI9T2FajwPgdvCWltWxAHXTMx/maNz+xWZFuTzwHgNvCWhbtrAEEk/MxAjM3rp7CpSiiujmK5NBMVSuZucD/pYcnX/APIvX5SPDMFch1UuY9O4C5fSFnLmGbtOv4b16IBrL7y2uHW/ExJ/jspyWwSMgMiXGYiAdmG8mrD8Ouanxlp1u/6lsxPdTtPc+vqKmwpe+HOHbEC+C6RrkQhVk76jUKd8o0nURVX5s5eu4HEfSLWe7ZuE+Ip8zLJmAd47dAAZOtarSd/Dq6lXUMrCGBEgg7gg7iqMOvYX6P8A9zhPNZbW7bHr9Zex3jSTvtV85T5zVwquwKMcqP2OkI3bXQf7TNQfMPL78MuG9aBbCsZcdUJ0JJ/DzHoQoFQOLwvg/wDcYbz2HEXLYG0r0H1TGmXTKJmorcg1dqicmc4BlS3cfMhgW7pP/wDD9jvB00yir0DVR2meO3FPKZ47cUDixsfdv8jSlJ2Nj7t/kaUoCmnE+IpYttcdgqqJ9T6Cd2OwHU0risQLaM7EKqgsSdgAJJPpWAfE74gNjbhs2mItKSoAJGY6atrvIzKem1BFc/c7PxG/IMW1kIBsFOmbuQRGYdCKgbWHCAFtyPKu5yn60GPEt66QZBntSeGtADO20mJ0k9YMQjDSQ2hmpPgfBLuOxC2bQksZIiAB1YrMADup1AGlFPeTuVLvEr6IvyLBZpMKs+aDGYEmYU9a+jOFcJtYSytu0oRUHprpqzRALGNTTPlTle3w+wtq2ATHnePMzdSTvE7A7Co74m497WBYISM7rbYgwQpkt+IXLp3qBvxf4o4ewxS2GvMDBKkBPubXN9wj1ptg/i3ZZgLlp7amPMCHj3EDr2mqLyfyv9OvMmbKFXMTE6SBoNBMkf8AvarxjvheMn8N1JA2e0ig+ma2AVPrr7VOzpdOG8Ut4hA9pw6nqP7HsfQ08rD+GY67w3FSMwCtldCdDB1U9J7H2itpwWKF22rqZVgGB9CJFWUpemXFOKJh0LudOg6k9h61zi3Fkw1trlwwAPvJ7DuazvF8TOMJv3zkwylcqwQWIk5V207nWpllpccd+3vE404ljiMQSloCFTYkg/Ks677tFRVixe4tfCW/LaQwTHlVNh79YHXfau4TC3eL3gqDw7ChdQPIgBmBtJ0EDrudK1ThHBreGtLbtiAvXqT1Zj1JrOMW5PHBOB28LaFu0sAakndj/Mx6n+2gGgqSoorowK8s4G5ivN++qKWYgAbk1ROOcwvi38CyOxC6Ex5WFx1YqSVIJyqff0D3x/ms4hhZw8kGCSJzEeUq5y+ZLYIIIIk9o3isbi7XCVLNFzGsDAEHwxBBAIC51iCFImk+LcWt8KQpa/i4t5zP8wUiQwtlpIaIOWe3pVLw2DfEN4lxpBIM7ZjIKt9k7qayrmW7jLhuXWkkzJJ10mFn6rISCOhFaj8NuCGyrPEIQFWRGYAyGHpBiepFI8n8nyFuXFyoPktkQWGhBMNooMwCNeum9+VQNqSDtFFFaQnfw6upVwGU7g7VlvH+AXOF3PEtg3MK5ysgE5JaYjqIP/kR5jWrUlicMtxWRwGVgVYHYgiCD6RQYjicL4H/AHGH8+HfzXEBmDPzj2O/qABpWgcoc2B1S27SDpbc7+lt+zjYTvlM1XON8Bfhdw3EBfCOfMNyhOmp6addgNAJqHxeD8D+PhxnwzwblsCIkCCoPy6dNIE5jqKittBppjtxTLlLGm9hbTls2YSrayyz5SZ6xT3HbiqhxY2Pu3+RpSk7Gx92/wAjSlBlXxu5mu2ETDoCq3BnZ43hth/tiSOoYdjWLYPDFiSdABroWAHTQAkqehG1fT/OfKVviOHNp9HBzWn6o4GhHp0PpWC8R5PxiP4AwtyVJjKhZSdMzqQNJ0MqSPQUENhrL4i4lu2CSxVFgjXXQFh5XG3z619CfD7kheHWBOt5wDcPQdciiSAAdyN6jfhp8O/oC+LiFVsQ/UGcgI1EjcnrvtV/AoO1Cc2cF+l4d7fX5hpOo7eu/wDbrU0TXDrQYdy/xd+G4oOytl1V1GkgkbTGo0ImtVwvOmEuJmF9BpJDHKw9IO59p/Oo/mjkRcUc9shH6hhNtp3JjVW1+YfeDVNu/DbEAkC269iptuJnoS6GI6lR7VFRvOPFExGLuPa+U5VH2iogsOwP6VqvJFtlwNgN/KSNI8pYlfyiqjwP4YksGvyFB1UxmbX7JIX3k7nStItJlEAQBsKSFV3nLgn0gW2MlLRZmVZzNpAAj76oGB4XiOK3gsG3h7ZGoHlUD6oHUz9877VscVzLU8V30Z8J4Rbw1tbdtcqr+JPUsepNPqKK0yKK8vcCiSQB3JgVxbgIkEEdxQU74k8SbD2g5Aa2oLlepZSDp9oLJGo61VMRzdZt4aOHSxcSzMXDbedVzE5H11A9DtWm8e4ImMsm1cGkgg9mGx/uD3BIrL2+HDYW83hpcIuGQirmthgNGVvqjoQ0CD2AjNVXOH8NLnPdMgkHUbmZViANGBMGN60/lTk8jLdvrl2KWz0BAnxAV6MJAnTrroH3LPKC2YuXQDc3Ubi3IEgH6xnr06dSbRVkHAK7RRVQUVD8e5os4ML4jS7/ACIPmaP7D1NUvB/FC/iXZcPYFyOigkgdZM+b8BU2ummUVCcuczriwRBS4oBZD2PUdx/apuqhLE4VbilXAZSIINVLh/w/Fi85S4fo7A/wSsxrsGJ+XedJM6nrVyooE7VoKAAIAEADYD07U3x24p5TPHbigcWNj7t/kaUpOxsfdv8AI0pQFeSteqKDgFdory7gUCHESPCuZmKLkaWUwyiDJB6EdDWT8B5xxOHIIL3ra/Nbcyco+sjbgxuDI0OlTXOPOgvThrEMrEK9zofMNE76xJ21AnXTP+K8QfD3lyEEfMWX+wPcEA/hWbWpG98J4rbxNpbtpsysNO47g9iO1O4rMPhrx3NfNsEZLoLZRsHAnMvYETI7iO1ahVjIoooqgooooCuGu0y4nxNLCFm9lA1ZmOyqOpoKxzdeZ762GJCsuZI1VjMHNA0IMROmtVS7zZc4fdyWVzKpi4rSA3ov8vXXr/eU5g5jNvNdZh4oBAUGQgP1F7k9T1NVMu+JGZwFZpyjud/uEfh7VWK2TgHHbeMsrdtnQ6EH5lPVW9akorMPhnh2s4hlJIDqcynoV1E/a1P41p4qNR2iiiiiormXji4PDveaPKIAPVjoB/z7A1K1Sving3uYe0RBtpdDXQTAiCFnsM0CfUUGV43GXbt0Xr5F66+wBgQRO2yKAcvp0JmjH4+5hWLWXFnOokW8wiZlcx+YT3mO9SfAGstcV8QGkgi3aSA51I1nRBpOvrvXOY+AeI+bNM/JbQdO0nfuWPb2FZai0fDom5iFuJ8gttmPvAj8f7Vp9Y/yNxj6LFpfKVgOrbETM9/5oPr91atgMet5cynTaOoI3B9RViU6oooqoKZ47cU8pnjtxQOLGx92/wAjSlJ2Nj7t/kaUoCiimPF+MW8LbNy6wAH4k9Ao6mgcYrFLbVndgqqJJOwFZbzbzw2KJtWSUsx5ifKWGslv5UgHTcw2h0FR/M3NdzGkljksqdE/DVujPqDGwlSdJYIcu8rXeIPoClgGWY7k6f1NoPaBuySc2tSaNeEcMuYx/Cw4MfXeI8u2sbJE6DeSNQyxqnBORMNYRQ1tLjghs7qGMjtI0H/zUrwbglrC2wlpYA37k9z3NO799UUsxCgakkgAD1J2pIlpq3A7Jupe8NfEtgqjARAPTTT9JNPoqpYzn4TFi2bnZmOVfcCJI37V4sc9PP8AEsiPsvqB31H6VdxFxoprw7iKX7Ye22ZT/cbinVUFFFN8ZjFtIXcwB95+4dT6Cg7jMWttSzmB+4A7k9qo/MWPKKb76swYWx0RdIj7R6zr0rvHePADxrx0H+ja3B7M/SD6kAgDYiqXZxN7G4ifMxcwFncDQz2A7kTIjXeiUjZsNdYM4LMxhEG7Meg/uSdhqa0TgfIIVC+IYm8y5fIxAtqd1T/md/wh9yvyguFm4/mvERPRF/lT+5O5P3VZQKu0kRvC+A27Bdl1dyCzGJMbARsKkq7RUaVTjfxFw+FvraYltctxkgi2ezDcnvG35VZsPiFdQykMrAFWBkEHUEHqIrEPiJyPc4fdfFWRnw7sS4Mk22c6z3QkiD3MdqX+H/PxwhW1cbPhm7STaJO465O419KDbaTvWQ6lWAIIIIIkEEQQe4iizfV1DKQynUEGQR6Eb0pQUlvhVhfEDo963BJAVhp6AspMe80y5v5CZES9gi3iWgcyMxbxF3MT9f00B27VodcK1NLth3h/SlF235bybj23B20MRqBUvy1zS9l/MDIhXQ6aD9Oh6SanOcuUHRzjMGD4k5rtsfX7ugGz94gt3neq3LS4pBdsQt1RJXbN3Edt/bdjNFa9w/iCXkDoZU/iCNwexHandZDyzzM2HaVBI2uWp37ETsR0PWY2iNU4fxBL6K9tgyEaEf2PYjtRk6pnjtxTymeO3FUOLGx92/yNKUlYO46gn8zI/I0rQQnMnNNrBJLmWPyIPmY/8AdSdNu9ZJxzmC5iX8S+e4RF2HTKo99CxjrsSJuPxF5VdmOJsq9x4UMg6ZdmHWNtB1111Bb8l/Dgki/jR5tCtsjsIGYdABpl6ARtljPtqdI3lLkZ8YVvX5SyPlUbsN9PTUnN1nQeYitXweDW0iqihVUQANhGlLIkV6qyMis9+IHEne8uHQSqgMwmAzEZhP8AtEH7zWhVm/PNlrWLNwbXFUgmI8q5SB7QJ/3UofcschL4a3MYTddobwzpbTsI6ketSnG+T8ObJKWsrWwWXwoRjHmyzGsx1r3wjnTD3La57iWngZldgNfQnQj76Y8zc/2bVplssLtxlIUpJQEjQlhp9wk00GPIPHgbpsBERILIFmZX5iSSS0jv2Eb1f6y74XYQvfe7BKoIzdMxkQD1IlpjvWoGkCGLxa21LMQABOtUjjvHdPFvDy6+DajfYy/5aa7Bh2p1zNxTwyWu7KT4dueoMB3gbaAjtOulZ3du3cbe/mZjAG06/koJHX2rTNDm7jr40LFm0HSOp00CdzoDtE7arynymuEQE63DGYxGo2HoBoAOmupmucp8qLhUBbzXDBJI29u3/s771ZAKNAV2iioCiiigTv2FdSrAMrAggiQQdwR1FYnzryP/ANLui/ZUthXMFSJ8NidAfsnoem3adwpLE4ZbisjqGVgQykSCDuCDuKDIOUudVwTDMxOGufMoHyMT/qL6dx133GuvYbFLcVXRgysAVZTIIOxB61iXxD+HbYBjicKC2HJ89vVjbntuTb9TtNeOQufmwRyOTcwxPmXdrZO7J9md19e+4btRSWGxC3FV1IKsAykbEESD+FK0HCtZ/wA48nvbc4vBDz73rQE5xuWUdW6kQZ3Aka6DXCKDF3tLilF+xpcHzLvOmx6kmPc7nKKd8q80NhnkSUJ/jWuoIEZ19fyIH31O838pPZuHGYNTOvjWlHzLuSo666ldjvB2NYv4b6WRewf+vIVrevmnQ5tJH+4gGBsAKy02LC4lbiK6GVYBlI6g7GkcduK9cMwnhWbdvfIqr6aCjEWy506b/f8Av860yWe31G/5EdjXj6UBoZB/fau0UHPpa9/yo+lr+xRRQH0xf2KPpi/sV2ig59MX9imXFcFZxKZLozCZHQg7SD00JHsa5RQUni/IDQfo7qdoFwEGNdNCBFJ4b4bF48a6qCBnFtSzHuAzaL9w/HSiippV94bhrOGtrbtDKiiAAP3Jp39MX9iiiqiG5j4LaxiQxIdflYf2PdT2pnyry1bwYzNDXTuQNB6CdgJOn/OtFFBZRi1/Yo+mL+xXaKDn0xf2KPpi/sV2ig59MX9ij6Yv7FdooOfTF/Yo+mL+xXaKDxdvowIbUEEEESCCIIPcVnLfCawMaLqXCuGMs1iDOb+VG6J+YjT0KKDRbF1EUKuigAAAaADQAfdXv6Yv7FdooOfTF/Yo+mL+xXaKDhxa9/ypCytlCSqqpYksVQAkncmBqfeu0UC4vZvl/E9Pu6mlEtwIoooP/9k=">
            <a:hlinkClick r:id="rId2"/>
          </p:cNvPr>
          <p:cNvSpPr>
            <a:spLocks noChangeAspect="1" noChangeArrowheads="1"/>
          </p:cNvSpPr>
          <p:nvPr/>
        </p:nvSpPr>
        <p:spPr bwMode="auto">
          <a:xfrm>
            <a:off x="2100263" y="-1600200"/>
            <a:ext cx="4238625" cy="3333750"/>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3080" name="Picture 8" descr="http://www.aciertos.cl/img/pernos.jpg"/>
          <p:cNvPicPr>
            <a:picLocks noChangeAspect="1" noChangeArrowheads="1"/>
          </p:cNvPicPr>
          <p:nvPr/>
        </p:nvPicPr>
        <p:blipFill>
          <a:blip r:embed="rId3" cstate="print"/>
          <a:srcRect/>
          <a:stretch>
            <a:fillRect/>
          </a:stretch>
        </p:blipFill>
        <p:spPr bwMode="auto">
          <a:xfrm>
            <a:off x="3347864" y="4293096"/>
            <a:ext cx="3295909" cy="2232248"/>
          </a:xfrm>
          <a:prstGeom prst="rect">
            <a:avLst/>
          </a:prstGeom>
          <a:noFill/>
        </p:spPr>
      </p:pic>
    </p:spTree>
    <p:extLst>
      <p:ext uri="{BB962C8B-B14F-4D97-AF65-F5344CB8AC3E}">
        <p14:creationId xmlns:p14="http://schemas.microsoft.com/office/powerpoint/2010/main" val="2694051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899592" y="1484784"/>
            <a:ext cx="6696744" cy="953403"/>
          </a:xfrm>
          <a:prstGeom prst="rect">
            <a:avLst/>
          </a:prstGeom>
          <a:noFill/>
        </p:spPr>
        <p:txBody>
          <a:bodyPr wrap="square">
            <a:spAutoFit/>
          </a:bodyPr>
          <a:lstStyle/>
          <a:p>
            <a:pPr fontAlgn="auto">
              <a:lnSpc>
                <a:spcPct val="150000"/>
              </a:lnSpc>
              <a:spcBef>
                <a:spcPts val="0"/>
              </a:spcBef>
              <a:spcAft>
                <a:spcPts val="0"/>
              </a:spcAft>
              <a:defRPr/>
            </a:pPr>
            <a:r>
              <a:rPr lang="es-ES" sz="2000" b="1" dirty="0" smtClean="0">
                <a:latin typeface="Verdana" pitchFamily="34" charset="0"/>
                <a:ea typeface="Verdana" pitchFamily="34" charset="0"/>
                <a:cs typeface="Verdana" pitchFamily="34" charset="0"/>
              </a:rPr>
              <a:t>¿Qué </a:t>
            </a:r>
            <a:r>
              <a:rPr lang="es-ES" sz="2000" b="1" dirty="0">
                <a:latin typeface="Verdana" pitchFamily="34" charset="0"/>
                <a:ea typeface="Verdana" pitchFamily="34" charset="0"/>
                <a:cs typeface="Verdana" pitchFamily="34" charset="0"/>
              </a:rPr>
              <a:t>esperamos lograr en la </a:t>
            </a:r>
            <a:r>
              <a:rPr lang="es-ES" sz="2000" b="1" dirty="0" smtClean="0">
                <a:latin typeface="Verdana" pitchFamily="34" charset="0"/>
                <a:ea typeface="Verdana" pitchFamily="34" charset="0"/>
                <a:cs typeface="Verdana" pitchFamily="34" charset="0"/>
              </a:rPr>
              <a:t>sección </a:t>
            </a:r>
          </a:p>
          <a:p>
            <a:pPr fontAlgn="auto">
              <a:lnSpc>
                <a:spcPct val="150000"/>
              </a:lnSpc>
              <a:spcBef>
                <a:spcPts val="0"/>
              </a:spcBef>
              <a:spcAft>
                <a:spcPts val="0"/>
              </a:spcAft>
              <a:defRPr/>
            </a:pPr>
            <a:r>
              <a:rPr lang="es-ES" sz="2000" b="1" dirty="0" smtClean="0">
                <a:latin typeface="Verdana" pitchFamily="34" charset="0"/>
                <a:ea typeface="Verdana" pitchFamily="34" charset="0"/>
                <a:cs typeface="Verdana" pitchFamily="34" charset="0"/>
              </a:rPr>
              <a:t>            Tecnología de los Materiales ?</a:t>
            </a:r>
            <a:endParaRPr lang="es-ES" sz="2000" b="1"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11</a:t>
            </a:fld>
            <a:endParaRPr lang="es-CL"/>
          </a:p>
        </p:txBody>
      </p:sp>
      <p:sp>
        <p:nvSpPr>
          <p:cNvPr id="11265" name="Rectangle 1"/>
          <p:cNvSpPr>
            <a:spLocks noChangeArrowheads="1"/>
          </p:cNvSpPr>
          <p:nvPr/>
        </p:nvSpPr>
        <p:spPr bwMode="auto">
          <a:xfrm>
            <a:off x="1331640" y="2996952"/>
            <a:ext cx="4752528"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tabLst>
                <a:tab pos="228600" algn="l"/>
              </a:tabLst>
            </a:pPr>
            <a:r>
              <a:rPr lang="es-CL" dirty="0" smtClean="0">
                <a:latin typeface="Verdana" pitchFamily="34" charset="0"/>
                <a:ea typeface="Verdana" pitchFamily="34" charset="0"/>
                <a:cs typeface="Verdana" pitchFamily="34" charset="0"/>
              </a:rPr>
              <a:t>Conocer  de modo general,  cómo se clasifican los materiales y establecer la relación que existe entre  algunas de sus  propiedades  químicas, físicas y mecánicas, consideradas importantes para la fabricación o selección de un perno.</a:t>
            </a:r>
          </a:p>
        </p:txBody>
      </p:sp>
      <p:pic>
        <p:nvPicPr>
          <p:cNvPr id="4098" name="Picture 2" descr="3/8&quot; Whitworth nut and bolt">
            <a:hlinkClick r:id="rId2"/>
          </p:cNvPr>
          <p:cNvPicPr>
            <a:picLocks noChangeAspect="1" noChangeArrowheads="1"/>
          </p:cNvPicPr>
          <p:nvPr/>
        </p:nvPicPr>
        <p:blipFill>
          <a:blip r:embed="rId3" cstate="print">
            <a:lum bright="20000" contrast="30000"/>
          </a:blip>
          <a:srcRect/>
          <a:stretch>
            <a:fillRect/>
          </a:stretch>
        </p:blipFill>
        <p:spPr bwMode="auto">
          <a:xfrm rot="5400000">
            <a:off x="5471286" y="3177786"/>
            <a:ext cx="4207038" cy="1829147"/>
          </a:xfrm>
          <a:prstGeom prst="rect">
            <a:avLst/>
          </a:prstGeom>
          <a:noFill/>
        </p:spPr>
      </p:pic>
    </p:spTree>
    <p:extLst>
      <p:ext uri="{BB962C8B-B14F-4D97-AF65-F5344CB8AC3E}">
        <p14:creationId xmlns:p14="http://schemas.microsoft.com/office/powerpoint/2010/main" val="2694051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12</a:t>
            </a:fld>
            <a:endParaRPr lang="es-CL" dirty="0"/>
          </a:p>
        </p:txBody>
      </p:sp>
      <p:sp>
        <p:nvSpPr>
          <p:cNvPr id="8193" name="Rectangle 1"/>
          <p:cNvSpPr>
            <a:spLocks noChangeArrowheads="1"/>
          </p:cNvSpPr>
          <p:nvPr/>
        </p:nvSpPr>
        <p:spPr bwMode="auto">
          <a:xfrm>
            <a:off x="1043608" y="2024261"/>
            <a:ext cx="7416824"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   El desarrollo y la evolución del hombre han estado íntimamente vinculados a su capacidad para producir y conformar los materiales y herramientas necesarios para satisfacer sus necesidades. </a:t>
            </a:r>
            <a:endParaRPr kumimoji="0" lang="es-E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   </a:t>
            </a:r>
          </a:p>
        </p:txBody>
      </p:sp>
      <p:pic>
        <p:nvPicPr>
          <p:cNvPr id="8195" name="Picture 3" descr="https://encrypted-tbn3.gstatic.com/images?q=tbn:ANd9GcRC2yBJco6Ia4b_0uB9oAYSy0OjWlYalwz6-ognGH_bWCd76z90_Q">
            <a:hlinkClick r:id="rId3"/>
          </p:cNvPr>
          <p:cNvPicPr>
            <a:picLocks noChangeAspect="1" noChangeArrowheads="1"/>
          </p:cNvPicPr>
          <p:nvPr/>
        </p:nvPicPr>
        <p:blipFill>
          <a:blip r:embed="rId4" cstate="print">
            <a:lum contrast="20000"/>
          </a:blip>
          <a:srcRect b="33049"/>
          <a:stretch>
            <a:fillRect/>
          </a:stretch>
        </p:blipFill>
        <p:spPr bwMode="auto">
          <a:xfrm>
            <a:off x="2483768" y="3645024"/>
            <a:ext cx="5080000" cy="2304256"/>
          </a:xfrm>
          <a:prstGeom prst="rect">
            <a:avLst/>
          </a:prstGeom>
          <a:noFill/>
        </p:spPr>
      </p:pic>
      <p:sp>
        <p:nvSpPr>
          <p:cNvPr id="12" name="11 Rectángulo"/>
          <p:cNvSpPr/>
          <p:nvPr/>
        </p:nvSpPr>
        <p:spPr>
          <a:xfrm>
            <a:off x="1219077" y="1556792"/>
            <a:ext cx="4583947" cy="369332"/>
          </a:xfrm>
          <a:prstGeom prst="rect">
            <a:avLst/>
          </a:prstGeom>
        </p:spPr>
        <p:txBody>
          <a:bodyPr wrap="none">
            <a:spAutoFit/>
          </a:bodyPr>
          <a:lstStyle/>
          <a:p>
            <a:pPr lvl="0" algn="just"/>
            <a:r>
              <a:rPr lang="es-ES" dirty="0" smtClean="0">
                <a:solidFill>
                  <a:srgbClr val="000000"/>
                </a:solidFill>
                <a:latin typeface="Verdana" pitchFamily="34" charset="0"/>
                <a:ea typeface="Verdana" pitchFamily="34" charset="0"/>
                <a:cs typeface="Verdana" pitchFamily="34" charset="0"/>
              </a:rPr>
              <a:t>I.- Generalidades de los </a:t>
            </a:r>
            <a:r>
              <a:rPr lang="es-ES" dirty="0" smtClean="0">
                <a:solidFill>
                  <a:srgbClr val="000000"/>
                </a:solidFill>
                <a:latin typeface="Verdana" pitchFamily="34" charset="0"/>
                <a:ea typeface="Verdana" pitchFamily="34" charset="0"/>
                <a:cs typeface="Verdana" pitchFamily="34" charset="0"/>
              </a:rPr>
              <a:t>MATERIALES.</a:t>
            </a:r>
            <a:endParaRPr lang="es-ES" dirty="0" smtClean="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8177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13</a:t>
            </a:fld>
            <a:endParaRPr lang="es-CL" dirty="0"/>
          </a:p>
        </p:txBody>
      </p:sp>
      <p:sp>
        <p:nvSpPr>
          <p:cNvPr id="8193" name="Rectangle 1"/>
          <p:cNvSpPr>
            <a:spLocks noChangeArrowheads="1"/>
          </p:cNvSpPr>
          <p:nvPr/>
        </p:nvSpPr>
        <p:spPr bwMode="auto">
          <a:xfrm>
            <a:off x="1043608" y="1994064"/>
            <a:ext cx="741682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S" sz="1600" b="0" i="0" u="none" strike="noStrike" cap="none" normalizeH="0" baseline="0" dirty="0" smtClean="0">
                <a:ln>
                  <a:noFill/>
                </a:ln>
                <a:effectLst/>
                <a:latin typeface="Verdana" pitchFamily="34" charset="0"/>
                <a:ea typeface="Verdana" pitchFamily="34" charset="0"/>
                <a:cs typeface="Verdana" pitchFamily="34" charset="0"/>
              </a:rPr>
              <a:t>   	Los historiadores han encontrado útil clasificar las primeras civilizaciones a partir de algunos materiales usados: Edad de piedra, del Cobre, del Bronce y del </a:t>
            </a:r>
            <a:r>
              <a:rPr kumimoji="0" lang="es-ES" sz="1600" b="0" i="0" u="none" strike="noStrike" cap="none" normalizeH="0" baseline="0" dirty="0" smtClean="0">
                <a:ln>
                  <a:noFill/>
                </a:ln>
                <a:effectLst/>
                <a:latin typeface="Verdana" pitchFamily="34" charset="0"/>
                <a:ea typeface="Verdana" pitchFamily="34" charset="0"/>
                <a:cs typeface="Verdana" pitchFamily="34" charset="0"/>
              </a:rPr>
              <a:t>Hierro. </a:t>
            </a:r>
            <a:endParaRPr kumimoji="0" lang="es-ES" sz="1600" b="0" i="0" u="none" strike="noStrike" cap="none" normalizeH="0" baseline="0" dirty="0" smtClean="0">
              <a:ln>
                <a:noFill/>
              </a:ln>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600" b="0" i="0" u="none" strike="noStrike" cap="none" normalizeH="0" baseline="0" dirty="0" smtClean="0">
                <a:ln>
                  <a:noFill/>
                </a:ln>
                <a:effectLst/>
                <a:latin typeface="Verdana" pitchFamily="34" charset="0"/>
                <a:ea typeface="Verdana" pitchFamily="34" charset="0"/>
                <a:cs typeface="Verdana" pitchFamily="34" charset="0"/>
              </a:rPr>
              <a:t>	Inicialmente sólo se disponía de materiales naturales o seminaturales como piedras, madera, arcilla, cuero, etc.</a:t>
            </a:r>
          </a:p>
        </p:txBody>
      </p:sp>
      <p:pic>
        <p:nvPicPr>
          <p:cNvPr id="35847" name="Picture 7"/>
          <p:cNvPicPr>
            <a:picLocks noChangeAspect="1" noChangeArrowheads="1"/>
          </p:cNvPicPr>
          <p:nvPr/>
        </p:nvPicPr>
        <p:blipFill>
          <a:blip r:embed="rId3" cstate="print">
            <a:lum contrast="20000"/>
          </a:blip>
          <a:srcRect l="1660" t="37405" r="69561" b="23220"/>
          <a:stretch>
            <a:fillRect/>
          </a:stretch>
        </p:blipFill>
        <p:spPr bwMode="auto">
          <a:xfrm>
            <a:off x="1259632" y="4077072"/>
            <a:ext cx="4176464" cy="2664296"/>
          </a:xfrm>
          <a:prstGeom prst="rect">
            <a:avLst/>
          </a:prstGeom>
          <a:noFill/>
          <a:ln w="9525">
            <a:noFill/>
            <a:miter lim="800000"/>
            <a:headEnd/>
            <a:tailEnd/>
          </a:ln>
        </p:spPr>
      </p:pic>
      <p:pic>
        <p:nvPicPr>
          <p:cNvPr id="12" name="Picture 1" descr="http://www.yodigital.es/wp-content/uploads/2007/06/herramientas-neolitico.jpg"/>
          <p:cNvPicPr>
            <a:picLocks noChangeAspect="1" noChangeArrowheads="1"/>
          </p:cNvPicPr>
          <p:nvPr/>
        </p:nvPicPr>
        <p:blipFill>
          <a:blip r:embed="rId4" r:link="rId5" cstate="print">
            <a:lum bright="12000" contrast="42000"/>
          </a:blip>
          <a:srcRect b="1629"/>
          <a:stretch>
            <a:fillRect/>
          </a:stretch>
        </p:blipFill>
        <p:spPr bwMode="auto">
          <a:xfrm>
            <a:off x="5724128" y="4725144"/>
            <a:ext cx="2160240" cy="1380153"/>
          </a:xfrm>
          <a:prstGeom prst="rect">
            <a:avLst/>
          </a:prstGeom>
          <a:noFill/>
          <a:ln w="9525">
            <a:noFill/>
            <a:miter lim="800000"/>
            <a:headEnd/>
            <a:tailEnd/>
          </a:ln>
        </p:spPr>
      </p:pic>
      <p:sp>
        <p:nvSpPr>
          <p:cNvPr id="15" name="14 Rectángulo"/>
          <p:cNvSpPr/>
          <p:nvPr/>
        </p:nvSpPr>
        <p:spPr>
          <a:xfrm>
            <a:off x="1219077" y="1556792"/>
            <a:ext cx="4583947" cy="369332"/>
          </a:xfrm>
          <a:prstGeom prst="rect">
            <a:avLst/>
          </a:prstGeom>
        </p:spPr>
        <p:txBody>
          <a:bodyPr wrap="none">
            <a:spAutoFit/>
          </a:bodyPr>
          <a:lstStyle/>
          <a:p>
            <a:pPr lvl="0" algn="just"/>
            <a:r>
              <a:rPr lang="es-ES" dirty="0" smtClean="0">
                <a:solidFill>
                  <a:srgbClr val="000000"/>
                </a:solidFill>
                <a:latin typeface="Verdana" pitchFamily="34" charset="0"/>
                <a:ea typeface="Verdana" pitchFamily="34" charset="0"/>
                <a:cs typeface="Verdana" pitchFamily="34" charset="0"/>
              </a:rPr>
              <a:t>I.- Generalidades de los </a:t>
            </a:r>
            <a:r>
              <a:rPr lang="es-ES" dirty="0" smtClean="0">
                <a:solidFill>
                  <a:srgbClr val="000000"/>
                </a:solidFill>
                <a:latin typeface="Verdana" pitchFamily="34" charset="0"/>
                <a:ea typeface="Verdana" pitchFamily="34" charset="0"/>
                <a:cs typeface="Verdana" pitchFamily="34" charset="0"/>
              </a:rPr>
              <a:t>MATERIALES.</a:t>
            </a:r>
            <a:endParaRPr lang="es-ES" dirty="0" smtClean="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8177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14</a:t>
            </a:fld>
            <a:endParaRPr lang="es-CL"/>
          </a:p>
        </p:txBody>
      </p:sp>
      <p:sp>
        <p:nvSpPr>
          <p:cNvPr id="9" name="8 Rectángulo"/>
          <p:cNvSpPr/>
          <p:nvPr/>
        </p:nvSpPr>
        <p:spPr>
          <a:xfrm>
            <a:off x="2267744" y="4543960"/>
            <a:ext cx="6120680" cy="1477328"/>
          </a:xfrm>
          <a:prstGeom prst="rect">
            <a:avLst/>
          </a:prstGeom>
        </p:spPr>
        <p:txBody>
          <a:bodyPr wrap="square">
            <a:spAutoFit/>
          </a:bodyPr>
          <a:lstStyle/>
          <a:p>
            <a:pPr>
              <a:lnSpc>
                <a:spcPct val="150000"/>
              </a:lnSpc>
              <a:spcAft>
                <a:spcPts val="0"/>
              </a:spcAft>
            </a:pPr>
            <a:r>
              <a:rPr lang="es-ES" sz="2000" b="1" kern="1800" dirty="0" smtClean="0">
                <a:solidFill>
                  <a:srgbClr val="000000"/>
                </a:solidFill>
                <a:latin typeface="Verdana" pitchFamily="34" charset="0"/>
                <a:ea typeface="Verdana" pitchFamily="34" charset="0"/>
                <a:cs typeface="Verdana" pitchFamily="34" charset="0"/>
              </a:rPr>
              <a:t>Clasificación </a:t>
            </a:r>
          </a:p>
          <a:p>
            <a:pPr>
              <a:lnSpc>
                <a:spcPct val="150000"/>
              </a:lnSpc>
              <a:spcAft>
                <a:spcPts val="0"/>
              </a:spcAft>
            </a:pPr>
            <a:r>
              <a:rPr lang="es-ES" sz="2000" b="1" kern="1800" dirty="0" smtClean="0">
                <a:solidFill>
                  <a:srgbClr val="000000"/>
                </a:solidFill>
                <a:latin typeface="Verdana" pitchFamily="34" charset="0"/>
                <a:ea typeface="Verdana" pitchFamily="34" charset="0"/>
                <a:cs typeface="Verdana" pitchFamily="34" charset="0"/>
              </a:rPr>
              <a:t>De los materiales</a:t>
            </a:r>
          </a:p>
          <a:p>
            <a:pPr>
              <a:lnSpc>
                <a:spcPct val="150000"/>
              </a:lnSpc>
              <a:spcAft>
                <a:spcPts val="0"/>
              </a:spcAft>
            </a:pPr>
            <a:endParaRPr lang="es-CL" sz="2000" dirty="0" smtClean="0">
              <a:latin typeface="Verdana" pitchFamily="34" charset="0"/>
              <a:ea typeface="Verdana" pitchFamily="34" charset="0"/>
              <a:cs typeface="Verdana" pitchFamily="34" charset="0"/>
            </a:endParaRPr>
          </a:p>
        </p:txBody>
      </p:sp>
      <p:sp>
        <p:nvSpPr>
          <p:cNvPr id="4" name="3 CuadroTexto"/>
          <p:cNvSpPr txBox="1"/>
          <p:nvPr/>
        </p:nvSpPr>
        <p:spPr>
          <a:xfrm>
            <a:off x="1115616" y="2348880"/>
            <a:ext cx="4104456" cy="707886"/>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TECNOLOGÍA DE LOS </a:t>
            </a:r>
            <a:r>
              <a:rPr lang="es-CL" sz="2000" b="1" dirty="0" smtClean="0">
                <a:latin typeface="Verdana" panose="020B0604030504040204" pitchFamily="34" charset="0"/>
                <a:ea typeface="Verdana" panose="020B0604030504040204" pitchFamily="34" charset="0"/>
                <a:cs typeface="Verdana" panose="020B0604030504040204" pitchFamily="34" charset="0"/>
              </a:rPr>
              <a:t>MATERIALES.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p:cNvSpPr/>
          <p:nvPr/>
        </p:nvSpPr>
        <p:spPr>
          <a:xfrm>
            <a:off x="1092882" y="1412776"/>
            <a:ext cx="5040560" cy="830997"/>
          </a:xfrm>
          <a:prstGeom prst="rect">
            <a:avLst/>
          </a:prstGeom>
        </p:spPr>
        <p:txBody>
          <a:bodyPr wrap="square">
            <a:spAutoFit/>
          </a:bodyPr>
          <a:lstStyle/>
          <a:p>
            <a:pPr>
              <a:defRPr/>
            </a:pPr>
            <a:r>
              <a:rPr lang="es-ES" sz="2400" b="1" dirty="0" smtClean="0">
                <a:latin typeface="Verdana" pitchFamily="34" charset="0"/>
                <a:ea typeface="Verdana" pitchFamily="34" charset="0"/>
                <a:cs typeface="Verdana" pitchFamily="34" charset="0"/>
              </a:rPr>
              <a:t>Unidad 2</a:t>
            </a:r>
          </a:p>
          <a:p>
            <a:pPr>
              <a:defRPr/>
            </a:pPr>
            <a:r>
              <a:rPr lang="es-ES" sz="2400" b="1" dirty="0" smtClean="0">
                <a:latin typeface="Verdana" pitchFamily="34" charset="0"/>
                <a:ea typeface="Verdana" pitchFamily="34" charset="0"/>
                <a:cs typeface="Verdana" pitchFamily="34" charset="0"/>
              </a:rPr>
              <a:t>TORQUE</a:t>
            </a:r>
            <a:endParaRPr lang="es-ES" sz="24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15</a:t>
            </a:fld>
            <a:endParaRPr lang="es-CL"/>
          </a:p>
        </p:txBody>
      </p:sp>
      <p:sp>
        <p:nvSpPr>
          <p:cNvPr id="3" name="2 Rectángulo"/>
          <p:cNvSpPr/>
          <p:nvPr/>
        </p:nvSpPr>
        <p:spPr>
          <a:xfrm>
            <a:off x="1291192" y="1556792"/>
            <a:ext cx="6768752" cy="297517"/>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Actualmente </a:t>
            </a:r>
            <a:r>
              <a:rPr lang="es-ES" sz="1600" b="1" kern="1800" dirty="0" smtClean="0">
                <a:solidFill>
                  <a:srgbClr val="000000"/>
                </a:solidFill>
                <a:latin typeface="Verdana" pitchFamily="34" charset="0"/>
                <a:ea typeface="Verdana" pitchFamily="34" charset="0"/>
                <a:cs typeface="Verdana" pitchFamily="34" charset="0"/>
              </a:rPr>
              <a:t>¿Cómo se clasifican los materiales?</a:t>
            </a:r>
            <a:endParaRPr lang="es-CL" sz="1600" dirty="0" smtClean="0">
              <a:latin typeface="Verdana" pitchFamily="34" charset="0"/>
              <a:ea typeface="Verdana" pitchFamily="34" charset="0"/>
              <a:cs typeface="Verdana" pitchFamily="34" charset="0"/>
            </a:endParaRPr>
          </a:p>
        </p:txBody>
      </p:sp>
      <p:sp>
        <p:nvSpPr>
          <p:cNvPr id="6" name="5 Rectángulo"/>
          <p:cNvSpPr/>
          <p:nvPr/>
        </p:nvSpPr>
        <p:spPr>
          <a:xfrm>
            <a:off x="4407361" y="2863006"/>
            <a:ext cx="1762021" cy="461665"/>
          </a:xfrm>
          <a:prstGeom prst="rect">
            <a:avLst/>
          </a:prstGeom>
        </p:spPr>
        <p:txBody>
          <a:bodyPr wrap="none">
            <a:spAutoFit/>
          </a:bodyPr>
          <a:lstStyle/>
          <a:p>
            <a:pPr marL="342900" lvl="0" indent="-342900" algn="just">
              <a:lnSpc>
                <a:spcPct val="150000"/>
              </a:lnSpc>
              <a:spcAft>
                <a:spcPts val="0"/>
              </a:spcAft>
              <a:buSzPts val="1000"/>
              <a:tabLst>
                <a:tab pos="457200" algn="l"/>
              </a:tabLst>
            </a:pPr>
            <a:r>
              <a:rPr lang="es-ES" sz="1600" b="1" dirty="0" smtClean="0">
                <a:latin typeface="Verdana" pitchFamily="34" charset="0"/>
                <a:ea typeface="Verdana" pitchFamily="34" charset="0"/>
                <a:cs typeface="Verdana" pitchFamily="34" charset="0"/>
              </a:rPr>
              <a:t>1.-  Naturales</a:t>
            </a:r>
            <a:endParaRPr lang="es-CL" sz="1600" dirty="0">
              <a:latin typeface="Verdana" pitchFamily="34" charset="0"/>
              <a:ea typeface="Verdana" pitchFamily="34" charset="0"/>
              <a:cs typeface="Verdana" pitchFamily="34" charset="0"/>
            </a:endParaRPr>
          </a:p>
        </p:txBody>
      </p:sp>
      <p:sp>
        <p:nvSpPr>
          <p:cNvPr id="10" name="9 Rectángulo"/>
          <p:cNvSpPr/>
          <p:nvPr/>
        </p:nvSpPr>
        <p:spPr>
          <a:xfrm>
            <a:off x="4414779" y="4385244"/>
            <a:ext cx="1781257" cy="461665"/>
          </a:xfrm>
          <a:prstGeom prst="rect">
            <a:avLst/>
          </a:prstGeom>
        </p:spPr>
        <p:txBody>
          <a:bodyPr wrap="none">
            <a:spAutoFit/>
          </a:bodyPr>
          <a:lstStyle/>
          <a:p>
            <a:pPr marL="342900" lvl="0" indent="-342900" algn="just">
              <a:lnSpc>
                <a:spcPct val="150000"/>
              </a:lnSpc>
              <a:spcAft>
                <a:spcPts val="0"/>
              </a:spcAft>
              <a:buSzPts val="1000"/>
              <a:tabLst>
                <a:tab pos="457200" algn="l"/>
              </a:tabLst>
            </a:pPr>
            <a:r>
              <a:rPr lang="es-ES" sz="1600" b="1" dirty="0" smtClean="0">
                <a:latin typeface="Verdana" pitchFamily="34" charset="0"/>
                <a:ea typeface="Verdana" pitchFamily="34" charset="0"/>
                <a:cs typeface="Verdana" pitchFamily="34" charset="0"/>
              </a:rPr>
              <a:t>2.-  Sintéticos</a:t>
            </a:r>
            <a:endParaRPr lang="es-CL" sz="1600" dirty="0">
              <a:latin typeface="Verdana" pitchFamily="34" charset="0"/>
              <a:ea typeface="Verdana" pitchFamily="34" charset="0"/>
              <a:cs typeface="Verdana" pitchFamily="34" charset="0"/>
            </a:endParaRPr>
          </a:p>
        </p:txBody>
      </p:sp>
      <p:sp>
        <p:nvSpPr>
          <p:cNvPr id="16" name="15 Abrir llave"/>
          <p:cNvSpPr/>
          <p:nvPr/>
        </p:nvSpPr>
        <p:spPr>
          <a:xfrm>
            <a:off x="3923928" y="2924944"/>
            <a:ext cx="504056" cy="1872208"/>
          </a:xfrm>
          <a:prstGeom prst="leftBrace">
            <a:avLst>
              <a:gd name="adj1" fmla="val 37592"/>
              <a:gd name="adj2" fmla="val 4488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5" name="4 CuadroTexto"/>
          <p:cNvSpPr txBox="1"/>
          <p:nvPr/>
        </p:nvSpPr>
        <p:spPr>
          <a:xfrm rot="10800000" flipH="1" flipV="1">
            <a:off x="1809406" y="3573016"/>
            <a:ext cx="1970506" cy="369332"/>
          </a:xfrm>
          <a:prstGeom prst="rect">
            <a:avLst/>
          </a:prstGeom>
          <a:noFill/>
        </p:spPr>
        <p:txBody>
          <a:bodyPr wrap="square" rtlCol="0">
            <a:spAutoFit/>
          </a:bodyPr>
          <a:lstStyle/>
          <a:p>
            <a:r>
              <a:rPr lang="es-ES" b="1" kern="1800" dirty="0">
                <a:solidFill>
                  <a:srgbClr val="000000"/>
                </a:solidFill>
                <a:latin typeface="Verdana" pitchFamily="34" charset="0"/>
                <a:ea typeface="Verdana" pitchFamily="34" charset="0"/>
                <a:cs typeface="Verdana" pitchFamily="34" charset="0"/>
              </a:rPr>
              <a:t>MATERIALES</a:t>
            </a:r>
            <a:endParaRPr lang="es-CL" dirty="0"/>
          </a:p>
        </p:txBody>
      </p:sp>
      <p:sp>
        <p:nvSpPr>
          <p:cNvPr id="8"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mph" presetSubtype="2" fill="hold" grpId="1" nodeType="clickEffect">
                                  <p:stCondLst>
                                    <p:cond delay="0"/>
                                  </p:stCondLst>
                                  <p:childTnLst>
                                    <p:anim to="1.5" calcmode="lin" valueType="num">
                                      <p:cBhvr override="childStyle">
                                        <p:cTn id="22" dur="20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6"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16</a:t>
            </a:fld>
            <a:endParaRPr lang="es-CL"/>
          </a:p>
        </p:txBody>
      </p:sp>
      <p:sp>
        <p:nvSpPr>
          <p:cNvPr id="3" name="2 Rectángulo"/>
          <p:cNvSpPr/>
          <p:nvPr/>
        </p:nvSpPr>
        <p:spPr>
          <a:xfrm>
            <a:off x="1187624" y="2420888"/>
            <a:ext cx="6768752" cy="3252172"/>
          </a:xfrm>
          <a:prstGeom prst="rect">
            <a:avLst/>
          </a:prstGeom>
        </p:spPr>
        <p:txBody>
          <a:bodyPr wrap="square">
            <a:spAutoFit/>
          </a:bodyPr>
          <a:lstStyle/>
          <a:p>
            <a:pPr>
              <a:lnSpc>
                <a:spcPts val="1560"/>
              </a:lnSpc>
              <a:spcAft>
                <a:spcPts val="0"/>
              </a:spcAft>
            </a:pPr>
            <a:endParaRPr lang="es-CL" sz="1600" dirty="0" smtClean="0">
              <a:latin typeface="Verdana" pitchFamily="34" charset="0"/>
              <a:ea typeface="Verdana" pitchFamily="34" charset="0"/>
              <a:cs typeface="Verdana" pitchFamily="34" charset="0"/>
            </a:endParaRPr>
          </a:p>
          <a:p>
            <a:pPr marL="342900" lvl="0" indent="-342900">
              <a:lnSpc>
                <a:spcPct val="150000"/>
              </a:lnSpc>
              <a:spcAft>
                <a:spcPts val="0"/>
              </a:spcAft>
              <a:buSzPts val="1000"/>
              <a:tabLst>
                <a:tab pos="457200" algn="l"/>
              </a:tabLst>
            </a:pPr>
            <a:r>
              <a:rPr lang="es-ES" sz="1600" dirty="0" smtClean="0">
                <a:latin typeface="Verdana" pitchFamily="34" charset="0"/>
                <a:ea typeface="Verdana" pitchFamily="34" charset="0"/>
                <a:cs typeface="Verdana" pitchFamily="34" charset="0"/>
              </a:rPr>
              <a:t>              Los materiales </a:t>
            </a:r>
            <a:r>
              <a:rPr lang="es-ES" sz="1600" b="1" dirty="0" smtClean="0">
                <a:latin typeface="Verdana" pitchFamily="34" charset="0"/>
                <a:ea typeface="Verdana" pitchFamily="34" charset="0"/>
                <a:cs typeface="Verdana" pitchFamily="34" charset="0"/>
              </a:rPr>
              <a:t>naturales</a:t>
            </a:r>
            <a:r>
              <a:rPr lang="es-ES" sz="1600" dirty="0" smtClean="0">
                <a:latin typeface="Verdana" pitchFamily="34" charset="0"/>
                <a:ea typeface="Verdana" pitchFamily="34" charset="0"/>
                <a:cs typeface="Verdana" pitchFamily="34" charset="0"/>
              </a:rPr>
              <a:t> se encuentran en la naturaleza, y no requieren de la intervención del hombre para ser utilizado salvo algunos procesos selección y dimensionamiento.</a:t>
            </a:r>
          </a:p>
          <a:p>
            <a:pPr marL="342900" lvl="0" indent="-342900">
              <a:lnSpc>
                <a:spcPct val="150000"/>
              </a:lnSpc>
              <a:spcAft>
                <a:spcPts val="0"/>
              </a:spcAft>
              <a:buSzPts val="1000"/>
              <a:tabLst>
                <a:tab pos="457200" algn="l"/>
              </a:tabLst>
            </a:pPr>
            <a:r>
              <a:rPr lang="es-ES" sz="1600" dirty="0" smtClean="0">
                <a:latin typeface="Verdana" pitchFamily="34" charset="0"/>
                <a:ea typeface="Verdana" pitchFamily="34" charset="0"/>
                <a:cs typeface="Verdana" pitchFamily="34" charset="0"/>
              </a:rPr>
              <a:t>     Los materiales </a:t>
            </a:r>
            <a:r>
              <a:rPr lang="es-ES" sz="1600" b="1" dirty="0" smtClean="0">
                <a:latin typeface="Verdana" pitchFamily="34" charset="0"/>
                <a:ea typeface="Verdana" pitchFamily="34" charset="0"/>
                <a:cs typeface="Verdana" pitchFamily="34" charset="0"/>
              </a:rPr>
              <a:t>sintéticos</a:t>
            </a:r>
            <a:r>
              <a:rPr lang="es-ES" sz="1600" dirty="0" smtClean="0">
                <a:latin typeface="Verdana" pitchFamily="34" charset="0"/>
                <a:ea typeface="Verdana" pitchFamily="34" charset="0"/>
                <a:cs typeface="Verdana" pitchFamily="34" charset="0"/>
              </a:rPr>
              <a:t> son aquellos creados por las personas a partir de materiales naturales que; por ejemplo, el acero que es una mezcla del hierro y el carbono, el hormigón, el vidrio, el papel, los plásticos, </a:t>
            </a:r>
            <a:r>
              <a:rPr lang="es-ES" sz="1600" dirty="0" smtClean="0">
                <a:latin typeface="Verdana" pitchFamily="34" charset="0"/>
                <a:ea typeface="Verdana" pitchFamily="34" charset="0"/>
                <a:cs typeface="Verdana" pitchFamily="34" charset="0"/>
              </a:rPr>
              <a:t>etc. </a:t>
            </a:r>
            <a:endParaRPr lang="es-CL" sz="1600" dirty="0">
              <a:latin typeface="Verdana" pitchFamily="34" charset="0"/>
              <a:ea typeface="Verdana" pitchFamily="34" charset="0"/>
              <a:cs typeface="Verdana" pitchFamily="34" charset="0"/>
            </a:endParaRPr>
          </a:p>
        </p:txBody>
      </p:sp>
      <p:sp>
        <p:nvSpPr>
          <p:cNvPr id="6" name="5 Rectángulo"/>
          <p:cNvSpPr/>
          <p:nvPr/>
        </p:nvSpPr>
        <p:spPr>
          <a:xfrm>
            <a:off x="1547664" y="4365104"/>
            <a:ext cx="6408712" cy="415242"/>
          </a:xfrm>
          <a:prstGeom prst="rect">
            <a:avLst/>
          </a:prstGeom>
        </p:spPr>
        <p:txBody>
          <a:bodyPr wrap="square">
            <a:spAutoFit/>
          </a:bodyPr>
          <a:lstStyle/>
          <a:p>
            <a:pPr>
              <a:lnSpc>
                <a:spcPct val="150000"/>
              </a:lnSpc>
            </a:pPr>
            <a:r>
              <a:rPr lang="es-ES" sz="1600" dirty="0" smtClean="0">
                <a:latin typeface="Verdana" pitchFamily="34" charset="0"/>
                <a:ea typeface="Verdana" pitchFamily="34" charset="0"/>
                <a:cs typeface="Verdana" pitchFamily="34" charset="0"/>
              </a:rPr>
              <a:t>	</a:t>
            </a:r>
            <a:endParaRPr lang="es-CL" sz="1600" dirty="0"/>
          </a:p>
        </p:txBody>
      </p:sp>
      <p:sp>
        <p:nvSpPr>
          <p:cNvPr id="8"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
        <p:nvSpPr>
          <p:cNvPr id="9" name="8 Rectángulo"/>
          <p:cNvSpPr/>
          <p:nvPr/>
        </p:nvSpPr>
        <p:spPr>
          <a:xfrm>
            <a:off x="1187624" y="1484784"/>
            <a:ext cx="7272808" cy="871136"/>
          </a:xfrm>
          <a:prstGeom prst="rect">
            <a:avLst/>
          </a:prstGeom>
        </p:spPr>
        <p:txBody>
          <a:bodyPr wrap="square">
            <a:spAutoFit/>
          </a:bodyPr>
          <a:lstStyle/>
          <a:p>
            <a:pPr>
              <a:lnSpc>
                <a:spcPct val="150000"/>
              </a:lnSpc>
            </a:pPr>
            <a:r>
              <a:rPr lang="es-ES" b="1" dirty="0" smtClean="0">
                <a:latin typeface="Verdana" pitchFamily="34" charset="0"/>
                <a:ea typeface="Verdana" pitchFamily="34" charset="0"/>
                <a:cs typeface="Verdana" pitchFamily="34" charset="0"/>
              </a:rPr>
              <a:t>¿ Cuál es la diferencia entre un material natural y un material sintético?</a:t>
            </a:r>
            <a:endParaRPr 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17</a:t>
            </a:fld>
            <a:endParaRPr lang="es-CL"/>
          </a:p>
        </p:txBody>
      </p:sp>
      <p:sp>
        <p:nvSpPr>
          <p:cNvPr id="3" name="2 Rectángulo"/>
          <p:cNvSpPr/>
          <p:nvPr/>
        </p:nvSpPr>
        <p:spPr>
          <a:xfrm>
            <a:off x="1259632" y="1556792"/>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¿Cómo se clasifican los materiales Naturales?</a:t>
            </a: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
        <p:nvSpPr>
          <p:cNvPr id="4" name="3 Rectángulo"/>
          <p:cNvSpPr/>
          <p:nvPr/>
        </p:nvSpPr>
        <p:spPr>
          <a:xfrm>
            <a:off x="4644008" y="2780928"/>
            <a:ext cx="2880320" cy="461665"/>
          </a:xfrm>
          <a:prstGeom prst="rect">
            <a:avLst/>
          </a:prstGeom>
        </p:spPr>
        <p:txBody>
          <a:bodyPr wrap="square">
            <a:spAutoFit/>
          </a:bodyPr>
          <a:lstStyle/>
          <a:p>
            <a:pPr>
              <a:lnSpc>
                <a:spcPct val="150000"/>
              </a:lnSpc>
            </a:pPr>
            <a:r>
              <a:rPr lang="es-CL" sz="1600" b="1" dirty="0" smtClean="0">
                <a:latin typeface="Verdana" pitchFamily="34" charset="0"/>
                <a:ea typeface="Verdana" pitchFamily="34" charset="0"/>
                <a:cs typeface="Verdana" pitchFamily="34" charset="0"/>
              </a:rPr>
              <a:t>a) Minerales</a:t>
            </a:r>
            <a:r>
              <a:rPr lang="es-CL" sz="1600" dirty="0" smtClean="0">
                <a:latin typeface="Verdana" pitchFamily="34" charset="0"/>
                <a:ea typeface="Verdana" pitchFamily="34" charset="0"/>
                <a:cs typeface="Verdana" pitchFamily="34" charset="0"/>
              </a:rPr>
              <a:t>.</a:t>
            </a:r>
          </a:p>
        </p:txBody>
      </p:sp>
      <p:sp>
        <p:nvSpPr>
          <p:cNvPr id="6" name="5 Rectángulo"/>
          <p:cNvSpPr/>
          <p:nvPr/>
        </p:nvSpPr>
        <p:spPr>
          <a:xfrm>
            <a:off x="1096840" y="3521148"/>
            <a:ext cx="2962671" cy="461665"/>
          </a:xfrm>
          <a:prstGeom prst="rect">
            <a:avLst/>
          </a:prstGeom>
        </p:spPr>
        <p:txBody>
          <a:bodyPr wrap="none">
            <a:spAutoFit/>
          </a:bodyPr>
          <a:lstStyle/>
          <a:p>
            <a:pPr marL="342900" lvl="0" indent="-342900" algn="just">
              <a:lnSpc>
                <a:spcPct val="150000"/>
              </a:lnSpc>
              <a:spcAft>
                <a:spcPts val="0"/>
              </a:spcAft>
              <a:buSzPts val="1000"/>
              <a:tabLst>
                <a:tab pos="457200" algn="l"/>
              </a:tabLst>
            </a:pPr>
            <a:r>
              <a:rPr lang="es-ES" sz="1600" b="1" dirty="0" smtClean="0">
                <a:latin typeface="Verdana" pitchFamily="34" charset="0"/>
                <a:ea typeface="Verdana" pitchFamily="34" charset="0"/>
                <a:cs typeface="Verdana" pitchFamily="34" charset="0"/>
              </a:rPr>
              <a:t>1.- Materiales Naturales</a:t>
            </a:r>
            <a:endParaRPr lang="es-CL" sz="1600" dirty="0">
              <a:latin typeface="Verdana" pitchFamily="34" charset="0"/>
              <a:ea typeface="Verdana" pitchFamily="34" charset="0"/>
              <a:cs typeface="Verdana" pitchFamily="34" charset="0"/>
            </a:endParaRPr>
          </a:p>
        </p:txBody>
      </p:sp>
      <p:sp>
        <p:nvSpPr>
          <p:cNvPr id="8" name="7 Rectángulo"/>
          <p:cNvSpPr/>
          <p:nvPr/>
        </p:nvSpPr>
        <p:spPr>
          <a:xfrm>
            <a:off x="4620178" y="3594502"/>
            <a:ext cx="1863011" cy="338554"/>
          </a:xfrm>
          <a:prstGeom prst="rect">
            <a:avLst/>
          </a:prstGeom>
        </p:spPr>
        <p:txBody>
          <a:bodyPr wrap="none">
            <a:spAutoFit/>
          </a:bodyPr>
          <a:lstStyle/>
          <a:p>
            <a:r>
              <a:rPr lang="es-CL" sz="1600" b="1" dirty="0" smtClean="0">
                <a:latin typeface="Verdana" pitchFamily="34" charset="0"/>
                <a:ea typeface="Verdana" pitchFamily="34" charset="0"/>
                <a:cs typeface="Verdana" pitchFamily="34" charset="0"/>
              </a:rPr>
              <a:t> b) Vegetales</a:t>
            </a:r>
            <a:r>
              <a:rPr lang="es-CL" sz="1600" dirty="0" smtClean="0">
                <a:latin typeface="Verdana" pitchFamily="34" charset="0"/>
                <a:ea typeface="Verdana" pitchFamily="34" charset="0"/>
                <a:cs typeface="Verdana" pitchFamily="34" charset="0"/>
              </a:rPr>
              <a:t>. </a:t>
            </a:r>
            <a:endParaRPr lang="es-CL" sz="1600" dirty="0"/>
          </a:p>
        </p:txBody>
      </p:sp>
      <p:sp>
        <p:nvSpPr>
          <p:cNvPr id="9" name="8 Rectángulo"/>
          <p:cNvSpPr/>
          <p:nvPr/>
        </p:nvSpPr>
        <p:spPr>
          <a:xfrm>
            <a:off x="4623512" y="4458598"/>
            <a:ext cx="1834156" cy="338554"/>
          </a:xfrm>
          <a:prstGeom prst="rect">
            <a:avLst/>
          </a:prstGeom>
        </p:spPr>
        <p:txBody>
          <a:bodyPr wrap="none">
            <a:spAutoFit/>
          </a:bodyPr>
          <a:lstStyle/>
          <a:p>
            <a:r>
              <a:rPr lang="es-CL" sz="1600" b="1" dirty="0" smtClean="0">
                <a:latin typeface="Verdana" pitchFamily="34" charset="0"/>
                <a:ea typeface="Verdana" pitchFamily="34" charset="0"/>
                <a:cs typeface="Verdana" pitchFamily="34" charset="0"/>
              </a:rPr>
              <a:t> c)  Animales</a:t>
            </a:r>
            <a:r>
              <a:rPr lang="es-CL" sz="1600" dirty="0" smtClean="0">
                <a:latin typeface="Verdana" pitchFamily="34" charset="0"/>
                <a:ea typeface="Verdana" pitchFamily="34" charset="0"/>
                <a:cs typeface="Verdana" pitchFamily="34" charset="0"/>
              </a:rPr>
              <a:t>. </a:t>
            </a:r>
            <a:endParaRPr lang="es-CL" sz="1600" dirty="0"/>
          </a:p>
        </p:txBody>
      </p:sp>
      <p:sp>
        <p:nvSpPr>
          <p:cNvPr id="14" name="13 Abrir llave"/>
          <p:cNvSpPr/>
          <p:nvPr/>
        </p:nvSpPr>
        <p:spPr>
          <a:xfrm>
            <a:off x="4067944" y="2780928"/>
            <a:ext cx="504056" cy="2088232"/>
          </a:xfrm>
          <a:prstGeom prst="leftBrace">
            <a:avLst>
              <a:gd name="adj1" fmla="val 37592"/>
              <a:gd name="adj2" fmla="val 4488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5"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extLst>
      <p:ext uri="{BB962C8B-B14F-4D97-AF65-F5344CB8AC3E}">
        <p14:creationId xmlns:p14="http://schemas.microsoft.com/office/powerpoint/2010/main" val="124015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18</a:t>
            </a:fld>
            <a:endParaRPr lang="es-CL"/>
          </a:p>
        </p:txBody>
      </p:sp>
      <p:sp>
        <p:nvSpPr>
          <p:cNvPr id="3" name="2 Rectángulo"/>
          <p:cNvSpPr/>
          <p:nvPr/>
        </p:nvSpPr>
        <p:spPr>
          <a:xfrm>
            <a:off x="1259632" y="1556792"/>
            <a:ext cx="6768752" cy="913070"/>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1.-  MATERIALES </a:t>
            </a:r>
            <a:r>
              <a:rPr lang="es-ES" sz="1600" b="1" kern="1800" dirty="0" smtClean="0">
                <a:solidFill>
                  <a:srgbClr val="000000"/>
                </a:solidFill>
                <a:latin typeface="Verdana" pitchFamily="34" charset="0"/>
                <a:ea typeface="Verdana" pitchFamily="34" charset="0"/>
                <a:cs typeface="Verdana" pitchFamily="34" charset="0"/>
              </a:rPr>
              <a:t>NATURALES.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 </a:t>
            </a:r>
          </a:p>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a)   </a:t>
            </a:r>
            <a:r>
              <a:rPr lang="es-ES" sz="1600" b="1" kern="1800" dirty="0" smtClean="0">
                <a:solidFill>
                  <a:srgbClr val="000000"/>
                </a:solidFill>
                <a:latin typeface="Verdana" pitchFamily="34" charset="0"/>
                <a:ea typeface="Verdana" pitchFamily="34" charset="0"/>
                <a:cs typeface="Verdana" pitchFamily="34" charset="0"/>
              </a:rPr>
              <a:t>MINERALES:</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
        <p:nvSpPr>
          <p:cNvPr id="4" name="3 Rectángulo"/>
          <p:cNvSpPr/>
          <p:nvPr/>
        </p:nvSpPr>
        <p:spPr>
          <a:xfrm>
            <a:off x="1475656" y="2758276"/>
            <a:ext cx="5904656" cy="3046988"/>
          </a:xfrm>
          <a:prstGeom prst="rect">
            <a:avLst/>
          </a:prstGeom>
        </p:spPr>
        <p:txBody>
          <a:bodyPr wrap="square">
            <a:spAutoFit/>
          </a:bodyPr>
          <a:lstStyle/>
          <a:p>
            <a:pPr>
              <a:lnSpc>
                <a:spcPct val="150000"/>
              </a:lnSpc>
            </a:pPr>
            <a:r>
              <a:rPr lang="es-CL" sz="1600" dirty="0" smtClean="0">
                <a:latin typeface="Verdana" pitchFamily="34" charset="0"/>
                <a:ea typeface="Verdana" pitchFamily="34" charset="0"/>
                <a:cs typeface="Verdana" pitchFamily="34" charset="0"/>
              </a:rPr>
              <a:t>A partir de rocas y minerales se obtienen los materiales </a:t>
            </a:r>
            <a:r>
              <a:rPr lang="es-CL" sz="1600" b="1" dirty="0" smtClean="0">
                <a:latin typeface="Verdana" pitchFamily="34" charset="0"/>
                <a:ea typeface="Verdana" pitchFamily="34" charset="0"/>
                <a:cs typeface="Verdana" pitchFamily="34" charset="0"/>
              </a:rPr>
              <a:t>de origen mineral</a:t>
            </a:r>
            <a:r>
              <a:rPr lang="es-CL" sz="1600" dirty="0" smtClean="0">
                <a:latin typeface="Verdana" pitchFamily="34" charset="0"/>
                <a:ea typeface="Verdana" pitchFamily="34" charset="0"/>
                <a:cs typeface="Verdana" pitchFamily="34" charset="0"/>
              </a:rPr>
              <a:t>. </a:t>
            </a:r>
          </a:p>
          <a:p>
            <a:pPr>
              <a:lnSpc>
                <a:spcPct val="150000"/>
              </a:lnSpc>
            </a:pPr>
            <a:endParaRPr lang="es-CL" sz="1600" dirty="0" smtClean="0">
              <a:latin typeface="Verdana" pitchFamily="34" charset="0"/>
              <a:ea typeface="Verdana" pitchFamily="34" charset="0"/>
              <a:cs typeface="Verdana" pitchFamily="34" charset="0"/>
            </a:endParaRPr>
          </a:p>
          <a:p>
            <a:pPr>
              <a:lnSpc>
                <a:spcPct val="150000"/>
              </a:lnSpc>
            </a:pPr>
            <a:r>
              <a:rPr lang="es-CL" sz="1600" dirty="0" smtClean="0">
                <a:latin typeface="Verdana" pitchFamily="34" charset="0"/>
                <a:ea typeface="Verdana" pitchFamily="34" charset="0"/>
                <a:cs typeface="Verdana" pitchFamily="34" charset="0"/>
              </a:rPr>
              <a:t>Los metales, la piedra o</a:t>
            </a:r>
          </a:p>
          <a:p>
            <a:pPr>
              <a:lnSpc>
                <a:spcPct val="150000"/>
              </a:lnSpc>
            </a:pPr>
            <a:r>
              <a:rPr lang="es-CL" sz="1600" dirty="0" smtClean="0">
                <a:latin typeface="Verdana" pitchFamily="34" charset="0"/>
                <a:ea typeface="Verdana" pitchFamily="34" charset="0"/>
                <a:cs typeface="Verdana" pitchFamily="34" charset="0"/>
              </a:rPr>
              <a:t>la arena son materiales </a:t>
            </a:r>
          </a:p>
          <a:p>
            <a:pPr>
              <a:lnSpc>
                <a:spcPct val="150000"/>
              </a:lnSpc>
            </a:pPr>
            <a:r>
              <a:rPr lang="es-CL" sz="1600" dirty="0" smtClean="0">
                <a:latin typeface="Verdana" pitchFamily="34" charset="0"/>
                <a:ea typeface="Verdana" pitchFamily="34" charset="0"/>
                <a:cs typeface="Verdana" pitchFamily="34" charset="0"/>
              </a:rPr>
              <a:t>de origen mineral </a:t>
            </a:r>
          </a:p>
          <a:p>
            <a:pPr>
              <a:lnSpc>
                <a:spcPct val="150000"/>
              </a:lnSpc>
            </a:pPr>
            <a:r>
              <a:rPr lang="es-CL" sz="1600" dirty="0" smtClean="0">
                <a:latin typeface="Verdana" pitchFamily="34" charset="0"/>
                <a:ea typeface="Verdana" pitchFamily="34" charset="0"/>
                <a:cs typeface="Verdana" pitchFamily="34" charset="0"/>
              </a:rPr>
              <a:t>sub dividiéndose en </a:t>
            </a:r>
          </a:p>
          <a:p>
            <a:pPr>
              <a:lnSpc>
                <a:spcPct val="150000"/>
              </a:lnSpc>
            </a:pPr>
            <a:r>
              <a:rPr lang="es-CL" sz="1600" dirty="0" smtClean="0">
                <a:latin typeface="Verdana" pitchFamily="34" charset="0"/>
                <a:ea typeface="Verdana" pitchFamily="34" charset="0"/>
                <a:cs typeface="Verdana" pitchFamily="34" charset="0"/>
              </a:rPr>
              <a:t>metálicos y no </a:t>
            </a:r>
            <a:r>
              <a:rPr lang="es-CL" sz="1600" dirty="0" smtClean="0">
                <a:latin typeface="Verdana" pitchFamily="34" charset="0"/>
                <a:ea typeface="Verdana" pitchFamily="34" charset="0"/>
                <a:cs typeface="Verdana" pitchFamily="34" charset="0"/>
              </a:rPr>
              <a:t>metálicos.</a:t>
            </a:r>
            <a:endParaRPr lang="es-CL" sz="1600" dirty="0">
              <a:latin typeface="Verdana" pitchFamily="34" charset="0"/>
              <a:ea typeface="Verdana" pitchFamily="34" charset="0"/>
              <a:cs typeface="Verdana" pitchFamily="34" charset="0"/>
            </a:endParaRPr>
          </a:p>
        </p:txBody>
      </p:sp>
      <p:pic>
        <p:nvPicPr>
          <p:cNvPr id="6146" name="Picture 2" descr="http://3.bp.blogspot.com/-xKE_IUhBojA/UX6uaXQPF6I/AAAAAAAAFi4/Pw3BxYghwEI/s400/Significado+de+las+Piedras+y+Metales.jpg">
            <a:hlinkClick r:id="rId2"/>
          </p:cNvPr>
          <p:cNvPicPr>
            <a:picLocks noChangeAspect="1" noChangeArrowheads="1"/>
          </p:cNvPicPr>
          <p:nvPr/>
        </p:nvPicPr>
        <p:blipFill>
          <a:blip r:embed="rId3" cstate="print">
            <a:lum contrast="20000"/>
          </a:blip>
          <a:srcRect/>
          <a:stretch>
            <a:fillRect/>
          </a:stretch>
        </p:blipFill>
        <p:spPr bwMode="auto">
          <a:xfrm>
            <a:off x="4499992" y="3645024"/>
            <a:ext cx="4207795" cy="275610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materialesde.com/wp-content/uploads/2012/02/artesania-con-madera-300x208.jpg">
            <a:hlinkClick r:id="rId2"/>
          </p:cNvPr>
          <p:cNvPicPr>
            <a:picLocks noChangeAspect="1" noChangeArrowheads="1"/>
          </p:cNvPicPr>
          <p:nvPr/>
        </p:nvPicPr>
        <p:blipFill>
          <a:blip r:embed="rId3" cstate="print">
            <a:lum contrast="40000"/>
          </a:blip>
          <a:srcRect/>
          <a:stretch>
            <a:fillRect/>
          </a:stretch>
        </p:blipFill>
        <p:spPr bwMode="auto">
          <a:xfrm>
            <a:off x="6156176" y="4172428"/>
            <a:ext cx="2304256" cy="1704844"/>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19</a:t>
            </a:fld>
            <a:endParaRPr lang="es-CL"/>
          </a:p>
        </p:txBody>
      </p:sp>
      <p:sp>
        <p:nvSpPr>
          <p:cNvPr id="5" name="4 Rectángulo"/>
          <p:cNvSpPr/>
          <p:nvPr/>
        </p:nvSpPr>
        <p:spPr>
          <a:xfrm>
            <a:off x="1331640" y="2588999"/>
            <a:ext cx="6912768" cy="3216265"/>
          </a:xfrm>
          <a:prstGeom prst="rect">
            <a:avLst/>
          </a:prstGeom>
        </p:spPr>
        <p:txBody>
          <a:bodyPr wrap="square">
            <a:spAutoFit/>
          </a:bodyPr>
          <a:lstStyle/>
          <a:p>
            <a:pPr>
              <a:lnSpc>
                <a:spcPct val="150000"/>
              </a:lnSpc>
              <a:spcAft>
                <a:spcPts val="1800"/>
              </a:spcAft>
            </a:pPr>
            <a:r>
              <a:rPr lang="es-CL" sz="1600" dirty="0" smtClean="0">
                <a:latin typeface="Verdana" pitchFamily="34" charset="0"/>
                <a:ea typeface="Verdana" pitchFamily="34" charset="0"/>
                <a:cs typeface="Verdana" pitchFamily="34" charset="0"/>
              </a:rPr>
              <a:t>A partir de las plantas obtenemos los materiales </a:t>
            </a:r>
            <a:r>
              <a:rPr lang="es-CL" sz="1600" b="1" dirty="0" smtClean="0">
                <a:latin typeface="Verdana" pitchFamily="34" charset="0"/>
                <a:ea typeface="Verdana" pitchFamily="34" charset="0"/>
                <a:cs typeface="Verdana" pitchFamily="34" charset="0"/>
              </a:rPr>
              <a:t>de origen vegetal</a:t>
            </a:r>
            <a:r>
              <a:rPr lang="es-CL" sz="1600" dirty="0" smtClean="0">
                <a:latin typeface="Verdana" pitchFamily="34" charset="0"/>
                <a:ea typeface="Verdana" pitchFamily="34" charset="0"/>
                <a:cs typeface="Verdana" pitchFamily="34" charset="0"/>
              </a:rPr>
              <a:t>. </a:t>
            </a:r>
          </a:p>
          <a:p>
            <a:pPr>
              <a:spcAft>
                <a:spcPts val="1800"/>
              </a:spcAft>
            </a:pPr>
            <a:r>
              <a:rPr lang="es-CL" sz="1600" dirty="0" smtClean="0">
                <a:latin typeface="Verdana" pitchFamily="34" charset="0"/>
                <a:ea typeface="Verdana" pitchFamily="34" charset="0"/>
                <a:cs typeface="Verdana" pitchFamily="34" charset="0"/>
              </a:rPr>
              <a:t>El material de origen vegetal más importante </a:t>
            </a:r>
          </a:p>
          <a:p>
            <a:pPr>
              <a:spcAft>
                <a:spcPts val="1800"/>
              </a:spcAft>
            </a:pPr>
            <a:r>
              <a:rPr lang="es-CL" sz="1600" dirty="0" smtClean="0">
                <a:latin typeface="Verdana" pitchFamily="34" charset="0"/>
                <a:ea typeface="Verdana" pitchFamily="34" charset="0"/>
                <a:cs typeface="Verdana" pitchFamily="34" charset="0"/>
              </a:rPr>
              <a:t>es la madera, pero también existen otros</a:t>
            </a:r>
          </a:p>
          <a:p>
            <a:pPr>
              <a:spcAft>
                <a:spcPts val="1800"/>
              </a:spcAft>
            </a:pPr>
            <a:r>
              <a:rPr lang="es-CL" sz="1600" dirty="0" smtClean="0">
                <a:latin typeface="Verdana" pitchFamily="34" charset="0"/>
                <a:ea typeface="Verdana" pitchFamily="34" charset="0"/>
                <a:cs typeface="Verdana" pitchFamily="34" charset="0"/>
              </a:rPr>
              <a:t>que empleamos de forma habitual, como las </a:t>
            </a:r>
          </a:p>
          <a:p>
            <a:pPr>
              <a:spcAft>
                <a:spcPts val="1800"/>
              </a:spcAft>
            </a:pPr>
            <a:r>
              <a:rPr lang="es-CL" sz="1600" dirty="0" smtClean="0">
                <a:latin typeface="Verdana" pitchFamily="34" charset="0"/>
                <a:ea typeface="Verdana" pitchFamily="34" charset="0"/>
                <a:cs typeface="Verdana" pitchFamily="34" charset="0"/>
              </a:rPr>
              <a:t>fibras </a:t>
            </a:r>
            <a:r>
              <a:rPr lang="es-CL" sz="1600" dirty="0" smtClean="0">
                <a:latin typeface="Verdana" pitchFamily="34" charset="0"/>
                <a:ea typeface="Verdana" pitchFamily="34" charset="0"/>
                <a:cs typeface="Verdana" pitchFamily="34" charset="0"/>
              </a:rPr>
              <a:t>vegetales, </a:t>
            </a:r>
            <a:r>
              <a:rPr lang="es-CL" sz="1600" dirty="0" smtClean="0">
                <a:latin typeface="Verdana" pitchFamily="34" charset="0"/>
                <a:ea typeface="Verdana" pitchFamily="34" charset="0"/>
                <a:cs typeface="Verdana" pitchFamily="34" charset="0"/>
              </a:rPr>
              <a:t>como por ejemplo:  </a:t>
            </a:r>
          </a:p>
          <a:p>
            <a:pPr>
              <a:spcAft>
                <a:spcPts val="1800"/>
              </a:spcAft>
            </a:pPr>
            <a:r>
              <a:rPr lang="es-CL" sz="1600" dirty="0" smtClean="0">
                <a:latin typeface="Verdana" pitchFamily="34" charset="0"/>
                <a:ea typeface="Verdana" pitchFamily="34" charset="0"/>
                <a:cs typeface="Verdana" pitchFamily="34" charset="0"/>
              </a:rPr>
              <a:t>el </a:t>
            </a:r>
            <a:r>
              <a:rPr lang="es-CL" sz="1600" dirty="0" smtClean="0">
                <a:latin typeface="Verdana" pitchFamily="34" charset="0"/>
                <a:ea typeface="Verdana" pitchFamily="34" charset="0"/>
                <a:cs typeface="Verdana" pitchFamily="34" charset="0"/>
              </a:rPr>
              <a:t>algodón, el lino, el  mimbre o el corcho. </a:t>
            </a:r>
            <a:endParaRPr lang="es-CL" sz="1600" dirty="0">
              <a:latin typeface="Verdana" pitchFamily="34" charset="0"/>
              <a:ea typeface="Verdana" pitchFamily="34" charset="0"/>
              <a:cs typeface="Verdana" pitchFamily="34" charset="0"/>
            </a:endParaRPr>
          </a:p>
        </p:txBody>
      </p:sp>
      <p:sp>
        <p:nvSpPr>
          <p:cNvPr id="6" name="5 Elipse"/>
          <p:cNvSpPr/>
          <p:nvPr/>
        </p:nvSpPr>
        <p:spPr>
          <a:xfrm rot="19800222">
            <a:off x="8166223" y="3905681"/>
            <a:ext cx="792088" cy="9648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Rectángulo"/>
          <p:cNvSpPr/>
          <p:nvPr/>
        </p:nvSpPr>
        <p:spPr>
          <a:xfrm>
            <a:off x="1259632" y="1556792"/>
            <a:ext cx="6768752" cy="913070"/>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1.-  MATERIALES </a:t>
            </a:r>
            <a:r>
              <a:rPr lang="es-ES" sz="1600" b="1" kern="1800" dirty="0" smtClean="0">
                <a:solidFill>
                  <a:srgbClr val="000000"/>
                </a:solidFill>
                <a:latin typeface="Verdana" pitchFamily="34" charset="0"/>
                <a:ea typeface="Verdana" pitchFamily="34" charset="0"/>
                <a:cs typeface="Verdana" pitchFamily="34" charset="0"/>
              </a:rPr>
              <a:t>NATURALES.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b)   </a:t>
            </a:r>
            <a:r>
              <a:rPr lang="es-ES" sz="1600" b="1" kern="1800" dirty="0" smtClean="0">
                <a:solidFill>
                  <a:srgbClr val="000000"/>
                </a:solidFill>
                <a:latin typeface="Verdana" pitchFamily="34" charset="0"/>
                <a:ea typeface="Verdana" pitchFamily="34" charset="0"/>
                <a:cs typeface="Verdana" pitchFamily="34" charset="0"/>
              </a:rPr>
              <a:t>VEGETALES:</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2</a:t>
            </a:fld>
            <a:endParaRPr lang="es-CL" dirty="0"/>
          </a:p>
        </p:txBody>
      </p:sp>
      <p:sp>
        <p:nvSpPr>
          <p:cNvPr id="17" name="16 Rectángulo"/>
          <p:cNvSpPr/>
          <p:nvPr/>
        </p:nvSpPr>
        <p:spPr>
          <a:xfrm>
            <a:off x="1092882" y="3483005"/>
            <a:ext cx="5040560" cy="954107"/>
          </a:xfrm>
          <a:prstGeom prst="rect">
            <a:avLst/>
          </a:prstGeom>
        </p:spPr>
        <p:txBody>
          <a:bodyPr wrap="square">
            <a:spAutoFit/>
          </a:bodyPr>
          <a:lstStyle/>
          <a:p>
            <a:pPr>
              <a:defRPr/>
            </a:pPr>
            <a:r>
              <a:rPr lang="es-ES" sz="2800" b="1" dirty="0" smtClean="0">
                <a:latin typeface="Verdana" pitchFamily="34" charset="0"/>
                <a:ea typeface="Verdana" pitchFamily="34" charset="0"/>
                <a:cs typeface="Verdana" pitchFamily="34" charset="0"/>
              </a:rPr>
              <a:t>Módulo</a:t>
            </a:r>
          </a:p>
          <a:p>
            <a:pPr>
              <a:defRPr/>
            </a:pPr>
            <a:r>
              <a:rPr lang="es-ES" sz="2800" b="1" dirty="0" smtClean="0">
                <a:latin typeface="Verdana" pitchFamily="34" charset="0"/>
                <a:ea typeface="Verdana" pitchFamily="34" charset="0"/>
                <a:cs typeface="Verdana" pitchFamily="34" charset="0"/>
              </a:rPr>
              <a:t>Metrología</a:t>
            </a:r>
            <a:endParaRPr lang="es-ES" sz="2800" b="1" dirty="0">
              <a:latin typeface="Verdana" pitchFamily="34" charset="0"/>
              <a:ea typeface="Verdana" pitchFamily="34" charset="0"/>
              <a:cs typeface="Verdana" pitchFamily="34" charset="0"/>
            </a:endParaRPr>
          </a:p>
        </p:txBody>
      </p:sp>
      <p:sp>
        <p:nvSpPr>
          <p:cNvPr id="2" name="1 Abrir llave"/>
          <p:cNvSpPr/>
          <p:nvPr/>
        </p:nvSpPr>
        <p:spPr>
          <a:xfrm>
            <a:off x="3851920" y="2132856"/>
            <a:ext cx="826120" cy="3672408"/>
          </a:xfrm>
          <a:prstGeom prst="leftBrace">
            <a:avLst>
              <a:gd name="adj1" fmla="val 24853"/>
              <a:gd name="adj2" fmla="val 5000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s-CL"/>
          </a:p>
        </p:txBody>
      </p:sp>
      <p:sp>
        <p:nvSpPr>
          <p:cNvPr id="3" name="2 CuadroTexto"/>
          <p:cNvSpPr txBox="1"/>
          <p:nvPr/>
        </p:nvSpPr>
        <p:spPr>
          <a:xfrm>
            <a:off x="5076056" y="1844824"/>
            <a:ext cx="2736304" cy="707886"/>
          </a:xfrm>
          <a:prstGeom prst="rect">
            <a:avLst/>
          </a:prstGeom>
          <a:noFill/>
        </p:spPr>
        <p:txBody>
          <a:bodyPr wrap="square" rtlCol="0">
            <a:spAutoFit/>
          </a:bodyPr>
          <a:lstStyle/>
          <a:p>
            <a:r>
              <a:rPr lang="es-CL" sz="2000" b="1" dirty="0">
                <a:latin typeface="Verdana" panose="020B0604030504040204" pitchFamily="34" charset="0"/>
                <a:ea typeface="Verdana" panose="020B0604030504040204" pitchFamily="34" charset="0"/>
                <a:cs typeface="Verdana" panose="020B0604030504040204" pitchFamily="34" charset="0"/>
              </a:rPr>
              <a:t>Unidad 1 </a:t>
            </a:r>
            <a:r>
              <a:rPr lang="es-CL" sz="2000" b="1" dirty="0" smtClean="0">
                <a:latin typeface="Verdana" panose="020B0604030504040204" pitchFamily="34" charset="0"/>
                <a:ea typeface="Verdana" panose="020B0604030504040204" pitchFamily="34" charset="0"/>
                <a:cs typeface="Verdana" panose="020B0604030504040204" pitchFamily="34" charset="0"/>
              </a:rPr>
              <a:t>Fundamentos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14 CuadroTexto"/>
          <p:cNvSpPr txBox="1"/>
          <p:nvPr/>
        </p:nvSpPr>
        <p:spPr>
          <a:xfrm>
            <a:off x="5069160" y="3645024"/>
            <a:ext cx="2736304" cy="707886"/>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Unidad 2 </a:t>
            </a:r>
          </a:p>
          <a:p>
            <a:r>
              <a:rPr lang="es-CL" sz="2000" b="1" dirty="0" smtClean="0">
                <a:latin typeface="Verdana" panose="020B0604030504040204" pitchFamily="34" charset="0"/>
                <a:ea typeface="Verdana" panose="020B0604030504040204" pitchFamily="34" charset="0"/>
                <a:cs typeface="Verdana" panose="020B0604030504040204" pitchFamily="34" charset="0"/>
              </a:rPr>
              <a:t>Torque</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15 CuadroTexto"/>
          <p:cNvSpPr txBox="1"/>
          <p:nvPr/>
        </p:nvSpPr>
        <p:spPr>
          <a:xfrm>
            <a:off x="5221560" y="5229200"/>
            <a:ext cx="2736304" cy="1015663"/>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Unidad 3</a:t>
            </a:r>
          </a:p>
          <a:p>
            <a:r>
              <a:rPr lang="es-CL" sz="2000" b="1" dirty="0" smtClean="0">
                <a:latin typeface="Verdana" panose="020B0604030504040204" pitchFamily="34" charset="0"/>
                <a:ea typeface="Verdana" panose="020B0604030504040204" pitchFamily="34" charset="0"/>
                <a:cs typeface="Verdana" panose="020B0604030504040204" pitchFamily="34" charset="0"/>
              </a:rPr>
              <a:t>Instrumentos de Medición</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991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15">
                                            <p:txEl>
                                              <p:pRg st="0" end="0"/>
                                            </p:txEl>
                                          </p:spTgt>
                                        </p:tgtEl>
                                        <p:attrNameLst>
                                          <p:attrName>style.fontSize</p:attrName>
                                        </p:attrNameLst>
                                      </p:cBhvr>
                                    </p:anim>
                                  </p:childTnLst>
                                </p:cTn>
                              </p:par>
                              <p:par>
                                <p:cTn id="7" presetID="4" presetClass="emph" presetSubtype="2" fill="hold" nodeType="withEffect">
                                  <p:stCondLst>
                                    <p:cond delay="0"/>
                                  </p:stCondLst>
                                  <p:childTnLst>
                                    <p:anim to="1.5" calcmode="lin" valueType="num">
                                      <p:cBhvr override="childStyle">
                                        <p:cTn id="8" dur="2000" fill="hold"/>
                                        <p:tgtEl>
                                          <p:spTgt spid="15">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20</a:t>
            </a:fld>
            <a:endParaRPr lang="es-CL"/>
          </a:p>
        </p:txBody>
      </p:sp>
      <p:sp>
        <p:nvSpPr>
          <p:cNvPr id="6" name="5 Rectángulo"/>
          <p:cNvSpPr/>
          <p:nvPr/>
        </p:nvSpPr>
        <p:spPr>
          <a:xfrm>
            <a:off x="1475656" y="2566461"/>
            <a:ext cx="6480720" cy="1150571"/>
          </a:xfrm>
          <a:prstGeom prst="rect">
            <a:avLst/>
          </a:prstGeom>
        </p:spPr>
        <p:txBody>
          <a:bodyPr wrap="square">
            <a:spAutoFit/>
          </a:bodyPr>
          <a:lstStyle/>
          <a:p>
            <a:pPr>
              <a:lnSpc>
                <a:spcPct val="150000"/>
              </a:lnSpc>
            </a:pPr>
            <a:r>
              <a:rPr lang="es-CL" sz="1600" dirty="0" smtClean="0">
                <a:latin typeface="Verdana" pitchFamily="34" charset="0"/>
                <a:ea typeface="Verdana" pitchFamily="34" charset="0"/>
                <a:cs typeface="Verdana" pitchFamily="34" charset="0"/>
              </a:rPr>
              <a:t>Son materiales de </a:t>
            </a:r>
            <a:r>
              <a:rPr lang="es-CL" sz="1600" b="1" dirty="0" smtClean="0">
                <a:latin typeface="Verdana" pitchFamily="34" charset="0"/>
                <a:ea typeface="Verdana" pitchFamily="34" charset="0"/>
                <a:cs typeface="Verdana" pitchFamily="34" charset="0"/>
              </a:rPr>
              <a:t>origen animal</a:t>
            </a:r>
            <a:r>
              <a:rPr lang="es-CL" sz="1600" dirty="0" smtClean="0">
                <a:latin typeface="Verdana" pitchFamily="34" charset="0"/>
                <a:ea typeface="Verdana" pitchFamily="34" charset="0"/>
                <a:cs typeface="Verdana" pitchFamily="34" charset="0"/>
              </a:rPr>
              <a:t>, por ejemplo, el cuero, la lana o la seda que usamos en muchas prendas de vestir, en bolsos, zapatos, etc.</a:t>
            </a:r>
            <a:endParaRPr lang="es-CL" sz="1600" dirty="0">
              <a:latin typeface="Verdana" pitchFamily="34" charset="0"/>
              <a:ea typeface="Verdana" pitchFamily="34" charset="0"/>
              <a:cs typeface="Verdana" pitchFamily="34" charset="0"/>
            </a:endParaRPr>
          </a:p>
        </p:txBody>
      </p:sp>
      <p:pic>
        <p:nvPicPr>
          <p:cNvPr id="46082" name="Picture 2" descr="http://t3.gstatic.com/images?q=tbn:ANd9GcTv0Rx015You75Q2w72OZs3DZaiuv4FE8ByQVVQ7KRxxDBQQnr0vg">
            <a:hlinkClick r:id="rId2"/>
          </p:cNvPr>
          <p:cNvPicPr>
            <a:picLocks noChangeAspect="1" noChangeArrowheads="1"/>
          </p:cNvPicPr>
          <p:nvPr/>
        </p:nvPicPr>
        <p:blipFill>
          <a:blip r:embed="rId3" cstate="print"/>
          <a:srcRect/>
          <a:stretch>
            <a:fillRect/>
          </a:stretch>
        </p:blipFill>
        <p:spPr bwMode="auto">
          <a:xfrm>
            <a:off x="3059832" y="4005064"/>
            <a:ext cx="3600400" cy="2304256"/>
          </a:xfrm>
          <a:prstGeom prst="rect">
            <a:avLst/>
          </a:prstGeom>
          <a:noFill/>
        </p:spPr>
      </p:pic>
      <p:sp>
        <p:nvSpPr>
          <p:cNvPr id="8" name="7 Rectángulo"/>
          <p:cNvSpPr/>
          <p:nvPr/>
        </p:nvSpPr>
        <p:spPr>
          <a:xfrm>
            <a:off x="1259632" y="1556792"/>
            <a:ext cx="6768752" cy="913070"/>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1.-  MATERIALES </a:t>
            </a:r>
            <a:r>
              <a:rPr lang="es-ES" sz="1600" b="1" kern="1800" dirty="0" smtClean="0">
                <a:solidFill>
                  <a:srgbClr val="000000"/>
                </a:solidFill>
                <a:latin typeface="Verdana" pitchFamily="34" charset="0"/>
                <a:ea typeface="Verdana" pitchFamily="34" charset="0"/>
                <a:cs typeface="Verdana" pitchFamily="34" charset="0"/>
              </a:rPr>
              <a:t>NATURALES.</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c)   </a:t>
            </a:r>
            <a:r>
              <a:rPr lang="es-ES" sz="1600" b="1" kern="1800" dirty="0" smtClean="0">
                <a:solidFill>
                  <a:srgbClr val="000000"/>
                </a:solidFill>
                <a:latin typeface="Verdana" pitchFamily="34" charset="0"/>
                <a:ea typeface="Verdana" pitchFamily="34" charset="0"/>
                <a:cs typeface="Verdana" pitchFamily="34" charset="0"/>
              </a:rPr>
              <a:t>ANIMALES:</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21</a:t>
            </a:fld>
            <a:endParaRPr lang="es-CL"/>
          </a:p>
        </p:txBody>
      </p:sp>
      <p:sp>
        <p:nvSpPr>
          <p:cNvPr id="6" name="5 Rectángulo"/>
          <p:cNvSpPr/>
          <p:nvPr/>
        </p:nvSpPr>
        <p:spPr>
          <a:xfrm>
            <a:off x="4442627" y="2863006"/>
            <a:ext cx="1691489" cy="411908"/>
          </a:xfrm>
          <a:prstGeom prst="rect">
            <a:avLst/>
          </a:prstGeom>
        </p:spPr>
        <p:txBody>
          <a:bodyPr wrap="none">
            <a:spAutoFit/>
          </a:bodyPr>
          <a:lstStyle/>
          <a:p>
            <a:pPr marL="342900" lvl="0" indent="-342900" algn="just">
              <a:lnSpc>
                <a:spcPct val="150000"/>
              </a:lnSpc>
              <a:spcAft>
                <a:spcPts val="0"/>
              </a:spcAft>
              <a:buSzPts val="1000"/>
              <a:tabLst>
                <a:tab pos="457200" algn="l"/>
              </a:tabLst>
            </a:pPr>
            <a:r>
              <a:rPr lang="es-ES" sz="1600" b="1" dirty="0" smtClean="0">
                <a:latin typeface="Verdana" pitchFamily="34" charset="0"/>
                <a:ea typeface="Verdana" pitchFamily="34" charset="0"/>
                <a:cs typeface="Verdana" pitchFamily="34" charset="0"/>
              </a:rPr>
              <a:t>1.- Naturales</a:t>
            </a:r>
            <a:endParaRPr lang="es-CL" sz="1600" dirty="0">
              <a:latin typeface="Verdana" pitchFamily="34" charset="0"/>
              <a:ea typeface="Verdana" pitchFamily="34" charset="0"/>
              <a:cs typeface="Verdana" pitchFamily="34" charset="0"/>
            </a:endParaRPr>
          </a:p>
        </p:txBody>
      </p:sp>
      <p:sp>
        <p:nvSpPr>
          <p:cNvPr id="10" name="9 Rectángulo"/>
          <p:cNvSpPr/>
          <p:nvPr/>
        </p:nvSpPr>
        <p:spPr>
          <a:xfrm>
            <a:off x="4450045" y="4385244"/>
            <a:ext cx="1710725" cy="411908"/>
          </a:xfrm>
          <a:prstGeom prst="rect">
            <a:avLst/>
          </a:prstGeom>
        </p:spPr>
        <p:txBody>
          <a:bodyPr wrap="none">
            <a:spAutoFit/>
          </a:bodyPr>
          <a:lstStyle/>
          <a:p>
            <a:pPr marL="342900" lvl="0" indent="-342900" algn="just">
              <a:lnSpc>
                <a:spcPct val="150000"/>
              </a:lnSpc>
              <a:spcAft>
                <a:spcPts val="0"/>
              </a:spcAft>
              <a:buSzPts val="1000"/>
              <a:tabLst>
                <a:tab pos="457200" algn="l"/>
              </a:tabLst>
            </a:pPr>
            <a:r>
              <a:rPr lang="es-ES" sz="1600" b="1" dirty="0" smtClean="0">
                <a:latin typeface="Verdana" pitchFamily="34" charset="0"/>
                <a:ea typeface="Verdana" pitchFamily="34" charset="0"/>
                <a:cs typeface="Verdana" pitchFamily="34" charset="0"/>
              </a:rPr>
              <a:t>2.- Sintéticos</a:t>
            </a:r>
            <a:endParaRPr lang="es-CL" sz="1600" dirty="0">
              <a:latin typeface="Verdana" pitchFamily="34" charset="0"/>
              <a:ea typeface="Verdana" pitchFamily="34" charset="0"/>
              <a:cs typeface="Verdana" pitchFamily="34" charset="0"/>
            </a:endParaRPr>
          </a:p>
        </p:txBody>
      </p:sp>
      <p:sp>
        <p:nvSpPr>
          <p:cNvPr id="16" name="15 Abrir llave"/>
          <p:cNvSpPr/>
          <p:nvPr/>
        </p:nvSpPr>
        <p:spPr>
          <a:xfrm>
            <a:off x="3923928" y="2924944"/>
            <a:ext cx="504056" cy="1872208"/>
          </a:xfrm>
          <a:prstGeom prst="leftBrace">
            <a:avLst>
              <a:gd name="adj1" fmla="val 37592"/>
              <a:gd name="adj2" fmla="val 4488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5" name="4 CuadroTexto"/>
          <p:cNvSpPr txBox="1"/>
          <p:nvPr/>
        </p:nvSpPr>
        <p:spPr>
          <a:xfrm rot="10800000" flipH="1" flipV="1">
            <a:off x="1475656" y="3573016"/>
            <a:ext cx="2376263" cy="369332"/>
          </a:xfrm>
          <a:prstGeom prst="rect">
            <a:avLst/>
          </a:prstGeom>
          <a:noFill/>
        </p:spPr>
        <p:txBody>
          <a:bodyPr wrap="square" rtlCol="0">
            <a:spAutoFit/>
          </a:bodyPr>
          <a:lstStyle/>
          <a:p>
            <a:r>
              <a:rPr lang="es-ES" b="1" kern="1800" dirty="0" smtClean="0">
                <a:solidFill>
                  <a:srgbClr val="000000"/>
                </a:solidFill>
                <a:latin typeface="Verdana" pitchFamily="34" charset="0"/>
                <a:ea typeface="Verdana" pitchFamily="34" charset="0"/>
                <a:cs typeface="Verdana" pitchFamily="34" charset="0"/>
              </a:rPr>
              <a:t>  MATERIALES</a:t>
            </a:r>
            <a:endParaRPr lang="es-CL" dirty="0"/>
          </a:p>
        </p:txBody>
      </p:sp>
      <p:sp>
        <p:nvSpPr>
          <p:cNvPr id="8"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extLst>
      <p:ext uri="{BB962C8B-B14F-4D97-AF65-F5344CB8AC3E}">
        <p14:creationId xmlns:p14="http://schemas.microsoft.com/office/powerpoint/2010/main" val="250457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mph" presetSubtype="2" fill="hold" grpId="1" nodeType="clickEffect">
                                  <p:stCondLst>
                                    <p:cond delay="0"/>
                                  </p:stCondLst>
                                  <p:childTnLst>
                                    <p:anim to="1.5" calcmode="lin" valueType="num">
                                      <p:cBhvr override="childStyle">
                                        <p:cTn id="22" dur="2000" fill="hold"/>
                                        <p:tgtEl>
                                          <p:spTgt spid="1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P spid="16"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encrypted-tbn1.gstatic.com/images?q=tbn:ANd9GcQLd8ODZVdENvQ8X-YqBIhpvMxTI0DpZZprDLyp0Qg9HR-oZpWK">
            <a:hlinkClick r:id="rId2"/>
          </p:cNvPr>
          <p:cNvPicPr>
            <a:picLocks noChangeAspect="1" noChangeArrowheads="1"/>
          </p:cNvPicPr>
          <p:nvPr/>
        </p:nvPicPr>
        <p:blipFill>
          <a:blip r:embed="rId3" cstate="print"/>
          <a:srcRect/>
          <a:stretch>
            <a:fillRect/>
          </a:stretch>
        </p:blipFill>
        <p:spPr bwMode="auto">
          <a:xfrm>
            <a:off x="4788024" y="1988840"/>
            <a:ext cx="2857500" cy="2857500"/>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22</a:t>
            </a:fld>
            <a:endParaRPr lang="es-CL"/>
          </a:p>
        </p:txBody>
      </p:sp>
      <p:sp>
        <p:nvSpPr>
          <p:cNvPr id="3" name="2 Rectángulo"/>
          <p:cNvSpPr/>
          <p:nvPr/>
        </p:nvSpPr>
        <p:spPr>
          <a:xfrm>
            <a:off x="1187624" y="2060848"/>
            <a:ext cx="6768752" cy="461665"/>
          </a:xfrm>
          <a:prstGeom prst="rect">
            <a:avLst/>
          </a:prstGeom>
        </p:spPr>
        <p:txBody>
          <a:bodyPr wrap="square">
            <a:spAutoFit/>
          </a:bodyPr>
          <a:lstStyle/>
          <a:p>
            <a:pPr marL="342900" lvl="0" indent="-342900" algn="just">
              <a:lnSpc>
                <a:spcPct val="150000"/>
              </a:lnSpc>
              <a:spcAft>
                <a:spcPts val="0"/>
              </a:spcAft>
              <a:buSzPts val="1000"/>
              <a:tabLst>
                <a:tab pos="457200" algn="l"/>
              </a:tabLst>
            </a:pPr>
            <a:r>
              <a:rPr lang="es-ES" sz="1600" dirty="0" smtClean="0">
                <a:latin typeface="Verdana" pitchFamily="34" charset="0"/>
                <a:ea typeface="Verdana" pitchFamily="34" charset="0"/>
                <a:cs typeface="Verdana" pitchFamily="34" charset="0"/>
              </a:rPr>
              <a:t>2.-	Materiales </a:t>
            </a:r>
            <a:r>
              <a:rPr lang="es-ES" sz="1600" b="1" dirty="0" smtClean="0">
                <a:latin typeface="Verdana" pitchFamily="34" charset="0"/>
                <a:ea typeface="Verdana" pitchFamily="34" charset="0"/>
                <a:cs typeface="Verdana" pitchFamily="34" charset="0"/>
              </a:rPr>
              <a:t>sintéticos:</a:t>
            </a:r>
            <a:endParaRPr lang="es-CL" sz="1600" dirty="0">
              <a:latin typeface="Verdana" pitchFamily="34" charset="0"/>
              <a:ea typeface="Verdana" pitchFamily="34" charset="0"/>
              <a:cs typeface="Verdana" pitchFamily="34" charset="0"/>
            </a:endParaRPr>
          </a:p>
        </p:txBody>
      </p:sp>
      <p:sp>
        <p:nvSpPr>
          <p:cNvPr id="4" name="3 Rectángulo"/>
          <p:cNvSpPr/>
          <p:nvPr/>
        </p:nvSpPr>
        <p:spPr>
          <a:xfrm>
            <a:off x="1187624" y="4717409"/>
            <a:ext cx="7488832" cy="1569660"/>
          </a:xfrm>
          <a:prstGeom prst="rect">
            <a:avLst/>
          </a:prstGeom>
        </p:spPr>
        <p:txBody>
          <a:bodyPr wrap="square">
            <a:spAutoFit/>
          </a:bodyPr>
          <a:lstStyle/>
          <a:p>
            <a:pPr algn="just">
              <a:lnSpc>
                <a:spcPct val="150000"/>
              </a:lnSpc>
              <a:spcAft>
                <a:spcPts val="0"/>
              </a:spcAft>
            </a:pPr>
            <a:r>
              <a:rPr lang="es-ES" sz="1600" dirty="0" smtClean="0">
                <a:latin typeface="Verdana" pitchFamily="34" charset="0"/>
                <a:ea typeface="Verdana" pitchFamily="34" charset="0"/>
                <a:cs typeface="Verdana" pitchFamily="34" charset="0"/>
              </a:rPr>
              <a:t>	Los objetos que nos rodean están fabricados con una gran variedad de materiales sintéticos que podemos clasificar de diferentes formas; por ejemplo, por su </a:t>
            </a:r>
            <a:r>
              <a:rPr lang="es-ES" sz="1600" dirty="0" smtClean="0">
                <a:latin typeface="Verdana" pitchFamily="34" charset="0"/>
                <a:ea typeface="Verdana" pitchFamily="34" charset="0"/>
                <a:cs typeface="Verdana" pitchFamily="34" charset="0"/>
              </a:rPr>
              <a:t>origen, </a:t>
            </a:r>
            <a:r>
              <a:rPr lang="es-ES" sz="1600" dirty="0">
                <a:latin typeface="Verdana" pitchFamily="34" charset="0"/>
                <a:ea typeface="Verdana" pitchFamily="34" charset="0"/>
                <a:cs typeface="Verdana" pitchFamily="34" charset="0"/>
              </a:rPr>
              <a:t>s</a:t>
            </a:r>
            <a:r>
              <a:rPr lang="es-ES" sz="1600" dirty="0" smtClean="0">
                <a:latin typeface="Verdana" pitchFamily="34" charset="0"/>
                <a:ea typeface="Verdana" pitchFamily="34" charset="0"/>
                <a:cs typeface="Verdana" pitchFamily="34" charset="0"/>
              </a:rPr>
              <a:t>in </a:t>
            </a:r>
            <a:r>
              <a:rPr lang="es-ES" sz="1600" dirty="0" smtClean="0">
                <a:latin typeface="Verdana" pitchFamily="34" charset="0"/>
                <a:ea typeface="Verdana" pitchFamily="34" charset="0"/>
                <a:cs typeface="Verdana" pitchFamily="34" charset="0"/>
              </a:rPr>
              <a:t>embargo, el criterio más adecuado para clasificar materiales es por sus propiedades.</a:t>
            </a:r>
            <a:endParaRPr lang="es-CL" sz="1600" dirty="0">
              <a:latin typeface="Verdana" pitchFamily="34" charset="0"/>
              <a:ea typeface="Verdana" pitchFamily="34" charset="0"/>
              <a:cs typeface="Verdana" pitchFamily="34" charset="0"/>
            </a:endParaRPr>
          </a:p>
        </p:txBody>
      </p:sp>
      <p:sp>
        <p:nvSpPr>
          <p:cNvPr id="6" name="5 Rectángulo"/>
          <p:cNvSpPr/>
          <p:nvPr/>
        </p:nvSpPr>
        <p:spPr>
          <a:xfrm>
            <a:off x="1259632" y="1556792"/>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CLASIFICACIÓN DE LOS </a:t>
            </a:r>
            <a:r>
              <a:rPr lang="es-ES" sz="1600" b="1" kern="1800" dirty="0" smtClean="0">
                <a:solidFill>
                  <a:srgbClr val="000000"/>
                </a:solidFill>
                <a:latin typeface="Verdana" pitchFamily="34" charset="0"/>
                <a:ea typeface="Verdana" pitchFamily="34" charset="0"/>
                <a:cs typeface="Verdana" pitchFamily="34" charset="0"/>
              </a:rPr>
              <a:t>MATERIALES.</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pic>
        <p:nvPicPr>
          <p:cNvPr id="24580" name="Picture 4" descr="https://encrypted-tbn1.gstatic.com/images?q=tbn:ANd9GcShUmhHLE0ZoZUlNdva73ybVelfFB8bqFzB9St4xV7aTzMN-iPXCw">
            <a:hlinkClick r:id="rId4"/>
          </p:cNvPr>
          <p:cNvPicPr>
            <a:picLocks noChangeAspect="1" noChangeArrowheads="1"/>
          </p:cNvPicPr>
          <p:nvPr/>
        </p:nvPicPr>
        <p:blipFill>
          <a:blip r:embed="rId5" cstate="print"/>
          <a:srcRect/>
          <a:stretch>
            <a:fillRect/>
          </a:stretch>
        </p:blipFill>
        <p:spPr bwMode="auto">
          <a:xfrm>
            <a:off x="2699792" y="2636912"/>
            <a:ext cx="2160240" cy="165618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23</a:t>
            </a:fld>
            <a:endParaRPr lang="es-CL"/>
          </a:p>
        </p:txBody>
      </p:sp>
      <p:sp>
        <p:nvSpPr>
          <p:cNvPr id="3" name="2 Rectángulo"/>
          <p:cNvSpPr/>
          <p:nvPr/>
        </p:nvSpPr>
        <p:spPr>
          <a:xfrm>
            <a:off x="1291192" y="1556792"/>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¿Cómo se clasifican los materiales sintéticos?</a:t>
            </a: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
        <p:nvSpPr>
          <p:cNvPr id="10" name="9 Rectángulo"/>
          <p:cNvSpPr/>
          <p:nvPr/>
        </p:nvSpPr>
        <p:spPr>
          <a:xfrm>
            <a:off x="871999" y="3593156"/>
            <a:ext cx="2957861" cy="461665"/>
          </a:xfrm>
          <a:prstGeom prst="rect">
            <a:avLst/>
          </a:prstGeom>
        </p:spPr>
        <p:txBody>
          <a:bodyPr wrap="none">
            <a:spAutoFit/>
          </a:bodyPr>
          <a:lstStyle/>
          <a:p>
            <a:pPr marL="342900" lvl="0" indent="-342900" algn="just">
              <a:lnSpc>
                <a:spcPct val="150000"/>
              </a:lnSpc>
              <a:spcAft>
                <a:spcPts val="0"/>
              </a:spcAft>
              <a:buSzPts val="1000"/>
              <a:tabLst>
                <a:tab pos="457200" algn="l"/>
              </a:tabLst>
            </a:pPr>
            <a:r>
              <a:rPr lang="es-ES" sz="1600" b="1" dirty="0" smtClean="0">
                <a:latin typeface="Verdana" pitchFamily="34" charset="0"/>
                <a:ea typeface="Verdana" pitchFamily="34" charset="0"/>
                <a:cs typeface="Verdana" pitchFamily="34" charset="0"/>
              </a:rPr>
              <a:t>2.- Materiales sintéticos</a:t>
            </a:r>
            <a:endParaRPr lang="es-CL" sz="1600" dirty="0">
              <a:latin typeface="Verdana" pitchFamily="34" charset="0"/>
              <a:ea typeface="Verdana" pitchFamily="34" charset="0"/>
              <a:cs typeface="Verdana" pitchFamily="34" charset="0"/>
            </a:endParaRPr>
          </a:p>
        </p:txBody>
      </p:sp>
      <p:sp>
        <p:nvSpPr>
          <p:cNvPr id="11" name="10 Rectángulo"/>
          <p:cNvSpPr/>
          <p:nvPr/>
        </p:nvSpPr>
        <p:spPr>
          <a:xfrm>
            <a:off x="4355976" y="2564904"/>
            <a:ext cx="3175869" cy="338554"/>
          </a:xfrm>
          <a:prstGeom prst="rect">
            <a:avLst/>
          </a:prstGeom>
        </p:spPr>
        <p:txBody>
          <a:bodyPr wrap="none">
            <a:spAutoFit/>
          </a:bodyPr>
          <a:lstStyle/>
          <a:p>
            <a:r>
              <a:rPr lang="es-CL" sz="1600" b="1" dirty="0" smtClean="0">
                <a:latin typeface="Verdana" pitchFamily="34" charset="0"/>
                <a:ea typeface="Verdana" pitchFamily="34" charset="0"/>
                <a:cs typeface="Verdana" pitchFamily="34" charset="0"/>
              </a:rPr>
              <a:t> a)  Metales y aleaciones</a:t>
            </a:r>
            <a:r>
              <a:rPr lang="es-CL" sz="1600" dirty="0" smtClean="0">
                <a:latin typeface="Verdana" pitchFamily="34" charset="0"/>
                <a:ea typeface="Verdana" pitchFamily="34" charset="0"/>
                <a:cs typeface="Verdana" pitchFamily="34" charset="0"/>
              </a:rPr>
              <a:t>. </a:t>
            </a:r>
            <a:endParaRPr lang="es-CL" sz="1600" dirty="0"/>
          </a:p>
        </p:txBody>
      </p:sp>
      <p:sp>
        <p:nvSpPr>
          <p:cNvPr id="12" name="11 Rectángulo"/>
          <p:cNvSpPr/>
          <p:nvPr/>
        </p:nvSpPr>
        <p:spPr>
          <a:xfrm>
            <a:off x="4355976" y="3666510"/>
            <a:ext cx="3054041" cy="338554"/>
          </a:xfrm>
          <a:prstGeom prst="rect">
            <a:avLst/>
          </a:prstGeom>
        </p:spPr>
        <p:txBody>
          <a:bodyPr wrap="none">
            <a:spAutoFit/>
          </a:bodyPr>
          <a:lstStyle/>
          <a:p>
            <a:r>
              <a:rPr lang="es-CL" sz="1600" b="1" dirty="0" smtClean="0">
                <a:latin typeface="Verdana" pitchFamily="34" charset="0"/>
                <a:ea typeface="Verdana" pitchFamily="34" charset="0"/>
                <a:cs typeface="Verdana" pitchFamily="34" charset="0"/>
              </a:rPr>
              <a:t> b)  Cerámicos y vidrios</a:t>
            </a:r>
            <a:r>
              <a:rPr lang="es-CL" sz="1600" dirty="0" smtClean="0">
                <a:latin typeface="Verdana" pitchFamily="34" charset="0"/>
                <a:ea typeface="Verdana" pitchFamily="34" charset="0"/>
                <a:cs typeface="Verdana" pitchFamily="34" charset="0"/>
              </a:rPr>
              <a:t>. </a:t>
            </a:r>
            <a:endParaRPr lang="es-CL" sz="1600" dirty="0"/>
          </a:p>
        </p:txBody>
      </p:sp>
      <p:sp>
        <p:nvSpPr>
          <p:cNvPr id="13" name="12 Rectángulo"/>
          <p:cNvSpPr/>
          <p:nvPr/>
        </p:nvSpPr>
        <p:spPr>
          <a:xfrm>
            <a:off x="4355976" y="4890646"/>
            <a:ext cx="1927131" cy="338554"/>
          </a:xfrm>
          <a:prstGeom prst="rect">
            <a:avLst/>
          </a:prstGeom>
        </p:spPr>
        <p:txBody>
          <a:bodyPr wrap="none">
            <a:spAutoFit/>
          </a:bodyPr>
          <a:lstStyle/>
          <a:p>
            <a:r>
              <a:rPr lang="es-CL" sz="1600" b="1" dirty="0" smtClean="0">
                <a:latin typeface="Verdana" pitchFamily="34" charset="0"/>
                <a:ea typeface="Verdana" pitchFamily="34" charset="0"/>
                <a:cs typeface="Verdana" pitchFamily="34" charset="0"/>
              </a:rPr>
              <a:t> c)  Polímeros</a:t>
            </a:r>
            <a:r>
              <a:rPr lang="es-CL" sz="1600" dirty="0" smtClean="0">
                <a:latin typeface="Verdana" pitchFamily="34" charset="0"/>
                <a:ea typeface="Verdana" pitchFamily="34" charset="0"/>
                <a:cs typeface="Verdana" pitchFamily="34" charset="0"/>
              </a:rPr>
              <a:t>. </a:t>
            </a:r>
            <a:endParaRPr lang="es-CL" sz="1600" dirty="0"/>
          </a:p>
        </p:txBody>
      </p:sp>
      <p:sp>
        <p:nvSpPr>
          <p:cNvPr id="16" name="15 Abrir llave"/>
          <p:cNvSpPr/>
          <p:nvPr/>
        </p:nvSpPr>
        <p:spPr>
          <a:xfrm>
            <a:off x="3923928" y="2564904"/>
            <a:ext cx="504056" cy="2736304"/>
          </a:xfrm>
          <a:prstGeom prst="leftBrace">
            <a:avLst>
              <a:gd name="adj1" fmla="val 37592"/>
              <a:gd name="adj2" fmla="val 4488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9"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extLst>
      <p:ext uri="{BB962C8B-B14F-4D97-AF65-F5344CB8AC3E}">
        <p14:creationId xmlns:p14="http://schemas.microsoft.com/office/powerpoint/2010/main" val="420052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24</a:t>
            </a:fld>
            <a:endParaRPr lang="es-CL"/>
          </a:p>
        </p:txBody>
      </p:sp>
      <p:sp>
        <p:nvSpPr>
          <p:cNvPr id="3" name="2 Rectángulo"/>
          <p:cNvSpPr/>
          <p:nvPr/>
        </p:nvSpPr>
        <p:spPr>
          <a:xfrm>
            <a:off x="1115616" y="2119496"/>
            <a:ext cx="7272808" cy="2677656"/>
          </a:xfrm>
          <a:prstGeom prst="rect">
            <a:avLst/>
          </a:prstGeom>
        </p:spPr>
        <p:txBody>
          <a:bodyPr wrap="square">
            <a:spAutoFit/>
          </a:bodyPr>
          <a:lstStyle/>
          <a:p>
            <a:pPr marL="228600" algn="just">
              <a:lnSpc>
                <a:spcPct val="150000"/>
              </a:lnSpc>
            </a:pPr>
            <a:endParaRPr lang="es-ES" sz="1600" dirty="0" smtClean="0">
              <a:latin typeface="Verdana"/>
              <a:ea typeface="Times New Roman"/>
              <a:cs typeface="Arial"/>
            </a:endParaRPr>
          </a:p>
          <a:p>
            <a:pPr marL="228600" algn="just">
              <a:lnSpc>
                <a:spcPct val="150000"/>
              </a:lnSpc>
            </a:pPr>
            <a:r>
              <a:rPr lang="es-ES" sz="1600" dirty="0" smtClean="0">
                <a:latin typeface="Verdana"/>
                <a:ea typeface="Times New Roman"/>
                <a:cs typeface="Arial"/>
              </a:rPr>
              <a:t>   Estos materiales son sustancias inorgánicas que están compuestas de uno o más elementos metálicos, pudiendo contener también algunos elementos no metálicos , ejemplo de elementos metálicos son hierro, cobre, aluminio, níquel y titanio mientras que como elementos no metálicos podríamos mencionar al carbono.</a:t>
            </a:r>
            <a:endParaRPr lang="es-CL" sz="1600" dirty="0">
              <a:latin typeface="Times New Roman"/>
              <a:ea typeface="Times New Roman"/>
            </a:endParaRPr>
          </a:p>
        </p:txBody>
      </p:sp>
      <p:pic>
        <p:nvPicPr>
          <p:cNvPr id="3073" name="irc_mi" descr="metais-ligas"/>
          <p:cNvPicPr>
            <a:picLocks noChangeAspect="1" noChangeArrowheads="1"/>
          </p:cNvPicPr>
          <p:nvPr/>
        </p:nvPicPr>
        <p:blipFill>
          <a:blip r:embed="rId2" cstate="print"/>
          <a:srcRect t="12315" b="13797"/>
          <a:stretch>
            <a:fillRect/>
          </a:stretch>
        </p:blipFill>
        <p:spPr bwMode="auto">
          <a:xfrm>
            <a:off x="2987824" y="4653136"/>
            <a:ext cx="4074583" cy="1800200"/>
          </a:xfrm>
          <a:prstGeom prst="rect">
            <a:avLst/>
          </a:prstGeom>
          <a:noFill/>
          <a:ln w="9525">
            <a:noFill/>
            <a:miter lim="800000"/>
            <a:headEnd/>
            <a:tailEnd/>
          </a:ln>
        </p:spPr>
      </p:pic>
      <p:sp>
        <p:nvSpPr>
          <p:cNvPr id="6" name="5 Rectángulo"/>
          <p:cNvSpPr/>
          <p:nvPr/>
        </p:nvSpPr>
        <p:spPr>
          <a:xfrm>
            <a:off x="1412032" y="1556792"/>
            <a:ext cx="7264424" cy="913070"/>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2.- MATERIALES </a:t>
            </a:r>
            <a:r>
              <a:rPr lang="es-ES" sz="1600" b="1" kern="1800" dirty="0" smtClean="0">
                <a:solidFill>
                  <a:srgbClr val="000000"/>
                </a:solidFill>
                <a:latin typeface="Verdana" pitchFamily="34" charset="0"/>
                <a:ea typeface="Verdana" pitchFamily="34" charset="0"/>
                <a:cs typeface="Verdana" pitchFamily="34" charset="0"/>
              </a:rPr>
              <a:t>SINTÉTICOS.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a)  METALES Y </a:t>
            </a:r>
            <a:r>
              <a:rPr lang="es-ES" sz="1600" b="1" kern="1800" dirty="0" smtClean="0">
                <a:solidFill>
                  <a:srgbClr val="000000"/>
                </a:solidFill>
                <a:latin typeface="Verdana" pitchFamily="34" charset="0"/>
                <a:ea typeface="Verdana" pitchFamily="34" charset="0"/>
                <a:cs typeface="Verdana" pitchFamily="34" charset="0"/>
              </a:rPr>
              <a:t>ALEACIONES:</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25</a:t>
            </a:fld>
            <a:endParaRPr lang="es-CL"/>
          </a:p>
        </p:txBody>
      </p:sp>
      <p:sp>
        <p:nvSpPr>
          <p:cNvPr id="3" name="2 Rectángulo"/>
          <p:cNvSpPr/>
          <p:nvPr/>
        </p:nvSpPr>
        <p:spPr>
          <a:xfrm>
            <a:off x="1115616" y="2406947"/>
            <a:ext cx="7128792" cy="2092881"/>
          </a:xfrm>
          <a:prstGeom prst="rect">
            <a:avLst/>
          </a:prstGeom>
        </p:spPr>
        <p:txBody>
          <a:bodyPr wrap="square">
            <a:spAutoFit/>
          </a:bodyPr>
          <a:lstStyle/>
          <a:p>
            <a:pPr marL="228600" algn="just">
              <a:lnSpc>
                <a:spcPct val="150000"/>
              </a:lnSpc>
            </a:pPr>
            <a:r>
              <a:rPr lang="es-ES" sz="1600" dirty="0" smtClean="0">
                <a:solidFill>
                  <a:srgbClr val="000000"/>
                </a:solidFill>
                <a:latin typeface="Verdana" pitchFamily="34" charset="0"/>
                <a:ea typeface="Verdana" pitchFamily="34" charset="0"/>
                <a:cs typeface="Verdana" pitchFamily="34" charset="0"/>
              </a:rPr>
              <a:t>    Los materiales cerámicos como los </a:t>
            </a:r>
            <a:r>
              <a:rPr lang="es-ES" sz="1600" dirty="0" smtClean="0">
                <a:solidFill>
                  <a:srgbClr val="000000"/>
                </a:solidFill>
                <a:latin typeface="Verdana" pitchFamily="34" charset="0"/>
                <a:ea typeface="Verdana" pitchFamily="34" charset="0"/>
                <a:cs typeface="Verdana" pitchFamily="34" charset="0"/>
              </a:rPr>
              <a:t>ladrillos, </a:t>
            </a:r>
            <a:r>
              <a:rPr lang="es-ES" sz="1600" dirty="0" smtClean="0">
                <a:solidFill>
                  <a:srgbClr val="000000"/>
                </a:solidFill>
                <a:latin typeface="Verdana" pitchFamily="34" charset="0"/>
                <a:ea typeface="Verdana" pitchFamily="34" charset="0"/>
                <a:cs typeface="Verdana" pitchFamily="34" charset="0"/>
              </a:rPr>
              <a:t>el vidrio, la </a:t>
            </a:r>
            <a:r>
              <a:rPr lang="es-ES" sz="1600" dirty="0" smtClean="0">
                <a:solidFill>
                  <a:srgbClr val="000000"/>
                </a:solidFill>
                <a:latin typeface="Verdana" pitchFamily="34" charset="0"/>
                <a:ea typeface="Verdana" pitchFamily="34" charset="0"/>
                <a:cs typeface="Verdana" pitchFamily="34" charset="0"/>
              </a:rPr>
              <a:t>loza, </a:t>
            </a:r>
            <a:r>
              <a:rPr lang="es-ES" sz="1600" dirty="0" smtClean="0">
                <a:solidFill>
                  <a:srgbClr val="000000"/>
                </a:solidFill>
                <a:latin typeface="Verdana" pitchFamily="34" charset="0"/>
                <a:ea typeface="Verdana" pitchFamily="34" charset="0"/>
                <a:cs typeface="Verdana" pitchFamily="34" charset="0"/>
              </a:rPr>
              <a:t>los aislantes y los </a:t>
            </a:r>
            <a:r>
              <a:rPr lang="es-ES" sz="1600" dirty="0" smtClean="0">
                <a:solidFill>
                  <a:srgbClr val="000000"/>
                </a:solidFill>
                <a:latin typeface="Verdana" pitchFamily="34" charset="0"/>
                <a:ea typeface="Verdana" pitchFamily="34" charset="0"/>
                <a:cs typeface="Verdana" pitchFamily="34" charset="0"/>
              </a:rPr>
              <a:t>abrasivos, </a:t>
            </a:r>
            <a:r>
              <a:rPr lang="es-ES" sz="1600" dirty="0" smtClean="0">
                <a:solidFill>
                  <a:srgbClr val="000000"/>
                </a:solidFill>
                <a:latin typeface="Verdana" pitchFamily="34" charset="0"/>
                <a:ea typeface="Verdana" pitchFamily="34" charset="0"/>
                <a:cs typeface="Verdana" pitchFamily="34" charset="0"/>
              </a:rPr>
              <a:t>tienen escasa conductividad tanto eléctrica como térmica y aunque pueden tener buena resistencia y dureza son deficientes en </a:t>
            </a:r>
            <a:r>
              <a:rPr lang="es-ES" sz="1600" dirty="0" smtClean="0">
                <a:solidFill>
                  <a:srgbClr val="000000"/>
                </a:solidFill>
                <a:latin typeface="Verdana" pitchFamily="34" charset="0"/>
                <a:ea typeface="Verdana" pitchFamily="34" charset="0"/>
                <a:cs typeface="Verdana" pitchFamily="34" charset="0"/>
              </a:rPr>
              <a:t>ductilidad, </a:t>
            </a:r>
            <a:r>
              <a:rPr lang="es-ES" sz="1600" dirty="0" smtClean="0">
                <a:solidFill>
                  <a:srgbClr val="000000"/>
                </a:solidFill>
                <a:latin typeface="Verdana" pitchFamily="34" charset="0"/>
                <a:ea typeface="Verdana" pitchFamily="34" charset="0"/>
                <a:cs typeface="Verdana" pitchFamily="34" charset="0"/>
              </a:rPr>
              <a:t>conformabilidad y resistencia al impacto.</a:t>
            </a:r>
            <a:endParaRPr lang="es-CL" sz="1600" dirty="0" smtClean="0">
              <a:latin typeface="Verdana" pitchFamily="34" charset="0"/>
              <a:ea typeface="Verdana" pitchFamily="34" charset="0"/>
              <a:cs typeface="Verdana" pitchFamily="34" charset="0"/>
            </a:endParaRPr>
          </a:p>
          <a:p>
            <a:pPr marL="228600" algn="just"/>
            <a:r>
              <a:rPr lang="es-ES" sz="1000" dirty="0" smtClean="0">
                <a:solidFill>
                  <a:srgbClr val="000000"/>
                </a:solidFill>
                <a:latin typeface="Verdana"/>
                <a:ea typeface="Times New Roman"/>
                <a:cs typeface="Arial"/>
              </a:rPr>
              <a:t> </a:t>
            </a:r>
            <a:endParaRPr lang="es-CL" sz="1200" dirty="0">
              <a:latin typeface="Times New Roman"/>
              <a:ea typeface="Times New Roman"/>
            </a:endParaRPr>
          </a:p>
        </p:txBody>
      </p:sp>
      <p:pic>
        <p:nvPicPr>
          <p:cNvPr id="29698" name="irc_mi" descr="produkt"/>
          <p:cNvPicPr>
            <a:picLocks noChangeAspect="1" noChangeArrowheads="1"/>
          </p:cNvPicPr>
          <p:nvPr/>
        </p:nvPicPr>
        <p:blipFill>
          <a:blip r:embed="rId2" cstate="print"/>
          <a:srcRect l="18848" r="15077"/>
          <a:stretch>
            <a:fillRect/>
          </a:stretch>
        </p:blipFill>
        <p:spPr bwMode="auto">
          <a:xfrm>
            <a:off x="4181822" y="4584278"/>
            <a:ext cx="2838450" cy="1797050"/>
          </a:xfrm>
          <a:prstGeom prst="rect">
            <a:avLst/>
          </a:prstGeom>
          <a:noFill/>
          <a:ln w="9525">
            <a:noFill/>
            <a:miter lim="800000"/>
            <a:headEnd/>
            <a:tailEnd/>
          </a:ln>
        </p:spPr>
      </p:pic>
      <p:sp>
        <p:nvSpPr>
          <p:cNvPr id="6" name="5 Rectángulo"/>
          <p:cNvSpPr/>
          <p:nvPr/>
        </p:nvSpPr>
        <p:spPr>
          <a:xfrm>
            <a:off x="1412032" y="1556792"/>
            <a:ext cx="7264424" cy="913070"/>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2.- MATERIALES </a:t>
            </a:r>
            <a:r>
              <a:rPr lang="es-ES" sz="1600" b="1" kern="1800" dirty="0" smtClean="0">
                <a:solidFill>
                  <a:srgbClr val="000000"/>
                </a:solidFill>
                <a:latin typeface="Verdana" pitchFamily="34" charset="0"/>
                <a:ea typeface="Verdana" pitchFamily="34" charset="0"/>
                <a:cs typeface="Verdana" pitchFamily="34" charset="0"/>
              </a:rPr>
              <a:t>SINTÉTICOS.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b)  CERÁMICOS Y </a:t>
            </a:r>
            <a:r>
              <a:rPr lang="es-ES" sz="1600" b="1" kern="1800" dirty="0" smtClean="0">
                <a:solidFill>
                  <a:srgbClr val="000000"/>
                </a:solidFill>
                <a:latin typeface="Verdana" pitchFamily="34" charset="0"/>
                <a:ea typeface="Verdana" pitchFamily="34" charset="0"/>
                <a:cs typeface="Verdana" pitchFamily="34" charset="0"/>
              </a:rPr>
              <a:t>VIDRIOS:</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26</a:t>
            </a:fld>
            <a:endParaRPr lang="es-CL"/>
          </a:p>
        </p:txBody>
      </p:sp>
      <p:sp>
        <p:nvSpPr>
          <p:cNvPr id="3" name="2 Rectángulo"/>
          <p:cNvSpPr/>
          <p:nvPr/>
        </p:nvSpPr>
        <p:spPr>
          <a:xfrm>
            <a:off x="1115616" y="2354104"/>
            <a:ext cx="6912768" cy="1938992"/>
          </a:xfrm>
          <a:prstGeom prst="rect">
            <a:avLst/>
          </a:prstGeom>
        </p:spPr>
        <p:txBody>
          <a:bodyPr wrap="square">
            <a:spAutoFit/>
          </a:bodyPr>
          <a:lstStyle/>
          <a:p>
            <a:pPr marL="228600" algn="just">
              <a:lnSpc>
                <a:spcPct val="150000"/>
              </a:lnSpc>
            </a:pPr>
            <a:r>
              <a:rPr lang="es-ES" sz="1600" dirty="0" smtClean="0">
                <a:solidFill>
                  <a:srgbClr val="000000"/>
                </a:solidFill>
                <a:latin typeface="Verdana"/>
                <a:ea typeface="Times New Roman"/>
                <a:cs typeface="Arial"/>
              </a:rPr>
              <a:t>     Comúnmente llamados plásticos. En éstos se incluyen el caucho (el hule</a:t>
            </a:r>
            <a:r>
              <a:rPr lang="es-ES" sz="1600" dirty="0" smtClean="0">
                <a:solidFill>
                  <a:srgbClr val="000000"/>
                </a:solidFill>
                <a:latin typeface="Verdana"/>
                <a:ea typeface="Times New Roman"/>
                <a:cs typeface="Arial"/>
              </a:rPr>
              <a:t>), </a:t>
            </a:r>
            <a:r>
              <a:rPr lang="es-ES" sz="1600" dirty="0" smtClean="0">
                <a:solidFill>
                  <a:srgbClr val="000000"/>
                </a:solidFill>
                <a:latin typeface="Verdana"/>
                <a:ea typeface="Times New Roman"/>
                <a:cs typeface="Arial"/>
              </a:rPr>
              <a:t>los plásticos y muchos tipos de </a:t>
            </a:r>
            <a:r>
              <a:rPr lang="es-ES" sz="1600" dirty="0" smtClean="0">
                <a:solidFill>
                  <a:srgbClr val="000000"/>
                </a:solidFill>
                <a:latin typeface="Verdana"/>
                <a:ea typeface="Times New Roman"/>
                <a:cs typeface="Arial"/>
              </a:rPr>
              <a:t>adhesivos. </a:t>
            </a:r>
            <a:r>
              <a:rPr lang="es-ES" sz="1600" dirty="0" smtClean="0">
                <a:solidFill>
                  <a:srgbClr val="000000"/>
                </a:solidFill>
                <a:latin typeface="Verdana"/>
                <a:ea typeface="Times New Roman"/>
                <a:cs typeface="Arial"/>
              </a:rPr>
              <a:t>Se producen creando grandes estructuras moleculares a partir de moléculas orgánicas obtenidas del petróleo o productos agrícolas .</a:t>
            </a:r>
            <a:endParaRPr lang="es-CL" sz="1600" dirty="0">
              <a:latin typeface="Times New Roman"/>
              <a:ea typeface="Times New Roman"/>
            </a:endParaRPr>
          </a:p>
        </p:txBody>
      </p:sp>
      <p:pic>
        <p:nvPicPr>
          <p:cNvPr id="30724" name="Picture 4" descr="empaques de hule"/>
          <p:cNvPicPr>
            <a:picLocks noChangeAspect="1" noChangeArrowheads="1"/>
          </p:cNvPicPr>
          <p:nvPr/>
        </p:nvPicPr>
        <p:blipFill>
          <a:blip r:embed="rId2" cstate="print">
            <a:lum contrast="20000"/>
          </a:blip>
          <a:srcRect/>
          <a:stretch>
            <a:fillRect/>
          </a:stretch>
        </p:blipFill>
        <p:spPr bwMode="auto">
          <a:xfrm>
            <a:off x="3059832" y="4293096"/>
            <a:ext cx="4188140" cy="2088232"/>
          </a:xfrm>
          <a:prstGeom prst="rect">
            <a:avLst/>
          </a:prstGeom>
          <a:noFill/>
        </p:spPr>
      </p:pic>
      <p:sp>
        <p:nvSpPr>
          <p:cNvPr id="6" name="5 Rectángulo"/>
          <p:cNvSpPr/>
          <p:nvPr/>
        </p:nvSpPr>
        <p:spPr>
          <a:xfrm>
            <a:off x="1412032" y="1556792"/>
            <a:ext cx="7264424" cy="913070"/>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2.- MATERIALES </a:t>
            </a:r>
            <a:r>
              <a:rPr lang="es-ES" sz="1600" b="1" kern="1800" dirty="0" smtClean="0">
                <a:solidFill>
                  <a:srgbClr val="000000"/>
                </a:solidFill>
                <a:latin typeface="Verdana" pitchFamily="34" charset="0"/>
                <a:ea typeface="Verdana" pitchFamily="34" charset="0"/>
                <a:cs typeface="Verdana" pitchFamily="34" charset="0"/>
              </a:rPr>
              <a:t>SINTÉTICOS.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c)  </a:t>
            </a:r>
            <a:r>
              <a:rPr lang="es-ES" sz="1600" b="1" kern="1800" dirty="0" smtClean="0">
                <a:solidFill>
                  <a:srgbClr val="000000"/>
                </a:solidFill>
                <a:latin typeface="Verdana" pitchFamily="34" charset="0"/>
                <a:ea typeface="Verdana" pitchFamily="34" charset="0"/>
                <a:cs typeface="Verdana" pitchFamily="34" charset="0"/>
              </a:rPr>
              <a:t>POLÍMEROS:</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27</a:t>
            </a:fld>
            <a:endParaRPr lang="es-CL"/>
          </a:p>
        </p:txBody>
      </p:sp>
      <p:sp>
        <p:nvSpPr>
          <p:cNvPr id="3" name="2 Rectángulo"/>
          <p:cNvSpPr/>
          <p:nvPr/>
        </p:nvSpPr>
        <p:spPr>
          <a:xfrm>
            <a:off x="1475656" y="5059050"/>
            <a:ext cx="7200800" cy="1754326"/>
          </a:xfrm>
          <a:prstGeom prst="rect">
            <a:avLst/>
          </a:prstGeom>
        </p:spPr>
        <p:txBody>
          <a:bodyPr wrap="square">
            <a:spAutoFit/>
          </a:bodyPr>
          <a:lstStyle/>
          <a:p>
            <a:pPr>
              <a:lnSpc>
                <a:spcPct val="150000"/>
              </a:lnSpc>
            </a:pPr>
            <a:r>
              <a:rPr lang="es-ES" sz="1600" dirty="0" smtClean="0">
                <a:latin typeface="Verdana"/>
                <a:ea typeface="Times New Roman"/>
                <a:cs typeface="Arial"/>
              </a:rPr>
              <a:t>NOTA:</a:t>
            </a:r>
            <a:r>
              <a:rPr lang="es-ES" sz="1600" dirty="0" smtClean="0">
                <a:latin typeface="Verdana"/>
                <a:ea typeface="Times New Roman"/>
                <a:cs typeface="Arial"/>
              </a:rPr>
              <a:t>	</a:t>
            </a:r>
            <a:r>
              <a:rPr lang="es-ES" sz="1400" i="1" dirty="0" smtClean="0">
                <a:latin typeface="Verdana"/>
                <a:ea typeface="Times New Roman"/>
                <a:cs typeface="Arial"/>
              </a:rPr>
              <a:t>aunque con las tres categorías anteriores cualquier elemento puede ser clasificado e incluirse en </a:t>
            </a:r>
            <a:r>
              <a:rPr lang="es-ES" sz="1400" i="1" dirty="0" smtClean="0">
                <a:latin typeface="Verdana"/>
                <a:ea typeface="Times New Roman"/>
                <a:cs typeface="Arial"/>
              </a:rPr>
              <a:t>ellas, </a:t>
            </a:r>
            <a:r>
              <a:rPr lang="es-ES" sz="1400" i="1" dirty="0" smtClean="0">
                <a:solidFill>
                  <a:prstClr val="black"/>
                </a:solidFill>
                <a:latin typeface="Verdana"/>
                <a:ea typeface="Times New Roman"/>
                <a:cs typeface="Arial"/>
              </a:rPr>
              <a:t>a</a:t>
            </a:r>
            <a:r>
              <a:rPr lang="es-ES" sz="1400" i="1" dirty="0" smtClean="0">
                <a:solidFill>
                  <a:prstClr val="black"/>
                </a:solidFill>
                <a:latin typeface="Verdana"/>
                <a:ea typeface="Times New Roman"/>
                <a:cs typeface="Arial"/>
              </a:rPr>
              <a:t>lgunos </a:t>
            </a:r>
            <a:r>
              <a:rPr lang="es-ES" sz="1400" i="1" dirty="0">
                <a:solidFill>
                  <a:prstClr val="black"/>
                </a:solidFill>
                <a:latin typeface="Verdana"/>
                <a:ea typeface="Times New Roman"/>
                <a:cs typeface="Arial"/>
              </a:rPr>
              <a:t>autores hacen una clasificación más exhaustiva, considerando también a los </a:t>
            </a:r>
            <a:r>
              <a:rPr lang="es-ES" sz="1400" b="1" i="1" dirty="0">
                <a:solidFill>
                  <a:prstClr val="black"/>
                </a:solidFill>
                <a:latin typeface="Verdana"/>
                <a:ea typeface="Times New Roman"/>
                <a:cs typeface="Arial"/>
              </a:rPr>
              <a:t>Semiconductores </a:t>
            </a:r>
            <a:r>
              <a:rPr lang="es-ES" sz="1400" i="1" dirty="0">
                <a:solidFill>
                  <a:prstClr val="black"/>
                </a:solidFill>
                <a:latin typeface="Verdana"/>
                <a:ea typeface="Times New Roman"/>
                <a:cs typeface="Arial"/>
              </a:rPr>
              <a:t>y a los </a:t>
            </a:r>
            <a:r>
              <a:rPr lang="es-ES" sz="1400" b="1" i="1" dirty="0">
                <a:solidFill>
                  <a:prstClr val="black"/>
                </a:solidFill>
                <a:latin typeface="Verdana"/>
                <a:ea typeface="Times New Roman"/>
                <a:cs typeface="Arial"/>
              </a:rPr>
              <a:t>Materiales </a:t>
            </a:r>
            <a:r>
              <a:rPr lang="es-ES" sz="1400" b="1" i="1" dirty="0" smtClean="0">
                <a:solidFill>
                  <a:prstClr val="black"/>
                </a:solidFill>
                <a:latin typeface="Verdana"/>
                <a:ea typeface="Times New Roman"/>
                <a:cs typeface="Arial"/>
              </a:rPr>
              <a:t>Compuestos</a:t>
            </a:r>
            <a:r>
              <a:rPr lang="es-ES" sz="1400" i="1" dirty="0">
                <a:solidFill>
                  <a:prstClr val="black"/>
                </a:solidFill>
                <a:latin typeface="Verdana"/>
                <a:ea typeface="Times New Roman"/>
                <a:cs typeface="Arial"/>
              </a:rPr>
              <a:t>.</a:t>
            </a:r>
            <a:r>
              <a:rPr lang="es-ES" sz="1400" i="1" dirty="0" smtClean="0">
                <a:solidFill>
                  <a:prstClr val="black"/>
                </a:solidFill>
                <a:latin typeface="Verdana"/>
                <a:ea typeface="Times New Roman"/>
                <a:cs typeface="Arial"/>
              </a:rPr>
              <a:t>                                                        </a:t>
            </a:r>
            <a:endParaRPr lang="es-ES" sz="1400" i="1" dirty="0" smtClean="0">
              <a:solidFill>
                <a:prstClr val="black"/>
              </a:solidFill>
              <a:latin typeface="Verdana"/>
              <a:ea typeface="Times New Roman"/>
              <a:cs typeface="Arial"/>
            </a:endParaRPr>
          </a:p>
          <a:p>
            <a:pPr>
              <a:lnSpc>
                <a:spcPct val="150000"/>
              </a:lnSpc>
            </a:pPr>
            <a:endParaRPr lang="es-ES" sz="1400" i="1" dirty="0">
              <a:solidFill>
                <a:prstClr val="black"/>
              </a:solidFill>
              <a:latin typeface="Verdana"/>
              <a:ea typeface="Times New Roman"/>
              <a:cs typeface="Arial"/>
            </a:endParaRPr>
          </a:p>
        </p:txBody>
      </p:sp>
      <p:sp>
        <p:nvSpPr>
          <p:cNvPr id="41992" name="AutoShape 8" descr="data:image/jpeg;base64,/9j/4AAQSkZJRgABAQAAAQABAAD/2wCEAAkGBxQTEhUUExIUFBQXGBUXGBcYGBkaFRgcFhgYGBcXFx8aHCggGBolGxgYITEhJSkrLi4uGB8zODMtNygtLisBCgoKDg0NFA8PFCwcFBwsLCwsLCwsLCwsLCwrLCs3LCwsNywsLDcsKyssLCwrNysrLCssKysrLCwrLCsrKysrK//AABEIAJwAzwMBIgACEQEDEQH/xAAcAAABBQEBAQAAAAAAAAAAAAAAAQIDBAUGBwj/xAA+EAACAQMCAwQHBwIFBAMAAAABAhEAAyESMQRBUQUTImEGMnGBkbHRI0JSU5KhwRTwcqKy4fEHFUOCFmLS/8QAGAEBAQEBAQAAAAAAAAAAAAAAAAECAwT/xAAbEQEBAQEBAQEBAAAAAAAAAAAAEQESAiFRMf/aAAwDAQACEQMRAD8ARy2tvE3rNzPU+dSKzfib4n61znE9t3NTABR4m8+Zqu3al0/fI9lcudd66/W34m+J+tMPEx98/qNca9923dvjURU9acJXX3e1FG93/MfrVR+30H/kY+9q5gqfZTSlazwnToW9JV5d4fefrVdvSpvuq3vc1hFaa69K1xidNZ/Se8djH/sx/mqzekN8/wDkIHkTVBsYjFMYQK1xib61bPbN873rn6zUH9ddIzdufrb61C2BSxitc4lO/qHjNy5+tvrSf1D/AJlz9bfWmIKF2qwp/wDUP+Zc/W31oPEP+Y/6m+tRiKQ0gk/qX/Mf9TfWg8S/5j/rb61EaQ1IJDxL/mP+pvrTTff8y5+tvrTYoYVYAcS/5lz9b/WkPE3PzLn63+tJNGmpFwh4m5+Zc/W31pjcQ/5l39b/AP6p2mmFKRaja/c/Nufrf60cPxFzWPtLnP77dD50MtLw6+Me/wCRpGXS308b/wCN/wDUaRU/5qa/67/43/1Gmgx0z8q5tGaf9qUDrjzp2rc7fKk5gUQyOpwP76U2Bj6064xzn2EGkjnmY5GqiFgI3+X8GmBIH+2PnipFtkx9BUd0SYA+U7eRqojW2TMAmPbUNyZ6VauLAE79II/5qNNz9T/FbwQXeX75/wBqNOI+G1SFsnPun/epHUkDynoapVe2n/HQ0qKZqZdp+OKYoPX2f3NENa3BpGHl+9TXRJ2H9+05pFUkZ/v3ZotRstR6asWxHXpy/aluWjM5jrH7UKgXof2pI5bjzqw0EYEHHXPU1Gqe3pvQRm0RBjBpCtP0Ab/HnS6OkkUKjZKj01a/vekCzyM0Kpmjh/XHv+Rq3cQrusUti1LiJ58p5Gi1s8SkO+D6zn/MaYg5wazLHaI7y4rn/wAjjVjHiOD1Fayr+E4/vpj51xKYUOBO2aG5wQeoj5GnJzOr4AmliR5mgj7oYEge003QSTKifLPyqZl2EKfZz99Hckn1Cw6TVRAbMLlemx/io0tEnAJPtmP2q2OH6KBtzJ92RSHhxElmESMDw/OK0ijdtnYzPT/anKoA9f3acH94qXSBjb++XX4U8YEB55QJBOP8NaFVUg558v7FN4jO5THQ8qnSzMYG+ScD+BUt4kfhHLBz8ddUVFTaFzGw38+f8U3u8nz5/wDFXLScmBOxgRmfKcfvSvZ0/cK/H5kfKgrsjcy2PInyjy/amL7hyjl8quKvJiy9BBz7gBPvpGTPmPdj+KoqOo+O303p3dzGNhyz89qvPaMeLu1AneAeZ6y3OpuF7MuOQVRmE7gTEfsPjQZmg5GfZ/NJ3ecTjf8AmY5V1Fj0WcwWC2x5HUevTefMVYPo9athe8uMSTjkDGTpWCffNQrke79nt5VLZ7OuNkI7DMHljOCd67ThuBtLb71EgeMA6WJJV+7KmRMs4hRu3IGpbFltZUp6ok2yD3hncys+GI5CNJOdUVUrj7PYb7mF9u49oBxOP3qW32CoKhmksYUARJ3hetdauSrqNKNAtkLqBJuaMCAzbk6oAAUk74ithW0uzqyiBIAhnWbbFI2eVOxxFXCubt8BbD6AJcaZEHAackxGw+FX79q3bGqHYgwEEBmnnIwMTVjjeM029WHZ8QoEi3JAJ0mFAg5zkc4ii3aGLdohNIA1KVJESCBI22+NVK8p4/wXHOxLvv01GPaK2Oze0imGgiOWfbGc+yaz+0VC3rpeCut2HRiWM++PPFJc8OnVhSCYTBkAgSdg0zXBt16sCsiMxsBzzyOKd3Y9UqZ94x7IrA7L7UZCYyJAOkkT5jEgnrW9buhgGAOerTsSIjrNSCSMgZ/f+aa2nkfdAj9zTkyRz8oLR7aaF8WF+AAmqIwfON84jl0BqRi0euGHkWx/lgU5IHrAg9eXntBpoAP3j7yenx/eqiOyCdgGPQ6iI5Z2p72ZAlFzI2BMjnGqpVt9YGPMn9yKt8P2LfcwlhzzJ0GB0ktAj31sZvcKp8Qz/wCo/wCPjSnTyAGcmd/bjf3113A+gl8htRS2Tt4hA64VTPxG9a9n0JsWhrvX3aMzIQe0ac/vUuI83W0cHIXkYaOUjbJq5b7IvXNrbt/9tJmPLUYFeltwnCWGACAXGnSCBqJGTl+fLl7qzuL7fZe87uwCoQmy5uKO+uaWYIvs08iZ5QaXRzVj0QukgFkQ4JEFmydj5/3mtqz6L21H2hDnGT4QI8hiNt53qTgO07l/hluXQ9jvAQ6o8KBDSSzwVnY7kEgdTULcDafirVxHMqEtiGAtkXTgaFXUhaEyzbaYFUqThu5S46Ja+1FxbRi2V8VyNiRlQMmJgcquX1YI5wChZTJYkQsiASBE7s0DDdJNUBgGS9eLglu9a4WC922osLe8sF0rBgASecGq/CbXgl293VvuxaXTpcuFUspBaUJH39s8qC7b4tiLy+C26r64bvSoZDF5rYEAapgTmN6q8LatqgsqSygqoAuMbjatLBrp3GsljozMgHzlfhmvMEvgxauh9GoaDq06bl1QRqCkGNUCF35VVXifAlx7pMCEO3Ds+rUL5AXU+VOnGQu53omrVyQrXGKq4DNInu1EgKpcmC+SA2NycCsniboYhnUlL3d3lWGW62mJB2wgKwpiYPWmuLpt6bZPeMQ4vXIOB6ogxidR3J6GpuI4ghQrXBaXGvSTqbwgQ04PPIq5iJDdQLdZrmslm0wpGlF8IWAcCQ0k7lhyiqZ4oFUUWotg8p2EMpJ5k56b71UPGouLa8523Yc/M+6ob9647STg7wTM9J/itRVnibo++2QWiC0EEz6oMTgQensqq3bUsFUEiTzjl8d6qHhYMkeLnzPtmpbKDUOufkaDiuKgXLiuPCblzP4fEcioL7MrKrlTpgofxAHC49tbXb3AEXLmI8b/AOo1l8M64S5lZwTyI6+Rrzedddw5+DB1XNhi4qA8y5URyEYx09lWey+NaAVlSJDZ3I3x+Hz6g1VvOVVbTEggtoKzzAAUH8PkM1PwLsttdaGO8CiB4hJLaYGSNSDlz+OmHW8Hx5ugIutj4Ro2Emdgu/LJzV/g+xr1xtPdMDMZBxg4M7bVheiBNribZae6RyLhJgWgZjXJkjTHwr1zj+0UtFAFnvICFThiVLIqgbyA2dsGasHL8D6IsSO8EbRp06sicmD/ADW5wnodZxqEmcwTJ98xHsHWqt7t+4xdlUXLSgAJaZNRaSGRnY6ZmIxy91V7Nl+Mtutx2uKLjWoDFbbAQ4dihlhgoTnKkARJOoldGtjguGgfZhjJA9Zm0xnmYFR8b6UW1ti4mkW2UMLhI0ANOlzsAD7fdXPcZaLWGY3CjXCNL2y9tS+lUt6gSJHUMAAF5zUfaj2+44hOKR0s2jZRrjABLkjwm2DmQSTBB5Z6WYVqL2zcuqdXEBX2HdLK+MMEbSZJUgM0lgBA6VDwdm5qCnvmUW+6a4bspc1E63KSTqA2Y75iqq8NZH2aC8htabUq5Bui3m0qeE95bYvE9WpvAvauXbpXw3QTw95jrALW0NxS3j2EZYAE0+ILHHzw9+7et27AW8wkIdQtIVCPnT4gxYgSQSCI3qweGa5au2wbydxABhSjalDrctkSWEgTz2AFVOx77tw2Llq4mlAX8du2V1HUxSSVGCAyjxaRtgVZ4/jri8OXe9eR48BnQ5AYx9kFGlSPvnMbAcwf2k7s1lnjvO7fSwDa2ZlaFtpqKu0IxbPUcqZxvEFNT67YvKV71BbVWZdJnUQW8R0gyQYCkAGcot+81uLNlrfeHU0wh9VQZGZZiCZIyB5zUPC+ja2we9uKFM4AgEnrq39gg586ozOL4hDbNq2dYdybxHha53zTfVcbFdK+731vcIbxbT3Z7pQBbQhgwXSQA7NAEEDAkQTvNHD8fw9hYsWtRHQLuOpOffUN3tW/dBGsWx5ESZ38R236UKOC7Nay2u/fXURHhACwSCwM4YkgbDlVfi+0LeptAa4cSzSZMQCZ2A91UjwsmSSzHGox8zvUqWgBBTrHLbpO/uq5iK17iLjneB0AI/kxIqK7ZzlSPeZ+JmrJtxyPwI9m/wAKS5aMSfhzqqrrbGkwxHlnP7VCVAO399PKtGzwjHZSZ8j1gTjFO/7VcODA8iT/AHAoMm8gOQoX5Hzz/BpeGBndQPMZ29lbdvsgEwXkwDAyYMgRnqDGMwaLlu3aKlkdpMQAXYSLkEAesPAfVBiQTjNShfTb0dkm4oEyZ+NeW9ocFBNfSfE8KGkR1ryz009G+7bUolTXmkdc2vObBDgW7h/wN+E9PlS3Gu6CjOdSnAJGllZSWM/eP2YGfmRTuM4WJFLwZS4RavTiNJG5zlSeuwreJuNj0c7WfhyFRnXvdILYI0gDxjlqyRpM7D3+j9ncI1i2LdtNaBHe3cQgMboYyo3FtQJbSSQdUDavKLIRe64ca7V9mANxmAtISw8atBIx0jf4+lNxF1+DfvuIs2rwbQui2SbSpgAhZLJAkttHsreMal7IGkKwtAB7ttnFvUqa3U6lja8vrSFAgnninrF5whW9bUG5qR7ZtsXMaLll0jTjBYT62wzVfhm0pba5dtWblwrcJddaXAFAcJBHdK+G5gZ5zUlzj3S8oWz3xt2zoIuOLytdzCyrahGcids1pCdo3wLR1kybdte8fUSQHP2bAjuyxcN4xJI5YpbnEFbd8P8A0r2lUNw6E6hcYNK65MFAT6wAxyxVnifRXv00vdvOq6JNwL4iBLMATAmY2O2OtW+E9GLFjxcRdF1QSUVvCgBAGckvsBvGNqXBkcDxH9Za706oJkpoUnVpKtbE5ABKMGXMgYzWjwXZ/FMqoyAlGQ6nY/azpNwDBJEKBJMwBvtWi/pHw9lQlkagogBBpQbnnn9jWdxPbl9xIi2p6ZP1qfStPg+x1sBjdcatTlLhMuquBrtyFWV8PMVW4jta0HJS2Hf8WkATiTqInpt0rGv2tfiuGT1dp+ef3q5b7OLbWyw5dB7DAq5mFN4ztK67AhtI5+GTncSTmqtqyZmSTjPs5Sc+6tqx2M5O0e2SfZgfzVlOyQGEuZ8jB+sTV6wYZQtONvKAPeP5pLVvVifLC8/ca2Uu8MCxDa2VtGDLFtBuFB+JggYkDkKl4zjraCZA1MiKRLElyQBEALsdzjcjGZ2RjL2bcOwMSMnwj51Pb7JIBkqu84n5+/4VcsLd70MGDWy7B/V+yt6GInS2WNyBq6DbBNMVPFputaa8zXAqsAD/AE7XLepWEkagCoEzPh6wJdIrjs2yNJ1A6vV6Md4XMEx0qZLdtDEBWIYxgkhTuDMcxHtB9kj9oxbtuLy2bSzq1IRq/LXcBZaCZzkQM0lvie8UOyKbgbQXPhJ1Ktxu7Mnkw5SdJmYqXQFmKsukWrhViqt4ipwoZthALDwnSTB6VX4TgrqWgjXSzzbOoypYwoYtOILCQmJ99Pt8TaHDtpICISihG1BTAUaGA3lpBg8vdUHD2rdlbIA7tA1qNPQaSGkAK5KnlG2aCS+Q4usFbToe0WEoxUaiVQDOpRcYah+OpuBvsbsMmmNWjJwo5sQMEzsDsRgc6zdoHxRGSQmjMCB4ueltRfffGKh4FrjHSV0gmSFLFpAAx0GBjzrUHo5TJ9pqj2p2at1CpyDWnFEVxaeEelXYBsuQR4eR5Vw3aXDlQSOW3vEH519JelPY4vWmEZj5V4j2r2fEgjyrP81vNuG9l8UH3BUqIDTBOoZAPvg9Zrv+xPR7iLwNy7eUrctm3KrFzTPKCFt7RP7V5f2cxhkc6k8WoQdUQuR54H6a9o7P7MdLVu0OKgBRhAC5nOWPt3C867X4xq63ZdhbaJeVCqrpGqFAAA8MLAYY9kk1X4n0h4awsWbI6eFQinykCeXQ1HZ4Lhy7A3HuOo8QLrI8mAMj2QKk47tHheHK6lVJDEEADCAFyTvgRRGbxHavFXo0AqGgjShJ9oZvnApH9Hrtwy0lubORq/YE1L2p6TMtq4bFnvWtm2ANTAMHAJYt0AO0jcUv/wAjUI7XLyeA6YSdEkG4EXUoDvpERI5datQ9+xUtoWu3lRQCSYAACiScnb3VbscNw4GqGZceIzpEgRjAGCMeYrn2vMvEi5cv3E4JO7tPrtwt67dlJBnKQ0kBYA5HJraaxNy4bmpQlu0BbiLKlHVyC+e9Oq2NlBAEdKl1YnbtO1bB7u0HCsyOylAEZQMPzBkhfialvccZFtmt2rzpqRSZIiNRK4JUSByyDtWDwPEC3wqmxdFxbl03Mo1xrveO40KZEDUD9oRARZg5qxb4NLfEWr9u2z3L7pbu3dfem2EUwqsBpRNQ0tsTyigt8Nxuu8bXeXA9tYIIVS+rT9so1FWRQZ5nbGPFT4Swe64tfGnDomleIFwvdcd2wvOzGeYwR95fIxDc4UobJRi9xk4q5YN31O9uNrhk3nu3dQdhBx4qt8Vw2u5Zud86d1cuNbVCAjBrQAtkKREFNQgNgkc5oI+z9YTirVoC03eRausGbviUWbtyclhO4x4h0yvFcZbS3qdrZZQW0DSdJlvG0tBZl0ASctI1Salt9rjuO80uCp0sAoYa5xbtnAmSuY5Cc1W7N7MFpO5Xh3ZJ1EOFA1FpZYIiBCwFwNONyaBvB8Mxt3muXBZ1myr3ED2vAiqzAgt9kzSBvgcjEVY4e/ZvOwGpmtXXBW4CBqIDgLPIKqkbgLmpv+z3btzU1xtIkKqAALPXBB6kHfn56vD+jpOGIzMzBI1J3ZELH3MDpNSkcyy27tsJeiBpDIHNy1otNrlSw1NqJggmfBAOM27l920qtsHSom4yhMj8CyYGZByBPtrq+G7Ctryk+QCj9hV+zwqJ6qKPdn40pHF/9luXV0omgGZhQAQTq8olix55J3q9w/oasy5E45azA2GTAj311hpadLGXw3YFlIldUbScD2AQBWlZQKIUBR0Aj5UtKKzdUhFFKaSiAiuI/wCoPYga33iIMetGPfXb0jqCIIkHrU3KubHzXxdlrbhk3OAZKwR6sEecV6BwHCK3B2XuABERHtXZ1Mr3AyFiCIUCUzMQMxFWf+oXomqjvbWlEiSp2DDYL19nlWX6PXrl67ZeItW+HvC6AMO2Q1uNokdM1rx+GtS5YHB2yzd7euXHIcBQWuPBMJBEKIc8zkdKi4hLOpXdkYs54XxKYY3F1CydKkKSSJbG/M1Lw0sEuXVYMLdm93OnFgnvPFqEGDDKVg4XzrM7L4q13Fu9dEA3r9xQDpK3H2Qp95wuZ5ajAzW8YXV4jXxluwvDE2ghKO2pdLKuEUkxoGlfEAQZOaTtPSvA8WbLW+Itp3gQAAIknSyKAD41yZnJO42q5b4stLWXKK7KWZ4MabhF20ikwsqoggkZnFOXhbrswdGNpiFa2yAggOA5BgYKaiTmYWKC52XxK3bdu9GpXW20XmB0lAxs3ACAutokwREdRVJ+0zw9xLFwvfvXSWchiVViMWlmYABiR088a3G9kXbyC2TbCBiUABhVAIUADcwQJnefKpOC9EAulixJUyCcAQZXGSNPLP0qXFY3D2rAdrXeELcYjCLot2+HBBQwwhG1PG+AetNv8M7Hu7dpgqKVS4W0hWuHx3VVcTEwIJEb12fC9h20MgAE5woB+O81eXhUBnSCfPNSrHIW+yrjX7l1miTKAANpjVpLczEqQORFaHD+juF1ayVyGuXGZp5E+e3wFdKMUVKMvh+xVBknPUDb2Ekn5Vdt8Eg2Ue/NWKSoQtJRRRRRRRQFFFFAUopKKBTSUppKAooooiLjOHW5bZHEqwIPvrzq36OOl1rcW/sH1W3ceNRcB8SwwBmM8sGvSqayCZgTtMZ+P970HCJ6JG4CLl+7cUkkhVCAySd84EmBsJrX4D0XW2FVRpCEsuYhiNOrEmYG8zXTk0lXrUjPs9lKMkgkCJHxOTmrVvhVHIe+pqKiiiiiiiiiigKKKKAooooCiiigKKKKAooooClpKKISlp2ml0UUyin6aNNEMop+mjTQMop+mjTQMop+mjTQMop+mjTQMop+mjTQMop+mjTQMop+mjTUDKKfpo01Qyin6aNNAyin6aNNAylFO00oSg//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41994" name="AutoShape 10" descr="data:image/jpeg;base64,/9j/4AAQSkZJRgABAQAAAQABAAD/2wCEAAkGBhQSERQUExIWFRUVGBcVGBcYGB0YFRgWFRUVGBoXFxwYHCYeFxokGhcWHy8gJCcpLC8sFR4xNTAqNSYrLCkBCQoKDgwOFw8PGikcHBwsLCkpKSkpLCkpLCkpKSwpKSkpLCksKSkpLCwsKSwsKSwsKSkpLCkpKSwpKSkpKSkpLP/AABEIALwBDAMBIgACEQEDEQH/xAAcAAABBQEBAQAAAAAAAAAAAAABAAIDBAUGBwj/xABFEAABAwIEAwQGCAUBBwUBAAABAgMRACEEEjFBBVFhBhMicQcyQoGR8BQjUmKhscHRM3KC4fFDCCRTkpOismODs8LSFv/EABgBAQEBAQEAAAAAAAAAAAAAAAABAgME/8QAHBEBAQEBAQEAAwAAAAAAAAAAAAERAhIhAzFB/9oADAMBAAIRAxEAPwD2+lSpUCpUqVAqRNYnantjhuHtd5iHIJnIgXcWRshO/U2A3NeEdtfS5i8ZKG1HDsn2G1QtQ++sXPkIHnVHtXab0lYHAyHXs7g/0m/Gv3xZH9RFeccX/wBoNwz9GwqEDZTqitXnlTAHxNeQLXamrNqI7TG+l/ibsziigHZtCEfA5c341kudu8eq5x2J/wCqofkawVaUFGmmN5HbrHi/07E/9Vf71fw3pU4kgXxjixyVf8Uwr8a5JRpGmrju1elrFrSAp55sg+u04Sfehwwof1CtzAduMRiWSlPE1IxAui+TPyBSsRJ08JNeUE0qlHrPBu2ONxbLiBi3W8Sz1EK11BT7vhTuF9ssdi2XEpxTjeJZ1Fsqo5gi164HgXa53DLCilLoAy+OcwTySsXjorMByrXwHGE/ThiWQQhVnUmMyM1iVXAyzHikjnGlZ+tTHT8N7Z47FMOBGLdbxLOqfDlWBzBT+W9LAdtcfisOtTWKcRiGfWR4SlYHQix10rDxr4wnFEuJsh2AoCNFGDa+8GwHnT8Y79E4mFiyHoCheDm1sNTN96m1cjZa7cY/EYcvMYpaXWv4rJCSFAcpTIPSnr7eY5zDjFYfFKOT+MyoJMRqR4cw561ghf0PiZizb9iNE+L+Yga9d6OAcGF4ktofw3xGXaTcWAO88tabTI2sT28xwbRimcU44wbOtkIKmzvBCZp+M7eY1nu3vpbj2Ee3yoDjRO0hF468qwOCOBjFv4VX8N2YB2MabDT/ADUXAIScTgXD4SCUTH4Sb2gxfSm0yOlxHbrGsuJQ7jFqYe/hYhIbBSToFeCD8KQ7acQS79GexikOm7LwSju3OQWCiPhXL8I+uwj+FcmWiSk3IAnSYIF+Z30qMPHE4DxH67DEZToqBpvOgPIWq/TI6vD9t+Iud439JLWKa1bKUFt1I3EolPuNNb9IWPcbU61iFFbVn8OpKJHMoOWfd0rmOJcQLrDGLQqH2jlUbSY2MbdLampMfjw2+xjWxCXQA4LwQbGxifytU+mR0SvSLjA2H04pxzDKOVfgbDzCuvghQ8xT3e32OQpKHMacjsdziUobyEnRLqSmBPMRXONOpw+MU3I7jEi4MZUk6EE2g9DF+kVBw9mQ/gXLhMraNyUx5AwNNYGtXTI6pPbziRWpo4ju8SgSEFKCy8kboOXMk9ATTEekbHqQpxD61BFnmSlvvmz9ptWWFp8xXIqxansKFSRiMIQArcoGmuo0Hu0qXFcWhbOMRAz+B5IIvsZF+W4m2lPp8dUr0jY1ISo4wllz+HiEttylX2XkZY94ipW/SFj+87lzE5HtUHIgsup2I8OZPuNcikpbfXh1D6jEjMkGYClCxExE+U6VWQsrZWytX1uGOZpUjNlnQXk1Ppkdor0kY8Se/UQkw4nK33jR2KTkhaT1FdBwHtdjnG1KLgeGbwrSAiU5UmFJiypJry3EcW/hYoDX6t5OyosZ02v+9dd2YxymW3EIJKC4VJkbKbbNraXp9XOa93pUqVbcyrjvSJ6RGuGNRAcxCx9W3tGmdyLhAPvJsNyL/brtk3w3CqeVClnwtN7rcO38o1J5DmRXzDxri7uJdU88srcWcyj+QA2SBYDYCgPHuNPYp1Tz6ytxepOw2SkeykbAWrPcOlJelBWlAl6CgvairSgrSgS6S6S9KS9qBKF6B1oqpHWgW9KKW9LegQqbD4hSFBSFFKkmQpJhQPQioQKcKK3sXxlWLCc/8ZOwFnY3A0C+kX2j1Tc7V4vP3aouEg9NBzQnlplT79a5atcYw4hMLVLqRAJuXEjadQsD/mA565Vo9pcXnLTiT4gEqBSRtGhQo6dFfCj2lxcvNrM2CVQoHoZhYUR70n31kYzF5yBMwkXzBU+ZSAPiJ6monncxgQISLQEj4Ake8R1FU1tcXxsYpDo1BTJGke/KP/HyFHEY0pxqVpMyYMXkKEexOaekg8zWPiH86yZuAm/iOnMr8XxkVGp/MokwbjkQfySfdFMRsYfGBGLUq0KzIJMCPeoEjy8J2tUXDsXkW8n2VpNuoPUj8Ao1mofOYq0hW0iLaeEyB0BNMaeIE/zDbfzBFDWlw/Fww+j2SQreBNv5R7yP0qIYkKwwbgSlZ5Te+gSCfM5vdVAuQmeYif8ANx+NFxZAAmxKTF4//JPX4UGljsaVtsm5Wi0zfwm18xPxjoKWK4j/ALyh2Psm42OvrpPPXLWf3pzBPn86fvUYMkxsPK/u/Og0WsWEPOn2VhQN7HcakfkfKoGsSe5WiTAUFDWBNjvA+Aqqhw+JU3nW86c7n400+qDzH6/OlMFl/Ektt80SB/SZGgH4T1NT/TYfzgyFCD1ChoYUAY86oqR4gPm4oJBOboB10oLDeIhDiNiQr4WO3LmRXZ9iH5w6gdUrKdY0Q393rXBqT4Z867LscCGnBp9Z5f6TVQfS9R4nEJQhS1kJSkFSlHQJAkk+QFSV5R6c+13dtIwKD4nhndjZoGyf6lD4JPOtI8v7e9sVcSxK3bhpMoZQfZbnUj7SvWPuG1cyDIogwSKboYoAk2NBOkUYg0BY0CBtSBtSTY0BrFAtqR0pCgOVAVUDSGlKgO9EU00qA0ZpoNIUU+b0UKINpBFwRqCNxypmwp0Xn+9BqNnvczsjNYLEx4joobZVX8lTzFQYBnMpUAnoAOfL9ak4Y2UOJVBINiNik6g/OsV6JgOymFCAttBKV3BUbxyjbyHKs2rI84wbJOc8uhtH5eVHAMKWlZAk669D8a9XZ4A03dLaUnoBBvvzqweHpAACQPIXqel8vI8Pw1ZZJCFHXRM/hruPzqyjs86Wv4as0+rBBO9vdNesLwwt+9PVh/EBT0vl5W92UfyoAbVtuLTJuDpU6+x7ylJARymcvv8A5jbTyr0w4cFXl7v8UmWbk/3qejzHnbXYp0uzlGWNQrcTb8r0cP2HdGYmINrGTG1or0RLXhJ50S34R1p6p5jzsdg3A2RmRmJMaxHPpvap1dgVwlGdPnqPKN/8c675bVwPn+1FKPGelT1V8xxP/wDBguZu8Iyg2y622oNdgwlKiXJzHSIttpXaoTZRpKb8IHM8qavmOQPo+bypR3i9Zm0a6fPSui4B2WS2hYSsxn5D7CBuOlXyjx+QrS4I1KFm/rnf7qaaWR6C+8EJUpRhKQVE8gBJPwr5Q7ZccVjMW7iTotXhBOiBZCR/SB75r3v0v8Y7nhriAfFiD3Iv7KgSv/tBH9VfODZmUna1dXFE6LBQprugNPQNUn55UGxqk1AxYkTQcFgacgQSk01vdNAFjQ0ljeikbGgkaiqAedJVJO4pDlQI0KQoUCpGlSoCaIFIVMwmTHPTzoqTCYMqWkGcqiBP966bAdn0okK8QNx06VW4M0ClTa9Qbc+prcQ5Xn66rvzzP6Y3wxAHq6V0fZ1z/S2upPT7Q/8At8awQurGCxnduIWNiD7tPyJrMrd5jtFolQFIolUcv0pzJBlXw+eVBswCa6OQASo9PdSaFyaKTCSedA2TteigjQmmxCPP5+NPWmwT89aK9QOVAxxNgKcseIDajqroKSd1VA1N1E8h5UxFkk86GfKmSdaa/iUjKnX8POp6aw9SfCBz6UfbHQfCqrvEvHKRYfMfA1UXjlXVe9vn41n21OGl3kBSv1rT4E+nuzf2uX3U1yqkmyZ6n9/hWzwRCihcfb5/cRUnVq3iYxPT9xQ/SMM0D4W0KWoa3cVA8rNn/mryrEp0WPfy2rtfSnxEPcVxSbwjI37kIRMf1E1xTXhORQEajeZNvyr1V40b40UP70HhICht+VORKVZTcaA6DmabGQwfVPO+lFMXcZhqKDlxIp3qnofwJpsZT0NEBdxIoKuJozB870DaqoK50FUc0eVCaIRpRSmlQKKOWhNGaAgVIi/nrUU04KoOq4GA8BBhaYHU6T+FdFh8ElQnntynnXneGxykKC0mFD9da6JvtmlICgglR9ZOgsDF65Xh0nddMOHJjWi5g0ASo5epMD8a4zF9tXl+plb2sJPxOnuFY2Ixa3DLilKM6kk/Ck4W/ke28JxyXGEFCgoCUSLjwmPwtV1YsE28uvzNcX6LMRmYdTmnI4FR0cR+6TXZpM3+Z50qy6S06DaioyR0vegk6n5ikDA3vUUUmTPL86SNzz+fzpRtRKZgbD5/OoBoPOg43YJt1/X8Kk3nl/igFCJ56UVAtiSBsn8x/b8qrrw1yrlYe6/61fIAtaTrUDmJQDBWkZb3UNttamLrMcwxA6qP95phTcch+g0qw/xdoSsuItYXGxj9azXOKNxAUDMTeNzpNZvLU6Wxuef4RWzwIwhQ+9fzyprBacJVAiY0naNTW9wBleRVgfHy+6jrUnFW98vLe3x7ziGLUPWGIcA5QhUfpXPEhaZmCLkjXQ2rY7YjJxDGEaHEOhR3krVMdKxF65hv7I5Aa/hXqeQFnOmDqOfO1NKpGUxIt5AUFmfENbk72jT86Yb6WgfEk71Qs0iD5660ybQeVqMT5iB5XoATbeiATsaE0QJnpTu72IINo99BHFGKlQz48iiBeCdaPdwPECAQSk872NqCEinFP+ancaySlcXywoXjf8tqaWjBAhQBkQee8UEJFI05xPOQRa9It8oNBHmpE0VDXalloBRoRRFAQffRSfdTYpA0Hfeix7xYhO5S0fcFLB/8hXoU7b15d6P+Idyp9cCCG0n3qUfjat9ztc4BnJgECBaxt+9c7PrpL8dmSCYtAqsrijYJlxPh6jaZ99cA9xdV/GStWb3i5/I1CX5GURCpm+mYTHxqYuu3X2qaAWfEcsgW5cpNZ73bYhJAbGczlkyNCb1zQUFHUeGDAOoiJ60FBsAKlZmMog63teria1X+2DygEJIAOqgLgkGBeqOJ7SPuGC4qE8rTI1630qgHEg+qVG2YG2h8qTuPCT9WlKQmL7qg+qOlMTTXca4o5ipUn1SZOqdPiKrOEkR9rXoSKeOKrmVAHNoImNetQ4niSlJgqMe0YAm2gitGngFUqNkiQZNjbX8KDmKy+rdV78r86p4jFkhIgSkQBGx1J5mqq3vhz3V/amJrWZ4iuSQpXPqTe3lavROxfaFxTCpciHCIjbI2b8zevIkvwZ+HToOtdz2Hxigw4Af9U/8Axt0xZ9ZXb5Bb4ni9I791SeuYzf3mudUCmCCYgHyKprt/S4z3fFsUCDlcS0sf1ITJHvB+Fcg+yWllKiMpIEkyIBB/I1phWU1YlIkeEEC+qdfjRW3mBUOca/dn9DV13DFokgFTWe5At4FbHyP4084TJlfbAKMx8AzE+EkHnsfxqKoNMZwCi6pVYamIP7/CnM4XvBAhK0BSlSSLJOn41oM4IrCXWLuAKKkkgAAHKbHoRVtnghfQ04wGVkju1pzltQXA/iSRMgHQ367NMY7TIcBSZStKUpSLDMSoi833FSOYWAUPpKF5knOUkhKCInw7SBW3xJTZlb+GxOHVISlxJUoSkQptINspGnzIaUohQYxyHEhNmXhH1Z1zFVpSfyqauMtGBLjaEIcacupXrFCp+zBEk8vOmPsABAdZdREkEeLwb68jetTH4JQzLfwYUkJAU+wbX9VaALdDaoMM4hJSGcUtpUE908n2+SjoEqoKCBNkvoXKtHBEcjfnpTHcNHrsKTKjdB5ajeOdaisE4oJKsO0+kAnMyYATum0SoVSbLaMoS68wSZ8aZBHsqtEDY0FNIB9V0G+ixHkb/Cg7hz7TRudUVp/R3FAfVtPwo+oR4TuDpM6iqZQhN5eZk7gkGOWlwaJipa8L30Vy/cUHGSJJTvqNKvLQpU3adhWxgid9rHeoHmgiZS43eOYP3f2qmK8awoeRoKRE2+GlWFCZhSF6HkY5/vTHGomUqTppcf460RAR1pEVKre6Tbex/wA01SehFptf5FUa/CWwGDeCpyZ0ENIGvvWalW8CSr2RmGWdd7dbVew3BVFhpKjlTkzH+Zw57+4pqRXBRYkC0gDmIA+fOs4ustLmhMyYy77R8KcHwDANzGa2nz+tXjwgA2iTBmfVgf4qFeAAG8CM3NUA/vVNVziQbBUBMQdCq9NOKBIJvMQJ9W5ovs5bHUXSNgBJk+81RccG2h3i5Oluk/lUFlzFGLKVFsxtfoKg7823j1QR+fxqut7oOXQfuahW788/OrgsKd1vrvFydIFQqe6e7YfuahK6jKqqJC5/fr88qaVUyp8HglurS20hS1rMJSkSpR5ACgimvUfR72PxbmFLiWFZFuFSSYTmTkbGYZiCRIN9LV0fo99B6W8r/EAFuapw9i2jq4dHFfd9X+avXkpjSi68b9N3DUHEslXrPICE3IEoWQTbo4n4V5qglBLD9wtYlYvaMpuRa4Fe5+l3gCcThWyTlU26MqoJjOCnYj2sv4V5ClZGVnGIUW1LWQ7dCYIJBnz361mrGeWDhikOJC8MpZkmCdMpkDyBjpUrOBW1kfw+Z1s5lKbSICQQUn56Vaw6V4ZKDCXsKsOKGUZ1JC9zIiAf1p2H4epCQ9glZ0lpRcbcULTGaEpiCCKLik1gQv67CKSlwNZltqJUZJhQjzj8KmebRis5gs4lAbBbXCELvysddDYiRUreHaxKVuYZZw76Gk520gISomAu/n+lP4i426pTWOQMPifqgh0SudL+EwNvj0qGGYbOkEJx62HEqAeQ/C8ipGVTZAunaet6kxWDfUFd/gWX5WDLBAX3nNZTfKoTUHHsO81IxKSqHEhOKASkZSBKVJgyNbHrrUHD/ovd+s8ysKyqVh1KKX0z7AV6pFjl+E7UMBZQpfdvYjCLFglwEtI+011OpHuqypDrkkHD4xBR0S+6jy1SpJ67VcTjFrCko4hhcQBBKH0ZUpSIh2T6yxaRUWL4Orxrc4eRMHvsK5KirZbaAfUVvbeoM5zCttqGfD4jDKSmSWyVNIPsunWeRFOw2IWrKG8Wy7ciHxlXmOqEzPgVzqcYhDagkYnEYYpEd08grbbUfZcVF0KGlt6dCnCgkYLFAynPIbWf/RAMQr7Ko5UFFzh3q5sCtJkx3C501ConxjUedQfSh7OLUnxf66NdpTYxGiquq4bkyj6Li2ZVo0vOFRuv7LieW9QvcSsr/ewqFT9cwZtaW7WVsRagrv4EnMSyy5BE90uMs7qg+qfw6VWfhGcS+3pZYzA/d/Y1Yfw6VFcNYZVgod07ltuq5uOaLEcqDiCCYGITmRYhQcBA2TzR1mRVRUeglXiaXIB0yGeZ++NxTC3ySoSmfCrNPOB9n8qe65JEnVMHO1y+0U+t51Xzp8Nk8iRIJ6nYedVCJ66j2k/qNfOrHCcB3zqEGMpuuCRCE3Uelre+qodgC+h2Vb3D9a6rg7HcNSowtd1TEIRqlJPM+sR/LyoNxx6TMROg5Xt8NPdVdzE6ncanYA/2rIxPHEDSTPKxPvOgrHxHFVqMzAGw0AiPfbc0RvYziSU2N5uB7R6nkP3rJxHGSq4EbE8v5fwE1lKdtzvPyd6iU9NUTuPazqD8zz8qgU78/OlRldCgcpymTSpRQKKQFafBOzz+LcDWHaU6s7J0SOa1GyB1MV7Z2K9BbLOV3HFL7liGh/AT/NN3T5wnodaDy/sV6MsVxEhSE90xN3lg5f8A2xq4fK3UV9A9juwOF4ciGUS4RC3lwXFdJ9lP3RA89a6JtsJAAAAAgACAANAANBTqBURQoigzO0fCRicK8ySRnQQCNQoXSodQoA+6vAy4WA23jW0rZIcyrJzrkkkaE6Exz+FfR1ePdruHv4PGKyt99hVpcWEJRKkZzJExoFlUDkRyrNa5cthMC8wlDmGUrEMLaWS2fAkBWsXmQR+dRYPBNuqK8C73D4ZJW0ElRJtmTK7axzGmlW8DgEFSXMA6lDncqUtlwlStswiIN4+AO9MxJafIGKQ5hXgyYX/CbWoaxAmD+4mstq3FXGXypGObOGfDacjilHKo6EwnzJ+N7VPxBb7SXW8Y2rEsEN/WtgIygWkmLmIvrbrVh1x5tqMSynFMqYSUuMplQTspS1D7O/kedVmsEQHVcPfQ4ksoUtpyXFiNoIgQTHujlQMw2FU2lxeCcRicMHGypogrc0FgpQtb5tWLj+HMvLV3WZjEF8J+jun7UXSEpgQo/Nq1OJLYWpxSgvAvZELQFHKhahrAQIItN+fnTeNodAeGJY71ag24H2gEZE8za/L5FErKb433QUxjMK26W1HKpSYUF/fKQFOJI53010rQYZZyqebw+MZSbd9h3O9QknVpKQf4Z63BI0rPxmECkPdw6l5hsocOcQ6SQJAK0hVoNZeF4g7hXFKaUppREFOxSoaK52PnyjWtM66pHEgPq/p60jJHc4tglI+6+uLp+yrrVQBKw2ojh79+7nMWVnk1FoP2XI5XqPhnasqKEuYp1nKCkZkpfYIOzmYZ1I6KzRzo4nFkJBK2VjMQFnCTIPsoKJSW/ukhQqYuo1YApQoJw77cLGZLeJBSOXffZUNlRBpuKfcBcCnMUJAP1jKV3HL7B5LFjVDELbPeDLhRBkZUupHkkn1j91VuRqut8BVoAUmLLdEdJNx/LcVcTVjGPAqObujKb5mFIvzVlvm6iRVJLiZSYRcEGCtB8zAhPmKjGKPh18NvXXp0Hs+6olr2kxMi5/WriH99AEE+EmIWd+XLzHwqNS+pN51n9PxqXC4JxzNkSSE3UrRCbxK1Hwp95qZK22piHV8/9NHUAwXDyJgDkdaqJMK13f1i/XsptBEg7hxc+zyTvY6C7MTxBSzKlEnfz5+fXWqbj6lEkkkm5JkmedRmglU9UanJoR8zR+fm1AKAFOoUAo1e4RwN/FOd3h2XHV7hCZjqo6JHUkV6r2W/2f1HKvHu5RY9y0ZV5LcNh/SD50HkeA4e4+4G2W1OLOiEJKlH3DQda9Z7IegNaocx68ide5bMrPRa9E+SZ8xXsHAuzWHwaO7wzKGk75R4ldVKPiUfMmtKgo8H4GxhWw1h2ktIGyREnmo6qPUyavUqVAaFGhQKiKFEUArmu3PCXXGQ6xHes5iAqcq0KELSYOtgodU9TXS0jQfPyFMPFoOJVhHg2sd4gBpoq89b8upE6VIhbqUMjENIxbJaWlC20945tCio2Pn+Nq3+2GBXhX0IeYD2FzqKFQVOgLCjliYlJhPUAb1zeAOVTJw2JKV51pDDxMAHN7A+PwNc/wBOocLZu2MFifE40tJYeJXli5TliAbbddpqtiO5WUDEMqwh7pSS6glKVrEapQmdbx/apcUU+BOJw5byOLC3m/CPFMQkDNsN6bgH1pbQpDiXm23FNoaWAD4pgkq8cafGgB7/ACtlQRjEOslCNEKATEHNlkkDnz51lYZKLJw75ZK2iHe8AyFQ9kFyxmYtVgobQsEBeHeS6oLWmShCFzbMTI0G1V3HTkBXleZZdIm/eOZibk8pKduVVFfFpS53a3cOE5mihstXKlDRVzE+XSqqytwx3iXVON+IrkqRF8smMu3OrBXluhSkOJcsk+JCG16GT4RqLxUD0EKlKVIbczFaRdeba0p+zaNKsZrJdw4IBCSJkDfMRrGkVCy+psyhSkHmkkfGNa1X21CdZSQpInMlKFaH7O4vFVHUDxdDIMXVO1rCqgOcZcWSXMqyREmUqgbS2Uz8KarEtnL9UsR9l2R7gpBj40xeG1gpMDNrFvfFRFk8utjrVROXWNm3J6ugbdGufWj9NSPUYbGlyS4f+45f+2q5T5+8TTYHT4GglxGJW5GdSiBoCPCNfVSLJ1Og3qGPL4Glbp8TRn5mgA93xNKfmTRzfMmrvCeBv4pWXDsuPH7iVKA81aD3kUFH53oE/Pya9S4B6AsU7BxTqMOnUpT9Y7+ByJ+Jr0rs76IOH4SFdz37g9t7x36JjIPhPWg+f+z3YjGY2Po2HWpP/EIyND+tVj5Ca9W7Mf7PzaIXjni6de6alDf9Sz41+7LXryUxYbUaCrwzhTWHbDTDSG206JQAkedtT1N6tRSpUBoUaFAqVKlQGhRoUCoihRFAKVKlQZHajghxLBSg5XEELbJnLnTNlQbpIJB852rw/i6VJU6jEMQ4lxKluN+HKDE6iSbnQ19D1wXpH7GqdQvEMEpXkPeoT/qpSk5T1UIjqPIVMWV5V34CXu6eHdJUlwNuAZlnwm2eDFjpUfEFAqcK2YeUEuoySQgDU3NjY6deVMeUoqQp1oEutltAT4Up1gmZGhSRptVRhYAbyuK8WZDqyLc8qZm4BIi0wKjSy++Sl1CXgtCkBxRcupS0xKUlcGPDsd6r4oBSiotZVOtgtJGgKN7nXwj49ajS7ZpSkApQotpQJGb7yozSCc23PnUSXCiYXC21ELVOiFaJkXiwuBvTE0VuZpGckONwtahcqTNklcWmNDUCzm7tRSE5092kHYiwUSZvpeac94ZgEd2uUJ0UqdzoqfV2pribuALE2czFMQNwm073TMW3iqiMeLLm8QMoWd83ITMG+m8UxbcZTKgbtqSROUaaEzGtotFSKbC5hKFZ050AG8ic0iTOhsTP6t7mdnAlxNyDIK07DQKE+8T8QrBQAklJymCCCCoHQ22/HSmqaAmyCUG5C4lJ5fuJ1rQwmZ1SUpC1rX4SA13ikxEGEAk2AuBNdNwr0V8Rfyq7hDYuk9+O7kR6xSmVE3sYm16DiDhvWASZAzphQIycz8RcdeVL6ISbBfiEo0lWs6HodJ00r2ngvoCbAScW/nIM5WkZAb6FSiSR5BJvrXa8G9G/D8LBawjWYe2sd4uY1zLkj3RRHznwfshi8XH0fDPOA6KygNg7jOohMT1ruOC/7P8AiVwcTiEMA6pR9av4+FIPvI8695ilVHC8D9DPDsPBU0rEKG7ysw/5BCPiDXbMYdKEhKEpSkaJSAEjyAsKkpUCpUqVAqVKlQGhRoUBoUaFAqVKlQGhRoUCoihRFAKVKlQKlSpUHk/pI7A93OKwoyArzOgT4EkeJSctwkkCQNCSdCa8vxSAAsWKELStCbBa5MyrRcwrX+1fU6kzY3Bry7i3o+wy+IOJBcQksohKSnKnNmByhSSBECOUWpVjynEtqzOJghxaQ5ewRFzGYSFetIn9KjWjNP8Aw1olOozuJ1PtSJTcTael/e+HeifANAeBxdoOZxQzfzZMoVrvW9guzOFZjusMyiNCG0yPIxNTDXzpw7gGJfUgtsOqLiciihBUhCYgeraIy+UV0XCvRHj1lsrbQ2kAghxaSVA7kNgnex1Fq98FKiPKOGegsQPpOJzKBn6pEeH7MuFUeYArpuF+iXhzEEMFwpOYFxZVCucAhM+7auxpVRDhcE22IbbSgckpCR+AqajQoDQo0KA0KNCgVKlSoFSpUqBUqVKgNCjQoDQo0KBUqVKgNCjQoFRFCiKD/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41996" name="Picture 12" descr="https://encrypted-tbn2.gstatic.com/images?q=tbn:ANd9GcRxcmjUffL7xmdEbtC1_VrRzWpQpOELKL2ZF0nCyP2aKPeSy_Un"/>
          <p:cNvPicPr>
            <a:picLocks noChangeAspect="1" noChangeArrowheads="1"/>
          </p:cNvPicPr>
          <p:nvPr/>
        </p:nvPicPr>
        <p:blipFill>
          <a:blip r:embed="rId2" cstate="print"/>
          <a:srcRect/>
          <a:stretch>
            <a:fillRect/>
          </a:stretch>
        </p:blipFill>
        <p:spPr bwMode="auto">
          <a:xfrm>
            <a:off x="2339752" y="1700808"/>
            <a:ext cx="4464496" cy="295232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28</a:t>
            </a:fld>
            <a:endParaRPr lang="es-CL"/>
          </a:p>
        </p:txBody>
      </p:sp>
      <p:sp>
        <p:nvSpPr>
          <p:cNvPr id="27" name="26 Rectángulo"/>
          <p:cNvSpPr/>
          <p:nvPr/>
        </p:nvSpPr>
        <p:spPr>
          <a:xfrm>
            <a:off x="2411760" y="4687976"/>
            <a:ext cx="6120680" cy="1477328"/>
          </a:xfrm>
          <a:prstGeom prst="rect">
            <a:avLst/>
          </a:prstGeom>
        </p:spPr>
        <p:txBody>
          <a:bodyPr wrap="square">
            <a:spAutoFit/>
          </a:bodyPr>
          <a:lstStyle/>
          <a:p>
            <a:pPr>
              <a:lnSpc>
                <a:spcPct val="150000"/>
              </a:lnSpc>
              <a:spcAft>
                <a:spcPts val="0"/>
              </a:spcAft>
            </a:pPr>
            <a:r>
              <a:rPr lang="es-ES" sz="2000" b="1" kern="1800" dirty="0" smtClean="0">
                <a:solidFill>
                  <a:srgbClr val="000000"/>
                </a:solidFill>
                <a:latin typeface="Verdana" pitchFamily="34" charset="0"/>
                <a:ea typeface="Verdana" pitchFamily="34" charset="0"/>
                <a:cs typeface="Verdana" pitchFamily="34" charset="0"/>
              </a:rPr>
              <a:t>Propiedades </a:t>
            </a:r>
          </a:p>
          <a:p>
            <a:pPr>
              <a:lnSpc>
                <a:spcPct val="150000"/>
              </a:lnSpc>
              <a:spcAft>
                <a:spcPts val="0"/>
              </a:spcAft>
            </a:pPr>
            <a:r>
              <a:rPr lang="es-ES" sz="2000" b="1" kern="1800" dirty="0" smtClean="0">
                <a:solidFill>
                  <a:srgbClr val="000000"/>
                </a:solidFill>
                <a:latin typeface="Verdana" pitchFamily="34" charset="0"/>
                <a:ea typeface="Verdana" pitchFamily="34" charset="0"/>
                <a:cs typeface="Verdana" pitchFamily="34" charset="0"/>
              </a:rPr>
              <a:t>De los materiales</a:t>
            </a:r>
          </a:p>
          <a:p>
            <a:pPr>
              <a:lnSpc>
                <a:spcPct val="150000"/>
              </a:lnSpc>
              <a:spcAft>
                <a:spcPts val="0"/>
              </a:spcAft>
            </a:pPr>
            <a:endParaRPr lang="es-CL" sz="2000" dirty="0" smtClean="0">
              <a:latin typeface="Verdana" pitchFamily="34" charset="0"/>
              <a:ea typeface="Verdana" pitchFamily="34" charset="0"/>
              <a:cs typeface="Verdana" pitchFamily="34" charset="0"/>
            </a:endParaRPr>
          </a:p>
        </p:txBody>
      </p:sp>
      <p:sp>
        <p:nvSpPr>
          <p:cNvPr id="28" name="27 CuadroTexto"/>
          <p:cNvSpPr txBox="1"/>
          <p:nvPr/>
        </p:nvSpPr>
        <p:spPr>
          <a:xfrm>
            <a:off x="1115616" y="2636912"/>
            <a:ext cx="4104456" cy="707886"/>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TECNOLOGÍA DE LOS </a:t>
            </a:r>
            <a:r>
              <a:rPr lang="es-CL" sz="2000" b="1" dirty="0" smtClean="0">
                <a:latin typeface="Verdana" panose="020B0604030504040204" pitchFamily="34" charset="0"/>
                <a:ea typeface="Verdana" panose="020B0604030504040204" pitchFamily="34" charset="0"/>
                <a:cs typeface="Verdana" panose="020B0604030504040204" pitchFamily="34" charset="0"/>
              </a:rPr>
              <a:t>MATERIALES.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9" name="28 Rectángulo"/>
          <p:cNvSpPr/>
          <p:nvPr/>
        </p:nvSpPr>
        <p:spPr>
          <a:xfrm>
            <a:off x="1092882" y="1412776"/>
            <a:ext cx="5040560" cy="830997"/>
          </a:xfrm>
          <a:prstGeom prst="rect">
            <a:avLst/>
          </a:prstGeom>
        </p:spPr>
        <p:txBody>
          <a:bodyPr wrap="square">
            <a:spAutoFit/>
          </a:bodyPr>
          <a:lstStyle/>
          <a:p>
            <a:pPr>
              <a:defRPr/>
            </a:pPr>
            <a:r>
              <a:rPr lang="es-ES" sz="2400" b="1" dirty="0" smtClean="0">
                <a:latin typeface="Verdana" pitchFamily="34" charset="0"/>
                <a:ea typeface="Verdana" pitchFamily="34" charset="0"/>
                <a:cs typeface="Verdana" pitchFamily="34" charset="0"/>
              </a:rPr>
              <a:t>Unidad 2</a:t>
            </a:r>
          </a:p>
          <a:p>
            <a:pPr>
              <a:defRPr/>
            </a:pPr>
            <a:r>
              <a:rPr lang="es-ES" sz="2400" b="1" dirty="0" smtClean="0">
                <a:latin typeface="Verdana" pitchFamily="34" charset="0"/>
                <a:ea typeface="Verdana" pitchFamily="34" charset="0"/>
                <a:cs typeface="Verdana" pitchFamily="34" charset="0"/>
              </a:rPr>
              <a:t>TORQUE</a:t>
            </a:r>
            <a:endParaRPr lang="es-ES" sz="24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29</a:t>
            </a:fld>
            <a:endParaRPr lang="es-CL"/>
          </a:p>
        </p:txBody>
      </p:sp>
      <p:sp>
        <p:nvSpPr>
          <p:cNvPr id="3" name="2 Rectángulo"/>
          <p:cNvSpPr/>
          <p:nvPr/>
        </p:nvSpPr>
        <p:spPr>
          <a:xfrm>
            <a:off x="1115616" y="1628800"/>
            <a:ext cx="7344816" cy="830997"/>
          </a:xfrm>
          <a:prstGeom prst="rect">
            <a:avLst/>
          </a:prstGeom>
        </p:spPr>
        <p:txBody>
          <a:bodyPr wrap="square">
            <a:spAutoFit/>
          </a:bodyPr>
          <a:lstStyle/>
          <a:p>
            <a:pPr algn="just">
              <a:lnSpc>
                <a:spcPct val="150000"/>
              </a:lnSpc>
            </a:pPr>
            <a:r>
              <a:rPr lang="es-ES" sz="1600" dirty="0" smtClean="0">
                <a:solidFill>
                  <a:srgbClr val="000000"/>
                </a:solidFill>
                <a:latin typeface="Verdana" pitchFamily="34" charset="0"/>
                <a:ea typeface="Verdana" pitchFamily="34" charset="0"/>
                <a:cs typeface="Verdana" pitchFamily="34" charset="0"/>
              </a:rPr>
              <a:t>Las propiedades  generales de  un material utilizado en la fabricación de pernos se pueden clasificar en:</a:t>
            </a:r>
            <a:endParaRPr lang="es-CL" sz="1600" dirty="0">
              <a:latin typeface="Verdana" pitchFamily="34" charset="0"/>
              <a:ea typeface="Verdana" pitchFamily="34" charset="0"/>
              <a:cs typeface="Verdana" pitchFamily="34" charset="0"/>
            </a:endParaRPr>
          </a:p>
        </p:txBody>
      </p:sp>
      <p:sp>
        <p:nvSpPr>
          <p:cNvPr id="5" name="4 Rectángulo"/>
          <p:cNvSpPr/>
          <p:nvPr/>
        </p:nvSpPr>
        <p:spPr>
          <a:xfrm>
            <a:off x="4860032" y="2348880"/>
            <a:ext cx="1728192" cy="461665"/>
          </a:xfrm>
          <a:prstGeom prst="rect">
            <a:avLst/>
          </a:prstGeom>
        </p:spPr>
        <p:txBody>
          <a:bodyPr wrap="square">
            <a:spAutoFit/>
          </a:bodyPr>
          <a:lstStyle/>
          <a:p>
            <a:pPr lvl="0" algn="just">
              <a:lnSpc>
                <a:spcPct val="150000"/>
              </a:lnSpc>
              <a:tabLst>
                <a:tab pos="679450" algn="l"/>
              </a:tabLst>
            </a:pPr>
            <a:r>
              <a:rPr lang="es-ES" sz="1400" b="1" dirty="0" smtClean="0">
                <a:solidFill>
                  <a:srgbClr val="000000"/>
                </a:solidFill>
                <a:latin typeface="Verdana" pitchFamily="34" charset="0"/>
                <a:ea typeface="Verdana" pitchFamily="34" charset="0"/>
                <a:cs typeface="Verdana" pitchFamily="34" charset="0"/>
              </a:rPr>
              <a:t>a)  Oxidación</a:t>
            </a:r>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p:txBody>
      </p:sp>
      <p:sp>
        <p:nvSpPr>
          <p:cNvPr id="8" name="7 Rectángulo"/>
          <p:cNvSpPr/>
          <p:nvPr/>
        </p:nvSpPr>
        <p:spPr>
          <a:xfrm>
            <a:off x="1619672" y="2636912"/>
            <a:ext cx="2952328" cy="307777"/>
          </a:xfrm>
          <a:prstGeom prst="rect">
            <a:avLst/>
          </a:prstGeom>
        </p:spPr>
        <p:txBody>
          <a:bodyPr wrap="square">
            <a:spAutoFit/>
          </a:bodyPr>
          <a:lstStyle/>
          <a:p>
            <a:pPr algn="just"/>
            <a:r>
              <a:rPr lang="es-ES" sz="1400" b="1" dirty="0" smtClean="0">
                <a:solidFill>
                  <a:srgbClr val="000000"/>
                </a:solidFill>
                <a:latin typeface="Verdana" pitchFamily="34" charset="0"/>
                <a:ea typeface="Verdana" pitchFamily="34" charset="0"/>
                <a:cs typeface="Verdana" pitchFamily="34" charset="0"/>
              </a:rPr>
              <a:t>1.- Propiedades químicas</a:t>
            </a:r>
            <a:r>
              <a:rPr lang="es-ES" sz="1400" dirty="0" smtClean="0">
                <a:solidFill>
                  <a:srgbClr val="000000"/>
                </a:solidFill>
                <a:latin typeface="Verdana" pitchFamily="34" charset="0"/>
                <a:ea typeface="Verdana" pitchFamily="34" charset="0"/>
                <a:cs typeface="Verdana" pitchFamily="34" charset="0"/>
              </a:rPr>
              <a:t>.</a:t>
            </a:r>
            <a:endParaRPr lang="es-CL" sz="1400" dirty="0" smtClean="0">
              <a:latin typeface="Verdana" pitchFamily="34" charset="0"/>
              <a:ea typeface="Verdana" pitchFamily="34" charset="0"/>
              <a:cs typeface="Verdana" pitchFamily="34" charset="0"/>
            </a:endParaRPr>
          </a:p>
        </p:txBody>
      </p:sp>
      <p:sp>
        <p:nvSpPr>
          <p:cNvPr id="9" name="8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
        <p:nvSpPr>
          <p:cNvPr id="10" name="9 Rectángulo"/>
          <p:cNvSpPr/>
          <p:nvPr/>
        </p:nvSpPr>
        <p:spPr>
          <a:xfrm>
            <a:off x="4860032" y="2852936"/>
            <a:ext cx="1503938" cy="307777"/>
          </a:xfrm>
          <a:prstGeom prst="rect">
            <a:avLst/>
          </a:prstGeom>
        </p:spPr>
        <p:txBody>
          <a:bodyPr wrap="none">
            <a:spAutoFit/>
          </a:bodyPr>
          <a:lstStyle/>
          <a:p>
            <a:r>
              <a:rPr lang="es-ES" sz="1400" b="1" dirty="0" smtClean="0">
                <a:solidFill>
                  <a:srgbClr val="000000"/>
                </a:solidFill>
                <a:latin typeface="Verdana" pitchFamily="34" charset="0"/>
                <a:ea typeface="Verdana" pitchFamily="34" charset="0"/>
                <a:cs typeface="Verdana" pitchFamily="34" charset="0"/>
              </a:rPr>
              <a:t>b)  Corrosión</a:t>
            </a:r>
            <a:endParaRPr lang="es-CL" sz="1400" dirty="0"/>
          </a:p>
        </p:txBody>
      </p:sp>
      <p:sp>
        <p:nvSpPr>
          <p:cNvPr id="11" name="10 Rectángulo"/>
          <p:cNvSpPr/>
          <p:nvPr/>
        </p:nvSpPr>
        <p:spPr>
          <a:xfrm>
            <a:off x="1691680" y="3789040"/>
            <a:ext cx="2464136" cy="307777"/>
          </a:xfrm>
          <a:prstGeom prst="rect">
            <a:avLst/>
          </a:prstGeom>
        </p:spPr>
        <p:txBody>
          <a:bodyPr wrap="none">
            <a:spAutoFit/>
          </a:bodyPr>
          <a:lstStyle/>
          <a:p>
            <a:r>
              <a:rPr lang="es-ES" sz="1400" b="1" dirty="0" smtClean="0">
                <a:solidFill>
                  <a:srgbClr val="000000"/>
                </a:solidFill>
                <a:latin typeface="Verdana" pitchFamily="34" charset="0"/>
                <a:ea typeface="Verdana" pitchFamily="34" charset="0"/>
                <a:cs typeface="Verdana" pitchFamily="34" charset="0"/>
              </a:rPr>
              <a:t>2.- Propiedades físicas</a:t>
            </a:r>
            <a:endParaRPr lang="es-CL" sz="1400" dirty="0"/>
          </a:p>
        </p:txBody>
      </p:sp>
      <p:sp>
        <p:nvSpPr>
          <p:cNvPr id="12" name="11 Rectángulo"/>
          <p:cNvSpPr/>
          <p:nvPr/>
        </p:nvSpPr>
        <p:spPr>
          <a:xfrm>
            <a:off x="1691680" y="5301208"/>
            <a:ext cx="2948243" cy="307777"/>
          </a:xfrm>
          <a:prstGeom prst="rect">
            <a:avLst/>
          </a:prstGeom>
        </p:spPr>
        <p:txBody>
          <a:bodyPr wrap="none">
            <a:spAutoFit/>
          </a:bodyPr>
          <a:lstStyle/>
          <a:p>
            <a:r>
              <a:rPr lang="es-ES" sz="1400" b="1" dirty="0" smtClean="0">
                <a:solidFill>
                  <a:srgbClr val="000000"/>
                </a:solidFill>
                <a:latin typeface="Verdana"/>
                <a:ea typeface="Times New Roman"/>
                <a:cs typeface="Arial"/>
              </a:rPr>
              <a:t>3.- Propiedades mecánicas</a:t>
            </a:r>
            <a:r>
              <a:rPr lang="es-ES" sz="1400" dirty="0" smtClean="0">
                <a:solidFill>
                  <a:srgbClr val="000000"/>
                </a:solidFill>
                <a:latin typeface="Verdana"/>
                <a:ea typeface="Times New Roman"/>
                <a:cs typeface="Arial"/>
              </a:rPr>
              <a:t> </a:t>
            </a:r>
            <a:endParaRPr lang="es-CL" sz="1400" dirty="0"/>
          </a:p>
        </p:txBody>
      </p:sp>
      <p:sp>
        <p:nvSpPr>
          <p:cNvPr id="15" name="14 Rectángulo"/>
          <p:cNvSpPr/>
          <p:nvPr/>
        </p:nvSpPr>
        <p:spPr>
          <a:xfrm>
            <a:off x="4931034" y="3429000"/>
            <a:ext cx="1497526"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a)  Eléctricas</a:t>
            </a:r>
            <a:endParaRPr lang="es-CL" sz="1400" b="1" dirty="0"/>
          </a:p>
        </p:txBody>
      </p:sp>
      <p:sp>
        <p:nvSpPr>
          <p:cNvPr id="16" name="15 Rectángulo"/>
          <p:cNvSpPr/>
          <p:nvPr/>
        </p:nvSpPr>
        <p:spPr>
          <a:xfrm>
            <a:off x="4932040" y="3861048"/>
            <a:ext cx="1443024"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b)  Térmicas</a:t>
            </a:r>
            <a:endParaRPr lang="es-CL" sz="1400" b="1" dirty="0"/>
          </a:p>
        </p:txBody>
      </p:sp>
      <p:sp>
        <p:nvSpPr>
          <p:cNvPr id="17" name="16 Rectángulo"/>
          <p:cNvSpPr/>
          <p:nvPr/>
        </p:nvSpPr>
        <p:spPr>
          <a:xfrm>
            <a:off x="4932040" y="4221088"/>
            <a:ext cx="1646605"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c)  Magnéticas</a:t>
            </a:r>
            <a:endParaRPr lang="es-CL" sz="1400" b="1" dirty="0"/>
          </a:p>
        </p:txBody>
      </p:sp>
      <p:sp>
        <p:nvSpPr>
          <p:cNvPr id="18" name="17 Abrir llave"/>
          <p:cNvSpPr/>
          <p:nvPr/>
        </p:nvSpPr>
        <p:spPr>
          <a:xfrm>
            <a:off x="4572000" y="2492896"/>
            <a:ext cx="288032" cy="648072"/>
          </a:xfrm>
          <a:prstGeom prst="leftBrace">
            <a:avLst>
              <a:gd name="adj1" fmla="val 37592"/>
              <a:gd name="adj2" fmla="val 4488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9" name="18 Abrir llave"/>
          <p:cNvSpPr/>
          <p:nvPr/>
        </p:nvSpPr>
        <p:spPr>
          <a:xfrm>
            <a:off x="4499992" y="3429000"/>
            <a:ext cx="360040" cy="1080120"/>
          </a:xfrm>
          <a:prstGeom prst="leftBrace">
            <a:avLst>
              <a:gd name="adj1" fmla="val 37592"/>
              <a:gd name="adj2" fmla="val 4488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20" name="19 Abrir llave"/>
          <p:cNvSpPr/>
          <p:nvPr/>
        </p:nvSpPr>
        <p:spPr>
          <a:xfrm>
            <a:off x="4427984" y="4725144"/>
            <a:ext cx="432048" cy="1728192"/>
          </a:xfrm>
          <a:prstGeom prst="leftBrace">
            <a:avLst>
              <a:gd name="adj1" fmla="val 37592"/>
              <a:gd name="adj2" fmla="val 4488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21" name="20 Rectángulo"/>
          <p:cNvSpPr/>
          <p:nvPr/>
        </p:nvSpPr>
        <p:spPr>
          <a:xfrm>
            <a:off x="4932040" y="4653136"/>
            <a:ext cx="1792478"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a)  Maleabilidad</a:t>
            </a:r>
            <a:endParaRPr lang="es-CL" sz="1400" b="1" dirty="0"/>
          </a:p>
        </p:txBody>
      </p:sp>
      <p:sp>
        <p:nvSpPr>
          <p:cNvPr id="22" name="21 Rectángulo"/>
          <p:cNvSpPr/>
          <p:nvPr/>
        </p:nvSpPr>
        <p:spPr>
          <a:xfrm>
            <a:off x="4932040" y="4941168"/>
            <a:ext cx="1733167"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b)  Ductibilidad</a:t>
            </a:r>
            <a:endParaRPr lang="es-CL" sz="1400" b="1" dirty="0"/>
          </a:p>
        </p:txBody>
      </p:sp>
      <p:sp>
        <p:nvSpPr>
          <p:cNvPr id="23" name="22 Rectángulo"/>
          <p:cNvSpPr/>
          <p:nvPr/>
        </p:nvSpPr>
        <p:spPr>
          <a:xfrm>
            <a:off x="4932040" y="5301208"/>
            <a:ext cx="1710725"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c)  Forjabilidad</a:t>
            </a:r>
            <a:endParaRPr lang="es-CL" sz="1400" b="1" dirty="0"/>
          </a:p>
        </p:txBody>
      </p:sp>
      <p:sp>
        <p:nvSpPr>
          <p:cNvPr id="24" name="23 Rectángulo"/>
          <p:cNvSpPr/>
          <p:nvPr/>
        </p:nvSpPr>
        <p:spPr>
          <a:xfrm>
            <a:off x="4932040" y="5661248"/>
            <a:ext cx="2060179"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d)  Maquinabilidad</a:t>
            </a:r>
            <a:endParaRPr lang="es-CL" sz="1400" b="1" dirty="0"/>
          </a:p>
        </p:txBody>
      </p:sp>
      <p:sp>
        <p:nvSpPr>
          <p:cNvPr id="25" name="24 Rectángulo"/>
          <p:cNvSpPr/>
          <p:nvPr/>
        </p:nvSpPr>
        <p:spPr>
          <a:xfrm>
            <a:off x="4963221" y="6237312"/>
            <a:ext cx="1253869"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f)   Dureza</a:t>
            </a:r>
            <a:endParaRPr lang="es-CL" sz="1400" b="1" dirty="0"/>
          </a:p>
        </p:txBody>
      </p:sp>
      <p:sp>
        <p:nvSpPr>
          <p:cNvPr id="26" name="25 Rectángulo"/>
          <p:cNvSpPr/>
          <p:nvPr/>
        </p:nvSpPr>
        <p:spPr>
          <a:xfrm>
            <a:off x="4932040" y="5949280"/>
            <a:ext cx="1548822"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e)  Tenacidad</a:t>
            </a:r>
            <a:endParaRPr lang="es-CL"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http://www.cscforce.com/xcart/images/D/Micro-adjust%20wrench%20%28metal%20english%29.JPG"/>
          <p:cNvPicPr>
            <a:picLocks noChangeAspect="1" noChangeArrowheads="1"/>
          </p:cNvPicPr>
          <p:nvPr/>
        </p:nvPicPr>
        <p:blipFill>
          <a:blip r:embed="rId2" cstate="print"/>
          <a:srcRect/>
          <a:stretch>
            <a:fillRect/>
          </a:stretch>
        </p:blipFill>
        <p:spPr bwMode="auto">
          <a:xfrm>
            <a:off x="4067944" y="4365104"/>
            <a:ext cx="3672408" cy="2090447"/>
          </a:xfrm>
          <a:prstGeom prst="rect">
            <a:avLst/>
          </a:prstGeom>
          <a:noFill/>
        </p:spPr>
      </p:pic>
      <p:sp>
        <p:nvSpPr>
          <p:cNvPr id="8" name="7 CuadroTexto"/>
          <p:cNvSpPr txBox="1"/>
          <p:nvPr/>
        </p:nvSpPr>
        <p:spPr>
          <a:xfrm>
            <a:off x="899592" y="1484784"/>
            <a:ext cx="7488832" cy="491738"/>
          </a:xfrm>
          <a:prstGeom prst="rect">
            <a:avLst/>
          </a:prstGeom>
          <a:noFill/>
        </p:spPr>
        <p:txBody>
          <a:bodyPr wrap="square">
            <a:spAutoFit/>
          </a:bodyPr>
          <a:lstStyle/>
          <a:p>
            <a:pPr fontAlgn="auto">
              <a:lnSpc>
                <a:spcPct val="150000"/>
              </a:lnSpc>
              <a:spcBef>
                <a:spcPts val="0"/>
              </a:spcBef>
              <a:spcAft>
                <a:spcPts val="0"/>
              </a:spcAft>
              <a:defRPr/>
            </a:pPr>
            <a:r>
              <a:rPr lang="es-ES" sz="2000" b="1" dirty="0" smtClean="0">
                <a:latin typeface="Verdana" pitchFamily="34" charset="0"/>
                <a:ea typeface="Verdana" pitchFamily="34" charset="0"/>
                <a:cs typeface="Verdana" pitchFamily="34" charset="0"/>
              </a:rPr>
              <a:t>En esta unidad de torque esperamos lograr: </a:t>
            </a:r>
            <a:endParaRPr lang="es-ES" sz="2000" b="1"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3</a:t>
            </a:fld>
            <a:endParaRPr lang="es-CL"/>
          </a:p>
        </p:txBody>
      </p:sp>
      <p:sp>
        <p:nvSpPr>
          <p:cNvPr id="11265" name="Rectangle 1"/>
          <p:cNvSpPr>
            <a:spLocks noChangeArrowheads="1"/>
          </p:cNvSpPr>
          <p:nvPr/>
        </p:nvSpPr>
        <p:spPr bwMode="auto">
          <a:xfrm>
            <a:off x="1187624" y="2276872"/>
            <a:ext cx="73093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tab pos="228600" algn="l"/>
              </a:tabLst>
            </a:pPr>
            <a:r>
              <a:rPr kumimoji="0" lang="es-CL"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Aprender a realizar un apriete controlado o torquear correctamente un sistema mecánico de fijación de componentes y accesorios utilizados en industrias y en maquinaria pesada.</a:t>
            </a:r>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30</a:t>
            </a:fld>
            <a:endParaRPr lang="es-CL"/>
          </a:p>
        </p:txBody>
      </p:sp>
      <p:sp>
        <p:nvSpPr>
          <p:cNvPr id="3" name="2 Rectángulo"/>
          <p:cNvSpPr/>
          <p:nvPr/>
        </p:nvSpPr>
        <p:spPr>
          <a:xfrm>
            <a:off x="1115616" y="1949931"/>
            <a:ext cx="7344816" cy="830997"/>
          </a:xfrm>
          <a:prstGeom prst="rect">
            <a:avLst/>
          </a:prstGeom>
        </p:spPr>
        <p:txBody>
          <a:bodyPr wrap="square">
            <a:spAutoFit/>
          </a:bodyPr>
          <a:lstStyle/>
          <a:p>
            <a:pPr algn="just">
              <a:lnSpc>
                <a:spcPct val="150000"/>
              </a:lnSpc>
            </a:pPr>
            <a:r>
              <a:rPr lang="es-ES" sz="1600" dirty="0" smtClean="0">
                <a:solidFill>
                  <a:srgbClr val="000000"/>
                </a:solidFill>
                <a:latin typeface="Verdana" pitchFamily="34" charset="0"/>
                <a:ea typeface="Verdana" pitchFamily="34" charset="0"/>
                <a:cs typeface="Verdana" pitchFamily="34" charset="0"/>
              </a:rPr>
              <a:t>Las propiedades  generales de  un material utilizado en la fabricación de pernos se pueden clasificar en:</a:t>
            </a:r>
            <a:endParaRPr lang="es-CL" sz="1600" dirty="0">
              <a:latin typeface="Verdana" pitchFamily="34" charset="0"/>
              <a:ea typeface="Verdana" pitchFamily="34" charset="0"/>
              <a:cs typeface="Verdana" pitchFamily="34" charset="0"/>
            </a:endParaRPr>
          </a:p>
        </p:txBody>
      </p:sp>
      <p:sp>
        <p:nvSpPr>
          <p:cNvPr id="5" name="4 Rectángulo"/>
          <p:cNvSpPr/>
          <p:nvPr/>
        </p:nvSpPr>
        <p:spPr>
          <a:xfrm>
            <a:off x="5292080" y="3068960"/>
            <a:ext cx="1728192" cy="411908"/>
          </a:xfrm>
          <a:prstGeom prst="rect">
            <a:avLst/>
          </a:prstGeom>
        </p:spPr>
        <p:txBody>
          <a:bodyPr wrap="square">
            <a:spAutoFit/>
          </a:bodyPr>
          <a:lstStyle/>
          <a:p>
            <a:pPr lvl="0" algn="just">
              <a:lnSpc>
                <a:spcPct val="150000"/>
              </a:lnSpc>
              <a:tabLst>
                <a:tab pos="679450" algn="l"/>
              </a:tabLst>
            </a:pPr>
            <a:r>
              <a:rPr lang="es-ES" sz="1400" b="1" dirty="0" smtClean="0">
                <a:solidFill>
                  <a:srgbClr val="000000"/>
                </a:solidFill>
                <a:latin typeface="Verdana" pitchFamily="34" charset="0"/>
                <a:ea typeface="Verdana" pitchFamily="34" charset="0"/>
                <a:cs typeface="Verdana" pitchFamily="34" charset="0"/>
              </a:rPr>
              <a:t>a) Oxidación</a:t>
            </a:r>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p:txBody>
      </p:sp>
      <p:sp>
        <p:nvSpPr>
          <p:cNvPr id="8" name="7 Rectángulo"/>
          <p:cNvSpPr/>
          <p:nvPr/>
        </p:nvSpPr>
        <p:spPr>
          <a:xfrm>
            <a:off x="2051720" y="3769295"/>
            <a:ext cx="2952328" cy="307777"/>
          </a:xfrm>
          <a:prstGeom prst="rect">
            <a:avLst/>
          </a:prstGeom>
        </p:spPr>
        <p:txBody>
          <a:bodyPr wrap="square">
            <a:spAutoFit/>
          </a:bodyPr>
          <a:lstStyle/>
          <a:p>
            <a:pPr algn="just"/>
            <a:r>
              <a:rPr lang="es-ES" sz="1400" b="1" dirty="0" smtClean="0">
                <a:solidFill>
                  <a:srgbClr val="000000"/>
                </a:solidFill>
                <a:latin typeface="Verdana" pitchFamily="34" charset="0"/>
                <a:ea typeface="Verdana" pitchFamily="34" charset="0"/>
                <a:cs typeface="Verdana" pitchFamily="34" charset="0"/>
              </a:rPr>
              <a:t>1.- Propiedades químicas</a:t>
            </a:r>
            <a:r>
              <a:rPr lang="es-ES" sz="1400" dirty="0" smtClean="0">
                <a:solidFill>
                  <a:srgbClr val="000000"/>
                </a:solidFill>
                <a:latin typeface="Verdana" pitchFamily="34" charset="0"/>
                <a:ea typeface="Verdana" pitchFamily="34" charset="0"/>
                <a:cs typeface="Verdana" pitchFamily="34" charset="0"/>
              </a:rPr>
              <a:t>.</a:t>
            </a:r>
            <a:endParaRPr lang="es-CL" sz="1400" dirty="0" smtClean="0">
              <a:latin typeface="Verdana" pitchFamily="34" charset="0"/>
              <a:ea typeface="Verdana" pitchFamily="34" charset="0"/>
              <a:cs typeface="Verdana" pitchFamily="34" charset="0"/>
            </a:endParaRPr>
          </a:p>
        </p:txBody>
      </p:sp>
      <p:sp>
        <p:nvSpPr>
          <p:cNvPr id="9" name="8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
        <p:nvSpPr>
          <p:cNvPr id="10" name="9 Rectángulo"/>
          <p:cNvSpPr/>
          <p:nvPr/>
        </p:nvSpPr>
        <p:spPr>
          <a:xfrm>
            <a:off x="5292080" y="4345359"/>
            <a:ext cx="1443024" cy="307777"/>
          </a:xfrm>
          <a:prstGeom prst="rect">
            <a:avLst/>
          </a:prstGeom>
        </p:spPr>
        <p:txBody>
          <a:bodyPr wrap="none">
            <a:spAutoFit/>
          </a:bodyPr>
          <a:lstStyle/>
          <a:p>
            <a:r>
              <a:rPr lang="es-ES" sz="1400" b="1" dirty="0" smtClean="0">
                <a:solidFill>
                  <a:srgbClr val="000000"/>
                </a:solidFill>
                <a:latin typeface="Verdana" pitchFamily="34" charset="0"/>
                <a:ea typeface="Verdana" pitchFamily="34" charset="0"/>
                <a:cs typeface="Verdana" pitchFamily="34" charset="0"/>
              </a:rPr>
              <a:t>b) Corrosión</a:t>
            </a:r>
            <a:endParaRPr lang="es-CL" sz="1400" dirty="0"/>
          </a:p>
        </p:txBody>
      </p:sp>
      <p:sp>
        <p:nvSpPr>
          <p:cNvPr id="18" name="17 Abrir llave"/>
          <p:cNvSpPr/>
          <p:nvPr/>
        </p:nvSpPr>
        <p:spPr>
          <a:xfrm>
            <a:off x="5076056" y="3212976"/>
            <a:ext cx="216024" cy="1440160"/>
          </a:xfrm>
          <a:prstGeom prst="leftBrace">
            <a:avLst>
              <a:gd name="adj1" fmla="val 37592"/>
              <a:gd name="adj2" fmla="val 4488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31</a:t>
            </a:fld>
            <a:endParaRPr lang="es-CL"/>
          </a:p>
        </p:txBody>
      </p:sp>
      <p:sp>
        <p:nvSpPr>
          <p:cNvPr id="5" name="4 Rectángulo"/>
          <p:cNvSpPr/>
          <p:nvPr/>
        </p:nvSpPr>
        <p:spPr>
          <a:xfrm>
            <a:off x="1331640" y="3789040"/>
            <a:ext cx="3600400" cy="2308324"/>
          </a:xfrm>
          <a:prstGeom prst="rect">
            <a:avLst/>
          </a:prstGeom>
        </p:spPr>
        <p:txBody>
          <a:bodyPr wrap="square">
            <a:spAutoFit/>
          </a:bodyPr>
          <a:lstStyle/>
          <a:p>
            <a:pPr lvl="0">
              <a:lnSpc>
                <a:spcPct val="150000"/>
              </a:lnSpc>
              <a:tabLst>
                <a:tab pos="679450" algn="l"/>
              </a:tabLst>
            </a:pPr>
            <a:r>
              <a:rPr lang="es-ES" sz="1600" b="1" dirty="0" smtClean="0">
                <a:solidFill>
                  <a:srgbClr val="000000"/>
                </a:solidFill>
                <a:latin typeface="Verdana" pitchFamily="34" charset="0"/>
                <a:ea typeface="Verdana" pitchFamily="34" charset="0"/>
                <a:cs typeface="Verdana" pitchFamily="34" charset="0"/>
              </a:rPr>
              <a:t> a) </a:t>
            </a:r>
            <a:r>
              <a:rPr lang="es-ES" sz="1600" b="1" dirty="0" smtClean="0">
                <a:solidFill>
                  <a:srgbClr val="000000"/>
                </a:solidFill>
                <a:latin typeface="Verdana" pitchFamily="34" charset="0"/>
                <a:ea typeface="Verdana" pitchFamily="34" charset="0"/>
                <a:cs typeface="Verdana" pitchFamily="34" charset="0"/>
              </a:rPr>
              <a:t>Oxidación: </a:t>
            </a:r>
            <a:r>
              <a:rPr lang="es-ES" sz="1600" dirty="0" smtClean="0">
                <a:solidFill>
                  <a:srgbClr val="000000"/>
                </a:solidFill>
                <a:latin typeface="Verdana" pitchFamily="34" charset="0"/>
                <a:ea typeface="Verdana" pitchFamily="34" charset="0"/>
                <a:cs typeface="Verdana" pitchFamily="34" charset="0"/>
              </a:rPr>
              <a:t>Cuando </a:t>
            </a:r>
            <a:r>
              <a:rPr lang="es-ES" sz="1600" dirty="0" smtClean="0">
                <a:solidFill>
                  <a:srgbClr val="000000"/>
                </a:solidFill>
                <a:latin typeface="Verdana" pitchFamily="34" charset="0"/>
                <a:ea typeface="Verdana" pitchFamily="34" charset="0"/>
                <a:cs typeface="Verdana" pitchFamily="34" charset="0"/>
              </a:rPr>
              <a:t>un material se  combina  con el oxígeno, transformándose en óxidos más o menos complejos, se dice que experimenta una reacción de oxidación. </a:t>
            </a:r>
            <a:endParaRPr lang="es-CL" sz="1600" dirty="0" smtClean="0">
              <a:latin typeface="Verdana" pitchFamily="34" charset="0"/>
              <a:ea typeface="Verdana" pitchFamily="34" charset="0"/>
              <a:cs typeface="Verdana" pitchFamily="34" charset="0"/>
            </a:endParaRPr>
          </a:p>
        </p:txBody>
      </p:sp>
      <p:pic>
        <p:nvPicPr>
          <p:cNvPr id="43010" name="Picture 2" descr="Conjunto de viejos objetos oxidados photo"/>
          <p:cNvPicPr>
            <a:picLocks noChangeAspect="1" noChangeArrowheads="1"/>
          </p:cNvPicPr>
          <p:nvPr/>
        </p:nvPicPr>
        <p:blipFill>
          <a:blip r:embed="rId2" cstate="print"/>
          <a:srcRect l="32111" b="72744"/>
          <a:stretch>
            <a:fillRect/>
          </a:stretch>
        </p:blipFill>
        <p:spPr bwMode="auto">
          <a:xfrm>
            <a:off x="5508104" y="4077072"/>
            <a:ext cx="2880320" cy="1923728"/>
          </a:xfrm>
          <a:prstGeom prst="rect">
            <a:avLst/>
          </a:prstGeom>
          <a:noFill/>
        </p:spPr>
      </p:pic>
      <p:sp>
        <p:nvSpPr>
          <p:cNvPr id="8" name="7 Rectángulo"/>
          <p:cNvSpPr/>
          <p:nvPr/>
        </p:nvSpPr>
        <p:spPr>
          <a:xfrm>
            <a:off x="1115616" y="1916832"/>
            <a:ext cx="7488832" cy="1600438"/>
          </a:xfrm>
          <a:prstGeom prst="rect">
            <a:avLst/>
          </a:prstGeom>
        </p:spPr>
        <p:txBody>
          <a:bodyPr wrap="square">
            <a:spAutoFit/>
          </a:bodyPr>
          <a:lstStyle/>
          <a:p>
            <a:pPr algn="just"/>
            <a:r>
              <a:rPr lang="es-ES" sz="1600" dirty="0" smtClean="0">
                <a:solidFill>
                  <a:srgbClr val="000000"/>
                </a:solidFill>
                <a:latin typeface="Verdana" pitchFamily="34" charset="0"/>
                <a:ea typeface="Verdana" pitchFamily="34" charset="0"/>
                <a:cs typeface="Verdana" pitchFamily="34" charset="0"/>
              </a:rPr>
              <a:t>1.-	</a:t>
            </a:r>
            <a:r>
              <a:rPr lang="es-ES" sz="1600" b="1" dirty="0" smtClean="0">
                <a:solidFill>
                  <a:srgbClr val="000000"/>
                </a:solidFill>
                <a:latin typeface="Verdana" pitchFamily="34" charset="0"/>
                <a:ea typeface="Verdana" pitchFamily="34" charset="0"/>
                <a:cs typeface="Verdana" pitchFamily="34" charset="0"/>
              </a:rPr>
              <a:t>Propiedades QUÍMICAS</a:t>
            </a:r>
            <a:r>
              <a:rPr lang="es-ES" sz="1600" dirty="0" smtClean="0">
                <a:solidFill>
                  <a:srgbClr val="000000"/>
                </a:solidFill>
                <a:latin typeface="Verdana" pitchFamily="34" charset="0"/>
                <a:ea typeface="Verdana" pitchFamily="34" charset="0"/>
                <a:cs typeface="Verdana" pitchFamily="34" charset="0"/>
              </a:rPr>
              <a:t>.</a:t>
            </a:r>
          </a:p>
          <a:p>
            <a:pPr algn="just"/>
            <a:endParaRPr lang="es-CL" sz="1000" dirty="0" smtClean="0">
              <a:latin typeface="Verdana" pitchFamily="34" charset="0"/>
              <a:ea typeface="Verdana" pitchFamily="34" charset="0"/>
              <a:cs typeface="Verdana" pitchFamily="34" charset="0"/>
            </a:endParaRPr>
          </a:p>
          <a:p>
            <a:pPr marL="447675" algn="just">
              <a:lnSpc>
                <a:spcPct val="150000"/>
              </a:lnSpc>
            </a:pPr>
            <a:r>
              <a:rPr lang="es-ES" sz="1600" dirty="0" smtClean="0">
                <a:solidFill>
                  <a:srgbClr val="000000"/>
                </a:solidFill>
                <a:latin typeface="Verdana" pitchFamily="34" charset="0"/>
                <a:ea typeface="Verdana" pitchFamily="34" charset="0"/>
                <a:cs typeface="Verdana" pitchFamily="34" charset="0"/>
              </a:rPr>
              <a:t>Uno de los factores que limitan de forma notable la vida de un material es la alteración química que puede experimentar en procesos de oxidación o corrosión.</a:t>
            </a:r>
            <a:endParaRPr lang="es-CL" sz="1600" dirty="0">
              <a:latin typeface="Verdana" pitchFamily="34" charset="0"/>
              <a:ea typeface="Verdana" pitchFamily="34" charset="0"/>
              <a:cs typeface="Verdana" pitchFamily="34" charset="0"/>
            </a:endParaRPr>
          </a:p>
        </p:txBody>
      </p:sp>
      <p:sp>
        <p:nvSpPr>
          <p:cNvPr id="9" name="8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32</a:t>
            </a:fld>
            <a:endParaRPr lang="es-CL"/>
          </a:p>
        </p:txBody>
      </p:sp>
      <p:sp>
        <p:nvSpPr>
          <p:cNvPr id="4" name="3 Rectángulo"/>
          <p:cNvSpPr/>
          <p:nvPr/>
        </p:nvSpPr>
        <p:spPr>
          <a:xfrm>
            <a:off x="1115616" y="1916832"/>
            <a:ext cx="7488832" cy="1600438"/>
          </a:xfrm>
          <a:prstGeom prst="rect">
            <a:avLst/>
          </a:prstGeom>
        </p:spPr>
        <p:txBody>
          <a:bodyPr wrap="square">
            <a:spAutoFit/>
          </a:bodyPr>
          <a:lstStyle/>
          <a:p>
            <a:pPr algn="just"/>
            <a:r>
              <a:rPr lang="es-ES" sz="1600" dirty="0" smtClean="0">
                <a:solidFill>
                  <a:srgbClr val="000000"/>
                </a:solidFill>
                <a:latin typeface="Verdana" pitchFamily="34" charset="0"/>
                <a:ea typeface="Verdana" pitchFamily="34" charset="0"/>
                <a:cs typeface="Verdana" pitchFamily="34" charset="0"/>
              </a:rPr>
              <a:t>1.-	</a:t>
            </a:r>
            <a:r>
              <a:rPr lang="es-ES" sz="1600" b="1" dirty="0" smtClean="0">
                <a:solidFill>
                  <a:srgbClr val="000000"/>
                </a:solidFill>
                <a:latin typeface="Verdana" pitchFamily="34" charset="0"/>
                <a:ea typeface="Verdana" pitchFamily="34" charset="0"/>
                <a:cs typeface="Verdana" pitchFamily="34" charset="0"/>
              </a:rPr>
              <a:t>Propiedades QUÍMICAS</a:t>
            </a:r>
            <a:r>
              <a:rPr lang="es-ES" sz="1600" dirty="0" smtClean="0">
                <a:solidFill>
                  <a:srgbClr val="000000"/>
                </a:solidFill>
                <a:latin typeface="Verdana" pitchFamily="34" charset="0"/>
                <a:ea typeface="Verdana" pitchFamily="34" charset="0"/>
                <a:cs typeface="Verdana" pitchFamily="34" charset="0"/>
              </a:rPr>
              <a:t>.</a:t>
            </a:r>
          </a:p>
          <a:p>
            <a:pPr algn="just"/>
            <a:endParaRPr lang="es-CL" sz="1000" dirty="0" smtClean="0">
              <a:latin typeface="Verdana" pitchFamily="34" charset="0"/>
              <a:ea typeface="Verdana" pitchFamily="34" charset="0"/>
              <a:cs typeface="Verdana" pitchFamily="34" charset="0"/>
            </a:endParaRPr>
          </a:p>
          <a:p>
            <a:pPr marL="447675" algn="just">
              <a:lnSpc>
                <a:spcPct val="150000"/>
              </a:lnSpc>
            </a:pPr>
            <a:r>
              <a:rPr lang="es-ES" sz="1600" dirty="0" smtClean="0">
                <a:latin typeface="Verdana" pitchFamily="34" charset="0"/>
                <a:ea typeface="Verdana" pitchFamily="34" charset="0"/>
                <a:cs typeface="Verdana" pitchFamily="34" charset="0"/>
              </a:rPr>
              <a:t>Uno de los factores que limitan de forma notable la vida de un material es la alteración química que puede experimentar en procesos de oxidación o corrosión.</a:t>
            </a:r>
            <a:endParaRPr lang="es-CL" sz="1600" dirty="0">
              <a:latin typeface="Verdana" pitchFamily="34" charset="0"/>
              <a:ea typeface="Verdana" pitchFamily="34" charset="0"/>
              <a:cs typeface="Verdana" pitchFamily="34" charset="0"/>
            </a:endParaRPr>
          </a:p>
        </p:txBody>
      </p:sp>
      <p:sp>
        <p:nvSpPr>
          <p:cNvPr id="5" name="4 Rectángulo"/>
          <p:cNvSpPr/>
          <p:nvPr/>
        </p:nvSpPr>
        <p:spPr>
          <a:xfrm>
            <a:off x="4716016" y="4149080"/>
            <a:ext cx="3888432" cy="1938992"/>
          </a:xfrm>
          <a:prstGeom prst="rect">
            <a:avLst/>
          </a:prstGeom>
        </p:spPr>
        <p:txBody>
          <a:bodyPr wrap="square">
            <a:spAutoFit/>
          </a:bodyPr>
          <a:lstStyle/>
          <a:p>
            <a:pPr>
              <a:lnSpc>
                <a:spcPct val="150000"/>
              </a:lnSpc>
            </a:pPr>
            <a:r>
              <a:rPr lang="es-ES" sz="1600" b="1" dirty="0" smtClean="0">
                <a:latin typeface="Verdana" pitchFamily="34" charset="0"/>
                <a:ea typeface="Verdana" pitchFamily="34" charset="0"/>
                <a:cs typeface="Verdana" pitchFamily="34" charset="0"/>
              </a:rPr>
              <a:t>b)    </a:t>
            </a:r>
            <a:r>
              <a:rPr lang="es-ES" sz="1600" b="1" dirty="0" smtClean="0">
                <a:latin typeface="Verdana" pitchFamily="34" charset="0"/>
                <a:ea typeface="Verdana" pitchFamily="34" charset="0"/>
                <a:cs typeface="Verdana" pitchFamily="34" charset="0"/>
              </a:rPr>
              <a:t>Corrosión</a:t>
            </a:r>
            <a:r>
              <a:rPr lang="es-ES" sz="1600" dirty="0">
                <a:latin typeface="Verdana" pitchFamily="34" charset="0"/>
                <a:ea typeface="Verdana" pitchFamily="34" charset="0"/>
                <a:cs typeface="Verdana" pitchFamily="34" charset="0"/>
              </a:rPr>
              <a:t>:</a:t>
            </a:r>
            <a:r>
              <a:rPr lang="es-ES" sz="1600" dirty="0" smtClean="0">
                <a:latin typeface="Verdana" pitchFamily="34" charset="0"/>
                <a:ea typeface="Verdana" pitchFamily="34" charset="0"/>
                <a:cs typeface="Verdana" pitchFamily="34" charset="0"/>
              </a:rPr>
              <a:t> </a:t>
            </a:r>
            <a:r>
              <a:rPr lang="es-ES" sz="1600" dirty="0" smtClean="0">
                <a:latin typeface="Verdana" pitchFamily="34" charset="0"/>
                <a:ea typeface="Verdana" pitchFamily="34" charset="0"/>
                <a:cs typeface="Verdana" pitchFamily="34" charset="0"/>
              </a:rPr>
              <a:t>Cuando la oxidación de un material concreto se produce en un ambiente húmedo o en presencia de otras sustancias agresivas, se denomina corrosión. </a:t>
            </a:r>
            <a:endParaRPr lang="es-CL" sz="1600" dirty="0">
              <a:latin typeface="Verdana" pitchFamily="34" charset="0"/>
              <a:ea typeface="Verdana" pitchFamily="34" charset="0"/>
              <a:cs typeface="Verdana" pitchFamily="34" charset="0"/>
            </a:endParaRPr>
          </a:p>
        </p:txBody>
      </p:sp>
      <p:pic>
        <p:nvPicPr>
          <p:cNvPr id="32770" name="Picture 2" descr="http://www.dremel.com.mx/es-mx/videosandhowto/projects/PublishingImages/Projects/Clamp/clamp_step3.jpg"/>
          <p:cNvPicPr>
            <a:picLocks noChangeAspect="1" noChangeArrowheads="1"/>
          </p:cNvPicPr>
          <p:nvPr/>
        </p:nvPicPr>
        <p:blipFill>
          <a:blip r:embed="rId2" cstate="print"/>
          <a:srcRect/>
          <a:stretch>
            <a:fillRect/>
          </a:stretch>
        </p:blipFill>
        <p:spPr bwMode="auto">
          <a:xfrm>
            <a:off x="1763688" y="4221088"/>
            <a:ext cx="2462014" cy="1964637"/>
          </a:xfrm>
          <a:prstGeom prst="rect">
            <a:avLst/>
          </a:prstGeom>
          <a:noFill/>
        </p:spPr>
      </p:pic>
      <p:sp>
        <p:nvSpPr>
          <p:cNvPr id="8" name="7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33</a:t>
            </a:fld>
            <a:endParaRPr lang="es-CL"/>
          </a:p>
        </p:txBody>
      </p:sp>
      <p:sp>
        <p:nvSpPr>
          <p:cNvPr id="3" name="2 Rectángulo"/>
          <p:cNvSpPr/>
          <p:nvPr/>
        </p:nvSpPr>
        <p:spPr>
          <a:xfrm>
            <a:off x="1115616" y="1805915"/>
            <a:ext cx="7344816" cy="830997"/>
          </a:xfrm>
          <a:prstGeom prst="rect">
            <a:avLst/>
          </a:prstGeom>
        </p:spPr>
        <p:txBody>
          <a:bodyPr wrap="square">
            <a:spAutoFit/>
          </a:bodyPr>
          <a:lstStyle/>
          <a:p>
            <a:pPr algn="just">
              <a:lnSpc>
                <a:spcPct val="150000"/>
              </a:lnSpc>
            </a:pPr>
            <a:r>
              <a:rPr lang="es-ES" sz="1600" dirty="0" smtClean="0">
                <a:solidFill>
                  <a:srgbClr val="000000"/>
                </a:solidFill>
                <a:latin typeface="Verdana" pitchFamily="34" charset="0"/>
                <a:ea typeface="Verdana" pitchFamily="34" charset="0"/>
                <a:cs typeface="Verdana" pitchFamily="34" charset="0"/>
              </a:rPr>
              <a:t>Las propiedades  generales de  un material utilizado en la fabricación de pernos se pueden clasificar en:</a:t>
            </a:r>
            <a:endParaRPr lang="es-CL" sz="1600" dirty="0">
              <a:latin typeface="Verdana" pitchFamily="34" charset="0"/>
              <a:ea typeface="Verdana" pitchFamily="34" charset="0"/>
              <a:cs typeface="Verdana" pitchFamily="34" charset="0"/>
            </a:endParaRPr>
          </a:p>
        </p:txBody>
      </p:sp>
      <p:sp>
        <p:nvSpPr>
          <p:cNvPr id="9" name="8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
        <p:nvSpPr>
          <p:cNvPr id="11" name="10 Rectángulo"/>
          <p:cNvSpPr/>
          <p:nvPr/>
        </p:nvSpPr>
        <p:spPr>
          <a:xfrm>
            <a:off x="1691680" y="3789040"/>
            <a:ext cx="2464136" cy="307777"/>
          </a:xfrm>
          <a:prstGeom prst="rect">
            <a:avLst/>
          </a:prstGeom>
        </p:spPr>
        <p:txBody>
          <a:bodyPr wrap="none">
            <a:spAutoFit/>
          </a:bodyPr>
          <a:lstStyle/>
          <a:p>
            <a:r>
              <a:rPr lang="es-ES" sz="1400" b="1" dirty="0" smtClean="0">
                <a:solidFill>
                  <a:srgbClr val="000000"/>
                </a:solidFill>
                <a:latin typeface="Verdana" pitchFamily="34" charset="0"/>
                <a:ea typeface="Verdana" pitchFamily="34" charset="0"/>
                <a:cs typeface="Verdana" pitchFamily="34" charset="0"/>
              </a:rPr>
              <a:t>2.- Propiedades físicas</a:t>
            </a:r>
            <a:endParaRPr lang="es-CL" sz="1400" dirty="0"/>
          </a:p>
        </p:txBody>
      </p:sp>
      <p:sp>
        <p:nvSpPr>
          <p:cNvPr id="15" name="14 Rectángulo"/>
          <p:cNvSpPr/>
          <p:nvPr/>
        </p:nvSpPr>
        <p:spPr>
          <a:xfrm>
            <a:off x="4931034" y="2924944"/>
            <a:ext cx="1497526"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a)  Eléctricas</a:t>
            </a:r>
            <a:endParaRPr lang="es-CL" sz="1400" b="1" dirty="0"/>
          </a:p>
        </p:txBody>
      </p:sp>
      <p:sp>
        <p:nvSpPr>
          <p:cNvPr id="16" name="15 Rectángulo"/>
          <p:cNvSpPr/>
          <p:nvPr/>
        </p:nvSpPr>
        <p:spPr>
          <a:xfrm>
            <a:off x="4932040" y="3861048"/>
            <a:ext cx="1443024"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b)  Térmicas</a:t>
            </a:r>
            <a:endParaRPr lang="es-CL" sz="1400" b="1" dirty="0"/>
          </a:p>
        </p:txBody>
      </p:sp>
      <p:sp>
        <p:nvSpPr>
          <p:cNvPr id="17" name="16 Rectángulo"/>
          <p:cNvSpPr/>
          <p:nvPr/>
        </p:nvSpPr>
        <p:spPr>
          <a:xfrm>
            <a:off x="4932040" y="5065439"/>
            <a:ext cx="1646605"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c)  Magnéticas</a:t>
            </a:r>
            <a:endParaRPr lang="es-CL" sz="1400" b="1" dirty="0"/>
          </a:p>
        </p:txBody>
      </p:sp>
      <p:sp>
        <p:nvSpPr>
          <p:cNvPr id="19" name="18 Abrir llave"/>
          <p:cNvSpPr/>
          <p:nvPr/>
        </p:nvSpPr>
        <p:spPr>
          <a:xfrm>
            <a:off x="4499992" y="2780928"/>
            <a:ext cx="360040" cy="2952328"/>
          </a:xfrm>
          <a:prstGeom prst="leftBrace">
            <a:avLst>
              <a:gd name="adj1" fmla="val 37592"/>
              <a:gd name="adj2" fmla="val 4488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34</a:t>
            </a:fld>
            <a:endParaRPr lang="es-CL"/>
          </a:p>
        </p:txBody>
      </p:sp>
      <p:sp>
        <p:nvSpPr>
          <p:cNvPr id="3" name="2 Rectángulo"/>
          <p:cNvSpPr/>
          <p:nvPr/>
        </p:nvSpPr>
        <p:spPr>
          <a:xfrm>
            <a:off x="1187624" y="3750131"/>
            <a:ext cx="7344816" cy="830997"/>
          </a:xfrm>
          <a:prstGeom prst="rect">
            <a:avLst/>
          </a:prstGeom>
        </p:spPr>
        <p:txBody>
          <a:bodyPr wrap="square">
            <a:spAutoFit/>
          </a:bodyPr>
          <a:lstStyle/>
          <a:p>
            <a:pPr defTabSz="266700">
              <a:lnSpc>
                <a:spcPct val="150000"/>
              </a:lnSpc>
            </a:pPr>
            <a:r>
              <a:rPr lang="es-ES" sz="1600" b="1" dirty="0" smtClean="0">
                <a:solidFill>
                  <a:srgbClr val="000000"/>
                </a:solidFill>
                <a:latin typeface="Verdana"/>
                <a:ea typeface="Times New Roman"/>
                <a:cs typeface="Arial"/>
              </a:rPr>
              <a:t>b)</a:t>
            </a:r>
            <a:r>
              <a:rPr lang="es-ES" sz="1600" dirty="0" smtClean="0">
                <a:solidFill>
                  <a:srgbClr val="000000"/>
                </a:solidFill>
                <a:latin typeface="Verdana"/>
                <a:ea typeface="Times New Roman"/>
                <a:cs typeface="Arial"/>
              </a:rPr>
              <a:t>  </a:t>
            </a:r>
            <a:r>
              <a:rPr lang="es-ES" sz="1600" b="1" dirty="0" smtClean="0">
                <a:solidFill>
                  <a:srgbClr val="000000"/>
                </a:solidFill>
                <a:latin typeface="Verdana"/>
                <a:ea typeface="Times New Roman"/>
                <a:cs typeface="Arial"/>
              </a:rPr>
              <a:t>Térmicas</a:t>
            </a:r>
            <a:r>
              <a:rPr lang="es-ES" sz="1600" b="1" dirty="0">
                <a:solidFill>
                  <a:srgbClr val="000000"/>
                </a:solidFill>
                <a:latin typeface="Verdana"/>
                <a:ea typeface="Times New Roman"/>
                <a:cs typeface="Arial"/>
              </a:rPr>
              <a:t>:</a:t>
            </a:r>
            <a:r>
              <a:rPr lang="es-ES" sz="1600" b="1" dirty="0" smtClean="0">
                <a:solidFill>
                  <a:srgbClr val="000000"/>
                </a:solidFill>
                <a:latin typeface="Verdana"/>
                <a:ea typeface="Times New Roman"/>
                <a:cs typeface="Arial"/>
              </a:rPr>
              <a:t> </a:t>
            </a:r>
            <a:r>
              <a:rPr lang="es-ES" sz="1600" dirty="0" smtClean="0">
                <a:solidFill>
                  <a:srgbClr val="000000"/>
                </a:solidFill>
                <a:latin typeface="Verdana"/>
                <a:ea typeface="Times New Roman"/>
                <a:cs typeface="Arial"/>
              </a:rPr>
              <a:t>La mayoría de los materiales se dilatan</a:t>
            </a:r>
          </a:p>
          <a:p>
            <a:pPr defTabSz="266700">
              <a:lnSpc>
                <a:spcPct val="150000"/>
              </a:lnSpc>
            </a:pPr>
            <a:r>
              <a:rPr lang="es-ES" sz="1600" dirty="0" smtClean="0">
                <a:solidFill>
                  <a:srgbClr val="000000"/>
                </a:solidFill>
                <a:latin typeface="Verdana"/>
                <a:ea typeface="Times New Roman"/>
                <a:cs typeface="Arial"/>
              </a:rPr>
              <a:t>	 </a:t>
            </a:r>
            <a:r>
              <a:rPr lang="es-ES" sz="1600" dirty="0" smtClean="0">
                <a:solidFill>
                  <a:srgbClr val="000000"/>
                </a:solidFill>
                <a:latin typeface="Verdana"/>
                <a:ea typeface="Times New Roman"/>
                <a:cs typeface="Arial"/>
              </a:rPr>
              <a:t>(</a:t>
            </a:r>
            <a:r>
              <a:rPr lang="es-ES" sz="1600" dirty="0" smtClean="0">
                <a:solidFill>
                  <a:srgbClr val="000000"/>
                </a:solidFill>
                <a:latin typeface="Verdana"/>
                <a:ea typeface="Times New Roman"/>
                <a:cs typeface="Arial"/>
              </a:rPr>
              <a:t>aumentan de tamaño) al aumentar su temperatura.</a:t>
            </a:r>
            <a:endParaRPr lang="es-CL" sz="1600" dirty="0"/>
          </a:p>
        </p:txBody>
      </p:sp>
      <p:sp>
        <p:nvSpPr>
          <p:cNvPr id="6" name="5 Rectángulo"/>
          <p:cNvSpPr/>
          <p:nvPr/>
        </p:nvSpPr>
        <p:spPr>
          <a:xfrm>
            <a:off x="1342572" y="1969098"/>
            <a:ext cx="3174267" cy="411908"/>
          </a:xfrm>
          <a:prstGeom prst="rect">
            <a:avLst/>
          </a:prstGeom>
        </p:spPr>
        <p:txBody>
          <a:bodyPr wrap="none">
            <a:spAutoFit/>
          </a:bodyPr>
          <a:lstStyle/>
          <a:p>
            <a:pPr algn="just">
              <a:lnSpc>
                <a:spcPct val="150000"/>
              </a:lnSpc>
            </a:pPr>
            <a:r>
              <a:rPr lang="es-ES" sz="1600" b="1" dirty="0" smtClean="0">
                <a:solidFill>
                  <a:srgbClr val="000000"/>
                </a:solidFill>
                <a:latin typeface="Verdana" pitchFamily="34" charset="0"/>
                <a:ea typeface="Verdana" pitchFamily="34" charset="0"/>
                <a:cs typeface="Verdana" pitchFamily="34" charset="0"/>
              </a:rPr>
              <a:t>2.-  Propiedades FÍSICAS.</a:t>
            </a:r>
            <a:endParaRPr lang="es-CL" sz="1600" b="1" dirty="0" smtClean="0">
              <a:latin typeface="Verdana" pitchFamily="34" charset="0"/>
              <a:ea typeface="Verdana" pitchFamily="34" charset="0"/>
              <a:cs typeface="Verdana" pitchFamily="34" charset="0"/>
            </a:endParaRPr>
          </a:p>
        </p:txBody>
      </p:sp>
      <p:sp>
        <p:nvSpPr>
          <p:cNvPr id="8" name="7 Rectángulo"/>
          <p:cNvSpPr/>
          <p:nvPr/>
        </p:nvSpPr>
        <p:spPr>
          <a:xfrm>
            <a:off x="1259632" y="2598003"/>
            <a:ext cx="6912768" cy="830997"/>
          </a:xfrm>
          <a:prstGeom prst="rect">
            <a:avLst/>
          </a:prstGeom>
        </p:spPr>
        <p:txBody>
          <a:bodyPr wrap="square">
            <a:spAutoFit/>
          </a:bodyPr>
          <a:lstStyle/>
          <a:p>
            <a:pPr marL="361950" indent="-361950">
              <a:lnSpc>
                <a:spcPct val="150000"/>
              </a:lnSpc>
            </a:pPr>
            <a:r>
              <a:rPr lang="es-ES" sz="1600" b="1" dirty="0" smtClean="0">
                <a:latin typeface="Verdana" pitchFamily="34" charset="0"/>
                <a:ea typeface="Verdana" pitchFamily="34" charset="0"/>
                <a:cs typeface="Verdana" pitchFamily="34" charset="0"/>
              </a:rPr>
              <a:t>a)  </a:t>
            </a:r>
            <a:r>
              <a:rPr lang="es-ES" sz="1600" b="1" dirty="0" smtClean="0">
                <a:latin typeface="Verdana" pitchFamily="34" charset="0"/>
                <a:ea typeface="Verdana" pitchFamily="34" charset="0"/>
                <a:cs typeface="Verdana" pitchFamily="34" charset="0"/>
              </a:rPr>
              <a:t>Eléctricas</a:t>
            </a:r>
            <a:r>
              <a:rPr lang="es-ES" sz="1600" b="1" dirty="0">
                <a:solidFill>
                  <a:srgbClr val="000000"/>
                </a:solidFill>
                <a:latin typeface="Verdana" pitchFamily="34" charset="0"/>
                <a:ea typeface="Verdana" pitchFamily="34" charset="0"/>
                <a:cs typeface="Verdana" pitchFamily="34" charset="0"/>
              </a:rPr>
              <a:t>:</a:t>
            </a:r>
            <a:r>
              <a:rPr lang="es-ES" sz="1600" b="1" dirty="0" smtClean="0">
                <a:solidFill>
                  <a:srgbClr val="000000"/>
                </a:solidFill>
                <a:latin typeface="Verdana" pitchFamily="34" charset="0"/>
                <a:ea typeface="Verdana" pitchFamily="34" charset="0"/>
                <a:cs typeface="Verdana" pitchFamily="34" charset="0"/>
              </a:rPr>
              <a:t> </a:t>
            </a:r>
            <a:r>
              <a:rPr lang="es-ES" sz="1600" dirty="0" smtClean="0">
                <a:solidFill>
                  <a:srgbClr val="000000"/>
                </a:solidFill>
                <a:latin typeface="Verdana" pitchFamily="34" charset="0"/>
                <a:ea typeface="Verdana" pitchFamily="34" charset="0"/>
                <a:cs typeface="Verdana" pitchFamily="34" charset="0"/>
              </a:rPr>
              <a:t>Todas las sustancias, en mayor o menor grado, son conductoras de la corriente eléctrica. </a:t>
            </a:r>
            <a:endParaRPr lang="es-CL" sz="1600" dirty="0">
              <a:latin typeface="Verdana" pitchFamily="34" charset="0"/>
              <a:ea typeface="Verdana" pitchFamily="34" charset="0"/>
              <a:cs typeface="Verdana" pitchFamily="34" charset="0"/>
            </a:endParaRPr>
          </a:p>
        </p:txBody>
      </p:sp>
      <p:sp>
        <p:nvSpPr>
          <p:cNvPr id="9" name="8 Rectángulo"/>
          <p:cNvSpPr/>
          <p:nvPr/>
        </p:nvSpPr>
        <p:spPr>
          <a:xfrm>
            <a:off x="1213037" y="4948516"/>
            <a:ext cx="6912768" cy="1569660"/>
          </a:xfrm>
          <a:prstGeom prst="rect">
            <a:avLst/>
          </a:prstGeom>
        </p:spPr>
        <p:txBody>
          <a:bodyPr wrap="square">
            <a:spAutoFit/>
          </a:bodyPr>
          <a:lstStyle/>
          <a:p>
            <a:pPr marL="342900" lvl="0" indent="-342900" algn="just">
              <a:lnSpc>
                <a:spcPct val="150000"/>
              </a:lnSpc>
            </a:pPr>
            <a:r>
              <a:rPr lang="es-ES" sz="1600" b="1" dirty="0" smtClean="0">
                <a:solidFill>
                  <a:srgbClr val="000000"/>
                </a:solidFill>
                <a:latin typeface="Verdana"/>
                <a:ea typeface="Times New Roman"/>
                <a:cs typeface="Arial"/>
              </a:rPr>
              <a:t>c)  </a:t>
            </a:r>
            <a:r>
              <a:rPr lang="es-ES" sz="1600" b="1" dirty="0" smtClean="0">
                <a:solidFill>
                  <a:srgbClr val="000000"/>
                </a:solidFill>
                <a:latin typeface="Verdana"/>
                <a:ea typeface="Times New Roman"/>
                <a:cs typeface="Arial"/>
              </a:rPr>
              <a:t>Magnéticas: </a:t>
            </a:r>
            <a:r>
              <a:rPr lang="es-CL" sz="1600" dirty="0" smtClean="0">
                <a:latin typeface="Verdana" pitchFamily="34" charset="0"/>
                <a:ea typeface="Verdana" pitchFamily="34" charset="0"/>
                <a:cs typeface="Verdana" pitchFamily="34" charset="0"/>
              </a:rPr>
              <a:t>Los </a:t>
            </a:r>
            <a:r>
              <a:rPr lang="es-CL" sz="1600" dirty="0" smtClean="0">
                <a:latin typeface="Verdana" pitchFamily="34" charset="0"/>
                <a:ea typeface="Verdana" pitchFamily="34" charset="0"/>
                <a:cs typeface="Verdana" pitchFamily="34" charset="0"/>
              </a:rPr>
              <a:t>materiales ejercen fuerzas de atracción o repulsión sobre otros.</a:t>
            </a:r>
            <a:r>
              <a:rPr lang="es-ES" sz="1600" dirty="0" smtClean="0">
                <a:latin typeface="Verdana" panose="020B0604030504040204" pitchFamily="34" charset="0"/>
                <a:ea typeface="Verdana" panose="020B0604030504040204" pitchFamily="34" charset="0"/>
                <a:cs typeface="Verdana" panose="020B0604030504040204" pitchFamily="34" charset="0"/>
              </a:rPr>
              <a:t> Todos los materiales son influidos, de mayor o menor forma, por la presencia de un campo </a:t>
            </a:r>
            <a:r>
              <a:rPr lang="es-ES" sz="1600" dirty="0" smtClean="0">
                <a:latin typeface="Verdana" panose="020B0604030504040204" pitchFamily="34" charset="0"/>
                <a:ea typeface="Verdana" panose="020B0604030504040204" pitchFamily="34" charset="0"/>
                <a:cs typeface="Verdana" panose="020B0604030504040204" pitchFamily="34" charset="0"/>
              </a:rPr>
              <a:t>magnético. </a:t>
            </a:r>
            <a:endParaRPr lang="es-CL" sz="1600" dirty="0">
              <a:latin typeface="Verdana" panose="020B0604030504040204" pitchFamily="34" charset="0"/>
              <a:ea typeface="Verdana" panose="020B0604030504040204" pitchFamily="34" charset="0"/>
              <a:cs typeface="Verdana" panose="020B0604030504040204" pitchFamily="34" charset="0"/>
            </a:endParaRPr>
          </a:p>
        </p:txBody>
      </p:sp>
      <p:sp>
        <p:nvSpPr>
          <p:cNvPr id="10" name="9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35</a:t>
            </a:fld>
            <a:endParaRPr lang="es-CL"/>
          </a:p>
        </p:txBody>
      </p:sp>
      <p:sp>
        <p:nvSpPr>
          <p:cNvPr id="3" name="2 Rectángulo"/>
          <p:cNvSpPr/>
          <p:nvPr/>
        </p:nvSpPr>
        <p:spPr>
          <a:xfrm>
            <a:off x="1115616" y="1805915"/>
            <a:ext cx="7344816" cy="830997"/>
          </a:xfrm>
          <a:prstGeom prst="rect">
            <a:avLst/>
          </a:prstGeom>
        </p:spPr>
        <p:txBody>
          <a:bodyPr wrap="square">
            <a:spAutoFit/>
          </a:bodyPr>
          <a:lstStyle/>
          <a:p>
            <a:pPr algn="just">
              <a:lnSpc>
                <a:spcPct val="150000"/>
              </a:lnSpc>
            </a:pPr>
            <a:r>
              <a:rPr lang="es-ES" sz="1600" dirty="0" smtClean="0">
                <a:solidFill>
                  <a:srgbClr val="000000"/>
                </a:solidFill>
                <a:latin typeface="Verdana" pitchFamily="34" charset="0"/>
                <a:ea typeface="Verdana" pitchFamily="34" charset="0"/>
                <a:cs typeface="Verdana" pitchFamily="34" charset="0"/>
              </a:rPr>
              <a:t>Las propiedades  generales de  un material utilizado en la fabricación de pernos se pueden clasificar en:</a:t>
            </a:r>
            <a:endParaRPr lang="es-CL" sz="1600" dirty="0">
              <a:latin typeface="Verdana" pitchFamily="34" charset="0"/>
              <a:ea typeface="Verdana" pitchFamily="34" charset="0"/>
              <a:cs typeface="Verdana" pitchFamily="34" charset="0"/>
            </a:endParaRPr>
          </a:p>
        </p:txBody>
      </p:sp>
      <p:sp>
        <p:nvSpPr>
          <p:cNvPr id="9" name="8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
        <p:nvSpPr>
          <p:cNvPr id="12" name="11 Rectángulo"/>
          <p:cNvSpPr/>
          <p:nvPr/>
        </p:nvSpPr>
        <p:spPr>
          <a:xfrm>
            <a:off x="1403648" y="4057327"/>
            <a:ext cx="2948243" cy="307777"/>
          </a:xfrm>
          <a:prstGeom prst="rect">
            <a:avLst/>
          </a:prstGeom>
        </p:spPr>
        <p:txBody>
          <a:bodyPr wrap="none">
            <a:spAutoFit/>
          </a:bodyPr>
          <a:lstStyle/>
          <a:p>
            <a:r>
              <a:rPr lang="es-ES" sz="1400" b="1" dirty="0" smtClean="0">
                <a:solidFill>
                  <a:srgbClr val="000000"/>
                </a:solidFill>
                <a:latin typeface="Verdana"/>
                <a:ea typeface="Times New Roman"/>
                <a:cs typeface="Arial"/>
              </a:rPr>
              <a:t>3.- Propiedades mecánicas</a:t>
            </a:r>
            <a:r>
              <a:rPr lang="es-ES" sz="1400" dirty="0" smtClean="0">
                <a:solidFill>
                  <a:srgbClr val="000000"/>
                </a:solidFill>
                <a:latin typeface="Verdana"/>
                <a:ea typeface="Times New Roman"/>
                <a:cs typeface="Arial"/>
              </a:rPr>
              <a:t> </a:t>
            </a:r>
            <a:endParaRPr lang="es-CL" sz="1400" dirty="0"/>
          </a:p>
        </p:txBody>
      </p:sp>
      <p:sp>
        <p:nvSpPr>
          <p:cNvPr id="20" name="19 Abrir llave"/>
          <p:cNvSpPr/>
          <p:nvPr/>
        </p:nvSpPr>
        <p:spPr>
          <a:xfrm>
            <a:off x="4427984" y="2780928"/>
            <a:ext cx="432048" cy="3168352"/>
          </a:xfrm>
          <a:prstGeom prst="leftBrace">
            <a:avLst>
              <a:gd name="adj1" fmla="val 37592"/>
              <a:gd name="adj2" fmla="val 4488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21" name="20 Rectángulo"/>
          <p:cNvSpPr/>
          <p:nvPr/>
        </p:nvSpPr>
        <p:spPr>
          <a:xfrm>
            <a:off x="4932040" y="2780928"/>
            <a:ext cx="1731564"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a) Maleabilidad</a:t>
            </a:r>
            <a:endParaRPr lang="es-CL" sz="1400" b="1" dirty="0"/>
          </a:p>
        </p:txBody>
      </p:sp>
      <p:sp>
        <p:nvSpPr>
          <p:cNvPr id="22" name="21 Rectángulo"/>
          <p:cNvSpPr/>
          <p:nvPr/>
        </p:nvSpPr>
        <p:spPr>
          <a:xfrm>
            <a:off x="4932040" y="3356992"/>
            <a:ext cx="1672253"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b) Ductibilidad</a:t>
            </a:r>
            <a:endParaRPr lang="es-CL" sz="1400" b="1" dirty="0"/>
          </a:p>
        </p:txBody>
      </p:sp>
      <p:sp>
        <p:nvSpPr>
          <p:cNvPr id="23" name="22 Rectángulo"/>
          <p:cNvSpPr/>
          <p:nvPr/>
        </p:nvSpPr>
        <p:spPr>
          <a:xfrm>
            <a:off x="4932040" y="3933056"/>
            <a:ext cx="1649811"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c) Forjabilidad</a:t>
            </a:r>
            <a:endParaRPr lang="es-CL" sz="1400" b="1" dirty="0"/>
          </a:p>
        </p:txBody>
      </p:sp>
      <p:sp>
        <p:nvSpPr>
          <p:cNvPr id="24" name="23 Rectángulo"/>
          <p:cNvSpPr/>
          <p:nvPr/>
        </p:nvSpPr>
        <p:spPr>
          <a:xfrm>
            <a:off x="4932040" y="4489375"/>
            <a:ext cx="1999265"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d) Maquinabilidad</a:t>
            </a:r>
            <a:endParaRPr lang="es-CL" sz="1400" b="1" dirty="0"/>
          </a:p>
        </p:txBody>
      </p:sp>
      <p:sp>
        <p:nvSpPr>
          <p:cNvPr id="25" name="24 Rectángulo"/>
          <p:cNvSpPr/>
          <p:nvPr/>
        </p:nvSpPr>
        <p:spPr>
          <a:xfrm>
            <a:off x="4932040" y="5569495"/>
            <a:ext cx="1132041"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f) Dureza</a:t>
            </a:r>
            <a:endParaRPr lang="es-CL" sz="1400" b="1" dirty="0"/>
          </a:p>
        </p:txBody>
      </p:sp>
      <p:sp>
        <p:nvSpPr>
          <p:cNvPr id="26" name="25 Rectángulo"/>
          <p:cNvSpPr/>
          <p:nvPr/>
        </p:nvSpPr>
        <p:spPr>
          <a:xfrm>
            <a:off x="4932040" y="5065439"/>
            <a:ext cx="1487908" cy="307777"/>
          </a:xfrm>
          <a:prstGeom prst="rect">
            <a:avLst/>
          </a:prstGeom>
        </p:spPr>
        <p:txBody>
          <a:bodyPr wrap="none">
            <a:spAutoFit/>
          </a:bodyPr>
          <a:lstStyle/>
          <a:p>
            <a:r>
              <a:rPr lang="es-ES" sz="1400" b="1" dirty="0" smtClean="0">
                <a:latin typeface="Verdana" pitchFamily="34" charset="0"/>
                <a:ea typeface="Verdana" pitchFamily="34" charset="0"/>
                <a:cs typeface="Verdana" pitchFamily="34" charset="0"/>
              </a:rPr>
              <a:t>e) Tenacidad</a:t>
            </a:r>
            <a:endParaRPr lang="es-CL" sz="1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36</a:t>
            </a:fld>
            <a:endParaRPr lang="es-CL"/>
          </a:p>
        </p:txBody>
      </p:sp>
      <p:sp>
        <p:nvSpPr>
          <p:cNvPr id="3" name="2 Rectángulo"/>
          <p:cNvSpPr/>
          <p:nvPr/>
        </p:nvSpPr>
        <p:spPr>
          <a:xfrm>
            <a:off x="1187624" y="1938318"/>
            <a:ext cx="6840760" cy="338554"/>
          </a:xfrm>
          <a:prstGeom prst="rect">
            <a:avLst/>
          </a:prstGeom>
        </p:spPr>
        <p:txBody>
          <a:bodyPr wrap="square">
            <a:spAutoFit/>
          </a:bodyPr>
          <a:lstStyle/>
          <a:p>
            <a:pPr algn="just"/>
            <a:r>
              <a:rPr lang="es-ES" sz="1600" dirty="0" smtClean="0">
                <a:solidFill>
                  <a:srgbClr val="000000"/>
                </a:solidFill>
                <a:latin typeface="Verdana"/>
                <a:ea typeface="Times New Roman"/>
                <a:cs typeface="Arial"/>
              </a:rPr>
              <a:t>3.-   </a:t>
            </a:r>
            <a:r>
              <a:rPr lang="es-ES" sz="1600" b="1" dirty="0" smtClean="0">
                <a:solidFill>
                  <a:srgbClr val="000000"/>
                </a:solidFill>
                <a:latin typeface="Verdana"/>
                <a:ea typeface="Times New Roman"/>
                <a:cs typeface="Arial"/>
              </a:rPr>
              <a:t>Propiedades mecánicas</a:t>
            </a:r>
            <a:r>
              <a:rPr lang="es-ES" sz="1600" dirty="0" smtClean="0">
                <a:solidFill>
                  <a:srgbClr val="000000"/>
                </a:solidFill>
                <a:latin typeface="Verdana"/>
                <a:ea typeface="Times New Roman"/>
                <a:cs typeface="Arial"/>
              </a:rPr>
              <a:t>.</a:t>
            </a:r>
            <a:endParaRPr lang="es-CL" sz="1600" dirty="0">
              <a:latin typeface="Times New Roman"/>
              <a:ea typeface="Times New Roman"/>
            </a:endParaRPr>
          </a:p>
        </p:txBody>
      </p:sp>
      <p:sp>
        <p:nvSpPr>
          <p:cNvPr id="4" name="3 Rectángulo"/>
          <p:cNvSpPr/>
          <p:nvPr/>
        </p:nvSpPr>
        <p:spPr>
          <a:xfrm>
            <a:off x="1259632" y="3359894"/>
            <a:ext cx="6840760" cy="1077218"/>
          </a:xfrm>
          <a:prstGeom prst="rect">
            <a:avLst/>
          </a:prstGeom>
        </p:spPr>
        <p:txBody>
          <a:bodyPr wrap="square">
            <a:spAutoFit/>
          </a:bodyPr>
          <a:lstStyle/>
          <a:p>
            <a:pPr marL="457200" algn="just"/>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a)		</a:t>
            </a:r>
            <a:r>
              <a:rPr lang="es-ES" sz="1600" b="1" dirty="0" smtClean="0">
                <a:solidFill>
                  <a:srgbClr val="000000"/>
                </a:solidFill>
                <a:latin typeface="Verdana" pitchFamily="34" charset="0"/>
                <a:ea typeface="Verdana" pitchFamily="34" charset="0"/>
                <a:cs typeface="Verdana" pitchFamily="34" charset="0"/>
              </a:rPr>
              <a:t>Maleabilidad</a:t>
            </a:r>
            <a:r>
              <a:rPr lang="es-ES" sz="1600" dirty="0" smtClean="0">
                <a:solidFill>
                  <a:srgbClr val="000000"/>
                </a:solidFill>
                <a:latin typeface="Verdana" pitchFamily="34" charset="0"/>
                <a:ea typeface="Verdana" pitchFamily="34" charset="0"/>
                <a:cs typeface="Verdana" pitchFamily="34" charset="0"/>
              </a:rPr>
              <a:t>: indica si un material se puede estirar en    </a:t>
            </a: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          láminas sin romperse.</a:t>
            </a:r>
            <a:endParaRPr lang="es-CL" sz="1600" dirty="0" smtClean="0">
              <a:latin typeface="Verdana" pitchFamily="34" charset="0"/>
              <a:ea typeface="Verdana" pitchFamily="34" charset="0"/>
              <a:cs typeface="Verdana" pitchFamily="34" charset="0"/>
            </a:endParaRPr>
          </a:p>
        </p:txBody>
      </p:sp>
      <p:pic>
        <p:nvPicPr>
          <p:cNvPr id="40962" name="Picture 2" descr="http://inclusiondigital.gov.ar/wp-content/uploads/2010/08/propiedades-materiales_image001.jpg"/>
          <p:cNvPicPr>
            <a:picLocks noChangeAspect="1" noChangeArrowheads="1"/>
          </p:cNvPicPr>
          <p:nvPr/>
        </p:nvPicPr>
        <p:blipFill>
          <a:blip r:embed="rId2" cstate="print">
            <a:lum bright="-10000" contrast="10000"/>
          </a:blip>
          <a:srcRect l="7485" t="2988" r="4566" b="4381"/>
          <a:stretch>
            <a:fillRect/>
          </a:stretch>
        </p:blipFill>
        <p:spPr bwMode="auto">
          <a:xfrm>
            <a:off x="2987824" y="4749835"/>
            <a:ext cx="3858235" cy="1631493"/>
          </a:xfrm>
          <a:prstGeom prst="rect">
            <a:avLst/>
          </a:prstGeom>
          <a:noFill/>
        </p:spPr>
      </p:pic>
      <p:sp>
        <p:nvSpPr>
          <p:cNvPr id="6" name="5 Rectángulo"/>
          <p:cNvSpPr/>
          <p:nvPr/>
        </p:nvSpPr>
        <p:spPr>
          <a:xfrm>
            <a:off x="1259632" y="2300679"/>
            <a:ext cx="6912768" cy="1200329"/>
          </a:xfrm>
          <a:prstGeom prst="rect">
            <a:avLst/>
          </a:prstGeom>
        </p:spPr>
        <p:txBody>
          <a:bodyPr wrap="square">
            <a:spAutoFit/>
          </a:bodyPr>
          <a:lstStyle/>
          <a:p>
            <a:pPr>
              <a:lnSpc>
                <a:spcPct val="150000"/>
              </a:lnSpc>
            </a:pPr>
            <a:r>
              <a:rPr lang="es-CL" sz="1600" dirty="0" smtClean="0">
                <a:latin typeface="Verdana" pitchFamily="34" charset="0"/>
                <a:ea typeface="Verdana" pitchFamily="34" charset="0"/>
                <a:cs typeface="Verdana" pitchFamily="34" charset="0"/>
              </a:rPr>
              <a:t>Las propiedades mecánicas de los materiales nos permiten diferenciar un material de otro ya sea por su composición, estructura o comportamiento ante algún efecto físico o químico.</a:t>
            </a:r>
            <a:endParaRPr lang="es-CL" sz="1600" dirty="0">
              <a:latin typeface="Verdana" pitchFamily="34" charset="0"/>
              <a:ea typeface="Verdana" pitchFamily="34" charset="0"/>
              <a:cs typeface="Verdana" pitchFamily="34" charset="0"/>
            </a:endParaRPr>
          </a:p>
        </p:txBody>
      </p:sp>
      <p:sp>
        <p:nvSpPr>
          <p:cNvPr id="8" name="7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37</a:t>
            </a:fld>
            <a:endParaRPr lang="es-CL"/>
          </a:p>
        </p:txBody>
      </p:sp>
      <p:sp>
        <p:nvSpPr>
          <p:cNvPr id="3" name="2 Rectángulo"/>
          <p:cNvSpPr/>
          <p:nvPr/>
        </p:nvSpPr>
        <p:spPr>
          <a:xfrm>
            <a:off x="1187624" y="1938318"/>
            <a:ext cx="6840760" cy="338554"/>
          </a:xfrm>
          <a:prstGeom prst="rect">
            <a:avLst/>
          </a:prstGeom>
        </p:spPr>
        <p:txBody>
          <a:bodyPr wrap="square">
            <a:spAutoFit/>
          </a:bodyPr>
          <a:lstStyle/>
          <a:p>
            <a:pPr algn="just"/>
            <a:r>
              <a:rPr lang="es-ES" sz="1600" dirty="0" smtClean="0">
                <a:solidFill>
                  <a:srgbClr val="000000"/>
                </a:solidFill>
                <a:latin typeface="Verdana"/>
                <a:ea typeface="Times New Roman"/>
                <a:cs typeface="Arial"/>
              </a:rPr>
              <a:t>3.-   </a:t>
            </a:r>
            <a:r>
              <a:rPr lang="es-ES" sz="1600" b="1" dirty="0" smtClean="0">
                <a:solidFill>
                  <a:srgbClr val="000000"/>
                </a:solidFill>
                <a:latin typeface="Verdana"/>
                <a:ea typeface="Times New Roman"/>
                <a:cs typeface="Arial"/>
              </a:rPr>
              <a:t>Propiedades mecánicas</a:t>
            </a:r>
            <a:r>
              <a:rPr lang="es-ES" sz="1600" dirty="0" smtClean="0">
                <a:solidFill>
                  <a:srgbClr val="000000"/>
                </a:solidFill>
                <a:latin typeface="Verdana"/>
                <a:ea typeface="Times New Roman"/>
                <a:cs typeface="Arial"/>
              </a:rPr>
              <a:t>.</a:t>
            </a:r>
            <a:endParaRPr lang="es-CL" sz="1600" dirty="0">
              <a:latin typeface="Times New Roman"/>
              <a:ea typeface="Times New Roman"/>
            </a:endParaRPr>
          </a:p>
        </p:txBody>
      </p:sp>
      <p:sp>
        <p:nvSpPr>
          <p:cNvPr id="4" name="3 Rectángulo"/>
          <p:cNvSpPr/>
          <p:nvPr/>
        </p:nvSpPr>
        <p:spPr>
          <a:xfrm>
            <a:off x="1331640" y="2198474"/>
            <a:ext cx="7344816" cy="1446550"/>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b)		</a:t>
            </a:r>
            <a:r>
              <a:rPr lang="es-ES" sz="1600" b="1" dirty="0" smtClean="0">
                <a:solidFill>
                  <a:srgbClr val="000000"/>
                </a:solidFill>
                <a:latin typeface="Verdana" pitchFamily="34" charset="0"/>
                <a:ea typeface="Verdana" pitchFamily="34" charset="0"/>
                <a:cs typeface="Verdana" pitchFamily="34" charset="0"/>
              </a:rPr>
              <a:t>Ductilidad:</a:t>
            </a:r>
            <a:r>
              <a:rPr lang="es-ES" sz="1600" dirty="0" smtClean="0">
                <a:solidFill>
                  <a:srgbClr val="000000"/>
                </a:solidFill>
                <a:latin typeface="Verdana" pitchFamily="34" charset="0"/>
                <a:ea typeface="Verdana" pitchFamily="34" charset="0"/>
                <a:cs typeface="Verdana" pitchFamily="34" charset="0"/>
              </a:rPr>
              <a:t> señala si se puede estirar en forma de </a:t>
            </a: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          alambres o hilos finos.</a:t>
            </a:r>
          </a:p>
          <a:p>
            <a:pPr marL="342900" lvl="0" indent="-342900" algn="just">
              <a:lnSpc>
                <a:spcPct val="150000"/>
              </a:lnSpc>
              <a:tabLst>
                <a:tab pos="685800" algn="l"/>
              </a:tabLst>
            </a:pPr>
            <a:endParaRPr lang="es-CL" sz="1600" dirty="0" smtClean="0">
              <a:latin typeface="Verdana" pitchFamily="34" charset="0"/>
              <a:ea typeface="Verdana" pitchFamily="34" charset="0"/>
              <a:cs typeface="Verdana" pitchFamily="34" charset="0"/>
            </a:endParaRPr>
          </a:p>
        </p:txBody>
      </p:sp>
      <p:pic>
        <p:nvPicPr>
          <p:cNvPr id="38914" name="Picture 2" descr="Alambres en rollos"/>
          <p:cNvPicPr>
            <a:picLocks noChangeAspect="1" noChangeArrowheads="1"/>
          </p:cNvPicPr>
          <p:nvPr/>
        </p:nvPicPr>
        <p:blipFill>
          <a:blip r:embed="rId2" cstate="print"/>
          <a:srcRect/>
          <a:stretch>
            <a:fillRect/>
          </a:stretch>
        </p:blipFill>
        <p:spPr bwMode="auto">
          <a:xfrm>
            <a:off x="2483768" y="3717032"/>
            <a:ext cx="4752528" cy="2622084"/>
          </a:xfrm>
          <a:prstGeom prst="rect">
            <a:avLst/>
          </a:prstGeom>
          <a:noFill/>
        </p:spPr>
      </p:pic>
      <p:sp>
        <p:nvSpPr>
          <p:cNvPr id="6" name="5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38</a:t>
            </a:fld>
            <a:endParaRPr lang="es-CL"/>
          </a:p>
        </p:txBody>
      </p:sp>
      <p:sp>
        <p:nvSpPr>
          <p:cNvPr id="3" name="2 Rectángulo"/>
          <p:cNvSpPr/>
          <p:nvPr/>
        </p:nvSpPr>
        <p:spPr>
          <a:xfrm>
            <a:off x="1187624" y="1938318"/>
            <a:ext cx="6840760" cy="338554"/>
          </a:xfrm>
          <a:prstGeom prst="rect">
            <a:avLst/>
          </a:prstGeom>
        </p:spPr>
        <p:txBody>
          <a:bodyPr wrap="square">
            <a:spAutoFit/>
          </a:bodyPr>
          <a:lstStyle/>
          <a:p>
            <a:pPr algn="just"/>
            <a:r>
              <a:rPr lang="es-ES" sz="1600" dirty="0" smtClean="0">
                <a:solidFill>
                  <a:srgbClr val="000000"/>
                </a:solidFill>
                <a:latin typeface="Verdana"/>
                <a:ea typeface="Times New Roman"/>
                <a:cs typeface="Arial"/>
              </a:rPr>
              <a:t>3.-   </a:t>
            </a:r>
            <a:r>
              <a:rPr lang="es-ES" sz="1600" b="1" dirty="0" smtClean="0">
                <a:solidFill>
                  <a:srgbClr val="000000"/>
                </a:solidFill>
                <a:latin typeface="Verdana"/>
                <a:ea typeface="Times New Roman"/>
                <a:cs typeface="Arial"/>
              </a:rPr>
              <a:t>Propiedades mecánicas</a:t>
            </a:r>
            <a:r>
              <a:rPr lang="es-ES" sz="1600" dirty="0" smtClean="0">
                <a:solidFill>
                  <a:srgbClr val="000000"/>
                </a:solidFill>
                <a:latin typeface="Verdana"/>
                <a:ea typeface="Times New Roman"/>
                <a:cs typeface="Arial"/>
              </a:rPr>
              <a:t>.</a:t>
            </a:r>
            <a:endParaRPr lang="es-CL" sz="1600" dirty="0">
              <a:latin typeface="Times New Roman"/>
              <a:ea typeface="Times New Roman"/>
            </a:endParaRPr>
          </a:p>
        </p:txBody>
      </p:sp>
      <p:sp>
        <p:nvSpPr>
          <p:cNvPr id="4" name="3 Rectángulo"/>
          <p:cNvSpPr/>
          <p:nvPr/>
        </p:nvSpPr>
        <p:spPr>
          <a:xfrm>
            <a:off x="1331640" y="2204864"/>
            <a:ext cx="6696744" cy="1077218"/>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c)		</a:t>
            </a:r>
            <a:r>
              <a:rPr lang="es-ES" sz="1600" b="1" dirty="0" smtClean="0">
                <a:solidFill>
                  <a:srgbClr val="000000"/>
                </a:solidFill>
                <a:latin typeface="Verdana" pitchFamily="34" charset="0"/>
                <a:ea typeface="Verdana" pitchFamily="34" charset="0"/>
                <a:cs typeface="Verdana" pitchFamily="34" charset="0"/>
              </a:rPr>
              <a:t>Forjabilidad</a:t>
            </a:r>
            <a:r>
              <a:rPr lang="es-ES" sz="1600" dirty="0" smtClean="0">
                <a:solidFill>
                  <a:srgbClr val="000000"/>
                </a:solidFill>
                <a:latin typeface="Verdana" pitchFamily="34" charset="0"/>
                <a:ea typeface="Verdana" pitchFamily="34" charset="0"/>
                <a:cs typeface="Verdana" pitchFamily="34" charset="0"/>
              </a:rPr>
              <a:t>: Es la capacidad que posee un material  para deformarse por medio de golpes a altas temperaturas. </a:t>
            </a:r>
            <a:endParaRPr lang="es-CL" sz="1600" dirty="0" smtClean="0">
              <a:latin typeface="Verdana" pitchFamily="34" charset="0"/>
              <a:ea typeface="Verdana" pitchFamily="34" charset="0"/>
              <a:cs typeface="Verdana" pitchFamily="34" charset="0"/>
            </a:endParaRPr>
          </a:p>
        </p:txBody>
      </p:sp>
      <p:pic>
        <p:nvPicPr>
          <p:cNvPr id="13314" name="Picture 2" descr="http://blog.supertoolinc.com/wp-content/uploads/2013/11/barrel_forging_2009_by_irishmage-d3fo0ud.jpg"/>
          <p:cNvPicPr>
            <a:picLocks noChangeAspect="1" noChangeArrowheads="1"/>
          </p:cNvPicPr>
          <p:nvPr/>
        </p:nvPicPr>
        <p:blipFill>
          <a:blip r:embed="rId2" cstate="print"/>
          <a:srcRect/>
          <a:stretch>
            <a:fillRect/>
          </a:stretch>
        </p:blipFill>
        <p:spPr bwMode="auto">
          <a:xfrm>
            <a:off x="2915816" y="3645024"/>
            <a:ext cx="4007101" cy="2664296"/>
          </a:xfrm>
          <a:prstGeom prst="rect">
            <a:avLst/>
          </a:prstGeom>
          <a:noFill/>
        </p:spPr>
      </p:pic>
      <p:sp>
        <p:nvSpPr>
          <p:cNvPr id="6" name="5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39</a:t>
            </a:fld>
            <a:endParaRPr lang="es-CL"/>
          </a:p>
        </p:txBody>
      </p:sp>
      <p:sp>
        <p:nvSpPr>
          <p:cNvPr id="3" name="2 Rectángulo"/>
          <p:cNvSpPr/>
          <p:nvPr/>
        </p:nvSpPr>
        <p:spPr>
          <a:xfrm>
            <a:off x="1187624" y="1938318"/>
            <a:ext cx="6840760" cy="338554"/>
          </a:xfrm>
          <a:prstGeom prst="rect">
            <a:avLst/>
          </a:prstGeom>
        </p:spPr>
        <p:txBody>
          <a:bodyPr wrap="square">
            <a:spAutoFit/>
          </a:bodyPr>
          <a:lstStyle/>
          <a:p>
            <a:pPr algn="just"/>
            <a:r>
              <a:rPr lang="es-ES" sz="1600" dirty="0" smtClean="0">
                <a:solidFill>
                  <a:srgbClr val="000000"/>
                </a:solidFill>
                <a:latin typeface="Verdana"/>
                <a:ea typeface="Times New Roman"/>
                <a:cs typeface="Arial"/>
              </a:rPr>
              <a:t>3.-   </a:t>
            </a:r>
            <a:r>
              <a:rPr lang="es-ES" sz="1600" b="1" dirty="0" smtClean="0">
                <a:solidFill>
                  <a:srgbClr val="000000"/>
                </a:solidFill>
                <a:latin typeface="Verdana"/>
                <a:ea typeface="Times New Roman"/>
                <a:cs typeface="Arial"/>
              </a:rPr>
              <a:t>Propiedades mecánicas</a:t>
            </a:r>
            <a:r>
              <a:rPr lang="es-ES" sz="1600" dirty="0" smtClean="0">
                <a:solidFill>
                  <a:srgbClr val="000000"/>
                </a:solidFill>
                <a:latin typeface="Verdana"/>
                <a:ea typeface="Times New Roman"/>
                <a:cs typeface="Arial"/>
              </a:rPr>
              <a:t>.</a:t>
            </a:r>
            <a:endParaRPr lang="es-CL" sz="1600" dirty="0">
              <a:latin typeface="Times New Roman"/>
              <a:ea typeface="Times New Roman"/>
            </a:endParaRPr>
          </a:p>
        </p:txBody>
      </p:sp>
      <p:sp>
        <p:nvSpPr>
          <p:cNvPr id="4" name="3 Rectángulo"/>
          <p:cNvSpPr/>
          <p:nvPr/>
        </p:nvSpPr>
        <p:spPr>
          <a:xfrm>
            <a:off x="1331640" y="2204864"/>
            <a:ext cx="6912768" cy="1077218"/>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d)		</a:t>
            </a:r>
            <a:r>
              <a:rPr lang="es-ES" sz="1600" b="1" dirty="0" smtClean="0">
                <a:solidFill>
                  <a:srgbClr val="000000"/>
                </a:solidFill>
                <a:latin typeface="Verdana" pitchFamily="34" charset="0"/>
                <a:ea typeface="Verdana" pitchFamily="34" charset="0"/>
                <a:cs typeface="Verdana" pitchFamily="34" charset="0"/>
              </a:rPr>
              <a:t>Maquinabilidad</a:t>
            </a:r>
            <a:r>
              <a:rPr lang="es-ES" sz="1600" dirty="0" smtClean="0">
                <a:solidFill>
                  <a:srgbClr val="000000"/>
                </a:solidFill>
                <a:latin typeface="Verdana" pitchFamily="34" charset="0"/>
                <a:ea typeface="Verdana" pitchFamily="34" charset="0"/>
                <a:cs typeface="Verdana" pitchFamily="34" charset="0"/>
              </a:rPr>
              <a:t>: indica la facilidad con que puede ser mecanizado en procesos con arranque de viruta.</a:t>
            </a:r>
            <a:endParaRPr lang="es-CL" sz="1600" dirty="0">
              <a:latin typeface="Verdana" pitchFamily="34" charset="0"/>
              <a:ea typeface="Verdana" pitchFamily="34" charset="0"/>
              <a:cs typeface="Verdana" pitchFamily="34" charset="0"/>
            </a:endParaRPr>
          </a:p>
        </p:txBody>
      </p:sp>
      <p:pic>
        <p:nvPicPr>
          <p:cNvPr id="36866" name="Picture 2" descr="Archivo:StechenDrehen.jpg"/>
          <p:cNvPicPr>
            <a:picLocks noChangeAspect="1" noChangeArrowheads="1"/>
          </p:cNvPicPr>
          <p:nvPr/>
        </p:nvPicPr>
        <p:blipFill>
          <a:blip r:embed="rId2" cstate="print">
            <a:lum bright="20000" contrast="30000"/>
          </a:blip>
          <a:srcRect/>
          <a:stretch>
            <a:fillRect/>
          </a:stretch>
        </p:blipFill>
        <p:spPr bwMode="auto">
          <a:xfrm>
            <a:off x="2843808" y="3573016"/>
            <a:ext cx="4091608" cy="2726034"/>
          </a:xfrm>
          <a:prstGeom prst="rect">
            <a:avLst/>
          </a:prstGeom>
          <a:noFill/>
        </p:spPr>
      </p:pic>
      <p:sp>
        <p:nvSpPr>
          <p:cNvPr id="6" name="5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3"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sp>
        <p:nvSpPr>
          <p:cNvPr id="2054"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dirty="0"/>
          </a:p>
        </p:txBody>
      </p:sp>
      <p:pic>
        <p:nvPicPr>
          <p:cNvPr id="2055"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05FF1406-7941-4167-A629-7B86536A5A13}" type="slidenum">
              <a:rPr lang="es-CL" smtClean="0"/>
              <a:pPr>
                <a:defRPr/>
              </a:pPr>
              <a:t>4</a:t>
            </a:fld>
            <a:endParaRPr lang="es-CL" dirty="0"/>
          </a:p>
        </p:txBody>
      </p:sp>
      <p:sp>
        <p:nvSpPr>
          <p:cNvPr id="17" name="16 Rectángulo"/>
          <p:cNvSpPr/>
          <p:nvPr/>
        </p:nvSpPr>
        <p:spPr>
          <a:xfrm>
            <a:off x="1092882" y="3483005"/>
            <a:ext cx="5040560" cy="830997"/>
          </a:xfrm>
          <a:prstGeom prst="rect">
            <a:avLst/>
          </a:prstGeom>
        </p:spPr>
        <p:txBody>
          <a:bodyPr wrap="square">
            <a:spAutoFit/>
          </a:bodyPr>
          <a:lstStyle/>
          <a:p>
            <a:pPr>
              <a:defRPr/>
            </a:pPr>
            <a:r>
              <a:rPr lang="es-ES" sz="2400" b="1" dirty="0" smtClean="0">
                <a:latin typeface="Verdana" pitchFamily="34" charset="0"/>
                <a:ea typeface="Verdana" pitchFamily="34" charset="0"/>
                <a:cs typeface="Verdana" pitchFamily="34" charset="0"/>
              </a:rPr>
              <a:t>Unidad 2</a:t>
            </a:r>
          </a:p>
          <a:p>
            <a:pPr>
              <a:defRPr/>
            </a:pPr>
            <a:r>
              <a:rPr lang="es-ES" sz="2400" b="1" dirty="0" smtClean="0">
                <a:latin typeface="Verdana" pitchFamily="34" charset="0"/>
                <a:ea typeface="Verdana" pitchFamily="34" charset="0"/>
                <a:cs typeface="Verdana" pitchFamily="34" charset="0"/>
              </a:rPr>
              <a:t>TORQUE</a:t>
            </a:r>
            <a:endParaRPr lang="es-ES" sz="2400" b="1" dirty="0">
              <a:latin typeface="Verdana" pitchFamily="34" charset="0"/>
              <a:ea typeface="Verdana" pitchFamily="34" charset="0"/>
              <a:cs typeface="Verdana" pitchFamily="34" charset="0"/>
            </a:endParaRPr>
          </a:p>
        </p:txBody>
      </p:sp>
      <p:sp>
        <p:nvSpPr>
          <p:cNvPr id="2" name="1 Abrir llave"/>
          <p:cNvSpPr/>
          <p:nvPr/>
        </p:nvSpPr>
        <p:spPr>
          <a:xfrm>
            <a:off x="3457848" y="1844824"/>
            <a:ext cx="826120" cy="3744416"/>
          </a:xfrm>
          <a:prstGeom prst="leftBrace">
            <a:avLst>
              <a:gd name="adj1" fmla="val 24853"/>
              <a:gd name="adj2" fmla="val 53545"/>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s-CL"/>
          </a:p>
        </p:txBody>
      </p:sp>
      <p:sp>
        <p:nvSpPr>
          <p:cNvPr id="3" name="2 CuadroTexto"/>
          <p:cNvSpPr txBox="1"/>
          <p:nvPr/>
        </p:nvSpPr>
        <p:spPr>
          <a:xfrm>
            <a:off x="4427984" y="1844824"/>
            <a:ext cx="4104456" cy="707886"/>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Tecnología de los Materiales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14 CuadroTexto"/>
          <p:cNvSpPr txBox="1"/>
          <p:nvPr/>
        </p:nvSpPr>
        <p:spPr>
          <a:xfrm>
            <a:off x="4499992" y="3573016"/>
            <a:ext cx="3031232" cy="707886"/>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Resistencia de los Materiales </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15 CuadroTexto"/>
          <p:cNvSpPr txBox="1"/>
          <p:nvPr/>
        </p:nvSpPr>
        <p:spPr>
          <a:xfrm>
            <a:off x="4572000" y="5157192"/>
            <a:ext cx="2736304" cy="400110"/>
          </a:xfrm>
          <a:prstGeom prst="rect">
            <a:avLst/>
          </a:prstGeom>
          <a:noFill/>
        </p:spPr>
        <p:txBody>
          <a:bodyPr wrap="square" rtlCol="0">
            <a:spAutoFit/>
          </a:bodyPr>
          <a:lstStyle/>
          <a:p>
            <a:r>
              <a:rPr lang="es-CL" sz="2000" b="1" dirty="0" smtClean="0">
                <a:latin typeface="Verdana" panose="020B0604030504040204" pitchFamily="34" charset="0"/>
                <a:ea typeface="Verdana" panose="020B0604030504040204" pitchFamily="34" charset="0"/>
                <a:cs typeface="Verdana" panose="020B0604030504040204" pitchFamily="34" charset="0"/>
              </a:rPr>
              <a:t>Torques</a:t>
            </a:r>
            <a:endParaRPr lang="es-C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991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3"/>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40</a:t>
            </a:fld>
            <a:endParaRPr lang="es-CL"/>
          </a:p>
        </p:txBody>
      </p:sp>
      <p:sp>
        <p:nvSpPr>
          <p:cNvPr id="3" name="2 Rectángulo"/>
          <p:cNvSpPr/>
          <p:nvPr/>
        </p:nvSpPr>
        <p:spPr>
          <a:xfrm>
            <a:off x="1187624" y="1938318"/>
            <a:ext cx="6840760" cy="338554"/>
          </a:xfrm>
          <a:prstGeom prst="rect">
            <a:avLst/>
          </a:prstGeom>
        </p:spPr>
        <p:txBody>
          <a:bodyPr wrap="square">
            <a:spAutoFit/>
          </a:bodyPr>
          <a:lstStyle/>
          <a:p>
            <a:pPr algn="just"/>
            <a:r>
              <a:rPr lang="es-ES" sz="1600" dirty="0" smtClean="0">
                <a:solidFill>
                  <a:srgbClr val="000000"/>
                </a:solidFill>
                <a:latin typeface="Verdana"/>
                <a:ea typeface="Times New Roman"/>
                <a:cs typeface="Arial"/>
              </a:rPr>
              <a:t>3.-   </a:t>
            </a:r>
            <a:r>
              <a:rPr lang="es-ES" sz="1600" b="1" dirty="0" smtClean="0">
                <a:solidFill>
                  <a:srgbClr val="000000"/>
                </a:solidFill>
                <a:latin typeface="Verdana"/>
                <a:ea typeface="Times New Roman"/>
                <a:cs typeface="Arial"/>
              </a:rPr>
              <a:t>Propiedades mecánicas</a:t>
            </a:r>
            <a:r>
              <a:rPr lang="es-ES" sz="1600" dirty="0" smtClean="0">
                <a:solidFill>
                  <a:srgbClr val="000000"/>
                </a:solidFill>
                <a:latin typeface="Verdana"/>
                <a:ea typeface="Times New Roman"/>
                <a:cs typeface="Arial"/>
              </a:rPr>
              <a:t>.</a:t>
            </a:r>
            <a:endParaRPr lang="es-CL" sz="1600" dirty="0">
              <a:latin typeface="Times New Roman"/>
              <a:ea typeface="Times New Roman"/>
            </a:endParaRPr>
          </a:p>
        </p:txBody>
      </p:sp>
      <p:sp>
        <p:nvSpPr>
          <p:cNvPr id="8" name="7 Rectángulo"/>
          <p:cNvSpPr/>
          <p:nvPr/>
        </p:nvSpPr>
        <p:spPr>
          <a:xfrm>
            <a:off x="1403648" y="2198474"/>
            <a:ext cx="6912768" cy="1446550"/>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e)		</a:t>
            </a:r>
            <a:r>
              <a:rPr lang="es-ES" sz="1600" b="1" dirty="0" smtClean="0">
                <a:solidFill>
                  <a:srgbClr val="000000"/>
                </a:solidFill>
                <a:latin typeface="Verdana" pitchFamily="34" charset="0"/>
                <a:ea typeface="Verdana" pitchFamily="34" charset="0"/>
                <a:cs typeface="Verdana" pitchFamily="34" charset="0"/>
              </a:rPr>
              <a:t>Tenacidad</a:t>
            </a:r>
            <a:r>
              <a:rPr lang="es-ES" sz="1600" dirty="0" smtClean="0">
                <a:solidFill>
                  <a:srgbClr val="000000"/>
                </a:solidFill>
                <a:latin typeface="Verdana" pitchFamily="34" charset="0"/>
                <a:ea typeface="Verdana" pitchFamily="34" charset="0"/>
                <a:cs typeface="Verdana" pitchFamily="34" charset="0"/>
              </a:rPr>
              <a:t>: </a:t>
            </a:r>
            <a:r>
              <a:rPr lang="es-ES" sz="1600" dirty="0" smtClean="0">
                <a:solidFill>
                  <a:srgbClr val="000000"/>
                </a:solidFill>
                <a:latin typeface="Verdana"/>
                <a:ea typeface="Times New Roman"/>
                <a:cs typeface="Arial"/>
              </a:rPr>
              <a:t>se define como la capacidad que tiene un material para almacenar energía, en forma de deformación plástica, antes de romperse</a:t>
            </a:r>
            <a:r>
              <a:rPr lang="es-ES" sz="1600" dirty="0" smtClean="0">
                <a:solidFill>
                  <a:srgbClr val="000000"/>
                </a:solidFill>
                <a:latin typeface="Verdana" pitchFamily="34" charset="0"/>
                <a:ea typeface="Verdana" pitchFamily="34" charset="0"/>
                <a:cs typeface="Verdana" pitchFamily="34" charset="0"/>
              </a:rPr>
              <a:t>. </a:t>
            </a:r>
            <a:endParaRPr lang="es-CL" sz="1600" dirty="0">
              <a:latin typeface="Verdana" pitchFamily="34" charset="0"/>
              <a:ea typeface="Verdana" pitchFamily="34" charset="0"/>
              <a:cs typeface="Verdana" pitchFamily="34" charset="0"/>
            </a:endParaRPr>
          </a:p>
        </p:txBody>
      </p:sp>
      <p:pic>
        <p:nvPicPr>
          <p:cNvPr id="7170" name="Picture 2" descr="Stratasys 3D Printed Nylon 12 Bender Bar"/>
          <p:cNvPicPr>
            <a:picLocks noChangeAspect="1" noChangeArrowheads="1"/>
          </p:cNvPicPr>
          <p:nvPr/>
        </p:nvPicPr>
        <p:blipFill>
          <a:blip r:embed="rId2" cstate="print"/>
          <a:srcRect/>
          <a:stretch>
            <a:fillRect/>
          </a:stretch>
        </p:blipFill>
        <p:spPr bwMode="auto">
          <a:xfrm rot="16200000">
            <a:off x="3809437" y="3471483"/>
            <a:ext cx="2106036" cy="3029182"/>
          </a:xfrm>
          <a:prstGeom prst="rect">
            <a:avLst/>
          </a:prstGeom>
          <a:noFill/>
        </p:spPr>
      </p:pic>
      <p:sp>
        <p:nvSpPr>
          <p:cNvPr id="9" name="8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41</a:t>
            </a:fld>
            <a:endParaRPr lang="es-CL"/>
          </a:p>
        </p:txBody>
      </p:sp>
      <p:sp>
        <p:nvSpPr>
          <p:cNvPr id="3" name="2 Rectángulo"/>
          <p:cNvSpPr/>
          <p:nvPr/>
        </p:nvSpPr>
        <p:spPr>
          <a:xfrm>
            <a:off x="1187624" y="1938318"/>
            <a:ext cx="6840760" cy="338554"/>
          </a:xfrm>
          <a:prstGeom prst="rect">
            <a:avLst/>
          </a:prstGeom>
        </p:spPr>
        <p:txBody>
          <a:bodyPr wrap="square">
            <a:spAutoFit/>
          </a:bodyPr>
          <a:lstStyle/>
          <a:p>
            <a:pPr algn="just"/>
            <a:r>
              <a:rPr lang="es-ES" sz="1600" dirty="0" smtClean="0">
                <a:solidFill>
                  <a:srgbClr val="000000"/>
                </a:solidFill>
                <a:latin typeface="Verdana"/>
                <a:ea typeface="Times New Roman"/>
                <a:cs typeface="Arial"/>
              </a:rPr>
              <a:t>3.-   </a:t>
            </a:r>
            <a:r>
              <a:rPr lang="es-ES" sz="1600" b="1" dirty="0" smtClean="0">
                <a:solidFill>
                  <a:srgbClr val="000000"/>
                </a:solidFill>
                <a:latin typeface="Verdana"/>
                <a:ea typeface="Times New Roman"/>
                <a:cs typeface="Arial"/>
              </a:rPr>
              <a:t>Propiedades mecánicas</a:t>
            </a:r>
            <a:r>
              <a:rPr lang="es-ES" sz="1600" dirty="0" smtClean="0">
                <a:solidFill>
                  <a:srgbClr val="000000"/>
                </a:solidFill>
                <a:latin typeface="Verdana"/>
                <a:ea typeface="Times New Roman"/>
                <a:cs typeface="Arial"/>
              </a:rPr>
              <a:t>.</a:t>
            </a:r>
            <a:endParaRPr lang="es-CL" sz="1600" dirty="0">
              <a:latin typeface="Times New Roman"/>
              <a:ea typeface="Times New Roman"/>
            </a:endParaRPr>
          </a:p>
        </p:txBody>
      </p:sp>
      <p:sp>
        <p:nvSpPr>
          <p:cNvPr id="8" name="7 Rectángulo"/>
          <p:cNvSpPr/>
          <p:nvPr/>
        </p:nvSpPr>
        <p:spPr>
          <a:xfrm>
            <a:off x="1403648" y="2207766"/>
            <a:ext cx="6912768" cy="1077218"/>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f)		</a:t>
            </a:r>
            <a:r>
              <a:rPr lang="es-ES" sz="1600" b="1" dirty="0" smtClean="0">
                <a:solidFill>
                  <a:srgbClr val="000000"/>
                </a:solidFill>
                <a:latin typeface="Verdana" pitchFamily="34" charset="0"/>
                <a:ea typeface="Verdana" pitchFamily="34" charset="0"/>
                <a:cs typeface="Verdana" pitchFamily="34" charset="0"/>
              </a:rPr>
              <a:t>Dureza</a:t>
            </a:r>
            <a:r>
              <a:rPr lang="es-ES" sz="1600" dirty="0" smtClean="0">
                <a:solidFill>
                  <a:srgbClr val="000000"/>
                </a:solidFill>
                <a:latin typeface="Verdana" pitchFamily="34" charset="0"/>
                <a:ea typeface="Verdana" pitchFamily="34" charset="0"/>
                <a:cs typeface="Verdana" pitchFamily="34" charset="0"/>
              </a:rPr>
              <a:t>: indica la resistencia de un material </a:t>
            </a:r>
            <a:r>
              <a:rPr lang="es-ES" sz="1600" dirty="0" smtClean="0">
                <a:solidFill>
                  <a:srgbClr val="000000"/>
                </a:solidFill>
                <a:latin typeface="Verdana" pitchFamily="34" charset="0"/>
                <a:ea typeface="Verdana" pitchFamily="34" charset="0"/>
                <a:cs typeface="Verdana" pitchFamily="34" charset="0"/>
              </a:rPr>
              <a:t>al </a:t>
            </a:r>
            <a:r>
              <a:rPr lang="es-ES" sz="1600" dirty="0" smtClean="0">
                <a:solidFill>
                  <a:srgbClr val="000000"/>
                </a:solidFill>
                <a:latin typeface="Verdana" pitchFamily="34" charset="0"/>
                <a:ea typeface="Verdana" pitchFamily="34" charset="0"/>
                <a:cs typeface="Verdana" pitchFamily="34" charset="0"/>
              </a:rPr>
              <a:t>ser rayado   </a:t>
            </a: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          o penetrado por otro. </a:t>
            </a:r>
            <a:endParaRPr lang="es-CL" sz="1600" dirty="0">
              <a:latin typeface="Verdana" pitchFamily="34" charset="0"/>
              <a:ea typeface="Verdana" pitchFamily="34" charset="0"/>
              <a:cs typeface="Verdana" pitchFamily="34" charset="0"/>
            </a:endParaRPr>
          </a:p>
        </p:txBody>
      </p:sp>
      <p:sp>
        <p:nvSpPr>
          <p:cNvPr id="9" name="8 Rectángulo"/>
          <p:cNvSpPr/>
          <p:nvPr/>
        </p:nvSpPr>
        <p:spPr>
          <a:xfrm>
            <a:off x="1475656" y="3352924"/>
            <a:ext cx="6480720" cy="2677656"/>
          </a:xfrm>
          <a:prstGeom prst="rect">
            <a:avLst/>
          </a:prstGeom>
        </p:spPr>
        <p:txBody>
          <a:bodyPr wrap="square">
            <a:spAutoFit/>
          </a:bodyPr>
          <a:lstStyle/>
          <a:p>
            <a:pPr marL="342900" lvl="0" indent="-342900" algn="just">
              <a:lnSpc>
                <a:spcPct val="150000"/>
              </a:lnSpc>
              <a:buFont typeface="Arial"/>
              <a:buChar char="-"/>
            </a:pPr>
            <a:r>
              <a:rPr lang="es-ES" sz="1600" dirty="0" smtClean="0">
                <a:solidFill>
                  <a:srgbClr val="000000"/>
                </a:solidFill>
                <a:latin typeface="Verdana"/>
                <a:ea typeface="Times New Roman"/>
                <a:cs typeface="Arial"/>
              </a:rPr>
              <a:t>Para medir la dureza de un material existen distintos tipos de pruebas o ensayos, siendo lo más utilizados las pruebas Brinell, Vickers y Rockwell.</a:t>
            </a:r>
          </a:p>
          <a:p>
            <a:pPr marL="342900" lvl="0" indent="-342900" algn="just">
              <a:lnSpc>
                <a:spcPct val="150000"/>
              </a:lnSpc>
            </a:pPr>
            <a:endParaRPr lang="es-ES" sz="1600" dirty="0" smtClean="0">
              <a:solidFill>
                <a:srgbClr val="000000"/>
              </a:solidFill>
              <a:latin typeface="Verdana"/>
              <a:ea typeface="Times New Roman"/>
              <a:cs typeface="Arial"/>
            </a:endParaRPr>
          </a:p>
          <a:p>
            <a:pPr marL="342900" indent="-342900" algn="just">
              <a:lnSpc>
                <a:spcPct val="150000"/>
              </a:lnSpc>
              <a:buFont typeface="Arial"/>
              <a:buChar char="-"/>
            </a:pPr>
            <a:r>
              <a:rPr lang="es-ES" sz="1600" dirty="0">
                <a:solidFill>
                  <a:srgbClr val="000000"/>
                </a:solidFill>
                <a:latin typeface="Verdana"/>
                <a:ea typeface="Times New Roman"/>
                <a:cs typeface="Arial"/>
              </a:rPr>
              <a:t>Todas ellas determinan un nivel de dureza de acuerdo a una tabla establecida</a:t>
            </a:r>
            <a:r>
              <a:rPr lang="es-ES" sz="1600" dirty="0" smtClean="0">
                <a:solidFill>
                  <a:srgbClr val="000000"/>
                </a:solidFill>
                <a:latin typeface="Verdana"/>
                <a:ea typeface="Times New Roman"/>
                <a:cs typeface="Arial"/>
              </a:rPr>
              <a:t>.</a:t>
            </a:r>
          </a:p>
          <a:p>
            <a:pPr marL="342900" lvl="0" indent="-342900" algn="just">
              <a:lnSpc>
                <a:spcPct val="150000"/>
              </a:lnSpc>
            </a:pPr>
            <a:endParaRPr lang="es-CL" sz="1600" dirty="0">
              <a:latin typeface="Times New Roman"/>
              <a:ea typeface="Times New Roman"/>
            </a:endParaRPr>
          </a:p>
        </p:txBody>
      </p:sp>
      <p:sp>
        <p:nvSpPr>
          <p:cNvPr id="4100" name="AutoShape 4" descr="data:image/jpeg;base64,/9j/4AAQSkZJRgABAQAAAQABAAD/2wCEAAkGBw8PDw8NDQ8PEA8QDxAPDQ0PDw8PDw8QFBQXFxQRFBQYHCggGBolGxUWITEhMSorLi4vGB8zOzMsNygtLisBCgoKDg0NGQ8NFDcZHBwrKyssKywrKysrKyssKysrKysrKysrKysrKysrKysrKysrKysrKysrKysrKysrKysrK//AABEIANQAoAMBIgACEQEDEQH/xAAbAAEAAwEBAQEAAAAAAAAAAAAAAQQGBQMCB//EAE8QAAEDAgIFBAsJDgYDAAAAAAEAAgMEEQUSBhMhMUEiUWFxBxQyNVVzdJGSobIXMzRCUmKBk7EVFiMkJTZDcnWzw9HS8FRkgpSV0yZT4f/EABQBAQAAAAAAAAAAAAAAAAAAAAD/xAAUEQEAAAAAAAAAAAAAAAAAAAAA/9oADAMBAAIRAxEAPwD9wUooQSoREBFKhAX58/CIq3HK+KodOWRUtM6NkdRNE0F1wTZjgF+grG4P3/xPySk+1yC194VB/mv97Vf1p94VB/mv97Vf1rT5xzjzhMw6POgwWgFNqcSxulY+UxQvoxE2SWSXIHMeTYuJttW+WG0MP5Z0g8ZRfu3rcoClFCCVCgrH0unOtdRltHLqa6Z0VFPrWHOG3LnuaNrBlaXDnA4INkigKUBERAUKVCCUREEKURBBWB0vwrAZKtz8SH40YWvebzcmEGwe7Lsa0c5W+KwmO6MVFVi0koe+Glkw3tWWZgjLnZnnNGA69rtO9BUxbsc4M2jnqIILkQPfG9sz3A2aSCDfauj7lWDf4U/WyfzVnS18eGYNM2KF7oIacxNjjsSyMjKHG53DitBhNaaiGOcxPh1jQ8RSWztB2jNY2ugoaN6KUWG63tKLV67IZeU52bJfLvPziu4iIChFQqp3yOMMBy29+l+Rf4rfnkeZBaNQy9i9oI3guF1mYtEaJkkMjJpG9rSPkpWicZINYbyNYPku3WN9m6y70eFU4FjBEekxsc49JJFyelff3Mp/8PB9Uz+SD1FQz5bPSC9QVV+5lP8A+iH6pn8lbQEREEKVClAREQQpUEqjJi8LXFmZz3NNnCNj5cp5nZQbFBfUWXNOKF+yCGSR3EPa+Bjetz2/YCp7enHd0r+kskik+neEF6aFr2lj2hzXAhzSAQQeBC+wFTpsTikOQEh4F9W9rmPtz2O8L4lxmma4sMzMw2FrSXEHmNtyDoKCVzXY5Tja55aPlPZIxvpEWX1U1DpHGGG4t77KN0Y+SDxcfVvQTUTvkcYYTa2yWXZ+DvwHO77FZpqZkbQxjQ1o3Afb0lKaBsbQxgsB1kk8STxN+K90EIilAREQEREEIiIJREQVcTlLIJpG90yKR7etrSR9i5+h8hfh9FI4AOfSwvdbZdzmAk+cqzj0zWUtSXuDRqJRcmwuWGwXE0OkqH4bQMia2JopIAZZRmceQO5jBF+skdRQakkKpUYrTRnK+aIOHxc4LgeobV5DCGO2zukn5xK7kX8WOSrsFNHGMsbGMA4MaGj1IMlp7WUk2G1oLS9wpZtW4wSnKS3g7LsXUwXFqZlNTtuWAQxixilY0ckcctlOnQ/JeIeSTewV0cGH4tT+Ii9gIKkmKxzHU0ssT3kXebh4jZzubfbfgF4QaMQxgCKSpjtuayokDOvLu9S61VQQy++xRycRnY11j0XVX7mFnweWSPma4mWLqyOO7qIQcanqp48XZRGd8kPaRms8MzZ85btIG3YFrFgpKt8WPMNUGi2HW1keYstrHcpw3s9fWt214IuCCDuI2hB9IiICIiAiIgKFWo62OYEsdct2OabhzT84HaFZugKpW1ojysaM8r76uIGxdbeSeDRxK+q+q1bMwGZxIbHGDYvedzb8OtedDSloL5LGWSzpHDd0MHzRu9aCjX0H4ColnIklEE2U2syPkO2Mad3XvUaD968P8jp/YC6GMj8WqPES+wVz9B+9eH+R0/7sIO6oUqEHD06714h5JN7BXRwb4NT+Ii9gLnadd68Q8km9gro4N8Gp/ERewEFxEUIMjKP/ACBv7M/iuXbdROhOalAA3vpzsY7pZ8h3qPrXFk/OFn7M/iuWtQV6OqbK3M09BadjmuG9pHAqwubXwmM9sQtLnAWljbsMreH+ocPpCu01QyRjJI3BzHtDmOBuHA7iEHsi+HyBoLnEAAXJJsAOcleVLVNlGeM3bwdYgHpHOEFhFCIKdZh0ctnOBa8AhkrCWyN6nD7NyrRzzw2EzTM0fpom8v8A1x8/SL9QXWUWQYfRaqxCpr6qSdsbsPhllZRS3tIXEgGzRvtYi5tvW4VGpw1jnaxt45eMsdg4/rcHfSvIVM0OyZmsYP00Q22+dFv+kX6ggsYz8GqPES+wVztB+9eH+R0/7sK1X1TJaSofE5r26iblNIIvkOxVdB+9mH+R0/7sIO6ihSg4WnXevEPJJ/YK6ODfBqfxEXsBc7TrvXiHkk/sFdDBvg1P4iL2AguqFKhBkpPzhZ+zP4rlrlkJfzgb+zP4rlo6vEGRkNNy9w5MTAXPP0Dh07kFp6/PNEabEKKvr4aiXtuOQB9IyHkxQkvcXtc07Ijyhz7jZbDUzz+/O1LOEUbjrD+vIN3UPOr9PTtjaGMaGtG5oFggoQ4c6R2sqiHm4LIRfUx26PjnpP0ALptapUoCIiD4EjececKDM0fGb5wsyexzgx2nDqbpORQexxgvg6m9FBqNY3nHnCF7ececLL+5xgvg6m9BT7nGC+Dqb0EHVxHC4pmyWfqnyMcx0kbg0kEEcobnb+KzeGV+IYZBDS1NEKqCGNkTKnD5A9+VgteSCSx3DgT1K/7nGC+Dqb0EHY5wXwdT+ggv4NpXQ1hLKeoYZR3UDrxzMPM6N1iCu0CsrJ2OcGde+HwX58pv57r4OjVbTbcMxB4YN1JXNNVDbmElw9vnNuZB0dOu9eIeST+wV0cG+DU/iIvYCxWlGN13aFXTVuGzB8tPLGyaiJrIHOcCBcAB7d44EDnVrD8axGeGGLD6AxtbFGx9ViJfTtBDQORBbO/6cv0oNq51v58Fmq3TalDzBSZ66oGww0gD8p+fIeQz6SvBuhhqOVi1VLXX29r2EFG08bQtPKH6xK9T2OsG3fc6mte9smy/Ugq4bhlbUVjsSqzDRnUCnjp4n9sSBmZzi58hAAdtGwA22rT0lLFEDktd21zi7M9x+c47SuB7nGC+Dqb0FPucYL4OpvQQafO3nHnCGRvOPOFmPc4wXwdTeh/9Ue5xgvg6m9BBp2ytO0OaR1hfTXA7tqyw7HGC+Dqf0F3sIwmno4hBSRNhiBJEbBZoJ3lBdREQQpREBERBClEQFClEEWSylEEKURAREQQpREEKURBCKUQEREBERAREQFF151DsrXOHAE7V+SaLaRYrVCmFbiIo31bdZSO7Sjkp5gdoY2QvFn/NO3ZxQfr6LKjA8W8Mt/46P/sQ4Hi3hlv/AB0f/Yg1ahfluK4jiwmfR4fijKuqjBdUjtKNkNK0C/4WQPNnGxs3f5lrtDcdkqaOjmqWhstRAyQOaLRyEi9m8x+ag0ilRdSgIiICIiAiIgIiICKFKAiIg8av3t/6p+xY/QfC4avR+gp6mMSRvpY8zTwPBwPAjnWurgdVJY2OR1jvtsWU7H9dFTYBQz1EjY4o6RrnyONmtaEFemxCpwiVtLWukqMOfbUYnISZKZ27VVB25he1n7OlfVbi9Rikxo8JnEVKy4rcUa3Pyr2NPT7hnte79ttmxRkqcb7sPpcKOwxOaW1Ne07819sUey1t56FDaGowS7qKKSqw03c+kac09Gb3L4b93HYnkbxbYg0dFg9PRUj6emjDI2xv6XPdY3e9x2ucTtudq5egEDZMEw1jhcGjh6CDl2EHgeldePEYqukdPTStfHJE8skYQR3J9fQud2NR+RsN8jh9lB06eodFIIJiTf3mY/pOdpPBw9a6QK8qiBr2ljxcHeP73Kkyd0BDJnFzHe9zkbQfkyW2Dod/ZDpovkFfSAiIgIiICIiAiIgIiIPGqaSxwG8tIA3bV+MaKUWIsjp2YhhdZVtog2KnpYpKVlNG6PdK9rn3fJxudguLDiv2whUquku7XRWbKBa57l4HxH9HTwQZwaV4h4Brvr6P+tPvrxDwDXfX0X9a09HViS4LSx7bZ43b233dYPOrKD8lrW4lHNJVYXgtXTSTZhV08k1KaWpuLZy1r7skG3lDfx6N5oXSvpMMo4KgCN8FNG2UEizC0bbncu8uXpNrO06rUwtnk1EmSneLslOU8gjiCg6bHhwDmkEEAgg3BB3EFRIwOBa4AgixB3EcxX5Z2MsTnjkjoaZ5q6Yx6yrjew08uESkm9Plde7CbgN3gNK/QsQrXl2opgHS25b3dxA07nu5zzN4oONR6U0bKp1BHUCYsDy9rQXGkDDYtkd8m5tzj7NW14IBHEXFly8PwCngkdUMYO2HsyTVJ99lF73eeO1XaWkEdwwnKTcM+Kzob0ILKIiCFKIgIoUoCIiAiIgKCpRBSraIPs9pyStvq5BttfeCPjDoShrC/MyRuSVls7L3Fjuc08WmyuWVWspBJZ1y17b6uRvdNvv6xu2ILSFUqSsJJilGWUbbfFkA3uYeI6N4uuLHpVDVVE2HUUo7ZhcW1BcLapotd7Qe7O2w6d6Do19W8y9q0w/COGaWawLYG8CRxcRew6Fdw+iZCzIwHfmc5xLnPcd7nOO0lRQ0bYm5W3O0uc5xu57jvc48SraAiIgIiICIiAiIgIiICIiAiIgKFKIK1XSNkADr7DdrmnK5p52ngqmD4RFT5ssMLHuc4uljY1r5S43L3HfcnftXURBAClEQEREBFClARFCCUREBERAREQEREBERAREQEREBERAREQQiIg//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1" name="10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42</a:t>
            </a:fld>
            <a:endParaRPr lang="es-CL"/>
          </a:p>
        </p:txBody>
      </p:sp>
      <p:sp>
        <p:nvSpPr>
          <p:cNvPr id="3" name="2 Rectángulo"/>
          <p:cNvSpPr/>
          <p:nvPr/>
        </p:nvSpPr>
        <p:spPr>
          <a:xfrm>
            <a:off x="1187624" y="1938318"/>
            <a:ext cx="6840760" cy="338554"/>
          </a:xfrm>
          <a:prstGeom prst="rect">
            <a:avLst/>
          </a:prstGeom>
        </p:spPr>
        <p:txBody>
          <a:bodyPr wrap="square">
            <a:spAutoFit/>
          </a:bodyPr>
          <a:lstStyle/>
          <a:p>
            <a:pPr algn="just"/>
            <a:r>
              <a:rPr lang="es-ES" sz="1600" dirty="0" smtClean="0">
                <a:solidFill>
                  <a:srgbClr val="000000"/>
                </a:solidFill>
                <a:latin typeface="Verdana"/>
                <a:ea typeface="Times New Roman"/>
                <a:cs typeface="Arial"/>
              </a:rPr>
              <a:t>3.-   </a:t>
            </a:r>
            <a:r>
              <a:rPr lang="es-ES" sz="1600" b="1" dirty="0" smtClean="0">
                <a:solidFill>
                  <a:srgbClr val="000000"/>
                </a:solidFill>
                <a:latin typeface="Verdana"/>
                <a:ea typeface="Times New Roman"/>
                <a:cs typeface="Arial"/>
              </a:rPr>
              <a:t>Propiedades mecánicas</a:t>
            </a:r>
            <a:r>
              <a:rPr lang="es-ES" sz="1600" dirty="0" smtClean="0">
                <a:solidFill>
                  <a:srgbClr val="000000"/>
                </a:solidFill>
                <a:latin typeface="Verdana"/>
                <a:ea typeface="Times New Roman"/>
                <a:cs typeface="Arial"/>
              </a:rPr>
              <a:t>.</a:t>
            </a:r>
            <a:endParaRPr lang="es-CL" sz="1600" dirty="0">
              <a:latin typeface="Times New Roman"/>
              <a:ea typeface="Times New Roman"/>
            </a:endParaRPr>
          </a:p>
        </p:txBody>
      </p:sp>
      <p:sp>
        <p:nvSpPr>
          <p:cNvPr id="4100" name="AutoShape 4" descr="data:image/jpeg;base64,/9j/4AAQSkZJRgABAQAAAQABAAD/2wCEAAkGBw8PDw8NDQ8PEA8QDxAPDQ0PDw8PDw8QFBQXFxQRFBQYHCggGBolGxUWITEhMSorLi4vGB8zOzMsNygtLisBCgoKDg0NGQ8NFDcZHBwrKyssKywrKysrKyssKysrKysrKysrKysrKysrKysrKysrKysrKysrKysrKysrKysrK//AABEIANQAoAMBIgACEQEDEQH/xAAbAAEAAwEBAQEAAAAAAAAAAAAAAQQGBQMCB//EAE8QAAEDAgIFBAsJDgYDAAAAAAEAAgMEEQUSBhMhMUEiUWFxBxQyNVVzdJGSobIXMzRCUmKBk7EVFiMkJTZDcnWzw9HS8FRkgpSV0yZT4f/EABQBAQAAAAAAAAAAAAAAAAAAAAD/xAAUEQEAAAAAAAAAAAAAAAAAAAAA/9oADAMBAAIRAxEAPwD9wUooQSoREBFKhAX58/CIq3HK+KodOWRUtM6NkdRNE0F1wTZjgF+grG4P3/xPySk+1yC194VB/mv97Vf1p94VB/mv97Vf1rT5xzjzhMw6POgwWgFNqcSxulY+UxQvoxE2SWSXIHMeTYuJttW+WG0MP5Z0g8ZRfu3rcoClFCCVCgrH0unOtdRltHLqa6Z0VFPrWHOG3LnuaNrBlaXDnA4INkigKUBERAUKVCCUREEKURBBWB0vwrAZKtz8SH40YWvebzcmEGwe7Lsa0c5W+KwmO6MVFVi0koe+Glkw3tWWZgjLnZnnNGA69rtO9BUxbsc4M2jnqIILkQPfG9sz3A2aSCDfauj7lWDf4U/WyfzVnS18eGYNM2KF7oIacxNjjsSyMjKHG53DitBhNaaiGOcxPh1jQ8RSWztB2jNY2ugoaN6KUWG63tKLV67IZeU52bJfLvPziu4iIChFQqp3yOMMBy29+l+Rf4rfnkeZBaNQy9i9oI3guF1mYtEaJkkMjJpG9rSPkpWicZINYbyNYPku3WN9m6y70eFU4FjBEekxsc49JJFyelff3Mp/8PB9Uz+SD1FQz5bPSC9QVV+5lP8A+iH6pn8lbQEREEKVClAREQQpUEqjJi8LXFmZz3NNnCNj5cp5nZQbFBfUWXNOKF+yCGSR3EPa+Bjetz2/YCp7enHd0r+kskik+neEF6aFr2lj2hzXAhzSAQQeBC+wFTpsTikOQEh4F9W9rmPtz2O8L4lxmma4sMzMw2FrSXEHmNtyDoKCVzXY5Tja55aPlPZIxvpEWX1U1DpHGGG4t77KN0Y+SDxcfVvQTUTvkcYYTa2yWXZ+DvwHO77FZpqZkbQxjQ1o3Afb0lKaBsbQxgsB1kk8STxN+K90EIilAREQEREEIiIJREQVcTlLIJpG90yKR7etrSR9i5+h8hfh9FI4AOfSwvdbZdzmAk+cqzj0zWUtSXuDRqJRcmwuWGwXE0OkqH4bQMia2JopIAZZRmceQO5jBF+skdRQakkKpUYrTRnK+aIOHxc4LgeobV5DCGO2zukn5xK7kX8WOSrsFNHGMsbGMA4MaGj1IMlp7WUk2G1oLS9wpZtW4wSnKS3g7LsXUwXFqZlNTtuWAQxixilY0ckcctlOnQ/JeIeSTewV0cGH4tT+Ii9gIKkmKxzHU0ssT3kXebh4jZzubfbfgF4QaMQxgCKSpjtuayokDOvLu9S61VQQy++xRycRnY11j0XVX7mFnweWSPma4mWLqyOO7qIQcanqp48XZRGd8kPaRms8MzZ85btIG3YFrFgpKt8WPMNUGi2HW1keYstrHcpw3s9fWt214IuCCDuI2hB9IiICIiAiIgKFWo62OYEsdct2OabhzT84HaFZugKpW1ojysaM8r76uIGxdbeSeDRxK+q+q1bMwGZxIbHGDYvedzb8OtedDSloL5LGWSzpHDd0MHzRu9aCjX0H4ColnIklEE2U2syPkO2Mad3XvUaD968P8jp/YC6GMj8WqPES+wVz9B+9eH+R0/7sIO6oUqEHD06714h5JN7BXRwb4NT+Ii9gLnadd68Q8km9gro4N8Gp/ERewEFxEUIMjKP/ACBv7M/iuXbdROhOalAA3vpzsY7pZ8h3qPrXFk/OFn7M/iuWtQV6OqbK3M09BadjmuG9pHAqwubXwmM9sQtLnAWljbsMreH+ocPpCu01QyRjJI3BzHtDmOBuHA7iEHsi+HyBoLnEAAXJJsAOcleVLVNlGeM3bwdYgHpHOEFhFCIKdZh0ctnOBa8AhkrCWyN6nD7NyrRzzw2EzTM0fpom8v8A1x8/SL9QXWUWQYfRaqxCpr6qSdsbsPhllZRS3tIXEgGzRvtYi5tvW4VGpw1jnaxt45eMsdg4/rcHfSvIVM0OyZmsYP00Q22+dFv+kX6ggsYz8GqPES+wVztB+9eH+R0/7sK1X1TJaSofE5r26iblNIIvkOxVdB+9mH+R0/7sIO6ihSg4WnXevEPJJ/YK6ODfBqfxEXsBc7TrvXiHkk/sFdDBvg1P4iL2AguqFKhBkpPzhZ+zP4rlrlkJfzgb+zP4rlo6vEGRkNNy9w5MTAXPP0Dh07kFp6/PNEabEKKvr4aiXtuOQB9IyHkxQkvcXtc07Ijyhz7jZbDUzz+/O1LOEUbjrD+vIN3UPOr9PTtjaGMaGtG5oFggoQ4c6R2sqiHm4LIRfUx26PjnpP0ALptapUoCIiD4EjececKDM0fGb5wsyexzgx2nDqbpORQexxgvg6m9FBqNY3nHnCF7ececLL+5xgvg6m9BT7nGC+Dqb0EHVxHC4pmyWfqnyMcx0kbg0kEEcobnb+KzeGV+IYZBDS1NEKqCGNkTKnD5A9+VgteSCSx3DgT1K/7nGC+Dqb0EHY5wXwdT+ggv4NpXQ1hLKeoYZR3UDrxzMPM6N1iCu0CsrJ2OcGde+HwX58pv57r4OjVbTbcMxB4YN1JXNNVDbmElw9vnNuZB0dOu9eIeST+wV0cG+DU/iIvYCxWlGN13aFXTVuGzB8tPLGyaiJrIHOcCBcAB7d44EDnVrD8axGeGGLD6AxtbFGx9ViJfTtBDQORBbO/6cv0oNq51v58Fmq3TalDzBSZ66oGww0gD8p+fIeQz6SvBuhhqOVi1VLXX29r2EFG08bQtPKH6xK9T2OsG3fc6mte9smy/Ugq4bhlbUVjsSqzDRnUCnjp4n9sSBmZzi58hAAdtGwA22rT0lLFEDktd21zi7M9x+c47SuB7nGC+Dqb0FPucYL4OpvQQafO3nHnCGRvOPOFmPc4wXwdTeh/9Ue5xgvg6m9BBp2ytO0OaR1hfTXA7tqyw7HGC+Dqf0F3sIwmno4hBSRNhiBJEbBZoJ3lBdREQQpREBERBClEQFClEEWSylEEKURAREQQpREEKURBCKUQEREBERAREQFF151DsrXOHAE7V+SaLaRYrVCmFbiIo31bdZSO7Sjkp5gdoY2QvFn/NO3ZxQfr6LKjA8W8Mt/46P/sQ4Hi3hlv/AB0f/Yg1ahfluK4jiwmfR4fijKuqjBdUjtKNkNK0C/4WQPNnGxs3f5lrtDcdkqaOjmqWhstRAyQOaLRyEi9m8x+ag0ilRdSgIiICIiAiIgIiICKFKAiIg8av3t/6p+xY/QfC4avR+gp6mMSRvpY8zTwPBwPAjnWurgdVJY2OR1jvtsWU7H9dFTYBQz1EjY4o6RrnyONmtaEFemxCpwiVtLWukqMOfbUYnISZKZ27VVB25he1n7OlfVbi9Rikxo8JnEVKy4rcUa3Pyr2NPT7hnte79ttmxRkqcb7sPpcKOwxOaW1Ne07819sUey1t56FDaGowS7qKKSqw03c+kac09Gb3L4b93HYnkbxbYg0dFg9PRUj6emjDI2xv6XPdY3e9x2ucTtudq5egEDZMEw1jhcGjh6CDl2EHgeldePEYqukdPTStfHJE8skYQR3J9fQud2NR+RsN8jh9lB06eodFIIJiTf3mY/pOdpPBw9a6QK8qiBr2ljxcHeP73Kkyd0BDJnFzHe9zkbQfkyW2Dod/ZDpovkFfSAiIgIiICIiAiIgIiIPGqaSxwG8tIA3bV+MaKUWIsjp2YhhdZVtog2KnpYpKVlNG6PdK9rn3fJxudguLDiv2whUquku7XRWbKBa57l4HxH9HTwQZwaV4h4Brvr6P+tPvrxDwDXfX0X9a09HViS4LSx7bZ43b233dYPOrKD8lrW4lHNJVYXgtXTSTZhV08k1KaWpuLZy1r7skG3lDfx6N5oXSvpMMo4KgCN8FNG2UEizC0bbncu8uXpNrO06rUwtnk1EmSneLslOU8gjiCg6bHhwDmkEEAgg3BB3EFRIwOBa4AgixB3EcxX5Z2MsTnjkjoaZ5q6Yx6yrjew08uESkm9Plde7CbgN3gNK/QsQrXl2opgHS25b3dxA07nu5zzN4oONR6U0bKp1BHUCYsDy9rQXGkDDYtkd8m5tzj7NW14IBHEXFly8PwCngkdUMYO2HsyTVJ99lF73eeO1XaWkEdwwnKTcM+Kzob0ILKIiCFKIgIoUoCIiAiIgKCpRBSraIPs9pyStvq5BttfeCPjDoShrC/MyRuSVls7L3Fjuc08WmyuWVWspBJZ1y17b6uRvdNvv6xu2ILSFUqSsJJilGWUbbfFkA3uYeI6N4uuLHpVDVVE2HUUo7ZhcW1BcLapotd7Qe7O2w6d6Do19W8y9q0w/COGaWawLYG8CRxcRew6Fdw+iZCzIwHfmc5xLnPcd7nOO0lRQ0bYm5W3O0uc5xu57jvc48SraAiIgIiICIiAiIgIiICIiAiIgKFKIK1XSNkADr7DdrmnK5p52ngqmD4RFT5ssMLHuc4uljY1r5S43L3HfcnftXURBAClEQEREBFClARFCCUREBERAREQEREBERAREQEREBERAREQQiIg//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 name="9 CuadroTexto"/>
          <p:cNvSpPr txBox="1"/>
          <p:nvPr/>
        </p:nvSpPr>
        <p:spPr>
          <a:xfrm>
            <a:off x="4860032" y="6309320"/>
            <a:ext cx="3168352" cy="307777"/>
          </a:xfrm>
          <a:prstGeom prst="rect">
            <a:avLst/>
          </a:prstGeom>
          <a:noFill/>
        </p:spPr>
        <p:txBody>
          <a:bodyPr wrap="square" rtlCol="0">
            <a:spAutoFit/>
          </a:bodyPr>
          <a:lstStyle/>
          <a:p>
            <a:r>
              <a:rPr lang="es-CL" sz="1400" b="1" dirty="0" smtClean="0">
                <a:latin typeface="Verdana" pitchFamily="34" charset="0"/>
                <a:ea typeface="Verdana" pitchFamily="34" charset="0"/>
                <a:cs typeface="Verdana" pitchFamily="34" charset="0"/>
              </a:rPr>
              <a:t>Ensayo  o prueba de dureza</a:t>
            </a:r>
            <a:endParaRPr lang="es-CL" sz="1400" b="1" dirty="0">
              <a:latin typeface="Verdana" pitchFamily="34" charset="0"/>
              <a:ea typeface="Verdana" pitchFamily="34" charset="0"/>
              <a:cs typeface="Verdana" pitchFamily="34" charset="0"/>
            </a:endParaRPr>
          </a:p>
        </p:txBody>
      </p:sp>
      <p:pic>
        <p:nvPicPr>
          <p:cNvPr id="1026" name="Picture 2" descr="F:\DCIM\103___05\IMG_02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140968"/>
            <a:ext cx="4176464" cy="3132348"/>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
        <p:nvSpPr>
          <p:cNvPr id="12" name="11 Rectángulo"/>
          <p:cNvSpPr/>
          <p:nvPr/>
        </p:nvSpPr>
        <p:spPr>
          <a:xfrm>
            <a:off x="971600" y="3789040"/>
            <a:ext cx="3168352" cy="1938992"/>
          </a:xfrm>
          <a:prstGeom prst="rect">
            <a:avLst/>
          </a:prstGeom>
        </p:spPr>
        <p:txBody>
          <a:bodyPr wrap="square">
            <a:spAutoFit/>
          </a:bodyPr>
          <a:lstStyle/>
          <a:p>
            <a:pPr marL="342900" lvl="0" indent="12700">
              <a:lnSpc>
                <a:spcPct val="150000"/>
              </a:lnSpc>
              <a:buFont typeface="Arial"/>
              <a:buChar char="-"/>
            </a:pPr>
            <a:r>
              <a:rPr lang="es-ES" sz="1600" dirty="0" smtClean="0">
                <a:solidFill>
                  <a:srgbClr val="000000"/>
                </a:solidFill>
                <a:latin typeface="Verdana"/>
                <a:ea typeface="Times New Roman"/>
                <a:cs typeface="Arial"/>
              </a:rPr>
              <a:t>        Estas pruebas se diferencian en el tipo de material que miden y en las  características  del instrumento que utilizan.</a:t>
            </a:r>
          </a:p>
        </p:txBody>
      </p:sp>
      <p:sp>
        <p:nvSpPr>
          <p:cNvPr id="15" name="14 Rectángulo"/>
          <p:cNvSpPr/>
          <p:nvPr/>
        </p:nvSpPr>
        <p:spPr>
          <a:xfrm>
            <a:off x="1403648" y="2207766"/>
            <a:ext cx="6912768" cy="1077218"/>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f)		</a:t>
            </a:r>
            <a:r>
              <a:rPr lang="es-ES" sz="1600" b="1" dirty="0" smtClean="0">
                <a:solidFill>
                  <a:srgbClr val="000000"/>
                </a:solidFill>
                <a:latin typeface="Verdana" pitchFamily="34" charset="0"/>
                <a:ea typeface="Verdana" pitchFamily="34" charset="0"/>
                <a:cs typeface="Verdana" pitchFamily="34" charset="0"/>
              </a:rPr>
              <a:t>Dureza</a:t>
            </a:r>
            <a:r>
              <a:rPr lang="es-ES" sz="1600" dirty="0" smtClean="0">
                <a:solidFill>
                  <a:srgbClr val="000000"/>
                </a:solidFill>
                <a:latin typeface="Verdana" pitchFamily="34" charset="0"/>
                <a:ea typeface="Verdana" pitchFamily="34" charset="0"/>
                <a:cs typeface="Verdana" pitchFamily="34" charset="0"/>
              </a:rPr>
              <a:t>: indica la resistencia de un material </a:t>
            </a:r>
            <a:r>
              <a:rPr lang="es-ES" sz="1600" dirty="0" smtClean="0">
                <a:solidFill>
                  <a:srgbClr val="000000"/>
                </a:solidFill>
                <a:latin typeface="Verdana" pitchFamily="34" charset="0"/>
                <a:ea typeface="Verdana" pitchFamily="34" charset="0"/>
                <a:cs typeface="Verdana" pitchFamily="34" charset="0"/>
              </a:rPr>
              <a:t>al </a:t>
            </a:r>
            <a:r>
              <a:rPr lang="es-ES" sz="1600" dirty="0" smtClean="0">
                <a:solidFill>
                  <a:srgbClr val="000000"/>
                </a:solidFill>
                <a:latin typeface="Verdana" pitchFamily="34" charset="0"/>
                <a:ea typeface="Verdana" pitchFamily="34" charset="0"/>
                <a:cs typeface="Verdana" pitchFamily="34" charset="0"/>
              </a:rPr>
              <a:t>ser rayado   </a:t>
            </a: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          o penetrado por otro. </a:t>
            </a:r>
            <a:endParaRPr lang="es-CL" sz="16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datateca.unad.edu.co/contenidos/256599/256599%20Materiales%20Industriales/metodos_prueba_dureza.JPG"/>
          <p:cNvPicPr>
            <a:picLocks noChangeAspect="1" noChangeArrowheads="1"/>
          </p:cNvPicPr>
          <p:nvPr/>
        </p:nvPicPr>
        <p:blipFill>
          <a:blip r:embed="rId2" cstate="print">
            <a:lum bright="-10000" contrast="30000"/>
          </a:blip>
          <a:srcRect r="47643" b="54925"/>
          <a:stretch>
            <a:fillRect/>
          </a:stretch>
        </p:blipFill>
        <p:spPr bwMode="auto">
          <a:xfrm>
            <a:off x="4355976" y="3789040"/>
            <a:ext cx="4680520" cy="3024336"/>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43</a:t>
            </a:fld>
            <a:endParaRPr lang="es-CL"/>
          </a:p>
        </p:txBody>
      </p:sp>
      <p:sp>
        <p:nvSpPr>
          <p:cNvPr id="3" name="2 Rectángulo"/>
          <p:cNvSpPr/>
          <p:nvPr/>
        </p:nvSpPr>
        <p:spPr>
          <a:xfrm>
            <a:off x="1187624" y="1794302"/>
            <a:ext cx="6840760" cy="338554"/>
          </a:xfrm>
          <a:prstGeom prst="rect">
            <a:avLst/>
          </a:prstGeom>
        </p:spPr>
        <p:txBody>
          <a:bodyPr wrap="square">
            <a:spAutoFit/>
          </a:bodyPr>
          <a:lstStyle/>
          <a:p>
            <a:pPr algn="just"/>
            <a:r>
              <a:rPr lang="es-ES" sz="1600" dirty="0" smtClean="0">
                <a:solidFill>
                  <a:srgbClr val="000000"/>
                </a:solidFill>
                <a:latin typeface="Verdana"/>
                <a:ea typeface="Times New Roman"/>
                <a:cs typeface="Arial"/>
              </a:rPr>
              <a:t>3.-   </a:t>
            </a:r>
            <a:r>
              <a:rPr lang="es-ES" sz="1600" b="1" dirty="0" smtClean="0">
                <a:solidFill>
                  <a:srgbClr val="000000"/>
                </a:solidFill>
                <a:latin typeface="Verdana"/>
                <a:ea typeface="Times New Roman"/>
                <a:cs typeface="Arial"/>
              </a:rPr>
              <a:t>Propiedades mecánicas</a:t>
            </a:r>
            <a:r>
              <a:rPr lang="es-ES" sz="1600" dirty="0" smtClean="0">
                <a:solidFill>
                  <a:srgbClr val="000000"/>
                </a:solidFill>
                <a:latin typeface="Verdana"/>
                <a:ea typeface="Times New Roman"/>
                <a:cs typeface="Arial"/>
              </a:rPr>
              <a:t>.</a:t>
            </a:r>
            <a:endParaRPr lang="es-CL" sz="1600" dirty="0">
              <a:latin typeface="Times New Roman"/>
              <a:ea typeface="Times New Roman"/>
            </a:endParaRPr>
          </a:p>
        </p:txBody>
      </p:sp>
      <p:sp>
        <p:nvSpPr>
          <p:cNvPr id="8" name="7 Rectángulo"/>
          <p:cNvSpPr/>
          <p:nvPr/>
        </p:nvSpPr>
        <p:spPr>
          <a:xfrm>
            <a:off x="755576" y="2276872"/>
            <a:ext cx="7992888" cy="3662541"/>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      </a:t>
            </a:r>
            <a:r>
              <a:rPr lang="es-ES" sz="1600" b="1" dirty="0" smtClean="0">
                <a:solidFill>
                  <a:srgbClr val="000000"/>
                </a:solidFill>
                <a:latin typeface="Verdana" pitchFamily="34" charset="0"/>
                <a:ea typeface="Verdana" pitchFamily="34" charset="0"/>
                <a:cs typeface="Verdana" pitchFamily="34" charset="0"/>
              </a:rPr>
              <a:t>BRINELL</a:t>
            </a:r>
            <a:r>
              <a:rPr lang="es-ES" sz="1600" dirty="0" smtClean="0">
                <a:solidFill>
                  <a:srgbClr val="000000"/>
                </a:solidFill>
                <a:latin typeface="Verdana" pitchFamily="34" charset="0"/>
                <a:ea typeface="Verdana" pitchFamily="34" charset="0"/>
                <a:cs typeface="Verdana" pitchFamily="34" charset="0"/>
              </a:rPr>
              <a:t>: </a:t>
            </a:r>
            <a:r>
              <a:rPr lang="es-CL" sz="1600" dirty="0" smtClean="0"/>
              <a:t>Consiste en presionar una esfera de acero endurecido de 10mm de diámetro contra la superficie del material al que se desea medir la dureza. </a:t>
            </a:r>
          </a:p>
          <a:p>
            <a:pPr marL="342900" lvl="0" indent="-342900" algn="just">
              <a:lnSpc>
                <a:spcPct val="150000"/>
              </a:lnSpc>
              <a:tabLst>
                <a:tab pos="685800" algn="l"/>
              </a:tabLst>
            </a:pPr>
            <a:r>
              <a:rPr lang="es-CL" sz="1600" dirty="0"/>
              <a:t> </a:t>
            </a:r>
            <a:r>
              <a:rPr lang="es-CL" sz="1600" dirty="0" smtClean="0"/>
              <a:t>     Se mide el diámetro de la impresión o indentación.</a:t>
            </a:r>
          </a:p>
          <a:p>
            <a:pPr marL="342900" lvl="0" indent="-342900" algn="just">
              <a:lnSpc>
                <a:spcPct val="150000"/>
              </a:lnSpc>
              <a:tabLst>
                <a:tab pos="685800" algn="l"/>
              </a:tabLst>
            </a:pPr>
            <a:r>
              <a:rPr lang="es-CL" sz="1600" dirty="0"/>
              <a:t> </a:t>
            </a:r>
            <a:r>
              <a:rPr lang="es-CL" sz="1600" dirty="0" smtClean="0"/>
              <a:t>     De acuerdo a la medida obtenida, se asocia </a:t>
            </a:r>
          </a:p>
          <a:p>
            <a:pPr marL="342900" lvl="0" indent="-342900" algn="just">
              <a:lnSpc>
                <a:spcPct val="150000"/>
              </a:lnSpc>
              <a:tabLst>
                <a:tab pos="685800" algn="l"/>
              </a:tabLst>
            </a:pPr>
            <a:r>
              <a:rPr lang="es-CL" sz="1600" dirty="0"/>
              <a:t> </a:t>
            </a:r>
            <a:r>
              <a:rPr lang="es-CL" sz="1600" dirty="0" smtClean="0"/>
              <a:t>     el grado de dureza del material.</a:t>
            </a:r>
          </a:p>
          <a:p>
            <a:pPr marL="342900" lvl="0" indent="-342900" algn="just">
              <a:lnSpc>
                <a:spcPct val="150000"/>
              </a:lnSpc>
              <a:tabLst>
                <a:tab pos="685800" algn="l"/>
              </a:tabLst>
            </a:pPr>
            <a:endParaRPr lang="es-CL" sz="1600" dirty="0" smtClean="0"/>
          </a:p>
          <a:p>
            <a:pPr marL="342900" lvl="0" indent="-342900" algn="just">
              <a:lnSpc>
                <a:spcPct val="150000"/>
              </a:lnSpc>
              <a:tabLst>
                <a:tab pos="685800" algn="l"/>
              </a:tabLst>
            </a:pPr>
            <a:r>
              <a:rPr lang="es-CL" sz="1600" dirty="0"/>
              <a:t> </a:t>
            </a:r>
            <a:r>
              <a:rPr lang="es-CL" sz="1600" dirty="0" smtClean="0"/>
              <a:t>     Esta prueba es ampliamente usada </a:t>
            </a:r>
          </a:p>
          <a:p>
            <a:pPr marL="342900" lvl="0" indent="-342900" algn="just">
              <a:lnSpc>
                <a:spcPct val="150000"/>
              </a:lnSpc>
              <a:tabLst>
                <a:tab pos="685800" algn="l"/>
              </a:tabLst>
            </a:pPr>
            <a:r>
              <a:rPr lang="es-CL" sz="1600" dirty="0" smtClean="0"/>
              <a:t>      para medir la dureza de metales</a:t>
            </a:r>
          </a:p>
          <a:p>
            <a:pPr marL="342900" lvl="0" indent="-342900" algn="just">
              <a:lnSpc>
                <a:spcPct val="150000"/>
              </a:lnSpc>
              <a:tabLst>
                <a:tab pos="685800" algn="l"/>
              </a:tabLst>
            </a:pPr>
            <a:r>
              <a:rPr lang="es-CL" sz="1600" dirty="0"/>
              <a:t> </a:t>
            </a:r>
            <a:r>
              <a:rPr lang="es-CL" sz="1600" dirty="0" smtClean="0"/>
              <a:t>     entre baja y media.</a:t>
            </a:r>
            <a:endParaRPr lang="es-CL" sz="1600" dirty="0">
              <a:latin typeface="Verdana" pitchFamily="34" charset="0"/>
              <a:ea typeface="Verdana" pitchFamily="34" charset="0"/>
              <a:cs typeface="Verdana" pitchFamily="34" charset="0"/>
            </a:endParaRPr>
          </a:p>
        </p:txBody>
      </p:sp>
      <p:sp>
        <p:nvSpPr>
          <p:cNvPr id="4100" name="AutoShape 4" descr="data:image/jpeg;base64,/9j/4AAQSkZJRgABAQAAAQABAAD/2wCEAAkGBw8PDw8NDQ8PEA8QDxAPDQ0PDw8PDw8QFBQXFxQRFBQYHCggGBolGxUWITEhMSorLi4vGB8zOzMsNygtLisBCgoKDg0NGQ8NFDcZHBwrKyssKywrKysrKyssKysrKysrKysrKysrKysrKysrKysrKysrKysrKysrKysrKysrK//AABEIANQAoAMBIgACEQEDEQH/xAAbAAEAAwEBAQEAAAAAAAAAAAAAAQQGBQMCB//EAE8QAAEDAgIFBAsJDgYDAAAAAAEAAgMEEQUSBhMhMUEiUWFxBxQyNVVzdJGSobIXMzRCUmKBk7EVFiMkJTZDcnWzw9HS8FRkgpSV0yZT4f/EABQBAQAAAAAAAAAAAAAAAAAAAAD/xAAUEQEAAAAAAAAAAAAAAAAAAAAA/9oADAMBAAIRAxEAPwD9wUooQSoREBFKhAX58/CIq3HK+KodOWRUtM6NkdRNE0F1wTZjgF+grG4P3/xPySk+1yC194VB/mv97Vf1p94VB/mv97Vf1rT5xzjzhMw6POgwWgFNqcSxulY+UxQvoxE2SWSXIHMeTYuJttW+WG0MP5Z0g8ZRfu3rcoClFCCVCgrH0unOtdRltHLqa6Z0VFPrWHOG3LnuaNrBlaXDnA4INkigKUBERAUKVCCUREEKURBBWB0vwrAZKtz8SH40YWvebzcmEGwe7Lsa0c5W+KwmO6MVFVi0koe+Glkw3tWWZgjLnZnnNGA69rtO9BUxbsc4M2jnqIILkQPfG9sz3A2aSCDfauj7lWDf4U/WyfzVnS18eGYNM2KF7oIacxNjjsSyMjKHG53DitBhNaaiGOcxPh1jQ8RSWztB2jNY2ugoaN6KUWG63tKLV67IZeU52bJfLvPziu4iIChFQqp3yOMMBy29+l+Rf4rfnkeZBaNQy9i9oI3guF1mYtEaJkkMjJpG9rSPkpWicZINYbyNYPku3WN9m6y70eFU4FjBEekxsc49JJFyelff3Mp/8PB9Uz+SD1FQz5bPSC9QVV+5lP8A+iH6pn8lbQEREEKVClAREQQpUEqjJi8LXFmZz3NNnCNj5cp5nZQbFBfUWXNOKF+yCGSR3EPa+Bjetz2/YCp7enHd0r+kskik+neEF6aFr2lj2hzXAhzSAQQeBC+wFTpsTikOQEh4F9W9rmPtz2O8L4lxmma4sMzMw2FrSXEHmNtyDoKCVzXY5Tja55aPlPZIxvpEWX1U1DpHGGG4t77KN0Y+SDxcfVvQTUTvkcYYTa2yWXZ+DvwHO77FZpqZkbQxjQ1o3Afb0lKaBsbQxgsB1kk8STxN+K90EIilAREQEREEIiIJREQVcTlLIJpG90yKR7etrSR9i5+h8hfh9FI4AOfSwvdbZdzmAk+cqzj0zWUtSXuDRqJRcmwuWGwXE0OkqH4bQMia2JopIAZZRmceQO5jBF+skdRQakkKpUYrTRnK+aIOHxc4LgeobV5DCGO2zukn5xK7kX8WOSrsFNHGMsbGMA4MaGj1IMlp7WUk2G1oLS9wpZtW4wSnKS3g7LsXUwXFqZlNTtuWAQxixilY0ckcctlOnQ/JeIeSTewV0cGH4tT+Ii9gIKkmKxzHU0ssT3kXebh4jZzubfbfgF4QaMQxgCKSpjtuayokDOvLu9S61VQQy++xRycRnY11j0XVX7mFnweWSPma4mWLqyOO7qIQcanqp48XZRGd8kPaRms8MzZ85btIG3YFrFgpKt8WPMNUGi2HW1keYstrHcpw3s9fWt214IuCCDuI2hB9IiICIiAiIgKFWo62OYEsdct2OabhzT84HaFZugKpW1ojysaM8r76uIGxdbeSeDRxK+q+q1bMwGZxIbHGDYvedzb8OtedDSloL5LGWSzpHDd0MHzRu9aCjX0H4ColnIklEE2U2syPkO2Mad3XvUaD968P8jp/YC6GMj8WqPES+wVz9B+9eH+R0/7sIO6oUqEHD06714h5JN7BXRwb4NT+Ii9gLnadd68Q8km9gro4N8Gp/ERewEFxEUIMjKP/ACBv7M/iuXbdROhOalAA3vpzsY7pZ8h3qPrXFk/OFn7M/iuWtQV6OqbK3M09BadjmuG9pHAqwubXwmM9sQtLnAWljbsMreH+ocPpCu01QyRjJI3BzHtDmOBuHA7iEHsi+HyBoLnEAAXJJsAOcleVLVNlGeM3bwdYgHpHOEFhFCIKdZh0ctnOBa8AhkrCWyN6nD7NyrRzzw2EzTM0fpom8v8A1x8/SL9QXWUWQYfRaqxCpr6qSdsbsPhllZRS3tIXEgGzRvtYi5tvW4VGpw1jnaxt45eMsdg4/rcHfSvIVM0OyZmsYP00Q22+dFv+kX6ggsYz8GqPES+wVztB+9eH+R0/7sK1X1TJaSofE5r26iblNIIvkOxVdB+9mH+R0/7sIO6ihSg4WnXevEPJJ/YK6ODfBqfxEXsBc7TrvXiHkk/sFdDBvg1P4iL2AguqFKhBkpPzhZ+zP4rlrlkJfzgb+zP4rlo6vEGRkNNy9w5MTAXPP0Dh07kFp6/PNEabEKKvr4aiXtuOQB9IyHkxQkvcXtc07Ijyhz7jZbDUzz+/O1LOEUbjrD+vIN3UPOr9PTtjaGMaGtG5oFggoQ4c6R2sqiHm4LIRfUx26PjnpP0ALptapUoCIiD4EjececKDM0fGb5wsyexzgx2nDqbpORQexxgvg6m9FBqNY3nHnCF7ececLL+5xgvg6m9BT7nGC+Dqb0EHVxHC4pmyWfqnyMcx0kbg0kEEcobnb+KzeGV+IYZBDS1NEKqCGNkTKnD5A9+VgteSCSx3DgT1K/7nGC+Dqb0EHY5wXwdT+ggv4NpXQ1hLKeoYZR3UDrxzMPM6N1iCu0CsrJ2OcGde+HwX58pv57r4OjVbTbcMxB4YN1JXNNVDbmElw9vnNuZB0dOu9eIeST+wV0cG+DU/iIvYCxWlGN13aFXTVuGzB8tPLGyaiJrIHOcCBcAB7d44EDnVrD8axGeGGLD6AxtbFGx9ViJfTtBDQORBbO/6cv0oNq51v58Fmq3TalDzBSZ66oGww0gD8p+fIeQz6SvBuhhqOVi1VLXX29r2EFG08bQtPKH6xK9T2OsG3fc6mte9smy/Ugq4bhlbUVjsSqzDRnUCnjp4n9sSBmZzi58hAAdtGwA22rT0lLFEDktd21zi7M9x+c47SuB7nGC+Dqb0FPucYL4OpvQQafO3nHnCGRvOPOFmPc4wXwdTeh/9Ue5xgvg6m9BBp2ytO0OaR1hfTXA7tqyw7HGC+Dqf0F3sIwmno4hBSRNhiBJEbBZoJ3lBdREQQpREBERBClEQFClEEWSylEEKURAREQQpREEKURBCKUQEREBERAREQFF151DsrXOHAE7V+SaLaRYrVCmFbiIo31bdZSO7Sjkp5gdoY2QvFn/NO3ZxQfr6LKjA8W8Mt/46P/sQ4Hi3hlv/AB0f/Yg1ahfluK4jiwmfR4fijKuqjBdUjtKNkNK0C/4WQPNnGxs3f5lrtDcdkqaOjmqWhstRAyQOaLRyEi9m8x+ag0ilRdSgIiICIiAiIgIiICKFKAiIg8av3t/6p+xY/QfC4avR+gp6mMSRvpY8zTwPBwPAjnWurgdVJY2OR1jvtsWU7H9dFTYBQz1EjY4o6RrnyONmtaEFemxCpwiVtLWukqMOfbUYnISZKZ27VVB25he1n7OlfVbi9Rikxo8JnEVKy4rcUa3Pyr2NPT7hnte79ttmxRkqcb7sPpcKOwxOaW1Ne07819sUey1t56FDaGowS7qKKSqw03c+kac09Gb3L4b93HYnkbxbYg0dFg9PRUj6emjDI2xv6XPdY3e9x2ucTtudq5egEDZMEw1jhcGjh6CDl2EHgeldePEYqukdPTStfHJE8skYQR3J9fQud2NR+RsN8jh9lB06eodFIIJiTf3mY/pOdpPBw9a6QK8qiBr2ljxcHeP73Kkyd0BDJnFzHe9zkbQfkyW2Dod/ZDpovkFfSAiIgIiICIiAiIgIiIPGqaSxwG8tIA3bV+MaKUWIsjp2YhhdZVtog2KnpYpKVlNG6PdK9rn3fJxudguLDiv2whUquku7XRWbKBa57l4HxH9HTwQZwaV4h4Brvr6P+tPvrxDwDXfX0X9a09HViS4LSx7bZ43b233dYPOrKD8lrW4lHNJVYXgtXTSTZhV08k1KaWpuLZy1r7skG3lDfx6N5oXSvpMMo4KgCN8FNG2UEizC0bbncu8uXpNrO06rUwtnk1EmSneLslOU8gjiCg6bHhwDmkEEAgg3BB3EFRIwOBa4AgixB3EcxX5Z2MsTnjkjoaZ5q6Yx6yrjew08uESkm9Plde7CbgN3gNK/QsQrXl2opgHS25b3dxA07nu5zzN4oONR6U0bKp1BHUCYsDy9rQXGkDDYtkd8m5tzj7NW14IBHEXFly8PwCngkdUMYO2HsyTVJ99lF73eeO1XaWkEdwwnKTcM+Kzob0ILKIiCFKIgIoUoCIiAiIgKCpRBSraIPs9pyStvq5BttfeCPjDoShrC/MyRuSVls7L3Fjuc08WmyuWVWspBJZ1y17b6uRvdNvv6xu2ILSFUqSsJJilGWUbbfFkA3uYeI6N4uuLHpVDVVE2HUUo7ZhcW1BcLapotd7Qe7O2w6d6Do19W8y9q0w/COGaWawLYG8CRxcRew6Fdw+iZCzIwHfmc5xLnPcd7nOO0lRQ0bYm5W3O0uc5xu57jvc48SraAiIgIiICIiAiIgIiICIiAiIgKFKIK1XSNkADr7DdrmnK5p52ngqmD4RFT5ssMLHuc4uljY1r5S43L3HfcnftXURBAClEQEREBFClARFCCUREBERAREQEREBERAREQEREBERAREQQiIg//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9" name="8 Rectángulo"/>
          <p:cNvSpPr/>
          <p:nvPr/>
        </p:nvSpPr>
        <p:spPr>
          <a:xfrm>
            <a:off x="1259632" y="1857018"/>
            <a:ext cx="6912768" cy="707886"/>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f)		</a:t>
            </a:r>
            <a:r>
              <a:rPr lang="es-ES" sz="1600" b="1" dirty="0" smtClean="0">
                <a:solidFill>
                  <a:srgbClr val="000000"/>
                </a:solidFill>
                <a:latin typeface="Verdana" pitchFamily="34" charset="0"/>
                <a:ea typeface="Verdana" pitchFamily="34" charset="0"/>
                <a:cs typeface="Verdana" pitchFamily="34" charset="0"/>
              </a:rPr>
              <a:t>Dureza:</a:t>
            </a:r>
            <a:endParaRPr lang="es-CL" sz="1600" dirty="0">
              <a:latin typeface="Verdana" pitchFamily="34" charset="0"/>
              <a:ea typeface="Verdana" pitchFamily="34" charset="0"/>
              <a:cs typeface="Verdana" pitchFamily="34" charset="0"/>
            </a:endParaRPr>
          </a:p>
        </p:txBody>
      </p:sp>
      <p:sp>
        <p:nvSpPr>
          <p:cNvPr id="10" name="9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datateca.unad.edu.co/contenidos/256599/256599%20Materiales%20Industriales/metodos_prueba_dureza.JPG"/>
          <p:cNvPicPr>
            <a:picLocks noChangeAspect="1" noChangeArrowheads="1"/>
          </p:cNvPicPr>
          <p:nvPr/>
        </p:nvPicPr>
        <p:blipFill>
          <a:blip r:embed="rId2" cstate="print">
            <a:lum bright="-10000" contrast="30000"/>
          </a:blip>
          <a:srcRect t="57646" r="55952" b="6373"/>
          <a:stretch>
            <a:fillRect/>
          </a:stretch>
        </p:blipFill>
        <p:spPr bwMode="auto">
          <a:xfrm>
            <a:off x="3201224" y="4005064"/>
            <a:ext cx="4395112" cy="2592288"/>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44</a:t>
            </a:fld>
            <a:endParaRPr lang="es-CL"/>
          </a:p>
        </p:txBody>
      </p:sp>
      <p:sp>
        <p:nvSpPr>
          <p:cNvPr id="3" name="2 Rectángulo"/>
          <p:cNvSpPr/>
          <p:nvPr/>
        </p:nvSpPr>
        <p:spPr>
          <a:xfrm>
            <a:off x="1187624" y="1794302"/>
            <a:ext cx="6840760" cy="338554"/>
          </a:xfrm>
          <a:prstGeom prst="rect">
            <a:avLst/>
          </a:prstGeom>
        </p:spPr>
        <p:txBody>
          <a:bodyPr wrap="square">
            <a:spAutoFit/>
          </a:bodyPr>
          <a:lstStyle/>
          <a:p>
            <a:pPr algn="just"/>
            <a:r>
              <a:rPr lang="es-ES" sz="1600" dirty="0" smtClean="0">
                <a:solidFill>
                  <a:srgbClr val="000000"/>
                </a:solidFill>
                <a:latin typeface="Verdana"/>
                <a:ea typeface="Times New Roman"/>
                <a:cs typeface="Arial"/>
              </a:rPr>
              <a:t>3.-   </a:t>
            </a:r>
            <a:r>
              <a:rPr lang="es-ES" sz="1600" b="1" dirty="0" smtClean="0">
                <a:solidFill>
                  <a:srgbClr val="000000"/>
                </a:solidFill>
                <a:latin typeface="Verdana"/>
                <a:ea typeface="Times New Roman"/>
                <a:cs typeface="Arial"/>
              </a:rPr>
              <a:t>Propiedades mecánicas</a:t>
            </a:r>
            <a:r>
              <a:rPr lang="es-ES" sz="1600" dirty="0" smtClean="0">
                <a:solidFill>
                  <a:srgbClr val="000000"/>
                </a:solidFill>
                <a:latin typeface="Verdana"/>
                <a:ea typeface="Times New Roman"/>
                <a:cs typeface="Arial"/>
              </a:rPr>
              <a:t>.</a:t>
            </a:r>
            <a:endParaRPr lang="es-CL" sz="1600" dirty="0">
              <a:latin typeface="Times New Roman"/>
              <a:ea typeface="Times New Roman"/>
            </a:endParaRPr>
          </a:p>
        </p:txBody>
      </p:sp>
      <p:sp>
        <p:nvSpPr>
          <p:cNvPr id="8" name="7 Rectángulo"/>
          <p:cNvSpPr/>
          <p:nvPr/>
        </p:nvSpPr>
        <p:spPr>
          <a:xfrm>
            <a:off x="1259632" y="2420888"/>
            <a:ext cx="6912768" cy="1815882"/>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b="1" dirty="0" smtClean="0">
                <a:solidFill>
                  <a:srgbClr val="000000"/>
                </a:solidFill>
                <a:latin typeface="Verdana" pitchFamily="34" charset="0"/>
                <a:ea typeface="Verdana" pitchFamily="34" charset="0"/>
                <a:cs typeface="Verdana" pitchFamily="34" charset="0"/>
              </a:rPr>
              <a:t>     VICKERS:</a:t>
            </a:r>
            <a:r>
              <a:rPr lang="es-ES" sz="1600" dirty="0" smtClean="0">
                <a:solidFill>
                  <a:srgbClr val="000000"/>
                </a:solidFill>
                <a:latin typeface="Verdana" pitchFamily="34" charset="0"/>
                <a:ea typeface="Verdana" pitchFamily="34" charset="0"/>
                <a:cs typeface="Verdana" pitchFamily="34" charset="0"/>
              </a:rPr>
              <a:t> </a:t>
            </a:r>
            <a:r>
              <a:rPr lang="es-CL" sz="1600" dirty="0" smtClean="0"/>
              <a:t>En este ensayo e utiliza un indentador de diamante en forma de pirámide. Es usado para todos los metales y cerámicos ya que cuenta con una de las escalas </a:t>
            </a:r>
            <a:r>
              <a:rPr lang="es-CL" sz="1600" dirty="0" smtClean="0"/>
              <a:t>más </a:t>
            </a:r>
            <a:r>
              <a:rPr lang="es-CL" sz="1600" dirty="0" smtClean="0"/>
              <a:t>amplias dentro de los ensayos de dureza.</a:t>
            </a:r>
            <a:r>
              <a:rPr lang="es-ES" sz="1600" dirty="0" smtClean="0">
                <a:solidFill>
                  <a:srgbClr val="000000"/>
                </a:solidFill>
                <a:latin typeface="Verdana" pitchFamily="34" charset="0"/>
                <a:ea typeface="Verdana" pitchFamily="34" charset="0"/>
                <a:cs typeface="Verdana" pitchFamily="34" charset="0"/>
              </a:rPr>
              <a:t>. </a:t>
            </a:r>
            <a:endParaRPr lang="es-CL" sz="1600" dirty="0">
              <a:latin typeface="Verdana" pitchFamily="34" charset="0"/>
              <a:ea typeface="Verdana" pitchFamily="34" charset="0"/>
              <a:cs typeface="Verdana" pitchFamily="34" charset="0"/>
            </a:endParaRPr>
          </a:p>
        </p:txBody>
      </p:sp>
      <p:sp>
        <p:nvSpPr>
          <p:cNvPr id="4100" name="AutoShape 4" descr="data:image/jpeg;base64,/9j/4AAQSkZJRgABAQAAAQABAAD/2wCEAAkGBw8PDw8NDQ8PEA8QDxAPDQ0PDw8PDw8QFBQXFxQRFBQYHCggGBolGxUWITEhMSorLi4vGB8zOzMsNygtLisBCgoKDg0NGQ8NFDcZHBwrKyssKywrKysrKyssKysrKysrKysrKysrKysrKysrKysrKysrKysrKysrKysrKysrK//AABEIANQAoAMBIgACEQEDEQH/xAAbAAEAAwEBAQEAAAAAAAAAAAAAAQQGBQMCB//EAE8QAAEDAgIFBAsJDgYDAAAAAAEAAgMEEQUSBhMhMUEiUWFxBxQyNVVzdJGSobIXMzRCUmKBk7EVFiMkJTZDcnWzw9HS8FRkgpSV0yZT4f/EABQBAQAAAAAAAAAAAAAAAAAAAAD/xAAUEQEAAAAAAAAAAAAAAAAAAAAA/9oADAMBAAIRAxEAPwD9wUooQSoREBFKhAX58/CIq3HK+KodOWRUtM6NkdRNE0F1wTZjgF+grG4P3/xPySk+1yC194VB/mv97Vf1p94VB/mv97Vf1rT5xzjzhMw6POgwWgFNqcSxulY+UxQvoxE2SWSXIHMeTYuJttW+WG0MP5Z0g8ZRfu3rcoClFCCVCgrH0unOtdRltHLqa6Z0VFPrWHOG3LnuaNrBlaXDnA4INkigKUBERAUKVCCUREEKURBBWB0vwrAZKtz8SH40YWvebzcmEGwe7Lsa0c5W+KwmO6MVFVi0koe+Glkw3tWWZgjLnZnnNGA69rtO9BUxbsc4M2jnqIILkQPfG9sz3A2aSCDfauj7lWDf4U/WyfzVnS18eGYNM2KF7oIacxNjjsSyMjKHG53DitBhNaaiGOcxPh1jQ8RSWztB2jNY2ugoaN6KUWG63tKLV67IZeU52bJfLvPziu4iIChFQqp3yOMMBy29+l+Rf4rfnkeZBaNQy9i9oI3guF1mYtEaJkkMjJpG9rSPkpWicZINYbyNYPku3WN9m6y70eFU4FjBEekxsc49JJFyelff3Mp/8PB9Uz+SD1FQz5bPSC9QVV+5lP8A+iH6pn8lbQEREEKVClAREQQpUEqjJi8LXFmZz3NNnCNj5cp5nZQbFBfUWXNOKF+yCGSR3EPa+Bjetz2/YCp7enHd0r+kskik+neEF6aFr2lj2hzXAhzSAQQeBC+wFTpsTikOQEh4F9W9rmPtz2O8L4lxmma4sMzMw2FrSXEHmNtyDoKCVzXY5Tja55aPlPZIxvpEWX1U1DpHGGG4t77KN0Y+SDxcfVvQTUTvkcYYTa2yWXZ+DvwHO77FZpqZkbQxjQ1o3Afb0lKaBsbQxgsB1kk8STxN+K90EIilAREQEREEIiIJREQVcTlLIJpG90yKR7etrSR9i5+h8hfh9FI4AOfSwvdbZdzmAk+cqzj0zWUtSXuDRqJRcmwuWGwXE0OkqH4bQMia2JopIAZZRmceQO5jBF+skdRQakkKpUYrTRnK+aIOHxc4LgeobV5DCGO2zukn5xK7kX8WOSrsFNHGMsbGMA4MaGj1IMlp7WUk2G1oLS9wpZtW4wSnKS3g7LsXUwXFqZlNTtuWAQxixilY0ckcctlOnQ/JeIeSTewV0cGH4tT+Ii9gIKkmKxzHU0ssT3kXebh4jZzubfbfgF4QaMQxgCKSpjtuayokDOvLu9S61VQQy++xRycRnY11j0XVX7mFnweWSPma4mWLqyOO7qIQcanqp48XZRGd8kPaRms8MzZ85btIG3YFrFgpKt8WPMNUGi2HW1keYstrHcpw3s9fWt214IuCCDuI2hB9IiICIiAiIgKFWo62OYEsdct2OabhzT84HaFZugKpW1ojysaM8r76uIGxdbeSeDRxK+q+q1bMwGZxIbHGDYvedzb8OtedDSloL5LGWSzpHDd0MHzRu9aCjX0H4ColnIklEE2U2syPkO2Mad3XvUaD968P8jp/YC6GMj8WqPES+wVz9B+9eH+R0/7sIO6oUqEHD06714h5JN7BXRwb4NT+Ii9gLnadd68Q8km9gro4N8Gp/ERewEFxEUIMjKP/ACBv7M/iuXbdROhOalAA3vpzsY7pZ8h3qPrXFk/OFn7M/iuWtQV6OqbK3M09BadjmuG9pHAqwubXwmM9sQtLnAWljbsMreH+ocPpCu01QyRjJI3BzHtDmOBuHA7iEHsi+HyBoLnEAAXJJsAOcleVLVNlGeM3bwdYgHpHOEFhFCIKdZh0ctnOBa8AhkrCWyN6nD7NyrRzzw2EzTM0fpom8v8A1x8/SL9QXWUWQYfRaqxCpr6qSdsbsPhllZRS3tIXEgGzRvtYi5tvW4VGpw1jnaxt45eMsdg4/rcHfSvIVM0OyZmsYP00Q22+dFv+kX6ggsYz8GqPES+wVztB+9eH+R0/7sK1X1TJaSofE5r26iblNIIvkOxVdB+9mH+R0/7sIO6ihSg4WnXevEPJJ/YK6ODfBqfxEXsBc7TrvXiHkk/sFdDBvg1P4iL2AguqFKhBkpPzhZ+zP4rlrlkJfzgb+zP4rlo6vEGRkNNy9w5MTAXPP0Dh07kFp6/PNEabEKKvr4aiXtuOQB9IyHkxQkvcXtc07Ijyhz7jZbDUzz+/O1LOEUbjrD+vIN3UPOr9PTtjaGMaGtG5oFggoQ4c6R2sqiHm4LIRfUx26PjnpP0ALptapUoCIiD4EjececKDM0fGb5wsyexzgx2nDqbpORQexxgvg6m9FBqNY3nHnCF7ececLL+5xgvg6m9BT7nGC+Dqb0EHVxHC4pmyWfqnyMcx0kbg0kEEcobnb+KzeGV+IYZBDS1NEKqCGNkTKnD5A9+VgteSCSx3DgT1K/7nGC+Dqb0EHY5wXwdT+ggv4NpXQ1hLKeoYZR3UDrxzMPM6N1iCu0CsrJ2OcGde+HwX58pv57r4OjVbTbcMxB4YN1JXNNVDbmElw9vnNuZB0dOu9eIeST+wV0cG+DU/iIvYCxWlGN13aFXTVuGzB8tPLGyaiJrIHOcCBcAB7d44EDnVrD8axGeGGLD6AxtbFGx9ViJfTtBDQORBbO/6cv0oNq51v58Fmq3TalDzBSZ66oGww0gD8p+fIeQz6SvBuhhqOVi1VLXX29r2EFG08bQtPKH6xK9T2OsG3fc6mte9smy/Ugq4bhlbUVjsSqzDRnUCnjp4n9sSBmZzi58hAAdtGwA22rT0lLFEDktd21zi7M9x+c47SuB7nGC+Dqb0FPucYL4OpvQQafO3nHnCGRvOPOFmPc4wXwdTeh/9Ue5xgvg6m9BBp2ytO0OaR1hfTXA7tqyw7HGC+Dqf0F3sIwmno4hBSRNhiBJEbBZoJ3lBdREQQpREBERBClEQFClEEWSylEEKURAREQQpREEKURBCKUQEREBERAREQFF151DsrXOHAE7V+SaLaRYrVCmFbiIo31bdZSO7Sjkp5gdoY2QvFn/NO3ZxQfr6LKjA8W8Mt/46P/sQ4Hi3hlv/AB0f/Yg1ahfluK4jiwmfR4fijKuqjBdUjtKNkNK0C/4WQPNnGxs3f5lrtDcdkqaOjmqWhstRAyQOaLRyEi9m8x+ag0ilRdSgIiICIiAiIgIiICKFKAiIg8av3t/6p+xY/QfC4avR+gp6mMSRvpY8zTwPBwPAjnWurgdVJY2OR1jvtsWU7H9dFTYBQz1EjY4o6RrnyONmtaEFemxCpwiVtLWukqMOfbUYnISZKZ27VVB25he1n7OlfVbi9Rikxo8JnEVKy4rcUa3Pyr2NPT7hnte79ttmxRkqcb7sPpcKOwxOaW1Ne07819sUey1t56FDaGowS7qKKSqw03c+kac09Gb3L4b93HYnkbxbYg0dFg9PRUj6emjDI2xv6XPdY3e9x2ucTtudq5egEDZMEw1jhcGjh6CDl2EHgeldePEYqukdPTStfHJE8skYQR3J9fQud2NR+RsN8jh9lB06eodFIIJiTf3mY/pOdpPBw9a6QK8qiBr2ljxcHeP73Kkyd0BDJnFzHe9zkbQfkyW2Dod/ZDpovkFfSAiIgIiICIiAiIgIiIPGqaSxwG8tIA3bV+MaKUWIsjp2YhhdZVtog2KnpYpKVlNG6PdK9rn3fJxudguLDiv2whUquku7XRWbKBa57l4HxH9HTwQZwaV4h4Brvr6P+tPvrxDwDXfX0X9a09HViS4LSx7bZ43b233dYPOrKD8lrW4lHNJVYXgtXTSTZhV08k1KaWpuLZy1r7skG3lDfx6N5oXSvpMMo4KgCN8FNG2UEizC0bbncu8uXpNrO06rUwtnk1EmSneLslOU8gjiCg6bHhwDmkEEAgg3BB3EFRIwOBa4AgixB3EcxX5Z2MsTnjkjoaZ5q6Yx6yrjew08uESkm9Plde7CbgN3gNK/QsQrXl2opgHS25b3dxA07nu5zzN4oONR6U0bKp1BHUCYsDy9rQXGkDDYtkd8m5tzj7NW14IBHEXFly8PwCngkdUMYO2HsyTVJ99lF73eeO1XaWkEdwwnKTcM+Kzob0ILKIiCFKIgIoUoCIiAiIgKCpRBSraIPs9pyStvq5BttfeCPjDoShrC/MyRuSVls7L3Fjuc08WmyuWVWspBJZ1y17b6uRvdNvv6xu2ILSFUqSsJJilGWUbbfFkA3uYeI6N4uuLHpVDVVE2HUUo7ZhcW1BcLapotd7Qe7O2w6d6Do19W8y9q0w/COGaWawLYG8CRxcRew6Fdw+iZCzIwHfmc5xLnPcd7nOO0lRQ0bYm5W3O0uc5xu57jvc48SraAiIgIiICIiAiIgIiICIiAiIgKFKIK1XSNkADr7DdrmnK5p52ngqmD4RFT5ssMLHuc4uljY1r5S43L3HfcnftXURBAClEQEREBFClARFCCUREBERAREQEREBERAREQEREBERAREQQiIg//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9" name="8 Rectángulo"/>
          <p:cNvSpPr/>
          <p:nvPr/>
        </p:nvSpPr>
        <p:spPr>
          <a:xfrm>
            <a:off x="1259632" y="1844824"/>
            <a:ext cx="6912768" cy="707886"/>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f)		</a:t>
            </a:r>
            <a:r>
              <a:rPr lang="es-ES" sz="1600" b="1" dirty="0" smtClean="0">
                <a:solidFill>
                  <a:srgbClr val="000000"/>
                </a:solidFill>
                <a:latin typeface="Verdana" pitchFamily="34" charset="0"/>
                <a:ea typeface="Verdana" pitchFamily="34" charset="0"/>
                <a:cs typeface="Verdana" pitchFamily="34" charset="0"/>
              </a:rPr>
              <a:t>Dureza:</a:t>
            </a:r>
            <a:endParaRPr lang="es-CL" sz="1600" dirty="0">
              <a:latin typeface="Verdana" pitchFamily="34" charset="0"/>
              <a:ea typeface="Verdana" pitchFamily="34" charset="0"/>
              <a:cs typeface="Verdana" pitchFamily="34" charset="0"/>
            </a:endParaRPr>
          </a:p>
        </p:txBody>
      </p:sp>
      <p:sp>
        <p:nvSpPr>
          <p:cNvPr id="10" name="9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datateca.unad.edu.co/contenidos/256599/256599%20Materiales%20Industriales/metodos_prueba_dureza.JPG"/>
          <p:cNvPicPr>
            <a:picLocks noChangeAspect="1" noChangeArrowheads="1"/>
          </p:cNvPicPr>
          <p:nvPr/>
        </p:nvPicPr>
        <p:blipFill>
          <a:blip r:embed="rId2" cstate="print">
            <a:lum bright="-10000" contrast="30000"/>
          </a:blip>
          <a:srcRect l="53823" t="3819" r="1466" b="52243"/>
          <a:stretch>
            <a:fillRect/>
          </a:stretch>
        </p:blipFill>
        <p:spPr bwMode="auto">
          <a:xfrm>
            <a:off x="4932040" y="4005064"/>
            <a:ext cx="3888432" cy="2751813"/>
          </a:xfrm>
          <a:prstGeom prst="rect">
            <a:avLst/>
          </a:prstGeom>
          <a:noFill/>
        </p:spPr>
      </p:pic>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45</a:t>
            </a:fld>
            <a:endParaRPr lang="es-CL"/>
          </a:p>
        </p:txBody>
      </p:sp>
      <p:sp>
        <p:nvSpPr>
          <p:cNvPr id="3" name="2 Rectángulo"/>
          <p:cNvSpPr/>
          <p:nvPr/>
        </p:nvSpPr>
        <p:spPr>
          <a:xfrm>
            <a:off x="1187624" y="1794302"/>
            <a:ext cx="6840760" cy="338554"/>
          </a:xfrm>
          <a:prstGeom prst="rect">
            <a:avLst/>
          </a:prstGeom>
        </p:spPr>
        <p:txBody>
          <a:bodyPr wrap="square">
            <a:spAutoFit/>
          </a:bodyPr>
          <a:lstStyle/>
          <a:p>
            <a:pPr algn="just"/>
            <a:r>
              <a:rPr lang="es-ES" sz="1600" dirty="0" smtClean="0">
                <a:solidFill>
                  <a:srgbClr val="000000"/>
                </a:solidFill>
                <a:latin typeface="Verdana"/>
                <a:ea typeface="Times New Roman"/>
                <a:cs typeface="Arial"/>
              </a:rPr>
              <a:t>3.-   </a:t>
            </a:r>
            <a:r>
              <a:rPr lang="es-ES" sz="1600" b="1" dirty="0" smtClean="0">
                <a:solidFill>
                  <a:srgbClr val="000000"/>
                </a:solidFill>
                <a:latin typeface="Verdana"/>
                <a:ea typeface="Times New Roman"/>
                <a:cs typeface="Arial"/>
              </a:rPr>
              <a:t>Propiedades mecánicas</a:t>
            </a:r>
            <a:r>
              <a:rPr lang="es-ES" sz="1600" dirty="0" smtClean="0">
                <a:solidFill>
                  <a:srgbClr val="000000"/>
                </a:solidFill>
                <a:latin typeface="Verdana"/>
                <a:ea typeface="Times New Roman"/>
                <a:cs typeface="Arial"/>
              </a:rPr>
              <a:t>.</a:t>
            </a:r>
            <a:endParaRPr lang="es-CL" sz="1600" dirty="0">
              <a:latin typeface="Times New Roman"/>
              <a:ea typeface="Times New Roman"/>
            </a:endParaRPr>
          </a:p>
        </p:txBody>
      </p:sp>
      <p:sp>
        <p:nvSpPr>
          <p:cNvPr id="8" name="7 Rectángulo"/>
          <p:cNvSpPr/>
          <p:nvPr/>
        </p:nvSpPr>
        <p:spPr>
          <a:xfrm>
            <a:off x="899592" y="2296031"/>
            <a:ext cx="7704856" cy="3293209"/>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     </a:t>
            </a:r>
            <a:r>
              <a:rPr lang="es-ES" sz="1600" b="1" dirty="0" smtClean="0">
                <a:solidFill>
                  <a:srgbClr val="000000"/>
                </a:solidFill>
                <a:latin typeface="Verdana" pitchFamily="34" charset="0"/>
                <a:ea typeface="Verdana" pitchFamily="34" charset="0"/>
                <a:cs typeface="Verdana" pitchFamily="34" charset="0"/>
              </a:rPr>
              <a:t>ROCWELL:</a:t>
            </a:r>
            <a:r>
              <a:rPr lang="es-ES" sz="1600" dirty="0" smtClean="0">
                <a:solidFill>
                  <a:srgbClr val="000000"/>
                </a:solidFill>
                <a:latin typeface="Verdana" pitchFamily="34" charset="0"/>
                <a:ea typeface="Verdana" pitchFamily="34" charset="0"/>
                <a:cs typeface="Verdana" pitchFamily="34" charset="0"/>
              </a:rPr>
              <a:t> </a:t>
            </a:r>
            <a:r>
              <a:rPr lang="es-CL" sz="1600" dirty="0" smtClean="0"/>
              <a:t>Este tipo de prueba se puede realizar con dos elementos; cuando se usa una bola de acero de pequeño diámetro (1.6mm a 3.2 mm), </a:t>
            </a:r>
            <a:r>
              <a:rPr lang="es-CL" sz="1600" dirty="0" smtClean="0"/>
              <a:t>éste </a:t>
            </a:r>
            <a:r>
              <a:rPr lang="es-CL" sz="1600" dirty="0" smtClean="0"/>
              <a:t>es aplicable a materiales blandos y cuando se realiza con un cono de diamante como en la figura , se aplica a materiales duros.</a:t>
            </a:r>
          </a:p>
          <a:p>
            <a:pPr marL="342900" lvl="0" indent="-342900" algn="just">
              <a:lnSpc>
                <a:spcPct val="150000"/>
              </a:lnSpc>
              <a:tabLst>
                <a:tab pos="685800" algn="l"/>
              </a:tabLst>
            </a:pPr>
            <a:r>
              <a:rPr lang="es-CL" sz="1600" dirty="0" smtClean="0"/>
              <a:t>   </a:t>
            </a:r>
          </a:p>
          <a:p>
            <a:pPr marL="342900" lvl="0" indent="-342900" algn="just">
              <a:lnSpc>
                <a:spcPct val="150000"/>
              </a:lnSpc>
              <a:tabLst>
                <a:tab pos="685800" algn="l"/>
              </a:tabLst>
            </a:pPr>
            <a:r>
              <a:rPr lang="es-CL" sz="1600" dirty="0" smtClean="0"/>
              <a:t>    Existen diferentes escalas de grados</a:t>
            </a:r>
          </a:p>
          <a:p>
            <a:pPr marL="342900" lvl="0" indent="-342900" algn="just">
              <a:lnSpc>
                <a:spcPct val="150000"/>
              </a:lnSpc>
              <a:tabLst>
                <a:tab pos="685800" algn="l"/>
              </a:tabLst>
            </a:pPr>
            <a:r>
              <a:rPr lang="es-CL" sz="1600" dirty="0"/>
              <a:t> </a:t>
            </a:r>
            <a:r>
              <a:rPr lang="es-CL" sz="1600" dirty="0" smtClean="0"/>
              <a:t>   de dureza  A,B,C,D,E,F,G,H,K, L aunque </a:t>
            </a:r>
          </a:p>
          <a:p>
            <a:pPr marL="342900" lvl="0" indent="-342900" algn="just">
              <a:lnSpc>
                <a:spcPct val="150000"/>
              </a:lnSpc>
              <a:tabLst>
                <a:tab pos="685800" algn="l"/>
              </a:tabLst>
            </a:pPr>
            <a:r>
              <a:rPr lang="es-CL" sz="1600" dirty="0" smtClean="0"/>
              <a:t>    las más comunes son las tres primeras</a:t>
            </a:r>
            <a:r>
              <a:rPr lang="es-ES" sz="1600" dirty="0" smtClean="0">
                <a:solidFill>
                  <a:srgbClr val="000000"/>
                </a:solidFill>
                <a:latin typeface="Verdana" pitchFamily="34" charset="0"/>
                <a:ea typeface="Verdana" pitchFamily="34" charset="0"/>
                <a:cs typeface="Verdana" pitchFamily="34" charset="0"/>
              </a:rPr>
              <a:t>. </a:t>
            </a:r>
            <a:endParaRPr lang="es-CL" sz="1600" dirty="0">
              <a:latin typeface="Verdana" pitchFamily="34" charset="0"/>
              <a:ea typeface="Verdana" pitchFamily="34" charset="0"/>
              <a:cs typeface="Verdana" pitchFamily="34" charset="0"/>
            </a:endParaRPr>
          </a:p>
        </p:txBody>
      </p:sp>
      <p:sp>
        <p:nvSpPr>
          <p:cNvPr id="4100" name="AutoShape 4" descr="data:image/jpeg;base64,/9j/4AAQSkZJRgABAQAAAQABAAD/2wCEAAkGBw8PDw8NDQ8PEA8QDxAPDQ0PDw8PDw8QFBQXFxQRFBQYHCggGBolGxUWITEhMSorLi4vGB8zOzMsNygtLisBCgoKDg0NGQ8NFDcZHBwrKyssKywrKysrKyssKysrKysrKysrKysrKysrKysrKysrKysrKysrKysrKysrKysrK//AABEIANQAoAMBIgACEQEDEQH/xAAbAAEAAwEBAQEAAAAAAAAAAAAAAQQGBQMCB//EAE8QAAEDAgIFBAsJDgYDAAAAAAEAAgMEEQUSBhMhMUEiUWFxBxQyNVVzdJGSobIXMzRCUmKBk7EVFiMkJTZDcnWzw9HS8FRkgpSV0yZT4f/EABQBAQAAAAAAAAAAAAAAAAAAAAD/xAAUEQEAAAAAAAAAAAAAAAAAAAAA/9oADAMBAAIRAxEAPwD9wUooQSoREBFKhAX58/CIq3HK+KodOWRUtM6NkdRNE0F1wTZjgF+grG4P3/xPySk+1yC194VB/mv97Vf1p94VB/mv97Vf1rT5xzjzhMw6POgwWgFNqcSxulY+UxQvoxE2SWSXIHMeTYuJttW+WG0MP5Z0g8ZRfu3rcoClFCCVCgrH0unOtdRltHLqa6Z0VFPrWHOG3LnuaNrBlaXDnA4INkigKUBERAUKVCCUREEKURBBWB0vwrAZKtz8SH40YWvebzcmEGwe7Lsa0c5W+KwmO6MVFVi0koe+Glkw3tWWZgjLnZnnNGA69rtO9BUxbsc4M2jnqIILkQPfG9sz3A2aSCDfauj7lWDf4U/WyfzVnS18eGYNM2KF7oIacxNjjsSyMjKHG53DitBhNaaiGOcxPh1jQ8RSWztB2jNY2ugoaN6KUWG63tKLV67IZeU52bJfLvPziu4iIChFQqp3yOMMBy29+l+Rf4rfnkeZBaNQy9i9oI3guF1mYtEaJkkMjJpG9rSPkpWicZINYbyNYPku3WN9m6y70eFU4FjBEekxsc49JJFyelff3Mp/8PB9Uz+SD1FQz5bPSC9QVV+5lP8A+iH6pn8lbQEREEKVClAREQQpUEqjJi8LXFmZz3NNnCNj5cp5nZQbFBfUWXNOKF+yCGSR3EPa+Bjetz2/YCp7enHd0r+kskik+neEF6aFr2lj2hzXAhzSAQQeBC+wFTpsTikOQEh4F9W9rmPtz2O8L4lxmma4sMzMw2FrSXEHmNtyDoKCVzXY5Tja55aPlPZIxvpEWX1U1DpHGGG4t77KN0Y+SDxcfVvQTUTvkcYYTa2yWXZ+DvwHO77FZpqZkbQxjQ1o3Afb0lKaBsbQxgsB1kk8STxN+K90EIilAREQEREEIiIJREQVcTlLIJpG90yKR7etrSR9i5+h8hfh9FI4AOfSwvdbZdzmAk+cqzj0zWUtSXuDRqJRcmwuWGwXE0OkqH4bQMia2JopIAZZRmceQO5jBF+skdRQakkKpUYrTRnK+aIOHxc4LgeobV5DCGO2zukn5xK7kX8WOSrsFNHGMsbGMA4MaGj1IMlp7WUk2G1oLS9wpZtW4wSnKS3g7LsXUwXFqZlNTtuWAQxixilY0ckcctlOnQ/JeIeSTewV0cGH4tT+Ii9gIKkmKxzHU0ssT3kXebh4jZzubfbfgF4QaMQxgCKSpjtuayokDOvLu9S61VQQy++xRycRnY11j0XVX7mFnweWSPma4mWLqyOO7qIQcanqp48XZRGd8kPaRms8MzZ85btIG3YFrFgpKt8WPMNUGi2HW1keYstrHcpw3s9fWt214IuCCDuI2hB9IiICIiAiIgKFWo62OYEsdct2OabhzT84HaFZugKpW1ojysaM8r76uIGxdbeSeDRxK+q+q1bMwGZxIbHGDYvedzb8OtedDSloL5LGWSzpHDd0MHzRu9aCjX0H4ColnIklEE2U2syPkO2Mad3XvUaD968P8jp/YC6GMj8WqPES+wVz9B+9eH+R0/7sIO6oUqEHD06714h5JN7BXRwb4NT+Ii9gLnadd68Q8km9gro4N8Gp/ERewEFxEUIMjKP/ACBv7M/iuXbdROhOalAA3vpzsY7pZ8h3qPrXFk/OFn7M/iuWtQV6OqbK3M09BadjmuG9pHAqwubXwmM9sQtLnAWljbsMreH+ocPpCu01QyRjJI3BzHtDmOBuHA7iEHsi+HyBoLnEAAXJJsAOcleVLVNlGeM3bwdYgHpHOEFhFCIKdZh0ctnOBa8AhkrCWyN6nD7NyrRzzw2EzTM0fpom8v8A1x8/SL9QXWUWQYfRaqxCpr6qSdsbsPhllZRS3tIXEgGzRvtYi5tvW4VGpw1jnaxt45eMsdg4/rcHfSvIVM0OyZmsYP00Q22+dFv+kX6ggsYz8GqPES+wVztB+9eH+R0/7sK1X1TJaSofE5r26iblNIIvkOxVdB+9mH+R0/7sIO6ihSg4WnXevEPJJ/YK6ODfBqfxEXsBc7TrvXiHkk/sFdDBvg1P4iL2AguqFKhBkpPzhZ+zP4rlrlkJfzgb+zP4rlo6vEGRkNNy9w5MTAXPP0Dh07kFp6/PNEabEKKvr4aiXtuOQB9IyHkxQkvcXtc07Ijyhz7jZbDUzz+/O1LOEUbjrD+vIN3UPOr9PTtjaGMaGtG5oFggoQ4c6R2sqiHm4LIRfUx26PjnpP0ALptapUoCIiD4EjececKDM0fGb5wsyexzgx2nDqbpORQexxgvg6m9FBqNY3nHnCF7ececLL+5xgvg6m9BT7nGC+Dqb0EHVxHC4pmyWfqnyMcx0kbg0kEEcobnb+KzeGV+IYZBDS1NEKqCGNkTKnD5A9+VgteSCSx3DgT1K/7nGC+Dqb0EHY5wXwdT+ggv4NpXQ1hLKeoYZR3UDrxzMPM6N1iCu0CsrJ2OcGde+HwX58pv57r4OjVbTbcMxB4YN1JXNNVDbmElw9vnNuZB0dOu9eIeST+wV0cG+DU/iIvYCxWlGN13aFXTVuGzB8tPLGyaiJrIHOcCBcAB7d44EDnVrD8axGeGGLD6AxtbFGx9ViJfTtBDQORBbO/6cv0oNq51v58Fmq3TalDzBSZ66oGww0gD8p+fIeQz6SvBuhhqOVi1VLXX29r2EFG08bQtPKH6xK9T2OsG3fc6mte9smy/Ugq4bhlbUVjsSqzDRnUCnjp4n9sSBmZzi58hAAdtGwA22rT0lLFEDktd21zi7M9x+c47SuB7nGC+Dqb0FPucYL4OpvQQafO3nHnCGRvOPOFmPc4wXwdTeh/9Ue5xgvg6m9BBp2ytO0OaR1hfTXA7tqyw7HGC+Dqf0F3sIwmno4hBSRNhiBJEbBZoJ3lBdREQQpREBERBClEQFClEEWSylEEKURAREQQpREEKURBCKUQEREBERAREQFF151DsrXOHAE7V+SaLaRYrVCmFbiIo31bdZSO7Sjkp5gdoY2QvFn/NO3ZxQfr6LKjA8W8Mt/46P/sQ4Hi3hlv/AB0f/Yg1ahfluK4jiwmfR4fijKuqjBdUjtKNkNK0C/4WQPNnGxs3f5lrtDcdkqaOjmqWhstRAyQOaLRyEi9m8x+ag0ilRdSgIiICIiAiIgIiICKFKAiIg8av3t/6p+xY/QfC4avR+gp6mMSRvpY8zTwPBwPAjnWurgdVJY2OR1jvtsWU7H9dFTYBQz1EjY4o6RrnyONmtaEFemxCpwiVtLWukqMOfbUYnISZKZ27VVB25he1n7OlfVbi9Rikxo8JnEVKy4rcUa3Pyr2NPT7hnte79ttmxRkqcb7sPpcKOwxOaW1Ne07819sUey1t56FDaGowS7qKKSqw03c+kac09Gb3L4b93HYnkbxbYg0dFg9PRUj6emjDI2xv6XPdY3e9x2ucTtudq5egEDZMEw1jhcGjh6CDl2EHgeldePEYqukdPTStfHJE8skYQR3J9fQud2NR+RsN8jh9lB06eodFIIJiTf3mY/pOdpPBw9a6QK8qiBr2ljxcHeP73Kkyd0BDJnFzHe9zkbQfkyW2Dod/ZDpovkFfSAiIgIiICIiAiIgIiIPGqaSxwG8tIA3bV+MaKUWIsjp2YhhdZVtog2KnpYpKVlNG6PdK9rn3fJxudguLDiv2whUquku7XRWbKBa57l4HxH9HTwQZwaV4h4Brvr6P+tPvrxDwDXfX0X9a09HViS4LSx7bZ43b233dYPOrKD8lrW4lHNJVYXgtXTSTZhV08k1KaWpuLZy1r7skG3lDfx6N5oXSvpMMo4KgCN8FNG2UEizC0bbncu8uXpNrO06rUwtnk1EmSneLslOU8gjiCg6bHhwDmkEEAgg3BB3EFRIwOBa4AgixB3EcxX5Z2MsTnjkjoaZ5q6Yx6yrjew08uESkm9Plde7CbgN3gNK/QsQrXl2opgHS25b3dxA07nu5zzN4oONR6U0bKp1BHUCYsDy9rQXGkDDYtkd8m5tzj7NW14IBHEXFly8PwCngkdUMYO2HsyTVJ99lF73eeO1XaWkEdwwnKTcM+Kzob0ILKIiCFKIgIoUoCIiAiIgKCpRBSraIPs9pyStvq5BttfeCPjDoShrC/MyRuSVls7L3Fjuc08WmyuWVWspBJZ1y17b6uRvdNvv6xu2ILSFUqSsJJilGWUbbfFkA3uYeI6N4uuLHpVDVVE2HUUo7ZhcW1BcLapotd7Qe7O2w6d6Do19W8y9q0w/COGaWawLYG8CRxcRew6Fdw+iZCzIwHfmc5xLnPcd7nOO0lRQ0bYm5W3O0uc5xu57jvc48SraAiIgIiICIiAiIgIiICIiAiIgKFKIK1XSNkADr7DdrmnK5p52ngqmD4RFT5ssMLHuc4uljY1r5S43L3HfcnftXURBAClEQEREBFClARFCCUREBERAREQEREBERAREQEREBERAREQQiIg//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9" name="8 Rectángulo"/>
          <p:cNvSpPr/>
          <p:nvPr/>
        </p:nvSpPr>
        <p:spPr>
          <a:xfrm>
            <a:off x="1259632" y="1857018"/>
            <a:ext cx="6912768" cy="707886"/>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f)		</a:t>
            </a:r>
            <a:r>
              <a:rPr lang="es-ES" sz="1600" b="1" dirty="0" smtClean="0">
                <a:solidFill>
                  <a:srgbClr val="000000"/>
                </a:solidFill>
                <a:latin typeface="Verdana" pitchFamily="34" charset="0"/>
                <a:ea typeface="Verdana" pitchFamily="34" charset="0"/>
                <a:cs typeface="Verdana" pitchFamily="34" charset="0"/>
              </a:rPr>
              <a:t>Dureza:</a:t>
            </a:r>
            <a:endParaRPr lang="es-CL" sz="1600" dirty="0">
              <a:latin typeface="Verdana" pitchFamily="34" charset="0"/>
              <a:ea typeface="Verdana" pitchFamily="34" charset="0"/>
              <a:cs typeface="Verdana" pitchFamily="34" charset="0"/>
            </a:endParaRPr>
          </a:p>
        </p:txBody>
      </p:sp>
      <p:sp>
        <p:nvSpPr>
          <p:cNvPr id="10" name="9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25648136-31E3-4AD4-BEC1-9417FCF8D563}" type="slidenum">
              <a:rPr lang="es-CL" smtClean="0"/>
              <a:pPr>
                <a:defRPr/>
              </a:pPr>
              <a:t>46</a:t>
            </a:fld>
            <a:endParaRPr lang="es-CL"/>
          </a:p>
        </p:txBody>
      </p:sp>
      <p:sp>
        <p:nvSpPr>
          <p:cNvPr id="3" name="2 Rectángulo"/>
          <p:cNvSpPr/>
          <p:nvPr/>
        </p:nvSpPr>
        <p:spPr>
          <a:xfrm>
            <a:off x="1187624" y="1794302"/>
            <a:ext cx="6840760" cy="338554"/>
          </a:xfrm>
          <a:prstGeom prst="rect">
            <a:avLst/>
          </a:prstGeom>
        </p:spPr>
        <p:txBody>
          <a:bodyPr wrap="square">
            <a:spAutoFit/>
          </a:bodyPr>
          <a:lstStyle/>
          <a:p>
            <a:pPr algn="just"/>
            <a:r>
              <a:rPr lang="es-ES" sz="1600" dirty="0" smtClean="0">
                <a:solidFill>
                  <a:srgbClr val="000000"/>
                </a:solidFill>
                <a:latin typeface="Verdana"/>
                <a:ea typeface="Times New Roman"/>
                <a:cs typeface="Arial"/>
              </a:rPr>
              <a:t>3.-   </a:t>
            </a:r>
            <a:r>
              <a:rPr lang="es-ES" sz="1600" b="1" dirty="0" smtClean="0">
                <a:solidFill>
                  <a:srgbClr val="000000"/>
                </a:solidFill>
                <a:latin typeface="Verdana"/>
                <a:ea typeface="Times New Roman"/>
                <a:cs typeface="Arial"/>
              </a:rPr>
              <a:t>Propiedades mecánicas</a:t>
            </a:r>
            <a:r>
              <a:rPr lang="es-ES" sz="1600" dirty="0" smtClean="0">
                <a:solidFill>
                  <a:srgbClr val="000000"/>
                </a:solidFill>
                <a:latin typeface="Verdana"/>
                <a:ea typeface="Times New Roman"/>
                <a:cs typeface="Arial"/>
              </a:rPr>
              <a:t>.</a:t>
            </a:r>
            <a:endParaRPr lang="es-CL" sz="1600" dirty="0">
              <a:latin typeface="Times New Roman"/>
              <a:ea typeface="Times New Roman"/>
            </a:endParaRPr>
          </a:p>
        </p:txBody>
      </p:sp>
      <p:sp>
        <p:nvSpPr>
          <p:cNvPr id="4100" name="AutoShape 4" descr="data:image/jpeg;base64,/9j/4AAQSkZJRgABAQAAAQABAAD/2wCEAAkGBw8PDw8NDQ8PEA8QDxAPDQ0PDw8PDw8QFBQXFxQRFBQYHCggGBolGxUWITEhMSorLi4vGB8zOzMsNygtLisBCgoKDg0NGQ8NFDcZHBwrKyssKywrKysrKyssKysrKysrKysrKysrKysrKysrKysrKysrKysrKysrKysrKysrK//AABEIANQAoAMBIgACEQEDEQH/xAAbAAEAAwEBAQEAAAAAAAAAAAAAAQQGBQMCB//EAE8QAAEDAgIFBAsJDgYDAAAAAAEAAgMEEQUSBhMhMUEiUWFxBxQyNVVzdJGSobIXMzRCUmKBk7EVFiMkJTZDcnWzw9HS8FRkgpSV0yZT4f/EABQBAQAAAAAAAAAAAAAAAAAAAAD/xAAUEQEAAAAAAAAAAAAAAAAAAAAA/9oADAMBAAIRAxEAPwD9wUooQSoREBFKhAX58/CIq3HK+KodOWRUtM6NkdRNE0F1wTZjgF+grG4P3/xPySk+1yC194VB/mv97Vf1p94VB/mv97Vf1rT5xzjzhMw6POgwWgFNqcSxulY+UxQvoxE2SWSXIHMeTYuJttW+WG0MP5Z0g8ZRfu3rcoClFCCVCgrH0unOtdRltHLqa6Z0VFPrWHOG3LnuaNrBlaXDnA4INkigKUBERAUKVCCUREEKURBBWB0vwrAZKtz8SH40YWvebzcmEGwe7Lsa0c5W+KwmO6MVFVi0koe+Glkw3tWWZgjLnZnnNGA69rtO9BUxbsc4M2jnqIILkQPfG9sz3A2aSCDfauj7lWDf4U/WyfzVnS18eGYNM2KF7oIacxNjjsSyMjKHG53DitBhNaaiGOcxPh1jQ8RSWztB2jNY2ugoaN6KUWG63tKLV67IZeU52bJfLvPziu4iIChFQqp3yOMMBy29+l+Rf4rfnkeZBaNQy9i9oI3guF1mYtEaJkkMjJpG9rSPkpWicZINYbyNYPku3WN9m6y70eFU4FjBEekxsc49JJFyelff3Mp/8PB9Uz+SD1FQz5bPSC9QVV+5lP8A+iH6pn8lbQEREEKVClAREQQpUEqjJi8LXFmZz3NNnCNj5cp5nZQbFBfUWXNOKF+yCGSR3EPa+Bjetz2/YCp7enHd0r+kskik+neEF6aFr2lj2hzXAhzSAQQeBC+wFTpsTikOQEh4F9W9rmPtz2O8L4lxmma4sMzMw2FrSXEHmNtyDoKCVzXY5Tja55aPlPZIxvpEWX1U1DpHGGG4t77KN0Y+SDxcfVvQTUTvkcYYTa2yWXZ+DvwHO77FZpqZkbQxjQ1o3Afb0lKaBsbQxgsB1kk8STxN+K90EIilAREQEREEIiIJREQVcTlLIJpG90yKR7etrSR9i5+h8hfh9FI4AOfSwvdbZdzmAk+cqzj0zWUtSXuDRqJRcmwuWGwXE0OkqH4bQMia2JopIAZZRmceQO5jBF+skdRQakkKpUYrTRnK+aIOHxc4LgeobV5DCGO2zukn5xK7kX8WOSrsFNHGMsbGMA4MaGj1IMlp7WUk2G1oLS9wpZtW4wSnKS3g7LsXUwXFqZlNTtuWAQxixilY0ckcctlOnQ/JeIeSTewV0cGH4tT+Ii9gIKkmKxzHU0ssT3kXebh4jZzubfbfgF4QaMQxgCKSpjtuayokDOvLu9S61VQQy++xRycRnY11j0XVX7mFnweWSPma4mWLqyOO7qIQcanqp48XZRGd8kPaRms8MzZ85btIG3YFrFgpKt8WPMNUGi2HW1keYstrHcpw3s9fWt214IuCCDuI2hB9IiICIiAiIgKFWo62OYEsdct2OabhzT84HaFZugKpW1ojysaM8r76uIGxdbeSeDRxK+q+q1bMwGZxIbHGDYvedzb8OtedDSloL5LGWSzpHDd0MHzRu9aCjX0H4ColnIklEE2U2syPkO2Mad3XvUaD968P8jp/YC6GMj8WqPES+wVz9B+9eH+R0/7sIO6oUqEHD06714h5JN7BXRwb4NT+Ii9gLnadd68Q8km9gro4N8Gp/ERewEFxEUIMjKP/ACBv7M/iuXbdROhOalAA3vpzsY7pZ8h3qPrXFk/OFn7M/iuWtQV6OqbK3M09BadjmuG9pHAqwubXwmM9sQtLnAWljbsMreH+ocPpCu01QyRjJI3BzHtDmOBuHA7iEHsi+HyBoLnEAAXJJsAOcleVLVNlGeM3bwdYgHpHOEFhFCIKdZh0ctnOBa8AhkrCWyN6nD7NyrRzzw2EzTM0fpom8v8A1x8/SL9QXWUWQYfRaqxCpr6qSdsbsPhllZRS3tIXEgGzRvtYi5tvW4VGpw1jnaxt45eMsdg4/rcHfSvIVM0OyZmsYP00Q22+dFv+kX6ggsYz8GqPES+wVztB+9eH+R0/7sK1X1TJaSofE5r26iblNIIvkOxVdB+9mH+R0/7sIO6ihSg4WnXevEPJJ/YK6ODfBqfxEXsBc7TrvXiHkk/sFdDBvg1P4iL2AguqFKhBkpPzhZ+zP4rlrlkJfzgb+zP4rlo6vEGRkNNy9w5MTAXPP0Dh07kFp6/PNEabEKKvr4aiXtuOQB9IyHkxQkvcXtc07Ijyhz7jZbDUzz+/O1LOEUbjrD+vIN3UPOr9PTtjaGMaGtG5oFggoQ4c6R2sqiHm4LIRfUx26PjnpP0ALptapUoCIiD4EjececKDM0fGb5wsyexzgx2nDqbpORQexxgvg6m9FBqNY3nHnCF7ececLL+5xgvg6m9BT7nGC+Dqb0EHVxHC4pmyWfqnyMcx0kbg0kEEcobnb+KzeGV+IYZBDS1NEKqCGNkTKnD5A9+VgteSCSx3DgT1K/7nGC+Dqb0EHY5wXwdT+ggv4NpXQ1hLKeoYZR3UDrxzMPM6N1iCu0CsrJ2OcGde+HwX58pv57r4OjVbTbcMxB4YN1JXNNVDbmElw9vnNuZB0dOu9eIeST+wV0cG+DU/iIvYCxWlGN13aFXTVuGzB8tPLGyaiJrIHOcCBcAB7d44EDnVrD8axGeGGLD6AxtbFGx9ViJfTtBDQORBbO/6cv0oNq51v58Fmq3TalDzBSZ66oGww0gD8p+fIeQz6SvBuhhqOVi1VLXX29r2EFG08bQtPKH6xK9T2OsG3fc6mte9smy/Ugq4bhlbUVjsSqzDRnUCnjp4n9sSBmZzi58hAAdtGwA22rT0lLFEDktd21zi7M9x+c47SuB7nGC+Dqb0FPucYL4OpvQQafO3nHnCGRvOPOFmPc4wXwdTeh/9Ue5xgvg6m9BBp2ytO0OaR1hfTXA7tqyw7HGC+Dqf0F3sIwmno4hBSRNhiBJEbBZoJ3lBdREQQpREBERBClEQFClEEWSylEEKURAREQQpREEKURBCKUQEREBERAREQFF151DsrXOHAE7V+SaLaRYrVCmFbiIo31bdZSO7Sjkp5gdoY2QvFn/NO3ZxQfr6LKjA8W8Mt/46P/sQ4Hi3hlv/AB0f/Yg1ahfluK4jiwmfR4fijKuqjBdUjtKNkNK0C/4WQPNnGxs3f5lrtDcdkqaOjmqWhstRAyQOaLRyEi9m8x+ag0ilRdSgIiICIiAiIgIiICKFKAiIg8av3t/6p+xY/QfC4avR+gp6mMSRvpY8zTwPBwPAjnWurgdVJY2OR1jvtsWU7H9dFTYBQz1EjY4o6RrnyONmtaEFemxCpwiVtLWukqMOfbUYnISZKZ27VVB25he1n7OlfVbi9Rikxo8JnEVKy4rcUa3Pyr2NPT7hnte79ttmxRkqcb7sPpcKOwxOaW1Ne07819sUey1t56FDaGowS7qKKSqw03c+kac09Gb3L4b93HYnkbxbYg0dFg9PRUj6emjDI2xv6XPdY3e9x2ucTtudq5egEDZMEw1jhcGjh6CDl2EHgeldePEYqukdPTStfHJE8skYQR3J9fQud2NR+RsN8jh9lB06eodFIIJiTf3mY/pOdpPBw9a6QK8qiBr2ljxcHeP73Kkyd0BDJnFzHe9zkbQfkyW2Dod/ZDpovkFfSAiIgIiICIiAiIgIiIPGqaSxwG8tIA3bV+MaKUWIsjp2YhhdZVtog2KnpYpKVlNG6PdK9rn3fJxudguLDiv2whUquku7XRWbKBa57l4HxH9HTwQZwaV4h4Brvr6P+tPvrxDwDXfX0X9a09HViS4LSx7bZ43b233dYPOrKD8lrW4lHNJVYXgtXTSTZhV08k1KaWpuLZy1r7skG3lDfx6N5oXSvpMMo4KgCN8FNG2UEizC0bbncu8uXpNrO06rUwtnk1EmSneLslOU8gjiCg6bHhwDmkEEAgg3BB3EFRIwOBa4AgixB3EcxX5Z2MsTnjkjoaZ5q6Yx6yrjew08uESkm9Plde7CbgN3gNK/QsQrXl2opgHS25b3dxA07nu5zzN4oONR6U0bKp1BHUCYsDy9rQXGkDDYtkd8m5tzj7NW14IBHEXFly8PwCngkdUMYO2HsyTVJ99lF73eeO1XaWkEdwwnKTcM+Kzob0ILKIiCFKIgIoUoCIiAiIgKCpRBSraIPs9pyStvq5BttfeCPjDoShrC/MyRuSVls7L3Fjuc08WmyuWVWspBJZ1y17b6uRvdNvv6xu2ILSFUqSsJJilGWUbbfFkA3uYeI6N4uuLHpVDVVE2HUUo7ZhcW1BcLapotd7Qe7O2w6d6Do19W8y9q0w/COGaWawLYG8CRxcRew6Fdw+iZCzIwHfmc5xLnPcd7nOO0lRQ0bYm5W3O0uc5xu57jvc48SraAiIgIiICIiAiIgIiICIiAiIgKFKIK1XSNkADr7DdrmnK5p52ngqmD4RFT5ssMLHuc4uljY1r5S43L3HfcnftXURBAClEQEREBFClARFCCUREBERAREQEREBERAREQEREBERAREQQiIg//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9" name="8 Rectángulo"/>
          <p:cNvSpPr/>
          <p:nvPr/>
        </p:nvSpPr>
        <p:spPr>
          <a:xfrm>
            <a:off x="1259632" y="1857018"/>
            <a:ext cx="6912768" cy="707886"/>
          </a:xfrm>
          <a:prstGeom prst="rect">
            <a:avLst/>
          </a:prstGeom>
        </p:spPr>
        <p:txBody>
          <a:bodyPr wrap="square">
            <a:spAutoFit/>
          </a:bodyPr>
          <a:lstStyle/>
          <a:p>
            <a:pPr marL="457200" algn="just"/>
            <a:r>
              <a:rPr lang="es-ES" sz="1600" dirty="0" smtClean="0">
                <a:solidFill>
                  <a:srgbClr val="000000"/>
                </a:solidFill>
                <a:latin typeface="Verdana" pitchFamily="34" charset="0"/>
                <a:ea typeface="Verdana" pitchFamily="34" charset="0"/>
                <a:cs typeface="Verdana" pitchFamily="34" charset="0"/>
              </a:rPr>
              <a:t> </a:t>
            </a:r>
            <a:endParaRPr lang="es-CL" sz="1600" dirty="0" smtClean="0">
              <a:latin typeface="Verdana" pitchFamily="34" charset="0"/>
              <a:ea typeface="Verdana" pitchFamily="34" charset="0"/>
              <a:cs typeface="Verdana" pitchFamily="34" charset="0"/>
            </a:endParaRPr>
          </a:p>
          <a:p>
            <a:pPr marL="342900" lvl="0" indent="-342900" algn="just">
              <a:lnSpc>
                <a:spcPct val="150000"/>
              </a:lnSpc>
              <a:tabLst>
                <a:tab pos="685800" algn="l"/>
              </a:tabLst>
            </a:pPr>
            <a:r>
              <a:rPr lang="es-ES" sz="1600" dirty="0" smtClean="0">
                <a:solidFill>
                  <a:srgbClr val="000000"/>
                </a:solidFill>
                <a:latin typeface="Verdana" pitchFamily="34" charset="0"/>
                <a:ea typeface="Verdana" pitchFamily="34" charset="0"/>
                <a:cs typeface="Verdana" pitchFamily="34" charset="0"/>
              </a:rPr>
              <a:t>f)		</a:t>
            </a:r>
            <a:r>
              <a:rPr lang="es-ES" sz="1600" b="1" dirty="0" smtClean="0">
                <a:solidFill>
                  <a:srgbClr val="000000"/>
                </a:solidFill>
                <a:latin typeface="Verdana" pitchFamily="34" charset="0"/>
                <a:ea typeface="Verdana" pitchFamily="34" charset="0"/>
                <a:cs typeface="Verdana" pitchFamily="34" charset="0"/>
              </a:rPr>
              <a:t>Dureza</a:t>
            </a:r>
            <a:r>
              <a:rPr lang="es-ES" sz="1600" dirty="0" smtClean="0">
                <a:solidFill>
                  <a:srgbClr val="000000"/>
                </a:solidFill>
                <a:latin typeface="Verdana" pitchFamily="34" charset="0"/>
                <a:ea typeface="Verdana" pitchFamily="34" charset="0"/>
                <a:cs typeface="Verdana" pitchFamily="34" charset="0"/>
              </a:rPr>
              <a:t> </a:t>
            </a:r>
            <a:r>
              <a:rPr lang="es-ES" sz="1600" b="1" dirty="0" smtClean="0">
                <a:solidFill>
                  <a:srgbClr val="000000"/>
                </a:solidFill>
                <a:latin typeface="Verdana" pitchFamily="34" charset="0"/>
                <a:ea typeface="Verdana" pitchFamily="34" charset="0"/>
                <a:cs typeface="Verdana" pitchFamily="34" charset="0"/>
              </a:rPr>
              <a:t>ROCWELL:    </a:t>
            </a:r>
            <a:endParaRPr lang="es-CL" sz="1600" dirty="0">
              <a:latin typeface="Verdana" pitchFamily="34" charset="0"/>
              <a:ea typeface="Verdana" pitchFamily="34" charset="0"/>
              <a:cs typeface="Verdana" pitchFamily="34" charset="0"/>
            </a:endParaRPr>
          </a:p>
        </p:txBody>
      </p:sp>
      <p:sp>
        <p:nvSpPr>
          <p:cNvPr id="10" name="9 Rectángulo"/>
          <p:cNvSpPr/>
          <p:nvPr/>
        </p:nvSpPr>
        <p:spPr>
          <a:xfrm>
            <a:off x="1259632" y="1412776"/>
            <a:ext cx="6768752" cy="502702"/>
          </a:xfrm>
          <a:prstGeom prst="rect">
            <a:avLst/>
          </a:prstGeom>
        </p:spPr>
        <p:txBody>
          <a:bodyPr wrap="square">
            <a:spAutoFit/>
          </a:bodyPr>
          <a:lstStyle/>
          <a:p>
            <a:pPr>
              <a:lnSpc>
                <a:spcPts val="1560"/>
              </a:lnSpc>
              <a:spcAft>
                <a:spcPts val="0"/>
              </a:spcAft>
            </a:pPr>
            <a:r>
              <a:rPr lang="es-ES" sz="1600" b="1" kern="1800" dirty="0" smtClean="0">
                <a:solidFill>
                  <a:srgbClr val="000000"/>
                </a:solidFill>
                <a:latin typeface="Verdana" pitchFamily="34" charset="0"/>
                <a:ea typeface="Verdana" pitchFamily="34" charset="0"/>
                <a:cs typeface="Verdana" pitchFamily="34" charset="0"/>
              </a:rPr>
              <a:t>PROPIEDADES DE LOS </a:t>
            </a:r>
            <a:r>
              <a:rPr lang="es-ES" sz="1600" b="1" kern="1800" dirty="0" smtClean="0">
                <a:solidFill>
                  <a:srgbClr val="000000"/>
                </a:solidFill>
                <a:latin typeface="Verdana" pitchFamily="34" charset="0"/>
                <a:ea typeface="Verdana" pitchFamily="34" charset="0"/>
                <a:cs typeface="Verdana" pitchFamily="34" charset="0"/>
              </a:rPr>
              <a:t>MATERIALES. </a:t>
            </a:r>
            <a:endParaRPr lang="es-ES" sz="1600" b="1" kern="1800" dirty="0" smtClean="0">
              <a:solidFill>
                <a:srgbClr val="000000"/>
              </a:solidFill>
              <a:latin typeface="Verdana" pitchFamily="34" charset="0"/>
              <a:ea typeface="Verdana" pitchFamily="34" charset="0"/>
              <a:cs typeface="Verdana" pitchFamily="34" charset="0"/>
            </a:endParaRPr>
          </a:p>
          <a:p>
            <a:pPr>
              <a:lnSpc>
                <a:spcPts val="1560"/>
              </a:lnSpc>
              <a:spcAft>
                <a:spcPts val="0"/>
              </a:spcAft>
            </a:pPr>
            <a:endParaRPr lang="es-CL" sz="1600" dirty="0" smtClean="0">
              <a:latin typeface="Verdana" pitchFamily="34" charset="0"/>
              <a:ea typeface="Verdana" pitchFamily="34" charset="0"/>
              <a:cs typeface="Verdana" pitchFamily="34" charset="0"/>
            </a:endParaRPr>
          </a:p>
        </p:txBody>
      </p:sp>
      <p:pic>
        <p:nvPicPr>
          <p:cNvPr id="60418" name="Picture 2" descr="http://www.upv.es/materiales/Fcm/Fcm02/Im%E1genes/Tabla2_8.jpg"/>
          <p:cNvPicPr>
            <a:picLocks noChangeAspect="1" noChangeArrowheads="1"/>
          </p:cNvPicPr>
          <p:nvPr/>
        </p:nvPicPr>
        <p:blipFill>
          <a:blip r:embed="rId2" cstate="print">
            <a:lum bright="-10000"/>
          </a:blip>
          <a:srcRect/>
          <a:stretch>
            <a:fillRect/>
          </a:stretch>
        </p:blipFill>
        <p:spPr bwMode="auto">
          <a:xfrm>
            <a:off x="2147198" y="2593876"/>
            <a:ext cx="5881186" cy="3536553"/>
          </a:xfrm>
          <a:prstGeom prst="rect">
            <a:avLst/>
          </a:prstGeom>
          <a:noFill/>
        </p:spPr>
      </p:pic>
      <p:sp>
        <p:nvSpPr>
          <p:cNvPr id="12" name="11 Rectángulo"/>
          <p:cNvSpPr/>
          <p:nvPr/>
        </p:nvSpPr>
        <p:spPr>
          <a:xfrm>
            <a:off x="2555776" y="6165304"/>
            <a:ext cx="4752528" cy="369332"/>
          </a:xfrm>
          <a:prstGeom prst="rect">
            <a:avLst/>
          </a:prstGeom>
        </p:spPr>
        <p:txBody>
          <a:bodyPr wrap="square">
            <a:spAutoFit/>
          </a:bodyPr>
          <a:lstStyle/>
          <a:p>
            <a:r>
              <a:rPr lang="es-CL" dirty="0" smtClean="0"/>
              <a:t>TABLA. Ensayos Rockwell normalizados</a:t>
            </a:r>
            <a:endParaRPr lang="es-CL"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9701"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p>
        </p:txBody>
      </p:sp>
      <p:sp>
        <p:nvSpPr>
          <p:cNvPr id="29702"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p>
        </p:txBody>
      </p:sp>
      <p:pic>
        <p:nvPicPr>
          <p:cNvPr id="29703"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CuadroTexto"/>
          <p:cNvSpPr txBox="1"/>
          <p:nvPr/>
        </p:nvSpPr>
        <p:spPr>
          <a:xfrm>
            <a:off x="1042988" y="2438400"/>
            <a:ext cx="3096964" cy="1692771"/>
          </a:xfrm>
          <a:prstGeom prst="rect">
            <a:avLst/>
          </a:prstGeom>
          <a:noFill/>
        </p:spPr>
        <p:txBody>
          <a:bodyPr wrap="square">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endParaRPr>
          </a:p>
          <a:p>
            <a:pPr fontAlgn="auto">
              <a:spcBef>
                <a:spcPts val="0"/>
              </a:spcBef>
              <a:spcAft>
                <a:spcPts val="0"/>
              </a:spcAft>
              <a:defRPr/>
            </a:pPr>
            <a:endParaRPr lang="es-ES" sz="2400" b="1" dirty="0">
              <a:solidFill>
                <a:schemeClr val="tx1">
                  <a:lumMod val="75000"/>
                  <a:lumOff val="25000"/>
                </a:schemeClr>
              </a:solidFill>
              <a:latin typeface="Verdana" pitchFamily="34" charset="0"/>
              <a:ea typeface="Verdana" pitchFamily="34" charset="0"/>
              <a:cs typeface="Verdana" pitchFamily="34" charset="0"/>
            </a:endParaRPr>
          </a:p>
          <a:p>
            <a:pPr fontAlgn="auto">
              <a:spcBef>
                <a:spcPts val="0"/>
              </a:spcBef>
              <a:spcAft>
                <a:spcPts val="0"/>
              </a:spcAft>
              <a:defRPr/>
            </a:pPr>
            <a:r>
              <a:rPr lang="es-ES" sz="2400" b="1" dirty="0">
                <a:solidFill>
                  <a:schemeClr val="tx1">
                    <a:lumMod val="75000"/>
                    <a:lumOff val="25000"/>
                  </a:schemeClr>
                </a:solidFill>
                <a:latin typeface="Verdana" pitchFamily="34" charset="0"/>
                <a:ea typeface="Verdana" pitchFamily="34" charset="0"/>
                <a:cs typeface="Verdana" pitchFamily="34" charset="0"/>
              </a:rPr>
              <a:t> Fin de la </a:t>
            </a:r>
            <a:endParaRPr lang="es-ES" sz="2400" b="1" dirty="0" smtClean="0">
              <a:solidFill>
                <a:schemeClr val="tx1">
                  <a:lumMod val="75000"/>
                  <a:lumOff val="25000"/>
                </a:schemeClr>
              </a:solidFill>
              <a:latin typeface="Verdana" pitchFamily="34" charset="0"/>
              <a:ea typeface="Verdana" pitchFamily="34" charset="0"/>
              <a:cs typeface="Verdana" pitchFamily="34" charset="0"/>
            </a:endParaRPr>
          </a:p>
          <a:p>
            <a:pPr fontAlgn="auto">
              <a:spcBef>
                <a:spcPts val="0"/>
              </a:spcBef>
              <a:spcAft>
                <a:spcPts val="0"/>
              </a:spcAft>
              <a:defRPr/>
            </a:pPr>
            <a:r>
              <a:rPr lang="es-ES" sz="2400" b="1" dirty="0" smtClean="0">
                <a:solidFill>
                  <a:schemeClr val="tx1">
                    <a:lumMod val="75000"/>
                    <a:lumOff val="25000"/>
                  </a:schemeClr>
                </a:solidFill>
                <a:latin typeface="Verdana" pitchFamily="34" charset="0"/>
                <a:ea typeface="Verdana" pitchFamily="34" charset="0"/>
                <a:cs typeface="Verdana" pitchFamily="34" charset="0"/>
              </a:rPr>
              <a:t>presentación</a:t>
            </a:r>
            <a:endParaRPr lang="es-ES"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a:defRPr/>
            </a:pPr>
            <a:r>
              <a:rPr lang="es-CL" sz="2000" dirty="0">
                <a:solidFill>
                  <a:schemeClr val="bg1">
                    <a:lumMod val="50000"/>
                  </a:schemeClr>
                </a:solidFill>
              </a:rPr>
              <a:t>A D O T E C   2 0 1 4</a:t>
            </a:r>
          </a:p>
        </p:txBody>
      </p:sp>
      <p:sp>
        <p:nvSpPr>
          <p:cNvPr id="13" name="12 Marcador de número de diapositiva"/>
          <p:cNvSpPr>
            <a:spLocks noGrp="1"/>
          </p:cNvSpPr>
          <p:nvPr>
            <p:ph type="sldNum" sz="quarter" idx="12"/>
          </p:nvPr>
        </p:nvSpPr>
        <p:spPr/>
        <p:txBody>
          <a:bodyPr/>
          <a:lstStyle/>
          <a:p>
            <a:pPr>
              <a:defRPr/>
            </a:pPr>
            <a:fld id="{D5EF2DAE-7891-401B-9BCC-BB7F5FA53728}" type="slidenum">
              <a:rPr lang="es-CL" smtClean="0"/>
              <a:pPr>
                <a:defRPr/>
              </a:pPr>
              <a:t>47</a:t>
            </a:fld>
            <a:endParaRPr lang="es-CL"/>
          </a:p>
        </p:txBody>
      </p:sp>
      <p:sp>
        <p:nvSpPr>
          <p:cNvPr id="12" name="11 CuadroTexto"/>
          <p:cNvSpPr txBox="1"/>
          <p:nvPr/>
        </p:nvSpPr>
        <p:spPr>
          <a:xfrm>
            <a:off x="1709738" y="4868863"/>
            <a:ext cx="7385050" cy="954087"/>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endParaRPr>
          </a:p>
          <a:p>
            <a:pPr fontAlgn="auto">
              <a:spcBef>
                <a:spcPts val="0"/>
              </a:spcBef>
              <a:spcAft>
                <a:spcPts val="0"/>
              </a:spcAft>
              <a:defRPr/>
            </a:pPr>
            <a:r>
              <a:rPr lang="es-ES" sz="2400" b="1" dirty="0">
                <a:solidFill>
                  <a:schemeClr val="tx1">
                    <a:lumMod val="75000"/>
                    <a:lumOff val="25000"/>
                  </a:schemeClr>
                </a:solidFill>
                <a:latin typeface="Verdana" pitchFamily="34" charset="0"/>
                <a:ea typeface="Verdana" pitchFamily="34" charset="0"/>
                <a:cs typeface="Verdana" pitchFamily="34" charset="0"/>
              </a:rPr>
              <a:t> </a:t>
            </a:r>
          </a:p>
        </p:txBody>
      </p:sp>
      <p:sp>
        <p:nvSpPr>
          <p:cNvPr id="16" name="15 Rectángulo"/>
          <p:cNvSpPr/>
          <p:nvPr/>
        </p:nvSpPr>
        <p:spPr>
          <a:xfrm>
            <a:off x="2699792" y="4653136"/>
            <a:ext cx="5435699" cy="1569660"/>
          </a:xfrm>
          <a:prstGeom prst="rect">
            <a:avLst/>
          </a:prstGeom>
        </p:spPr>
        <p:txBody>
          <a:bodyPr wrap="square">
            <a:spAutoFit/>
          </a:bodyPr>
          <a:lstStyle/>
          <a:p>
            <a:pPr algn="r">
              <a:defRPr/>
            </a:pPr>
            <a:endParaRPr lang="es-ES" sz="2400" b="1" dirty="0">
              <a:solidFill>
                <a:schemeClr val="tx1">
                  <a:lumMod val="75000"/>
                  <a:lumOff val="25000"/>
                </a:schemeClr>
              </a:solidFill>
              <a:latin typeface="Verdana" pitchFamily="34" charset="0"/>
              <a:ea typeface="Verdana" pitchFamily="34" charset="0"/>
              <a:cs typeface="Verdana" pitchFamily="34" charset="0"/>
            </a:endParaRPr>
          </a:p>
          <a:p>
            <a:pPr algn="r" fontAlgn="auto">
              <a:spcBef>
                <a:spcPts val="0"/>
              </a:spcBef>
              <a:spcAft>
                <a:spcPts val="0"/>
              </a:spcAft>
              <a:defRPr/>
            </a:pPr>
            <a:r>
              <a:rPr lang="es-ES" sz="2400" b="1" dirty="0">
                <a:solidFill>
                  <a:schemeClr val="tx1">
                    <a:lumMod val="75000"/>
                    <a:lumOff val="25000"/>
                  </a:schemeClr>
                </a:solidFill>
                <a:latin typeface="Verdana" pitchFamily="34" charset="0"/>
                <a:ea typeface="Verdana" pitchFamily="34" charset="0"/>
                <a:cs typeface="Verdana" pitchFamily="34" charset="0"/>
              </a:rPr>
              <a:t>Unidad </a:t>
            </a:r>
            <a:r>
              <a:rPr lang="es-ES" sz="2400" b="1" dirty="0" smtClean="0">
                <a:solidFill>
                  <a:schemeClr val="tx1">
                    <a:lumMod val="75000"/>
                    <a:lumOff val="25000"/>
                  </a:schemeClr>
                </a:solidFill>
                <a:latin typeface="Verdana" pitchFamily="34" charset="0"/>
                <a:ea typeface="Verdana" pitchFamily="34" charset="0"/>
                <a:cs typeface="Verdana" pitchFamily="34" charset="0"/>
              </a:rPr>
              <a:t>2  </a:t>
            </a:r>
          </a:p>
          <a:p>
            <a:pPr algn="r" fontAlgn="auto">
              <a:spcBef>
                <a:spcPts val="0"/>
              </a:spcBef>
              <a:spcAft>
                <a:spcPts val="0"/>
              </a:spcAft>
              <a:defRPr/>
            </a:pPr>
            <a:r>
              <a:rPr lang="es-ES" sz="2400" b="1" dirty="0" smtClean="0">
                <a:solidFill>
                  <a:schemeClr val="tx1">
                    <a:lumMod val="75000"/>
                    <a:lumOff val="25000"/>
                  </a:schemeClr>
                </a:solidFill>
                <a:latin typeface="Verdana" pitchFamily="34" charset="0"/>
                <a:ea typeface="Verdana" pitchFamily="34" charset="0"/>
                <a:cs typeface="Verdana" pitchFamily="34" charset="0"/>
              </a:rPr>
              <a:t>TORQUE </a:t>
            </a:r>
          </a:p>
          <a:p>
            <a:pPr algn="r" fontAlgn="auto">
              <a:spcBef>
                <a:spcPts val="0"/>
              </a:spcBef>
              <a:spcAft>
                <a:spcPts val="0"/>
              </a:spcAft>
              <a:defRPr/>
            </a:pPr>
            <a:r>
              <a:rPr lang="es-ES" sz="2400" b="1" dirty="0" smtClean="0">
                <a:solidFill>
                  <a:schemeClr val="tx1">
                    <a:lumMod val="75000"/>
                    <a:lumOff val="25000"/>
                  </a:schemeClr>
                </a:solidFill>
                <a:latin typeface="Verdana" pitchFamily="34" charset="0"/>
                <a:ea typeface="Verdana" pitchFamily="34" charset="0"/>
                <a:cs typeface="Verdana" pitchFamily="34" charset="0"/>
              </a:rPr>
              <a:t>1 Tecnología de los materiales</a:t>
            </a:r>
            <a:endParaRPr lang="es-ES" sz="2400" b="1" dirty="0">
              <a:solidFill>
                <a:schemeClr val="tx1">
                  <a:lumMod val="75000"/>
                  <a:lumOff val="25000"/>
                </a:schemeClr>
              </a:solidFill>
              <a:latin typeface="Verdana" pitchFamily="34" charset="0"/>
              <a:ea typeface="Verdana" pitchFamily="34" charset="0"/>
              <a:cs typeface="Verdana" pitchFamily="34" charset="0"/>
            </a:endParaRPr>
          </a:p>
        </p:txBody>
      </p:sp>
      <p:pic>
        <p:nvPicPr>
          <p:cNvPr id="17" name="Picture 2" descr="http://www.maxmega.com/maxmega/home/images/stories/Product/Fluid-Control/bolt-nut1.jpg"/>
          <p:cNvPicPr>
            <a:picLocks noChangeAspect="1" noChangeArrowheads="1"/>
          </p:cNvPicPr>
          <p:nvPr/>
        </p:nvPicPr>
        <p:blipFill>
          <a:blip r:embed="rId3" cstate="print">
            <a:lum/>
          </a:blip>
          <a:srcRect/>
          <a:stretch>
            <a:fillRect/>
          </a:stretch>
        </p:blipFill>
        <p:spPr bwMode="auto">
          <a:xfrm>
            <a:off x="4499992" y="2060847"/>
            <a:ext cx="3456384" cy="2585377"/>
          </a:xfrm>
          <a:prstGeom prst="rect">
            <a:avLst/>
          </a:prstGeom>
          <a:noFill/>
        </p:spPr>
      </p:pic>
    </p:spTree>
    <p:extLst>
      <p:ext uri="{BB962C8B-B14F-4D97-AF65-F5344CB8AC3E}">
        <p14:creationId xmlns:p14="http://schemas.microsoft.com/office/powerpoint/2010/main" val="2793683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6 Imagen" descr="Imagen ocho"/>
          <p:cNvPicPr>
            <a:picLocks noChangeAspect="1" noChangeArrowheads="1"/>
          </p:cNvPicPr>
          <p:nvPr/>
        </p:nvPicPr>
        <p:blipFill rotWithShape="1">
          <a:blip r:embed="rId2" cstate="print"/>
          <a:srcRect l="33800" t="16327"/>
          <a:stretch/>
        </p:blipFill>
        <p:spPr bwMode="auto">
          <a:xfrm>
            <a:off x="1835697" y="3501008"/>
            <a:ext cx="6408712" cy="3168352"/>
          </a:xfrm>
          <a:prstGeom prst="rect">
            <a:avLst/>
          </a:prstGeom>
          <a:noFill/>
          <a:ln w="9525">
            <a:noFill/>
            <a:miter lim="800000"/>
            <a:headEnd/>
            <a:tailEnd/>
          </a:ln>
        </p:spPr>
      </p:pic>
      <p:sp>
        <p:nvSpPr>
          <p:cNvPr id="8" name="7 CuadroTexto"/>
          <p:cNvSpPr txBox="1"/>
          <p:nvPr/>
        </p:nvSpPr>
        <p:spPr>
          <a:xfrm>
            <a:off x="899592" y="1484784"/>
            <a:ext cx="6048672" cy="600164"/>
          </a:xfrm>
          <a:prstGeom prst="rect">
            <a:avLst/>
          </a:prstGeom>
          <a:noFill/>
        </p:spPr>
        <p:txBody>
          <a:bodyPr wrap="square">
            <a:spAutoFit/>
          </a:bodyPr>
          <a:lstStyle/>
          <a:p>
            <a:pPr fontAlgn="auto">
              <a:lnSpc>
                <a:spcPct val="150000"/>
              </a:lnSpc>
              <a:spcBef>
                <a:spcPts val="0"/>
              </a:spcBef>
              <a:spcAft>
                <a:spcPts val="0"/>
              </a:spcAft>
              <a:defRPr/>
            </a:pPr>
            <a:r>
              <a:rPr lang="es-ES" sz="2200" b="1" dirty="0" smtClean="0">
                <a:latin typeface="Verdana" pitchFamily="34" charset="0"/>
                <a:ea typeface="Verdana" pitchFamily="34" charset="0"/>
                <a:cs typeface="Verdana" pitchFamily="34" charset="0"/>
              </a:rPr>
              <a:t>¿Qué es  TORQUE ?</a:t>
            </a:r>
            <a:endParaRPr lang="es-ES" sz="2000" b="1"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5</a:t>
            </a:fld>
            <a:endParaRPr lang="es-CL"/>
          </a:p>
        </p:txBody>
      </p:sp>
      <p:sp>
        <p:nvSpPr>
          <p:cNvPr id="6" name="5 Rectángulo"/>
          <p:cNvSpPr/>
          <p:nvPr/>
        </p:nvSpPr>
        <p:spPr>
          <a:xfrm>
            <a:off x="1403648" y="1988840"/>
            <a:ext cx="7272808" cy="1938992"/>
          </a:xfrm>
          <a:prstGeom prst="rect">
            <a:avLst/>
          </a:prstGeom>
        </p:spPr>
        <p:txBody>
          <a:bodyPr wrap="square">
            <a:spAutoFit/>
          </a:bodyPr>
          <a:lstStyle/>
          <a:p>
            <a:pPr>
              <a:lnSpc>
                <a:spcPct val="150000"/>
              </a:lnSpc>
            </a:pPr>
            <a:r>
              <a:rPr lang="es-MX" sz="1600" dirty="0" smtClean="0">
                <a:latin typeface="Verdana" pitchFamily="34" charset="0"/>
              </a:rPr>
              <a:t>        Torque es la acción que se produce cuando aplicamos  una fuerza en un punto de un cuerpo a una distancia determinada  y  que tiende a producir una torsión o rotación.</a:t>
            </a:r>
          </a:p>
          <a:p>
            <a:pPr>
              <a:lnSpc>
                <a:spcPct val="150000"/>
              </a:lnSpc>
            </a:pPr>
            <a:r>
              <a:rPr lang="es-MX" sz="1600" dirty="0" smtClean="0">
                <a:latin typeface="Verdana" pitchFamily="34" charset="0"/>
              </a:rPr>
              <a:t>        En mecánica el torque adquiere especial importancia en el apriete de los pernos.</a:t>
            </a:r>
            <a:endParaRPr lang="es-MX" sz="1600" dirty="0">
              <a:latin typeface="Verdana" pitchFamily="34" charset="0"/>
            </a:endParaRPr>
          </a:p>
        </p:txBody>
      </p:sp>
      <p:sp>
        <p:nvSpPr>
          <p:cNvPr id="10"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6</a:t>
            </a:fld>
            <a:endParaRPr lang="es-CL"/>
          </a:p>
        </p:txBody>
      </p:sp>
      <p:sp>
        <p:nvSpPr>
          <p:cNvPr id="6" name="5 Rectángulo"/>
          <p:cNvSpPr/>
          <p:nvPr/>
        </p:nvSpPr>
        <p:spPr>
          <a:xfrm>
            <a:off x="1907704" y="1700808"/>
            <a:ext cx="5760640" cy="781240"/>
          </a:xfrm>
          <a:prstGeom prst="rect">
            <a:avLst/>
          </a:prstGeom>
        </p:spPr>
        <p:txBody>
          <a:bodyPr wrap="square">
            <a:spAutoFit/>
          </a:bodyPr>
          <a:lstStyle/>
          <a:p>
            <a:pPr algn="ctr">
              <a:lnSpc>
                <a:spcPct val="150000"/>
              </a:lnSpc>
            </a:pPr>
            <a:r>
              <a:rPr lang="es-MX" sz="1600" dirty="0" smtClean="0">
                <a:latin typeface="Verdana" pitchFamily="34" charset="0"/>
              </a:rPr>
              <a:t>En mecánica el torque adquiere especial importancia en </a:t>
            </a:r>
            <a:r>
              <a:rPr lang="es-MX" sz="1600" b="1" dirty="0" smtClean="0">
                <a:latin typeface="Verdana" pitchFamily="34" charset="0"/>
              </a:rPr>
              <a:t>el apriete de los pernos.</a:t>
            </a:r>
            <a:endParaRPr lang="es-MX" sz="1600" b="1" dirty="0">
              <a:latin typeface="Verdana" pitchFamily="34" charset="0"/>
            </a:endParaRPr>
          </a:p>
        </p:txBody>
      </p:sp>
      <p:pic>
        <p:nvPicPr>
          <p:cNvPr id="5" name="Picture 2" descr="https://encrypted-tbn1.gstatic.com/images?q=tbn:ANd9GcQsj1ixow0F9vozAZ2eflxj6OhbwiewLx4CL_RwLcywyWVRQqbD"/>
          <p:cNvPicPr>
            <a:picLocks noChangeAspect="1" noChangeArrowheads="1"/>
          </p:cNvPicPr>
          <p:nvPr/>
        </p:nvPicPr>
        <p:blipFill>
          <a:blip r:embed="rId2" cstate="print"/>
          <a:srcRect/>
          <a:stretch>
            <a:fillRect/>
          </a:stretch>
        </p:blipFill>
        <p:spPr bwMode="auto">
          <a:xfrm>
            <a:off x="2627784" y="2996952"/>
            <a:ext cx="4830663" cy="3365470"/>
          </a:xfrm>
          <a:prstGeom prst="rect">
            <a:avLst/>
          </a:prstGeom>
          <a:noFill/>
        </p:spPr>
      </p:pic>
    </p:spTree>
    <p:extLst>
      <p:ext uri="{BB962C8B-B14F-4D97-AF65-F5344CB8AC3E}">
        <p14:creationId xmlns:p14="http://schemas.microsoft.com/office/powerpoint/2010/main" val="1167099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7</a:t>
            </a:fld>
            <a:endParaRPr lang="es-CL"/>
          </a:p>
        </p:txBody>
      </p:sp>
      <p:sp>
        <p:nvSpPr>
          <p:cNvPr id="10" name="9 Rectángulo"/>
          <p:cNvSpPr/>
          <p:nvPr/>
        </p:nvSpPr>
        <p:spPr>
          <a:xfrm>
            <a:off x="1619672" y="1628800"/>
            <a:ext cx="6408712" cy="1200329"/>
          </a:xfrm>
          <a:prstGeom prst="rect">
            <a:avLst/>
          </a:prstGeom>
        </p:spPr>
        <p:txBody>
          <a:bodyPr wrap="square">
            <a:spAutoFit/>
          </a:bodyPr>
          <a:lstStyle/>
          <a:p>
            <a:pPr>
              <a:lnSpc>
                <a:spcPct val="150000"/>
              </a:lnSpc>
            </a:pPr>
            <a:r>
              <a:rPr lang="es-MX" sz="1600" dirty="0" smtClean="0">
                <a:latin typeface="Verdana" pitchFamily="34" charset="0"/>
              </a:rPr>
              <a:t>	Para efectuar un apriete controlado o TORQUEAR    </a:t>
            </a:r>
          </a:p>
          <a:p>
            <a:pPr>
              <a:lnSpc>
                <a:spcPct val="150000"/>
              </a:lnSpc>
            </a:pPr>
            <a:r>
              <a:rPr lang="es-MX" sz="1600" dirty="0" smtClean="0">
                <a:latin typeface="Verdana" pitchFamily="34" charset="0"/>
              </a:rPr>
              <a:t>     correctamente un perno en algún sistema es necesario  </a:t>
            </a:r>
          </a:p>
          <a:p>
            <a:pPr>
              <a:lnSpc>
                <a:spcPct val="150000"/>
              </a:lnSpc>
            </a:pPr>
            <a:r>
              <a:rPr lang="es-MX" sz="1600" dirty="0" smtClean="0">
                <a:latin typeface="Verdana" pitchFamily="34" charset="0"/>
              </a:rPr>
              <a:t>     considerar una serie de factores como por ejemplo: </a:t>
            </a:r>
            <a:endParaRPr lang="es-MX" sz="1600" dirty="0">
              <a:latin typeface="Verdana" pitchFamily="34" charset="0"/>
            </a:endParaRPr>
          </a:p>
        </p:txBody>
      </p:sp>
      <p:sp>
        <p:nvSpPr>
          <p:cNvPr id="5" name="4 CuadroTexto"/>
          <p:cNvSpPr txBox="1"/>
          <p:nvPr/>
        </p:nvSpPr>
        <p:spPr>
          <a:xfrm>
            <a:off x="1907704" y="3356992"/>
            <a:ext cx="6408712" cy="369332"/>
          </a:xfrm>
          <a:prstGeom prst="rect">
            <a:avLst/>
          </a:prstGeom>
          <a:noFill/>
        </p:spPr>
        <p:txBody>
          <a:bodyPr wrap="square" rtlCol="0">
            <a:spAutoFit/>
          </a:bodyPr>
          <a:lstStyle/>
          <a:p>
            <a:pPr>
              <a:buFont typeface="Wingdings" pitchFamily="2" charset="2"/>
              <a:buChar char="ü"/>
            </a:pPr>
            <a:r>
              <a:rPr lang="es-CL" dirty="0" smtClean="0"/>
              <a:t>   La dureza o resistencia de los materiales a unir o fijar.</a:t>
            </a:r>
            <a:endParaRPr lang="es-CL" dirty="0"/>
          </a:p>
        </p:txBody>
      </p:sp>
      <p:sp>
        <p:nvSpPr>
          <p:cNvPr id="6" name="5 CuadroTexto"/>
          <p:cNvSpPr txBox="1"/>
          <p:nvPr/>
        </p:nvSpPr>
        <p:spPr>
          <a:xfrm>
            <a:off x="1906713" y="3933056"/>
            <a:ext cx="6408712" cy="369332"/>
          </a:xfrm>
          <a:prstGeom prst="rect">
            <a:avLst/>
          </a:prstGeom>
          <a:noFill/>
        </p:spPr>
        <p:txBody>
          <a:bodyPr wrap="square" rtlCol="0">
            <a:spAutoFit/>
          </a:bodyPr>
          <a:lstStyle/>
          <a:p>
            <a:pPr>
              <a:buFont typeface="Wingdings" pitchFamily="2" charset="2"/>
              <a:buChar char="ü"/>
            </a:pPr>
            <a:r>
              <a:rPr lang="es-CL" dirty="0" smtClean="0"/>
              <a:t>   La dureza o resistencia del perno a utilizar.</a:t>
            </a:r>
            <a:endParaRPr lang="es-CL" dirty="0"/>
          </a:p>
        </p:txBody>
      </p:sp>
      <p:sp>
        <p:nvSpPr>
          <p:cNvPr id="9" name="8 CuadroTexto"/>
          <p:cNvSpPr txBox="1"/>
          <p:nvPr/>
        </p:nvSpPr>
        <p:spPr>
          <a:xfrm>
            <a:off x="1906713" y="4509120"/>
            <a:ext cx="6408712" cy="369332"/>
          </a:xfrm>
          <a:prstGeom prst="rect">
            <a:avLst/>
          </a:prstGeom>
          <a:noFill/>
        </p:spPr>
        <p:txBody>
          <a:bodyPr wrap="square" rtlCol="0">
            <a:spAutoFit/>
          </a:bodyPr>
          <a:lstStyle/>
          <a:p>
            <a:pPr>
              <a:buFont typeface="Wingdings" pitchFamily="2" charset="2"/>
              <a:buChar char="ü"/>
            </a:pPr>
            <a:r>
              <a:rPr lang="es-CL" dirty="0" smtClean="0"/>
              <a:t>   El tipo de trabajo que realiza el mecanismo a unir.</a:t>
            </a:r>
            <a:endParaRPr lang="es-CL" dirty="0"/>
          </a:p>
        </p:txBody>
      </p:sp>
      <p:sp>
        <p:nvSpPr>
          <p:cNvPr id="12" name="11 CuadroTexto"/>
          <p:cNvSpPr txBox="1"/>
          <p:nvPr/>
        </p:nvSpPr>
        <p:spPr>
          <a:xfrm>
            <a:off x="1907704" y="5085184"/>
            <a:ext cx="6408712" cy="369332"/>
          </a:xfrm>
          <a:prstGeom prst="rect">
            <a:avLst/>
          </a:prstGeom>
          <a:noFill/>
        </p:spPr>
        <p:txBody>
          <a:bodyPr wrap="square" rtlCol="0">
            <a:spAutoFit/>
          </a:bodyPr>
          <a:lstStyle/>
          <a:p>
            <a:pPr>
              <a:buFont typeface="Wingdings" pitchFamily="2" charset="2"/>
              <a:buChar char="ü"/>
            </a:pPr>
            <a:r>
              <a:rPr lang="es-CL" dirty="0" smtClean="0"/>
              <a:t>   La selección de la llave de torque, </a:t>
            </a:r>
            <a:r>
              <a:rPr lang="es-CL" dirty="0" smtClean="0"/>
              <a:t>etc</a:t>
            </a:r>
            <a:r>
              <a:rPr lang="es-CL" dirty="0"/>
              <a:t>.</a:t>
            </a:r>
            <a:r>
              <a:rPr lang="es-CL" dirty="0" smtClean="0"/>
              <a:t> </a:t>
            </a:r>
            <a:endParaRPr lang="es-CL" dirty="0"/>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632" y="1490944"/>
            <a:ext cx="7128792" cy="1107996"/>
          </a:xfrm>
          <a:prstGeom prst="rect">
            <a:avLst/>
          </a:prstGeom>
          <a:noFill/>
        </p:spPr>
        <p:txBody>
          <a:bodyPr wrap="square">
            <a:spAutoFit/>
          </a:bodyPr>
          <a:lstStyle/>
          <a:p>
            <a:pPr fontAlgn="auto">
              <a:lnSpc>
                <a:spcPct val="150000"/>
              </a:lnSpc>
              <a:spcBef>
                <a:spcPts val="0"/>
              </a:spcBef>
              <a:spcAft>
                <a:spcPts val="0"/>
              </a:spcAft>
              <a:defRPr/>
            </a:pPr>
            <a:r>
              <a:rPr lang="es-ES" sz="2200" b="1" dirty="0" smtClean="0">
                <a:latin typeface="Verdana" pitchFamily="34" charset="0"/>
                <a:ea typeface="Verdana" pitchFamily="34" charset="0"/>
                <a:cs typeface="Verdana" pitchFamily="34" charset="0"/>
              </a:rPr>
              <a:t>¿</a:t>
            </a:r>
            <a:r>
              <a:rPr lang="es-ES" sz="2200" b="1" dirty="0">
                <a:latin typeface="Verdana" pitchFamily="34" charset="0"/>
                <a:ea typeface="Verdana" pitchFamily="34" charset="0"/>
                <a:cs typeface="Verdana" pitchFamily="34" charset="0"/>
              </a:rPr>
              <a:t>Qué </a:t>
            </a:r>
            <a:r>
              <a:rPr lang="es-ES" sz="2200" b="1" dirty="0" smtClean="0">
                <a:latin typeface="Verdana" pitchFamily="34" charset="0"/>
                <a:ea typeface="Verdana" pitchFamily="34" charset="0"/>
                <a:cs typeface="Verdana" pitchFamily="34" charset="0"/>
              </a:rPr>
              <a:t>relación existe entre el TORQUE y la   </a:t>
            </a:r>
          </a:p>
          <a:p>
            <a:pPr fontAlgn="auto">
              <a:lnSpc>
                <a:spcPct val="150000"/>
              </a:lnSpc>
              <a:spcBef>
                <a:spcPts val="0"/>
              </a:spcBef>
              <a:spcAft>
                <a:spcPts val="0"/>
              </a:spcAft>
              <a:defRPr/>
            </a:pPr>
            <a:r>
              <a:rPr lang="es-ES" sz="2200" b="1" dirty="0" smtClean="0">
                <a:latin typeface="Verdana" pitchFamily="34" charset="0"/>
                <a:ea typeface="Verdana" pitchFamily="34" charset="0"/>
                <a:cs typeface="Verdana" pitchFamily="34" charset="0"/>
              </a:rPr>
              <a:t> METROLOGÍA?</a:t>
            </a:r>
            <a:endParaRPr lang="es-ES" sz="2000" b="1"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8</a:t>
            </a:fld>
            <a:endParaRPr lang="es-CL"/>
          </a:p>
        </p:txBody>
      </p:sp>
      <p:sp>
        <p:nvSpPr>
          <p:cNvPr id="10" name="9 Rectángulo"/>
          <p:cNvSpPr/>
          <p:nvPr/>
        </p:nvSpPr>
        <p:spPr>
          <a:xfrm>
            <a:off x="1187624" y="2708920"/>
            <a:ext cx="7632848" cy="3785652"/>
          </a:xfrm>
          <a:prstGeom prst="rect">
            <a:avLst/>
          </a:prstGeom>
        </p:spPr>
        <p:txBody>
          <a:bodyPr wrap="square">
            <a:spAutoFit/>
          </a:bodyPr>
          <a:lstStyle/>
          <a:p>
            <a:pPr>
              <a:lnSpc>
                <a:spcPct val="150000"/>
              </a:lnSpc>
            </a:pPr>
            <a:r>
              <a:rPr lang="es-MX" sz="1600" dirty="0" smtClean="0">
                <a:latin typeface="Verdana" pitchFamily="34" charset="0"/>
              </a:rPr>
              <a:t>	</a:t>
            </a:r>
            <a:r>
              <a:rPr lang="es-MX" sz="1600" dirty="0">
                <a:latin typeface="Verdana" pitchFamily="34" charset="0"/>
              </a:rPr>
              <a:t>S</a:t>
            </a:r>
            <a:r>
              <a:rPr lang="es-MX" sz="1600" dirty="0" smtClean="0">
                <a:latin typeface="Verdana" pitchFamily="34" charset="0"/>
              </a:rPr>
              <a:t>abemos que la metrología es </a:t>
            </a:r>
            <a:r>
              <a:rPr lang="es-CL" altLang="es-CL" sz="1600" dirty="0" smtClean="0">
                <a:latin typeface="Verdana" pitchFamily="34" charset="0"/>
              </a:rPr>
              <a:t> la ciencia que se ocupa de las mediciones, las unidades  de medida y de los equipos utilizados para efectuarlas,   así como  de  su  verificación  y calibración  periódica.</a:t>
            </a:r>
          </a:p>
          <a:p>
            <a:pPr>
              <a:lnSpc>
                <a:spcPct val="150000"/>
              </a:lnSpc>
            </a:pPr>
            <a:r>
              <a:rPr lang="es-CL" altLang="es-CL" sz="1600" dirty="0" smtClean="0">
                <a:latin typeface="Verdana" pitchFamily="34" charset="0"/>
              </a:rPr>
              <a:t>	 Por lo tanto existe una estrecha relación entre la metrología y el torque o apriete controlado, debido a que el torque relaciona las magnitudes fuerza y distancia, y éstas se expresan en unidades de medida.</a:t>
            </a:r>
          </a:p>
          <a:p>
            <a:pPr>
              <a:lnSpc>
                <a:spcPct val="150000"/>
              </a:lnSpc>
            </a:pPr>
            <a:r>
              <a:rPr lang="es-CL" altLang="es-CL" sz="1600" dirty="0">
                <a:latin typeface="Verdana" pitchFamily="34" charset="0"/>
              </a:rPr>
              <a:t> </a:t>
            </a:r>
            <a:r>
              <a:rPr lang="es-CL" altLang="es-CL" sz="1600" dirty="0" smtClean="0">
                <a:latin typeface="Verdana" pitchFamily="34" charset="0"/>
              </a:rPr>
              <a:t>             Por otra parte para efectuar un  torque  se requiere de un instrumento llamado llave de torque o llave dinamométrica y toda llave de torque requiere de calibración periódica.  </a:t>
            </a:r>
            <a:endParaRPr lang="es-MX" sz="1600" dirty="0">
              <a:latin typeface="Verdana" pitchFamily="34" charset="0"/>
            </a:endParaRPr>
          </a:p>
        </p:txBody>
      </p:sp>
      <p:sp>
        <p:nvSpPr>
          <p:cNvPr id="5" name="1 Elipse"/>
          <p:cNvSpPr>
            <a:spLocks noChangeArrowheads="1"/>
          </p:cNvSpPr>
          <p:nvPr/>
        </p:nvSpPr>
        <p:spPr bwMode="auto">
          <a:xfrm>
            <a:off x="7812360" y="260648"/>
            <a:ext cx="684212" cy="719137"/>
          </a:xfrm>
          <a:prstGeom prst="ellipse">
            <a:avLst/>
          </a:prstGeom>
          <a:solidFill>
            <a:srgbClr val="E36C0A"/>
          </a:solidFill>
          <a:ln w="76200">
            <a:solidFill>
              <a:srgbClr val="974706"/>
            </a:solidFill>
            <a:round/>
            <a:headEnd/>
            <a:tailEnd/>
          </a:ln>
        </p:spPr>
        <p:txBody>
          <a:bodyPr anchor="ctr"/>
          <a:ls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043608" y="1412776"/>
            <a:ext cx="5328592" cy="2862322"/>
          </a:xfrm>
          <a:prstGeom prst="rect">
            <a:avLst/>
          </a:prstGeom>
          <a:noFill/>
        </p:spPr>
        <p:txBody>
          <a:bodyPr wrap="square">
            <a:spAutoFit/>
          </a:bodyPr>
          <a:lstStyle/>
          <a:p>
            <a:pPr fontAlgn="auto">
              <a:lnSpc>
                <a:spcPct val="150000"/>
              </a:lnSpc>
              <a:spcBef>
                <a:spcPts val="0"/>
              </a:spcBef>
              <a:spcAft>
                <a:spcPts val="0"/>
              </a:spcAft>
              <a:defRPr/>
            </a:pPr>
            <a:r>
              <a:rPr lang="es-ES" sz="2000" b="1" dirty="0" smtClean="0">
                <a:latin typeface="Verdana" pitchFamily="34" charset="0"/>
                <a:ea typeface="Verdana" pitchFamily="34" charset="0"/>
                <a:cs typeface="Verdana" pitchFamily="34" charset="0"/>
              </a:rPr>
              <a:t>Considerando que todos los pernos de la figura tienen la misma medida.</a:t>
            </a:r>
          </a:p>
          <a:p>
            <a:pPr fontAlgn="auto">
              <a:lnSpc>
                <a:spcPct val="150000"/>
              </a:lnSpc>
              <a:spcBef>
                <a:spcPts val="0"/>
              </a:spcBef>
              <a:spcAft>
                <a:spcPts val="0"/>
              </a:spcAft>
              <a:defRPr/>
            </a:pPr>
            <a:r>
              <a:rPr lang="es-ES" sz="2000" b="1" dirty="0" smtClean="0">
                <a:latin typeface="Verdana" pitchFamily="34" charset="0"/>
                <a:ea typeface="Verdana" pitchFamily="34" charset="0"/>
                <a:cs typeface="Verdana" pitchFamily="34" charset="0"/>
              </a:rPr>
              <a:t>  ¿ </a:t>
            </a:r>
            <a:r>
              <a:rPr lang="es-ES" sz="2000" b="1" dirty="0">
                <a:latin typeface="Verdana" pitchFamily="34" charset="0"/>
                <a:ea typeface="Verdana" pitchFamily="34" charset="0"/>
                <a:cs typeface="Verdana" pitchFamily="34" charset="0"/>
              </a:rPr>
              <a:t>T</a:t>
            </a:r>
            <a:r>
              <a:rPr lang="es-ES" sz="2000" b="1" dirty="0" smtClean="0">
                <a:latin typeface="Verdana" pitchFamily="34" charset="0"/>
                <a:ea typeface="Verdana" pitchFamily="34" charset="0"/>
                <a:cs typeface="Verdana" pitchFamily="34" charset="0"/>
              </a:rPr>
              <a:t>odos estos pernos tienen la misma aplicación? </a:t>
            </a:r>
            <a:r>
              <a:rPr lang="es-ES" sz="2000" b="1" dirty="0" smtClean="0">
                <a:latin typeface="Verdana" pitchFamily="34" charset="0"/>
                <a:ea typeface="Verdana" pitchFamily="34" charset="0"/>
                <a:cs typeface="Verdana" pitchFamily="34" charset="0"/>
              </a:rPr>
              <a:t>¿Todos </a:t>
            </a:r>
            <a:r>
              <a:rPr lang="es-ES" sz="2000" b="1" dirty="0" smtClean="0">
                <a:latin typeface="Verdana" pitchFamily="34" charset="0"/>
                <a:ea typeface="Verdana" pitchFamily="34" charset="0"/>
                <a:cs typeface="Verdana" pitchFamily="34" charset="0"/>
              </a:rPr>
              <a:t>ellos requieren del mismo torque?</a:t>
            </a:r>
            <a:endParaRPr lang="es-ES" sz="2000" b="1" dirty="0">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E4777946-190F-4AAA-AFBA-8EEBCA772354}" type="slidenum">
              <a:rPr lang="es-CL" smtClean="0"/>
              <a:pPr>
                <a:defRPr/>
              </a:pPr>
              <a:t>9</a:t>
            </a:fld>
            <a:endParaRPr lang="es-CL"/>
          </a:p>
        </p:txBody>
      </p:sp>
      <p:sp>
        <p:nvSpPr>
          <p:cNvPr id="11265" name="Rectangle 1"/>
          <p:cNvSpPr>
            <a:spLocks noChangeArrowheads="1"/>
          </p:cNvSpPr>
          <p:nvPr/>
        </p:nvSpPr>
        <p:spPr bwMode="auto">
          <a:xfrm>
            <a:off x="1115616" y="3940023"/>
            <a:ext cx="748883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tabLst>
                <a:tab pos="228600" algn="l"/>
              </a:tabLst>
            </a:pPr>
            <a:endParaRPr lang="es-CL" dirty="0" smtClean="0">
              <a:latin typeface="Verdana" pitchFamily="34" charset="0"/>
              <a:ea typeface="Verdana" pitchFamily="34" charset="0"/>
              <a:cs typeface="Verdana" pitchFamily="34" charset="0"/>
            </a:endParaRPr>
          </a:p>
          <a:p>
            <a:pPr>
              <a:lnSpc>
                <a:spcPct val="150000"/>
              </a:lnSpc>
              <a:tabLst>
                <a:tab pos="228600" algn="l"/>
              </a:tabLst>
            </a:pPr>
            <a:r>
              <a:rPr lang="es-CL" dirty="0" smtClean="0">
                <a:latin typeface="Verdana" pitchFamily="34" charset="0"/>
                <a:ea typeface="Verdana" pitchFamily="34" charset="0"/>
                <a:cs typeface="Verdana" pitchFamily="34" charset="0"/>
              </a:rPr>
              <a:t>R</a:t>
            </a:r>
            <a:r>
              <a:rPr lang="es-CL" dirty="0">
                <a:latin typeface="Verdana" pitchFamily="34" charset="0"/>
                <a:ea typeface="Verdana" pitchFamily="34" charset="0"/>
                <a:cs typeface="Verdana" pitchFamily="34" charset="0"/>
              </a:rPr>
              <a:t>:</a:t>
            </a:r>
            <a:r>
              <a:rPr lang="es-CL" dirty="0" smtClean="0">
                <a:latin typeface="Verdana" pitchFamily="34" charset="0"/>
                <a:ea typeface="Verdana" pitchFamily="34" charset="0"/>
                <a:cs typeface="Verdana" pitchFamily="34" charset="0"/>
              </a:rPr>
              <a:t> </a:t>
            </a:r>
            <a:r>
              <a:rPr lang="es-CL" dirty="0" smtClean="0">
                <a:latin typeface="Verdana" pitchFamily="34" charset="0"/>
                <a:ea typeface="Verdana" pitchFamily="34" charset="0"/>
                <a:cs typeface="Verdana" pitchFamily="34" charset="0"/>
              </a:rPr>
              <a:t>El que todos tengan la misma medida no implica que tengan la misma aplicación y requieran de igual torque. Es el material de fabricación y los elementos a fijar los que determinan sus aplicaciones y el torque o apriete al ser instalados.</a:t>
            </a:r>
          </a:p>
        </p:txBody>
      </p:sp>
      <p:pic>
        <p:nvPicPr>
          <p:cNvPr id="1026" name="Picture 2" descr="http://www.maxmega.com/maxmega/home/images/stories/Product/Fluid-Control/bolt-nut1.jpg"/>
          <p:cNvPicPr>
            <a:picLocks noChangeAspect="1" noChangeArrowheads="1"/>
          </p:cNvPicPr>
          <p:nvPr/>
        </p:nvPicPr>
        <p:blipFill>
          <a:blip r:embed="rId2" cstate="print">
            <a:lum/>
          </a:blip>
          <a:srcRect/>
          <a:stretch>
            <a:fillRect/>
          </a:stretch>
        </p:blipFill>
        <p:spPr bwMode="auto">
          <a:xfrm>
            <a:off x="6372200" y="1556792"/>
            <a:ext cx="2622707" cy="2520280"/>
          </a:xfrm>
          <a:prstGeom prst="rect">
            <a:avLst/>
          </a:prstGeom>
          <a:noFill/>
        </p:spPr>
      </p:pic>
      <p:sp>
        <p:nvSpPr>
          <p:cNvPr id="9" name="1 Elipse"/>
          <p:cNvSpPr>
            <a:spLocks noChangeArrowheads="1"/>
          </p:cNvSpPr>
          <p:nvPr/>
        </p:nvSpPr>
        <p:spPr bwMode="auto">
          <a:xfrm>
            <a:off x="7812088" y="188913"/>
            <a:ext cx="684212" cy="719137"/>
          </a:xfrm>
          <a:prstGeom prst="ellipse">
            <a:avLst/>
          </a:prstGeom>
          <a:solidFill>
            <a:srgbClr val="E36C0A"/>
          </a:solidFill>
          <a:ln w="76200">
            <a:solidFill>
              <a:srgbClr val="974706"/>
            </a:solidFill>
            <a:round/>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s-CL" altLang="es-CL" sz="2900" dirty="0">
                <a:solidFill>
                  <a:srgbClr val="FFFFFF"/>
                </a:solidFill>
                <a:latin typeface="Calibri" pitchFamily="34" charset="0"/>
              </a:rPr>
              <a:t>?</a:t>
            </a:r>
            <a:endParaRPr lang="es-CL" altLang="es-CL" dirty="0"/>
          </a:p>
        </p:txBody>
      </p:sp>
    </p:spTree>
    <p:extLst>
      <p:ext uri="{BB962C8B-B14F-4D97-AF65-F5344CB8AC3E}">
        <p14:creationId xmlns:p14="http://schemas.microsoft.com/office/powerpoint/2010/main" val="26940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fade">
                                      <p:cBhvr>
                                        <p:cTn id="7" dur="20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7959</TotalTime>
  <Words>1350</Words>
  <Application>Microsoft Office PowerPoint</Application>
  <PresentationFormat>Presentación en pantalla (4:3)</PresentationFormat>
  <Paragraphs>318</Paragraphs>
  <Slides>47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Calibri</vt:lpstr>
      <vt:lpstr>Century Gothic</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 Teresa Dittborn</dc:creator>
  <cp:lastModifiedBy>Cristian Pedernera</cp:lastModifiedBy>
  <cp:revision>380</cp:revision>
  <cp:lastPrinted>2014-02-27T18:51:11Z</cp:lastPrinted>
  <dcterms:created xsi:type="dcterms:W3CDTF">2013-12-27T17:15:53Z</dcterms:created>
  <dcterms:modified xsi:type="dcterms:W3CDTF">2015-03-17T13:42:18Z</dcterms:modified>
</cp:coreProperties>
</file>