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5" r:id="rId2"/>
    <p:sldId id="377" r:id="rId3"/>
    <p:sldId id="417" r:id="rId4"/>
    <p:sldId id="390" r:id="rId5"/>
    <p:sldId id="420" r:id="rId6"/>
    <p:sldId id="419" r:id="rId7"/>
    <p:sldId id="267" r:id="rId8"/>
    <p:sldId id="264" r:id="rId9"/>
    <p:sldId id="380" r:id="rId10"/>
    <p:sldId id="382" r:id="rId11"/>
    <p:sldId id="278" r:id="rId12"/>
    <p:sldId id="405" r:id="rId13"/>
    <p:sldId id="423" r:id="rId14"/>
    <p:sldId id="311" r:id="rId15"/>
    <p:sldId id="293" r:id="rId16"/>
    <p:sldId id="400" r:id="rId17"/>
    <p:sldId id="302" r:id="rId18"/>
    <p:sldId id="407" r:id="rId19"/>
    <p:sldId id="383" r:id="rId20"/>
    <p:sldId id="385" r:id="rId21"/>
    <p:sldId id="408" r:id="rId22"/>
    <p:sldId id="401" r:id="rId23"/>
    <p:sldId id="402" r:id="rId24"/>
    <p:sldId id="410" r:id="rId25"/>
    <p:sldId id="411" r:id="rId26"/>
    <p:sldId id="409" r:id="rId27"/>
  </p:sldIdLst>
  <p:sldSz cx="9144000" cy="6858000" type="screen4x3"/>
  <p:notesSz cx="9296400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40" autoAdjust="0"/>
  </p:normalViewPr>
  <p:slideViewPr>
    <p:cSldViewPr>
      <p:cViewPr varScale="1">
        <p:scale>
          <a:sx n="87" d="100"/>
          <a:sy n="87" d="100"/>
        </p:scale>
        <p:origin x="1560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5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9" y="0"/>
            <a:ext cx="4029075" cy="3505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8A64E4-6F26-4CA1-A0FB-070DF5AD8DA6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258"/>
            <a:ext cx="4029075" cy="3505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9" y="6658258"/>
            <a:ext cx="4029075" cy="3505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D50C6-D093-4192-A218-41D7F719B2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601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9" y="0"/>
            <a:ext cx="4029075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5CE018-2AFD-4490-9EEC-58E31FA79E42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9940"/>
            <a:ext cx="7435850" cy="31546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258"/>
            <a:ext cx="4029075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9" y="6658258"/>
            <a:ext cx="4029075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E1FE5B-A311-4FE3-A2D3-7470D8450C8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1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BBF19-7B83-48D8-8C4D-8D555804915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3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43BD6-B4E1-4A5E-B51D-5D47DAE0F943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09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FCA1-7235-4B2D-9E3B-0239CE84C03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1B2B-5A50-44CF-9C99-61967CD400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141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D516-3998-4ED9-AAC4-174185AD66E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37D5-1386-4EE4-B059-B7E9BABEC89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36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264F-9746-406E-AC46-C33EC013E47A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A411-F893-44F9-8E11-93DCFDFBECE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13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3F14-14AB-4DC6-A1AE-1B79647F3351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0EF7-0866-4FC1-92F8-C03CB4B11F6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96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D234-9E36-4037-8C6A-E9CA4271EB7F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85CD-371F-4705-ACFC-5DAA85A0961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4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0C61-D5E7-4D69-8D14-C9B87E6BE3AC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5B55-009F-4E8F-A323-535DE35897B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551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1E95-AC9E-45F8-BC3B-D1810C729FE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0606-1B48-42FB-A4C3-140088DE19F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861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C388-756C-4048-9255-0B7B139912F6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54DE-2D5D-43C6-B4B8-E1A79BC69D3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2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92EF-C31E-4139-8B60-C33831AC280A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BC77-9B81-47F1-B11D-92C74E08490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4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D2FB-BD6C-4BFE-A60C-7E69BE94BF7D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8C62-8F4E-4D16-A09F-BB87C6F695B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08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2A24-F5B8-4024-84F3-AFC80A879F90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08A0-DC5B-496C-ABB5-F932E54F3FD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1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1EDDA-E44D-47D8-9C8F-F595B31C5BA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FE1B88-1F83-44E7-80C9-50781EC473E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l/url?sa=i&amp;rct=j&amp;q=&amp;esrc=s&amp;frm=1&amp;source=images&amp;cd=&amp;cad=rja&amp;docid=RqavZyRzKS3lnM&amp;tbnid=bbOZZkdcq_oZcM:&amp;ved=0CAUQjRw&amp;url=http://www.alpemetrologia.com/evolucion-alpe-metrologia.php&amp;ei=ycrIUqmNEaa_sQSnsYKwDA&amp;bvm=bv.58187178,d.eW0&amp;psig=AFQjCNGtIgsprc4CxICCyUk0q38csTlr6g&amp;ust=13889770263128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l/url?sa=i&amp;rct=j&amp;q=&amp;esrc=s&amp;frm=1&amp;source=images&amp;cd=&amp;cad=rja&amp;docid=MYIXjWBzQL0HwM&amp;tbnid=TQ03GhS8C5pkMM:&amp;ved=0CAUQjRw&amp;url=http://septimogrado2013.blogspot.com/2013_01_01_archive.html&amp;ei=82C2UfW5Ocf7iwLAhIDABw&amp;psig=AFQjCNFzP4qlQRN8yQDwuWYgw0cl6wD4hw&amp;ust=1370993107235260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aSTDe0hOU0iwWM&amp;tbnid=8rnwdzvwWwVjOM:&amp;ved=0CAUQjRw&amp;url=http://es.123rf.com/photo_5629237_mano-con-trammelhead-que-miden-el-perno-de-tornillo.html&amp;ei=GnroUqT5BZWpsQT6z4CgCA&amp;psig=AFQjCNFLpKtpWTpD3-Xc-wU_gc4W62Gvng&amp;ust=139105371593492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l/url?sa=i&amp;rct=j&amp;q=&amp;esrc=s&amp;frm=1&amp;source=images&amp;cd=&amp;cad=rja&amp;docid=aSTDe0hOU0iwWM&amp;tbnid=8rnwdzvwWwVjOM:&amp;ved=0CAUQjRw&amp;url=http://es.123rf.com/photo_5629237_mano-con-trammelhead-que-miden-el-perno-de-tornillo.html&amp;ei=GnroUqT5BZWpsQT6z4CgCA&amp;psig=AFQjCNFLpKtpWTpD3-Xc-wU_gc4W62Gvng&amp;ust=139105371593492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_DmNBvUqyQwc/TAALH_a022I/AAAAAAAAAHM/OfcDpvI_q6Y/s1600/balanza+digital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l/url?sa=i&amp;rct=j&amp;q=&amp;esrc=s&amp;frm=1&amp;source=images&amp;cd=&amp;cad=rja&amp;docid=fEqs6-Bmr8qeDM&amp;tbnid=HJNnkpgyBTPnAM:&amp;ved=0CAUQjRw&amp;url=http://www.hach.mx/vaso-de-precipitado-griffin-perfil-bajo-250-ml/product?id=16076393464&amp;ei=DV_pUsnnBOnMsQSvnIGoCw&amp;bvm=bv.60157871,d.eW0&amp;psig=AFQjCNF_ZApZoJJZpb7Pc03Y6fju_ALaEw&amp;ust=13911123092163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3.bp.blogspot.com/_oAKaHZtyzUs/SSrDj5gD_MI/AAAAAAAAABQ/GljMaVbaVM4/s1600-h/lectura+y++medicio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O6Hpe1bPodQkwM&amp;tbnid=YkQcqwtdo3_XzM:&amp;ved=0CAUQjRw&amp;url=http://www.sygstore.cl/ferreteria-y-afines/124-pie-de-metro-digital-6-pulgadas.html&amp;ei=tdnpUrXXLujjsATmhIDQBw&amp;psig=AFQjCNHnk4raks17zRAAI0oMCmm1zTCFhA&amp;ust=139114366077546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13TPqUvJKKB6tM&amp;tbnid=UYxdoWXGtYjdYM:&amp;ved=0CAUQjRw&amp;url=http://es.wikipedia.org/wiki/Astronauta&amp;ei=qKLqUoqBM-e-sQS_2YHIAg&amp;bvm=bv.60444564,d.eW0&amp;psig=AFQjCNHGeD2mmmN9PWO9r1kSM4lKNVuzcw&amp;ust=13911951157738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l/url?sa=i&amp;rct=j&amp;q=&amp;esrc=s&amp;frm=1&amp;source=images&amp;cd=&amp;cad=rja&amp;docid=vcvtOvjmrzYGIM&amp;tbnid=T61IJ56zGLWAjM:&amp;ved=0CAUQjRw&amp;url=http://salutip.blogspot.com/2012/04/como-se-median-las-distancias-en-la.html&amp;ei=qs7nUunXMLDKsQS4ioLgCA&amp;bvm=bv.59930103,d.eW0&amp;psig=AFQjCNHpD_ZQQB_J-ybqaPlIpsLJIZTSqQ&amp;ust=139100980932090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frm=1&amp;source=images&amp;cd=&amp;cad=rja&amp;docid=vpwN1KBk63j5VM&amp;tbnid=_l_AtQUjHGgmoM:&amp;ved=0CAUQjRw&amp;url=http://www.tienda-stanley.com/es/flexometros/133191-flexometro-powerlock-classic-5m-x-19-mm-sin-agujero-stanley-ref-1-33-191-3253561331916.html&amp;ei=Bx2oUcTtEYvm9gTIwIDwAw&amp;bvm=bv.47244034,d.dmg&amp;psig=AFQjCNGI1YldVAfIT_99j3lOJ86b17yQrw&amp;ust=137005832642719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neumatica-es.timmer-pneumatik.de/artikel/artbild/maxi/m-sh-63-ku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l/url?sa=i&amp;rct=j&amp;q=&amp;esrc=s&amp;frm=1&amp;source=images&amp;cd=&amp;cad=rja&amp;docid=RqavZyRzKS3lnM&amp;tbnid=bbOZZkdcq_oZcM:&amp;ved=0CAUQjRw&amp;url=http://www.alpemetrologia.com/evolucion-alpe-metrologia.php&amp;ei=ycrIUqmNEaa_sQSnsYKwDA&amp;bvm=bv.58187178,d.eW0&amp;psig=AFQjCNGtIgsprc4CxICCyUk0q38csTlr6g&amp;ust=13889770263128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l/url?sa=i&amp;rct=j&amp;q=&amp;esrc=s&amp;frm=1&amp;source=images&amp;cd=&amp;cad=rja&amp;docid=RqavZyRzKS3lnM&amp;tbnid=bbOZZkdcq_oZcM:&amp;ved=0CAUQjRw&amp;url=http://www.alpemetrologia.com/evolucion-alpe-metrologia.php&amp;ei=ycrIUqmNEaa_sQSnsYKwDA&amp;bvm=bv.58187178,d.eW0&amp;psig=AFQjCNGtIgsprc4CxICCyUk0q38csTlr6g&amp;ust=13889770263128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3vNgHRpmgkInyM&amp;tbnid=b307rYCmioNf9M:&amp;ved=0CAUQjRw&amp;url=http://biologia-segundosemestre.blogspot.com/&amp;ei=yEypUdKhC5T68QTDz4G4BQ&amp;bvm=bv.47244034,d.dmg&amp;psig=AFQjCNGVmj60LYjpopX6TPXsL-_yaLvV1Q&amp;ust=13701360262827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alpemetrologia.com/imgs/grandeQuienesSom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3986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7087-0B66-4710-8ADB-8CFE5C5F495C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2058" name="16 Rectángulo"/>
          <p:cNvSpPr>
            <a:spLocks noChangeArrowheads="1"/>
          </p:cNvSpPr>
          <p:nvPr/>
        </p:nvSpPr>
        <p:spPr bwMode="auto">
          <a:xfrm>
            <a:off x="1258888" y="2636838"/>
            <a:ext cx="504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2800" b="1">
                <a:latin typeface="Verdana" pitchFamily="34" charset="0"/>
              </a:rPr>
              <a:t>Módulo de</a:t>
            </a:r>
          </a:p>
          <a:p>
            <a:pPr eaLnBrk="1" hangingPunct="1"/>
            <a:r>
              <a:rPr lang="es-ES" altLang="es-CL" sz="2800" b="1">
                <a:latin typeface="Verdana" pitchFamily="34" charset="0"/>
              </a:rPr>
              <a:t>Metrología</a:t>
            </a:r>
          </a:p>
          <a:p>
            <a:pPr eaLnBrk="1" hangingPunct="1"/>
            <a:r>
              <a:rPr lang="es-ES" altLang="es-CL" sz="28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7 Rectángulo"/>
          <p:cNvSpPr>
            <a:spLocks noChangeArrowheads="1"/>
          </p:cNvSpPr>
          <p:nvPr/>
        </p:nvSpPr>
        <p:spPr bwMode="auto">
          <a:xfrm>
            <a:off x="1331913" y="1773238"/>
            <a:ext cx="7127875" cy="16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CL" altLang="es-CL" dirty="0">
                <a:latin typeface="Verdana" pitchFamily="34" charset="0"/>
              </a:rPr>
              <a:t>    Pero es lógico pensar que a poco de andar en el desarrollo de sus intelectos se haya visto necesitado de medir o “comparar” en forma más precisa. </a:t>
            </a:r>
          </a:p>
          <a:p>
            <a:pPr algn="just" eaLnBrk="1" hangingPunct="1">
              <a:lnSpc>
                <a:spcPct val="150000"/>
              </a:lnSpc>
            </a:pPr>
            <a:r>
              <a:rPr lang="es-CL" altLang="es-CL" dirty="0">
                <a:latin typeface="Verdana" pitchFamily="34" charset="0"/>
              </a:rPr>
              <a:t>     Nace así el concepto de medición. </a:t>
            </a:r>
          </a:p>
        </p:txBody>
      </p:sp>
      <p:pic>
        <p:nvPicPr>
          <p:cNvPr id="9219" name="Picture 4" descr="http://2.bp.blogspot.com/-AFz0fa7cu5I/UQsGIBKEACI/AAAAAAAAAjg/PbosxaEB8T8/s1600/egipto+merkh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31019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400-408A-4CAF-B27B-6881309C8258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229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F72C1-36BD-41A0-A902-67F8B85D6717}" type="slidenum">
              <a:rPr lang="es-CL"/>
              <a:pPr>
                <a:defRPr/>
              </a:pPr>
              <a:t>11</a:t>
            </a:fld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979613" y="2133600"/>
            <a:ext cx="56880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Es un proceso básico que consiste en establecer una </a:t>
            </a: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comparación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, viendo cuántas veces está contenido un</a:t>
            </a: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patrón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objeto, sustancia  o fenómeno que se desea medir. 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72" name="Picture 12" descr="https://encrypted-tbn3.gstatic.com/images?q=tbn:ANd9GcQBqP_HvpGPO39qW8qB5PzqXreyLO9naTN77k55Ke0SqBo-1mqM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5413"/>
            <a:ext cx="15843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4" descr="data:image/jpeg;base64,/9j/4AAQSkZJRgABAQAAAQABAAD/2wCEAAkGBhIQEBAQEBQQFRAQEA8QEBQPEBQPEBAPFhQVFBUQFRUXHCYfFxojGRQUHy8gIycpLCwsFR4xNTAqNSYrLCkBCQoKDgwOFA8PGikdHB8pKSkpKSkpKSkpKSwpKTUpLCkpKSkpLCkpKSwpKSwpLCkpKSwsKSksLCksKSkpKSwpKf/AABEIALcBEwMBIgACEQEDEQH/xAAbAAEAAQUBAAAAAAAAAAAAAAAAAQIDBAUGB//EAEAQAAIBAgMFBQUFBQcFAAAAAAABAgMRBCExBQYSQVETImFxgTKRobHBB1Jy0fAUQmKS4TNDY4LC0vEVI3Oisv/EABkBAQADAQEAAAAAAAAAAAAAAAABAgQDBf/EAB4RAQEAAgMBAQEBAAAAAAAAAAABAhEDEjEhURMi/9oADAMBAAIRAxEAPwD2oAAAAAAAAAACUQSAAAAAAAAAAAAAAAAAAAAApqVFFNyaSWrbsgKizicXCmrzaXTq/JGo2hvKllSzf3msvRHOV8ZKTvJtt827nPLkk8dceO31v8ZvK3lTVl1eb/oamvtGUtW35s1065adc43O13mEjNeILM8QYbrEdoRtbTJc7lmrUKZSsWqa4proswllIB1EQPim3phIBrYwkgASQAAAAAkgkAAAAAAAAAAAAAAAAAAaXa+8Cp3hTs5aOXKPgurItk9WmNvyNjjdo06S77z5JZv+hyO1dtSqyzdoJ92K5eL6s1+Kx7bbbu3m78zW1MZmZ8uS1qw4tM6dcsyrGGq9yJVjlt10yJVSzUrmNPEGJVxOYW0z1WLsKmZrqVUu0q+pKtZ9WqTh55Sl1yRrMRibGxb4Yxj0WfnzG1aObBTwsDRt60SQSbWAJIAAkgAAAAJILWMr8FOc/uxbXny+IFdGtGabi7pNxfmnZlZzu61d3nBv2ryXmnZ/P4Gftja3ZLhjnUenSK6sDZcSvbK618CTXbCg+y45NuVSTm29ei+RsQAAAAAAAABEpJJttJLVvRFNevGEXKTslzOM27vG53inaC5dfFlMspivhhcq2G2N5dYUslo5c35dDlcVizDr47xMGrjDNllcvW7DjmMX6+IMSOIzt1MWti7mFPEWZV0bqVYtSxBiU6/EvEpnMkX6lcwK9Z3uTOZZqSISzcPici5Tq/E08K/C/Bmwo1L5e4IZVDvVIL+K/os/obhyuzVYFXqJ+EvkbajzZMc8l7isC1dglTT1wXANjCXFwAFxcWAC4uDD2xiuyozlezyjHlm8gMy5oN69pcMVRXtStJvorvL4fA0623UWlWXq7/MxcRi3UlxTlxN6tgZGydpKjOMpZ92aXjKza+IjUlWqZ5zm/izTVsSnWUVpCF/80v6I3Oy8SoVITeid3zduYHb0KXDGMV+7FL3IrNRV3swsGlOfC5acUXn7vM1NTbldznwzy4nZWWSeizXQDrQckt4sQtXTfnH8rF2O9NXnGD8k19QOoLWKxUaUHOWi6Zt9EjRR3rfOn7pGt3l2vPE0VSpXpz41Jt95OKTVsrNZtP0A6XCbYjU5Naavr/wZlavGEXKTtFK7Z5DhMNtKjK8K9GSydqnaZ8mrWeVuljs9u7Q7TD06VJyclw8fErXsuvmRldRMm7qsHb+8LqyssoR9lfV+JxuPx7zLu1q8qWU04+LXd96OexGOjLSSfqjHlu369Hj6zysmW0L5MtTxJqqtQuYeTk1FasSOlrLnWuW2mzsdifZxia8Yzl2cIPRzbu11SSzO02T9nOFo2lUTqyX38ofy8/VnWYWuGXNjHmmwN2sVipJUItRTznLKnH1fyR6RgPs2w8aSjXc6lV5ynF9ml4RisredzrKVJQSjFKMVklFJJLokiZySTbdkldt8kdZhIzZcuV8ef7f3DweHpOfHWUnlBcSd37tDgsdhYQ0b9WdTvbvB21STT7se7BeHXzZw+OxDbM+eW78beLG6/wBNdjqq5E4XaXErN2kvj4mPiJGBV6rUiOldrsbF8c0n7WfqranRRjkl6s4PdPEOeIgvCb/9WegxgHLJSC7wgOb1QAGxhLgmwAAAAajbtX2Yf5n8l9Tb2Oa2hW4qknyTsvJZAYkqMeaXuRbngqb/AHY+6xdbIAw57Npfdz8Gyn/p8f4l5SfS7MtrPXJLTx/ViqwGsq7GhJqUrycdL25d5ouOpJX7k1/I+nSRnSlnaz8/MipHRdWwNe6ud+GWWT7kn48l5ESrxbV75O6vGSs8vA2EpRWT6fMiq+nO/wAbAYLxMfvR9ZJFLm8+Gz9TKlZ/H8ih4eL1jB66xT5WAsSqy+78SaeJk+TWRkvZ0OUY+i4eVrZFqeAis1xK1tJyV8vMDGxUFUVppNeKNLit1sPP9z3No388FbSU1pzUurftJmO8PPlNv2dYwefPRLkBytfc2hy415P+hg1N0Yp3jOa939Dq66qLO8XprB83bkzBq15q/dg9ebjpl4kaTuu4+zDCTp4OanUnUbrSac5Sk0lGMeFXbssvideeJQ2xiabl2VWrSTfs053irJZ5oyKe+W0IvLEz/wA1OlP5wJQ9lOY3422qVLsYvv1F3vCH9TjKP2i49ayoz09uilr+Fo021drV8TOVSpw8Us3w3SsrLK/oUz3r46ceplvJg4/E3bNPiJmVicHV1jn5tGFDZmKqO0aTfjxJRXi2zP8Azsbv7Y3xiVGX9mbBq4qVqatFPvTl7MfDxfgdLs3cjSWIkn/BTul6y191jqKVOMIqMUlFKyS0SILn+NTsbdejhe9FcVVqznL2rc0uiNvYORQ5Bz2rBb4yCUPVrkkEmtiAAAJIQAsY/EdnSnPpF28+XxOCnjKnV/A63eebVFJc5pPys39Eci2BH/Uai6esfyZj4zeGdJRfYzqOc+BRoQlOejfFw9MjI7Mu4Lb+HwtXjqcTcItLgSdpPLNt2WV/eBh0tuyldyo1YWelSEoP0usy9HbMeakvcvnbmdPg98cJiH2c7wk9I14WT9c17zaVNkYd5ulS8+COnnYDkKOKUkpL955X6fq5M6ruiipUXE+FJK74Uv3U9Ei1Op3o9fIDKdT6L1KKtbL1f6+ZSpW+bLcasWrKS8002BDrp6/pcvoXI4i+X60LM8PF6Nr0vdFSilazXV3TuwMupO+SbWa0dtGW5TSi82+eZatnfK2fvZYqQdpdLRUXfUDNqSumk87WMeEbZZWsrLn6llcWeqzy8UktPcWJVpWvaWujy6/nYDJrU7o106TbzVss89H0JnjJ9H7r9GVKUnrZeWv6/Ii5SerTG3xg1cL9THeBbenryZt+FalMpZNnLLk/HbHh/Wshsjx6cuhdWx49ZfD8jYQWS8viV2OffKunTGMSls2C5X11z1MqMbByLdSqRtKudQx51TFr4lilK5C2mW5lLmUcRQ5BVc4wWrgD2EkglGxiAAAAAGn3n/sof+T/AEyOVkdRvS/+1D8f+lnLOQEwV9fiaPaGyE3KcJZNuVmr2eejubmMtX4HJbZrtcVsvazV1f3OP1A3extnU+JzqtuWfDG1rt3z8Wd5gMYoYOUp6U1KC5t8lH4pHi27WPk68ctcsla/m7Z+V35M9A2ztfs8NSop96riHe33Iwi/nKIGgju5BZxnWjfO0as4r4MlbOqr2a1bLS81L5o3KeSIrSceFq1r2YGHgcNiXJKVWco58UZQp6WfOMU+hs8NubXSco2tJ8STTTSZut39n1O9WvBLSPF0936ub2jXnUheLimnZ30at5AcVU3XxS0in5P8zHlsHGL+6m/Jp/JndSxNSEoqbi1J8hGtVlKai13XbNL05AcCsDioa061vwMt1KtVZSjKK58UbHoUMbJRqXtxQsvDWxMe2kk7wzV80vyA8o23vTVw8FKMIy7yTvdJL08fmY+wt862KqcCoQ4UrzkqjtFcsnHPy8z1DePYX7XQq0XCPfg7NRS71rq0tdTzfYWzf2SgoSi41G3Kqp241PK8ZWyusl6FM8tRfDHtWfXm73Za7cx8Xi+RYq1rWM9bpNNkqmRYxFbu+bMeOIyMetiLxfgytJ63KqlEsQYnb3T95RKqFdMp1rlurUMZVuZRKrcJVl2DsY8XmXeMmFXuIi5Rcp4yVVbZBRxEhD2ckgGtiSAABJAA0e9n9nT/ABv5M5WSOr3p/s6f4n8jlJMDXbR2oqMsNF/39bs8uUVCcpSfgrLM0W2Y96az1a7vE+XOyfxfodPhNmLFYnEp6YbAVYpq/dq4hNJp8nw0/icljZ8cbzsnaz4kn3lr7S+UfVgafYEmq65XdtM2s8rOKb8mpHS060sTX7TPs4PggnJSXd7spKzazcXzZyuzad5NRed2u7wvV9M174s77Z+BjSjGCWUUkgM+LK3Qc3CK5yV/IohA6vdvZa4XUmlnlG/z/XiBepxjdwnJxhDJJc82ZqlSVO1+43a+eb1L7wsHnwx9w/ZoWtwxte9rc+oGsq8CnDs3d3zWq1yK6WHc51bSatJ6c82bGGHindRin1SKo0krtJK+viBqabXY1V+8nG/v/O5kUNnJxjLinmk8mrfIzHh4591Z65a+ZXGNlZaICUeV7x3jXqp69pU/+m7/ABPVEctvju26ydakrzslOK1klpJeKOfJLY68WUmX15hiqxR2/Ei/i9nyu1ZmF+yzjrp45HCN1sZFCuV3vddS1Cj+8tH8ypxZGldq8JWuuF6x7vu0LtSf1MSMe9e2ej/iX0ZmRp8S8fn5CK1adUiNQVMO0URROjbJUtSqlLmW4c/Iluy9QhfcihsTySKGEJ4wUXBI9xAuTc1MSCSCQAIJA0u8/sQ/FL5HmO3doYiNRqhOCtladNTi3zz1PTt6U1SjLlGTv6rL5fE80VPjqt/eYHa/Z5gKiwdWtXUO3xU5yn2afC1FdnG187Wi8vFnnuPpuE6kc/au+G/X+G3xZ7Vs/CKlSp01pCCj62z+NzyDemkoV23bPLNR68uLIDmdmVFCsnJS4Y1Lv2pPLPLiv0XM7bA7Sp1r8HFdZtShKD+Jxez6aeIdrWi5Sfs3ty9m3NrkdpsGhlOfVpL0/wCUButlYJ1ZxiubV/I7ulTUUorRKyNRu3s/gh2jXelp+Hr6/Q3IAAAAAAAAAAAYWN2LQrZ1IRb+8u7L3o1z3Hwjd5Qk/Ob+hviSvWVaZWeVoJbj4XlGaXRT/O5Zl9n+F/xf54/7TpQT1h3y/XMr7PcL/jfzx/2mTS3Kwkf3JPzm/pY3oHWHatWt2MKlbsovzbb97Zr8RuBhJ5pVI/hnl8UzpANRHauIxP2bc6dXyVSP1X5Grxe4eJUZd2Mrfckm36OzPSwV6RacljyDEbGq04w7SnOL070XG9uea8jXYhWdj2faGAjXg4T01T5xfVHn+2tz6tG9V8Dpxdrp556ZWKZYa8dceTfrluyJL0qeYKaddvaQAaWIAAAkgAU1qMZxlCSTjJNST5pnI0tznSxdOUe9R4uK/ONs+GX5nYEgSeTb9U+Go2uU5rpld81n7j1g8z3/AKfeqfib+F+WYHHbNg+KtKzzkorOUs9XbiV+h3W6ezqlXgjw8NOPenJyu273skea1cVONRQV4wck8k4p38ZX+J7NuZO8ZeUfksgOmhFJJLRJJeSKiABIIAEggASCABIIAEggASCABIIAEggkAAABj4/BqtTlTlpJark+TMgAefV9x66k7KLV8mpJJrybJO/sSV6xfvVIAuWUAAAAAAAAScF9oFBcUusoqXzXny5HeHH7/U78L6wa+L/MDx7EU2qsW1bS9k43+a957RuP7D8Yxa9FY8flRtVTt5ZWPX9yn3Yr+BgdWAAAAAAAAAAABIECwAAAAAAAAAAEkASLkAASQAKSQAAAAAAAAABy2/S7lN/iQAHl1dLtF6npW5VT2fwy+QAHYXFyQBFybgAASAIFyQBAJAAAAAAAAAAgkACCQAAAEAA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15376" name="Picture 16" descr="Mano con trammelhead, que miden el perno de tornillo  Foto de archivo - 56292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5663" r="5501" b="6563"/>
          <a:stretch>
            <a:fillRect/>
          </a:stretch>
        </p:blipFill>
        <p:spPr bwMode="auto">
          <a:xfrm>
            <a:off x="5219700" y="4005263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2298" name="18 Título"/>
          <p:cNvSpPr txBox="1">
            <a:spLocks/>
          </p:cNvSpPr>
          <p:nvPr/>
        </p:nvSpPr>
        <p:spPr bwMode="auto">
          <a:xfrm>
            <a:off x="1692275" y="1349375"/>
            <a:ext cx="5761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3.   ¿Qué es medir?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331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00FBC-AB45-44C7-B8A4-82097ED4DC6C}" type="slidenum">
              <a:rPr lang="es-CL"/>
              <a:pPr>
                <a:defRPr/>
              </a:pPr>
              <a:t>12</a:t>
            </a:fld>
            <a:endParaRPr lang="es-CL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835696" y="1700808"/>
            <a:ext cx="6121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dirty="0">
                <a:latin typeface="Verdana" pitchFamily="34" charset="0"/>
              </a:rPr>
              <a:t>    Por </a:t>
            </a:r>
            <a:r>
              <a:rPr lang="es-ES" altLang="es-CL" dirty="0" smtClean="0">
                <a:latin typeface="Verdana" pitchFamily="34" charset="0"/>
              </a:rPr>
              <a:t>ejemplo, </a:t>
            </a:r>
            <a:r>
              <a:rPr lang="es-ES" altLang="es-CL" dirty="0">
                <a:latin typeface="Verdana" pitchFamily="34" charset="0"/>
              </a:rPr>
              <a:t>si se requiere medir el diámetro de un perno, es preciso definir un</a:t>
            </a:r>
            <a:r>
              <a:rPr lang="es-ES" altLang="es-CL" b="1" dirty="0">
                <a:latin typeface="Verdana" pitchFamily="34" charset="0"/>
              </a:rPr>
              <a:t> patrón </a:t>
            </a:r>
            <a:r>
              <a:rPr lang="es-ES" altLang="es-CL" dirty="0">
                <a:latin typeface="Verdana" pitchFamily="34" charset="0"/>
              </a:rPr>
              <a:t>(milímetro o pulgada en este ejemplo) y establecer cuántas veces el patrón está contenido en el objeto que se quiere medir.</a:t>
            </a:r>
          </a:p>
          <a:p>
            <a:pPr eaLnBrk="1" hangingPunct="1"/>
            <a:endParaRPr lang="es-ES" altLang="es-CL" dirty="0">
              <a:latin typeface="Verdana" pitchFamily="34" charset="0"/>
            </a:endParaRPr>
          </a:p>
        </p:txBody>
      </p:sp>
      <p:sp>
        <p:nvSpPr>
          <p:cNvPr id="13318" name="AutoShape 14" descr="data:image/jpeg;base64,/9j/4AAQSkZJRgABAQAAAQABAAD/2wCEAAkGBhIQEBAQEBQQFRAQEA8QEBQPEBQPEBAPFhQVFBUQFRUXHCYfFxojGRQUHy8gIycpLCwsFR4xNTAqNSYrLCkBCQoKDgwOFA8PGikdHB8pKSkpKSkpKSkpKSwpKTUpLCkpKSkpLCkpKSwpKSwpLCkpKSwsKSksLCksKSkpKSwpKf/AABEIALcBEwMBIgACEQEDEQH/xAAbAAEAAQUBAAAAAAAAAAAAAAAAAQIDBAUGB//EAEAQAAIBAgMFBQUFBQcFAAAAAAABAgMRBCExBQYSQVETImFxgTKRobHBB1Jy0fAUQmKS4TNDY4LC0vEVI3Oisv/EABkBAQADAQEAAAAAAAAAAAAAAAABAgQDBf/EAB4RAQEAAgMBAQEBAAAAAAAAAAABAhEDEjEhURMi/9oADAMBAAIRAxEAPwD2oAAAAAAAAAACUQSAAAAAAAAAAAAAAAAAAAAApqVFFNyaSWrbsgKizicXCmrzaXTq/JGo2hvKllSzf3msvRHOV8ZKTvJtt827nPLkk8dceO31v8ZvK3lTVl1eb/oamvtGUtW35s1065adc43O13mEjNeILM8QYbrEdoRtbTJc7lmrUKZSsWqa4proswllIB1EQPim3phIBrYwkgASQAAAAAkgkAAAAAAAAAAAAAAAAAAaXa+8Cp3hTs5aOXKPgurItk9WmNvyNjjdo06S77z5JZv+hyO1dtSqyzdoJ92K5eL6s1+Kx7bbbu3m78zW1MZmZ8uS1qw4tM6dcsyrGGq9yJVjlt10yJVSzUrmNPEGJVxOYW0z1WLsKmZrqVUu0q+pKtZ9WqTh55Sl1yRrMRibGxb4Yxj0WfnzG1aObBTwsDRt60SQSbWAJIAAkgAAAAJILWMr8FOc/uxbXny+IFdGtGabi7pNxfmnZlZzu61d3nBv2ryXmnZ/P4Gftja3ZLhjnUenSK6sDZcSvbK618CTXbCg+y45NuVSTm29ei+RsQAAAAAAAABEpJJttJLVvRFNevGEXKTslzOM27vG53inaC5dfFlMspivhhcq2G2N5dYUslo5c35dDlcVizDr47xMGrjDNllcvW7DjmMX6+IMSOIzt1MWti7mFPEWZV0bqVYtSxBiU6/EvEpnMkX6lcwK9Z3uTOZZqSISzcPici5Tq/E08K/C/Bmwo1L5e4IZVDvVIL+K/os/obhyuzVYFXqJ+EvkbajzZMc8l7isC1dglTT1wXANjCXFwAFxcWAC4uDD2xiuyozlezyjHlm8gMy5oN69pcMVRXtStJvorvL4fA0623UWlWXq7/MxcRi3UlxTlxN6tgZGydpKjOMpZ92aXjKza+IjUlWqZ5zm/izTVsSnWUVpCF/80v6I3Oy8SoVITeid3zduYHb0KXDGMV+7FL3IrNRV3swsGlOfC5acUXn7vM1NTbldznwzy4nZWWSeizXQDrQckt4sQtXTfnH8rF2O9NXnGD8k19QOoLWKxUaUHOWi6Zt9EjRR3rfOn7pGt3l2vPE0VSpXpz41Jt95OKTVsrNZtP0A6XCbYjU5Naavr/wZlavGEXKTtFK7Z5DhMNtKjK8K9GSydqnaZ8mrWeVuljs9u7Q7TD06VJyclw8fErXsuvmRldRMm7qsHb+8LqyssoR9lfV+JxuPx7zLu1q8qWU04+LXd96OexGOjLSSfqjHlu369Hj6zysmW0L5MtTxJqqtQuYeTk1FasSOlrLnWuW2mzsdifZxia8Yzl2cIPRzbu11SSzO02T9nOFo2lUTqyX38ofy8/VnWYWuGXNjHmmwN2sVipJUItRTznLKnH1fyR6RgPs2w8aSjXc6lV5ynF9ml4RisredzrKVJQSjFKMVklFJJLokiZySTbdkldt8kdZhIzZcuV8ef7f3DweHpOfHWUnlBcSd37tDgsdhYQ0b9WdTvbvB21STT7se7BeHXzZw+OxDbM+eW78beLG6/wBNdjqq5E4XaXErN2kvj4mPiJGBV6rUiOldrsbF8c0n7WfqranRRjkl6s4PdPEOeIgvCb/9WegxgHLJSC7wgOb1QAGxhLgmwAAAAajbtX2Yf5n8l9Tb2Oa2hW4qknyTsvJZAYkqMeaXuRbngqb/AHY+6xdbIAw57Npfdz8Gyn/p8f4l5SfS7MtrPXJLTx/ViqwGsq7GhJqUrycdL25d5ouOpJX7k1/I+nSRnSlnaz8/MipHRdWwNe6ud+GWWT7kn48l5ESrxbV75O6vGSs8vA2EpRWT6fMiq+nO/wAbAYLxMfvR9ZJFLm8+Gz9TKlZ/H8ih4eL1jB66xT5WAsSqy+78SaeJk+TWRkvZ0OUY+i4eVrZFqeAis1xK1tJyV8vMDGxUFUVppNeKNLit1sPP9z3No388FbSU1pzUurftJmO8PPlNv2dYwefPRLkBytfc2hy415P+hg1N0Yp3jOa939Dq66qLO8XprB83bkzBq15q/dg9ebjpl4kaTuu4+zDCTp4OanUnUbrSac5Sk0lGMeFXbssvideeJQ2xiabl2VWrSTfs053irJZ5oyKe+W0IvLEz/wA1OlP5wJQ9lOY3422qVLsYvv1F3vCH9TjKP2i49ayoz09uilr+Fo021drV8TOVSpw8Us3w3SsrLK/oUz3r46ceplvJg4/E3bNPiJmVicHV1jn5tGFDZmKqO0aTfjxJRXi2zP8Azsbv7Y3xiVGX9mbBq4qVqatFPvTl7MfDxfgdLs3cjSWIkn/BTul6y191jqKVOMIqMUlFKyS0SILn+NTsbdejhe9FcVVqznL2rc0uiNvYORQ5Bz2rBb4yCUPVrkkEmtiAAAJIQAsY/EdnSnPpF28+XxOCnjKnV/A63eebVFJc5pPys39Eci2BH/Uai6esfyZj4zeGdJRfYzqOc+BRoQlOejfFw9MjI7Mu4Lb+HwtXjqcTcItLgSdpPLNt2WV/eBh0tuyldyo1YWelSEoP0usy9HbMeakvcvnbmdPg98cJiH2c7wk9I14WT9c17zaVNkYd5ulS8+COnnYDkKOKUkpL955X6fq5M6ruiipUXE+FJK74Uv3U9Ei1Op3o9fIDKdT6L1KKtbL1f6+ZSpW+bLcasWrKS8002BDrp6/pcvoXI4i+X60LM8PF6Nr0vdFSilazXV3TuwMupO+SbWa0dtGW5TSi82+eZatnfK2fvZYqQdpdLRUXfUDNqSumk87WMeEbZZWsrLn6llcWeqzy8UktPcWJVpWvaWujy6/nYDJrU7o106TbzVss89H0JnjJ9H7r9GVKUnrZeWv6/Ii5SerTG3xg1cL9THeBbenryZt+FalMpZNnLLk/HbHh/Wshsjx6cuhdWx49ZfD8jYQWS8viV2OffKunTGMSls2C5X11z1MqMbByLdSqRtKudQx51TFr4lilK5C2mW5lLmUcRQ5BVc4wWrgD2EkglGxiAAAAAGn3n/sof+T/AEyOVkdRvS/+1D8f+lnLOQEwV9fiaPaGyE3KcJZNuVmr2eejubmMtX4HJbZrtcVsvazV1f3OP1A3extnU+JzqtuWfDG1rt3z8Wd5gMYoYOUp6U1KC5t8lH4pHi27WPk68ctcsla/m7Z+V35M9A2ztfs8NSop96riHe33Iwi/nKIGgju5BZxnWjfO0as4r4MlbOqr2a1bLS81L5o3KeSIrSceFq1r2YGHgcNiXJKVWco58UZQp6WfOMU+hs8NubXSco2tJ8STTTSZut39n1O9WvBLSPF0936ub2jXnUheLimnZ30at5AcVU3XxS0in5P8zHlsHGL+6m/Jp/JndSxNSEoqbi1J8hGtVlKai13XbNL05AcCsDioa061vwMt1KtVZSjKK58UbHoUMbJRqXtxQsvDWxMe2kk7wzV80vyA8o23vTVw8FKMIy7yTvdJL08fmY+wt862KqcCoQ4UrzkqjtFcsnHPy8z1DePYX7XQq0XCPfg7NRS71rq0tdTzfYWzf2SgoSi41G3Kqp241PK8ZWyusl6FM8tRfDHtWfXm73Za7cx8Xi+RYq1rWM9bpNNkqmRYxFbu+bMeOIyMetiLxfgytJ63KqlEsQYnb3T95RKqFdMp1rlurUMZVuZRKrcJVl2DsY8XmXeMmFXuIi5Rcp4yVVbZBRxEhD2ckgGtiSAABJAA0e9n9nT/ABv5M5WSOr3p/s6f4n8jlJMDXbR2oqMsNF/39bs8uUVCcpSfgrLM0W2Y96az1a7vE+XOyfxfodPhNmLFYnEp6YbAVYpq/dq4hNJp8nw0/icljZ8cbzsnaz4kn3lr7S+UfVgafYEmq65XdtM2s8rOKb8mpHS060sTX7TPs4PggnJSXd7spKzazcXzZyuzad5NRed2u7wvV9M174s77Z+BjSjGCWUUkgM+LK3Qc3CK5yV/IohA6vdvZa4XUmlnlG/z/XiBepxjdwnJxhDJJc82ZqlSVO1+43a+eb1L7wsHnwx9w/ZoWtwxte9rc+oGsq8CnDs3d3zWq1yK6WHc51bSatJ6c82bGGHindRin1SKo0krtJK+viBqabXY1V+8nG/v/O5kUNnJxjLinmk8mrfIzHh4591Z65a+ZXGNlZaICUeV7x3jXqp69pU/+m7/ABPVEctvju26ydakrzslOK1klpJeKOfJLY68WUmX15hiqxR2/Ei/i9nyu1ZmF+yzjrp45HCN1sZFCuV3vddS1Cj+8tH8ypxZGldq8JWuuF6x7vu0LtSf1MSMe9e2ej/iX0ZmRp8S8fn5CK1adUiNQVMO0URROjbJUtSqlLmW4c/Iluy9QhfcihsTySKGEJ4wUXBI9xAuTc1MSCSCQAIJA0u8/sQ/FL5HmO3doYiNRqhOCtladNTi3zz1PTt6U1SjLlGTv6rL5fE80VPjqt/eYHa/Z5gKiwdWtXUO3xU5yn2afC1FdnG187Wi8vFnnuPpuE6kc/au+G/X+G3xZ7Vs/CKlSp01pCCj62z+NzyDemkoV23bPLNR68uLIDmdmVFCsnJS4Y1Lv2pPLPLiv0XM7bA7Sp1r8HFdZtShKD+Jxez6aeIdrWi5Sfs3ty9m3NrkdpsGhlOfVpL0/wCUButlYJ1ZxiubV/I7ulTUUorRKyNRu3s/gh2jXelp+Hr6/Q3IAAAAAAAAAAAYWN2LQrZ1IRb+8u7L3o1z3Hwjd5Qk/Ob+hviSvWVaZWeVoJbj4XlGaXRT/O5Zl9n+F/xf54/7TpQT1h3y/XMr7PcL/jfzx/2mTS3Kwkf3JPzm/pY3oHWHatWt2MKlbsovzbb97Zr8RuBhJ5pVI/hnl8UzpANRHauIxP2bc6dXyVSP1X5Grxe4eJUZd2Mrfckm36OzPSwV6RacljyDEbGq04w7SnOL070XG9uea8jXYhWdj2faGAjXg4T01T5xfVHn+2tz6tG9V8Dpxdrp556ZWKZYa8dceTfrluyJL0qeYKaddvaQAaWIAAAkgAU1qMZxlCSTjJNST5pnI0tznSxdOUe9R4uK/ONs+GX5nYEgSeTb9U+Go2uU5rpld81n7j1g8z3/AKfeqfib+F+WYHHbNg+KtKzzkorOUs9XbiV+h3W6ezqlXgjw8NOPenJyu273skea1cVONRQV4wck8k4p38ZX+J7NuZO8ZeUfksgOmhFJJLRJJeSKiABIIAEggASCABIIAEggASCABIIAEggkAAABj4/BqtTlTlpJark+TMgAefV9x66k7KLV8mpJJrybJO/sSV6xfvVIAuWUAAAAAAAAScF9oFBcUusoqXzXny5HeHH7/U78L6wa+L/MDx7EU2qsW1bS9k43+a957RuP7D8Yxa9FY8flRtVTt5ZWPX9yn3Yr+BgdWAAAAAAAAAAABIECwAAAAAAAAAAEkASLkAASQAKSQAAAAAAAAABy2/S7lN/iQAHl1dLtF6npW5VT2fwy+QAHYXFyQBFybgAASAIFyQBAJAAAAAAAAAAgkACCQAAAE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3319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pic>
        <p:nvPicPr>
          <p:cNvPr id="12" name="Picture 16" descr="Mano con trammelhead, que miden el perno de tornillo  Foto de archivo - 5629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5663" r="5501" b="6563"/>
          <a:stretch>
            <a:fillRect/>
          </a:stretch>
        </p:blipFill>
        <p:spPr bwMode="auto">
          <a:xfrm>
            <a:off x="2411413" y="3573463"/>
            <a:ext cx="46815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33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450" y="1341438"/>
            <a:ext cx="738505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Considerando que “Medir es establecer una comparación entre un patrón y un objeto o suceso”.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Desarrolle la siguiente actividad: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1. Mida el largo y ancho de su banco utilizando el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patrón que usted elija.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2. Exprese la medida de la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       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</a:t>
            </a: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Número +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	  3. Compare su medida con la obtenida por un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compañero.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647EE-947A-4F14-ABB2-F4E4D8708DCF}" type="slidenum">
              <a:rPr lang="es-CL"/>
              <a:pPr>
                <a:defRPr/>
              </a:pPr>
              <a:t>13</a:t>
            </a:fld>
            <a:endParaRPr lang="es-CL"/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6052" r="12012" b="41977"/>
          <a:stretch>
            <a:fillRect/>
          </a:stretch>
        </p:blipFill>
        <p:spPr bwMode="auto">
          <a:xfrm>
            <a:off x="5889625" y="2205038"/>
            <a:ext cx="30749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23938" y="1889125"/>
            <a:ext cx="45370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Antes de contestar señale 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 </a:t>
            </a: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podría Ud. medir en un viaje de Santiago a Temuco</a:t>
            </a:r>
            <a:r>
              <a:rPr lang="es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6048E-69FC-40C0-8436-CB7B335B828B}" type="slidenum">
              <a:rPr lang="es-CL"/>
              <a:pPr>
                <a:defRPr/>
              </a:pPr>
              <a:t>14</a:t>
            </a:fld>
            <a:endParaRPr lang="es-CL"/>
          </a:p>
        </p:txBody>
      </p:sp>
      <p:pic>
        <p:nvPicPr>
          <p:cNvPr id="16392" name="Picture 8" descr="Marco con coche cute y equipaje - ilustraciÃ³n de color.  Foto de archivo - 6232294"/>
          <p:cNvPicPr>
            <a:picLocks noChangeAspect="1" noChangeArrowheads="1"/>
          </p:cNvPicPr>
          <p:nvPr/>
        </p:nvPicPr>
        <p:blipFill>
          <a:blip r:embed="rId3" cstate="print"/>
          <a:srcRect l="34727" t="45359" b="7391"/>
          <a:stretch>
            <a:fillRect/>
          </a:stretch>
        </p:blipFill>
        <p:spPr bwMode="auto">
          <a:xfrm>
            <a:off x="7308304" y="2554902"/>
            <a:ext cx="432048" cy="4420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042988" y="2852738"/>
            <a:ext cx="5184775" cy="3292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s-ES" alt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puede medir por ejemplo:</a:t>
            </a:r>
          </a:p>
          <a:p>
            <a:pPr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Distancia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recorrida.  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Tiempo empleado  en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recorrerla.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Cantidad de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combustible. 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C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s-ES" alt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Todas ellas son magnitudes.</a:t>
            </a:r>
          </a:p>
          <a:p>
            <a:pPr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8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15369" name="18 Título"/>
          <p:cNvSpPr txBox="1">
            <a:spLocks/>
          </p:cNvSpPr>
          <p:nvPr/>
        </p:nvSpPr>
        <p:spPr bwMode="auto">
          <a:xfrm>
            <a:off x="1547813" y="1341438"/>
            <a:ext cx="5761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3.-  ¿Qué son las magnitudes?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C -0.0092 0.02058 -0.0184 0.0414 -0.01979 0.06013 C -0.02135 0.07863 -0.00781 0.09459 -0.00903 0.11193 C -0.01024 0.12928 -0.02413 0.14362 -0.02708 0.1642 C -0.03003 0.18478 -0.02309 0.2167 -0.02708 0.23543 C -0.0309 0.25393 -0.05035 0.26087 -0.05035 0.27636 C -0.05035 0.29186 -0.02795 0.31152 -0.02708 0.3284 C -0.02621 0.34528 -0.04201 0.36841 -0.04496 0.37766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00" y="188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638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0D368-7CA6-4A15-9886-DE76C946A1E5}" type="slidenum">
              <a:rPr lang="es-CL"/>
              <a:pPr>
                <a:defRPr/>
              </a:pPr>
              <a:t>15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265238" y="1992313"/>
            <a:ext cx="46085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En un banco de la sala de clases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se puede medir ?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90" name="16 Imagen" descr="mesa_coleg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36850"/>
            <a:ext cx="21605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403350" y="2997200"/>
            <a:ext cx="6408738" cy="35385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puede medir por ejemplo:</a:t>
            </a:r>
          </a:p>
          <a:p>
            <a:pPr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Alto.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Ancho y largo de la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cubierta.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Grosor de la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cubierta.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Diámetro de las </a:t>
            </a: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patas.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Peso.</a:t>
            </a: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838" indent="26352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Etc.…</a:t>
            </a:r>
          </a:p>
          <a:p>
            <a:pPr marL="457200" indent="-457200"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s-ES" alt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alt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Todas ellas son magnitudes.</a:t>
            </a:r>
          </a:p>
          <a:p>
            <a:pPr eaLnBrk="1" hangingPunct="1">
              <a:defRPr/>
            </a:pPr>
            <a:endParaRPr lang="es-ES" alt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7" descr="Beyond-likes-how-google-and-adobe-aim-to-measure-your-true-social-roi-f530a2daa4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r="19606" b="18401"/>
          <a:stretch>
            <a:fillRect/>
          </a:stretch>
        </p:blipFill>
        <p:spPr bwMode="auto">
          <a:xfrm rot="5142076">
            <a:off x="4956969" y="3512344"/>
            <a:ext cx="20955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Beyond-likes-how-google-and-adobe-aim-to-measure-your-true-social-roi-f530a2daa4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3" r="19606" b="18401"/>
          <a:stretch>
            <a:fillRect/>
          </a:stretch>
        </p:blipFill>
        <p:spPr bwMode="auto">
          <a:xfrm rot="10470893">
            <a:off x="6189663" y="1973263"/>
            <a:ext cx="19415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16395" name="18 Título"/>
          <p:cNvSpPr txBox="1">
            <a:spLocks/>
          </p:cNvSpPr>
          <p:nvPr/>
        </p:nvSpPr>
        <p:spPr bwMode="auto">
          <a:xfrm>
            <a:off x="1547813" y="1341438"/>
            <a:ext cx="5761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3.-  ¿Qué son las magnitudes?</a:t>
            </a:r>
          </a:p>
        </p:txBody>
      </p:sp>
      <p:pic>
        <p:nvPicPr>
          <p:cNvPr id="15374" name="Picture 14" descr="http://2.bp.blogspot.com/_DmNBvUqyQwc/TAALH_a022I/AAAAAAAAAHM/OfcDpvI_q6Y/s200/balanza+digit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79975"/>
            <a:ext cx="2592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741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F74B6-9FD7-409F-A01A-FC9A167D87A6}" type="slidenum">
              <a:rPr lang="es-CL"/>
              <a:pPr>
                <a:defRPr/>
              </a:pPr>
              <a:t>16</a:t>
            </a:fld>
            <a:endParaRPr lang="es-CL" dirty="0"/>
          </a:p>
        </p:txBody>
      </p:sp>
      <p:sp>
        <p:nvSpPr>
          <p:cNvPr id="20486" name="16 Rectángulo"/>
          <p:cNvSpPr>
            <a:spLocks noChangeArrowheads="1"/>
          </p:cNvSpPr>
          <p:nvPr/>
        </p:nvSpPr>
        <p:spPr bwMode="auto">
          <a:xfrm>
            <a:off x="1331913" y="2205038"/>
            <a:ext cx="705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CL" altLang="es-CL" sz="1600">
                <a:latin typeface="Verdana" pitchFamily="34" charset="0"/>
              </a:rPr>
              <a:t>	</a:t>
            </a:r>
            <a:r>
              <a:rPr lang="es-CL" altLang="es-CL">
                <a:latin typeface="Verdana" pitchFamily="34" charset="0"/>
              </a:rPr>
              <a:t>Las magnitudes son entonces  las propiedades  de  los cuerpos, sustancias o fenómenos  que pueden medirse. </a:t>
            </a:r>
          </a:p>
        </p:txBody>
      </p:sp>
      <p:sp>
        <p:nvSpPr>
          <p:cNvPr id="1741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pic>
        <p:nvPicPr>
          <p:cNvPr id="14345" name="Picture 9" descr="https://encrypted-tbn3.gstatic.com/images?q=tbn:ANd9GcTXSxlw0o9K6Oup9l0ykXbqXFEbL7qJVqdRGSgnxRIc519gWEcnV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1441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http://3.bp.blogspot.com/_oAKaHZtyzUs/SSrDj5gD_MI/AAAAAAAAABQ/GljMaVbaVM4/s320/lectura+y++medic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37063"/>
            <a:ext cx="2112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Verni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54513"/>
            <a:ext cx="20335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18 Título"/>
          <p:cNvSpPr txBox="1">
            <a:spLocks/>
          </p:cNvSpPr>
          <p:nvPr/>
        </p:nvSpPr>
        <p:spPr bwMode="auto">
          <a:xfrm>
            <a:off x="1547813" y="1341438"/>
            <a:ext cx="5761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3.-  ¿Qué son las magnitudes?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979613" y="3636963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latin typeface="Verdana" pitchFamily="34" charset="0"/>
              </a:rPr>
              <a:t>CUERPO</a:t>
            </a:r>
            <a:endParaRPr lang="es-CL" altLang="es-CL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4067175" y="3636963"/>
            <a:ext cx="154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solidFill>
                  <a:srgbClr val="000000"/>
                </a:solidFill>
                <a:latin typeface="Verdana" pitchFamily="34" charset="0"/>
              </a:rPr>
              <a:t>SUSTANCIA</a:t>
            </a:r>
            <a:endParaRPr lang="es-CL" altLang="es-CL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6227763" y="3635375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solidFill>
                  <a:srgbClr val="000000"/>
                </a:solidFill>
                <a:latin typeface="Verdana" pitchFamily="34" charset="0"/>
              </a:rPr>
              <a:t>FENÓMENO </a:t>
            </a:r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843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6B7F3-ACBF-4256-A986-082957CE4980}" type="slidenum">
              <a:rPr lang="es-CL"/>
              <a:pPr>
                <a:defRPr/>
              </a:pPr>
              <a:t>17</a:t>
            </a:fld>
            <a:endParaRPr lang="es-CL"/>
          </a:p>
        </p:txBody>
      </p:sp>
      <p:sp>
        <p:nvSpPr>
          <p:cNvPr id="18437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15367" name="11 Rectángulo"/>
          <p:cNvSpPr>
            <a:spLocks noChangeArrowheads="1"/>
          </p:cNvSpPr>
          <p:nvPr/>
        </p:nvSpPr>
        <p:spPr bwMode="auto">
          <a:xfrm>
            <a:off x="1116013" y="2060575"/>
            <a:ext cx="74882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>
                <a:latin typeface="Verdana" pitchFamily="34" charset="0"/>
              </a:rPr>
              <a:t>        Las magnitudes fundamentales son la masa , la longitud, el tiempo, la temperatura, la intensidad luminosa,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>
                <a:latin typeface="Verdana" pitchFamily="34" charset="0"/>
              </a:rPr>
              <a:t>la cantidad de sustancia y la intensidad de corriente.</a:t>
            </a:r>
            <a:endParaRPr lang="es-CL" altLang="es-CL">
              <a:latin typeface="Verdana" pitchFamily="34" charset="0"/>
            </a:endParaRPr>
          </a:p>
        </p:txBody>
      </p:sp>
      <p:sp>
        <p:nvSpPr>
          <p:cNvPr id="18439" name="18 Título"/>
          <p:cNvSpPr txBox="1">
            <a:spLocks/>
          </p:cNvSpPr>
          <p:nvPr/>
        </p:nvSpPr>
        <p:spPr bwMode="auto">
          <a:xfrm>
            <a:off x="1692275" y="1349375"/>
            <a:ext cx="5761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3.-  ¿Cuáles son las magnitudes ´fundamentales?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262063" y="3357563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>
                <a:latin typeface="Verdana" pitchFamily="34" charset="0"/>
              </a:rPr>
              <a:t>    Las primeras tres son las más utilizadas: masa, longitud y tiempo.</a:t>
            </a:r>
            <a:endParaRPr lang="es-CL" altLang="es-CL">
              <a:latin typeface="Verdana" pitchFamily="34" charset="0"/>
            </a:endParaRPr>
          </a:p>
        </p:txBody>
      </p:sp>
      <p:pic>
        <p:nvPicPr>
          <p:cNvPr id="9" name="Picture 9" descr="http://www.prilabsa.com/images/acuacultura/open_balan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9267" r="3625" b="6735"/>
          <a:stretch>
            <a:fillRect/>
          </a:stretch>
        </p:blipFill>
        <p:spPr bwMode="auto">
          <a:xfrm>
            <a:off x="1042988" y="4437063"/>
            <a:ext cx="25209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s://encrypted-tbn0.gstatic.com/images?q=tbn:ANd9GcRHgNGDXx8j9z3wAeWWTo0RLbZpPvwuM73d_JVPqBulrYHcLOhw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1497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s://encrypted-tbn3.gstatic.com/images?q=tbn:ANd9GcQykL8UO5KbUPXB2Lei9h17jFWpnNxcelxLC5F48w-BspdvJsm56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3860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755650" y="5991225"/>
            <a:ext cx="820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 sz="1200" b="1">
                <a:latin typeface="Verdana" pitchFamily="34" charset="0"/>
              </a:rPr>
              <a:t>   La balanza mide la masa            El píe de metro mide longitud             El reloj mide tiempo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945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E87D8-75C9-4B53-99AB-044A664D2999}" type="slidenum">
              <a:rPr lang="es-CL"/>
              <a:pPr>
                <a:defRPr/>
              </a:pPr>
              <a:t>18</a:t>
            </a:fld>
            <a:endParaRPr lang="es-CL"/>
          </a:p>
        </p:txBody>
      </p:sp>
      <p:sp>
        <p:nvSpPr>
          <p:cNvPr id="19461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15367" name="11 Rectángulo"/>
          <p:cNvSpPr>
            <a:spLocks noChangeArrowheads="1"/>
          </p:cNvSpPr>
          <p:nvPr/>
        </p:nvSpPr>
        <p:spPr bwMode="auto">
          <a:xfrm>
            <a:off x="971550" y="1949450"/>
            <a:ext cx="74882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     Dentro de las magnitudes físicas, </a:t>
            </a:r>
            <a:r>
              <a:rPr lang="es-ES" altLang="es-CL" sz="1600" b="1" dirty="0">
                <a:latin typeface="Verdana" pitchFamily="34" charset="0"/>
              </a:rPr>
              <a:t>masa  y peso </a:t>
            </a:r>
            <a:r>
              <a:rPr lang="es-ES" altLang="es-CL" sz="1600" dirty="0">
                <a:latin typeface="Verdana" pitchFamily="34" charset="0"/>
              </a:rPr>
              <a:t>siempre generan un grado de confusión.</a:t>
            </a:r>
            <a:endParaRPr lang="es-CL" altLang="es-CL" sz="1600" dirty="0">
              <a:latin typeface="Verdana" pitchFamily="34" charset="0"/>
            </a:endParaRPr>
          </a:p>
        </p:txBody>
      </p:sp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971550" y="2719388"/>
            <a:ext cx="74882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La </a:t>
            </a:r>
            <a:r>
              <a:rPr lang="es-ES" altLang="es-CL" sz="1600" b="1" dirty="0">
                <a:latin typeface="Verdana" pitchFamily="34" charset="0"/>
              </a:rPr>
              <a:t>masa</a:t>
            </a:r>
            <a:r>
              <a:rPr lang="es-ES" altLang="es-CL" sz="1600" dirty="0">
                <a:latin typeface="Verdana" pitchFamily="34" charset="0"/>
              </a:rPr>
              <a:t> es la cantidad de materia que posee un cuerpo y su unidad de medida es el kilogramo. </a:t>
            </a:r>
            <a:endParaRPr lang="es-CL" altLang="es-CL" sz="1600" dirty="0">
              <a:latin typeface="Verdana" pitchFamily="34" charset="0"/>
            </a:endParaRPr>
          </a:p>
        </p:txBody>
      </p:sp>
      <p:sp>
        <p:nvSpPr>
          <p:cNvPr id="16" name="11 Rectángulo"/>
          <p:cNvSpPr>
            <a:spLocks noChangeArrowheads="1"/>
          </p:cNvSpPr>
          <p:nvPr/>
        </p:nvSpPr>
        <p:spPr bwMode="auto">
          <a:xfrm>
            <a:off x="971550" y="3573463"/>
            <a:ext cx="7777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El </a:t>
            </a:r>
            <a:r>
              <a:rPr lang="es-ES" altLang="es-CL" sz="1600" b="1" dirty="0">
                <a:latin typeface="Verdana" pitchFamily="34" charset="0"/>
              </a:rPr>
              <a:t>peso</a:t>
            </a:r>
            <a:r>
              <a:rPr lang="es-ES" altLang="es-CL" sz="1600" dirty="0">
                <a:latin typeface="Verdana" pitchFamily="34" charset="0"/>
              </a:rPr>
              <a:t> es la atracción que ejerce la fuerza de gravedad sobre la masa y su unidad de medida es el Newton. </a:t>
            </a:r>
            <a:endParaRPr lang="es-CL" altLang="es-CL" sz="1600" dirty="0">
              <a:latin typeface="Verdana" pitchFamily="34" charset="0"/>
            </a:endParaRPr>
          </a:p>
        </p:txBody>
      </p:sp>
      <p:sp>
        <p:nvSpPr>
          <p:cNvPr id="19465" name="AutoShape 2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7" name="11 Rectángulo"/>
          <p:cNvSpPr>
            <a:spLocks noChangeArrowheads="1"/>
          </p:cNvSpPr>
          <p:nvPr/>
        </p:nvSpPr>
        <p:spPr bwMode="auto">
          <a:xfrm>
            <a:off x="3779838" y="4573588"/>
            <a:ext cx="4752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     Como en el espacio no está presente la fuerza de gravedad, flotamos lo que se traduce en un menor peso aun cuando conservamos la misma masa. </a:t>
            </a:r>
            <a:endParaRPr lang="es-CL" altLang="es-CL" sz="1600" dirty="0">
              <a:latin typeface="Verdana" pitchFamily="34" charset="0"/>
            </a:endParaRPr>
          </a:p>
        </p:txBody>
      </p:sp>
      <p:pic>
        <p:nvPicPr>
          <p:cNvPr id="18445" name="Picture 13" descr="http://4.bp.blogspot.com/_E0kO-u9Q9pw/TLWL3z8nE5I/AAAAAAAAAAw/4fXLEGAP-p0/s1600/astronauta-interne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3088">
            <a:off x="1614488" y="4592638"/>
            <a:ext cx="14255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18 Título"/>
          <p:cNvSpPr txBox="1">
            <a:spLocks/>
          </p:cNvSpPr>
          <p:nvPr/>
        </p:nvSpPr>
        <p:spPr bwMode="auto">
          <a:xfrm>
            <a:off x="1692275" y="1349375"/>
            <a:ext cx="5761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4.-  Masa y peso ¿son lo mismo?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187450" y="2204864"/>
            <a:ext cx="44656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CL" altLang="es-CL" sz="1600" dirty="0">
                <a:latin typeface="Verdana" pitchFamily="34" charset="0"/>
              </a:rPr>
              <a:t>Del mismo ser que efectuaba la comparación y/o medición, y de allí que desde el origen de los tiempos vemos como las </a:t>
            </a:r>
            <a:r>
              <a:rPr lang="es-CL" altLang="es-CL" sz="1600" b="1" dirty="0">
                <a:latin typeface="Verdana" pitchFamily="34" charset="0"/>
              </a:rPr>
              <a:t>unidades de medida</a:t>
            </a:r>
            <a:r>
              <a:rPr lang="es-CL" altLang="es-CL" sz="1600" dirty="0">
                <a:latin typeface="Verdana" pitchFamily="34" charset="0"/>
              </a:rPr>
              <a:t>, de longitud principalmente, nacen de  las distintas partes del cuerpo. 	</a:t>
            </a:r>
            <a:endParaRPr lang="es-CL" altLang="es-CL" dirty="0"/>
          </a:p>
        </p:txBody>
      </p:sp>
      <p:pic>
        <p:nvPicPr>
          <p:cNvPr id="11269" name="Picture 5" descr="https://encrypted-tbn0.gstatic.com/images?q=tbn:ANd9GcTwlL4JYbPLvP9kYGfqg0TIAcHkKPiQ93pw-4c4oey_4odJGxj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/>
          <a:stretch>
            <a:fillRect/>
          </a:stretch>
        </p:blipFill>
        <p:spPr bwMode="auto">
          <a:xfrm>
            <a:off x="5940425" y="2420938"/>
            <a:ext cx="29384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Rectángulo"/>
          <p:cNvSpPr>
            <a:spLocks noChangeArrowheads="1"/>
          </p:cNvSpPr>
          <p:nvPr/>
        </p:nvSpPr>
        <p:spPr bwMode="auto">
          <a:xfrm>
            <a:off x="1258888" y="1484313"/>
            <a:ext cx="73453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L" altLang="es-CL" b="1" dirty="0">
                <a:latin typeface="Verdana" pitchFamily="34" charset="0"/>
              </a:rPr>
              <a:t>5.- Las unidades de </a:t>
            </a:r>
            <a:r>
              <a:rPr lang="es-CL" altLang="es-CL" b="1" dirty="0" smtClean="0">
                <a:latin typeface="Verdana" pitchFamily="34" charset="0"/>
              </a:rPr>
              <a:t>medida ¿De </a:t>
            </a:r>
            <a:r>
              <a:rPr lang="es-CL" altLang="es-CL" b="1" dirty="0">
                <a:latin typeface="Verdana" pitchFamily="34" charset="0"/>
              </a:rPr>
              <a:t>dónde provienen?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11F33-EDE9-407A-8E7E-D8506EF9AFE9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sp>
        <p:nvSpPr>
          <p:cNvPr id="2048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187624" y="4725144"/>
            <a:ext cx="4826000" cy="15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L" altLang="es-CL" sz="1600" dirty="0">
                <a:latin typeface="Verdana" pitchFamily="34" charset="0"/>
              </a:rPr>
              <a:t>     Los dedos, los pies, los brazos, las manos, etc. Se trata, en consecuencia, de la adopción de un  “Sistema antropométrico” de unidades. </a:t>
            </a:r>
            <a:endParaRPr lang="es-CL" alt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7 CuadroTexto"/>
          <p:cNvSpPr txBox="1">
            <a:spLocks noChangeArrowheads="1"/>
          </p:cNvSpPr>
          <p:nvPr/>
        </p:nvSpPr>
        <p:spPr bwMode="auto">
          <a:xfrm>
            <a:off x="1044575" y="1052513"/>
            <a:ext cx="7488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CL" sz="2000" b="1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z="2000" b="1">
                <a:latin typeface="Verdana" pitchFamily="34" charset="0"/>
              </a:rPr>
              <a:t>	¿Qué esperamos lograr en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z="2000" b="1">
                <a:latin typeface="Verdana" pitchFamily="34" charset="0"/>
              </a:rPr>
              <a:t>	este Módulo de Metrología?</a:t>
            </a:r>
          </a:p>
        </p:txBody>
      </p:sp>
      <p:sp>
        <p:nvSpPr>
          <p:cNvPr id="3075" name="8 CuadroTexto"/>
          <p:cNvSpPr txBox="1">
            <a:spLocks noChangeArrowheads="1"/>
          </p:cNvSpPr>
          <p:nvPr/>
        </p:nvSpPr>
        <p:spPr bwMode="auto">
          <a:xfrm>
            <a:off x="1476375" y="2925763"/>
            <a:ext cx="6551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algn="just" eaLnBrk="1" hangingPunct="1">
              <a:lnSpc>
                <a:spcPct val="150000"/>
              </a:lnSpc>
            </a:pPr>
            <a:r>
              <a:rPr lang="es-CL" altLang="es-CL" sz="1600" dirty="0">
                <a:latin typeface="Verdana" pitchFamily="34" charset="0"/>
              </a:rPr>
              <a:t>Desarrollar  conocimientos y habilidades  para comprobar los parámetros de mantenimiento y funcionamiento de componentes y accesorios de  equipos y maquinaria </a:t>
            </a:r>
            <a:r>
              <a:rPr lang="es-CL" altLang="es-CL" sz="1600" dirty="0" smtClean="0">
                <a:latin typeface="Verdana" pitchFamily="34" charset="0"/>
              </a:rPr>
              <a:t>pesada.</a:t>
            </a:r>
            <a:endParaRPr lang="es-CL" altLang="es-CL" sz="1600" dirty="0">
              <a:latin typeface="Verdana" pitchFamily="34" charset="0"/>
            </a:endParaRPr>
          </a:p>
        </p:txBody>
      </p:sp>
      <p:pic>
        <p:nvPicPr>
          <p:cNvPr id="3076" name="Picture 2" descr="http://www.tienda-stanley.com/900-thickbox/flexometro-powerlock-classic-5m-x-19-mm-sin-agujero-stanley-ref-1-33-1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2051050" y="5014913"/>
            <a:ext cx="12969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neumatica-es.timmer-pneumatik.de/artikel/artbild/m-sh-63-k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797425"/>
            <a:ext cx="1257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www.amig.es/datos/fotos/2053/tester_digital_34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4951"/>
          <a:stretch>
            <a:fillRect/>
          </a:stretch>
        </p:blipFill>
        <p:spPr bwMode="auto">
          <a:xfrm>
            <a:off x="5724525" y="4724400"/>
            <a:ext cx="18272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73E6-D17F-4401-80AA-2620667D502A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900113" y="1207780"/>
            <a:ext cx="777557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altLang="es-CL" sz="1600" dirty="0">
                <a:latin typeface="Verdana" pitchFamily="34" charset="0"/>
              </a:rPr>
              <a:t>También a través  de la historia encontramos otras  pintorescas unidades de medida  como:</a:t>
            </a:r>
          </a:p>
          <a:p>
            <a:pPr algn="just">
              <a:lnSpc>
                <a:spcPct val="150000"/>
              </a:lnSpc>
            </a:pPr>
            <a:endParaRPr lang="es-CL" altLang="es-CL" sz="8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CL" altLang="es-CL" sz="1600" dirty="0">
                <a:latin typeface="Verdana" pitchFamily="34" charset="0"/>
              </a:rPr>
              <a:t> La </a:t>
            </a:r>
            <a:r>
              <a:rPr lang="es-CL" altLang="es-CL" sz="1600" dirty="0" smtClean="0">
                <a:latin typeface="Verdana" pitchFamily="34" charset="0"/>
              </a:rPr>
              <a:t>BRAZA:    </a:t>
            </a:r>
            <a:r>
              <a:rPr lang="es-CL" altLang="es-CL" sz="1600" dirty="0">
                <a:latin typeface="Verdana" pitchFamily="34" charset="0"/>
              </a:rPr>
              <a:t>“Longitud de los brazos extendidos de un VIKINGO</a:t>
            </a:r>
            <a:r>
              <a:rPr lang="es-CL" altLang="es-CL" sz="1600" dirty="0" smtClean="0">
                <a:latin typeface="Verdana" pitchFamily="34" charset="0"/>
              </a:rPr>
              <a:t>”.</a:t>
            </a:r>
            <a:endParaRPr lang="es-CL" altLang="es-CL" sz="1600" dirty="0" smtClean="0">
              <a:latin typeface="Verdana" pitchFamily="34" charset="0"/>
            </a:endParaRPr>
          </a:p>
          <a:p>
            <a:pPr algn="just"/>
            <a:endParaRPr lang="es-CL" altLang="es-CL" sz="1600" dirty="0">
              <a:latin typeface="Verdana" pitchFamily="34" charset="0"/>
            </a:endParaRPr>
          </a:p>
          <a:p>
            <a:pPr algn="just"/>
            <a:endParaRPr lang="es-CL" altLang="es-CL" sz="8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CL" altLang="es-CL" sz="1600" dirty="0">
                <a:latin typeface="Verdana" pitchFamily="34" charset="0"/>
              </a:rPr>
              <a:t> El </a:t>
            </a:r>
            <a:r>
              <a:rPr lang="es-CL" altLang="es-CL" sz="1600" dirty="0" smtClean="0">
                <a:latin typeface="Verdana" pitchFamily="34" charset="0"/>
              </a:rPr>
              <a:t>ACRE:      </a:t>
            </a:r>
            <a:r>
              <a:rPr lang="es-CL" altLang="es-CL" sz="1600" dirty="0">
                <a:latin typeface="Verdana" pitchFamily="34" charset="0"/>
              </a:rPr>
              <a:t>“Equivalente a la superficie de terreno que puede ser arada</a:t>
            </a:r>
          </a:p>
          <a:p>
            <a:pPr algn="just"/>
            <a:r>
              <a:rPr lang="es-CL" altLang="es-CL" sz="1600" dirty="0">
                <a:latin typeface="Verdana" pitchFamily="34" charset="0"/>
              </a:rPr>
              <a:t>                     por una yunta de bueyes en un día”.</a:t>
            </a:r>
          </a:p>
          <a:p>
            <a:pPr algn="just">
              <a:buFont typeface="Arial" charset="0"/>
              <a:buChar char="•"/>
            </a:pPr>
            <a:endParaRPr lang="es-CL" altLang="es-CL" sz="8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CL" altLang="es-CL" sz="1600" dirty="0">
                <a:latin typeface="Verdana" pitchFamily="34" charset="0"/>
              </a:rPr>
              <a:t> La </a:t>
            </a:r>
            <a:r>
              <a:rPr lang="es-CL" altLang="es-CL" sz="1600" dirty="0" smtClean="0">
                <a:latin typeface="Verdana" pitchFamily="34" charset="0"/>
              </a:rPr>
              <a:t>MILLA:     </a:t>
            </a:r>
            <a:r>
              <a:rPr lang="es-CL" altLang="es-CL" sz="1600" dirty="0">
                <a:latin typeface="Verdana" pitchFamily="34" charset="0"/>
              </a:rPr>
              <a:t>“100 pasos de un soldado romano</a:t>
            </a:r>
            <a:r>
              <a:rPr lang="es-CL" altLang="es-CL" sz="1600" dirty="0" smtClean="0">
                <a:latin typeface="Verdana" pitchFamily="34" charset="0"/>
              </a:rPr>
              <a:t>”.</a:t>
            </a:r>
            <a:endParaRPr lang="es-CL" altLang="es-CL" sz="1600" dirty="0" smtClean="0">
              <a:latin typeface="Verdana" pitchFamily="34" charset="0"/>
            </a:endParaRPr>
          </a:p>
          <a:p>
            <a:pPr algn="just"/>
            <a:endParaRPr lang="es-CL" altLang="es-CL" sz="1600" dirty="0">
              <a:latin typeface="Verdana" pitchFamily="34" charset="0"/>
            </a:endParaRPr>
          </a:p>
          <a:p>
            <a:pPr algn="just"/>
            <a:endParaRPr lang="es-CL" altLang="es-CL" sz="8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CL" altLang="es-CL" sz="1600" dirty="0">
                <a:latin typeface="Verdana" pitchFamily="34" charset="0"/>
              </a:rPr>
              <a:t> La </a:t>
            </a:r>
            <a:r>
              <a:rPr lang="es-CL" altLang="es-CL" sz="1600" dirty="0" smtClean="0">
                <a:latin typeface="Verdana" pitchFamily="34" charset="0"/>
              </a:rPr>
              <a:t>LEGUA:   </a:t>
            </a:r>
            <a:r>
              <a:rPr lang="es-CL" altLang="es-CL" sz="1600" dirty="0">
                <a:latin typeface="Verdana" pitchFamily="34" charset="0"/>
              </a:rPr>
              <a:t>“Distancia que recorre un hombre caminando por una hora</a:t>
            </a:r>
            <a:r>
              <a:rPr lang="es-CL" altLang="es-CL" sz="1600" dirty="0" smtClean="0">
                <a:latin typeface="Verdana" pitchFamily="34" charset="0"/>
              </a:rPr>
              <a:t>”.</a:t>
            </a:r>
            <a:endParaRPr lang="es-CL" altLang="es-CL" sz="1600" dirty="0" smtClean="0">
              <a:latin typeface="Verdana" pitchFamily="34" charset="0"/>
            </a:endParaRPr>
          </a:p>
          <a:p>
            <a:pPr algn="just"/>
            <a:endParaRPr lang="es-CL" altLang="es-CL" sz="16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endParaRPr lang="es-CL" altLang="es-CL" sz="800" dirty="0">
              <a:latin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CL" altLang="es-CL" sz="1600" dirty="0">
                <a:latin typeface="Verdana" pitchFamily="34" charset="0"/>
              </a:rPr>
              <a:t> El </a:t>
            </a:r>
            <a:r>
              <a:rPr lang="es-CL" altLang="es-CL" sz="1600" dirty="0" smtClean="0">
                <a:latin typeface="Verdana" pitchFamily="34" charset="0"/>
              </a:rPr>
              <a:t>ESTADIO: </a:t>
            </a:r>
            <a:r>
              <a:rPr lang="es-CL" altLang="es-CL" sz="1600" dirty="0">
                <a:latin typeface="Verdana" pitchFamily="34" charset="0"/>
              </a:rPr>
              <a:t>“La distancia que recorre una flecha”  y se utilizaba como</a:t>
            </a:r>
          </a:p>
          <a:p>
            <a:pPr algn="just"/>
            <a:r>
              <a:rPr lang="es-CL" altLang="es-CL" sz="1600" dirty="0">
                <a:latin typeface="Verdana" pitchFamily="34" charset="0"/>
              </a:rPr>
              <a:t>                     limite del campo para realizar competencias deportivas</a:t>
            </a:r>
            <a:r>
              <a:rPr lang="es-CL" altLang="es-CL" sz="1600" dirty="0" smtClean="0">
                <a:latin typeface="Verdana" pitchFamily="34" charset="0"/>
              </a:rPr>
              <a:t>”.  </a:t>
            </a:r>
            <a:endParaRPr lang="es-CL" altLang="es-CL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AB2F5-FBED-46A2-AE21-85C88CBB898F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259681" y="5714039"/>
            <a:ext cx="705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altLang="es-CL" dirty="0" smtClean="0">
                <a:latin typeface="Verdana" pitchFamily="34" charset="0"/>
              </a:rPr>
              <a:t>NOTA: Una </a:t>
            </a:r>
            <a:r>
              <a:rPr lang="es-ES" altLang="es-CL" b="1" dirty="0">
                <a:latin typeface="Verdana" pitchFamily="34" charset="0"/>
              </a:rPr>
              <a:t>unidad de medida</a:t>
            </a:r>
            <a:r>
              <a:rPr lang="es-ES" altLang="es-CL" dirty="0">
                <a:latin typeface="Verdana" pitchFamily="34" charset="0"/>
              </a:rPr>
              <a:t> es una cantidad estandarizada de una determinada magnitud.</a:t>
            </a:r>
            <a:endParaRPr lang="es-CL" altLang="es-CL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87E16-4996-4F37-8BE4-A675FDBC40AB}" type="slidenum">
              <a:rPr lang="es-CL" smtClean="0"/>
              <a:pPr>
                <a:defRPr/>
              </a:pPr>
              <a:t>21</a:t>
            </a:fld>
            <a:endParaRPr lang="es-CL" dirty="0"/>
          </a:p>
        </p:txBody>
      </p:sp>
      <p:sp>
        <p:nvSpPr>
          <p:cNvPr id="5" name="18 Título"/>
          <p:cNvSpPr txBox="1">
            <a:spLocks/>
          </p:cNvSpPr>
          <p:nvPr/>
        </p:nvSpPr>
        <p:spPr bwMode="auto">
          <a:xfrm>
            <a:off x="1042988" y="1988840"/>
            <a:ext cx="7632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 dirty="0" smtClean="0">
                <a:latin typeface="Verdana" pitchFamily="34" charset="0"/>
              </a:rPr>
              <a:t>   Señale </a:t>
            </a:r>
            <a:r>
              <a:rPr lang="es-CL" altLang="es-CL" sz="1600" dirty="0">
                <a:latin typeface="Verdana" pitchFamily="34" charset="0"/>
              </a:rPr>
              <a:t>algunos ejemplos de unidades de medida que usted conozca e indique qué magnitud se puede medir con ellas.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763713" y="2997200"/>
            <a:ext cx="2530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 b="1">
                <a:latin typeface="Verdana" pitchFamily="34" charset="0"/>
              </a:rPr>
              <a:t>UNIDAD DE MEDIDA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905375" y="2997200"/>
            <a:ext cx="283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 b="1">
                <a:latin typeface="Verdana" pitchFamily="34" charset="0"/>
              </a:rPr>
              <a:t>MAGNITUD</a:t>
            </a:r>
            <a:endParaRPr lang="es-CL" altLang="es-CL" sz="1600">
              <a:latin typeface="Verdana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811338" y="3429000"/>
            <a:ext cx="1465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KILOGRAMO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932363" y="3500438"/>
            <a:ext cx="1393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LA MASA    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835150" y="3933825"/>
            <a:ext cx="919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latin typeface="Verdana" pitchFamily="34" charset="0"/>
              </a:rPr>
              <a:t>METRO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4932363" y="3933825"/>
            <a:ext cx="324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latin typeface="Verdana" pitchFamily="34" charset="0"/>
              </a:rPr>
              <a:t>LA LONGITUD O DISTANCIA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835150" y="4437063"/>
            <a:ext cx="213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GRADOS CELCIUS 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4932363" y="4437063"/>
            <a:ext cx="209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LA  TEMPERATURA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887538" y="5013325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MINUTOS  Y SEGUNDOS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4932363" y="5013325"/>
            <a:ext cx="130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 dirty="0">
                <a:solidFill>
                  <a:srgbClr val="000000"/>
                </a:solidFill>
                <a:latin typeface="Verdana" pitchFamily="34" charset="0"/>
              </a:rPr>
              <a:t>EL TIEMPO</a:t>
            </a: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1908175" y="5516563"/>
            <a:ext cx="1169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PULGADA</a:t>
            </a: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4932363" y="5516563"/>
            <a:ext cx="3240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>
                <a:solidFill>
                  <a:srgbClr val="000000"/>
                </a:solidFill>
                <a:latin typeface="Verdana" pitchFamily="34" charset="0"/>
              </a:rPr>
              <a:t>LA  LONGITUD O DISTANCIA</a:t>
            </a:r>
          </a:p>
        </p:txBody>
      </p:sp>
      <p:sp>
        <p:nvSpPr>
          <p:cNvPr id="2254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19" name="18 Título"/>
          <p:cNvSpPr txBox="1">
            <a:spLocks/>
          </p:cNvSpPr>
          <p:nvPr/>
        </p:nvSpPr>
        <p:spPr bwMode="auto">
          <a:xfrm>
            <a:off x="1116013" y="1196975"/>
            <a:ext cx="7632700" cy="9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1600" dirty="0" smtClean="0">
                <a:latin typeface="Verdana" pitchFamily="34" charset="0"/>
              </a:rPr>
              <a:t>  Las </a:t>
            </a:r>
            <a:r>
              <a:rPr lang="es-CL" altLang="es-CL" sz="1600" dirty="0">
                <a:latin typeface="Verdana" pitchFamily="34" charset="0"/>
              </a:rPr>
              <a:t>distintas magnitudes utilizan sus propias  unidades de medida, actualmente  estas unidades de  medida se encuentran estandarizadas.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355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A2704-E832-41FE-BC0F-E65AFA02EE20}" type="slidenum">
              <a:rPr lang="es-CL"/>
              <a:pPr>
                <a:defRPr/>
              </a:pPr>
              <a:t>22</a:t>
            </a:fld>
            <a:endParaRPr lang="es-CL" dirty="0"/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331913" y="2395538"/>
            <a:ext cx="70215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      Es un aparato o elemento que se usa para comparar cuántas veces esta contenida la unidad de medida del patrón en </a:t>
            </a:r>
            <a:r>
              <a:rPr lang="es-ES" altLang="es-CL" sz="1600" dirty="0" smtClean="0">
                <a:latin typeface="Verdana" pitchFamily="34" charset="0"/>
              </a:rPr>
              <a:t>que </a:t>
            </a:r>
            <a:r>
              <a:rPr lang="es-ES" altLang="es-CL" sz="1600" dirty="0">
                <a:latin typeface="Verdana" pitchFamily="34" charset="0"/>
              </a:rPr>
              <a:t>lo vamos a medir  </a:t>
            </a:r>
            <a:r>
              <a:rPr lang="es-ES" altLang="es-CL" sz="1600" dirty="0" smtClean="0">
                <a:latin typeface="Verdana" pitchFamily="34" charset="0"/>
              </a:rPr>
              <a:t>(objeto, </a:t>
            </a:r>
            <a:r>
              <a:rPr lang="es-ES" altLang="es-CL" sz="1600" dirty="0">
                <a:latin typeface="Verdana" pitchFamily="34" charset="0"/>
              </a:rPr>
              <a:t>sustancia o fenómeno).  </a:t>
            </a:r>
          </a:p>
          <a:p>
            <a:pPr algn="just">
              <a:lnSpc>
                <a:spcPct val="150000"/>
              </a:lnSpc>
            </a:pPr>
            <a:endParaRPr lang="es-ES" altLang="es-CL" sz="1600" dirty="0">
              <a:latin typeface="Verdana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2904" y="4077072"/>
            <a:ext cx="655347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      Existen variados instrumentos para realizar diferentes mediciones , y la diversidad de instrumentos de medición depende básicamente de la magnitud que se desea medir y de la unidad de medida que se desea utilizar.</a:t>
            </a:r>
          </a:p>
        </p:txBody>
      </p:sp>
      <p:sp>
        <p:nvSpPr>
          <p:cNvPr id="23559" name="18 Título"/>
          <p:cNvSpPr txBox="1">
            <a:spLocks/>
          </p:cNvSpPr>
          <p:nvPr/>
        </p:nvSpPr>
        <p:spPr bwMode="auto">
          <a:xfrm>
            <a:off x="1619250" y="1484784"/>
            <a:ext cx="5761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 dirty="0">
                <a:latin typeface="Verdana" pitchFamily="34" charset="0"/>
              </a:rPr>
              <a:t>6.-  ¿Qué es un instrumento de medición?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457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C930-704B-4D80-B7E9-644F330CF3F9}" type="slidenum">
              <a:rPr lang="es-CL"/>
              <a:pPr>
                <a:defRPr/>
              </a:pPr>
              <a:t>23</a:t>
            </a:fld>
            <a:endParaRPr lang="es-CL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490" y="1748120"/>
            <a:ext cx="64808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altLang="es-CL" sz="1600" dirty="0">
                <a:latin typeface="Verdana" pitchFamily="34" charset="0"/>
              </a:rPr>
              <a:t>      En los siguientes ejemplos consideraremos el nombre del instrumento, la magnitud que miden y la unidad de medida en que expresan el resultado.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07795"/>
              </p:ext>
            </p:extLst>
          </p:nvPr>
        </p:nvGraphicFramePr>
        <p:xfrm>
          <a:off x="1763713" y="3500438"/>
          <a:ext cx="6096000" cy="217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75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NOMBRE 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MAGNITUD 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UNIDAD</a:t>
                      </a:r>
                      <a:endParaRPr lang="es-CL" sz="1800" dirty="0"/>
                    </a:p>
                  </a:txBody>
                  <a:tcPr marT="45724" marB="45724"/>
                </a:tc>
              </a:tr>
              <a:tr h="420519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Reloj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Tiempo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Hora.</a:t>
                      </a:r>
                      <a:endParaRPr lang="es-CL" sz="1800" dirty="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Regla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Longitud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Metro.</a:t>
                      </a:r>
                      <a:endParaRPr lang="es-CL" sz="1800" dirty="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Balanza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Masa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Kilogramos.</a:t>
                      </a:r>
                      <a:endParaRPr lang="es-CL" sz="1800" dirty="0"/>
                    </a:p>
                  </a:txBody>
                  <a:tcPr marT="45724" marB="45724"/>
                </a:tc>
              </a:tr>
              <a:tr h="640141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Huincha de medir, flexómetro  o cinta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Longitud</a:t>
                      </a:r>
                      <a:endParaRPr lang="es-CL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Pulgadas.</a:t>
                      </a:r>
                      <a:endParaRPr lang="es-CL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560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92BE-825C-4309-A08D-D888B9503199}" type="slidenum">
              <a:rPr lang="es-CL"/>
              <a:pPr>
                <a:defRPr/>
              </a:pPr>
              <a:t>24</a:t>
            </a:fld>
            <a:endParaRPr lang="es-CL" dirty="0"/>
          </a:p>
        </p:txBody>
      </p:sp>
      <p:sp>
        <p:nvSpPr>
          <p:cNvPr id="25605" name="18 Título"/>
          <p:cNvSpPr txBox="1">
            <a:spLocks/>
          </p:cNvSpPr>
          <p:nvPr/>
        </p:nvSpPr>
        <p:spPr bwMode="auto">
          <a:xfrm>
            <a:off x="1258888" y="1412875"/>
            <a:ext cx="66246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>
                <a:latin typeface="Verdana" pitchFamily="34" charset="0"/>
              </a:rPr>
              <a:t> </a:t>
            </a:r>
            <a:r>
              <a:rPr lang="es-CL" altLang="es-CL">
                <a:latin typeface="Verdana" pitchFamily="34" charset="0"/>
              </a:rPr>
              <a:t>Ejemplos de instrumentos de medición.</a:t>
            </a:r>
          </a:p>
        </p:txBody>
      </p:sp>
      <p:pic>
        <p:nvPicPr>
          <p:cNvPr id="55298" name="Picture 2" descr="Mitutoyo Measuring Instru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9659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662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B460A-6B79-4880-AC8E-422B74EB2845}" type="slidenum">
              <a:rPr lang="es-CL"/>
              <a:pPr>
                <a:defRPr/>
              </a:pPr>
              <a:t>25</a:t>
            </a:fld>
            <a:endParaRPr lang="es-CL"/>
          </a:p>
        </p:txBody>
      </p:sp>
      <p:sp>
        <p:nvSpPr>
          <p:cNvPr id="26629" name="14 Rectángulo"/>
          <p:cNvSpPr>
            <a:spLocks noChangeArrowheads="1"/>
          </p:cNvSpPr>
          <p:nvPr/>
        </p:nvSpPr>
        <p:spPr bwMode="auto">
          <a:xfrm>
            <a:off x="1042988" y="2060575"/>
            <a:ext cx="7921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2400" i="1" dirty="0" smtClean="0">
                <a:latin typeface="Verdana" pitchFamily="34" charset="0"/>
              </a:rPr>
              <a:t>“Si </a:t>
            </a:r>
            <a:r>
              <a:rPr lang="es-ES" altLang="es-CL" sz="2400" i="1" dirty="0">
                <a:latin typeface="Verdana" pitchFamily="34" charset="0"/>
              </a:rPr>
              <a:t>lo haces, </a:t>
            </a:r>
            <a:r>
              <a:rPr lang="es-ES" altLang="es-CL" sz="2400" i="1" dirty="0" smtClean="0">
                <a:latin typeface="Verdana" pitchFamily="34" charset="0"/>
              </a:rPr>
              <a:t>mídelo.</a:t>
            </a:r>
            <a:endParaRPr lang="es-ES" altLang="es-CL" sz="2400" i="1" dirty="0">
              <a:latin typeface="Verdana" pitchFamily="34" charset="0"/>
            </a:endParaRPr>
          </a:p>
          <a:p>
            <a:pPr eaLnBrk="1" hangingPunct="1"/>
            <a:r>
              <a:rPr lang="es-ES" altLang="es-CL" sz="2400" i="1" dirty="0">
                <a:latin typeface="Verdana" pitchFamily="34" charset="0"/>
              </a:rPr>
              <a:t>Si lo mides, </a:t>
            </a:r>
            <a:r>
              <a:rPr lang="es-ES" altLang="es-CL" sz="2400" i="1" dirty="0" smtClean="0">
                <a:latin typeface="Verdana" pitchFamily="34" charset="0"/>
              </a:rPr>
              <a:t>contrólalo.</a:t>
            </a:r>
            <a:endParaRPr lang="es-ES" altLang="es-CL" sz="2400" i="1" dirty="0">
              <a:latin typeface="Verdana" pitchFamily="34" charset="0"/>
            </a:endParaRPr>
          </a:p>
          <a:p>
            <a:pPr eaLnBrk="1" hangingPunct="1"/>
            <a:r>
              <a:rPr lang="es-ES" altLang="es-CL" sz="2400" i="1" dirty="0">
                <a:latin typeface="Verdana" pitchFamily="34" charset="0"/>
              </a:rPr>
              <a:t>Si lo controlas, mejóralo.." .</a:t>
            </a:r>
          </a:p>
          <a:p>
            <a:pPr eaLnBrk="1" hangingPunct="1"/>
            <a:endParaRPr lang="es-CL" altLang="es-CL" sz="2400" dirty="0">
              <a:latin typeface="Verdana" pitchFamily="34" charset="0"/>
            </a:endParaRPr>
          </a:p>
          <a:p>
            <a:pPr eaLnBrk="1" hangingPunct="1"/>
            <a:endParaRPr lang="es-CL" altLang="es-CL" sz="2400" dirty="0">
              <a:latin typeface="Verdana" pitchFamily="34" charset="0"/>
            </a:endParaRPr>
          </a:p>
          <a:p>
            <a:pPr eaLnBrk="1" hangingPunct="1"/>
            <a:r>
              <a:rPr lang="es-CL" altLang="es-CL" sz="2400" dirty="0">
                <a:latin typeface="Verdana" pitchFamily="34" charset="0"/>
              </a:rPr>
              <a:t>  </a:t>
            </a:r>
          </a:p>
          <a:p>
            <a:pPr eaLnBrk="1" hangingPunct="1"/>
            <a:r>
              <a:rPr lang="es-ES" altLang="es-CL" sz="2400" b="1" i="1" dirty="0">
                <a:latin typeface="Verdana" pitchFamily="34" charset="0"/>
              </a:rPr>
              <a:t>                                  W. Edwards Deming</a:t>
            </a:r>
            <a:r>
              <a:rPr lang="es-ES" altLang="es-CL" sz="2400" dirty="0">
                <a:latin typeface="Verdana" pitchFamily="34" charset="0"/>
              </a:rPr>
              <a:t>. </a:t>
            </a:r>
          </a:p>
          <a:p>
            <a:pPr eaLnBrk="1" hangingPunct="1"/>
            <a:r>
              <a:rPr lang="es-ES" altLang="es-CL" sz="2400" dirty="0">
                <a:latin typeface="Verdana" pitchFamily="34" charset="0"/>
              </a:rPr>
              <a:t>                              (Ingeniero estadounidense</a:t>
            </a:r>
            <a:r>
              <a:rPr lang="es-ES" altLang="es-CL" sz="1600" dirty="0">
                <a:latin typeface="Verdana" pitchFamily="34" charset="0"/>
              </a:rPr>
              <a:t>)</a:t>
            </a:r>
            <a:endParaRPr lang="es-CL" altLang="es-CL" sz="1600" dirty="0">
              <a:latin typeface="Verdana" pitchFamily="34" charset="0"/>
            </a:endParaRPr>
          </a:p>
          <a:p>
            <a:pPr eaLnBrk="1" hangingPunct="1"/>
            <a:r>
              <a:rPr lang="es-CL" altLang="es-CL" sz="1600" i="1" dirty="0">
                <a:latin typeface="Verdana" pitchFamily="34" charset="0"/>
              </a:rPr>
              <a:t> </a:t>
            </a:r>
            <a:r>
              <a:rPr lang="es-CL" altLang="es-CL" sz="1600" dirty="0">
                <a:latin typeface="Verdana" pitchFamily="34" charset="0"/>
              </a:rPr>
              <a:t> </a:t>
            </a:r>
          </a:p>
        </p:txBody>
      </p:sp>
      <p:pic>
        <p:nvPicPr>
          <p:cNvPr id="26630" name="16 Imagen" descr="https://lh3.googleusercontent.com/-81o4IM_IglA/TXuY-pyJc2I/AAAAAAAAAfw/9pSsXDM02EM/s1600/edwards-de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1441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www.alpemetrologia.com/imgs/grandeQuienesSom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636838"/>
            <a:ext cx="2828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76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76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765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2988" y="2438400"/>
            <a:ext cx="73850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Fin de la presentación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1F5F1-59DD-4720-A377-7DF716B13BDF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709738" y="4868863"/>
            <a:ext cx="7385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10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410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27F0-1772-4A90-A2DC-DD0224507DBE}" type="slidenum">
              <a:rPr lang="es-CL" smtClean="0"/>
              <a:pPr>
                <a:defRPr/>
              </a:pPr>
              <a:t>3</a:t>
            </a:fld>
            <a:endParaRPr lang="es-CL" dirty="0"/>
          </a:p>
        </p:txBody>
      </p:sp>
      <p:sp>
        <p:nvSpPr>
          <p:cNvPr id="4105" name="16 Rectángulo"/>
          <p:cNvSpPr>
            <a:spLocks noChangeArrowheads="1"/>
          </p:cNvSpPr>
          <p:nvPr/>
        </p:nvSpPr>
        <p:spPr bwMode="auto">
          <a:xfrm>
            <a:off x="1092200" y="3482975"/>
            <a:ext cx="5041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2800" b="1">
                <a:latin typeface="Verdana" pitchFamily="34" charset="0"/>
              </a:rPr>
              <a:t>Módulo</a:t>
            </a:r>
          </a:p>
          <a:p>
            <a:pPr eaLnBrk="1" hangingPunct="1"/>
            <a:r>
              <a:rPr lang="es-ES" altLang="es-CL" sz="2800" b="1">
                <a:latin typeface="Verdana" pitchFamily="34" charset="0"/>
              </a:rPr>
              <a:t>Metrología</a:t>
            </a:r>
          </a:p>
        </p:txBody>
      </p:sp>
      <p:sp>
        <p:nvSpPr>
          <p:cNvPr id="2" name="1 Abrir llave"/>
          <p:cNvSpPr/>
          <p:nvPr/>
        </p:nvSpPr>
        <p:spPr>
          <a:xfrm>
            <a:off x="3973513" y="2133600"/>
            <a:ext cx="825500" cy="3671888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107" name="2 CuadroTexto"/>
          <p:cNvSpPr txBox="1">
            <a:spLocks noChangeArrowheads="1"/>
          </p:cNvSpPr>
          <p:nvPr/>
        </p:nvSpPr>
        <p:spPr bwMode="auto">
          <a:xfrm>
            <a:off x="5076825" y="1844675"/>
            <a:ext cx="273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Unidad 1 Fundamentos</a:t>
            </a:r>
          </a:p>
        </p:txBody>
      </p:sp>
      <p:sp>
        <p:nvSpPr>
          <p:cNvPr id="4108" name="14 CuadroTexto"/>
          <p:cNvSpPr txBox="1">
            <a:spLocks noChangeArrowheads="1"/>
          </p:cNvSpPr>
          <p:nvPr/>
        </p:nvSpPr>
        <p:spPr bwMode="auto">
          <a:xfrm>
            <a:off x="5068888" y="3644900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Unidad 2 </a:t>
            </a:r>
          </a:p>
          <a:p>
            <a:pPr eaLnBrk="1" hangingPunct="1"/>
            <a:r>
              <a:rPr lang="es-CL" altLang="es-CL" sz="2000" b="1">
                <a:latin typeface="Verdana" pitchFamily="34" charset="0"/>
              </a:rPr>
              <a:t>Torque</a:t>
            </a:r>
          </a:p>
        </p:txBody>
      </p:sp>
      <p:sp>
        <p:nvSpPr>
          <p:cNvPr id="4109" name="15 CuadroTexto"/>
          <p:cNvSpPr txBox="1">
            <a:spLocks noChangeArrowheads="1"/>
          </p:cNvSpPr>
          <p:nvPr/>
        </p:nvSpPr>
        <p:spPr bwMode="auto">
          <a:xfrm>
            <a:off x="5221288" y="5229225"/>
            <a:ext cx="273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Unidad 3</a:t>
            </a:r>
          </a:p>
          <a:p>
            <a:pPr eaLnBrk="1" hangingPunct="1"/>
            <a:r>
              <a:rPr lang="es-CL" altLang="es-CL" sz="2000" b="1">
                <a:latin typeface="Verdana" pitchFamily="34" charset="0"/>
              </a:rPr>
              <a:t>Instrumentos de Medición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CuadroTexto"/>
          <p:cNvSpPr txBox="1">
            <a:spLocks noChangeArrowheads="1"/>
          </p:cNvSpPr>
          <p:nvPr/>
        </p:nvSpPr>
        <p:spPr bwMode="auto">
          <a:xfrm>
            <a:off x="468313" y="1311275"/>
            <a:ext cx="74882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b="1">
                <a:latin typeface="Century Gothic" pitchFamily="34" charset="0"/>
              </a:rPr>
              <a:t>	</a:t>
            </a:r>
          </a:p>
          <a:p>
            <a:pPr algn="ctr" eaLnBrk="1" hangingPunct="1"/>
            <a:r>
              <a:rPr lang="es-ES" altLang="es-CL" b="1">
                <a:latin typeface="Century Gothic" pitchFamily="34" charset="0"/>
              </a:rPr>
              <a:t>	</a:t>
            </a:r>
            <a:r>
              <a:rPr lang="es-ES" altLang="es-CL" sz="2200" b="1">
                <a:latin typeface="Verdana" pitchFamily="34" charset="0"/>
              </a:rPr>
              <a:t>¿Qué esperamos lograr en la  </a:t>
            </a:r>
          </a:p>
          <a:p>
            <a:pPr algn="ctr" eaLnBrk="1" hangingPunct="1"/>
            <a:r>
              <a:rPr lang="es-ES" altLang="es-CL" sz="2200" b="1">
                <a:latin typeface="Verdana" pitchFamily="34" charset="0"/>
              </a:rPr>
              <a:t>                Unidad de Fundamentos ?</a:t>
            </a:r>
          </a:p>
          <a:p>
            <a:pPr algn="ctr" eaLnBrk="1" hangingPunct="1"/>
            <a:endParaRPr lang="es-ES" altLang="es-CL" sz="2200" b="1">
              <a:latin typeface="Verdana" pitchFamily="34" charset="0"/>
            </a:endParaRPr>
          </a:p>
          <a:p>
            <a:pPr eaLnBrk="1" hangingPunct="1"/>
            <a:endParaRPr lang="es-ES" altLang="es-CL" sz="2000" b="1">
              <a:latin typeface="Verdana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116013" y="2462213"/>
            <a:ext cx="7343775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alt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Reconocer </a:t>
            </a:r>
            <a:r>
              <a:rPr lang="es-CL" altLang="es-CL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principios y fundamentos de la metrología y las normas que se utilizan en el mundo y en Chile. </a:t>
            </a:r>
          </a:p>
          <a:p>
            <a:pPr>
              <a:defRPr/>
            </a:pPr>
            <a:endParaRPr lang="es-CL" altLang="es-CL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039813" y="3308350"/>
            <a:ext cx="677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CL" altLang="es-CL">
                <a:latin typeface="Verdana" pitchFamily="34" charset="0"/>
              </a:rPr>
              <a:t>Realizar cálculos y conversiones de distintas magnitudes en diferentes sistemas de medidas.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116013" y="4076700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>
                <a:latin typeface="Verdana" pitchFamily="34" charset="0"/>
              </a:rPr>
              <a:t>Resolver problemas propios de la metrología utilizada en equipos y maquinaria pesada.</a:t>
            </a:r>
          </a:p>
        </p:txBody>
      </p:sp>
      <p:pic>
        <p:nvPicPr>
          <p:cNvPr id="14" name="Picture 6" descr="measuring the diameter of a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3171" b="4881"/>
          <a:stretch>
            <a:fillRect/>
          </a:stretch>
        </p:blipFill>
        <p:spPr bwMode="auto">
          <a:xfrm>
            <a:off x="4932363" y="4725119"/>
            <a:ext cx="2414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A07E-45A2-4EF6-BC55-4CEF87459963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  <p:bldP spid="9523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14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614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615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6779-0FBA-490C-BC32-19F3ECFD1250}" type="slidenum">
              <a:rPr lang="es-CL" smtClean="0"/>
              <a:pPr>
                <a:defRPr/>
              </a:pPr>
              <a:t>5</a:t>
            </a:fld>
            <a:endParaRPr lang="es-CL" dirty="0"/>
          </a:p>
        </p:txBody>
      </p:sp>
      <p:sp>
        <p:nvSpPr>
          <p:cNvPr id="6153" name="16 Rectángulo"/>
          <p:cNvSpPr>
            <a:spLocks noChangeArrowheads="1"/>
          </p:cNvSpPr>
          <p:nvPr/>
        </p:nvSpPr>
        <p:spPr bwMode="auto">
          <a:xfrm>
            <a:off x="1225550" y="3482975"/>
            <a:ext cx="5040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2800" b="1">
                <a:latin typeface="Verdana" pitchFamily="34" charset="0"/>
              </a:rPr>
              <a:t>Unidad 1</a:t>
            </a:r>
          </a:p>
          <a:p>
            <a:pPr eaLnBrk="1" hangingPunct="1"/>
            <a:r>
              <a:rPr lang="es-ES" altLang="es-CL" sz="2800" b="1">
                <a:latin typeface="Verdana" pitchFamily="34" charset="0"/>
              </a:rPr>
              <a:t>Fundamentos</a:t>
            </a:r>
          </a:p>
        </p:txBody>
      </p:sp>
      <p:sp>
        <p:nvSpPr>
          <p:cNvPr id="2" name="1 Abrir llave"/>
          <p:cNvSpPr/>
          <p:nvPr/>
        </p:nvSpPr>
        <p:spPr>
          <a:xfrm>
            <a:off x="4105275" y="2133600"/>
            <a:ext cx="827088" cy="3671888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155" name="2 CuadroTexto"/>
          <p:cNvSpPr txBox="1">
            <a:spLocks noChangeArrowheads="1"/>
          </p:cNvSpPr>
          <p:nvPr/>
        </p:nvSpPr>
        <p:spPr bwMode="auto">
          <a:xfrm>
            <a:off x="5076825" y="1844675"/>
            <a:ext cx="273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1.1 Principios de la metrología</a:t>
            </a:r>
          </a:p>
        </p:txBody>
      </p:sp>
      <p:sp>
        <p:nvSpPr>
          <p:cNvPr id="6156" name="14 CuadroTexto"/>
          <p:cNvSpPr txBox="1">
            <a:spLocks noChangeArrowheads="1"/>
          </p:cNvSpPr>
          <p:nvPr/>
        </p:nvSpPr>
        <p:spPr bwMode="auto">
          <a:xfrm>
            <a:off x="5068888" y="36449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1.2 Magnitudes</a:t>
            </a:r>
          </a:p>
        </p:txBody>
      </p:sp>
      <p:sp>
        <p:nvSpPr>
          <p:cNvPr id="6157" name="15 CuadroTexto"/>
          <p:cNvSpPr txBox="1">
            <a:spLocks noChangeArrowheads="1"/>
          </p:cNvSpPr>
          <p:nvPr/>
        </p:nvSpPr>
        <p:spPr bwMode="auto">
          <a:xfrm>
            <a:off x="5221288" y="5229225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1.3 La Metrología y la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alpemetrologia.com/imgs/grandeQuienesSom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36838"/>
            <a:ext cx="3986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17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717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717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ACED-E312-4563-AC19-B1355A5DF389}" type="slidenum">
              <a:rPr lang="es-CL" smtClean="0"/>
              <a:pPr>
                <a:defRPr/>
              </a:pPr>
              <a:t>6</a:t>
            </a:fld>
            <a:endParaRPr lang="es-CL" dirty="0"/>
          </a:p>
        </p:txBody>
      </p:sp>
      <p:sp>
        <p:nvSpPr>
          <p:cNvPr id="7178" name="16 Rectángulo"/>
          <p:cNvSpPr>
            <a:spLocks noChangeArrowheads="1"/>
          </p:cNvSpPr>
          <p:nvPr/>
        </p:nvSpPr>
        <p:spPr bwMode="auto">
          <a:xfrm>
            <a:off x="1258888" y="3052763"/>
            <a:ext cx="504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2800" b="1">
                <a:latin typeface="Verdana" pitchFamily="34" charset="0"/>
              </a:rPr>
              <a:t>Unidad 1</a:t>
            </a:r>
          </a:p>
          <a:p>
            <a:pPr eaLnBrk="1" hangingPunct="1"/>
            <a:r>
              <a:rPr lang="es-ES" altLang="es-CL" sz="2800" b="1">
                <a:latin typeface="Verdana" pitchFamily="34" charset="0"/>
              </a:rPr>
              <a:t>Fundamentos</a:t>
            </a:r>
          </a:p>
          <a:p>
            <a:pPr eaLnBrk="1" hangingPunct="1"/>
            <a:endParaRPr lang="es-ES" altLang="es-CL" sz="2800" b="1">
              <a:latin typeface="Verdana" pitchFamily="34" charset="0"/>
            </a:endParaRPr>
          </a:p>
        </p:txBody>
      </p:sp>
      <p:sp>
        <p:nvSpPr>
          <p:cNvPr id="7179" name="11 CuadroTexto"/>
          <p:cNvSpPr txBox="1">
            <a:spLocks noChangeArrowheads="1"/>
          </p:cNvSpPr>
          <p:nvPr/>
        </p:nvSpPr>
        <p:spPr bwMode="auto">
          <a:xfrm>
            <a:off x="1403350" y="4437063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 dirty="0">
                <a:latin typeface="Verdana" pitchFamily="34" charset="0"/>
              </a:rPr>
              <a:t>1.1 Principios de la </a:t>
            </a:r>
            <a:r>
              <a:rPr lang="es-CL" altLang="es-CL" sz="2000" b="1" dirty="0" smtClean="0">
                <a:latin typeface="Verdana" pitchFamily="34" charset="0"/>
              </a:rPr>
              <a:t>metrología.</a:t>
            </a:r>
            <a:endParaRPr lang="es-CL" altLang="es-CL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187450" y="1773238"/>
            <a:ext cx="73850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6AF34-E25B-4AD2-9FEF-85220B51F5BC}" type="slidenum">
              <a:rPr lang="es-CL"/>
              <a:pPr>
                <a:defRPr/>
              </a:pPr>
              <a:t>7</a:t>
            </a:fld>
            <a:endParaRPr lang="es-CL"/>
          </a:p>
        </p:txBody>
      </p:sp>
      <p:pic>
        <p:nvPicPr>
          <p:cNvPr id="5125" name="16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3935" r="2190" b="1974"/>
          <a:stretch>
            <a:fillRect/>
          </a:stretch>
        </p:blipFill>
        <p:spPr bwMode="auto">
          <a:xfrm>
            <a:off x="1763713" y="2420938"/>
            <a:ext cx="62642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8 Título"/>
          <p:cNvSpPr txBox="1">
            <a:spLocks/>
          </p:cNvSpPr>
          <p:nvPr/>
        </p:nvSpPr>
        <p:spPr bwMode="auto">
          <a:xfrm>
            <a:off x="971550" y="1412875"/>
            <a:ext cx="48244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1.- ¿Qué es la Metrología?</a:t>
            </a:r>
          </a:p>
        </p:txBody>
      </p:sp>
      <p:sp>
        <p:nvSpPr>
          <p:cNvPr id="8198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921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450" y="1773238"/>
            <a:ext cx="73850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7173" name="13 Rectángulo"/>
          <p:cNvSpPr>
            <a:spLocks noChangeArrowheads="1"/>
          </p:cNvSpPr>
          <p:nvPr/>
        </p:nvSpPr>
        <p:spPr bwMode="auto">
          <a:xfrm>
            <a:off x="1116013" y="1916113"/>
            <a:ext cx="7056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sz="1600">
                <a:latin typeface="Verdana" pitchFamily="34" charset="0"/>
              </a:rPr>
              <a:t>          Es la ciencia que se ocupa de las mediciones, las unidades  de medida y de los equipos utilizados para efectuarlas,   así como de su verificación y calibración periódica. </a:t>
            </a:r>
          </a:p>
          <a:p>
            <a:pPr eaLnBrk="1" hangingPunct="1"/>
            <a:endParaRPr lang="es-CL" altLang="es-CL" sz="1600">
              <a:latin typeface="Verdana" pitchFamily="34" charset="0"/>
            </a:endParaRPr>
          </a:p>
          <a:p>
            <a:pPr eaLnBrk="1" hangingPunct="1"/>
            <a:r>
              <a:rPr lang="es-CL" altLang="es-CL" sz="1600">
                <a:latin typeface="Verdana" pitchFamily="34" charset="0"/>
              </a:rPr>
              <a:t>Algunos la definen como:</a:t>
            </a:r>
            <a:endParaRPr lang="es-CL" altLang="es-CL" sz="1600" b="1">
              <a:latin typeface="Verdana" pitchFamily="34" charset="0"/>
            </a:endParaRPr>
          </a:p>
          <a:p>
            <a:pPr algn="ctr" eaLnBrk="1" hangingPunct="1"/>
            <a:endParaRPr lang="es-CL" altLang="es-CL" sz="1600" b="1">
              <a:latin typeface="Verdana" pitchFamily="34" charset="0"/>
            </a:endParaRPr>
          </a:p>
          <a:p>
            <a:pPr algn="ctr" eaLnBrk="1" hangingPunct="1"/>
            <a:r>
              <a:rPr lang="es-CL" altLang="es-CL" sz="1600" b="1">
                <a:latin typeface="Verdana" pitchFamily="34" charset="0"/>
              </a:rPr>
              <a:t>“El arte de las mediciones correctas y confiables”.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15AF7-3638-458E-9569-6AB484EE0DA9}" type="slidenum">
              <a:rPr lang="es-CL"/>
              <a:pPr>
                <a:defRPr/>
              </a:pPr>
              <a:t>8</a:t>
            </a:fld>
            <a:endParaRPr lang="es-CL"/>
          </a:p>
        </p:txBody>
      </p:sp>
      <p:pic>
        <p:nvPicPr>
          <p:cNvPr id="4104" name="Picture 8" descr="http://www.gi.ulpgc.es/smc/archivos_subidos/Imagen%20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47815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  <p:sp>
        <p:nvSpPr>
          <p:cNvPr id="9225" name="18 Título"/>
          <p:cNvSpPr txBox="1">
            <a:spLocks/>
          </p:cNvSpPr>
          <p:nvPr/>
        </p:nvSpPr>
        <p:spPr bwMode="auto">
          <a:xfrm>
            <a:off x="971550" y="1412875"/>
            <a:ext cx="48244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1.- ¿Qué es la Metrología?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2.bp.blogspot.com/_Vxe_N3kunig/Sg9JChpCsFI/AAAAAAAAAA8/FiAZkuGctVE/s320/homo_erectus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28441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7 Rectángulo"/>
          <p:cNvSpPr>
            <a:spLocks noChangeArrowheads="1"/>
          </p:cNvSpPr>
          <p:nvPr/>
        </p:nvSpPr>
        <p:spPr bwMode="auto">
          <a:xfrm>
            <a:off x="1619250" y="1988840"/>
            <a:ext cx="62658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CL" altLang="es-CL" sz="1600" dirty="0">
                <a:latin typeface="Verdana" pitchFamily="34" charset="0"/>
              </a:rPr>
              <a:t>     Se mide por muchas razones, por ejemplo, para cuantificar y así poder planificar acciones, comunicar haberes, para poder trabajar con precisión, </a:t>
            </a:r>
            <a:r>
              <a:rPr lang="es-CL" altLang="es-CL" sz="1600" dirty="0" err="1">
                <a:latin typeface="Verdana" pitchFamily="34" charset="0"/>
              </a:rPr>
              <a:t>etc</a:t>
            </a:r>
            <a:r>
              <a:rPr lang="es-CL" altLang="es-CL" sz="1600" dirty="0">
                <a:latin typeface="Verdana" pitchFamily="34" charset="0"/>
              </a:rPr>
              <a:t>…</a:t>
            </a:r>
          </a:p>
          <a:p>
            <a:pPr algn="just" eaLnBrk="1" hangingPunct="1">
              <a:lnSpc>
                <a:spcPct val="150000"/>
              </a:lnSpc>
            </a:pP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En </a:t>
            </a:r>
            <a:r>
              <a:rPr lang="es-CL" altLang="es-CL" sz="1600" dirty="0">
                <a:latin typeface="Verdana" pitchFamily="34" charset="0"/>
              </a:rPr>
              <a:t>los primeros tiempos el “homo sapiens” debió sentir la necesidad de comparar objetos o </a:t>
            </a: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distancias </a:t>
            </a:r>
            <a:r>
              <a:rPr lang="es-CL" altLang="es-CL" sz="1600" dirty="0">
                <a:latin typeface="Verdana" pitchFamily="34" charset="0"/>
              </a:rPr>
              <a:t>y suponemos que los </a:t>
            </a: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conocimientos </a:t>
            </a:r>
            <a:r>
              <a:rPr lang="es-CL" altLang="es-CL" sz="1600" dirty="0">
                <a:latin typeface="Verdana" pitchFamily="34" charset="0"/>
              </a:rPr>
              <a:t>primarios debían </a:t>
            </a: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inclinarse </a:t>
            </a:r>
            <a:r>
              <a:rPr lang="es-CL" altLang="es-CL" sz="1600" dirty="0">
                <a:latin typeface="Verdana" pitchFamily="34" charset="0"/>
              </a:rPr>
              <a:t>por “mayor”, “menor” o “igual” </a:t>
            </a: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y </a:t>
            </a:r>
            <a:r>
              <a:rPr lang="es-CL" altLang="es-CL" sz="1600" dirty="0">
                <a:latin typeface="Verdana" pitchFamily="34" charset="0"/>
              </a:rPr>
              <a:t>luego se debían ir formando en sus </a:t>
            </a:r>
            <a:endParaRPr lang="es-CL" altLang="es-CL" sz="1600" dirty="0" smtClean="0">
              <a:latin typeface="Verdana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CL" altLang="es-CL" sz="1600" dirty="0" smtClean="0">
                <a:latin typeface="Verdana" pitchFamily="34" charset="0"/>
              </a:rPr>
              <a:t>mentes </a:t>
            </a:r>
            <a:r>
              <a:rPr lang="es-CL" altLang="es-CL" sz="1600" dirty="0">
                <a:latin typeface="Verdana" pitchFamily="34" charset="0"/>
              </a:rPr>
              <a:t>conceptos más amplios.</a:t>
            </a:r>
          </a:p>
          <a:p>
            <a:pPr algn="just" eaLnBrk="1" hangingPunct="1"/>
            <a:endParaRPr lang="es-CL" altLang="es-CL" sz="2000" dirty="0">
              <a:latin typeface="Verdana" pitchFamily="34" charset="0"/>
            </a:endParaRPr>
          </a:p>
          <a:p>
            <a:pPr algn="just" eaLnBrk="1" hangingPunct="1"/>
            <a:endParaRPr lang="es-CL" altLang="es-CL" sz="2000" dirty="0"/>
          </a:p>
        </p:txBody>
      </p:sp>
      <p:sp>
        <p:nvSpPr>
          <p:cNvPr id="10244" name="18 Título"/>
          <p:cNvSpPr txBox="1">
            <a:spLocks/>
          </p:cNvSpPr>
          <p:nvPr/>
        </p:nvSpPr>
        <p:spPr bwMode="auto">
          <a:xfrm>
            <a:off x="1547813" y="1341438"/>
            <a:ext cx="57610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>
                <a:latin typeface="Verdana" pitchFamily="34" charset="0"/>
              </a:rPr>
              <a:t>2.-  ¿Por qué medir 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67601-0EA7-41B1-96A8-A399BC096A5F}" type="slidenum">
              <a:rPr lang="es-CL" smtClean="0"/>
              <a:pPr>
                <a:defRPr/>
              </a:pPr>
              <a:t>9</a:t>
            </a:fld>
            <a:endParaRPr lang="es-CL" dirty="0"/>
          </a:p>
        </p:txBody>
      </p:sp>
      <p:sp>
        <p:nvSpPr>
          <p:cNvPr id="1024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5447</TotalTime>
  <Words>1250</Words>
  <Application>Microsoft Office PowerPoint</Application>
  <PresentationFormat>Presentación en pantalla (4:3)</PresentationFormat>
  <Paragraphs>227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Cristian Pedernera</cp:lastModifiedBy>
  <cp:revision>317</cp:revision>
  <cp:lastPrinted>2014-01-30T12:24:21Z</cp:lastPrinted>
  <dcterms:created xsi:type="dcterms:W3CDTF">2013-12-27T17:15:53Z</dcterms:created>
  <dcterms:modified xsi:type="dcterms:W3CDTF">2015-03-17T12:15:14Z</dcterms:modified>
</cp:coreProperties>
</file>