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86" r:id="rId2"/>
    <p:sldId id="257" r:id="rId3"/>
    <p:sldId id="287" r:id="rId4"/>
    <p:sldId id="259" r:id="rId5"/>
    <p:sldId id="288" r:id="rId6"/>
    <p:sldId id="260" r:id="rId7"/>
    <p:sldId id="261" r:id="rId8"/>
    <p:sldId id="314" r:id="rId9"/>
    <p:sldId id="306" r:id="rId10"/>
    <p:sldId id="289" r:id="rId11"/>
    <p:sldId id="262" r:id="rId12"/>
    <p:sldId id="290" r:id="rId13"/>
    <p:sldId id="301" r:id="rId14"/>
    <p:sldId id="307" r:id="rId15"/>
    <p:sldId id="308" r:id="rId16"/>
    <p:sldId id="291" r:id="rId17"/>
    <p:sldId id="265" r:id="rId18"/>
    <p:sldId id="304" r:id="rId19"/>
    <p:sldId id="292" r:id="rId20"/>
    <p:sldId id="293" r:id="rId21"/>
    <p:sldId id="266" r:id="rId22"/>
    <p:sldId id="305" r:id="rId23"/>
    <p:sldId id="294" r:id="rId24"/>
    <p:sldId id="267" r:id="rId25"/>
    <p:sldId id="268" r:id="rId26"/>
    <p:sldId id="269" r:id="rId27"/>
    <p:sldId id="309" r:id="rId28"/>
    <p:sldId id="271" r:id="rId29"/>
    <p:sldId id="310" r:id="rId30"/>
    <p:sldId id="311" r:id="rId31"/>
    <p:sldId id="296" r:id="rId32"/>
    <p:sldId id="274" r:id="rId33"/>
    <p:sldId id="275" r:id="rId34"/>
    <p:sldId id="298" r:id="rId35"/>
    <p:sldId id="276" r:id="rId36"/>
    <p:sldId id="277" r:id="rId37"/>
    <p:sldId id="278" r:id="rId38"/>
    <p:sldId id="297" r:id="rId39"/>
    <p:sldId id="279" r:id="rId40"/>
    <p:sldId id="280" r:id="rId41"/>
    <p:sldId id="281" r:id="rId42"/>
    <p:sldId id="312" r:id="rId43"/>
    <p:sldId id="283" r:id="rId44"/>
    <p:sldId id="284" r:id="rId45"/>
    <p:sldId id="313" r:id="rId46"/>
    <p:sldId id="29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3" autoAdjust="0"/>
    <p:restoredTop sz="94660"/>
  </p:normalViewPr>
  <p:slideViewPr>
    <p:cSldViewPr>
      <p:cViewPr varScale="1">
        <p:scale>
          <a:sx n="87" d="100"/>
          <a:sy n="87" d="100"/>
        </p:scale>
        <p:origin x="12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03FC0-112A-1C4C-9A2A-2EFB5FCB2F70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8ADE3-999F-8743-AD85-1AE277C6650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k40.kn3.net/E77818917.gi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lectronicdesignworks.com/basic_electronics/relays/relays.htm" TargetMode="External"/><Relationship Id="rId5" Type="http://schemas.openxmlformats.org/officeDocument/2006/relationships/hyperlink" Target="http://navya.co/web1/tag/internal-working-of-electromagnetic-relay/" TargetMode="External"/><Relationship Id="rId4" Type="http://schemas.openxmlformats.org/officeDocument/2006/relationships/hyperlink" Target="https://www.google.cl/url?sa=i&amp;rct=j&amp;q=rele+electromecanico&amp;source=images&amp;cd=&amp;docid=EMsPlylo42HUVM&amp;tbnid=D8n-GDS6MDL0WM:&amp;ved=0CAUQjRw&amp;url=http://alvarez-arregui.blogspot.com/&amp;ei=gJb7U_rHA-v4igKS1YCwDQ&amp;psig=AFQjCNFkyewr64uOUrT5c_pAMWv-mgGZYw&amp;ust=1409083347488775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Altavoz_din%C3%A1mico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Altavoz_din%C3%A1mico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Animar</a:t>
            </a:r>
          </a:p>
        </p:txBody>
      </p:sp>
    </p:spTree>
    <p:extLst>
      <p:ext uri="{BB962C8B-B14F-4D97-AF65-F5344CB8AC3E}">
        <p14:creationId xmlns:p14="http://schemas.microsoft.com/office/powerpoint/2010/main" val="120916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Animar</a:t>
            </a:r>
          </a:p>
        </p:txBody>
      </p:sp>
    </p:spTree>
    <p:extLst>
      <p:ext uri="{BB962C8B-B14F-4D97-AF65-F5344CB8AC3E}">
        <p14:creationId xmlns:p14="http://schemas.microsoft.com/office/powerpoint/2010/main" val="23240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Animar</a:t>
            </a:r>
          </a:p>
        </p:txBody>
      </p:sp>
    </p:spTree>
    <p:extLst>
      <p:ext uri="{BB962C8B-B14F-4D97-AF65-F5344CB8AC3E}">
        <p14:creationId xmlns:p14="http://schemas.microsoft.com/office/powerpoint/2010/main" val="185700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Animar</a:t>
            </a:r>
          </a:p>
        </p:txBody>
      </p:sp>
    </p:spTree>
    <p:extLst>
      <p:ext uri="{BB962C8B-B14F-4D97-AF65-F5344CB8AC3E}">
        <p14:creationId xmlns:p14="http://schemas.microsoft.com/office/powerpoint/2010/main" val="334871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75722" lvl="0" indent="-275722">
              <a:buSzPct val="100000"/>
              <a:buChar char="•"/>
              <a:defRPr sz="1800"/>
            </a:pPr>
            <a:r>
              <a:rPr sz="4400"/>
              <a:t>Principio de funcionamiento de un </a:t>
            </a:r>
            <a:r>
              <a:rPr sz="2400"/>
              <a:t>relé:</a:t>
            </a:r>
          </a:p>
          <a:p>
            <a:pPr marL="100263" lvl="0" indent="-100263">
              <a:buSzPct val="100000"/>
              <a:buChar char="•"/>
              <a:defRPr sz="1800"/>
            </a:pPr>
            <a:r>
              <a:rPr sz="2400"/>
              <a:t> </a:t>
            </a:r>
            <a:r>
              <a:rPr sz="2400">
                <a:hlinkClick r:id="rId3"/>
              </a:rPr>
              <a:t>http://k40.kn3.net/E77818917.gif</a:t>
            </a:r>
            <a:r>
              <a:rPr sz="2400"/>
              <a:t>;</a:t>
            </a:r>
          </a:p>
          <a:p>
            <a:pPr marL="100263" lvl="0" indent="-100263">
              <a:buSzPct val="100000"/>
              <a:buChar char="•"/>
              <a:defRPr sz="1800"/>
            </a:pPr>
            <a:r>
              <a:rPr sz="2400"/>
              <a:t> </a:t>
            </a:r>
            <a:r>
              <a:rPr sz="2400">
                <a:hlinkClick r:id="rId4"/>
              </a:rPr>
              <a:t>https://www.google.cl/url?sa=i&amp;rct=j&amp;q=rele+electromecanico&amp;source=images&amp;cd=&amp;docid=EMsPlylo42HUVM&amp;tbnid=D8n-GDS6MDL0WM:&amp;ved=0CAUQjRw&amp;url=http%3A%2F%2Falvarez-arregui.blogspot.com%2F&amp;ei=gJb7U_rHA-v4igKS1YCwDQ&amp;psig=AFQjCNFkyewr64uOUrT5c_pAMWv-mgGZYw&amp;ust=1409083347488775</a:t>
            </a:r>
            <a:r>
              <a:rPr sz="2400"/>
              <a:t>; </a:t>
            </a:r>
          </a:p>
          <a:p>
            <a:pPr marL="100263" lvl="0" indent="-100263">
              <a:buSzPct val="100000"/>
              <a:buChar char="•"/>
              <a:defRPr sz="1800"/>
            </a:pPr>
            <a:r>
              <a:rPr sz="2400"/>
              <a:t> </a:t>
            </a:r>
            <a:r>
              <a:rPr sz="2400">
                <a:hlinkClick r:id="rId5"/>
              </a:rPr>
              <a:t>http://navya.co/web1/tag/internal-working-of-electromagnetic-relay/</a:t>
            </a:r>
            <a:r>
              <a:rPr sz="2400"/>
              <a:t>;</a:t>
            </a:r>
          </a:p>
          <a:p>
            <a:pPr marL="100263" lvl="0" indent="-100263">
              <a:buSzPct val="100000"/>
              <a:buChar char="•"/>
              <a:defRPr sz="1800"/>
            </a:pPr>
            <a:r>
              <a:rPr sz="2400"/>
              <a:t> </a:t>
            </a:r>
            <a:r>
              <a:rPr sz="2400">
                <a:hlinkClick r:id="rId6"/>
              </a:rPr>
              <a:t>http://www.electronicdesignworks.com/basic_electronics/relays/relays.htm</a:t>
            </a:r>
            <a:r>
              <a:rPr sz="4400"/>
              <a:t>;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345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Animar</a:t>
            </a:r>
          </a:p>
        </p:txBody>
      </p:sp>
    </p:spTree>
    <p:extLst>
      <p:ext uri="{BB962C8B-B14F-4D97-AF65-F5344CB8AC3E}">
        <p14:creationId xmlns:p14="http://schemas.microsoft.com/office/powerpoint/2010/main" val="231778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>
              <a:defRPr sz="1800"/>
            </a:pPr>
            <a:r>
              <a:rPr sz="2400">
                <a:hlinkClick r:id="rId3"/>
              </a:rPr>
              <a:t>http://es.wikipedia.org/wiki/Altavoz_din%C3%A1mico</a:t>
            </a:r>
            <a:endParaRPr sz="2400" u="sng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pPr lvl="0">
              <a:defRPr sz="1800"/>
            </a:pPr>
            <a:r>
              <a:rPr sz="2400"/>
              <a:t>http://images.search.yahoo.com/images/view;_ylt=AwrTcXcc2vxTpWwA2xSJzbkF;_ylu=X3oDMTIyamJvbzR0BHNlYwNzcgRzbGsDaW1nBG9pZAM3ZmZlYThmMDBiODYzNWU3MTc4YzViOTEwNTBkMTE5YwRncG9zAzIEaXQDYmluZw--?back=http%3A%2F%2Fimages.search.yahoo.com%2Fsearch%2Fimages%3Fp%3Destructura%2Bde%2Bun%2Bparlante%26n%3D60%26ei%3DUTF-8%26y%3DSearch%26fr%3Daaplw%26fr2%3Dsb-top%26tab%3Dorganic%26ri%3D2&amp;w=320&amp;h=300&amp;imgurl=www.lpi.tel.uva.es%2F%7Enacho%2Fdocencia%2Fing_ond_1%2Ftrabajos_02_03%2Fmicros_altavoces%2Fgif%2FALTAVOZ.gif&amp;rurl=http%3A%2F%2Fwww.lpi.tel.uva.es%2F%7Enacho%2Fdocencia%2Fing_ond_1%2Ftrabajos_02_03%2Fmicros_altavoces%2Faltavoces_5.htm&amp;size=35.4KB&amp;name=donde+se+pueden+observar+las+siguientes+partes%3A&amp;p=estructura+de+un+parlante&amp;oid=7ffea8f00b8635e7178c5b91050d119c&amp;fr2=sb-top&amp;fr=aaplw&amp;tt=donde+se+pueden+observar+las+siguientes+partes%3A&amp;b=0&amp;ni=128&amp;no=2&amp;ts=&amp;tab=organic&amp;sigr=13364t9bo&amp;sigb=144dk6cg5&amp;sigi=12s9sjcep&amp;sigt=11fiasn28&amp;sign=11fiasn28&amp;.crumb=4ikK5vxilHL&amp;fr=aaplw&amp;fr2=sb-top </a:t>
            </a:r>
          </a:p>
        </p:txBody>
      </p:sp>
    </p:spTree>
    <p:extLst>
      <p:ext uri="{BB962C8B-B14F-4D97-AF65-F5344CB8AC3E}">
        <p14:creationId xmlns:p14="http://schemas.microsoft.com/office/powerpoint/2010/main" val="38638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>
              <a:defRPr sz="1800"/>
            </a:pPr>
            <a:r>
              <a:rPr sz="2400">
                <a:hlinkClick r:id="rId3"/>
              </a:rPr>
              <a:t>http://es.wikipedia.org/wiki/Altavoz_din%C3%A1mico</a:t>
            </a:r>
            <a:endParaRPr sz="2400" u="sng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pPr lvl="0">
              <a:defRPr sz="1800"/>
            </a:pPr>
            <a:r>
              <a:rPr sz="2400"/>
              <a:t>http://images.search.yahoo.com/images/view;_ylt=AwrTcXcc2vxTpWwA2xSJzbkF;_ylu=X3oDMTIyamJvbzR0BHNlYwNzcgRzbGsDaW1nBG9pZAM3ZmZlYThmMDBiODYzNWU3MTc4YzViOTEwNTBkMTE5YwRncG9zAzIEaXQDYmluZw--?back=http%3A%2F%2Fimages.search.yahoo.com%2Fsearch%2Fimages%3Fp%3Destructura%2Bde%2Bun%2Bparlante%26n%3D60%26ei%3DUTF-8%26y%3DSearch%26fr%3Daaplw%26fr2%3Dsb-top%26tab%3Dorganic%26ri%3D2&amp;w=320&amp;h=300&amp;imgurl=www.lpi.tel.uva.es%2F%7Enacho%2Fdocencia%2Fing_ond_1%2Ftrabajos_02_03%2Fmicros_altavoces%2Fgif%2FALTAVOZ.gif&amp;rurl=http%3A%2F%2Fwww.lpi.tel.uva.es%2F%7Enacho%2Fdocencia%2Fing_ond_1%2Ftrabajos_02_03%2Fmicros_altavoces%2Faltavoces_5.htm&amp;size=35.4KB&amp;name=donde+se+pueden+observar+las+siguientes+partes%3A&amp;p=estructura+de+un+parlante&amp;oid=7ffea8f00b8635e7178c5b91050d119c&amp;fr2=sb-top&amp;fr=aaplw&amp;tt=donde+se+pueden+observar+las+siguientes+partes%3A&amp;b=0&amp;ni=128&amp;no=2&amp;ts=&amp;tab=organic&amp;sigr=13364t9bo&amp;sigb=144dk6cg5&amp;sigi=12s9sjcep&amp;sigt=11fiasn28&amp;sign=11fiasn28&amp;.crumb=4ikK5vxilHL&amp;fr=aaplw&amp;fr2=sb-top </a:t>
            </a:r>
          </a:p>
        </p:txBody>
      </p:sp>
    </p:spTree>
    <p:extLst>
      <p:ext uri="{BB962C8B-B14F-4D97-AF65-F5344CB8AC3E}">
        <p14:creationId xmlns:p14="http://schemas.microsoft.com/office/powerpoint/2010/main" val="13900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‹Nº›</a:t>
            </a:fld>
            <a:endParaRPr/>
          </a:p>
        </p:txBody>
      </p:sp>
      <p:sp>
        <p:nvSpPr>
          <p:cNvPr id="3" name="Shape 16"/>
          <p:cNvSpPr>
            <a:spLocks noGrp="1"/>
          </p:cNvSpPr>
          <p:nvPr>
            <p:ph type="body" idx="1"/>
          </p:nvPr>
        </p:nvSpPr>
        <p:spPr>
          <a:xfrm>
            <a:off x="758507" y="1600199"/>
            <a:ext cx="7928292" cy="5257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/>
              <a:t>Body Level One</a:t>
            </a:r>
          </a:p>
          <a:p>
            <a:pPr lvl="1">
              <a:defRPr sz="1800"/>
            </a:pPr>
            <a:r>
              <a:rPr sz="3200" dirty="0"/>
              <a:t>Body Level Two</a:t>
            </a:r>
          </a:p>
          <a:p>
            <a:pPr lvl="2">
              <a:defRPr sz="1800"/>
            </a:pPr>
            <a:r>
              <a:rPr sz="3200" dirty="0"/>
              <a:t>Body Level Three</a:t>
            </a:r>
          </a:p>
          <a:p>
            <a:pPr lvl="3">
              <a:defRPr sz="1800"/>
            </a:pPr>
            <a:r>
              <a:rPr sz="3200" dirty="0"/>
              <a:t>Body Level Four</a:t>
            </a:r>
          </a:p>
          <a:p>
            <a:pPr lvl="4">
              <a:defRPr sz="1800"/>
            </a:pPr>
            <a:r>
              <a:rPr sz="32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15372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6588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658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1790-F4EB-CB48-8ACC-27AF753578E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Shape 58"/>
          <p:cNvSpPr/>
          <p:nvPr userDrawn="1"/>
        </p:nvSpPr>
        <p:spPr>
          <a:xfrm>
            <a:off x="-16860" y="0"/>
            <a:ext cx="755651" cy="6858000"/>
          </a:xfrm>
          <a:prstGeom prst="rect">
            <a:avLst/>
          </a:prstGeom>
          <a:solidFill>
            <a:srgbClr val="E46C0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7BB43"/>
                </a:solidFill>
              </a:defRPr>
            </a:pPr>
            <a:endParaRPr/>
          </a:p>
        </p:txBody>
      </p:sp>
      <p:sp>
        <p:nvSpPr>
          <p:cNvPr id="8" name="Shape 59"/>
          <p:cNvSpPr/>
          <p:nvPr userDrawn="1"/>
        </p:nvSpPr>
        <p:spPr>
          <a:xfrm>
            <a:off x="0" y="1391794"/>
            <a:ext cx="8820150" cy="71439"/>
          </a:xfrm>
          <a:prstGeom prst="roundRect">
            <a:avLst>
              <a:gd name="adj" fmla="val 16667"/>
            </a:avLst>
          </a:prstGeom>
          <a:solidFill>
            <a:srgbClr val="0D0D0D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image2.png"/>
          <p:cNvPicPr/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908738" y="190719"/>
            <a:ext cx="877181" cy="115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62"/>
          <p:cNvSpPr/>
          <p:nvPr userDrawn="1"/>
        </p:nvSpPr>
        <p:spPr>
          <a:xfrm rot="16200000">
            <a:off x="-344399" y="5776178"/>
            <a:ext cx="139668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80808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808080"/>
                </a:solidFill>
              </a:rPr>
              <a:t>A D O T E C   2 0 1 4</a:t>
            </a:r>
          </a:p>
        </p:txBody>
      </p:sp>
      <p:sp>
        <p:nvSpPr>
          <p:cNvPr id="11" name="Shape 589"/>
          <p:cNvSpPr/>
          <p:nvPr userDrawn="1"/>
        </p:nvSpPr>
        <p:spPr>
          <a:xfrm>
            <a:off x="2582347" y="766074"/>
            <a:ext cx="41722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404040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404040"/>
                </a:solidFill>
              </a:rPr>
              <a:t>ELECTRICIDAD </a:t>
            </a:r>
            <a:r>
              <a:rPr sz="2400" dirty="0" smtClean="0">
                <a:solidFill>
                  <a:srgbClr val="404040"/>
                </a:solidFill>
              </a:rPr>
              <a:t>BÁSIC</a:t>
            </a:r>
            <a:r>
              <a:rPr lang="en-US" sz="2400" dirty="0" smtClean="0">
                <a:solidFill>
                  <a:srgbClr val="404040"/>
                </a:solidFill>
              </a:rPr>
              <a:t>A</a:t>
            </a:r>
            <a:endParaRPr sz="2400" dirty="0">
              <a:solidFill>
                <a:srgbClr val="40404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2.png"/>
          <p:cNvPicPr/>
          <p:nvPr/>
        </p:nvPicPr>
        <p:blipFill>
          <a:blip r:embed="rId2">
            <a:extLst/>
          </a:blip>
          <a:srcRect l="11154" t="3845" r="10769"/>
          <a:stretch>
            <a:fillRect/>
          </a:stretch>
        </p:blipFill>
        <p:spPr>
          <a:xfrm>
            <a:off x="5652120" y="3717032"/>
            <a:ext cx="3355759" cy="289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84" y="3096894"/>
            <a:ext cx="3326568" cy="373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7944" y="4869160"/>
            <a:ext cx="15240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3928" y="2132856"/>
            <a:ext cx="2318197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4 Rectángulo"/>
          <p:cNvSpPr/>
          <p:nvPr/>
        </p:nvSpPr>
        <p:spPr>
          <a:xfrm>
            <a:off x="827584" y="1919610"/>
            <a:ext cx="8316415" cy="491182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7000"/>
                </a:schemeClr>
              </a:gs>
              <a:gs pos="100000">
                <a:srgbClr val="FFFFFF">
                  <a:alpha val="88000"/>
                </a:srgbClr>
              </a:gs>
              <a:gs pos="85000">
                <a:srgbClr val="FFFFFF">
                  <a:alpha val="88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s-ES_tradnl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Electromagnetismo y </a:t>
            </a:r>
          </a:p>
          <a:p>
            <a:pPr lvl="0" algn="ctr">
              <a:spcAft>
                <a:spcPts val="1200"/>
              </a:spcAft>
              <a:defRPr/>
            </a:pPr>
            <a:r>
              <a:rPr lang="es-ES_tradnl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Dispositivos eléctricos.</a:t>
            </a:r>
            <a:endParaRPr lang="es-ES_tradnl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14 CuadroTexto"/>
          <p:cNvSpPr txBox="1">
            <a:spLocks noChangeArrowheads="1"/>
          </p:cNvSpPr>
          <p:nvPr/>
        </p:nvSpPr>
        <p:spPr bwMode="auto">
          <a:xfrm>
            <a:off x="5791944" y="6027003"/>
            <a:ext cx="3352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s-ES" altLang="es-CL" sz="2400" b="1" dirty="0" smtClean="0">
                <a:solidFill>
                  <a:srgbClr val="404040"/>
                </a:solidFill>
                <a:latin typeface="Verdana" pitchFamily="34" charset="0"/>
              </a:rPr>
              <a:t>Unidad 3      </a:t>
            </a:r>
            <a:endParaRPr lang="es-ES" altLang="es-CL" sz="2400" b="1" dirty="0">
              <a:solidFill>
                <a:srgbClr val="404040"/>
              </a:solidFill>
              <a:latin typeface="Verdana" pitchFamily="34" charset="0"/>
            </a:endParaRPr>
          </a:p>
          <a:p>
            <a:pPr algn="r" eaLnBrk="1" hangingPunct="1"/>
            <a:r>
              <a:rPr lang="es-ES" altLang="es-CL" sz="2400" b="1" dirty="0" smtClean="0">
                <a:solidFill>
                  <a:srgbClr val="404040"/>
                </a:solidFill>
                <a:latin typeface="Verdana" pitchFamily="34" charset="0"/>
              </a:rPr>
              <a:t>Presentación 2</a:t>
            </a:r>
            <a:endParaRPr lang="es-ES" altLang="es-CL" sz="2400" b="1" dirty="0">
              <a:solidFill>
                <a:srgbClr val="404040"/>
              </a:solidFill>
              <a:latin typeface="Verdana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383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tecnología.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 el accionamiento de 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electroimanes</a:t>
            </a:r>
            <a:endParaRPr lang="es-ES" u="sng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u="sng" dirty="0" smtClean="0"/>
              <a:t>Los parlantes</a:t>
            </a:r>
            <a:endParaRPr lang="es-ES" u="sng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alternadores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3771" r="13612"/>
          <a:stretch>
            <a:fillRect/>
          </a:stretch>
        </p:blipFill>
        <p:spPr>
          <a:xfrm>
            <a:off x="6665061" y="3525164"/>
            <a:ext cx="2478939" cy="2560296"/>
          </a:xfrm>
          <a:prstGeom prst="rect">
            <a:avLst/>
          </a:prstGeom>
        </p:spPr>
      </p:pic>
      <p:sp>
        <p:nvSpPr>
          <p:cNvPr id="14" name="Trapezoid 13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transformadores</a:t>
            </a:r>
            <a:endParaRPr lang="es-ES_tradnl" sz="1600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927956" y="2481920"/>
            <a:ext cx="405081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es-ES_tradnl" sz="1600" dirty="0" smtClean="0">
                <a:sym typeface="Calibri"/>
              </a:rPr>
              <a:t>Un relé electromagnético cierra o abre el paso de la corriente en un circuito principal, actuando sobre un interruptor a través de una bobina electromagnética.</a:t>
            </a:r>
          </a:p>
        </p:txBody>
      </p:sp>
      <p:sp>
        <p:nvSpPr>
          <p:cNvPr id="91" name="Shape 91"/>
          <p:cNvSpPr/>
          <p:nvPr/>
        </p:nvSpPr>
        <p:spPr>
          <a:xfrm>
            <a:off x="927956" y="1447799"/>
            <a:ext cx="768264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smtClean="0"/>
              <a:t>El relé electromagnético o electromecánico: ¿Cuál es su función?</a:t>
            </a:r>
            <a:endParaRPr lang="es-ES_tradnl" sz="2400"/>
          </a:p>
        </p:txBody>
      </p:sp>
      <p:pic>
        <p:nvPicPr>
          <p:cNvPr id="18" name="image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5854" y="2783050"/>
            <a:ext cx="2654746" cy="181684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/>
          <p:cNvSpPr/>
          <p:nvPr/>
        </p:nvSpPr>
        <p:spPr>
          <a:xfrm>
            <a:off x="927956" y="364502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_tradnl" sz="1600" dirty="0" smtClean="0"/>
              <a:t>El relé conecta en su interior dos circuito eléctricos: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7956" y="558924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eriod" startAt="2"/>
            </a:pPr>
            <a:r>
              <a:rPr lang="es-ES_tradnl" sz="1600" dirty="0" smtClean="0"/>
              <a:t>El circuito principal del cual es parte el interruptor comandado.</a:t>
            </a:r>
            <a:endParaRPr lang="es-ES_tradnl" sz="1600" dirty="0"/>
          </a:p>
        </p:txBody>
      </p:sp>
      <p:sp>
        <p:nvSpPr>
          <p:cNvPr id="21" name="Rectangle 20"/>
          <p:cNvSpPr/>
          <p:nvPr/>
        </p:nvSpPr>
        <p:spPr>
          <a:xfrm>
            <a:off x="927956" y="429309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S_tradnl" sz="1600" dirty="0" smtClean="0"/>
              <a:t>Un circuito de comando que controla la corriente eléctrica en la bobina. De esta forma, controla la intensidad de la fuerza del electroimán sobre el interruptor.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81804" y="2927890"/>
            <a:ext cx="2539866" cy="620480"/>
          </a:xfrm>
          <a:prstGeom prst="roundRect">
            <a:avLst/>
          </a:prstGeom>
          <a:noFill/>
          <a:ln w="57150" cap="flat" cmpd="sng" algn="ctr">
            <a:solidFill>
              <a:srgbClr val="FF0000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27956" y="5517232"/>
            <a:ext cx="4572000" cy="679424"/>
          </a:xfrm>
          <a:prstGeom prst="roundRect">
            <a:avLst/>
          </a:prstGeom>
          <a:noFill/>
          <a:ln w="57150" cap="flat" cmpd="sng" algn="ctr">
            <a:solidFill>
              <a:srgbClr val="FF0000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27956" y="4295998"/>
            <a:ext cx="4572000" cy="1077218"/>
          </a:xfrm>
          <a:prstGeom prst="roundRect">
            <a:avLst/>
          </a:prstGeom>
          <a:noFill/>
          <a:ln w="57150" cap="flat" cmpd="sng" algn="ctr">
            <a:solidFill>
              <a:srgbClr val="3366FF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097616" y="3590539"/>
            <a:ext cx="2724054" cy="801296"/>
          </a:xfrm>
          <a:prstGeom prst="roundRect">
            <a:avLst/>
          </a:prstGeom>
          <a:noFill/>
          <a:ln w="57150" cap="flat" cmpd="sng" algn="ctr">
            <a:solidFill>
              <a:srgbClr val="3366FF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26179" y="4906591"/>
            <a:ext cx="31415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¿Por qué se llama también </a:t>
            </a:r>
          </a:p>
          <a:p>
            <a:pPr lvl="0"/>
            <a:r>
              <a:rPr lang="es-ES_tradnl" sz="1600" dirty="0" smtClean="0"/>
              <a:t>“relé electromecánico?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26179" y="5491367"/>
            <a:ext cx="31415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Porque, a través de la electricidad, produce una fuerza mecánica que  tiene por consecuencia el movimiento de un objeto.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661378" y="4906591"/>
            <a:ext cx="3306373" cy="1661994"/>
          </a:xfrm>
          <a:prstGeom prst="roundRect">
            <a:avLst/>
          </a:prstGeom>
          <a:noFill/>
          <a:ln w="57150" cap="flat" cmpd="sng" algn="ctr">
            <a:solidFill>
              <a:srgbClr val="3366FF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252722" y="3403385"/>
            <a:ext cx="1105132" cy="116336"/>
          </a:xfrm>
          <a:prstGeom prst="line">
            <a:avLst/>
          </a:prstGeom>
          <a:ln w="762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561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9" grpId="0"/>
      <p:bldP spid="20" grpId="0"/>
      <p:bldP spid="21" grpId="0"/>
      <p:bldP spid="24" grpId="0" animBg="1"/>
      <p:bldP spid="26" grpId="0" animBg="1"/>
      <p:bldP spid="27" grpId="0" animBg="1"/>
      <p:bldP spid="29" grpId="0" animBg="1"/>
      <p:bldP spid="30" grpId="0"/>
      <p:bldP spid="31" grpId="1"/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91"/>
          <p:cNvSpPr/>
          <p:nvPr/>
        </p:nvSpPr>
        <p:spPr>
          <a:xfrm>
            <a:off x="746448" y="1447799"/>
            <a:ext cx="78641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relé electromagnético: Sus componentes.</a:t>
            </a:r>
            <a:endParaRPr lang="es-ES_tradnl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38200" y="3492297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sistema de retención, </a:t>
            </a:r>
          </a:p>
          <a:p>
            <a:pPr indent="271463"/>
            <a:r>
              <a:rPr lang="es-ES" sz="1600" dirty="0" smtClean="0"/>
              <a:t>generalmente un resorte.</a:t>
            </a:r>
            <a:endParaRPr lang="es-ES" sz="1600" dirty="0"/>
          </a:p>
        </p:txBody>
      </p:sp>
      <p:sp>
        <p:nvSpPr>
          <p:cNvPr id="25" name="Shape 90"/>
          <p:cNvSpPr/>
          <p:nvPr/>
        </p:nvSpPr>
        <p:spPr>
          <a:xfrm>
            <a:off x="812371" y="4358134"/>
            <a:ext cx="3419102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s-ES_tradnl" sz="1600" dirty="0" smtClean="0">
                <a:sym typeface="Calibri"/>
              </a:rPr>
              <a:t>Existen varios tipos de relé. </a:t>
            </a:r>
          </a:p>
          <a:p>
            <a:pPr lvl="0"/>
            <a:r>
              <a:rPr lang="es-ES_tradnl" sz="1600" dirty="0" smtClean="0">
                <a:sym typeface="Calibri"/>
              </a:rPr>
              <a:t>Todos ellos  funcionan según el mismo principio:</a:t>
            </a:r>
          </a:p>
          <a:p>
            <a:pPr lvl="0"/>
            <a:r>
              <a:rPr lang="es-ES_tradnl" sz="1600" dirty="0" smtClean="0">
                <a:sym typeface="Calibri"/>
              </a:rPr>
              <a:t> la fuerza de atracción del campo magnético de una bobina abre o cierra un interruptor.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8200" y="2386774"/>
            <a:ext cx="461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Una bobina con sus conectores.</a:t>
            </a:r>
            <a:endParaRPr lang="es-E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838200" y="2753633"/>
            <a:ext cx="461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núcleo.</a:t>
            </a:r>
            <a:endParaRPr lang="es-E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838200" y="3122965"/>
            <a:ext cx="461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interruptor con sus contactos. </a:t>
            </a:r>
            <a:endParaRPr lang="es-ES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472" y="3374571"/>
            <a:ext cx="4912528" cy="3193143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005285" y="4822372"/>
            <a:ext cx="1533072" cy="76200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Rounded Rectangle 31"/>
          <p:cNvSpPr/>
          <p:nvPr/>
        </p:nvSpPr>
        <p:spPr>
          <a:xfrm>
            <a:off x="6311899" y="4733471"/>
            <a:ext cx="457200" cy="1117599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Rounded Rectangle 32"/>
          <p:cNvSpPr/>
          <p:nvPr/>
        </p:nvSpPr>
        <p:spPr>
          <a:xfrm>
            <a:off x="5539014" y="4445000"/>
            <a:ext cx="457200" cy="553357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Rounded Rectangle 33"/>
          <p:cNvSpPr/>
          <p:nvPr/>
        </p:nvSpPr>
        <p:spPr>
          <a:xfrm>
            <a:off x="6301013" y="4368800"/>
            <a:ext cx="457200" cy="484414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12</a:t>
            </a:fld>
            <a:endParaRPr lang="es-CL"/>
          </a:p>
        </p:txBody>
      </p:sp>
      <p:sp>
        <p:nvSpPr>
          <p:cNvPr id="14" name="TextBox 25"/>
          <p:cNvSpPr txBox="1"/>
          <p:nvPr/>
        </p:nvSpPr>
        <p:spPr>
          <a:xfrm>
            <a:off x="946981" y="2048220"/>
            <a:ext cx="461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Un relé se compone básicamente de: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23561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30" grpId="0" animBg="1"/>
      <p:bldP spid="30" grpId="1" animBg="1"/>
      <p:bldP spid="32" grpId="0" animBg="1"/>
      <p:bldP spid="32" grpId="1" animBg="1"/>
      <p:bldP spid="32" grpId="2" animBg="1"/>
      <p:bldP spid="33" grpId="0" animBg="1"/>
      <p:bldP spid="34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1613" y="1941343"/>
            <a:ext cx="80028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La </a:t>
            </a:r>
            <a:r>
              <a:rPr lang="es-ES_tradnl" sz="1600" b="1" dirty="0" smtClean="0"/>
              <a:t>bobina </a:t>
            </a:r>
            <a:r>
              <a:rPr lang="es-ES_tradnl" sz="1600" dirty="0" smtClean="0"/>
              <a:t>está conectada al circuito de comando. Contiene en su interior el </a:t>
            </a:r>
            <a:r>
              <a:rPr lang="es-ES_tradnl" sz="1600" b="1" dirty="0" smtClean="0"/>
              <a:t>núcleo </a:t>
            </a:r>
            <a:r>
              <a:rPr lang="es-ES_tradnl" sz="1600" dirty="0" smtClean="0"/>
              <a:t>que guía el campo magnético y lo refuerza.</a:t>
            </a:r>
            <a:endParaRPr lang="es-ES_tradnl" sz="1600" dirty="0"/>
          </a:p>
        </p:txBody>
      </p:sp>
      <p:sp>
        <p:nvSpPr>
          <p:cNvPr id="23" name="Shape 91"/>
          <p:cNvSpPr/>
          <p:nvPr/>
        </p:nvSpPr>
        <p:spPr>
          <a:xfrm>
            <a:off x="746448" y="1447799"/>
            <a:ext cx="78641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relé electromagnético: su funcionamiento.</a:t>
            </a:r>
            <a:endParaRPr lang="es-ES_tradnl" sz="2400" dirty="0"/>
          </a:p>
        </p:txBody>
      </p:sp>
      <p:sp>
        <p:nvSpPr>
          <p:cNvPr id="25" name="Rectangle 24"/>
          <p:cNvSpPr/>
          <p:nvPr/>
        </p:nvSpPr>
        <p:spPr>
          <a:xfrm>
            <a:off x="957942" y="2547313"/>
            <a:ext cx="780505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Cuando una corriente eléctrica circula en la bobina, el campo magnético que ésta induce produce una fuerza sobre los contactos del </a:t>
            </a:r>
            <a:r>
              <a:rPr lang="es-ES_tradnl" sz="1600" b="1" dirty="0" smtClean="0"/>
              <a:t>interruptor </a:t>
            </a:r>
            <a:r>
              <a:rPr lang="es-ES_tradnl" sz="1600" dirty="0" smtClean="0"/>
              <a:t>y lo cierra.</a:t>
            </a:r>
            <a:endParaRPr lang="es-ES_tradnl" sz="1600" dirty="0"/>
          </a:p>
        </p:txBody>
      </p:sp>
      <p:sp>
        <p:nvSpPr>
          <p:cNvPr id="26" name="Rectangle 25"/>
          <p:cNvSpPr/>
          <p:nvPr/>
        </p:nvSpPr>
        <p:spPr>
          <a:xfrm>
            <a:off x="989664" y="3273028"/>
            <a:ext cx="3006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El </a:t>
            </a:r>
            <a:r>
              <a:rPr lang="es-ES_tradnl" sz="1600" b="1" dirty="0" smtClean="0"/>
              <a:t>sistema de retención</a:t>
            </a:r>
            <a:r>
              <a:rPr lang="es-ES_tradnl" sz="1600" dirty="0" smtClean="0"/>
              <a:t>, vuelve a abrir el interruptor del circuito principal cuando se desactiva la bobina.</a:t>
            </a:r>
            <a:endParaRPr lang="es-ES_tradnl" sz="1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472" y="3374571"/>
            <a:ext cx="4912528" cy="3193143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>
            <a:off x="6431643" y="4472214"/>
            <a:ext cx="235857" cy="843643"/>
          </a:xfrm>
          <a:prstGeom prst="downArrow">
            <a:avLst>
              <a:gd name="adj1" fmla="val 50000"/>
              <a:gd name="adj2" fmla="val 712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l="28574" t="28954" r="35787" b="59034"/>
          <a:stretch>
            <a:fillRect/>
          </a:stretch>
        </p:blipFill>
        <p:spPr>
          <a:xfrm rot="21314954">
            <a:off x="5628743" y="4361009"/>
            <a:ext cx="1750786" cy="383536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>
            <a:off x="6420758" y="4270829"/>
            <a:ext cx="235857" cy="843643"/>
          </a:xfrm>
          <a:prstGeom prst="downArrow">
            <a:avLst>
              <a:gd name="adj1" fmla="val 50000"/>
              <a:gd name="adj2" fmla="val 71212"/>
            </a:avLst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561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8" grpId="0" animBg="1"/>
      <p:bldP spid="28" grpId="1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1613" y="1941343"/>
            <a:ext cx="80028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En la imagen se representa un relé convencional, ¿Puede reconocer algunos componentes del relé?</a:t>
            </a:r>
            <a:endParaRPr lang="es-ES_tradnl" sz="1600" dirty="0"/>
          </a:p>
        </p:txBody>
      </p:sp>
      <p:sp>
        <p:nvSpPr>
          <p:cNvPr id="23" name="Shape 91"/>
          <p:cNvSpPr/>
          <p:nvPr/>
        </p:nvSpPr>
        <p:spPr>
          <a:xfrm>
            <a:off x="746448" y="1447799"/>
            <a:ext cx="78641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relé electromagnético: un ejemplo.</a:t>
            </a:r>
            <a:endParaRPr lang="es-ES_tradnl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13771" r="13612"/>
          <a:stretch>
            <a:fillRect/>
          </a:stretch>
        </p:blipFill>
        <p:spPr>
          <a:xfrm>
            <a:off x="1295400" y="3124200"/>
            <a:ext cx="2729809" cy="2819400"/>
          </a:xfrm>
          <a:prstGeom prst="rect">
            <a:avLst/>
          </a:prstGeom>
        </p:spPr>
      </p:pic>
      <p:grpSp>
        <p:nvGrpSpPr>
          <p:cNvPr id="4" name="Group 2"/>
          <p:cNvGrpSpPr/>
          <p:nvPr/>
        </p:nvGrpSpPr>
        <p:grpSpPr>
          <a:xfrm>
            <a:off x="6618426" y="3500454"/>
            <a:ext cx="2525574" cy="2285732"/>
            <a:chOff x="6225605" y="4422961"/>
            <a:chExt cx="2505747" cy="2389911"/>
          </a:xfrm>
        </p:grpSpPr>
        <p:pic>
          <p:nvPicPr>
            <p:cNvPr id="12" name="image13.png"/>
            <p:cNvPicPr/>
            <p:nvPr/>
          </p:nvPicPr>
          <p:blipFill>
            <a:blip r:embed="rId4">
              <a:extLst/>
            </a:blip>
            <a:srcRect t="1490" b="3439"/>
            <a:stretch>
              <a:fillRect/>
            </a:stretch>
          </p:blipFill>
          <p:spPr>
            <a:xfrm>
              <a:off x="6262861" y="4422961"/>
              <a:ext cx="2155036" cy="193773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225605" y="6330169"/>
              <a:ext cx="1267947" cy="482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Circuito baja 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potencia</a:t>
              </a:r>
              <a:endParaRPr kumimoji="0" lang="es-ES_tradnl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49692" y="6330169"/>
              <a:ext cx="1281660" cy="482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Circuito alta 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potencia</a:t>
              </a:r>
              <a:endParaRPr kumimoji="0" lang="es-ES_tradnl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4191000" y="3429000"/>
            <a:ext cx="2525573" cy="2332593"/>
            <a:chOff x="1153974" y="4738182"/>
            <a:chExt cx="2005328" cy="1882871"/>
          </a:xfrm>
        </p:grpSpPr>
        <p:pic>
          <p:nvPicPr>
            <p:cNvPr id="16" name="image12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22904" y="4738182"/>
              <a:ext cx="1760067" cy="15204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153974" y="6248400"/>
              <a:ext cx="1014728" cy="372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Circuito baja 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potencia</a:t>
              </a:r>
              <a:endParaRPr kumimoji="0" lang="es-ES_tradnl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3600" y="6248400"/>
              <a:ext cx="1025702" cy="372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Circuito alta 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potencia</a:t>
              </a:r>
              <a:endParaRPr kumimoji="0" lang="es-ES_tradnl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endParaRPr>
            </a:p>
          </p:txBody>
        </p:sp>
      </p:grpSp>
      <p:sp>
        <p:nvSpPr>
          <p:cNvPr id="3" name="2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14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4267200" y="2438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accent6">
                    <a:lumMod val="50000"/>
                  </a:schemeClr>
                </a:solidFill>
              </a:rPr>
              <a:t>Los contactos</a:t>
            </a:r>
            <a:endParaRPr lang="es-ES_tradn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0800" y="6172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Los terminales del circuito de comando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6096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accent1"/>
                </a:solidFill>
              </a:rPr>
              <a:t>Los terminales del circuito principal</a:t>
            </a:r>
            <a:endParaRPr lang="es-ES_tradnl" b="1" dirty="0">
              <a:solidFill>
                <a:schemeClr val="accent1"/>
              </a:solidFill>
            </a:endParaRPr>
          </a:p>
        </p:txBody>
      </p:sp>
      <p:grpSp>
        <p:nvGrpSpPr>
          <p:cNvPr id="6" name="Group 49"/>
          <p:cNvGrpSpPr/>
          <p:nvPr/>
        </p:nvGrpSpPr>
        <p:grpSpPr>
          <a:xfrm>
            <a:off x="2133600" y="2438400"/>
            <a:ext cx="2667000" cy="1828800"/>
            <a:chOff x="2133600" y="2438400"/>
            <a:chExt cx="2667000" cy="1828800"/>
          </a:xfrm>
        </p:grpSpPr>
        <p:sp>
          <p:nvSpPr>
            <p:cNvPr id="19" name="TextBox 18"/>
            <p:cNvSpPr txBox="1"/>
            <p:nvPr/>
          </p:nvSpPr>
          <p:spPr>
            <a:xfrm>
              <a:off x="2286000" y="24384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 smtClean="0">
                  <a:solidFill>
                    <a:schemeClr val="accent3">
                      <a:lumMod val="75000"/>
                    </a:schemeClr>
                  </a:solidFill>
                </a:rPr>
                <a:t>La bobina</a:t>
              </a:r>
              <a:endParaRPr lang="es-ES_tradnl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>
              <a:off x="1676400" y="3200400"/>
              <a:ext cx="1371600" cy="457200"/>
            </a:xfrm>
            <a:prstGeom prst="straightConnector1">
              <a:avLst/>
            </a:prstGeom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3314700" y="2781300"/>
              <a:ext cx="1524000" cy="1447800"/>
            </a:xfrm>
            <a:prstGeom prst="straightConnector1">
              <a:avLst/>
            </a:prstGeom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8"/>
          <p:cNvGrpSpPr/>
          <p:nvPr/>
        </p:nvGrpSpPr>
        <p:grpSpPr>
          <a:xfrm>
            <a:off x="1471057" y="4950285"/>
            <a:ext cx="3862942" cy="1298115"/>
            <a:chOff x="1471057" y="4950285"/>
            <a:chExt cx="3862942" cy="1298115"/>
          </a:xfrm>
        </p:grpSpPr>
        <p:cxnSp>
          <p:nvCxnSpPr>
            <p:cNvPr id="32" name="Straight Arrow Connector 31"/>
            <p:cNvCxnSpPr/>
            <p:nvPr/>
          </p:nvCxnSpPr>
          <p:spPr>
            <a:xfrm rot="10800000">
              <a:off x="1981200" y="5867400"/>
              <a:ext cx="838200" cy="3048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3886200" y="5410200"/>
              <a:ext cx="914400" cy="7620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 rot="19599212">
              <a:off x="1471057" y="5307856"/>
              <a:ext cx="410342" cy="762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Oval 42"/>
            <p:cNvSpPr/>
            <p:nvPr/>
          </p:nvSpPr>
          <p:spPr>
            <a:xfrm rot="16200000">
              <a:off x="4595342" y="4621969"/>
              <a:ext cx="410342" cy="10669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2666398" y="4978496"/>
            <a:ext cx="4039202" cy="1193704"/>
            <a:chOff x="2666398" y="4978496"/>
            <a:chExt cx="4039202" cy="1193704"/>
          </a:xfrm>
        </p:grpSpPr>
        <p:cxnSp>
          <p:nvCxnSpPr>
            <p:cNvPr id="38" name="Straight Arrow Connector 37"/>
            <p:cNvCxnSpPr/>
            <p:nvPr/>
          </p:nvCxnSpPr>
          <p:spPr>
            <a:xfrm rot="10800000">
              <a:off x="3886200" y="5715000"/>
              <a:ext cx="2667000" cy="457200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6200000" flipV="1">
              <a:off x="6096000" y="5562600"/>
              <a:ext cx="762000" cy="457200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 rot="16019248">
              <a:off x="3153750" y="4933594"/>
              <a:ext cx="410342" cy="138504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5" name="Oval 44"/>
            <p:cNvSpPr/>
            <p:nvPr/>
          </p:nvSpPr>
          <p:spPr>
            <a:xfrm rot="16019248">
              <a:off x="5781857" y="4693145"/>
              <a:ext cx="410342" cy="98104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" name="Group 50"/>
          <p:cNvGrpSpPr/>
          <p:nvPr/>
        </p:nvGrpSpPr>
        <p:grpSpPr>
          <a:xfrm>
            <a:off x="2981935" y="2819400"/>
            <a:ext cx="3441825" cy="1272872"/>
            <a:chOff x="2981935" y="2819400"/>
            <a:chExt cx="3441825" cy="1272872"/>
          </a:xfrm>
        </p:grpSpPr>
        <p:cxnSp>
          <p:nvCxnSpPr>
            <p:cNvPr id="28" name="Straight Arrow Connector 27"/>
            <p:cNvCxnSpPr/>
            <p:nvPr/>
          </p:nvCxnSpPr>
          <p:spPr>
            <a:xfrm rot="10800000" flipV="1">
              <a:off x="3581400" y="2819400"/>
              <a:ext cx="990600" cy="838200"/>
            </a:xfrm>
            <a:prstGeom prst="straightConnector1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5143500" y="2933700"/>
              <a:ext cx="762000" cy="685800"/>
            </a:xfrm>
            <a:prstGeom prst="straightConnector1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 rot="16019248">
              <a:off x="5750257" y="3418768"/>
              <a:ext cx="410342" cy="936665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7" name="Oval 46"/>
            <p:cNvSpPr/>
            <p:nvPr/>
          </p:nvSpPr>
          <p:spPr>
            <a:xfrm rot="16019248">
              <a:off x="3245097" y="3190168"/>
              <a:ext cx="410342" cy="936665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23561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5638800"/>
            <a:ext cx="1445618" cy="114191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11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990600" y="2306668"/>
            <a:ext cx="425443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es-ES_tradnl" sz="1500" dirty="0" smtClean="0">
                <a:latin typeface="Calibri"/>
                <a:ea typeface="Calibri"/>
                <a:cs typeface="Calibri"/>
                <a:sym typeface="Calibri"/>
              </a:rPr>
              <a:t>El relé se usa habitualmente para cerrar o abrir un </a:t>
            </a:r>
            <a:r>
              <a:rPr lang="es-ES_tradnl" sz="1500" b="1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circuito eléctrico principal de alta potencia </a:t>
            </a:r>
            <a:r>
              <a:rPr lang="es-ES_tradnl" sz="1500" dirty="0" smtClean="0">
                <a:latin typeface="Calibri"/>
                <a:ea typeface="Calibri"/>
                <a:cs typeface="Calibri"/>
                <a:sym typeface="Calibri"/>
              </a:rPr>
              <a:t>a partir de un </a:t>
            </a:r>
            <a:r>
              <a:rPr lang="es-ES_tradnl" sz="15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circuito secundario de baja potencia </a:t>
            </a:r>
            <a:r>
              <a:rPr lang="es-ES_tradnl" sz="1500" dirty="0" smtClean="0">
                <a:latin typeface="Calibri"/>
                <a:ea typeface="Calibri"/>
                <a:cs typeface="Calibri"/>
                <a:sym typeface="Calibri"/>
              </a:rPr>
              <a:t>que activa la bobina.</a:t>
            </a:r>
            <a:endParaRPr lang="es-ES_tradnl"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952499" y="1447799"/>
            <a:ext cx="770164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smtClean="0"/>
              <a:t>El relé electromagnético: ¿Conoce algún ejemplo de su utilización?</a:t>
            </a:r>
            <a:endParaRPr lang="es-ES_tradnl" sz="2400"/>
          </a:p>
        </p:txBody>
      </p:sp>
      <p:pic>
        <p:nvPicPr>
          <p:cNvPr id="119" name="image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0200" y="2314275"/>
            <a:ext cx="2654746" cy="181684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7889392" y="3222696"/>
            <a:ext cx="1112373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Circuito baja potencia</a:t>
            </a:r>
            <a:endParaRPr kumimoji="0" lang="es-ES_tradnl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Avenir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9392" y="2550779"/>
            <a:ext cx="1112373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Circuito de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alta potencia</a:t>
            </a:r>
            <a:endParaRPr kumimoji="0" lang="es-ES_tradnl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Avenir Roman"/>
            </a:endParaRPr>
          </a:p>
        </p:txBody>
      </p:sp>
      <p:sp>
        <p:nvSpPr>
          <p:cNvPr id="17" name="Shape 92"/>
          <p:cNvSpPr/>
          <p:nvPr/>
        </p:nvSpPr>
        <p:spPr>
          <a:xfrm>
            <a:off x="990600" y="5257860"/>
            <a:ext cx="441959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lang="es-ES_tradnl" dirty="0" smtClean="0"/>
              <a:t>Los símbolos del re</a:t>
            </a:r>
            <a:r>
              <a:rPr lang="es-ES_tradnl" sz="1800" dirty="0" smtClean="0"/>
              <a:t>lé electromecánico son:</a:t>
            </a:r>
            <a:endParaRPr lang="es-ES_tradnl" sz="1800" dirty="0"/>
          </a:p>
        </p:txBody>
      </p:sp>
      <p:pic>
        <p:nvPicPr>
          <p:cNvPr id="21" name="image9.png"/>
          <p:cNvPicPr/>
          <p:nvPr/>
        </p:nvPicPr>
        <p:blipFill>
          <a:blip r:embed="rId6">
            <a:extLst/>
          </a:blip>
          <a:srcRect l="23904" t="4675" r="28426" b="23393"/>
          <a:stretch>
            <a:fillRect/>
          </a:stretch>
        </p:blipFill>
        <p:spPr>
          <a:xfrm>
            <a:off x="2895600" y="5638800"/>
            <a:ext cx="1258580" cy="1016608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23" name="Rounded Rectangle 22"/>
          <p:cNvSpPr/>
          <p:nvPr/>
        </p:nvSpPr>
        <p:spPr>
          <a:xfrm>
            <a:off x="5800279" y="2477868"/>
            <a:ext cx="3197147" cy="590051"/>
          </a:xfrm>
          <a:prstGeom prst="roundRect">
            <a:avLst/>
          </a:prstGeom>
          <a:noFill/>
          <a:ln w="57150" cap="flat" cmpd="sng" algn="ctr">
            <a:solidFill>
              <a:srgbClr val="FF0000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616092" y="3140517"/>
            <a:ext cx="3429000" cy="762000"/>
          </a:xfrm>
          <a:prstGeom prst="roundRect">
            <a:avLst/>
          </a:prstGeom>
          <a:noFill/>
          <a:ln w="57150" cap="flat" cmpd="sng" algn="ctr">
            <a:solidFill>
              <a:srgbClr val="3366FF">
                <a:alpha val="5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hape 112"/>
          <p:cNvSpPr/>
          <p:nvPr/>
        </p:nvSpPr>
        <p:spPr>
          <a:xfrm>
            <a:off x="999671" y="3621022"/>
            <a:ext cx="4254435" cy="692497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es-ES_tradnl" sz="1500" dirty="0" smtClean="0">
                <a:latin typeface="Calibri"/>
                <a:ea typeface="Calibri"/>
                <a:cs typeface="Calibri"/>
                <a:sym typeface="Calibri"/>
              </a:rPr>
              <a:t>Por ejemplo, el termostato funcionando con pilas de 9V puede controlar la caldera funcionando con 220V para mantener la temperatura de la casa.</a:t>
            </a:r>
            <a:endParaRPr lang="es-ES_tradnl"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112"/>
          <p:cNvSpPr/>
          <p:nvPr/>
        </p:nvSpPr>
        <p:spPr>
          <a:xfrm>
            <a:off x="990600" y="4495800"/>
            <a:ext cx="4254435" cy="692497"/>
          </a:xfrm>
          <a:prstGeom prst="rect">
            <a:avLst/>
          </a:prstGeom>
          <a:ln w="381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es-ES_tradnl" sz="1500" dirty="0" smtClean="0">
                <a:latin typeface="Calibri"/>
                <a:ea typeface="Calibri"/>
                <a:cs typeface="Calibri"/>
                <a:sym typeface="Calibri"/>
              </a:rPr>
              <a:t>El circuito eléctrico de baja potencia de un computador puede controlar una máquina, un motor eléctrico u otros instrumentos.</a:t>
            </a:r>
            <a:endParaRPr lang="es-ES_tradnl"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15</a:t>
            </a:fld>
            <a:endParaRPr lang="es-CL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4267200"/>
            <a:ext cx="3429000" cy="23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46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7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tecnología.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 el accionamiento de 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electroimanes</a:t>
            </a:r>
            <a:endParaRPr lang="es-ES" u="sng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u="sng" dirty="0" smtClean="0"/>
              <a:t>Los parlantes</a:t>
            </a:r>
            <a:endParaRPr lang="es-ES" u="sng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5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0400" y="5105400"/>
            <a:ext cx="15240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8800" r="18800"/>
          <a:stretch>
            <a:fillRect/>
          </a:stretch>
        </p:blipFill>
        <p:spPr>
          <a:xfrm>
            <a:off x="7239000" y="2971800"/>
            <a:ext cx="1104900" cy="2209800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1"/>
          <p:cNvSpPr/>
          <p:nvPr/>
        </p:nvSpPr>
        <p:spPr>
          <a:xfrm>
            <a:off x="1066800" y="1531203"/>
            <a:ext cx="638783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" sz="2400" dirty="0" smtClean="0"/>
              <a:t>El disyuntor: ¿Cuál es su función? 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29" y="2303728"/>
            <a:ext cx="1388006" cy="2493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3048000"/>
            <a:ext cx="6019800" cy="98488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lvl="0">
              <a:defRPr sz="1600"/>
            </a:lvl1pPr>
          </a:lstStyle>
          <a:p>
            <a:r>
              <a:rPr lang="es-ES" dirty="0">
                <a:sym typeface="Avenir Roman"/>
              </a:rPr>
              <a:t>De la misma forma que</a:t>
            </a:r>
            <a:r>
              <a:rPr lang="es-ES" dirty="0" smtClean="0">
                <a:sym typeface="Avenir Roman"/>
              </a:rPr>
              <a:t> lo hace un </a:t>
            </a:r>
            <a:r>
              <a:rPr lang="es-ES" b="1" dirty="0">
                <a:sym typeface="Avenir Roman"/>
              </a:rPr>
              <a:t>fusible</a:t>
            </a:r>
            <a:r>
              <a:rPr lang="es-ES" dirty="0">
                <a:sym typeface="Avenir Roman"/>
              </a:rPr>
              <a:t>, el </a:t>
            </a:r>
            <a:r>
              <a:rPr lang="es-ES" b="1" dirty="0">
                <a:sym typeface="Avenir Roman"/>
              </a:rPr>
              <a:t>disyuntor </a:t>
            </a:r>
            <a:r>
              <a:rPr lang="es-ES" dirty="0" smtClean="0">
                <a:sym typeface="Avenir Roman"/>
              </a:rPr>
              <a:t>(o “automático”) </a:t>
            </a:r>
            <a:r>
              <a:rPr lang="es-ES" dirty="0">
                <a:sym typeface="Avenir Roman"/>
              </a:rPr>
              <a:t>es un dispositivo de seguridad cuyo propósito es </a:t>
            </a:r>
            <a:r>
              <a:rPr lang="es-ES" b="1" dirty="0" smtClean="0">
                <a:sym typeface="Avenir Roman"/>
              </a:rPr>
              <a:t>proteger </a:t>
            </a:r>
            <a:r>
              <a:rPr lang="es-ES" dirty="0">
                <a:sym typeface="Avenir Roman"/>
              </a:rPr>
              <a:t>un </a:t>
            </a:r>
            <a:r>
              <a:rPr lang="es-ES" dirty="0" smtClean="0">
                <a:sym typeface="Avenir Roman"/>
              </a:rPr>
              <a:t>instrumento o un circuito eléctrico,  y a las </a:t>
            </a:r>
            <a:r>
              <a:rPr lang="es-ES" dirty="0">
                <a:sym typeface="Avenir Roman"/>
              </a:rPr>
              <a:t>personas contra</a:t>
            </a:r>
            <a:r>
              <a:rPr lang="es-ES" dirty="0" smtClean="0">
                <a:sym typeface="Avenir Roman"/>
              </a:rPr>
              <a:t> los daños causados por una </a:t>
            </a:r>
            <a:r>
              <a:rPr lang="es-ES" dirty="0">
                <a:sym typeface="Avenir Roman"/>
              </a:rPr>
              <a:t>sobrecarga o un cortocircuito.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2209800"/>
            <a:ext cx="5166583" cy="49244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lvl="0">
              <a:defRPr sz="1600"/>
            </a:lvl1pPr>
          </a:lstStyle>
          <a:p>
            <a:r>
              <a:rPr lang="es-ES_tradnl" dirty="0" smtClean="0">
                <a:sym typeface="Avenir Roman"/>
              </a:rPr>
              <a:t>En su casa o en el colegio</a:t>
            </a:r>
            <a:r>
              <a:rPr lang="es-ES_tradnl" dirty="0">
                <a:sym typeface="Avenir Roman"/>
              </a:rPr>
              <a:t> </a:t>
            </a:r>
            <a:r>
              <a:rPr lang="es-ES_tradnl" dirty="0" smtClean="0">
                <a:sym typeface="Avenir Roman"/>
              </a:rPr>
              <a:t>¿Cómo se protegen los circuitos eléctricos de los cortocircuitos?</a:t>
            </a:r>
            <a:endParaRPr lang="es-ES_tradnl" dirty="0">
              <a:sym typeface="Avenir Roman"/>
            </a:endParaRPr>
          </a:p>
        </p:txBody>
      </p:sp>
      <p:pic>
        <p:nvPicPr>
          <p:cNvPr id="15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914400" y="4343400"/>
            <a:ext cx="6019800" cy="73866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lvl="0">
              <a:defRPr sz="1600"/>
            </a:lvl1pPr>
          </a:lstStyle>
          <a:p>
            <a:r>
              <a:rPr lang="es-ES" dirty="0" smtClean="0">
                <a:sym typeface="Avenir Roman"/>
              </a:rPr>
              <a:t>La ventaja del disyuntor en relación al fusible es que no es necesario cambiarlo cuando se activa, sino que basta con volverlo a su estado inicial.</a:t>
            </a:r>
            <a:endParaRPr lang="es-ES" dirty="0">
              <a:sym typeface="Avenir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5257800"/>
            <a:ext cx="6019800" cy="73866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lvl="0">
              <a:defRPr sz="1600"/>
            </a:lvl1pPr>
          </a:lstStyle>
          <a:p>
            <a:r>
              <a:rPr lang="es-ES" dirty="0" smtClean="0">
                <a:sym typeface="Avenir Roman"/>
              </a:rPr>
              <a:t>Otra ventaja es que se puede configurar un disyuntor para diversas aplicaciones, dependiendo de la sensibilidad y de la estabilidad del circuito eléctrico u otros factores.</a:t>
            </a:r>
            <a:endParaRPr lang="es-ES" dirty="0">
              <a:sym typeface="Avenir Roman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7982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711700" y="2794783"/>
            <a:ext cx="4356100" cy="2996417"/>
            <a:chOff x="5956301" y="4419600"/>
            <a:chExt cx="3047999" cy="20470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10724"/>
            <a:stretch/>
          </p:blipFill>
          <p:spPr>
            <a:xfrm>
              <a:off x="6022485" y="4419600"/>
              <a:ext cx="2820150" cy="204703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204200" y="5672731"/>
              <a:ext cx="800100" cy="2733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Cable de 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alimentación</a:t>
              </a:r>
              <a:endParaRPr kumimoji="0" lang="es-ES_tradnl" sz="1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72365" y="5899059"/>
              <a:ext cx="669935" cy="2102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Resorte</a:t>
              </a:r>
              <a:endParaRPr kumimoji="0" lang="es-ES_trad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56301" y="4440196"/>
              <a:ext cx="839278" cy="2102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Contacto</a:t>
              </a:r>
              <a:endParaRPr kumimoji="0" lang="es-ES_trad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Shape 91"/>
          <p:cNvSpPr/>
          <p:nvPr/>
        </p:nvSpPr>
        <p:spPr>
          <a:xfrm>
            <a:off x="746448" y="1447799"/>
            <a:ext cx="78641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disyuntor: ¿Cuáles son sus componentes?</a:t>
            </a:r>
            <a:endParaRPr lang="es-ES_tradnl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38200" y="3924345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sistema de retención, generalmente con sistema de resorte, provisto de una palanca de reseteo.</a:t>
            </a:r>
            <a:endParaRPr lang="es-ES" sz="1600" dirty="0"/>
          </a:p>
        </p:txBody>
      </p:sp>
      <p:sp>
        <p:nvSpPr>
          <p:cNvPr id="25" name="Shape 90"/>
          <p:cNvSpPr/>
          <p:nvPr/>
        </p:nvSpPr>
        <p:spPr>
          <a:xfrm>
            <a:off x="838200" y="1905000"/>
            <a:ext cx="495300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s-ES_tradnl" sz="1600" dirty="0" smtClean="0">
                <a:sym typeface="Calibri"/>
              </a:rPr>
              <a:t>Los disyuntores habitualmente funcionan sobre el mismo principio: la fuerza de atracción del campo magnético de una bobina abre o cierra un interruptor.</a:t>
            </a:r>
          </a:p>
          <a:p>
            <a:pPr lvl="0"/>
            <a:r>
              <a:rPr lang="es-ES_tradnl" sz="1600" dirty="0" smtClean="0">
                <a:sym typeface="Calibri"/>
              </a:rPr>
              <a:t> Esta compuesto de: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8200" y="2933745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Una bobina</a:t>
            </a:r>
            <a:endParaRPr lang="es-E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838200" y="3263945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núcleo</a:t>
            </a:r>
            <a:endParaRPr lang="es-E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838200" y="3594145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Un interruptor con sus contactos </a:t>
            </a:r>
            <a:endParaRPr lang="es-ES" sz="1600" dirty="0"/>
          </a:p>
        </p:txBody>
      </p:sp>
      <p:sp>
        <p:nvSpPr>
          <p:cNvPr id="30" name="Rounded Rectangle 29"/>
          <p:cNvSpPr/>
          <p:nvPr/>
        </p:nvSpPr>
        <p:spPr>
          <a:xfrm>
            <a:off x="7001328" y="2743200"/>
            <a:ext cx="1533072" cy="76200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Rounded Rectangle 31"/>
          <p:cNvSpPr/>
          <p:nvPr/>
        </p:nvSpPr>
        <p:spPr>
          <a:xfrm rot="5400000">
            <a:off x="7543799" y="2057401"/>
            <a:ext cx="457200" cy="213360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Rounded Rectangle 32"/>
          <p:cNvSpPr/>
          <p:nvPr/>
        </p:nvSpPr>
        <p:spPr>
          <a:xfrm>
            <a:off x="6248400" y="2819400"/>
            <a:ext cx="533400" cy="68580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Rounded Rectangle 33"/>
          <p:cNvSpPr/>
          <p:nvPr/>
        </p:nvSpPr>
        <p:spPr>
          <a:xfrm>
            <a:off x="6400800" y="4495800"/>
            <a:ext cx="533400" cy="990600"/>
          </a:xfrm>
          <a:prstGeom prst="roundRect">
            <a:avLst/>
          </a:prstGeom>
          <a:noFill/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TextBox 17"/>
          <p:cNvSpPr txBox="1"/>
          <p:nvPr/>
        </p:nvSpPr>
        <p:spPr>
          <a:xfrm>
            <a:off x="914400" y="4581128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Son muy parecidos el disyuntor y el relé. ¿Puedes señalar una diferencia entre ellos?</a:t>
            </a:r>
            <a:endParaRPr lang="es-ES_tradnl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914399" y="5157192"/>
            <a:ext cx="4996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La principal diferencia entre un disyuntor y un relé es que el </a:t>
            </a:r>
            <a:r>
              <a:rPr lang="es-ES_tradnl" sz="1600" b="1" dirty="0" smtClean="0"/>
              <a:t>relé tiene por lo menos 4 terminales</a:t>
            </a:r>
            <a:r>
              <a:rPr lang="es-ES_tradnl" sz="1600" dirty="0" smtClean="0"/>
              <a:t>, dos para el circuito de comando y dos para el circuito principal.</a:t>
            </a:r>
          </a:p>
          <a:p>
            <a:r>
              <a:rPr lang="es-ES_tradnl" sz="1600" dirty="0" smtClean="0"/>
              <a:t>El </a:t>
            </a:r>
            <a:r>
              <a:rPr lang="es-ES_tradnl" sz="1600" b="1" dirty="0" smtClean="0"/>
              <a:t>disyuntor sólo tiene 2 conectores</a:t>
            </a:r>
            <a:r>
              <a:rPr lang="es-ES_tradnl" sz="1600" dirty="0" smtClean="0"/>
              <a:t>: una entrada y una salida.</a:t>
            </a:r>
            <a:endParaRPr lang="es-ES_tradnl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6019800"/>
            <a:ext cx="2438400" cy="646331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El disyuntor tiene 2 conectores</a:t>
            </a:r>
            <a:endParaRPr lang="es-ES_tradnl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7849394" y="5257006"/>
            <a:ext cx="12192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5715794" y="5942806"/>
            <a:ext cx="1219200" cy="1588"/>
          </a:xfrm>
          <a:prstGeom prst="straightConnector1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18</a:t>
            </a:fld>
            <a:endParaRPr lang="es-CL" dirty="0"/>
          </a:p>
        </p:txBody>
      </p:sp>
      <p:pic>
        <p:nvPicPr>
          <p:cNvPr id="29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561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30" grpId="0" animBg="1"/>
      <p:bldP spid="30" grpId="1" animBg="1"/>
      <p:bldP spid="32" grpId="0" animBg="1"/>
      <p:bldP spid="32" grpId="1" animBg="1"/>
      <p:bldP spid="32" grpId="2" animBg="1"/>
      <p:bldP spid="33" grpId="0" animBg="1"/>
      <p:bldP spid="34" grpId="0" animBg="1"/>
      <p:bldP spid="18" grpId="0"/>
      <p:bldP spid="20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1"/>
          <p:cNvSpPr/>
          <p:nvPr/>
        </p:nvSpPr>
        <p:spPr>
          <a:xfrm>
            <a:off x="1066800" y="1531203"/>
            <a:ext cx="638783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" sz="2400" dirty="0" smtClean="0"/>
              <a:t>El disyuntor: ¿Cómo funciona?  </a:t>
            </a:r>
            <a:endParaRPr lang="es-E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29" y="1773776"/>
            <a:ext cx="1388006" cy="2493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2057400"/>
            <a:ext cx="6172200" cy="98488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lvl="0">
              <a:defRPr sz="1600"/>
            </a:lvl1pPr>
          </a:lstStyle>
          <a:p>
            <a:r>
              <a:rPr lang="es-ES_tradnl" dirty="0" smtClean="0"/>
              <a:t>El disyuntor está conectado en serie al dispositivo que se debe proteger.   La corriente eléctrica que alimenta al equipo circula primero en la bobina del disyuntor (</a:t>
            </a:r>
            <a:r>
              <a:rPr lang="es-ES_tradnl" dirty="0"/>
              <a:t>circuito rojo en la figura</a:t>
            </a:r>
            <a:r>
              <a:rPr lang="es-ES_tradnl" dirty="0" smtClean="0"/>
              <a:t>) y sigue en los contactos del interruptor hacia el conector de salida.</a:t>
            </a:r>
            <a:endParaRPr lang="es-ES_tradnl" dirty="0"/>
          </a:p>
        </p:txBody>
      </p:sp>
      <p:sp>
        <p:nvSpPr>
          <p:cNvPr id="9" name="Rectangle 8"/>
          <p:cNvSpPr/>
          <p:nvPr/>
        </p:nvSpPr>
        <p:spPr>
          <a:xfrm>
            <a:off x="914400" y="3200400"/>
            <a:ext cx="5562601" cy="12311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r>
              <a:rPr lang="es-ES_tradnl" sz="1600" dirty="0"/>
              <a:t>Si la corriente que circula por el dispositivo llega a </a:t>
            </a:r>
            <a:r>
              <a:rPr lang="es-ES_tradnl" sz="1600" b="1" dirty="0"/>
              <a:t>sobrepasar un valor crítico </a:t>
            </a:r>
            <a:r>
              <a:rPr lang="es-ES_tradnl" sz="1600" dirty="0" smtClean="0"/>
              <a:t>porque ocurre un </a:t>
            </a:r>
            <a:r>
              <a:rPr lang="es-ES_tradnl" sz="1600" dirty="0"/>
              <a:t>cortocircuito en el equipo,</a:t>
            </a:r>
            <a:r>
              <a:rPr lang="es-ES_tradnl" sz="1600" dirty="0" smtClean="0"/>
              <a:t> la alta corriente que pasa por la </a:t>
            </a:r>
            <a:r>
              <a:rPr lang="es-ES_tradnl" sz="1600" dirty="0"/>
              <a:t>bobina del disyuntor</a:t>
            </a:r>
            <a:r>
              <a:rPr lang="es-ES_tradnl" sz="1600" dirty="0" smtClean="0"/>
              <a:t> </a:t>
            </a:r>
            <a:r>
              <a:rPr lang="es-ES_tradnl" sz="1600" b="1" dirty="0" smtClean="0"/>
              <a:t>produce una fuerza mecánica sobre el contacto eléctrico y provoca la </a:t>
            </a:r>
            <a:r>
              <a:rPr lang="es-ES_tradnl" sz="1600" b="1" dirty="0"/>
              <a:t>abertura del</a:t>
            </a:r>
            <a:r>
              <a:rPr lang="es-ES_tradnl" sz="1600" b="1" dirty="0" smtClean="0"/>
              <a:t> interruptor. </a:t>
            </a:r>
            <a:r>
              <a:rPr lang="es-ES_tradnl" sz="1600" dirty="0" smtClean="0"/>
              <a:t>Esto </a:t>
            </a:r>
            <a:r>
              <a:rPr lang="es-ES_tradnl" sz="1600" b="1" dirty="0"/>
              <a:t>interrumpe la alimentación </a:t>
            </a:r>
            <a:r>
              <a:rPr lang="es-ES_tradnl" sz="1600" dirty="0"/>
              <a:t>del dispositivo. </a:t>
            </a:r>
          </a:p>
        </p:txBody>
      </p:sp>
      <p:grpSp>
        <p:nvGrpSpPr>
          <p:cNvPr id="7" name="Group 12"/>
          <p:cNvGrpSpPr/>
          <p:nvPr/>
        </p:nvGrpSpPr>
        <p:grpSpPr>
          <a:xfrm>
            <a:off x="5956301" y="4391439"/>
            <a:ext cx="3047999" cy="2075200"/>
            <a:chOff x="5956301" y="4391439"/>
            <a:chExt cx="3047999" cy="2075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0724"/>
            <a:stretch/>
          </p:blipFill>
          <p:spPr>
            <a:xfrm>
              <a:off x="6022485" y="4419600"/>
              <a:ext cx="2820150" cy="204703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204200" y="5619693"/>
              <a:ext cx="800100" cy="4001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Cable de 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alimentación</a:t>
              </a:r>
              <a:endParaRPr kumimoji="0" lang="es-ES_tradnl" sz="1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72365" y="5777012"/>
              <a:ext cx="669935" cy="307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Resorte</a:t>
              </a:r>
              <a:endParaRPr kumimoji="0" lang="es-ES_trad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56301" y="4391439"/>
              <a:ext cx="839278" cy="307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Contacto</a:t>
              </a:r>
              <a:endParaRPr kumimoji="0" lang="es-ES_trad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11715" y="4671536"/>
            <a:ext cx="4955685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lvl="0">
              <a:defRPr sz="1600"/>
            </a:lvl1pPr>
          </a:lstStyle>
          <a:p>
            <a:r>
              <a:rPr lang="es-ES_tradnl" dirty="0" smtClean="0"/>
              <a:t>Un </a:t>
            </a:r>
            <a:r>
              <a:rPr lang="es-ES_tradnl" b="1" dirty="0" smtClean="0"/>
              <a:t>mecanismo de retención </a:t>
            </a:r>
            <a:r>
              <a:rPr lang="es-ES_tradnl" dirty="0" smtClean="0"/>
              <a:t>con un resorte impide que se vuelva a cerrar el circuito cuando se corta la alimentación.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400" y="5410200"/>
            <a:ext cx="556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Así, una vez desactivado el disyuntor: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 smtClean="0"/>
              <a:t>Se debe </a:t>
            </a:r>
            <a:r>
              <a:rPr lang="es-ES_tradnl" b="1" dirty="0" smtClean="0"/>
              <a:t>corregir la causa del desperfecto.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 smtClean="0"/>
              <a:t>Se </a:t>
            </a:r>
            <a:r>
              <a:rPr lang="es-ES_tradnl" b="1" dirty="0" smtClean="0"/>
              <a:t>resetea </a:t>
            </a:r>
            <a:r>
              <a:rPr lang="es-ES_tradnl" dirty="0" smtClean="0"/>
              <a:t>el disyuntor con la palanca para volver a cerrar el circuito.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7982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</a:t>
            </a:r>
            <a:r>
              <a:rPr lang="es-E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tecnólogia</a:t>
            </a: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Contenido: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 el accionar: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dirty="0" smtClean="0"/>
              <a:t>Los electroimanes</a:t>
            </a:r>
            <a:endParaRPr lang="es-ES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dirty="0" smtClean="0"/>
              <a:t>Los parlantes</a:t>
            </a:r>
            <a:endParaRPr lang="es-ES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 ¿Conoce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ud.</a:t>
            </a:r>
            <a:r>
              <a:rPr lang="es-ES_tradnl" sz="2000" b="1" dirty="0" smtClean="0">
                <a:solidFill>
                  <a:srgbClr val="000000"/>
                </a:solidFill>
              </a:rPr>
              <a:t> algunos?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dirty="0" smtClean="0"/>
              <a:t>Los alternadores</a:t>
            </a:r>
          </a:p>
        </p:txBody>
      </p:sp>
      <p:pic>
        <p:nvPicPr>
          <p:cNvPr id="14" name="image6.png"/>
          <p:cNvPicPr/>
          <p:nvPr/>
        </p:nvPicPr>
        <p:blipFill>
          <a:blip r:embed="rId3">
            <a:extLst/>
          </a:blip>
          <a:srcRect l="5357" t="4099" r="14285"/>
          <a:stretch>
            <a:fillRect/>
          </a:stretch>
        </p:blipFill>
        <p:spPr>
          <a:xfrm>
            <a:off x="6476998" y="3012721"/>
            <a:ext cx="2667002" cy="2080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4675" y="5130533"/>
            <a:ext cx="15240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2.png"/>
          <p:cNvPicPr/>
          <p:nvPr/>
        </p:nvPicPr>
        <p:blipFill>
          <a:blip r:embed="rId5">
            <a:extLst/>
          </a:blip>
          <a:srcRect l="11154" t="3846" r="10769"/>
          <a:stretch>
            <a:fillRect/>
          </a:stretch>
        </p:blipFill>
        <p:spPr>
          <a:xfrm>
            <a:off x="6629400" y="3835133"/>
            <a:ext cx="2514600" cy="2167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25802" y="2362200"/>
            <a:ext cx="2318198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3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71980" y="4419600"/>
            <a:ext cx="217202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rapezoid 18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0" name="Rectangle 19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dirty="0" smtClean="0"/>
              <a:t>Los transformadores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tecnología.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 el accionamiento de 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electroimanes</a:t>
            </a:r>
            <a:endParaRPr lang="es-ES" u="sng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u="sng" dirty="0" smtClean="0"/>
              <a:t>Los parlantes</a:t>
            </a:r>
            <a:endParaRPr lang="es-ES" u="sng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alternadores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276600"/>
            <a:ext cx="2004360" cy="3241952"/>
          </a:xfrm>
          <a:prstGeom prst="rect">
            <a:avLst/>
          </a:prstGeom>
        </p:spPr>
      </p:pic>
      <p:sp>
        <p:nvSpPr>
          <p:cNvPr id="14" name="Trapezoid 13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transformadores</a:t>
            </a:r>
            <a:endParaRPr lang="es-ES_tradnl" sz="1600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15.png"/>
          <p:cNvPicPr/>
          <p:nvPr/>
        </p:nvPicPr>
        <p:blipFill>
          <a:blip r:embed="rId3">
            <a:extLst/>
          </a:blip>
          <a:srcRect l="22000" t="2000" r="24000" b="2000"/>
          <a:stretch>
            <a:fillRect/>
          </a:stretch>
        </p:blipFill>
        <p:spPr>
          <a:xfrm flipH="1">
            <a:off x="7315199" y="1511300"/>
            <a:ext cx="1639022" cy="214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parlante: ¿Qué lo compone?</a:t>
            </a:r>
            <a:endParaRPr lang="es-ES_tradnl" sz="2400" dirty="0"/>
          </a:p>
        </p:txBody>
      </p:sp>
      <p:sp>
        <p:nvSpPr>
          <p:cNvPr id="126" name="Shape 126"/>
          <p:cNvSpPr/>
          <p:nvPr/>
        </p:nvSpPr>
        <p:spPr>
          <a:xfrm>
            <a:off x="990600" y="2514600"/>
            <a:ext cx="551967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El parlante esta constituido de: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image1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6127" y="4034638"/>
            <a:ext cx="2727873" cy="2747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59506" t="12573" r="5688" b="21769"/>
          <a:stretch>
            <a:fillRect/>
          </a:stretch>
        </p:blipFill>
        <p:spPr>
          <a:xfrm>
            <a:off x="4343400" y="4419600"/>
            <a:ext cx="1507787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1905000"/>
            <a:ext cx="6324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En el caso del parlante, se usa la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atracción y repulsión entre el campo magnético de una bobina electromagnética y la de un imán permanente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26"/>
          <p:cNvSpPr/>
          <p:nvPr/>
        </p:nvSpPr>
        <p:spPr>
          <a:xfrm>
            <a:off x="990600" y="3543300"/>
            <a:ext cx="551967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Una bobina muy liviana de hilo fino. La bobina es móvil  a lo largo del imán .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26"/>
          <p:cNvSpPr/>
          <p:nvPr/>
        </p:nvSpPr>
        <p:spPr>
          <a:xfrm>
            <a:off x="990600" y="3200400"/>
            <a:ext cx="551967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Un imán permanente sujetado a la carcasa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26"/>
          <p:cNvSpPr/>
          <p:nvPr/>
        </p:nvSpPr>
        <p:spPr>
          <a:xfrm>
            <a:off x="990600" y="2857500"/>
            <a:ext cx="551967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Una carcasa rígida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126"/>
          <p:cNvSpPr/>
          <p:nvPr/>
        </p:nvSpPr>
        <p:spPr>
          <a:xfrm>
            <a:off x="990600" y="4114800"/>
            <a:ext cx="551967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Una membrana flexible sujetada a la bobina y a la carcasa.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96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15.png"/>
          <p:cNvPicPr/>
          <p:nvPr/>
        </p:nvPicPr>
        <p:blipFill>
          <a:blip r:embed="rId3">
            <a:extLst/>
          </a:blip>
          <a:srcRect l="22000" t="2000" r="24000" b="2000"/>
          <a:stretch>
            <a:fillRect/>
          </a:stretch>
        </p:blipFill>
        <p:spPr>
          <a:xfrm flipH="1">
            <a:off x="7315199" y="1511300"/>
            <a:ext cx="1639022" cy="214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parlante: ¿Cómo funciona?</a:t>
            </a:r>
            <a:endParaRPr lang="es-ES_tradnl" sz="2400" dirty="0"/>
          </a:p>
        </p:txBody>
      </p:sp>
      <p:sp>
        <p:nvSpPr>
          <p:cNvPr id="126" name="Shape 126"/>
          <p:cNvSpPr/>
          <p:nvPr/>
        </p:nvSpPr>
        <p:spPr>
          <a:xfrm>
            <a:off x="990600" y="3581400"/>
            <a:ext cx="5519673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Al moverse la membrana alternadamente hacia dentro y fuera de la estructura del altavoz, genera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ondas sonoras 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que podemos escuchar. 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image1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6127" y="4034638"/>
            <a:ext cx="2727873" cy="2747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59506" t="12573" r="5688" b="21769"/>
          <a:stretch>
            <a:fillRect/>
          </a:stretch>
        </p:blipFill>
        <p:spPr>
          <a:xfrm>
            <a:off x="4343400" y="4419600"/>
            <a:ext cx="1507787" cy="2286000"/>
          </a:xfrm>
          <a:prstGeom prst="rect">
            <a:avLst/>
          </a:prstGeom>
        </p:spPr>
      </p:pic>
      <p:pic>
        <p:nvPicPr>
          <p:cNvPr id="10" name="image10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5400" y="4572000"/>
            <a:ext cx="236220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914400" y="1981200"/>
            <a:ext cx="6553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>
                <a:ea typeface="Calibri"/>
                <a:cs typeface="Calibri"/>
                <a:sym typeface="Calibri"/>
              </a:rPr>
              <a:t>Como el imán permanente es generalmente pesado, es la </a:t>
            </a:r>
            <a:r>
              <a:rPr lang="es-ES_tradnl" sz="1600" b="1" dirty="0" smtClean="0">
                <a:ea typeface="Calibri"/>
                <a:cs typeface="Calibri"/>
                <a:sym typeface="Calibri"/>
              </a:rPr>
              <a:t>bobina con hilo muy fino y liviano la que se mueve </a:t>
            </a:r>
            <a:r>
              <a:rPr lang="es-ES_tradnl" sz="1600" dirty="0" smtClean="0">
                <a:ea typeface="Calibri"/>
                <a:cs typeface="Calibri"/>
                <a:sym typeface="Calibri"/>
              </a:rPr>
              <a:t>sujetando la membrana del parlante.</a:t>
            </a:r>
            <a:endParaRPr lang="es-ES_tradnl" sz="1600" dirty="0"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2590800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b="1" dirty="0">
                <a:ea typeface="Calibri"/>
                <a:cs typeface="Calibri"/>
                <a:sym typeface="Calibri"/>
              </a:rPr>
              <a:t>Cuando</a:t>
            </a:r>
            <a:r>
              <a:rPr lang="es-ES_tradnl" sz="1600" b="1" dirty="0" smtClean="0">
                <a:ea typeface="Calibri"/>
                <a:cs typeface="Calibri"/>
                <a:sym typeface="Calibri"/>
              </a:rPr>
              <a:t> circula por la </a:t>
            </a:r>
            <a:r>
              <a:rPr lang="es-ES_tradnl" sz="1600" b="1" dirty="0">
                <a:ea typeface="Calibri"/>
                <a:cs typeface="Calibri"/>
                <a:sym typeface="Calibri"/>
              </a:rPr>
              <a:t>bobina</a:t>
            </a:r>
            <a:r>
              <a:rPr lang="es-ES_tradnl" sz="1600" b="1" dirty="0" smtClean="0">
                <a:ea typeface="Calibri"/>
                <a:cs typeface="Calibri"/>
                <a:sym typeface="Calibri"/>
              </a:rPr>
              <a:t> </a:t>
            </a:r>
            <a:r>
              <a:rPr lang="es-ES_tradnl" sz="1600" dirty="0" smtClean="0">
                <a:ea typeface="Calibri"/>
                <a:cs typeface="Calibri"/>
                <a:sym typeface="Calibri"/>
              </a:rPr>
              <a:t>una </a:t>
            </a:r>
            <a:r>
              <a:rPr lang="es-ES_tradnl" sz="1600" b="1" dirty="0">
                <a:ea typeface="Calibri"/>
                <a:cs typeface="Calibri"/>
                <a:sym typeface="Calibri"/>
              </a:rPr>
              <a:t>corriente eléctrica variable </a:t>
            </a:r>
            <a:r>
              <a:rPr lang="es-ES_tradnl" sz="1600" dirty="0">
                <a:ea typeface="Calibri"/>
                <a:cs typeface="Calibri"/>
                <a:sym typeface="Calibri"/>
              </a:rPr>
              <a:t>(proveniente del amplificador audio</a:t>
            </a:r>
            <a:r>
              <a:rPr lang="es-ES_tradnl" sz="1600" dirty="0" smtClean="0">
                <a:ea typeface="Calibri"/>
                <a:cs typeface="Calibri"/>
                <a:sym typeface="Calibri"/>
              </a:rPr>
              <a:t>), se mueve, atraída y repelida por el imán. </a:t>
            </a:r>
            <a:r>
              <a:rPr lang="es-ES_tradnl" sz="1600" dirty="0">
                <a:ea typeface="Calibri"/>
                <a:cs typeface="Calibri"/>
                <a:sym typeface="Calibri"/>
              </a:rPr>
              <a:t>E</a:t>
            </a:r>
            <a:r>
              <a:rPr lang="es-ES_tradnl" sz="1600" dirty="0" smtClean="0">
                <a:ea typeface="Calibri"/>
                <a:cs typeface="Calibri"/>
                <a:sym typeface="Calibri"/>
              </a:rPr>
              <a:t>ste movimiento lleva </a:t>
            </a:r>
            <a:r>
              <a:rPr lang="es-ES_tradnl" sz="1600" dirty="0">
                <a:ea typeface="Calibri"/>
                <a:cs typeface="Calibri"/>
                <a:sym typeface="Calibri"/>
              </a:rPr>
              <a:t>consigo la membrana del parlante. 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96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tecnología.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electroimanes</a:t>
            </a:r>
            <a:endParaRPr lang="es-ES" u="sng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u="sng" dirty="0" smtClean="0"/>
              <a:t>Los parlantes</a:t>
            </a:r>
            <a:endParaRPr lang="es-ES" u="sng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alternadores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924" t="19527" r="26486" b="22294"/>
          <a:stretch/>
        </p:blipFill>
        <p:spPr>
          <a:xfrm>
            <a:off x="7086600" y="4191000"/>
            <a:ext cx="1767023" cy="1696684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transformadores</a:t>
            </a:r>
            <a:endParaRPr lang="es-ES_tradnl" sz="1600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err="1" smtClean="0"/>
              <a:t>transformador</a:t>
            </a:r>
            <a:r>
              <a:rPr lang="en-US" sz="2400" dirty="0" smtClean="0"/>
              <a:t> ¿</a:t>
            </a:r>
            <a:r>
              <a:rPr lang="en-US" sz="2400" dirty="0" err="1" smtClean="0"/>
              <a:t>Cuál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función</a:t>
            </a:r>
            <a:r>
              <a:rPr lang="en-US" sz="2400" dirty="0" smtClean="0"/>
              <a:t>?</a:t>
            </a:r>
            <a:endParaRPr sz="2400" dirty="0"/>
          </a:p>
        </p:txBody>
      </p:sp>
      <p:sp>
        <p:nvSpPr>
          <p:cNvPr id="134" name="Shape 134"/>
          <p:cNvSpPr/>
          <p:nvPr/>
        </p:nvSpPr>
        <p:spPr>
          <a:xfrm>
            <a:off x="1143000" y="1977900"/>
            <a:ext cx="6858001" cy="16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600"/>
              </a:spcBef>
            </a:pP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Es muy importante en la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electrotecn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poder disponer de </a:t>
            </a:r>
            <a:r>
              <a:rPr sz="1600" b="1" dirty="0">
                <a:latin typeface="Calibri"/>
                <a:ea typeface="Calibri"/>
                <a:cs typeface="Calibri"/>
                <a:sym typeface="Calibri"/>
              </a:rPr>
              <a:t>voltajes adecuados para cada aplicación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. Por ejemplo, el motor de una retroexcavadora requiere mucho más potencia y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una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tensión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mucha más elevada que un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equipo de música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600"/>
              </a:spcBef>
            </a:pP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Las líneas eléctricas de transporte de alta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potencia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requieren de tensiones elevadas (10.000 V).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Pero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equipos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domiciliarios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requieren de tensiones medianas (220 V) y a veces de tensiones muy bajas (9 V).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600" dirty="0"/>
          </a:p>
        </p:txBody>
      </p:sp>
      <p:pic>
        <p:nvPicPr>
          <p:cNvPr id="135" name="image2.png"/>
          <p:cNvPicPr/>
          <p:nvPr/>
        </p:nvPicPr>
        <p:blipFill>
          <a:blip r:embed="rId2">
            <a:extLst/>
          </a:blip>
          <a:srcRect l="11154" t="3846" r="10768"/>
          <a:stretch>
            <a:fillRect/>
          </a:stretch>
        </p:blipFill>
        <p:spPr>
          <a:xfrm>
            <a:off x="6272286" y="4690240"/>
            <a:ext cx="2514601" cy="2167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66" y="4872493"/>
            <a:ext cx="2206119" cy="1985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924" t="19527" r="26486" b="22294"/>
          <a:stretch/>
        </p:blipFill>
        <p:spPr>
          <a:xfrm>
            <a:off x="3934387" y="5009450"/>
            <a:ext cx="1767023" cy="1696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9694" y="4525183"/>
            <a:ext cx="390958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Transformadores de baja potencia.</a:t>
            </a:r>
            <a:endParaRPr kumimoji="0" lang="es-ES_tradnl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Avenir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1095" y="4224669"/>
            <a:ext cx="217698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Transformadores de alta</a:t>
            </a:r>
            <a:r>
              <a:rPr kumimoji="0" lang="es-ES_tradnl" sz="16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 </a:t>
            </a:r>
            <a:r>
              <a:rPr kumimoji="0" lang="es-ES_tradnl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potencia.</a:t>
            </a:r>
            <a:endParaRPr kumimoji="0" lang="es-ES_tradnl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Avenir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2999" y="3692638"/>
            <a:ext cx="68580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_tradnl" sz="1600" b="1" dirty="0" smtClean="0"/>
              <a:t>El transformador permite convertir una corriente eléctrica de cierto voltaje en voltaje más alto o más bajo.</a:t>
            </a:r>
            <a:endParaRPr lang="es-ES_tradnl" sz="1600" b="1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707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4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transformador</a:t>
            </a:r>
            <a:r>
              <a:rPr lang="en-US" sz="2400" dirty="0" smtClean="0"/>
              <a:t> ¿Cómo funciona?</a:t>
            </a:r>
            <a:endParaRPr sz="2400" dirty="0"/>
          </a:p>
        </p:txBody>
      </p:sp>
      <p:sp>
        <p:nvSpPr>
          <p:cNvPr id="139" name="Shape 139"/>
          <p:cNvSpPr/>
          <p:nvPr/>
        </p:nvSpPr>
        <p:spPr>
          <a:xfrm>
            <a:off x="1143000" y="1907540"/>
            <a:ext cx="7678694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El principio del transformador se basa en el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campo magnético 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que genera una bobina (llamada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bobina primaria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). Este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campo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magnético 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depende del </a:t>
            </a:r>
            <a:r>
              <a:rPr lang="es-ES_tradnl" sz="1600" b="1" u="sng" dirty="0" smtClean="0">
                <a:latin typeface="Calibri"/>
                <a:ea typeface="Calibri"/>
                <a:cs typeface="Calibri"/>
                <a:sym typeface="Calibri"/>
              </a:rPr>
              <a:t>número de vueltas o de espiras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s-ES_tradnl" sz="1600" b="1" baseline="-25000" dirty="0" smtClean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 de la bobina primaria y de la </a:t>
            </a:r>
            <a:r>
              <a:rPr lang="es-ES_tradnl" sz="1600" b="1" u="sng" dirty="0" smtClean="0">
                <a:latin typeface="Calibri"/>
                <a:ea typeface="Calibri"/>
                <a:cs typeface="Calibri"/>
                <a:sym typeface="Calibri"/>
              </a:rPr>
              <a:t>intensidad de la corriente del circuito eléctrico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 que circula en la bobina.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1143000" y="2902807"/>
            <a:ext cx="7678694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lang="es-ES_tradnl" sz="1600" smtClean="0">
                <a:latin typeface="Calibri"/>
                <a:ea typeface="Calibri"/>
                <a:cs typeface="Calibri"/>
                <a:sym typeface="Calibri"/>
              </a:rPr>
              <a:t>Por otra parte, un </a:t>
            </a:r>
            <a:r>
              <a:rPr lang="es-ES_tradnl" sz="1600" b="1" smtClean="0">
                <a:latin typeface="Calibri"/>
                <a:ea typeface="Calibri"/>
                <a:cs typeface="Calibri"/>
                <a:sym typeface="Calibri"/>
              </a:rPr>
              <a:t>campo magnético variable puede generar una corriente en otra bobina, la bobina secundaria</a:t>
            </a:r>
            <a:r>
              <a:rPr lang="es-ES_tradnl" sz="1600" smtClean="0">
                <a:latin typeface="Calibri"/>
                <a:ea typeface="Calibri"/>
                <a:cs typeface="Calibri"/>
                <a:sym typeface="Calibri"/>
              </a:rPr>
              <a:t>. La intensidad y la tensión de la corriente inducida por el campo magnético depende de la </a:t>
            </a:r>
            <a:r>
              <a:rPr lang="es-ES_tradnl" sz="1600" b="1" u="sng" smtClean="0">
                <a:latin typeface="Calibri"/>
                <a:ea typeface="Calibri"/>
                <a:cs typeface="Calibri"/>
                <a:sym typeface="Calibri"/>
              </a:rPr>
              <a:t>variación </a:t>
            </a:r>
            <a:r>
              <a:rPr lang="es-ES_tradnl" sz="1600" b="1" smtClean="0">
                <a:latin typeface="Calibri"/>
                <a:ea typeface="Calibri"/>
                <a:cs typeface="Calibri"/>
                <a:sym typeface="Calibri"/>
              </a:rPr>
              <a:t>del campo magnético </a:t>
            </a:r>
            <a:r>
              <a:rPr lang="es-ES_tradnl" sz="1600" smtClean="0">
                <a:latin typeface="Calibri"/>
                <a:ea typeface="Calibri"/>
                <a:cs typeface="Calibri"/>
                <a:sym typeface="Calibri"/>
              </a:rPr>
              <a:t>y del </a:t>
            </a:r>
            <a:r>
              <a:rPr lang="es-ES_tradnl" sz="1600" b="1" u="sng" smtClean="0">
                <a:latin typeface="Calibri"/>
                <a:ea typeface="Calibri"/>
                <a:cs typeface="Calibri"/>
                <a:sym typeface="Calibri"/>
              </a:rPr>
              <a:t>número de vueltas de la segunda bobina </a:t>
            </a:r>
            <a:r>
              <a:rPr lang="es-ES_tradnl" sz="1600" b="1" smtClean="0"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s-ES_tradnl" sz="1600" b="1" baseline="-25000" smtClean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s-ES_tradnl" sz="1600" b="1" smtClean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s-ES_tradnl" sz="1600" smtClean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141" name="Shape 141"/>
          <p:cNvSpPr/>
          <p:nvPr/>
        </p:nvSpPr>
        <p:spPr>
          <a:xfrm>
            <a:off x="1538111" y="4148742"/>
            <a:ext cx="1543085" cy="738664"/>
          </a:xfrm>
          <a:prstGeom prst="rect">
            <a:avLst/>
          </a:prstGeom>
          <a:solidFill>
            <a:srgbClr val="A07CFF"/>
          </a:solidFill>
          <a:ln w="127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600" b="1" dirty="0">
                <a:latin typeface="Calibri"/>
                <a:ea typeface="Calibri"/>
                <a:cs typeface="Calibri"/>
                <a:sym typeface="Calibri"/>
              </a:rPr>
              <a:t>Corriente alterna (V</a:t>
            </a:r>
            <a:r>
              <a:rPr sz="2000" b="1" baseline="-250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sz="1600" b="1" dirty="0">
                <a:latin typeface="Calibri"/>
                <a:ea typeface="Calibri"/>
                <a:cs typeface="Calibri"/>
                <a:sym typeface="Calibri"/>
              </a:rPr>
              <a:t>, I</a:t>
            </a:r>
            <a:r>
              <a:rPr sz="2000" b="1" baseline="-250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sz="1600" b="1" dirty="0">
                <a:latin typeface="Calibri"/>
                <a:ea typeface="Calibri"/>
                <a:cs typeface="Calibri"/>
                <a:sym typeface="Calibri"/>
              </a:rPr>
              <a:t>, N</a:t>
            </a:r>
            <a:r>
              <a:rPr sz="2000" b="1" baseline="-250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sz="1600" b="1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sz="1600" b="1" u="sng" dirty="0">
                <a:latin typeface="Calibri"/>
                <a:ea typeface="Calibri"/>
                <a:cs typeface="Calibri"/>
                <a:sym typeface="Calibri"/>
              </a:rPr>
              <a:t>primaria</a:t>
            </a:r>
          </a:p>
        </p:txBody>
      </p:sp>
      <p:sp>
        <p:nvSpPr>
          <p:cNvPr id="142" name="Shape 142"/>
          <p:cNvSpPr/>
          <p:nvPr/>
        </p:nvSpPr>
        <p:spPr>
          <a:xfrm>
            <a:off x="3841608" y="4271853"/>
            <a:ext cx="923539" cy="492443"/>
          </a:xfrm>
          <a:prstGeom prst="rect">
            <a:avLst/>
          </a:prstGeom>
          <a:solidFill>
            <a:srgbClr val="A7A7A7"/>
          </a:solidFill>
          <a:ln w="127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1600" b="1" dirty="0">
                <a:solidFill>
                  <a:schemeClr val="accent6">
                    <a:lumMod val="75000"/>
                  </a:schemeClr>
                </a:solidFill>
              </a:rPr>
              <a:t>Campo magnético</a:t>
            </a:r>
          </a:p>
        </p:txBody>
      </p:sp>
      <p:sp>
        <p:nvSpPr>
          <p:cNvPr id="143" name="Shape 143"/>
          <p:cNvSpPr/>
          <p:nvPr/>
        </p:nvSpPr>
        <p:spPr>
          <a:xfrm>
            <a:off x="5525560" y="4148742"/>
            <a:ext cx="1509694" cy="738664"/>
          </a:xfrm>
          <a:prstGeom prst="rect">
            <a:avLst/>
          </a:prstGeom>
          <a:solidFill>
            <a:srgbClr val="008000"/>
          </a:solidFill>
          <a:ln w="127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Corriente alterna (V</a:t>
            </a:r>
            <a:r>
              <a:rPr sz="2000" b="1" baseline="-2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I</a:t>
            </a:r>
            <a:r>
              <a:rPr sz="2000" b="1" baseline="-2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N</a:t>
            </a:r>
            <a:r>
              <a:rPr sz="2000" b="1" baseline="-2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sz="1600" b="1" u="sng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secundaria</a:t>
            </a:r>
          </a:p>
        </p:txBody>
      </p:sp>
      <p:sp>
        <p:nvSpPr>
          <p:cNvPr id="144" name="Shape 144"/>
          <p:cNvSpPr/>
          <p:nvPr/>
        </p:nvSpPr>
        <p:spPr>
          <a:xfrm>
            <a:off x="3184035" y="4383895"/>
            <a:ext cx="554734" cy="2683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4867986" y="4383895"/>
            <a:ext cx="554734" cy="2683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" name="Group 7"/>
          <p:cNvGrpSpPr/>
          <p:nvPr/>
        </p:nvGrpSpPr>
        <p:grpSpPr>
          <a:xfrm>
            <a:off x="1538111" y="5331348"/>
            <a:ext cx="5733366" cy="1221852"/>
            <a:chOff x="959556" y="5320441"/>
            <a:chExt cx="5733366" cy="1221852"/>
          </a:xfrm>
        </p:grpSpPr>
        <p:pic>
          <p:nvPicPr>
            <p:cNvPr id="147" name="image64.png"/>
            <p:cNvPicPr/>
            <p:nvPr/>
          </p:nvPicPr>
          <p:blipFill rotWithShape="1">
            <a:blip r:embed="rId2">
              <a:extLst/>
            </a:blip>
            <a:srcRect l="4868" t="11720" r="58385" b="48811"/>
            <a:stretch/>
          </p:blipFill>
          <p:spPr>
            <a:xfrm>
              <a:off x="959556" y="5320441"/>
              <a:ext cx="5733366" cy="95900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143000" y="6172965"/>
              <a:ext cx="2116666" cy="369328"/>
            </a:xfrm>
            <a:prstGeom prst="rect">
              <a:avLst/>
            </a:prstGeom>
            <a:solidFill>
              <a:srgbClr val="8327F5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Bobina primaria</a:t>
              </a:r>
              <a:endParaRPr kumimoji="0" lang="es-ES_tradnl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0035" y="6172965"/>
              <a:ext cx="2270107" cy="369328"/>
            </a:xfrm>
            <a:prstGeom prst="rect">
              <a:avLst/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rPr>
                <a:t>Bobina secundaria</a:t>
              </a:r>
              <a:endParaRPr kumimoji="0" lang="es-ES_tradnl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endParaRPr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2788924" y="5562600"/>
              <a:ext cx="2341525" cy="262465"/>
              <a:chOff x="3118556" y="5562600"/>
              <a:chExt cx="1665111" cy="262465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3118556" y="5650088"/>
                <a:ext cx="1665111" cy="0"/>
              </a:xfrm>
              <a:prstGeom prst="straightConnector1">
                <a:avLst/>
              </a:prstGeom>
              <a:noFill/>
              <a:ln w="25400" cap="flat">
                <a:solidFill>
                  <a:schemeClr val="accent6">
                    <a:lumMod val="75000"/>
                  </a:schemeClr>
                </a:solidFill>
                <a:prstDash val="solid"/>
                <a:bevel/>
                <a:tailEnd type="arrow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118556" y="5737576"/>
                <a:ext cx="1665111" cy="0"/>
              </a:xfrm>
              <a:prstGeom prst="straightConnector1">
                <a:avLst/>
              </a:prstGeom>
              <a:noFill/>
              <a:ln w="25400" cap="flat">
                <a:solidFill>
                  <a:schemeClr val="accent6">
                    <a:lumMod val="75000"/>
                  </a:schemeClr>
                </a:solidFill>
                <a:prstDash val="solid"/>
                <a:bevel/>
                <a:tailEnd type="arrow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3118556" y="5562600"/>
                <a:ext cx="1665111" cy="0"/>
              </a:xfrm>
              <a:prstGeom prst="straightConnector1">
                <a:avLst/>
              </a:prstGeom>
              <a:noFill/>
              <a:ln w="25400" cap="flat">
                <a:solidFill>
                  <a:schemeClr val="accent6">
                    <a:lumMod val="75000"/>
                  </a:schemeClr>
                </a:solidFill>
                <a:prstDash val="solid"/>
                <a:bevel/>
                <a:tailEnd type="arrow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3118556" y="5825065"/>
                <a:ext cx="1665111" cy="0"/>
              </a:xfrm>
              <a:prstGeom prst="straightConnector1">
                <a:avLst/>
              </a:prstGeom>
              <a:noFill/>
              <a:ln w="25400" cap="flat">
                <a:solidFill>
                  <a:schemeClr val="accent6">
                    <a:lumMod val="75000"/>
                  </a:schemeClr>
                </a:solidFill>
                <a:prstDash val="solid"/>
                <a:bevel/>
                <a:tailEnd type="arrow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5" name="4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3074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1" grpId="0" animBg="1"/>
      <p:bldP spid="142" grpId="0" animBg="1"/>
      <p:bldP spid="142" grpId="1" animBg="1"/>
      <p:bldP spid="143" grpId="0" animBg="1"/>
      <p:bldP spid="144" grpId="0" animBg="1"/>
      <p:bldP spid="1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5683" y="5619203"/>
            <a:ext cx="667517" cy="667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1370" y="5297967"/>
            <a:ext cx="1833630" cy="140611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transformador</a:t>
            </a:r>
            <a:r>
              <a:rPr lang="en-US" sz="2400" dirty="0" smtClean="0"/>
              <a:t>: su forma, su estructura.</a:t>
            </a:r>
            <a:endParaRPr sz="2400" dirty="0"/>
          </a:p>
        </p:txBody>
      </p:sp>
      <p:pic>
        <p:nvPicPr>
          <p:cNvPr id="150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143000" y="1907540"/>
            <a:ext cx="7678694" cy="135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omo ya lo hemos visto, el campo magnético se conserva mejor cuando permanece dentro de materiales ferromagnéticos. En consecuencia, para obtener la mayor eficiencia del transformador, se utilizan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núcleos ferromagnéticos 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s-ES_tradnl" sz="1600" u="sng" dirty="0" smtClean="0">
                <a:latin typeface="Calibri"/>
                <a:ea typeface="Calibri"/>
                <a:cs typeface="Calibri"/>
                <a:sym typeface="Calibri"/>
              </a:rPr>
              <a:t>forma de anillos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. Así, el campo magnético que genera la bobina primaria permanece dentro del núcleo. La bobina secundaria esta enrollada alrededor del mismo núcleo.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image55.png"/>
          <p:cNvPicPr/>
          <p:nvPr/>
        </p:nvPicPr>
        <p:blipFill>
          <a:blip r:embed="rId5">
            <a:extLst/>
          </a:blip>
          <a:srcRect l="6666" r="22221" b="20283"/>
          <a:stretch>
            <a:fillRect/>
          </a:stretch>
        </p:blipFill>
        <p:spPr>
          <a:xfrm>
            <a:off x="1288610" y="3624323"/>
            <a:ext cx="1674858" cy="119296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105165" y="5534537"/>
            <a:ext cx="2957596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lang="es-ES_tradnl" sz="1400" dirty="0" smtClean="0"/>
              <a:t>El </a:t>
            </a:r>
            <a:r>
              <a:rPr lang="es-ES_tradnl" sz="1400" b="1" dirty="0" smtClean="0"/>
              <a:t>símbolo</a:t>
            </a:r>
            <a:r>
              <a:rPr lang="es-ES_tradnl" sz="1400" dirty="0" smtClean="0"/>
              <a:t> del transformador representa cada </a:t>
            </a:r>
            <a:r>
              <a:rPr lang="es-ES_tradnl" sz="1400" b="1" dirty="0" smtClean="0"/>
              <a:t>bobina y el núcleo ferromagnético</a:t>
            </a:r>
            <a:r>
              <a:rPr lang="es-ES_tradnl" sz="1400" dirty="0" smtClean="0"/>
              <a:t>. Un transformador puede tener varios circuitos secundarios.</a:t>
            </a:r>
            <a:endParaRPr lang="es-ES_tradnl" sz="1400" dirty="0"/>
          </a:p>
        </p:txBody>
      </p:sp>
      <p:grpSp>
        <p:nvGrpSpPr>
          <p:cNvPr id="2" name="Group 16"/>
          <p:cNvGrpSpPr/>
          <p:nvPr/>
        </p:nvGrpSpPr>
        <p:grpSpPr>
          <a:xfrm>
            <a:off x="4031000" y="3347799"/>
            <a:ext cx="4670621" cy="1772032"/>
            <a:chOff x="4031000" y="3347799"/>
            <a:chExt cx="4670621" cy="1772032"/>
          </a:xfrm>
        </p:grpSpPr>
        <p:grpSp>
          <p:nvGrpSpPr>
            <p:cNvPr id="3" name="Group 1"/>
            <p:cNvGrpSpPr/>
            <p:nvPr/>
          </p:nvGrpSpPr>
          <p:grpSpPr>
            <a:xfrm>
              <a:off x="4578259" y="3347799"/>
              <a:ext cx="3810165" cy="1746013"/>
              <a:chOff x="5333835" y="4885981"/>
              <a:chExt cx="3810165" cy="1746013"/>
            </a:xfrm>
          </p:grpSpPr>
          <p:pic>
            <p:nvPicPr>
              <p:cNvPr id="153" name="image20.png"/>
              <p:cNvPicPr/>
              <p:nvPr/>
            </p:nvPicPr>
            <p:blipFill>
              <a:blip r:embed="rId6">
                <a:extLst/>
              </a:blip>
              <a:srcRect/>
              <a:stretch>
                <a:fillRect/>
              </a:stretch>
            </p:blipFill>
            <p:spPr>
              <a:xfrm>
                <a:off x="5662621" y="4885981"/>
                <a:ext cx="3481379" cy="17460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4" name="image21.png"/>
              <p:cNvPicPr/>
              <p:nvPr/>
            </p:nvPicPr>
            <p:blipFill>
              <a:blip r:embed="rId7">
                <a:extLst/>
              </a:blip>
              <a:srcRect l="61091" t="3998" r="11804" b="49187"/>
              <a:stretch>
                <a:fillRect/>
              </a:stretch>
            </p:blipFill>
            <p:spPr>
              <a:xfrm>
                <a:off x="5333835" y="5540233"/>
                <a:ext cx="520078" cy="49504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55" name="Shape 155"/>
              <p:cNvSpPr/>
              <p:nvPr/>
            </p:nvSpPr>
            <p:spPr>
              <a:xfrm rot="5400000" flipH="1" flipV="1">
                <a:off x="5647338" y="5333660"/>
                <a:ext cx="182306" cy="260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ln w="25400">
                <a:solidFill>
                  <a:srgbClr val="A07CFF"/>
                </a:solidFill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lvl="0"/>
                <a:endParaRPr/>
              </a:p>
            </p:txBody>
          </p:sp>
          <p:sp>
            <p:nvSpPr>
              <p:cNvPr id="156" name="Shape 156"/>
              <p:cNvSpPr/>
              <p:nvPr/>
            </p:nvSpPr>
            <p:spPr>
              <a:xfrm rot="16200000" flipH="1">
                <a:off x="5617291" y="5982658"/>
                <a:ext cx="227804" cy="274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ln w="25400">
                <a:solidFill>
                  <a:srgbClr val="A07CFF"/>
                </a:solidFill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lvl="0"/>
                <a:endParaRPr/>
              </a:p>
            </p:txBody>
          </p:sp>
          <p:pic>
            <p:nvPicPr>
              <p:cNvPr id="157" name="image22.png"/>
              <p:cNvPicPr/>
              <p:nvPr/>
            </p:nvPicPr>
            <p:blipFill>
              <a:blip r:embed="rId8">
                <a:extLst/>
              </a:blip>
              <a:srcRect l="88195" t="37593" b="38078"/>
              <a:stretch>
                <a:fillRect/>
              </a:stretch>
            </p:blipFill>
            <p:spPr>
              <a:xfrm>
                <a:off x="8583687" y="5386331"/>
                <a:ext cx="560313" cy="861357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5" name="TextBox 14"/>
            <p:cNvSpPr txBox="1"/>
            <p:nvPr/>
          </p:nvSpPr>
          <p:spPr>
            <a:xfrm rot="16200000">
              <a:off x="3544854" y="4110468"/>
              <a:ext cx="149550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Fuente de poder 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(corriente alterna)</a:t>
              </a:r>
              <a:endParaRPr kumimoji="0" lang="es-ES_tradnl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8267168" y="4137907"/>
              <a:ext cx="555709" cy="3131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Carga</a:t>
              </a:r>
              <a:endParaRPr kumimoji="0" lang="es-ES_tradnl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5105400"/>
            <a:ext cx="1778000" cy="1600200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264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38200" y="1447799"/>
            <a:ext cx="80772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transformador</a:t>
            </a:r>
            <a:r>
              <a:rPr lang="en-US" sz="2400" dirty="0" smtClean="0"/>
              <a:t>: ¿Cuáles son sus componentes?</a:t>
            </a:r>
            <a:endParaRPr sz="2400" dirty="0"/>
          </a:p>
        </p:txBody>
      </p:sp>
      <p:pic>
        <p:nvPicPr>
          <p:cNvPr id="138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166"/>
          <p:cNvSpPr/>
          <p:nvPr/>
        </p:nvSpPr>
        <p:spPr>
          <a:xfrm>
            <a:off x="1143000" y="1907540"/>
            <a:ext cx="7678694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lang="es-ES_tradnl" dirty="0"/>
              <a:t>Un transformador se compone de:</a:t>
            </a:r>
          </a:p>
          <a:p>
            <a:pPr marL="285750" lvl="0" indent="-285750">
              <a:buFont typeface="Arial"/>
              <a:buChar char="•"/>
              <a:defRPr sz="1800"/>
            </a:pPr>
            <a:r>
              <a:rPr lang="es-ES_tradnl" dirty="0"/>
              <a:t>Una </a:t>
            </a:r>
            <a:r>
              <a:rPr lang="es-ES_tradnl" b="1" dirty="0"/>
              <a:t>bobina primaria </a:t>
            </a:r>
            <a:r>
              <a:rPr lang="es-ES_tradnl" dirty="0"/>
              <a:t>con sus dos terminales conectados a una </a:t>
            </a:r>
            <a:r>
              <a:rPr lang="es-ES_tradnl" b="1" dirty="0"/>
              <a:t>fuente de poder de corriente </a:t>
            </a:r>
            <a:r>
              <a:rPr lang="es-ES_tradnl" b="1" dirty="0" smtClean="0"/>
              <a:t>alterna.</a:t>
            </a:r>
            <a:endParaRPr lang="es-ES_tradnl" b="1" dirty="0"/>
          </a:p>
          <a:p>
            <a:pPr marL="285750" lvl="0" indent="-285750">
              <a:buFont typeface="Arial"/>
              <a:buChar char="•"/>
              <a:defRPr sz="1800"/>
            </a:pPr>
            <a:r>
              <a:rPr lang="es-ES_tradnl" dirty="0"/>
              <a:t>Una </a:t>
            </a:r>
            <a:r>
              <a:rPr lang="es-ES_tradnl" b="1" dirty="0"/>
              <a:t>bobina </a:t>
            </a:r>
            <a:r>
              <a:rPr lang="es-ES_tradnl" b="1" dirty="0" smtClean="0"/>
              <a:t>secundaria </a:t>
            </a:r>
            <a:r>
              <a:rPr lang="es-ES_tradnl" dirty="0"/>
              <a:t>con dos terminales que alimentan el dispositivo </a:t>
            </a:r>
            <a:r>
              <a:rPr lang="es-ES_tradnl" dirty="0" smtClean="0"/>
              <a:t>eléctrico (la carga).</a:t>
            </a:r>
            <a:endParaRPr lang="es-ES_tradnl" dirty="0"/>
          </a:p>
          <a:p>
            <a:pPr marL="285750" lvl="0" indent="-285750">
              <a:buFont typeface="Arial"/>
              <a:buChar char="•"/>
              <a:defRPr sz="1800"/>
            </a:pPr>
            <a:r>
              <a:rPr lang="es-ES_tradnl" dirty="0"/>
              <a:t>Un núcleo </a:t>
            </a:r>
            <a:r>
              <a:rPr lang="es-ES_tradnl" dirty="0" smtClean="0"/>
              <a:t>ferromagnético </a:t>
            </a:r>
            <a:r>
              <a:rPr lang="es-ES_tradnl" dirty="0"/>
              <a:t>que </a:t>
            </a:r>
            <a:r>
              <a:rPr lang="es-ES_tradnl" dirty="0" smtClean="0"/>
              <a:t>guía y concentra </a:t>
            </a:r>
            <a:r>
              <a:rPr lang="es-ES_tradnl" dirty="0"/>
              <a:t>el campo magnético entre las dos bobinas.</a:t>
            </a:r>
          </a:p>
          <a:p>
            <a:pPr lvl="0">
              <a:defRPr sz="1800"/>
            </a:pPr>
            <a:r>
              <a:rPr lang="es-ES_tradnl" dirty="0"/>
              <a:t>Así, el transformador siempre tiene </a:t>
            </a:r>
            <a:r>
              <a:rPr lang="es-ES_tradnl" b="1" dirty="0"/>
              <a:t>por lo menos </a:t>
            </a:r>
            <a:r>
              <a:rPr lang="es-ES_tradnl" b="1" dirty="0">
                <a:solidFill>
                  <a:srgbClr val="FF0000"/>
                </a:solidFill>
              </a:rPr>
              <a:t>4 terminales</a:t>
            </a:r>
            <a:r>
              <a:rPr lang="es-ES_tradnl" dirty="0"/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3000" y="58674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es-ES_tradnl" sz="1600" dirty="0" smtClean="0"/>
              <a:t>Transformadores más complejos, pueden tener varias bobinas secundaria enrolladas alrededor del núcleo para entregar varios voltajes secundarios. En este caso, tendrá varios pares de terminales secundarios. </a:t>
            </a:r>
            <a:endParaRPr lang="es-ES_tradnl" sz="16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27</a:t>
            </a:fld>
            <a:endParaRPr lang="es-CL"/>
          </a:p>
        </p:txBody>
      </p:sp>
      <p:grpSp>
        <p:nvGrpSpPr>
          <p:cNvPr id="3" name="Group 24"/>
          <p:cNvGrpSpPr/>
          <p:nvPr/>
        </p:nvGrpSpPr>
        <p:grpSpPr>
          <a:xfrm>
            <a:off x="1538111" y="4162215"/>
            <a:ext cx="5733366" cy="1677945"/>
            <a:chOff x="1538111" y="4162215"/>
            <a:chExt cx="5733366" cy="1677945"/>
          </a:xfrm>
        </p:grpSpPr>
        <p:grpSp>
          <p:nvGrpSpPr>
            <p:cNvPr id="4" name="Group 7"/>
            <p:cNvGrpSpPr/>
            <p:nvPr/>
          </p:nvGrpSpPr>
          <p:grpSpPr>
            <a:xfrm>
              <a:off x="1538111" y="4162215"/>
              <a:ext cx="5733366" cy="1267623"/>
              <a:chOff x="959556" y="5011821"/>
              <a:chExt cx="5733366" cy="1267623"/>
            </a:xfrm>
          </p:grpSpPr>
          <p:pic>
            <p:nvPicPr>
              <p:cNvPr id="147" name="image64.png"/>
              <p:cNvPicPr/>
              <p:nvPr/>
            </p:nvPicPr>
            <p:blipFill rotWithShape="1">
              <a:blip r:embed="rId3">
                <a:extLst/>
              </a:blip>
              <a:srcRect l="4868" t="11720" r="58385" b="48811"/>
              <a:stretch/>
            </p:blipFill>
            <p:spPr>
              <a:xfrm>
                <a:off x="959556" y="5320441"/>
                <a:ext cx="5733366" cy="959003"/>
              </a:xfrm>
              <a:prstGeom prst="rect">
                <a:avLst/>
              </a:prstGeom>
              <a:ln w="63500">
                <a:solidFill>
                  <a:schemeClr val="tx1"/>
                </a:solidFill>
                <a:miter lim="400000"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197429" y="5011821"/>
                <a:ext cx="2116666" cy="369328"/>
              </a:xfrm>
              <a:prstGeom prst="rect">
                <a:avLst/>
              </a:prstGeom>
              <a:solidFill>
                <a:schemeClr val="bg1"/>
              </a:solidFill>
              <a:ln w="635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_tradnl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+mn-ea"/>
                    <a:cs typeface="Arial"/>
                    <a:sym typeface="Avenir Roman"/>
                  </a:rPr>
                  <a:t>Bobina primaria</a:t>
                </a:r>
                <a:endParaRPr kumimoji="0" lang="es-ES_tradnl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33749" y="5039037"/>
                <a:ext cx="2270107" cy="369328"/>
              </a:xfrm>
              <a:prstGeom prst="rect">
                <a:avLst/>
              </a:prstGeom>
              <a:solidFill>
                <a:schemeClr val="bg1"/>
              </a:solidFill>
              <a:ln w="635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_tradnl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+mn-ea"/>
                    <a:cs typeface="Arial"/>
                    <a:sym typeface="Avenir Roman"/>
                  </a:rPr>
                  <a:t>Bobina secundaria</a:t>
                </a:r>
                <a:endParaRPr kumimoji="0" lang="es-ES_tradnl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+mn-ea"/>
                  <a:cs typeface="Arial"/>
                  <a:sym typeface="Avenir Roman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788924" y="5562600"/>
                <a:ext cx="2341525" cy="262465"/>
                <a:chOff x="3118556" y="5562600"/>
                <a:chExt cx="1665111" cy="262465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3118556" y="5650088"/>
                  <a:ext cx="1665111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79646"/>
                  </a:solidFill>
                  <a:prstDash val="solid"/>
                  <a:bevel/>
                  <a:headEnd type="none" w="med" len="med"/>
                  <a:tailEnd type="arrow" w="med" len="med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3118556" y="5737576"/>
                  <a:ext cx="1665111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accent6"/>
                  </a:solidFill>
                  <a:prstDash val="solid"/>
                  <a:bevel/>
                  <a:headEnd type="none" w="med" len="med"/>
                  <a:tailEnd type="arrow" w="med" len="med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3118556" y="5562600"/>
                  <a:ext cx="1665111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accent6"/>
                  </a:solidFill>
                  <a:prstDash val="solid"/>
                  <a:bevel/>
                  <a:headEnd type="none" w="med" len="med"/>
                  <a:tailEnd type="arrow" w="med" len="med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118556" y="5825065"/>
                  <a:ext cx="1665111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accent6"/>
                  </a:solidFill>
                  <a:prstDash val="solid"/>
                  <a:bevel/>
                  <a:headEnd type="none" w="med" len="med"/>
                  <a:tailEnd type="arrow" w="med" len="med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1778000" y="5442831"/>
              <a:ext cx="607786" cy="907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5105399" y="5450086"/>
              <a:ext cx="607786" cy="907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3191328" y="5531731"/>
              <a:ext cx="607786" cy="907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6291942" y="5493631"/>
              <a:ext cx="607786" cy="907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7184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transformador</a:t>
            </a:r>
            <a:r>
              <a:rPr lang="en-US" sz="2400" dirty="0" smtClean="0"/>
              <a:t>: ¿</a:t>
            </a:r>
            <a:r>
              <a:rPr lang="en-US" sz="2400" dirty="0" err="1" smtClean="0"/>
              <a:t>Cuáles</a:t>
            </a:r>
            <a:r>
              <a:rPr lang="en-US" sz="2400" dirty="0" smtClean="0"/>
              <a:t> son sus efectos?</a:t>
            </a:r>
            <a:endParaRPr sz="2400" dirty="0"/>
          </a:p>
        </p:txBody>
      </p:sp>
      <p:sp>
        <p:nvSpPr>
          <p:cNvPr id="140" name="Shape 140"/>
          <p:cNvSpPr/>
          <p:nvPr/>
        </p:nvSpPr>
        <p:spPr>
          <a:xfrm>
            <a:off x="838200" y="5029200"/>
            <a:ext cx="7822129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sz="1600" b="1" u="sng" dirty="0" smtClean="0">
                <a:latin typeface="Calibri"/>
                <a:ea typeface="Calibri"/>
                <a:cs typeface="Calibri"/>
                <a:sym typeface="Calibri"/>
              </a:rPr>
              <a:t>Importante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: Como sólo un </a:t>
            </a:r>
            <a:r>
              <a:rPr lang="es-ES_tradnl" sz="1600" b="1" dirty="0" smtClean="0">
                <a:latin typeface="Calibri"/>
                <a:ea typeface="Calibri"/>
                <a:cs typeface="Calibri"/>
                <a:sym typeface="Calibri"/>
              </a:rPr>
              <a:t>campo magnético variable genera una corriente en una bobina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_tradnl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el transformador </a:t>
            </a:r>
            <a:r>
              <a:rPr lang="es-ES_tradnl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sólo funciona con corriente alterna</a:t>
            </a:r>
            <a:r>
              <a:rPr lang="es-ES_tradnl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 Efectivamente, el campo magnético inducido por una corriente continua es constante y no genera corriente eléctrica.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6279117" y="2667000"/>
            <a:ext cx="2500939" cy="2356503"/>
            <a:chOff x="6279117" y="3076274"/>
            <a:chExt cx="2500939" cy="23565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t="8779"/>
            <a:stretch/>
          </p:blipFill>
          <p:spPr>
            <a:xfrm>
              <a:off x="6279117" y="3076274"/>
              <a:ext cx="2500939" cy="235650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29182" y="3997714"/>
              <a:ext cx="363718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Vp</a:t>
              </a:r>
              <a:endParaRPr kumimoji="0" lang="es-ES_trad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11982" y="4175514"/>
              <a:ext cx="363718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Vs</a:t>
              </a:r>
              <a:endParaRPr kumimoji="0" lang="es-ES_trad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Shape 140"/>
          <p:cNvSpPr/>
          <p:nvPr/>
        </p:nvSpPr>
        <p:spPr>
          <a:xfrm>
            <a:off x="990600" y="1981200"/>
            <a:ext cx="5279552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sz="1600" dirty="0" smtClean="0">
                <a:solidFill>
                  <a:srgbClr val="000000"/>
                </a:solidFill>
              </a:rPr>
              <a:t>1- El transformador </a:t>
            </a:r>
            <a:r>
              <a:rPr lang="es-ES_tradnl" sz="1600" b="1" dirty="0" smtClean="0">
                <a:solidFill>
                  <a:srgbClr val="000000"/>
                </a:solidFill>
              </a:rPr>
              <a:t>transforma un voltaje en otro </a:t>
            </a:r>
            <a:r>
              <a:rPr lang="es-ES_tradnl" sz="1600" dirty="0" smtClean="0">
                <a:solidFill>
                  <a:srgbClr val="000000"/>
                </a:solidFill>
              </a:rPr>
              <a:t>más bajo o más alto. El </a:t>
            </a:r>
            <a:r>
              <a:rPr lang="es-ES_tradnl" sz="1600" b="1" dirty="0" smtClean="0">
                <a:solidFill>
                  <a:srgbClr val="000000"/>
                </a:solidFill>
              </a:rPr>
              <a:t>voltaje de salida </a:t>
            </a:r>
            <a:r>
              <a:rPr lang="es-ES_tradnl" sz="1600" dirty="0" smtClean="0">
                <a:solidFill>
                  <a:srgbClr val="000000"/>
                </a:solidFill>
              </a:rPr>
              <a:t>(voltaje de la bobina secundaria) depende del </a:t>
            </a:r>
            <a:r>
              <a:rPr lang="es-ES_tradnl" sz="1600" b="1" dirty="0" smtClean="0">
                <a:solidFill>
                  <a:srgbClr val="000000"/>
                </a:solidFill>
              </a:rPr>
              <a:t>voltaje de entrada </a:t>
            </a:r>
            <a:r>
              <a:rPr lang="es-ES_tradnl" sz="1600" dirty="0" smtClean="0">
                <a:solidFill>
                  <a:srgbClr val="000000"/>
                </a:solidFill>
              </a:rPr>
              <a:t>y de los </a:t>
            </a:r>
            <a:r>
              <a:rPr lang="es-ES_tradnl" sz="1600" b="1" dirty="0" smtClean="0">
                <a:solidFill>
                  <a:srgbClr val="000000"/>
                </a:solidFill>
              </a:rPr>
              <a:t>números de espiras </a:t>
            </a:r>
            <a:r>
              <a:rPr lang="es-ES_tradnl" sz="1600" dirty="0" smtClean="0">
                <a:solidFill>
                  <a:srgbClr val="000000"/>
                </a:solidFill>
              </a:rPr>
              <a:t>de cada bobina. </a:t>
            </a:r>
            <a:r>
              <a:rPr lang="es-ES_tradnl" sz="1600" b="1" dirty="0" smtClean="0">
                <a:solidFill>
                  <a:srgbClr val="000000"/>
                </a:solidFill>
              </a:rPr>
              <a:t>El circuito con mayor número de espiras tiene el voltaje más alto</a:t>
            </a:r>
            <a:r>
              <a:rPr lang="es-ES_tradnl" sz="16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28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3029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transformador</a:t>
            </a:r>
            <a:r>
              <a:rPr lang="en-US" sz="2400" dirty="0" smtClean="0"/>
              <a:t>: ¿Cuáles son sus efectos?</a:t>
            </a:r>
            <a:endParaRPr sz="2400" dirty="0"/>
          </a:p>
        </p:txBody>
      </p:sp>
      <p:grpSp>
        <p:nvGrpSpPr>
          <p:cNvPr id="2" name="Group 11"/>
          <p:cNvGrpSpPr/>
          <p:nvPr/>
        </p:nvGrpSpPr>
        <p:grpSpPr>
          <a:xfrm>
            <a:off x="5638800" y="3962400"/>
            <a:ext cx="2500939" cy="2356503"/>
            <a:chOff x="6279117" y="3076274"/>
            <a:chExt cx="2500939" cy="23565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lum bright="38000"/>
            </a:blip>
            <a:srcRect t="8779"/>
            <a:stretch/>
          </p:blipFill>
          <p:spPr>
            <a:xfrm>
              <a:off x="6279117" y="3076274"/>
              <a:ext cx="2500939" cy="235650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29182" y="3997714"/>
              <a:ext cx="363718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Vp</a:t>
              </a:r>
              <a:endParaRPr kumimoji="0" lang="es-ES_trad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11982" y="4175514"/>
              <a:ext cx="363718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Vs</a:t>
              </a:r>
              <a:endParaRPr kumimoji="0" lang="es-ES_trad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Shape 140"/>
          <p:cNvSpPr/>
          <p:nvPr/>
        </p:nvSpPr>
        <p:spPr>
          <a:xfrm>
            <a:off x="914400" y="1981200"/>
            <a:ext cx="5410200" cy="169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sz="1600" dirty="0" smtClean="0">
                <a:solidFill>
                  <a:srgbClr val="000000"/>
                </a:solidFill>
              </a:rPr>
              <a:t>2- El transformador </a:t>
            </a:r>
            <a:r>
              <a:rPr lang="es-ES_tradnl" sz="1600" b="1" dirty="0" smtClean="0">
                <a:solidFill>
                  <a:srgbClr val="000000"/>
                </a:solidFill>
              </a:rPr>
              <a:t>transforma una </a:t>
            </a:r>
            <a:r>
              <a:rPr lang="es-ES_tradnl" sz="2000" b="1" u="sng" dirty="0" smtClean="0">
                <a:solidFill>
                  <a:srgbClr val="000000"/>
                </a:solidFill>
              </a:rPr>
              <a:t>intensidad de corriente </a:t>
            </a:r>
            <a:r>
              <a:rPr lang="es-ES_tradnl" sz="1600" b="1" dirty="0" smtClean="0">
                <a:solidFill>
                  <a:srgbClr val="000000"/>
                </a:solidFill>
              </a:rPr>
              <a:t>en otra </a:t>
            </a:r>
            <a:r>
              <a:rPr lang="es-ES_tradnl" sz="1600" dirty="0" smtClean="0">
                <a:solidFill>
                  <a:srgbClr val="000000"/>
                </a:solidFill>
              </a:rPr>
              <a:t>más baja o más alta. La intensidad de corriente del circuito </a:t>
            </a:r>
            <a:r>
              <a:rPr lang="es-ES_tradnl" sz="1600" b="1" dirty="0" smtClean="0">
                <a:solidFill>
                  <a:srgbClr val="000000"/>
                </a:solidFill>
              </a:rPr>
              <a:t>de salida </a:t>
            </a:r>
            <a:r>
              <a:rPr lang="es-ES_tradnl" sz="1600" dirty="0" smtClean="0">
                <a:solidFill>
                  <a:srgbClr val="000000"/>
                </a:solidFill>
              </a:rPr>
              <a:t>(bobina secundaria) depende de la intensidad de corriente del circuito de</a:t>
            </a:r>
            <a:r>
              <a:rPr lang="es-ES_tradnl" sz="1600" b="1" dirty="0" smtClean="0">
                <a:solidFill>
                  <a:srgbClr val="000000"/>
                </a:solidFill>
              </a:rPr>
              <a:t> entrada </a:t>
            </a:r>
            <a:r>
              <a:rPr lang="es-ES_tradnl" sz="1600" dirty="0" smtClean="0">
                <a:solidFill>
                  <a:srgbClr val="000000"/>
                </a:solidFill>
              </a:rPr>
              <a:t>y de los </a:t>
            </a:r>
            <a:r>
              <a:rPr lang="es-ES_tradnl" sz="1600" b="1" dirty="0" smtClean="0">
                <a:solidFill>
                  <a:srgbClr val="000000"/>
                </a:solidFill>
              </a:rPr>
              <a:t>números de espiras </a:t>
            </a:r>
            <a:r>
              <a:rPr lang="es-ES_tradnl" sz="1600" dirty="0" smtClean="0">
                <a:solidFill>
                  <a:srgbClr val="000000"/>
                </a:solidFill>
              </a:rPr>
              <a:t>de cada bobina. </a:t>
            </a:r>
            <a:r>
              <a:rPr lang="es-ES_tradnl" sz="1600" b="1" dirty="0" smtClean="0">
                <a:solidFill>
                  <a:srgbClr val="000000"/>
                </a:solidFill>
              </a:rPr>
              <a:t>El circuito con mayor número de espira tiene la intensidad de corriente más baja</a:t>
            </a:r>
            <a:r>
              <a:rPr lang="es-ES_tradnl" sz="16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" y="388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Si el transformador:</a:t>
            </a:r>
            <a:endParaRPr lang="es-ES_tradnl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14400" y="43434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sube el voltaje, entonces baja la intensidad de corriente.</a:t>
            </a:r>
            <a:endParaRPr lang="es-ES_tradnl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5334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baja el voltaje, entonces sube la intensidad de corriente.</a:t>
            </a:r>
            <a:endParaRPr lang="es-ES_tradnl" dirty="0"/>
          </a:p>
        </p:txBody>
      </p:sp>
      <p:grpSp>
        <p:nvGrpSpPr>
          <p:cNvPr id="3" name="Group 34"/>
          <p:cNvGrpSpPr/>
          <p:nvPr/>
        </p:nvGrpSpPr>
        <p:grpSpPr>
          <a:xfrm>
            <a:off x="4419600" y="5410200"/>
            <a:ext cx="4191000" cy="1066800"/>
            <a:chOff x="4800600" y="4343400"/>
            <a:chExt cx="4191000" cy="1066800"/>
          </a:xfrm>
        </p:grpSpPr>
        <p:sp>
          <p:nvSpPr>
            <p:cNvPr id="24" name="TextBox 23"/>
            <p:cNvSpPr txBox="1"/>
            <p:nvPr/>
          </p:nvSpPr>
          <p:spPr>
            <a:xfrm>
              <a:off x="5029200" y="4796135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err="1" smtClean="0">
                  <a:solidFill>
                    <a:srgbClr val="FF0000"/>
                  </a:solidFill>
                  <a:latin typeface="Baskerville Old Face"/>
                  <a:cs typeface="Baskerville Old Face"/>
                </a:rPr>
                <a:t>i</a:t>
              </a:r>
              <a:endParaRPr lang="es-ES_tradnl" sz="2400" dirty="0">
                <a:solidFill>
                  <a:srgbClr val="FF0000"/>
                </a:solidFill>
                <a:latin typeface="Baskerville Old Face"/>
                <a:cs typeface="Baskerville Old Face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58200" y="4876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smtClean="0">
                  <a:solidFill>
                    <a:srgbClr val="FF0000"/>
                  </a:solidFill>
                  <a:latin typeface="Baskerville Old Face"/>
                  <a:cs typeface="Baskerville Old Face"/>
                </a:rPr>
                <a:t>I</a:t>
              </a:r>
              <a:endParaRPr lang="es-ES_tradnl" sz="2400" dirty="0">
                <a:solidFill>
                  <a:srgbClr val="FF0000"/>
                </a:solidFill>
                <a:latin typeface="Baskerville Old Face"/>
                <a:cs typeface="Baskerville Old Face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458200" y="43434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err="1" smtClean="0">
                  <a:solidFill>
                    <a:srgbClr val="3366FF"/>
                  </a:solidFill>
                  <a:latin typeface="Baskerville Old Face"/>
                  <a:cs typeface="Baskerville Old Face"/>
                </a:rPr>
                <a:t>v</a:t>
              </a:r>
              <a:endParaRPr lang="es-ES_tradnl" sz="2400" dirty="0">
                <a:solidFill>
                  <a:srgbClr val="3366FF"/>
                </a:solidFill>
                <a:latin typeface="Baskerville Old Face"/>
                <a:cs typeface="Baskerville Old Fac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53000" y="4419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smtClean="0">
                  <a:solidFill>
                    <a:srgbClr val="3366FF"/>
                  </a:solidFill>
                  <a:latin typeface="Baskerville Old Face"/>
                  <a:cs typeface="Baskerville Old Face"/>
                </a:rPr>
                <a:t>V</a:t>
              </a:r>
              <a:endParaRPr lang="es-ES_tradnl" sz="2400" dirty="0">
                <a:solidFill>
                  <a:srgbClr val="3366FF"/>
                </a:solidFill>
                <a:latin typeface="Baskerville Old Face"/>
                <a:cs typeface="Baskerville Old Face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334000" y="4648200"/>
              <a:ext cx="3048000" cy="1588"/>
            </a:xfrm>
            <a:prstGeom prst="straightConnector1">
              <a:avLst/>
            </a:prstGeom>
            <a:ln w="635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334000" y="5105400"/>
              <a:ext cx="3048000" cy="15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800600" y="4343400"/>
              <a:ext cx="685800" cy="990600"/>
            </a:xfrm>
            <a:prstGeom prst="ellipse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Oval 33"/>
            <p:cNvSpPr/>
            <p:nvPr/>
          </p:nvSpPr>
          <p:spPr>
            <a:xfrm>
              <a:off x="8305800" y="4343400"/>
              <a:ext cx="685800" cy="1066800"/>
            </a:xfrm>
            <a:prstGeom prst="ellipse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4419600" y="4038600"/>
            <a:ext cx="4191000" cy="1066800"/>
            <a:chOff x="4800600" y="4343400"/>
            <a:chExt cx="4191000" cy="1066800"/>
          </a:xfrm>
        </p:grpSpPr>
        <p:sp>
          <p:nvSpPr>
            <p:cNvPr id="37" name="TextBox 36"/>
            <p:cNvSpPr txBox="1"/>
            <p:nvPr/>
          </p:nvSpPr>
          <p:spPr>
            <a:xfrm>
              <a:off x="4953000" y="48006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smtClean="0">
                  <a:solidFill>
                    <a:srgbClr val="FF0000"/>
                  </a:solidFill>
                  <a:latin typeface="Baskerville Old Face"/>
                  <a:cs typeface="Baskerville Old Face"/>
                </a:rPr>
                <a:t>I</a:t>
              </a:r>
              <a:endParaRPr lang="es-ES_tradnl" sz="2400" dirty="0">
                <a:solidFill>
                  <a:srgbClr val="FF0000"/>
                </a:solidFill>
                <a:latin typeface="Baskerville Old Face"/>
                <a:cs typeface="Baskerville Old Face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58200" y="4876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err="1" smtClean="0">
                  <a:solidFill>
                    <a:srgbClr val="FF0000"/>
                  </a:solidFill>
                  <a:latin typeface="Baskerville Old Face"/>
                  <a:cs typeface="Baskerville Old Face"/>
                </a:rPr>
                <a:t>i</a:t>
              </a:r>
              <a:endParaRPr lang="es-ES_tradnl" sz="2400" dirty="0">
                <a:solidFill>
                  <a:srgbClr val="FF0000"/>
                </a:solidFill>
                <a:latin typeface="Baskerville Old Face"/>
                <a:cs typeface="Baskerville Old Face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58200" y="4343400"/>
              <a:ext cx="381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smtClean="0">
                  <a:solidFill>
                    <a:srgbClr val="3366FF"/>
                  </a:solidFill>
                  <a:latin typeface="Baskerville Old Face"/>
                  <a:cs typeface="Baskerville Old Face"/>
                </a:rPr>
                <a:t>V</a:t>
              </a:r>
              <a:endParaRPr lang="es-ES_tradnl" sz="2400" dirty="0">
                <a:solidFill>
                  <a:srgbClr val="3366FF"/>
                </a:solidFill>
                <a:latin typeface="Baskerville Old Face"/>
                <a:cs typeface="Baskerville Old Face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53000" y="4419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err="1" smtClean="0">
                  <a:solidFill>
                    <a:srgbClr val="3366FF"/>
                  </a:solidFill>
                  <a:latin typeface="Baskerville Old Face"/>
                  <a:cs typeface="Baskerville Old Face"/>
                </a:rPr>
                <a:t>v</a:t>
              </a:r>
              <a:endParaRPr lang="es-ES_tradnl" sz="2400" dirty="0">
                <a:solidFill>
                  <a:srgbClr val="3366FF"/>
                </a:solidFill>
                <a:latin typeface="Baskerville Old Face"/>
                <a:cs typeface="Baskerville Old Face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334000" y="4648200"/>
              <a:ext cx="3048000" cy="1588"/>
            </a:xfrm>
            <a:prstGeom prst="straightConnector1">
              <a:avLst/>
            </a:prstGeom>
            <a:ln w="635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334000" y="5105400"/>
              <a:ext cx="3048000" cy="15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4800600" y="4343400"/>
              <a:ext cx="685800" cy="1066800"/>
            </a:xfrm>
            <a:prstGeom prst="ellipse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4" name="Oval 43"/>
            <p:cNvSpPr/>
            <p:nvPr/>
          </p:nvSpPr>
          <p:spPr>
            <a:xfrm>
              <a:off x="8305800" y="4343400"/>
              <a:ext cx="685800" cy="1066800"/>
            </a:xfrm>
            <a:prstGeom prst="ellipse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483029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</a:t>
            </a:r>
            <a:r>
              <a:rPr lang="es-E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tecnólogia</a:t>
            </a: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 el accionamiento de 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b="1" dirty="0" smtClean="0"/>
              <a:t>Electroimanes</a:t>
            </a:r>
            <a:endParaRPr lang="es-ES" b="1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dirty="0" smtClean="0"/>
              <a:t>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dirty="0" smtClean="0"/>
              <a:t>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dirty="0" smtClean="0"/>
              <a:t>Parlantes</a:t>
            </a:r>
            <a:endParaRPr lang="es-ES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dirty="0" smtClean="0"/>
              <a:t>Los alternadores</a:t>
            </a:r>
          </a:p>
        </p:txBody>
      </p:sp>
      <p:pic>
        <p:nvPicPr>
          <p:cNvPr id="14" name="image6.png"/>
          <p:cNvPicPr/>
          <p:nvPr/>
        </p:nvPicPr>
        <p:blipFill>
          <a:blip r:embed="rId3">
            <a:extLst/>
          </a:blip>
          <a:srcRect l="5357" t="4099" r="14285"/>
          <a:stretch>
            <a:fillRect/>
          </a:stretch>
        </p:blipFill>
        <p:spPr>
          <a:xfrm>
            <a:off x="6476998" y="3012721"/>
            <a:ext cx="2667002" cy="208016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rapezoid 14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Rectangle 15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transformadores</a:t>
            </a:r>
            <a:endParaRPr lang="es-ES_tradnl" sz="1600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l="11856" t="13241" r="8763" b="1383"/>
          <a:stretch>
            <a:fillRect/>
          </a:stretch>
        </p:blipFill>
        <p:spPr>
          <a:xfrm>
            <a:off x="944055" y="2460514"/>
            <a:ext cx="2301540" cy="2152090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transformador</a:t>
            </a:r>
            <a:r>
              <a:rPr lang="en-US" sz="2400" dirty="0" smtClean="0"/>
              <a:t>: ¿Conoces sus aplicaciones?</a:t>
            </a:r>
            <a:endParaRPr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72099" y="4661122"/>
            <a:ext cx="3568699" cy="1815878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lvl="0">
              <a:defRPr sz="1600"/>
            </a:lvl1pPr>
          </a:lstStyle>
          <a:p>
            <a:pPr algn="l" rtl="0"/>
            <a:r>
              <a:rPr lang="es-ES_tradnl" dirty="0" smtClean="0">
                <a:solidFill>
                  <a:srgbClr val="000000"/>
                </a:solidFill>
              </a:rPr>
              <a:t>Este efecto es lo que se usa en las líneas de transmisión de </a:t>
            </a:r>
            <a:r>
              <a:rPr lang="es-ES_tradnl" u="sng" dirty="0" smtClean="0">
                <a:solidFill>
                  <a:srgbClr val="000000"/>
                </a:solidFill>
              </a:rPr>
              <a:t>alta tensión</a:t>
            </a:r>
            <a:r>
              <a:rPr lang="es-ES_tradnl" dirty="0">
                <a:solidFill>
                  <a:srgbClr val="000000"/>
                </a:solidFill>
              </a:rPr>
              <a:t>.</a:t>
            </a:r>
            <a:endParaRPr lang="es-ES_tradnl" dirty="0" smtClean="0">
              <a:solidFill>
                <a:srgbClr val="000000"/>
              </a:solidFill>
            </a:endParaRPr>
          </a:p>
          <a:p>
            <a:pPr algn="l" rtl="0"/>
            <a:r>
              <a:rPr lang="es-ES_tradnl" dirty="0" smtClean="0">
                <a:solidFill>
                  <a:srgbClr val="000000"/>
                </a:solidFill>
              </a:rPr>
              <a:t>Con transformadores se </a:t>
            </a:r>
            <a:r>
              <a:rPr lang="es-ES_tradnl" b="1" u="sng" dirty="0" smtClean="0">
                <a:solidFill>
                  <a:srgbClr val="000000"/>
                </a:solidFill>
              </a:rPr>
              <a:t>aumenta el voltaje </a:t>
            </a:r>
            <a:r>
              <a:rPr lang="es-ES_tradnl" dirty="0" smtClean="0">
                <a:solidFill>
                  <a:srgbClr val="000000"/>
                </a:solidFill>
              </a:rPr>
              <a:t>de la generadora y se </a:t>
            </a:r>
            <a:r>
              <a:rPr lang="es-ES_tradnl" b="1" u="sng" dirty="0" smtClean="0">
                <a:solidFill>
                  <a:srgbClr val="000000"/>
                </a:solidFill>
              </a:rPr>
              <a:t>baja la intensidad de corriente</a:t>
            </a:r>
            <a:r>
              <a:rPr lang="es-ES_tradnl" dirty="0" smtClean="0">
                <a:solidFill>
                  <a:srgbClr val="000000"/>
                </a:solidFill>
              </a:rPr>
              <a:t>. A baja intensidad de corriente las </a:t>
            </a:r>
            <a:r>
              <a:rPr lang="es-ES_tradnl" b="1" dirty="0" smtClean="0">
                <a:solidFill>
                  <a:srgbClr val="000000"/>
                </a:solidFill>
              </a:rPr>
              <a:t>perdidas en los cables eléctricos </a:t>
            </a:r>
            <a:r>
              <a:rPr lang="es-ES_tradnl" b="1" u="sng" dirty="0" smtClean="0">
                <a:solidFill>
                  <a:srgbClr val="000000"/>
                </a:solidFill>
              </a:rPr>
              <a:t>son menores</a:t>
            </a:r>
            <a:r>
              <a:rPr lang="es-ES_tradnl" dirty="0" smtClean="0">
                <a:sym typeface="Avenir Roman"/>
              </a:rPr>
              <a:t>. </a:t>
            </a:r>
            <a:endParaRPr lang="es-ES_tradnl" dirty="0">
              <a:sym typeface="Avenir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25" y="4670717"/>
            <a:ext cx="2934375" cy="19911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5400" y="2133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cargador de celular.</a:t>
            </a:r>
            <a:endParaRPr lang="es-ES_trad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7229" b="13253"/>
          <a:stretch>
            <a:fillRect/>
          </a:stretch>
        </p:blipFill>
        <p:spPr>
          <a:xfrm>
            <a:off x="5029200" y="1752600"/>
            <a:ext cx="2683163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3733800"/>
            <a:ext cx="3568699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lvl="0">
              <a:defRPr sz="1600"/>
            </a:lvl1pPr>
          </a:lstStyle>
          <a:p>
            <a:pPr algn="l" rtl="0"/>
            <a:r>
              <a:rPr lang="es-ES_tradnl" dirty="0" smtClean="0">
                <a:solidFill>
                  <a:srgbClr val="000000"/>
                </a:solidFill>
              </a:rPr>
              <a:t>Con un transformador, subiendo el voltaje se reduce la intensidad de corriente eléctrica.</a:t>
            </a:r>
            <a:endParaRPr lang="es-ES_tradnl" dirty="0"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3029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tecnología.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electroimanes</a:t>
            </a:r>
            <a:endParaRPr lang="es-ES" u="sng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u="sng" dirty="0" smtClean="0"/>
              <a:t>Los parlantes</a:t>
            </a:r>
            <a:endParaRPr lang="es-ES" u="sng" dirty="0" smtClean="0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b="1" u="sng" dirty="0" smtClean="0"/>
              <a:t>Los alternadores</a:t>
            </a:r>
          </a:p>
        </p:txBody>
      </p:sp>
      <p:pic>
        <p:nvPicPr>
          <p:cNvPr id="18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1980" y="4419600"/>
            <a:ext cx="217202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rapezoid 18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angle 19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transformadores</a:t>
            </a:r>
            <a:endParaRPr lang="es-ES_tradnl" sz="1600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34200" y="4038600"/>
            <a:ext cx="1600200" cy="1839310"/>
          </a:xfrm>
          <a:prstGeom prst="rect">
            <a:avLst/>
          </a:prstGeom>
        </p:spPr>
      </p:pic>
      <p:pic>
        <p:nvPicPr>
          <p:cNvPr id="5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6999" y="1693334"/>
            <a:ext cx="2172021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hape 18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n-US" sz="2400" dirty="0" smtClean="0">
                <a:latin typeface="Arial"/>
                <a:cs typeface="Arial"/>
              </a:rPr>
              <a:t>E</a:t>
            </a:r>
            <a:r>
              <a:rPr sz="2400" dirty="0" smtClean="0">
                <a:latin typeface="Arial"/>
                <a:cs typeface="Arial"/>
              </a:rPr>
              <a:t>l alternador</a:t>
            </a:r>
            <a:r>
              <a:rPr lang="en-US" sz="2400" dirty="0" smtClean="0">
                <a:latin typeface="Arial"/>
                <a:cs typeface="Arial"/>
              </a:rPr>
              <a:t> de </a:t>
            </a:r>
            <a:r>
              <a:rPr lang="en-US" sz="2400" dirty="0" err="1" smtClean="0">
                <a:latin typeface="Arial"/>
                <a:cs typeface="Arial"/>
              </a:rPr>
              <a:t>automóvil</a:t>
            </a:r>
            <a:r>
              <a:rPr lang="en-US" sz="2400" dirty="0" smtClean="0">
                <a:latin typeface="Arial"/>
                <a:cs typeface="Arial"/>
              </a:rPr>
              <a:t>.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961386"/>
            <a:ext cx="5483048" cy="1077214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lvl="0">
              <a:defRPr sz="1600"/>
            </a:lvl1pPr>
          </a:lstStyle>
          <a:p>
            <a:r>
              <a:rPr lang="es-ES_tradnl" dirty="0">
                <a:sym typeface="Avenir Roman"/>
              </a:rPr>
              <a:t>En un automóvil, la energía eléctrica necesaria </a:t>
            </a:r>
            <a:r>
              <a:rPr lang="es-ES_tradnl" dirty="0" smtClean="0">
                <a:sym typeface="Avenir Roman"/>
              </a:rPr>
              <a:t>para </a:t>
            </a:r>
            <a:r>
              <a:rPr lang="es-ES_tradnl" dirty="0">
                <a:sym typeface="Avenir Roman"/>
              </a:rPr>
              <a:t>los accesorios y </a:t>
            </a:r>
            <a:r>
              <a:rPr lang="es-ES_tradnl" dirty="0" smtClean="0">
                <a:sym typeface="Avenir Roman"/>
              </a:rPr>
              <a:t>para el accionamiento del </a:t>
            </a:r>
            <a:r>
              <a:rPr lang="es-ES_tradnl" dirty="0">
                <a:sym typeface="Avenir Roman"/>
              </a:rPr>
              <a:t>motor de partida que permite </a:t>
            </a:r>
            <a:r>
              <a:rPr lang="es-ES_tradnl" dirty="0" smtClean="0">
                <a:sym typeface="Avenir Roman"/>
              </a:rPr>
              <a:t>iniciar el </a:t>
            </a:r>
            <a:r>
              <a:rPr lang="es-ES_tradnl" dirty="0">
                <a:sym typeface="Avenir Roman"/>
              </a:rPr>
              <a:t>movimiento del motor de combustión interna es entregada por </a:t>
            </a:r>
            <a:r>
              <a:rPr lang="es-ES_tradnl" b="1" dirty="0">
                <a:sym typeface="Avenir Roman"/>
              </a:rPr>
              <a:t>la batería</a:t>
            </a:r>
            <a:r>
              <a:rPr lang="es-ES_tradnl" dirty="0">
                <a:sym typeface="Avenir Roman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4509120"/>
            <a:ext cx="5483048" cy="83099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lvl="0">
              <a:defRPr sz="1600"/>
            </a:lvl1pPr>
          </a:lstStyle>
          <a:p>
            <a:r>
              <a:rPr lang="es-ES_tradnl" dirty="0">
                <a:sym typeface="Avenir Roman"/>
              </a:rPr>
              <a:t>Para tener autonomía, el automóvil</a:t>
            </a:r>
            <a:r>
              <a:rPr lang="es-ES_tradnl" dirty="0" smtClean="0">
                <a:sym typeface="Avenir Roman"/>
              </a:rPr>
              <a:t> tiene un </a:t>
            </a:r>
            <a:r>
              <a:rPr lang="es-ES_tradnl" dirty="0">
                <a:sym typeface="Avenir Roman"/>
              </a:rPr>
              <a:t>sistema propio para cargar la batería. </a:t>
            </a:r>
            <a:r>
              <a:rPr lang="es-ES_tradnl" dirty="0"/>
              <a:t>La parte principal del sistema de carga es el </a:t>
            </a:r>
            <a:r>
              <a:rPr lang="es-ES_tradnl" b="1" dirty="0"/>
              <a:t>alternador</a:t>
            </a:r>
            <a:r>
              <a:rPr lang="es-ES_tradnl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5791200"/>
            <a:ext cx="7772400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r>
              <a:rPr lang="es-ES_tradnl" sz="1600" dirty="0" smtClean="0"/>
              <a:t>Lo que hace funcionar el alternador para cargar la batería es el </a:t>
            </a:r>
            <a:r>
              <a:rPr lang="es-ES_tradnl" sz="1600" b="1" dirty="0" smtClean="0"/>
              <a:t>motor de combustión interna </a:t>
            </a:r>
            <a:r>
              <a:rPr lang="es-ES_tradnl" sz="1600" dirty="0" smtClean="0"/>
              <a:t>del vehiculo que funciona con </a:t>
            </a:r>
            <a:r>
              <a:rPr lang="es-ES_tradnl" sz="1600" b="1" dirty="0" smtClean="0"/>
              <a:t>gasolina</a:t>
            </a:r>
            <a:r>
              <a:rPr lang="es-ES_tradnl" sz="1600" dirty="0" smtClean="0"/>
              <a:t>. Es la gasolina que entrega la energía para cargar la batería y toda la energía que necesita el auto.</a:t>
            </a:r>
            <a:endParaRPr lang="es-ES_tradnl" sz="1600" dirty="0"/>
          </a:p>
        </p:txBody>
      </p:sp>
      <p:pic>
        <p:nvPicPr>
          <p:cNvPr id="8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914400" y="2057400"/>
            <a:ext cx="5483048" cy="923326"/>
          </a:xfrm>
          <a:prstGeom prst="rect">
            <a:avLst/>
          </a:prstGeom>
        </p:spPr>
        <p:txBody>
          <a:bodyPr wrap="square">
            <a:spAutoFit/>
          </a:bodyPr>
          <a:lstStyle>
            <a:lvl1pPr lvl="0">
              <a:defRPr sz="1600"/>
            </a:lvl1pPr>
          </a:lstStyle>
          <a:p>
            <a:r>
              <a:rPr lang="es-ES_tradnl" sz="1800" b="1" dirty="0" smtClean="0">
                <a:sym typeface="Avenir Roman"/>
              </a:rPr>
              <a:t>¿De dónde obtiene el automóvil la energía eléctrica que necesita para los focos, limpiaparabrisas, radio y el motor de partida?</a:t>
            </a:r>
            <a:endParaRPr lang="es-ES_tradnl" sz="1800" b="1" dirty="0">
              <a:sym typeface="Avenir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124683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ym typeface="Avenir Roman"/>
              </a:rPr>
              <a:t>Pero ¿La batería no se descarga? ¿Cómo se explica esto? </a:t>
            </a:r>
            <a:endParaRPr lang="es-ES_tradnl" b="1" dirty="0"/>
          </a:p>
        </p:txBody>
      </p:sp>
      <p:sp>
        <p:nvSpPr>
          <p:cNvPr id="11" name="Rectangle 10"/>
          <p:cNvSpPr/>
          <p:nvPr/>
        </p:nvSpPr>
        <p:spPr>
          <a:xfrm>
            <a:off x="914400" y="5421868"/>
            <a:ext cx="624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ym typeface="Avenir Roman"/>
              </a:rPr>
              <a:t>Y, al final ¿De dónde viene la energía que carga la batería?</a:t>
            </a:r>
            <a:endParaRPr lang="es-ES_tradnl" b="1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9290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990600" y="3276600"/>
            <a:ext cx="7433510" cy="57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b">
            <a:noAutofit/>
          </a:bodyPr>
          <a:lstStyle/>
          <a:p>
            <a:pPr defTabSz="713231">
              <a:spcBef>
                <a:spcPts val="300"/>
              </a:spcBef>
            </a:pP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Por inducción, cuando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cs typeface="Arial"/>
              </a:rPr>
              <a:t>cambia el campo magnético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en una bobina, se genera una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cs typeface="Arial"/>
              </a:rPr>
              <a:t>fuerza electromotriz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s-ES_tradnl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fem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o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una  corriente eléctrica en el 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hilo conductor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de la bobina.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26" t="8507" r="5273" b="13506"/>
          <a:stretch/>
        </p:blipFill>
        <p:spPr>
          <a:xfrm>
            <a:off x="6465042" y="4345985"/>
            <a:ext cx="2069358" cy="21689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490" y="2140927"/>
            <a:ext cx="6214310" cy="37367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>
            <a:lvl1pPr marL="0" indent="0" defTabSz="713231">
              <a:spcBef>
                <a:spcPts val="300"/>
              </a:spcBef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9pPr>
          </a:lstStyle>
          <a:p>
            <a:pPr>
              <a:spcBef>
                <a:spcPts val="0"/>
              </a:spcBef>
            </a:pPr>
            <a:r>
              <a:rPr lang="es-ES_tradnl" sz="1400" dirty="0">
                <a:latin typeface="Arial"/>
                <a:cs typeface="Arial"/>
                <a:sym typeface="Avenir Roman"/>
              </a:rPr>
              <a:t>En un automóvil,</a:t>
            </a:r>
            <a:r>
              <a:rPr lang="es-ES_tradnl" sz="1400" dirty="0" smtClean="0">
                <a:latin typeface="Arial"/>
                <a:cs typeface="Arial"/>
                <a:sym typeface="Avenir Roman"/>
              </a:rPr>
              <a:t> el alternador genera la </a:t>
            </a:r>
            <a:r>
              <a:rPr lang="es-ES_tradnl" sz="1400" dirty="0">
                <a:latin typeface="Arial"/>
                <a:cs typeface="Arial"/>
                <a:sym typeface="Avenir Roman"/>
              </a:rPr>
              <a:t>corriente</a:t>
            </a:r>
            <a:r>
              <a:rPr lang="es-ES_tradnl" sz="1400" dirty="0" smtClean="0">
                <a:latin typeface="Arial"/>
                <a:cs typeface="Arial"/>
                <a:sym typeface="Avenir Roman"/>
              </a:rPr>
              <a:t> para cargar </a:t>
            </a:r>
            <a:r>
              <a:rPr lang="es-ES_tradnl" sz="1400" dirty="0">
                <a:latin typeface="Arial"/>
                <a:cs typeface="Arial"/>
                <a:sym typeface="Avenir Roman"/>
              </a:rPr>
              <a:t>la batería.</a:t>
            </a:r>
          </a:p>
        </p:txBody>
      </p:sp>
      <p:sp>
        <p:nvSpPr>
          <p:cNvPr id="11" name="Shape 178"/>
          <p:cNvSpPr/>
          <p:nvPr/>
        </p:nvSpPr>
        <p:spPr>
          <a:xfrm>
            <a:off x="948490" y="2514600"/>
            <a:ext cx="7128710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Autofit/>
          </a:bodyPr>
          <a:lstStyle/>
          <a:p>
            <a:pPr defTabSz="713231"/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El alternador funciona con el principio de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cs typeface="Arial"/>
              </a:rPr>
              <a:t>inducción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/>
              </a:rPr>
              <a:t>electromagnética.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2126" t="31424" r="5273" b="13506"/>
          <a:stretch/>
        </p:blipFill>
        <p:spPr>
          <a:xfrm>
            <a:off x="6465042" y="4983334"/>
            <a:ext cx="2069358" cy="1531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8490" y="3962400"/>
            <a:ext cx="5592752" cy="55376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/>
          <a:p>
            <a:pPr defTabSz="713231">
              <a:spcBef>
                <a:spcPts val="300"/>
              </a:spcBef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Si un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imán permanente gira dentro de una bobina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 de la misma forma  induce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una corriente 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eléctrica en la bobina.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Shape 18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>
                <a:latin typeface="Arial"/>
                <a:cs typeface="Arial"/>
              </a:rPr>
              <a:t>El alternador: Principio de funcionamiento.</a:t>
            </a:r>
            <a:endParaRPr lang="es-ES_tradnl" sz="24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399" y="2895600"/>
            <a:ext cx="6663441" cy="4572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/>
          <a:p>
            <a:pPr defTabSz="713231">
              <a:spcBef>
                <a:spcPts val="300"/>
              </a:spcBef>
            </a:pPr>
            <a:r>
              <a:rPr lang="es-ES_tradnl" sz="1600" b="1" dirty="0" smtClean="0">
                <a:solidFill>
                  <a:srgbClr val="000000"/>
                </a:solidFill>
                <a:latin typeface="Arial"/>
                <a:cs typeface="Arial"/>
              </a:rPr>
              <a:t>¿Qué pasa si un imán se mueve dentro de una bobina?</a:t>
            </a:r>
            <a:endParaRPr lang="es-ES_tradnl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9" name="image57.png"/>
          <p:cNvPicPr/>
          <p:nvPr/>
        </p:nvPicPr>
        <p:blipFill>
          <a:blip r:embed="rId4">
            <a:extLst/>
          </a:blip>
          <a:srcRect t="22778" b="3889"/>
          <a:stretch>
            <a:fillRect/>
          </a:stretch>
        </p:blipFill>
        <p:spPr>
          <a:xfrm>
            <a:off x="1447800" y="4724400"/>
            <a:ext cx="3048000" cy="190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74337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1" grpId="0" animBg="1"/>
      <p:bldP spid="5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724400"/>
            <a:ext cx="5592751" cy="12192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b">
            <a:noAutofit/>
          </a:bodyPr>
          <a:lstStyle>
            <a:lvl1pPr marL="0" indent="0" defTabSz="713231">
              <a:spcBef>
                <a:spcPts val="300"/>
              </a:spcBef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9pPr>
          </a:lstStyle>
          <a:p>
            <a:r>
              <a:rPr lang="es-ES_tradnl" sz="1400" dirty="0">
                <a:latin typeface="Arial"/>
                <a:cs typeface="Arial"/>
              </a:rPr>
              <a:t>Al girar el rotor bajo el impulso de una </a:t>
            </a:r>
            <a:r>
              <a:rPr lang="es-ES_tradnl" sz="1400" b="1" dirty="0">
                <a:latin typeface="Arial"/>
                <a:cs typeface="Arial"/>
              </a:rPr>
              <a:t>fuerza mecánica </a:t>
            </a:r>
            <a:r>
              <a:rPr lang="es-ES_tradnl" sz="1400" dirty="0">
                <a:latin typeface="Arial"/>
                <a:cs typeface="Arial"/>
              </a:rPr>
              <a:t>externa (eólica, molino, turbina, motor de combustión interna …), el campo magnético en la bobina del estator cambia constantemente por la orientación variable del imán y así se genera una </a:t>
            </a:r>
            <a:r>
              <a:rPr lang="es-ES_tradnl" sz="1400" b="1" dirty="0">
                <a:latin typeface="Arial"/>
                <a:cs typeface="Arial"/>
              </a:rPr>
              <a:t>corriente eléctrica alterna</a:t>
            </a:r>
            <a:r>
              <a:rPr lang="es-ES_tradnl" sz="1400" dirty="0">
                <a:latin typeface="Arial"/>
                <a:cs typeface="Arial"/>
              </a:rPr>
              <a:t>.</a:t>
            </a:r>
            <a:endParaRPr lang="es-ES_tradnl" sz="1400" dirty="0">
              <a:latin typeface="Arial"/>
              <a:cs typeface="Arial"/>
              <a:sym typeface="Aveni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26" t="8507" r="5273" b="13506"/>
          <a:stretch/>
        </p:blipFill>
        <p:spPr>
          <a:xfrm>
            <a:off x="6846042" y="4419600"/>
            <a:ext cx="2069358" cy="2168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126" t="31424" r="5273" b="13506"/>
          <a:stretch/>
        </p:blipFill>
        <p:spPr>
          <a:xfrm>
            <a:off x="6846042" y="5029200"/>
            <a:ext cx="2069358" cy="1531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2590800"/>
            <a:ext cx="5592750" cy="77469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b">
            <a:noAutofit/>
          </a:bodyPr>
          <a:lstStyle/>
          <a:p>
            <a:pPr defTabSz="713231">
              <a:spcBef>
                <a:spcPts val="300"/>
              </a:spcBef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1- Una bobina fija: </a:t>
            </a:r>
          </a:p>
          <a:p>
            <a:pPr defTabSz="713231">
              <a:spcBef>
                <a:spcPts val="300"/>
              </a:spcBef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Como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la bobina externa es fija o estática se llama “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cs typeface="Arial"/>
              </a:rPr>
              <a:t>estator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/>
              </a:rPr>
              <a:t>”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7916333" y="5158110"/>
            <a:ext cx="956559" cy="307773"/>
          </a:xfrm>
          <a:prstGeom prst="borderCallout1">
            <a:avLst>
              <a:gd name="adj1" fmla="val 18750"/>
              <a:gd name="adj2" fmla="val -8333"/>
              <a:gd name="adj3" fmla="val 81934"/>
              <a:gd name="adj4" fmla="val -25056"/>
            </a:avLst>
          </a:prstGeom>
          <a:solidFill>
            <a:srgbClr val="FFFFFF"/>
          </a:solidFill>
          <a:ln w="25400" cap="flat">
            <a:solidFill>
              <a:schemeClr val="accent2">
                <a:lumMod val="75000"/>
              </a:schemeClr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Estator</a:t>
            </a:r>
            <a:endParaRPr kumimoji="0" lang="es-ES_tradn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Avenir Roman"/>
            </a:endParaRPr>
          </a:p>
        </p:txBody>
      </p:sp>
      <p:sp>
        <p:nvSpPr>
          <p:cNvPr id="15" name="Line Callout 1 14"/>
          <p:cNvSpPr/>
          <p:nvPr/>
        </p:nvSpPr>
        <p:spPr>
          <a:xfrm>
            <a:off x="7916333" y="6304005"/>
            <a:ext cx="956559" cy="307773"/>
          </a:xfrm>
          <a:prstGeom prst="borderCallout1">
            <a:avLst>
              <a:gd name="adj1" fmla="val 18750"/>
              <a:gd name="adj2" fmla="val -8333"/>
              <a:gd name="adj3" fmla="val 1698"/>
              <a:gd name="adj4" fmla="val -78163"/>
            </a:avLst>
          </a:prstGeom>
          <a:solidFill>
            <a:srgbClr val="FFFFFF"/>
          </a:solidFill>
          <a:ln w="25400" cap="flat">
            <a:solidFill>
              <a:schemeClr val="bg2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+mn-ea"/>
                <a:cs typeface="Arial"/>
                <a:sym typeface="Avenir Roman"/>
              </a:rPr>
              <a:t>Rotor</a:t>
            </a:r>
            <a:endParaRPr kumimoji="0" lang="es-ES_tradn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+mn-ea"/>
              <a:cs typeface="Arial"/>
              <a:sym typeface="Avenir Roman"/>
            </a:endParaRPr>
          </a:p>
        </p:txBody>
      </p:sp>
      <p:sp>
        <p:nvSpPr>
          <p:cNvPr id="17" name="Shape 18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>
                <a:latin typeface="Arial"/>
                <a:cs typeface="Arial"/>
              </a:rPr>
              <a:t>El alternador: ¿Cuál es su estructura?</a:t>
            </a:r>
            <a:endParaRPr lang="es-ES_tradnl" sz="2400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400" y="2133600"/>
            <a:ext cx="5410200" cy="3810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/>
          <a:p>
            <a:pPr defTabSz="713231">
              <a:spcBef>
                <a:spcPts val="300"/>
              </a:spcBef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¿Cuáles son los dos elementos necesarios al funcionamiento de un alternador?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3429000"/>
            <a:ext cx="4572000" cy="77713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13231">
              <a:spcBef>
                <a:spcPts val="300"/>
              </a:spcBef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2- El imán permanente.</a:t>
            </a:r>
          </a:p>
          <a:p>
            <a:pPr defTabSz="713231">
              <a:spcBef>
                <a:spcPts val="300"/>
              </a:spcBef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Gira en el interior del estator y por esto se llama “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/>
              </a:rPr>
              <a:t>rotor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/>
              </a:rPr>
              <a:t>” de rotación. </a:t>
            </a: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74337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5" grpId="0" animBg="1"/>
      <p:bldP spid="16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143000" y="1447799"/>
            <a:ext cx="75438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 smtClean="0"/>
              <a:t>El alternado</a:t>
            </a:r>
            <a:r>
              <a:rPr lang="en-US" sz="2400" dirty="0" smtClean="0"/>
              <a:t>r: Los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componentes</a:t>
            </a:r>
            <a:r>
              <a:rPr lang="en-US" sz="2400" dirty="0" smtClean="0"/>
              <a:t>.</a:t>
            </a:r>
            <a:endParaRPr sz="2400" dirty="0"/>
          </a:p>
        </p:txBody>
      </p:sp>
      <p:pic>
        <p:nvPicPr>
          <p:cNvPr id="185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579" y="1905000"/>
            <a:ext cx="2172021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990600" y="4810472"/>
            <a:ext cx="5486400" cy="10668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b">
            <a:noAutofit/>
          </a:bodyPr>
          <a:lstStyle>
            <a:lvl1pPr defTabSz="713231">
              <a:spcBef>
                <a:spcPts val="300"/>
              </a:spcBef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spcBef>
                <a:spcPts val="900"/>
              </a:spcBef>
            </a:pPr>
            <a:r>
              <a:rPr lang="es-ES_tradnl" dirty="0" smtClean="0">
                <a:latin typeface="+mn-lt"/>
                <a:sym typeface="Avenir Roman"/>
              </a:rPr>
              <a:t>En </a:t>
            </a:r>
            <a:r>
              <a:rPr lang="es-ES_tradnl" dirty="0">
                <a:latin typeface="+mn-lt"/>
                <a:sym typeface="Avenir Roman"/>
              </a:rPr>
              <a:t>este sistema se sustituye el imán permanente del rotor por una </a:t>
            </a:r>
            <a:r>
              <a:rPr lang="es-ES_tradnl" dirty="0" smtClean="0">
                <a:latin typeface="+mn-lt"/>
                <a:sym typeface="Avenir Roman"/>
              </a:rPr>
              <a:t>bobina. El </a:t>
            </a:r>
            <a:r>
              <a:rPr lang="es-ES_tradnl" b="1" u="sng" dirty="0" smtClean="0">
                <a:latin typeface="+mn-lt"/>
                <a:sym typeface="Avenir Roman"/>
              </a:rPr>
              <a:t>circuito regulador de voltaje </a:t>
            </a:r>
            <a:r>
              <a:rPr lang="es-ES_tradnl" dirty="0" smtClean="0">
                <a:latin typeface="+mn-lt"/>
                <a:sym typeface="Avenir Roman"/>
              </a:rPr>
              <a:t>electrónico </a:t>
            </a:r>
            <a:r>
              <a:rPr lang="es-ES_tradnl" b="1" dirty="0" smtClean="0">
                <a:latin typeface="+mn-lt"/>
                <a:sym typeface="Avenir Roman"/>
              </a:rPr>
              <a:t>varía </a:t>
            </a:r>
            <a:r>
              <a:rPr lang="es-ES_tradnl" b="1" dirty="0">
                <a:latin typeface="+mn-lt"/>
                <a:sym typeface="Avenir Roman"/>
              </a:rPr>
              <a:t>la corriente en la </a:t>
            </a:r>
            <a:r>
              <a:rPr lang="es-ES_tradnl" b="1" u="sng" dirty="0">
                <a:latin typeface="+mn-lt"/>
                <a:sym typeface="Avenir Roman"/>
              </a:rPr>
              <a:t>bobina del rotor </a:t>
            </a:r>
            <a:r>
              <a:rPr lang="es-ES_tradnl" dirty="0">
                <a:latin typeface="+mn-lt"/>
                <a:sym typeface="Avenir Roman"/>
              </a:rPr>
              <a:t>para ajustar la intensidad de su campo magnético y</a:t>
            </a:r>
            <a:r>
              <a:rPr lang="es-ES_tradnl" dirty="0" smtClean="0">
                <a:latin typeface="+mn-lt"/>
                <a:sym typeface="Avenir Roman"/>
              </a:rPr>
              <a:t> de esta forma, de </a:t>
            </a:r>
            <a:r>
              <a:rPr lang="es-ES_tradnl" dirty="0">
                <a:latin typeface="+mn-lt"/>
                <a:sym typeface="Avenir Roman"/>
              </a:rPr>
              <a:t>la corriente </a:t>
            </a:r>
            <a:r>
              <a:rPr lang="es-ES_tradnl" dirty="0" smtClean="0">
                <a:latin typeface="+mn-lt"/>
                <a:sym typeface="Avenir Roman"/>
              </a:rPr>
              <a:t>eléctrica que éste induce </a:t>
            </a:r>
            <a:r>
              <a:rPr lang="es-ES_tradnl" dirty="0">
                <a:latin typeface="+mn-lt"/>
                <a:sym typeface="Avenir Roman"/>
              </a:rPr>
              <a:t>en las bobinas del </a:t>
            </a:r>
            <a:r>
              <a:rPr lang="es-ES_tradnl" dirty="0" smtClean="0">
                <a:latin typeface="+mn-lt"/>
                <a:sym typeface="Avenir Roman"/>
              </a:rPr>
              <a:t>estator</a:t>
            </a:r>
            <a:r>
              <a:rPr lang="es-ES_tradnl" dirty="0">
                <a:latin typeface="+mn-lt"/>
                <a:sym typeface="Avenir Roman"/>
              </a:rPr>
              <a:t>,</a:t>
            </a:r>
            <a:r>
              <a:rPr lang="es-ES_tradnl" dirty="0" smtClean="0">
                <a:latin typeface="+mn-lt"/>
                <a:sym typeface="Avenir Roman"/>
              </a:rPr>
              <a:t> </a:t>
            </a:r>
            <a:r>
              <a:rPr lang="es-ES_tradnl" dirty="0">
                <a:latin typeface="+mn-lt"/>
                <a:sym typeface="Avenir Roman"/>
              </a:rPr>
              <a:t>s</a:t>
            </a:r>
            <a:r>
              <a:rPr lang="es-ES_tradnl" dirty="0" smtClean="0">
                <a:latin typeface="+mn-lt"/>
                <a:sym typeface="Avenir Roman"/>
              </a:rPr>
              <a:t>i el motor del auto gira más rápidamente, el circuito regulador disminuye el campo magnético del rotor y evita así que suba el voltaje.</a:t>
            </a:r>
            <a:endParaRPr lang="es-ES_tradnl" dirty="0">
              <a:latin typeface="+mn-lt"/>
              <a:sym typeface="Avenir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7100" y="2420888"/>
            <a:ext cx="5892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s-ES_tradnl" sz="1400" dirty="0" smtClean="0"/>
              <a:t>Como el sistema eléctrico del automóvil es de </a:t>
            </a:r>
            <a:r>
              <a:rPr lang="es-ES_tradnl" sz="1400" b="1" dirty="0" smtClean="0"/>
              <a:t>corriente continua </a:t>
            </a:r>
            <a:r>
              <a:rPr lang="es-ES_tradnl" sz="1400" dirty="0" smtClean="0"/>
              <a:t>basada en la batería del auto como fuente de poder, se necesita de u</a:t>
            </a:r>
            <a:r>
              <a:rPr lang="es-ES_tradnl" sz="1400" dirty="0" smtClean="0">
                <a:sym typeface="Avenir Roman"/>
              </a:rPr>
              <a:t>n </a:t>
            </a:r>
            <a:r>
              <a:rPr lang="es-ES_tradnl" sz="1400" b="1" dirty="0" smtClean="0">
                <a:sym typeface="Avenir Roman"/>
              </a:rPr>
              <a:t>circuito de </a:t>
            </a:r>
            <a:r>
              <a:rPr lang="es-ES_tradnl" sz="1400" b="1" u="sng" dirty="0" smtClean="0">
                <a:solidFill>
                  <a:srgbClr val="3366FF"/>
                </a:solidFill>
                <a:sym typeface="Avenir Roman"/>
              </a:rPr>
              <a:t>rectificación </a:t>
            </a:r>
            <a:r>
              <a:rPr lang="es-ES_tradnl" sz="1400" b="1" dirty="0" smtClean="0">
                <a:sym typeface="Avenir Roman"/>
              </a:rPr>
              <a:t>que convierte la corriente alterna en corriente continua</a:t>
            </a:r>
            <a:r>
              <a:rPr lang="es-ES_tradnl" sz="1400" dirty="0" smtClean="0">
                <a:sym typeface="Avenir Roman"/>
              </a:rPr>
              <a:t>. Éste está basado en elementos semiconductores, los </a:t>
            </a:r>
            <a:r>
              <a:rPr lang="es-ES_tradnl" sz="1400" b="1" dirty="0" smtClean="0">
                <a:sym typeface="Avenir Roman"/>
              </a:rPr>
              <a:t>diodos</a:t>
            </a:r>
            <a:r>
              <a:rPr lang="es-ES_tradnl" sz="1400" dirty="0" smtClean="0">
                <a:sym typeface="Avenir Roman"/>
              </a:rPr>
              <a:t>, que dejan pasar la corriente en un </a:t>
            </a:r>
            <a:r>
              <a:rPr lang="es-ES_tradnl" sz="1400" dirty="0" smtClean="0"/>
              <a:t>sólo </a:t>
            </a:r>
            <a:r>
              <a:rPr lang="es-ES_tradnl" sz="1400" dirty="0" smtClean="0">
                <a:sym typeface="Avenir Roman"/>
              </a:rPr>
              <a:t>sentido. Su símbolo es:</a:t>
            </a:r>
            <a:endParaRPr lang="es-ES_tradnl" sz="1400" dirty="0">
              <a:sym typeface="Avenir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800" y="3573016"/>
            <a:ext cx="586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s-ES_tradnl" sz="1400" dirty="0" smtClean="0"/>
              <a:t>El motor de combustión interna que entrena el rotor del alternador sirve para mover el automóvil y debe </a:t>
            </a:r>
            <a:r>
              <a:rPr lang="es-ES_tradnl" sz="1400" b="1" dirty="0" smtClean="0"/>
              <a:t>funcionar a diversas velocidades</a:t>
            </a:r>
            <a:r>
              <a:rPr lang="es-ES_tradnl" sz="1400" dirty="0" smtClean="0"/>
              <a:t>. Así, se requiere de un </a:t>
            </a:r>
            <a:r>
              <a:rPr lang="es-ES_tradnl" sz="1400" b="1" dirty="0" smtClean="0">
                <a:solidFill>
                  <a:srgbClr val="3366FF"/>
                </a:solidFill>
              </a:rPr>
              <a:t>regulador de voltaje </a:t>
            </a:r>
            <a:r>
              <a:rPr lang="es-ES_tradnl" sz="1400" dirty="0" smtClean="0"/>
              <a:t>para que el alternador no sobre-cargue la batería cuando el vehículo anda a alta velocidad.</a:t>
            </a:r>
            <a:endParaRPr lang="es-ES_tradnl" sz="1400" dirty="0"/>
          </a:p>
        </p:txBody>
      </p:sp>
      <p:sp>
        <p:nvSpPr>
          <p:cNvPr id="9" name="Rectangle 8"/>
          <p:cNvSpPr/>
          <p:nvPr/>
        </p:nvSpPr>
        <p:spPr>
          <a:xfrm>
            <a:off x="1028700" y="1700808"/>
            <a:ext cx="5880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s-ES_tradnl" sz="1600" dirty="0" smtClean="0">
                <a:sym typeface="Avenir Roman"/>
              </a:rPr>
              <a:t>Para generar adecuadamente la corriente eléctrica para cargar la batería , el alternador de automóvil requiere de componentes adicionales: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800" y="5949280"/>
            <a:ext cx="558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s-ES_tradnl" sz="1400" dirty="0" smtClean="0"/>
              <a:t>Como el rotor gira, para alimentar su bobina se usa un sistema de </a:t>
            </a:r>
            <a:r>
              <a:rPr lang="es-ES_tradnl" sz="1400" b="1" dirty="0" smtClean="0">
                <a:solidFill>
                  <a:srgbClr val="3366FF"/>
                </a:solidFill>
              </a:rPr>
              <a:t>colector </a:t>
            </a:r>
            <a:r>
              <a:rPr lang="es-ES_tradnl" sz="1400" b="1" dirty="0" smtClean="0"/>
              <a:t>con </a:t>
            </a:r>
            <a:r>
              <a:rPr lang="es-ES_tradnl" sz="1400" b="1" dirty="0" smtClean="0">
                <a:solidFill>
                  <a:srgbClr val="3366FF"/>
                </a:solidFill>
              </a:rPr>
              <a:t>escobillas de carbonos </a:t>
            </a:r>
            <a:r>
              <a:rPr lang="es-ES_tradnl" sz="1400" dirty="0" smtClean="0"/>
              <a:t>que aseguran los contactos eléctricos necesarios.</a:t>
            </a:r>
            <a:endParaRPr lang="es-ES_tradnl" sz="1400" dirty="0">
              <a:sym typeface="Avenir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79" y="3295646"/>
            <a:ext cx="774700" cy="330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r="41506"/>
          <a:stretch>
            <a:fillRect/>
          </a:stretch>
        </p:blipFill>
        <p:spPr>
          <a:xfrm>
            <a:off x="6573763" y="5181600"/>
            <a:ext cx="1503437" cy="147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763" y="5181600"/>
            <a:ext cx="2570237" cy="1477963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511457" y="4550133"/>
            <a:ext cx="812800" cy="523218"/>
          </a:xfrm>
          <a:prstGeom prst="borderCallout1">
            <a:avLst>
              <a:gd name="adj1" fmla="val 98331"/>
              <a:gd name="adj2" fmla="val 99926"/>
              <a:gd name="adj3" fmla="val 166733"/>
              <a:gd name="adj4" fmla="val 123943"/>
            </a:avLst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1400" dirty="0" smtClean="0">
                <a:solidFill>
                  <a:srgbClr val="000000"/>
                </a:solidFill>
              </a:rPr>
              <a:t>Bobinado del rotor</a:t>
            </a:r>
            <a:endParaRPr lang="es-ES_tradnl" sz="1400" dirty="0">
              <a:solidFill>
                <a:srgbClr val="000000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7335764" y="6550225"/>
            <a:ext cx="812800" cy="307775"/>
          </a:xfrm>
          <a:prstGeom prst="borderCallout1">
            <a:avLst>
              <a:gd name="adj1" fmla="val 18750"/>
              <a:gd name="adj2" fmla="val -8333"/>
              <a:gd name="adj3" fmla="val -172221"/>
              <a:gd name="adj4" fmla="val -21146"/>
            </a:avLst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1400" dirty="0" smtClean="0">
                <a:solidFill>
                  <a:srgbClr val="000000"/>
                </a:solidFill>
              </a:rPr>
              <a:t>Colector</a:t>
            </a:r>
            <a:endParaRPr lang="es-ES_tradnl" sz="1400" dirty="0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1584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10" grpId="0"/>
      <p:bldP spid="14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143000" y="1489217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>
                <a:latin typeface="Arial"/>
                <a:cs typeface="Arial"/>
              </a:rPr>
              <a:t>El alternador: perfeccionamientos.</a:t>
            </a:r>
            <a:endParaRPr lang="es-ES_tradnl" sz="24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6340" y="2132113"/>
            <a:ext cx="7326760" cy="138499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b">
            <a:noAutofit/>
          </a:bodyPr>
          <a:lstStyle>
            <a:lvl1pPr marL="0" indent="0" defTabSz="713231">
              <a:spcBef>
                <a:spcPts val="300"/>
              </a:spcBef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9pPr>
          </a:lstStyle>
          <a:p>
            <a:r>
              <a:rPr lang="es-ES_tradnl" dirty="0">
                <a:sym typeface="Avenir Roman"/>
              </a:rPr>
              <a:t>Para mejorar la eficiencia del alternador y la calidad de la corriente eléctrica producida, se construyen alternadores con </a:t>
            </a:r>
            <a:r>
              <a:rPr lang="es-ES_tradnl" b="1" dirty="0">
                <a:sym typeface="Avenir Roman"/>
              </a:rPr>
              <a:t>tres bobinas en el estator para generar corriente alterna</a:t>
            </a:r>
            <a:r>
              <a:rPr lang="es-ES_tradnl" b="1" dirty="0" smtClean="0">
                <a:sym typeface="Avenir Roman"/>
              </a:rPr>
              <a:t> “trifásica”</a:t>
            </a:r>
            <a:r>
              <a:rPr lang="es-ES_tradnl" dirty="0" smtClean="0">
                <a:sym typeface="Avenir Roman"/>
              </a:rPr>
              <a:t>. </a:t>
            </a:r>
            <a:r>
              <a:rPr lang="es-ES_tradnl" dirty="0"/>
              <a:t>Cada bobina del estator genera una corriente alterna y las tres </a:t>
            </a:r>
            <a:r>
              <a:rPr lang="es-ES_tradnl" dirty="0" smtClean="0"/>
              <a:t>corrientes </a:t>
            </a:r>
            <a:r>
              <a:rPr lang="es-ES_tradnl" dirty="0"/>
              <a:t>se rectifican y se suman para producir la corriente continua que </a:t>
            </a:r>
            <a:r>
              <a:rPr lang="es-ES_tradnl" dirty="0" smtClean="0"/>
              <a:t>cargará </a:t>
            </a:r>
            <a:r>
              <a:rPr lang="es-ES_tradnl" dirty="0"/>
              <a:t>la batería.</a:t>
            </a:r>
            <a:r>
              <a:rPr lang="es-ES_tradnl" dirty="0">
                <a:sym typeface="Avenir Roman"/>
              </a:rPr>
              <a:t> </a:t>
            </a:r>
          </a:p>
        </p:txBody>
      </p:sp>
      <p:pic>
        <p:nvPicPr>
          <p:cNvPr id="7" name="image3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7465" y="3517103"/>
            <a:ext cx="4076700" cy="31309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84"/>
          <p:cNvSpPr/>
          <p:nvPr/>
        </p:nvSpPr>
        <p:spPr>
          <a:xfrm>
            <a:off x="966340" y="4022324"/>
            <a:ext cx="4139060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s-ES_tradnl" sz="1600" dirty="0" smtClean="0">
                <a:latin typeface="Arial"/>
                <a:ea typeface="Calibri"/>
                <a:cs typeface="Arial"/>
                <a:sym typeface="Calibri"/>
              </a:rPr>
              <a:t>El alternador se compone de los siguientes componentes: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>
                <a:latin typeface="Arial"/>
                <a:ea typeface="Calibri"/>
                <a:cs typeface="Arial"/>
                <a:sym typeface="Calibri"/>
              </a:rPr>
              <a:t>El estator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>
                <a:latin typeface="Arial"/>
                <a:ea typeface="Calibri"/>
                <a:cs typeface="Arial"/>
                <a:sym typeface="Calibri"/>
              </a:rPr>
              <a:t>El rotor</a:t>
            </a:r>
          </a:p>
          <a:p>
            <a:pPr marL="285750" indent="-285750">
              <a:buFont typeface="Arial"/>
              <a:buChar char="•"/>
            </a:pPr>
            <a:r>
              <a:rPr lang="es-ES_tradnl" sz="1600" b="1" dirty="0">
                <a:latin typeface="Arial"/>
                <a:cs typeface="Arial"/>
              </a:rPr>
              <a:t>La placa de </a:t>
            </a:r>
            <a:r>
              <a:rPr lang="es-ES_tradnl" sz="1600" b="1" dirty="0" smtClean="0">
                <a:latin typeface="Arial"/>
                <a:cs typeface="Arial"/>
              </a:rPr>
              <a:t>diodos</a:t>
            </a:r>
            <a:endParaRPr lang="es-ES_tradnl" sz="1600" b="1" dirty="0" smtClean="0">
              <a:latin typeface="Arial"/>
              <a:ea typeface="Calibri"/>
              <a:cs typeface="Arial"/>
              <a:sym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>
                <a:latin typeface="Arial"/>
                <a:ea typeface="Calibri"/>
                <a:cs typeface="Arial"/>
                <a:sym typeface="Calibri"/>
              </a:rPr>
              <a:t>El circuito regulador de tensión 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>
                <a:latin typeface="Arial"/>
                <a:ea typeface="Calibri"/>
                <a:cs typeface="Arial"/>
                <a:sym typeface="Calibri"/>
              </a:rPr>
              <a:t>Colector y escobillas de carbón</a:t>
            </a:r>
            <a:endParaRPr lang="es-ES_tradnl" sz="1600" b="1" dirty="0"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2356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37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lang="en-US" sz="2400" dirty="0" smtClean="0"/>
              <a:t>alternador</a:t>
            </a:r>
            <a:r>
              <a:rPr sz="2400" dirty="0" smtClean="0"/>
              <a:t>: </a:t>
            </a:r>
            <a:r>
              <a:rPr sz="2400" dirty="0"/>
              <a:t>cuidados y </a:t>
            </a:r>
            <a:r>
              <a:rPr sz="2400" dirty="0" err="1" smtClean="0"/>
              <a:t>mantención</a:t>
            </a:r>
            <a:r>
              <a:rPr lang="es-CL" sz="2400" dirty="0" smtClean="0"/>
              <a:t>.</a:t>
            </a:r>
            <a:endParaRPr sz="2400" dirty="0"/>
          </a:p>
        </p:txBody>
      </p:sp>
      <p:sp>
        <p:nvSpPr>
          <p:cNvPr id="6" name="Shape 210"/>
          <p:cNvSpPr txBox="1">
            <a:spLocks/>
          </p:cNvSpPr>
          <p:nvPr/>
        </p:nvSpPr>
        <p:spPr>
          <a:xfrm>
            <a:off x="886876" y="5574041"/>
            <a:ext cx="7563159" cy="519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b">
            <a:normAutofit fontScale="92500"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560" dirty="0" smtClean="0">
                <a:solidFill>
                  <a:srgbClr val="000000"/>
                </a:solidFill>
              </a:rPr>
              <a:t>Claramente, el </a:t>
            </a:r>
            <a:r>
              <a:rPr lang="es-ES" sz="1560" b="1" dirty="0" smtClean="0">
                <a:solidFill>
                  <a:srgbClr val="000000"/>
                </a:solidFill>
              </a:rPr>
              <a:t>agua</a:t>
            </a:r>
            <a:r>
              <a:rPr lang="es-ES" sz="1560" dirty="0" smtClean="0">
                <a:solidFill>
                  <a:srgbClr val="000000"/>
                </a:solidFill>
              </a:rPr>
              <a:t> (buen conductor eléctrico) y la humedad son enemigos de cualquier dispositivo eléctrico y debe ser evitado para asegurar el buen funcionamiento del alternador.</a:t>
            </a:r>
            <a:endParaRPr lang="es-ES" sz="1560" dirty="0">
              <a:solidFill>
                <a:srgbClr val="000000"/>
              </a:solidFill>
            </a:endParaRPr>
          </a:p>
        </p:txBody>
      </p:sp>
      <p:sp>
        <p:nvSpPr>
          <p:cNvPr id="7" name="Shape 210"/>
          <p:cNvSpPr txBox="1">
            <a:spLocks/>
          </p:cNvSpPr>
          <p:nvPr/>
        </p:nvSpPr>
        <p:spPr>
          <a:xfrm>
            <a:off x="886876" y="2277947"/>
            <a:ext cx="7043862" cy="121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b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600" dirty="0" smtClean="0">
                <a:solidFill>
                  <a:srgbClr val="000000"/>
                </a:solidFill>
              </a:rPr>
              <a:t>Un problema común del alternador eléctrico viene de las </a:t>
            </a:r>
            <a:r>
              <a:rPr lang="es-ES" sz="1600" b="1" dirty="0" smtClean="0">
                <a:solidFill>
                  <a:srgbClr val="000000"/>
                </a:solidFill>
              </a:rPr>
              <a:t>escobillas de carbono </a:t>
            </a:r>
            <a:r>
              <a:rPr lang="es-ES" sz="1600" dirty="0" smtClean="0">
                <a:solidFill>
                  <a:srgbClr val="000000"/>
                </a:solidFill>
              </a:rPr>
              <a:t>que hacen contactos eléctrico del rotor móvil. El polvo, la humedad y el desgaste por fricción sobre los contactos alteran la conducción eléctrica de las escobillas y terminan por impedir el buen funcionamiento del motor. </a:t>
            </a:r>
          </a:p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600" dirty="0" smtClean="0">
                <a:solidFill>
                  <a:srgbClr val="000000"/>
                </a:solidFill>
              </a:rPr>
              <a:t>Se necesita remplazar las escobillas de carbono periódicamente.</a:t>
            </a:r>
            <a:endParaRPr lang="es-ES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3518966"/>
            <a:ext cx="2552700" cy="18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1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811363" y="1437638"/>
            <a:ext cx="8113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 electomagnetismo y la tecnología.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135" y="3451095"/>
            <a:ext cx="4270278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b="1" dirty="0" smtClean="0"/>
              <a:t>La fuerza magnética permite: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electroimanes</a:t>
            </a:r>
            <a:endParaRPr lang="es-ES" u="sng" dirty="0" smtClean="0"/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relés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" sz="1600" u="sng" dirty="0" smtClean="0"/>
              <a:t>Los disyuntores</a:t>
            </a:r>
          </a:p>
          <a:p>
            <a:pPr marL="447675" lvl="3" indent="-136525">
              <a:spcAft>
                <a:spcPts val="600"/>
              </a:spcAft>
              <a:buSzPct val="100000"/>
              <a:buFont typeface="Arial"/>
              <a:buChar char="•"/>
            </a:pPr>
            <a:r>
              <a:rPr lang="es-ES" sz="1600" u="sng" dirty="0" smtClean="0"/>
              <a:t>Los parlantes</a:t>
            </a:r>
            <a:endParaRPr lang="es-ES" u="sng" dirty="0" smtClean="0"/>
          </a:p>
        </p:txBody>
      </p:sp>
      <p:sp>
        <p:nvSpPr>
          <p:cNvPr id="7" name="Trapezoid 6"/>
          <p:cNvSpPr/>
          <p:nvPr/>
        </p:nvSpPr>
        <p:spPr>
          <a:xfrm rot="5400000">
            <a:off x="4801771" y="4743631"/>
            <a:ext cx="3132903" cy="544448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Trapezoid 9"/>
          <p:cNvSpPr/>
          <p:nvPr/>
        </p:nvSpPr>
        <p:spPr>
          <a:xfrm rot="16200000" flipH="1">
            <a:off x="-303674" y="4656066"/>
            <a:ext cx="3132903" cy="729037"/>
          </a:xfrm>
          <a:prstGeom prst="trapezoid">
            <a:avLst>
              <a:gd name="adj" fmla="val 1217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1031014" y="2634872"/>
            <a:ext cx="789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electromagnetismo es muy importante para </a:t>
            </a:r>
            <a:r>
              <a:rPr lang="es-ES_tradnl" sz="2000" b="1" dirty="0" smtClean="0">
                <a:solidFill>
                  <a:srgbClr val="000000"/>
                </a:solidFill>
              </a:rPr>
              <a:t>el mundo moderno, </a:t>
            </a:r>
          </a:p>
          <a:p>
            <a:r>
              <a:rPr lang="es-ES_tradnl" sz="2000" b="1" dirty="0" smtClean="0">
                <a:solidFill>
                  <a:srgbClr val="000000"/>
                </a:solidFill>
              </a:rPr>
              <a:t>por sus diversos efectos. </a:t>
            </a:r>
            <a:endParaRPr lang="es-ES_tradnl" sz="2000" b="1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627296" y="5725262"/>
            <a:ext cx="4284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fuerza electromagnética hace funcionar: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motores eléctricos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alternadores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41134" y="4947047"/>
            <a:ext cx="44548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ES_tradnl" b="1" dirty="0" smtClean="0"/>
              <a:t>La inducción electromagnética interviene en:</a:t>
            </a:r>
          </a:p>
          <a:p>
            <a:pPr marL="447675" lvl="3" indent="-136525">
              <a:buSzPct val="100000"/>
              <a:buFont typeface="Arial"/>
              <a:buChar char="•"/>
            </a:pPr>
            <a:r>
              <a:rPr lang="es-ES_tradnl" sz="1600" u="sng" dirty="0" smtClean="0"/>
              <a:t>Los transformadores</a:t>
            </a:r>
            <a:endParaRPr lang="es-ES_tradnl" sz="1600" dirty="0" smtClean="0"/>
          </a:p>
        </p:txBody>
      </p:sp>
      <p:pic>
        <p:nvPicPr>
          <p:cNvPr id="17" name="image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1800" y="3124200"/>
            <a:ext cx="2318198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1790-F4EB-CB48-8ACC-27AF753578E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29.png"/>
          <p:cNvPicPr/>
          <p:nvPr/>
        </p:nvPicPr>
        <p:blipFill>
          <a:blip r:embed="rId2">
            <a:extLst/>
          </a:blip>
          <a:srcRect l="4779" t="20117" r="12498"/>
          <a:stretch>
            <a:fillRect/>
          </a:stretch>
        </p:blipFill>
        <p:spPr>
          <a:xfrm>
            <a:off x="1221698" y="3754888"/>
            <a:ext cx="3962400" cy="191322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143000" y="1447799"/>
            <a:ext cx="74676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motor eléctrico</a:t>
            </a:r>
            <a:r>
              <a:rPr lang="es-ES_tradnl" dirty="0" smtClean="0"/>
              <a:t>: </a:t>
            </a:r>
            <a:r>
              <a:rPr lang="es-ES_tradnl" sz="2000" dirty="0" smtClean="0"/>
              <a:t>La fuerza electromagnética.</a:t>
            </a:r>
            <a:endParaRPr lang="es-ES_tradnl" sz="3600" dirty="0"/>
          </a:p>
        </p:txBody>
      </p:sp>
      <p:pic>
        <p:nvPicPr>
          <p:cNvPr id="188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066800" y="2590800"/>
            <a:ext cx="5029200" cy="110799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sz="1600" dirty="0"/>
              <a:t>Cuando se </a:t>
            </a:r>
            <a:r>
              <a:rPr sz="1600" dirty="0" err="1"/>
              <a:t>ub</a:t>
            </a:r>
            <a:r>
              <a:rPr sz="1600" dirty="0" err="1">
                <a:latin typeface="Calibri"/>
                <a:ea typeface="Calibri"/>
                <a:cs typeface="Calibri"/>
                <a:sym typeface="Calibri"/>
              </a:rPr>
              <a:t>ica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1600" dirty="0" smtClean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n </a:t>
            </a:r>
            <a:r>
              <a:rPr sz="1600" b="1" dirty="0">
                <a:latin typeface="Calibri"/>
                <a:ea typeface="Calibri"/>
                <a:cs typeface="Calibri"/>
                <a:sym typeface="Calibri"/>
              </a:rPr>
              <a:t>hilo conductor con corriente eléctrica dentro de un campo magnético, se genera una fuerza perpendicular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sobre </a:t>
            </a:r>
            <a:r>
              <a:rPr lang="en-US" sz="1600" dirty="0" err="1" smtClean="0"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sz="1600" dirty="0" err="1" smtClean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s-CL" sz="1600" dirty="0" smtClean="0">
                <a:latin typeface="Calibri"/>
                <a:ea typeface="Calibri"/>
                <a:cs typeface="Calibri"/>
                <a:sym typeface="Calibri"/>
              </a:rPr>
              <a:t>,  fuerza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que podemos predecir a través de la </a:t>
            </a:r>
            <a:r>
              <a:rPr sz="1600" u="sng" dirty="0">
                <a:latin typeface="Calibri"/>
                <a:ea typeface="Calibri"/>
                <a:cs typeface="Calibri"/>
                <a:sym typeface="Calibri"/>
              </a:rPr>
              <a:t>regla de la mano derecha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2133600"/>
            <a:ext cx="2404056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916898" y="5775673"/>
            <a:ext cx="4572001" cy="35813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2" name="image6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12179" y="4452880"/>
            <a:ext cx="2489192" cy="1774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6400" y="5418107"/>
            <a:ext cx="2237698" cy="11350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ight Arrow 1"/>
          <p:cNvSpPr/>
          <p:nvPr/>
        </p:nvSpPr>
        <p:spPr>
          <a:xfrm>
            <a:off x="1714500" y="4968760"/>
            <a:ext cx="952500" cy="190500"/>
          </a:xfrm>
          <a:prstGeom prst="rightArrow">
            <a:avLst/>
          </a:prstGeom>
          <a:solidFill>
            <a:srgbClr val="0000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 rot="8045882">
            <a:off x="1893921" y="4396572"/>
            <a:ext cx="708185" cy="162298"/>
          </a:xfrm>
          <a:prstGeom prst="rightArrow">
            <a:avLst/>
          </a:prstGeom>
          <a:solidFill>
            <a:srgbClr val="0EFF0D"/>
          </a:solidFill>
          <a:ln w="25400" cap="flat">
            <a:solidFill>
              <a:schemeClr val="tx1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ight Arrow 11"/>
          <p:cNvSpPr/>
          <p:nvPr/>
        </p:nvSpPr>
        <p:spPr>
          <a:xfrm rot="16200000">
            <a:off x="1917869" y="4238110"/>
            <a:ext cx="741920" cy="190500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tx1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3327" y="4146035"/>
            <a:ext cx="2261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800" b="1" i="0" u="none" strike="noStrike" cap="none" spc="0" normalizeH="0" baseline="0" dirty="0" smtClean="0">
                <a:ln>
                  <a:noFill/>
                </a:ln>
                <a:solidFill>
                  <a:srgbClr val="0CDA0A"/>
                </a:solidFill>
                <a:effectLst/>
                <a:uFillTx/>
                <a:latin typeface="American Typewriter"/>
                <a:ea typeface="Calibri"/>
                <a:cs typeface="American Typewriter"/>
                <a:sym typeface="Calibri"/>
              </a:rPr>
              <a:t>I</a:t>
            </a:r>
            <a:endParaRPr kumimoji="0" lang="es-ES_tradnl" sz="1800" b="1" i="0" u="none" strike="noStrike" cap="none" spc="0" normalizeH="0" baseline="0" dirty="0">
              <a:ln>
                <a:noFill/>
              </a:ln>
              <a:solidFill>
                <a:srgbClr val="0CDA0A"/>
              </a:solidFill>
              <a:effectLst/>
              <a:uFillTx/>
              <a:latin typeface="American Typewriter"/>
              <a:ea typeface="Calibri"/>
              <a:cs typeface="American Typewriter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3733800"/>
            <a:ext cx="2261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merican Typewriter"/>
                <a:ea typeface="Calibri"/>
                <a:cs typeface="American Typewriter"/>
                <a:sym typeface="Calibri"/>
              </a:rPr>
              <a:t>F</a:t>
            </a:r>
            <a:endParaRPr kumimoji="0" lang="es-ES_tradnl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merican Typewriter"/>
              <a:ea typeface="Calibri"/>
              <a:cs typeface="American Typewriter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6378" y="5159260"/>
            <a:ext cx="2261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800" b="1" i="0" u="none" strike="noStrike" cap="none" spc="0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merican Typewriter"/>
                <a:ea typeface="Calibri"/>
                <a:cs typeface="American Typewriter"/>
                <a:sym typeface="Calibri"/>
              </a:rPr>
              <a:t>B</a:t>
            </a:r>
            <a:endParaRPr kumimoji="0" lang="es-ES_tradnl" sz="1800" b="1" i="0" u="none" strike="noStrike" cap="none" spc="0" normalizeH="0" baseline="0" dirty="0">
              <a:ln>
                <a:noFill/>
              </a:ln>
              <a:solidFill>
                <a:srgbClr val="3366FF"/>
              </a:solidFill>
              <a:effectLst/>
              <a:uFillTx/>
              <a:latin typeface="American Typewriter"/>
              <a:ea typeface="Calibri"/>
              <a:cs typeface="American Typewriter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1400" y="6357035"/>
            <a:ext cx="7480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Es esta fuerza la que se utiliza para construir motores eléctricos.</a:t>
            </a:r>
            <a:endParaRPr lang="es-ES_tradnl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0600" y="19812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¿Qué ocurre cuando un hilo conductor se ubica dentro de un campo magnético? </a:t>
            </a:r>
            <a:endParaRPr lang="es-ES_tradn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8813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2" grpId="0" animBg="1"/>
      <p:bldP spid="11" grpId="0" animBg="1"/>
      <p:bldP spid="12" grpId="0" animBg="1"/>
      <p:bldP spid="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electroimán</a:t>
            </a:r>
            <a:r>
              <a:rPr lang="en-US" sz="2400" dirty="0" smtClean="0"/>
              <a:t>: ¿Qué es?</a:t>
            </a:r>
            <a:endParaRPr sz="2400" dirty="0"/>
          </a:p>
        </p:txBody>
      </p:sp>
      <p:pic>
        <p:nvPicPr>
          <p:cNvPr id="76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6.png"/>
          <p:cNvPicPr/>
          <p:nvPr/>
        </p:nvPicPr>
        <p:blipFill>
          <a:blip r:embed="rId3">
            <a:extLst/>
          </a:blip>
          <a:srcRect l="5357" t="4099" r="14285"/>
          <a:stretch>
            <a:fillRect/>
          </a:stretch>
        </p:blipFill>
        <p:spPr>
          <a:xfrm>
            <a:off x="736977" y="3091118"/>
            <a:ext cx="5004379" cy="376688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927957" y="1907538"/>
            <a:ext cx="3709725" cy="113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lang="es-ES_tradnl" sz="1600" dirty="0" smtClean="0"/>
              <a:t>Un electroimán es un dispositivo electromagnético que permite aplicar una </a:t>
            </a:r>
            <a:r>
              <a:rPr lang="es-ES_tradnl" sz="2000" b="1" dirty="0" smtClean="0"/>
              <a:t>fuerza mecánica de atracción </a:t>
            </a:r>
            <a:r>
              <a:rPr lang="es-ES_tradnl" sz="1600" dirty="0" smtClean="0"/>
              <a:t>sobre algunos tipos de materiales.</a:t>
            </a:r>
            <a:endParaRPr lang="es-ES_tradnl" sz="1400" dirty="0"/>
          </a:p>
        </p:txBody>
      </p:sp>
      <p:sp>
        <p:nvSpPr>
          <p:cNvPr id="9" name="Shape 79"/>
          <p:cNvSpPr/>
          <p:nvPr/>
        </p:nvSpPr>
        <p:spPr>
          <a:xfrm>
            <a:off x="5986878" y="3649336"/>
            <a:ext cx="3085418" cy="317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spcAft>
                <a:spcPts val="1200"/>
              </a:spcAft>
              <a:defRPr sz="1800"/>
            </a:pPr>
            <a:r>
              <a:rPr lang="es-ES_tradnl" sz="1600" dirty="0" smtClean="0"/>
              <a:t>Los materiales que pueden ser atraídos y levantados por un electroimán son los </a:t>
            </a:r>
            <a:r>
              <a:rPr lang="es-ES_tradnl" sz="1600" b="1" dirty="0" smtClean="0"/>
              <a:t>materiales ferromagnéticos</a:t>
            </a:r>
            <a:r>
              <a:rPr lang="es-ES_tradnl" sz="1600" dirty="0" smtClean="0"/>
              <a:t>:</a:t>
            </a:r>
          </a:p>
          <a:p>
            <a:pPr lvl="0">
              <a:spcAft>
                <a:spcPts val="1200"/>
              </a:spcAft>
              <a:buFont typeface="Arial"/>
              <a:buChar char="•"/>
              <a:defRPr sz="1800"/>
            </a:pPr>
            <a:r>
              <a:rPr lang="es-ES_tradnl" sz="1600" dirty="0" smtClean="0"/>
              <a:t>El </a:t>
            </a:r>
            <a:r>
              <a:rPr lang="es-ES_tradnl" sz="1600" b="1" dirty="0" smtClean="0"/>
              <a:t>hierro.</a:t>
            </a:r>
          </a:p>
          <a:p>
            <a:pPr lvl="0">
              <a:spcAft>
                <a:spcPts val="1200"/>
              </a:spcAft>
              <a:buFont typeface="Arial"/>
              <a:buChar char="•"/>
              <a:defRPr sz="1800"/>
            </a:pPr>
            <a:r>
              <a:rPr lang="es-ES_tradnl" sz="1600" dirty="0" smtClean="0"/>
              <a:t>El </a:t>
            </a:r>
            <a:r>
              <a:rPr lang="es-ES_tradnl" sz="1600" b="1" dirty="0" smtClean="0"/>
              <a:t>cobalto.</a:t>
            </a:r>
          </a:p>
          <a:p>
            <a:pPr lvl="0">
              <a:spcAft>
                <a:spcPts val="1200"/>
              </a:spcAft>
              <a:buFont typeface="Arial"/>
              <a:buChar char="•"/>
              <a:defRPr sz="1800"/>
            </a:pPr>
            <a:r>
              <a:rPr lang="es-ES_tradnl" sz="1600" dirty="0" smtClean="0"/>
              <a:t>El </a:t>
            </a:r>
            <a:r>
              <a:rPr lang="es-ES_tradnl" sz="1600" b="1" dirty="0" smtClean="0"/>
              <a:t>níquel. </a:t>
            </a:r>
          </a:p>
          <a:p>
            <a:pPr lvl="0">
              <a:spcAft>
                <a:spcPts val="1200"/>
              </a:spcAft>
              <a:buFont typeface="Arial"/>
              <a:buChar char="•"/>
              <a:defRPr sz="1800"/>
            </a:pPr>
            <a:r>
              <a:rPr lang="es-ES_tradnl" sz="1600" dirty="0" smtClean="0"/>
              <a:t>… y materiales compuestos de estos elementos,  como por ejemplo  los </a:t>
            </a:r>
            <a:r>
              <a:rPr lang="es-ES_tradnl" sz="1600" b="1" dirty="0" smtClean="0"/>
              <a:t>aceros</a:t>
            </a:r>
            <a:r>
              <a:rPr lang="es-ES_tradnl" sz="1600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6877" y="2485150"/>
            <a:ext cx="308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¿Conoce </a:t>
            </a:r>
            <a:r>
              <a:rPr lang="es-ES_tradnl" dirty="0" err="1" smtClean="0"/>
              <a:t>ud.</a:t>
            </a:r>
            <a:r>
              <a:rPr lang="es-ES_tradnl" dirty="0" smtClean="0"/>
              <a:t>  algunos de estos materiales? </a:t>
            </a:r>
          </a:p>
          <a:p>
            <a:pPr algn="r"/>
            <a:endParaRPr lang="es-ES_tradnl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82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1600" y="3962400"/>
            <a:ext cx="3429000" cy="267818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14400" y="1981200"/>
            <a:ext cx="7748159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sz="1500" dirty="0" smtClean="0"/>
              <a:t>En una </a:t>
            </a:r>
            <a:r>
              <a:rPr lang="es-ES_tradnl" sz="1500" b="1" dirty="0" smtClean="0"/>
              <a:t>espira cuadrada </a:t>
            </a:r>
            <a:r>
              <a:rPr lang="es-ES_tradnl" sz="1500" dirty="0" smtClean="0"/>
              <a:t>en la cual circula una corriente eléctrica, en las dos ramas perpendiculares al campo magnético la corriente circula en </a:t>
            </a:r>
            <a:r>
              <a:rPr lang="es-ES_tradnl" sz="1500" b="1" dirty="0" smtClean="0"/>
              <a:t>sentido opuesto</a:t>
            </a:r>
            <a:r>
              <a:rPr lang="es-ES_tradnl" sz="1500" dirty="0" smtClean="0"/>
              <a:t>.</a:t>
            </a:r>
          </a:p>
          <a:p>
            <a:pPr lvl="0"/>
            <a:r>
              <a:rPr lang="es-ES_tradnl" sz="1500" dirty="0" smtClean="0"/>
              <a:t> </a:t>
            </a:r>
            <a:endParaRPr lang="es-ES_tradnl" sz="1500" dirty="0"/>
          </a:p>
        </p:txBody>
      </p:sp>
      <p:sp>
        <p:nvSpPr>
          <p:cNvPr id="5" name="Rectangle 4"/>
          <p:cNvSpPr/>
          <p:nvPr/>
        </p:nvSpPr>
        <p:spPr>
          <a:xfrm>
            <a:off x="914400" y="4142939"/>
            <a:ext cx="403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500" dirty="0" smtClean="0"/>
              <a:t>Si en este momento, se </a:t>
            </a:r>
            <a:r>
              <a:rPr lang="es-ES_tradnl" sz="1500" b="1" dirty="0" smtClean="0"/>
              <a:t>invierte el sentido de la corriente</a:t>
            </a:r>
            <a:r>
              <a:rPr lang="es-ES_tradnl" sz="1500" dirty="0" smtClean="0"/>
              <a:t>, </a:t>
            </a:r>
            <a:r>
              <a:rPr lang="es-ES_tradnl" sz="1500" b="1" dirty="0" smtClean="0"/>
              <a:t>las fuerzas se invertirán </a:t>
            </a:r>
            <a:r>
              <a:rPr lang="es-ES_tradnl" sz="1500" dirty="0" smtClean="0"/>
              <a:t>produciendo una rotación de la espira por media vuelta adicional. </a:t>
            </a:r>
          </a:p>
        </p:txBody>
      </p:sp>
      <p:sp>
        <p:nvSpPr>
          <p:cNvPr id="6" name="Shape 187"/>
          <p:cNvSpPr/>
          <p:nvPr/>
        </p:nvSpPr>
        <p:spPr>
          <a:xfrm>
            <a:off x="1143000" y="1447799"/>
            <a:ext cx="74676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motor eléctrico</a:t>
            </a:r>
            <a:r>
              <a:rPr lang="es-ES_tradnl" sz="2000" dirty="0" smtClean="0"/>
              <a:t>: El principio “motor”.</a:t>
            </a:r>
            <a:endParaRPr lang="es-ES_tradnl" sz="2000" dirty="0"/>
          </a:p>
        </p:txBody>
      </p:sp>
      <p:sp>
        <p:nvSpPr>
          <p:cNvPr id="7" name="Up Arrow 6"/>
          <p:cNvSpPr/>
          <p:nvPr/>
        </p:nvSpPr>
        <p:spPr>
          <a:xfrm>
            <a:off x="6400800" y="3733800"/>
            <a:ext cx="304800" cy="106680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Up Arrow 7"/>
          <p:cNvSpPr/>
          <p:nvPr/>
        </p:nvSpPr>
        <p:spPr>
          <a:xfrm flipV="1">
            <a:off x="7162800" y="5562600"/>
            <a:ext cx="304800" cy="106680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/>
          <p:cNvSpPr/>
          <p:nvPr/>
        </p:nvSpPr>
        <p:spPr>
          <a:xfrm>
            <a:off x="914400" y="350520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500" dirty="0" smtClean="0"/>
              <a:t>Esto producirá una </a:t>
            </a:r>
            <a:r>
              <a:rPr lang="es-ES_tradnl" sz="1500" b="1" dirty="0" smtClean="0"/>
              <a:t>rotación </a:t>
            </a:r>
            <a:r>
              <a:rPr lang="es-ES_tradnl" sz="1500" dirty="0" smtClean="0"/>
              <a:t>de la espira hasta que ésta se encuentre perpendicular al campo magnético. </a:t>
            </a:r>
            <a:endParaRPr lang="es-ES_tradnl" sz="1500" dirty="0"/>
          </a:p>
        </p:txBody>
      </p:sp>
      <p:sp>
        <p:nvSpPr>
          <p:cNvPr id="10" name="Rectangle 9"/>
          <p:cNvSpPr/>
          <p:nvPr/>
        </p:nvSpPr>
        <p:spPr>
          <a:xfrm>
            <a:off x="5159190" y="3105835"/>
            <a:ext cx="20798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00" b="1" dirty="0" smtClean="0"/>
              <a:t>y en la otra hacia abajo</a:t>
            </a:r>
            <a:r>
              <a:rPr lang="es-ES_tradnl" sz="1500" dirty="0" smtClean="0"/>
              <a:t>.</a:t>
            </a:r>
            <a:endParaRPr lang="es-ES_tradnl" sz="1500" dirty="0"/>
          </a:p>
        </p:txBody>
      </p:sp>
      <p:sp>
        <p:nvSpPr>
          <p:cNvPr id="11" name="Rectangle 10"/>
          <p:cNvSpPr/>
          <p:nvPr/>
        </p:nvSpPr>
        <p:spPr>
          <a:xfrm>
            <a:off x="914400" y="3105835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_tradnl" sz="1500" dirty="0" smtClean="0"/>
              <a:t>En una de las ramas, la </a:t>
            </a:r>
            <a:r>
              <a:rPr lang="es-ES_tradnl" sz="1500" b="1" dirty="0" smtClean="0"/>
              <a:t>fuerza se orientará hacia arriba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667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¿En qué sentido se producirá la fuerza electromagnética sobre la espira?</a:t>
            </a:r>
            <a:endParaRPr lang="es-ES_tradnl" dirty="0"/>
          </a:p>
        </p:txBody>
      </p:sp>
      <p:sp>
        <p:nvSpPr>
          <p:cNvPr id="15" name="Rectangle 14"/>
          <p:cNvSpPr/>
          <p:nvPr/>
        </p:nvSpPr>
        <p:spPr>
          <a:xfrm>
            <a:off x="914400" y="5181600"/>
            <a:ext cx="40386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500" dirty="0" smtClean="0"/>
              <a:t>Si se sigue invirtiendo la corriente, cada vez que la espira se encuentre perpendicular al campo magnético, la espira </a:t>
            </a:r>
            <a:r>
              <a:rPr lang="es-ES_tradnl" sz="1500" b="1" dirty="0" smtClean="0"/>
              <a:t>seguirá girando</a:t>
            </a:r>
            <a:r>
              <a:rPr lang="es-ES_tradnl" sz="1500" dirty="0" smtClean="0"/>
              <a:t>.</a:t>
            </a:r>
          </a:p>
          <a:p>
            <a:pPr lvl="0"/>
            <a:r>
              <a:rPr lang="es-ES_tradnl" sz="1500" dirty="0" smtClean="0"/>
              <a:t>Es el principio del funcionamiento del motor eléctrico de corriente continua.</a:t>
            </a:r>
            <a:endParaRPr lang="es-ES_tradnl" sz="1500" dirty="0"/>
          </a:p>
        </p:txBody>
      </p:sp>
      <p:pic>
        <p:nvPicPr>
          <p:cNvPr id="16" name="image6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0" y="3048000"/>
            <a:ext cx="1600200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587" y="304800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40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1216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1600" y="3962400"/>
            <a:ext cx="3429000" cy="267818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990600" y="2057400"/>
            <a:ext cx="7594146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sz="1600" dirty="0"/>
              <a:t>Para poder invertir el sentido de la corriente a cada media vuelta de la espira, se inventó un disco con dos </a:t>
            </a:r>
            <a:r>
              <a:rPr sz="1600" dirty="0" err="1"/>
              <a:t>contactos</a:t>
            </a:r>
            <a:r>
              <a:rPr sz="1600" dirty="0"/>
              <a:t> </a:t>
            </a:r>
            <a:r>
              <a:rPr sz="1600" dirty="0" err="1" smtClean="0"/>
              <a:t>eléctrico</a:t>
            </a:r>
            <a:r>
              <a:rPr lang="es-CL" sz="1600" dirty="0" smtClean="0"/>
              <a:t>s</a:t>
            </a:r>
            <a:r>
              <a:rPr sz="1600" dirty="0" smtClean="0"/>
              <a:t> </a:t>
            </a:r>
            <a:r>
              <a:rPr sz="1600" dirty="0"/>
              <a:t>conectados a cada extremidad de la espira. Se llaman los </a:t>
            </a:r>
            <a:r>
              <a:rPr sz="1600" b="1" dirty="0" smtClean="0"/>
              <a:t>colectores</a:t>
            </a:r>
            <a:r>
              <a:rPr sz="1600" dirty="0" smtClean="0"/>
              <a:t>. </a:t>
            </a:r>
            <a:r>
              <a:rPr sz="1600" dirty="0"/>
              <a:t>Sobre estos contactos, deslizan dos </a:t>
            </a:r>
            <a:r>
              <a:rPr lang="en-US" sz="1600" b="1" dirty="0" smtClean="0"/>
              <a:t>escobillas (o patines) </a:t>
            </a:r>
            <a:r>
              <a:rPr sz="1600" b="1" dirty="0" smtClean="0"/>
              <a:t>de carb</a:t>
            </a:r>
            <a:r>
              <a:rPr lang="en-US" sz="1600" b="1" dirty="0" smtClean="0"/>
              <a:t>ón</a:t>
            </a:r>
            <a:r>
              <a:rPr sz="1600" dirty="0" smtClean="0"/>
              <a:t>,</a:t>
            </a:r>
            <a:r>
              <a:rPr lang="en-US" sz="1600" dirty="0" smtClean="0"/>
              <a:t> que es un</a:t>
            </a:r>
            <a:r>
              <a:rPr sz="1600" dirty="0" smtClean="0"/>
              <a:t> </a:t>
            </a:r>
            <a:r>
              <a:rPr sz="1600" dirty="0"/>
              <a:t>buen conductor eléctrico, </a:t>
            </a:r>
            <a:r>
              <a:rPr lang="en-US" sz="1600" dirty="0" smtClean="0"/>
              <a:t>para transmitir </a:t>
            </a:r>
            <a:r>
              <a:rPr sz="1600" dirty="0" smtClean="0"/>
              <a:t>la </a:t>
            </a:r>
            <a:r>
              <a:rPr sz="1600" dirty="0"/>
              <a:t>corriente eléctrica a los</a:t>
            </a:r>
            <a:r>
              <a:rPr sz="1600" dirty="0" smtClean="0"/>
              <a:t> </a:t>
            </a:r>
            <a:r>
              <a:rPr lang="en-US" sz="1600" dirty="0" smtClean="0"/>
              <a:t>colectores y a la espira</a:t>
            </a:r>
            <a:r>
              <a:rPr sz="1600" dirty="0" smtClean="0"/>
              <a:t>.</a:t>
            </a:r>
            <a:endParaRPr sz="1600" dirty="0"/>
          </a:p>
        </p:txBody>
      </p:sp>
      <p:pic>
        <p:nvPicPr>
          <p:cNvPr id="5" name="image28.png"/>
          <p:cNvPicPr/>
          <p:nvPr/>
        </p:nvPicPr>
        <p:blipFill>
          <a:blip r:embed="rId2">
            <a:extLst/>
          </a:blip>
          <a:srcRect l="6702" t="47044" r="59259" b="7812"/>
          <a:stretch>
            <a:fillRect/>
          </a:stretch>
        </p:blipFill>
        <p:spPr>
          <a:xfrm>
            <a:off x="1485900" y="4216400"/>
            <a:ext cx="24511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914400" y="3200400"/>
            <a:ext cx="7835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 smtClean="0"/>
              <a:t>Mientras gira la espira junto con los colectores, a cada media vuelta intercambiarán los colectores en contacto con cada carbón y entonces se invertirá el sentido de la corriente en la espira.</a:t>
            </a:r>
            <a:endParaRPr lang="es-ES_tradnl" sz="1600" dirty="0"/>
          </a:p>
        </p:txBody>
      </p:sp>
      <p:sp>
        <p:nvSpPr>
          <p:cNvPr id="7" name="Shape 187"/>
          <p:cNvSpPr/>
          <p:nvPr/>
        </p:nvSpPr>
        <p:spPr>
          <a:xfrm>
            <a:off x="1143000" y="1447799"/>
            <a:ext cx="74676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motor eléctrico</a:t>
            </a:r>
            <a:r>
              <a:rPr lang="es-ES_tradnl" sz="2000" dirty="0" smtClean="0"/>
              <a:t>: </a:t>
            </a:r>
            <a:r>
              <a:rPr lang="en-US" sz="2000" dirty="0" smtClean="0"/>
              <a:t>El principio “motor”.</a:t>
            </a:r>
            <a:endParaRPr lang="es-ES_tradnl" sz="20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41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2999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 El motor </a:t>
            </a:r>
            <a:r>
              <a:rPr sz="2400" dirty="0" err="1"/>
              <a:t>eléctrico</a:t>
            </a:r>
            <a:r>
              <a:rPr sz="2400" dirty="0"/>
              <a:t>: </a:t>
            </a:r>
            <a:r>
              <a:rPr sz="2400" dirty="0" err="1"/>
              <a:t>su</a:t>
            </a:r>
            <a:r>
              <a:rPr sz="2400" dirty="0"/>
              <a:t> </a:t>
            </a:r>
            <a:r>
              <a:rPr sz="2400" dirty="0" err="1" smtClean="0"/>
              <a:t>estructura</a:t>
            </a:r>
            <a:r>
              <a:rPr lang="es-CL" sz="2400" dirty="0" smtClean="0"/>
              <a:t>.</a:t>
            </a:r>
            <a:endParaRPr sz="2400" dirty="0"/>
          </a:p>
        </p:txBody>
      </p:sp>
      <p:sp>
        <p:nvSpPr>
          <p:cNvPr id="205" name="Shape 205"/>
          <p:cNvSpPr/>
          <p:nvPr/>
        </p:nvSpPr>
        <p:spPr>
          <a:xfrm>
            <a:off x="990600" y="4114800"/>
            <a:ext cx="4556860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Para aumentar la eficiencia del motor se agregan los siguientes perfeccionamientos:</a:t>
            </a:r>
          </a:p>
          <a:p>
            <a:pPr marL="285750" lvl="0" indent="-285750">
              <a:buFont typeface="Arial"/>
              <a:buChar char="•"/>
            </a:pP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Se sustituye la espira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del rotor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por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una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bobina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, es la </a:t>
            </a:r>
            <a:r>
              <a:rPr lang="es-ES_tradnl" sz="1600" b="1" dirty="0" smtClean="0"/>
              <a:t>bobina secundaria </a:t>
            </a:r>
            <a:r>
              <a:rPr lang="es-ES_tradnl" sz="1600" dirty="0" smtClean="0"/>
              <a:t>del motor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Se produce el campo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magnético 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exterior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por una otra bobina.</a:t>
            </a:r>
          </a:p>
          <a:p>
            <a:pPr marL="285750" lvl="0" indent="-285750">
              <a:buFont typeface="Arial"/>
              <a:buChar char="•"/>
            </a:pP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Se utilizan varios campos magnéticos en el estator y en el rotor para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lograr </a:t>
            </a:r>
            <a:r>
              <a:rPr sz="1600" dirty="0">
                <a:latin typeface="Calibri"/>
                <a:ea typeface="Calibri"/>
                <a:cs typeface="Calibri"/>
                <a:sym typeface="Calibri"/>
              </a:rPr>
              <a:t>un torque más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fuerte y más constante</a:t>
            </a:r>
            <a:r>
              <a:rPr sz="16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9209" y="2133600"/>
            <a:ext cx="2380847" cy="2113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40211" y="2133600"/>
            <a:ext cx="4541720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lang="es-ES_tradnl" sz="1600" dirty="0" smtClean="0"/>
              <a:t>Finalmente, el motor eléctrico se compone de: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/>
              <a:t>El estator produciendo el campo magnético fijo.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/>
              <a:t>El rotor sobre su eje con espira con corriente eléctrica.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/>
              <a:t>Los colectores.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b="1" dirty="0" smtClean="0"/>
              <a:t>Las escobillas de carbonos.</a:t>
            </a:r>
            <a:endParaRPr lang="es-ES_tradnl" sz="1600" b="1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8959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43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motor eléctrico: cuidados y </a:t>
            </a:r>
            <a:r>
              <a:rPr sz="2400" dirty="0" err="1" smtClean="0"/>
              <a:t>mantención</a:t>
            </a:r>
            <a:r>
              <a:rPr lang="es-CL" sz="2400" dirty="0" smtClean="0"/>
              <a:t>.</a:t>
            </a:r>
            <a:endParaRPr sz="2400" dirty="0"/>
          </a:p>
        </p:txBody>
      </p:sp>
      <p:sp>
        <p:nvSpPr>
          <p:cNvPr id="213" name="Shape 213"/>
          <p:cNvSpPr/>
          <p:nvPr/>
        </p:nvSpPr>
        <p:spPr>
          <a:xfrm>
            <a:off x="914400" y="1892300"/>
            <a:ext cx="7563159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t">
            <a:normAutofit/>
          </a:bodyPr>
          <a:lstStyle>
            <a:lvl1pPr defTabSz="749808">
              <a:spcBef>
                <a:spcPts val="300"/>
              </a:spcBef>
              <a:defRPr sz="164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400" b="1" dirty="0"/>
              <a:t>Cuando el motor gira libremente</a:t>
            </a:r>
            <a:r>
              <a:rPr sz="1400" dirty="0"/>
              <a:t>, el </a:t>
            </a:r>
            <a:r>
              <a:rPr sz="1400" b="1" dirty="0"/>
              <a:t>campo</a:t>
            </a:r>
            <a:r>
              <a:rPr sz="1400" b="1" dirty="0" smtClean="0"/>
              <a:t> </a:t>
            </a:r>
            <a:r>
              <a:rPr lang="en-US" sz="1400" b="1" dirty="0" smtClean="0"/>
              <a:t>magnético que se genera </a:t>
            </a:r>
            <a:r>
              <a:rPr sz="1400" b="1" dirty="0" smtClean="0"/>
              <a:t>en </a:t>
            </a:r>
            <a:r>
              <a:rPr sz="1400" b="1" dirty="0"/>
              <a:t>la bobina del rotor </a:t>
            </a:r>
            <a:r>
              <a:rPr sz="1400" dirty="0"/>
              <a:t>produce una fuerza electromotriz que </a:t>
            </a:r>
            <a:r>
              <a:rPr sz="1400" b="1" dirty="0"/>
              <a:t>se opone </a:t>
            </a:r>
            <a:r>
              <a:rPr sz="1400" dirty="0"/>
              <a:t>al voltaje de funcionamiento (fuerza contra-electromotriz).</a:t>
            </a:r>
            <a:r>
              <a:rPr sz="1400" dirty="0" smtClean="0"/>
              <a:t> </a:t>
            </a:r>
            <a:endParaRPr lang="en-US" sz="1400" dirty="0" smtClean="0"/>
          </a:p>
          <a:p>
            <a:pPr lvl="0">
              <a:defRPr sz="1800"/>
            </a:pPr>
            <a:r>
              <a:rPr sz="1400" dirty="0" smtClean="0"/>
              <a:t>Este </a:t>
            </a:r>
            <a:r>
              <a:rPr sz="1400" dirty="0"/>
              <a:t>efecto se percibe como una </a:t>
            </a:r>
            <a:r>
              <a:rPr sz="1400" b="1" dirty="0"/>
              <a:t>resistencia adicional </a:t>
            </a:r>
            <a:r>
              <a:rPr sz="1400" dirty="0"/>
              <a:t>en el circuito de alimentación del motor que reduce la intensidad </a:t>
            </a:r>
            <a:r>
              <a:rPr sz="1400" dirty="0" smtClean="0"/>
              <a:t>de</a:t>
            </a:r>
            <a:r>
              <a:rPr lang="en-US" sz="1400" dirty="0" smtClean="0"/>
              <a:t> la</a:t>
            </a:r>
            <a:r>
              <a:rPr sz="1400" dirty="0" smtClean="0"/>
              <a:t> </a:t>
            </a:r>
            <a:r>
              <a:rPr sz="1400" dirty="0"/>
              <a:t>corriente </a:t>
            </a:r>
            <a:r>
              <a:rPr lang="en-US" sz="1400" dirty="0" smtClean="0"/>
              <a:t>eléctrica </a:t>
            </a:r>
            <a:r>
              <a:rPr sz="1400" dirty="0" smtClean="0"/>
              <a:t>en </a:t>
            </a:r>
            <a:r>
              <a:rPr sz="1400" dirty="0"/>
              <a:t>el </a:t>
            </a:r>
            <a:r>
              <a:rPr sz="1400" dirty="0" smtClean="0"/>
              <a:t>motor</a:t>
            </a:r>
            <a:r>
              <a:rPr lang="en-US" sz="1400" dirty="0" smtClean="0"/>
              <a:t> y evita sobrecarga</a:t>
            </a:r>
            <a:r>
              <a:rPr sz="1400" dirty="0" smtClean="0"/>
              <a:t>.</a:t>
            </a:r>
            <a:endParaRPr sz="1400" dirty="0"/>
          </a:p>
        </p:txBody>
      </p:sp>
      <p:sp>
        <p:nvSpPr>
          <p:cNvPr id="8" name="Rectangle 7"/>
          <p:cNvSpPr/>
          <p:nvPr/>
        </p:nvSpPr>
        <p:spPr>
          <a:xfrm>
            <a:off x="838200" y="4256782"/>
            <a:ext cx="441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713231"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s-ES_tradnl" sz="1600" dirty="0" smtClean="0">
                <a:solidFill>
                  <a:schemeClr val="accent2"/>
                </a:solidFill>
              </a:rPr>
              <a:t>Si se impide el giro del motor, o si el motor no tiene suficiente potencia para girar, la gran intensidad de corriente  que correrá por las bobinas  </a:t>
            </a:r>
            <a:r>
              <a:rPr lang="es-ES_tradnl" sz="1600" b="1" dirty="0" smtClean="0">
                <a:solidFill>
                  <a:schemeClr val="accent2"/>
                </a:solidFill>
              </a:rPr>
              <a:t>puede quemar los bobinados.</a:t>
            </a:r>
            <a:endParaRPr lang="es-ES_tradnl" sz="1600" dirty="0" smtClean="0">
              <a:solidFill>
                <a:schemeClr val="accent2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5365750" y="3187700"/>
            <a:ext cx="3416300" cy="2247900"/>
            <a:chOff x="5365750" y="3187700"/>
            <a:chExt cx="3416300" cy="22479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rcRect t="5851"/>
            <a:stretch>
              <a:fillRect/>
            </a:stretch>
          </p:blipFill>
          <p:spPr>
            <a:xfrm>
              <a:off x="5365750" y="3187700"/>
              <a:ext cx="3416300" cy="22479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75400" y="3386435"/>
              <a:ext cx="22606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13231">
                <a:spcBef>
                  <a:spcPts val="300"/>
                </a:spcBef>
                <a:buSzPct val="100000"/>
                <a:defRPr sz="1800">
                  <a:solidFill>
                    <a:srgbClr val="000000"/>
                  </a:solidFill>
                </a:defRPr>
              </a:pPr>
              <a:r>
                <a:rPr lang="es-ES_tradnl" sz="1400" b="1" dirty="0" smtClean="0">
                  <a:solidFill>
                    <a:srgbClr val="000000"/>
                  </a:solidFill>
                </a:rPr>
                <a:t>Intensidad de la corriente eléctrica a la partida de un motor eléctrico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8200" y="2971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Si al girar el motor aparece una resistencia que protege el motor contra sobrecarga ¿Qué pasaría si se impide el giro del motor?</a:t>
            </a:r>
            <a:endParaRPr lang="es-ES_tradnl" b="1" dirty="0"/>
          </a:p>
        </p:txBody>
      </p:sp>
      <p:sp>
        <p:nvSpPr>
          <p:cNvPr id="12" name="Rectangle 11"/>
          <p:cNvSpPr/>
          <p:nvPr/>
        </p:nvSpPr>
        <p:spPr>
          <a:xfrm>
            <a:off x="1066800" y="6211669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_tradnl" sz="1400" dirty="0" smtClean="0"/>
              <a:t>Por esta razón, los fusibles que deben proteger un motor eléctrico son de un tipo especial, llamado “lento” para no quemarse en cada encendido.</a:t>
            </a:r>
          </a:p>
        </p:txBody>
      </p:sp>
      <p:pic>
        <p:nvPicPr>
          <p:cNvPr id="13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210"/>
          <p:cNvSpPr txBox="1">
            <a:spLocks/>
          </p:cNvSpPr>
          <p:nvPr/>
        </p:nvSpPr>
        <p:spPr>
          <a:xfrm>
            <a:off x="838200" y="5334000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71323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s-ES_tradnl" sz="156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También cuando arranque el motor eléctrico y </a:t>
            </a:r>
            <a:r>
              <a:rPr kumimoji="0" lang="es-ES_tradnl" sz="15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mientras no alcanza su velocidad de giro</a:t>
            </a:r>
            <a:r>
              <a:rPr kumimoji="0" lang="es-ES_tradnl" sz="156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la bobina de cobre se comporta como una </a:t>
            </a:r>
            <a:r>
              <a:rPr kumimoji="0" lang="es-ES_tradnl" sz="15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resistencia muy baja</a:t>
            </a:r>
            <a:r>
              <a:rPr kumimoji="0" lang="es-ES_tradnl" sz="156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paso de la corriente y por un tiempo corto, la </a:t>
            </a:r>
            <a:r>
              <a:rPr kumimoji="0" lang="es-ES_tradnl" sz="15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corriente es muy alta</a:t>
            </a:r>
            <a:r>
              <a:rPr kumimoji="0" lang="es-ES_tradnl" sz="156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es-ES_tradnl" sz="156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46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8" grpId="0"/>
      <p:bldP spid="10" grpId="0"/>
      <p:bldP spid="12" grpId="0"/>
      <p:bldP spid="1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44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motor eléctrico: cuidados y </a:t>
            </a:r>
            <a:r>
              <a:rPr sz="2400" dirty="0" err="1" smtClean="0"/>
              <a:t>mantención</a:t>
            </a:r>
            <a:r>
              <a:rPr lang="es-CL" sz="2400" dirty="0" smtClean="0"/>
              <a:t>.</a:t>
            </a:r>
            <a:endParaRPr sz="2400" dirty="0"/>
          </a:p>
        </p:txBody>
      </p:sp>
      <p:sp>
        <p:nvSpPr>
          <p:cNvPr id="6" name="Shape 210"/>
          <p:cNvSpPr txBox="1">
            <a:spLocks/>
          </p:cNvSpPr>
          <p:nvPr/>
        </p:nvSpPr>
        <p:spPr>
          <a:xfrm>
            <a:off x="914401" y="4953000"/>
            <a:ext cx="4952999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b">
            <a:normAutofit fontScale="92500"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560" dirty="0" smtClean="0">
                <a:solidFill>
                  <a:srgbClr val="000000"/>
                </a:solidFill>
              </a:rPr>
              <a:t>Claramente, el </a:t>
            </a:r>
            <a:r>
              <a:rPr lang="es-ES" sz="1560" b="1" dirty="0" smtClean="0">
                <a:solidFill>
                  <a:srgbClr val="000000"/>
                </a:solidFill>
              </a:rPr>
              <a:t>agua</a:t>
            </a:r>
            <a:r>
              <a:rPr lang="es-ES" sz="1560" dirty="0" smtClean="0">
                <a:solidFill>
                  <a:srgbClr val="000000"/>
                </a:solidFill>
              </a:rPr>
              <a:t> (buen conductor eléctrico) y la humedad son enemigos de cualquier dispositivo eléctrico , por esto deben ser evitados para asegurar el buen funcionamiento del motor.</a:t>
            </a:r>
            <a:endParaRPr lang="es-ES" sz="1560" dirty="0">
              <a:solidFill>
                <a:srgbClr val="000000"/>
              </a:solidFill>
            </a:endParaRPr>
          </a:p>
        </p:txBody>
      </p:sp>
      <p:sp>
        <p:nvSpPr>
          <p:cNvPr id="7" name="Shape 210"/>
          <p:cNvSpPr txBox="1">
            <a:spLocks/>
          </p:cNvSpPr>
          <p:nvPr/>
        </p:nvSpPr>
        <p:spPr>
          <a:xfrm>
            <a:off x="914401" y="2819400"/>
            <a:ext cx="5181599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600" dirty="0" smtClean="0">
                <a:solidFill>
                  <a:srgbClr val="000000"/>
                </a:solidFill>
              </a:rPr>
              <a:t>Un problema común del motor eléctrico es causado por el estado de las </a:t>
            </a:r>
            <a:r>
              <a:rPr lang="es-ES" sz="1600" b="1" dirty="0" smtClean="0">
                <a:solidFill>
                  <a:srgbClr val="000000"/>
                </a:solidFill>
              </a:rPr>
              <a:t>escobillas de carbono</a:t>
            </a:r>
            <a:r>
              <a:rPr lang="es-ES" sz="1600" dirty="0" smtClean="0">
                <a:solidFill>
                  <a:srgbClr val="000000"/>
                </a:solidFill>
              </a:rPr>
              <a:t>. El polvo, la humedad y la fricción, debido al giro del motor producen </a:t>
            </a:r>
            <a:r>
              <a:rPr lang="es-ES" sz="1600" b="1" dirty="0" smtClean="0">
                <a:solidFill>
                  <a:srgbClr val="000000"/>
                </a:solidFill>
              </a:rPr>
              <a:t>desgaste de las escobillas lo que tiene por consecuencia que éstas no logran transmitir la corriente eléctrica a los colectores. </a:t>
            </a:r>
          </a:p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600" dirty="0" smtClean="0">
                <a:solidFill>
                  <a:srgbClr val="000000"/>
                </a:solidFill>
              </a:rPr>
              <a:t>Periódicamente, una escobilla de carbono debe reemplazarse por una nueva.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57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Si falla un motor eléctrico ¿Cuál puede ser la razón?</a:t>
            </a:r>
            <a:endParaRPr lang="es-ES_trad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514600"/>
            <a:ext cx="2552700" cy="1827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934" y="4953001"/>
            <a:ext cx="3257066" cy="1905000"/>
          </a:xfrm>
          <a:prstGeom prst="rect">
            <a:avLst/>
          </a:prstGeom>
        </p:spPr>
      </p:pic>
      <p:pic>
        <p:nvPicPr>
          <p:cNvPr id="11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4646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45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143000" y="1447799"/>
            <a:ext cx="7467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motor eléctrico: cuidados y </a:t>
            </a:r>
            <a:r>
              <a:rPr sz="2400" dirty="0" err="1" smtClean="0"/>
              <a:t>mantención</a:t>
            </a:r>
            <a:r>
              <a:rPr lang="es-CL" sz="2400" dirty="0" smtClean="0"/>
              <a:t>.</a:t>
            </a:r>
            <a:endParaRPr sz="2400" dirty="0"/>
          </a:p>
        </p:txBody>
      </p:sp>
      <p:sp>
        <p:nvSpPr>
          <p:cNvPr id="6" name="Shape 210"/>
          <p:cNvSpPr txBox="1">
            <a:spLocks/>
          </p:cNvSpPr>
          <p:nvPr/>
        </p:nvSpPr>
        <p:spPr>
          <a:xfrm>
            <a:off x="914400" y="2667000"/>
            <a:ext cx="7391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 defTabSz="713231"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s-ES" sz="1560" dirty="0" smtClean="0">
                <a:solidFill>
                  <a:srgbClr val="000000"/>
                </a:solidFill>
              </a:rPr>
              <a:t>Cuidar de la </a:t>
            </a:r>
            <a:r>
              <a:rPr lang="es-ES" sz="1560" b="1" dirty="0" smtClean="0">
                <a:solidFill>
                  <a:srgbClr val="000000"/>
                </a:solidFill>
              </a:rPr>
              <a:t>limpieza</a:t>
            </a:r>
            <a:r>
              <a:rPr lang="es-ES" sz="1560" dirty="0" smtClean="0">
                <a:solidFill>
                  <a:srgbClr val="000000"/>
                </a:solidFill>
              </a:rPr>
              <a:t>, evitar el polvo y principalmente del agua que daña los </a:t>
            </a:r>
            <a:r>
              <a:rPr lang="es-ES" sz="1560" b="1" dirty="0" smtClean="0">
                <a:solidFill>
                  <a:srgbClr val="000000"/>
                </a:solidFill>
              </a:rPr>
              <a:t>carbones y los colectores</a:t>
            </a:r>
            <a:r>
              <a:rPr lang="es-ES" sz="1560" dirty="0" smtClean="0">
                <a:solidFill>
                  <a:srgbClr val="000000"/>
                </a:solidFill>
              </a:rPr>
              <a:t>.   El </a:t>
            </a:r>
            <a:r>
              <a:rPr lang="es-ES" sz="1560" b="1" dirty="0" smtClean="0">
                <a:solidFill>
                  <a:srgbClr val="000000"/>
                </a:solidFill>
              </a:rPr>
              <a:t>agua </a:t>
            </a:r>
            <a:r>
              <a:rPr lang="es-ES" sz="1560" dirty="0" smtClean="0">
                <a:solidFill>
                  <a:srgbClr val="000000"/>
                </a:solidFill>
              </a:rPr>
              <a:t>además provoca cortocircuitos en los contactos de todos los equipos.</a:t>
            </a:r>
            <a:endParaRPr lang="es-ES" sz="1560" dirty="0">
              <a:solidFill>
                <a:srgbClr val="000000"/>
              </a:solidFill>
            </a:endParaRPr>
          </a:p>
        </p:txBody>
      </p:sp>
      <p:sp>
        <p:nvSpPr>
          <p:cNvPr id="7" name="Shape 210"/>
          <p:cNvSpPr txBox="1">
            <a:spLocks/>
          </p:cNvSpPr>
          <p:nvPr/>
        </p:nvSpPr>
        <p:spPr>
          <a:xfrm>
            <a:off x="914400" y="2209800"/>
            <a:ext cx="79247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600" dirty="0" smtClean="0">
                <a:solidFill>
                  <a:srgbClr val="000000"/>
                </a:solidFill>
              </a:rPr>
              <a:t>En síntesis, el cuidado del motor eléctrico se centra en:</a:t>
            </a:r>
          </a:p>
        </p:txBody>
      </p:sp>
      <p:pic>
        <p:nvPicPr>
          <p:cNvPr id="11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210"/>
          <p:cNvSpPr txBox="1">
            <a:spLocks/>
          </p:cNvSpPr>
          <p:nvPr/>
        </p:nvSpPr>
        <p:spPr>
          <a:xfrm>
            <a:off x="1143000" y="5562600"/>
            <a:ext cx="71628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560" dirty="0" smtClean="0">
                <a:solidFill>
                  <a:srgbClr val="000000"/>
                </a:solidFill>
              </a:rPr>
              <a:t>Este último punto es especialmente relevante al </a:t>
            </a:r>
            <a:r>
              <a:rPr lang="es-ES" sz="1560" b="1" dirty="0" smtClean="0">
                <a:solidFill>
                  <a:srgbClr val="000000"/>
                </a:solidFill>
              </a:rPr>
              <a:t>momento de encenderlo </a:t>
            </a:r>
            <a:r>
              <a:rPr lang="es-ES" sz="1560" dirty="0" smtClean="0">
                <a:solidFill>
                  <a:srgbClr val="000000"/>
                </a:solidFill>
              </a:rPr>
              <a:t>pues mientras no alcanza su velocidad de giro, ocurren altas intensidades de corrientes en los bobinados que pueden dañarlos.</a:t>
            </a:r>
            <a:endParaRPr lang="es-ES" sz="1560" dirty="0">
              <a:solidFill>
                <a:srgbClr val="000000"/>
              </a:solidFill>
            </a:endParaRPr>
          </a:p>
        </p:txBody>
      </p:sp>
      <p:sp>
        <p:nvSpPr>
          <p:cNvPr id="13" name="Shape 210"/>
          <p:cNvSpPr txBox="1">
            <a:spLocks/>
          </p:cNvSpPr>
          <p:nvPr/>
        </p:nvSpPr>
        <p:spPr>
          <a:xfrm>
            <a:off x="914400" y="4191000"/>
            <a:ext cx="73914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 defTabSz="713231"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s-ES" sz="1560" dirty="0">
                <a:solidFill>
                  <a:srgbClr val="000000"/>
                </a:solidFill>
              </a:rPr>
              <a:t>T</a:t>
            </a:r>
            <a:r>
              <a:rPr lang="es-ES" sz="1560" dirty="0" smtClean="0">
                <a:solidFill>
                  <a:srgbClr val="000000"/>
                </a:solidFill>
              </a:rPr>
              <a:t>ener un cuidado especial en no solicitarle </a:t>
            </a:r>
            <a:r>
              <a:rPr lang="es-ES" sz="1560" b="1" dirty="0" smtClean="0">
                <a:solidFill>
                  <a:srgbClr val="000000"/>
                </a:solidFill>
              </a:rPr>
              <a:t>esfuerzo mecánico </a:t>
            </a:r>
            <a:r>
              <a:rPr lang="es-ES" sz="1560" dirty="0" smtClean="0">
                <a:solidFill>
                  <a:srgbClr val="000000"/>
                </a:solidFill>
              </a:rPr>
              <a:t>demasiado grande,  pues si no puede girar fácilmente, aumentará la intensidad de corriente eléctrica en los bobinados y puede quemarlos. </a:t>
            </a:r>
          </a:p>
          <a:p>
            <a:pPr lvl="4"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560" dirty="0">
                <a:solidFill>
                  <a:srgbClr val="000000"/>
                </a:solidFill>
              </a:rPr>
              <a:t> </a:t>
            </a:r>
            <a:r>
              <a:rPr lang="es-ES" sz="1560" dirty="0" smtClean="0">
                <a:solidFill>
                  <a:srgbClr val="000000"/>
                </a:solidFill>
              </a:rPr>
              <a:t>     Es importante en consecuencia, elegir con cuidado las </a:t>
            </a:r>
            <a:r>
              <a:rPr lang="es-ES" sz="1560" b="1" dirty="0" smtClean="0">
                <a:solidFill>
                  <a:srgbClr val="000000"/>
                </a:solidFill>
              </a:rPr>
              <a:t>caracteristicas de potencia y de  </a:t>
            </a:r>
          </a:p>
          <a:p>
            <a:pPr lvl="4" defTabSz="713231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lang="es-ES" sz="1560" b="1" dirty="0" smtClean="0">
                <a:solidFill>
                  <a:srgbClr val="000000"/>
                </a:solidFill>
              </a:rPr>
              <a:t>      torque </a:t>
            </a:r>
            <a:r>
              <a:rPr lang="es-ES" sz="1560" dirty="0" smtClean="0">
                <a:solidFill>
                  <a:srgbClr val="000000"/>
                </a:solidFill>
              </a:rPr>
              <a:t>de los motores para evitar sobre carga mecánica.</a:t>
            </a:r>
            <a:endParaRPr lang="es-ES" sz="1560" dirty="0">
              <a:solidFill>
                <a:srgbClr val="000000"/>
              </a:solidFill>
            </a:endParaRPr>
          </a:p>
        </p:txBody>
      </p:sp>
      <p:sp>
        <p:nvSpPr>
          <p:cNvPr id="14" name="Shape 210"/>
          <p:cNvSpPr txBox="1">
            <a:spLocks/>
          </p:cNvSpPr>
          <p:nvPr/>
        </p:nvSpPr>
        <p:spPr>
          <a:xfrm>
            <a:off x="914400" y="3581400"/>
            <a:ext cx="73914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 anchor="t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 defTabSz="713231"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s-ES" sz="1560" dirty="0" smtClean="0">
                <a:solidFill>
                  <a:srgbClr val="000000"/>
                </a:solidFill>
              </a:rPr>
              <a:t>Evaluar el desgaste de los carbones y sustituirlos por nuevos si necesario.</a:t>
            </a:r>
            <a:endParaRPr lang="es-ES" sz="156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46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2.png"/>
          <p:cNvPicPr/>
          <p:nvPr/>
        </p:nvPicPr>
        <p:blipFill>
          <a:blip r:embed="rId2">
            <a:extLst/>
          </a:blip>
          <a:srcRect l="11154" t="3845" r="10769"/>
          <a:stretch>
            <a:fillRect/>
          </a:stretch>
        </p:blipFill>
        <p:spPr>
          <a:xfrm>
            <a:off x="5652120" y="3717032"/>
            <a:ext cx="3355759" cy="289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84" y="3096894"/>
            <a:ext cx="3326568" cy="373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7944" y="4869160"/>
            <a:ext cx="15240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3928" y="2132856"/>
            <a:ext cx="2318197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4 Rectángulo"/>
          <p:cNvSpPr/>
          <p:nvPr/>
        </p:nvSpPr>
        <p:spPr>
          <a:xfrm>
            <a:off x="827584" y="1919610"/>
            <a:ext cx="8316415" cy="491182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7000"/>
                </a:schemeClr>
              </a:gs>
              <a:gs pos="100000">
                <a:srgbClr val="FFFFFF">
                  <a:alpha val="88000"/>
                </a:srgbClr>
              </a:gs>
              <a:gs pos="85000">
                <a:srgbClr val="FFFFFF">
                  <a:alpha val="88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s-ES_tradnl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Fin de la presentación</a:t>
            </a:r>
          </a:p>
          <a:p>
            <a:pPr lvl="0" algn="ctr">
              <a:spcAft>
                <a:spcPts val="1200"/>
              </a:spcAft>
              <a:defRPr/>
            </a:pPr>
            <a:endParaRPr lang="es-ES_tradnl" sz="3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es-ES_tradnl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Electromagnetismo y </a:t>
            </a:r>
          </a:p>
          <a:p>
            <a:pPr lvl="0" algn="ctr">
              <a:spcAft>
                <a:spcPts val="1200"/>
              </a:spcAft>
              <a:defRPr/>
            </a:pPr>
            <a:r>
              <a:rPr lang="es-ES_tradnl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Dispositivos eléctricos</a:t>
            </a:r>
            <a:endParaRPr lang="es-ES_tradnl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14 CuadroTexto"/>
          <p:cNvSpPr txBox="1">
            <a:spLocks noChangeArrowheads="1"/>
          </p:cNvSpPr>
          <p:nvPr/>
        </p:nvSpPr>
        <p:spPr bwMode="auto">
          <a:xfrm>
            <a:off x="5791944" y="6027003"/>
            <a:ext cx="3352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s-ES" altLang="es-CL" sz="2400" b="1" dirty="0" smtClean="0">
                <a:solidFill>
                  <a:srgbClr val="404040"/>
                </a:solidFill>
                <a:latin typeface="Verdana" pitchFamily="34" charset="0"/>
              </a:rPr>
              <a:t>Unidad 3      </a:t>
            </a:r>
            <a:endParaRPr lang="es-ES" altLang="es-CL" sz="2400" b="1" dirty="0">
              <a:solidFill>
                <a:srgbClr val="404040"/>
              </a:solidFill>
              <a:latin typeface="Verdana" pitchFamily="34" charset="0"/>
            </a:endParaRPr>
          </a:p>
          <a:p>
            <a:pPr algn="r" eaLnBrk="1" hangingPunct="1"/>
            <a:r>
              <a:rPr lang="es-ES" altLang="es-CL" sz="2400" b="1" dirty="0" smtClean="0">
                <a:solidFill>
                  <a:srgbClr val="404040"/>
                </a:solidFill>
                <a:latin typeface="Verdana" pitchFamily="34" charset="0"/>
              </a:rPr>
              <a:t>Presentación 2</a:t>
            </a:r>
            <a:endParaRPr lang="es-ES" altLang="es-CL" sz="2400" b="1" dirty="0">
              <a:solidFill>
                <a:srgbClr val="404040"/>
              </a:solidFill>
              <a:latin typeface="Verdana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46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383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143000" y="1447799"/>
            <a:ext cx="7467600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sz="2400" dirty="0"/>
              <a:t>El </a:t>
            </a:r>
            <a:r>
              <a:rPr sz="2400" dirty="0" smtClean="0"/>
              <a:t>electroimán</a:t>
            </a:r>
            <a:r>
              <a:rPr lang="en-US" sz="2400" dirty="0" smtClean="0"/>
              <a:t>: ¿Cómo funciona?</a:t>
            </a:r>
            <a:endParaRPr sz="2400" dirty="0"/>
          </a:p>
        </p:txBody>
      </p:sp>
      <p:pic>
        <p:nvPicPr>
          <p:cNvPr id="76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927957" y="3507109"/>
            <a:ext cx="4593415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500" dirty="0"/>
              <a:t>En el caso de los electroimanes, </a:t>
            </a:r>
            <a:r>
              <a:rPr sz="1500" b="1" dirty="0"/>
              <a:t>el campo magnético </a:t>
            </a:r>
            <a:r>
              <a:rPr sz="1500" b="1" dirty="0" smtClean="0"/>
              <a:t>est</a:t>
            </a:r>
            <a:r>
              <a:rPr lang="en-US" sz="1500" b="1" dirty="0" smtClean="0"/>
              <a:t>á</a:t>
            </a:r>
            <a:r>
              <a:rPr sz="1500" b="1" dirty="0" smtClean="0"/>
              <a:t> </a:t>
            </a:r>
            <a:r>
              <a:rPr sz="1500" b="1" dirty="0"/>
              <a:t>inducido por una corriente eléctrica </a:t>
            </a:r>
            <a:r>
              <a:rPr sz="1500" dirty="0"/>
              <a:t>y una </a:t>
            </a:r>
            <a:r>
              <a:rPr sz="1500" b="1" dirty="0"/>
              <a:t>fuente de poder</a:t>
            </a:r>
            <a:r>
              <a:rPr sz="1500" dirty="0"/>
              <a:t>. </a:t>
            </a:r>
          </a:p>
        </p:txBody>
      </p:sp>
      <p:pic>
        <p:nvPicPr>
          <p:cNvPr id="78" name="image6.png"/>
          <p:cNvPicPr/>
          <p:nvPr/>
        </p:nvPicPr>
        <p:blipFill>
          <a:blip r:embed="rId3">
            <a:extLst/>
          </a:blip>
          <a:srcRect l="5357" t="4099" r="14285"/>
          <a:stretch>
            <a:fillRect/>
          </a:stretch>
        </p:blipFill>
        <p:spPr>
          <a:xfrm>
            <a:off x="6095999" y="2209800"/>
            <a:ext cx="2667000" cy="2080167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927957" y="2013904"/>
            <a:ext cx="3709725" cy="124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500" dirty="0" smtClean="0"/>
              <a:t>Para reducir su energía, </a:t>
            </a:r>
            <a:r>
              <a:rPr sz="1500" b="1" dirty="0" smtClean="0"/>
              <a:t>u</a:t>
            </a:r>
            <a:r>
              <a:rPr lang="en-US" sz="1500" b="1" dirty="0" smtClean="0"/>
              <a:t>n</a:t>
            </a:r>
            <a:r>
              <a:rPr sz="1500" b="1" dirty="0" smtClean="0"/>
              <a:t>  campo magnético atrae objetos ferromagnéticos </a:t>
            </a:r>
            <a:r>
              <a:rPr sz="1500" dirty="0" smtClean="0"/>
              <a:t>a través de la fuerza magnética. Este principio funciona para todos los campos magnéticos: imanes permanentes y electroimanes.</a:t>
            </a:r>
            <a:endParaRPr sz="1500" dirty="0"/>
          </a:p>
        </p:txBody>
      </p:sp>
      <p:sp>
        <p:nvSpPr>
          <p:cNvPr id="80" name="Shape 80"/>
          <p:cNvSpPr/>
          <p:nvPr/>
        </p:nvSpPr>
        <p:spPr>
          <a:xfrm>
            <a:off x="870137" y="4352614"/>
            <a:ext cx="7596637" cy="60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500" dirty="0"/>
              <a:t>Esto significa que, regulando la intensidad de la corriente, se regula la intensidad del campo magnético y </a:t>
            </a:r>
            <a:r>
              <a:rPr lang="es-CL" dirty="0"/>
              <a:t> </a:t>
            </a:r>
            <a:r>
              <a:rPr lang="es-CL" sz="1600" dirty="0"/>
              <a:t>la intensidad de </a:t>
            </a:r>
            <a:r>
              <a:rPr sz="1600" dirty="0"/>
              <a:t> la fuerza </a:t>
            </a:r>
            <a:r>
              <a:rPr sz="1500" dirty="0"/>
              <a:t>de atracción sobre los objetos ferromagnéticos.</a:t>
            </a:r>
          </a:p>
        </p:txBody>
      </p:sp>
      <p:graphicFrame>
        <p:nvGraphicFramePr>
          <p:cNvPr id="81" name="Table 81"/>
          <p:cNvGraphicFramePr/>
          <p:nvPr>
            <p:extLst>
              <p:ext uri="{D42A27DB-BD31-4B8C-83A1-F6EECF244321}">
                <p14:modId xmlns:p14="http://schemas.microsoft.com/office/powerpoint/2010/main" val="1720203423"/>
              </p:ext>
            </p:extLst>
          </p:nvPr>
        </p:nvGraphicFramePr>
        <p:xfrm>
          <a:off x="1314334" y="5345373"/>
          <a:ext cx="6910240" cy="1377335"/>
        </p:xfrm>
        <a:graphic>
          <a:graphicData uri="http://schemas.openxmlformats.org/drawingml/2006/table">
            <a:tbl>
              <a:tblPr firstRow="1" firstCol="1" bandRow="1"/>
              <a:tblGrid>
                <a:gridCol w="1727560"/>
                <a:gridCol w="1727560"/>
                <a:gridCol w="1727560"/>
                <a:gridCol w="1727560"/>
              </a:tblGrid>
              <a:tr h="610255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s-ES_tradnl" sz="1400" b="1" i="1" noProof="0" dirty="0" smtClean="0">
                          <a:solidFill>
                            <a:srgbClr val="FFFFFF"/>
                          </a:solidFill>
                          <a:sym typeface="Avenir Book"/>
                        </a:rPr>
                        <a:t>Intensidad de la corriente eléctrica</a:t>
                      </a:r>
                      <a:endParaRPr lang="es-ES_tradnl" sz="1400" b="1" i="1" noProof="0" dirty="0">
                        <a:solidFill>
                          <a:srgbClr val="FFFFFF"/>
                        </a:solidFill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s-ES_tradnl" sz="1400" b="1" i="1" noProof="0" dirty="0" smtClean="0">
                          <a:solidFill>
                            <a:srgbClr val="FFFFFF"/>
                          </a:solidFill>
                          <a:sym typeface="Avenir Book"/>
                        </a:rPr>
                        <a:t> nula</a:t>
                      </a:r>
                      <a:endParaRPr lang="es-ES_tradnl" sz="1400" b="1" i="1" noProof="0" dirty="0">
                        <a:solidFill>
                          <a:srgbClr val="FFFFFF"/>
                        </a:solidFill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s-ES_tradnl" sz="1400" b="1" i="1" noProof="0" dirty="0" smtClean="0">
                          <a:solidFill>
                            <a:srgbClr val="FFFFFF"/>
                          </a:solidFill>
                          <a:sym typeface="Avenir Book"/>
                        </a:rPr>
                        <a:t>débil</a:t>
                      </a:r>
                      <a:endParaRPr lang="es-ES_tradnl" sz="1400" b="1" i="1" noProof="0" dirty="0">
                        <a:solidFill>
                          <a:srgbClr val="FFFFFF"/>
                        </a:solidFill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s-ES_tradnl" sz="1400" b="1" i="1" noProof="0" dirty="0" smtClean="0">
                          <a:solidFill>
                            <a:srgbClr val="FFFFFF"/>
                          </a:solidFill>
                          <a:sym typeface="Avenir Book"/>
                        </a:rPr>
                        <a:t> fuerte</a:t>
                      </a:r>
                      <a:endParaRPr lang="es-ES_tradnl" sz="1400" b="1" i="1" noProof="0" dirty="0">
                        <a:solidFill>
                          <a:srgbClr val="FFFFFF"/>
                        </a:solidFill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C0504D"/>
                    </a:solidFill>
                  </a:tcPr>
                </a:tc>
              </a:tr>
              <a:tr h="757617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s-ES_tradnl" sz="1400" b="1" i="1" noProof="0" dirty="0" smtClean="0">
                          <a:solidFill>
                            <a:srgbClr val="FFFFFF"/>
                          </a:solidFill>
                          <a:sym typeface="Avenir Book"/>
                        </a:rPr>
                        <a:t>Fuerza de atracción sobre objetos </a:t>
                      </a:r>
                      <a:r>
                        <a:rPr lang="es-ES_tradnl" sz="1400" b="1" i="1" noProof="0" dirty="0" err="1" smtClean="0">
                          <a:solidFill>
                            <a:srgbClr val="FFFFFF"/>
                          </a:solidFill>
                          <a:sym typeface="Avenir Book"/>
                        </a:rPr>
                        <a:t>ferroeléctricos</a:t>
                      </a:r>
                      <a:endParaRPr lang="es-ES_tradnl" sz="1400" b="1" i="1" noProof="0" dirty="0">
                        <a:solidFill>
                          <a:srgbClr val="FFFFFF"/>
                        </a:solidFill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lang="es-ES_tradnl" sz="1400" b="1" i="1" noProof="0" dirty="0" smtClean="0">
                          <a:sym typeface="Avenir Book"/>
                        </a:rPr>
                        <a:t>Fuerza de atracción </a:t>
                      </a:r>
                      <a:r>
                        <a:rPr lang="es-ES_tradnl" sz="1400" b="1" i="1" baseline="0" noProof="0" dirty="0" smtClean="0">
                          <a:sym typeface="Avenir Book"/>
                        </a:rPr>
                        <a:t>nula</a:t>
                      </a:r>
                      <a:endParaRPr lang="es-ES_tradnl" sz="1400" b="1" i="1" noProof="0" dirty="0"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lang="es-ES_tradnl" sz="1400" b="1" i="1" noProof="0" dirty="0" smtClean="0">
                          <a:sym typeface="Avenir Book"/>
                        </a:rPr>
                        <a:t>Fuerza de atracción débil</a:t>
                      </a:r>
                      <a:endParaRPr lang="es-ES_tradnl" sz="1400" b="1" i="1" noProof="0" dirty="0"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lang="es-ES_tradnl" sz="1400" b="1" i="1" noProof="0" dirty="0" smtClean="0">
                          <a:sym typeface="Avenir Book"/>
                        </a:rPr>
                        <a:t>Fuerza de atracción fuerte</a:t>
                      </a:r>
                      <a:endParaRPr lang="es-ES_tradnl" sz="1400" b="1" i="1" noProof="0" dirty="0">
                        <a:sym typeface="Avenir Book"/>
                      </a:endParaRP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82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690" y="3089542"/>
            <a:ext cx="3403600" cy="3768458"/>
          </a:xfrm>
          <a:prstGeom prst="rect">
            <a:avLst/>
          </a:prstGeom>
        </p:spPr>
      </p:pic>
      <p:sp>
        <p:nvSpPr>
          <p:cNvPr id="83" name="Shape 83"/>
          <p:cNvSpPr/>
          <p:nvPr/>
        </p:nvSpPr>
        <p:spPr>
          <a:xfrm>
            <a:off x="1143000" y="1447799"/>
            <a:ext cx="74676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/>
            </a:pPr>
            <a:r>
              <a:rPr lang="es-ES_tradnl" sz="2400" dirty="0" smtClean="0"/>
              <a:t>El electroimán: ¿Por qué la forma más común de un electroimán es una U?</a:t>
            </a:r>
            <a:endParaRPr lang="es-ES_tradnl" sz="2400" dirty="0"/>
          </a:p>
        </p:txBody>
      </p:sp>
      <p:pic>
        <p:nvPicPr>
          <p:cNvPr id="84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9587" y="263661"/>
            <a:ext cx="858837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996968" y="2304455"/>
            <a:ext cx="761363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s-ES_tradnl" sz="1500" dirty="0" smtClean="0">
                <a:latin typeface="Calibri"/>
                <a:ea typeface="Calibri"/>
                <a:cs typeface="Calibri"/>
                <a:sym typeface="Calibri"/>
              </a:rPr>
              <a:t>La forma más eficiente de un electroimán es de una "U" porque así las líneas de campo magnético permanecen dentro del núcleo ferromagnético y todas participan de la fuerza de atracción.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681" y="3499895"/>
            <a:ext cx="2911855" cy="3358105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6913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849096" y="1948695"/>
            <a:ext cx="771011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La fuerza del campo magnético desarrollada por un electroimán se determina por tres factores básicos: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ES_tradnl" b="1" dirty="0" smtClean="0">
                <a:latin typeface="Calibri"/>
                <a:ea typeface="Calibri"/>
                <a:cs typeface="Calibri"/>
                <a:sym typeface="Calibri"/>
              </a:rPr>
              <a:t>intensidad de la corriente eléctrica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s-ES_tradnl" b="1" dirty="0" smtClean="0">
                <a:latin typeface="Calibri"/>
                <a:ea typeface="Calibri"/>
                <a:cs typeface="Calibri"/>
                <a:sym typeface="Calibri"/>
              </a:rPr>
              <a:t>número de vueltas (o espiras) 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del alambre que forma  la bobina y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el material del que está hecho el </a:t>
            </a:r>
            <a:r>
              <a:rPr lang="es-ES_tradnl" b="1" dirty="0" smtClean="0">
                <a:latin typeface="Calibri"/>
                <a:ea typeface="Calibri"/>
                <a:cs typeface="Calibri"/>
                <a:sym typeface="Calibri"/>
              </a:rPr>
              <a:t>núcleo 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y su forma.</a:t>
            </a:r>
            <a:endParaRPr lang="es-ES_tradnl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6341" y="5874328"/>
            <a:ext cx="782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Las ventajas de los electroimanes se aprovechan en la construcción de relés, instrumentos, generadores, alternadores , etc.</a:t>
            </a:r>
            <a:endParaRPr lang="es-ES_tradnl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6341" y="3737323"/>
            <a:ext cx="7827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Un electroimán además de las características de un imán permanente, </a:t>
            </a:r>
            <a:r>
              <a:rPr lang="es-ES_tradnl" dirty="0"/>
              <a:t>posee </a:t>
            </a:r>
            <a:r>
              <a:rPr lang="es-ES_tradnl" dirty="0" smtClean="0"/>
              <a:t>las siguientes ventajas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342900" lvl="0" indent="-342900">
              <a:buSzPct val="100000"/>
              <a:buAutoNum type="arabicPeriod"/>
            </a:pP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La fuerza magnética puede variar fácilmente, </a:t>
            </a:r>
            <a:r>
              <a:rPr lang="es-ES_tradnl" b="1" dirty="0" smtClean="0">
                <a:latin typeface="Calibri"/>
                <a:ea typeface="Calibri"/>
                <a:cs typeface="Calibri"/>
                <a:sym typeface="Calibri"/>
              </a:rPr>
              <a:t>aumentando o disminuyendo la corriente 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a través de la bobina.</a:t>
            </a:r>
          </a:p>
          <a:p>
            <a:pPr marL="342900" lvl="0" indent="-342900">
              <a:buSzPct val="100000"/>
              <a:buAutoNum type="arabicPeriod"/>
            </a:pP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ES_tradnl" b="1" dirty="0" smtClean="0">
                <a:latin typeface="Calibri"/>
                <a:ea typeface="Calibri"/>
                <a:cs typeface="Calibri"/>
                <a:sym typeface="Calibri"/>
              </a:rPr>
              <a:t>polaridad del imán puede ser invertida 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, cambiando la dirección de la corriente que circula a través de la bobina.</a:t>
            </a:r>
          </a:p>
          <a:p>
            <a:pPr marL="342900" lvl="0" indent="-342900">
              <a:buSzPct val="100000"/>
              <a:buAutoNum type="arabicPeriod"/>
            </a:pP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Puede ser instantáneamente </a:t>
            </a:r>
            <a:r>
              <a:rPr lang="es-ES_tradnl" b="1" dirty="0" smtClean="0">
                <a:latin typeface="Calibri"/>
                <a:ea typeface="Calibri"/>
                <a:cs typeface="Calibri"/>
                <a:sym typeface="Calibri"/>
              </a:rPr>
              <a:t>desimantado</a:t>
            </a:r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 suspendiendo la corriente.</a:t>
            </a:r>
            <a:endParaRPr lang="es-ES_tradnl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75"/>
          <p:cNvSpPr/>
          <p:nvPr/>
        </p:nvSpPr>
        <p:spPr>
          <a:xfrm>
            <a:off x="1143000" y="1447799"/>
            <a:ext cx="7467600" cy="656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norm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>
              <a:defRPr sz="1800"/>
            </a:pPr>
            <a:r>
              <a:rPr lang="es-ES_tradnl" sz="2000" dirty="0" smtClean="0">
                <a:sym typeface="Calibri"/>
              </a:rPr>
              <a:t>El electroimán: sus características y unos ejemplos.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5663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395536" y="2348880"/>
            <a:ext cx="8458200" cy="4331709"/>
            <a:chOff x="966341" y="2197678"/>
            <a:chExt cx="8458200" cy="4331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341" y="2197678"/>
              <a:ext cx="7759700" cy="36766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66341" y="5883058"/>
              <a:ext cx="8458200" cy="6463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Electroimán </a:t>
              </a:r>
              <a:r>
                <a:rPr lang="es-ES_tradnl" dirty="0" smtClean="0">
                  <a:solidFill>
                    <a:srgbClr val="000000"/>
                  </a:solidFill>
                </a:rPr>
                <a:t>casero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_tradnl" dirty="0" smtClean="0">
                  <a:solidFill>
                    <a:srgbClr val="000000"/>
                  </a:solidFill>
                </a:rPr>
                <a:t> </a:t>
              </a:r>
              <a:endParaRPr kumimoji="0" lang="es-ES_trad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720"/>
          <a:stretch/>
        </p:blipFill>
        <p:spPr>
          <a:xfrm>
            <a:off x="4624636" y="2272437"/>
            <a:ext cx="4192680" cy="3822700"/>
          </a:xfrm>
          <a:prstGeom prst="rect">
            <a:avLst/>
          </a:prstGeom>
        </p:spPr>
      </p:pic>
      <p:sp>
        <p:nvSpPr>
          <p:cNvPr id="9" name="Shape 75"/>
          <p:cNvSpPr/>
          <p:nvPr/>
        </p:nvSpPr>
        <p:spPr>
          <a:xfrm>
            <a:off x="1143000" y="1447799"/>
            <a:ext cx="7467600" cy="656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norm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>
              <a:defRPr sz="1800"/>
            </a:pPr>
            <a:r>
              <a:rPr lang="es-ES_tradnl" sz="2000" dirty="0" smtClean="0">
                <a:sym typeface="Calibri"/>
              </a:rPr>
              <a:t>El electroimán: sus características y unos ejemplos.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8272" y="6156014"/>
            <a:ext cx="2362200" cy="369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Electroimán </a:t>
            </a:r>
            <a:r>
              <a:rPr lang="es-ES_tradnl" dirty="0" smtClean="0">
                <a:solidFill>
                  <a:srgbClr val="000000"/>
                </a:solidFill>
              </a:rPr>
              <a:t>industrial </a:t>
            </a:r>
            <a:endParaRPr kumimoji="0" lang="es-ES_trad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s-CL" smtClean="0"/>
              <a:pPr lvl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9044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849096" y="1948695"/>
            <a:ext cx="771011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es-ES_tradnl" dirty="0" smtClean="0">
                <a:latin typeface="Calibri"/>
                <a:ea typeface="Calibri"/>
                <a:cs typeface="Calibri"/>
                <a:sym typeface="Calibri"/>
              </a:rPr>
              <a:t>¿Cuáles son los componentes esenciales de un electroimán para funcionar?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41221"/>
          <a:stretch>
            <a:fillRect/>
          </a:stretch>
        </p:blipFill>
        <p:spPr>
          <a:xfrm>
            <a:off x="5105400" y="2438400"/>
            <a:ext cx="3875304" cy="3123835"/>
          </a:xfrm>
          <a:prstGeom prst="rect">
            <a:avLst/>
          </a:prstGeom>
        </p:spPr>
      </p:pic>
      <p:sp>
        <p:nvSpPr>
          <p:cNvPr id="9" name="Shape 75"/>
          <p:cNvSpPr/>
          <p:nvPr/>
        </p:nvSpPr>
        <p:spPr>
          <a:xfrm>
            <a:off x="1143000" y="1447799"/>
            <a:ext cx="7467600" cy="656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8" tIns="45718" rIns="45718" bIns="45718">
            <a:normAutofit/>
          </a:bodyPr>
          <a:lstStyle>
            <a:lvl1pPr algn="ctr">
              <a:defRPr sz="2400"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>
              <a:defRPr sz="1800"/>
            </a:pPr>
            <a:r>
              <a:rPr lang="es-ES_tradnl" sz="2000" dirty="0" smtClean="0">
                <a:sym typeface="Calibri"/>
              </a:rPr>
              <a:t>El electroimán: sus componentes.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3276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 smtClean="0">
                <a:ea typeface="Calibri"/>
                <a:cs typeface="Calibri"/>
                <a:sym typeface="Calibri"/>
              </a:rPr>
              <a:t>Una fuente de poder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29000" y="3505200"/>
            <a:ext cx="2362200" cy="228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3"/>
          </p:cNvCxnSpPr>
          <p:nvPr/>
        </p:nvCxnSpPr>
        <p:spPr>
          <a:xfrm>
            <a:off x="2522533" y="4451866"/>
            <a:ext cx="5402267" cy="34873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0" idx="3"/>
          </p:cNvCxnSpPr>
          <p:nvPr/>
        </p:nvCxnSpPr>
        <p:spPr>
          <a:xfrm flipV="1">
            <a:off x="3830583" y="5334000"/>
            <a:ext cx="3332217" cy="322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14400" y="4267200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s-ES_tradnl" dirty="0" smtClean="0">
                <a:ea typeface="Calibri"/>
                <a:cs typeface="Calibri"/>
                <a:sym typeface="Calibri"/>
              </a:rPr>
              <a:t>Una bobina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4400" y="5181600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es-ES_tradnl" dirty="0" smtClean="0">
                <a:ea typeface="Calibri"/>
                <a:cs typeface="Calibri"/>
                <a:sym typeface="Calibri"/>
              </a:rPr>
              <a:t>El núcleo ferromagnético</a:t>
            </a:r>
            <a:endParaRPr lang="es-ES_tradnl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63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4502</Words>
  <Application>Microsoft Office PowerPoint</Application>
  <PresentationFormat>Presentación en pantalla (4:3)</PresentationFormat>
  <Paragraphs>440</Paragraphs>
  <Slides>46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American Typewriter</vt:lpstr>
      <vt:lpstr>Arial</vt:lpstr>
      <vt:lpstr>Avenir Book</vt:lpstr>
      <vt:lpstr>Avenir Roman</vt:lpstr>
      <vt:lpstr>Baskerville Old Face</vt:lpstr>
      <vt:lpstr>Calibri</vt:lpstr>
      <vt:lpstr>Verdana</vt:lpstr>
      <vt:lpstr>Verdana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Jean-Jacques Ammann</dc:creator>
  <cp:lastModifiedBy>Cristian Pedernera</cp:lastModifiedBy>
  <cp:revision>87</cp:revision>
  <dcterms:created xsi:type="dcterms:W3CDTF">2014-09-16T18:46:22Z</dcterms:created>
  <dcterms:modified xsi:type="dcterms:W3CDTF">2015-03-23T14:43:08Z</dcterms:modified>
</cp:coreProperties>
</file>