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542" r:id="rId2"/>
    <p:sldId id="490" r:id="rId3"/>
    <p:sldId id="406" r:id="rId4"/>
    <p:sldId id="480" r:id="rId5"/>
    <p:sldId id="452" r:id="rId6"/>
    <p:sldId id="468" r:id="rId7"/>
    <p:sldId id="543" r:id="rId8"/>
    <p:sldId id="546" r:id="rId9"/>
    <p:sldId id="544" r:id="rId10"/>
    <p:sldId id="521" r:id="rId11"/>
    <p:sldId id="522" r:id="rId12"/>
    <p:sldId id="514" r:id="rId13"/>
    <p:sldId id="513" r:id="rId14"/>
    <p:sldId id="510" r:id="rId15"/>
    <p:sldId id="478" r:id="rId16"/>
    <p:sldId id="512" r:id="rId17"/>
    <p:sldId id="467" r:id="rId18"/>
    <p:sldId id="523" r:id="rId19"/>
    <p:sldId id="524" r:id="rId20"/>
    <p:sldId id="540" r:id="rId21"/>
    <p:sldId id="541" r:id="rId22"/>
    <p:sldId id="515" r:id="rId23"/>
    <p:sldId id="511" r:id="rId24"/>
    <p:sldId id="481" r:id="rId25"/>
    <p:sldId id="501" r:id="rId26"/>
    <p:sldId id="519" r:id="rId27"/>
    <p:sldId id="517" r:id="rId28"/>
    <p:sldId id="516" r:id="rId29"/>
    <p:sldId id="503" r:id="rId30"/>
    <p:sldId id="472" r:id="rId31"/>
    <p:sldId id="526" r:id="rId32"/>
    <p:sldId id="456" r:id="rId33"/>
    <p:sldId id="473" r:id="rId34"/>
    <p:sldId id="461" r:id="rId35"/>
    <p:sldId id="397" r:id="rId36"/>
    <p:sldId id="495" r:id="rId37"/>
    <p:sldId id="530" r:id="rId38"/>
    <p:sldId id="531" r:id="rId39"/>
    <p:sldId id="532" r:id="rId40"/>
    <p:sldId id="533" r:id="rId41"/>
    <p:sldId id="534" r:id="rId42"/>
    <p:sldId id="535" r:id="rId43"/>
    <p:sldId id="545" r:id="rId44"/>
    <p:sldId id="537" r:id="rId45"/>
    <p:sldId id="428" r:id="rId46"/>
    <p:sldId id="476" r:id="rId47"/>
    <p:sldId id="432" r:id="rId48"/>
    <p:sldId id="483" r:id="rId49"/>
    <p:sldId id="507" r:id="rId50"/>
    <p:sldId id="509" r:id="rId51"/>
    <p:sldId id="488" r:id="rId52"/>
  </p:sldIdLst>
  <p:sldSz cx="9144000" cy="6858000" type="screen4x3"/>
  <p:notesSz cx="9363075" cy="7077075"/>
  <p:defaultTex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 Teresa Dittborn" initials="MTD" lastIdx="15" clrIdx="0"/>
  <p:cmAuthor id="1" name="Jean-Jacques Ammann" initials="JJ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6C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26" autoAdjust="0"/>
    <p:restoredTop sz="88285" autoAdjust="0"/>
  </p:normalViewPr>
  <p:slideViewPr>
    <p:cSldViewPr>
      <p:cViewPr varScale="1">
        <p:scale>
          <a:sx n="81" d="100"/>
          <a:sy n="81" d="100"/>
        </p:scale>
        <p:origin x="1338" y="120"/>
      </p:cViewPr>
      <p:guideLst>
        <p:guide orient="horz" pos="2160"/>
        <p:guide pos="2880"/>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4057660" cy="3540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CL"/>
          </a:p>
        </p:txBody>
      </p:sp>
      <p:sp>
        <p:nvSpPr>
          <p:cNvPr id="3" name="2 Marcador de fecha"/>
          <p:cNvSpPr>
            <a:spLocks noGrp="1"/>
          </p:cNvSpPr>
          <p:nvPr>
            <p:ph type="dt" sz="quarter" idx="1"/>
          </p:nvPr>
        </p:nvSpPr>
        <p:spPr>
          <a:xfrm>
            <a:off x="5303779" y="1"/>
            <a:ext cx="4057660" cy="3540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ABC6AFD-CC4F-41CD-BA1E-0ECB2AE14399}" type="datetimeFigureOut">
              <a:rPr lang="es-CL"/>
              <a:pPr>
                <a:defRPr/>
              </a:pPr>
              <a:t>23-03-2015</a:t>
            </a:fld>
            <a:endParaRPr lang="es-CL"/>
          </a:p>
        </p:txBody>
      </p:sp>
      <p:sp>
        <p:nvSpPr>
          <p:cNvPr id="4" name="3 Marcador de pie de página"/>
          <p:cNvSpPr>
            <a:spLocks noGrp="1"/>
          </p:cNvSpPr>
          <p:nvPr>
            <p:ph type="ftr" sz="quarter" idx="2"/>
          </p:nvPr>
        </p:nvSpPr>
        <p:spPr>
          <a:xfrm>
            <a:off x="1" y="6721476"/>
            <a:ext cx="4057660" cy="3540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CL"/>
          </a:p>
        </p:txBody>
      </p:sp>
      <p:sp>
        <p:nvSpPr>
          <p:cNvPr id="5" name="4 Marcador de número de diapositiva"/>
          <p:cNvSpPr>
            <a:spLocks noGrp="1"/>
          </p:cNvSpPr>
          <p:nvPr>
            <p:ph type="sldNum" sz="quarter" idx="3"/>
          </p:nvPr>
        </p:nvSpPr>
        <p:spPr>
          <a:xfrm>
            <a:off x="5303779" y="6721476"/>
            <a:ext cx="4057660" cy="35401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2476A9B-EDD2-4AA2-A0F9-51CAF0FDEDFE}" type="slidenum">
              <a:rPr lang="es-CL"/>
              <a:pPr>
                <a:defRPr/>
              </a:pPr>
              <a:t>‹Nº›</a:t>
            </a:fld>
            <a:endParaRPr lang="es-CL"/>
          </a:p>
        </p:txBody>
      </p:sp>
    </p:spTree>
    <p:extLst>
      <p:ext uri="{BB962C8B-B14F-4D97-AF65-F5344CB8AC3E}">
        <p14:creationId xmlns:p14="http://schemas.microsoft.com/office/powerpoint/2010/main" val="1658842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4057660" cy="354013"/>
          </a:xfrm>
          <a:prstGeom prst="rect">
            <a:avLst/>
          </a:prstGeom>
        </p:spPr>
        <p:txBody>
          <a:bodyPr vert="horz" lIns="87609" tIns="43804" rIns="87609" bIns="43804" rtlCol="0"/>
          <a:lstStyle>
            <a:lvl1pPr algn="l" fontAlgn="auto">
              <a:spcBef>
                <a:spcPts val="0"/>
              </a:spcBef>
              <a:spcAft>
                <a:spcPts val="0"/>
              </a:spcAft>
              <a:defRPr sz="1100">
                <a:latin typeface="+mn-lt"/>
                <a:cs typeface="+mn-cs"/>
              </a:defRPr>
            </a:lvl1pPr>
          </a:lstStyle>
          <a:p>
            <a:pPr>
              <a:defRPr/>
            </a:pPr>
            <a:endParaRPr lang="es-CL"/>
          </a:p>
        </p:txBody>
      </p:sp>
      <p:sp>
        <p:nvSpPr>
          <p:cNvPr id="3" name="2 Marcador de fecha"/>
          <p:cNvSpPr>
            <a:spLocks noGrp="1"/>
          </p:cNvSpPr>
          <p:nvPr>
            <p:ph type="dt" idx="1"/>
          </p:nvPr>
        </p:nvSpPr>
        <p:spPr>
          <a:xfrm>
            <a:off x="5302141" y="1"/>
            <a:ext cx="4059298" cy="354013"/>
          </a:xfrm>
          <a:prstGeom prst="rect">
            <a:avLst/>
          </a:prstGeom>
        </p:spPr>
        <p:txBody>
          <a:bodyPr vert="horz" lIns="87609" tIns="43804" rIns="87609" bIns="43804" rtlCol="0"/>
          <a:lstStyle>
            <a:lvl1pPr algn="r" fontAlgn="auto">
              <a:spcBef>
                <a:spcPts val="0"/>
              </a:spcBef>
              <a:spcAft>
                <a:spcPts val="0"/>
              </a:spcAft>
              <a:defRPr sz="1100">
                <a:latin typeface="+mn-lt"/>
                <a:cs typeface="+mn-cs"/>
              </a:defRPr>
            </a:lvl1pPr>
          </a:lstStyle>
          <a:p>
            <a:pPr>
              <a:defRPr/>
            </a:pPr>
            <a:fld id="{51081BED-3180-4C63-B39B-C753729DD7E6}" type="datetimeFigureOut">
              <a:rPr lang="es-CL"/>
              <a:pPr>
                <a:defRPr/>
              </a:pPr>
              <a:t>23-03-2015</a:t>
            </a:fld>
            <a:endParaRPr lang="es-CL"/>
          </a:p>
        </p:txBody>
      </p:sp>
      <p:sp>
        <p:nvSpPr>
          <p:cNvPr id="4" name="3 Marcador de imagen de diapositiva"/>
          <p:cNvSpPr>
            <a:spLocks noGrp="1" noRot="1" noChangeAspect="1"/>
          </p:cNvSpPr>
          <p:nvPr>
            <p:ph type="sldImg" idx="2"/>
          </p:nvPr>
        </p:nvSpPr>
        <p:spPr>
          <a:xfrm>
            <a:off x="2911475" y="530225"/>
            <a:ext cx="3540125" cy="2654300"/>
          </a:xfrm>
          <a:prstGeom prst="rect">
            <a:avLst/>
          </a:prstGeom>
          <a:noFill/>
          <a:ln w="12700">
            <a:solidFill>
              <a:prstClr val="black"/>
            </a:solidFill>
          </a:ln>
        </p:spPr>
        <p:txBody>
          <a:bodyPr vert="horz" lIns="87609" tIns="43804" rIns="87609" bIns="43804" rtlCol="0" anchor="ctr"/>
          <a:lstStyle/>
          <a:p>
            <a:pPr lvl="0"/>
            <a:endParaRPr lang="es-CL" noProof="0"/>
          </a:p>
        </p:txBody>
      </p:sp>
      <p:sp>
        <p:nvSpPr>
          <p:cNvPr id="5" name="4 Marcador de notas"/>
          <p:cNvSpPr>
            <a:spLocks noGrp="1"/>
          </p:cNvSpPr>
          <p:nvPr>
            <p:ph type="body" sz="quarter" idx="3"/>
          </p:nvPr>
        </p:nvSpPr>
        <p:spPr>
          <a:xfrm>
            <a:off x="936636" y="3360738"/>
            <a:ext cx="7489805" cy="3186112"/>
          </a:xfrm>
          <a:prstGeom prst="rect">
            <a:avLst/>
          </a:prstGeom>
        </p:spPr>
        <p:txBody>
          <a:bodyPr vert="horz" lIns="87609" tIns="43804" rIns="87609" bIns="43804"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L" noProof="0"/>
          </a:p>
        </p:txBody>
      </p:sp>
      <p:sp>
        <p:nvSpPr>
          <p:cNvPr id="6" name="5 Marcador de pie de página"/>
          <p:cNvSpPr>
            <a:spLocks noGrp="1"/>
          </p:cNvSpPr>
          <p:nvPr>
            <p:ph type="ftr" sz="quarter" idx="4"/>
          </p:nvPr>
        </p:nvSpPr>
        <p:spPr>
          <a:xfrm>
            <a:off x="1" y="6721476"/>
            <a:ext cx="4057660" cy="354013"/>
          </a:xfrm>
          <a:prstGeom prst="rect">
            <a:avLst/>
          </a:prstGeom>
        </p:spPr>
        <p:txBody>
          <a:bodyPr vert="horz" lIns="87609" tIns="43804" rIns="87609" bIns="43804" rtlCol="0" anchor="b"/>
          <a:lstStyle>
            <a:lvl1pPr algn="l" fontAlgn="auto">
              <a:spcBef>
                <a:spcPts val="0"/>
              </a:spcBef>
              <a:spcAft>
                <a:spcPts val="0"/>
              </a:spcAft>
              <a:defRPr sz="1100">
                <a:latin typeface="+mn-lt"/>
                <a:cs typeface="+mn-cs"/>
              </a:defRPr>
            </a:lvl1pPr>
          </a:lstStyle>
          <a:p>
            <a:pPr>
              <a:defRPr/>
            </a:pPr>
            <a:endParaRPr lang="es-CL"/>
          </a:p>
        </p:txBody>
      </p:sp>
      <p:sp>
        <p:nvSpPr>
          <p:cNvPr id="7" name="6 Marcador de número de diapositiva"/>
          <p:cNvSpPr>
            <a:spLocks noGrp="1"/>
          </p:cNvSpPr>
          <p:nvPr>
            <p:ph type="sldNum" sz="quarter" idx="5"/>
          </p:nvPr>
        </p:nvSpPr>
        <p:spPr>
          <a:xfrm>
            <a:off x="5302141" y="6721476"/>
            <a:ext cx="4059298" cy="354013"/>
          </a:xfrm>
          <a:prstGeom prst="rect">
            <a:avLst/>
          </a:prstGeom>
        </p:spPr>
        <p:txBody>
          <a:bodyPr vert="horz" lIns="87609" tIns="43804" rIns="87609" bIns="43804" rtlCol="0" anchor="b"/>
          <a:lstStyle>
            <a:lvl1pPr algn="r" fontAlgn="auto">
              <a:spcBef>
                <a:spcPts val="0"/>
              </a:spcBef>
              <a:spcAft>
                <a:spcPts val="0"/>
              </a:spcAft>
              <a:defRPr sz="1100">
                <a:latin typeface="+mn-lt"/>
                <a:cs typeface="+mn-cs"/>
              </a:defRPr>
            </a:lvl1pPr>
          </a:lstStyle>
          <a:p>
            <a:pPr>
              <a:defRPr/>
            </a:pPr>
            <a:fld id="{6C898848-3D1F-4D4C-9324-44889EAD6526}" type="slidenum">
              <a:rPr lang="es-CL"/>
              <a:pPr>
                <a:defRPr/>
              </a:pPr>
              <a:t>‹Nº›</a:t>
            </a:fld>
            <a:endParaRPr lang="es-CL"/>
          </a:p>
        </p:txBody>
      </p:sp>
    </p:spTree>
    <p:extLst>
      <p:ext uri="{BB962C8B-B14F-4D97-AF65-F5344CB8AC3E}">
        <p14:creationId xmlns:p14="http://schemas.microsoft.com/office/powerpoint/2010/main" val="1313142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959144-27F3-4A44-991D-66823FFF212E}" type="slidenum">
              <a:rPr lang="es-CL" smtClean="0"/>
              <a:pPr fontAlgn="base">
                <a:spcBef>
                  <a:spcPct val="0"/>
                </a:spcBef>
                <a:spcAft>
                  <a:spcPct val="0"/>
                </a:spcAft>
                <a:defRPr/>
              </a:pPr>
              <a:t>2</a:t>
            </a:fld>
            <a:endParaRPr lang="es-CL" dirty="0" smtClean="0"/>
          </a:p>
        </p:txBody>
      </p:sp>
    </p:spTree>
    <p:extLst>
      <p:ext uri="{BB962C8B-B14F-4D97-AF65-F5344CB8AC3E}">
        <p14:creationId xmlns:p14="http://schemas.microsoft.com/office/powerpoint/2010/main" val="2650298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959144-27F3-4A44-991D-66823FFF212E}" type="slidenum">
              <a:rPr lang="es-CL" smtClean="0"/>
              <a:pPr fontAlgn="base">
                <a:spcBef>
                  <a:spcPct val="0"/>
                </a:spcBef>
                <a:spcAft>
                  <a:spcPct val="0"/>
                </a:spcAft>
                <a:defRPr/>
              </a:pPr>
              <a:t>12</a:t>
            </a:fld>
            <a:endParaRPr lang="es-CL" dirty="0" smtClean="0"/>
          </a:p>
        </p:txBody>
      </p:sp>
    </p:spTree>
    <p:extLst>
      <p:ext uri="{BB962C8B-B14F-4D97-AF65-F5344CB8AC3E}">
        <p14:creationId xmlns:p14="http://schemas.microsoft.com/office/powerpoint/2010/main" val="3460291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959144-27F3-4A44-991D-66823FFF212E}" type="slidenum">
              <a:rPr lang="es-CL" smtClean="0"/>
              <a:pPr fontAlgn="base">
                <a:spcBef>
                  <a:spcPct val="0"/>
                </a:spcBef>
                <a:spcAft>
                  <a:spcPct val="0"/>
                </a:spcAft>
                <a:defRPr/>
              </a:pPr>
              <a:t>13</a:t>
            </a:fld>
            <a:endParaRPr lang="es-CL" dirty="0" smtClean="0"/>
          </a:p>
        </p:txBody>
      </p:sp>
    </p:spTree>
    <p:extLst>
      <p:ext uri="{BB962C8B-B14F-4D97-AF65-F5344CB8AC3E}">
        <p14:creationId xmlns:p14="http://schemas.microsoft.com/office/powerpoint/2010/main" val="383223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CL" altLang="es-CL" dirty="0" smtClean="0"/>
              <a:t>NUEVO!!!</a:t>
            </a:r>
          </a:p>
        </p:txBody>
      </p:sp>
      <p:sp>
        <p:nvSpPr>
          <p:cNvPr id="870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138062-F936-4921-BBA9-61C65DF55315}" type="slidenum">
              <a:rPr lang="es-CL" smtClean="0">
                <a:solidFill>
                  <a:srgbClr val="000000"/>
                </a:solidFill>
              </a:rPr>
              <a:pPr fontAlgn="base">
                <a:spcBef>
                  <a:spcPct val="0"/>
                </a:spcBef>
                <a:spcAft>
                  <a:spcPct val="0"/>
                </a:spcAft>
                <a:defRPr/>
              </a:pPr>
              <a:t>14</a:t>
            </a:fld>
            <a:endParaRPr lang="es-CL" smtClean="0">
              <a:solidFill>
                <a:srgbClr val="000000"/>
              </a:solidFill>
            </a:endParaRPr>
          </a:p>
        </p:txBody>
      </p:sp>
    </p:spTree>
    <p:extLst>
      <p:ext uri="{BB962C8B-B14F-4D97-AF65-F5344CB8AC3E}">
        <p14:creationId xmlns:p14="http://schemas.microsoft.com/office/powerpoint/2010/main" val="420146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656B01-30FE-4F25-B422-AB780DA90105}" type="slidenum">
              <a:rPr lang="es-CL" smtClean="0"/>
              <a:pPr fontAlgn="base">
                <a:spcBef>
                  <a:spcPct val="0"/>
                </a:spcBef>
                <a:spcAft>
                  <a:spcPct val="0"/>
                </a:spcAft>
                <a:defRPr/>
              </a:pPr>
              <a:t>15</a:t>
            </a:fld>
            <a:endParaRPr lang="es-CL" dirty="0" smtClean="0"/>
          </a:p>
        </p:txBody>
      </p:sp>
    </p:spTree>
    <p:extLst>
      <p:ext uri="{BB962C8B-B14F-4D97-AF65-F5344CB8AC3E}">
        <p14:creationId xmlns:p14="http://schemas.microsoft.com/office/powerpoint/2010/main" val="2752575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CL" altLang="es-CL" dirty="0" smtClean="0"/>
              <a:t>NUEVO!!!</a:t>
            </a:r>
          </a:p>
        </p:txBody>
      </p:sp>
      <p:sp>
        <p:nvSpPr>
          <p:cNvPr id="870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138062-F936-4921-BBA9-61C65DF55315}" type="slidenum">
              <a:rPr lang="es-CL" smtClean="0">
                <a:solidFill>
                  <a:srgbClr val="000000"/>
                </a:solidFill>
              </a:rPr>
              <a:pPr fontAlgn="base">
                <a:spcBef>
                  <a:spcPct val="0"/>
                </a:spcBef>
                <a:spcAft>
                  <a:spcPct val="0"/>
                </a:spcAft>
                <a:defRPr/>
              </a:pPr>
              <a:t>16</a:t>
            </a:fld>
            <a:endParaRPr lang="es-CL" smtClean="0">
              <a:solidFill>
                <a:srgbClr val="000000"/>
              </a:solidFill>
            </a:endParaRPr>
          </a:p>
        </p:txBody>
      </p:sp>
    </p:spTree>
    <p:extLst>
      <p:ext uri="{BB962C8B-B14F-4D97-AF65-F5344CB8AC3E}">
        <p14:creationId xmlns:p14="http://schemas.microsoft.com/office/powerpoint/2010/main" val="1805284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E3E4E4-D615-4EC0-8B15-0B2D0C7D149B}" type="slidenum">
              <a:rPr lang="es-CL" smtClean="0"/>
              <a:pPr fontAlgn="base">
                <a:spcBef>
                  <a:spcPct val="0"/>
                </a:spcBef>
                <a:spcAft>
                  <a:spcPct val="0"/>
                </a:spcAft>
                <a:defRPr/>
              </a:pPr>
              <a:t>17</a:t>
            </a:fld>
            <a:endParaRPr lang="es-CL" dirty="0" smtClean="0"/>
          </a:p>
        </p:txBody>
      </p:sp>
    </p:spTree>
    <p:extLst>
      <p:ext uri="{BB962C8B-B14F-4D97-AF65-F5344CB8AC3E}">
        <p14:creationId xmlns:p14="http://schemas.microsoft.com/office/powerpoint/2010/main" val="1306371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F9C07D-DF6C-469B-816F-EF6487E86C59}" type="slidenum">
              <a:rPr lang="es-CL" smtClean="0"/>
              <a:pPr fontAlgn="base">
                <a:spcBef>
                  <a:spcPct val="0"/>
                </a:spcBef>
                <a:spcAft>
                  <a:spcPct val="0"/>
                </a:spcAft>
                <a:defRPr/>
              </a:pPr>
              <a:t>20</a:t>
            </a:fld>
            <a:endParaRPr lang="es-CL" dirty="0" smtClean="0"/>
          </a:p>
        </p:txBody>
      </p:sp>
    </p:spTree>
    <p:extLst>
      <p:ext uri="{BB962C8B-B14F-4D97-AF65-F5344CB8AC3E}">
        <p14:creationId xmlns:p14="http://schemas.microsoft.com/office/powerpoint/2010/main" val="2942377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F9C07D-DF6C-469B-816F-EF6487E86C59}" type="slidenum">
              <a:rPr lang="es-CL" smtClean="0"/>
              <a:pPr fontAlgn="base">
                <a:spcBef>
                  <a:spcPct val="0"/>
                </a:spcBef>
                <a:spcAft>
                  <a:spcPct val="0"/>
                </a:spcAft>
                <a:defRPr/>
              </a:pPr>
              <a:t>21</a:t>
            </a:fld>
            <a:endParaRPr lang="es-CL" dirty="0" smtClean="0"/>
          </a:p>
        </p:txBody>
      </p:sp>
    </p:spTree>
    <p:extLst>
      <p:ext uri="{BB962C8B-B14F-4D97-AF65-F5344CB8AC3E}">
        <p14:creationId xmlns:p14="http://schemas.microsoft.com/office/powerpoint/2010/main" val="4034293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959144-27F3-4A44-991D-66823FFF212E}" type="slidenum">
              <a:rPr lang="es-CL" smtClean="0"/>
              <a:pPr fontAlgn="base">
                <a:spcBef>
                  <a:spcPct val="0"/>
                </a:spcBef>
                <a:spcAft>
                  <a:spcPct val="0"/>
                </a:spcAft>
                <a:defRPr/>
              </a:pPr>
              <a:t>22</a:t>
            </a:fld>
            <a:endParaRPr lang="es-CL" dirty="0" smtClean="0"/>
          </a:p>
        </p:txBody>
      </p:sp>
    </p:spTree>
    <p:extLst>
      <p:ext uri="{BB962C8B-B14F-4D97-AF65-F5344CB8AC3E}">
        <p14:creationId xmlns:p14="http://schemas.microsoft.com/office/powerpoint/2010/main" val="1800357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959144-27F3-4A44-991D-66823FFF212E}" type="slidenum">
              <a:rPr lang="es-CL" smtClean="0"/>
              <a:pPr fontAlgn="base">
                <a:spcBef>
                  <a:spcPct val="0"/>
                </a:spcBef>
                <a:spcAft>
                  <a:spcPct val="0"/>
                </a:spcAft>
                <a:defRPr/>
              </a:pPr>
              <a:t>23</a:t>
            </a:fld>
            <a:endParaRPr lang="es-CL" dirty="0" smtClean="0"/>
          </a:p>
        </p:txBody>
      </p:sp>
    </p:spTree>
    <p:extLst>
      <p:ext uri="{BB962C8B-B14F-4D97-AF65-F5344CB8AC3E}">
        <p14:creationId xmlns:p14="http://schemas.microsoft.com/office/powerpoint/2010/main" val="210281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959144-27F3-4A44-991D-66823FFF212E}" type="slidenum">
              <a:rPr lang="es-CL" smtClean="0"/>
              <a:pPr fontAlgn="base">
                <a:spcBef>
                  <a:spcPct val="0"/>
                </a:spcBef>
                <a:spcAft>
                  <a:spcPct val="0"/>
                </a:spcAft>
                <a:defRPr/>
              </a:pPr>
              <a:t>3</a:t>
            </a:fld>
            <a:endParaRPr lang="es-CL" dirty="0" smtClean="0"/>
          </a:p>
        </p:txBody>
      </p:sp>
    </p:spTree>
    <p:extLst>
      <p:ext uri="{BB962C8B-B14F-4D97-AF65-F5344CB8AC3E}">
        <p14:creationId xmlns:p14="http://schemas.microsoft.com/office/powerpoint/2010/main" val="137800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695B40-BC06-49D3-A4D2-22AC9FA4FEDF}" type="slidenum">
              <a:rPr lang="es-CL" smtClean="0"/>
              <a:pPr fontAlgn="base">
                <a:spcBef>
                  <a:spcPct val="0"/>
                </a:spcBef>
                <a:spcAft>
                  <a:spcPct val="0"/>
                </a:spcAft>
                <a:defRPr/>
              </a:pPr>
              <a:t>24</a:t>
            </a:fld>
            <a:endParaRPr lang="es-CL" dirty="0" smtClean="0"/>
          </a:p>
        </p:txBody>
      </p:sp>
    </p:spTree>
    <p:extLst>
      <p:ext uri="{BB962C8B-B14F-4D97-AF65-F5344CB8AC3E}">
        <p14:creationId xmlns:p14="http://schemas.microsoft.com/office/powerpoint/2010/main" val="2968348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A4040E-A0D6-4024-8BAD-2E483DA6388E}" type="slidenum">
              <a:rPr lang="es-CL" smtClean="0"/>
              <a:pPr fontAlgn="base">
                <a:spcBef>
                  <a:spcPct val="0"/>
                </a:spcBef>
                <a:spcAft>
                  <a:spcPct val="0"/>
                </a:spcAft>
                <a:defRPr/>
              </a:pPr>
              <a:t>25</a:t>
            </a:fld>
            <a:endParaRPr lang="es-CL" dirty="0" smtClean="0"/>
          </a:p>
        </p:txBody>
      </p:sp>
    </p:spTree>
    <p:extLst>
      <p:ext uri="{BB962C8B-B14F-4D97-AF65-F5344CB8AC3E}">
        <p14:creationId xmlns:p14="http://schemas.microsoft.com/office/powerpoint/2010/main" val="1717558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A4040E-A0D6-4024-8BAD-2E483DA6388E}" type="slidenum">
              <a:rPr lang="es-CL" smtClean="0"/>
              <a:pPr fontAlgn="base">
                <a:spcBef>
                  <a:spcPct val="0"/>
                </a:spcBef>
                <a:spcAft>
                  <a:spcPct val="0"/>
                </a:spcAft>
                <a:defRPr/>
              </a:pPr>
              <a:t>26</a:t>
            </a:fld>
            <a:endParaRPr lang="es-CL" dirty="0" smtClean="0"/>
          </a:p>
        </p:txBody>
      </p:sp>
    </p:spTree>
    <p:extLst>
      <p:ext uri="{BB962C8B-B14F-4D97-AF65-F5344CB8AC3E}">
        <p14:creationId xmlns:p14="http://schemas.microsoft.com/office/powerpoint/2010/main" val="2795367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018891-98AD-4957-A6C7-0D947FA42F05}" type="slidenum">
              <a:rPr lang="es-CL" smtClean="0"/>
              <a:pPr fontAlgn="base">
                <a:spcBef>
                  <a:spcPct val="0"/>
                </a:spcBef>
                <a:spcAft>
                  <a:spcPct val="0"/>
                </a:spcAft>
                <a:defRPr/>
              </a:pPr>
              <a:t>27</a:t>
            </a:fld>
            <a:endParaRPr lang="es-CL" dirty="0" smtClean="0"/>
          </a:p>
        </p:txBody>
      </p:sp>
    </p:spTree>
    <p:extLst>
      <p:ext uri="{BB962C8B-B14F-4D97-AF65-F5344CB8AC3E}">
        <p14:creationId xmlns:p14="http://schemas.microsoft.com/office/powerpoint/2010/main" val="1408293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959144-27F3-4A44-991D-66823FFF212E}" type="slidenum">
              <a:rPr lang="es-CL" smtClean="0"/>
              <a:pPr fontAlgn="base">
                <a:spcBef>
                  <a:spcPct val="0"/>
                </a:spcBef>
                <a:spcAft>
                  <a:spcPct val="0"/>
                </a:spcAft>
                <a:defRPr/>
              </a:pPr>
              <a:t>28</a:t>
            </a:fld>
            <a:endParaRPr lang="es-CL" dirty="0" smtClean="0"/>
          </a:p>
        </p:txBody>
      </p:sp>
    </p:spTree>
    <p:extLst>
      <p:ext uri="{BB962C8B-B14F-4D97-AF65-F5344CB8AC3E}">
        <p14:creationId xmlns:p14="http://schemas.microsoft.com/office/powerpoint/2010/main" val="522159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A4040E-A0D6-4024-8BAD-2E483DA6388E}" type="slidenum">
              <a:rPr lang="es-CL" smtClean="0"/>
              <a:pPr fontAlgn="base">
                <a:spcBef>
                  <a:spcPct val="0"/>
                </a:spcBef>
                <a:spcAft>
                  <a:spcPct val="0"/>
                </a:spcAft>
                <a:defRPr/>
              </a:pPr>
              <a:t>29</a:t>
            </a:fld>
            <a:endParaRPr lang="es-CL" dirty="0" smtClean="0"/>
          </a:p>
        </p:txBody>
      </p:sp>
    </p:spTree>
    <p:extLst>
      <p:ext uri="{BB962C8B-B14F-4D97-AF65-F5344CB8AC3E}">
        <p14:creationId xmlns:p14="http://schemas.microsoft.com/office/powerpoint/2010/main" val="2901344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849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3457DD-2EE3-425A-8349-03FD17236B2F}" type="slidenum">
              <a:rPr lang="es-CL" smtClean="0"/>
              <a:pPr fontAlgn="base">
                <a:spcBef>
                  <a:spcPct val="0"/>
                </a:spcBef>
                <a:spcAft>
                  <a:spcPct val="0"/>
                </a:spcAft>
                <a:defRPr/>
              </a:pPr>
              <a:t>30</a:t>
            </a:fld>
            <a:endParaRPr lang="es-CL" dirty="0" smtClean="0"/>
          </a:p>
        </p:txBody>
      </p:sp>
    </p:spTree>
    <p:extLst>
      <p:ext uri="{BB962C8B-B14F-4D97-AF65-F5344CB8AC3E}">
        <p14:creationId xmlns:p14="http://schemas.microsoft.com/office/powerpoint/2010/main" val="3340658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A4040E-A0D6-4024-8BAD-2E483DA6388E}" type="slidenum">
              <a:rPr lang="es-CL" smtClean="0"/>
              <a:pPr fontAlgn="base">
                <a:spcBef>
                  <a:spcPct val="0"/>
                </a:spcBef>
                <a:spcAft>
                  <a:spcPct val="0"/>
                </a:spcAft>
                <a:defRPr/>
              </a:pPr>
              <a:t>31</a:t>
            </a:fld>
            <a:endParaRPr lang="es-CL" dirty="0" smtClean="0"/>
          </a:p>
        </p:txBody>
      </p:sp>
    </p:spTree>
    <p:extLst>
      <p:ext uri="{BB962C8B-B14F-4D97-AF65-F5344CB8AC3E}">
        <p14:creationId xmlns:p14="http://schemas.microsoft.com/office/powerpoint/2010/main" val="990619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849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6932D8-58CB-417A-94CE-2D7FE9C01891}" type="slidenum">
              <a:rPr lang="es-CL" smtClean="0"/>
              <a:pPr fontAlgn="base">
                <a:spcBef>
                  <a:spcPct val="0"/>
                </a:spcBef>
                <a:spcAft>
                  <a:spcPct val="0"/>
                </a:spcAft>
                <a:defRPr/>
              </a:pPr>
              <a:t>32</a:t>
            </a:fld>
            <a:endParaRPr lang="es-CL" dirty="0" smtClean="0"/>
          </a:p>
        </p:txBody>
      </p:sp>
    </p:spTree>
    <p:extLst>
      <p:ext uri="{BB962C8B-B14F-4D97-AF65-F5344CB8AC3E}">
        <p14:creationId xmlns:p14="http://schemas.microsoft.com/office/powerpoint/2010/main" val="1089076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849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1D97A3-488C-4C9E-9502-6C1ACE8D45B8}" type="slidenum">
              <a:rPr lang="es-CL" smtClean="0"/>
              <a:pPr fontAlgn="base">
                <a:spcBef>
                  <a:spcPct val="0"/>
                </a:spcBef>
                <a:spcAft>
                  <a:spcPct val="0"/>
                </a:spcAft>
                <a:defRPr/>
              </a:pPr>
              <a:t>33</a:t>
            </a:fld>
            <a:endParaRPr lang="es-CL" dirty="0" smtClean="0"/>
          </a:p>
        </p:txBody>
      </p:sp>
    </p:spTree>
    <p:extLst>
      <p:ext uri="{BB962C8B-B14F-4D97-AF65-F5344CB8AC3E}">
        <p14:creationId xmlns:p14="http://schemas.microsoft.com/office/powerpoint/2010/main" val="3767076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BCA575-EE2E-4828-8C59-177FFD66B37D}" type="slidenum">
              <a:rPr lang="es-CL" smtClean="0"/>
              <a:pPr fontAlgn="base">
                <a:spcBef>
                  <a:spcPct val="0"/>
                </a:spcBef>
                <a:spcAft>
                  <a:spcPct val="0"/>
                </a:spcAft>
                <a:defRPr/>
              </a:pPr>
              <a:t>4</a:t>
            </a:fld>
            <a:endParaRPr lang="es-CL" dirty="0" smtClean="0"/>
          </a:p>
        </p:txBody>
      </p:sp>
    </p:spTree>
    <p:extLst>
      <p:ext uri="{BB962C8B-B14F-4D97-AF65-F5344CB8AC3E}">
        <p14:creationId xmlns:p14="http://schemas.microsoft.com/office/powerpoint/2010/main" val="3399385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849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5BEBA1-4A14-4291-BF48-86F7A193D6AC}" type="slidenum">
              <a:rPr lang="es-CL" smtClean="0"/>
              <a:pPr fontAlgn="base">
                <a:spcBef>
                  <a:spcPct val="0"/>
                </a:spcBef>
                <a:spcAft>
                  <a:spcPct val="0"/>
                </a:spcAft>
                <a:defRPr/>
              </a:pPr>
              <a:t>34</a:t>
            </a:fld>
            <a:endParaRPr lang="es-CL" dirty="0" smtClean="0"/>
          </a:p>
        </p:txBody>
      </p:sp>
    </p:spTree>
    <p:extLst>
      <p:ext uri="{BB962C8B-B14F-4D97-AF65-F5344CB8AC3E}">
        <p14:creationId xmlns:p14="http://schemas.microsoft.com/office/powerpoint/2010/main" val="1646726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870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138062-F936-4921-BBA9-61C65DF55315}" type="slidenum">
              <a:rPr lang="es-CL" smtClean="0">
                <a:solidFill>
                  <a:srgbClr val="000000"/>
                </a:solidFill>
              </a:rPr>
              <a:pPr fontAlgn="base">
                <a:spcBef>
                  <a:spcPct val="0"/>
                </a:spcBef>
                <a:spcAft>
                  <a:spcPct val="0"/>
                </a:spcAft>
                <a:defRPr/>
              </a:pPr>
              <a:t>35</a:t>
            </a:fld>
            <a:endParaRPr lang="es-CL" smtClean="0">
              <a:solidFill>
                <a:srgbClr val="000000"/>
              </a:solidFill>
            </a:endParaRPr>
          </a:p>
        </p:txBody>
      </p:sp>
    </p:spTree>
    <p:extLst>
      <p:ext uri="{BB962C8B-B14F-4D97-AF65-F5344CB8AC3E}">
        <p14:creationId xmlns:p14="http://schemas.microsoft.com/office/powerpoint/2010/main" val="1962609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849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5BEBA1-4A14-4291-BF48-86F7A193D6AC}" type="slidenum">
              <a:rPr lang="es-CL" smtClean="0"/>
              <a:pPr fontAlgn="base">
                <a:spcBef>
                  <a:spcPct val="0"/>
                </a:spcBef>
                <a:spcAft>
                  <a:spcPct val="0"/>
                </a:spcAft>
                <a:defRPr/>
              </a:pPr>
              <a:t>36</a:t>
            </a:fld>
            <a:endParaRPr lang="es-CL" dirty="0" smtClean="0"/>
          </a:p>
        </p:txBody>
      </p:sp>
    </p:spTree>
    <p:extLst>
      <p:ext uri="{BB962C8B-B14F-4D97-AF65-F5344CB8AC3E}">
        <p14:creationId xmlns:p14="http://schemas.microsoft.com/office/powerpoint/2010/main" val="4233012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849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5BEBA1-4A14-4291-BF48-86F7A193D6AC}" type="slidenum">
              <a:rPr lang="es-CL" smtClean="0"/>
              <a:pPr fontAlgn="base">
                <a:spcBef>
                  <a:spcPct val="0"/>
                </a:spcBef>
                <a:spcAft>
                  <a:spcPct val="0"/>
                </a:spcAft>
                <a:defRPr/>
              </a:pPr>
              <a:t>37</a:t>
            </a:fld>
            <a:endParaRPr lang="es-CL" dirty="0" smtClean="0"/>
          </a:p>
        </p:txBody>
      </p:sp>
    </p:spTree>
    <p:extLst>
      <p:ext uri="{BB962C8B-B14F-4D97-AF65-F5344CB8AC3E}">
        <p14:creationId xmlns:p14="http://schemas.microsoft.com/office/powerpoint/2010/main" val="22008114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849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5BEBA1-4A14-4291-BF48-86F7A193D6AC}" type="slidenum">
              <a:rPr lang="es-CL" smtClean="0"/>
              <a:pPr fontAlgn="base">
                <a:spcBef>
                  <a:spcPct val="0"/>
                </a:spcBef>
                <a:spcAft>
                  <a:spcPct val="0"/>
                </a:spcAft>
                <a:defRPr/>
              </a:pPr>
              <a:t>38</a:t>
            </a:fld>
            <a:endParaRPr lang="es-CL" dirty="0" smtClean="0"/>
          </a:p>
        </p:txBody>
      </p:sp>
    </p:spTree>
    <p:extLst>
      <p:ext uri="{BB962C8B-B14F-4D97-AF65-F5344CB8AC3E}">
        <p14:creationId xmlns:p14="http://schemas.microsoft.com/office/powerpoint/2010/main" val="88721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849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5BEBA1-4A14-4291-BF48-86F7A193D6AC}" type="slidenum">
              <a:rPr lang="es-CL" smtClean="0"/>
              <a:pPr fontAlgn="base">
                <a:spcBef>
                  <a:spcPct val="0"/>
                </a:spcBef>
                <a:spcAft>
                  <a:spcPct val="0"/>
                </a:spcAft>
                <a:defRPr/>
              </a:pPr>
              <a:t>39</a:t>
            </a:fld>
            <a:endParaRPr lang="es-CL" dirty="0" smtClean="0"/>
          </a:p>
        </p:txBody>
      </p:sp>
    </p:spTree>
    <p:extLst>
      <p:ext uri="{BB962C8B-B14F-4D97-AF65-F5344CB8AC3E}">
        <p14:creationId xmlns:p14="http://schemas.microsoft.com/office/powerpoint/2010/main" val="234763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A4040E-A0D6-4024-8BAD-2E483DA6388E}" type="slidenum">
              <a:rPr lang="es-CL" smtClean="0"/>
              <a:pPr fontAlgn="base">
                <a:spcBef>
                  <a:spcPct val="0"/>
                </a:spcBef>
                <a:spcAft>
                  <a:spcPct val="0"/>
                </a:spcAft>
                <a:defRPr/>
              </a:pPr>
              <a:t>40</a:t>
            </a:fld>
            <a:endParaRPr lang="es-CL" dirty="0" smtClean="0"/>
          </a:p>
        </p:txBody>
      </p:sp>
    </p:spTree>
    <p:extLst>
      <p:ext uri="{BB962C8B-B14F-4D97-AF65-F5344CB8AC3E}">
        <p14:creationId xmlns:p14="http://schemas.microsoft.com/office/powerpoint/2010/main" val="12101665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A4040E-A0D6-4024-8BAD-2E483DA6388E}" type="slidenum">
              <a:rPr lang="es-CL" smtClean="0"/>
              <a:pPr fontAlgn="base">
                <a:spcBef>
                  <a:spcPct val="0"/>
                </a:spcBef>
                <a:spcAft>
                  <a:spcPct val="0"/>
                </a:spcAft>
                <a:defRPr/>
              </a:pPr>
              <a:t>41</a:t>
            </a:fld>
            <a:endParaRPr lang="es-CL" dirty="0" smtClean="0"/>
          </a:p>
        </p:txBody>
      </p:sp>
    </p:spTree>
    <p:extLst>
      <p:ext uri="{BB962C8B-B14F-4D97-AF65-F5344CB8AC3E}">
        <p14:creationId xmlns:p14="http://schemas.microsoft.com/office/powerpoint/2010/main" val="11365915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9728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D9B6C0-BD3A-460E-865A-03C3ADBFE8EC}" type="slidenum">
              <a:rPr lang="es-CL" smtClean="0"/>
              <a:pPr fontAlgn="base">
                <a:spcBef>
                  <a:spcPct val="0"/>
                </a:spcBef>
                <a:spcAft>
                  <a:spcPct val="0"/>
                </a:spcAft>
                <a:defRPr/>
              </a:pPr>
              <a:t>42</a:t>
            </a:fld>
            <a:endParaRPr lang="es-CL" smtClean="0"/>
          </a:p>
        </p:txBody>
      </p:sp>
    </p:spTree>
    <p:extLst>
      <p:ext uri="{BB962C8B-B14F-4D97-AF65-F5344CB8AC3E}">
        <p14:creationId xmlns:p14="http://schemas.microsoft.com/office/powerpoint/2010/main" val="35505774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9728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D9B6C0-BD3A-460E-865A-03C3ADBFE8EC}" type="slidenum">
              <a:rPr lang="es-CL" smtClean="0"/>
              <a:pPr fontAlgn="base">
                <a:spcBef>
                  <a:spcPct val="0"/>
                </a:spcBef>
                <a:spcAft>
                  <a:spcPct val="0"/>
                </a:spcAft>
                <a:defRPr/>
              </a:pPr>
              <a:t>43</a:t>
            </a:fld>
            <a:endParaRPr lang="es-CL" smtClean="0"/>
          </a:p>
        </p:txBody>
      </p:sp>
    </p:spTree>
    <p:extLst>
      <p:ext uri="{BB962C8B-B14F-4D97-AF65-F5344CB8AC3E}">
        <p14:creationId xmlns:p14="http://schemas.microsoft.com/office/powerpoint/2010/main" val="2194753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384A69-9CF3-4047-9530-6EE1A7D229C6}" type="slidenum">
              <a:rPr lang="es-CL" smtClean="0"/>
              <a:pPr fontAlgn="base">
                <a:spcBef>
                  <a:spcPct val="0"/>
                </a:spcBef>
                <a:spcAft>
                  <a:spcPct val="0"/>
                </a:spcAft>
                <a:defRPr/>
              </a:pPr>
              <a:t>5</a:t>
            </a:fld>
            <a:endParaRPr lang="es-CL" dirty="0" smtClean="0"/>
          </a:p>
        </p:txBody>
      </p:sp>
    </p:spTree>
    <p:extLst>
      <p:ext uri="{BB962C8B-B14F-4D97-AF65-F5344CB8AC3E}">
        <p14:creationId xmlns:p14="http://schemas.microsoft.com/office/powerpoint/2010/main" val="32148994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A4040E-A0D6-4024-8BAD-2E483DA6388E}" type="slidenum">
              <a:rPr lang="es-CL" smtClean="0"/>
              <a:pPr fontAlgn="base">
                <a:spcBef>
                  <a:spcPct val="0"/>
                </a:spcBef>
                <a:spcAft>
                  <a:spcPct val="0"/>
                </a:spcAft>
                <a:defRPr/>
              </a:pPr>
              <a:t>44</a:t>
            </a:fld>
            <a:endParaRPr lang="es-CL" dirty="0" smtClean="0"/>
          </a:p>
        </p:txBody>
      </p:sp>
    </p:spTree>
    <p:extLst>
      <p:ext uri="{BB962C8B-B14F-4D97-AF65-F5344CB8AC3E}">
        <p14:creationId xmlns:p14="http://schemas.microsoft.com/office/powerpoint/2010/main" val="2552981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9523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88934B-AA78-48EF-8BEA-99DF9AAAC1FC}" type="slidenum">
              <a:rPr lang="es-CL" smtClean="0"/>
              <a:pPr fontAlgn="base">
                <a:spcBef>
                  <a:spcPct val="0"/>
                </a:spcBef>
                <a:spcAft>
                  <a:spcPct val="0"/>
                </a:spcAft>
                <a:defRPr/>
              </a:pPr>
              <a:t>45</a:t>
            </a:fld>
            <a:endParaRPr lang="es-CL" smtClean="0"/>
          </a:p>
        </p:txBody>
      </p:sp>
    </p:spTree>
    <p:extLst>
      <p:ext uri="{BB962C8B-B14F-4D97-AF65-F5344CB8AC3E}">
        <p14:creationId xmlns:p14="http://schemas.microsoft.com/office/powerpoint/2010/main" val="32994322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870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8170B9-CCCE-46C6-8EBA-A1ED15348EB5}" type="slidenum">
              <a:rPr lang="es-CL" smtClean="0">
                <a:solidFill>
                  <a:srgbClr val="000000"/>
                </a:solidFill>
              </a:rPr>
              <a:pPr fontAlgn="base">
                <a:spcBef>
                  <a:spcPct val="0"/>
                </a:spcBef>
                <a:spcAft>
                  <a:spcPct val="0"/>
                </a:spcAft>
                <a:defRPr/>
              </a:pPr>
              <a:t>46</a:t>
            </a:fld>
            <a:endParaRPr lang="es-CL" smtClean="0">
              <a:solidFill>
                <a:srgbClr val="000000"/>
              </a:solidFill>
            </a:endParaRPr>
          </a:p>
        </p:txBody>
      </p:sp>
    </p:spTree>
    <p:extLst>
      <p:ext uri="{BB962C8B-B14F-4D97-AF65-F5344CB8AC3E}">
        <p14:creationId xmlns:p14="http://schemas.microsoft.com/office/powerpoint/2010/main" val="37804132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9626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C1F1C8-7F87-4D81-8296-84A3170FF0DE}" type="slidenum">
              <a:rPr lang="es-CL" smtClean="0"/>
              <a:pPr fontAlgn="base">
                <a:spcBef>
                  <a:spcPct val="0"/>
                </a:spcBef>
                <a:spcAft>
                  <a:spcPct val="0"/>
                </a:spcAft>
                <a:defRPr/>
              </a:pPr>
              <a:t>47</a:t>
            </a:fld>
            <a:endParaRPr lang="es-CL" smtClean="0"/>
          </a:p>
        </p:txBody>
      </p:sp>
    </p:spTree>
    <p:extLst>
      <p:ext uri="{BB962C8B-B14F-4D97-AF65-F5344CB8AC3E}">
        <p14:creationId xmlns:p14="http://schemas.microsoft.com/office/powerpoint/2010/main" val="1835228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870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59FEE1-1768-45E1-B0F6-526FB388E19A}" type="slidenum">
              <a:rPr lang="es-CL" smtClean="0">
                <a:solidFill>
                  <a:srgbClr val="000000"/>
                </a:solidFill>
              </a:rPr>
              <a:pPr fontAlgn="base">
                <a:spcBef>
                  <a:spcPct val="0"/>
                </a:spcBef>
                <a:spcAft>
                  <a:spcPct val="0"/>
                </a:spcAft>
                <a:defRPr/>
              </a:pPr>
              <a:t>48</a:t>
            </a:fld>
            <a:endParaRPr lang="es-CL" smtClean="0">
              <a:solidFill>
                <a:srgbClr val="000000"/>
              </a:solidFill>
            </a:endParaRPr>
          </a:p>
        </p:txBody>
      </p:sp>
    </p:spTree>
    <p:extLst>
      <p:ext uri="{BB962C8B-B14F-4D97-AF65-F5344CB8AC3E}">
        <p14:creationId xmlns:p14="http://schemas.microsoft.com/office/powerpoint/2010/main" val="18818284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9728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D9B6C0-BD3A-460E-865A-03C3ADBFE8EC}" type="slidenum">
              <a:rPr lang="es-CL" smtClean="0"/>
              <a:pPr fontAlgn="base">
                <a:spcBef>
                  <a:spcPct val="0"/>
                </a:spcBef>
                <a:spcAft>
                  <a:spcPct val="0"/>
                </a:spcAft>
                <a:defRPr/>
              </a:pPr>
              <a:t>49</a:t>
            </a:fld>
            <a:endParaRPr lang="es-CL" smtClean="0"/>
          </a:p>
        </p:txBody>
      </p:sp>
    </p:spTree>
    <p:extLst>
      <p:ext uri="{BB962C8B-B14F-4D97-AF65-F5344CB8AC3E}">
        <p14:creationId xmlns:p14="http://schemas.microsoft.com/office/powerpoint/2010/main" val="39432456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9728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D9B6C0-BD3A-460E-865A-03C3ADBFE8EC}" type="slidenum">
              <a:rPr lang="es-CL" smtClean="0"/>
              <a:pPr fontAlgn="base">
                <a:spcBef>
                  <a:spcPct val="0"/>
                </a:spcBef>
                <a:spcAft>
                  <a:spcPct val="0"/>
                </a:spcAft>
                <a:defRPr/>
              </a:pPr>
              <a:t>50</a:t>
            </a:fld>
            <a:endParaRPr lang="es-CL" smtClean="0"/>
          </a:p>
        </p:txBody>
      </p:sp>
    </p:spTree>
    <p:extLst>
      <p:ext uri="{BB962C8B-B14F-4D97-AF65-F5344CB8AC3E}">
        <p14:creationId xmlns:p14="http://schemas.microsoft.com/office/powerpoint/2010/main" val="26635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E54320-54F2-40B3-BE45-DD96EFA83E73}" type="slidenum">
              <a:rPr lang="es-CL" smtClean="0"/>
              <a:pPr fontAlgn="base">
                <a:spcBef>
                  <a:spcPct val="0"/>
                </a:spcBef>
                <a:spcAft>
                  <a:spcPct val="0"/>
                </a:spcAft>
                <a:defRPr/>
              </a:pPr>
              <a:t>6</a:t>
            </a:fld>
            <a:endParaRPr lang="es-CL" dirty="0" smtClean="0"/>
          </a:p>
        </p:txBody>
      </p:sp>
    </p:spTree>
    <p:extLst>
      <p:ext uri="{BB962C8B-B14F-4D97-AF65-F5344CB8AC3E}">
        <p14:creationId xmlns:p14="http://schemas.microsoft.com/office/powerpoint/2010/main" val="1141326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E3E4E4-D615-4EC0-8B15-0B2D0C7D149B}" type="slidenum">
              <a:rPr lang="es-CL" smtClean="0"/>
              <a:pPr fontAlgn="base">
                <a:spcBef>
                  <a:spcPct val="0"/>
                </a:spcBef>
                <a:spcAft>
                  <a:spcPct val="0"/>
                </a:spcAft>
                <a:defRPr/>
              </a:pPr>
              <a:t>7</a:t>
            </a:fld>
            <a:endParaRPr lang="es-CL" dirty="0" smtClean="0"/>
          </a:p>
        </p:txBody>
      </p:sp>
    </p:spTree>
    <p:extLst>
      <p:ext uri="{BB962C8B-B14F-4D97-AF65-F5344CB8AC3E}">
        <p14:creationId xmlns:p14="http://schemas.microsoft.com/office/powerpoint/2010/main" val="2582453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smtClean="0"/>
          </a:p>
        </p:txBody>
      </p:sp>
      <p:sp>
        <p:nvSpPr>
          <p:cNvPr id="72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E3E4E4-D615-4EC0-8B15-0B2D0C7D149B}" type="slidenum">
              <a:rPr lang="es-CL" smtClean="0"/>
              <a:pPr fontAlgn="base">
                <a:spcBef>
                  <a:spcPct val="0"/>
                </a:spcBef>
                <a:spcAft>
                  <a:spcPct val="0"/>
                </a:spcAft>
                <a:defRPr/>
              </a:pPr>
              <a:t>8</a:t>
            </a:fld>
            <a:endParaRPr lang="es-CL" dirty="0" smtClean="0"/>
          </a:p>
        </p:txBody>
      </p:sp>
    </p:spTree>
    <p:extLst>
      <p:ext uri="{BB962C8B-B14F-4D97-AF65-F5344CB8AC3E}">
        <p14:creationId xmlns:p14="http://schemas.microsoft.com/office/powerpoint/2010/main" val="1899199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6C898848-3D1F-4D4C-9324-44889EAD6526}" type="slidenum">
              <a:rPr lang="es-CL" smtClean="0"/>
              <a:pPr>
                <a:defRPr/>
              </a:pPr>
              <a:t>9</a:t>
            </a:fld>
            <a:endParaRPr lang="es-CL"/>
          </a:p>
        </p:txBody>
      </p:sp>
    </p:spTree>
    <p:extLst>
      <p:ext uri="{BB962C8B-B14F-4D97-AF65-F5344CB8AC3E}">
        <p14:creationId xmlns:p14="http://schemas.microsoft.com/office/powerpoint/2010/main" val="2906935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6C898848-3D1F-4D4C-9324-44889EAD6526}" type="slidenum">
              <a:rPr lang="es-CL" smtClean="0"/>
              <a:pPr>
                <a:defRPr/>
              </a:pPr>
              <a:t>11</a:t>
            </a:fld>
            <a:endParaRPr lang="es-CL"/>
          </a:p>
        </p:txBody>
      </p:sp>
    </p:spTree>
    <p:extLst>
      <p:ext uri="{BB962C8B-B14F-4D97-AF65-F5344CB8AC3E}">
        <p14:creationId xmlns:p14="http://schemas.microsoft.com/office/powerpoint/2010/main" val="2643200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2EB5CB13-EB1E-471A-A6FB-4B0A334A876D}" type="datetime1">
              <a:rPr lang="es-CL"/>
              <a:pPr>
                <a:defRPr/>
              </a:pPr>
              <a:t>23-03-2015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A6E27B7F-E7B6-40B8-A71C-1564EB736CD0}" type="slidenum">
              <a:rPr lang="es-CL"/>
              <a:pPr>
                <a:defRPr/>
              </a:pPr>
              <a:t>‹Nº›</a:t>
            </a:fld>
            <a:endParaRPr lang="es-CL"/>
          </a:p>
        </p:txBody>
      </p:sp>
    </p:spTree>
    <p:extLst>
      <p:ext uri="{BB962C8B-B14F-4D97-AF65-F5344CB8AC3E}">
        <p14:creationId xmlns:p14="http://schemas.microsoft.com/office/powerpoint/2010/main" val="1933397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EDEB9014-3D9C-4940-BC9C-509EBE162473}" type="datetime1">
              <a:rPr lang="es-CL"/>
              <a:pPr>
                <a:defRPr/>
              </a:pPr>
              <a:t>23-03-2015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63BD7075-5544-486F-BA14-DB36B2043313}" type="slidenum">
              <a:rPr lang="es-CL"/>
              <a:pPr>
                <a:defRPr/>
              </a:pPr>
              <a:t>‹Nº›</a:t>
            </a:fld>
            <a:endParaRPr lang="es-CL"/>
          </a:p>
        </p:txBody>
      </p:sp>
    </p:spTree>
    <p:extLst>
      <p:ext uri="{BB962C8B-B14F-4D97-AF65-F5344CB8AC3E}">
        <p14:creationId xmlns:p14="http://schemas.microsoft.com/office/powerpoint/2010/main" val="214679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DCFC9483-7B01-4893-9502-6442F4E042F8}" type="datetime1">
              <a:rPr lang="es-CL"/>
              <a:pPr>
                <a:defRPr/>
              </a:pPr>
              <a:t>23-03-2015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A2557B6E-3FD8-44B2-B698-AAFC2829CE39}" type="slidenum">
              <a:rPr lang="es-CL"/>
              <a:pPr>
                <a:defRPr/>
              </a:pPr>
              <a:t>‹Nº›</a:t>
            </a:fld>
            <a:endParaRPr lang="es-CL"/>
          </a:p>
        </p:txBody>
      </p:sp>
    </p:spTree>
    <p:extLst>
      <p:ext uri="{BB962C8B-B14F-4D97-AF65-F5344CB8AC3E}">
        <p14:creationId xmlns:p14="http://schemas.microsoft.com/office/powerpoint/2010/main" val="415453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42A94461-7876-44F8-9529-EEC0F14D8E0B}" type="datetime1">
              <a:rPr lang="es-CL"/>
              <a:pPr>
                <a:defRPr/>
              </a:pPr>
              <a:t>23-03-2015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652C6F1B-4912-483B-B251-A0CDF77C6E84}" type="slidenum">
              <a:rPr lang="es-CL"/>
              <a:pPr>
                <a:defRPr/>
              </a:pPr>
              <a:t>‹Nº›</a:t>
            </a:fld>
            <a:endParaRPr lang="es-CL"/>
          </a:p>
        </p:txBody>
      </p:sp>
    </p:spTree>
    <p:extLst>
      <p:ext uri="{BB962C8B-B14F-4D97-AF65-F5344CB8AC3E}">
        <p14:creationId xmlns:p14="http://schemas.microsoft.com/office/powerpoint/2010/main" val="1353516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CCA4C3A-8BEC-4D44-8357-4CD2AD4920B7}" type="datetime1">
              <a:rPr lang="es-CL"/>
              <a:pPr>
                <a:defRPr/>
              </a:pPr>
              <a:t>23-03-2015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F9210F98-68CE-4FD1-BAFD-612EB2AF9604}" type="slidenum">
              <a:rPr lang="es-CL"/>
              <a:pPr>
                <a:defRPr/>
              </a:pPr>
              <a:t>‹Nº›</a:t>
            </a:fld>
            <a:endParaRPr lang="es-CL"/>
          </a:p>
        </p:txBody>
      </p:sp>
    </p:spTree>
    <p:extLst>
      <p:ext uri="{BB962C8B-B14F-4D97-AF65-F5344CB8AC3E}">
        <p14:creationId xmlns:p14="http://schemas.microsoft.com/office/powerpoint/2010/main" val="901373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1AF6E451-76C9-49A4-A5A5-E5595B1C89E7}" type="datetime1">
              <a:rPr lang="es-CL"/>
              <a:pPr>
                <a:defRPr/>
              </a:pPr>
              <a:t>23-03-2015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8C2BFCB8-8564-4DDE-A9FA-45EB84C5E450}" type="slidenum">
              <a:rPr lang="es-CL"/>
              <a:pPr>
                <a:defRPr/>
              </a:pPr>
              <a:t>‹Nº›</a:t>
            </a:fld>
            <a:endParaRPr lang="es-CL"/>
          </a:p>
        </p:txBody>
      </p:sp>
    </p:spTree>
    <p:extLst>
      <p:ext uri="{BB962C8B-B14F-4D97-AF65-F5344CB8AC3E}">
        <p14:creationId xmlns:p14="http://schemas.microsoft.com/office/powerpoint/2010/main" val="1970327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E24C1EE7-EC27-467A-9ABB-51DC5116C983}" type="datetime1">
              <a:rPr lang="es-CL"/>
              <a:pPr>
                <a:defRPr/>
              </a:pPr>
              <a:t>23-03-2015</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CF41D10F-EC92-49B7-8826-4894E5872EC5}" type="slidenum">
              <a:rPr lang="es-CL"/>
              <a:pPr>
                <a:defRPr/>
              </a:pPr>
              <a:t>‹Nº›</a:t>
            </a:fld>
            <a:endParaRPr lang="es-CL"/>
          </a:p>
        </p:txBody>
      </p:sp>
    </p:spTree>
    <p:extLst>
      <p:ext uri="{BB962C8B-B14F-4D97-AF65-F5344CB8AC3E}">
        <p14:creationId xmlns:p14="http://schemas.microsoft.com/office/powerpoint/2010/main" val="546558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1028B76A-19A3-421E-B90E-0A501DC45C2B}" type="datetime1">
              <a:rPr lang="es-CL"/>
              <a:pPr>
                <a:defRPr/>
              </a:pPr>
              <a:t>23-03-2015</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13D306EF-6A0C-4BA0-B3F5-1753F3899B89}" type="slidenum">
              <a:rPr lang="es-CL"/>
              <a:pPr>
                <a:defRPr/>
              </a:pPr>
              <a:t>‹Nº›</a:t>
            </a:fld>
            <a:endParaRPr lang="es-CL"/>
          </a:p>
        </p:txBody>
      </p:sp>
    </p:spTree>
    <p:extLst>
      <p:ext uri="{BB962C8B-B14F-4D97-AF65-F5344CB8AC3E}">
        <p14:creationId xmlns:p14="http://schemas.microsoft.com/office/powerpoint/2010/main" val="260823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030CF9C-C9BE-45CE-85A1-ED160B77D2BA}" type="datetime1">
              <a:rPr lang="es-CL"/>
              <a:pPr>
                <a:defRPr/>
              </a:pPr>
              <a:t>23-03-2015</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E215C2AE-EF11-45E3-80E0-D4E9019A5D66}" type="slidenum">
              <a:rPr lang="es-CL"/>
              <a:pPr>
                <a:defRPr/>
              </a:pPr>
              <a:t>‹Nº›</a:t>
            </a:fld>
            <a:endParaRPr lang="es-CL"/>
          </a:p>
        </p:txBody>
      </p:sp>
    </p:spTree>
    <p:extLst>
      <p:ext uri="{BB962C8B-B14F-4D97-AF65-F5344CB8AC3E}">
        <p14:creationId xmlns:p14="http://schemas.microsoft.com/office/powerpoint/2010/main" val="1000850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A0E000F-B78F-4070-82D5-587F8190F3A2}" type="datetime1">
              <a:rPr lang="es-CL"/>
              <a:pPr>
                <a:defRPr/>
              </a:pPr>
              <a:t>23-03-2015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90639C7C-CF31-4E35-B142-9277CB5D55BA}" type="slidenum">
              <a:rPr lang="es-CL"/>
              <a:pPr>
                <a:defRPr/>
              </a:pPr>
              <a:t>‹Nº›</a:t>
            </a:fld>
            <a:endParaRPr lang="es-CL"/>
          </a:p>
        </p:txBody>
      </p:sp>
    </p:spTree>
    <p:extLst>
      <p:ext uri="{BB962C8B-B14F-4D97-AF65-F5344CB8AC3E}">
        <p14:creationId xmlns:p14="http://schemas.microsoft.com/office/powerpoint/2010/main" val="436740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481097F-6AF1-4967-90DA-6318F9B4C231}" type="datetime1">
              <a:rPr lang="es-CL"/>
              <a:pPr>
                <a:defRPr/>
              </a:pPr>
              <a:t>23-03-2015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4C76F7D0-41E5-4819-B1C2-19DF5B973ACA}" type="slidenum">
              <a:rPr lang="es-CL"/>
              <a:pPr>
                <a:defRPr/>
              </a:pPr>
              <a:t>‹Nº›</a:t>
            </a:fld>
            <a:endParaRPr lang="es-CL"/>
          </a:p>
        </p:txBody>
      </p:sp>
    </p:spTree>
    <p:extLst>
      <p:ext uri="{BB962C8B-B14F-4D97-AF65-F5344CB8AC3E}">
        <p14:creationId xmlns:p14="http://schemas.microsoft.com/office/powerpoint/2010/main" val="2659986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122382-9C49-476F-938D-976A39BCA2C0}" type="datetime1">
              <a:rPr lang="es-CL"/>
              <a:pPr>
                <a:defRPr/>
              </a:pPr>
              <a:t>23-03-2015</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FC84A87-943D-4DCB-AF05-E003C81C9FBB}" type="slidenum">
              <a:rPr lang="es-CL"/>
              <a:pPr>
                <a:defRPr/>
              </a:pPr>
              <a:t>‹Nº›</a:t>
            </a:fld>
            <a:endParaRPr lang="es-CL"/>
          </a:p>
        </p:txBody>
      </p:sp>
      <p:sp>
        <p:nvSpPr>
          <p:cNvPr id="7" name="10 Rectángulo"/>
          <p:cNvSpPr/>
          <p:nvPr userDrawn="1"/>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8" name="13 CuadroTexto"/>
          <p:cNvSpPr txBox="1"/>
          <p:nvPr userDrawn="1"/>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11 Imagen" descr="http://static.freepik.com/foto-gratis/lamparas--potencia--luz--luz-electrica_33092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988" y="1557338"/>
            <a:ext cx="756126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2053"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solidFill>
                <a:srgbClr val="000000"/>
              </a:solidFill>
              <a:latin typeface="Calibri" pitchFamily="34" charset="0"/>
            </a:endParaRPr>
          </a:p>
        </p:txBody>
      </p:sp>
      <p:sp>
        <p:nvSpPr>
          <p:cNvPr id="2054"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solidFill>
                <a:srgbClr val="000000"/>
              </a:solidFill>
              <a:latin typeface="Calibri" pitchFamily="34" charset="0"/>
            </a:endParaRPr>
          </a:p>
        </p:txBody>
      </p:sp>
      <p:pic>
        <p:nvPicPr>
          <p:cNvPr id="2055"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4572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1 CuadroTexto"/>
          <p:cNvSpPr txBox="1">
            <a:spLocks noChangeArrowheads="1"/>
          </p:cNvSpPr>
          <p:nvPr/>
        </p:nvSpPr>
        <p:spPr bwMode="auto">
          <a:xfrm>
            <a:off x="2582863" y="766763"/>
            <a:ext cx="417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dirty="0">
                <a:solidFill>
                  <a:srgbClr val="404040"/>
                </a:solidFill>
                <a:latin typeface="Verdana" pitchFamily="34" charset="0"/>
              </a:rPr>
              <a:t>ELECTRICIDAD BÁSICA</a:t>
            </a:r>
          </a:p>
          <a:p>
            <a:pPr algn="ctr" eaLnBrk="1" hangingPunct="1"/>
            <a:endParaRPr lang="es-CL" altLang="es-CL" sz="2400" b="1" dirty="0">
              <a:solidFill>
                <a:srgbClr val="404040"/>
              </a:solidFill>
              <a:latin typeface="Verdana" pitchFamily="34" charset="0"/>
            </a:endParaRPr>
          </a:p>
        </p:txBody>
      </p:sp>
      <p:sp>
        <p:nvSpPr>
          <p:cNvPr id="14" name="13 CuadroTexto"/>
          <p:cNvSpPr txBox="1"/>
          <p:nvPr/>
        </p:nvSpPr>
        <p:spPr>
          <a:xfrm>
            <a:off x="119117" y="0"/>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sp>
        <p:nvSpPr>
          <p:cNvPr id="5" name="4 Rectángulo"/>
          <p:cNvSpPr/>
          <p:nvPr/>
        </p:nvSpPr>
        <p:spPr>
          <a:xfrm>
            <a:off x="1265237" y="1916832"/>
            <a:ext cx="7123187" cy="2800767"/>
          </a:xfrm>
          <a:prstGeom prst="rect">
            <a:avLst/>
          </a:prstGeom>
          <a:noFill/>
        </p:spPr>
        <p:txBody>
          <a:bodyPr wrap="square">
            <a:spAutoFit/>
          </a:bodyPr>
          <a:lstStyle/>
          <a:p>
            <a:pPr algn="ctr" fontAlgn="auto">
              <a:spcBef>
                <a:spcPts val="0"/>
              </a:spcBef>
              <a:spcAft>
                <a:spcPts val="0"/>
              </a:spcAft>
              <a:defRPr/>
            </a:pPr>
            <a:r>
              <a:rPr lang="es-ES" sz="2800" b="1" dirty="0" smtClean="0">
                <a:ln w="10541" cmpd="sng">
                  <a:solidFill>
                    <a:srgbClr val="4F81BD">
                      <a:shade val="88000"/>
                      <a:satMod val="110000"/>
                    </a:srgbClr>
                  </a:solidFill>
                  <a:prstDash val="solid"/>
                </a:ln>
                <a:latin typeface="Verdana" pitchFamily="34" charset="0"/>
                <a:ea typeface="Verdana" pitchFamily="34" charset="0"/>
                <a:cs typeface="Verdana" pitchFamily="34" charset="0"/>
              </a:rPr>
              <a:t>M.E.B.</a:t>
            </a:r>
          </a:p>
          <a:p>
            <a:pPr algn="ctr" fontAlgn="auto">
              <a:spcBef>
                <a:spcPts val="0"/>
              </a:spcBef>
              <a:spcAft>
                <a:spcPts val="0"/>
              </a:spcAft>
              <a:defRPr/>
            </a:pPr>
            <a:r>
              <a:rPr lang="es-ES" sz="2800" b="1" dirty="0" smtClean="0">
                <a:ln w="10541" cmpd="sng">
                  <a:solidFill>
                    <a:srgbClr val="4F81BD">
                      <a:shade val="88000"/>
                      <a:satMod val="110000"/>
                    </a:srgbClr>
                  </a:solidFill>
                  <a:prstDash val="solid"/>
                </a:ln>
                <a:latin typeface="Verdana" pitchFamily="34" charset="0"/>
                <a:ea typeface="Verdana" pitchFamily="34" charset="0"/>
                <a:cs typeface="Verdana" pitchFamily="34" charset="0"/>
              </a:rPr>
              <a:t>Unidad 2 - PPT </a:t>
            </a:r>
            <a:r>
              <a:rPr lang="es-ES" sz="2800" b="1" dirty="0">
                <a:ln w="10541" cmpd="sng">
                  <a:solidFill>
                    <a:srgbClr val="4F81BD">
                      <a:shade val="88000"/>
                      <a:satMod val="110000"/>
                    </a:srgbClr>
                  </a:solidFill>
                  <a:prstDash val="solid"/>
                </a:ln>
                <a:latin typeface="Verdana" pitchFamily="34" charset="0"/>
                <a:ea typeface="Verdana" pitchFamily="34" charset="0"/>
                <a:cs typeface="Verdana" pitchFamily="34" charset="0"/>
              </a:rPr>
              <a:t>N°</a:t>
            </a:r>
            <a:r>
              <a:rPr lang="es-ES" sz="2800" b="1" dirty="0" smtClean="0">
                <a:ln w="10541" cmpd="sng">
                  <a:solidFill>
                    <a:srgbClr val="4F81BD">
                      <a:shade val="88000"/>
                      <a:satMod val="110000"/>
                    </a:srgbClr>
                  </a:solidFill>
                  <a:prstDash val="solid"/>
                </a:ln>
                <a:latin typeface="Verdana" pitchFamily="34" charset="0"/>
                <a:ea typeface="Verdana" pitchFamily="34" charset="0"/>
                <a:cs typeface="Verdana" pitchFamily="34" charset="0"/>
              </a:rPr>
              <a:t> 3</a:t>
            </a:r>
          </a:p>
          <a:p>
            <a:pPr marL="514350" indent="-514350" fontAlgn="auto">
              <a:spcBef>
                <a:spcPts val="0"/>
              </a:spcBef>
              <a:spcAft>
                <a:spcPts val="0"/>
              </a:spcAft>
              <a:defRPr/>
            </a:pPr>
            <a:endParaRPr lang="es-ES" sz="2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Verdana" pitchFamily="34" charset="0"/>
              <a:ea typeface="Verdana" pitchFamily="34" charset="0"/>
              <a:cs typeface="Verdana" pitchFamily="34" charset="0"/>
            </a:endParaRPr>
          </a:p>
          <a:p>
            <a:pPr marL="514350" indent="-514350" fontAlgn="auto">
              <a:spcBef>
                <a:spcPts val="0"/>
              </a:spcBef>
              <a:spcAft>
                <a:spcPts val="0"/>
              </a:spcAft>
              <a:buFont typeface="+mj-lt"/>
              <a:buAutoNum type="romanUcPeriod"/>
              <a:defRPr/>
            </a:pPr>
            <a:endParaRPr lang="es-ES" sz="2000" b="1" dirty="0">
              <a:ln w="1905"/>
              <a:effectLst>
                <a:innerShdw blurRad="69850" dist="43180" dir="5400000">
                  <a:srgbClr val="000000">
                    <a:alpha val="65000"/>
                  </a:srgbClr>
                </a:innerShdw>
              </a:effectLst>
              <a:latin typeface="Verdana" pitchFamily="34" charset="0"/>
              <a:ea typeface="Verdana" pitchFamily="34" charset="0"/>
              <a:cs typeface="Verdana" pitchFamily="34" charset="0"/>
            </a:endParaRPr>
          </a:p>
          <a:p>
            <a:pPr marL="984250" indent="-806450" fontAlgn="auto">
              <a:spcBef>
                <a:spcPts val="0"/>
              </a:spcBef>
              <a:spcAft>
                <a:spcPts val="0"/>
              </a:spcAft>
              <a:buFont typeface="+mj-lt"/>
              <a:buAutoNum type="romanUcPeriod"/>
              <a:defRPr/>
            </a:pPr>
            <a:r>
              <a:rPr lang="es-ES" sz="20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 Fuerza.</a:t>
            </a:r>
          </a:p>
          <a:p>
            <a:pPr marL="984250" indent="-806450" fontAlgn="auto">
              <a:spcBef>
                <a:spcPts val="0"/>
              </a:spcBef>
              <a:spcAft>
                <a:spcPts val="0"/>
              </a:spcAft>
              <a:buFont typeface="+mj-lt"/>
              <a:buAutoNum type="romanUcPeriod"/>
              <a:defRPr/>
            </a:pPr>
            <a:r>
              <a:rPr lang="es-ES" sz="20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 Energía</a:t>
            </a:r>
            <a:r>
              <a:rPr lang="es-ES" sz="2000" b="1" dirty="0">
                <a:ln w="1905"/>
                <a:effectLst>
                  <a:innerShdw blurRad="69850" dist="43180" dir="5400000">
                    <a:srgbClr val="000000">
                      <a:alpha val="65000"/>
                    </a:srgbClr>
                  </a:innerShdw>
                </a:effectLst>
                <a:latin typeface="Verdana" pitchFamily="34" charset="0"/>
                <a:ea typeface="Verdana" pitchFamily="34" charset="0"/>
                <a:cs typeface="Verdana" pitchFamily="34" charset="0"/>
              </a:rPr>
              <a:t>.</a:t>
            </a:r>
          </a:p>
          <a:p>
            <a:pPr marL="984250" indent="-806450" fontAlgn="auto">
              <a:spcBef>
                <a:spcPts val="0"/>
              </a:spcBef>
              <a:spcAft>
                <a:spcPts val="0"/>
              </a:spcAft>
              <a:buFont typeface="+mj-lt"/>
              <a:buAutoNum type="romanUcPeriod"/>
              <a:defRPr/>
            </a:pPr>
            <a:r>
              <a:rPr lang="es-ES" sz="2000" b="1" dirty="0">
                <a:ln w="1905"/>
                <a:effectLst>
                  <a:innerShdw blurRad="69850" dist="43180" dir="5400000">
                    <a:srgbClr val="000000">
                      <a:alpha val="65000"/>
                    </a:srgbClr>
                  </a:innerShdw>
                </a:effectLst>
                <a:latin typeface="Verdana" pitchFamily="34" charset="0"/>
                <a:ea typeface="Verdana" pitchFamily="34" charset="0"/>
                <a:cs typeface="Verdana" pitchFamily="34" charset="0"/>
              </a:rPr>
              <a:t> Trabajo. </a:t>
            </a:r>
          </a:p>
          <a:p>
            <a:pPr marL="984250" indent="-806450" fontAlgn="auto">
              <a:spcBef>
                <a:spcPts val="0"/>
              </a:spcBef>
              <a:spcAft>
                <a:spcPts val="0"/>
              </a:spcAft>
              <a:buFont typeface="+mj-lt"/>
              <a:buAutoNum type="romanUcPeriod"/>
              <a:defRPr/>
            </a:pPr>
            <a:r>
              <a:rPr lang="es-ES" sz="2000" b="1" dirty="0">
                <a:ln w="1905"/>
                <a:effectLst>
                  <a:innerShdw blurRad="69850" dist="43180" dir="5400000">
                    <a:srgbClr val="000000">
                      <a:alpha val="65000"/>
                    </a:srgbClr>
                  </a:innerShdw>
                </a:effectLst>
                <a:latin typeface="Verdana" pitchFamily="34" charset="0"/>
                <a:ea typeface="Verdana" pitchFamily="34" charset="0"/>
                <a:cs typeface="Verdana" pitchFamily="34" charset="0"/>
              </a:rPr>
              <a:t> </a:t>
            </a:r>
            <a:r>
              <a:rPr lang="es-ES" sz="20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Potencia</a:t>
            </a:r>
            <a:r>
              <a:rPr lang="es-ES" sz="2000" b="1" dirty="0">
                <a:ln w="1905"/>
                <a:effectLst>
                  <a:innerShdw blurRad="69850" dist="43180" dir="5400000">
                    <a:srgbClr val="000000">
                      <a:alpha val="65000"/>
                    </a:srgbClr>
                  </a:innerShdw>
                </a:effectLst>
                <a:latin typeface="Verdana" pitchFamily="34" charset="0"/>
                <a:ea typeface="Verdana" pitchFamily="34" charset="0"/>
                <a:cs typeface="Verdana" pitchFamily="34" charset="0"/>
              </a:rPr>
              <a:t>.</a:t>
            </a:r>
          </a:p>
        </p:txBody>
      </p:sp>
      <p:sp>
        <p:nvSpPr>
          <p:cNvPr id="10" name="9 Marcador de número de diapositiva"/>
          <p:cNvSpPr>
            <a:spLocks noGrp="1"/>
          </p:cNvSpPr>
          <p:nvPr>
            <p:ph type="sldNum" sz="quarter" idx="12"/>
          </p:nvPr>
        </p:nvSpPr>
        <p:spPr/>
        <p:txBody>
          <a:bodyPr/>
          <a:lstStyle/>
          <a:p>
            <a:pPr>
              <a:defRPr/>
            </a:pPr>
            <a:fld id="{3A0EA48E-DD5C-4CAB-AD35-999BCADC80A4}" type="slidenum">
              <a:rPr lang="es-CL" smtClean="0"/>
              <a:pPr>
                <a:defRPr/>
              </a:pPr>
              <a:t>1</a:t>
            </a:fld>
            <a:endParaRPr lang="es-C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5278596" y="2889449"/>
            <a:ext cx="2101693" cy="1400009"/>
          </a:xfrm>
          <a:prstGeom prst="rect">
            <a:avLst/>
          </a:prstGeom>
        </p:spPr>
      </p:pic>
      <p:sp>
        <p:nvSpPr>
          <p:cNvPr id="54" name="Shape 54"/>
          <p:cNvSpPr/>
          <p:nvPr/>
        </p:nvSpPr>
        <p:spPr>
          <a:xfrm>
            <a:off x="-17463" y="0"/>
            <a:ext cx="755651" cy="6858000"/>
          </a:xfrm>
          <a:prstGeom prst="rect">
            <a:avLst/>
          </a:prstGeom>
          <a:solidFill>
            <a:srgbClr val="E46C0A"/>
          </a:solidFill>
          <a:ln w="12700">
            <a:miter lim="400000"/>
          </a:ln>
        </p:spPr>
        <p:txBody>
          <a:bodyPr lIns="45718" tIns="45718" rIns="45718" bIns="45718" anchor="ctr"/>
          <a:lstStyle/>
          <a:p>
            <a:pPr defTabSz="642915">
              <a:defRPr sz="2400">
                <a:solidFill>
                  <a:srgbClr val="F7BB43"/>
                </a:solidFill>
                <a:latin typeface="Calibri"/>
                <a:ea typeface="Calibri"/>
                <a:cs typeface="Calibri"/>
                <a:sym typeface="Calibri"/>
              </a:defRPr>
            </a:pPr>
            <a:endParaRPr dirty="0"/>
          </a:p>
        </p:txBody>
      </p:sp>
      <p:sp>
        <p:nvSpPr>
          <p:cNvPr id="55" name="Shape 55"/>
          <p:cNvSpPr/>
          <p:nvPr/>
        </p:nvSpPr>
        <p:spPr>
          <a:xfrm>
            <a:off x="0" y="1392237"/>
            <a:ext cx="8820150" cy="71438"/>
          </a:xfrm>
          <a:prstGeom prst="roundRect">
            <a:avLst>
              <a:gd name="adj" fmla="val 11719"/>
            </a:avLst>
          </a:prstGeom>
          <a:solidFill>
            <a:srgbClr val="0D0D0D">
              <a:alpha val="20000"/>
            </a:srgbClr>
          </a:solidFill>
          <a:ln w="12700">
            <a:miter lim="400000"/>
          </a:ln>
        </p:spPr>
        <p:txBody>
          <a:bodyPr lIns="45718" tIns="45718" rIns="45718" bIns="45718" anchor="ctr"/>
          <a:lstStyle/>
          <a:p>
            <a:pPr defTabSz="642915">
              <a:defRPr sz="2400">
                <a:solidFill>
                  <a:srgbClr val="FFFFFF"/>
                </a:solidFill>
                <a:latin typeface="Calibri"/>
                <a:ea typeface="Calibri"/>
                <a:cs typeface="Calibri"/>
                <a:sym typeface="Calibri"/>
              </a:defRPr>
            </a:pPr>
            <a:endParaRPr dirty="0"/>
          </a:p>
        </p:txBody>
      </p:sp>
      <p:pic>
        <p:nvPicPr>
          <p:cNvPr id="56" name="image2.tif"/>
          <p:cNvPicPr/>
          <p:nvPr/>
        </p:nvPicPr>
        <p:blipFill>
          <a:blip r:embed="rId3">
            <a:extLst/>
          </a:blip>
          <a:stretch>
            <a:fillRect/>
          </a:stretch>
        </p:blipFill>
        <p:spPr>
          <a:xfrm>
            <a:off x="908050" y="190500"/>
            <a:ext cx="877889" cy="1150938"/>
          </a:xfrm>
          <a:prstGeom prst="rect">
            <a:avLst/>
          </a:prstGeom>
          <a:ln w="12700">
            <a:miter lim="400000"/>
          </a:ln>
        </p:spPr>
      </p:pic>
      <p:sp>
        <p:nvSpPr>
          <p:cNvPr id="57" name="Shape 57"/>
          <p:cNvSpPr/>
          <p:nvPr/>
        </p:nvSpPr>
        <p:spPr>
          <a:xfrm>
            <a:off x="2582863" y="766763"/>
            <a:ext cx="4171951" cy="461661"/>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8" tIns="45718" rIns="45718" bIns="45718">
            <a:spAutoFit/>
          </a:bodyPr>
          <a:lstStyle>
            <a:lvl1pPr defTabSz="914400">
              <a:defRPr sz="3400">
                <a:solidFill>
                  <a:srgbClr val="404040"/>
                </a:solidFill>
                <a:latin typeface="Verdana Bold"/>
                <a:ea typeface="Verdana Bold"/>
                <a:cs typeface="Verdana Bold"/>
                <a:sym typeface="Verdana Bold"/>
              </a:defRPr>
            </a:lvl1pPr>
          </a:lstStyle>
          <a:p>
            <a:pPr lvl="0">
              <a:defRPr sz="1800">
                <a:solidFill>
                  <a:srgbClr val="000000"/>
                </a:solidFill>
              </a:defRPr>
            </a:pPr>
            <a:r>
              <a:rPr sz="2400" dirty="0"/>
              <a:t>ELECTRICIDAD BÁSICA</a:t>
            </a:r>
            <a:endParaRPr sz="2400" dirty="0">
              <a:latin typeface="Arial"/>
              <a:ea typeface="Arial"/>
              <a:cs typeface="Arial"/>
              <a:sym typeface="Arial"/>
            </a:endParaRPr>
          </a:p>
        </p:txBody>
      </p:sp>
      <p:pic>
        <p:nvPicPr>
          <p:cNvPr id="59" name="image7.png"/>
          <p:cNvPicPr/>
          <p:nvPr/>
        </p:nvPicPr>
        <p:blipFill>
          <a:blip r:embed="rId4">
            <a:extLst/>
          </a:blip>
          <a:stretch>
            <a:fillRect/>
          </a:stretch>
        </p:blipFill>
        <p:spPr>
          <a:xfrm>
            <a:off x="7380289" y="266700"/>
            <a:ext cx="858837" cy="890589"/>
          </a:xfrm>
          <a:prstGeom prst="rect">
            <a:avLst/>
          </a:prstGeom>
          <a:ln w="12700">
            <a:miter lim="400000"/>
          </a:ln>
        </p:spPr>
      </p:pic>
      <p:sp>
        <p:nvSpPr>
          <p:cNvPr id="60" name="Shape 60"/>
          <p:cNvSpPr/>
          <p:nvPr/>
        </p:nvSpPr>
        <p:spPr>
          <a:xfrm>
            <a:off x="3059113" y="1773238"/>
            <a:ext cx="92329" cy="353939"/>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45718" tIns="45718" rIns="45718" bIns="45718">
            <a:spAutoFit/>
          </a:bodyPr>
          <a:lstStyle>
            <a:lvl1pPr algn="l" defTabSz="914400">
              <a:defRPr sz="2400">
                <a:latin typeface="Verdana Bold"/>
                <a:ea typeface="Verdana Bold"/>
                <a:cs typeface="Verdana Bold"/>
                <a:sym typeface="Verdana Bold"/>
              </a:defRPr>
            </a:lvl1pPr>
          </a:lstStyle>
          <a:p>
            <a:pPr lvl="0">
              <a:defRPr sz="1800"/>
            </a:pPr>
            <a:r>
              <a:rPr sz="1700" dirty="0"/>
              <a:t>                                 </a:t>
            </a:r>
          </a:p>
        </p:txBody>
      </p:sp>
      <p:sp>
        <p:nvSpPr>
          <p:cNvPr id="61" name="Shape 61"/>
          <p:cNvSpPr>
            <a:spLocks noGrp="1"/>
          </p:cNvSpPr>
          <p:nvPr>
            <p:ph type="sldNum" sz="quarter" idx="4294967295"/>
          </p:nvPr>
        </p:nvSpPr>
        <p:spPr>
          <a:xfrm>
            <a:off x="6553200" y="6225799"/>
            <a:ext cx="2133600" cy="261104"/>
          </a:xfrm>
          <a:prstGeom prst="rect">
            <a:avLst/>
          </a:prstGeom>
          <a:extLst>
            <a:ext uri="{C572A759-6A51-4108-AA02-DFA0A04FC94B}">
              <ma14:wrappingTextBoxFlag xmlns="" xmlns:ma14="http://schemas.microsoft.com/office/mac/drawingml/2011/main" xmlns:mv="urn:schemas-microsoft-com:mac:vml" xmlns:mc="http://schemas.openxmlformats.org/markup-compatibility/2006" val="1"/>
            </a:ext>
          </a:extLst>
        </p:spPr>
        <p:txBody>
          <a:bodyPr lIns="64291" tIns="32146" rIns="64291" bIns="32146">
            <a:normAutofit/>
          </a:bodyPr>
          <a:lstStyle/>
          <a:p>
            <a:pPr lvl="0">
              <a:defRPr sz="1800">
                <a:solidFill>
                  <a:srgbClr val="000000"/>
                </a:solidFill>
              </a:defRPr>
            </a:pPr>
            <a:fld id="{86CB4B4D-7CA3-9044-876B-883B54F8677D}" type="slidenum">
              <a:rPr sz="1100">
                <a:solidFill>
                  <a:srgbClr val="888888"/>
                </a:solidFill>
              </a:rPr>
              <a:pPr lvl="0">
                <a:defRPr sz="1800">
                  <a:solidFill>
                    <a:srgbClr val="000000"/>
                  </a:solidFill>
                </a:defRPr>
              </a:pPr>
              <a:t>10</a:t>
            </a:fld>
            <a:endParaRPr sz="1100" dirty="0">
              <a:solidFill>
                <a:srgbClr val="888888"/>
              </a:solidFill>
            </a:endParaRPr>
          </a:p>
        </p:txBody>
      </p:sp>
      <p:sp>
        <p:nvSpPr>
          <p:cNvPr id="62" name="Shape 62"/>
          <p:cNvSpPr/>
          <p:nvPr/>
        </p:nvSpPr>
        <p:spPr>
          <a:xfrm>
            <a:off x="1066800" y="1676400"/>
            <a:ext cx="7704856" cy="353939"/>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8" tIns="45718" rIns="45718" bIns="45718">
            <a:spAutoFit/>
          </a:bodyPr>
          <a:lstStyle/>
          <a:p>
            <a:pPr algn="ctr" defTabSz="642915">
              <a:defRPr sz="1800"/>
            </a:pPr>
            <a:r>
              <a:rPr sz="1700" b="1" dirty="0" smtClean="0">
                <a:latin typeface="Verdana Bold"/>
                <a:ea typeface="Verdana Bold"/>
                <a:cs typeface="Verdana Bold"/>
                <a:sym typeface="Verdana Bold"/>
              </a:rPr>
              <a:t>La </a:t>
            </a:r>
            <a:r>
              <a:rPr sz="1700" b="1" dirty="0">
                <a:latin typeface="Verdana Bold"/>
                <a:ea typeface="Verdana Bold"/>
                <a:cs typeface="Verdana Bold"/>
                <a:sym typeface="Verdana Bold"/>
              </a:rPr>
              <a:t>fuerza eléctrica y </a:t>
            </a:r>
            <a:r>
              <a:rPr sz="1700" b="1" dirty="0" smtClean="0">
                <a:latin typeface="Verdana Bold"/>
                <a:ea typeface="Verdana Bold"/>
                <a:cs typeface="Verdana Bold"/>
                <a:sym typeface="Verdana Bold"/>
              </a:rPr>
              <a:t>la</a:t>
            </a:r>
            <a:r>
              <a:rPr lang="en-US" sz="1700" b="1" dirty="0" smtClean="0">
                <a:latin typeface="Verdana Bold"/>
                <a:ea typeface="Verdana Bold"/>
                <a:cs typeface="Verdana Bold"/>
                <a:sym typeface="Verdana Bold"/>
              </a:rPr>
              <a:t>s</a:t>
            </a:r>
            <a:r>
              <a:rPr sz="1700" b="1" dirty="0" smtClean="0">
                <a:latin typeface="Verdana Bold"/>
                <a:ea typeface="Verdana Bold"/>
                <a:cs typeface="Verdana Bold"/>
                <a:sym typeface="Verdana Bold"/>
              </a:rPr>
              <a:t> fuente</a:t>
            </a:r>
            <a:r>
              <a:rPr lang="en-US" sz="1700" b="1" dirty="0" smtClean="0">
                <a:latin typeface="Verdana Bold"/>
                <a:ea typeface="Verdana Bold"/>
                <a:cs typeface="Verdana Bold"/>
                <a:sym typeface="Verdana Bold"/>
              </a:rPr>
              <a:t>s</a:t>
            </a:r>
            <a:r>
              <a:rPr sz="1700" b="1" dirty="0" smtClean="0">
                <a:latin typeface="Verdana Bold"/>
                <a:ea typeface="Verdana Bold"/>
                <a:cs typeface="Verdana Bold"/>
                <a:sym typeface="Verdana Bold"/>
              </a:rPr>
              <a:t> </a:t>
            </a:r>
            <a:r>
              <a:rPr sz="1700" b="1" dirty="0">
                <a:latin typeface="Verdana Bold"/>
                <a:ea typeface="Verdana Bold"/>
                <a:cs typeface="Verdana Bold"/>
                <a:sym typeface="Verdana Bold"/>
              </a:rPr>
              <a:t>de </a:t>
            </a:r>
            <a:r>
              <a:rPr sz="1700" b="1" dirty="0" err="1" smtClean="0">
                <a:latin typeface="Verdana Bold"/>
                <a:ea typeface="Verdana Bold"/>
                <a:cs typeface="Verdana Bold"/>
                <a:sym typeface="Verdana Bold"/>
              </a:rPr>
              <a:t>poder</a:t>
            </a:r>
            <a:r>
              <a:rPr lang="es-CL" sz="1700" b="1" dirty="0" smtClean="0">
                <a:latin typeface="Verdana Bold"/>
                <a:ea typeface="Verdana Bold"/>
                <a:cs typeface="Verdana Bold"/>
                <a:sym typeface="Verdana Bold"/>
              </a:rPr>
              <a:t>.</a:t>
            </a:r>
            <a:endParaRPr sz="1700" b="1" dirty="0">
              <a:latin typeface="Verdana Bold"/>
              <a:ea typeface="Verdana Bold"/>
              <a:cs typeface="Verdana Bold"/>
              <a:sym typeface="Verdana Bold"/>
            </a:endParaRPr>
          </a:p>
        </p:txBody>
      </p:sp>
      <p:sp>
        <p:nvSpPr>
          <p:cNvPr id="63" name="Shape 63"/>
          <p:cNvSpPr/>
          <p:nvPr/>
        </p:nvSpPr>
        <p:spPr>
          <a:xfrm>
            <a:off x="914400" y="2209800"/>
            <a:ext cx="7488833" cy="92332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8" tIns="45718" rIns="45718" bIns="45718">
            <a:spAutoFit/>
          </a:bodyPr>
          <a:lstStyle/>
          <a:p>
            <a:pPr algn="just" defTabSz="642915">
              <a:defRPr sz="1800"/>
            </a:pPr>
            <a:r>
              <a:rPr dirty="0">
                <a:latin typeface="+mj-lt"/>
                <a:ea typeface="Arial"/>
                <a:cs typeface="Arial"/>
                <a:sym typeface="Arial"/>
              </a:rPr>
              <a:t>En electricidad, u</a:t>
            </a:r>
            <a:r>
              <a:rPr dirty="0">
                <a:latin typeface="+mj-lt"/>
                <a:ea typeface="Verdana Bold"/>
                <a:cs typeface="Verdana Bold"/>
                <a:sym typeface="Verdana Bold"/>
              </a:rPr>
              <a:t>na </a:t>
            </a:r>
            <a:r>
              <a:rPr b="1" dirty="0">
                <a:latin typeface="+mj-lt"/>
                <a:ea typeface="Verdana Bold"/>
                <a:cs typeface="Verdana Bold"/>
                <a:sym typeface="Verdana Bold"/>
              </a:rPr>
              <a:t>fuente de poder </a:t>
            </a:r>
            <a:r>
              <a:rPr dirty="0">
                <a:latin typeface="+mj-lt"/>
                <a:ea typeface="Verdana Bold"/>
                <a:cs typeface="Verdana Bold"/>
                <a:sym typeface="Verdana Bold"/>
              </a:rPr>
              <a:t>es un disposi</a:t>
            </a:r>
            <a:r>
              <a:rPr dirty="0">
                <a:latin typeface="+mj-lt"/>
                <a:ea typeface="Arial"/>
                <a:cs typeface="Arial"/>
                <a:sym typeface="Arial"/>
              </a:rPr>
              <a:t>tivo que logra </a:t>
            </a:r>
            <a:r>
              <a:rPr b="1" dirty="0">
                <a:latin typeface="+mj-lt"/>
                <a:ea typeface="Arial"/>
                <a:cs typeface="Arial"/>
                <a:sym typeface="Arial"/>
              </a:rPr>
              <a:t>separar cargas negativas y positivas </a:t>
            </a:r>
            <a:r>
              <a:rPr dirty="0">
                <a:latin typeface="+mj-lt"/>
                <a:ea typeface="Arial"/>
                <a:cs typeface="Arial"/>
                <a:sym typeface="Arial"/>
              </a:rPr>
              <a:t>a través de algún tipo de fuerza química, </a:t>
            </a:r>
            <a:r>
              <a:rPr dirty="0" smtClean="0">
                <a:latin typeface="+mj-lt"/>
                <a:ea typeface="Arial"/>
                <a:cs typeface="Arial"/>
                <a:sym typeface="Arial"/>
              </a:rPr>
              <a:t>magnética</a:t>
            </a:r>
            <a:r>
              <a:rPr lang="en-US" dirty="0" smtClean="0">
                <a:latin typeface="+mj-lt"/>
                <a:ea typeface="Arial"/>
                <a:cs typeface="Arial"/>
                <a:sym typeface="Arial"/>
              </a:rPr>
              <a:t> o</a:t>
            </a:r>
            <a:r>
              <a:rPr dirty="0" smtClean="0">
                <a:latin typeface="+mj-lt"/>
                <a:ea typeface="Arial"/>
                <a:cs typeface="Arial"/>
                <a:sym typeface="Arial"/>
              </a:rPr>
              <a:t> </a:t>
            </a:r>
            <a:r>
              <a:rPr dirty="0">
                <a:latin typeface="+mj-lt"/>
                <a:ea typeface="Arial"/>
                <a:cs typeface="Arial"/>
                <a:sym typeface="Arial"/>
              </a:rPr>
              <a:t>lumínica que se llama </a:t>
            </a:r>
            <a:r>
              <a:rPr b="1" dirty="0">
                <a:latin typeface="+mj-lt"/>
                <a:ea typeface="Arial"/>
                <a:cs typeface="Arial"/>
                <a:sym typeface="Arial"/>
              </a:rPr>
              <a:t>fuerza </a:t>
            </a:r>
            <a:r>
              <a:rPr b="1" dirty="0" smtClean="0">
                <a:latin typeface="+mj-lt"/>
                <a:ea typeface="Arial"/>
                <a:cs typeface="Arial"/>
                <a:sym typeface="Arial"/>
              </a:rPr>
              <a:t>electromotriz</a:t>
            </a:r>
            <a:r>
              <a:rPr lang="en-US" dirty="0" smtClean="0">
                <a:latin typeface="+mj-lt"/>
                <a:ea typeface="Arial"/>
                <a:cs typeface="Arial"/>
                <a:sym typeface="Arial"/>
              </a:rPr>
              <a:t>.</a:t>
            </a:r>
            <a:endParaRPr dirty="0">
              <a:latin typeface="+mj-lt"/>
              <a:ea typeface="Arial"/>
              <a:cs typeface="Arial"/>
              <a:sym typeface="Arial"/>
            </a:endParaRPr>
          </a:p>
        </p:txBody>
      </p:sp>
      <p:sp>
        <p:nvSpPr>
          <p:cNvPr id="64" name="Shape 64"/>
          <p:cNvSpPr/>
          <p:nvPr/>
        </p:nvSpPr>
        <p:spPr>
          <a:xfrm>
            <a:off x="790378" y="3180920"/>
            <a:ext cx="4384826" cy="615549"/>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8" tIns="45718" rIns="45718" bIns="45718">
            <a:spAutoFit/>
          </a:bodyPr>
          <a:lstStyle>
            <a:lvl1pPr algn="just" defTabSz="914400">
              <a:defRPr sz="2400">
                <a:latin typeface="Arial"/>
                <a:ea typeface="Arial"/>
                <a:cs typeface="Arial"/>
                <a:sym typeface="Arial"/>
              </a:defRPr>
            </a:lvl1pPr>
          </a:lstStyle>
          <a:p>
            <a:pPr lvl="0">
              <a:defRPr sz="1800"/>
            </a:pPr>
            <a:r>
              <a:rPr lang="es-ES_tradnl" sz="1700" b="1" dirty="0" smtClean="0"/>
              <a:t>¿Puedes nombrar fuentes de poder según su fuerza electromotriz?</a:t>
            </a:r>
            <a:endParaRPr lang="es-ES_tradnl" sz="1700" b="1" dirty="0"/>
          </a:p>
        </p:txBody>
      </p:sp>
      <p:sp>
        <p:nvSpPr>
          <p:cNvPr id="65" name="Shape 65"/>
          <p:cNvSpPr/>
          <p:nvPr/>
        </p:nvSpPr>
        <p:spPr>
          <a:xfrm>
            <a:off x="804613" y="3957562"/>
            <a:ext cx="2765111" cy="615549"/>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8" tIns="45718" rIns="45718" bIns="45718">
            <a:spAutoFit/>
          </a:bodyPr>
          <a:lstStyle>
            <a:lvl1pPr algn="just" defTabSz="914400">
              <a:defRPr sz="2400">
                <a:latin typeface="Arial"/>
                <a:ea typeface="Arial"/>
                <a:cs typeface="Arial"/>
                <a:sym typeface="Arial"/>
              </a:defRPr>
            </a:lvl1pPr>
          </a:lstStyle>
          <a:p>
            <a:pPr lvl="0" algn="l">
              <a:defRPr sz="1800"/>
            </a:pPr>
            <a:r>
              <a:rPr lang="es-ES_tradnl" sz="1700" dirty="0" smtClean="0"/>
              <a:t>¿Fuerza electromotriz </a:t>
            </a:r>
            <a:r>
              <a:rPr lang="es-ES_tradnl" sz="1700" b="1" dirty="0" smtClean="0"/>
              <a:t>química?</a:t>
            </a:r>
            <a:endParaRPr lang="es-ES_tradnl" sz="1700" dirty="0"/>
          </a:p>
        </p:txBody>
      </p:sp>
      <p:sp>
        <p:nvSpPr>
          <p:cNvPr id="66" name="Shape 66"/>
          <p:cNvSpPr/>
          <p:nvPr/>
        </p:nvSpPr>
        <p:spPr>
          <a:xfrm>
            <a:off x="796626" y="4613147"/>
            <a:ext cx="3593769" cy="353939"/>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45718" tIns="45718" rIns="45718" bIns="45718">
            <a:spAutoFit/>
          </a:bodyPr>
          <a:lstStyle>
            <a:lvl1pPr algn="just" defTabSz="914400">
              <a:defRPr sz="2400">
                <a:latin typeface="Arial"/>
                <a:ea typeface="Arial"/>
                <a:cs typeface="Arial"/>
                <a:sym typeface="Arial"/>
              </a:defRPr>
            </a:lvl1pPr>
          </a:lstStyle>
          <a:p>
            <a:pPr lvl="0">
              <a:defRPr sz="1800"/>
            </a:pPr>
            <a:r>
              <a:rPr lang="en-US" sz="1700" dirty="0" smtClean="0"/>
              <a:t>¿</a:t>
            </a:r>
            <a:r>
              <a:rPr sz="1700" dirty="0" err="1" smtClean="0"/>
              <a:t>Fuerza</a:t>
            </a:r>
            <a:r>
              <a:rPr sz="1700" dirty="0" smtClean="0"/>
              <a:t> </a:t>
            </a:r>
            <a:r>
              <a:rPr sz="1700" dirty="0"/>
              <a:t>electromotriz </a:t>
            </a:r>
            <a:r>
              <a:rPr sz="1700" b="1" dirty="0" smtClean="0"/>
              <a:t>magnéticas</a:t>
            </a:r>
            <a:r>
              <a:rPr lang="en-US" sz="1700" dirty="0" smtClean="0"/>
              <a:t>?</a:t>
            </a:r>
            <a:endParaRPr sz="1700" dirty="0"/>
          </a:p>
        </p:txBody>
      </p:sp>
      <p:sp>
        <p:nvSpPr>
          <p:cNvPr id="67" name="Shape 67"/>
          <p:cNvSpPr/>
          <p:nvPr/>
        </p:nvSpPr>
        <p:spPr>
          <a:xfrm>
            <a:off x="793698" y="5163240"/>
            <a:ext cx="3278573" cy="353939"/>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45718" tIns="45718" rIns="45718" bIns="45718">
            <a:spAutoFit/>
          </a:bodyPr>
          <a:lstStyle>
            <a:lvl1pPr algn="just" defTabSz="914400">
              <a:defRPr sz="2400">
                <a:latin typeface="Arial"/>
                <a:ea typeface="Arial"/>
                <a:cs typeface="Arial"/>
                <a:sym typeface="Arial"/>
              </a:defRPr>
            </a:lvl1pPr>
          </a:lstStyle>
          <a:p>
            <a:pPr lvl="0" algn="l">
              <a:defRPr sz="1800"/>
            </a:pPr>
            <a:r>
              <a:rPr lang="en-US" sz="1700" dirty="0" smtClean="0"/>
              <a:t>¿</a:t>
            </a:r>
            <a:r>
              <a:rPr sz="1700" dirty="0" err="1" smtClean="0"/>
              <a:t>Fuerza</a:t>
            </a:r>
            <a:r>
              <a:rPr sz="1700" dirty="0" smtClean="0"/>
              <a:t> </a:t>
            </a:r>
            <a:r>
              <a:rPr sz="1700" dirty="0"/>
              <a:t>electromotriz </a:t>
            </a:r>
            <a:r>
              <a:rPr sz="1700" b="1" dirty="0" smtClean="0"/>
              <a:t>lumínica</a:t>
            </a:r>
            <a:r>
              <a:rPr lang="en-US" sz="1700" dirty="0" smtClean="0"/>
              <a:t>?</a:t>
            </a:r>
            <a:endParaRPr sz="1700" dirty="0"/>
          </a:p>
        </p:txBody>
      </p:sp>
      <p:sp>
        <p:nvSpPr>
          <p:cNvPr id="16" name="Rectangle 15"/>
          <p:cNvSpPr/>
          <p:nvPr/>
        </p:nvSpPr>
        <p:spPr>
          <a:xfrm>
            <a:off x="3189928" y="3977230"/>
            <a:ext cx="1826141" cy="369332"/>
          </a:xfrm>
          <a:prstGeom prst="rect">
            <a:avLst/>
          </a:prstGeom>
        </p:spPr>
        <p:txBody>
          <a:bodyPr wrap="none">
            <a:spAutoFit/>
          </a:bodyPr>
          <a:lstStyle/>
          <a:p>
            <a:r>
              <a:rPr lang="es-ES_tradnl" dirty="0"/>
              <a:t>P</a:t>
            </a:r>
            <a:r>
              <a:rPr lang="es-ES_tradnl" dirty="0" smtClean="0"/>
              <a:t>ilas y baterías.</a:t>
            </a:r>
            <a:endParaRPr lang="es-ES_tradnl" dirty="0"/>
          </a:p>
        </p:txBody>
      </p:sp>
      <p:sp>
        <p:nvSpPr>
          <p:cNvPr id="17" name="Rectangle 16"/>
          <p:cNvSpPr/>
          <p:nvPr/>
        </p:nvSpPr>
        <p:spPr>
          <a:xfrm>
            <a:off x="4288523" y="4603147"/>
            <a:ext cx="2236638" cy="369332"/>
          </a:xfrm>
          <a:prstGeom prst="rect">
            <a:avLst/>
          </a:prstGeom>
        </p:spPr>
        <p:txBody>
          <a:bodyPr wrap="none">
            <a:spAutoFit/>
          </a:bodyPr>
          <a:lstStyle/>
          <a:p>
            <a:pPr lvl="0">
              <a:defRPr sz="1800"/>
            </a:pPr>
            <a:r>
              <a:rPr lang="es-ES_tradnl" dirty="0" smtClean="0"/>
              <a:t> Alternador, dinamo.</a:t>
            </a:r>
            <a:endParaRPr lang="es-ES_tradnl" dirty="0"/>
          </a:p>
        </p:txBody>
      </p:sp>
      <p:sp>
        <p:nvSpPr>
          <p:cNvPr id="18" name="Rectangle 17"/>
          <p:cNvSpPr/>
          <p:nvPr/>
        </p:nvSpPr>
        <p:spPr>
          <a:xfrm>
            <a:off x="3983743" y="5181229"/>
            <a:ext cx="2326278" cy="369332"/>
          </a:xfrm>
          <a:prstGeom prst="rect">
            <a:avLst/>
          </a:prstGeom>
        </p:spPr>
        <p:txBody>
          <a:bodyPr wrap="none">
            <a:spAutoFit/>
          </a:bodyPr>
          <a:lstStyle/>
          <a:p>
            <a:pPr lvl="0">
              <a:defRPr sz="1800"/>
            </a:pPr>
            <a:r>
              <a:rPr lang="es-ES_tradnl" dirty="0"/>
              <a:t>C</a:t>
            </a:r>
            <a:r>
              <a:rPr lang="es-ES_tradnl" dirty="0" smtClean="0"/>
              <a:t>eldas fotovoltaicas.</a:t>
            </a:r>
            <a:endParaRPr lang="es-ES_tradnl" dirty="0"/>
          </a:p>
        </p:txBody>
      </p:sp>
      <p:pic>
        <p:nvPicPr>
          <p:cNvPr id="20" name="Picture 19"/>
          <p:cNvPicPr>
            <a:picLocks noChangeAspect="1"/>
          </p:cNvPicPr>
          <p:nvPr/>
        </p:nvPicPr>
        <p:blipFill>
          <a:blip r:embed="rId5"/>
          <a:srcRect l="30800" t="3600" b="14800"/>
          <a:stretch>
            <a:fillRect/>
          </a:stretch>
        </p:blipFill>
        <p:spPr>
          <a:xfrm>
            <a:off x="7243959" y="3708424"/>
            <a:ext cx="1665329" cy="1472805"/>
          </a:xfrm>
          <a:prstGeom prst="rect">
            <a:avLst/>
          </a:prstGeom>
        </p:spPr>
      </p:pic>
      <p:pic>
        <p:nvPicPr>
          <p:cNvPr id="21" name="Picture 20"/>
          <p:cNvPicPr>
            <a:picLocks noChangeAspect="1"/>
          </p:cNvPicPr>
          <p:nvPr/>
        </p:nvPicPr>
        <p:blipFill>
          <a:blip r:embed="rId6"/>
          <a:srcRect t="13000" r="5000"/>
          <a:stretch>
            <a:fillRect/>
          </a:stretch>
        </p:blipFill>
        <p:spPr>
          <a:xfrm>
            <a:off x="6254046" y="5246132"/>
            <a:ext cx="2173878" cy="1493111"/>
          </a:xfrm>
          <a:prstGeom prst="rect">
            <a:avLst/>
          </a:prstGeom>
        </p:spPr>
      </p:pic>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1" accel="50000" decel="5000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1" accel="50000" decel="5000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0-#ppt_h/2"/>
                                          </p:val>
                                        </p:tav>
                                        <p:tav tm="100000">
                                          <p:val>
                                            <p:strVal val="#ppt_y"/>
                                          </p:val>
                                        </p:tav>
                                      </p:tavLst>
                                    </p:anim>
                                  </p:childTnLst>
                                </p:cTn>
                              </p:par>
                              <p:par>
                                <p:cTn id="35" presetID="2" presetClass="entr" presetSubtype="8" accel="50000" decel="5000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0-#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1" accel="50000" decel="5000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0-#ppt_h/2"/>
                                          </p:val>
                                        </p:tav>
                                        <p:tav tm="100000">
                                          <p:val>
                                            <p:strVal val="#ppt_y"/>
                                          </p:val>
                                        </p:tav>
                                      </p:tavLst>
                                    </p:anim>
                                  </p:childTnLst>
                                </p:cTn>
                              </p:par>
                              <p:par>
                                <p:cTn id="49" presetID="2" presetClass="entr" presetSubtype="2" accel="50000" decel="5000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1+#ppt_w/2"/>
                                          </p:val>
                                        </p:tav>
                                        <p:tav tm="100000">
                                          <p:val>
                                            <p:strVal val="#ppt_x"/>
                                          </p:val>
                                        </p:tav>
                                      </p:tavLst>
                                    </p:anim>
                                    <p:anim calcmode="lin" valueType="num">
                                      <p:cBhvr additive="base">
                                        <p:cTn id="5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advAuto="0"/>
      <p:bldP spid="64" grpId="0" animBg="1"/>
      <p:bldP spid="65" grpId="0" animBg="1"/>
      <p:bldP spid="66" grpId="0" animBg="1"/>
      <p:bldP spid="67"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rcRect l="6627" t="1244" r="11462" b="20415"/>
          <a:stretch>
            <a:fillRect/>
          </a:stretch>
        </p:blipFill>
        <p:spPr>
          <a:xfrm>
            <a:off x="6843059" y="2436902"/>
            <a:ext cx="1686373" cy="2004556"/>
          </a:xfrm>
          <a:prstGeom prst="rect">
            <a:avLst/>
          </a:prstGeom>
        </p:spPr>
      </p:pic>
      <p:sp>
        <p:nvSpPr>
          <p:cNvPr id="69" name="Shape 69"/>
          <p:cNvSpPr/>
          <p:nvPr/>
        </p:nvSpPr>
        <p:spPr>
          <a:xfrm>
            <a:off x="-17463" y="0"/>
            <a:ext cx="755651" cy="6858000"/>
          </a:xfrm>
          <a:prstGeom prst="rect">
            <a:avLst/>
          </a:prstGeom>
          <a:solidFill>
            <a:srgbClr val="E46C0A"/>
          </a:solidFill>
          <a:ln w="12700">
            <a:miter lim="400000"/>
          </a:ln>
        </p:spPr>
        <p:txBody>
          <a:bodyPr lIns="45718" tIns="45718" rIns="45718" bIns="45718" anchor="ctr"/>
          <a:lstStyle/>
          <a:p>
            <a:pPr defTabSz="642915">
              <a:defRPr sz="2400">
                <a:solidFill>
                  <a:srgbClr val="F7BB43"/>
                </a:solidFill>
                <a:latin typeface="Calibri"/>
                <a:ea typeface="Calibri"/>
                <a:cs typeface="Calibri"/>
                <a:sym typeface="Calibri"/>
              </a:defRPr>
            </a:pPr>
            <a:endParaRPr dirty="0"/>
          </a:p>
        </p:txBody>
      </p:sp>
      <p:sp>
        <p:nvSpPr>
          <p:cNvPr id="70" name="Shape 70"/>
          <p:cNvSpPr/>
          <p:nvPr/>
        </p:nvSpPr>
        <p:spPr>
          <a:xfrm>
            <a:off x="0" y="1392237"/>
            <a:ext cx="8820150" cy="71438"/>
          </a:xfrm>
          <a:prstGeom prst="roundRect">
            <a:avLst>
              <a:gd name="adj" fmla="val 11719"/>
            </a:avLst>
          </a:prstGeom>
          <a:solidFill>
            <a:srgbClr val="0D0D0D">
              <a:alpha val="20000"/>
            </a:srgbClr>
          </a:solidFill>
          <a:ln w="12700">
            <a:miter lim="400000"/>
          </a:ln>
        </p:spPr>
        <p:txBody>
          <a:bodyPr lIns="45718" tIns="45718" rIns="45718" bIns="45718" anchor="ctr"/>
          <a:lstStyle/>
          <a:p>
            <a:pPr defTabSz="642915">
              <a:defRPr sz="2400">
                <a:solidFill>
                  <a:srgbClr val="FFFFFF"/>
                </a:solidFill>
                <a:latin typeface="Calibri"/>
                <a:ea typeface="Calibri"/>
                <a:cs typeface="Calibri"/>
                <a:sym typeface="Calibri"/>
              </a:defRPr>
            </a:pPr>
            <a:endParaRPr dirty="0"/>
          </a:p>
        </p:txBody>
      </p:sp>
      <p:pic>
        <p:nvPicPr>
          <p:cNvPr id="71" name="image2.tif"/>
          <p:cNvPicPr/>
          <p:nvPr/>
        </p:nvPicPr>
        <p:blipFill>
          <a:blip r:embed="rId4">
            <a:extLst/>
          </a:blip>
          <a:stretch>
            <a:fillRect/>
          </a:stretch>
        </p:blipFill>
        <p:spPr>
          <a:xfrm>
            <a:off x="908050" y="190500"/>
            <a:ext cx="877889" cy="1150938"/>
          </a:xfrm>
          <a:prstGeom prst="rect">
            <a:avLst/>
          </a:prstGeom>
          <a:ln w="12700">
            <a:miter lim="400000"/>
          </a:ln>
        </p:spPr>
      </p:pic>
      <p:sp>
        <p:nvSpPr>
          <p:cNvPr id="72" name="Shape 72"/>
          <p:cNvSpPr/>
          <p:nvPr/>
        </p:nvSpPr>
        <p:spPr>
          <a:xfrm>
            <a:off x="2582863" y="766763"/>
            <a:ext cx="4171951" cy="461661"/>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8" tIns="45718" rIns="45718" bIns="45718">
            <a:spAutoFit/>
          </a:bodyPr>
          <a:lstStyle>
            <a:lvl1pPr defTabSz="914400">
              <a:defRPr sz="3400">
                <a:solidFill>
                  <a:srgbClr val="404040"/>
                </a:solidFill>
                <a:latin typeface="Verdana Bold"/>
                <a:ea typeface="Verdana Bold"/>
                <a:cs typeface="Verdana Bold"/>
                <a:sym typeface="Verdana Bold"/>
              </a:defRPr>
            </a:lvl1pPr>
          </a:lstStyle>
          <a:p>
            <a:pPr lvl="0">
              <a:defRPr sz="1800">
                <a:solidFill>
                  <a:srgbClr val="000000"/>
                </a:solidFill>
              </a:defRPr>
            </a:pPr>
            <a:r>
              <a:rPr sz="2400" dirty="0"/>
              <a:t>ELECTRICIDAD BÁSICA</a:t>
            </a:r>
            <a:endParaRPr sz="2400" dirty="0">
              <a:latin typeface="Arial"/>
              <a:ea typeface="Arial"/>
              <a:cs typeface="Arial"/>
              <a:sym typeface="Arial"/>
            </a:endParaRPr>
          </a:p>
        </p:txBody>
      </p:sp>
      <p:pic>
        <p:nvPicPr>
          <p:cNvPr id="74" name="image7.png"/>
          <p:cNvPicPr/>
          <p:nvPr/>
        </p:nvPicPr>
        <p:blipFill>
          <a:blip r:embed="rId5">
            <a:extLst/>
          </a:blip>
          <a:stretch>
            <a:fillRect/>
          </a:stretch>
        </p:blipFill>
        <p:spPr>
          <a:xfrm>
            <a:off x="7380289" y="266700"/>
            <a:ext cx="858837" cy="890589"/>
          </a:xfrm>
          <a:prstGeom prst="rect">
            <a:avLst/>
          </a:prstGeom>
          <a:ln w="12700">
            <a:miter lim="400000"/>
          </a:ln>
        </p:spPr>
      </p:pic>
      <p:sp>
        <p:nvSpPr>
          <p:cNvPr id="75" name="Shape 75"/>
          <p:cNvSpPr/>
          <p:nvPr/>
        </p:nvSpPr>
        <p:spPr>
          <a:xfrm>
            <a:off x="3059113" y="1773238"/>
            <a:ext cx="92329" cy="353939"/>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45718" tIns="45718" rIns="45718" bIns="45718">
            <a:spAutoFit/>
          </a:bodyPr>
          <a:lstStyle>
            <a:lvl1pPr algn="l" defTabSz="914400">
              <a:defRPr sz="2400">
                <a:latin typeface="Verdana Bold"/>
                <a:ea typeface="Verdana Bold"/>
                <a:cs typeface="Verdana Bold"/>
                <a:sym typeface="Verdana Bold"/>
              </a:defRPr>
            </a:lvl1pPr>
          </a:lstStyle>
          <a:p>
            <a:pPr lvl="0">
              <a:defRPr sz="1800"/>
            </a:pPr>
            <a:r>
              <a:rPr sz="1700" dirty="0"/>
              <a:t>                                 </a:t>
            </a:r>
          </a:p>
        </p:txBody>
      </p:sp>
      <p:sp>
        <p:nvSpPr>
          <p:cNvPr id="76" name="Shape 76"/>
          <p:cNvSpPr>
            <a:spLocks noGrp="1"/>
          </p:cNvSpPr>
          <p:nvPr>
            <p:ph type="sldNum" sz="quarter" idx="4294967295"/>
          </p:nvPr>
        </p:nvSpPr>
        <p:spPr>
          <a:xfrm>
            <a:off x="6553200" y="6225799"/>
            <a:ext cx="2133600" cy="261104"/>
          </a:xfrm>
          <a:prstGeom prst="rect">
            <a:avLst/>
          </a:prstGeom>
          <a:extLst>
            <a:ext uri="{C572A759-6A51-4108-AA02-DFA0A04FC94B}">
              <ma14:wrappingTextBoxFlag xmlns="" xmlns:ma14="http://schemas.microsoft.com/office/mac/drawingml/2011/main" xmlns:mv="urn:schemas-microsoft-com:mac:vml" xmlns:mc="http://schemas.openxmlformats.org/markup-compatibility/2006" val="1"/>
            </a:ext>
          </a:extLst>
        </p:spPr>
        <p:txBody>
          <a:bodyPr lIns="64291" tIns="32146" rIns="64291" bIns="32146">
            <a:normAutofit/>
          </a:bodyPr>
          <a:lstStyle/>
          <a:p>
            <a:pPr lvl="0">
              <a:defRPr sz="1800">
                <a:solidFill>
                  <a:srgbClr val="000000"/>
                </a:solidFill>
              </a:defRPr>
            </a:pPr>
            <a:fld id="{86CB4B4D-7CA3-9044-876B-883B54F8677D}" type="slidenum">
              <a:rPr sz="1100">
                <a:solidFill>
                  <a:srgbClr val="888888"/>
                </a:solidFill>
              </a:rPr>
              <a:pPr lvl="0">
                <a:defRPr sz="1800">
                  <a:solidFill>
                    <a:srgbClr val="000000"/>
                  </a:solidFill>
                </a:defRPr>
              </a:pPr>
              <a:t>11</a:t>
            </a:fld>
            <a:endParaRPr sz="1100" dirty="0">
              <a:solidFill>
                <a:srgbClr val="888888"/>
              </a:solidFill>
            </a:endParaRPr>
          </a:p>
        </p:txBody>
      </p:sp>
      <p:sp>
        <p:nvSpPr>
          <p:cNvPr id="78" name="Shape 78"/>
          <p:cNvSpPr/>
          <p:nvPr/>
        </p:nvSpPr>
        <p:spPr>
          <a:xfrm>
            <a:off x="990600" y="2286000"/>
            <a:ext cx="7488833" cy="877159"/>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8" tIns="45718" rIns="45718" bIns="45718">
            <a:spAutoFit/>
          </a:bodyPr>
          <a:lstStyle/>
          <a:p>
            <a:pPr algn="just" defTabSz="642915">
              <a:defRPr sz="1800"/>
            </a:pPr>
            <a:r>
              <a:rPr sz="1700" dirty="0">
                <a:latin typeface="Arial"/>
                <a:ea typeface="Arial"/>
                <a:cs typeface="Arial"/>
                <a:sym typeface="Arial"/>
              </a:rPr>
              <a:t>Una </a:t>
            </a:r>
            <a:r>
              <a:rPr sz="1700" dirty="0" smtClean="0">
                <a:latin typeface="Arial"/>
                <a:ea typeface="Arial"/>
                <a:cs typeface="Arial"/>
                <a:sym typeface="Arial"/>
              </a:rPr>
              <a:t>fuente</a:t>
            </a:r>
            <a:r>
              <a:rPr lang="es-ES_tradnl" sz="1700" dirty="0" smtClean="0">
                <a:latin typeface="Arial"/>
                <a:ea typeface="Arial"/>
                <a:cs typeface="Arial"/>
                <a:sym typeface="Arial"/>
              </a:rPr>
              <a:t> de poder siempre tiene dos </a:t>
            </a:r>
            <a:r>
              <a:rPr lang="es-ES_tradnl" sz="1700" b="1" dirty="0" smtClean="0">
                <a:latin typeface="Arial"/>
                <a:ea typeface="Arial"/>
                <a:cs typeface="Arial"/>
                <a:sym typeface="Arial"/>
              </a:rPr>
              <a:t>terminales </a:t>
            </a:r>
            <a:r>
              <a:rPr lang="es-ES_tradnl" sz="1700" dirty="0" smtClean="0">
                <a:latin typeface="Arial"/>
                <a:ea typeface="Arial"/>
                <a:cs typeface="Arial"/>
                <a:sym typeface="Arial"/>
              </a:rPr>
              <a:t>o polos: </a:t>
            </a:r>
          </a:p>
          <a:p>
            <a:pPr algn="just" defTabSz="642915">
              <a:defRPr sz="1800"/>
            </a:pPr>
            <a:r>
              <a:rPr lang="es-ES_tradnl" sz="1700" dirty="0" err="1" smtClean="0">
                <a:latin typeface="Arial"/>
                <a:ea typeface="Arial"/>
                <a:cs typeface="Arial"/>
                <a:sym typeface="Arial"/>
              </a:rPr>
              <a:t>•</a:t>
            </a:r>
            <a:r>
              <a:rPr lang="es-ES_tradnl" sz="1700" dirty="0" smtClean="0">
                <a:latin typeface="Arial"/>
                <a:ea typeface="Arial"/>
                <a:cs typeface="Arial"/>
                <a:sym typeface="Arial"/>
              </a:rPr>
              <a:t> un polo </a:t>
            </a:r>
            <a:r>
              <a:rPr lang="es-ES_tradnl" sz="1700" b="1" dirty="0" smtClean="0">
                <a:latin typeface="Arial"/>
                <a:ea typeface="Arial"/>
                <a:cs typeface="Arial"/>
                <a:sym typeface="Arial"/>
              </a:rPr>
              <a:t>positivo </a:t>
            </a:r>
            <a:r>
              <a:rPr lang="es-ES_tradnl" sz="1700" dirty="0" smtClean="0">
                <a:latin typeface="Arial"/>
                <a:ea typeface="Arial"/>
                <a:cs typeface="Arial"/>
                <a:sym typeface="Arial"/>
              </a:rPr>
              <a:t>donde almacena cargas positivas y</a:t>
            </a:r>
          </a:p>
          <a:p>
            <a:pPr algn="just" defTabSz="642915">
              <a:defRPr sz="1800"/>
            </a:pPr>
            <a:r>
              <a:rPr lang="es-ES_tradnl" sz="1700" dirty="0" err="1" smtClean="0">
                <a:latin typeface="Arial"/>
                <a:ea typeface="Arial"/>
                <a:cs typeface="Arial"/>
                <a:sym typeface="Arial"/>
              </a:rPr>
              <a:t>•</a:t>
            </a:r>
            <a:r>
              <a:rPr lang="es-ES_tradnl" sz="1700" dirty="0" smtClean="0">
                <a:latin typeface="Arial"/>
                <a:ea typeface="Arial"/>
                <a:cs typeface="Arial"/>
                <a:sym typeface="Arial"/>
              </a:rPr>
              <a:t> un polo </a:t>
            </a:r>
            <a:r>
              <a:rPr lang="es-ES_tradnl" sz="1700" b="1" dirty="0" smtClean="0">
                <a:latin typeface="Arial"/>
                <a:ea typeface="Arial"/>
                <a:cs typeface="Arial"/>
                <a:sym typeface="Arial"/>
              </a:rPr>
              <a:t>negativo </a:t>
            </a:r>
            <a:r>
              <a:rPr lang="es-ES_tradnl" sz="1700" dirty="0" smtClean="0">
                <a:latin typeface="Arial"/>
                <a:ea typeface="Arial"/>
                <a:cs typeface="Arial"/>
                <a:sym typeface="Arial"/>
              </a:rPr>
              <a:t>do</a:t>
            </a:r>
            <a:r>
              <a:rPr sz="1700" dirty="0" smtClean="0">
                <a:latin typeface="Arial"/>
                <a:ea typeface="Arial"/>
                <a:cs typeface="Arial"/>
                <a:sym typeface="Arial"/>
              </a:rPr>
              <a:t>nde </a:t>
            </a:r>
            <a:r>
              <a:rPr lang="en-US" sz="1700" dirty="0" smtClean="0">
                <a:latin typeface="Arial"/>
                <a:ea typeface="Arial"/>
                <a:cs typeface="Arial"/>
                <a:sym typeface="Arial"/>
              </a:rPr>
              <a:t>almacena </a:t>
            </a:r>
            <a:r>
              <a:rPr sz="1700" dirty="0" smtClean="0">
                <a:latin typeface="Arial"/>
                <a:ea typeface="Arial"/>
                <a:cs typeface="Arial"/>
                <a:sym typeface="Arial"/>
              </a:rPr>
              <a:t>cargas negativas</a:t>
            </a:r>
            <a:r>
              <a:rPr lang="en-US" sz="1700" dirty="0" smtClean="0">
                <a:latin typeface="Arial"/>
                <a:ea typeface="Arial"/>
                <a:cs typeface="Arial"/>
                <a:sym typeface="Arial"/>
              </a:rPr>
              <a:t>.</a:t>
            </a:r>
            <a:endParaRPr sz="1700" dirty="0" smtClean="0">
              <a:latin typeface="Arial"/>
              <a:ea typeface="Arial"/>
              <a:cs typeface="Arial"/>
              <a:sym typeface="Arial"/>
            </a:endParaRPr>
          </a:p>
        </p:txBody>
      </p:sp>
      <p:pic>
        <p:nvPicPr>
          <p:cNvPr id="15" name="Picture 14"/>
          <p:cNvPicPr>
            <a:picLocks noChangeAspect="1"/>
          </p:cNvPicPr>
          <p:nvPr/>
        </p:nvPicPr>
        <p:blipFill>
          <a:blip r:embed="rId6"/>
          <a:srcRect l="5942" t="3390" r="8179" b="8475"/>
          <a:stretch>
            <a:fillRect/>
          </a:stretch>
        </p:blipFill>
        <p:spPr>
          <a:xfrm>
            <a:off x="6681384" y="4615097"/>
            <a:ext cx="2018120" cy="1499175"/>
          </a:xfrm>
          <a:prstGeom prst="rect">
            <a:avLst/>
          </a:prstGeom>
        </p:spPr>
      </p:pic>
      <p:sp>
        <p:nvSpPr>
          <p:cNvPr id="14" name="Shape 62"/>
          <p:cNvSpPr/>
          <p:nvPr/>
        </p:nvSpPr>
        <p:spPr>
          <a:xfrm>
            <a:off x="1066800" y="1676400"/>
            <a:ext cx="7704856" cy="353939"/>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8" tIns="45718" rIns="45718" bIns="45718">
            <a:spAutoFit/>
          </a:bodyPr>
          <a:lstStyle/>
          <a:p>
            <a:pPr algn="ctr" defTabSz="642915">
              <a:defRPr sz="1800"/>
            </a:pPr>
            <a:r>
              <a:rPr sz="1700" b="1" dirty="0" smtClean="0">
                <a:latin typeface="Verdana Bold"/>
                <a:ea typeface="Verdana Bold"/>
                <a:cs typeface="Verdana Bold"/>
                <a:sym typeface="Verdana Bold"/>
              </a:rPr>
              <a:t>La </a:t>
            </a:r>
            <a:r>
              <a:rPr sz="1700" b="1" dirty="0">
                <a:latin typeface="Verdana Bold"/>
                <a:ea typeface="Verdana Bold"/>
                <a:cs typeface="Verdana Bold"/>
                <a:sym typeface="Verdana Bold"/>
              </a:rPr>
              <a:t>fuerza eléctrica y </a:t>
            </a:r>
            <a:r>
              <a:rPr sz="1700" b="1" dirty="0" smtClean="0">
                <a:latin typeface="Verdana Bold"/>
                <a:ea typeface="Verdana Bold"/>
                <a:cs typeface="Verdana Bold"/>
                <a:sym typeface="Verdana Bold"/>
              </a:rPr>
              <a:t>la</a:t>
            </a:r>
            <a:r>
              <a:rPr lang="en-US" sz="1700" b="1" dirty="0" smtClean="0">
                <a:latin typeface="Verdana Bold"/>
                <a:ea typeface="Verdana Bold"/>
                <a:cs typeface="Verdana Bold"/>
                <a:sym typeface="Verdana Bold"/>
              </a:rPr>
              <a:t>s</a:t>
            </a:r>
            <a:r>
              <a:rPr sz="1700" b="1" dirty="0" smtClean="0">
                <a:latin typeface="Verdana Bold"/>
                <a:ea typeface="Verdana Bold"/>
                <a:cs typeface="Verdana Bold"/>
                <a:sym typeface="Verdana Bold"/>
              </a:rPr>
              <a:t> fuente</a:t>
            </a:r>
            <a:r>
              <a:rPr lang="en-US" sz="1700" b="1" dirty="0" smtClean="0">
                <a:latin typeface="Verdana Bold"/>
                <a:ea typeface="Verdana Bold"/>
                <a:cs typeface="Verdana Bold"/>
                <a:sym typeface="Verdana Bold"/>
              </a:rPr>
              <a:t>s</a:t>
            </a:r>
            <a:r>
              <a:rPr sz="1700" b="1" dirty="0" smtClean="0">
                <a:latin typeface="Verdana Bold"/>
                <a:ea typeface="Verdana Bold"/>
                <a:cs typeface="Verdana Bold"/>
                <a:sym typeface="Verdana Bold"/>
              </a:rPr>
              <a:t> </a:t>
            </a:r>
            <a:r>
              <a:rPr sz="1700" b="1" dirty="0">
                <a:latin typeface="Verdana Bold"/>
                <a:ea typeface="Verdana Bold"/>
                <a:cs typeface="Verdana Bold"/>
                <a:sym typeface="Verdana Bold"/>
              </a:rPr>
              <a:t>de </a:t>
            </a:r>
            <a:r>
              <a:rPr sz="1700" b="1" dirty="0" err="1" smtClean="0">
                <a:latin typeface="Verdana Bold"/>
                <a:ea typeface="Verdana Bold"/>
                <a:cs typeface="Verdana Bold"/>
                <a:sym typeface="Verdana Bold"/>
              </a:rPr>
              <a:t>poder</a:t>
            </a:r>
            <a:r>
              <a:rPr lang="es-CL" sz="1700" b="1" dirty="0" smtClean="0">
                <a:latin typeface="Verdana Bold"/>
                <a:ea typeface="Verdana Bold"/>
                <a:cs typeface="Verdana Bold"/>
                <a:sym typeface="Verdana Bold"/>
              </a:rPr>
              <a:t>.</a:t>
            </a:r>
            <a:endParaRPr sz="1700" b="1" dirty="0">
              <a:latin typeface="Verdana Bold"/>
              <a:ea typeface="Verdana Bold"/>
              <a:cs typeface="Verdana Bold"/>
              <a:sym typeface="Verdana Bold"/>
            </a:endParaRPr>
          </a:p>
        </p:txBody>
      </p:sp>
      <p:sp>
        <p:nvSpPr>
          <p:cNvPr id="17" name="TextBox 16"/>
          <p:cNvSpPr txBox="1"/>
          <p:nvPr/>
        </p:nvSpPr>
        <p:spPr>
          <a:xfrm>
            <a:off x="914400" y="3276600"/>
            <a:ext cx="4953000" cy="615553"/>
          </a:xfrm>
          <a:prstGeom prst="rect">
            <a:avLst/>
          </a:prstGeom>
          <a:noFill/>
        </p:spPr>
        <p:txBody>
          <a:bodyPr wrap="square" rtlCol="0">
            <a:spAutoFit/>
          </a:bodyPr>
          <a:lstStyle/>
          <a:p>
            <a:r>
              <a:rPr lang="es-ES_tradnl" sz="1700" dirty="0" smtClean="0"/>
              <a:t>¿Puede usted reconocer los polos positivos y negativos de estas fuentes de poder?</a:t>
            </a:r>
            <a:endParaRPr lang="es-ES_tradnl" sz="1700" dirty="0"/>
          </a:p>
        </p:txBody>
      </p:sp>
      <p:sp>
        <p:nvSpPr>
          <p:cNvPr id="19" name="Diamond 18"/>
          <p:cNvSpPr/>
          <p:nvPr/>
        </p:nvSpPr>
        <p:spPr>
          <a:xfrm>
            <a:off x="6843059" y="2311490"/>
            <a:ext cx="457200" cy="457200"/>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wrap="none" lIns="0" tIns="0" rIns="0" bIns="140400" rtlCol="0" anchor="ctr"/>
          <a:lstStyle/>
          <a:p>
            <a:pPr algn="ctr">
              <a:spcBef>
                <a:spcPts val="0"/>
              </a:spcBef>
              <a:spcAft>
                <a:spcPts val="0"/>
              </a:spcAft>
            </a:pPr>
            <a:r>
              <a:rPr lang="es-ES_tradnl" sz="3200" dirty="0" smtClean="0"/>
              <a:t>+</a:t>
            </a:r>
            <a:endParaRPr lang="es-ES_tradnl" sz="3200" dirty="0"/>
          </a:p>
        </p:txBody>
      </p:sp>
      <p:sp>
        <p:nvSpPr>
          <p:cNvPr id="20" name="Diamond 19"/>
          <p:cNvSpPr/>
          <p:nvPr/>
        </p:nvSpPr>
        <p:spPr>
          <a:xfrm>
            <a:off x="8214659" y="2343992"/>
            <a:ext cx="457200" cy="457200"/>
          </a:xfrm>
          <a:prstGeom prst="diamond">
            <a:avLst/>
          </a:prstGeom>
          <a:solidFill>
            <a:srgbClr val="3366FF"/>
          </a:solidFill>
        </p:spPr>
        <p:style>
          <a:lnRef idx="1">
            <a:schemeClr val="accent1"/>
          </a:lnRef>
          <a:fillRef idx="3">
            <a:schemeClr val="accent1"/>
          </a:fillRef>
          <a:effectRef idx="2">
            <a:schemeClr val="accent1"/>
          </a:effectRef>
          <a:fontRef idx="minor">
            <a:schemeClr val="lt1"/>
          </a:fontRef>
        </p:style>
        <p:txBody>
          <a:bodyPr wrap="none" lIns="0" tIns="0" rIns="0" bIns="140400" rtlCol="0" anchor="ctr"/>
          <a:lstStyle/>
          <a:p>
            <a:pPr algn="ctr">
              <a:spcBef>
                <a:spcPts val="0"/>
              </a:spcBef>
              <a:spcAft>
                <a:spcPts val="0"/>
              </a:spcAft>
            </a:pPr>
            <a:r>
              <a:rPr lang="es-ES_tradnl" sz="3200" dirty="0" smtClean="0"/>
              <a:t>-</a:t>
            </a:r>
            <a:endParaRPr lang="es-ES_tradnl" sz="3200" dirty="0"/>
          </a:p>
        </p:txBody>
      </p:sp>
      <p:sp>
        <p:nvSpPr>
          <p:cNvPr id="21" name="Diamond 20"/>
          <p:cNvSpPr/>
          <p:nvPr/>
        </p:nvSpPr>
        <p:spPr>
          <a:xfrm>
            <a:off x="6543245" y="4379384"/>
            <a:ext cx="457200" cy="457200"/>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wrap="none" lIns="0" tIns="0" rIns="0" bIns="140400" rtlCol="0" anchor="ctr"/>
          <a:lstStyle/>
          <a:p>
            <a:pPr algn="ctr">
              <a:spcBef>
                <a:spcPts val="0"/>
              </a:spcBef>
              <a:spcAft>
                <a:spcPts val="0"/>
              </a:spcAft>
            </a:pPr>
            <a:r>
              <a:rPr lang="es-ES_tradnl" sz="3200" smtClean="0"/>
              <a:t>+</a:t>
            </a:r>
            <a:endParaRPr lang="es-ES_tradnl" sz="3200" dirty="0"/>
          </a:p>
        </p:txBody>
      </p:sp>
      <p:sp>
        <p:nvSpPr>
          <p:cNvPr id="22" name="Diamond 21"/>
          <p:cNvSpPr/>
          <p:nvPr/>
        </p:nvSpPr>
        <p:spPr>
          <a:xfrm>
            <a:off x="8372046" y="4305768"/>
            <a:ext cx="457200" cy="457200"/>
          </a:xfrm>
          <a:prstGeom prst="diamond">
            <a:avLst/>
          </a:prstGeom>
          <a:solidFill>
            <a:srgbClr val="3366FF"/>
          </a:solidFill>
        </p:spPr>
        <p:style>
          <a:lnRef idx="1">
            <a:schemeClr val="accent1"/>
          </a:lnRef>
          <a:fillRef idx="3">
            <a:schemeClr val="accent1"/>
          </a:fillRef>
          <a:effectRef idx="2">
            <a:schemeClr val="accent1"/>
          </a:effectRef>
          <a:fontRef idx="minor">
            <a:schemeClr val="lt1"/>
          </a:fontRef>
        </p:style>
        <p:txBody>
          <a:bodyPr wrap="none" lIns="0" tIns="0" rIns="0" bIns="140400" rtlCol="0" anchor="ctr"/>
          <a:lstStyle/>
          <a:p>
            <a:pPr algn="ctr">
              <a:spcBef>
                <a:spcPts val="0"/>
              </a:spcBef>
              <a:spcAft>
                <a:spcPts val="0"/>
              </a:spcAft>
            </a:pPr>
            <a:r>
              <a:rPr lang="es-ES_tradnl" sz="3200" dirty="0" smtClean="0"/>
              <a:t>-</a:t>
            </a:r>
            <a:endParaRPr lang="es-ES_tradnl" sz="3200" dirty="0"/>
          </a:p>
        </p:txBody>
      </p:sp>
      <p:pic>
        <p:nvPicPr>
          <p:cNvPr id="18" name="Picture 17"/>
          <p:cNvPicPr>
            <a:picLocks noChangeAspect="1"/>
          </p:cNvPicPr>
          <p:nvPr/>
        </p:nvPicPr>
        <p:blipFill>
          <a:blip r:embed="rId7"/>
          <a:stretch>
            <a:fillRect/>
          </a:stretch>
        </p:blipFill>
        <p:spPr>
          <a:xfrm>
            <a:off x="3647649" y="4939822"/>
            <a:ext cx="3122990" cy="1698717"/>
          </a:xfrm>
          <a:prstGeom prst="rect">
            <a:avLst/>
          </a:prstGeom>
        </p:spPr>
      </p:pic>
      <p:sp>
        <p:nvSpPr>
          <p:cNvPr id="79" name="Shape 79"/>
          <p:cNvSpPr/>
          <p:nvPr/>
        </p:nvSpPr>
        <p:spPr>
          <a:xfrm>
            <a:off x="914400" y="4038600"/>
            <a:ext cx="4495800" cy="1138769"/>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8" tIns="45718" rIns="45718" bIns="45718">
            <a:spAutoFit/>
          </a:bodyPr>
          <a:lstStyle/>
          <a:p>
            <a:pPr defTabSz="642915">
              <a:defRPr sz="1800"/>
            </a:pPr>
            <a:r>
              <a:rPr sz="1700" dirty="0">
                <a:latin typeface="Arial"/>
                <a:ea typeface="Arial"/>
                <a:cs typeface="Arial"/>
                <a:sym typeface="Arial"/>
              </a:rPr>
              <a:t>La fuerza eléctrica</a:t>
            </a:r>
            <a:r>
              <a:rPr sz="1700" dirty="0" smtClean="0">
                <a:latin typeface="Arial"/>
                <a:ea typeface="Arial"/>
                <a:cs typeface="Arial"/>
                <a:sym typeface="Arial"/>
              </a:rPr>
              <a:t> </a:t>
            </a:r>
            <a:r>
              <a:rPr lang="en-US" sz="1700" dirty="0" smtClean="0">
                <a:latin typeface="Arial"/>
                <a:ea typeface="Arial"/>
                <a:cs typeface="Arial"/>
                <a:sym typeface="Arial"/>
              </a:rPr>
              <a:t>de atracción y de repulsión </a:t>
            </a:r>
            <a:r>
              <a:rPr sz="1700" dirty="0" smtClean="0">
                <a:latin typeface="Arial"/>
                <a:ea typeface="Arial"/>
                <a:cs typeface="Arial"/>
                <a:sym typeface="Arial"/>
              </a:rPr>
              <a:t>hace </a:t>
            </a:r>
            <a:r>
              <a:rPr sz="1700" dirty="0">
                <a:latin typeface="Arial"/>
                <a:ea typeface="Arial"/>
                <a:cs typeface="Arial"/>
                <a:sym typeface="Arial"/>
              </a:rPr>
              <a:t>que las cargas </a:t>
            </a:r>
            <a:r>
              <a:rPr sz="1700" b="1" dirty="0">
                <a:latin typeface="Arial"/>
                <a:ea typeface="Arial"/>
                <a:cs typeface="Arial"/>
                <a:sym typeface="Arial"/>
              </a:rPr>
              <a:t>negativas</a:t>
            </a:r>
            <a:r>
              <a:rPr sz="1700" dirty="0">
                <a:latin typeface="Arial"/>
                <a:ea typeface="Arial"/>
                <a:cs typeface="Arial"/>
                <a:sym typeface="Arial"/>
              </a:rPr>
              <a:t> (los electrones)</a:t>
            </a:r>
            <a:r>
              <a:rPr sz="1700" dirty="0" smtClean="0">
                <a:latin typeface="Arial"/>
                <a:ea typeface="Arial"/>
                <a:cs typeface="Arial"/>
                <a:sym typeface="Arial"/>
              </a:rPr>
              <a:t> </a:t>
            </a:r>
            <a:r>
              <a:rPr lang="en-US" sz="1700" dirty="0" smtClean="0">
                <a:latin typeface="Arial"/>
                <a:ea typeface="Arial"/>
                <a:cs typeface="Arial"/>
                <a:sym typeface="Arial"/>
              </a:rPr>
              <a:t>traten </a:t>
            </a:r>
            <a:r>
              <a:rPr sz="1700" dirty="0" smtClean="0">
                <a:latin typeface="Arial"/>
                <a:ea typeface="Arial"/>
                <a:cs typeface="Arial"/>
                <a:sym typeface="Arial"/>
              </a:rPr>
              <a:t>de </a:t>
            </a:r>
            <a:r>
              <a:rPr sz="1700" dirty="0">
                <a:latin typeface="Arial"/>
                <a:ea typeface="Arial"/>
                <a:cs typeface="Arial"/>
                <a:sym typeface="Arial"/>
              </a:rPr>
              <a:t>huir</a:t>
            </a:r>
            <a:r>
              <a:rPr sz="1700" dirty="0" smtClean="0">
                <a:latin typeface="Arial"/>
                <a:ea typeface="Arial"/>
                <a:cs typeface="Arial"/>
                <a:sym typeface="Arial"/>
              </a:rPr>
              <a:t> </a:t>
            </a:r>
            <a:r>
              <a:rPr lang="en-US" sz="1700" dirty="0" smtClean="0">
                <a:latin typeface="Arial"/>
                <a:ea typeface="Arial"/>
                <a:cs typeface="Arial"/>
                <a:sym typeface="Arial"/>
              </a:rPr>
              <a:t>del polo negativo</a:t>
            </a:r>
            <a:r>
              <a:rPr sz="1700" b="1" dirty="0" smtClean="0">
                <a:latin typeface="Arial"/>
                <a:ea typeface="Arial"/>
                <a:cs typeface="Arial"/>
                <a:sym typeface="Arial"/>
              </a:rPr>
              <a:t> </a:t>
            </a:r>
            <a:r>
              <a:rPr sz="1700" dirty="0">
                <a:latin typeface="Arial"/>
                <a:ea typeface="Arial"/>
                <a:cs typeface="Arial"/>
                <a:sym typeface="Arial"/>
              </a:rPr>
              <a:t>e ir hacia el</a:t>
            </a:r>
            <a:r>
              <a:rPr sz="1700" dirty="0" smtClean="0">
                <a:latin typeface="Arial"/>
                <a:ea typeface="Arial"/>
                <a:cs typeface="Arial"/>
                <a:sym typeface="Arial"/>
              </a:rPr>
              <a:t> </a:t>
            </a:r>
            <a:r>
              <a:rPr lang="en-US" sz="1700" b="1" dirty="0" smtClean="0">
                <a:latin typeface="Arial"/>
                <a:ea typeface="Arial"/>
                <a:cs typeface="Arial"/>
                <a:sym typeface="Arial"/>
              </a:rPr>
              <a:t>polo positive.</a:t>
            </a:r>
            <a:endParaRPr sz="1700" b="1" dirty="0">
              <a:latin typeface="Arial"/>
              <a:ea typeface="Arial"/>
              <a:cs typeface="Arial"/>
              <a:sym typeface="Arial"/>
            </a:endParaRPr>
          </a:p>
        </p:txBody>
      </p:sp>
      <p:sp>
        <p:nvSpPr>
          <p:cNvPr id="80" name="Shape 80"/>
          <p:cNvSpPr/>
          <p:nvPr/>
        </p:nvSpPr>
        <p:spPr>
          <a:xfrm>
            <a:off x="914400" y="5158432"/>
            <a:ext cx="3081536" cy="1400379"/>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8" tIns="45718" rIns="45718" bIns="45718">
            <a:spAutoFit/>
          </a:bodyPr>
          <a:lstStyle/>
          <a:p>
            <a:pPr defTabSz="642915">
              <a:defRPr sz="1800"/>
            </a:pPr>
            <a:r>
              <a:rPr sz="1700" dirty="0">
                <a:latin typeface="Arial"/>
                <a:ea typeface="Arial"/>
                <a:cs typeface="Arial"/>
                <a:sym typeface="Arial"/>
              </a:rPr>
              <a:t>Cuando encuentran un </a:t>
            </a:r>
            <a:r>
              <a:rPr sz="1700" dirty="0" err="1" smtClean="0">
                <a:latin typeface="Arial"/>
                <a:ea typeface="Arial"/>
                <a:cs typeface="Arial"/>
                <a:sym typeface="Arial"/>
              </a:rPr>
              <a:t>camino</a:t>
            </a:r>
            <a:r>
              <a:rPr lang="es-CL" sz="1700" dirty="0" smtClean="0">
                <a:latin typeface="Arial"/>
                <a:ea typeface="Arial"/>
                <a:cs typeface="Arial"/>
                <a:sym typeface="Arial"/>
              </a:rPr>
              <a:t>, como por ejemplo </a:t>
            </a:r>
            <a:r>
              <a:rPr sz="1700" dirty="0" smtClean="0">
                <a:latin typeface="Arial"/>
                <a:ea typeface="Arial"/>
                <a:cs typeface="Arial"/>
                <a:sym typeface="Arial"/>
              </a:rPr>
              <a:t>un </a:t>
            </a:r>
            <a:r>
              <a:rPr sz="1700" b="1" dirty="0">
                <a:latin typeface="Arial"/>
                <a:ea typeface="Arial"/>
                <a:cs typeface="Arial"/>
                <a:sym typeface="Arial"/>
              </a:rPr>
              <a:t>circuito eléctrico</a:t>
            </a:r>
            <a:r>
              <a:rPr sz="1700" dirty="0">
                <a:latin typeface="Arial"/>
                <a:ea typeface="Arial"/>
                <a:cs typeface="Arial"/>
                <a:sym typeface="Arial"/>
              </a:rPr>
              <a:t>, lo hacen y producen una corriente eléctrica.</a:t>
            </a: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2" presetClass="entr" presetSubtype="4" accel="50000" decel="5000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 calcmode="lin" valueType="num">
                                      <p:cBhvr additive="base">
                                        <p:cTn id="9" dur="500" fill="hold"/>
                                        <p:tgtEl>
                                          <p:spTgt spid="16"/>
                                        </p:tgtEl>
                                        <p:attrNameLst>
                                          <p:attrName>ppt_x</p:attrName>
                                        </p:attrNameLst>
                                      </p:cBhvr>
                                      <p:tavLst>
                                        <p:tav tm="0">
                                          <p:val>
                                            <p:strVal val="#ppt_x"/>
                                          </p:val>
                                        </p:tav>
                                        <p:tav tm="100000">
                                          <p:val>
                                            <p:strVal val="#ppt_x"/>
                                          </p:val>
                                        </p:tav>
                                      </p:tavLst>
                                    </p:anim>
                                    <p:anim calcmode="lin" valueType="num">
                                      <p:cBhvr additive="base">
                                        <p:cTn id="10" dur="500" fill="hold"/>
                                        <p:tgtEl>
                                          <p:spTgt spid="16"/>
                                        </p:tgtEl>
                                        <p:attrNameLst>
                                          <p:attrName>ppt_y</p:attrName>
                                        </p:attrNameLst>
                                      </p:cBhvr>
                                      <p:tavLst>
                                        <p:tav tm="0">
                                          <p:val>
                                            <p:strVal val="1+#ppt_h/2"/>
                                          </p:val>
                                        </p:tav>
                                        <p:tav tm="100000">
                                          <p:val>
                                            <p:strVal val="#ppt_y"/>
                                          </p:val>
                                        </p:tav>
                                      </p:tavLst>
                                    </p:anim>
                                  </p:childTnLst>
                                </p:cTn>
                              </p:par>
                              <p:par>
                                <p:cTn id="11" presetID="2" presetClass="entr" presetSubtype="4" accel="50000" decel="5000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1"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accel="50000" decel="50000" fill="hold" grpId="1"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accel="50000" decel="5000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 presetClass="entr" presetSubtype="4" accel="50000" decel="5000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1" animBg="1"/>
      <p:bldP spid="20" grpId="1" animBg="1"/>
      <p:bldP spid="21" grpId="0" animBg="1"/>
      <p:bldP spid="22" grpId="0" animBg="1"/>
      <p:bldP spid="79" grpId="0" animBg="1"/>
      <p:bldP spid="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3076"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3077"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3078"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3" name="2 CuadroTexto"/>
          <p:cNvSpPr txBox="1"/>
          <p:nvPr/>
        </p:nvSpPr>
        <p:spPr>
          <a:xfrm>
            <a:off x="3018390" y="2763838"/>
            <a:ext cx="3416320" cy="923330"/>
          </a:xfrm>
          <a:prstGeom prst="rect">
            <a:avLst/>
          </a:prstGeom>
          <a:noFill/>
        </p:spPr>
        <p:txBody>
          <a:bodyPr wrap="none" rtlCol="0">
            <a:spAutoFit/>
          </a:bodyPr>
          <a:lstStyle/>
          <a:p>
            <a:pPr lvl="0" algn="just"/>
            <a:r>
              <a:rPr lang="es-CL" altLang="es-CL" sz="5400" b="1" dirty="0" smtClean="0">
                <a:solidFill>
                  <a:prstClr val="black"/>
                </a:solidFill>
                <a:latin typeface="Verdana" pitchFamily="34" charset="0"/>
                <a:ea typeface="Verdana" pitchFamily="34" charset="0"/>
                <a:cs typeface="Verdana" pitchFamily="34" charset="0"/>
              </a:rPr>
              <a:t>Trabajo.</a:t>
            </a:r>
            <a:endParaRPr lang="es-CL" altLang="es-CL" sz="5400" b="1" dirty="0">
              <a:solidFill>
                <a:prstClr val="black"/>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3076"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3077"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3078"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4" name="3 CuadroTexto"/>
          <p:cNvSpPr txBox="1">
            <a:spLocks noChangeArrowheads="1"/>
          </p:cNvSpPr>
          <p:nvPr/>
        </p:nvSpPr>
        <p:spPr bwMode="auto">
          <a:xfrm>
            <a:off x="1546423" y="2204865"/>
            <a:ext cx="7058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19138" eaLnBrk="0" hangingPunct="0">
              <a:defRPr>
                <a:solidFill>
                  <a:schemeClr val="tx1"/>
                </a:solidFill>
                <a:latin typeface="Arial" charset="0"/>
                <a:cs typeface="Arial" charset="0"/>
              </a:defRPr>
            </a:lvl1pPr>
            <a:lvl2pPr marL="742950" indent="-285750" defTabSz="719138" eaLnBrk="0" hangingPunct="0">
              <a:defRPr>
                <a:solidFill>
                  <a:schemeClr val="tx1"/>
                </a:solidFill>
                <a:latin typeface="Arial" charset="0"/>
                <a:cs typeface="Arial" charset="0"/>
              </a:defRPr>
            </a:lvl2pPr>
            <a:lvl3pPr marL="1143000" indent="-228600" defTabSz="719138" eaLnBrk="0" hangingPunct="0">
              <a:defRPr>
                <a:solidFill>
                  <a:schemeClr val="tx1"/>
                </a:solidFill>
                <a:latin typeface="Arial" charset="0"/>
                <a:cs typeface="Arial" charset="0"/>
              </a:defRPr>
            </a:lvl3pPr>
            <a:lvl4pPr marL="1600200" indent="-228600" defTabSz="719138" eaLnBrk="0" hangingPunct="0">
              <a:defRPr>
                <a:solidFill>
                  <a:schemeClr val="tx1"/>
                </a:solidFill>
                <a:latin typeface="Arial" charset="0"/>
                <a:cs typeface="Arial" charset="0"/>
              </a:defRPr>
            </a:lvl4pPr>
            <a:lvl5pPr marL="2057400" indent="-228600" defTabSz="719138" eaLnBrk="0" hangingPunct="0">
              <a:defRPr>
                <a:solidFill>
                  <a:schemeClr val="tx1"/>
                </a:solidFill>
                <a:latin typeface="Arial" charset="0"/>
                <a:cs typeface="Arial" charset="0"/>
              </a:defRPr>
            </a:lvl5pPr>
            <a:lvl6pPr marL="2514600" indent="-228600" defTabSz="719138" eaLnBrk="0" fontAlgn="base" hangingPunct="0">
              <a:spcBef>
                <a:spcPct val="0"/>
              </a:spcBef>
              <a:spcAft>
                <a:spcPct val="0"/>
              </a:spcAft>
              <a:defRPr>
                <a:solidFill>
                  <a:schemeClr val="tx1"/>
                </a:solidFill>
                <a:latin typeface="Arial" charset="0"/>
                <a:cs typeface="Arial" charset="0"/>
              </a:defRPr>
            </a:lvl6pPr>
            <a:lvl7pPr marL="2971800" indent="-228600" defTabSz="719138" eaLnBrk="0" fontAlgn="base" hangingPunct="0">
              <a:spcBef>
                <a:spcPct val="0"/>
              </a:spcBef>
              <a:spcAft>
                <a:spcPct val="0"/>
              </a:spcAft>
              <a:defRPr>
                <a:solidFill>
                  <a:schemeClr val="tx1"/>
                </a:solidFill>
                <a:latin typeface="Arial" charset="0"/>
                <a:cs typeface="Arial" charset="0"/>
              </a:defRPr>
            </a:lvl7pPr>
            <a:lvl8pPr marL="3429000" indent="-228600" defTabSz="719138" eaLnBrk="0" fontAlgn="base" hangingPunct="0">
              <a:spcBef>
                <a:spcPct val="0"/>
              </a:spcBef>
              <a:spcAft>
                <a:spcPct val="0"/>
              </a:spcAft>
              <a:defRPr>
                <a:solidFill>
                  <a:schemeClr val="tx1"/>
                </a:solidFill>
                <a:latin typeface="Arial" charset="0"/>
                <a:cs typeface="Arial" charset="0"/>
              </a:defRPr>
            </a:lvl8pPr>
            <a:lvl9pPr marL="3886200" indent="-228600" defTabSz="719138"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dirty="0" smtClean="0">
                <a:latin typeface="Verdana" pitchFamily="34" charset="0"/>
                <a:ea typeface="Verdana" pitchFamily="34" charset="0"/>
                <a:cs typeface="Verdana" pitchFamily="34" charset="0"/>
              </a:rPr>
              <a:t>Se dice que una fuerza realiza un </a:t>
            </a:r>
            <a:r>
              <a:rPr lang="es-CL" altLang="es-CL" b="1" dirty="0" smtClean="0">
                <a:latin typeface="Verdana" pitchFamily="34" charset="0"/>
                <a:ea typeface="Verdana" pitchFamily="34" charset="0"/>
                <a:cs typeface="Verdana" pitchFamily="34" charset="0"/>
              </a:rPr>
              <a:t>trabajo </a:t>
            </a:r>
            <a:r>
              <a:rPr lang="es-CL" altLang="es-CL" dirty="0" smtClean="0">
                <a:latin typeface="Verdana" pitchFamily="34" charset="0"/>
                <a:ea typeface="Verdana" pitchFamily="34" charset="0"/>
                <a:cs typeface="Verdana" pitchFamily="34" charset="0"/>
              </a:rPr>
              <a:t>cuando altera el estado de movimiento o la forma de un cuerpo.</a:t>
            </a:r>
          </a:p>
        </p:txBody>
      </p:sp>
      <p:sp>
        <p:nvSpPr>
          <p:cNvPr id="15" name="14 Marcador de número de diapositiva"/>
          <p:cNvSpPr>
            <a:spLocks noGrp="1"/>
          </p:cNvSpPr>
          <p:nvPr>
            <p:ph type="sldNum" sz="quarter" idx="12"/>
          </p:nvPr>
        </p:nvSpPr>
        <p:spPr/>
        <p:txBody>
          <a:bodyPr/>
          <a:lstStyle/>
          <a:p>
            <a:pPr>
              <a:defRPr/>
            </a:pPr>
            <a:fld id="{B260A327-64CA-48E0-A4CC-390BE6DE2F1F}" type="slidenum">
              <a:rPr lang="es-CL" smtClean="0"/>
              <a:pPr>
                <a:defRPr/>
              </a:pPr>
              <a:t>13</a:t>
            </a:fld>
            <a:endParaRPr lang="es-CL" dirty="0"/>
          </a:p>
        </p:txBody>
      </p:sp>
      <p:sp>
        <p:nvSpPr>
          <p:cNvPr id="3" name="2 CuadroTexto"/>
          <p:cNvSpPr txBox="1"/>
          <p:nvPr/>
        </p:nvSpPr>
        <p:spPr>
          <a:xfrm>
            <a:off x="1551113" y="1773238"/>
            <a:ext cx="1270863" cy="369332"/>
          </a:xfrm>
          <a:prstGeom prst="rect">
            <a:avLst/>
          </a:prstGeom>
          <a:noFill/>
        </p:spPr>
        <p:txBody>
          <a:bodyPr wrap="none" rtlCol="0">
            <a:spAutoFit/>
          </a:bodyPr>
          <a:lstStyle/>
          <a:p>
            <a:pPr lvl="0" algn="just"/>
            <a:r>
              <a:rPr lang="es-CL" altLang="es-CL" b="1" dirty="0" smtClean="0">
                <a:solidFill>
                  <a:prstClr val="black"/>
                </a:solidFill>
                <a:latin typeface="Verdana" pitchFamily="34" charset="0"/>
                <a:ea typeface="Verdana" pitchFamily="34" charset="0"/>
                <a:cs typeface="Verdana" pitchFamily="34" charset="0"/>
              </a:rPr>
              <a:t>Trabajo:</a:t>
            </a:r>
            <a:endParaRPr lang="es-CL" altLang="es-CL" b="1" dirty="0">
              <a:solidFill>
                <a:prstClr val="black"/>
              </a:solidFill>
              <a:latin typeface="Verdana" pitchFamily="34" charset="0"/>
              <a:ea typeface="Verdana" pitchFamily="34" charset="0"/>
              <a:cs typeface="Verdana" pitchFamily="34" charset="0"/>
            </a:endParaRPr>
          </a:p>
        </p:txBody>
      </p:sp>
      <p:pic>
        <p:nvPicPr>
          <p:cNvPr id="13" name="Picture 12"/>
          <p:cNvPicPr>
            <a:picLocks noChangeAspect="1"/>
          </p:cNvPicPr>
          <p:nvPr/>
        </p:nvPicPr>
        <p:blipFill>
          <a:blip r:embed="rId4"/>
          <a:stretch>
            <a:fillRect/>
          </a:stretch>
        </p:blipFill>
        <p:spPr>
          <a:xfrm>
            <a:off x="1952025" y="3924300"/>
            <a:ext cx="2743200" cy="3429000"/>
          </a:xfrm>
          <a:prstGeom prst="rect">
            <a:avLst/>
          </a:prstGeom>
        </p:spPr>
      </p:pic>
      <p:pic>
        <p:nvPicPr>
          <p:cNvPr id="16" name="Picture 15"/>
          <p:cNvPicPr>
            <a:picLocks noChangeAspect="1"/>
          </p:cNvPicPr>
          <p:nvPr/>
        </p:nvPicPr>
        <p:blipFill>
          <a:blip r:embed="rId5"/>
          <a:stretch>
            <a:fillRect/>
          </a:stretch>
        </p:blipFill>
        <p:spPr>
          <a:xfrm>
            <a:off x="996950" y="2851196"/>
            <a:ext cx="2755900" cy="1425140"/>
          </a:xfrm>
          <a:prstGeom prst="rect">
            <a:avLst/>
          </a:prstGeom>
        </p:spPr>
      </p:pic>
      <p:pic>
        <p:nvPicPr>
          <p:cNvPr id="17" name="Picture 16"/>
          <p:cNvPicPr>
            <a:picLocks noChangeAspect="1"/>
          </p:cNvPicPr>
          <p:nvPr/>
        </p:nvPicPr>
        <p:blipFill>
          <a:blip r:embed="rId6"/>
          <a:stretch>
            <a:fillRect/>
          </a:stretch>
        </p:blipFill>
        <p:spPr>
          <a:xfrm>
            <a:off x="5486400" y="3200400"/>
            <a:ext cx="3492500" cy="814234"/>
          </a:xfrm>
          <a:prstGeom prst="rect">
            <a:avLst/>
          </a:prstGeom>
        </p:spPr>
      </p:pic>
      <p:pic>
        <p:nvPicPr>
          <p:cNvPr id="19" name="Picture 18"/>
          <p:cNvPicPr>
            <a:picLocks noChangeAspect="1"/>
          </p:cNvPicPr>
          <p:nvPr/>
        </p:nvPicPr>
        <p:blipFill>
          <a:blip r:embed="rId7"/>
          <a:srcRect l="6190" t="4211" b="20000"/>
          <a:stretch>
            <a:fillRect/>
          </a:stretch>
        </p:blipFill>
        <p:spPr>
          <a:xfrm>
            <a:off x="5391150" y="4724400"/>
            <a:ext cx="3752850" cy="1828800"/>
          </a:xfrm>
          <a:prstGeom prst="rect">
            <a:avLst/>
          </a:prstGeom>
        </p:spPr>
      </p:pic>
      <p:sp>
        <p:nvSpPr>
          <p:cNvPr id="20" name="Striped Right Arrow 19"/>
          <p:cNvSpPr/>
          <p:nvPr/>
        </p:nvSpPr>
        <p:spPr>
          <a:xfrm rot="5400000">
            <a:off x="6667500" y="4152900"/>
            <a:ext cx="1066800" cy="381000"/>
          </a:xfrm>
          <a:prstGeom prst="stripedRightArrow">
            <a:avLst/>
          </a:prstGeom>
          <a:solidFill>
            <a:srgbClr val="FFFF00"/>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0"/>
                            </p:stCondLst>
                            <p:childTnLst>
                              <p:par>
                                <p:cTn id="16" presetID="37"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900" decel="100000" fill="hold"/>
                                        <p:tgtEl>
                                          <p:spTgt spid="20"/>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1282700" y="3403600"/>
            <a:ext cx="3454400" cy="3454400"/>
          </a:xfrm>
          <a:prstGeom prst="rect">
            <a:avLst/>
          </a:prstGeom>
        </p:spPr>
      </p:pic>
      <p:pic>
        <p:nvPicPr>
          <p:cNvPr id="26" name="Picture 25"/>
          <p:cNvPicPr>
            <a:picLocks noChangeAspect="1"/>
          </p:cNvPicPr>
          <p:nvPr/>
        </p:nvPicPr>
        <p:blipFill>
          <a:blip r:embed="rId3"/>
          <a:stretch>
            <a:fillRect/>
          </a:stretch>
        </p:blipFill>
        <p:spPr>
          <a:xfrm>
            <a:off x="4648200" y="3403600"/>
            <a:ext cx="3454400" cy="3454400"/>
          </a:xfrm>
          <a:prstGeom prst="rect">
            <a:avLst/>
          </a:prstGeom>
        </p:spPr>
      </p:pic>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2253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2253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22534" name="Picture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1 CuadroTexto"/>
          <p:cNvSpPr txBox="1">
            <a:spLocks noChangeArrowheads="1"/>
          </p:cNvSpPr>
          <p:nvPr/>
        </p:nvSpPr>
        <p:spPr bwMode="auto">
          <a:xfrm>
            <a:off x="2582863" y="766763"/>
            <a:ext cx="417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a:p>
            <a:pPr algn="ctr" eaLnBrk="1" hangingPunct="1"/>
            <a:endParaRPr lang="es-CL" altLang="es-CL" sz="2400" b="1">
              <a:solidFill>
                <a:srgbClr val="404040"/>
              </a:solidFill>
              <a:latin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sp>
        <p:nvSpPr>
          <p:cNvPr id="22541" name="19 Rectángulo"/>
          <p:cNvSpPr>
            <a:spLocks noChangeArrowheads="1"/>
          </p:cNvSpPr>
          <p:nvPr/>
        </p:nvSpPr>
        <p:spPr bwMode="auto">
          <a:xfrm>
            <a:off x="1130300" y="1651000"/>
            <a:ext cx="7340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dirty="0" smtClean="0">
                <a:solidFill>
                  <a:srgbClr val="000000"/>
                </a:solidFill>
                <a:latin typeface="Verdana" pitchFamily="34" charset="0"/>
              </a:rPr>
              <a:t>El </a:t>
            </a:r>
            <a:r>
              <a:rPr lang="es-CL" altLang="es-CL" sz="1600" b="1" dirty="0" smtClean="0">
                <a:solidFill>
                  <a:srgbClr val="0000FF"/>
                </a:solidFill>
                <a:latin typeface="Verdana" pitchFamily="34" charset="0"/>
              </a:rPr>
              <a:t>trabajo </a:t>
            </a:r>
            <a:r>
              <a:rPr lang="es-CL" altLang="es-CL" sz="1600" dirty="0" smtClean="0">
                <a:solidFill>
                  <a:srgbClr val="000000"/>
                </a:solidFill>
                <a:latin typeface="Verdana" pitchFamily="34" charset="0"/>
              </a:rPr>
              <a:t>se calcula multiplicando la </a:t>
            </a:r>
            <a:r>
              <a:rPr lang="es-CL" altLang="es-CL" sz="1600" b="1" dirty="0" smtClean="0">
                <a:solidFill>
                  <a:srgbClr val="FF6600"/>
                </a:solidFill>
                <a:latin typeface="Verdana" pitchFamily="34" charset="0"/>
              </a:rPr>
              <a:t>fuerza </a:t>
            </a:r>
            <a:r>
              <a:rPr lang="es-CL" altLang="es-CL" sz="1600" dirty="0" smtClean="0">
                <a:solidFill>
                  <a:srgbClr val="000000"/>
                </a:solidFill>
                <a:latin typeface="Verdana" pitchFamily="34" charset="0"/>
              </a:rPr>
              <a:t>aplicada (</a:t>
            </a:r>
            <a:r>
              <a:rPr lang="es-CL" altLang="es-CL" sz="1600" b="1" dirty="0" smtClean="0">
                <a:solidFill>
                  <a:srgbClr val="FF6600"/>
                </a:solidFill>
                <a:latin typeface="Verdana" pitchFamily="34" charset="0"/>
              </a:rPr>
              <a:t>F</a:t>
            </a:r>
            <a:r>
              <a:rPr lang="es-CL" altLang="es-CL" sz="1600" dirty="0" smtClean="0">
                <a:solidFill>
                  <a:srgbClr val="000000"/>
                </a:solidFill>
                <a:latin typeface="Verdana" pitchFamily="34" charset="0"/>
              </a:rPr>
              <a:t>) por el </a:t>
            </a:r>
            <a:r>
              <a:rPr lang="es-CL" altLang="es-CL" sz="1600" b="1" dirty="0" smtClean="0">
                <a:solidFill>
                  <a:srgbClr val="56CA5D"/>
                </a:solidFill>
                <a:latin typeface="Verdana" pitchFamily="34" charset="0"/>
              </a:rPr>
              <a:t>dezplazamiento </a:t>
            </a:r>
            <a:r>
              <a:rPr lang="es-CL" altLang="es-CL" sz="1600" dirty="0" smtClean="0">
                <a:solidFill>
                  <a:srgbClr val="000000"/>
                </a:solidFill>
                <a:latin typeface="Verdana" pitchFamily="34" charset="0"/>
              </a:rPr>
              <a:t>(</a:t>
            </a:r>
            <a:r>
              <a:rPr lang="es-CL" altLang="es-CL" sz="1600" b="1" dirty="0" smtClean="0">
                <a:solidFill>
                  <a:srgbClr val="56CA5D"/>
                </a:solidFill>
                <a:latin typeface="Verdana" pitchFamily="34" charset="0"/>
              </a:rPr>
              <a:t>d</a:t>
            </a:r>
            <a:r>
              <a:rPr lang="es-CL" altLang="es-CL" sz="1600" dirty="0" smtClean="0">
                <a:solidFill>
                  <a:srgbClr val="000000"/>
                </a:solidFill>
                <a:latin typeface="Verdana" pitchFamily="34" charset="0"/>
              </a:rPr>
              <a:t>) que produce:  </a:t>
            </a:r>
          </a:p>
          <a:p>
            <a:pPr eaLnBrk="1" hangingPunct="1"/>
            <a:r>
              <a:rPr lang="es-CL" altLang="es-CL" sz="1600" b="1" dirty="0" smtClean="0">
                <a:solidFill>
                  <a:srgbClr val="000000"/>
                </a:solidFill>
                <a:latin typeface="Verdana" pitchFamily="34" charset="0"/>
              </a:rPr>
              <a:t>			</a:t>
            </a:r>
            <a:r>
              <a:rPr lang="es-CL" altLang="es-CL" sz="1600" b="1" dirty="0" smtClean="0">
                <a:solidFill>
                  <a:srgbClr val="0000FF"/>
                </a:solidFill>
                <a:latin typeface="Verdana" pitchFamily="34" charset="0"/>
              </a:rPr>
              <a:t>W  </a:t>
            </a:r>
            <a:r>
              <a:rPr lang="es-CL" altLang="es-CL" sz="1600" b="1" dirty="0" smtClean="0">
                <a:solidFill>
                  <a:srgbClr val="000000"/>
                </a:solidFill>
                <a:latin typeface="Verdana" pitchFamily="34" charset="0"/>
              </a:rPr>
              <a:t>=  </a:t>
            </a:r>
            <a:r>
              <a:rPr lang="es-CL" altLang="es-CL" sz="1600" b="1" dirty="0" smtClean="0">
                <a:solidFill>
                  <a:srgbClr val="FF6600"/>
                </a:solidFill>
                <a:latin typeface="Verdana" pitchFamily="34" charset="0"/>
              </a:rPr>
              <a:t>F </a:t>
            </a:r>
            <a:r>
              <a:rPr lang="es-CL" altLang="es-CL" sz="1600" b="1" dirty="0" smtClean="0">
                <a:solidFill>
                  <a:srgbClr val="000000"/>
                </a:solidFill>
                <a:latin typeface="Verdana" pitchFamily="34" charset="0"/>
              </a:rPr>
              <a:t>x </a:t>
            </a:r>
            <a:r>
              <a:rPr lang="es-CL" altLang="es-CL" sz="1600" b="1" dirty="0" smtClean="0">
                <a:solidFill>
                  <a:srgbClr val="56CA5D"/>
                </a:solidFill>
                <a:latin typeface="Verdana" pitchFamily="34" charset="0"/>
              </a:rPr>
              <a:t>d</a:t>
            </a:r>
            <a:r>
              <a:rPr lang="es-CL" altLang="es-CL" sz="1600" b="1" dirty="0" smtClean="0">
                <a:solidFill>
                  <a:srgbClr val="000000"/>
                </a:solidFill>
                <a:latin typeface="Verdana" pitchFamily="34" charset="0"/>
              </a:rPr>
              <a:t> </a:t>
            </a:r>
            <a:endParaRPr lang="es-CL" altLang="es-CL" sz="1600" b="1" dirty="0">
              <a:solidFill>
                <a:srgbClr val="000000"/>
              </a:solidFill>
              <a:latin typeface="Verdana" pitchFamily="34" charset="0"/>
            </a:endParaRPr>
          </a:p>
        </p:txBody>
      </p:sp>
      <p:sp>
        <p:nvSpPr>
          <p:cNvPr id="20" name="Rectangle 19"/>
          <p:cNvSpPr/>
          <p:nvPr/>
        </p:nvSpPr>
        <p:spPr>
          <a:xfrm>
            <a:off x="1130300" y="2463801"/>
            <a:ext cx="7493000" cy="369332"/>
          </a:xfrm>
          <a:prstGeom prst="rect">
            <a:avLst/>
          </a:prstGeom>
        </p:spPr>
        <p:txBody>
          <a:bodyPr wrap="square">
            <a:spAutoFit/>
          </a:bodyPr>
          <a:lstStyle/>
          <a:p>
            <a:pPr eaLnBrk="1" hangingPunct="1"/>
            <a:r>
              <a:rPr lang="es-CL" altLang="es-CL" dirty="0" smtClean="0">
                <a:latin typeface="Verdana" pitchFamily="34" charset="0"/>
              </a:rPr>
              <a:t>El trabajo se designa por la letra “</a:t>
            </a:r>
            <a:r>
              <a:rPr lang="es-CL" altLang="es-CL" b="1" dirty="0" smtClean="0">
                <a:latin typeface="Verdana" pitchFamily="34" charset="0"/>
              </a:rPr>
              <a:t>W</a:t>
            </a:r>
            <a:r>
              <a:rPr lang="es-CL" altLang="es-CL" dirty="0" smtClean="0">
                <a:latin typeface="Verdana" pitchFamily="34" charset="0"/>
              </a:rPr>
              <a:t>” como “Work” en inglés.</a:t>
            </a:r>
          </a:p>
        </p:txBody>
      </p:sp>
      <p:sp>
        <p:nvSpPr>
          <p:cNvPr id="22" name="Right Arrow 21"/>
          <p:cNvSpPr/>
          <p:nvPr/>
        </p:nvSpPr>
        <p:spPr>
          <a:xfrm>
            <a:off x="4051300" y="4229100"/>
            <a:ext cx="1676400" cy="520700"/>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t>Fuerza</a:t>
            </a:r>
            <a:endParaRPr lang="es-ES_tradnl" dirty="0"/>
          </a:p>
        </p:txBody>
      </p:sp>
      <p:sp>
        <p:nvSpPr>
          <p:cNvPr id="23" name="TextBox 22"/>
          <p:cNvSpPr txBox="1"/>
          <p:nvPr/>
        </p:nvSpPr>
        <p:spPr>
          <a:xfrm>
            <a:off x="5257800" y="3581400"/>
            <a:ext cx="3200400" cy="369332"/>
          </a:xfrm>
          <a:prstGeom prst="rect">
            <a:avLst/>
          </a:prstGeom>
          <a:solidFill>
            <a:srgbClr val="56CA5D"/>
          </a:solidFill>
        </p:spPr>
        <p:txBody>
          <a:bodyPr wrap="square" rtlCol="0">
            <a:spAutoFit/>
          </a:bodyPr>
          <a:lstStyle/>
          <a:p>
            <a:r>
              <a:rPr lang="es-ES_tradnl" dirty="0" smtClean="0"/>
              <a:t>Se desplaza el auto? </a:t>
            </a:r>
            <a:endParaRPr lang="es-ES_tradnl" dirty="0"/>
          </a:p>
        </p:txBody>
      </p:sp>
      <p:sp>
        <p:nvSpPr>
          <p:cNvPr id="24" name="TextBox 23"/>
          <p:cNvSpPr txBox="1"/>
          <p:nvPr/>
        </p:nvSpPr>
        <p:spPr>
          <a:xfrm>
            <a:off x="5321300" y="5270500"/>
            <a:ext cx="3200400" cy="646331"/>
          </a:xfrm>
          <a:prstGeom prst="rect">
            <a:avLst/>
          </a:prstGeom>
          <a:solidFill>
            <a:srgbClr val="FFFF00"/>
          </a:solidFill>
        </p:spPr>
        <p:txBody>
          <a:bodyPr wrap="square" rtlCol="0">
            <a:spAutoFit/>
          </a:bodyPr>
          <a:lstStyle/>
          <a:p>
            <a:r>
              <a:rPr lang="es-ES_tradnl" dirty="0" smtClean="0"/>
              <a:t>Sólo si el auto se desplaza, el hombre realiza un </a:t>
            </a:r>
            <a:r>
              <a:rPr lang="es-ES_tradnl" b="1" dirty="0" smtClean="0">
                <a:solidFill>
                  <a:srgbClr val="0000FF"/>
                </a:solidFill>
              </a:rPr>
              <a:t>Trabajo </a:t>
            </a:r>
            <a:endParaRPr lang="es-ES_tradnl" b="1" dirty="0">
              <a:solidFill>
                <a:srgbClr val="0000FF"/>
              </a:solidFill>
            </a:endParaRPr>
          </a:p>
        </p:txBody>
      </p:sp>
      <p:sp>
        <p:nvSpPr>
          <p:cNvPr id="25" name="Right Arrow 24"/>
          <p:cNvSpPr/>
          <p:nvPr/>
        </p:nvSpPr>
        <p:spPr>
          <a:xfrm>
            <a:off x="4064000" y="4673600"/>
            <a:ext cx="3213100" cy="520700"/>
          </a:xfrm>
          <a:prstGeom prst="rightArrow">
            <a:avLst/>
          </a:prstGeom>
          <a:solidFill>
            <a:srgbClr val="56CA5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t>Desplazamiento</a:t>
            </a:r>
            <a:endParaRPr lang="es-ES_tradnl" dirty="0"/>
          </a:p>
        </p:txBody>
      </p:sp>
      <p:sp>
        <p:nvSpPr>
          <p:cNvPr id="27" name="TextBox 26"/>
          <p:cNvSpPr txBox="1"/>
          <p:nvPr/>
        </p:nvSpPr>
        <p:spPr>
          <a:xfrm>
            <a:off x="1130300" y="2933700"/>
            <a:ext cx="4134465" cy="369332"/>
          </a:xfrm>
          <a:prstGeom prst="rect">
            <a:avLst/>
          </a:prstGeom>
          <a:noFill/>
        </p:spPr>
        <p:txBody>
          <a:bodyPr wrap="none" rtlCol="0">
            <a:spAutoFit/>
          </a:bodyPr>
          <a:lstStyle/>
          <a:p>
            <a:r>
              <a:rPr lang="es-ES_tradnl" dirty="0" smtClean="0"/>
              <a:t>Este hombre aplica una fuerza al auto.</a:t>
            </a: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20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accel="50000" decel="5000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2000" fill="hold"/>
                                        <p:tgtEl>
                                          <p:spTgt spid="26"/>
                                        </p:tgtEl>
                                        <p:attrNameLst>
                                          <p:attrName>ppt_x</p:attrName>
                                        </p:attrNameLst>
                                      </p:cBhvr>
                                      <p:tavLst>
                                        <p:tav tm="0">
                                          <p:val>
                                            <p:strVal val="0-#ppt_w/2"/>
                                          </p:val>
                                        </p:tav>
                                        <p:tav tm="100000">
                                          <p:val>
                                            <p:strVal val="#ppt_x"/>
                                          </p:val>
                                        </p:tav>
                                      </p:tavLst>
                                    </p:anim>
                                    <p:anim calcmode="lin" valueType="num">
                                      <p:cBhvr additive="base">
                                        <p:cTn id="28" dur="2000" fill="hold"/>
                                        <p:tgtEl>
                                          <p:spTgt spid="26"/>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614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6149"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6150"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pic>
        <p:nvPicPr>
          <p:cNvPr id="615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2 CuadroTexto"/>
          <p:cNvSpPr txBox="1">
            <a:spLocks noChangeArrowheads="1"/>
          </p:cNvSpPr>
          <p:nvPr/>
        </p:nvSpPr>
        <p:spPr bwMode="auto">
          <a:xfrm>
            <a:off x="3059113" y="1773238"/>
            <a:ext cx="277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                                 </a:t>
            </a:r>
          </a:p>
        </p:txBody>
      </p:sp>
      <p:sp>
        <p:nvSpPr>
          <p:cNvPr id="4" name="3 CuadroTexto"/>
          <p:cNvSpPr txBox="1">
            <a:spLocks noChangeArrowheads="1"/>
          </p:cNvSpPr>
          <p:nvPr/>
        </p:nvSpPr>
        <p:spPr bwMode="auto">
          <a:xfrm>
            <a:off x="1043608" y="5013176"/>
            <a:ext cx="682664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19138" eaLnBrk="0" hangingPunct="0">
              <a:defRPr>
                <a:solidFill>
                  <a:schemeClr val="tx1"/>
                </a:solidFill>
                <a:latin typeface="Arial" charset="0"/>
                <a:cs typeface="Arial" charset="0"/>
              </a:defRPr>
            </a:lvl1pPr>
            <a:lvl2pPr marL="742950" indent="-285750" defTabSz="719138" eaLnBrk="0" hangingPunct="0">
              <a:defRPr>
                <a:solidFill>
                  <a:schemeClr val="tx1"/>
                </a:solidFill>
                <a:latin typeface="Arial" charset="0"/>
                <a:cs typeface="Arial" charset="0"/>
              </a:defRPr>
            </a:lvl2pPr>
            <a:lvl3pPr marL="1143000" indent="-228600" defTabSz="719138" eaLnBrk="0" hangingPunct="0">
              <a:defRPr>
                <a:solidFill>
                  <a:schemeClr val="tx1"/>
                </a:solidFill>
                <a:latin typeface="Arial" charset="0"/>
                <a:cs typeface="Arial" charset="0"/>
              </a:defRPr>
            </a:lvl3pPr>
            <a:lvl4pPr marL="1600200" indent="-228600" defTabSz="719138" eaLnBrk="0" hangingPunct="0">
              <a:defRPr>
                <a:solidFill>
                  <a:schemeClr val="tx1"/>
                </a:solidFill>
                <a:latin typeface="Arial" charset="0"/>
                <a:cs typeface="Arial" charset="0"/>
              </a:defRPr>
            </a:lvl4pPr>
            <a:lvl5pPr marL="2057400" indent="-228600" defTabSz="719138" eaLnBrk="0" hangingPunct="0">
              <a:defRPr>
                <a:solidFill>
                  <a:schemeClr val="tx1"/>
                </a:solidFill>
                <a:latin typeface="Arial" charset="0"/>
                <a:cs typeface="Arial" charset="0"/>
              </a:defRPr>
            </a:lvl5pPr>
            <a:lvl6pPr marL="2514600" indent="-228600" defTabSz="719138" eaLnBrk="0" fontAlgn="base" hangingPunct="0">
              <a:spcBef>
                <a:spcPct val="0"/>
              </a:spcBef>
              <a:spcAft>
                <a:spcPct val="0"/>
              </a:spcAft>
              <a:defRPr>
                <a:solidFill>
                  <a:schemeClr val="tx1"/>
                </a:solidFill>
                <a:latin typeface="Arial" charset="0"/>
                <a:cs typeface="Arial" charset="0"/>
              </a:defRPr>
            </a:lvl6pPr>
            <a:lvl7pPr marL="2971800" indent="-228600" defTabSz="719138" eaLnBrk="0" fontAlgn="base" hangingPunct="0">
              <a:spcBef>
                <a:spcPct val="0"/>
              </a:spcBef>
              <a:spcAft>
                <a:spcPct val="0"/>
              </a:spcAft>
              <a:defRPr>
                <a:solidFill>
                  <a:schemeClr val="tx1"/>
                </a:solidFill>
                <a:latin typeface="Arial" charset="0"/>
                <a:cs typeface="Arial" charset="0"/>
              </a:defRPr>
            </a:lvl7pPr>
            <a:lvl8pPr marL="3429000" indent="-228600" defTabSz="719138" eaLnBrk="0" fontAlgn="base" hangingPunct="0">
              <a:spcBef>
                <a:spcPct val="0"/>
              </a:spcBef>
              <a:spcAft>
                <a:spcPct val="0"/>
              </a:spcAft>
              <a:defRPr>
                <a:solidFill>
                  <a:schemeClr val="tx1"/>
                </a:solidFill>
                <a:latin typeface="Arial" charset="0"/>
                <a:cs typeface="Arial" charset="0"/>
              </a:defRPr>
            </a:lvl8pPr>
            <a:lvl9pPr marL="3886200" indent="-228600" defTabSz="719138"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b="1" dirty="0" smtClean="0">
                <a:latin typeface="Verdana" pitchFamily="34" charset="0"/>
              </a:rPr>
              <a:t>Respuesta:</a:t>
            </a:r>
          </a:p>
          <a:p>
            <a:pPr algn="just" eaLnBrk="1" hangingPunct="1"/>
            <a:endParaRPr lang="es-CL" altLang="es-CL" dirty="0" smtClean="0">
              <a:latin typeface="Verdana" pitchFamily="34" charset="0"/>
            </a:endParaRPr>
          </a:p>
          <a:p>
            <a:pPr algn="just" eaLnBrk="1" hangingPunct="1"/>
            <a:r>
              <a:rPr lang="es-CL" altLang="es-CL" dirty="0" smtClean="0">
                <a:latin typeface="Verdana" pitchFamily="34" charset="0"/>
              </a:rPr>
              <a:t>Porque </a:t>
            </a:r>
            <a:r>
              <a:rPr lang="es-CL" altLang="es-CL" dirty="0">
                <a:latin typeface="Verdana" pitchFamily="34" charset="0"/>
              </a:rPr>
              <a:t>la muralla no se </a:t>
            </a:r>
            <a:r>
              <a:rPr lang="es-CL" altLang="es-CL" dirty="0" smtClean="0">
                <a:latin typeface="Verdana" pitchFamily="34" charset="0"/>
              </a:rPr>
              <a:t>desplaza ni se ha deformado. </a:t>
            </a:r>
            <a:r>
              <a:rPr lang="es-CL" altLang="es-CL" dirty="0">
                <a:latin typeface="Verdana" pitchFamily="34" charset="0"/>
              </a:rPr>
              <a:t>No </a:t>
            </a:r>
            <a:r>
              <a:rPr lang="es-CL" altLang="es-CL" dirty="0" smtClean="0">
                <a:latin typeface="Verdana" pitchFamily="34" charset="0"/>
              </a:rPr>
              <a:t>ha habido ningún cambio que permanezca. No hay  </a:t>
            </a:r>
            <a:r>
              <a:rPr lang="es-CL" altLang="es-CL" dirty="0">
                <a:latin typeface="Verdana" pitchFamily="34" charset="0"/>
              </a:rPr>
              <a:t>variación de energía</a:t>
            </a:r>
            <a:r>
              <a:rPr lang="es-CL" altLang="es-CL" dirty="0" smtClean="0">
                <a:latin typeface="Verdana" pitchFamily="34" charset="0"/>
              </a:rPr>
              <a:t>.</a:t>
            </a:r>
            <a:endParaRPr lang="es-CL" altLang="es-CL" dirty="0">
              <a:latin typeface="Verdana" pitchFamily="34" charset="0"/>
            </a:endParaRPr>
          </a:p>
        </p:txBody>
      </p:sp>
      <p:sp>
        <p:nvSpPr>
          <p:cNvPr id="15" name="14 Marcador de número de diapositiva"/>
          <p:cNvSpPr>
            <a:spLocks noGrp="1"/>
          </p:cNvSpPr>
          <p:nvPr>
            <p:ph type="sldNum" sz="quarter" idx="12"/>
          </p:nvPr>
        </p:nvSpPr>
        <p:spPr/>
        <p:txBody>
          <a:bodyPr/>
          <a:lstStyle/>
          <a:p>
            <a:pPr>
              <a:defRPr/>
            </a:pPr>
            <a:fld id="{E264590B-3352-42C1-BAF6-0BEB09B96494}" type="slidenum">
              <a:rPr lang="es-CL" smtClean="0"/>
              <a:pPr>
                <a:defRPr/>
              </a:pPr>
              <a:t>15</a:t>
            </a:fld>
            <a:endParaRPr lang="es-CL" dirty="0"/>
          </a:p>
        </p:txBody>
      </p:sp>
      <p:pic>
        <p:nvPicPr>
          <p:cNvPr id="6157" name="Picture 16" descr="http://www.fisicaevestibular.com.br/images/Dinamica14/image03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6061" y="3068960"/>
            <a:ext cx="1406448"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1187624" y="1700808"/>
            <a:ext cx="7632526" cy="923330"/>
          </a:xfrm>
          <a:prstGeom prst="rect">
            <a:avLst/>
          </a:prstGeom>
          <a:noFill/>
        </p:spPr>
        <p:txBody>
          <a:bodyPr wrap="square" rtlCol="0">
            <a:spAutoFit/>
          </a:bodyPr>
          <a:lstStyle/>
          <a:p>
            <a:pPr lvl="0" algn="just"/>
            <a:r>
              <a:rPr lang="es-CL" altLang="es-CL" dirty="0">
                <a:solidFill>
                  <a:prstClr val="black"/>
                </a:solidFill>
                <a:latin typeface="Verdana" pitchFamily="34" charset="0"/>
              </a:rPr>
              <a:t>El dibujo muestra un alumno tratando de mover una </a:t>
            </a:r>
            <a:r>
              <a:rPr lang="es-CL" altLang="es-CL" dirty="0" smtClean="0">
                <a:solidFill>
                  <a:prstClr val="black"/>
                </a:solidFill>
                <a:latin typeface="Verdana" pitchFamily="34" charset="0"/>
              </a:rPr>
              <a:t>muralla</a:t>
            </a:r>
            <a:r>
              <a:rPr lang="es-CL" altLang="es-CL" dirty="0">
                <a:solidFill>
                  <a:prstClr val="black"/>
                </a:solidFill>
                <a:latin typeface="Verdana" pitchFamily="34" charset="0"/>
              </a:rPr>
              <a:t>.</a:t>
            </a:r>
          </a:p>
          <a:p>
            <a:pPr lvl="0" algn="just"/>
            <a:r>
              <a:rPr lang="es-CL" altLang="es-CL" dirty="0">
                <a:solidFill>
                  <a:prstClr val="black"/>
                </a:solidFill>
                <a:latin typeface="Verdana" pitchFamily="34" charset="0"/>
              </a:rPr>
              <a:t>El trabajo que él está realizando es cero aunque haga una fuerza. </a:t>
            </a:r>
          </a:p>
        </p:txBody>
      </p:sp>
      <p:sp>
        <p:nvSpPr>
          <p:cNvPr id="6" name="5 CuadroTexto"/>
          <p:cNvSpPr txBox="1"/>
          <p:nvPr/>
        </p:nvSpPr>
        <p:spPr>
          <a:xfrm>
            <a:off x="1159657" y="2780928"/>
            <a:ext cx="1473480" cy="369332"/>
          </a:xfrm>
          <a:prstGeom prst="rect">
            <a:avLst/>
          </a:prstGeom>
          <a:noFill/>
        </p:spPr>
        <p:txBody>
          <a:bodyPr wrap="none" rtlCol="0">
            <a:spAutoFit/>
          </a:bodyPr>
          <a:lstStyle/>
          <a:p>
            <a:pPr lvl="0" algn="just"/>
            <a:r>
              <a:rPr lang="es-CL" altLang="es-CL" b="1" dirty="0">
                <a:solidFill>
                  <a:prstClr val="black"/>
                </a:solidFill>
                <a:latin typeface="Verdana" pitchFamily="34" charset="0"/>
              </a:rPr>
              <a:t>¿Por qué?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2253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2253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22534"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1 CuadroTexto"/>
          <p:cNvSpPr txBox="1">
            <a:spLocks noChangeArrowheads="1"/>
          </p:cNvSpPr>
          <p:nvPr/>
        </p:nvSpPr>
        <p:spPr bwMode="auto">
          <a:xfrm>
            <a:off x="2582863" y="766763"/>
            <a:ext cx="417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a:p>
            <a:pPr algn="ctr" eaLnBrk="1" hangingPunct="1"/>
            <a:endParaRPr lang="es-CL" altLang="es-CL" sz="2400" b="1">
              <a:solidFill>
                <a:srgbClr val="404040"/>
              </a:solidFill>
              <a:latin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pic>
        <p:nvPicPr>
          <p:cNvPr id="2253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a:spLocks noChangeArrowheads="1"/>
          </p:cNvSpPr>
          <p:nvPr/>
        </p:nvSpPr>
        <p:spPr bwMode="auto">
          <a:xfrm>
            <a:off x="1068388" y="3719513"/>
            <a:ext cx="6818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b="1" dirty="0" smtClean="0">
                <a:latin typeface="Verdana" pitchFamily="34" charset="0"/>
              </a:rPr>
              <a:t>1 Joule</a:t>
            </a:r>
            <a:r>
              <a:rPr lang="es-CL" altLang="es-CL" dirty="0" smtClean="0">
                <a:latin typeface="Verdana" pitchFamily="34" charset="0"/>
              </a:rPr>
              <a:t> de trabajo significa </a:t>
            </a:r>
            <a:r>
              <a:rPr lang="es-CL" altLang="es-CL" dirty="0">
                <a:latin typeface="Verdana" pitchFamily="34" charset="0"/>
              </a:rPr>
              <a:t>que se</a:t>
            </a:r>
            <a:r>
              <a:rPr lang="es-CL" altLang="es-CL" dirty="0" smtClean="0">
                <a:latin typeface="Verdana" pitchFamily="34" charset="0"/>
              </a:rPr>
              <a:t> aplicó una </a:t>
            </a:r>
            <a:r>
              <a:rPr lang="es-CL" altLang="es-CL" dirty="0">
                <a:latin typeface="Verdana" pitchFamily="34" charset="0"/>
              </a:rPr>
              <a:t>fuerza de </a:t>
            </a:r>
            <a:r>
              <a:rPr lang="es-CL" altLang="es-CL" b="1" dirty="0" smtClean="0">
                <a:latin typeface="Verdana" pitchFamily="34" charset="0"/>
              </a:rPr>
              <a:t>1 Newton</a:t>
            </a:r>
            <a:r>
              <a:rPr lang="es-CL" altLang="es-CL" dirty="0" smtClean="0">
                <a:latin typeface="Verdana" pitchFamily="34" charset="0"/>
              </a:rPr>
              <a:t> </a:t>
            </a:r>
            <a:r>
              <a:rPr lang="es-CL" altLang="es-CL" dirty="0">
                <a:latin typeface="Verdana" pitchFamily="34" charset="0"/>
              </a:rPr>
              <a:t>para </a:t>
            </a:r>
            <a:r>
              <a:rPr lang="es-CL" altLang="es-CL" dirty="0" smtClean="0">
                <a:latin typeface="Verdana" pitchFamily="34" charset="0"/>
              </a:rPr>
              <a:t>desplazar el cuerpo </a:t>
            </a:r>
            <a:r>
              <a:rPr lang="es-CL" altLang="es-CL" b="1" dirty="0" smtClean="0">
                <a:latin typeface="Verdana" pitchFamily="34" charset="0"/>
              </a:rPr>
              <a:t>1 metro</a:t>
            </a:r>
            <a:r>
              <a:rPr lang="es-CL" altLang="es-CL" dirty="0" smtClean="0">
                <a:latin typeface="Verdana" pitchFamily="34" charset="0"/>
              </a:rPr>
              <a:t>.</a:t>
            </a:r>
          </a:p>
        </p:txBody>
      </p:sp>
      <p:pic>
        <p:nvPicPr>
          <p:cNvPr id="174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7038" y="5753100"/>
            <a:ext cx="39147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6 Marcador de número de diapositiva"/>
          <p:cNvSpPr>
            <a:spLocks noGrp="1"/>
          </p:cNvSpPr>
          <p:nvPr>
            <p:ph type="sldNum" sz="quarter" idx="12"/>
          </p:nvPr>
        </p:nvSpPr>
        <p:spPr/>
        <p:txBody>
          <a:bodyPr/>
          <a:lstStyle/>
          <a:p>
            <a:pPr>
              <a:defRPr/>
            </a:pPr>
            <a:fld id="{B5A8DD0B-EF81-4567-8140-6ED81186DB6E}" type="slidenum">
              <a:rPr lang="es-CL" smtClean="0"/>
              <a:pPr>
                <a:defRPr/>
              </a:pPr>
              <a:t>16</a:t>
            </a:fld>
            <a:endParaRPr lang="es-CL"/>
          </a:p>
        </p:txBody>
      </p:sp>
      <p:sp>
        <p:nvSpPr>
          <p:cNvPr id="15" name="2 CuadroTexto"/>
          <p:cNvSpPr txBox="1">
            <a:spLocks noChangeArrowheads="1"/>
          </p:cNvSpPr>
          <p:nvPr/>
        </p:nvSpPr>
        <p:spPr bwMode="auto">
          <a:xfrm>
            <a:off x="1143000" y="1752600"/>
            <a:ext cx="7639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latin typeface="Verdana" pitchFamily="34" charset="0"/>
              </a:rPr>
              <a:t>¿En qué unidad se mide el trabajo?</a:t>
            </a:r>
            <a:endParaRPr lang="es-CL" altLang="es-CL" b="1" dirty="0">
              <a:latin typeface="Verdana" pitchFamily="34" charset="0"/>
            </a:endParaRPr>
          </a:p>
        </p:txBody>
      </p:sp>
      <p:sp>
        <p:nvSpPr>
          <p:cNvPr id="16" name="Rectangle 15"/>
          <p:cNvSpPr/>
          <p:nvPr/>
        </p:nvSpPr>
        <p:spPr>
          <a:xfrm>
            <a:off x="1068388" y="2374901"/>
            <a:ext cx="7366000" cy="646331"/>
          </a:xfrm>
          <a:prstGeom prst="rect">
            <a:avLst/>
          </a:prstGeom>
        </p:spPr>
        <p:txBody>
          <a:bodyPr wrap="square">
            <a:spAutoFit/>
          </a:bodyPr>
          <a:lstStyle/>
          <a:p>
            <a:pPr eaLnBrk="1" hangingPunct="1"/>
            <a:r>
              <a:rPr lang="es-CL" altLang="es-CL" dirty="0" smtClean="0">
                <a:latin typeface="Verdana" pitchFamily="34" charset="0"/>
              </a:rPr>
              <a:t>El trabajo se mide en </a:t>
            </a:r>
            <a:r>
              <a:rPr lang="es-CL" altLang="es-CL" b="1" dirty="0" smtClean="0">
                <a:latin typeface="Verdana" pitchFamily="34" charset="0"/>
              </a:rPr>
              <a:t>Joule </a:t>
            </a:r>
            <a:r>
              <a:rPr lang="es-CL" altLang="es-CL" dirty="0" smtClean="0">
                <a:latin typeface="Verdana" pitchFamily="34" charset="0"/>
              </a:rPr>
              <a:t>(Símbolo: “</a:t>
            </a:r>
            <a:r>
              <a:rPr lang="es-CL" altLang="es-CL" b="1" dirty="0" smtClean="0">
                <a:latin typeface="Verdana" pitchFamily="34" charset="0"/>
              </a:rPr>
              <a:t>J</a:t>
            </a:r>
            <a:r>
              <a:rPr lang="es-CL" altLang="es-CL" dirty="0" smtClean="0">
                <a:latin typeface="Verdana" pitchFamily="34" charset="0"/>
              </a:rPr>
              <a:t>”) por el nombre del Sr. James Prescott Joule.</a:t>
            </a:r>
          </a:p>
        </p:txBody>
      </p:sp>
      <p:sp>
        <p:nvSpPr>
          <p:cNvPr id="19" name="TextBox 18"/>
          <p:cNvSpPr txBox="1"/>
          <p:nvPr/>
        </p:nvSpPr>
        <p:spPr>
          <a:xfrm>
            <a:off x="2986088" y="5041900"/>
            <a:ext cx="3987800" cy="646331"/>
          </a:xfrm>
          <a:prstGeom prst="rect">
            <a:avLst/>
          </a:prstGeom>
          <a:noFill/>
        </p:spPr>
        <p:txBody>
          <a:bodyPr wrap="square" rtlCol="0">
            <a:spAutoFit/>
          </a:bodyPr>
          <a:lstStyle/>
          <a:p>
            <a:pPr algn="ctr"/>
            <a:r>
              <a:rPr lang="es-ES_tradnl" b="1" dirty="0" smtClean="0"/>
              <a:t>    1 J      =        1 N       </a:t>
            </a:r>
            <a:r>
              <a:rPr lang="es-ES_tradnl" b="1" dirty="0" err="1" smtClean="0"/>
              <a:t>x</a:t>
            </a:r>
            <a:r>
              <a:rPr lang="es-ES_tradnl" b="1" dirty="0" smtClean="0"/>
              <a:t>        1 </a:t>
            </a:r>
            <a:r>
              <a:rPr lang="es-ES_tradnl" b="1" dirty="0" err="1" smtClean="0"/>
              <a:t>m</a:t>
            </a:r>
            <a:endParaRPr lang="es-ES_tradnl" b="1" dirty="0" smtClean="0"/>
          </a:p>
          <a:p>
            <a:pPr algn="ctr"/>
            <a:r>
              <a:rPr lang="es-ES_tradnl" i="1" dirty="0" smtClean="0"/>
              <a:t>1 Joule   =   1 Newton  </a:t>
            </a:r>
            <a:r>
              <a:rPr lang="es-ES_tradnl" i="1" dirty="0" err="1" smtClean="0"/>
              <a:t>x</a:t>
            </a:r>
            <a:r>
              <a:rPr lang="es-ES_tradnl" i="1" dirty="0" smtClean="0"/>
              <a:t>  1 metro</a:t>
            </a:r>
            <a:endParaRPr lang="es-ES_tradnl" i="1" dirty="0"/>
          </a:p>
        </p:txBody>
      </p:sp>
      <p:sp>
        <p:nvSpPr>
          <p:cNvPr id="21" name="Rectangle 20"/>
          <p:cNvSpPr/>
          <p:nvPr/>
        </p:nvSpPr>
        <p:spPr>
          <a:xfrm>
            <a:off x="1079500" y="3258235"/>
            <a:ext cx="6616700" cy="369332"/>
          </a:xfrm>
          <a:prstGeom prst="rect">
            <a:avLst/>
          </a:prstGeom>
        </p:spPr>
        <p:txBody>
          <a:bodyPr wrap="square">
            <a:spAutoFit/>
          </a:bodyPr>
          <a:lstStyle/>
          <a:p>
            <a:pPr eaLnBrk="1" hangingPunct="1"/>
            <a:r>
              <a:rPr lang="es-CL" altLang="es-CL" b="1" dirty="0" smtClean="0">
                <a:latin typeface="Verdana" pitchFamily="34" charset="0"/>
              </a:rPr>
              <a:t>¿Qué cantidad representa 1 Joule de trabajo?</a:t>
            </a:r>
            <a:endParaRPr lang="es-CL" altLang="es-CL" b="1"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17410"/>
                                        </p:tgtEl>
                                        <p:attrNameLst>
                                          <p:attrName>style.visibility</p:attrName>
                                        </p:attrNameLst>
                                      </p:cBhvr>
                                      <p:to>
                                        <p:strVal val="visible"/>
                                      </p:to>
                                    </p:set>
                                    <p:anim calcmode="lin" valueType="num">
                                      <p:cBhvr additive="base">
                                        <p:cTn id="19" dur="500" fill="hold"/>
                                        <p:tgtEl>
                                          <p:spTgt spid="17410"/>
                                        </p:tgtEl>
                                        <p:attrNameLst>
                                          <p:attrName>ppt_x</p:attrName>
                                        </p:attrNameLst>
                                      </p:cBhvr>
                                      <p:tavLst>
                                        <p:tav tm="0">
                                          <p:val>
                                            <p:strVal val="#ppt_x"/>
                                          </p:val>
                                        </p:tav>
                                        <p:tav tm="100000">
                                          <p:val>
                                            <p:strVal val="#ppt_x"/>
                                          </p:val>
                                        </p:tav>
                                      </p:tavLst>
                                    </p:anim>
                                    <p:anim calcmode="lin" valueType="num">
                                      <p:cBhvr additive="base">
                                        <p:cTn id="20" dur="500" fill="hold"/>
                                        <p:tgtEl>
                                          <p:spTgt spid="174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9"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244"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10245"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10246"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pic>
        <p:nvPicPr>
          <p:cNvPr id="1024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número de diapositiva"/>
          <p:cNvSpPr>
            <a:spLocks noGrp="1"/>
          </p:cNvSpPr>
          <p:nvPr>
            <p:ph type="sldNum" sz="quarter" idx="12"/>
          </p:nvPr>
        </p:nvSpPr>
        <p:spPr/>
        <p:txBody>
          <a:bodyPr/>
          <a:lstStyle/>
          <a:p>
            <a:pPr>
              <a:defRPr/>
            </a:pPr>
            <a:fld id="{15C2C6F6-448E-42B3-9BD3-BAEF43BCC45B}" type="slidenum">
              <a:rPr lang="es-CL" smtClean="0"/>
              <a:pPr>
                <a:defRPr/>
              </a:pPr>
              <a:t>17</a:t>
            </a:fld>
            <a:endParaRPr lang="es-CL" dirty="0"/>
          </a:p>
        </p:txBody>
      </p:sp>
      <p:sp>
        <p:nvSpPr>
          <p:cNvPr id="3" name="2 CuadroTexto"/>
          <p:cNvSpPr txBox="1"/>
          <p:nvPr/>
        </p:nvSpPr>
        <p:spPr>
          <a:xfrm>
            <a:off x="1066800" y="3505200"/>
            <a:ext cx="7704856" cy="646331"/>
          </a:xfrm>
          <a:prstGeom prst="rect">
            <a:avLst/>
          </a:prstGeom>
          <a:noFill/>
        </p:spPr>
        <p:txBody>
          <a:bodyPr wrap="square" rtlCol="0">
            <a:spAutoFit/>
          </a:bodyPr>
          <a:lstStyle/>
          <a:p>
            <a:pPr lvl="0"/>
            <a:r>
              <a:rPr lang="es-CL" altLang="es-CL"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¿Qué </a:t>
            </a:r>
            <a:r>
              <a:rPr lang="es-CL" altLang="es-CL" b="1" dirty="0">
                <a:solidFill>
                  <a:prstClr val="black"/>
                </a:solidFill>
                <a:latin typeface="Verdana" panose="020B0604030504040204" pitchFamily="34" charset="0"/>
                <a:ea typeface="Verdana" panose="020B0604030504040204" pitchFamily="34" charset="0"/>
                <a:cs typeface="Verdana" panose="020B0604030504040204" pitchFamily="34" charset="0"/>
              </a:rPr>
              <a:t>fuerza</a:t>
            </a:r>
            <a:r>
              <a:rPr lang="es-CL" altLang="es-CL"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produce el </a:t>
            </a:r>
            <a:r>
              <a:rPr lang="es-CL" altLang="es-CL" b="1" dirty="0">
                <a:solidFill>
                  <a:prstClr val="black"/>
                </a:solidFill>
                <a:latin typeface="Verdana" panose="020B0604030504040204" pitchFamily="34" charset="0"/>
                <a:ea typeface="Verdana" panose="020B0604030504040204" pitchFamily="34" charset="0"/>
                <a:cs typeface="Verdana" panose="020B0604030504040204" pitchFamily="34" charset="0"/>
              </a:rPr>
              <a:t>trabajo para que las cargas eléctricas </a:t>
            </a:r>
            <a:r>
              <a:rPr lang="es-CL" altLang="es-CL"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se </a:t>
            </a:r>
            <a:r>
              <a:rPr lang="es-CL" altLang="es-CL" b="1" dirty="0">
                <a:solidFill>
                  <a:prstClr val="black"/>
                </a:solidFill>
                <a:latin typeface="Verdana" panose="020B0604030504040204" pitchFamily="34" charset="0"/>
                <a:ea typeface="Verdana" panose="020B0604030504040204" pitchFamily="34" charset="0"/>
                <a:cs typeface="Verdana" panose="020B0604030504040204" pitchFamily="34" charset="0"/>
              </a:rPr>
              <a:t>desplacen dentro de un conductor?  </a:t>
            </a:r>
          </a:p>
        </p:txBody>
      </p:sp>
      <p:sp>
        <p:nvSpPr>
          <p:cNvPr id="5" name="4 CuadroTexto"/>
          <p:cNvSpPr txBox="1"/>
          <p:nvPr/>
        </p:nvSpPr>
        <p:spPr>
          <a:xfrm>
            <a:off x="1047800" y="4520416"/>
            <a:ext cx="7488832" cy="1754326"/>
          </a:xfrm>
          <a:prstGeom prst="rect">
            <a:avLst/>
          </a:prstGeom>
          <a:noFill/>
        </p:spPr>
        <p:txBody>
          <a:bodyPr wrap="square" rtlCol="0">
            <a:spAutoFit/>
          </a:bodyPr>
          <a:lstStyle/>
          <a:p>
            <a:pPr lvl="0" algn="just"/>
            <a:r>
              <a:rPr lang="es-CL" altLang="es-CL"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Respuesta:</a:t>
            </a:r>
            <a:r>
              <a:rPr lang="es-CL" altLang="es-CL" dirty="0" smtClean="0">
                <a:solidFill>
                  <a:prstClr val="black"/>
                </a:solidFill>
                <a:latin typeface="Verdana" panose="020B0604030504040204" pitchFamily="34" charset="0"/>
                <a:ea typeface="Verdana" panose="020B0604030504040204" pitchFamily="34" charset="0"/>
                <a:cs typeface="Verdana" panose="020B0604030504040204" pitchFamily="34" charset="0"/>
              </a:rPr>
              <a:t> La</a:t>
            </a:r>
            <a:r>
              <a:rPr lang="es-CL" altLang="es-CL"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fuerza eléctrica </a:t>
            </a:r>
            <a:r>
              <a:rPr lang="es-CL" altLang="es-CL" dirty="0" smtClean="0">
                <a:solidFill>
                  <a:prstClr val="black"/>
                </a:solidFill>
                <a:latin typeface="Verdana" panose="020B0604030504040204" pitchFamily="34" charset="0"/>
                <a:ea typeface="Verdana" panose="020B0604030504040204" pitchFamily="34" charset="0"/>
                <a:cs typeface="Verdana" panose="020B0604030504040204" pitchFamily="34" charset="0"/>
              </a:rPr>
              <a:t>es la fuerza que realiza el </a:t>
            </a:r>
            <a:r>
              <a:rPr lang="es-CL" altLang="es-CL"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trabajo </a:t>
            </a:r>
            <a:r>
              <a:rPr lang="es-CL" altLang="es-CL" dirty="0" smtClean="0">
                <a:solidFill>
                  <a:prstClr val="black"/>
                </a:solidFill>
                <a:latin typeface="Verdana" panose="020B0604030504040204" pitchFamily="34" charset="0"/>
                <a:ea typeface="Verdana" panose="020B0604030504040204" pitchFamily="34" charset="0"/>
                <a:cs typeface="Verdana" panose="020B0604030504040204" pitchFamily="34" charset="0"/>
              </a:rPr>
              <a:t>para que las cargas se desplacen en un conductor. </a:t>
            </a:r>
          </a:p>
          <a:p>
            <a:pPr lvl="0" algn="just"/>
            <a:endParaRPr lang="es-CL" altLang="es-CL"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just"/>
            <a:r>
              <a:rPr lang="es-CL" altLang="es-CL" dirty="0">
                <a:solidFill>
                  <a:prstClr val="black"/>
                </a:solidFill>
                <a:latin typeface="Verdana" panose="020B0604030504040204" pitchFamily="34" charset="0"/>
                <a:ea typeface="Verdana" panose="020B0604030504040204" pitchFamily="34" charset="0"/>
                <a:cs typeface="Verdana" panose="020B0604030504040204" pitchFamily="34" charset="0"/>
              </a:rPr>
              <a:t>L</a:t>
            </a:r>
            <a:r>
              <a:rPr lang="es-CL" altLang="es-CL" dirty="0">
                <a:latin typeface="Verdana" panose="020B0604030504040204" pitchFamily="34" charset="0"/>
                <a:ea typeface="Verdana" panose="020B0604030504040204" pitchFamily="34" charset="0"/>
                <a:cs typeface="Verdana" panose="020B0604030504040204" pitchFamily="34" charset="0"/>
              </a:rPr>
              <a:t>a fuerza eléctrica se genera por la </a:t>
            </a:r>
            <a:r>
              <a:rPr lang="es-CL" altLang="es-CL" b="1" dirty="0">
                <a:latin typeface="Verdana" panose="020B0604030504040204" pitchFamily="34" charset="0"/>
                <a:ea typeface="Verdana" panose="020B0604030504040204" pitchFamily="34" charset="0"/>
                <a:cs typeface="Verdana" panose="020B0604030504040204" pitchFamily="34" charset="0"/>
              </a:rPr>
              <a:t>interacción entre cargas </a:t>
            </a:r>
            <a:r>
              <a:rPr lang="es-CL" altLang="es-CL" dirty="0">
                <a:latin typeface="Verdana" panose="020B0604030504040204" pitchFamily="34" charset="0"/>
                <a:ea typeface="Verdana" panose="020B0604030504040204" pitchFamily="34" charset="0"/>
                <a:cs typeface="Verdana" panose="020B0604030504040204" pitchFamily="34" charset="0"/>
              </a:rPr>
              <a:t>eléctricas.</a:t>
            </a:r>
          </a:p>
          <a:p>
            <a:pPr lvl="0" algn="just"/>
            <a:endParaRPr lang="es-CL" altLang="es-CL"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1047800" y="1879600"/>
            <a:ext cx="6630773" cy="369332"/>
          </a:xfrm>
          <a:prstGeom prst="rect">
            <a:avLst/>
          </a:prstGeom>
          <a:noFill/>
        </p:spPr>
        <p:txBody>
          <a:bodyPr wrap="square" rtlCol="0">
            <a:spAutoFit/>
          </a:bodyPr>
          <a:lstStyle/>
          <a:p>
            <a:r>
              <a:rPr lang="es-ES_tradnl" altLang="es-CL"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¿Existe también el trabajo eléctrico?</a:t>
            </a:r>
          </a:p>
        </p:txBody>
      </p:sp>
      <p:sp>
        <p:nvSpPr>
          <p:cNvPr id="17" name="Rectangle 16"/>
          <p:cNvSpPr/>
          <p:nvPr/>
        </p:nvSpPr>
        <p:spPr>
          <a:xfrm>
            <a:off x="1047800" y="2422629"/>
            <a:ext cx="7302500" cy="646331"/>
          </a:xfrm>
          <a:prstGeom prst="rect">
            <a:avLst/>
          </a:prstGeom>
        </p:spPr>
        <p:txBody>
          <a:bodyPr wrap="square">
            <a:spAutoFit/>
          </a:bodyPr>
          <a:lstStyle/>
          <a:p>
            <a:pPr eaLnBrk="1" hangingPunct="1"/>
            <a:r>
              <a:rPr lang="es-CL" altLang="es-CL" b="1" dirty="0" smtClean="0">
                <a:latin typeface="Verdana" pitchFamily="34" charset="0"/>
              </a:rPr>
              <a:t>Respuesta: </a:t>
            </a:r>
            <a:r>
              <a:rPr lang="es-CL" altLang="es-CL" dirty="0" smtClean="0">
                <a:latin typeface="Verdana" pitchFamily="34" charset="0"/>
              </a:rPr>
              <a:t>Sí, cualquier fuerza puede generar trabajo, también la fuerza eléctrica.</a:t>
            </a:r>
            <a:endParaRPr lang="es-CL" altLang="es-CL"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rcRect l="6627" t="1244" r="11462" b="20415"/>
          <a:stretch>
            <a:fillRect/>
          </a:stretch>
        </p:blipFill>
        <p:spPr>
          <a:xfrm>
            <a:off x="6248400" y="3276600"/>
            <a:ext cx="2435981" cy="2895600"/>
          </a:xfrm>
          <a:prstGeom prst="rect">
            <a:avLst/>
          </a:prstGeom>
        </p:spPr>
      </p:pic>
      <p:sp>
        <p:nvSpPr>
          <p:cNvPr id="69" name="Shape 69"/>
          <p:cNvSpPr/>
          <p:nvPr/>
        </p:nvSpPr>
        <p:spPr>
          <a:xfrm>
            <a:off x="-17463" y="0"/>
            <a:ext cx="755651" cy="6858000"/>
          </a:xfrm>
          <a:prstGeom prst="rect">
            <a:avLst/>
          </a:prstGeom>
          <a:solidFill>
            <a:srgbClr val="E46C0A"/>
          </a:solidFill>
          <a:ln w="12700">
            <a:miter lim="400000"/>
          </a:ln>
        </p:spPr>
        <p:txBody>
          <a:bodyPr lIns="45718" tIns="45718" rIns="45718" bIns="45718" anchor="ctr"/>
          <a:lstStyle/>
          <a:p>
            <a:pPr defTabSz="642915">
              <a:defRPr sz="2400">
                <a:solidFill>
                  <a:srgbClr val="F7BB43"/>
                </a:solidFill>
                <a:latin typeface="Calibri"/>
                <a:ea typeface="Calibri"/>
                <a:cs typeface="Calibri"/>
                <a:sym typeface="Calibri"/>
              </a:defRPr>
            </a:pPr>
            <a:endParaRPr dirty="0"/>
          </a:p>
        </p:txBody>
      </p:sp>
      <p:sp>
        <p:nvSpPr>
          <p:cNvPr id="70" name="Shape 70"/>
          <p:cNvSpPr/>
          <p:nvPr/>
        </p:nvSpPr>
        <p:spPr>
          <a:xfrm>
            <a:off x="0" y="1392237"/>
            <a:ext cx="8820150" cy="71438"/>
          </a:xfrm>
          <a:prstGeom prst="roundRect">
            <a:avLst>
              <a:gd name="adj" fmla="val 11719"/>
            </a:avLst>
          </a:prstGeom>
          <a:solidFill>
            <a:srgbClr val="0D0D0D">
              <a:alpha val="20000"/>
            </a:srgbClr>
          </a:solidFill>
          <a:ln w="12700">
            <a:miter lim="400000"/>
          </a:ln>
        </p:spPr>
        <p:txBody>
          <a:bodyPr lIns="45718" tIns="45718" rIns="45718" bIns="45718" anchor="ctr"/>
          <a:lstStyle/>
          <a:p>
            <a:pPr defTabSz="642915">
              <a:defRPr sz="2400">
                <a:solidFill>
                  <a:srgbClr val="FFFFFF"/>
                </a:solidFill>
                <a:latin typeface="Calibri"/>
                <a:ea typeface="Calibri"/>
                <a:cs typeface="Calibri"/>
                <a:sym typeface="Calibri"/>
              </a:defRPr>
            </a:pPr>
            <a:endParaRPr dirty="0"/>
          </a:p>
        </p:txBody>
      </p:sp>
      <p:pic>
        <p:nvPicPr>
          <p:cNvPr id="71" name="image2.tif"/>
          <p:cNvPicPr/>
          <p:nvPr/>
        </p:nvPicPr>
        <p:blipFill>
          <a:blip r:embed="rId3">
            <a:extLst/>
          </a:blip>
          <a:stretch>
            <a:fillRect/>
          </a:stretch>
        </p:blipFill>
        <p:spPr>
          <a:xfrm>
            <a:off x="908050" y="190500"/>
            <a:ext cx="877889" cy="1150938"/>
          </a:xfrm>
          <a:prstGeom prst="rect">
            <a:avLst/>
          </a:prstGeom>
          <a:ln w="12700">
            <a:miter lim="400000"/>
          </a:ln>
        </p:spPr>
      </p:pic>
      <p:sp>
        <p:nvSpPr>
          <p:cNvPr id="72" name="Shape 72"/>
          <p:cNvSpPr/>
          <p:nvPr/>
        </p:nvSpPr>
        <p:spPr>
          <a:xfrm>
            <a:off x="2582863" y="766763"/>
            <a:ext cx="4171951" cy="461661"/>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8" tIns="45718" rIns="45718" bIns="45718">
            <a:spAutoFit/>
          </a:bodyPr>
          <a:lstStyle>
            <a:lvl1pPr defTabSz="914400">
              <a:defRPr sz="3400">
                <a:solidFill>
                  <a:srgbClr val="404040"/>
                </a:solidFill>
                <a:latin typeface="Verdana Bold"/>
                <a:ea typeface="Verdana Bold"/>
                <a:cs typeface="Verdana Bold"/>
                <a:sym typeface="Verdana Bold"/>
              </a:defRPr>
            </a:lvl1pPr>
          </a:lstStyle>
          <a:p>
            <a:pPr lvl="0">
              <a:defRPr sz="1800">
                <a:solidFill>
                  <a:srgbClr val="000000"/>
                </a:solidFill>
              </a:defRPr>
            </a:pPr>
            <a:r>
              <a:rPr sz="2400" dirty="0"/>
              <a:t>ELECTRICIDAD BÁSICA</a:t>
            </a:r>
            <a:endParaRPr sz="2400" dirty="0">
              <a:latin typeface="Arial"/>
              <a:ea typeface="Arial"/>
              <a:cs typeface="Arial"/>
              <a:sym typeface="Arial"/>
            </a:endParaRPr>
          </a:p>
        </p:txBody>
      </p:sp>
      <p:sp>
        <p:nvSpPr>
          <p:cNvPr id="75" name="Shape 75"/>
          <p:cNvSpPr/>
          <p:nvPr/>
        </p:nvSpPr>
        <p:spPr>
          <a:xfrm>
            <a:off x="3059113" y="1773238"/>
            <a:ext cx="92329" cy="353939"/>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45718" tIns="45718" rIns="45718" bIns="45718">
            <a:spAutoFit/>
          </a:bodyPr>
          <a:lstStyle>
            <a:lvl1pPr algn="l" defTabSz="914400">
              <a:defRPr sz="2400">
                <a:latin typeface="Verdana Bold"/>
                <a:ea typeface="Verdana Bold"/>
                <a:cs typeface="Verdana Bold"/>
                <a:sym typeface="Verdana Bold"/>
              </a:defRPr>
            </a:lvl1pPr>
          </a:lstStyle>
          <a:p>
            <a:pPr lvl="0">
              <a:defRPr sz="1800"/>
            </a:pPr>
            <a:r>
              <a:rPr sz="1700" dirty="0"/>
              <a:t>                                 </a:t>
            </a:r>
          </a:p>
        </p:txBody>
      </p:sp>
      <p:sp>
        <p:nvSpPr>
          <p:cNvPr id="76" name="Shape 76"/>
          <p:cNvSpPr>
            <a:spLocks noGrp="1"/>
          </p:cNvSpPr>
          <p:nvPr>
            <p:ph type="sldNum" sz="quarter" idx="4294967295"/>
          </p:nvPr>
        </p:nvSpPr>
        <p:spPr>
          <a:xfrm>
            <a:off x="6553200" y="6225799"/>
            <a:ext cx="2133600" cy="261104"/>
          </a:xfrm>
          <a:prstGeom prst="rect">
            <a:avLst/>
          </a:prstGeom>
          <a:extLst>
            <a:ext uri="{C572A759-6A51-4108-AA02-DFA0A04FC94B}">
              <ma14:wrappingTextBoxFlag xmlns="" xmlns:ma14="http://schemas.microsoft.com/office/mac/drawingml/2011/main" xmlns:mv="urn:schemas-microsoft-com:mac:vml" xmlns:mc="http://schemas.openxmlformats.org/markup-compatibility/2006" val="1"/>
            </a:ext>
          </a:extLst>
        </p:spPr>
        <p:txBody>
          <a:bodyPr lIns="64291" tIns="32146" rIns="64291" bIns="32146">
            <a:normAutofit/>
          </a:bodyPr>
          <a:lstStyle/>
          <a:p>
            <a:pPr lvl="0">
              <a:defRPr sz="1800">
                <a:solidFill>
                  <a:srgbClr val="000000"/>
                </a:solidFill>
              </a:defRPr>
            </a:pPr>
            <a:fld id="{86CB4B4D-7CA3-9044-876B-883B54F8677D}" type="slidenum">
              <a:rPr sz="1100">
                <a:solidFill>
                  <a:srgbClr val="888888"/>
                </a:solidFill>
              </a:rPr>
              <a:pPr lvl="0">
                <a:defRPr sz="1800">
                  <a:solidFill>
                    <a:srgbClr val="000000"/>
                  </a:solidFill>
                </a:defRPr>
              </a:pPr>
              <a:t>18</a:t>
            </a:fld>
            <a:endParaRPr sz="1100" dirty="0">
              <a:solidFill>
                <a:srgbClr val="888888"/>
              </a:solidFill>
            </a:endParaRPr>
          </a:p>
        </p:txBody>
      </p:sp>
      <p:sp>
        <p:nvSpPr>
          <p:cNvPr id="14" name="Shape 62"/>
          <p:cNvSpPr/>
          <p:nvPr/>
        </p:nvSpPr>
        <p:spPr>
          <a:xfrm>
            <a:off x="1066800" y="1600200"/>
            <a:ext cx="7704856" cy="400105"/>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8" tIns="45718" rIns="45718" bIns="45718">
            <a:spAutoFit/>
          </a:bodyPr>
          <a:lstStyle/>
          <a:p>
            <a:pPr algn="ctr" defTabSz="642915">
              <a:defRPr sz="1800"/>
            </a:pPr>
            <a:r>
              <a:rPr sz="2000" b="1" dirty="0" smtClean="0">
                <a:latin typeface="Verdana Bold"/>
                <a:ea typeface="Verdana Bold"/>
                <a:cs typeface="Verdana Bold"/>
                <a:sym typeface="Verdana Bold"/>
              </a:rPr>
              <a:t>La</a:t>
            </a:r>
            <a:r>
              <a:rPr lang="en-US" sz="2000" b="1" dirty="0" smtClean="0">
                <a:latin typeface="Verdana Bold"/>
                <a:ea typeface="Verdana Bold"/>
                <a:cs typeface="Verdana Bold"/>
                <a:sym typeface="Verdana Bold"/>
              </a:rPr>
              <a:t>s</a:t>
            </a:r>
            <a:r>
              <a:rPr sz="2000" b="1" dirty="0" smtClean="0">
                <a:latin typeface="Verdana Bold"/>
                <a:ea typeface="Verdana Bold"/>
                <a:cs typeface="Verdana Bold"/>
                <a:sym typeface="Verdana Bold"/>
              </a:rPr>
              <a:t> fuente</a:t>
            </a:r>
            <a:r>
              <a:rPr lang="en-US" sz="2000" b="1" dirty="0" smtClean="0">
                <a:latin typeface="Verdana Bold"/>
                <a:ea typeface="Verdana Bold"/>
                <a:cs typeface="Verdana Bold"/>
                <a:sym typeface="Verdana Bold"/>
              </a:rPr>
              <a:t>s</a:t>
            </a:r>
            <a:r>
              <a:rPr sz="2000" b="1" dirty="0" smtClean="0">
                <a:latin typeface="Verdana Bold"/>
                <a:ea typeface="Verdana Bold"/>
                <a:cs typeface="Verdana Bold"/>
                <a:sym typeface="Verdana Bold"/>
              </a:rPr>
              <a:t> </a:t>
            </a:r>
            <a:r>
              <a:rPr sz="2000" b="1" dirty="0">
                <a:latin typeface="Verdana Bold"/>
                <a:ea typeface="Verdana Bold"/>
                <a:cs typeface="Verdana Bold"/>
                <a:sym typeface="Verdana Bold"/>
              </a:rPr>
              <a:t>de </a:t>
            </a:r>
            <a:r>
              <a:rPr sz="2000" b="1" dirty="0" smtClean="0">
                <a:latin typeface="Verdana Bold"/>
                <a:ea typeface="Verdana Bold"/>
                <a:cs typeface="Verdana Bold"/>
                <a:sym typeface="Verdana Bold"/>
              </a:rPr>
              <a:t>poder</a:t>
            </a:r>
            <a:r>
              <a:rPr lang="en-US" sz="2000" b="1" dirty="0" smtClean="0">
                <a:latin typeface="Verdana Bold"/>
                <a:ea typeface="Verdana Bold"/>
                <a:cs typeface="Verdana Bold"/>
                <a:sym typeface="Verdana Bold"/>
              </a:rPr>
              <a:t> y </a:t>
            </a:r>
            <a:r>
              <a:rPr lang="en-US" sz="2000" b="1" dirty="0" err="1" smtClean="0">
                <a:latin typeface="Verdana Bold"/>
                <a:ea typeface="Verdana Bold"/>
                <a:cs typeface="Verdana Bold"/>
                <a:sym typeface="Verdana Bold"/>
              </a:rPr>
              <a:t>potencial</a:t>
            </a:r>
            <a:r>
              <a:rPr lang="en-US" sz="2000" b="1" dirty="0" smtClean="0">
                <a:latin typeface="Verdana Bold"/>
                <a:ea typeface="Verdana Bold"/>
                <a:cs typeface="Verdana Bold"/>
                <a:sym typeface="Verdana Bold"/>
              </a:rPr>
              <a:t> </a:t>
            </a:r>
            <a:r>
              <a:rPr lang="en-US" sz="2000" b="1" dirty="0" err="1" smtClean="0">
                <a:latin typeface="Verdana Bold"/>
                <a:ea typeface="Verdana Bold"/>
                <a:cs typeface="Verdana Bold"/>
                <a:sym typeface="Verdana Bold"/>
              </a:rPr>
              <a:t>eléctrico</a:t>
            </a:r>
            <a:r>
              <a:rPr lang="es-CL" sz="2000" b="1" dirty="0" smtClean="0">
                <a:latin typeface="Verdana Bold"/>
                <a:ea typeface="Verdana Bold"/>
                <a:cs typeface="Verdana Bold"/>
                <a:sym typeface="Verdana Bold"/>
              </a:rPr>
              <a:t>.</a:t>
            </a:r>
            <a:endParaRPr sz="2000" b="1" dirty="0">
              <a:latin typeface="Verdana Bold"/>
              <a:ea typeface="Verdana Bold"/>
              <a:cs typeface="Verdana Bold"/>
              <a:sym typeface="Verdana Bold"/>
            </a:endParaRPr>
          </a:p>
        </p:txBody>
      </p:sp>
      <p:sp>
        <p:nvSpPr>
          <p:cNvPr id="80" name="Shape 80"/>
          <p:cNvSpPr/>
          <p:nvPr/>
        </p:nvSpPr>
        <p:spPr>
          <a:xfrm>
            <a:off x="1066800" y="2133600"/>
            <a:ext cx="4495800" cy="1477323"/>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8" tIns="45718" rIns="45718" bIns="45718">
            <a:spAutoFit/>
          </a:bodyPr>
          <a:lstStyle/>
          <a:p>
            <a:pPr algn="just" defTabSz="642915">
              <a:defRPr sz="1800"/>
            </a:pPr>
            <a:r>
              <a:rPr lang="es-ES_tradnl" dirty="0" smtClean="0">
                <a:latin typeface="Arial"/>
                <a:ea typeface="Arial"/>
                <a:cs typeface="Arial"/>
                <a:sym typeface="Arial"/>
              </a:rPr>
              <a:t>En una fuente de poder, el trabajo que realiza la fuerza electromotriz para colocar las cargas eléctricas en el terminal que corresponde se llama el </a:t>
            </a:r>
            <a:r>
              <a:rPr lang="es-ES_tradnl" b="1" dirty="0" smtClean="0">
                <a:latin typeface="Arial"/>
                <a:ea typeface="Arial"/>
                <a:cs typeface="Arial"/>
                <a:sym typeface="Arial"/>
              </a:rPr>
              <a:t>potencial eléctrico</a:t>
            </a:r>
            <a:r>
              <a:rPr lang="es-ES_tradnl" dirty="0" smtClean="0">
                <a:latin typeface="Arial"/>
                <a:ea typeface="Arial"/>
                <a:cs typeface="Arial"/>
                <a:sym typeface="Arial"/>
              </a:rPr>
              <a:t>.</a:t>
            </a:r>
            <a:endParaRPr lang="es-ES_tradnl" dirty="0">
              <a:latin typeface="Arial"/>
              <a:ea typeface="Arial"/>
              <a:cs typeface="Arial"/>
              <a:sym typeface="Arial"/>
            </a:endParaRPr>
          </a:p>
        </p:txBody>
      </p:sp>
      <p:sp>
        <p:nvSpPr>
          <p:cNvPr id="20" name="Rectangle 19"/>
          <p:cNvSpPr/>
          <p:nvPr/>
        </p:nvSpPr>
        <p:spPr>
          <a:xfrm>
            <a:off x="1066800" y="3886200"/>
            <a:ext cx="4572000" cy="646331"/>
          </a:xfrm>
          <a:prstGeom prst="rect">
            <a:avLst/>
          </a:prstGeom>
        </p:spPr>
        <p:txBody>
          <a:bodyPr wrap="square">
            <a:spAutoFit/>
          </a:bodyPr>
          <a:lstStyle/>
          <a:p>
            <a:pPr algn="just" defTabSz="642915">
              <a:defRPr sz="1800"/>
            </a:pPr>
            <a:r>
              <a:rPr lang="es-ES_tradnl" dirty="0" smtClean="0">
                <a:latin typeface="Arial"/>
                <a:ea typeface="Arial"/>
                <a:cs typeface="Arial"/>
                <a:sym typeface="Arial"/>
              </a:rPr>
              <a:t>El terminal </a:t>
            </a:r>
            <a:r>
              <a:rPr lang="es-ES_tradnl" b="1" dirty="0" smtClean="0">
                <a:solidFill>
                  <a:srgbClr val="FF0000"/>
                </a:solidFill>
                <a:latin typeface="Arial"/>
                <a:ea typeface="Arial"/>
                <a:cs typeface="Arial"/>
                <a:sym typeface="Arial"/>
              </a:rPr>
              <a:t>positivo </a:t>
            </a:r>
            <a:r>
              <a:rPr lang="es-ES_tradnl" dirty="0" smtClean="0">
                <a:latin typeface="Arial"/>
                <a:ea typeface="Arial"/>
                <a:cs typeface="Arial"/>
                <a:sym typeface="Arial"/>
              </a:rPr>
              <a:t>(cátodo) tendrá un </a:t>
            </a:r>
            <a:r>
              <a:rPr lang="es-ES_tradnl" b="1" dirty="0" smtClean="0">
                <a:latin typeface="Arial"/>
                <a:ea typeface="Arial"/>
                <a:cs typeface="Arial"/>
                <a:sym typeface="Arial"/>
              </a:rPr>
              <a:t>potencial alto.</a:t>
            </a:r>
            <a:endParaRPr lang="es-ES_tradnl" b="1" dirty="0">
              <a:latin typeface="Arial"/>
              <a:ea typeface="Arial"/>
              <a:cs typeface="Arial"/>
              <a:sym typeface="Arial"/>
            </a:endParaRPr>
          </a:p>
        </p:txBody>
      </p:sp>
      <p:sp>
        <p:nvSpPr>
          <p:cNvPr id="21" name="Rectangle 20"/>
          <p:cNvSpPr/>
          <p:nvPr/>
        </p:nvSpPr>
        <p:spPr>
          <a:xfrm>
            <a:off x="1143000" y="4800600"/>
            <a:ext cx="4495800" cy="646331"/>
          </a:xfrm>
          <a:prstGeom prst="rect">
            <a:avLst/>
          </a:prstGeom>
        </p:spPr>
        <p:txBody>
          <a:bodyPr wrap="square">
            <a:spAutoFit/>
          </a:bodyPr>
          <a:lstStyle/>
          <a:p>
            <a:pPr algn="just" defTabSz="642915">
              <a:defRPr sz="1800"/>
            </a:pPr>
            <a:r>
              <a:rPr lang="es-ES_tradnl" dirty="0" smtClean="0">
                <a:latin typeface="Arial"/>
                <a:ea typeface="Arial"/>
                <a:cs typeface="Arial"/>
                <a:sym typeface="Arial"/>
              </a:rPr>
              <a:t>El terminal </a:t>
            </a:r>
            <a:r>
              <a:rPr lang="es-ES_tradnl" b="1" dirty="0" smtClean="0">
                <a:solidFill>
                  <a:srgbClr val="3366FF"/>
                </a:solidFill>
                <a:latin typeface="Arial"/>
                <a:ea typeface="Arial"/>
                <a:cs typeface="Arial"/>
                <a:sym typeface="Arial"/>
              </a:rPr>
              <a:t>negativo </a:t>
            </a:r>
            <a:r>
              <a:rPr lang="es-ES_tradnl" dirty="0" smtClean="0">
                <a:latin typeface="Arial"/>
                <a:ea typeface="Arial"/>
                <a:cs typeface="Arial"/>
                <a:sym typeface="Arial"/>
              </a:rPr>
              <a:t>(ánodo) tendrá un </a:t>
            </a:r>
            <a:r>
              <a:rPr lang="es-ES_tradnl" b="1" dirty="0" smtClean="0">
                <a:latin typeface="Arial"/>
                <a:ea typeface="Arial"/>
                <a:cs typeface="Arial"/>
                <a:sym typeface="Arial"/>
              </a:rPr>
              <a:t>potencial bajo</a:t>
            </a:r>
            <a:r>
              <a:rPr lang="es-ES_tradnl" dirty="0" smtClean="0">
                <a:latin typeface="Arial"/>
                <a:ea typeface="Arial"/>
                <a:cs typeface="Arial"/>
                <a:sym typeface="Arial"/>
              </a:rPr>
              <a:t>.</a:t>
            </a:r>
            <a:endParaRPr lang="es-ES_tradnl" dirty="0">
              <a:latin typeface="Arial"/>
              <a:ea typeface="Arial"/>
              <a:cs typeface="Arial"/>
              <a:sym typeface="Arial"/>
            </a:endParaRPr>
          </a:p>
        </p:txBody>
      </p:sp>
      <p:sp>
        <p:nvSpPr>
          <p:cNvPr id="22" name="Rectangle 21"/>
          <p:cNvSpPr/>
          <p:nvPr/>
        </p:nvSpPr>
        <p:spPr>
          <a:xfrm>
            <a:off x="1066800" y="5715000"/>
            <a:ext cx="4495800" cy="923330"/>
          </a:xfrm>
          <a:prstGeom prst="rect">
            <a:avLst/>
          </a:prstGeom>
        </p:spPr>
        <p:txBody>
          <a:bodyPr wrap="square">
            <a:spAutoFit/>
          </a:bodyPr>
          <a:lstStyle/>
          <a:p>
            <a:pPr defTabSz="642915">
              <a:defRPr sz="1800"/>
            </a:pPr>
            <a:r>
              <a:rPr lang="es-ES_tradnl" dirty="0" smtClean="0">
                <a:latin typeface="Arial"/>
                <a:ea typeface="Arial"/>
                <a:cs typeface="Arial"/>
                <a:sym typeface="Arial"/>
              </a:rPr>
              <a:t>Entre los dos terminales, la fuerza electromotriz produce una </a:t>
            </a:r>
            <a:r>
              <a:rPr lang="es-ES_tradnl" b="1" dirty="0" smtClean="0">
                <a:latin typeface="Arial"/>
                <a:ea typeface="Arial"/>
                <a:cs typeface="Arial"/>
                <a:sym typeface="Arial"/>
              </a:rPr>
              <a:t>diferencia de potencial </a:t>
            </a:r>
            <a:r>
              <a:rPr lang="es-ES_tradnl" dirty="0" smtClean="0">
                <a:latin typeface="Arial"/>
                <a:ea typeface="Arial"/>
                <a:cs typeface="Arial"/>
                <a:sym typeface="Arial"/>
              </a:rPr>
              <a:t>o </a:t>
            </a:r>
            <a:r>
              <a:rPr lang="es-ES_tradnl" b="1" dirty="0" smtClean="0">
                <a:latin typeface="Arial"/>
                <a:ea typeface="Arial"/>
                <a:cs typeface="Arial"/>
                <a:sym typeface="Arial"/>
              </a:rPr>
              <a:t>voltaje</a:t>
            </a:r>
            <a:r>
              <a:rPr lang="es-ES_tradnl" dirty="0" smtClean="0">
                <a:latin typeface="Arial"/>
                <a:ea typeface="Arial"/>
                <a:cs typeface="Arial"/>
                <a:sym typeface="Arial"/>
              </a:rPr>
              <a:t>.</a:t>
            </a:r>
            <a:endParaRPr lang="es-ES_tradnl" dirty="0">
              <a:latin typeface="Arial"/>
              <a:ea typeface="Arial"/>
              <a:cs typeface="Arial"/>
              <a:sym typeface="Arial"/>
            </a:endParaRPr>
          </a:p>
        </p:txBody>
      </p:sp>
      <p:sp>
        <p:nvSpPr>
          <p:cNvPr id="24" name="TextBox 23"/>
          <p:cNvSpPr txBox="1"/>
          <p:nvPr/>
        </p:nvSpPr>
        <p:spPr>
          <a:xfrm>
            <a:off x="6019800" y="2667000"/>
            <a:ext cx="1168399" cy="646331"/>
          </a:xfrm>
          <a:prstGeom prst="rect">
            <a:avLst/>
          </a:prstGeom>
          <a:solidFill>
            <a:schemeClr val="bg2"/>
          </a:solidFill>
        </p:spPr>
        <p:txBody>
          <a:bodyPr wrap="square" rtlCol="0">
            <a:spAutoFit/>
          </a:bodyPr>
          <a:lstStyle/>
          <a:p>
            <a:pPr algn="ctr"/>
            <a:r>
              <a:rPr lang="es-ES_tradnl" dirty="0" smtClean="0">
                <a:solidFill>
                  <a:srgbClr val="FF0000"/>
                </a:solidFill>
              </a:rPr>
              <a:t>Potencial alto</a:t>
            </a:r>
            <a:endParaRPr lang="es-ES_tradnl" dirty="0">
              <a:solidFill>
                <a:srgbClr val="FF0000"/>
              </a:solidFill>
            </a:endParaRPr>
          </a:p>
        </p:txBody>
      </p:sp>
      <p:sp>
        <p:nvSpPr>
          <p:cNvPr id="25" name="TextBox 24"/>
          <p:cNvSpPr txBox="1"/>
          <p:nvPr/>
        </p:nvSpPr>
        <p:spPr>
          <a:xfrm>
            <a:off x="7772400" y="4267200"/>
            <a:ext cx="1168399" cy="646331"/>
          </a:xfrm>
          <a:prstGeom prst="rect">
            <a:avLst/>
          </a:prstGeom>
          <a:solidFill>
            <a:schemeClr val="bg2"/>
          </a:solidFill>
        </p:spPr>
        <p:txBody>
          <a:bodyPr wrap="square" rtlCol="0">
            <a:spAutoFit/>
          </a:bodyPr>
          <a:lstStyle/>
          <a:p>
            <a:pPr algn="ctr"/>
            <a:r>
              <a:rPr lang="es-ES_tradnl" dirty="0" smtClean="0">
                <a:solidFill>
                  <a:srgbClr val="3366FF"/>
                </a:solidFill>
              </a:rPr>
              <a:t>Potencial bajo</a:t>
            </a:r>
            <a:endParaRPr lang="es-ES_tradnl" dirty="0">
              <a:solidFill>
                <a:srgbClr val="3366FF"/>
              </a:solidFill>
            </a:endParaRPr>
          </a:p>
        </p:txBody>
      </p:sp>
      <p:sp>
        <p:nvSpPr>
          <p:cNvPr id="26" name="Curved Left Arrow 25"/>
          <p:cNvSpPr/>
          <p:nvPr/>
        </p:nvSpPr>
        <p:spPr>
          <a:xfrm rot="19040482">
            <a:off x="7917787" y="2057610"/>
            <a:ext cx="762000" cy="2525861"/>
          </a:xfrm>
          <a:prstGeom prst="curvedLeftArrow">
            <a:avLst/>
          </a:prstGeom>
          <a:solidFill>
            <a:schemeClr val="accent3">
              <a:lumMod val="75000"/>
              <a:alpha val="5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chemeClr val="tx1"/>
              </a:solidFill>
            </a:endParaRPr>
          </a:p>
        </p:txBody>
      </p:sp>
      <p:sp>
        <p:nvSpPr>
          <p:cNvPr id="27" name="TextBox 26"/>
          <p:cNvSpPr txBox="1"/>
          <p:nvPr/>
        </p:nvSpPr>
        <p:spPr>
          <a:xfrm>
            <a:off x="7696200" y="2514600"/>
            <a:ext cx="1447800" cy="923330"/>
          </a:xfrm>
          <a:prstGeom prst="rect">
            <a:avLst/>
          </a:prstGeom>
          <a:solidFill>
            <a:schemeClr val="bg2">
              <a:alpha val="36000"/>
            </a:schemeClr>
          </a:solidFill>
        </p:spPr>
        <p:txBody>
          <a:bodyPr wrap="square" rtlCol="0">
            <a:spAutoFit/>
          </a:bodyPr>
          <a:lstStyle/>
          <a:p>
            <a:pPr algn="ctr"/>
            <a:r>
              <a:rPr lang="es-ES_tradnl" b="1" dirty="0" smtClean="0"/>
              <a:t>Diferencia de Potencial</a:t>
            </a:r>
            <a:endParaRPr lang="es-ES_tradnl" b="1" dirty="0"/>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8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0"/>
                            </p:stCondLst>
                            <p:childTnLst>
                              <p:par>
                                <p:cTn id="17" presetID="2" presetClass="entr" presetSubtype="4" accel="50000" decel="5000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par>
                          <p:cTn id="25" fill="hold">
                            <p:stCondLst>
                              <p:cond delay="0"/>
                            </p:stCondLst>
                            <p:childTnLst>
                              <p:par>
                                <p:cTn id="26" presetID="2" presetClass="entr" presetSubtype="1" accel="50000" decel="5000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par>
                          <p:cTn id="34" fill="hold">
                            <p:stCondLst>
                              <p:cond delay="0"/>
                            </p:stCondLst>
                            <p:childTnLst>
                              <p:par>
                                <p:cTn id="35" presetID="2" presetClass="entr" presetSubtype="8" accel="50000" decel="5000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0-#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 presetClass="entr" presetSubtype="8" accel="50000" decel="5000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0-#ppt_w/2"/>
                                          </p:val>
                                        </p:tav>
                                        <p:tav tm="100000">
                                          <p:val>
                                            <p:strVal val="#ppt_x"/>
                                          </p:val>
                                        </p:tav>
                                      </p:tavLst>
                                    </p:anim>
                                    <p:anim calcmode="lin" valueType="num">
                                      <p:cBhvr additive="base">
                                        <p:cTn id="43"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20" grpId="0"/>
      <p:bldP spid="21" grpId="0"/>
      <p:bldP spid="22" grpId="0"/>
      <p:bldP spid="24" grpId="0" animBg="1"/>
      <p:bldP spid="25"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rcRect l="6627" t="1244" r="11462" b="20415"/>
          <a:stretch>
            <a:fillRect/>
          </a:stretch>
        </p:blipFill>
        <p:spPr>
          <a:xfrm>
            <a:off x="6172200" y="2438400"/>
            <a:ext cx="2435981" cy="2895600"/>
          </a:xfrm>
          <a:prstGeom prst="rect">
            <a:avLst/>
          </a:prstGeom>
        </p:spPr>
      </p:pic>
      <p:sp>
        <p:nvSpPr>
          <p:cNvPr id="69" name="Shape 69"/>
          <p:cNvSpPr/>
          <p:nvPr/>
        </p:nvSpPr>
        <p:spPr>
          <a:xfrm>
            <a:off x="-17463" y="0"/>
            <a:ext cx="755651" cy="6858000"/>
          </a:xfrm>
          <a:prstGeom prst="rect">
            <a:avLst/>
          </a:prstGeom>
          <a:solidFill>
            <a:srgbClr val="E46C0A"/>
          </a:solidFill>
          <a:ln w="12700">
            <a:miter lim="400000"/>
          </a:ln>
        </p:spPr>
        <p:txBody>
          <a:bodyPr lIns="45718" tIns="45718" rIns="45718" bIns="45718" anchor="ctr"/>
          <a:lstStyle/>
          <a:p>
            <a:pPr defTabSz="642915">
              <a:defRPr sz="2400">
                <a:solidFill>
                  <a:srgbClr val="F7BB43"/>
                </a:solidFill>
                <a:latin typeface="Calibri"/>
                <a:ea typeface="Calibri"/>
                <a:cs typeface="Calibri"/>
                <a:sym typeface="Calibri"/>
              </a:defRPr>
            </a:pPr>
            <a:endParaRPr dirty="0"/>
          </a:p>
        </p:txBody>
      </p:sp>
      <p:sp>
        <p:nvSpPr>
          <p:cNvPr id="70" name="Shape 70"/>
          <p:cNvSpPr/>
          <p:nvPr/>
        </p:nvSpPr>
        <p:spPr>
          <a:xfrm>
            <a:off x="0" y="1392237"/>
            <a:ext cx="8820150" cy="71438"/>
          </a:xfrm>
          <a:prstGeom prst="roundRect">
            <a:avLst>
              <a:gd name="adj" fmla="val 11719"/>
            </a:avLst>
          </a:prstGeom>
          <a:solidFill>
            <a:srgbClr val="0D0D0D">
              <a:alpha val="20000"/>
            </a:srgbClr>
          </a:solidFill>
          <a:ln w="12700">
            <a:miter lim="400000"/>
          </a:ln>
        </p:spPr>
        <p:txBody>
          <a:bodyPr lIns="45718" tIns="45718" rIns="45718" bIns="45718" anchor="ctr"/>
          <a:lstStyle/>
          <a:p>
            <a:pPr defTabSz="642915">
              <a:defRPr sz="2400">
                <a:solidFill>
                  <a:srgbClr val="FFFFFF"/>
                </a:solidFill>
                <a:latin typeface="Calibri"/>
                <a:ea typeface="Calibri"/>
                <a:cs typeface="Calibri"/>
                <a:sym typeface="Calibri"/>
              </a:defRPr>
            </a:pPr>
            <a:endParaRPr dirty="0"/>
          </a:p>
        </p:txBody>
      </p:sp>
      <p:pic>
        <p:nvPicPr>
          <p:cNvPr id="71" name="image2.tif"/>
          <p:cNvPicPr/>
          <p:nvPr/>
        </p:nvPicPr>
        <p:blipFill>
          <a:blip r:embed="rId3">
            <a:extLst/>
          </a:blip>
          <a:stretch>
            <a:fillRect/>
          </a:stretch>
        </p:blipFill>
        <p:spPr>
          <a:xfrm>
            <a:off x="908050" y="190500"/>
            <a:ext cx="877889" cy="1150938"/>
          </a:xfrm>
          <a:prstGeom prst="rect">
            <a:avLst/>
          </a:prstGeom>
          <a:ln w="12700">
            <a:miter lim="400000"/>
          </a:ln>
        </p:spPr>
      </p:pic>
      <p:sp>
        <p:nvSpPr>
          <p:cNvPr id="72" name="Shape 72"/>
          <p:cNvSpPr/>
          <p:nvPr/>
        </p:nvSpPr>
        <p:spPr>
          <a:xfrm>
            <a:off x="2582863" y="766763"/>
            <a:ext cx="4171951" cy="461661"/>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8" tIns="45718" rIns="45718" bIns="45718">
            <a:spAutoFit/>
          </a:bodyPr>
          <a:lstStyle>
            <a:lvl1pPr defTabSz="914400">
              <a:defRPr sz="3400">
                <a:solidFill>
                  <a:srgbClr val="404040"/>
                </a:solidFill>
                <a:latin typeface="Verdana Bold"/>
                <a:ea typeface="Verdana Bold"/>
                <a:cs typeface="Verdana Bold"/>
                <a:sym typeface="Verdana Bold"/>
              </a:defRPr>
            </a:lvl1pPr>
          </a:lstStyle>
          <a:p>
            <a:pPr lvl="0">
              <a:defRPr sz="1800">
                <a:solidFill>
                  <a:srgbClr val="000000"/>
                </a:solidFill>
              </a:defRPr>
            </a:pPr>
            <a:r>
              <a:rPr sz="2400" dirty="0"/>
              <a:t>ELECTRICIDAD BÁSICA</a:t>
            </a:r>
            <a:endParaRPr sz="2400" dirty="0">
              <a:latin typeface="Arial"/>
              <a:ea typeface="Arial"/>
              <a:cs typeface="Arial"/>
              <a:sym typeface="Arial"/>
            </a:endParaRPr>
          </a:p>
        </p:txBody>
      </p:sp>
      <p:sp>
        <p:nvSpPr>
          <p:cNvPr id="75" name="Shape 75"/>
          <p:cNvSpPr/>
          <p:nvPr/>
        </p:nvSpPr>
        <p:spPr>
          <a:xfrm>
            <a:off x="3059113" y="1773238"/>
            <a:ext cx="92329" cy="353939"/>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45718" tIns="45718" rIns="45718" bIns="45718">
            <a:spAutoFit/>
          </a:bodyPr>
          <a:lstStyle>
            <a:lvl1pPr algn="l" defTabSz="914400">
              <a:defRPr sz="2400">
                <a:latin typeface="Verdana Bold"/>
                <a:ea typeface="Verdana Bold"/>
                <a:cs typeface="Verdana Bold"/>
                <a:sym typeface="Verdana Bold"/>
              </a:defRPr>
            </a:lvl1pPr>
          </a:lstStyle>
          <a:p>
            <a:pPr lvl="0">
              <a:defRPr sz="1800"/>
            </a:pPr>
            <a:r>
              <a:rPr sz="1700" dirty="0"/>
              <a:t>                                 </a:t>
            </a:r>
          </a:p>
        </p:txBody>
      </p:sp>
      <p:sp>
        <p:nvSpPr>
          <p:cNvPr id="76" name="Shape 76"/>
          <p:cNvSpPr>
            <a:spLocks noGrp="1"/>
          </p:cNvSpPr>
          <p:nvPr>
            <p:ph type="sldNum" sz="quarter" idx="4294967295"/>
          </p:nvPr>
        </p:nvSpPr>
        <p:spPr>
          <a:xfrm>
            <a:off x="6553200" y="6225799"/>
            <a:ext cx="2133600" cy="261104"/>
          </a:xfrm>
          <a:prstGeom prst="rect">
            <a:avLst/>
          </a:prstGeom>
          <a:extLst>
            <a:ext uri="{C572A759-6A51-4108-AA02-DFA0A04FC94B}">
              <ma14:wrappingTextBoxFlag xmlns="" xmlns:ma14="http://schemas.microsoft.com/office/mac/drawingml/2011/main" xmlns:mv="urn:schemas-microsoft-com:mac:vml" xmlns:mc="http://schemas.openxmlformats.org/markup-compatibility/2006" val="1"/>
            </a:ext>
          </a:extLst>
        </p:spPr>
        <p:txBody>
          <a:bodyPr lIns="64291" tIns="32146" rIns="64291" bIns="32146">
            <a:normAutofit/>
          </a:bodyPr>
          <a:lstStyle/>
          <a:p>
            <a:pPr lvl="0">
              <a:defRPr sz="1800">
                <a:solidFill>
                  <a:srgbClr val="000000"/>
                </a:solidFill>
              </a:defRPr>
            </a:pPr>
            <a:fld id="{86CB4B4D-7CA3-9044-876B-883B54F8677D}" type="slidenum">
              <a:rPr sz="1100">
                <a:solidFill>
                  <a:srgbClr val="888888"/>
                </a:solidFill>
              </a:rPr>
              <a:pPr lvl="0">
                <a:defRPr sz="1800">
                  <a:solidFill>
                    <a:srgbClr val="000000"/>
                  </a:solidFill>
                </a:defRPr>
              </a:pPr>
              <a:t>19</a:t>
            </a:fld>
            <a:endParaRPr sz="1100" dirty="0">
              <a:solidFill>
                <a:srgbClr val="888888"/>
              </a:solidFill>
            </a:endParaRPr>
          </a:p>
        </p:txBody>
      </p:sp>
      <p:sp>
        <p:nvSpPr>
          <p:cNvPr id="14" name="Shape 62"/>
          <p:cNvSpPr/>
          <p:nvPr/>
        </p:nvSpPr>
        <p:spPr>
          <a:xfrm>
            <a:off x="1066800" y="1600200"/>
            <a:ext cx="7704856" cy="353939"/>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8" tIns="45718" rIns="45718" bIns="45718">
            <a:spAutoFit/>
          </a:bodyPr>
          <a:lstStyle/>
          <a:p>
            <a:pPr algn="ctr" defTabSz="642915">
              <a:defRPr sz="1800"/>
            </a:pPr>
            <a:r>
              <a:rPr sz="1700" b="1" dirty="0" smtClean="0">
                <a:latin typeface="Verdana Bold"/>
                <a:ea typeface="Verdana Bold"/>
                <a:cs typeface="Verdana Bold"/>
                <a:sym typeface="Verdana Bold"/>
              </a:rPr>
              <a:t>La</a:t>
            </a:r>
            <a:r>
              <a:rPr lang="en-US" sz="1700" b="1" dirty="0" smtClean="0">
                <a:latin typeface="Verdana Bold"/>
                <a:ea typeface="Verdana Bold"/>
                <a:cs typeface="Verdana Bold"/>
                <a:sym typeface="Verdana Bold"/>
              </a:rPr>
              <a:t>s</a:t>
            </a:r>
            <a:r>
              <a:rPr sz="1700" b="1" dirty="0" smtClean="0">
                <a:latin typeface="Verdana Bold"/>
                <a:ea typeface="Verdana Bold"/>
                <a:cs typeface="Verdana Bold"/>
                <a:sym typeface="Verdana Bold"/>
              </a:rPr>
              <a:t> fuente</a:t>
            </a:r>
            <a:r>
              <a:rPr lang="en-US" sz="1700" b="1" dirty="0" smtClean="0">
                <a:latin typeface="Verdana Bold"/>
                <a:ea typeface="Verdana Bold"/>
                <a:cs typeface="Verdana Bold"/>
                <a:sym typeface="Verdana Bold"/>
              </a:rPr>
              <a:t>s</a:t>
            </a:r>
            <a:r>
              <a:rPr sz="1700" b="1" dirty="0" smtClean="0">
                <a:latin typeface="Verdana Bold"/>
                <a:ea typeface="Verdana Bold"/>
                <a:cs typeface="Verdana Bold"/>
                <a:sym typeface="Verdana Bold"/>
              </a:rPr>
              <a:t> </a:t>
            </a:r>
            <a:r>
              <a:rPr sz="1700" b="1" dirty="0">
                <a:latin typeface="Verdana Bold"/>
                <a:ea typeface="Verdana Bold"/>
                <a:cs typeface="Verdana Bold"/>
                <a:sym typeface="Verdana Bold"/>
              </a:rPr>
              <a:t>de </a:t>
            </a:r>
            <a:r>
              <a:rPr sz="1700" b="1" dirty="0" smtClean="0">
                <a:latin typeface="Verdana Bold"/>
                <a:ea typeface="Verdana Bold"/>
                <a:cs typeface="Verdana Bold"/>
                <a:sym typeface="Verdana Bold"/>
              </a:rPr>
              <a:t>poder</a:t>
            </a:r>
            <a:r>
              <a:rPr lang="en-US" sz="1700" b="1" dirty="0" smtClean="0">
                <a:latin typeface="Verdana Bold"/>
                <a:ea typeface="Verdana Bold"/>
                <a:cs typeface="Verdana Bold"/>
                <a:sym typeface="Verdana Bold"/>
              </a:rPr>
              <a:t> y </a:t>
            </a:r>
            <a:r>
              <a:rPr lang="en-US" sz="1700" b="1" dirty="0" err="1" smtClean="0">
                <a:latin typeface="Verdana Bold"/>
                <a:ea typeface="Verdana Bold"/>
                <a:cs typeface="Verdana Bold"/>
                <a:sym typeface="Verdana Bold"/>
              </a:rPr>
              <a:t>potencial</a:t>
            </a:r>
            <a:r>
              <a:rPr lang="en-US" sz="1700" b="1" dirty="0" smtClean="0">
                <a:latin typeface="Verdana Bold"/>
                <a:ea typeface="Verdana Bold"/>
                <a:cs typeface="Verdana Bold"/>
                <a:sym typeface="Verdana Bold"/>
              </a:rPr>
              <a:t> </a:t>
            </a:r>
            <a:r>
              <a:rPr lang="en-US" sz="1700" b="1" dirty="0" err="1" smtClean="0">
                <a:latin typeface="Verdana Bold"/>
                <a:ea typeface="Verdana Bold"/>
                <a:cs typeface="Verdana Bold"/>
                <a:sym typeface="Verdana Bold"/>
              </a:rPr>
              <a:t>eléctrico</a:t>
            </a:r>
            <a:r>
              <a:rPr lang="en-US" sz="1700" b="1" dirty="0" smtClean="0">
                <a:latin typeface="Verdana Bold"/>
                <a:ea typeface="Verdana Bold"/>
                <a:cs typeface="Verdana Bold"/>
                <a:sym typeface="Verdana Bold"/>
              </a:rPr>
              <a:t>.</a:t>
            </a:r>
            <a:endParaRPr sz="1700" b="1" dirty="0">
              <a:latin typeface="Verdana Bold"/>
              <a:ea typeface="Verdana Bold"/>
              <a:cs typeface="Verdana Bold"/>
              <a:sym typeface="Verdana Bold"/>
            </a:endParaRPr>
          </a:p>
        </p:txBody>
      </p:sp>
      <p:sp>
        <p:nvSpPr>
          <p:cNvPr id="80" name="Shape 80"/>
          <p:cNvSpPr/>
          <p:nvPr/>
        </p:nvSpPr>
        <p:spPr>
          <a:xfrm>
            <a:off x="1066800" y="2133600"/>
            <a:ext cx="4495800" cy="92332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8" tIns="45718" rIns="45718" bIns="45718">
            <a:spAutoFit/>
          </a:bodyPr>
          <a:lstStyle/>
          <a:p>
            <a:pPr algn="just" defTabSz="642915">
              <a:defRPr sz="1800"/>
            </a:pPr>
            <a:r>
              <a:rPr lang="es-ES_tradnl" dirty="0" smtClean="0">
                <a:solidFill>
                  <a:srgbClr val="FF0000"/>
                </a:solidFill>
                <a:latin typeface="Arial"/>
                <a:ea typeface="Arial"/>
                <a:cs typeface="Arial"/>
                <a:sym typeface="Arial"/>
              </a:rPr>
              <a:t>Las cargas positivas (protones) se desplazan del terminal de potencial </a:t>
            </a:r>
            <a:r>
              <a:rPr lang="es-ES_tradnl" smtClean="0">
                <a:solidFill>
                  <a:srgbClr val="FF0000"/>
                </a:solidFill>
                <a:latin typeface="Arial"/>
                <a:ea typeface="Arial"/>
                <a:cs typeface="Arial"/>
                <a:sym typeface="Arial"/>
              </a:rPr>
              <a:t>alto (+) </a:t>
            </a:r>
            <a:r>
              <a:rPr lang="es-ES_tradnl" dirty="0" smtClean="0">
                <a:solidFill>
                  <a:srgbClr val="FF0000"/>
                </a:solidFill>
                <a:latin typeface="Arial"/>
                <a:ea typeface="Arial"/>
                <a:cs typeface="Arial"/>
                <a:sym typeface="Arial"/>
              </a:rPr>
              <a:t>al terminal de potencial bajo (-)</a:t>
            </a:r>
            <a:endParaRPr lang="es-ES_tradnl" dirty="0">
              <a:solidFill>
                <a:srgbClr val="FF0000"/>
              </a:solidFill>
              <a:latin typeface="Arial"/>
              <a:ea typeface="Arial"/>
              <a:cs typeface="Arial"/>
              <a:sym typeface="Arial"/>
            </a:endParaRPr>
          </a:p>
        </p:txBody>
      </p:sp>
      <p:sp>
        <p:nvSpPr>
          <p:cNvPr id="17" name="Curved Down Arrow 16"/>
          <p:cNvSpPr/>
          <p:nvPr/>
        </p:nvSpPr>
        <p:spPr>
          <a:xfrm>
            <a:off x="6629400" y="2133600"/>
            <a:ext cx="1524000" cy="533400"/>
          </a:xfrm>
          <a:prstGeom prst="curved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chemeClr val="tx1"/>
              </a:solidFill>
            </a:endParaRPr>
          </a:p>
        </p:txBody>
      </p:sp>
      <p:sp>
        <p:nvSpPr>
          <p:cNvPr id="24" name="Diamond 23"/>
          <p:cNvSpPr/>
          <p:nvPr/>
        </p:nvSpPr>
        <p:spPr>
          <a:xfrm>
            <a:off x="6172200" y="2590800"/>
            <a:ext cx="457200" cy="457200"/>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wrap="none" lIns="0" tIns="0" rIns="0" bIns="140400" rtlCol="0" anchor="ctr"/>
          <a:lstStyle/>
          <a:p>
            <a:pPr algn="ctr">
              <a:spcBef>
                <a:spcPts val="0"/>
              </a:spcBef>
              <a:spcAft>
                <a:spcPts val="0"/>
              </a:spcAft>
            </a:pPr>
            <a:r>
              <a:rPr lang="es-ES_tradnl" sz="3200" smtClean="0"/>
              <a:t>+</a:t>
            </a:r>
            <a:endParaRPr lang="es-ES_tradnl" sz="3200" dirty="0"/>
          </a:p>
        </p:txBody>
      </p:sp>
      <p:sp>
        <p:nvSpPr>
          <p:cNvPr id="25" name="Diamond 24"/>
          <p:cNvSpPr/>
          <p:nvPr/>
        </p:nvSpPr>
        <p:spPr>
          <a:xfrm>
            <a:off x="8382000" y="2590800"/>
            <a:ext cx="457200" cy="457200"/>
          </a:xfrm>
          <a:prstGeom prst="diamond">
            <a:avLst/>
          </a:prstGeom>
          <a:solidFill>
            <a:srgbClr val="3366FF"/>
          </a:solidFill>
        </p:spPr>
        <p:style>
          <a:lnRef idx="1">
            <a:schemeClr val="accent1"/>
          </a:lnRef>
          <a:fillRef idx="3">
            <a:schemeClr val="accent1"/>
          </a:fillRef>
          <a:effectRef idx="2">
            <a:schemeClr val="accent1"/>
          </a:effectRef>
          <a:fontRef idx="minor">
            <a:schemeClr val="lt1"/>
          </a:fontRef>
        </p:style>
        <p:txBody>
          <a:bodyPr wrap="none" lIns="0" tIns="0" rIns="0" bIns="140400" rtlCol="0" anchor="ctr"/>
          <a:lstStyle/>
          <a:p>
            <a:pPr algn="ctr">
              <a:spcBef>
                <a:spcPts val="0"/>
              </a:spcBef>
              <a:spcAft>
                <a:spcPts val="0"/>
              </a:spcAft>
            </a:pPr>
            <a:r>
              <a:rPr lang="es-ES_tradnl" sz="3200" dirty="0" smtClean="0"/>
              <a:t>-</a:t>
            </a:r>
            <a:endParaRPr lang="es-ES_tradnl" sz="3200" dirty="0"/>
          </a:p>
        </p:txBody>
      </p:sp>
      <p:sp>
        <p:nvSpPr>
          <p:cNvPr id="26" name="Curved Down Arrow 25"/>
          <p:cNvSpPr/>
          <p:nvPr/>
        </p:nvSpPr>
        <p:spPr>
          <a:xfrm flipH="1">
            <a:off x="6858000" y="2133600"/>
            <a:ext cx="1524000" cy="533400"/>
          </a:xfrm>
          <a:prstGeom prst="curved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chemeClr val="tx1"/>
              </a:solidFill>
            </a:endParaRPr>
          </a:p>
        </p:txBody>
      </p:sp>
      <p:sp>
        <p:nvSpPr>
          <p:cNvPr id="27" name="Shape 80"/>
          <p:cNvSpPr/>
          <p:nvPr/>
        </p:nvSpPr>
        <p:spPr>
          <a:xfrm>
            <a:off x="1066800" y="3048000"/>
            <a:ext cx="4495800" cy="92332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8" tIns="45718" rIns="45718" bIns="45718">
            <a:spAutoFit/>
          </a:bodyPr>
          <a:lstStyle/>
          <a:p>
            <a:pPr algn="just" defTabSz="642915">
              <a:defRPr sz="1800"/>
            </a:pPr>
            <a:r>
              <a:rPr lang="es-ES_tradnl" dirty="0" smtClean="0">
                <a:solidFill>
                  <a:srgbClr val="3366FF"/>
                </a:solidFill>
                <a:latin typeface="Arial"/>
                <a:ea typeface="Arial"/>
                <a:cs typeface="Arial"/>
                <a:sym typeface="Arial"/>
              </a:rPr>
              <a:t>Las cargas negativas (electrones) se desplazan del terminal de potencial bajo (-) al terminal de potencial </a:t>
            </a:r>
            <a:r>
              <a:rPr lang="es-ES_tradnl" smtClean="0">
                <a:solidFill>
                  <a:srgbClr val="3366FF"/>
                </a:solidFill>
                <a:latin typeface="Arial"/>
                <a:ea typeface="Arial"/>
                <a:cs typeface="Arial"/>
                <a:sym typeface="Arial"/>
              </a:rPr>
              <a:t>alto (+)</a:t>
            </a:r>
            <a:endParaRPr lang="es-ES_tradnl" dirty="0">
              <a:solidFill>
                <a:srgbClr val="3366FF"/>
              </a:solidFill>
              <a:latin typeface="Arial"/>
              <a:ea typeface="Arial"/>
              <a:cs typeface="Arial"/>
              <a:sym typeface="Arial"/>
            </a:endParaRPr>
          </a:p>
        </p:txBody>
      </p:sp>
      <p:sp>
        <p:nvSpPr>
          <p:cNvPr id="28" name="3 CuadroTexto"/>
          <p:cNvSpPr txBox="1">
            <a:spLocks noChangeArrowheads="1"/>
          </p:cNvSpPr>
          <p:nvPr/>
        </p:nvSpPr>
        <p:spPr bwMode="auto">
          <a:xfrm>
            <a:off x="990600" y="5410200"/>
            <a:ext cx="7620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19138" eaLnBrk="0" hangingPunct="0">
              <a:defRPr>
                <a:solidFill>
                  <a:schemeClr val="tx1"/>
                </a:solidFill>
                <a:latin typeface="Arial" charset="0"/>
                <a:cs typeface="Arial" charset="0"/>
              </a:defRPr>
            </a:lvl1pPr>
            <a:lvl2pPr marL="742950" indent="-285750" defTabSz="719138" eaLnBrk="0" hangingPunct="0">
              <a:defRPr>
                <a:solidFill>
                  <a:schemeClr val="tx1"/>
                </a:solidFill>
                <a:latin typeface="Arial" charset="0"/>
                <a:cs typeface="Arial" charset="0"/>
              </a:defRPr>
            </a:lvl2pPr>
            <a:lvl3pPr marL="1143000" indent="-228600" defTabSz="719138" eaLnBrk="0" hangingPunct="0">
              <a:defRPr>
                <a:solidFill>
                  <a:schemeClr val="tx1"/>
                </a:solidFill>
                <a:latin typeface="Arial" charset="0"/>
                <a:cs typeface="Arial" charset="0"/>
              </a:defRPr>
            </a:lvl3pPr>
            <a:lvl4pPr marL="1600200" indent="-228600" defTabSz="719138" eaLnBrk="0" hangingPunct="0">
              <a:defRPr>
                <a:solidFill>
                  <a:schemeClr val="tx1"/>
                </a:solidFill>
                <a:latin typeface="Arial" charset="0"/>
                <a:cs typeface="Arial" charset="0"/>
              </a:defRPr>
            </a:lvl4pPr>
            <a:lvl5pPr marL="2057400" indent="-228600" defTabSz="719138" eaLnBrk="0" hangingPunct="0">
              <a:defRPr>
                <a:solidFill>
                  <a:schemeClr val="tx1"/>
                </a:solidFill>
                <a:latin typeface="Arial" charset="0"/>
                <a:cs typeface="Arial" charset="0"/>
              </a:defRPr>
            </a:lvl5pPr>
            <a:lvl6pPr marL="2514600" indent="-228600" defTabSz="719138" eaLnBrk="0" fontAlgn="base" hangingPunct="0">
              <a:spcBef>
                <a:spcPct val="0"/>
              </a:spcBef>
              <a:spcAft>
                <a:spcPct val="0"/>
              </a:spcAft>
              <a:defRPr>
                <a:solidFill>
                  <a:schemeClr val="tx1"/>
                </a:solidFill>
                <a:latin typeface="Arial" charset="0"/>
                <a:cs typeface="Arial" charset="0"/>
              </a:defRPr>
            </a:lvl6pPr>
            <a:lvl7pPr marL="2971800" indent="-228600" defTabSz="719138" eaLnBrk="0" fontAlgn="base" hangingPunct="0">
              <a:spcBef>
                <a:spcPct val="0"/>
              </a:spcBef>
              <a:spcAft>
                <a:spcPct val="0"/>
              </a:spcAft>
              <a:defRPr>
                <a:solidFill>
                  <a:schemeClr val="tx1"/>
                </a:solidFill>
                <a:latin typeface="Arial" charset="0"/>
                <a:cs typeface="Arial" charset="0"/>
              </a:defRPr>
            </a:lvl7pPr>
            <a:lvl8pPr marL="3429000" indent="-228600" defTabSz="719138" eaLnBrk="0" fontAlgn="base" hangingPunct="0">
              <a:spcBef>
                <a:spcPct val="0"/>
              </a:spcBef>
              <a:spcAft>
                <a:spcPct val="0"/>
              </a:spcAft>
              <a:defRPr>
                <a:solidFill>
                  <a:schemeClr val="tx1"/>
                </a:solidFill>
                <a:latin typeface="Arial" charset="0"/>
                <a:cs typeface="Arial" charset="0"/>
              </a:defRPr>
            </a:lvl8pPr>
            <a:lvl9pPr marL="3886200" indent="-228600" defTabSz="719138"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dirty="0" smtClean="0">
                <a:latin typeface="Verdana" pitchFamily="34" charset="0"/>
              </a:rPr>
              <a:t>Por </a:t>
            </a:r>
            <a:r>
              <a:rPr lang="es-CL" altLang="es-CL" b="1" dirty="0">
                <a:latin typeface="Verdana" pitchFamily="34" charset="0"/>
              </a:rPr>
              <a:t>convención</a:t>
            </a:r>
            <a:r>
              <a:rPr lang="es-CL" altLang="es-CL" b="1" dirty="0" smtClean="0">
                <a:latin typeface="Verdana" pitchFamily="34" charset="0"/>
              </a:rPr>
              <a:t>,</a:t>
            </a:r>
            <a:r>
              <a:rPr lang="es-CL" altLang="es-CL" dirty="0" smtClean="0">
                <a:latin typeface="Verdana" pitchFamily="34" charset="0"/>
              </a:rPr>
              <a:t> se afirma que la </a:t>
            </a:r>
            <a:r>
              <a:rPr lang="es-CL" altLang="es-CL" b="1" dirty="0" smtClean="0">
                <a:ln>
                  <a:solidFill>
                    <a:srgbClr val="FFFF00"/>
                  </a:solidFill>
                </a:ln>
                <a:latin typeface="Verdana" pitchFamily="34" charset="0"/>
              </a:rPr>
              <a:t>corriente eléctrica </a:t>
            </a:r>
            <a:r>
              <a:rPr lang="es-CL" altLang="es-CL" dirty="0" smtClean="0">
                <a:latin typeface="Verdana" pitchFamily="34" charset="0"/>
              </a:rPr>
              <a:t>se desplaza del polo positivo al polo negativo a pesar de que en la realidad, son las cargas negativas (</a:t>
            </a:r>
            <a:r>
              <a:rPr lang="es-CL" altLang="es-CL" b="1" dirty="0" smtClean="0">
                <a:solidFill>
                  <a:srgbClr val="3366FF"/>
                </a:solidFill>
                <a:latin typeface="Verdana" pitchFamily="34" charset="0"/>
              </a:rPr>
              <a:t>electrones</a:t>
            </a:r>
            <a:r>
              <a:rPr lang="es-CL" altLang="es-CL" dirty="0" smtClean="0">
                <a:latin typeface="Verdana" pitchFamily="34" charset="0"/>
              </a:rPr>
              <a:t>) que se mueven en el sentido opuesto.  </a:t>
            </a:r>
            <a:endParaRPr lang="es-CL" altLang="es-CL" dirty="0">
              <a:latin typeface="Verdana" pitchFamily="34" charset="0"/>
            </a:endParaRPr>
          </a:p>
        </p:txBody>
      </p:sp>
      <p:sp>
        <p:nvSpPr>
          <p:cNvPr id="30" name="Curved Down Arrow 29"/>
          <p:cNvSpPr/>
          <p:nvPr/>
        </p:nvSpPr>
        <p:spPr>
          <a:xfrm flipV="1">
            <a:off x="6477000" y="3124200"/>
            <a:ext cx="2209800" cy="838200"/>
          </a:xfrm>
          <a:prstGeom prst="curvedDownArrow">
            <a:avLst/>
          </a:prstGeom>
          <a:gradFill>
            <a:gsLst>
              <a:gs pos="0">
                <a:schemeClr val="tx1"/>
              </a:gs>
              <a:gs pos="100000">
                <a:schemeClr val="tx1"/>
              </a:gs>
              <a:gs pos="53000">
                <a:schemeClr val="bg2">
                  <a:lumMod val="75000"/>
                </a:schemeClr>
              </a:gs>
            </a:gsLst>
          </a:grad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chemeClr val="tx1"/>
              </a:solidFill>
            </a:endParaRPr>
          </a:p>
        </p:txBody>
      </p:sp>
    </p:spTree>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0"/>
                            </p:stCondLst>
                            <p:childTnLst>
                              <p:par>
                                <p:cTn id="14" presetID="2" presetClass="entr" presetSubtype="8" accel="50000" decel="5000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par>
                          <p:cTn id="22" fill="hold">
                            <p:stCondLst>
                              <p:cond delay="0"/>
                            </p:stCondLst>
                            <p:childTnLst>
                              <p:par>
                                <p:cTn id="23" presetID="2" presetClass="entr" presetSubtype="8" accel="50000" decel="5000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0-#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0"/>
                            </p:stCondLst>
                            <p:childTnLst>
                              <p:par>
                                <p:cTn id="32" presetID="1" presetClass="exit" presetSubtype="0" fill="hold" grpId="1" nodeType="afterEffect">
                                  <p:stCondLst>
                                    <p:cond delay="0"/>
                                  </p:stCondLst>
                                  <p:childTnLst>
                                    <p:set>
                                      <p:cBhvr>
                                        <p:cTn id="33" dur="1" fill="hold">
                                          <p:stCondLst>
                                            <p:cond delay="0"/>
                                          </p:stCondLst>
                                        </p:cTn>
                                        <p:tgtEl>
                                          <p:spTgt spid="25"/>
                                        </p:tgtEl>
                                        <p:attrNameLst>
                                          <p:attrName>style.visibility</p:attrName>
                                        </p:attrNameLst>
                                      </p:cBhvr>
                                      <p:to>
                                        <p:strVal val="hidden"/>
                                      </p:to>
                                    </p:set>
                                  </p:childTnLst>
                                </p:cTn>
                              </p:par>
                            </p:childTnLst>
                          </p:cTn>
                        </p:par>
                        <p:par>
                          <p:cTn id="34" fill="hold">
                            <p:stCondLst>
                              <p:cond delay="0"/>
                            </p:stCondLst>
                            <p:childTnLst>
                              <p:par>
                                <p:cTn id="35" presetID="1" presetClass="exit" presetSubtype="0" fill="hold" grpId="1" nodeType="afterEffect">
                                  <p:stCondLst>
                                    <p:cond delay="0"/>
                                  </p:stCondLst>
                                  <p:childTnLst>
                                    <p:set>
                                      <p:cBhvr>
                                        <p:cTn id="36" dur="1" fill="hold">
                                          <p:stCondLst>
                                            <p:cond delay="0"/>
                                          </p:stCondLst>
                                        </p:cTn>
                                        <p:tgtEl>
                                          <p:spTgt spid="24"/>
                                        </p:tgtEl>
                                        <p:attrNameLst>
                                          <p:attrName>style.visibility</p:attrName>
                                        </p:attrNameLst>
                                      </p:cBhvr>
                                      <p:to>
                                        <p:strVal val="hidden"/>
                                      </p:to>
                                    </p:set>
                                  </p:childTnLst>
                                </p:cTn>
                              </p:par>
                            </p:childTnLst>
                          </p:cTn>
                        </p:par>
                        <p:par>
                          <p:cTn id="37" fill="hold">
                            <p:stCondLst>
                              <p:cond delay="0"/>
                            </p:stCondLst>
                            <p:childTnLst>
                              <p:par>
                                <p:cTn id="38" presetID="1" presetClass="exit" presetSubtype="0" fill="hold" grpId="1" nodeType="afterEffect">
                                  <p:stCondLst>
                                    <p:cond delay="0"/>
                                  </p:stCondLst>
                                  <p:childTnLst>
                                    <p:set>
                                      <p:cBhvr>
                                        <p:cTn id="39" dur="1" fill="hold">
                                          <p:stCondLst>
                                            <p:cond delay="0"/>
                                          </p:stCondLst>
                                        </p:cTn>
                                        <p:tgtEl>
                                          <p:spTgt spid="26"/>
                                        </p:tgtEl>
                                        <p:attrNameLst>
                                          <p:attrName>style.visibility</p:attrName>
                                        </p:attrNameLst>
                                      </p:cBhvr>
                                      <p:to>
                                        <p:strVal val="hidden"/>
                                      </p:to>
                                    </p:set>
                                  </p:childTnLst>
                                </p:cTn>
                              </p:par>
                            </p:childTnLst>
                          </p:cTn>
                        </p:par>
                        <p:par>
                          <p:cTn id="40" fill="hold">
                            <p:stCondLst>
                              <p:cond delay="0"/>
                            </p:stCondLst>
                            <p:childTnLst>
                              <p:par>
                                <p:cTn id="41" presetID="1" presetClass="exit" presetSubtype="0" fill="hold" grpId="1" nodeType="afterEffect">
                                  <p:stCondLst>
                                    <p:cond delay="0"/>
                                  </p:stCondLst>
                                  <p:childTnLst>
                                    <p:set>
                                      <p:cBhvr>
                                        <p:cTn id="42" dur="1" fill="hold">
                                          <p:stCondLst>
                                            <p:cond delay="0"/>
                                          </p:stCondLst>
                                        </p:cTn>
                                        <p:tgtEl>
                                          <p:spTgt spid="17"/>
                                        </p:tgtEl>
                                        <p:attrNameLst>
                                          <p:attrName>style.visibility</p:attrName>
                                        </p:attrNameLst>
                                      </p:cBhvr>
                                      <p:to>
                                        <p:strVal val="hidden"/>
                                      </p:to>
                                    </p:set>
                                  </p:childTnLst>
                                </p:cTn>
                              </p:par>
                            </p:childTnLst>
                          </p:cTn>
                        </p:par>
                        <p:par>
                          <p:cTn id="43" fill="hold">
                            <p:stCondLst>
                              <p:cond delay="0"/>
                            </p:stCondLst>
                            <p:childTnLst>
                              <p:par>
                                <p:cTn id="44" presetID="2" presetClass="entr" presetSubtype="8" accel="50000" decel="50000"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0-#ppt_w/2"/>
                                          </p:val>
                                        </p:tav>
                                        <p:tav tm="100000">
                                          <p:val>
                                            <p:strVal val="#ppt_x"/>
                                          </p:val>
                                        </p:tav>
                                      </p:tavLst>
                                    </p:anim>
                                    <p:anim calcmode="lin" valueType="num">
                                      <p:cBhvr additive="base">
                                        <p:cTn id="47" dur="500" fill="hold"/>
                                        <p:tgtEl>
                                          <p:spTgt spid="30"/>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 presetClass="entr" presetSubtype="0" fill="hold" grpId="2" nodeType="after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7" grpId="0" animBg="1"/>
      <p:bldP spid="17" grpId="1" animBg="1"/>
      <p:bldP spid="24" grpId="0" animBg="1"/>
      <p:bldP spid="24" grpId="1" animBg="1"/>
      <p:bldP spid="25" grpId="0" animBg="1"/>
      <p:bldP spid="25" grpId="1" animBg="1"/>
      <p:bldP spid="26" grpId="0" animBg="1"/>
      <p:bldP spid="26" grpId="1" animBg="1"/>
      <p:bldP spid="26" grpId="2" animBg="1"/>
      <p:bldP spid="27" grpId="0" animBg="1"/>
      <p:bldP spid="28" grpId="0"/>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3076"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3077"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3078"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4" name="3 CuadroTexto"/>
          <p:cNvSpPr txBox="1">
            <a:spLocks noChangeArrowheads="1"/>
          </p:cNvSpPr>
          <p:nvPr/>
        </p:nvSpPr>
        <p:spPr bwMode="auto">
          <a:xfrm>
            <a:off x="1524000" y="4572000"/>
            <a:ext cx="70580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19138" eaLnBrk="0" hangingPunct="0">
              <a:defRPr>
                <a:solidFill>
                  <a:schemeClr val="tx1"/>
                </a:solidFill>
                <a:latin typeface="Arial" charset="0"/>
                <a:cs typeface="Arial" charset="0"/>
              </a:defRPr>
            </a:lvl1pPr>
            <a:lvl2pPr marL="742950" indent="-285750" defTabSz="719138" eaLnBrk="0" hangingPunct="0">
              <a:defRPr>
                <a:solidFill>
                  <a:schemeClr val="tx1"/>
                </a:solidFill>
                <a:latin typeface="Arial" charset="0"/>
                <a:cs typeface="Arial" charset="0"/>
              </a:defRPr>
            </a:lvl2pPr>
            <a:lvl3pPr marL="1143000" indent="-228600" defTabSz="719138" eaLnBrk="0" hangingPunct="0">
              <a:defRPr>
                <a:solidFill>
                  <a:schemeClr val="tx1"/>
                </a:solidFill>
                <a:latin typeface="Arial" charset="0"/>
                <a:cs typeface="Arial" charset="0"/>
              </a:defRPr>
            </a:lvl3pPr>
            <a:lvl4pPr marL="1600200" indent="-228600" defTabSz="719138" eaLnBrk="0" hangingPunct="0">
              <a:defRPr>
                <a:solidFill>
                  <a:schemeClr val="tx1"/>
                </a:solidFill>
                <a:latin typeface="Arial" charset="0"/>
                <a:cs typeface="Arial" charset="0"/>
              </a:defRPr>
            </a:lvl4pPr>
            <a:lvl5pPr marL="2057400" indent="-228600" defTabSz="719138" eaLnBrk="0" hangingPunct="0">
              <a:defRPr>
                <a:solidFill>
                  <a:schemeClr val="tx1"/>
                </a:solidFill>
                <a:latin typeface="Arial" charset="0"/>
                <a:cs typeface="Arial" charset="0"/>
              </a:defRPr>
            </a:lvl5pPr>
            <a:lvl6pPr marL="2514600" indent="-228600" defTabSz="719138" eaLnBrk="0" fontAlgn="base" hangingPunct="0">
              <a:spcBef>
                <a:spcPct val="0"/>
              </a:spcBef>
              <a:spcAft>
                <a:spcPct val="0"/>
              </a:spcAft>
              <a:defRPr>
                <a:solidFill>
                  <a:schemeClr val="tx1"/>
                </a:solidFill>
                <a:latin typeface="Arial" charset="0"/>
                <a:cs typeface="Arial" charset="0"/>
              </a:defRPr>
            </a:lvl6pPr>
            <a:lvl7pPr marL="2971800" indent="-228600" defTabSz="719138" eaLnBrk="0" fontAlgn="base" hangingPunct="0">
              <a:spcBef>
                <a:spcPct val="0"/>
              </a:spcBef>
              <a:spcAft>
                <a:spcPct val="0"/>
              </a:spcAft>
              <a:defRPr>
                <a:solidFill>
                  <a:schemeClr val="tx1"/>
                </a:solidFill>
                <a:latin typeface="Arial" charset="0"/>
                <a:cs typeface="Arial" charset="0"/>
              </a:defRPr>
            </a:lvl7pPr>
            <a:lvl8pPr marL="3429000" indent="-228600" defTabSz="719138" eaLnBrk="0" fontAlgn="base" hangingPunct="0">
              <a:spcBef>
                <a:spcPct val="0"/>
              </a:spcBef>
              <a:spcAft>
                <a:spcPct val="0"/>
              </a:spcAft>
              <a:defRPr>
                <a:solidFill>
                  <a:schemeClr val="tx1"/>
                </a:solidFill>
                <a:latin typeface="Arial" charset="0"/>
                <a:cs typeface="Arial" charset="0"/>
              </a:defRPr>
            </a:lvl8pPr>
            <a:lvl9pPr marL="3886200" indent="-228600" defTabSz="719138"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dirty="0" smtClean="0">
                <a:latin typeface="Verdana" pitchFamily="34" charset="0"/>
                <a:ea typeface="Verdana" pitchFamily="34" charset="0"/>
                <a:cs typeface="Verdana" pitchFamily="34" charset="0"/>
              </a:rPr>
              <a:t>Para comprender lo que es un trabajo mecánico o simplemente </a:t>
            </a:r>
            <a:r>
              <a:rPr lang="es-CL" altLang="es-CL" b="1" dirty="0" smtClean="0">
                <a:latin typeface="Verdana" pitchFamily="34" charset="0"/>
                <a:ea typeface="Verdana" pitchFamily="34" charset="0"/>
                <a:cs typeface="Verdana" pitchFamily="34" charset="0"/>
              </a:rPr>
              <a:t>trabajo</a:t>
            </a:r>
            <a:r>
              <a:rPr lang="es-CL" altLang="es-CL" dirty="0" smtClean="0">
                <a:latin typeface="Verdana" pitchFamily="34" charset="0"/>
                <a:ea typeface="Verdana" pitchFamily="34" charset="0"/>
                <a:cs typeface="Verdana" pitchFamily="34" charset="0"/>
              </a:rPr>
              <a:t> tenemos que conocer lo que es una </a:t>
            </a:r>
            <a:r>
              <a:rPr lang="es-CL" altLang="es-CL" b="1" dirty="0" smtClean="0">
                <a:latin typeface="Verdana" pitchFamily="34" charset="0"/>
                <a:ea typeface="Verdana" pitchFamily="34" charset="0"/>
                <a:cs typeface="Verdana" pitchFamily="34" charset="0"/>
              </a:rPr>
              <a:t>fuerza</a:t>
            </a:r>
            <a:r>
              <a:rPr lang="es-CL" altLang="es-CL" dirty="0" smtClean="0">
                <a:latin typeface="Verdana" pitchFamily="34" charset="0"/>
                <a:ea typeface="Verdana" pitchFamily="34" charset="0"/>
                <a:cs typeface="Verdana" pitchFamily="34" charset="0"/>
              </a:rPr>
              <a:t>.</a:t>
            </a:r>
          </a:p>
          <a:p>
            <a:pPr algn="just" eaLnBrk="1" hangingPunct="1"/>
            <a:endParaRPr lang="es-CL" altLang="es-CL" b="1" dirty="0">
              <a:latin typeface="Verdana" pitchFamily="34" charset="0"/>
              <a:ea typeface="Verdana" pitchFamily="34" charset="0"/>
              <a:cs typeface="Verdana" pitchFamily="34" charset="0"/>
            </a:endParaRPr>
          </a:p>
        </p:txBody>
      </p:sp>
      <p:sp>
        <p:nvSpPr>
          <p:cNvPr id="15" name="14 Marcador de número de diapositiva"/>
          <p:cNvSpPr>
            <a:spLocks noGrp="1"/>
          </p:cNvSpPr>
          <p:nvPr>
            <p:ph type="sldNum" sz="quarter" idx="12"/>
          </p:nvPr>
        </p:nvSpPr>
        <p:spPr/>
        <p:txBody>
          <a:bodyPr/>
          <a:lstStyle/>
          <a:p>
            <a:pPr>
              <a:defRPr/>
            </a:pPr>
            <a:fld id="{B260A327-64CA-48E0-A4CC-390BE6DE2F1F}" type="slidenum">
              <a:rPr lang="es-CL" smtClean="0"/>
              <a:pPr>
                <a:defRPr/>
              </a:pPr>
              <a:t>2</a:t>
            </a:fld>
            <a:endParaRPr lang="es-CL" dirty="0"/>
          </a:p>
        </p:txBody>
      </p:sp>
      <p:sp>
        <p:nvSpPr>
          <p:cNvPr id="12" name="TextBox 11"/>
          <p:cNvSpPr txBox="1"/>
          <p:nvPr/>
        </p:nvSpPr>
        <p:spPr>
          <a:xfrm>
            <a:off x="914400" y="2057400"/>
            <a:ext cx="7912100" cy="1508105"/>
          </a:xfrm>
          <a:prstGeom prst="rect">
            <a:avLst/>
          </a:prstGeom>
          <a:noFill/>
        </p:spPr>
        <p:txBody>
          <a:bodyPr wrap="square" rtlCol="0">
            <a:spAutoFit/>
          </a:bodyPr>
          <a:lstStyle/>
          <a:p>
            <a:pPr algn="ctr">
              <a:spcAft>
                <a:spcPts val="1200"/>
              </a:spcAft>
            </a:pPr>
            <a:r>
              <a:rPr lang="es-ES_tradnl" sz="2400" dirty="0" smtClean="0">
                <a:solidFill>
                  <a:srgbClr val="0000FF"/>
                </a:solidFill>
              </a:rPr>
              <a:t>En electricidad, igual que en otras ciencias, </a:t>
            </a:r>
          </a:p>
          <a:p>
            <a:pPr algn="ctr">
              <a:spcAft>
                <a:spcPts val="1200"/>
              </a:spcAft>
            </a:pPr>
            <a:r>
              <a:rPr lang="es-ES_tradnl" sz="2400" b="1" dirty="0" smtClean="0">
                <a:solidFill>
                  <a:srgbClr val="0000FF"/>
                </a:solidFill>
              </a:rPr>
              <a:t>trabajo</a:t>
            </a:r>
            <a:r>
              <a:rPr lang="es-ES_tradnl" sz="2400" dirty="0" smtClean="0">
                <a:solidFill>
                  <a:srgbClr val="0000FF"/>
                </a:solidFill>
              </a:rPr>
              <a:t>, </a:t>
            </a:r>
            <a:r>
              <a:rPr lang="es-ES_tradnl" sz="2400" b="1" dirty="0" smtClean="0">
                <a:solidFill>
                  <a:srgbClr val="0000FF"/>
                </a:solidFill>
              </a:rPr>
              <a:t>energía </a:t>
            </a:r>
            <a:r>
              <a:rPr lang="es-ES_tradnl" sz="2400" dirty="0" smtClean="0">
                <a:solidFill>
                  <a:srgbClr val="0000FF"/>
                </a:solidFill>
              </a:rPr>
              <a:t>y </a:t>
            </a:r>
            <a:r>
              <a:rPr lang="es-ES_tradnl" sz="2400" b="1" dirty="0" smtClean="0">
                <a:solidFill>
                  <a:srgbClr val="0000FF"/>
                </a:solidFill>
              </a:rPr>
              <a:t>potencias </a:t>
            </a:r>
          </a:p>
          <a:p>
            <a:pPr algn="ctr">
              <a:spcAft>
                <a:spcPts val="1200"/>
              </a:spcAft>
            </a:pPr>
            <a:r>
              <a:rPr lang="es-ES_tradnl" sz="2400" dirty="0" smtClean="0">
                <a:solidFill>
                  <a:srgbClr val="0000FF"/>
                </a:solidFill>
              </a:rPr>
              <a:t>son conceptos esenciales.</a:t>
            </a:r>
            <a:endParaRPr lang="es-ES_tradnl" sz="2400" dirty="0">
              <a:solidFill>
                <a:srgbClr val="0000FF"/>
              </a:solidFill>
            </a:endParaRPr>
          </a:p>
        </p:txBody>
      </p:sp>
    </p:spTree>
    <p:extLst>
      <p:ext uri="{BB962C8B-B14F-4D97-AF65-F5344CB8AC3E}">
        <p14:creationId xmlns:p14="http://schemas.microsoft.com/office/powerpoint/2010/main" val="279098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4340"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14341"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14342"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14345" name="2 CuadroTexto"/>
          <p:cNvSpPr txBox="1">
            <a:spLocks noChangeArrowheads="1"/>
          </p:cNvSpPr>
          <p:nvPr/>
        </p:nvSpPr>
        <p:spPr bwMode="auto">
          <a:xfrm>
            <a:off x="3059113" y="1773238"/>
            <a:ext cx="277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                                 </a:t>
            </a:r>
          </a:p>
        </p:txBody>
      </p:sp>
      <p:sp>
        <p:nvSpPr>
          <p:cNvPr id="15" name="14 Marcador de número de diapositiva"/>
          <p:cNvSpPr>
            <a:spLocks noGrp="1"/>
          </p:cNvSpPr>
          <p:nvPr>
            <p:ph type="sldNum" sz="quarter" idx="12"/>
          </p:nvPr>
        </p:nvSpPr>
        <p:spPr/>
        <p:txBody>
          <a:bodyPr/>
          <a:lstStyle/>
          <a:p>
            <a:pPr>
              <a:defRPr/>
            </a:pPr>
            <a:fld id="{54196C51-7C8A-4F9B-AB1A-CAD6FCBD10D3}" type="slidenum">
              <a:rPr lang="es-CL" smtClean="0"/>
              <a:pPr>
                <a:defRPr/>
              </a:pPr>
              <a:t>20</a:t>
            </a:fld>
            <a:endParaRPr lang="es-CL" dirty="0"/>
          </a:p>
        </p:txBody>
      </p:sp>
      <p:sp>
        <p:nvSpPr>
          <p:cNvPr id="6" name="5 CuadroTexto"/>
          <p:cNvSpPr txBox="1"/>
          <p:nvPr/>
        </p:nvSpPr>
        <p:spPr>
          <a:xfrm>
            <a:off x="1066800" y="2133600"/>
            <a:ext cx="7704857" cy="923330"/>
          </a:xfrm>
          <a:prstGeom prst="rect">
            <a:avLst/>
          </a:prstGeom>
          <a:noFill/>
        </p:spPr>
        <p:txBody>
          <a:bodyPr wrap="square" rtlCol="0">
            <a:spAutoFit/>
          </a:bodyPr>
          <a:lstStyle/>
          <a:p>
            <a:r>
              <a:rPr lang="es-CL" dirty="0" smtClean="0"/>
              <a:t>Cuando dos puntos que tienen una diferencia de potencial entre ellos se unen con un conductor, se producirá un flujo de cargas negativas (electrones) estableciendo una corriente eléctrica entre estos puntos.</a:t>
            </a:r>
          </a:p>
        </p:txBody>
      </p:sp>
      <p:sp>
        <p:nvSpPr>
          <p:cNvPr id="16" name="15 CuadroTexto"/>
          <p:cNvSpPr txBox="1"/>
          <p:nvPr/>
        </p:nvSpPr>
        <p:spPr>
          <a:xfrm>
            <a:off x="1058405" y="1628800"/>
            <a:ext cx="3267241" cy="369332"/>
          </a:xfrm>
          <a:prstGeom prst="rect">
            <a:avLst/>
          </a:prstGeom>
          <a:noFill/>
        </p:spPr>
        <p:txBody>
          <a:bodyPr wrap="none" rtlCol="0">
            <a:spAutoFit/>
          </a:bodyPr>
          <a:lstStyle/>
          <a:p>
            <a:pPr lvl="0" algn="just"/>
            <a:r>
              <a:rPr lang="es-CL" altLang="es-CL" b="1" dirty="0" smtClean="0">
                <a:solidFill>
                  <a:prstClr val="black"/>
                </a:solidFill>
                <a:latin typeface="Verdana" pitchFamily="34" charset="0"/>
              </a:rPr>
              <a:t>Diferencia de Potencial.</a:t>
            </a:r>
            <a:endParaRPr lang="es-CL" altLang="es-CL" b="1" dirty="0">
              <a:solidFill>
                <a:prstClr val="black"/>
              </a:solidFill>
              <a:latin typeface="Verdana" pitchFamily="34" charset="0"/>
            </a:endParaRPr>
          </a:p>
        </p:txBody>
      </p:sp>
      <p:sp>
        <p:nvSpPr>
          <p:cNvPr id="13" name="TextBox 12"/>
          <p:cNvSpPr txBox="1"/>
          <p:nvPr/>
        </p:nvSpPr>
        <p:spPr>
          <a:xfrm>
            <a:off x="1066800" y="5562600"/>
            <a:ext cx="7696200" cy="923330"/>
          </a:xfrm>
          <a:prstGeom prst="rect">
            <a:avLst/>
          </a:prstGeom>
          <a:noFill/>
        </p:spPr>
        <p:txBody>
          <a:bodyPr wrap="square" rtlCol="0">
            <a:spAutoFit/>
          </a:bodyPr>
          <a:lstStyle/>
          <a:p>
            <a:r>
              <a:rPr lang="es-ES_tradnl" dirty="0" smtClean="0"/>
              <a:t>Las cargas negativas se moverán del punto de potencial más bajo donde éstas se encuentran almacenadas hacia el punto de potencial más alto donde se encuentran las cargas positivas.</a:t>
            </a:r>
            <a:endParaRPr lang="es-ES_tradnl" dirty="0"/>
          </a:p>
        </p:txBody>
      </p:sp>
      <p:grpSp>
        <p:nvGrpSpPr>
          <p:cNvPr id="20" name="Group 19"/>
          <p:cNvGrpSpPr/>
          <p:nvPr/>
        </p:nvGrpSpPr>
        <p:grpSpPr>
          <a:xfrm>
            <a:off x="5105400" y="3505200"/>
            <a:ext cx="3200400" cy="1524000"/>
            <a:chOff x="1219200" y="4495800"/>
            <a:chExt cx="3200400" cy="1524000"/>
          </a:xfrm>
        </p:grpSpPr>
        <p:grpSp>
          <p:nvGrpSpPr>
            <p:cNvPr id="21" name="Group 41"/>
            <p:cNvGrpSpPr/>
            <p:nvPr/>
          </p:nvGrpSpPr>
          <p:grpSpPr>
            <a:xfrm>
              <a:off x="1219200" y="4648200"/>
              <a:ext cx="3200400" cy="1371600"/>
              <a:chOff x="1219200" y="4648200"/>
              <a:chExt cx="3200400" cy="1371600"/>
            </a:xfrm>
          </p:grpSpPr>
          <p:sp>
            <p:nvSpPr>
              <p:cNvPr id="23" name="Rectangle 22"/>
              <p:cNvSpPr/>
              <p:nvPr/>
            </p:nvSpPr>
            <p:spPr>
              <a:xfrm>
                <a:off x="2133600" y="5105400"/>
                <a:ext cx="1371600" cy="5334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4" name="Oval 23"/>
              <p:cNvSpPr/>
              <p:nvPr/>
            </p:nvSpPr>
            <p:spPr>
              <a:xfrm>
                <a:off x="1219200" y="4648200"/>
                <a:ext cx="914400" cy="1371600"/>
              </a:xfrm>
              <a:prstGeom prst="ellipse">
                <a:avLst/>
              </a:prstGeom>
              <a:solidFill>
                <a:schemeClr val="bg2"/>
              </a:solid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solidFill>
                      <a:srgbClr val="FF0000"/>
                    </a:solidFill>
                  </a:rPr>
                  <a:t>+ + + +</a:t>
                </a:r>
                <a:r>
                  <a:rPr lang="es-ES_tradnl" b="1" dirty="0" smtClean="0">
                    <a:solidFill>
                      <a:srgbClr val="3366FF"/>
                    </a:solidFill>
                  </a:rPr>
                  <a:t>-</a:t>
                </a:r>
                <a:r>
                  <a:rPr lang="es-ES_tradnl" dirty="0" smtClean="0">
                    <a:solidFill>
                      <a:srgbClr val="FF0000"/>
                    </a:solidFill>
                  </a:rPr>
                  <a:t>+ + + +</a:t>
                </a:r>
                <a:r>
                  <a:rPr lang="es-ES_tradnl" b="1" dirty="0" smtClean="0">
                    <a:solidFill>
                      <a:srgbClr val="3366FF"/>
                    </a:solidFill>
                  </a:rPr>
                  <a:t>-</a:t>
                </a:r>
                <a:r>
                  <a:rPr lang="es-ES_tradnl" dirty="0" smtClean="0">
                    <a:solidFill>
                      <a:srgbClr val="FF0000"/>
                    </a:solidFill>
                  </a:rPr>
                  <a:t>+ +</a:t>
                </a:r>
                <a:r>
                  <a:rPr lang="es-ES_tradnl" b="1" dirty="0" smtClean="0">
                    <a:solidFill>
                      <a:srgbClr val="3366FF"/>
                    </a:solidFill>
                  </a:rPr>
                  <a:t>-</a:t>
                </a:r>
                <a:r>
                  <a:rPr lang="es-ES_tradnl" dirty="0" smtClean="0">
                    <a:solidFill>
                      <a:srgbClr val="FF0000"/>
                    </a:solidFill>
                  </a:rPr>
                  <a:t>+ +</a:t>
                </a:r>
                <a:endParaRPr lang="es-ES_tradnl" dirty="0">
                  <a:solidFill>
                    <a:srgbClr val="FF0000"/>
                  </a:solidFill>
                </a:endParaRPr>
              </a:p>
            </p:txBody>
          </p:sp>
          <p:sp>
            <p:nvSpPr>
              <p:cNvPr id="25" name="Oval 24"/>
              <p:cNvSpPr/>
              <p:nvPr/>
            </p:nvSpPr>
            <p:spPr>
              <a:xfrm>
                <a:off x="3505200" y="4648200"/>
                <a:ext cx="914400" cy="1371600"/>
              </a:xfrm>
              <a:prstGeom prst="ellipse">
                <a:avLst/>
              </a:prstGeom>
              <a:solidFill>
                <a:schemeClr val="bg2"/>
              </a:solidFill>
              <a:ln w="508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b="1" dirty="0" smtClean="0">
                    <a:solidFill>
                      <a:srgbClr val="3366FF"/>
                    </a:solidFill>
                  </a:rPr>
                  <a:t>-    - - -    -   -    - -    - -</a:t>
                </a:r>
                <a:endParaRPr lang="es-ES_tradnl" b="1" dirty="0">
                  <a:solidFill>
                    <a:srgbClr val="3366FF"/>
                  </a:solidFill>
                </a:endParaRPr>
              </a:p>
            </p:txBody>
          </p:sp>
          <p:grpSp>
            <p:nvGrpSpPr>
              <p:cNvPr id="26" name="Group 29"/>
              <p:cNvGrpSpPr/>
              <p:nvPr/>
            </p:nvGrpSpPr>
            <p:grpSpPr>
              <a:xfrm>
                <a:off x="2819400" y="5181600"/>
                <a:ext cx="685800" cy="381000"/>
                <a:chOff x="6248400" y="4876800"/>
                <a:chExt cx="685800" cy="381000"/>
              </a:xfrm>
            </p:grpSpPr>
            <p:sp>
              <p:nvSpPr>
                <p:cNvPr id="28" name="Oval 27"/>
                <p:cNvSpPr/>
                <p:nvPr/>
              </p:nvSpPr>
              <p:spPr>
                <a:xfrm>
                  <a:off x="6477000" y="48768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72000" rtlCol="0" anchor="ctr"/>
                <a:lstStyle/>
                <a:p>
                  <a:pPr algn="ctr"/>
                  <a:r>
                    <a:rPr lang="es-ES_tradnl" b="1" dirty="0" smtClean="0"/>
                    <a:t>-</a:t>
                  </a:r>
                  <a:endParaRPr lang="es-ES_tradnl" b="1" dirty="0"/>
                </a:p>
              </p:txBody>
            </p:sp>
            <p:sp>
              <p:nvSpPr>
                <p:cNvPr id="29" name="Oval 28"/>
                <p:cNvSpPr/>
                <p:nvPr/>
              </p:nvSpPr>
              <p:spPr>
                <a:xfrm>
                  <a:off x="6248400" y="50292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72000" rtlCol="0" anchor="ctr"/>
                <a:lstStyle/>
                <a:p>
                  <a:pPr algn="ctr"/>
                  <a:r>
                    <a:rPr lang="es-ES_tradnl" b="1" dirty="0" smtClean="0"/>
                    <a:t>-</a:t>
                  </a:r>
                  <a:endParaRPr lang="es-ES_tradnl" b="1" dirty="0"/>
                </a:p>
              </p:txBody>
            </p:sp>
            <p:sp>
              <p:nvSpPr>
                <p:cNvPr id="30" name="Oval 29"/>
                <p:cNvSpPr/>
                <p:nvPr/>
              </p:nvSpPr>
              <p:spPr>
                <a:xfrm>
                  <a:off x="6553200" y="5105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72000" rtlCol="0" anchor="ctr"/>
                <a:lstStyle/>
                <a:p>
                  <a:pPr algn="ctr"/>
                  <a:r>
                    <a:rPr lang="es-ES_tradnl" b="1" dirty="0" smtClean="0"/>
                    <a:t>-</a:t>
                  </a:r>
                  <a:endParaRPr lang="es-ES_tradnl" b="1" dirty="0"/>
                </a:p>
              </p:txBody>
            </p:sp>
            <p:sp>
              <p:nvSpPr>
                <p:cNvPr id="31" name="Oval 30"/>
                <p:cNvSpPr/>
                <p:nvPr/>
              </p:nvSpPr>
              <p:spPr>
                <a:xfrm>
                  <a:off x="6781800" y="50292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72000" rtlCol="0" anchor="ctr"/>
                <a:lstStyle/>
                <a:p>
                  <a:pPr algn="ctr"/>
                  <a:r>
                    <a:rPr lang="es-ES_tradnl" b="1" dirty="0" smtClean="0"/>
                    <a:t>-</a:t>
                  </a:r>
                  <a:endParaRPr lang="es-ES_tradnl" b="1" dirty="0"/>
                </a:p>
              </p:txBody>
            </p:sp>
          </p:grpSp>
          <p:sp>
            <p:nvSpPr>
              <p:cNvPr id="27" name="Left Arrow 26"/>
              <p:cNvSpPr/>
              <p:nvPr/>
            </p:nvSpPr>
            <p:spPr>
              <a:xfrm>
                <a:off x="1981200" y="5181600"/>
                <a:ext cx="762000" cy="3810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sp>
          <p:nvSpPr>
            <p:cNvPr id="22" name="TextBox 21"/>
            <p:cNvSpPr txBox="1"/>
            <p:nvPr/>
          </p:nvSpPr>
          <p:spPr>
            <a:xfrm>
              <a:off x="2133600" y="4495800"/>
              <a:ext cx="1371600" cy="646331"/>
            </a:xfrm>
            <a:prstGeom prst="rect">
              <a:avLst/>
            </a:prstGeom>
            <a:noFill/>
          </p:spPr>
          <p:txBody>
            <a:bodyPr wrap="square" rtlCol="0">
              <a:spAutoFit/>
            </a:bodyPr>
            <a:lstStyle/>
            <a:p>
              <a:pPr algn="ctr"/>
              <a:r>
                <a:rPr lang="es-ES_tradnl" dirty="0" smtClean="0"/>
                <a:t>Corriente eléctrica </a:t>
              </a:r>
              <a:endParaRPr lang="es-ES_tradnl" dirty="0"/>
            </a:p>
          </p:txBody>
        </p:sp>
      </p:grpSp>
      <p:grpSp>
        <p:nvGrpSpPr>
          <p:cNvPr id="41" name="Group 40"/>
          <p:cNvGrpSpPr/>
          <p:nvPr/>
        </p:nvGrpSpPr>
        <p:grpSpPr>
          <a:xfrm>
            <a:off x="990600" y="3048000"/>
            <a:ext cx="3505200" cy="2627531"/>
            <a:chOff x="990600" y="3048000"/>
            <a:chExt cx="3505200" cy="2627531"/>
          </a:xfrm>
        </p:grpSpPr>
        <p:sp>
          <p:nvSpPr>
            <p:cNvPr id="40" name="Rectangle 39"/>
            <p:cNvSpPr/>
            <p:nvPr/>
          </p:nvSpPr>
          <p:spPr>
            <a:xfrm>
              <a:off x="2057400" y="4114800"/>
              <a:ext cx="1371600" cy="5334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32" name="Group 31"/>
            <p:cNvGrpSpPr/>
            <p:nvPr/>
          </p:nvGrpSpPr>
          <p:grpSpPr>
            <a:xfrm>
              <a:off x="990600" y="3048000"/>
              <a:ext cx="3505200" cy="2627531"/>
              <a:chOff x="990600" y="2057400"/>
              <a:chExt cx="3505200" cy="2627531"/>
            </a:xfrm>
          </p:grpSpPr>
          <p:grpSp>
            <p:nvGrpSpPr>
              <p:cNvPr id="33" name="Group 45"/>
              <p:cNvGrpSpPr/>
              <p:nvPr/>
            </p:nvGrpSpPr>
            <p:grpSpPr>
              <a:xfrm>
                <a:off x="990600" y="2057400"/>
                <a:ext cx="3505200" cy="2627531"/>
                <a:chOff x="990600" y="2057400"/>
                <a:chExt cx="3505200" cy="2627531"/>
              </a:xfrm>
            </p:grpSpPr>
            <p:grpSp>
              <p:nvGrpSpPr>
                <p:cNvPr id="35" name="Group 42"/>
                <p:cNvGrpSpPr/>
                <p:nvPr/>
              </p:nvGrpSpPr>
              <p:grpSpPr>
                <a:xfrm>
                  <a:off x="1143000" y="2667000"/>
                  <a:ext cx="3200400" cy="1371600"/>
                  <a:chOff x="1143000" y="2667000"/>
                  <a:chExt cx="3200400" cy="1371600"/>
                </a:xfrm>
              </p:grpSpPr>
              <p:sp>
                <p:nvSpPr>
                  <p:cNvPr id="38" name="Oval 37"/>
                  <p:cNvSpPr/>
                  <p:nvPr/>
                </p:nvSpPr>
                <p:spPr>
                  <a:xfrm>
                    <a:off x="1143000" y="2667000"/>
                    <a:ext cx="914400" cy="1371600"/>
                  </a:xfrm>
                  <a:prstGeom prst="ellipse">
                    <a:avLst/>
                  </a:prstGeom>
                  <a:solidFill>
                    <a:schemeClr val="bg2"/>
                  </a:solid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mtClean="0">
                        <a:solidFill>
                          <a:srgbClr val="FF0000"/>
                        </a:solidFill>
                      </a:rPr>
                      <a:t>+ + + + + + + + + + + +</a:t>
                    </a:r>
                    <a:endParaRPr lang="es-ES_tradnl" dirty="0">
                      <a:solidFill>
                        <a:srgbClr val="FF0000"/>
                      </a:solidFill>
                    </a:endParaRPr>
                  </a:p>
                </p:txBody>
              </p:sp>
              <p:sp>
                <p:nvSpPr>
                  <p:cNvPr id="39" name="Oval 38"/>
                  <p:cNvSpPr/>
                  <p:nvPr/>
                </p:nvSpPr>
                <p:spPr>
                  <a:xfrm>
                    <a:off x="3429000" y="2667000"/>
                    <a:ext cx="914400" cy="1371600"/>
                  </a:xfrm>
                  <a:prstGeom prst="ellipse">
                    <a:avLst/>
                  </a:prstGeom>
                  <a:solidFill>
                    <a:schemeClr val="bg2"/>
                  </a:solidFill>
                  <a:ln w="508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b="1" dirty="0" smtClean="0">
                        <a:solidFill>
                          <a:srgbClr val="3366FF"/>
                        </a:solidFill>
                      </a:rPr>
                      <a:t>- - - - - - - - - - - - - - - -</a:t>
                    </a:r>
                    <a:endParaRPr lang="es-ES_tradnl" b="1" dirty="0">
                      <a:solidFill>
                        <a:srgbClr val="3366FF"/>
                      </a:solidFill>
                    </a:endParaRPr>
                  </a:p>
                </p:txBody>
              </p:sp>
            </p:grpSp>
            <p:sp>
              <p:nvSpPr>
                <p:cNvPr id="36" name="TextBox 35"/>
                <p:cNvSpPr txBox="1"/>
                <p:nvPr/>
              </p:nvSpPr>
              <p:spPr>
                <a:xfrm>
                  <a:off x="990600" y="2057400"/>
                  <a:ext cx="1219200" cy="646331"/>
                </a:xfrm>
                <a:prstGeom prst="rect">
                  <a:avLst/>
                </a:prstGeom>
                <a:noFill/>
              </p:spPr>
              <p:txBody>
                <a:bodyPr wrap="square" rtlCol="0">
                  <a:spAutoFit/>
                </a:bodyPr>
                <a:lstStyle/>
                <a:p>
                  <a:pPr algn="ctr"/>
                  <a:r>
                    <a:rPr lang="es-ES_tradnl" dirty="0" smtClean="0">
                      <a:solidFill>
                        <a:srgbClr val="FF0000"/>
                      </a:solidFill>
                    </a:rPr>
                    <a:t>Potencial alto</a:t>
                  </a:r>
                  <a:endParaRPr lang="es-ES_tradnl" dirty="0">
                    <a:solidFill>
                      <a:srgbClr val="FF0000"/>
                    </a:solidFill>
                  </a:endParaRPr>
                </a:p>
              </p:txBody>
            </p:sp>
            <p:sp>
              <p:nvSpPr>
                <p:cNvPr id="37" name="TextBox 36"/>
                <p:cNvSpPr txBox="1"/>
                <p:nvPr/>
              </p:nvSpPr>
              <p:spPr>
                <a:xfrm>
                  <a:off x="3276600" y="4038600"/>
                  <a:ext cx="1219200" cy="646331"/>
                </a:xfrm>
                <a:prstGeom prst="rect">
                  <a:avLst/>
                </a:prstGeom>
                <a:noFill/>
              </p:spPr>
              <p:txBody>
                <a:bodyPr wrap="square" rtlCol="0">
                  <a:spAutoFit/>
                </a:bodyPr>
                <a:lstStyle/>
                <a:p>
                  <a:pPr algn="ctr"/>
                  <a:r>
                    <a:rPr lang="es-ES_tradnl" dirty="0" smtClean="0">
                      <a:solidFill>
                        <a:srgbClr val="0000FF"/>
                      </a:solidFill>
                    </a:rPr>
                    <a:t>Potencial bajo</a:t>
                  </a:r>
                  <a:endParaRPr lang="es-ES_tradnl" dirty="0">
                    <a:solidFill>
                      <a:srgbClr val="0000FF"/>
                    </a:solidFill>
                  </a:endParaRPr>
                </a:p>
              </p:txBody>
            </p:sp>
          </p:grpSp>
          <p:sp>
            <p:nvSpPr>
              <p:cNvPr id="34" name="Right Arrow 33"/>
              <p:cNvSpPr/>
              <p:nvPr/>
            </p:nvSpPr>
            <p:spPr>
              <a:xfrm rot="2851568">
                <a:off x="1711443" y="3059090"/>
                <a:ext cx="2057400" cy="381000"/>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b="1" dirty="0" smtClean="0">
                    <a:solidFill>
                      <a:schemeClr val="bg2">
                        <a:lumMod val="25000"/>
                      </a:schemeClr>
                    </a:solidFill>
                  </a:rPr>
                  <a:t>Diferencia de Potencial</a:t>
                </a:r>
                <a:endParaRPr lang="es-ES_tradnl" sz="1400" b="1" dirty="0">
                  <a:solidFill>
                    <a:schemeClr val="bg2">
                      <a:lumMod val="25000"/>
                    </a:schemeClr>
                  </a:solidFill>
                </a:endParaRPr>
              </a:p>
            </p:txBody>
          </p:sp>
        </p:grpSp>
      </p:grpSp>
    </p:spTree>
    <p:extLst>
      <p:ext uri="{BB962C8B-B14F-4D97-AF65-F5344CB8AC3E}">
        <p14:creationId xmlns:p14="http://schemas.microsoft.com/office/powerpoint/2010/main" val="53846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4340"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14341"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14342"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14345" name="2 CuadroTexto"/>
          <p:cNvSpPr txBox="1">
            <a:spLocks noChangeArrowheads="1"/>
          </p:cNvSpPr>
          <p:nvPr/>
        </p:nvSpPr>
        <p:spPr bwMode="auto">
          <a:xfrm>
            <a:off x="3059113" y="1773238"/>
            <a:ext cx="277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                                 </a:t>
            </a:r>
          </a:p>
        </p:txBody>
      </p:sp>
      <p:sp>
        <p:nvSpPr>
          <p:cNvPr id="15" name="14 Marcador de número de diapositiva"/>
          <p:cNvSpPr>
            <a:spLocks noGrp="1"/>
          </p:cNvSpPr>
          <p:nvPr>
            <p:ph type="sldNum" sz="quarter" idx="12"/>
          </p:nvPr>
        </p:nvSpPr>
        <p:spPr/>
        <p:txBody>
          <a:bodyPr/>
          <a:lstStyle/>
          <a:p>
            <a:pPr>
              <a:defRPr/>
            </a:pPr>
            <a:fld id="{54196C51-7C8A-4F9B-AB1A-CAD6FCBD10D3}" type="slidenum">
              <a:rPr lang="es-CL" smtClean="0"/>
              <a:pPr>
                <a:defRPr/>
              </a:pPr>
              <a:t>21</a:t>
            </a:fld>
            <a:endParaRPr lang="es-CL" dirty="0"/>
          </a:p>
        </p:txBody>
      </p:sp>
      <p:sp>
        <p:nvSpPr>
          <p:cNvPr id="16" name="15 CuadroTexto"/>
          <p:cNvSpPr txBox="1"/>
          <p:nvPr/>
        </p:nvSpPr>
        <p:spPr>
          <a:xfrm>
            <a:off x="1058405" y="1628800"/>
            <a:ext cx="3267241" cy="369332"/>
          </a:xfrm>
          <a:prstGeom prst="rect">
            <a:avLst/>
          </a:prstGeom>
          <a:noFill/>
        </p:spPr>
        <p:txBody>
          <a:bodyPr wrap="none" rtlCol="0">
            <a:spAutoFit/>
          </a:bodyPr>
          <a:lstStyle/>
          <a:p>
            <a:pPr lvl="0" algn="just"/>
            <a:r>
              <a:rPr lang="es-CL" altLang="es-CL" b="1" dirty="0" smtClean="0">
                <a:solidFill>
                  <a:prstClr val="black"/>
                </a:solidFill>
                <a:latin typeface="Verdana" pitchFamily="34" charset="0"/>
              </a:rPr>
              <a:t>Diferencia de Potencial.</a:t>
            </a:r>
            <a:endParaRPr lang="es-CL" altLang="es-CL" b="1" dirty="0">
              <a:solidFill>
                <a:prstClr val="black"/>
              </a:solidFill>
              <a:latin typeface="Verdana" pitchFamily="34" charset="0"/>
            </a:endParaRPr>
          </a:p>
        </p:txBody>
      </p:sp>
      <p:sp>
        <p:nvSpPr>
          <p:cNvPr id="17" name="TextBox 16"/>
          <p:cNvSpPr txBox="1"/>
          <p:nvPr/>
        </p:nvSpPr>
        <p:spPr>
          <a:xfrm>
            <a:off x="1066800" y="2286000"/>
            <a:ext cx="7696200" cy="923330"/>
          </a:xfrm>
          <a:prstGeom prst="rect">
            <a:avLst/>
          </a:prstGeom>
          <a:noFill/>
        </p:spPr>
        <p:txBody>
          <a:bodyPr wrap="square" rtlCol="0">
            <a:spAutoFit/>
          </a:bodyPr>
          <a:lstStyle/>
          <a:p>
            <a:r>
              <a:rPr lang="es-ES_tradnl" dirty="0" smtClean="0"/>
              <a:t>De esta forma, el polo negativo se vaciará de sus cargas negativas y en el polo positivo, se juntarán cargas positivas y negativas que anularán sus fuerzas eléctricas y quedará el polo neutro.</a:t>
            </a:r>
            <a:endParaRPr lang="es-ES_tradnl" dirty="0"/>
          </a:p>
        </p:txBody>
      </p:sp>
      <p:sp>
        <p:nvSpPr>
          <p:cNvPr id="19" name="Rectangle 18"/>
          <p:cNvSpPr/>
          <p:nvPr/>
        </p:nvSpPr>
        <p:spPr>
          <a:xfrm>
            <a:off x="1066800" y="3276600"/>
            <a:ext cx="7620000" cy="646331"/>
          </a:xfrm>
          <a:prstGeom prst="rect">
            <a:avLst/>
          </a:prstGeom>
          <a:noFill/>
        </p:spPr>
        <p:txBody>
          <a:bodyPr wrap="square" rtlCol="0">
            <a:spAutoFit/>
          </a:bodyPr>
          <a:lstStyle/>
          <a:p>
            <a:r>
              <a:rPr lang="es-CL" dirty="0" smtClean="0"/>
              <a:t>En ausencia de una fuente externa, esta corriente cesará cuando</a:t>
            </a:r>
          </a:p>
          <a:p>
            <a:r>
              <a:rPr lang="es-CL" dirty="0" smtClean="0"/>
              <a:t>ambos puntos igualen su potencial eléctrico.</a:t>
            </a:r>
          </a:p>
        </p:txBody>
      </p:sp>
      <p:grpSp>
        <p:nvGrpSpPr>
          <p:cNvPr id="20" name="Group 19"/>
          <p:cNvGrpSpPr/>
          <p:nvPr/>
        </p:nvGrpSpPr>
        <p:grpSpPr>
          <a:xfrm>
            <a:off x="1066800" y="3962400"/>
            <a:ext cx="3886200" cy="2475131"/>
            <a:chOff x="4648200" y="1905000"/>
            <a:chExt cx="3886200" cy="2475131"/>
          </a:xfrm>
        </p:grpSpPr>
        <p:grpSp>
          <p:nvGrpSpPr>
            <p:cNvPr id="21" name="Group 40"/>
            <p:cNvGrpSpPr/>
            <p:nvPr/>
          </p:nvGrpSpPr>
          <p:grpSpPr>
            <a:xfrm>
              <a:off x="5029200" y="2286000"/>
              <a:ext cx="3200400" cy="1371600"/>
              <a:chOff x="5181600" y="3810000"/>
              <a:chExt cx="3200400" cy="1371600"/>
            </a:xfrm>
          </p:grpSpPr>
          <p:sp>
            <p:nvSpPr>
              <p:cNvPr id="25" name="Rectangle 24"/>
              <p:cNvSpPr/>
              <p:nvPr/>
            </p:nvSpPr>
            <p:spPr>
              <a:xfrm>
                <a:off x="6096000" y="4267200"/>
                <a:ext cx="1371600" cy="5334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6" name="Oval 25"/>
              <p:cNvSpPr/>
              <p:nvPr/>
            </p:nvSpPr>
            <p:spPr>
              <a:xfrm>
                <a:off x="5181600" y="3810000"/>
                <a:ext cx="914400" cy="1371600"/>
              </a:xfrm>
              <a:prstGeom prst="ellipse">
                <a:avLst/>
              </a:prstGeom>
              <a:solidFill>
                <a:schemeClr val="bg2"/>
              </a:solidFill>
              <a:ln w="50800">
                <a:solidFill>
                  <a:srgbClr val="FF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ES_tradnl" dirty="0" smtClean="0">
                    <a:solidFill>
                      <a:srgbClr val="FF0000"/>
                    </a:solidFill>
                  </a:rPr>
                  <a:t>+</a:t>
                </a:r>
                <a:r>
                  <a:rPr lang="es-ES_tradnl" b="1" dirty="0" smtClean="0">
                    <a:solidFill>
                      <a:srgbClr val="0000FF"/>
                    </a:solidFill>
                  </a:rPr>
                  <a:t>-</a:t>
                </a:r>
                <a:r>
                  <a:rPr lang="es-ES_tradnl" dirty="0" smtClean="0">
                    <a:solidFill>
                      <a:srgbClr val="FF0000"/>
                    </a:solidFill>
                  </a:rPr>
                  <a:t>+</a:t>
                </a:r>
                <a:r>
                  <a:rPr lang="es-ES_tradnl" b="1" dirty="0" smtClean="0">
                    <a:solidFill>
                      <a:srgbClr val="0000FF"/>
                    </a:solidFill>
                  </a:rPr>
                  <a:t>-</a:t>
                </a:r>
                <a:r>
                  <a:rPr lang="es-ES_tradnl" dirty="0" smtClean="0">
                    <a:solidFill>
                      <a:srgbClr val="FF0000"/>
                    </a:solidFill>
                  </a:rPr>
                  <a:t>+</a:t>
                </a:r>
                <a:r>
                  <a:rPr lang="es-ES_tradnl" b="1" dirty="0" smtClean="0">
                    <a:solidFill>
                      <a:srgbClr val="0000FF"/>
                    </a:solidFill>
                  </a:rPr>
                  <a:t>-</a:t>
                </a:r>
                <a:r>
                  <a:rPr lang="es-ES_tradnl" dirty="0" smtClean="0">
                    <a:solidFill>
                      <a:srgbClr val="FF0000"/>
                    </a:solidFill>
                  </a:rPr>
                  <a:t>+</a:t>
                </a:r>
                <a:r>
                  <a:rPr lang="es-ES_tradnl" b="1" dirty="0" smtClean="0">
                    <a:solidFill>
                      <a:srgbClr val="0000FF"/>
                    </a:solidFill>
                  </a:rPr>
                  <a:t>-</a:t>
                </a:r>
                <a:r>
                  <a:rPr lang="es-ES_tradnl" dirty="0" smtClean="0">
                    <a:solidFill>
                      <a:srgbClr val="FF0000"/>
                    </a:solidFill>
                  </a:rPr>
                  <a:t>+</a:t>
                </a:r>
                <a:r>
                  <a:rPr lang="es-ES_tradnl" b="1" dirty="0" smtClean="0">
                    <a:solidFill>
                      <a:srgbClr val="0000FF"/>
                    </a:solidFill>
                  </a:rPr>
                  <a:t>-</a:t>
                </a:r>
                <a:r>
                  <a:rPr lang="es-ES_tradnl" dirty="0" smtClean="0">
                    <a:solidFill>
                      <a:srgbClr val="FF0000"/>
                    </a:solidFill>
                  </a:rPr>
                  <a:t>+</a:t>
                </a:r>
                <a:r>
                  <a:rPr lang="es-ES_tradnl" b="1" dirty="0" smtClean="0">
                    <a:solidFill>
                      <a:srgbClr val="0000FF"/>
                    </a:solidFill>
                  </a:rPr>
                  <a:t>-</a:t>
                </a:r>
                <a:r>
                  <a:rPr lang="es-ES_tradnl" dirty="0" smtClean="0">
                    <a:solidFill>
                      <a:srgbClr val="FF0000"/>
                    </a:solidFill>
                  </a:rPr>
                  <a:t>+</a:t>
                </a:r>
                <a:r>
                  <a:rPr lang="es-ES_tradnl" b="1" dirty="0" smtClean="0">
                    <a:solidFill>
                      <a:srgbClr val="0000FF"/>
                    </a:solidFill>
                  </a:rPr>
                  <a:t>-</a:t>
                </a:r>
                <a:r>
                  <a:rPr lang="es-ES_tradnl" dirty="0" smtClean="0">
                    <a:solidFill>
                      <a:srgbClr val="FF0000"/>
                    </a:solidFill>
                  </a:rPr>
                  <a:t>+</a:t>
                </a:r>
                <a:r>
                  <a:rPr lang="es-ES_tradnl" b="1" dirty="0" smtClean="0">
                    <a:solidFill>
                      <a:srgbClr val="0000FF"/>
                    </a:solidFill>
                  </a:rPr>
                  <a:t>-</a:t>
                </a:r>
                <a:r>
                  <a:rPr lang="es-ES_tradnl" dirty="0" smtClean="0">
                    <a:solidFill>
                      <a:srgbClr val="FF0000"/>
                    </a:solidFill>
                  </a:rPr>
                  <a:t>+</a:t>
                </a:r>
                <a:r>
                  <a:rPr lang="es-ES_tradnl" b="1" dirty="0" smtClean="0">
                    <a:solidFill>
                      <a:srgbClr val="0000FF"/>
                    </a:solidFill>
                  </a:rPr>
                  <a:t>-</a:t>
                </a:r>
                <a:r>
                  <a:rPr lang="es-ES_tradnl" dirty="0" smtClean="0">
                    <a:solidFill>
                      <a:srgbClr val="FF0000"/>
                    </a:solidFill>
                  </a:rPr>
                  <a:t>+</a:t>
                </a:r>
                <a:r>
                  <a:rPr lang="es-ES_tradnl" b="1" dirty="0" smtClean="0">
                    <a:solidFill>
                      <a:srgbClr val="0000FF"/>
                    </a:solidFill>
                  </a:rPr>
                  <a:t>-</a:t>
                </a:r>
                <a:r>
                  <a:rPr lang="es-ES_tradnl" dirty="0" smtClean="0">
                    <a:solidFill>
                      <a:srgbClr val="FF0000"/>
                    </a:solidFill>
                  </a:rPr>
                  <a:t>+</a:t>
                </a:r>
                <a:r>
                  <a:rPr lang="es-ES_tradnl" b="1" dirty="0" smtClean="0">
                    <a:solidFill>
                      <a:srgbClr val="3366FF"/>
                    </a:solidFill>
                  </a:rPr>
                  <a:t>-</a:t>
                </a:r>
                <a:endParaRPr lang="es-ES_tradnl" b="1" dirty="0">
                  <a:solidFill>
                    <a:srgbClr val="3366FF"/>
                  </a:solidFill>
                </a:endParaRPr>
              </a:p>
            </p:txBody>
          </p:sp>
          <p:sp>
            <p:nvSpPr>
              <p:cNvPr id="27" name="Oval 26"/>
              <p:cNvSpPr/>
              <p:nvPr/>
            </p:nvSpPr>
            <p:spPr>
              <a:xfrm>
                <a:off x="7467600" y="3810000"/>
                <a:ext cx="914400" cy="1371600"/>
              </a:xfrm>
              <a:prstGeom prst="ellipse">
                <a:avLst/>
              </a:prstGeom>
              <a:solidFill>
                <a:schemeClr val="bg2"/>
              </a:solidFill>
              <a:ln w="508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b="1" dirty="0">
                  <a:solidFill>
                    <a:srgbClr val="3366FF"/>
                  </a:solidFill>
                </a:endParaRPr>
              </a:p>
            </p:txBody>
          </p:sp>
        </p:grpSp>
        <p:sp>
          <p:nvSpPr>
            <p:cNvPr id="22" name="TextBox 21"/>
            <p:cNvSpPr txBox="1"/>
            <p:nvPr/>
          </p:nvSpPr>
          <p:spPr>
            <a:xfrm>
              <a:off x="4648200" y="3733800"/>
              <a:ext cx="1600200" cy="646331"/>
            </a:xfrm>
            <a:prstGeom prst="rect">
              <a:avLst/>
            </a:prstGeom>
            <a:noFill/>
          </p:spPr>
          <p:txBody>
            <a:bodyPr wrap="square" rtlCol="0">
              <a:spAutoFit/>
            </a:bodyPr>
            <a:lstStyle/>
            <a:p>
              <a:pPr algn="ctr"/>
              <a:r>
                <a:rPr lang="es-ES_tradnl" dirty="0" smtClean="0"/>
                <a:t>Carga neutra</a:t>
              </a:r>
            </a:p>
            <a:p>
              <a:pPr algn="ctr"/>
              <a:r>
                <a:rPr lang="es-ES_tradnl" dirty="0" smtClean="0"/>
                <a:t>“+” = “-”</a:t>
              </a:r>
              <a:endParaRPr lang="es-ES_tradnl" dirty="0"/>
            </a:p>
          </p:txBody>
        </p:sp>
        <p:sp>
          <p:nvSpPr>
            <p:cNvPr id="23" name="TextBox 22"/>
            <p:cNvSpPr txBox="1"/>
            <p:nvPr/>
          </p:nvSpPr>
          <p:spPr>
            <a:xfrm>
              <a:off x="6934200" y="3733800"/>
              <a:ext cx="1600200" cy="369332"/>
            </a:xfrm>
            <a:prstGeom prst="rect">
              <a:avLst/>
            </a:prstGeom>
            <a:noFill/>
          </p:spPr>
          <p:txBody>
            <a:bodyPr wrap="square" rtlCol="0">
              <a:spAutoFit/>
            </a:bodyPr>
            <a:lstStyle/>
            <a:p>
              <a:pPr algn="ctr"/>
              <a:r>
                <a:rPr lang="es-ES_tradnl" dirty="0" smtClean="0"/>
                <a:t>Carga neutra</a:t>
              </a:r>
            </a:p>
          </p:txBody>
        </p:sp>
        <p:sp>
          <p:nvSpPr>
            <p:cNvPr id="24" name="Rectangle 23"/>
            <p:cNvSpPr/>
            <p:nvPr/>
          </p:nvSpPr>
          <p:spPr>
            <a:xfrm>
              <a:off x="5334000" y="1905000"/>
              <a:ext cx="2786522" cy="646331"/>
            </a:xfrm>
            <a:prstGeom prst="rect">
              <a:avLst/>
            </a:prstGeom>
          </p:spPr>
          <p:txBody>
            <a:bodyPr wrap="square">
              <a:spAutoFit/>
            </a:bodyPr>
            <a:lstStyle/>
            <a:p>
              <a:pPr algn="ctr"/>
              <a:r>
                <a:rPr lang="es-ES_tradnl" b="1" dirty="0" smtClean="0">
                  <a:solidFill>
                    <a:schemeClr val="bg2">
                      <a:lumMod val="25000"/>
                    </a:schemeClr>
                  </a:solidFill>
                </a:rPr>
                <a:t>Diferencia de Potencial = 0</a:t>
              </a:r>
              <a:endParaRPr lang="es-ES_tradnl" b="1" dirty="0">
                <a:solidFill>
                  <a:schemeClr val="bg2">
                    <a:lumMod val="25000"/>
                  </a:schemeClr>
                </a:solidFill>
              </a:endParaRPr>
            </a:p>
          </p:txBody>
        </p:sp>
      </p:grpSp>
      <p:grpSp>
        <p:nvGrpSpPr>
          <p:cNvPr id="28" name="Group 27"/>
          <p:cNvGrpSpPr/>
          <p:nvPr/>
        </p:nvGrpSpPr>
        <p:grpSpPr>
          <a:xfrm>
            <a:off x="4953000" y="4191000"/>
            <a:ext cx="3657600" cy="2514600"/>
            <a:chOff x="4724400" y="4343400"/>
            <a:chExt cx="3657600" cy="2514600"/>
          </a:xfrm>
        </p:grpSpPr>
        <p:sp>
          <p:nvSpPr>
            <p:cNvPr id="29" name="Rectangle 28"/>
            <p:cNvSpPr/>
            <p:nvPr/>
          </p:nvSpPr>
          <p:spPr>
            <a:xfrm>
              <a:off x="4724400" y="5638800"/>
              <a:ext cx="3657600" cy="1219200"/>
            </a:xfrm>
            <a:prstGeom prst="rect">
              <a:avLst/>
            </a:prstGeom>
            <a:solidFill>
              <a:schemeClr val="bg2">
                <a:lumMod val="9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30" name="Group 62"/>
            <p:cNvGrpSpPr/>
            <p:nvPr/>
          </p:nvGrpSpPr>
          <p:grpSpPr>
            <a:xfrm>
              <a:off x="4953000" y="4343400"/>
              <a:ext cx="3200400" cy="1524000"/>
              <a:chOff x="1219200" y="4495800"/>
              <a:chExt cx="3200400" cy="1524000"/>
            </a:xfrm>
          </p:grpSpPr>
          <p:grpSp>
            <p:nvGrpSpPr>
              <p:cNvPr id="38" name="Group 41"/>
              <p:cNvGrpSpPr/>
              <p:nvPr/>
            </p:nvGrpSpPr>
            <p:grpSpPr>
              <a:xfrm>
                <a:off x="1219200" y="4648200"/>
                <a:ext cx="3200400" cy="1371600"/>
                <a:chOff x="1219200" y="4648200"/>
                <a:chExt cx="3200400" cy="1371600"/>
              </a:xfrm>
            </p:grpSpPr>
            <p:sp>
              <p:nvSpPr>
                <p:cNvPr id="40" name="Rectangle 39"/>
                <p:cNvSpPr/>
                <p:nvPr/>
              </p:nvSpPr>
              <p:spPr>
                <a:xfrm>
                  <a:off x="2133600" y="5105400"/>
                  <a:ext cx="1371600" cy="5334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41" name="Oval 40"/>
                <p:cNvSpPr/>
                <p:nvPr/>
              </p:nvSpPr>
              <p:spPr>
                <a:xfrm>
                  <a:off x="1219200" y="4648200"/>
                  <a:ext cx="914400" cy="1371600"/>
                </a:xfrm>
                <a:prstGeom prst="ellipse">
                  <a:avLst/>
                </a:prstGeom>
                <a:solidFill>
                  <a:schemeClr val="bg2"/>
                </a:solid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solidFill>
                        <a:srgbClr val="FF0000"/>
                      </a:solidFill>
                    </a:rPr>
                    <a:t>+ + + +</a:t>
                  </a:r>
                  <a:r>
                    <a:rPr lang="es-ES_tradnl" b="1" dirty="0" smtClean="0">
                      <a:solidFill>
                        <a:srgbClr val="3366FF"/>
                      </a:solidFill>
                    </a:rPr>
                    <a:t>-</a:t>
                  </a:r>
                  <a:r>
                    <a:rPr lang="es-ES_tradnl" dirty="0" smtClean="0">
                      <a:solidFill>
                        <a:srgbClr val="FF0000"/>
                      </a:solidFill>
                    </a:rPr>
                    <a:t>+ + + +</a:t>
                  </a:r>
                  <a:r>
                    <a:rPr lang="es-ES_tradnl" b="1" dirty="0" smtClean="0">
                      <a:solidFill>
                        <a:srgbClr val="3366FF"/>
                      </a:solidFill>
                    </a:rPr>
                    <a:t>-</a:t>
                  </a:r>
                  <a:r>
                    <a:rPr lang="es-ES_tradnl" dirty="0" smtClean="0">
                      <a:solidFill>
                        <a:srgbClr val="FF0000"/>
                      </a:solidFill>
                    </a:rPr>
                    <a:t>+ +</a:t>
                  </a:r>
                  <a:r>
                    <a:rPr lang="es-ES_tradnl" b="1" dirty="0" smtClean="0">
                      <a:solidFill>
                        <a:srgbClr val="3366FF"/>
                      </a:solidFill>
                    </a:rPr>
                    <a:t>-</a:t>
                  </a:r>
                  <a:r>
                    <a:rPr lang="es-ES_tradnl" dirty="0" smtClean="0">
                      <a:solidFill>
                        <a:srgbClr val="FF0000"/>
                      </a:solidFill>
                    </a:rPr>
                    <a:t>+ +</a:t>
                  </a:r>
                  <a:endParaRPr lang="es-ES_tradnl" dirty="0">
                    <a:solidFill>
                      <a:srgbClr val="FF0000"/>
                    </a:solidFill>
                  </a:endParaRPr>
                </a:p>
              </p:txBody>
            </p:sp>
            <p:sp>
              <p:nvSpPr>
                <p:cNvPr id="42" name="Oval 41"/>
                <p:cNvSpPr/>
                <p:nvPr/>
              </p:nvSpPr>
              <p:spPr>
                <a:xfrm>
                  <a:off x="3505200" y="4648200"/>
                  <a:ext cx="914400" cy="1371600"/>
                </a:xfrm>
                <a:prstGeom prst="ellipse">
                  <a:avLst/>
                </a:prstGeom>
                <a:solidFill>
                  <a:schemeClr val="bg2"/>
                </a:solidFill>
                <a:ln w="508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b="1" dirty="0" smtClean="0">
                      <a:solidFill>
                        <a:srgbClr val="3366FF"/>
                      </a:solidFill>
                    </a:rPr>
                    <a:t>-    - - -    -   -    - -    - -</a:t>
                  </a:r>
                  <a:endParaRPr lang="es-ES_tradnl" b="1" dirty="0">
                    <a:solidFill>
                      <a:srgbClr val="3366FF"/>
                    </a:solidFill>
                  </a:endParaRPr>
                </a:p>
              </p:txBody>
            </p:sp>
            <p:grpSp>
              <p:nvGrpSpPr>
                <p:cNvPr id="43" name="Group 29"/>
                <p:cNvGrpSpPr/>
                <p:nvPr/>
              </p:nvGrpSpPr>
              <p:grpSpPr>
                <a:xfrm>
                  <a:off x="2819400" y="5181600"/>
                  <a:ext cx="685800" cy="381000"/>
                  <a:chOff x="6248400" y="4876800"/>
                  <a:chExt cx="685800" cy="381000"/>
                </a:xfrm>
              </p:grpSpPr>
              <p:sp>
                <p:nvSpPr>
                  <p:cNvPr id="45" name="Oval 44"/>
                  <p:cNvSpPr/>
                  <p:nvPr/>
                </p:nvSpPr>
                <p:spPr>
                  <a:xfrm>
                    <a:off x="6477000" y="48768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72000" rtlCol="0" anchor="ctr"/>
                  <a:lstStyle/>
                  <a:p>
                    <a:pPr algn="ctr"/>
                    <a:r>
                      <a:rPr lang="es-ES_tradnl" b="1" dirty="0" smtClean="0"/>
                      <a:t>-</a:t>
                    </a:r>
                    <a:endParaRPr lang="es-ES_tradnl" b="1" dirty="0"/>
                  </a:p>
                </p:txBody>
              </p:sp>
              <p:sp>
                <p:nvSpPr>
                  <p:cNvPr id="46" name="Oval 45"/>
                  <p:cNvSpPr/>
                  <p:nvPr/>
                </p:nvSpPr>
                <p:spPr>
                  <a:xfrm>
                    <a:off x="6248400" y="50292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72000" rtlCol="0" anchor="ctr"/>
                  <a:lstStyle/>
                  <a:p>
                    <a:pPr algn="ctr"/>
                    <a:r>
                      <a:rPr lang="es-ES_tradnl" b="1" dirty="0" smtClean="0"/>
                      <a:t>-</a:t>
                    </a:r>
                    <a:endParaRPr lang="es-ES_tradnl" b="1" dirty="0"/>
                  </a:p>
                </p:txBody>
              </p:sp>
              <p:sp>
                <p:nvSpPr>
                  <p:cNvPr id="47" name="Oval 46"/>
                  <p:cNvSpPr/>
                  <p:nvPr/>
                </p:nvSpPr>
                <p:spPr>
                  <a:xfrm>
                    <a:off x="6553200" y="5105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72000" rtlCol="0" anchor="ctr"/>
                  <a:lstStyle/>
                  <a:p>
                    <a:pPr algn="ctr"/>
                    <a:r>
                      <a:rPr lang="es-ES_tradnl" b="1" dirty="0" smtClean="0"/>
                      <a:t>-</a:t>
                    </a:r>
                    <a:endParaRPr lang="es-ES_tradnl" b="1" dirty="0"/>
                  </a:p>
                </p:txBody>
              </p:sp>
              <p:sp>
                <p:nvSpPr>
                  <p:cNvPr id="48" name="Oval 47"/>
                  <p:cNvSpPr/>
                  <p:nvPr/>
                </p:nvSpPr>
                <p:spPr>
                  <a:xfrm>
                    <a:off x="6781800" y="50292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72000" rtlCol="0" anchor="ctr"/>
                  <a:lstStyle/>
                  <a:p>
                    <a:pPr algn="ctr"/>
                    <a:r>
                      <a:rPr lang="es-ES_tradnl" b="1" dirty="0" smtClean="0"/>
                      <a:t>-</a:t>
                    </a:r>
                    <a:endParaRPr lang="es-ES_tradnl" b="1" dirty="0"/>
                  </a:p>
                </p:txBody>
              </p:sp>
            </p:grpSp>
            <p:sp>
              <p:nvSpPr>
                <p:cNvPr id="44" name="Left Arrow 43"/>
                <p:cNvSpPr/>
                <p:nvPr/>
              </p:nvSpPr>
              <p:spPr>
                <a:xfrm>
                  <a:off x="1981200" y="5181600"/>
                  <a:ext cx="762000" cy="3810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sp>
            <p:nvSpPr>
              <p:cNvPr id="39" name="TextBox 38"/>
              <p:cNvSpPr txBox="1"/>
              <p:nvPr/>
            </p:nvSpPr>
            <p:spPr>
              <a:xfrm>
                <a:off x="2133600" y="4495800"/>
                <a:ext cx="1371600" cy="646331"/>
              </a:xfrm>
              <a:prstGeom prst="rect">
                <a:avLst/>
              </a:prstGeom>
              <a:noFill/>
            </p:spPr>
            <p:txBody>
              <a:bodyPr wrap="square" rtlCol="0">
                <a:spAutoFit/>
              </a:bodyPr>
              <a:lstStyle/>
              <a:p>
                <a:pPr algn="ctr"/>
                <a:r>
                  <a:rPr lang="es-ES_tradnl" dirty="0" smtClean="0"/>
                  <a:t>Corriente eléctrica </a:t>
                </a:r>
                <a:endParaRPr lang="es-ES_tradnl" dirty="0"/>
              </a:p>
            </p:txBody>
          </p:sp>
        </p:grpSp>
        <p:cxnSp>
          <p:nvCxnSpPr>
            <p:cNvPr id="31" name="Curved Connector 30"/>
            <p:cNvCxnSpPr>
              <a:stCxn id="41" idx="4"/>
              <a:endCxn id="42" idx="4"/>
            </p:cNvCxnSpPr>
            <p:nvPr/>
          </p:nvCxnSpPr>
          <p:spPr>
            <a:xfrm rot="16200000" flipH="1">
              <a:off x="6553200" y="4724400"/>
              <a:ext cx="1588" cy="2286000"/>
            </a:xfrm>
            <a:prstGeom prst="curvedConnector3">
              <a:avLst>
                <a:gd name="adj1" fmla="val 43186398"/>
              </a:avLst>
            </a:prstGeom>
            <a:ln w="76200">
              <a:tailEnd type="none"/>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7429499" y="5905500"/>
              <a:ext cx="381000" cy="228600"/>
            </a:xfrm>
            <a:prstGeom prst="line">
              <a:avLst/>
            </a:prstGeom>
            <a:ln w="120650">
              <a:headEnd type="triangle"/>
              <a:tailEnd type="none"/>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6934200" y="6248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72000" rtlCol="0" anchor="ctr"/>
            <a:lstStyle/>
            <a:p>
              <a:pPr algn="ctr"/>
              <a:r>
                <a:rPr lang="es-ES_tradnl" b="1" dirty="0" smtClean="0"/>
                <a:t>-</a:t>
              </a:r>
              <a:endParaRPr lang="es-ES_tradnl" b="1" dirty="0"/>
            </a:p>
          </p:txBody>
        </p:sp>
        <p:sp>
          <p:nvSpPr>
            <p:cNvPr id="34" name="Oval 33"/>
            <p:cNvSpPr/>
            <p:nvPr/>
          </p:nvSpPr>
          <p:spPr>
            <a:xfrm>
              <a:off x="6400800" y="63246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72000" rtlCol="0" anchor="ctr"/>
            <a:lstStyle/>
            <a:p>
              <a:pPr algn="ctr"/>
              <a:r>
                <a:rPr lang="es-ES_tradnl" b="1" dirty="0" smtClean="0"/>
                <a:t>-</a:t>
              </a:r>
              <a:endParaRPr lang="es-ES_tradnl" b="1" dirty="0"/>
            </a:p>
          </p:txBody>
        </p:sp>
        <p:sp>
          <p:nvSpPr>
            <p:cNvPr id="35" name="Oval 34"/>
            <p:cNvSpPr/>
            <p:nvPr/>
          </p:nvSpPr>
          <p:spPr>
            <a:xfrm>
              <a:off x="5638800" y="64008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72000" rtlCol="0" anchor="ctr"/>
            <a:lstStyle/>
            <a:p>
              <a:pPr algn="ctr"/>
              <a:r>
                <a:rPr lang="es-ES_tradnl" b="1" dirty="0" smtClean="0"/>
                <a:t>-</a:t>
              </a:r>
              <a:endParaRPr lang="es-ES_tradnl" b="1" dirty="0"/>
            </a:p>
          </p:txBody>
        </p:sp>
        <p:sp>
          <p:nvSpPr>
            <p:cNvPr id="36" name="Oval 35"/>
            <p:cNvSpPr/>
            <p:nvPr/>
          </p:nvSpPr>
          <p:spPr>
            <a:xfrm>
              <a:off x="7315200" y="64008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72000" rtlCol="0" anchor="ctr"/>
            <a:lstStyle/>
            <a:p>
              <a:pPr algn="ctr"/>
              <a:r>
                <a:rPr lang="es-ES_tradnl" b="1" dirty="0" smtClean="0"/>
                <a:t>-</a:t>
              </a:r>
              <a:endParaRPr lang="es-ES_tradnl" b="1" dirty="0"/>
            </a:p>
          </p:txBody>
        </p:sp>
        <p:sp>
          <p:nvSpPr>
            <p:cNvPr id="37" name="TextBox 36"/>
            <p:cNvSpPr txBox="1"/>
            <p:nvPr/>
          </p:nvSpPr>
          <p:spPr>
            <a:xfrm>
              <a:off x="5715000" y="5715000"/>
              <a:ext cx="1752600" cy="646331"/>
            </a:xfrm>
            <a:prstGeom prst="rect">
              <a:avLst/>
            </a:prstGeom>
            <a:noFill/>
          </p:spPr>
          <p:txBody>
            <a:bodyPr wrap="square" rtlCol="0">
              <a:spAutoFit/>
            </a:bodyPr>
            <a:lstStyle/>
            <a:p>
              <a:pPr algn="ctr"/>
              <a:r>
                <a:rPr lang="es-ES_tradnl" dirty="0" smtClean="0"/>
                <a:t>Fuerza Electromotriz</a:t>
              </a:r>
              <a:endParaRPr lang="es-ES_tradnl" dirty="0"/>
            </a:p>
          </p:txBody>
        </p:sp>
      </p:grpSp>
    </p:spTree>
    <p:extLst>
      <p:ext uri="{BB962C8B-B14F-4D97-AF65-F5344CB8AC3E}">
        <p14:creationId xmlns:p14="http://schemas.microsoft.com/office/powerpoint/2010/main" val="53846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3076"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3077"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3078"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3" name="2 CuadroTexto"/>
          <p:cNvSpPr txBox="1"/>
          <p:nvPr/>
        </p:nvSpPr>
        <p:spPr>
          <a:xfrm>
            <a:off x="3031214" y="2763838"/>
            <a:ext cx="3390672" cy="923330"/>
          </a:xfrm>
          <a:prstGeom prst="rect">
            <a:avLst/>
          </a:prstGeom>
          <a:noFill/>
        </p:spPr>
        <p:txBody>
          <a:bodyPr wrap="none" rtlCol="0">
            <a:spAutoFit/>
          </a:bodyPr>
          <a:lstStyle/>
          <a:p>
            <a:pPr lvl="0" algn="just"/>
            <a:r>
              <a:rPr lang="es-CL" altLang="es-CL" sz="5400" b="1" dirty="0" smtClean="0">
                <a:solidFill>
                  <a:prstClr val="black"/>
                </a:solidFill>
                <a:latin typeface="Verdana" pitchFamily="34" charset="0"/>
                <a:ea typeface="Verdana" pitchFamily="34" charset="0"/>
                <a:cs typeface="Verdana" pitchFamily="34" charset="0"/>
              </a:rPr>
              <a:t>Energía.</a:t>
            </a:r>
            <a:endParaRPr lang="es-CL" altLang="es-CL" sz="5400" b="1" dirty="0">
              <a:solidFill>
                <a:prstClr val="black"/>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3076"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3077"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3078"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4" name="3 CuadroTexto"/>
          <p:cNvSpPr txBox="1">
            <a:spLocks noChangeArrowheads="1"/>
          </p:cNvSpPr>
          <p:nvPr/>
        </p:nvSpPr>
        <p:spPr bwMode="auto">
          <a:xfrm>
            <a:off x="914400" y="1981200"/>
            <a:ext cx="759142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19138" eaLnBrk="0" hangingPunct="0">
              <a:defRPr>
                <a:solidFill>
                  <a:schemeClr val="tx1"/>
                </a:solidFill>
                <a:latin typeface="Arial" charset="0"/>
                <a:cs typeface="Arial" charset="0"/>
              </a:defRPr>
            </a:lvl1pPr>
            <a:lvl2pPr marL="742950" indent="-285750" defTabSz="719138" eaLnBrk="0" hangingPunct="0">
              <a:defRPr>
                <a:solidFill>
                  <a:schemeClr val="tx1"/>
                </a:solidFill>
                <a:latin typeface="Arial" charset="0"/>
                <a:cs typeface="Arial" charset="0"/>
              </a:defRPr>
            </a:lvl2pPr>
            <a:lvl3pPr marL="1143000" indent="-228600" defTabSz="719138" eaLnBrk="0" hangingPunct="0">
              <a:defRPr>
                <a:solidFill>
                  <a:schemeClr val="tx1"/>
                </a:solidFill>
                <a:latin typeface="Arial" charset="0"/>
                <a:cs typeface="Arial" charset="0"/>
              </a:defRPr>
            </a:lvl3pPr>
            <a:lvl4pPr marL="1600200" indent="-228600" defTabSz="719138" eaLnBrk="0" hangingPunct="0">
              <a:defRPr>
                <a:solidFill>
                  <a:schemeClr val="tx1"/>
                </a:solidFill>
                <a:latin typeface="Arial" charset="0"/>
                <a:cs typeface="Arial" charset="0"/>
              </a:defRPr>
            </a:lvl4pPr>
            <a:lvl5pPr marL="2057400" indent="-228600" defTabSz="719138" eaLnBrk="0" hangingPunct="0">
              <a:defRPr>
                <a:solidFill>
                  <a:schemeClr val="tx1"/>
                </a:solidFill>
                <a:latin typeface="Arial" charset="0"/>
                <a:cs typeface="Arial" charset="0"/>
              </a:defRPr>
            </a:lvl5pPr>
            <a:lvl6pPr marL="2514600" indent="-228600" defTabSz="719138" eaLnBrk="0" fontAlgn="base" hangingPunct="0">
              <a:spcBef>
                <a:spcPct val="0"/>
              </a:spcBef>
              <a:spcAft>
                <a:spcPct val="0"/>
              </a:spcAft>
              <a:defRPr>
                <a:solidFill>
                  <a:schemeClr val="tx1"/>
                </a:solidFill>
                <a:latin typeface="Arial" charset="0"/>
                <a:cs typeface="Arial" charset="0"/>
              </a:defRPr>
            </a:lvl6pPr>
            <a:lvl7pPr marL="2971800" indent="-228600" defTabSz="719138" eaLnBrk="0" fontAlgn="base" hangingPunct="0">
              <a:spcBef>
                <a:spcPct val="0"/>
              </a:spcBef>
              <a:spcAft>
                <a:spcPct val="0"/>
              </a:spcAft>
              <a:defRPr>
                <a:solidFill>
                  <a:schemeClr val="tx1"/>
                </a:solidFill>
                <a:latin typeface="Arial" charset="0"/>
                <a:cs typeface="Arial" charset="0"/>
              </a:defRPr>
            </a:lvl7pPr>
            <a:lvl8pPr marL="3429000" indent="-228600" defTabSz="719138" eaLnBrk="0" fontAlgn="base" hangingPunct="0">
              <a:spcBef>
                <a:spcPct val="0"/>
              </a:spcBef>
              <a:spcAft>
                <a:spcPct val="0"/>
              </a:spcAft>
              <a:defRPr>
                <a:solidFill>
                  <a:schemeClr val="tx1"/>
                </a:solidFill>
                <a:latin typeface="Arial" charset="0"/>
                <a:cs typeface="Arial" charset="0"/>
              </a:defRPr>
            </a:lvl8pPr>
            <a:lvl9pPr marL="3886200" indent="-228600" defTabSz="719138"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sz="1600" dirty="0" smtClean="0">
                <a:latin typeface="Verdana" pitchFamily="34" charset="0"/>
                <a:ea typeface="Verdana" pitchFamily="34" charset="0"/>
                <a:cs typeface="Verdana" pitchFamily="34" charset="0"/>
              </a:rPr>
              <a:t>La </a:t>
            </a:r>
            <a:r>
              <a:rPr lang="es-CL" altLang="es-CL" sz="1600" b="1" dirty="0" smtClean="0">
                <a:latin typeface="Verdana" pitchFamily="34" charset="0"/>
                <a:ea typeface="Verdana" pitchFamily="34" charset="0"/>
                <a:cs typeface="Verdana" pitchFamily="34" charset="0"/>
              </a:rPr>
              <a:t>energía</a:t>
            </a:r>
            <a:r>
              <a:rPr lang="es-CL" altLang="es-CL" sz="1600" dirty="0" smtClean="0">
                <a:latin typeface="Verdana" pitchFamily="34" charset="0"/>
                <a:ea typeface="Verdana" pitchFamily="34" charset="0"/>
                <a:cs typeface="Verdana" pitchFamily="34" charset="0"/>
              </a:rPr>
              <a:t> </a:t>
            </a:r>
            <a:r>
              <a:rPr lang="es-CL" altLang="es-CL" sz="1600" dirty="0">
                <a:latin typeface="Verdana" pitchFamily="34" charset="0"/>
                <a:ea typeface="Verdana" pitchFamily="34" charset="0"/>
                <a:cs typeface="Verdana" pitchFamily="34" charset="0"/>
              </a:rPr>
              <a:t>es la capacidad que tienen los cuerpos para realizar un </a:t>
            </a:r>
            <a:r>
              <a:rPr lang="es-CL" altLang="es-CL" sz="1600" b="1" dirty="0">
                <a:latin typeface="Verdana" pitchFamily="34" charset="0"/>
                <a:ea typeface="Verdana" pitchFamily="34" charset="0"/>
                <a:cs typeface="Verdana" pitchFamily="34" charset="0"/>
              </a:rPr>
              <a:t>trabajo</a:t>
            </a:r>
            <a:r>
              <a:rPr lang="es-CL" altLang="es-CL" sz="1600" b="1" dirty="0" smtClean="0">
                <a:latin typeface="Verdana" pitchFamily="34" charset="0"/>
                <a:ea typeface="Verdana" pitchFamily="34" charset="0"/>
                <a:cs typeface="Verdana" pitchFamily="34" charset="0"/>
              </a:rPr>
              <a:t>.</a:t>
            </a:r>
          </a:p>
        </p:txBody>
      </p:sp>
      <p:sp>
        <p:nvSpPr>
          <p:cNvPr id="15" name="14 Marcador de número de diapositiva"/>
          <p:cNvSpPr>
            <a:spLocks noGrp="1"/>
          </p:cNvSpPr>
          <p:nvPr>
            <p:ph type="sldNum" sz="quarter" idx="12"/>
          </p:nvPr>
        </p:nvSpPr>
        <p:spPr/>
        <p:txBody>
          <a:bodyPr/>
          <a:lstStyle/>
          <a:p>
            <a:pPr>
              <a:defRPr/>
            </a:pPr>
            <a:fld id="{B260A327-64CA-48E0-A4CC-390BE6DE2F1F}" type="slidenum">
              <a:rPr lang="es-CL" sz="1100" smtClean="0"/>
              <a:pPr>
                <a:defRPr/>
              </a:pPr>
              <a:t>23</a:t>
            </a:fld>
            <a:endParaRPr lang="es-CL" sz="1100" dirty="0"/>
          </a:p>
        </p:txBody>
      </p:sp>
      <p:sp>
        <p:nvSpPr>
          <p:cNvPr id="3" name="2 CuadroTexto"/>
          <p:cNvSpPr txBox="1"/>
          <p:nvPr/>
        </p:nvSpPr>
        <p:spPr>
          <a:xfrm>
            <a:off x="1253121" y="1600200"/>
            <a:ext cx="1253869" cy="369332"/>
          </a:xfrm>
          <a:prstGeom prst="rect">
            <a:avLst/>
          </a:prstGeom>
          <a:noFill/>
        </p:spPr>
        <p:txBody>
          <a:bodyPr wrap="none" rtlCol="0">
            <a:spAutoFit/>
          </a:bodyPr>
          <a:lstStyle/>
          <a:p>
            <a:pPr lvl="0" algn="just"/>
            <a:r>
              <a:rPr lang="es-CL" altLang="es-CL" b="1" dirty="0" smtClean="0">
                <a:solidFill>
                  <a:prstClr val="black"/>
                </a:solidFill>
                <a:latin typeface="Verdana" pitchFamily="34" charset="0"/>
                <a:ea typeface="Verdana" pitchFamily="34" charset="0"/>
                <a:cs typeface="Verdana" pitchFamily="34" charset="0"/>
              </a:rPr>
              <a:t>Energía.</a:t>
            </a:r>
            <a:endParaRPr lang="es-CL" altLang="es-CL" b="1" dirty="0">
              <a:solidFill>
                <a:prstClr val="black"/>
              </a:solidFill>
              <a:latin typeface="Verdana" pitchFamily="34" charset="0"/>
              <a:ea typeface="Verdana" pitchFamily="34" charset="0"/>
              <a:cs typeface="Verdana" pitchFamily="34" charset="0"/>
            </a:endParaRPr>
          </a:p>
        </p:txBody>
      </p:sp>
      <p:sp>
        <p:nvSpPr>
          <p:cNvPr id="13" name="Rectangle 12"/>
          <p:cNvSpPr/>
          <p:nvPr/>
        </p:nvSpPr>
        <p:spPr>
          <a:xfrm>
            <a:off x="914400" y="2667000"/>
            <a:ext cx="4572000" cy="830997"/>
          </a:xfrm>
          <a:prstGeom prst="rect">
            <a:avLst/>
          </a:prstGeom>
        </p:spPr>
        <p:txBody>
          <a:bodyPr wrap="square">
            <a:spAutoFit/>
          </a:bodyPr>
          <a:lstStyle/>
          <a:p>
            <a:pPr algn="just" eaLnBrk="1" hangingPunct="1"/>
            <a:r>
              <a:rPr lang="es-CL" altLang="es-CL" sz="1600" dirty="0" smtClean="0">
                <a:latin typeface="Verdana" pitchFamily="34" charset="0"/>
                <a:ea typeface="Verdana" pitchFamily="34" charset="0"/>
                <a:cs typeface="Verdana" pitchFamily="34" charset="0"/>
              </a:rPr>
              <a:t>Un cuerpo en movimiento tiene una clase de energía que se llama </a:t>
            </a:r>
            <a:r>
              <a:rPr lang="es-CL" altLang="es-CL" sz="1600" b="1" dirty="0" smtClean="0">
                <a:latin typeface="Verdana" pitchFamily="34" charset="0"/>
                <a:ea typeface="Verdana" pitchFamily="34" charset="0"/>
                <a:cs typeface="Verdana" pitchFamily="34" charset="0"/>
              </a:rPr>
              <a:t>energía cinética.</a:t>
            </a:r>
          </a:p>
        </p:txBody>
      </p:sp>
      <p:sp>
        <p:nvSpPr>
          <p:cNvPr id="16" name="Rectangle 15"/>
          <p:cNvSpPr/>
          <p:nvPr/>
        </p:nvSpPr>
        <p:spPr>
          <a:xfrm>
            <a:off x="914400" y="3429000"/>
            <a:ext cx="4724400" cy="584776"/>
          </a:xfrm>
          <a:prstGeom prst="rect">
            <a:avLst/>
          </a:prstGeom>
        </p:spPr>
        <p:txBody>
          <a:bodyPr wrap="square">
            <a:spAutoFit/>
          </a:bodyPr>
          <a:lstStyle/>
          <a:p>
            <a:pPr algn="just" eaLnBrk="1" hangingPunct="1"/>
            <a:r>
              <a:rPr lang="es-CL" altLang="es-CL" sz="1600" dirty="0" smtClean="0">
                <a:solidFill>
                  <a:srgbClr val="000000"/>
                </a:solidFill>
                <a:latin typeface="Verdana" pitchFamily="34" charset="0"/>
                <a:ea typeface="Verdana" pitchFamily="34" charset="0"/>
                <a:cs typeface="Verdana" pitchFamily="34" charset="0"/>
              </a:rPr>
              <a:t>También según su posición, </a:t>
            </a:r>
            <a:r>
              <a:rPr lang="es-CL" altLang="es-CL" sz="1600" dirty="0" smtClean="0">
                <a:latin typeface="Verdana" pitchFamily="34" charset="0"/>
                <a:ea typeface="Verdana" pitchFamily="34" charset="0"/>
                <a:cs typeface="Verdana" pitchFamily="34" charset="0"/>
              </a:rPr>
              <a:t>puede tener el </a:t>
            </a:r>
            <a:r>
              <a:rPr lang="es-CL" altLang="es-CL" sz="1600" i="1" u="sng" dirty="0" smtClean="0">
                <a:latin typeface="Verdana" pitchFamily="34" charset="0"/>
                <a:ea typeface="Verdana" pitchFamily="34" charset="0"/>
                <a:cs typeface="Verdana" pitchFamily="34" charset="0"/>
              </a:rPr>
              <a:t>potencial</a:t>
            </a:r>
            <a:r>
              <a:rPr lang="es-CL" altLang="es-CL" sz="1600" i="1" dirty="0" smtClean="0">
                <a:latin typeface="Verdana" pitchFamily="34" charset="0"/>
                <a:ea typeface="Verdana" pitchFamily="34" charset="0"/>
                <a:cs typeface="Verdana" pitchFamily="34" charset="0"/>
              </a:rPr>
              <a:t> </a:t>
            </a:r>
            <a:r>
              <a:rPr lang="es-CL" altLang="es-CL" sz="1600" dirty="0">
                <a:latin typeface="Verdana" pitchFamily="34" charset="0"/>
                <a:ea typeface="Verdana" pitchFamily="34" charset="0"/>
                <a:cs typeface="Verdana" pitchFamily="34" charset="0"/>
              </a:rPr>
              <a:t> </a:t>
            </a:r>
            <a:r>
              <a:rPr lang="es-CL" altLang="es-CL" sz="1600" dirty="0" smtClean="0">
                <a:latin typeface="Verdana" pitchFamily="34" charset="0"/>
                <a:ea typeface="Verdana" pitchFamily="34" charset="0"/>
                <a:cs typeface="Verdana" pitchFamily="34" charset="0"/>
              </a:rPr>
              <a:t>para realizar un trabajo. </a:t>
            </a:r>
          </a:p>
        </p:txBody>
      </p:sp>
      <p:sp>
        <p:nvSpPr>
          <p:cNvPr id="17" name="Rectangle 16"/>
          <p:cNvSpPr/>
          <p:nvPr/>
        </p:nvSpPr>
        <p:spPr>
          <a:xfrm>
            <a:off x="914400" y="5646003"/>
            <a:ext cx="4800600" cy="830997"/>
          </a:xfrm>
          <a:prstGeom prst="rect">
            <a:avLst/>
          </a:prstGeom>
        </p:spPr>
        <p:txBody>
          <a:bodyPr wrap="square">
            <a:spAutoFit/>
          </a:bodyPr>
          <a:lstStyle/>
          <a:p>
            <a:r>
              <a:rPr lang="es-CL" altLang="es-CL" sz="1600" dirty="0" smtClean="0">
                <a:latin typeface="Verdana" pitchFamily="34" charset="0"/>
                <a:ea typeface="Verdana" pitchFamily="34" charset="0"/>
                <a:cs typeface="Verdana" pitchFamily="34" charset="0"/>
              </a:rPr>
              <a:t>Se dice que la pelota tiene </a:t>
            </a:r>
            <a:r>
              <a:rPr lang="es-CL" altLang="es-CL" sz="1600" b="1" dirty="0" smtClean="0">
                <a:latin typeface="Verdana" pitchFamily="34" charset="0"/>
                <a:ea typeface="Verdana" pitchFamily="34" charset="0"/>
                <a:cs typeface="Verdana" pitchFamily="34" charset="0"/>
              </a:rPr>
              <a:t>energía potencial</a:t>
            </a:r>
            <a:r>
              <a:rPr lang="es-CL" altLang="es-CL" sz="1600" dirty="0" smtClean="0">
                <a:latin typeface="Verdana" pitchFamily="34" charset="0"/>
                <a:ea typeface="Verdana" pitchFamily="34" charset="0"/>
                <a:cs typeface="Verdana" pitchFamily="34" charset="0"/>
              </a:rPr>
              <a:t>. La energía potencial puede ser gravitatoria, elástica, eléctrica, química, etc. </a:t>
            </a:r>
            <a:endParaRPr lang="es-ES_tradnl" sz="1600" dirty="0"/>
          </a:p>
        </p:txBody>
      </p:sp>
      <p:pic>
        <p:nvPicPr>
          <p:cNvPr id="19" name="Picture 18"/>
          <p:cNvPicPr>
            <a:picLocks noChangeAspect="1"/>
          </p:cNvPicPr>
          <p:nvPr/>
        </p:nvPicPr>
        <p:blipFill>
          <a:blip r:embed="rId4"/>
          <a:srcRect t="17241"/>
          <a:stretch>
            <a:fillRect/>
          </a:stretch>
        </p:blipFill>
        <p:spPr>
          <a:xfrm>
            <a:off x="5867400" y="4724400"/>
            <a:ext cx="2721428" cy="1828800"/>
          </a:xfrm>
          <a:prstGeom prst="rect">
            <a:avLst/>
          </a:prstGeom>
        </p:spPr>
      </p:pic>
      <p:pic>
        <p:nvPicPr>
          <p:cNvPr id="20" name="Picture 19"/>
          <p:cNvPicPr>
            <a:picLocks noChangeAspect="1"/>
          </p:cNvPicPr>
          <p:nvPr/>
        </p:nvPicPr>
        <p:blipFill>
          <a:blip r:embed="rId5"/>
          <a:srcRect t="41666"/>
          <a:stretch>
            <a:fillRect/>
          </a:stretch>
        </p:blipFill>
        <p:spPr>
          <a:xfrm>
            <a:off x="5638800" y="2362200"/>
            <a:ext cx="3318933" cy="1600200"/>
          </a:xfrm>
          <a:prstGeom prst="rect">
            <a:avLst/>
          </a:prstGeom>
        </p:spPr>
      </p:pic>
      <p:pic>
        <p:nvPicPr>
          <p:cNvPr id="21" name="image7.png"/>
          <p:cNvPicPr/>
          <p:nvPr/>
        </p:nvPicPr>
        <p:blipFill>
          <a:blip r:embed="rId6">
            <a:extLst/>
          </a:blip>
          <a:stretch>
            <a:fillRect/>
          </a:stretch>
        </p:blipFill>
        <p:spPr>
          <a:xfrm>
            <a:off x="7380289" y="266700"/>
            <a:ext cx="858837" cy="890589"/>
          </a:xfrm>
          <a:prstGeom prst="rect">
            <a:avLst/>
          </a:prstGeom>
          <a:ln w="12700">
            <a:miter lim="400000"/>
          </a:ln>
        </p:spPr>
      </p:pic>
      <p:sp>
        <p:nvSpPr>
          <p:cNvPr id="22" name="Rectangle 21"/>
          <p:cNvSpPr/>
          <p:nvPr/>
        </p:nvSpPr>
        <p:spPr>
          <a:xfrm>
            <a:off x="914400" y="4170566"/>
            <a:ext cx="5169768" cy="338554"/>
          </a:xfrm>
          <a:prstGeom prst="rect">
            <a:avLst/>
          </a:prstGeom>
        </p:spPr>
        <p:txBody>
          <a:bodyPr wrap="square">
            <a:spAutoFit/>
          </a:bodyPr>
          <a:lstStyle/>
          <a:p>
            <a:pPr eaLnBrk="1" hangingPunct="1"/>
            <a:r>
              <a:rPr lang="es-CL" altLang="es-CL" sz="1600" b="1" dirty="0" smtClean="0">
                <a:solidFill>
                  <a:srgbClr val="000000"/>
                </a:solidFill>
                <a:latin typeface="Verdana" pitchFamily="34" charset="0"/>
                <a:ea typeface="Verdana" pitchFamily="34" charset="0"/>
                <a:cs typeface="Verdana" pitchFamily="34" charset="0"/>
              </a:rPr>
              <a:t>¿Qué trabajo puede realizar esta pelota?</a:t>
            </a:r>
            <a:r>
              <a:rPr lang="es-CL" altLang="es-CL" sz="1600" b="1" dirty="0" smtClean="0">
                <a:latin typeface="Verdana" pitchFamily="34" charset="0"/>
                <a:ea typeface="Verdana" pitchFamily="34" charset="0"/>
                <a:cs typeface="Verdana" pitchFamily="34" charset="0"/>
              </a:rPr>
              <a:t> </a:t>
            </a:r>
          </a:p>
        </p:txBody>
      </p:sp>
      <p:sp>
        <p:nvSpPr>
          <p:cNvPr id="23" name="Striped Right Arrow 22"/>
          <p:cNvSpPr/>
          <p:nvPr/>
        </p:nvSpPr>
        <p:spPr>
          <a:xfrm rot="2301246">
            <a:off x="6380403" y="5436879"/>
            <a:ext cx="2209800" cy="457200"/>
          </a:xfrm>
          <a:prstGeom prst="stripedRightArrow">
            <a:avLst/>
          </a:prstGeom>
          <a:solidFill>
            <a:schemeClr val="tx1">
              <a:alpha val="38000"/>
            </a:schemeClr>
          </a:solidFill>
          <a:ln>
            <a:solidFill>
              <a:schemeClr val="tx1">
                <a:alpha val="17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600"/>
          </a:p>
        </p:txBody>
      </p:sp>
      <p:sp>
        <p:nvSpPr>
          <p:cNvPr id="24" name="TextBox 23"/>
          <p:cNvSpPr txBox="1"/>
          <p:nvPr/>
        </p:nvSpPr>
        <p:spPr>
          <a:xfrm>
            <a:off x="914400" y="4614227"/>
            <a:ext cx="4611300" cy="830997"/>
          </a:xfrm>
          <a:prstGeom prst="rect">
            <a:avLst/>
          </a:prstGeom>
          <a:noFill/>
        </p:spPr>
        <p:txBody>
          <a:bodyPr wrap="square" rtlCol="0">
            <a:spAutoFit/>
          </a:bodyPr>
          <a:lstStyle/>
          <a:p>
            <a:r>
              <a:rPr lang="es-ES_tradnl" sz="1600" dirty="0" smtClean="0">
                <a:latin typeface="Verdana"/>
                <a:cs typeface="Verdana"/>
              </a:rPr>
              <a:t>R: Rodando abajo de la colina, la pelota puede realizar un trabajo como por ejemplo, empujar a otro objeto.</a:t>
            </a:r>
            <a:endParaRPr lang="es-ES_tradnl" sz="1600" dirty="0">
              <a:latin typeface="Verdana"/>
              <a:cs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accel="50000" decel="5000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par>
                          <p:cTn id="17" fill="hold">
                            <p:stCondLst>
                              <p:cond delay="0"/>
                            </p:stCondLst>
                            <p:childTnLst>
                              <p:par>
                                <p:cTn id="18" presetID="2" presetClass="entr" presetSubtype="4" accel="50000" decel="5000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par>
                          <p:cTn id="30" fill="hold">
                            <p:stCondLst>
                              <p:cond delay="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22" grpId="0"/>
      <p:bldP spid="23" grpId="0" animBg="1"/>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124"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5125"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5126"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5129" name="2 CuadroTexto"/>
          <p:cNvSpPr txBox="1">
            <a:spLocks noChangeArrowheads="1"/>
          </p:cNvSpPr>
          <p:nvPr/>
        </p:nvSpPr>
        <p:spPr bwMode="auto">
          <a:xfrm>
            <a:off x="3059113" y="1773238"/>
            <a:ext cx="277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                                 </a:t>
            </a:r>
          </a:p>
        </p:txBody>
      </p:sp>
      <p:sp>
        <p:nvSpPr>
          <p:cNvPr id="4" name="3 CuadroTexto"/>
          <p:cNvSpPr txBox="1">
            <a:spLocks noChangeArrowheads="1"/>
          </p:cNvSpPr>
          <p:nvPr/>
        </p:nvSpPr>
        <p:spPr bwMode="auto">
          <a:xfrm>
            <a:off x="1265236" y="2422629"/>
            <a:ext cx="75549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19138" eaLnBrk="0" hangingPunct="0">
              <a:defRPr>
                <a:solidFill>
                  <a:schemeClr val="tx1"/>
                </a:solidFill>
                <a:latin typeface="Arial" charset="0"/>
                <a:cs typeface="Arial" charset="0"/>
              </a:defRPr>
            </a:lvl1pPr>
            <a:lvl2pPr marL="742950" indent="-285750" defTabSz="719138" eaLnBrk="0" hangingPunct="0">
              <a:defRPr>
                <a:solidFill>
                  <a:schemeClr val="tx1"/>
                </a:solidFill>
                <a:latin typeface="Arial" charset="0"/>
                <a:cs typeface="Arial" charset="0"/>
              </a:defRPr>
            </a:lvl2pPr>
            <a:lvl3pPr marL="1143000" indent="-228600" defTabSz="719138" eaLnBrk="0" hangingPunct="0">
              <a:defRPr>
                <a:solidFill>
                  <a:schemeClr val="tx1"/>
                </a:solidFill>
                <a:latin typeface="Arial" charset="0"/>
                <a:cs typeface="Arial" charset="0"/>
              </a:defRPr>
            </a:lvl3pPr>
            <a:lvl4pPr marL="1600200" indent="-228600" defTabSz="719138" eaLnBrk="0" hangingPunct="0">
              <a:defRPr>
                <a:solidFill>
                  <a:schemeClr val="tx1"/>
                </a:solidFill>
                <a:latin typeface="Arial" charset="0"/>
                <a:cs typeface="Arial" charset="0"/>
              </a:defRPr>
            </a:lvl4pPr>
            <a:lvl5pPr marL="2057400" indent="-228600" defTabSz="719138" eaLnBrk="0" hangingPunct="0">
              <a:defRPr>
                <a:solidFill>
                  <a:schemeClr val="tx1"/>
                </a:solidFill>
                <a:latin typeface="Arial" charset="0"/>
                <a:cs typeface="Arial" charset="0"/>
              </a:defRPr>
            </a:lvl5pPr>
            <a:lvl6pPr marL="2514600" indent="-228600" defTabSz="719138" eaLnBrk="0" fontAlgn="base" hangingPunct="0">
              <a:spcBef>
                <a:spcPct val="0"/>
              </a:spcBef>
              <a:spcAft>
                <a:spcPct val="0"/>
              </a:spcAft>
              <a:defRPr>
                <a:solidFill>
                  <a:schemeClr val="tx1"/>
                </a:solidFill>
                <a:latin typeface="Arial" charset="0"/>
                <a:cs typeface="Arial" charset="0"/>
              </a:defRPr>
            </a:lvl6pPr>
            <a:lvl7pPr marL="2971800" indent="-228600" defTabSz="719138" eaLnBrk="0" fontAlgn="base" hangingPunct="0">
              <a:spcBef>
                <a:spcPct val="0"/>
              </a:spcBef>
              <a:spcAft>
                <a:spcPct val="0"/>
              </a:spcAft>
              <a:defRPr>
                <a:solidFill>
                  <a:schemeClr val="tx1"/>
                </a:solidFill>
                <a:latin typeface="Arial" charset="0"/>
                <a:cs typeface="Arial" charset="0"/>
              </a:defRPr>
            </a:lvl7pPr>
            <a:lvl8pPr marL="3429000" indent="-228600" defTabSz="719138" eaLnBrk="0" fontAlgn="base" hangingPunct="0">
              <a:spcBef>
                <a:spcPct val="0"/>
              </a:spcBef>
              <a:spcAft>
                <a:spcPct val="0"/>
              </a:spcAft>
              <a:defRPr>
                <a:solidFill>
                  <a:schemeClr val="tx1"/>
                </a:solidFill>
                <a:latin typeface="Arial" charset="0"/>
                <a:cs typeface="Arial" charset="0"/>
              </a:defRPr>
            </a:lvl8pPr>
            <a:lvl9pPr marL="3886200" indent="-228600" defTabSz="719138"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b="1" dirty="0">
                <a:latin typeface="Verdana" pitchFamily="34" charset="0"/>
              </a:rPr>
              <a:t>Energía, fuerza y trabajo son conceptos que están íntimamente </a:t>
            </a:r>
            <a:r>
              <a:rPr lang="es-CL" altLang="es-CL" b="1" dirty="0" smtClean="0">
                <a:latin typeface="Verdana" pitchFamily="34" charset="0"/>
              </a:rPr>
              <a:t>ligados.</a:t>
            </a:r>
            <a:endParaRPr lang="es-CL" altLang="es-CL" dirty="0">
              <a:latin typeface="Verdana" pitchFamily="34" charset="0"/>
            </a:endParaRPr>
          </a:p>
        </p:txBody>
      </p:sp>
      <p:sp>
        <p:nvSpPr>
          <p:cNvPr id="15" name="14 Marcador de número de diapositiva"/>
          <p:cNvSpPr>
            <a:spLocks noGrp="1"/>
          </p:cNvSpPr>
          <p:nvPr>
            <p:ph type="sldNum" sz="quarter" idx="12"/>
          </p:nvPr>
        </p:nvSpPr>
        <p:spPr/>
        <p:txBody>
          <a:bodyPr/>
          <a:lstStyle/>
          <a:p>
            <a:pPr>
              <a:defRPr/>
            </a:pPr>
            <a:fld id="{CBB35ECA-6CC7-4F59-80D7-ED157F8DAC74}" type="slidenum">
              <a:rPr lang="es-CL" smtClean="0"/>
              <a:pPr>
                <a:defRPr/>
              </a:pPr>
              <a:t>24</a:t>
            </a:fld>
            <a:endParaRPr lang="es-CL" dirty="0"/>
          </a:p>
        </p:txBody>
      </p:sp>
      <p:sp>
        <p:nvSpPr>
          <p:cNvPr id="3" name="2 CuadroTexto"/>
          <p:cNvSpPr txBox="1"/>
          <p:nvPr/>
        </p:nvSpPr>
        <p:spPr>
          <a:xfrm>
            <a:off x="1295400" y="4572000"/>
            <a:ext cx="7401470" cy="744860"/>
          </a:xfrm>
          <a:prstGeom prst="rect">
            <a:avLst/>
          </a:prstGeom>
          <a:noFill/>
        </p:spPr>
        <p:txBody>
          <a:bodyPr wrap="square" rtlCol="0">
            <a:normAutofit/>
          </a:bodyPr>
          <a:lstStyle/>
          <a:p>
            <a:pPr lvl="0" algn="just">
              <a:spcAft>
                <a:spcPts val="4200"/>
              </a:spcAft>
            </a:pPr>
            <a:r>
              <a:rPr lang="es-CL" altLang="es-CL" dirty="0">
                <a:solidFill>
                  <a:prstClr val="black"/>
                </a:solidFill>
                <a:latin typeface="Verdana" pitchFamily="34" charset="0"/>
              </a:rPr>
              <a:t>El</a:t>
            </a:r>
            <a:r>
              <a:rPr lang="es-CL" altLang="es-CL" dirty="0" smtClean="0">
                <a:solidFill>
                  <a:prstClr val="black"/>
                </a:solidFill>
                <a:latin typeface="Verdana" pitchFamily="34" charset="0"/>
              </a:rPr>
              <a:t>           que resulta al </a:t>
            </a:r>
            <a:r>
              <a:rPr lang="es-CL" altLang="es-CL" dirty="0">
                <a:solidFill>
                  <a:prstClr val="black"/>
                </a:solidFill>
                <a:latin typeface="Verdana" pitchFamily="34" charset="0"/>
              </a:rPr>
              <a:t>aplicar una</a:t>
            </a:r>
            <a:r>
              <a:rPr lang="es-CL" altLang="es-CL" dirty="0" smtClean="0">
                <a:solidFill>
                  <a:prstClr val="black"/>
                </a:solidFill>
                <a:latin typeface="Verdana" pitchFamily="34" charset="0"/>
              </a:rPr>
              <a:t>            sobre </a:t>
            </a:r>
            <a:r>
              <a:rPr lang="es-CL" altLang="es-CL" dirty="0">
                <a:solidFill>
                  <a:prstClr val="black"/>
                </a:solidFill>
                <a:latin typeface="Verdana" pitchFamily="34" charset="0"/>
              </a:rPr>
              <a:t>un </a:t>
            </a:r>
            <a:r>
              <a:rPr lang="es-CL" altLang="es-CL" dirty="0" smtClean="0">
                <a:solidFill>
                  <a:prstClr val="black"/>
                </a:solidFill>
                <a:latin typeface="Verdana" pitchFamily="34" charset="0"/>
              </a:rPr>
              <a:t>cuerpo hace </a:t>
            </a:r>
            <a:r>
              <a:rPr lang="es-CL" altLang="es-CL" dirty="0">
                <a:solidFill>
                  <a:prstClr val="black"/>
                </a:solidFill>
                <a:latin typeface="Verdana" pitchFamily="34" charset="0"/>
              </a:rPr>
              <a:t>que varíe la</a:t>
            </a:r>
            <a:r>
              <a:rPr lang="es-CL" altLang="es-CL" dirty="0" smtClean="0">
                <a:solidFill>
                  <a:prstClr val="black"/>
                </a:solidFill>
                <a:latin typeface="Verdana" pitchFamily="34" charset="0"/>
              </a:rPr>
              <a:t>                del cuerpo</a:t>
            </a:r>
            <a:r>
              <a:rPr lang="es-CL" altLang="es-CL" b="1" dirty="0" smtClean="0">
                <a:solidFill>
                  <a:prstClr val="black"/>
                </a:solidFill>
                <a:latin typeface="Verdana" pitchFamily="34" charset="0"/>
              </a:rPr>
              <a:t>.</a:t>
            </a:r>
            <a:endParaRPr lang="es-CL" altLang="es-CL" dirty="0">
              <a:solidFill>
                <a:prstClr val="black"/>
              </a:solidFill>
              <a:latin typeface="Verdana" pitchFamily="34" charset="0"/>
            </a:endParaRPr>
          </a:p>
        </p:txBody>
      </p:sp>
      <p:sp>
        <p:nvSpPr>
          <p:cNvPr id="13" name="Rectangle 12"/>
          <p:cNvSpPr/>
          <p:nvPr/>
        </p:nvSpPr>
        <p:spPr>
          <a:xfrm>
            <a:off x="1574006" y="4566528"/>
            <a:ext cx="1125804" cy="369332"/>
          </a:xfrm>
          <a:prstGeom prst="rect">
            <a:avLst/>
          </a:prstGeom>
        </p:spPr>
        <p:txBody>
          <a:bodyPr wrap="none">
            <a:spAutoFit/>
          </a:bodyPr>
          <a:lstStyle/>
          <a:p>
            <a:r>
              <a:rPr lang="es-CL" altLang="es-CL" b="1" dirty="0" smtClean="0">
                <a:solidFill>
                  <a:srgbClr val="C0504D"/>
                </a:solidFill>
                <a:latin typeface="Verdana" pitchFamily="34" charset="0"/>
              </a:rPr>
              <a:t>trabajo</a:t>
            </a:r>
            <a:r>
              <a:rPr lang="es-CL" altLang="es-CL" dirty="0" smtClean="0">
                <a:solidFill>
                  <a:srgbClr val="C0504D"/>
                </a:solidFill>
                <a:latin typeface="Verdana" pitchFamily="34" charset="0"/>
              </a:rPr>
              <a:t> </a:t>
            </a:r>
            <a:endParaRPr lang="es-ES_tradnl" dirty="0">
              <a:solidFill>
                <a:srgbClr val="C0504D"/>
              </a:solidFill>
            </a:endParaRPr>
          </a:p>
        </p:txBody>
      </p:sp>
      <p:sp>
        <p:nvSpPr>
          <p:cNvPr id="16" name="Rectangle 15"/>
          <p:cNvSpPr/>
          <p:nvPr/>
        </p:nvSpPr>
        <p:spPr>
          <a:xfrm>
            <a:off x="5676106" y="4567560"/>
            <a:ext cx="1006556" cy="369332"/>
          </a:xfrm>
          <a:prstGeom prst="rect">
            <a:avLst/>
          </a:prstGeom>
        </p:spPr>
        <p:txBody>
          <a:bodyPr wrap="none">
            <a:spAutoFit/>
          </a:bodyPr>
          <a:lstStyle/>
          <a:p>
            <a:r>
              <a:rPr lang="es-CL" altLang="es-CL" b="1" dirty="0" smtClean="0">
                <a:solidFill>
                  <a:srgbClr val="C0504D"/>
                </a:solidFill>
                <a:latin typeface="Verdana" pitchFamily="34" charset="0"/>
              </a:rPr>
              <a:t>fuerza</a:t>
            </a:r>
            <a:r>
              <a:rPr lang="es-CL" altLang="es-CL" dirty="0" smtClean="0">
                <a:solidFill>
                  <a:srgbClr val="C0504D"/>
                </a:solidFill>
                <a:latin typeface="Verdana" pitchFamily="34" charset="0"/>
              </a:rPr>
              <a:t> </a:t>
            </a:r>
            <a:endParaRPr lang="es-ES_tradnl" dirty="0">
              <a:solidFill>
                <a:srgbClr val="C0504D"/>
              </a:solidFill>
            </a:endParaRPr>
          </a:p>
        </p:txBody>
      </p:sp>
      <p:sp>
        <p:nvSpPr>
          <p:cNvPr id="17" name="Rectangle 16"/>
          <p:cNvSpPr/>
          <p:nvPr/>
        </p:nvSpPr>
        <p:spPr>
          <a:xfrm>
            <a:off x="3390106" y="4846960"/>
            <a:ext cx="1164915" cy="369332"/>
          </a:xfrm>
          <a:prstGeom prst="rect">
            <a:avLst/>
          </a:prstGeom>
        </p:spPr>
        <p:txBody>
          <a:bodyPr wrap="none">
            <a:spAutoFit/>
          </a:bodyPr>
          <a:lstStyle/>
          <a:p>
            <a:r>
              <a:rPr lang="es-CL" altLang="es-CL" b="1" dirty="0" smtClean="0">
                <a:solidFill>
                  <a:srgbClr val="C0504D"/>
                </a:solidFill>
                <a:latin typeface="Verdana" pitchFamily="34" charset="0"/>
              </a:rPr>
              <a:t>energía </a:t>
            </a:r>
            <a:endParaRPr lang="es-ES_tradnl" dirty="0">
              <a:solidFill>
                <a:srgbClr val="C0504D"/>
              </a:solidFill>
            </a:endParaRPr>
          </a:p>
        </p:txBody>
      </p:sp>
      <p:sp>
        <p:nvSpPr>
          <p:cNvPr id="19" name="Rectangle 18"/>
          <p:cNvSpPr/>
          <p:nvPr/>
        </p:nvSpPr>
        <p:spPr>
          <a:xfrm>
            <a:off x="7239000" y="3962400"/>
            <a:ext cx="1125804" cy="369332"/>
          </a:xfrm>
          <a:prstGeom prst="rect">
            <a:avLst/>
          </a:prstGeom>
        </p:spPr>
        <p:txBody>
          <a:bodyPr wrap="none">
            <a:spAutoFit/>
          </a:bodyPr>
          <a:lstStyle/>
          <a:p>
            <a:r>
              <a:rPr lang="es-CL" altLang="es-CL" b="1" dirty="0" smtClean="0">
                <a:solidFill>
                  <a:schemeClr val="accent2"/>
                </a:solidFill>
                <a:latin typeface="Verdana" pitchFamily="34" charset="0"/>
              </a:rPr>
              <a:t>trabajo</a:t>
            </a:r>
            <a:r>
              <a:rPr lang="es-CL" altLang="es-CL" dirty="0" smtClean="0">
                <a:solidFill>
                  <a:schemeClr val="accent2"/>
                </a:solidFill>
                <a:latin typeface="Verdana" pitchFamily="34" charset="0"/>
              </a:rPr>
              <a:t> </a:t>
            </a:r>
            <a:endParaRPr lang="es-ES_tradnl" dirty="0">
              <a:solidFill>
                <a:schemeClr val="accent2"/>
              </a:solidFill>
            </a:endParaRPr>
          </a:p>
        </p:txBody>
      </p:sp>
      <p:sp>
        <p:nvSpPr>
          <p:cNvPr id="20" name="Rectangle 19"/>
          <p:cNvSpPr/>
          <p:nvPr/>
        </p:nvSpPr>
        <p:spPr>
          <a:xfrm>
            <a:off x="1485900" y="3962400"/>
            <a:ext cx="1006556" cy="369332"/>
          </a:xfrm>
          <a:prstGeom prst="rect">
            <a:avLst/>
          </a:prstGeom>
        </p:spPr>
        <p:txBody>
          <a:bodyPr wrap="none">
            <a:spAutoFit/>
          </a:bodyPr>
          <a:lstStyle/>
          <a:p>
            <a:r>
              <a:rPr lang="es-CL" altLang="es-CL" b="1" dirty="0" smtClean="0">
                <a:solidFill>
                  <a:schemeClr val="accent2"/>
                </a:solidFill>
                <a:latin typeface="Verdana" pitchFamily="34" charset="0"/>
              </a:rPr>
              <a:t>fuerza</a:t>
            </a:r>
            <a:r>
              <a:rPr lang="es-CL" altLang="es-CL" dirty="0" smtClean="0">
                <a:solidFill>
                  <a:schemeClr val="accent2"/>
                </a:solidFill>
                <a:latin typeface="Verdana" pitchFamily="34" charset="0"/>
              </a:rPr>
              <a:t> </a:t>
            </a:r>
            <a:endParaRPr lang="es-ES_tradnl" dirty="0">
              <a:solidFill>
                <a:schemeClr val="accent2"/>
              </a:solidFill>
            </a:endParaRPr>
          </a:p>
        </p:txBody>
      </p:sp>
      <p:sp>
        <p:nvSpPr>
          <p:cNvPr id="21" name="Rectangle 20"/>
          <p:cNvSpPr/>
          <p:nvPr/>
        </p:nvSpPr>
        <p:spPr>
          <a:xfrm>
            <a:off x="4283271" y="3962400"/>
            <a:ext cx="1164915" cy="369332"/>
          </a:xfrm>
          <a:prstGeom prst="rect">
            <a:avLst/>
          </a:prstGeom>
        </p:spPr>
        <p:txBody>
          <a:bodyPr wrap="none">
            <a:spAutoFit/>
          </a:bodyPr>
          <a:lstStyle/>
          <a:p>
            <a:r>
              <a:rPr lang="es-CL" altLang="es-CL" b="1" dirty="0" smtClean="0">
                <a:solidFill>
                  <a:schemeClr val="accent2"/>
                </a:solidFill>
                <a:latin typeface="Verdana" pitchFamily="34" charset="0"/>
              </a:rPr>
              <a:t>energía </a:t>
            </a:r>
            <a:endParaRPr lang="es-ES_tradnl" dirty="0">
              <a:solidFill>
                <a:schemeClr val="accent2"/>
              </a:solidFill>
            </a:endParaRPr>
          </a:p>
        </p:txBody>
      </p:sp>
      <p:sp>
        <p:nvSpPr>
          <p:cNvPr id="22" name="TextBox 21"/>
          <p:cNvSpPr txBox="1"/>
          <p:nvPr/>
        </p:nvSpPr>
        <p:spPr>
          <a:xfrm>
            <a:off x="1371600" y="3429000"/>
            <a:ext cx="5723811" cy="369332"/>
          </a:xfrm>
          <a:prstGeom prst="rect">
            <a:avLst/>
          </a:prstGeom>
          <a:noFill/>
        </p:spPr>
        <p:txBody>
          <a:bodyPr wrap="none" rtlCol="0">
            <a:spAutoFit/>
          </a:bodyPr>
          <a:lstStyle/>
          <a:p>
            <a:r>
              <a:rPr lang="es-ES_tradnl" dirty="0" smtClean="0">
                <a:latin typeface="Verdana" panose="020B0604030504040204" pitchFamily="34" charset="0"/>
                <a:ea typeface="Verdana" panose="020B0604030504040204" pitchFamily="34" charset="0"/>
                <a:cs typeface="Verdana" panose="020B0604030504040204" pitchFamily="34" charset="0"/>
              </a:rPr>
              <a:t>Complete con estas palabras el texto siguiente:</a:t>
            </a:r>
            <a:endParaRPr lang="es-ES_tradnl" dirty="0">
              <a:latin typeface="Verdana" panose="020B0604030504040204" pitchFamily="34" charset="0"/>
              <a:ea typeface="Verdana" panose="020B0604030504040204" pitchFamily="34" charset="0"/>
              <a:cs typeface="Verdana" panose="020B0604030504040204" pitchFamily="34" charset="0"/>
            </a:endParaRPr>
          </a:p>
        </p:txBody>
      </p:sp>
      <p:sp>
        <p:nvSpPr>
          <p:cNvPr id="23" name="TextBox 22"/>
          <p:cNvSpPr txBox="1"/>
          <p:nvPr/>
        </p:nvSpPr>
        <p:spPr>
          <a:xfrm>
            <a:off x="2743200" y="5867400"/>
            <a:ext cx="4134465" cy="369332"/>
          </a:xfrm>
          <a:prstGeom prst="rect">
            <a:avLst/>
          </a:prstGeom>
          <a:noFill/>
        </p:spPr>
        <p:txBody>
          <a:bodyPr wrap="none" rtlCol="0">
            <a:spAutoFit/>
          </a:bodyPr>
          <a:lstStyle/>
          <a:p>
            <a:r>
              <a:rPr lang="es-ES_tradnl" dirty="0" smtClean="0"/>
              <a:t>La </a:t>
            </a:r>
            <a:r>
              <a:rPr lang="es-ES_tradnl" b="1" dirty="0" smtClean="0"/>
              <a:t>energía </a:t>
            </a:r>
            <a:r>
              <a:rPr lang="es-ES_tradnl" dirty="0" smtClean="0"/>
              <a:t>se designa con la letra “</a:t>
            </a:r>
            <a:r>
              <a:rPr lang="es-ES_tradnl" b="1" dirty="0" smtClean="0"/>
              <a:t>E</a:t>
            </a:r>
            <a:r>
              <a:rPr lang="es-ES_tradnl" dirty="0" smtClean="0"/>
              <a:t>”.</a:t>
            </a:r>
            <a:endParaRPr lang="es-ES_tradnl" dirty="0"/>
          </a:p>
        </p:txBody>
      </p:sp>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accel="50000" decel="50000" fill="hold" grpId="1" nodeType="clickEffect">
                                  <p:stCondLst>
                                    <p:cond delay="0"/>
                                  </p:stCondLst>
                                  <p:childTnLst>
                                    <p:anim calcmode="lin" valueType="num">
                                      <p:cBhvr additive="base">
                                        <p:cTn id="24" dur="500"/>
                                        <p:tgtEl>
                                          <p:spTgt spid="19"/>
                                        </p:tgtEl>
                                        <p:attrNameLst>
                                          <p:attrName>ppt_x</p:attrName>
                                        </p:attrNameLst>
                                      </p:cBhvr>
                                      <p:tavLst>
                                        <p:tav tm="0">
                                          <p:val>
                                            <p:strVal val="ppt_x"/>
                                          </p:val>
                                        </p:tav>
                                        <p:tav tm="100000">
                                          <p:val>
                                            <p:strVal val="ppt_x"/>
                                          </p:val>
                                        </p:tav>
                                      </p:tavLst>
                                    </p:anim>
                                    <p:anim calcmode="lin" valueType="num">
                                      <p:cBhvr additive="base">
                                        <p:cTn id="25" dur="500"/>
                                        <p:tgtEl>
                                          <p:spTgt spid="19"/>
                                        </p:tgtEl>
                                        <p:attrNameLst>
                                          <p:attrName>ppt_y</p:attrName>
                                        </p:attrNameLst>
                                      </p:cBhvr>
                                      <p:tavLst>
                                        <p:tav tm="0">
                                          <p:val>
                                            <p:strVal val="ppt_y"/>
                                          </p:val>
                                        </p:tav>
                                        <p:tav tm="100000">
                                          <p:val>
                                            <p:strVal val="1+ppt_h/2"/>
                                          </p:val>
                                        </p:tav>
                                      </p:tavLst>
                                    </p:anim>
                                    <p:set>
                                      <p:cBhvr>
                                        <p:cTn id="26" dur="1" fill="hold">
                                          <p:stCondLst>
                                            <p:cond delay="499"/>
                                          </p:stCondLst>
                                        </p:cTn>
                                        <p:tgtEl>
                                          <p:spTgt spid="19"/>
                                        </p:tgtEl>
                                        <p:attrNameLst>
                                          <p:attrName>style.visibility</p:attrName>
                                        </p:attrNameLst>
                                      </p:cBhvr>
                                      <p:to>
                                        <p:strVal val="hidden"/>
                                      </p:to>
                                    </p:set>
                                  </p:childTnLst>
                                </p:cTn>
                              </p:par>
                            </p:childTnLst>
                          </p:cTn>
                        </p:par>
                        <p:par>
                          <p:cTn id="27" fill="hold">
                            <p:stCondLst>
                              <p:cond delay="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xit" presetSubtype="32" fill="hold" grpId="1" nodeType="clickEffect">
                                  <p:stCondLst>
                                    <p:cond delay="0"/>
                                  </p:stCondLst>
                                  <p:childTnLst>
                                    <p:anim calcmode="lin" valueType="num">
                                      <p:cBhvr>
                                        <p:cTn id="35" dur="500"/>
                                        <p:tgtEl>
                                          <p:spTgt spid="20"/>
                                        </p:tgtEl>
                                        <p:attrNameLst>
                                          <p:attrName>ppt_w</p:attrName>
                                        </p:attrNameLst>
                                      </p:cBhvr>
                                      <p:tavLst>
                                        <p:tav tm="0">
                                          <p:val>
                                            <p:strVal val="ppt_w"/>
                                          </p:val>
                                        </p:tav>
                                        <p:tav tm="100000">
                                          <p:val>
                                            <p:fltVal val="0"/>
                                          </p:val>
                                        </p:tav>
                                      </p:tavLst>
                                    </p:anim>
                                    <p:anim calcmode="lin" valueType="num">
                                      <p:cBhvr>
                                        <p:cTn id="36" dur="500"/>
                                        <p:tgtEl>
                                          <p:spTgt spid="20"/>
                                        </p:tgtEl>
                                        <p:attrNameLst>
                                          <p:attrName>ppt_h</p:attrName>
                                        </p:attrNameLst>
                                      </p:cBhvr>
                                      <p:tavLst>
                                        <p:tav tm="0">
                                          <p:val>
                                            <p:strVal val="ppt_h"/>
                                          </p:val>
                                        </p:tav>
                                        <p:tav tm="100000">
                                          <p:val>
                                            <p:fltVal val="0"/>
                                          </p:val>
                                        </p:tav>
                                      </p:tavLst>
                                    </p:anim>
                                    <p:set>
                                      <p:cBhvr>
                                        <p:cTn id="37" dur="1" fill="hold">
                                          <p:stCondLst>
                                            <p:cond delay="499"/>
                                          </p:stCondLst>
                                        </p:cTn>
                                        <p:tgtEl>
                                          <p:spTgt spid="20"/>
                                        </p:tgtEl>
                                        <p:attrNameLst>
                                          <p:attrName>style.visibility</p:attrName>
                                        </p:attrNameLst>
                                      </p:cBhvr>
                                      <p:to>
                                        <p:strVal val="hidden"/>
                                      </p:to>
                                    </p:set>
                                  </p:childTnLst>
                                </p:cTn>
                              </p:par>
                            </p:childTnLst>
                          </p:cTn>
                        </p:par>
                        <p:par>
                          <p:cTn id="38" fill="hold">
                            <p:stCondLst>
                              <p:cond delay="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grpId="1" nodeType="clickEffect">
                                  <p:stCondLst>
                                    <p:cond delay="0"/>
                                  </p:stCondLst>
                                  <p:childTnLst>
                                    <p:animEffect transition="out" filter="fade">
                                      <p:cBhvr>
                                        <p:cTn id="46" dur="500"/>
                                        <p:tgtEl>
                                          <p:spTgt spid="21"/>
                                        </p:tgtEl>
                                      </p:cBhvr>
                                    </p:animEffect>
                                    <p:anim calcmode="lin" valueType="num">
                                      <p:cBhvr>
                                        <p:cTn id="47" dur="500"/>
                                        <p:tgtEl>
                                          <p:spTgt spid="21"/>
                                        </p:tgtEl>
                                        <p:attrNameLst>
                                          <p:attrName>ppt_x</p:attrName>
                                        </p:attrNameLst>
                                      </p:cBhvr>
                                      <p:tavLst>
                                        <p:tav tm="0">
                                          <p:val>
                                            <p:strVal val="ppt_x"/>
                                          </p:val>
                                        </p:tav>
                                        <p:tav tm="100000">
                                          <p:val>
                                            <p:strVal val="ppt_x"/>
                                          </p:val>
                                        </p:tav>
                                      </p:tavLst>
                                    </p:anim>
                                    <p:anim calcmode="lin" valueType="num">
                                      <p:cBhvr>
                                        <p:cTn id="48" dur="500"/>
                                        <p:tgtEl>
                                          <p:spTgt spid="21"/>
                                        </p:tgtEl>
                                        <p:attrNameLst>
                                          <p:attrName>ppt_y</p:attrName>
                                        </p:attrNameLst>
                                      </p:cBhvr>
                                      <p:tavLst>
                                        <p:tav tm="0">
                                          <p:val>
                                            <p:strVal val="ppt_y"/>
                                          </p:val>
                                        </p:tav>
                                        <p:tav tm="100000">
                                          <p:val>
                                            <p:strVal val="ppt_y+.1"/>
                                          </p:val>
                                        </p:tav>
                                      </p:tavLst>
                                    </p:anim>
                                    <p:set>
                                      <p:cBhvr>
                                        <p:cTn id="49" dur="1" fill="hold">
                                          <p:stCondLst>
                                            <p:cond delay="499"/>
                                          </p:stCondLst>
                                        </p:cTn>
                                        <p:tgtEl>
                                          <p:spTgt spid="21"/>
                                        </p:tgtEl>
                                        <p:attrNameLst>
                                          <p:attrName>style.visibility</p:attrName>
                                        </p:attrNameLst>
                                      </p:cBhvr>
                                      <p:to>
                                        <p:strVal val="hidden"/>
                                      </p:to>
                                    </p:set>
                                  </p:childTnLst>
                                </p:cTn>
                              </p:par>
                            </p:childTnLst>
                          </p:cTn>
                        </p:par>
                        <p:par>
                          <p:cTn id="50" fill="hold">
                            <p:stCondLst>
                              <p:cond delay="500"/>
                            </p:stCondLst>
                            <p:childTnLst>
                              <p:par>
                                <p:cTn id="51" presetID="2" presetClass="entr" presetSubtype="4" accel="50000" decel="5000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6" grpId="0"/>
      <p:bldP spid="17" grpId="0"/>
      <p:bldP spid="19" grpId="0"/>
      <p:bldP spid="19" grpId="1"/>
      <p:bldP spid="20" grpId="0"/>
      <p:bldP spid="20" grpId="1"/>
      <p:bldP spid="21" grpId="0"/>
      <p:bldP spid="21" grpId="1"/>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2" name="16 Imagen" descr="http://2.bp.blogspot.com/-OWeeQW1TLxM/ULgwm9mbGPI/AAAAAAAAACE/DNp01rTj3S4/s400/ghghfhj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9964" y="3053883"/>
            <a:ext cx="3312368" cy="197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717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717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7174" name="Picture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pic>
        <p:nvPicPr>
          <p:cNvPr id="717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2 CuadroTexto"/>
          <p:cNvSpPr txBox="1">
            <a:spLocks noChangeArrowheads="1"/>
          </p:cNvSpPr>
          <p:nvPr/>
        </p:nvSpPr>
        <p:spPr bwMode="auto">
          <a:xfrm>
            <a:off x="1104900" y="1773238"/>
            <a:ext cx="277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                                 </a:t>
            </a:r>
          </a:p>
        </p:txBody>
      </p:sp>
      <p:sp>
        <p:nvSpPr>
          <p:cNvPr id="15" name="14 Marcador de número de diapositiva"/>
          <p:cNvSpPr>
            <a:spLocks noGrp="1"/>
          </p:cNvSpPr>
          <p:nvPr>
            <p:ph type="sldNum" sz="quarter" idx="12"/>
          </p:nvPr>
        </p:nvSpPr>
        <p:spPr>
          <a:xfrm>
            <a:off x="8724900" y="6492875"/>
            <a:ext cx="419100" cy="365125"/>
          </a:xfrm>
        </p:spPr>
        <p:txBody>
          <a:bodyPr/>
          <a:lstStyle/>
          <a:p>
            <a:pPr>
              <a:defRPr/>
            </a:pPr>
            <a:fld id="{0F73E1F5-76ED-44BB-A8B6-D790BA205F10}" type="slidenum">
              <a:rPr lang="es-CL" smtClean="0"/>
              <a:pPr>
                <a:defRPr/>
              </a:pPr>
              <a:t>25</a:t>
            </a:fld>
            <a:endParaRPr lang="es-CL" dirty="0"/>
          </a:p>
        </p:txBody>
      </p:sp>
      <p:sp>
        <p:nvSpPr>
          <p:cNvPr id="3" name="2 CuadroTexto"/>
          <p:cNvSpPr txBox="1"/>
          <p:nvPr/>
        </p:nvSpPr>
        <p:spPr>
          <a:xfrm>
            <a:off x="1104900" y="2420888"/>
            <a:ext cx="7204039" cy="1754326"/>
          </a:xfrm>
          <a:prstGeom prst="rect">
            <a:avLst/>
          </a:prstGeom>
          <a:noFill/>
        </p:spPr>
        <p:txBody>
          <a:bodyPr wrap="square" rtlCol="0">
            <a:spAutoFit/>
          </a:bodyPr>
          <a:lstStyle/>
          <a:p>
            <a:pPr lvl="0"/>
            <a:r>
              <a:rPr lang="es-CL" altLang="es-CL" dirty="0">
                <a:solidFill>
                  <a:prstClr val="black"/>
                </a:solidFill>
                <a:latin typeface="Verdana" pitchFamily="34" charset="0"/>
              </a:rPr>
              <a:t>Al soltar el balón, éste se desplaza hacia </a:t>
            </a:r>
            <a:r>
              <a:rPr lang="es-CL" altLang="es-CL" dirty="0" smtClean="0">
                <a:solidFill>
                  <a:prstClr val="black"/>
                </a:solidFill>
                <a:latin typeface="Verdana" pitchFamily="34" charset="0"/>
              </a:rPr>
              <a:t>abajo con velocidad creciente. Hay un cambio que continúa ocurriendo mientras la pelota se desplaza.</a:t>
            </a:r>
          </a:p>
          <a:p>
            <a:pPr lvl="0"/>
            <a:endParaRPr lang="es-CL" altLang="es-CL" dirty="0">
              <a:solidFill>
                <a:prstClr val="black"/>
              </a:solidFill>
              <a:latin typeface="Verdana" pitchFamily="34" charset="0"/>
            </a:endParaRPr>
          </a:p>
          <a:p>
            <a:pPr lvl="0"/>
            <a:r>
              <a:rPr lang="es-CL" altLang="es-CL" b="1" dirty="0" smtClean="0">
                <a:solidFill>
                  <a:prstClr val="black"/>
                </a:solidFill>
                <a:latin typeface="Verdana" pitchFamily="34" charset="0"/>
              </a:rPr>
              <a:t>¿Qué ocurre?</a:t>
            </a:r>
          </a:p>
          <a:p>
            <a:pPr lvl="0"/>
            <a:r>
              <a:rPr lang="es-CL" altLang="es-CL" dirty="0" smtClean="0">
                <a:solidFill>
                  <a:prstClr val="black"/>
                </a:solidFill>
                <a:latin typeface="Verdana" pitchFamily="34" charset="0"/>
              </a:rPr>
              <a:t> </a:t>
            </a:r>
            <a:endParaRPr lang="es-CL" altLang="es-CL" dirty="0">
              <a:solidFill>
                <a:prstClr val="black"/>
              </a:solidFill>
              <a:latin typeface="Verdana" pitchFamily="34" charset="0"/>
            </a:endParaRPr>
          </a:p>
        </p:txBody>
      </p:sp>
      <p:sp>
        <p:nvSpPr>
          <p:cNvPr id="16" name="15 CuadroTexto"/>
          <p:cNvSpPr txBox="1"/>
          <p:nvPr/>
        </p:nvSpPr>
        <p:spPr>
          <a:xfrm>
            <a:off x="1104900" y="1700808"/>
            <a:ext cx="7632526" cy="646331"/>
          </a:xfrm>
          <a:prstGeom prst="rect">
            <a:avLst/>
          </a:prstGeom>
          <a:noFill/>
        </p:spPr>
        <p:txBody>
          <a:bodyPr wrap="square" rtlCol="0">
            <a:spAutoFit/>
          </a:bodyPr>
          <a:lstStyle/>
          <a:p>
            <a:pPr lvl="0" algn="just"/>
            <a:r>
              <a:rPr lang="es-CL" altLang="es-CL" dirty="0">
                <a:solidFill>
                  <a:prstClr val="black"/>
                </a:solidFill>
                <a:latin typeface="Verdana" pitchFamily="34" charset="0"/>
              </a:rPr>
              <a:t>El dibujo muestra </a:t>
            </a:r>
            <a:r>
              <a:rPr lang="es-CL" altLang="es-CL" dirty="0" smtClean="0">
                <a:solidFill>
                  <a:prstClr val="black"/>
                </a:solidFill>
                <a:latin typeface="Verdana" pitchFamily="34" charset="0"/>
              </a:rPr>
              <a:t>una niña que suelta un balón desde una cierta altura.</a:t>
            </a:r>
            <a:endParaRPr lang="es-CL" altLang="es-CL" dirty="0">
              <a:solidFill>
                <a:prstClr val="black"/>
              </a:solidFill>
              <a:latin typeface="Verdana" pitchFamily="34" charset="0"/>
            </a:endParaRPr>
          </a:p>
        </p:txBody>
      </p:sp>
      <p:sp>
        <p:nvSpPr>
          <p:cNvPr id="20" name="2 CuadroTexto"/>
          <p:cNvSpPr txBox="1"/>
          <p:nvPr/>
        </p:nvSpPr>
        <p:spPr>
          <a:xfrm>
            <a:off x="1143001" y="3924300"/>
            <a:ext cx="4089399" cy="1200329"/>
          </a:xfrm>
          <a:prstGeom prst="rect">
            <a:avLst/>
          </a:prstGeom>
          <a:noFill/>
        </p:spPr>
        <p:txBody>
          <a:bodyPr wrap="square" rtlCol="0">
            <a:spAutoFit/>
          </a:bodyPr>
          <a:lstStyle/>
          <a:p>
            <a:pPr lvl="0"/>
            <a:r>
              <a:rPr lang="es-CL" altLang="es-CL" dirty="0" smtClean="0">
                <a:solidFill>
                  <a:prstClr val="black"/>
                </a:solidFill>
                <a:latin typeface="Verdana" pitchFamily="34" charset="0"/>
              </a:rPr>
              <a:t>R: Al soltar la pelota, ésta se desplaza por efecto de la </a:t>
            </a:r>
            <a:r>
              <a:rPr lang="es-CL" altLang="es-CL" b="1" dirty="0" smtClean="0">
                <a:solidFill>
                  <a:prstClr val="black"/>
                </a:solidFill>
                <a:latin typeface="Verdana" pitchFamily="34" charset="0"/>
              </a:rPr>
              <a:t>fuerza de gravedad </a:t>
            </a:r>
            <a:r>
              <a:rPr lang="es-CL" altLang="es-CL" dirty="0" smtClean="0">
                <a:solidFill>
                  <a:prstClr val="black"/>
                </a:solidFill>
                <a:latin typeface="Verdana" pitchFamily="34" charset="0"/>
              </a:rPr>
              <a:t>que le ejerce la tierra y cambia su velocidad.</a:t>
            </a:r>
          </a:p>
        </p:txBody>
      </p:sp>
      <p:sp>
        <p:nvSpPr>
          <p:cNvPr id="21" name="Rectangle 20"/>
          <p:cNvSpPr/>
          <p:nvPr/>
        </p:nvSpPr>
        <p:spPr>
          <a:xfrm>
            <a:off x="1066800" y="5354935"/>
            <a:ext cx="7454900" cy="646331"/>
          </a:xfrm>
          <a:prstGeom prst="rect">
            <a:avLst/>
          </a:prstGeom>
        </p:spPr>
        <p:txBody>
          <a:bodyPr wrap="square">
            <a:spAutoFit/>
          </a:bodyPr>
          <a:lstStyle/>
          <a:p>
            <a:pPr lvl="0"/>
            <a:r>
              <a:rPr lang="es-CL" altLang="es-CL" dirty="0" smtClean="0">
                <a:solidFill>
                  <a:prstClr val="black"/>
                </a:solidFill>
                <a:latin typeface="Verdana" pitchFamily="34" charset="0"/>
              </a:rPr>
              <a:t>La fuerza de gravedad produce un </a:t>
            </a:r>
            <a:r>
              <a:rPr lang="es-CL" altLang="es-CL" b="1" dirty="0" smtClean="0">
                <a:solidFill>
                  <a:prstClr val="black"/>
                </a:solidFill>
                <a:latin typeface="Verdana" pitchFamily="34" charset="0"/>
              </a:rPr>
              <a:t>trabajo </a:t>
            </a:r>
            <a:r>
              <a:rPr lang="es-CL" altLang="es-CL" dirty="0" smtClean="0">
                <a:solidFill>
                  <a:prstClr val="black"/>
                </a:solidFill>
                <a:latin typeface="Verdana" pitchFamily="34" charset="0"/>
              </a:rPr>
              <a:t>sobre la pelota. Este </a:t>
            </a:r>
            <a:r>
              <a:rPr lang="es-CL" altLang="es-CL" b="1" dirty="0" smtClean="0">
                <a:solidFill>
                  <a:prstClr val="black"/>
                </a:solidFill>
                <a:latin typeface="Verdana" pitchFamily="34" charset="0"/>
              </a:rPr>
              <a:t>trabajo cambia la energía </a:t>
            </a:r>
            <a:r>
              <a:rPr lang="es-CL" altLang="es-CL" dirty="0" smtClean="0">
                <a:solidFill>
                  <a:prstClr val="black"/>
                </a:solidFill>
                <a:latin typeface="Verdana" pitchFamily="34" charset="0"/>
              </a:rPr>
              <a:t>de la pelota.</a:t>
            </a:r>
            <a:endParaRPr lang="es-CL" altLang="es-CL" dirty="0">
              <a:solidFill>
                <a:prstClr val="black"/>
              </a:solidFill>
              <a:latin typeface="Verdana" pitchFamily="34" charset="0"/>
            </a:endParaRPr>
          </a:p>
        </p:txBody>
      </p:sp>
    </p:spTree>
    <p:extLst>
      <p:ext uri="{BB962C8B-B14F-4D97-AF65-F5344CB8AC3E}">
        <p14:creationId xmlns:p14="http://schemas.microsoft.com/office/powerpoint/2010/main" val="116358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2" name="16 Imagen" descr="http://2.bp.blogspot.com/-OWeeQW1TLxM/ULgwm9mbGPI/AAAAAAAAACE/DNp01rTj3S4/s400/ghghfhj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4323" y="2583980"/>
            <a:ext cx="3312368" cy="197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717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717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7174" name="Picture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pic>
        <p:nvPicPr>
          <p:cNvPr id="717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p:cNvSpPr txBox="1">
            <a:spLocks noChangeArrowheads="1"/>
          </p:cNvSpPr>
          <p:nvPr/>
        </p:nvSpPr>
        <p:spPr bwMode="auto">
          <a:xfrm>
            <a:off x="1066800" y="1988840"/>
            <a:ext cx="4343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19138" eaLnBrk="0" hangingPunct="0">
              <a:defRPr>
                <a:solidFill>
                  <a:schemeClr val="tx1"/>
                </a:solidFill>
                <a:latin typeface="Arial" charset="0"/>
                <a:cs typeface="Arial" charset="0"/>
              </a:defRPr>
            </a:lvl1pPr>
            <a:lvl2pPr marL="742950" indent="-285750" defTabSz="719138" eaLnBrk="0" hangingPunct="0">
              <a:defRPr>
                <a:solidFill>
                  <a:schemeClr val="tx1"/>
                </a:solidFill>
                <a:latin typeface="Arial" charset="0"/>
                <a:cs typeface="Arial" charset="0"/>
              </a:defRPr>
            </a:lvl2pPr>
            <a:lvl3pPr marL="1143000" indent="-228600" defTabSz="719138" eaLnBrk="0" hangingPunct="0">
              <a:defRPr>
                <a:solidFill>
                  <a:schemeClr val="tx1"/>
                </a:solidFill>
                <a:latin typeface="Arial" charset="0"/>
                <a:cs typeface="Arial" charset="0"/>
              </a:defRPr>
            </a:lvl3pPr>
            <a:lvl4pPr marL="1600200" indent="-228600" defTabSz="719138" eaLnBrk="0" hangingPunct="0">
              <a:defRPr>
                <a:solidFill>
                  <a:schemeClr val="tx1"/>
                </a:solidFill>
                <a:latin typeface="Arial" charset="0"/>
                <a:cs typeface="Arial" charset="0"/>
              </a:defRPr>
            </a:lvl4pPr>
            <a:lvl5pPr marL="2057400" indent="-228600" defTabSz="719138" eaLnBrk="0" hangingPunct="0">
              <a:defRPr>
                <a:solidFill>
                  <a:schemeClr val="tx1"/>
                </a:solidFill>
                <a:latin typeface="Arial" charset="0"/>
                <a:cs typeface="Arial" charset="0"/>
              </a:defRPr>
            </a:lvl5pPr>
            <a:lvl6pPr marL="2514600" indent="-228600" defTabSz="719138" eaLnBrk="0" fontAlgn="base" hangingPunct="0">
              <a:spcBef>
                <a:spcPct val="0"/>
              </a:spcBef>
              <a:spcAft>
                <a:spcPct val="0"/>
              </a:spcAft>
              <a:defRPr>
                <a:solidFill>
                  <a:schemeClr val="tx1"/>
                </a:solidFill>
                <a:latin typeface="Arial" charset="0"/>
                <a:cs typeface="Arial" charset="0"/>
              </a:defRPr>
            </a:lvl6pPr>
            <a:lvl7pPr marL="2971800" indent="-228600" defTabSz="719138" eaLnBrk="0" fontAlgn="base" hangingPunct="0">
              <a:spcBef>
                <a:spcPct val="0"/>
              </a:spcBef>
              <a:spcAft>
                <a:spcPct val="0"/>
              </a:spcAft>
              <a:defRPr>
                <a:solidFill>
                  <a:schemeClr val="tx1"/>
                </a:solidFill>
                <a:latin typeface="Arial" charset="0"/>
                <a:cs typeface="Arial" charset="0"/>
              </a:defRPr>
            </a:lvl7pPr>
            <a:lvl8pPr marL="3429000" indent="-228600" defTabSz="719138" eaLnBrk="0" fontAlgn="base" hangingPunct="0">
              <a:spcBef>
                <a:spcPct val="0"/>
              </a:spcBef>
              <a:spcAft>
                <a:spcPct val="0"/>
              </a:spcAft>
              <a:defRPr>
                <a:solidFill>
                  <a:schemeClr val="tx1"/>
                </a:solidFill>
                <a:latin typeface="Arial" charset="0"/>
                <a:cs typeface="Arial" charset="0"/>
              </a:defRPr>
            </a:lvl8pPr>
            <a:lvl9pPr marL="3886200" indent="-228600" defTabSz="719138"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altLang="es-CL" dirty="0" smtClean="0">
                <a:latin typeface="Verdana" pitchFamily="34" charset="0"/>
              </a:rPr>
              <a:t>Respuesta:</a:t>
            </a:r>
          </a:p>
          <a:p>
            <a:pPr eaLnBrk="1" hangingPunct="1"/>
            <a:r>
              <a:rPr lang="es-ES_tradnl" altLang="es-CL" dirty="0" smtClean="0">
                <a:latin typeface="Verdana" pitchFamily="34" charset="0"/>
              </a:rPr>
              <a:t>Su energía cambia porque:</a:t>
            </a:r>
            <a:endParaRPr lang="es-ES_tradnl" altLang="es-CL" b="1" dirty="0" smtClean="0">
              <a:latin typeface="Verdana" pitchFamily="34" charset="0"/>
            </a:endParaRPr>
          </a:p>
          <a:p>
            <a:pPr marL="285750" indent="-285750" algn="just" eaLnBrk="1" hangingPunct="1">
              <a:buFont typeface="Arial" panose="020B0604020202020204" pitchFamily="34" charset="0"/>
              <a:buChar char="•"/>
            </a:pPr>
            <a:r>
              <a:rPr lang="es-ES_tradnl" altLang="es-CL" dirty="0" smtClean="0">
                <a:latin typeface="Verdana" pitchFamily="34" charset="0"/>
              </a:rPr>
              <a:t>Cambiando la altura de la pelota, </a:t>
            </a:r>
          </a:p>
        </p:txBody>
      </p:sp>
      <p:sp>
        <p:nvSpPr>
          <p:cNvPr id="15" name="14 Marcador de número de diapositiva"/>
          <p:cNvSpPr>
            <a:spLocks noGrp="1"/>
          </p:cNvSpPr>
          <p:nvPr>
            <p:ph type="sldNum" sz="quarter" idx="12"/>
          </p:nvPr>
        </p:nvSpPr>
        <p:spPr>
          <a:xfrm>
            <a:off x="7010400" y="6492875"/>
            <a:ext cx="2133600" cy="365125"/>
          </a:xfrm>
        </p:spPr>
        <p:txBody>
          <a:bodyPr/>
          <a:lstStyle/>
          <a:p>
            <a:pPr>
              <a:defRPr/>
            </a:pPr>
            <a:fld id="{0F73E1F5-76ED-44BB-A8B6-D790BA205F10}" type="slidenum">
              <a:rPr lang="es-CL" smtClean="0"/>
              <a:pPr>
                <a:defRPr/>
              </a:pPr>
              <a:t>26</a:t>
            </a:fld>
            <a:endParaRPr lang="es-CL" dirty="0"/>
          </a:p>
        </p:txBody>
      </p:sp>
      <p:sp>
        <p:nvSpPr>
          <p:cNvPr id="3" name="2 CuadroTexto"/>
          <p:cNvSpPr txBox="1"/>
          <p:nvPr/>
        </p:nvSpPr>
        <p:spPr>
          <a:xfrm>
            <a:off x="1130300" y="1608088"/>
            <a:ext cx="7204039" cy="369332"/>
          </a:xfrm>
          <a:prstGeom prst="rect">
            <a:avLst/>
          </a:prstGeom>
          <a:noFill/>
        </p:spPr>
        <p:txBody>
          <a:bodyPr wrap="square" rtlCol="0">
            <a:spAutoFit/>
          </a:bodyPr>
          <a:lstStyle/>
          <a:p>
            <a:pPr lvl="0"/>
            <a:r>
              <a:rPr lang="es-CL" altLang="es-CL" b="1" dirty="0" smtClean="0">
                <a:solidFill>
                  <a:prstClr val="black"/>
                </a:solidFill>
                <a:latin typeface="Verdana" pitchFamily="34" charset="0"/>
              </a:rPr>
              <a:t>¿Por qué se afirma que cambia su energía?</a:t>
            </a:r>
            <a:endParaRPr lang="es-CL" altLang="es-CL" dirty="0">
              <a:solidFill>
                <a:prstClr val="black"/>
              </a:solidFill>
              <a:latin typeface="Verdana" pitchFamily="34" charset="0"/>
            </a:endParaRPr>
          </a:p>
        </p:txBody>
      </p:sp>
      <p:sp>
        <p:nvSpPr>
          <p:cNvPr id="17" name="TextBox 16"/>
          <p:cNvSpPr txBox="1"/>
          <p:nvPr/>
        </p:nvSpPr>
        <p:spPr>
          <a:xfrm>
            <a:off x="1143000" y="6019800"/>
            <a:ext cx="7200900" cy="369332"/>
          </a:xfrm>
          <a:prstGeom prst="rect">
            <a:avLst/>
          </a:prstGeom>
          <a:noFill/>
        </p:spPr>
        <p:txBody>
          <a:bodyPr wrap="square" rtlCol="0">
            <a:spAutoFit/>
          </a:bodyPr>
          <a:lstStyle/>
          <a:p>
            <a:pPr algn="ctr"/>
            <a:r>
              <a:rPr lang="es-ES_tradnl" b="1" dirty="0" smtClean="0"/>
              <a:t>La </a:t>
            </a:r>
            <a:r>
              <a:rPr lang="es-ES_tradnl" b="1" dirty="0" smtClean="0">
                <a:solidFill>
                  <a:srgbClr val="3366FF"/>
                </a:solidFill>
              </a:rPr>
              <a:t>energía potencial </a:t>
            </a:r>
            <a:r>
              <a:rPr lang="es-ES_tradnl" b="1" u="sng" dirty="0" smtClean="0"/>
              <a:t>se transforma </a:t>
            </a:r>
            <a:r>
              <a:rPr lang="es-ES_tradnl" b="1" dirty="0" smtClean="0"/>
              <a:t>en </a:t>
            </a:r>
            <a:r>
              <a:rPr lang="es-ES_tradnl" b="1" dirty="0" smtClean="0">
                <a:solidFill>
                  <a:srgbClr val="FF6600"/>
                </a:solidFill>
              </a:rPr>
              <a:t>energía cinética.</a:t>
            </a:r>
            <a:endParaRPr lang="es-ES_tradnl" b="1" dirty="0">
              <a:solidFill>
                <a:srgbClr val="FF6600"/>
              </a:solidFill>
            </a:endParaRPr>
          </a:p>
        </p:txBody>
      </p:sp>
      <p:sp>
        <p:nvSpPr>
          <p:cNvPr id="19" name="Rectangle 18"/>
          <p:cNvSpPr/>
          <p:nvPr/>
        </p:nvSpPr>
        <p:spPr>
          <a:xfrm>
            <a:off x="1034459" y="3530448"/>
            <a:ext cx="4229100" cy="646331"/>
          </a:xfrm>
          <a:prstGeom prst="rect">
            <a:avLst/>
          </a:prstGeom>
        </p:spPr>
        <p:txBody>
          <a:bodyPr wrap="square">
            <a:spAutoFit/>
          </a:bodyPr>
          <a:lstStyle/>
          <a:p>
            <a:pPr marL="285750" indent="-285750" algn="just" eaLnBrk="1" hangingPunct="1">
              <a:buFont typeface="Arial" panose="020B0604020202020204" pitchFamily="34" charset="0"/>
              <a:buChar char="•"/>
            </a:pPr>
            <a:r>
              <a:rPr lang="es-ES_tradnl" altLang="es-CL" dirty="0" smtClean="0">
                <a:latin typeface="Verdana" pitchFamily="34" charset="0"/>
              </a:rPr>
              <a:t>Cambiando también la velocidad de la pelota, </a:t>
            </a:r>
          </a:p>
        </p:txBody>
      </p:sp>
      <p:sp>
        <p:nvSpPr>
          <p:cNvPr id="20" name="2 CuadroTexto"/>
          <p:cNvSpPr txBox="1"/>
          <p:nvPr/>
        </p:nvSpPr>
        <p:spPr>
          <a:xfrm>
            <a:off x="1099230" y="4774358"/>
            <a:ext cx="7848600" cy="1200329"/>
          </a:xfrm>
          <a:prstGeom prst="rect">
            <a:avLst/>
          </a:prstGeom>
          <a:noFill/>
        </p:spPr>
        <p:txBody>
          <a:bodyPr wrap="square" rtlCol="0">
            <a:spAutoFit/>
          </a:bodyPr>
          <a:lstStyle/>
          <a:p>
            <a:r>
              <a:rPr lang="es-CL" altLang="es-CL" dirty="0" smtClean="0">
                <a:solidFill>
                  <a:prstClr val="black"/>
                </a:solidFill>
                <a:latin typeface="Verdana" pitchFamily="34" charset="0"/>
              </a:rPr>
              <a:t>Al </a:t>
            </a:r>
            <a:r>
              <a:rPr lang="es-CL" altLang="es-CL" dirty="0">
                <a:solidFill>
                  <a:prstClr val="black"/>
                </a:solidFill>
                <a:latin typeface="Verdana" pitchFamily="34" charset="0"/>
              </a:rPr>
              <a:t>disminuir su altura, disminuye su </a:t>
            </a:r>
            <a:r>
              <a:rPr lang="es-CL" altLang="es-CL" b="1" dirty="0">
                <a:solidFill>
                  <a:srgbClr val="0000FF"/>
                </a:solidFill>
                <a:latin typeface="Verdana" pitchFamily="34" charset="0"/>
              </a:rPr>
              <a:t>energía potencial</a:t>
            </a:r>
            <a:r>
              <a:rPr lang="es-CL" altLang="es-CL" dirty="0">
                <a:solidFill>
                  <a:srgbClr val="0000FF"/>
                </a:solidFill>
                <a:latin typeface="Verdana" pitchFamily="34" charset="0"/>
              </a:rPr>
              <a:t> </a:t>
            </a:r>
            <a:r>
              <a:rPr lang="es-CL" altLang="es-CL" dirty="0">
                <a:solidFill>
                  <a:prstClr val="black"/>
                </a:solidFill>
                <a:latin typeface="Verdana" pitchFamily="34" charset="0"/>
              </a:rPr>
              <a:t>(la que tiene en virtud de su altura) convirtiéndose en </a:t>
            </a:r>
            <a:r>
              <a:rPr lang="es-CL" altLang="es-CL" b="1" dirty="0">
                <a:solidFill>
                  <a:srgbClr val="FF6600"/>
                </a:solidFill>
                <a:latin typeface="Verdana" pitchFamily="34" charset="0"/>
              </a:rPr>
              <a:t>energía cinética </a:t>
            </a:r>
            <a:r>
              <a:rPr lang="es-CL" altLang="es-CL" dirty="0">
                <a:solidFill>
                  <a:prstClr val="black"/>
                </a:solidFill>
                <a:latin typeface="Verdana" pitchFamily="34" charset="0"/>
              </a:rPr>
              <a:t>(la que adquiere en virtud de su </a:t>
            </a:r>
            <a:r>
              <a:rPr lang="es-CL" altLang="es-CL" dirty="0">
                <a:solidFill>
                  <a:srgbClr val="000000"/>
                </a:solidFill>
                <a:latin typeface="Verdana" panose="020B0604030504040204" pitchFamily="34" charset="0"/>
                <a:ea typeface="Verdana" panose="020B0604030504040204" pitchFamily="34" charset="0"/>
                <a:cs typeface="Verdana" panose="020B0604030504040204" pitchFamily="34" charset="0"/>
              </a:rPr>
              <a:t>velocidad</a:t>
            </a:r>
            <a:r>
              <a:rPr lang="es-CL" altLang="es-CL" dirty="0">
                <a:solidFill>
                  <a:prstClr val="black"/>
                </a:solidFill>
                <a:latin typeface="Verdana" pitchFamily="34" charset="0"/>
              </a:rPr>
              <a:t>).</a:t>
            </a:r>
            <a:endParaRPr lang="es-ES_tradnl" dirty="0"/>
          </a:p>
          <a:p>
            <a:pPr lvl="0"/>
            <a:endParaRPr lang="es-CL" altLang="es-CL" dirty="0">
              <a:solidFill>
                <a:prstClr val="black"/>
              </a:solidFill>
              <a:latin typeface="Verdana" pitchFamily="34" charset="0"/>
            </a:endParaRPr>
          </a:p>
        </p:txBody>
      </p:sp>
      <p:sp>
        <p:nvSpPr>
          <p:cNvPr id="16" name="Right Triangle 15"/>
          <p:cNvSpPr/>
          <p:nvPr/>
        </p:nvSpPr>
        <p:spPr>
          <a:xfrm flipH="1">
            <a:off x="8382000" y="3048000"/>
            <a:ext cx="381000" cy="1371600"/>
          </a:xfrm>
          <a:prstGeom prst="rtTriangl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1" name="Right Triangle 20"/>
          <p:cNvSpPr/>
          <p:nvPr/>
        </p:nvSpPr>
        <p:spPr>
          <a:xfrm flipV="1">
            <a:off x="8305800" y="3048000"/>
            <a:ext cx="381000" cy="1371600"/>
          </a:xfrm>
          <a:prstGeom prst="rtTriangl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3" name="Curved Down Arrow 22"/>
          <p:cNvSpPr/>
          <p:nvPr/>
        </p:nvSpPr>
        <p:spPr>
          <a:xfrm rot="4786043">
            <a:off x="8226167" y="3474076"/>
            <a:ext cx="861765" cy="356660"/>
          </a:xfrm>
          <a:prstGeom prst="curvedDownArrow">
            <a:avLst>
              <a:gd name="adj1" fmla="val 23410"/>
              <a:gd name="adj2" fmla="val 50000"/>
              <a:gd name="adj3" fmla="val 3668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chemeClr val="tx1"/>
              </a:solidFill>
            </a:endParaRPr>
          </a:p>
        </p:txBody>
      </p:sp>
      <p:sp>
        <p:nvSpPr>
          <p:cNvPr id="5" name="4 Rectángulo"/>
          <p:cNvSpPr/>
          <p:nvPr/>
        </p:nvSpPr>
        <p:spPr>
          <a:xfrm>
            <a:off x="1475656" y="2818345"/>
            <a:ext cx="4249491" cy="646331"/>
          </a:xfrm>
          <a:prstGeom prst="rect">
            <a:avLst/>
          </a:prstGeom>
        </p:spPr>
        <p:txBody>
          <a:bodyPr wrap="square">
            <a:spAutoFit/>
          </a:bodyPr>
          <a:lstStyle/>
          <a:p>
            <a:pPr marL="285750" indent="-285750" eaLnBrk="1" hangingPunct="1"/>
            <a:r>
              <a:rPr lang="es-ES_tradnl" altLang="es-CL" dirty="0" smtClean="0">
                <a:solidFill>
                  <a:srgbClr val="0000FF"/>
                </a:solidFill>
                <a:latin typeface="Verdana" pitchFamily="34" charset="0"/>
                <a:sym typeface="Wingdings"/>
              </a:rPr>
              <a:t>Cambia </a:t>
            </a:r>
            <a:r>
              <a:rPr lang="es-ES_tradnl" altLang="es-CL" dirty="0">
                <a:solidFill>
                  <a:srgbClr val="0000FF"/>
                </a:solidFill>
                <a:latin typeface="Verdana" pitchFamily="34" charset="0"/>
                <a:sym typeface="Wingdings"/>
              </a:rPr>
              <a:t>la energía potencial de la pelota</a:t>
            </a:r>
            <a:r>
              <a:rPr lang="es-ES_tradnl" altLang="es-CL" dirty="0">
                <a:solidFill>
                  <a:srgbClr val="0000FF"/>
                </a:solidFill>
                <a:latin typeface="Verdana" pitchFamily="34" charset="0"/>
              </a:rPr>
              <a:t>.</a:t>
            </a:r>
          </a:p>
        </p:txBody>
      </p:sp>
      <p:sp>
        <p:nvSpPr>
          <p:cNvPr id="6" name="5 Rectángulo"/>
          <p:cNvSpPr/>
          <p:nvPr/>
        </p:nvSpPr>
        <p:spPr>
          <a:xfrm>
            <a:off x="1504508" y="4096434"/>
            <a:ext cx="4003596" cy="646331"/>
          </a:xfrm>
          <a:prstGeom prst="rect">
            <a:avLst/>
          </a:prstGeom>
        </p:spPr>
        <p:txBody>
          <a:bodyPr wrap="square">
            <a:spAutoFit/>
          </a:bodyPr>
          <a:lstStyle/>
          <a:p>
            <a:pPr marL="285750" indent="-285750" eaLnBrk="1" hangingPunct="1"/>
            <a:r>
              <a:rPr lang="es-ES_tradnl" altLang="es-CL" dirty="0" smtClean="0">
                <a:solidFill>
                  <a:srgbClr val="FF6600"/>
                </a:solidFill>
                <a:latin typeface="Verdana" pitchFamily="34" charset="0"/>
                <a:sym typeface="Wingdings"/>
              </a:rPr>
              <a:t>Cambia </a:t>
            </a:r>
            <a:r>
              <a:rPr lang="es-ES_tradnl" altLang="es-CL" dirty="0">
                <a:solidFill>
                  <a:srgbClr val="FF6600"/>
                </a:solidFill>
                <a:latin typeface="Verdana" pitchFamily="34" charset="0"/>
                <a:sym typeface="Wingdings"/>
              </a:rPr>
              <a:t>la energía cinética de la pelota</a:t>
            </a:r>
            <a:r>
              <a:rPr lang="es-ES_tradnl" altLang="es-CL" dirty="0">
                <a:solidFill>
                  <a:srgbClr val="FF6600"/>
                </a:solidFill>
                <a:latin typeface="Verdana" pitchFamily="34" charset="0"/>
              </a:rPr>
              <a:t>.</a:t>
            </a:r>
            <a:r>
              <a:rPr lang="es-ES_tradnl" altLang="es-CL" dirty="0">
                <a:latin typeface="Verdana" pitchFamily="34" charset="0"/>
              </a:rPr>
              <a:t> </a:t>
            </a:r>
          </a:p>
        </p:txBody>
      </p:sp>
    </p:spTree>
    <p:extLst>
      <p:ext uri="{BB962C8B-B14F-4D97-AF65-F5344CB8AC3E}">
        <p14:creationId xmlns:p14="http://schemas.microsoft.com/office/powerpoint/2010/main" val="116358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2000"/>
                                        <p:tgtEl>
                                          <p:spTgt spid="21"/>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2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9" grpId="0"/>
      <p:bldP spid="20" grpId="0"/>
      <p:bldP spid="16" grpId="0" animBg="1"/>
      <p:bldP spid="21" grpId="0" animBg="1"/>
      <p:bldP spid="23" grpId="0" animBg="1"/>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4800600" y="2438400"/>
            <a:ext cx="3886200" cy="3276600"/>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chemeClr val="bg2">
                  <a:lumMod val="50000"/>
                </a:schemeClr>
              </a:solidFill>
            </a:endParaRPr>
          </a:p>
        </p:txBody>
      </p:sp>
      <p:sp>
        <p:nvSpPr>
          <p:cNvPr id="27" name="Rectangle 26"/>
          <p:cNvSpPr/>
          <p:nvPr/>
        </p:nvSpPr>
        <p:spPr>
          <a:xfrm>
            <a:off x="838200" y="2438400"/>
            <a:ext cx="3886200" cy="3276600"/>
          </a:xfrm>
          <a:prstGeom prst="rect">
            <a:avLst/>
          </a:prstGeom>
          <a:solidFill>
            <a:schemeClr val="bg2">
              <a:lumMod val="5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chemeClr val="bg2">
                  <a:lumMod val="50000"/>
                </a:schemeClr>
              </a:solidFill>
            </a:endParaRPr>
          </a:p>
        </p:txBody>
      </p:sp>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126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11269"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11270"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11273" name="2 CuadroTexto"/>
          <p:cNvSpPr txBox="1">
            <a:spLocks noChangeArrowheads="1"/>
          </p:cNvSpPr>
          <p:nvPr/>
        </p:nvSpPr>
        <p:spPr bwMode="auto">
          <a:xfrm>
            <a:off x="3059113" y="1773238"/>
            <a:ext cx="277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                                 </a:t>
            </a:r>
          </a:p>
        </p:txBody>
      </p:sp>
      <p:sp>
        <p:nvSpPr>
          <p:cNvPr id="4" name="3 CuadroTexto"/>
          <p:cNvSpPr txBox="1">
            <a:spLocks noChangeArrowheads="1"/>
          </p:cNvSpPr>
          <p:nvPr/>
        </p:nvSpPr>
        <p:spPr bwMode="auto">
          <a:xfrm>
            <a:off x="1258391" y="1628801"/>
            <a:ext cx="60060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19138" eaLnBrk="0" hangingPunct="0">
              <a:defRPr>
                <a:solidFill>
                  <a:schemeClr val="tx1"/>
                </a:solidFill>
                <a:latin typeface="Arial" charset="0"/>
                <a:cs typeface="Arial" charset="0"/>
              </a:defRPr>
            </a:lvl1pPr>
            <a:lvl2pPr marL="742950" indent="-285750" defTabSz="719138" eaLnBrk="0" hangingPunct="0">
              <a:defRPr>
                <a:solidFill>
                  <a:schemeClr val="tx1"/>
                </a:solidFill>
                <a:latin typeface="Arial" charset="0"/>
                <a:cs typeface="Arial" charset="0"/>
              </a:defRPr>
            </a:lvl2pPr>
            <a:lvl3pPr marL="1143000" indent="-228600" defTabSz="719138" eaLnBrk="0" hangingPunct="0">
              <a:defRPr>
                <a:solidFill>
                  <a:schemeClr val="tx1"/>
                </a:solidFill>
                <a:latin typeface="Arial" charset="0"/>
                <a:cs typeface="Arial" charset="0"/>
              </a:defRPr>
            </a:lvl3pPr>
            <a:lvl4pPr marL="1600200" indent="-228600" defTabSz="719138" eaLnBrk="0" hangingPunct="0">
              <a:defRPr>
                <a:solidFill>
                  <a:schemeClr val="tx1"/>
                </a:solidFill>
                <a:latin typeface="Arial" charset="0"/>
                <a:cs typeface="Arial" charset="0"/>
              </a:defRPr>
            </a:lvl4pPr>
            <a:lvl5pPr marL="2057400" indent="-228600" defTabSz="719138" eaLnBrk="0" hangingPunct="0">
              <a:defRPr>
                <a:solidFill>
                  <a:schemeClr val="tx1"/>
                </a:solidFill>
                <a:latin typeface="Arial" charset="0"/>
                <a:cs typeface="Arial" charset="0"/>
              </a:defRPr>
            </a:lvl5pPr>
            <a:lvl6pPr marL="2514600" indent="-228600" defTabSz="719138" eaLnBrk="0" fontAlgn="base" hangingPunct="0">
              <a:spcBef>
                <a:spcPct val="0"/>
              </a:spcBef>
              <a:spcAft>
                <a:spcPct val="0"/>
              </a:spcAft>
              <a:defRPr>
                <a:solidFill>
                  <a:schemeClr val="tx1"/>
                </a:solidFill>
                <a:latin typeface="Arial" charset="0"/>
                <a:cs typeface="Arial" charset="0"/>
              </a:defRPr>
            </a:lvl6pPr>
            <a:lvl7pPr marL="2971800" indent="-228600" defTabSz="719138" eaLnBrk="0" fontAlgn="base" hangingPunct="0">
              <a:spcBef>
                <a:spcPct val="0"/>
              </a:spcBef>
              <a:spcAft>
                <a:spcPct val="0"/>
              </a:spcAft>
              <a:defRPr>
                <a:solidFill>
                  <a:schemeClr val="tx1"/>
                </a:solidFill>
                <a:latin typeface="Arial" charset="0"/>
                <a:cs typeface="Arial" charset="0"/>
              </a:defRPr>
            </a:lvl7pPr>
            <a:lvl8pPr marL="3429000" indent="-228600" defTabSz="719138" eaLnBrk="0" fontAlgn="base" hangingPunct="0">
              <a:spcBef>
                <a:spcPct val="0"/>
              </a:spcBef>
              <a:spcAft>
                <a:spcPct val="0"/>
              </a:spcAft>
              <a:defRPr>
                <a:solidFill>
                  <a:schemeClr val="tx1"/>
                </a:solidFill>
                <a:latin typeface="Arial" charset="0"/>
                <a:cs typeface="Arial" charset="0"/>
              </a:defRPr>
            </a:lvl8pPr>
            <a:lvl9pPr marL="3886200" indent="-228600" defTabSz="719138"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b="1" dirty="0" smtClean="0">
                <a:latin typeface="Verdana" pitchFamily="34" charset="0"/>
              </a:rPr>
              <a:t>¿Es lo mismo trabajo y energía?</a:t>
            </a:r>
            <a:endParaRPr lang="es-CL" altLang="es-CL" b="1" dirty="0">
              <a:latin typeface="Verdana" pitchFamily="34" charset="0"/>
            </a:endParaRPr>
          </a:p>
        </p:txBody>
      </p:sp>
      <p:sp>
        <p:nvSpPr>
          <p:cNvPr id="15" name="14 Marcador de número de diapositiva"/>
          <p:cNvSpPr>
            <a:spLocks noGrp="1"/>
          </p:cNvSpPr>
          <p:nvPr>
            <p:ph type="sldNum" sz="quarter" idx="12"/>
          </p:nvPr>
        </p:nvSpPr>
        <p:spPr/>
        <p:txBody>
          <a:bodyPr/>
          <a:lstStyle/>
          <a:p>
            <a:pPr>
              <a:defRPr/>
            </a:pPr>
            <a:fld id="{40E03148-08EA-42CF-9272-329E9FC2CCC5}" type="slidenum">
              <a:rPr lang="es-CL" smtClean="0"/>
              <a:pPr>
                <a:defRPr/>
              </a:pPr>
              <a:t>27</a:t>
            </a:fld>
            <a:endParaRPr lang="es-CL" dirty="0"/>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2209800" y="1981200"/>
            <a:ext cx="4394200" cy="369332"/>
          </a:xfrm>
          <a:prstGeom prst="rect">
            <a:avLst/>
          </a:prstGeom>
          <a:noFill/>
        </p:spPr>
        <p:txBody>
          <a:bodyPr wrap="square" rtlCol="0">
            <a:spAutoFit/>
          </a:bodyPr>
          <a:lstStyle/>
          <a:p>
            <a:r>
              <a:rPr lang="es-ES_tradnl" dirty="0" smtClean="0"/>
              <a:t>¡No! Energía y trabajo no son lo mismo.</a:t>
            </a:r>
            <a:endParaRPr lang="es-ES_tradnl" dirty="0"/>
          </a:p>
        </p:txBody>
      </p:sp>
      <p:sp>
        <p:nvSpPr>
          <p:cNvPr id="19" name="TextBox 18"/>
          <p:cNvSpPr txBox="1"/>
          <p:nvPr/>
        </p:nvSpPr>
        <p:spPr>
          <a:xfrm>
            <a:off x="6172200" y="2590800"/>
            <a:ext cx="1562100" cy="369332"/>
          </a:xfrm>
          <a:prstGeom prst="rect">
            <a:avLst/>
          </a:prstGeom>
          <a:noFill/>
        </p:spPr>
        <p:txBody>
          <a:bodyPr wrap="square" rtlCol="0">
            <a:spAutoFit/>
          </a:bodyPr>
          <a:lstStyle/>
          <a:p>
            <a:r>
              <a:rPr lang="es-ES_tradnl" b="1" dirty="0" smtClean="0"/>
              <a:t>Energía  (E)</a:t>
            </a:r>
            <a:endParaRPr lang="es-ES_tradnl" b="1" dirty="0"/>
          </a:p>
        </p:txBody>
      </p:sp>
      <p:sp>
        <p:nvSpPr>
          <p:cNvPr id="20" name="TextBox 19"/>
          <p:cNvSpPr txBox="1"/>
          <p:nvPr/>
        </p:nvSpPr>
        <p:spPr>
          <a:xfrm>
            <a:off x="1676400" y="2590800"/>
            <a:ext cx="1676400" cy="369332"/>
          </a:xfrm>
          <a:prstGeom prst="rect">
            <a:avLst/>
          </a:prstGeom>
          <a:noFill/>
        </p:spPr>
        <p:txBody>
          <a:bodyPr wrap="square" rtlCol="0">
            <a:spAutoFit/>
          </a:bodyPr>
          <a:lstStyle/>
          <a:p>
            <a:r>
              <a:rPr lang="es-ES_tradnl" b="1" dirty="0" smtClean="0"/>
              <a:t>Trabajo  (W)</a:t>
            </a:r>
            <a:endParaRPr lang="es-ES_tradnl" b="1" dirty="0"/>
          </a:p>
        </p:txBody>
      </p:sp>
      <p:sp>
        <p:nvSpPr>
          <p:cNvPr id="21" name="TextBox 20"/>
          <p:cNvSpPr txBox="1"/>
          <p:nvPr/>
        </p:nvSpPr>
        <p:spPr>
          <a:xfrm>
            <a:off x="940594" y="2871085"/>
            <a:ext cx="3657600" cy="646331"/>
          </a:xfrm>
          <a:prstGeom prst="rect">
            <a:avLst/>
          </a:prstGeom>
          <a:noFill/>
        </p:spPr>
        <p:txBody>
          <a:bodyPr wrap="square" rtlCol="0">
            <a:spAutoFit/>
          </a:bodyPr>
          <a:lstStyle/>
          <a:p>
            <a:r>
              <a:rPr lang="es-ES_tradnl" dirty="0" smtClean="0"/>
              <a:t>El trabajo es producido por la aplicación de una </a:t>
            </a:r>
            <a:r>
              <a:rPr lang="es-ES_tradnl" b="1" dirty="0" smtClean="0"/>
              <a:t>fuerza.</a:t>
            </a:r>
            <a:endParaRPr lang="es-ES_tradnl" b="1" dirty="0"/>
          </a:p>
        </p:txBody>
      </p:sp>
      <p:sp>
        <p:nvSpPr>
          <p:cNvPr id="22" name="TextBox 21"/>
          <p:cNvSpPr txBox="1"/>
          <p:nvPr/>
        </p:nvSpPr>
        <p:spPr>
          <a:xfrm>
            <a:off x="4753897" y="2837103"/>
            <a:ext cx="3657600" cy="923330"/>
          </a:xfrm>
          <a:prstGeom prst="rect">
            <a:avLst/>
          </a:prstGeom>
          <a:noFill/>
        </p:spPr>
        <p:txBody>
          <a:bodyPr wrap="square" rtlCol="0">
            <a:spAutoFit/>
          </a:bodyPr>
          <a:lstStyle/>
          <a:p>
            <a:r>
              <a:rPr lang="es-ES_tradnl" dirty="0" smtClean="0"/>
              <a:t>La energía es una </a:t>
            </a:r>
            <a:r>
              <a:rPr lang="es-ES_tradnl" b="1" dirty="0" smtClean="0"/>
              <a:t>característica </a:t>
            </a:r>
            <a:r>
              <a:rPr lang="es-ES_tradnl" dirty="0" smtClean="0"/>
              <a:t>de un cuerpo. El cuerpo posee tal energía </a:t>
            </a:r>
            <a:endParaRPr lang="es-ES_tradnl" dirty="0"/>
          </a:p>
        </p:txBody>
      </p:sp>
      <p:sp>
        <p:nvSpPr>
          <p:cNvPr id="23" name="TextBox 22"/>
          <p:cNvSpPr txBox="1"/>
          <p:nvPr/>
        </p:nvSpPr>
        <p:spPr>
          <a:xfrm>
            <a:off x="4737100" y="3657600"/>
            <a:ext cx="3657600" cy="369332"/>
          </a:xfrm>
          <a:prstGeom prst="rect">
            <a:avLst/>
          </a:prstGeom>
          <a:noFill/>
        </p:spPr>
        <p:txBody>
          <a:bodyPr wrap="square" rtlCol="0">
            <a:spAutoFit/>
          </a:bodyPr>
          <a:lstStyle/>
          <a:p>
            <a:r>
              <a:rPr lang="es-ES_tradnl" dirty="0" smtClean="0"/>
              <a:t>La energía es </a:t>
            </a:r>
            <a:r>
              <a:rPr lang="es-ES_tradnl" b="1" dirty="0" smtClean="0"/>
              <a:t>positiva</a:t>
            </a:r>
            <a:r>
              <a:rPr lang="es-ES_tradnl" dirty="0" smtClean="0"/>
              <a:t>.</a:t>
            </a:r>
            <a:endParaRPr lang="es-ES_tradnl" dirty="0"/>
          </a:p>
        </p:txBody>
      </p:sp>
      <p:sp>
        <p:nvSpPr>
          <p:cNvPr id="24" name="TextBox 23"/>
          <p:cNvSpPr txBox="1"/>
          <p:nvPr/>
        </p:nvSpPr>
        <p:spPr>
          <a:xfrm>
            <a:off x="952500" y="3504302"/>
            <a:ext cx="3848100" cy="1754327"/>
          </a:xfrm>
          <a:prstGeom prst="rect">
            <a:avLst/>
          </a:prstGeom>
          <a:noFill/>
        </p:spPr>
        <p:txBody>
          <a:bodyPr wrap="square" rtlCol="0">
            <a:spAutoFit/>
          </a:bodyPr>
          <a:lstStyle/>
          <a:p>
            <a:r>
              <a:rPr lang="es-ES_tradnl" dirty="0" smtClean="0"/>
              <a:t>El trabajo puede ser </a:t>
            </a:r>
            <a:r>
              <a:rPr lang="es-ES_tradnl" b="1" dirty="0" smtClean="0"/>
              <a:t>positivo o negativo</a:t>
            </a:r>
            <a:r>
              <a:rPr lang="es-ES_tradnl" dirty="0" smtClean="0"/>
              <a:t>. </a:t>
            </a:r>
          </a:p>
          <a:p>
            <a:r>
              <a:rPr lang="es-ES_tradnl" dirty="0" smtClean="0"/>
              <a:t>Es negativo si el </a:t>
            </a:r>
            <a:r>
              <a:rPr lang="es-ES_tradnl" b="1" dirty="0" smtClean="0">
                <a:solidFill>
                  <a:srgbClr val="008000"/>
                </a:solidFill>
              </a:rPr>
              <a:t>desplazamiento </a:t>
            </a:r>
            <a:r>
              <a:rPr lang="es-ES_tradnl" dirty="0" smtClean="0"/>
              <a:t>se realiza en sentido opuesto a la </a:t>
            </a:r>
            <a:r>
              <a:rPr lang="es-ES_tradnl" b="1" dirty="0" smtClean="0">
                <a:solidFill>
                  <a:srgbClr val="FF6600"/>
                </a:solidFill>
              </a:rPr>
              <a:t>fuerza </a:t>
            </a:r>
            <a:r>
              <a:rPr lang="es-ES_tradnl" dirty="0" smtClean="0"/>
              <a:t>como ocurre al amortiguar un salto.</a:t>
            </a:r>
            <a:endParaRPr lang="es-ES_tradnl" dirty="0"/>
          </a:p>
        </p:txBody>
      </p:sp>
      <p:sp>
        <p:nvSpPr>
          <p:cNvPr id="25" name="TextBox 24"/>
          <p:cNvSpPr txBox="1"/>
          <p:nvPr/>
        </p:nvSpPr>
        <p:spPr>
          <a:xfrm>
            <a:off x="1066800" y="5791200"/>
            <a:ext cx="7327900" cy="369332"/>
          </a:xfrm>
          <a:prstGeom prst="rect">
            <a:avLst/>
          </a:prstGeom>
          <a:noFill/>
        </p:spPr>
        <p:txBody>
          <a:bodyPr wrap="square" rtlCol="0">
            <a:spAutoFit/>
          </a:bodyPr>
          <a:lstStyle/>
          <a:p>
            <a:pPr algn="ctr"/>
            <a:r>
              <a:rPr lang="es-ES_tradnl" dirty="0" smtClean="0"/>
              <a:t>El trabajo puede producir un cambio de la energía de un cuerpo.</a:t>
            </a:r>
            <a:endParaRPr lang="es-ES_tradnl" dirty="0"/>
          </a:p>
        </p:txBody>
      </p:sp>
      <p:sp>
        <p:nvSpPr>
          <p:cNvPr id="26" name="TextBox 25"/>
          <p:cNvSpPr txBox="1"/>
          <p:nvPr/>
        </p:nvSpPr>
        <p:spPr>
          <a:xfrm>
            <a:off x="1066800" y="6248400"/>
            <a:ext cx="7327900" cy="369332"/>
          </a:xfrm>
          <a:prstGeom prst="rect">
            <a:avLst/>
          </a:prstGeom>
          <a:noFill/>
        </p:spPr>
        <p:txBody>
          <a:bodyPr wrap="square" rtlCol="0">
            <a:spAutoFit/>
          </a:bodyPr>
          <a:lstStyle/>
          <a:p>
            <a:pPr algn="ctr"/>
            <a:r>
              <a:rPr lang="es-ES_tradnl" dirty="0" smtClean="0"/>
              <a:t>Trabajo y Energía se miden en la misma magnitud: el </a:t>
            </a:r>
            <a:r>
              <a:rPr lang="es-ES_tradnl" b="1" dirty="0" smtClean="0"/>
              <a:t>Joule</a:t>
            </a:r>
            <a:r>
              <a:rPr lang="es-ES_tradnl" dirty="0" smtClean="0"/>
              <a:t>.</a:t>
            </a:r>
            <a:endParaRPr lang="es-ES_tradnl" dirty="0"/>
          </a:p>
        </p:txBody>
      </p:sp>
      <p:pic>
        <p:nvPicPr>
          <p:cNvPr id="29" name="Picture 28"/>
          <p:cNvPicPr>
            <a:picLocks noChangeAspect="1"/>
          </p:cNvPicPr>
          <p:nvPr/>
        </p:nvPicPr>
        <p:blipFill>
          <a:blip r:embed="rId5"/>
          <a:stretch>
            <a:fillRect/>
          </a:stretch>
        </p:blipFill>
        <p:spPr>
          <a:xfrm>
            <a:off x="6114901" y="4065233"/>
            <a:ext cx="1216733" cy="1617702"/>
          </a:xfrm>
          <a:prstGeom prst="rect">
            <a:avLst/>
          </a:prstGeom>
        </p:spPr>
      </p:pic>
      <p:pic>
        <p:nvPicPr>
          <p:cNvPr id="30" name="Picture 29"/>
          <p:cNvPicPr>
            <a:picLocks noChangeAspect="1"/>
          </p:cNvPicPr>
          <p:nvPr/>
        </p:nvPicPr>
        <p:blipFill>
          <a:blip r:embed="rId6"/>
          <a:stretch>
            <a:fillRect/>
          </a:stretch>
        </p:blipFill>
        <p:spPr>
          <a:xfrm>
            <a:off x="7380288" y="4662769"/>
            <a:ext cx="1275928" cy="1040563"/>
          </a:xfrm>
          <a:prstGeom prst="rect">
            <a:avLst/>
          </a:prstGeom>
        </p:spPr>
      </p:pic>
      <p:sp>
        <p:nvSpPr>
          <p:cNvPr id="32" name="Up Arrow 31"/>
          <p:cNvSpPr/>
          <p:nvPr/>
        </p:nvSpPr>
        <p:spPr>
          <a:xfrm>
            <a:off x="6178550" y="4423875"/>
            <a:ext cx="228600" cy="1143000"/>
          </a:xfrm>
          <a:prstGeom prst="upArrow">
            <a:avLst/>
          </a:prstGeom>
          <a:solidFill>
            <a:srgbClr val="FF6600"/>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3" name="Up Arrow 32"/>
          <p:cNvSpPr/>
          <p:nvPr/>
        </p:nvSpPr>
        <p:spPr>
          <a:xfrm flipV="1">
            <a:off x="7583485" y="4802126"/>
            <a:ext cx="280163" cy="764749"/>
          </a:xfrm>
          <a:prstGeom prst="upArrow">
            <a:avLst/>
          </a:prstGeom>
          <a:solidFill>
            <a:srgbClr val="008000"/>
          </a:solid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par>
                          <p:cTn id="27" fill="hold">
                            <p:stCondLst>
                              <p:cond delay="0"/>
                            </p:stCondLst>
                            <p:childTnLst>
                              <p:par>
                                <p:cTn id="28" presetID="10" presetClass="entr" presetSubtype="0"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9"/>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3"/>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P spid="22" grpId="0"/>
      <p:bldP spid="23" grpId="0"/>
      <p:bldP spid="24" grpId="0"/>
      <p:bldP spid="25" grpId="0"/>
      <p:bldP spid="26" grpId="0"/>
      <p:bldP spid="32" grpId="0" animBg="1"/>
      <p:bldP spid="32" grpId="1" animBg="1"/>
      <p:bldP spid="33" grpId="0" animBg="1"/>
      <p:bldP spid="3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3076"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3077"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3078"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3" name="2 CuadroTexto"/>
          <p:cNvSpPr txBox="1"/>
          <p:nvPr/>
        </p:nvSpPr>
        <p:spPr>
          <a:xfrm>
            <a:off x="2828434" y="2763838"/>
            <a:ext cx="3796232" cy="923330"/>
          </a:xfrm>
          <a:prstGeom prst="rect">
            <a:avLst/>
          </a:prstGeom>
          <a:noFill/>
        </p:spPr>
        <p:txBody>
          <a:bodyPr wrap="none" rtlCol="0">
            <a:spAutoFit/>
          </a:bodyPr>
          <a:lstStyle/>
          <a:p>
            <a:pPr lvl="0" algn="just"/>
            <a:r>
              <a:rPr lang="es-CL" altLang="es-CL" sz="5400" b="1" dirty="0" smtClean="0">
                <a:solidFill>
                  <a:prstClr val="black"/>
                </a:solidFill>
                <a:latin typeface="Verdana" pitchFamily="34" charset="0"/>
                <a:ea typeface="Verdana" pitchFamily="34" charset="0"/>
                <a:cs typeface="Verdana" pitchFamily="34" charset="0"/>
              </a:rPr>
              <a:t>Potencia.</a:t>
            </a:r>
            <a:endParaRPr lang="es-CL" altLang="es-CL" sz="5400" b="1" dirty="0">
              <a:solidFill>
                <a:prstClr val="black"/>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717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717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7174"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7178" name="2 CuadroTexto"/>
          <p:cNvSpPr txBox="1">
            <a:spLocks noChangeArrowheads="1"/>
          </p:cNvSpPr>
          <p:nvPr/>
        </p:nvSpPr>
        <p:spPr bwMode="auto">
          <a:xfrm>
            <a:off x="3059113" y="1773238"/>
            <a:ext cx="277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                                 </a:t>
            </a:r>
          </a:p>
        </p:txBody>
      </p:sp>
      <p:sp>
        <p:nvSpPr>
          <p:cNvPr id="4" name="3 CuadroTexto"/>
          <p:cNvSpPr txBox="1">
            <a:spLocks noChangeArrowheads="1"/>
          </p:cNvSpPr>
          <p:nvPr/>
        </p:nvSpPr>
        <p:spPr bwMode="auto">
          <a:xfrm>
            <a:off x="1066800" y="2362200"/>
            <a:ext cx="74898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19138" eaLnBrk="0" hangingPunct="0">
              <a:defRPr>
                <a:solidFill>
                  <a:schemeClr val="tx1"/>
                </a:solidFill>
                <a:latin typeface="Arial" charset="0"/>
                <a:cs typeface="Arial" charset="0"/>
              </a:defRPr>
            </a:lvl1pPr>
            <a:lvl2pPr marL="742950" indent="-285750" defTabSz="719138" eaLnBrk="0" hangingPunct="0">
              <a:defRPr>
                <a:solidFill>
                  <a:schemeClr val="tx1"/>
                </a:solidFill>
                <a:latin typeface="Arial" charset="0"/>
                <a:cs typeface="Arial" charset="0"/>
              </a:defRPr>
            </a:lvl2pPr>
            <a:lvl3pPr marL="1143000" indent="-228600" defTabSz="719138" eaLnBrk="0" hangingPunct="0">
              <a:defRPr>
                <a:solidFill>
                  <a:schemeClr val="tx1"/>
                </a:solidFill>
                <a:latin typeface="Arial" charset="0"/>
                <a:cs typeface="Arial" charset="0"/>
              </a:defRPr>
            </a:lvl3pPr>
            <a:lvl4pPr marL="1600200" indent="-228600" defTabSz="719138" eaLnBrk="0" hangingPunct="0">
              <a:defRPr>
                <a:solidFill>
                  <a:schemeClr val="tx1"/>
                </a:solidFill>
                <a:latin typeface="Arial" charset="0"/>
                <a:cs typeface="Arial" charset="0"/>
              </a:defRPr>
            </a:lvl4pPr>
            <a:lvl5pPr marL="2057400" indent="-228600" defTabSz="719138" eaLnBrk="0" hangingPunct="0">
              <a:defRPr>
                <a:solidFill>
                  <a:schemeClr val="tx1"/>
                </a:solidFill>
                <a:latin typeface="Arial" charset="0"/>
                <a:cs typeface="Arial" charset="0"/>
              </a:defRPr>
            </a:lvl5pPr>
            <a:lvl6pPr marL="2514600" indent="-228600" defTabSz="719138" eaLnBrk="0" fontAlgn="base" hangingPunct="0">
              <a:spcBef>
                <a:spcPct val="0"/>
              </a:spcBef>
              <a:spcAft>
                <a:spcPct val="0"/>
              </a:spcAft>
              <a:defRPr>
                <a:solidFill>
                  <a:schemeClr val="tx1"/>
                </a:solidFill>
                <a:latin typeface="Arial" charset="0"/>
                <a:cs typeface="Arial" charset="0"/>
              </a:defRPr>
            </a:lvl6pPr>
            <a:lvl7pPr marL="2971800" indent="-228600" defTabSz="719138" eaLnBrk="0" fontAlgn="base" hangingPunct="0">
              <a:spcBef>
                <a:spcPct val="0"/>
              </a:spcBef>
              <a:spcAft>
                <a:spcPct val="0"/>
              </a:spcAft>
              <a:defRPr>
                <a:solidFill>
                  <a:schemeClr val="tx1"/>
                </a:solidFill>
                <a:latin typeface="Arial" charset="0"/>
                <a:cs typeface="Arial" charset="0"/>
              </a:defRPr>
            </a:lvl7pPr>
            <a:lvl8pPr marL="3429000" indent="-228600" defTabSz="719138" eaLnBrk="0" fontAlgn="base" hangingPunct="0">
              <a:spcBef>
                <a:spcPct val="0"/>
              </a:spcBef>
              <a:spcAft>
                <a:spcPct val="0"/>
              </a:spcAft>
              <a:defRPr>
                <a:solidFill>
                  <a:schemeClr val="tx1"/>
                </a:solidFill>
                <a:latin typeface="Arial" charset="0"/>
                <a:cs typeface="Arial" charset="0"/>
              </a:defRPr>
            </a:lvl8pPr>
            <a:lvl9pPr marL="3886200" indent="-228600" defTabSz="719138"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dirty="0" smtClean="0">
                <a:latin typeface="Verdana" pitchFamily="34" charset="0"/>
              </a:rPr>
              <a:t>La cantidad de </a:t>
            </a:r>
            <a:r>
              <a:rPr lang="es-CL" altLang="es-CL" b="1" dirty="0" smtClean="0">
                <a:latin typeface="Verdana" pitchFamily="34" charset="0"/>
              </a:rPr>
              <a:t>trabajo</a:t>
            </a:r>
            <a:r>
              <a:rPr lang="es-CL" altLang="es-CL" dirty="0" smtClean="0">
                <a:latin typeface="Verdana" pitchFamily="34" charset="0"/>
              </a:rPr>
              <a:t> que se realiza</a:t>
            </a:r>
            <a:r>
              <a:rPr lang="es-CL" altLang="es-CL" b="1" dirty="0" smtClean="0">
                <a:latin typeface="Verdana" pitchFamily="34" charset="0"/>
              </a:rPr>
              <a:t> </a:t>
            </a:r>
            <a:r>
              <a:rPr lang="es-CL" altLang="es-CL" dirty="0" smtClean="0">
                <a:latin typeface="Verdana" pitchFamily="34" charset="0"/>
              </a:rPr>
              <a:t>o la cantidad de </a:t>
            </a:r>
            <a:r>
              <a:rPr lang="es-CL" altLang="es-CL" b="1" dirty="0" smtClean="0">
                <a:latin typeface="Verdana" pitchFamily="34" charset="0"/>
              </a:rPr>
              <a:t>energía </a:t>
            </a:r>
            <a:r>
              <a:rPr lang="es-CL" altLang="es-CL" dirty="0" smtClean="0">
                <a:latin typeface="Verdana" pitchFamily="34" charset="0"/>
              </a:rPr>
              <a:t>que se requiere para realizar una actividad son magnitudes muy importantes. Se expresan en Joule.</a:t>
            </a:r>
          </a:p>
        </p:txBody>
      </p:sp>
      <p:sp>
        <p:nvSpPr>
          <p:cNvPr id="15" name="14 Marcador de número de diapositiva"/>
          <p:cNvSpPr>
            <a:spLocks noGrp="1"/>
          </p:cNvSpPr>
          <p:nvPr>
            <p:ph type="sldNum" sz="quarter" idx="12"/>
          </p:nvPr>
        </p:nvSpPr>
        <p:spPr/>
        <p:txBody>
          <a:bodyPr/>
          <a:lstStyle/>
          <a:p>
            <a:pPr>
              <a:defRPr/>
            </a:pPr>
            <a:fld id="{0F73E1F5-76ED-44BB-A8B6-D790BA205F10}" type="slidenum">
              <a:rPr lang="es-CL" smtClean="0"/>
              <a:pPr>
                <a:defRPr/>
              </a:pPr>
              <a:t>29</a:t>
            </a:fld>
            <a:endParaRPr lang="es-CL" dirty="0"/>
          </a:p>
        </p:txBody>
      </p:sp>
      <p:sp>
        <p:nvSpPr>
          <p:cNvPr id="5" name="4 CuadroTexto"/>
          <p:cNvSpPr txBox="1"/>
          <p:nvPr/>
        </p:nvSpPr>
        <p:spPr>
          <a:xfrm>
            <a:off x="1265237" y="1700808"/>
            <a:ext cx="7405292" cy="369332"/>
          </a:xfrm>
          <a:prstGeom prst="rect">
            <a:avLst/>
          </a:prstGeom>
          <a:noFill/>
        </p:spPr>
        <p:txBody>
          <a:bodyPr wrap="square" rtlCol="0">
            <a:spAutoFit/>
          </a:bodyPr>
          <a:lstStyle/>
          <a:p>
            <a:pPr lvl="0"/>
            <a:r>
              <a:rPr lang="es-CL" altLang="es-CL" b="1" dirty="0" smtClean="0">
                <a:solidFill>
                  <a:prstClr val="black"/>
                </a:solidFill>
                <a:latin typeface="Verdana" pitchFamily="34" charset="0"/>
              </a:rPr>
              <a:t>La potencia.</a:t>
            </a:r>
            <a:endParaRPr lang="es-CL" altLang="es-CL" b="1" dirty="0">
              <a:solidFill>
                <a:prstClr val="black"/>
              </a:solidFill>
              <a:latin typeface="Verdana" pitchFamily="34" charset="0"/>
            </a:endParaRPr>
          </a:p>
        </p:txBody>
      </p:sp>
      <p:sp>
        <p:nvSpPr>
          <p:cNvPr id="16" name="Rectangle 15"/>
          <p:cNvSpPr/>
          <p:nvPr/>
        </p:nvSpPr>
        <p:spPr>
          <a:xfrm>
            <a:off x="1143000" y="4535269"/>
            <a:ext cx="7467600" cy="646331"/>
          </a:xfrm>
          <a:prstGeom prst="rect">
            <a:avLst/>
          </a:prstGeom>
        </p:spPr>
        <p:txBody>
          <a:bodyPr wrap="square">
            <a:spAutoFit/>
          </a:bodyPr>
          <a:lstStyle/>
          <a:p>
            <a:pPr eaLnBrk="1" hangingPunct="1"/>
            <a:r>
              <a:rPr lang="es-CL" altLang="es-CL" dirty="0" smtClean="0">
                <a:latin typeface="Verdana" pitchFamily="34" charset="0"/>
              </a:rPr>
              <a:t>Cuando se considera la energía empleada en un tiempo específico, se habla de </a:t>
            </a:r>
            <a:r>
              <a:rPr lang="es-CL" altLang="es-CL" b="1" dirty="0" smtClean="0">
                <a:latin typeface="Verdana" pitchFamily="34" charset="0"/>
              </a:rPr>
              <a:t>potencia</a:t>
            </a:r>
            <a:r>
              <a:rPr lang="es-CL" altLang="es-CL" dirty="0" smtClean="0">
                <a:latin typeface="Verdana" pitchFamily="34" charset="0"/>
              </a:rPr>
              <a:t>.</a:t>
            </a:r>
          </a:p>
        </p:txBody>
      </p:sp>
      <p:sp>
        <p:nvSpPr>
          <p:cNvPr id="17" name="Rectangle 16"/>
          <p:cNvSpPr/>
          <p:nvPr/>
        </p:nvSpPr>
        <p:spPr>
          <a:xfrm>
            <a:off x="1143000" y="3544669"/>
            <a:ext cx="7391400" cy="646331"/>
          </a:xfrm>
          <a:prstGeom prst="rect">
            <a:avLst/>
          </a:prstGeom>
        </p:spPr>
        <p:txBody>
          <a:bodyPr wrap="square">
            <a:spAutoFit/>
          </a:bodyPr>
          <a:lstStyle/>
          <a:p>
            <a:pPr algn="just" eaLnBrk="1" hangingPunct="1"/>
            <a:r>
              <a:rPr lang="es-CL" altLang="es-CL" dirty="0" smtClean="0">
                <a:latin typeface="Verdana" pitchFamily="34" charset="0"/>
              </a:rPr>
              <a:t>Sin embargo, en algunos casos, es también importante considerar </a:t>
            </a:r>
            <a:r>
              <a:rPr lang="es-CL" altLang="es-CL" b="1" dirty="0" smtClean="0">
                <a:latin typeface="Verdana" pitchFamily="34" charset="0"/>
              </a:rPr>
              <a:t>en cuánto tiempo </a:t>
            </a:r>
            <a:r>
              <a:rPr lang="es-CL" altLang="es-CL" dirty="0" smtClean="0">
                <a:latin typeface="Verdana" pitchFamily="34" charset="0"/>
              </a:rPr>
              <a:t>esta energie será empleada.</a:t>
            </a:r>
            <a:endParaRPr lang="es-CL" altLang="es-CL" dirty="0">
              <a:latin typeface="Verdana" pitchFamily="34" charset="0"/>
            </a:endParaRPr>
          </a:p>
        </p:txBody>
      </p:sp>
    </p:spTree>
    <p:extLst>
      <p:ext uri="{BB962C8B-B14F-4D97-AF65-F5344CB8AC3E}">
        <p14:creationId xmlns:p14="http://schemas.microsoft.com/office/powerpoint/2010/main" val="2538225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3076"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3077"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3078"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3" name="2 CuadroTexto"/>
          <p:cNvSpPr txBox="1"/>
          <p:nvPr/>
        </p:nvSpPr>
        <p:spPr>
          <a:xfrm>
            <a:off x="3196322" y="2763838"/>
            <a:ext cx="3060453" cy="923330"/>
          </a:xfrm>
          <a:prstGeom prst="rect">
            <a:avLst/>
          </a:prstGeom>
          <a:noFill/>
        </p:spPr>
        <p:txBody>
          <a:bodyPr wrap="none" rtlCol="0">
            <a:spAutoFit/>
          </a:bodyPr>
          <a:lstStyle/>
          <a:p>
            <a:pPr lvl="0" algn="just"/>
            <a:r>
              <a:rPr lang="es-CL" altLang="es-CL" sz="5400" b="1" dirty="0" smtClean="0">
                <a:solidFill>
                  <a:prstClr val="black"/>
                </a:solidFill>
                <a:latin typeface="Verdana" pitchFamily="34" charset="0"/>
                <a:ea typeface="Verdana" pitchFamily="34" charset="0"/>
                <a:cs typeface="Verdana" pitchFamily="34" charset="0"/>
              </a:rPr>
              <a:t>Fuerza.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9460"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19461"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19462"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19465" name="5 CuadroTexto"/>
          <p:cNvSpPr txBox="1">
            <a:spLocks noChangeArrowheads="1"/>
          </p:cNvSpPr>
          <p:nvPr/>
        </p:nvSpPr>
        <p:spPr bwMode="auto">
          <a:xfrm>
            <a:off x="1346994" y="2132856"/>
            <a:ext cx="75692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dirty="0" smtClean="0"/>
              <a:t> </a:t>
            </a:r>
            <a:endParaRPr lang="es-CL" altLang="es-CL" dirty="0"/>
          </a:p>
          <a:p>
            <a:pPr eaLnBrk="1" hangingPunct="1"/>
            <a:endParaRPr lang="es-CL" altLang="es-CL" dirty="0"/>
          </a:p>
          <a:p>
            <a:pPr eaLnBrk="1" hangingPunct="1"/>
            <a:endParaRPr lang="es-CL" altLang="es-CL" dirty="0">
              <a:latin typeface="Verdana" pitchFamily="34" charset="0"/>
            </a:endParaRPr>
          </a:p>
          <a:p>
            <a:pPr eaLnBrk="1" hangingPunct="1"/>
            <a:endParaRPr lang="es-CL" altLang="es-CL" dirty="0">
              <a:latin typeface="Verdana" pitchFamily="34" charset="0"/>
            </a:endParaRPr>
          </a:p>
          <a:p>
            <a:pPr eaLnBrk="1" hangingPunct="1"/>
            <a:endParaRPr lang="es-CL" altLang="es-CL" dirty="0">
              <a:latin typeface="Verdana" pitchFamily="34" charset="0"/>
            </a:endParaRPr>
          </a:p>
          <a:p>
            <a:pPr eaLnBrk="1" hangingPunct="1"/>
            <a:endParaRPr lang="es-CL" altLang="es-CL" dirty="0">
              <a:latin typeface="Verdana" pitchFamily="34" charset="0"/>
            </a:endParaRPr>
          </a:p>
          <a:p>
            <a:pPr eaLnBrk="1" hangingPunct="1"/>
            <a:endParaRPr lang="es-CL" altLang="es-CL" dirty="0">
              <a:latin typeface="Verdana" pitchFamily="34" charset="0"/>
            </a:endParaRPr>
          </a:p>
          <a:p>
            <a:pPr eaLnBrk="1" hangingPunct="1"/>
            <a:endParaRPr lang="es-CL" altLang="es-CL" dirty="0">
              <a:latin typeface="Verdana" pitchFamily="34" charset="0"/>
            </a:endParaRPr>
          </a:p>
          <a:p>
            <a:pPr eaLnBrk="1" hangingPunct="1"/>
            <a:endParaRPr lang="es-CL" altLang="es-CL" dirty="0">
              <a:latin typeface="Verdana" pitchFamily="34" charset="0"/>
            </a:endParaRPr>
          </a:p>
          <a:p>
            <a:pPr eaLnBrk="1" hangingPunct="1"/>
            <a:endParaRPr lang="es-CL" altLang="es-CL" dirty="0">
              <a:latin typeface="Verdana" pitchFamily="34" charset="0"/>
            </a:endParaRPr>
          </a:p>
          <a:p>
            <a:pPr eaLnBrk="1" hangingPunct="1"/>
            <a:endParaRPr lang="es-CL" altLang="es-CL" dirty="0">
              <a:latin typeface="Verdana" pitchFamily="34" charset="0"/>
            </a:endParaRPr>
          </a:p>
        </p:txBody>
      </p:sp>
      <p:sp>
        <p:nvSpPr>
          <p:cNvPr id="19466" name="12 Título"/>
          <p:cNvSpPr>
            <a:spLocks noGrp="1"/>
          </p:cNvSpPr>
          <p:nvPr>
            <p:ph type="title"/>
          </p:nvPr>
        </p:nvSpPr>
        <p:spPr>
          <a:xfrm>
            <a:off x="985837" y="2708201"/>
            <a:ext cx="7834313" cy="2320999"/>
          </a:xfrm>
        </p:spPr>
        <p:txBody>
          <a:bodyPr/>
          <a:lstStyle/>
          <a:p>
            <a:pPr algn="l"/>
            <a:r>
              <a:rPr lang="es-CL" altLang="es-CL" sz="1800" dirty="0" smtClean="0">
                <a:latin typeface="Verdana" pitchFamily="34" charset="0"/>
                <a:ea typeface="Verdana" pitchFamily="34" charset="0"/>
                <a:cs typeface="Verdana" pitchFamily="34" charset="0"/>
              </a:rPr>
              <a:t>La potencia es la cantidad de </a:t>
            </a:r>
            <a:r>
              <a:rPr lang="es-CL" altLang="es-CL" sz="1800" b="1" dirty="0" smtClean="0">
                <a:latin typeface="Verdana" pitchFamily="34" charset="0"/>
                <a:ea typeface="Verdana" pitchFamily="34" charset="0"/>
                <a:cs typeface="Verdana" pitchFamily="34" charset="0"/>
              </a:rPr>
              <a:t>trabajo</a:t>
            </a:r>
            <a:r>
              <a:rPr lang="es-CL" altLang="es-CL" sz="1800" dirty="0" smtClean="0">
                <a:latin typeface="Verdana" pitchFamily="34" charset="0"/>
                <a:ea typeface="Verdana" pitchFamily="34" charset="0"/>
                <a:cs typeface="Verdana" pitchFamily="34" charset="0"/>
              </a:rPr>
              <a:t> o variación de </a:t>
            </a:r>
            <a:r>
              <a:rPr lang="es-CL" altLang="es-CL" sz="1800" b="1" dirty="0" smtClean="0">
                <a:latin typeface="Verdana" pitchFamily="34" charset="0"/>
                <a:ea typeface="Verdana" pitchFamily="34" charset="0"/>
                <a:cs typeface="Verdana" pitchFamily="34" charset="0"/>
              </a:rPr>
              <a:t>energía </a:t>
            </a:r>
            <a:r>
              <a:rPr lang="es-CL" altLang="es-CL" sz="1800" dirty="0" smtClean="0">
                <a:latin typeface="Verdana" pitchFamily="34" charset="0"/>
                <a:ea typeface="Verdana" pitchFamily="34" charset="0"/>
                <a:cs typeface="Verdana" pitchFamily="34" charset="0"/>
              </a:rPr>
              <a:t>realizado en un </a:t>
            </a:r>
            <a:r>
              <a:rPr lang="es-CL" altLang="es-CL" sz="1800" b="1" dirty="0" smtClean="0">
                <a:latin typeface="Verdana" pitchFamily="34" charset="0"/>
                <a:ea typeface="Verdana" pitchFamily="34" charset="0"/>
                <a:cs typeface="Verdana" pitchFamily="34" charset="0"/>
              </a:rPr>
              <a:t>tiempo</a:t>
            </a:r>
            <a:r>
              <a:rPr lang="es-CL" altLang="es-CL" sz="1800" dirty="0" smtClean="0">
                <a:latin typeface="Verdana" pitchFamily="34" charset="0"/>
                <a:ea typeface="Verdana" pitchFamily="34" charset="0"/>
                <a:cs typeface="Verdana" pitchFamily="34" charset="0"/>
              </a:rPr>
              <a:t> determinado.</a:t>
            </a:r>
            <a:br>
              <a:rPr lang="es-CL" altLang="es-CL" sz="1800" dirty="0" smtClean="0">
                <a:latin typeface="Verdana" pitchFamily="34" charset="0"/>
                <a:ea typeface="Verdana" pitchFamily="34" charset="0"/>
                <a:cs typeface="Verdana" pitchFamily="34" charset="0"/>
              </a:rPr>
            </a:br>
            <a:r>
              <a:rPr lang="es-CL" altLang="es-CL" sz="1800" dirty="0" smtClean="0">
                <a:latin typeface="Verdana" pitchFamily="34" charset="0"/>
                <a:ea typeface="Verdana" pitchFamily="34" charset="0"/>
                <a:cs typeface="Verdana" pitchFamily="34" charset="0"/>
              </a:rPr>
              <a:t/>
            </a:r>
            <a:br>
              <a:rPr lang="es-CL" altLang="es-CL" sz="1800" dirty="0" smtClean="0">
                <a:latin typeface="Verdana" pitchFamily="34" charset="0"/>
                <a:ea typeface="Verdana" pitchFamily="34" charset="0"/>
                <a:cs typeface="Verdana" pitchFamily="34" charset="0"/>
              </a:rPr>
            </a:br>
            <a:r>
              <a:rPr lang="es-CL" altLang="es-CL" sz="1800" dirty="0" smtClean="0">
                <a:latin typeface="Verdana" pitchFamily="34" charset="0"/>
                <a:ea typeface="Verdana" pitchFamily="34" charset="0"/>
                <a:cs typeface="Verdana" pitchFamily="34" charset="0"/>
              </a:rPr>
              <a:t>  </a:t>
            </a:r>
            <a:r>
              <a:rPr lang="es-CL" altLang="es-CL" sz="1800" dirty="0">
                <a:latin typeface="Verdana" pitchFamily="34" charset="0"/>
                <a:ea typeface="Verdana" pitchFamily="34" charset="0"/>
                <a:cs typeface="Verdana" pitchFamily="34" charset="0"/>
              </a:rPr>
              <a:t/>
            </a:r>
            <a:br>
              <a:rPr lang="es-CL" altLang="es-CL" sz="1800" dirty="0">
                <a:latin typeface="Verdana" pitchFamily="34" charset="0"/>
                <a:ea typeface="Verdana" pitchFamily="34" charset="0"/>
                <a:cs typeface="Verdana" pitchFamily="34" charset="0"/>
              </a:rPr>
            </a:br>
            <a:r>
              <a:rPr lang="es-CL" altLang="es-CL" sz="1800" dirty="0" smtClean="0">
                <a:latin typeface="Verdana" pitchFamily="34" charset="0"/>
                <a:ea typeface="Verdana" pitchFamily="34" charset="0"/>
                <a:cs typeface="Verdana" pitchFamily="34" charset="0"/>
              </a:rPr>
              <a:t>Si se produce </a:t>
            </a:r>
            <a:r>
              <a:rPr lang="es-CL" altLang="es-CL" sz="1800" b="1" dirty="0" smtClean="0">
                <a:latin typeface="Verdana" pitchFamily="34" charset="0"/>
                <a:ea typeface="Verdana" pitchFamily="34" charset="0"/>
                <a:cs typeface="Verdana" pitchFamily="34" charset="0"/>
              </a:rPr>
              <a:t>más trabajo </a:t>
            </a:r>
            <a:r>
              <a:rPr lang="es-CL" altLang="es-CL" sz="1800" dirty="0" smtClean="0">
                <a:latin typeface="Verdana" pitchFamily="34" charset="0"/>
                <a:ea typeface="Verdana" pitchFamily="34" charset="0"/>
                <a:cs typeface="Verdana" pitchFamily="34" charset="0"/>
              </a:rPr>
              <a:t>en el </a:t>
            </a:r>
            <a:r>
              <a:rPr lang="es-CL" altLang="es-CL" sz="1800" b="1" u="sng" dirty="0" smtClean="0">
                <a:latin typeface="Verdana" pitchFamily="34" charset="0"/>
                <a:ea typeface="Verdana" pitchFamily="34" charset="0"/>
                <a:cs typeface="Verdana" pitchFamily="34" charset="0"/>
              </a:rPr>
              <a:t>mismo tiempo </a:t>
            </a:r>
            <a:r>
              <a:rPr lang="es-CL" altLang="es-CL" sz="1800" dirty="0" smtClean="0">
                <a:latin typeface="Verdana" pitchFamily="34" charset="0"/>
                <a:ea typeface="Verdana" pitchFamily="34" charset="0"/>
                <a:cs typeface="Verdana" pitchFamily="34" charset="0"/>
              </a:rPr>
              <a:t>habrá </a:t>
            </a:r>
            <a:r>
              <a:rPr lang="es-CL" altLang="es-CL" sz="1800" b="1" dirty="0" smtClean="0">
                <a:latin typeface="Verdana" pitchFamily="34" charset="0"/>
                <a:ea typeface="Verdana" pitchFamily="34" charset="0"/>
                <a:cs typeface="Verdana" pitchFamily="34" charset="0"/>
              </a:rPr>
              <a:t>mayor potencia</a:t>
            </a:r>
            <a:r>
              <a:rPr lang="es-CL" altLang="es-CL" sz="1800" dirty="0" smtClean="0">
                <a:latin typeface="Verdana" pitchFamily="34" charset="0"/>
                <a:ea typeface="Verdana" pitchFamily="34" charset="0"/>
                <a:cs typeface="Verdana" pitchFamily="34" charset="0"/>
              </a:rPr>
              <a:t>.</a:t>
            </a:r>
          </a:p>
        </p:txBody>
      </p:sp>
      <p:sp>
        <p:nvSpPr>
          <p:cNvPr id="12" name="11 Marcador de número de diapositiva"/>
          <p:cNvSpPr>
            <a:spLocks noGrp="1"/>
          </p:cNvSpPr>
          <p:nvPr>
            <p:ph type="sldNum" sz="quarter" idx="12"/>
          </p:nvPr>
        </p:nvSpPr>
        <p:spPr/>
        <p:txBody>
          <a:bodyPr/>
          <a:lstStyle/>
          <a:p>
            <a:pPr>
              <a:defRPr/>
            </a:pPr>
            <a:fld id="{5F5E8611-12FC-4FFF-B988-E3C85D5E9C98}" type="slidenum">
              <a:rPr lang="es-CL" smtClean="0"/>
              <a:pPr>
                <a:defRPr/>
              </a:pPr>
              <a:t>30</a:t>
            </a:fld>
            <a:endParaRPr lang="es-CL" dirty="0"/>
          </a:p>
        </p:txBody>
      </p:sp>
      <p:sp>
        <p:nvSpPr>
          <p:cNvPr id="19468" name="15 Rectángulo"/>
          <p:cNvSpPr>
            <a:spLocks noChangeArrowheads="1"/>
          </p:cNvSpPr>
          <p:nvPr/>
        </p:nvSpPr>
        <p:spPr bwMode="auto">
          <a:xfrm>
            <a:off x="1476375" y="4941888"/>
            <a:ext cx="6911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latin typeface="Verdana" pitchFamily="34" charset="0"/>
              </a:rPr>
              <a:t> </a:t>
            </a:r>
            <a:endParaRPr lang="es-CL" altLang="es-CL" dirty="0"/>
          </a:p>
        </p:txBody>
      </p:sp>
      <p:sp>
        <p:nvSpPr>
          <p:cNvPr id="15" name="14 CuadroTexto"/>
          <p:cNvSpPr txBox="1"/>
          <p:nvPr/>
        </p:nvSpPr>
        <p:spPr>
          <a:xfrm>
            <a:off x="1073938" y="1763524"/>
            <a:ext cx="1390124" cy="369332"/>
          </a:xfrm>
          <a:prstGeom prst="rect">
            <a:avLst/>
          </a:prstGeom>
          <a:noFill/>
        </p:spPr>
        <p:txBody>
          <a:bodyPr wrap="none" rtlCol="0">
            <a:spAutoFit/>
          </a:bodyPr>
          <a:lstStyle/>
          <a:p>
            <a:pPr lvl="0" algn="just"/>
            <a:r>
              <a:rPr lang="es-CL" altLang="es-CL" b="1" dirty="0" smtClean="0">
                <a:solidFill>
                  <a:prstClr val="black"/>
                </a:solidFill>
                <a:latin typeface="Verdana" pitchFamily="34" charset="0"/>
              </a:rPr>
              <a:t>Potencia.</a:t>
            </a:r>
            <a:endParaRPr lang="es-CL" altLang="es-CL" b="1" dirty="0">
              <a:solidFill>
                <a:prstClr val="black"/>
              </a:solidFill>
              <a:latin typeface="Verdan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717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717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7174"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pic>
        <p:nvPicPr>
          <p:cNvPr id="717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2 CuadroTexto"/>
          <p:cNvSpPr txBox="1">
            <a:spLocks noChangeArrowheads="1"/>
          </p:cNvSpPr>
          <p:nvPr/>
        </p:nvSpPr>
        <p:spPr bwMode="auto">
          <a:xfrm>
            <a:off x="3059113" y="1773238"/>
            <a:ext cx="277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                                 </a:t>
            </a:r>
          </a:p>
        </p:txBody>
      </p:sp>
      <p:sp>
        <p:nvSpPr>
          <p:cNvPr id="15" name="14 Marcador de número de diapositiva"/>
          <p:cNvSpPr>
            <a:spLocks noGrp="1"/>
          </p:cNvSpPr>
          <p:nvPr>
            <p:ph type="sldNum" sz="quarter" idx="12"/>
          </p:nvPr>
        </p:nvSpPr>
        <p:spPr/>
        <p:txBody>
          <a:bodyPr/>
          <a:lstStyle/>
          <a:p>
            <a:pPr>
              <a:defRPr/>
            </a:pPr>
            <a:fld id="{0F73E1F5-76ED-44BB-A8B6-D790BA205F10}" type="slidenum">
              <a:rPr lang="es-CL" smtClean="0"/>
              <a:pPr>
                <a:defRPr/>
              </a:pPr>
              <a:t>31</a:t>
            </a:fld>
            <a:endParaRPr lang="es-CL" dirty="0"/>
          </a:p>
        </p:txBody>
      </p:sp>
      <p:sp>
        <p:nvSpPr>
          <p:cNvPr id="5" name="4 CuadroTexto"/>
          <p:cNvSpPr txBox="1"/>
          <p:nvPr/>
        </p:nvSpPr>
        <p:spPr>
          <a:xfrm>
            <a:off x="1265237" y="1700808"/>
            <a:ext cx="7405292" cy="646331"/>
          </a:xfrm>
          <a:prstGeom prst="rect">
            <a:avLst/>
          </a:prstGeom>
          <a:noFill/>
        </p:spPr>
        <p:txBody>
          <a:bodyPr wrap="square" rtlCol="0">
            <a:spAutoFit/>
          </a:bodyPr>
          <a:lstStyle/>
          <a:p>
            <a:pPr lvl="0"/>
            <a:r>
              <a:rPr lang="es-CL" altLang="es-CL" dirty="0" smtClean="0">
                <a:solidFill>
                  <a:prstClr val="black"/>
                </a:solidFill>
                <a:latin typeface="Verdana" pitchFamily="34" charset="0"/>
              </a:rPr>
              <a:t>De los siguientes equipos</a:t>
            </a:r>
            <a:r>
              <a:rPr lang="es-CL" altLang="es-CL" dirty="0">
                <a:solidFill>
                  <a:prstClr val="black"/>
                </a:solidFill>
                <a:latin typeface="Verdana" pitchFamily="34" charset="0"/>
              </a:rPr>
              <a:t> </a:t>
            </a:r>
            <a:r>
              <a:rPr lang="es-CL" altLang="es-CL" dirty="0" smtClean="0">
                <a:solidFill>
                  <a:prstClr val="black"/>
                </a:solidFill>
                <a:latin typeface="Verdana" pitchFamily="34" charset="0"/>
              </a:rPr>
              <a:t>¿Cuál es el que requiere mayor potencia?</a:t>
            </a:r>
            <a:endParaRPr lang="es-CL" altLang="es-CL" dirty="0">
              <a:solidFill>
                <a:prstClr val="black"/>
              </a:solidFill>
              <a:latin typeface="Verdana" pitchFamily="34" charset="0"/>
            </a:endParaRPr>
          </a:p>
        </p:txBody>
      </p:sp>
      <p:pic>
        <p:nvPicPr>
          <p:cNvPr id="17" name="Picture 16"/>
          <p:cNvPicPr>
            <a:picLocks noChangeAspect="1"/>
          </p:cNvPicPr>
          <p:nvPr/>
        </p:nvPicPr>
        <p:blipFill>
          <a:blip r:embed="rId5"/>
          <a:stretch>
            <a:fillRect/>
          </a:stretch>
        </p:blipFill>
        <p:spPr>
          <a:xfrm>
            <a:off x="1066800" y="3124200"/>
            <a:ext cx="2514672" cy="1775358"/>
          </a:xfrm>
          <a:prstGeom prst="rect">
            <a:avLst/>
          </a:prstGeom>
        </p:spPr>
      </p:pic>
      <p:pic>
        <p:nvPicPr>
          <p:cNvPr id="19" name="Picture 18"/>
          <p:cNvPicPr>
            <a:picLocks noChangeAspect="1"/>
          </p:cNvPicPr>
          <p:nvPr/>
        </p:nvPicPr>
        <p:blipFill>
          <a:blip r:embed="rId6"/>
          <a:srcRect l="3000" t="13910"/>
          <a:stretch>
            <a:fillRect/>
          </a:stretch>
        </p:blipFill>
        <p:spPr>
          <a:xfrm>
            <a:off x="6019800" y="2895600"/>
            <a:ext cx="2646701" cy="2082799"/>
          </a:xfrm>
          <a:prstGeom prst="rect">
            <a:avLst/>
          </a:prstGeom>
        </p:spPr>
      </p:pic>
      <p:pic>
        <p:nvPicPr>
          <p:cNvPr id="20" name="Picture 19"/>
          <p:cNvPicPr>
            <a:picLocks noChangeAspect="1"/>
          </p:cNvPicPr>
          <p:nvPr/>
        </p:nvPicPr>
        <p:blipFill>
          <a:blip r:embed="rId7"/>
          <a:stretch>
            <a:fillRect/>
          </a:stretch>
        </p:blipFill>
        <p:spPr>
          <a:xfrm>
            <a:off x="4038600" y="3276600"/>
            <a:ext cx="1128800" cy="1644650"/>
          </a:xfrm>
          <a:prstGeom prst="rect">
            <a:avLst/>
          </a:prstGeom>
        </p:spPr>
      </p:pic>
      <p:sp>
        <p:nvSpPr>
          <p:cNvPr id="21" name="4 CuadroTexto"/>
          <p:cNvSpPr txBox="1"/>
          <p:nvPr/>
        </p:nvSpPr>
        <p:spPr>
          <a:xfrm>
            <a:off x="2415183" y="1983260"/>
            <a:ext cx="5105400" cy="369332"/>
          </a:xfrm>
          <a:prstGeom prst="rect">
            <a:avLst/>
          </a:prstGeom>
          <a:noFill/>
        </p:spPr>
        <p:txBody>
          <a:bodyPr wrap="square" rtlCol="0">
            <a:spAutoFit/>
          </a:bodyPr>
          <a:lstStyle/>
          <a:p>
            <a:pPr lvl="0"/>
            <a:r>
              <a:rPr lang="es-CL" altLang="es-CL" dirty="0" smtClean="0">
                <a:solidFill>
                  <a:prstClr val="black"/>
                </a:solidFill>
                <a:latin typeface="Verdana" pitchFamily="34" charset="0"/>
              </a:rPr>
              <a:t>¿Cuál es el que requiere menor potencia?</a:t>
            </a:r>
            <a:endParaRPr lang="es-CL" altLang="es-CL" dirty="0">
              <a:solidFill>
                <a:prstClr val="black"/>
              </a:solidFill>
              <a:latin typeface="Verdana" pitchFamily="34" charset="0"/>
            </a:endParaRPr>
          </a:p>
        </p:txBody>
      </p:sp>
      <p:sp>
        <p:nvSpPr>
          <p:cNvPr id="22" name="4 CuadroTexto"/>
          <p:cNvSpPr txBox="1"/>
          <p:nvPr/>
        </p:nvSpPr>
        <p:spPr>
          <a:xfrm>
            <a:off x="1676400" y="5105400"/>
            <a:ext cx="1295400" cy="369332"/>
          </a:xfrm>
          <a:prstGeom prst="rect">
            <a:avLst/>
          </a:prstGeom>
          <a:noFill/>
        </p:spPr>
        <p:txBody>
          <a:bodyPr wrap="square" rtlCol="0">
            <a:spAutoFit/>
          </a:bodyPr>
          <a:lstStyle/>
          <a:p>
            <a:pPr lvl="0"/>
            <a:r>
              <a:rPr lang="es-CL" altLang="es-CL" dirty="0" smtClean="0">
                <a:solidFill>
                  <a:prstClr val="black"/>
                </a:solidFill>
                <a:latin typeface="Verdana" pitchFamily="34" charset="0"/>
              </a:rPr>
              <a:t>1500 W</a:t>
            </a:r>
            <a:endParaRPr lang="es-CL" altLang="es-CL" dirty="0">
              <a:solidFill>
                <a:prstClr val="black"/>
              </a:solidFill>
              <a:latin typeface="Verdana" pitchFamily="34" charset="0"/>
            </a:endParaRPr>
          </a:p>
        </p:txBody>
      </p:sp>
      <p:sp>
        <p:nvSpPr>
          <p:cNvPr id="23" name="4 CuadroTexto"/>
          <p:cNvSpPr txBox="1"/>
          <p:nvPr/>
        </p:nvSpPr>
        <p:spPr>
          <a:xfrm>
            <a:off x="3962400" y="5105400"/>
            <a:ext cx="1295400" cy="369332"/>
          </a:xfrm>
          <a:prstGeom prst="rect">
            <a:avLst/>
          </a:prstGeom>
          <a:noFill/>
        </p:spPr>
        <p:txBody>
          <a:bodyPr wrap="square" rtlCol="0">
            <a:spAutoFit/>
          </a:bodyPr>
          <a:lstStyle/>
          <a:p>
            <a:pPr lvl="0"/>
            <a:r>
              <a:rPr lang="es-CL" altLang="es-CL" dirty="0" smtClean="0">
                <a:solidFill>
                  <a:prstClr val="black"/>
                </a:solidFill>
                <a:latin typeface="Verdana" pitchFamily="34" charset="0"/>
              </a:rPr>
              <a:t>0,01 </a:t>
            </a:r>
            <a:r>
              <a:rPr lang="es-CL" altLang="es-CL" u="sng" dirty="0" smtClean="0">
                <a:solidFill>
                  <a:prstClr val="black"/>
                </a:solidFill>
                <a:latin typeface="Verdana" pitchFamily="34" charset="0"/>
              </a:rPr>
              <a:t>m</a:t>
            </a:r>
            <a:r>
              <a:rPr lang="es-CL" altLang="es-CL" dirty="0" smtClean="0">
                <a:solidFill>
                  <a:prstClr val="black"/>
                </a:solidFill>
                <a:latin typeface="Verdana" pitchFamily="34" charset="0"/>
              </a:rPr>
              <a:t>W</a:t>
            </a:r>
            <a:endParaRPr lang="es-CL" altLang="es-CL" dirty="0">
              <a:solidFill>
                <a:prstClr val="black"/>
              </a:solidFill>
              <a:latin typeface="Verdana" pitchFamily="34" charset="0"/>
            </a:endParaRPr>
          </a:p>
        </p:txBody>
      </p:sp>
      <p:sp>
        <p:nvSpPr>
          <p:cNvPr id="24" name="4 CuadroTexto"/>
          <p:cNvSpPr txBox="1"/>
          <p:nvPr/>
        </p:nvSpPr>
        <p:spPr>
          <a:xfrm>
            <a:off x="6629400" y="5105400"/>
            <a:ext cx="1295400" cy="369332"/>
          </a:xfrm>
          <a:prstGeom prst="rect">
            <a:avLst/>
          </a:prstGeom>
          <a:noFill/>
        </p:spPr>
        <p:txBody>
          <a:bodyPr wrap="square" rtlCol="0">
            <a:spAutoFit/>
          </a:bodyPr>
          <a:lstStyle/>
          <a:p>
            <a:pPr lvl="0"/>
            <a:r>
              <a:rPr lang="es-CL" altLang="es-CL" dirty="0" smtClean="0">
                <a:solidFill>
                  <a:prstClr val="black"/>
                </a:solidFill>
                <a:latin typeface="Verdana" pitchFamily="34" charset="0"/>
              </a:rPr>
              <a:t>400 W</a:t>
            </a:r>
            <a:endParaRPr lang="es-CL" altLang="es-CL" dirty="0">
              <a:solidFill>
                <a:prstClr val="black"/>
              </a:solidFill>
              <a:latin typeface="Verdana" pitchFamily="34" charset="0"/>
            </a:endParaRPr>
          </a:p>
        </p:txBody>
      </p:sp>
      <p:sp>
        <p:nvSpPr>
          <p:cNvPr id="25" name="TextBox 24"/>
          <p:cNvSpPr txBox="1"/>
          <p:nvPr/>
        </p:nvSpPr>
        <p:spPr>
          <a:xfrm>
            <a:off x="1447800" y="5867400"/>
            <a:ext cx="7239000" cy="646331"/>
          </a:xfrm>
          <a:prstGeom prst="rect">
            <a:avLst/>
          </a:prstGeom>
          <a:noFill/>
        </p:spPr>
        <p:txBody>
          <a:bodyPr wrap="square" rtlCol="0">
            <a:spAutoFit/>
          </a:bodyPr>
          <a:lstStyle/>
          <a:p>
            <a:r>
              <a:rPr lang="es-ES_tradnl" dirty="0" smtClean="0"/>
              <a:t>La </a:t>
            </a:r>
            <a:r>
              <a:rPr lang="es-ES_tradnl" b="1" dirty="0" smtClean="0"/>
              <a:t>Potencia Eléctrica </a:t>
            </a:r>
            <a:r>
              <a:rPr lang="es-ES_tradnl" dirty="0" smtClean="0"/>
              <a:t>se representa con el símbolo “</a:t>
            </a:r>
            <a:r>
              <a:rPr lang="es-ES_tradnl" b="1" dirty="0" smtClean="0"/>
              <a:t>P</a:t>
            </a:r>
            <a:r>
              <a:rPr lang="es-ES_tradnl" dirty="0" smtClean="0"/>
              <a:t>” , </a:t>
            </a:r>
          </a:p>
          <a:p>
            <a:r>
              <a:rPr lang="es-ES_tradnl" dirty="0" smtClean="0"/>
              <a:t>su unidad es el  </a:t>
            </a:r>
            <a:r>
              <a:rPr lang="es-ES_tradnl" b="1" dirty="0" smtClean="0"/>
              <a:t>Watt </a:t>
            </a:r>
            <a:r>
              <a:rPr lang="es-ES_tradnl" dirty="0" smtClean="0"/>
              <a:t>y su  símbolo “W”.</a:t>
            </a:r>
            <a:endParaRPr lang="es-ES_tradnl" dirty="0"/>
          </a:p>
        </p:txBody>
      </p:sp>
    </p:spTree>
    <p:extLst>
      <p:ext uri="{BB962C8B-B14F-4D97-AF65-F5344CB8AC3E}">
        <p14:creationId xmlns:p14="http://schemas.microsoft.com/office/powerpoint/2010/main" val="2538225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2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20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638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16389"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16390"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16393" name="5 CuadroTexto"/>
          <p:cNvSpPr txBox="1">
            <a:spLocks noChangeArrowheads="1"/>
          </p:cNvSpPr>
          <p:nvPr/>
        </p:nvSpPr>
        <p:spPr bwMode="auto">
          <a:xfrm>
            <a:off x="1258888" y="1790814"/>
            <a:ext cx="75692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s-CL" altLang="es-CL" b="1" dirty="0">
              <a:latin typeface="Verdana" pitchFamily="34" charset="0"/>
            </a:endParaRPr>
          </a:p>
          <a:p>
            <a:pPr eaLnBrk="1" hangingPunct="1"/>
            <a:r>
              <a:rPr lang="es-CL" altLang="es-CL" dirty="0" smtClean="0">
                <a:latin typeface="Verdana" pitchFamily="34" charset="0"/>
              </a:rPr>
              <a:t>Una aplicación de la potencia eléctrica:</a:t>
            </a:r>
          </a:p>
          <a:p>
            <a:pPr eaLnBrk="1" hangingPunct="1"/>
            <a:endParaRPr lang="es-CL" altLang="es-CL" dirty="0" smtClean="0">
              <a:latin typeface="Verdana" pitchFamily="34" charset="0"/>
            </a:endParaRPr>
          </a:p>
          <a:p>
            <a:pPr eaLnBrk="1" hangingPunct="1"/>
            <a:r>
              <a:rPr lang="es-CL" altLang="es-CL" b="1" dirty="0" smtClean="0">
                <a:latin typeface="Verdana" pitchFamily="34" charset="0"/>
              </a:rPr>
              <a:t>Si </a:t>
            </a:r>
            <a:r>
              <a:rPr lang="es-CL" altLang="es-CL" b="1" dirty="0">
                <a:latin typeface="Verdana" pitchFamily="34" charset="0"/>
              </a:rPr>
              <a:t>usted quiere </a:t>
            </a:r>
            <a:r>
              <a:rPr lang="es-CL" altLang="es-CL" b="1" dirty="0" smtClean="0">
                <a:latin typeface="Verdana" pitchFamily="34" charset="0"/>
              </a:rPr>
              <a:t>comprar una ampolleta </a:t>
            </a:r>
            <a:r>
              <a:rPr lang="es-CL" altLang="es-CL" b="1" dirty="0">
                <a:latin typeface="Verdana" pitchFamily="34" charset="0"/>
              </a:rPr>
              <a:t>que ilumine </a:t>
            </a:r>
            <a:r>
              <a:rPr lang="es-CL" altLang="es-CL" b="1" dirty="0" smtClean="0">
                <a:latin typeface="Verdana" pitchFamily="34" charset="0"/>
              </a:rPr>
              <a:t>más ¿Elegiría </a:t>
            </a:r>
            <a:r>
              <a:rPr lang="es-CL" altLang="es-CL" b="1" dirty="0">
                <a:latin typeface="Verdana" pitchFamily="34" charset="0"/>
              </a:rPr>
              <a:t>una de 25 Watt o una de 80 Watt</a:t>
            </a:r>
            <a:r>
              <a:rPr lang="es-CL" altLang="es-CL" b="1" dirty="0" smtClean="0">
                <a:latin typeface="Verdana" pitchFamily="34" charset="0"/>
              </a:rPr>
              <a:t>? ¿Por qué?</a:t>
            </a:r>
            <a:endParaRPr lang="es-CL" altLang="es-CL" b="1" dirty="0">
              <a:latin typeface="Verdana" pitchFamily="34" charset="0"/>
            </a:endParaRPr>
          </a:p>
          <a:p>
            <a:pPr eaLnBrk="1" hangingPunct="1"/>
            <a:endParaRPr lang="es-CL" altLang="es-CL" dirty="0">
              <a:latin typeface="Verdana" pitchFamily="34" charset="0"/>
            </a:endParaRPr>
          </a:p>
          <a:p>
            <a:pPr eaLnBrk="1" hangingPunct="1"/>
            <a:r>
              <a:rPr lang="es-CL" altLang="es-CL" dirty="0">
                <a:latin typeface="Verdana" pitchFamily="34" charset="0"/>
              </a:rPr>
              <a:t> </a:t>
            </a:r>
          </a:p>
          <a:p>
            <a:pPr eaLnBrk="1" hangingPunct="1"/>
            <a:endParaRPr lang="es-CL" altLang="es-CL" dirty="0">
              <a:latin typeface="Verdana" pitchFamily="34" charset="0"/>
            </a:endParaRPr>
          </a:p>
          <a:p>
            <a:pPr eaLnBrk="1" hangingPunct="1"/>
            <a:endParaRPr lang="es-CL" altLang="es-CL" dirty="0">
              <a:latin typeface="Verdana" pitchFamily="34" charset="0"/>
            </a:endParaRPr>
          </a:p>
        </p:txBody>
      </p:sp>
      <p:sp>
        <p:nvSpPr>
          <p:cNvPr id="12" name="11 Marcador de número de diapositiva"/>
          <p:cNvSpPr>
            <a:spLocks noGrp="1"/>
          </p:cNvSpPr>
          <p:nvPr>
            <p:ph type="sldNum" sz="quarter" idx="12"/>
          </p:nvPr>
        </p:nvSpPr>
        <p:spPr/>
        <p:txBody>
          <a:bodyPr/>
          <a:lstStyle/>
          <a:p>
            <a:pPr>
              <a:defRPr/>
            </a:pPr>
            <a:fld id="{9E75CA15-083B-45CA-9262-35B0033BC7DC}" type="slidenum">
              <a:rPr lang="es-CL" smtClean="0"/>
              <a:pPr>
                <a:defRPr/>
              </a:pPr>
              <a:t>32</a:t>
            </a:fld>
            <a:endParaRPr lang="es-CL" dirty="0"/>
          </a:p>
        </p:txBody>
      </p:sp>
      <p:sp>
        <p:nvSpPr>
          <p:cNvPr id="16395" name="15 Rectángulo"/>
          <p:cNvSpPr>
            <a:spLocks noChangeArrowheads="1"/>
          </p:cNvSpPr>
          <p:nvPr/>
        </p:nvSpPr>
        <p:spPr bwMode="auto">
          <a:xfrm>
            <a:off x="1403350" y="3860800"/>
            <a:ext cx="6911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latin typeface="Verdana" pitchFamily="34" charset="0"/>
              </a:rPr>
              <a:t> </a:t>
            </a:r>
            <a:endParaRPr lang="es-CL" altLang="es-CL" dirty="0"/>
          </a:p>
        </p:txBody>
      </p:sp>
      <p:pic>
        <p:nvPicPr>
          <p:cNvPr id="1639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5" descr="https://encrypted-tbn3.gstatic.com/images?q=tbn:ANd9GcQjbn4Yz863qQz0qDNYeQO9m6cRtF2mWwrZiPjBhGPmHDMBImqfGON-XM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888" y="4437112"/>
            <a:ext cx="25908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741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1741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17414"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17417" name="5 CuadroTexto"/>
          <p:cNvSpPr txBox="1">
            <a:spLocks noChangeArrowheads="1"/>
          </p:cNvSpPr>
          <p:nvPr/>
        </p:nvSpPr>
        <p:spPr bwMode="auto">
          <a:xfrm>
            <a:off x="1258888" y="1557338"/>
            <a:ext cx="75692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s-CL" altLang="es-CL" b="1" dirty="0">
              <a:latin typeface="Verdana" pitchFamily="34" charset="0"/>
            </a:endParaRPr>
          </a:p>
          <a:p>
            <a:pPr eaLnBrk="1" hangingPunct="1"/>
            <a:r>
              <a:rPr lang="es-CL" altLang="es-CL" b="1" dirty="0">
                <a:solidFill>
                  <a:prstClr val="black"/>
                </a:solidFill>
              </a:rPr>
              <a:t>Respuesta:</a:t>
            </a:r>
            <a:r>
              <a:rPr lang="es-CL" altLang="es-CL" dirty="0">
                <a:solidFill>
                  <a:prstClr val="black"/>
                </a:solidFill>
              </a:rPr>
              <a:t> </a:t>
            </a:r>
            <a:endParaRPr lang="es-CL" altLang="es-CL" dirty="0" smtClean="0">
              <a:solidFill>
                <a:prstClr val="black"/>
              </a:solidFill>
            </a:endParaRPr>
          </a:p>
          <a:p>
            <a:pPr eaLnBrk="1" hangingPunct="1"/>
            <a:endParaRPr lang="es-CL" altLang="es-CL" dirty="0">
              <a:solidFill>
                <a:prstClr val="black"/>
              </a:solidFill>
            </a:endParaRPr>
          </a:p>
          <a:p>
            <a:pPr eaLnBrk="1" hangingPunct="1"/>
            <a:r>
              <a:rPr lang="es-CL" altLang="es-CL" dirty="0" smtClean="0">
                <a:latin typeface="Verdana" pitchFamily="34" charset="0"/>
              </a:rPr>
              <a:t>Compraría la </a:t>
            </a:r>
            <a:r>
              <a:rPr lang="es-CL" altLang="es-CL" dirty="0">
                <a:latin typeface="Verdana" pitchFamily="34" charset="0"/>
              </a:rPr>
              <a:t>de 80 Watt. </a:t>
            </a:r>
          </a:p>
          <a:p>
            <a:pPr eaLnBrk="1" hangingPunct="1"/>
            <a:r>
              <a:rPr lang="es-CL" altLang="es-CL" dirty="0">
                <a:latin typeface="Verdana" pitchFamily="34" charset="0"/>
              </a:rPr>
              <a:t>Mientras más watt tenga, más energía eléctrica convierte en energía luminosa en el tiempo, o </a:t>
            </a:r>
            <a:r>
              <a:rPr lang="es-CL" altLang="es-CL" dirty="0" smtClean="0">
                <a:latin typeface="Verdana" pitchFamily="34" charset="0"/>
              </a:rPr>
              <a:t>sea, </a:t>
            </a:r>
            <a:r>
              <a:rPr lang="es-CL" altLang="es-CL" dirty="0">
                <a:latin typeface="Verdana" pitchFamily="34" charset="0"/>
              </a:rPr>
              <a:t>tendrá mayor </a:t>
            </a:r>
            <a:r>
              <a:rPr lang="es-CL" altLang="es-CL" b="1" dirty="0">
                <a:latin typeface="Verdana" pitchFamily="34" charset="0"/>
              </a:rPr>
              <a:t>potencia </a:t>
            </a:r>
            <a:r>
              <a:rPr lang="es-CL" altLang="es-CL" dirty="0">
                <a:latin typeface="Verdana" pitchFamily="34" charset="0"/>
              </a:rPr>
              <a:t>para hacer el cambio de una energía a otra.</a:t>
            </a:r>
          </a:p>
          <a:p>
            <a:pPr eaLnBrk="1" hangingPunct="1"/>
            <a:endParaRPr lang="es-CL" altLang="es-CL" dirty="0">
              <a:latin typeface="Verdana" pitchFamily="34" charset="0"/>
            </a:endParaRPr>
          </a:p>
          <a:p>
            <a:pPr eaLnBrk="1" hangingPunct="1"/>
            <a:r>
              <a:rPr lang="es-CL" altLang="es-CL" dirty="0" smtClean="0">
                <a:latin typeface="Verdana" pitchFamily="34" charset="0"/>
              </a:rPr>
              <a:t>La </a:t>
            </a:r>
            <a:r>
              <a:rPr lang="es-CL" altLang="es-CL" dirty="0">
                <a:latin typeface="Verdana" pitchFamily="34" charset="0"/>
              </a:rPr>
              <a:t>ampolleta de </a:t>
            </a:r>
            <a:r>
              <a:rPr lang="es-CL" altLang="es-CL" dirty="0" smtClean="0">
                <a:latin typeface="Verdana" pitchFamily="34" charset="0"/>
              </a:rPr>
              <a:t>25 </a:t>
            </a:r>
            <a:r>
              <a:rPr lang="es-CL" altLang="es-CL" dirty="0">
                <a:latin typeface="Verdana" pitchFamily="34" charset="0"/>
              </a:rPr>
              <a:t>watt </a:t>
            </a:r>
            <a:r>
              <a:rPr lang="es-CL" altLang="es-CL" dirty="0" smtClean="0">
                <a:latin typeface="Verdana" pitchFamily="34" charset="0"/>
              </a:rPr>
              <a:t> tiene menor potencia, es decir, convierte menor </a:t>
            </a:r>
            <a:r>
              <a:rPr lang="es-CL" altLang="es-CL" dirty="0">
                <a:latin typeface="Verdana" pitchFamily="34" charset="0"/>
              </a:rPr>
              <a:t>cantidad de energía eléctrica en energía luminosa en el </a:t>
            </a:r>
            <a:r>
              <a:rPr lang="es-CL" altLang="es-CL" dirty="0" smtClean="0">
                <a:latin typeface="Verdana" pitchFamily="34" charset="0"/>
              </a:rPr>
              <a:t>tiempo.</a:t>
            </a:r>
          </a:p>
          <a:p>
            <a:pPr eaLnBrk="1" hangingPunct="1"/>
            <a:endParaRPr lang="es-CL" altLang="es-CL" dirty="0" smtClean="0">
              <a:latin typeface="Verdana" pitchFamily="34" charset="0"/>
            </a:endParaRPr>
          </a:p>
          <a:p>
            <a:pPr eaLnBrk="1" hangingPunct="1"/>
            <a:endParaRPr lang="es-CL" altLang="es-CL" dirty="0">
              <a:latin typeface="Verdana" pitchFamily="34" charset="0"/>
            </a:endParaRPr>
          </a:p>
          <a:p>
            <a:pPr eaLnBrk="1" hangingPunct="1"/>
            <a:endParaRPr lang="es-CL" altLang="es-CL" dirty="0" smtClean="0">
              <a:latin typeface="Verdana" pitchFamily="34" charset="0"/>
            </a:endParaRPr>
          </a:p>
          <a:p>
            <a:pPr eaLnBrk="1" hangingPunct="1"/>
            <a:endParaRPr lang="es-CL" altLang="es-CL" dirty="0">
              <a:latin typeface="Verdana" pitchFamily="34" charset="0"/>
            </a:endParaRPr>
          </a:p>
          <a:p>
            <a:pPr eaLnBrk="1" hangingPunct="1"/>
            <a:endParaRPr lang="es-CL" altLang="es-CL" dirty="0">
              <a:latin typeface="Verdana" pitchFamily="34" charset="0"/>
            </a:endParaRPr>
          </a:p>
          <a:p>
            <a:pPr eaLnBrk="1" hangingPunct="1"/>
            <a:endParaRPr lang="es-CL" altLang="es-CL" dirty="0">
              <a:latin typeface="Verdana" pitchFamily="34" charset="0"/>
            </a:endParaRPr>
          </a:p>
          <a:p>
            <a:pPr eaLnBrk="1" hangingPunct="1"/>
            <a:endParaRPr lang="es-CL" altLang="es-CL" dirty="0">
              <a:latin typeface="Verdana" pitchFamily="34" charset="0"/>
            </a:endParaRPr>
          </a:p>
        </p:txBody>
      </p:sp>
      <p:sp>
        <p:nvSpPr>
          <p:cNvPr id="12" name="11 Marcador de número de diapositiva"/>
          <p:cNvSpPr>
            <a:spLocks noGrp="1"/>
          </p:cNvSpPr>
          <p:nvPr>
            <p:ph type="sldNum" sz="quarter" idx="12"/>
          </p:nvPr>
        </p:nvSpPr>
        <p:spPr/>
        <p:txBody>
          <a:bodyPr/>
          <a:lstStyle/>
          <a:p>
            <a:pPr>
              <a:defRPr/>
            </a:pPr>
            <a:fld id="{6A5982F4-FB10-497F-AE3A-0DF2D90EB079}" type="slidenum">
              <a:rPr lang="es-CL" smtClean="0"/>
              <a:pPr>
                <a:defRPr/>
              </a:pPr>
              <a:t>33</a:t>
            </a:fld>
            <a:endParaRPr lang="es-CL" dirty="0"/>
          </a:p>
        </p:txBody>
      </p:sp>
      <p:sp>
        <p:nvSpPr>
          <p:cNvPr id="17419" name="15 Rectángulo"/>
          <p:cNvSpPr>
            <a:spLocks noChangeArrowheads="1"/>
          </p:cNvSpPr>
          <p:nvPr/>
        </p:nvSpPr>
        <p:spPr bwMode="auto">
          <a:xfrm>
            <a:off x="1476375" y="4941888"/>
            <a:ext cx="6911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latin typeface="Verdana" pitchFamily="34" charset="0"/>
              </a:rPr>
              <a:t> </a:t>
            </a:r>
            <a:endParaRPr lang="es-CL" altLang="es-CL" dirty="0"/>
          </a:p>
        </p:txBody>
      </p:sp>
      <p:pic>
        <p:nvPicPr>
          <p:cNvPr id="13" name="Picture 15" descr="https://encrypted-tbn3.gstatic.com/images?q=tbn:ANd9GcQjbn4Yz863qQz0qDNYeQO9m6cRtF2mWwrZiPjBhGPmHDMBImqfGON-XM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3488" y="4725703"/>
            <a:ext cx="25908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0484"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20485"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20486"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20489" name="5 CuadroTexto"/>
          <p:cNvSpPr txBox="1">
            <a:spLocks noChangeArrowheads="1"/>
          </p:cNvSpPr>
          <p:nvPr/>
        </p:nvSpPr>
        <p:spPr bwMode="auto">
          <a:xfrm>
            <a:off x="914400" y="1981200"/>
            <a:ext cx="7543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dirty="0" smtClean="0">
                <a:latin typeface="Verdana" pitchFamily="34" charset="0"/>
              </a:rPr>
              <a:t>Matemáticamente </a:t>
            </a:r>
            <a:r>
              <a:rPr lang="es-ES" altLang="es-CL" dirty="0">
                <a:latin typeface="Verdana" pitchFamily="34" charset="0"/>
              </a:rPr>
              <a:t>se puede calcular la </a:t>
            </a:r>
            <a:r>
              <a:rPr lang="es-ES" altLang="es-CL" b="1" dirty="0" smtClean="0">
                <a:latin typeface="Verdana" pitchFamily="34" charset="0"/>
              </a:rPr>
              <a:t>potencia </a:t>
            </a:r>
            <a:r>
              <a:rPr lang="es-ES" altLang="es-CL" dirty="0" smtClean="0">
                <a:latin typeface="Verdana" pitchFamily="34" charset="0"/>
              </a:rPr>
              <a:t>como </a:t>
            </a:r>
            <a:r>
              <a:rPr lang="es-ES" altLang="es-CL" dirty="0">
                <a:latin typeface="Verdana" pitchFamily="34" charset="0"/>
              </a:rPr>
              <a:t>el cociente entre el </a:t>
            </a:r>
            <a:r>
              <a:rPr lang="es-ES" altLang="es-CL" b="1" dirty="0">
                <a:latin typeface="Verdana" pitchFamily="34" charset="0"/>
              </a:rPr>
              <a:t>trabajo </a:t>
            </a:r>
            <a:r>
              <a:rPr lang="es-ES" altLang="es-CL" dirty="0" smtClean="0">
                <a:latin typeface="Verdana" pitchFamily="34" charset="0"/>
              </a:rPr>
              <a:t>realizado (W) </a:t>
            </a:r>
            <a:r>
              <a:rPr lang="es-ES" altLang="es-CL" dirty="0">
                <a:latin typeface="Verdana" pitchFamily="34" charset="0"/>
              </a:rPr>
              <a:t>y el </a:t>
            </a:r>
            <a:r>
              <a:rPr lang="es-ES" altLang="es-CL" b="1" dirty="0">
                <a:latin typeface="Verdana" pitchFamily="34" charset="0"/>
              </a:rPr>
              <a:t>tiempo </a:t>
            </a:r>
            <a:r>
              <a:rPr lang="es-ES" altLang="es-CL" dirty="0">
                <a:latin typeface="Verdana" pitchFamily="34" charset="0"/>
              </a:rPr>
              <a:t>tardado en </a:t>
            </a:r>
            <a:r>
              <a:rPr lang="es-ES" altLang="es-CL" dirty="0" smtClean="0">
                <a:latin typeface="Verdana" pitchFamily="34" charset="0"/>
              </a:rPr>
              <a:t>realizarlo (T):</a:t>
            </a:r>
            <a:endParaRPr lang="es-CL" altLang="es-CL" dirty="0">
              <a:latin typeface="Verdana" pitchFamily="34" charset="0"/>
            </a:endParaRPr>
          </a:p>
        </p:txBody>
      </p:sp>
      <p:sp>
        <p:nvSpPr>
          <p:cNvPr id="12" name="11 Marcador de número de diapositiva"/>
          <p:cNvSpPr>
            <a:spLocks noGrp="1"/>
          </p:cNvSpPr>
          <p:nvPr>
            <p:ph type="sldNum" sz="quarter" idx="12"/>
          </p:nvPr>
        </p:nvSpPr>
        <p:spPr>
          <a:xfrm>
            <a:off x="6553200" y="6203950"/>
            <a:ext cx="2133600" cy="365125"/>
          </a:xfrm>
        </p:spPr>
        <p:txBody>
          <a:bodyPr/>
          <a:lstStyle/>
          <a:p>
            <a:pPr>
              <a:defRPr/>
            </a:pPr>
            <a:fld id="{B8FBA2FA-F81C-4871-A5C3-D0B5D20B17DF}" type="slidenum">
              <a:rPr lang="es-CL" smtClean="0"/>
              <a:pPr>
                <a:defRPr/>
              </a:pPr>
              <a:t>34</a:t>
            </a:fld>
            <a:endParaRPr lang="es-CL" dirty="0"/>
          </a:p>
        </p:txBody>
      </p:sp>
      <p:sp>
        <p:nvSpPr>
          <p:cNvPr id="20491" name="15 Rectángulo"/>
          <p:cNvSpPr>
            <a:spLocks noChangeArrowheads="1"/>
          </p:cNvSpPr>
          <p:nvPr/>
        </p:nvSpPr>
        <p:spPr bwMode="auto">
          <a:xfrm>
            <a:off x="1143000" y="2590800"/>
            <a:ext cx="548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                              P =  </a:t>
            </a:r>
            <a:r>
              <a:rPr lang="es-CL" altLang="es-CL" b="1" u="sng" dirty="0" smtClean="0">
                <a:latin typeface="Verdana" pitchFamily="34" charset="0"/>
              </a:rPr>
              <a:t>W </a:t>
            </a:r>
            <a:r>
              <a:rPr lang="es-CL" altLang="es-CL" b="1" dirty="0" smtClean="0">
                <a:latin typeface="Verdana" pitchFamily="34" charset="0"/>
              </a:rPr>
              <a:t>           </a:t>
            </a:r>
            <a:endParaRPr lang="es-CL" altLang="es-CL" b="1" dirty="0">
              <a:latin typeface="Verdana" pitchFamily="34" charset="0"/>
            </a:endParaRPr>
          </a:p>
          <a:p>
            <a:pPr eaLnBrk="1" hangingPunct="1"/>
            <a:r>
              <a:rPr lang="es-CL" altLang="es-CL" b="1" dirty="0">
                <a:latin typeface="Verdana" pitchFamily="34" charset="0"/>
              </a:rPr>
              <a:t> </a:t>
            </a:r>
            <a:r>
              <a:rPr lang="es-ES" altLang="es-CL" dirty="0"/>
              <a:t>                                             </a:t>
            </a:r>
            <a:r>
              <a:rPr lang="es-ES" altLang="es-CL" b="1" dirty="0" smtClean="0"/>
              <a:t> </a:t>
            </a:r>
            <a:r>
              <a:rPr lang="es-ES" altLang="es-CL" b="1" dirty="0" smtClean="0">
                <a:latin typeface="Verdana" pitchFamily="34" charset="0"/>
                <a:ea typeface="Verdana" pitchFamily="34" charset="0"/>
                <a:cs typeface="Verdana" pitchFamily="34" charset="0"/>
              </a:rPr>
              <a:t>T</a:t>
            </a:r>
            <a:endParaRPr lang="es-CL" altLang="es-CL" dirty="0"/>
          </a:p>
        </p:txBody>
      </p:sp>
      <p:sp>
        <p:nvSpPr>
          <p:cNvPr id="13" name="12 CuadroTexto"/>
          <p:cNvSpPr txBox="1"/>
          <p:nvPr/>
        </p:nvSpPr>
        <p:spPr>
          <a:xfrm>
            <a:off x="1084026" y="1539116"/>
            <a:ext cx="1399742" cy="369332"/>
          </a:xfrm>
          <a:prstGeom prst="rect">
            <a:avLst/>
          </a:prstGeom>
          <a:noFill/>
        </p:spPr>
        <p:txBody>
          <a:bodyPr wrap="none" rtlCol="0">
            <a:spAutoFit/>
          </a:bodyPr>
          <a:lstStyle/>
          <a:p>
            <a:pPr lvl="0" algn="just"/>
            <a:r>
              <a:rPr lang="es-CL" altLang="es-CL" b="1" dirty="0" smtClean="0">
                <a:solidFill>
                  <a:prstClr val="black"/>
                </a:solidFill>
                <a:latin typeface="Verdana" pitchFamily="34" charset="0"/>
              </a:rPr>
              <a:t>Potencia:</a:t>
            </a:r>
            <a:endParaRPr lang="es-CL" altLang="es-CL" b="1" dirty="0">
              <a:solidFill>
                <a:prstClr val="black"/>
              </a:solidFill>
              <a:latin typeface="Verdana" pitchFamily="34" charset="0"/>
            </a:endParaRPr>
          </a:p>
        </p:txBody>
      </p:sp>
      <p:grpSp>
        <p:nvGrpSpPr>
          <p:cNvPr id="22" name="Group 21"/>
          <p:cNvGrpSpPr/>
          <p:nvPr/>
        </p:nvGrpSpPr>
        <p:grpSpPr>
          <a:xfrm>
            <a:off x="6781800" y="2590800"/>
            <a:ext cx="2002790" cy="1828800"/>
            <a:chOff x="6385634" y="3644106"/>
            <a:chExt cx="2002790" cy="2089150"/>
          </a:xfrm>
        </p:grpSpPr>
        <p:grpSp>
          <p:nvGrpSpPr>
            <p:cNvPr id="23" name="12 Grupo"/>
            <p:cNvGrpSpPr/>
            <p:nvPr/>
          </p:nvGrpSpPr>
          <p:grpSpPr>
            <a:xfrm>
              <a:off x="6385634" y="3644106"/>
              <a:ext cx="2002790" cy="2089150"/>
              <a:chOff x="0" y="0"/>
              <a:chExt cx="2002971" cy="2089619"/>
            </a:xfrm>
          </p:grpSpPr>
          <p:grpSp>
            <p:nvGrpSpPr>
              <p:cNvPr id="27" name="5 Grupo"/>
              <p:cNvGrpSpPr/>
              <p:nvPr/>
            </p:nvGrpSpPr>
            <p:grpSpPr>
              <a:xfrm>
                <a:off x="0" y="0"/>
                <a:ext cx="2002971" cy="2089619"/>
                <a:chOff x="0" y="0"/>
                <a:chExt cx="2002971" cy="2089619"/>
              </a:xfrm>
            </p:grpSpPr>
            <p:sp>
              <p:nvSpPr>
                <p:cNvPr id="29" name="2 Triángulo isósceles"/>
                <p:cNvSpPr/>
                <p:nvPr/>
              </p:nvSpPr>
              <p:spPr>
                <a:xfrm>
                  <a:off x="0" y="0"/>
                  <a:ext cx="2002971" cy="2089619"/>
                </a:xfrm>
                <a:prstGeom prst="triangle">
                  <a:avLst/>
                </a:prstGeom>
                <a:noFill/>
                <a:ln w="25400" cap="flat" cmpd="sng" algn="ctr">
                  <a:solidFill>
                    <a:srgbClr val="00206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a:ln>
                      <a:noFill/>
                    </a:ln>
                    <a:solidFill>
                      <a:sysClr val="window" lastClr="FFFFFF"/>
                    </a:solidFill>
                    <a:effectLst/>
                    <a:uLnTx/>
                    <a:uFillTx/>
                    <a:latin typeface="Calibri"/>
                  </a:endParaRPr>
                </a:p>
              </p:txBody>
            </p:sp>
            <p:cxnSp>
              <p:nvCxnSpPr>
                <p:cNvPr id="30" name="3 Conector recto"/>
                <p:cNvCxnSpPr/>
                <p:nvPr/>
              </p:nvCxnSpPr>
              <p:spPr>
                <a:xfrm>
                  <a:off x="457200" y="1164771"/>
                  <a:ext cx="1110342" cy="21771"/>
                </a:xfrm>
                <a:prstGeom prst="line">
                  <a:avLst/>
                </a:prstGeom>
                <a:noFill/>
                <a:ln w="19050" cap="flat" cmpd="sng" algn="ctr">
                  <a:solidFill>
                    <a:srgbClr val="1F497D">
                      <a:lumMod val="75000"/>
                    </a:srgbClr>
                  </a:solidFill>
                  <a:prstDash val="solid"/>
                </a:ln>
                <a:effectLst/>
              </p:spPr>
            </p:cxnSp>
            <p:cxnSp>
              <p:nvCxnSpPr>
                <p:cNvPr id="31" name="4 Conector recto"/>
                <p:cNvCxnSpPr/>
                <p:nvPr/>
              </p:nvCxnSpPr>
              <p:spPr>
                <a:xfrm flipV="1">
                  <a:off x="1023257" y="1186542"/>
                  <a:ext cx="0" cy="902608"/>
                </a:xfrm>
                <a:prstGeom prst="line">
                  <a:avLst/>
                </a:prstGeom>
                <a:noFill/>
                <a:ln w="19050" cap="flat" cmpd="sng" algn="ctr">
                  <a:solidFill>
                    <a:srgbClr val="1F497D">
                      <a:lumMod val="75000"/>
                    </a:srgbClr>
                  </a:solidFill>
                  <a:prstDash val="solid"/>
                </a:ln>
                <a:effectLst/>
              </p:spPr>
            </p:cxnSp>
          </p:grpSp>
          <p:sp>
            <p:nvSpPr>
              <p:cNvPr id="28" name="9 Cuadro de texto"/>
              <p:cNvSpPr txBox="1"/>
              <p:nvPr/>
            </p:nvSpPr>
            <p:spPr>
              <a:xfrm>
                <a:off x="457200" y="1513098"/>
                <a:ext cx="293370" cy="44577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450215" defTabSz="914400" eaLnBrk="1" fontAlgn="auto" latinLnBrk="0" hangingPunct="1">
                  <a:lnSpc>
                    <a:spcPct val="115000"/>
                  </a:lnSpc>
                  <a:spcBef>
                    <a:spcPts val="0"/>
                  </a:spcBef>
                  <a:spcAft>
                    <a:spcPts val="0"/>
                  </a:spcAft>
                  <a:buClrTx/>
                  <a:buSzTx/>
                  <a:buFontTx/>
                  <a:buNone/>
                  <a:tabLst/>
                  <a:defRPr/>
                </a:pPr>
                <a:endParaRPr kumimoji="0" lang="es-CL" sz="1800" b="0" i="0" u="none" strike="noStrike" kern="0" cap="none" spc="0" normalizeH="0" baseline="0" noProof="0" dirty="0">
                  <a:ln>
                    <a:noFill/>
                  </a:ln>
                  <a:solidFill>
                    <a:sysClr val="windowText" lastClr="000000"/>
                  </a:solidFill>
                  <a:effectLst/>
                  <a:uLnTx/>
                  <a:uFillTx/>
                  <a:latin typeface="Verdana"/>
                  <a:ea typeface="Calibri"/>
                  <a:cs typeface="Times New Roman"/>
                </a:endParaRPr>
              </a:p>
            </p:txBody>
          </p:sp>
        </p:grpSp>
        <p:sp>
          <p:nvSpPr>
            <p:cNvPr id="24" name="58 CuadroTexto"/>
            <p:cNvSpPr txBox="1"/>
            <p:nvPr/>
          </p:nvSpPr>
          <p:spPr>
            <a:xfrm>
              <a:off x="7191156" y="4181018"/>
              <a:ext cx="457636" cy="808661"/>
            </a:xfrm>
            <a:prstGeom prst="rect">
              <a:avLst/>
            </a:prstGeom>
            <a:noFill/>
          </p:spPr>
          <p:txBody>
            <a:bodyPr wrap="square" rtlCol="0">
              <a:spAutoFit/>
            </a:body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W</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25" name="59 CuadroTexto"/>
            <p:cNvSpPr txBox="1"/>
            <p:nvPr/>
          </p:nvSpPr>
          <p:spPr>
            <a:xfrm>
              <a:off x="7667002" y="5157192"/>
              <a:ext cx="457636" cy="457070"/>
            </a:xfrm>
            <a:prstGeom prst="rect">
              <a:avLst/>
            </a:prstGeom>
            <a:noFill/>
          </p:spPr>
          <p:txBody>
            <a:bodyPr wrap="square" rtlCol="0">
              <a:spAutoFit/>
            </a:body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T</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26" name="60 CuadroTexto"/>
            <p:cNvSpPr txBox="1"/>
            <p:nvPr/>
          </p:nvSpPr>
          <p:spPr>
            <a:xfrm>
              <a:off x="6786993" y="5180301"/>
              <a:ext cx="457636" cy="457070"/>
            </a:xfrm>
            <a:prstGeom prst="rect">
              <a:avLst/>
            </a:prstGeom>
            <a:noFill/>
          </p:spPr>
          <p:txBody>
            <a:bodyPr wrap="square" rtlCol="0">
              <a:spAutoFit/>
            </a:body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P</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grpSp>
      <p:sp>
        <p:nvSpPr>
          <p:cNvPr id="32" name="Rectangle 31"/>
          <p:cNvSpPr/>
          <p:nvPr/>
        </p:nvSpPr>
        <p:spPr>
          <a:xfrm>
            <a:off x="914400" y="3200400"/>
            <a:ext cx="6400800" cy="923330"/>
          </a:xfrm>
          <a:prstGeom prst="rect">
            <a:avLst/>
          </a:prstGeom>
        </p:spPr>
        <p:txBody>
          <a:bodyPr wrap="square">
            <a:spAutoFit/>
          </a:bodyPr>
          <a:lstStyle/>
          <a:p>
            <a:pPr eaLnBrk="1" hangingPunct="1"/>
            <a:r>
              <a:rPr lang="es-CL" altLang="es-CL" b="1" dirty="0" smtClean="0">
                <a:latin typeface="Verdana" pitchFamily="34" charset="0"/>
              </a:rPr>
              <a:t>W</a:t>
            </a:r>
            <a:r>
              <a:rPr lang="es-CL" altLang="es-CL" dirty="0" smtClean="0">
                <a:latin typeface="Verdana" pitchFamily="34" charset="0"/>
              </a:rPr>
              <a:t> = </a:t>
            </a:r>
            <a:r>
              <a:rPr lang="es-CL" altLang="es-CL" b="1" dirty="0" smtClean="0">
                <a:latin typeface="Verdana" pitchFamily="34" charset="0"/>
              </a:rPr>
              <a:t>Trabajo</a:t>
            </a:r>
            <a:r>
              <a:rPr lang="es-CL" altLang="es-CL" dirty="0" smtClean="0">
                <a:latin typeface="Verdana" pitchFamily="34" charset="0"/>
              </a:rPr>
              <a:t> realizado medido en </a:t>
            </a:r>
            <a:r>
              <a:rPr lang="es-CL" altLang="es-CL" b="1" dirty="0" smtClean="0">
                <a:latin typeface="Verdana" pitchFamily="34" charset="0"/>
              </a:rPr>
              <a:t>Joule.</a:t>
            </a:r>
          </a:p>
          <a:p>
            <a:pPr eaLnBrk="1" hangingPunct="1"/>
            <a:r>
              <a:rPr lang="es-CL" altLang="es-CL" b="1" dirty="0" smtClean="0">
                <a:latin typeface="Verdana" pitchFamily="34" charset="0"/>
              </a:rPr>
              <a:t>T</a:t>
            </a:r>
            <a:r>
              <a:rPr lang="es-CL" altLang="es-CL" dirty="0" smtClean="0">
                <a:latin typeface="Verdana" pitchFamily="34" charset="0"/>
              </a:rPr>
              <a:t>  = </a:t>
            </a:r>
            <a:r>
              <a:rPr lang="es-CL" altLang="es-CL" b="1" dirty="0" smtClean="0">
                <a:latin typeface="Verdana" pitchFamily="34" charset="0"/>
              </a:rPr>
              <a:t>Tiempo</a:t>
            </a:r>
            <a:r>
              <a:rPr lang="es-CL" altLang="es-CL" dirty="0" smtClean="0">
                <a:latin typeface="Verdana" pitchFamily="34" charset="0"/>
              </a:rPr>
              <a:t> que tomó hacer el trabajo medido en 				</a:t>
            </a:r>
            <a:r>
              <a:rPr lang="es-CL" altLang="es-CL" b="1" dirty="0" smtClean="0">
                <a:latin typeface="Verdana" pitchFamily="34" charset="0"/>
              </a:rPr>
              <a:t>segundos.</a:t>
            </a:r>
            <a:r>
              <a:rPr lang="es-CL" altLang="es-CL" dirty="0" smtClean="0">
                <a:latin typeface="Verdana" pitchFamily="34" charset="0"/>
              </a:rPr>
              <a:t> </a:t>
            </a:r>
          </a:p>
        </p:txBody>
      </p:sp>
      <p:sp>
        <p:nvSpPr>
          <p:cNvPr id="33" name="Rectangle 32"/>
          <p:cNvSpPr/>
          <p:nvPr/>
        </p:nvSpPr>
        <p:spPr>
          <a:xfrm>
            <a:off x="3733800" y="6248400"/>
            <a:ext cx="4572000" cy="369332"/>
          </a:xfrm>
          <a:prstGeom prst="rect">
            <a:avLst/>
          </a:prstGeom>
          <a:ln w="38100">
            <a:solidFill>
              <a:schemeClr val="accent6">
                <a:lumMod val="75000"/>
              </a:schemeClr>
            </a:solidFill>
          </a:ln>
        </p:spPr>
        <p:txBody>
          <a:bodyPr>
            <a:spAutoFit/>
          </a:bodyPr>
          <a:lstStyle/>
          <a:p>
            <a:pPr algn="ctr" eaLnBrk="1" hangingPunct="1"/>
            <a:r>
              <a:rPr lang="es-CL" altLang="es-CL" dirty="0" smtClean="0">
                <a:latin typeface="Verdana" pitchFamily="34" charset="0"/>
              </a:rPr>
              <a:t>La potencia se mide en </a:t>
            </a:r>
            <a:r>
              <a:rPr lang="es-CL" altLang="es-CL" b="1" dirty="0" smtClean="0">
                <a:latin typeface="Verdana" pitchFamily="34" charset="0"/>
              </a:rPr>
              <a:t>Watt (W).</a:t>
            </a:r>
            <a:endParaRPr lang="es-ES_tradnl" dirty="0"/>
          </a:p>
        </p:txBody>
      </p:sp>
      <p:grpSp>
        <p:nvGrpSpPr>
          <p:cNvPr id="34" name="Group 33"/>
          <p:cNvGrpSpPr/>
          <p:nvPr/>
        </p:nvGrpSpPr>
        <p:grpSpPr>
          <a:xfrm>
            <a:off x="914400" y="4724400"/>
            <a:ext cx="2002790" cy="1828800"/>
            <a:chOff x="6385634" y="3644106"/>
            <a:chExt cx="2002790" cy="2089150"/>
          </a:xfrm>
        </p:grpSpPr>
        <p:grpSp>
          <p:nvGrpSpPr>
            <p:cNvPr id="35" name="12 Grupo"/>
            <p:cNvGrpSpPr/>
            <p:nvPr/>
          </p:nvGrpSpPr>
          <p:grpSpPr>
            <a:xfrm>
              <a:off x="6385634" y="3644106"/>
              <a:ext cx="2002790" cy="2089150"/>
              <a:chOff x="0" y="0"/>
              <a:chExt cx="2002971" cy="2089619"/>
            </a:xfrm>
          </p:grpSpPr>
          <p:grpSp>
            <p:nvGrpSpPr>
              <p:cNvPr id="39" name="5 Grupo"/>
              <p:cNvGrpSpPr/>
              <p:nvPr/>
            </p:nvGrpSpPr>
            <p:grpSpPr>
              <a:xfrm>
                <a:off x="0" y="0"/>
                <a:ext cx="2002971" cy="2089619"/>
                <a:chOff x="0" y="0"/>
                <a:chExt cx="2002971" cy="2089619"/>
              </a:xfrm>
            </p:grpSpPr>
            <p:sp>
              <p:nvSpPr>
                <p:cNvPr id="41" name="2 Triángulo isósceles"/>
                <p:cNvSpPr/>
                <p:nvPr/>
              </p:nvSpPr>
              <p:spPr>
                <a:xfrm>
                  <a:off x="0" y="0"/>
                  <a:ext cx="2002971" cy="2089619"/>
                </a:xfrm>
                <a:prstGeom prst="triangle">
                  <a:avLst/>
                </a:prstGeom>
                <a:noFill/>
                <a:ln w="25400" cap="flat" cmpd="sng" algn="ctr">
                  <a:solidFill>
                    <a:srgbClr val="00206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a:ln>
                      <a:noFill/>
                    </a:ln>
                    <a:solidFill>
                      <a:sysClr val="window" lastClr="FFFFFF"/>
                    </a:solidFill>
                    <a:effectLst/>
                    <a:uLnTx/>
                    <a:uFillTx/>
                    <a:latin typeface="Calibri"/>
                  </a:endParaRPr>
                </a:p>
              </p:txBody>
            </p:sp>
            <p:cxnSp>
              <p:nvCxnSpPr>
                <p:cNvPr id="42" name="3 Conector recto"/>
                <p:cNvCxnSpPr/>
                <p:nvPr/>
              </p:nvCxnSpPr>
              <p:spPr>
                <a:xfrm>
                  <a:off x="457200" y="1164771"/>
                  <a:ext cx="1110342" cy="21771"/>
                </a:xfrm>
                <a:prstGeom prst="line">
                  <a:avLst/>
                </a:prstGeom>
                <a:noFill/>
                <a:ln w="19050" cap="flat" cmpd="sng" algn="ctr">
                  <a:solidFill>
                    <a:srgbClr val="1F497D">
                      <a:lumMod val="75000"/>
                    </a:srgbClr>
                  </a:solidFill>
                  <a:prstDash val="solid"/>
                </a:ln>
                <a:effectLst/>
              </p:spPr>
            </p:cxnSp>
            <p:cxnSp>
              <p:nvCxnSpPr>
                <p:cNvPr id="43" name="4 Conector recto"/>
                <p:cNvCxnSpPr/>
                <p:nvPr/>
              </p:nvCxnSpPr>
              <p:spPr>
                <a:xfrm flipV="1">
                  <a:off x="1023257" y="1186542"/>
                  <a:ext cx="0" cy="902608"/>
                </a:xfrm>
                <a:prstGeom prst="line">
                  <a:avLst/>
                </a:prstGeom>
                <a:noFill/>
                <a:ln w="19050" cap="flat" cmpd="sng" algn="ctr">
                  <a:solidFill>
                    <a:srgbClr val="1F497D">
                      <a:lumMod val="75000"/>
                    </a:srgbClr>
                  </a:solidFill>
                  <a:prstDash val="solid"/>
                </a:ln>
                <a:effectLst/>
              </p:spPr>
            </p:cxnSp>
          </p:grpSp>
          <p:sp>
            <p:nvSpPr>
              <p:cNvPr id="40" name="9 Cuadro de texto"/>
              <p:cNvSpPr txBox="1"/>
              <p:nvPr/>
            </p:nvSpPr>
            <p:spPr>
              <a:xfrm>
                <a:off x="457200" y="1513098"/>
                <a:ext cx="293370" cy="44577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450215" defTabSz="914400" eaLnBrk="1" fontAlgn="auto" latinLnBrk="0" hangingPunct="1">
                  <a:lnSpc>
                    <a:spcPct val="115000"/>
                  </a:lnSpc>
                  <a:spcBef>
                    <a:spcPts val="0"/>
                  </a:spcBef>
                  <a:spcAft>
                    <a:spcPts val="0"/>
                  </a:spcAft>
                  <a:buClrTx/>
                  <a:buSzTx/>
                  <a:buFontTx/>
                  <a:buNone/>
                  <a:tabLst/>
                  <a:defRPr/>
                </a:pPr>
                <a:endParaRPr kumimoji="0" lang="es-CL" sz="1800" b="0" i="0" u="none" strike="noStrike" kern="0" cap="none" spc="0" normalizeH="0" baseline="0" noProof="0" dirty="0">
                  <a:ln>
                    <a:noFill/>
                  </a:ln>
                  <a:solidFill>
                    <a:sysClr val="windowText" lastClr="000000"/>
                  </a:solidFill>
                  <a:effectLst/>
                  <a:uLnTx/>
                  <a:uFillTx/>
                  <a:latin typeface="Verdana"/>
                  <a:ea typeface="Calibri"/>
                  <a:cs typeface="Times New Roman"/>
                </a:endParaRPr>
              </a:p>
            </p:txBody>
          </p:sp>
        </p:grpSp>
        <p:sp>
          <p:nvSpPr>
            <p:cNvPr id="36" name="58 CuadroTexto"/>
            <p:cNvSpPr txBox="1"/>
            <p:nvPr/>
          </p:nvSpPr>
          <p:spPr>
            <a:xfrm>
              <a:off x="7191156" y="4181018"/>
              <a:ext cx="457636" cy="457070"/>
            </a:xfrm>
            <a:prstGeom prst="rect">
              <a:avLst/>
            </a:prstGeom>
            <a:noFill/>
          </p:spPr>
          <p:txBody>
            <a:bodyPr wrap="square" rtlCol="0">
              <a:spAutoFit/>
            </a:body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E</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37" name="59 CuadroTexto"/>
            <p:cNvSpPr txBox="1"/>
            <p:nvPr/>
          </p:nvSpPr>
          <p:spPr>
            <a:xfrm>
              <a:off x="7667002" y="5157192"/>
              <a:ext cx="457636" cy="457070"/>
            </a:xfrm>
            <a:prstGeom prst="rect">
              <a:avLst/>
            </a:prstGeom>
            <a:noFill/>
          </p:spPr>
          <p:txBody>
            <a:bodyPr wrap="square" rtlCol="0">
              <a:spAutoFit/>
            </a:body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T</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38" name="60 CuadroTexto"/>
            <p:cNvSpPr txBox="1"/>
            <p:nvPr/>
          </p:nvSpPr>
          <p:spPr>
            <a:xfrm>
              <a:off x="6786993" y="5180301"/>
              <a:ext cx="457636" cy="457070"/>
            </a:xfrm>
            <a:prstGeom prst="rect">
              <a:avLst/>
            </a:prstGeom>
            <a:noFill/>
          </p:spPr>
          <p:txBody>
            <a:bodyPr wrap="square" rtlCol="0">
              <a:spAutoFit/>
            </a:body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P</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grpSp>
      <p:sp>
        <p:nvSpPr>
          <p:cNvPr id="44" name="5 CuadroTexto"/>
          <p:cNvSpPr txBox="1">
            <a:spLocks noChangeArrowheads="1"/>
          </p:cNvSpPr>
          <p:nvPr/>
        </p:nvSpPr>
        <p:spPr bwMode="auto">
          <a:xfrm>
            <a:off x="2362200" y="4419600"/>
            <a:ext cx="6553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dirty="0" smtClean="0">
                <a:latin typeface="Verdana" pitchFamily="34" charset="0"/>
              </a:rPr>
              <a:t>También, </a:t>
            </a:r>
            <a:r>
              <a:rPr lang="es-ES" altLang="es-CL" dirty="0">
                <a:latin typeface="Verdana" pitchFamily="34" charset="0"/>
              </a:rPr>
              <a:t>la </a:t>
            </a:r>
            <a:r>
              <a:rPr lang="es-ES" altLang="es-CL" b="1" dirty="0" smtClean="0">
                <a:latin typeface="Verdana" pitchFamily="34" charset="0"/>
              </a:rPr>
              <a:t>potencia </a:t>
            </a:r>
            <a:r>
              <a:rPr lang="es-ES" altLang="es-CL" dirty="0" smtClean="0">
                <a:latin typeface="Verdana" pitchFamily="34" charset="0"/>
              </a:rPr>
              <a:t>se calcula como </a:t>
            </a:r>
            <a:r>
              <a:rPr lang="es-ES" altLang="es-CL" dirty="0">
                <a:latin typeface="Verdana" pitchFamily="34" charset="0"/>
              </a:rPr>
              <a:t>el cociente entre el</a:t>
            </a:r>
            <a:r>
              <a:rPr lang="es-ES" altLang="es-CL" dirty="0" smtClean="0">
                <a:latin typeface="Verdana" pitchFamily="34" charset="0"/>
              </a:rPr>
              <a:t> la </a:t>
            </a:r>
            <a:r>
              <a:rPr lang="es-ES" altLang="es-CL" b="1" dirty="0" smtClean="0">
                <a:latin typeface="Verdana" pitchFamily="34" charset="0"/>
              </a:rPr>
              <a:t>energía </a:t>
            </a:r>
            <a:r>
              <a:rPr lang="es-ES" altLang="es-CL" dirty="0" smtClean="0">
                <a:latin typeface="Verdana" pitchFamily="34" charset="0"/>
              </a:rPr>
              <a:t>gastada y </a:t>
            </a:r>
            <a:r>
              <a:rPr lang="es-ES" altLang="es-CL" dirty="0">
                <a:latin typeface="Verdana" pitchFamily="34" charset="0"/>
              </a:rPr>
              <a:t>el </a:t>
            </a:r>
            <a:r>
              <a:rPr lang="es-ES" altLang="es-CL" b="1" dirty="0">
                <a:latin typeface="Verdana" pitchFamily="34" charset="0"/>
              </a:rPr>
              <a:t>tiempo </a:t>
            </a:r>
            <a:r>
              <a:rPr lang="es-ES" altLang="es-CL" dirty="0">
                <a:latin typeface="Verdana" pitchFamily="34" charset="0"/>
              </a:rPr>
              <a:t>tardado en</a:t>
            </a:r>
            <a:r>
              <a:rPr lang="es-ES" altLang="es-CL" dirty="0" smtClean="0">
                <a:latin typeface="Verdana" pitchFamily="34" charset="0"/>
              </a:rPr>
              <a:t> hacerlo (T):</a:t>
            </a:r>
            <a:endParaRPr lang="es-CL" altLang="es-CL" dirty="0">
              <a:latin typeface="Verdana" pitchFamily="34" charset="0"/>
            </a:endParaRPr>
          </a:p>
        </p:txBody>
      </p:sp>
      <p:sp>
        <p:nvSpPr>
          <p:cNvPr id="45" name="15 Rectángulo"/>
          <p:cNvSpPr>
            <a:spLocks noChangeArrowheads="1"/>
          </p:cNvSpPr>
          <p:nvPr/>
        </p:nvSpPr>
        <p:spPr bwMode="auto">
          <a:xfrm>
            <a:off x="3733800" y="5029200"/>
            <a:ext cx="304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        </a:t>
            </a:r>
            <a:r>
              <a:rPr lang="es-CL" altLang="es-CL" b="1" dirty="0" smtClean="0">
                <a:latin typeface="Verdana" pitchFamily="34" charset="0"/>
              </a:rPr>
              <a:t>  </a:t>
            </a:r>
            <a:r>
              <a:rPr lang="es-CL" altLang="es-CL" b="1" dirty="0">
                <a:latin typeface="Verdana" pitchFamily="34" charset="0"/>
              </a:rPr>
              <a:t>P =</a:t>
            </a:r>
            <a:r>
              <a:rPr lang="es-CL" altLang="es-CL" b="1" dirty="0" smtClean="0">
                <a:latin typeface="Verdana" pitchFamily="34" charset="0"/>
              </a:rPr>
              <a:t>   </a:t>
            </a:r>
            <a:r>
              <a:rPr lang="es-CL" altLang="es-CL" b="1" u="sng" dirty="0" smtClean="0">
                <a:latin typeface="Verdana" pitchFamily="34" charset="0"/>
              </a:rPr>
              <a:t>E </a:t>
            </a:r>
            <a:r>
              <a:rPr lang="es-CL" altLang="es-CL" b="1" dirty="0" smtClean="0">
                <a:latin typeface="Verdana" pitchFamily="34" charset="0"/>
              </a:rPr>
              <a:t>           </a:t>
            </a:r>
            <a:endParaRPr lang="es-CL" altLang="es-CL" b="1" dirty="0">
              <a:latin typeface="Verdana" pitchFamily="34" charset="0"/>
            </a:endParaRPr>
          </a:p>
          <a:p>
            <a:pPr eaLnBrk="1" hangingPunct="1"/>
            <a:r>
              <a:rPr lang="es-CL" altLang="es-CL" b="1" dirty="0">
                <a:latin typeface="Verdana" pitchFamily="34" charset="0"/>
              </a:rPr>
              <a:t> </a:t>
            </a:r>
            <a:r>
              <a:rPr lang="es-ES" altLang="es-CL" dirty="0"/>
              <a:t>                    </a:t>
            </a:r>
            <a:r>
              <a:rPr lang="es-ES" altLang="es-CL" dirty="0" smtClean="0"/>
              <a:t>  </a:t>
            </a:r>
            <a:r>
              <a:rPr lang="es-ES" altLang="es-CL" b="1" dirty="0" smtClean="0">
                <a:latin typeface="Verdana" pitchFamily="34" charset="0"/>
                <a:ea typeface="Verdana" pitchFamily="34" charset="0"/>
                <a:cs typeface="Verdana" pitchFamily="34" charset="0"/>
              </a:rPr>
              <a:t>T</a:t>
            </a:r>
            <a:endParaRPr lang="es-CL" altLang="es-CL" dirty="0"/>
          </a:p>
        </p:txBody>
      </p:sp>
      <p:sp>
        <p:nvSpPr>
          <p:cNvPr id="46" name="Rectangle 45"/>
          <p:cNvSpPr/>
          <p:nvPr/>
        </p:nvSpPr>
        <p:spPr>
          <a:xfrm>
            <a:off x="3048000" y="5638800"/>
            <a:ext cx="5867400" cy="369332"/>
          </a:xfrm>
          <a:prstGeom prst="rect">
            <a:avLst/>
          </a:prstGeom>
        </p:spPr>
        <p:txBody>
          <a:bodyPr wrap="square">
            <a:spAutoFit/>
          </a:bodyPr>
          <a:lstStyle/>
          <a:p>
            <a:pPr eaLnBrk="1" hangingPunct="1"/>
            <a:r>
              <a:rPr lang="es-CL" altLang="es-CL" b="1" dirty="0" smtClean="0">
                <a:latin typeface="Verdana" pitchFamily="34" charset="0"/>
              </a:rPr>
              <a:t>E</a:t>
            </a:r>
            <a:r>
              <a:rPr lang="es-CL" altLang="es-CL" dirty="0" smtClean="0">
                <a:latin typeface="Verdana" pitchFamily="34" charset="0"/>
              </a:rPr>
              <a:t> = </a:t>
            </a:r>
            <a:r>
              <a:rPr lang="es-CL" altLang="es-CL" b="1" dirty="0" smtClean="0">
                <a:latin typeface="Verdana" pitchFamily="34" charset="0"/>
              </a:rPr>
              <a:t>Energía </a:t>
            </a:r>
            <a:r>
              <a:rPr lang="es-CL" altLang="es-CL" dirty="0" smtClean="0">
                <a:latin typeface="Verdana" pitchFamily="34" charset="0"/>
              </a:rPr>
              <a:t>gastada medida en </a:t>
            </a:r>
            <a:r>
              <a:rPr lang="es-CL" altLang="es-CL" b="1" dirty="0" smtClean="0">
                <a:latin typeface="Verdana" pitchFamily="34" charset="0"/>
              </a:rPr>
              <a:t>Joule.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9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childTnLst>
                                </p:cTn>
                              </p:par>
                            </p:childTnLst>
                          </p:cTn>
                        </p:par>
                        <p:par>
                          <p:cTn id="20" fill="hold">
                            <p:stCondLst>
                              <p:cond delay="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p:bldP spid="32" grpId="0"/>
      <p:bldP spid="33" grpId="0" animBg="1"/>
      <p:bldP spid="44"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2253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2253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22534"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1 CuadroTexto"/>
          <p:cNvSpPr txBox="1">
            <a:spLocks noChangeArrowheads="1"/>
          </p:cNvSpPr>
          <p:nvPr/>
        </p:nvSpPr>
        <p:spPr bwMode="auto">
          <a:xfrm>
            <a:off x="2582863" y="766763"/>
            <a:ext cx="417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a:p>
            <a:pPr algn="ctr" eaLnBrk="1" hangingPunct="1"/>
            <a:endParaRPr lang="es-CL" altLang="es-CL" sz="2400" b="1">
              <a:solidFill>
                <a:srgbClr val="404040"/>
              </a:solidFill>
              <a:latin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pic>
        <p:nvPicPr>
          <p:cNvPr id="2253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a:spLocks noChangeArrowheads="1"/>
          </p:cNvSpPr>
          <p:nvPr/>
        </p:nvSpPr>
        <p:spPr bwMode="auto">
          <a:xfrm>
            <a:off x="1143000" y="3733800"/>
            <a:ext cx="76390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smtClean="0">
                <a:latin typeface="Verdana" pitchFamily="34" charset="0"/>
              </a:rPr>
              <a:t>También se puede decir que un </a:t>
            </a:r>
            <a:r>
              <a:rPr lang="es-CL" altLang="es-CL" dirty="0">
                <a:latin typeface="Verdana" pitchFamily="34" charset="0"/>
              </a:rPr>
              <a:t>watt de potencia significa que se necesita una fuerza de</a:t>
            </a:r>
            <a:r>
              <a:rPr lang="es-CL" altLang="es-CL" b="1" dirty="0">
                <a:latin typeface="Verdana" pitchFamily="34" charset="0"/>
              </a:rPr>
              <a:t> </a:t>
            </a:r>
            <a:r>
              <a:rPr lang="es-CL" altLang="es-CL" b="1" dirty="0" smtClean="0">
                <a:latin typeface="Verdana" pitchFamily="34" charset="0"/>
              </a:rPr>
              <a:t>1 Newton</a:t>
            </a:r>
            <a:r>
              <a:rPr lang="es-CL" altLang="es-CL" dirty="0" smtClean="0">
                <a:latin typeface="Verdana" pitchFamily="34" charset="0"/>
              </a:rPr>
              <a:t> </a:t>
            </a:r>
            <a:r>
              <a:rPr lang="es-CL" altLang="es-CL" dirty="0">
                <a:latin typeface="Verdana" pitchFamily="34" charset="0"/>
              </a:rPr>
              <a:t>para desplazar </a:t>
            </a:r>
            <a:r>
              <a:rPr lang="es-CL" altLang="es-CL" dirty="0" smtClean="0">
                <a:latin typeface="Verdana" pitchFamily="34" charset="0"/>
              </a:rPr>
              <a:t>un </a:t>
            </a:r>
            <a:r>
              <a:rPr lang="es-CL" altLang="es-CL" dirty="0">
                <a:latin typeface="Verdana" pitchFamily="34" charset="0"/>
              </a:rPr>
              <a:t>cuerpo </a:t>
            </a:r>
            <a:r>
              <a:rPr lang="es-CL" altLang="es-CL" b="1" dirty="0" smtClean="0">
                <a:latin typeface="Verdana" pitchFamily="34" charset="0"/>
              </a:rPr>
              <a:t>1 metro </a:t>
            </a:r>
            <a:r>
              <a:rPr lang="es-CL" altLang="es-CL" dirty="0">
                <a:latin typeface="Verdana" pitchFamily="34" charset="0"/>
              </a:rPr>
              <a:t>demorando </a:t>
            </a:r>
            <a:r>
              <a:rPr lang="es-CL" altLang="es-CL" b="1" dirty="0" smtClean="0">
                <a:latin typeface="Verdana" pitchFamily="34" charset="0"/>
              </a:rPr>
              <a:t>1 segundo</a:t>
            </a:r>
            <a:r>
              <a:rPr lang="es-CL" altLang="es-CL" dirty="0" smtClean="0">
                <a:latin typeface="Verdana" pitchFamily="34" charset="0"/>
              </a:rPr>
              <a:t>.</a:t>
            </a:r>
          </a:p>
        </p:txBody>
      </p:sp>
      <p:sp>
        <p:nvSpPr>
          <p:cNvPr id="17" name="16 Marcador de número de diapositiva"/>
          <p:cNvSpPr>
            <a:spLocks noGrp="1"/>
          </p:cNvSpPr>
          <p:nvPr>
            <p:ph type="sldNum" sz="quarter" idx="12"/>
          </p:nvPr>
        </p:nvSpPr>
        <p:spPr/>
        <p:txBody>
          <a:bodyPr/>
          <a:lstStyle/>
          <a:p>
            <a:pPr>
              <a:defRPr/>
            </a:pPr>
            <a:fld id="{B5A8DD0B-EF81-4567-8140-6ED81186DB6E}" type="slidenum">
              <a:rPr lang="es-CL" smtClean="0"/>
              <a:pPr>
                <a:defRPr/>
              </a:pPr>
              <a:t>35</a:t>
            </a:fld>
            <a:endParaRPr lang="es-CL"/>
          </a:p>
        </p:txBody>
      </p:sp>
      <p:sp>
        <p:nvSpPr>
          <p:cNvPr id="22541" name="19 Rectángulo"/>
          <p:cNvSpPr>
            <a:spLocks noChangeArrowheads="1"/>
          </p:cNvSpPr>
          <p:nvPr/>
        </p:nvSpPr>
        <p:spPr bwMode="auto">
          <a:xfrm>
            <a:off x="4314825" y="3086100"/>
            <a:ext cx="228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a:solidFill>
                  <a:srgbClr val="000000"/>
                </a:solidFill>
                <a:latin typeface="Verdana" pitchFamily="34" charset="0"/>
              </a:rPr>
              <a:t> </a:t>
            </a:r>
          </a:p>
        </p:txBody>
      </p:sp>
      <p:sp>
        <p:nvSpPr>
          <p:cNvPr id="15" name="TextBox 14"/>
          <p:cNvSpPr txBox="1"/>
          <p:nvPr/>
        </p:nvSpPr>
        <p:spPr>
          <a:xfrm>
            <a:off x="1752600" y="6019800"/>
            <a:ext cx="6019800" cy="646331"/>
          </a:xfrm>
          <a:prstGeom prst="rect">
            <a:avLst/>
          </a:prstGeom>
          <a:noFill/>
          <a:ln>
            <a:solidFill>
              <a:schemeClr val="tx2">
                <a:lumMod val="75000"/>
              </a:schemeClr>
            </a:solidFill>
          </a:ln>
        </p:spPr>
        <p:txBody>
          <a:bodyPr wrap="square" rtlCol="0">
            <a:spAutoFit/>
          </a:bodyPr>
          <a:lstStyle/>
          <a:p>
            <a:pPr algn="ctr"/>
            <a:r>
              <a:rPr lang="es-ES_tradnl" b="1" dirty="0" smtClean="0"/>
              <a:t>1 W        =           1 N      </a:t>
            </a:r>
            <a:r>
              <a:rPr lang="es-ES_tradnl" b="1" dirty="0" err="1" smtClean="0"/>
              <a:t>x</a:t>
            </a:r>
            <a:r>
              <a:rPr lang="es-ES_tradnl" b="1" dirty="0" smtClean="0"/>
              <a:t>        1 </a:t>
            </a:r>
            <a:r>
              <a:rPr lang="es-ES_tradnl" b="1" dirty="0" err="1" smtClean="0"/>
              <a:t>m</a:t>
            </a:r>
            <a:r>
              <a:rPr lang="es-ES_tradnl" b="1" dirty="0" smtClean="0"/>
              <a:t>        /         1 </a:t>
            </a:r>
            <a:r>
              <a:rPr lang="es-ES_tradnl" b="1" dirty="0" err="1" smtClean="0"/>
              <a:t>s</a:t>
            </a:r>
            <a:r>
              <a:rPr lang="es-ES_tradnl" b="1" dirty="0" smtClean="0"/>
              <a:t>     </a:t>
            </a:r>
          </a:p>
          <a:p>
            <a:pPr algn="ctr"/>
            <a:r>
              <a:rPr lang="es-ES_tradnl" i="1" dirty="0" smtClean="0"/>
              <a:t>    1 watt    =   1 Newton     </a:t>
            </a:r>
            <a:r>
              <a:rPr lang="es-ES_tradnl" i="1" dirty="0" err="1" smtClean="0"/>
              <a:t>x</a:t>
            </a:r>
            <a:r>
              <a:rPr lang="es-ES_tradnl" i="1" dirty="0" smtClean="0"/>
              <a:t>    1 metro     /    1 segundo</a:t>
            </a:r>
            <a:endParaRPr lang="es-ES_tradnl" i="1" dirty="0"/>
          </a:p>
        </p:txBody>
      </p:sp>
      <p:sp>
        <p:nvSpPr>
          <p:cNvPr id="16" name="TextBox 15"/>
          <p:cNvSpPr txBox="1"/>
          <p:nvPr/>
        </p:nvSpPr>
        <p:spPr>
          <a:xfrm>
            <a:off x="1752600" y="2971800"/>
            <a:ext cx="6019800" cy="646331"/>
          </a:xfrm>
          <a:prstGeom prst="rect">
            <a:avLst/>
          </a:prstGeom>
          <a:noFill/>
          <a:ln>
            <a:solidFill>
              <a:schemeClr val="tx2">
                <a:lumMod val="75000"/>
              </a:schemeClr>
            </a:solidFill>
          </a:ln>
        </p:spPr>
        <p:txBody>
          <a:bodyPr wrap="square" rtlCol="0">
            <a:spAutoFit/>
          </a:bodyPr>
          <a:lstStyle/>
          <a:p>
            <a:pPr algn="ctr"/>
            <a:r>
              <a:rPr lang="es-ES_tradnl" b="1" dirty="0" smtClean="0"/>
              <a:t>1 W        =              1 J           /         1 </a:t>
            </a:r>
            <a:r>
              <a:rPr lang="es-ES_tradnl" b="1" dirty="0" err="1" smtClean="0"/>
              <a:t>s</a:t>
            </a:r>
            <a:r>
              <a:rPr lang="es-ES_tradnl" b="1" dirty="0" smtClean="0"/>
              <a:t>     </a:t>
            </a:r>
          </a:p>
          <a:p>
            <a:pPr algn="ctr"/>
            <a:r>
              <a:rPr lang="es-ES_tradnl" i="1" dirty="0" smtClean="0"/>
              <a:t>    1 watt    =       1 Joule     /       1 segundo</a:t>
            </a:r>
            <a:endParaRPr lang="es-ES_tradnl" i="1" dirty="0"/>
          </a:p>
        </p:txBody>
      </p:sp>
      <p:sp>
        <p:nvSpPr>
          <p:cNvPr id="19" name="Rectangle 18"/>
          <p:cNvSpPr/>
          <p:nvPr/>
        </p:nvSpPr>
        <p:spPr>
          <a:xfrm>
            <a:off x="1219200" y="1600200"/>
            <a:ext cx="7239000" cy="369332"/>
          </a:xfrm>
          <a:prstGeom prst="rect">
            <a:avLst/>
          </a:prstGeom>
        </p:spPr>
        <p:txBody>
          <a:bodyPr wrap="square">
            <a:spAutoFit/>
          </a:bodyPr>
          <a:lstStyle/>
          <a:p>
            <a:pPr eaLnBrk="1" hangingPunct="1"/>
            <a:r>
              <a:rPr lang="es-CL" altLang="es-CL" b="1" dirty="0" smtClean="0">
                <a:latin typeface="Verdana" pitchFamily="34" charset="0"/>
              </a:rPr>
              <a:t>¿Qué significa 1 watt de potencia?</a:t>
            </a:r>
          </a:p>
        </p:txBody>
      </p:sp>
      <p:grpSp>
        <p:nvGrpSpPr>
          <p:cNvPr id="22" name="Group 21"/>
          <p:cNvGrpSpPr/>
          <p:nvPr/>
        </p:nvGrpSpPr>
        <p:grpSpPr>
          <a:xfrm>
            <a:off x="1600200" y="4724400"/>
            <a:ext cx="6400800" cy="1104900"/>
            <a:chOff x="2362200" y="4572000"/>
            <a:chExt cx="6400800" cy="1104900"/>
          </a:xfrm>
        </p:grpSpPr>
        <p:pic>
          <p:nvPicPr>
            <p:cNvPr id="174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4572000"/>
              <a:ext cx="39147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6400800" y="4953000"/>
              <a:ext cx="1905000" cy="369332"/>
            </a:xfrm>
            <a:prstGeom prst="rect">
              <a:avLst/>
            </a:prstGeom>
            <a:noFill/>
          </p:spPr>
          <p:txBody>
            <a:bodyPr wrap="square" rtlCol="0">
              <a:spAutoFit/>
            </a:bodyPr>
            <a:lstStyle/>
            <a:p>
              <a:r>
                <a:rPr lang="es-ES_tradnl" b="1" dirty="0" smtClean="0"/>
                <a:t>en 1 segundo</a:t>
              </a:r>
              <a:endParaRPr lang="es-ES_tradnl" b="1" dirty="0"/>
            </a:p>
          </p:txBody>
        </p:sp>
        <p:sp>
          <p:nvSpPr>
            <p:cNvPr id="21" name="Rectangle 20"/>
            <p:cNvSpPr/>
            <p:nvPr/>
          </p:nvSpPr>
          <p:spPr>
            <a:xfrm>
              <a:off x="2362200" y="4572000"/>
              <a:ext cx="6400800" cy="1066800"/>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sp>
        <p:nvSpPr>
          <p:cNvPr id="23" name="Rectangle 22"/>
          <p:cNvSpPr/>
          <p:nvPr/>
        </p:nvSpPr>
        <p:spPr>
          <a:xfrm>
            <a:off x="1219200" y="2057400"/>
            <a:ext cx="7162800" cy="646331"/>
          </a:xfrm>
          <a:prstGeom prst="rect">
            <a:avLst/>
          </a:prstGeom>
        </p:spPr>
        <p:txBody>
          <a:bodyPr wrap="square">
            <a:spAutoFit/>
          </a:bodyPr>
          <a:lstStyle/>
          <a:p>
            <a:pPr eaLnBrk="1" hangingPunct="1"/>
            <a:r>
              <a:rPr lang="es-CL" altLang="es-CL" dirty="0" smtClean="0">
                <a:latin typeface="Verdana" pitchFamily="34" charset="0"/>
              </a:rPr>
              <a:t>Una potencia de </a:t>
            </a:r>
            <a:r>
              <a:rPr lang="es-CL" altLang="es-CL" b="1" dirty="0" smtClean="0">
                <a:latin typeface="Verdana" pitchFamily="34" charset="0"/>
              </a:rPr>
              <a:t>1 watt</a:t>
            </a:r>
            <a:r>
              <a:rPr lang="es-CL" altLang="es-CL" dirty="0" smtClean="0">
                <a:latin typeface="Verdana" pitchFamily="34" charset="0"/>
              </a:rPr>
              <a:t> significa que se realiza un trabajo de </a:t>
            </a:r>
            <a:r>
              <a:rPr lang="es-CL" altLang="es-CL" b="1" dirty="0" smtClean="0">
                <a:latin typeface="Verdana" pitchFamily="34" charset="0"/>
              </a:rPr>
              <a:t>1 </a:t>
            </a:r>
            <a:r>
              <a:rPr lang="es-CL" altLang="es-CL" b="1" dirty="0">
                <a:latin typeface="Verdana" pitchFamily="34" charset="0"/>
              </a:rPr>
              <a:t>J</a:t>
            </a:r>
            <a:r>
              <a:rPr lang="es-CL" altLang="es-CL" b="1" dirty="0" smtClean="0">
                <a:latin typeface="Verdana" pitchFamily="34" charset="0"/>
              </a:rPr>
              <a:t>oule</a:t>
            </a:r>
            <a:r>
              <a:rPr lang="es-CL" altLang="es-CL" dirty="0" smtClean="0">
                <a:latin typeface="Verdana" pitchFamily="34" charset="0"/>
              </a:rPr>
              <a:t> en un tiempo de </a:t>
            </a:r>
            <a:r>
              <a:rPr lang="es-CL" altLang="es-CL" b="1" dirty="0" smtClean="0">
                <a:latin typeface="Verdana" pitchFamily="34" charset="0"/>
              </a:rPr>
              <a:t>1 segundo</a:t>
            </a:r>
            <a:r>
              <a:rPr lang="es-CL" altLang="es-CL" dirty="0" smtClean="0">
                <a:latin typeface="Verdana" pitchFamily="34" charset="0"/>
              </a:rPr>
              <a:t>.</a:t>
            </a:r>
            <a:endParaRPr lang="es-CL" altLang="es-CL"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0"/>
                            </p:stCondLst>
                            <p:childTnLst>
                              <p:par>
                                <p:cTn id="15" presetID="10" presetClass="entr" presetSubtype="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 presetClass="entr" presetSubtype="0" fill="hold" grpId="1"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1" animBg="1"/>
      <p:bldP spid="16" grpId="0" animBg="1"/>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0484"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20485"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20486"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20489" name="5 CuadroTexto"/>
          <p:cNvSpPr txBox="1">
            <a:spLocks noChangeArrowheads="1"/>
          </p:cNvSpPr>
          <p:nvPr/>
        </p:nvSpPr>
        <p:spPr bwMode="auto">
          <a:xfrm>
            <a:off x="1066800" y="1981200"/>
            <a:ext cx="772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smtClean="0">
                <a:latin typeface="Verdana" pitchFamily="34" charset="0"/>
              </a:rPr>
              <a:t>En electricidad, la </a:t>
            </a:r>
            <a:r>
              <a:rPr lang="es-CL" altLang="es-CL" b="1" dirty="0" smtClean="0">
                <a:latin typeface="Verdana" pitchFamily="34" charset="0"/>
              </a:rPr>
              <a:t>fuerza </a:t>
            </a:r>
            <a:r>
              <a:rPr lang="es-CL" altLang="es-CL" dirty="0" smtClean="0">
                <a:latin typeface="Verdana" pitchFamily="34" charset="0"/>
              </a:rPr>
              <a:t>que empuja a los electrones es producida por una diferencia de potencial o el </a:t>
            </a:r>
            <a:r>
              <a:rPr lang="es-CL" altLang="es-CL" b="1" dirty="0" smtClean="0">
                <a:solidFill>
                  <a:srgbClr val="3366FF"/>
                </a:solidFill>
                <a:latin typeface="Verdana" pitchFamily="34" charset="0"/>
              </a:rPr>
              <a:t>voltaje</a:t>
            </a:r>
            <a:r>
              <a:rPr lang="es-CL" altLang="es-CL" dirty="0" smtClean="0">
                <a:latin typeface="Verdana" pitchFamily="34" charset="0"/>
              </a:rPr>
              <a:t>.</a:t>
            </a:r>
          </a:p>
        </p:txBody>
      </p:sp>
      <p:sp>
        <p:nvSpPr>
          <p:cNvPr id="12" name="11 Marcador de número de diapositiva"/>
          <p:cNvSpPr>
            <a:spLocks noGrp="1"/>
          </p:cNvSpPr>
          <p:nvPr>
            <p:ph type="sldNum" sz="quarter" idx="12"/>
          </p:nvPr>
        </p:nvSpPr>
        <p:spPr/>
        <p:txBody>
          <a:bodyPr/>
          <a:lstStyle/>
          <a:p>
            <a:pPr>
              <a:defRPr/>
            </a:pPr>
            <a:fld id="{B8FBA2FA-F81C-4871-A5C3-D0B5D20B17DF}" type="slidenum">
              <a:rPr lang="es-CL" smtClean="0"/>
              <a:pPr>
                <a:defRPr/>
              </a:pPr>
              <a:t>36</a:t>
            </a:fld>
            <a:endParaRPr lang="es-CL" dirty="0"/>
          </a:p>
        </p:txBody>
      </p:sp>
      <p:sp>
        <p:nvSpPr>
          <p:cNvPr id="20491" name="15 Rectángulo"/>
          <p:cNvSpPr>
            <a:spLocks noChangeArrowheads="1"/>
          </p:cNvSpPr>
          <p:nvPr/>
        </p:nvSpPr>
        <p:spPr bwMode="auto">
          <a:xfrm>
            <a:off x="1219200" y="4038600"/>
            <a:ext cx="648072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000" b="1" dirty="0" smtClean="0">
                <a:solidFill>
                  <a:srgbClr val="56CA5D"/>
                </a:solidFill>
                <a:latin typeface="Verdana" pitchFamily="34" charset="0"/>
              </a:rPr>
              <a:t>P</a:t>
            </a:r>
            <a:r>
              <a:rPr lang="es-CL" altLang="es-CL" sz="2000" b="1" dirty="0" smtClean="0">
                <a:latin typeface="Verdana" pitchFamily="34" charset="0"/>
              </a:rPr>
              <a:t> = </a:t>
            </a:r>
            <a:r>
              <a:rPr lang="es-CL" altLang="es-CL" sz="2000" b="1" dirty="0" smtClean="0">
                <a:solidFill>
                  <a:srgbClr val="3366FF"/>
                </a:solidFill>
                <a:latin typeface="Verdana" pitchFamily="34" charset="0"/>
              </a:rPr>
              <a:t>V</a:t>
            </a:r>
            <a:r>
              <a:rPr lang="es-CL" altLang="es-CL" sz="2000" b="1" dirty="0" smtClean="0">
                <a:latin typeface="Verdana" pitchFamily="34" charset="0"/>
              </a:rPr>
              <a:t> x </a:t>
            </a:r>
            <a:r>
              <a:rPr lang="es-CL" altLang="es-CL" sz="2000" b="1" dirty="0" smtClean="0">
                <a:solidFill>
                  <a:srgbClr val="FF0000"/>
                </a:solidFill>
                <a:latin typeface="Verdana" pitchFamily="34" charset="0"/>
              </a:rPr>
              <a:t>I</a:t>
            </a:r>
          </a:p>
          <a:p>
            <a:pPr eaLnBrk="1" hangingPunct="1"/>
            <a:endParaRPr lang="es-CL" altLang="es-CL" dirty="0" smtClean="0">
              <a:latin typeface="Verdana" pitchFamily="34" charset="0"/>
            </a:endParaRPr>
          </a:p>
          <a:p>
            <a:pPr eaLnBrk="1" hangingPunct="1"/>
            <a:r>
              <a:rPr lang="es-CL" altLang="es-CL" dirty="0" smtClean="0">
                <a:latin typeface="Verdana" pitchFamily="34" charset="0"/>
              </a:rPr>
              <a:t>   </a:t>
            </a:r>
            <a:r>
              <a:rPr lang="es-CL" altLang="es-CL" b="1" dirty="0" smtClean="0">
                <a:solidFill>
                  <a:srgbClr val="3366FF"/>
                </a:solidFill>
                <a:latin typeface="Verdana" pitchFamily="34" charset="0"/>
              </a:rPr>
              <a:t>V</a:t>
            </a:r>
            <a:r>
              <a:rPr lang="es-CL" altLang="es-CL" dirty="0" smtClean="0">
                <a:latin typeface="Verdana" pitchFamily="34" charset="0"/>
              </a:rPr>
              <a:t> = </a:t>
            </a:r>
            <a:r>
              <a:rPr lang="es-CL" altLang="es-CL" b="1" dirty="0" smtClean="0">
                <a:latin typeface="Verdana" pitchFamily="34" charset="0"/>
              </a:rPr>
              <a:t>Voltaje</a:t>
            </a:r>
            <a:r>
              <a:rPr lang="es-CL" altLang="es-CL" dirty="0" smtClean="0">
                <a:latin typeface="Verdana" pitchFamily="34" charset="0"/>
              </a:rPr>
              <a:t> medido </a:t>
            </a:r>
            <a:r>
              <a:rPr lang="es-CL" altLang="es-CL" dirty="0">
                <a:latin typeface="Verdana" pitchFamily="34" charset="0"/>
              </a:rPr>
              <a:t>en </a:t>
            </a:r>
            <a:r>
              <a:rPr lang="es-CL" altLang="es-CL" b="1" dirty="0" smtClean="0">
                <a:latin typeface="Verdana" pitchFamily="34" charset="0"/>
              </a:rPr>
              <a:t>Volt.</a:t>
            </a:r>
            <a:endParaRPr lang="es-CL" altLang="es-CL" b="1" dirty="0">
              <a:latin typeface="Verdana" pitchFamily="34" charset="0"/>
            </a:endParaRPr>
          </a:p>
          <a:p>
            <a:pPr eaLnBrk="1" hangingPunct="1"/>
            <a:r>
              <a:rPr lang="es-CL" altLang="es-CL" dirty="0">
                <a:latin typeface="Verdana" pitchFamily="34" charset="0"/>
              </a:rPr>
              <a:t>  </a:t>
            </a:r>
            <a:r>
              <a:rPr lang="es-CL" altLang="es-CL" dirty="0" smtClean="0">
                <a:latin typeface="Verdana" pitchFamily="34" charset="0"/>
              </a:rPr>
              <a:t> </a:t>
            </a:r>
            <a:r>
              <a:rPr lang="es-CL" altLang="es-CL" b="1" dirty="0" smtClean="0">
                <a:solidFill>
                  <a:srgbClr val="FF0000"/>
                </a:solidFill>
                <a:latin typeface="Verdana" pitchFamily="34" charset="0"/>
              </a:rPr>
              <a:t>I</a:t>
            </a:r>
            <a:r>
              <a:rPr lang="es-CL" altLang="es-CL" dirty="0" smtClean="0">
                <a:latin typeface="Verdana" pitchFamily="34" charset="0"/>
              </a:rPr>
              <a:t> = </a:t>
            </a:r>
            <a:r>
              <a:rPr lang="es-CL" altLang="es-CL" b="1" dirty="0" smtClean="0">
                <a:latin typeface="Verdana" pitchFamily="34" charset="0"/>
              </a:rPr>
              <a:t>Intensidad</a:t>
            </a:r>
            <a:r>
              <a:rPr lang="es-CL" altLang="es-CL" dirty="0" smtClean="0">
                <a:latin typeface="Verdana" pitchFamily="34" charset="0"/>
              </a:rPr>
              <a:t> medido en </a:t>
            </a:r>
            <a:r>
              <a:rPr lang="es-CL" altLang="es-CL" b="1" dirty="0" smtClean="0">
                <a:latin typeface="Verdana" pitchFamily="34" charset="0"/>
              </a:rPr>
              <a:t>Amperes.</a:t>
            </a:r>
            <a:endParaRPr lang="es-CL" altLang="es-CL" dirty="0" smtClean="0">
              <a:latin typeface="Verdana" pitchFamily="34" charset="0"/>
            </a:endParaRPr>
          </a:p>
          <a:p>
            <a:pPr eaLnBrk="1" hangingPunct="1"/>
            <a:r>
              <a:rPr lang="es-CL" altLang="es-CL" dirty="0" smtClean="0">
                <a:latin typeface="Verdana" pitchFamily="34" charset="0"/>
              </a:rPr>
              <a:t> 	La potencia </a:t>
            </a:r>
            <a:r>
              <a:rPr lang="es-CL" altLang="es-CL" b="1" dirty="0" smtClean="0">
                <a:solidFill>
                  <a:srgbClr val="948A54"/>
                </a:solidFill>
                <a:latin typeface="Verdana" pitchFamily="34" charset="0"/>
              </a:rPr>
              <a:t>P </a:t>
            </a:r>
            <a:r>
              <a:rPr lang="es-CL" altLang="es-CL" dirty="0" smtClean="0">
                <a:latin typeface="Verdana" pitchFamily="34" charset="0"/>
              </a:rPr>
              <a:t>se mide en </a:t>
            </a:r>
            <a:r>
              <a:rPr lang="es-CL" altLang="es-CL" b="1" dirty="0" smtClean="0">
                <a:latin typeface="Verdana" pitchFamily="34" charset="0"/>
              </a:rPr>
              <a:t>watt.</a:t>
            </a:r>
            <a:r>
              <a:rPr lang="es-CL" altLang="es-CL" dirty="0" smtClean="0">
                <a:latin typeface="Verdana" pitchFamily="34" charset="0"/>
              </a:rPr>
              <a:t>        </a:t>
            </a:r>
            <a:endParaRPr lang="es-CL" altLang="es-CL" dirty="0"/>
          </a:p>
        </p:txBody>
      </p:sp>
      <p:sp>
        <p:nvSpPr>
          <p:cNvPr id="13" name="12 CuadroTexto"/>
          <p:cNvSpPr txBox="1"/>
          <p:nvPr/>
        </p:nvSpPr>
        <p:spPr>
          <a:xfrm>
            <a:off x="1219200" y="1600200"/>
            <a:ext cx="2590774" cy="369332"/>
          </a:xfrm>
          <a:prstGeom prst="rect">
            <a:avLst/>
          </a:prstGeom>
          <a:noFill/>
        </p:spPr>
        <p:txBody>
          <a:bodyPr wrap="none" rtlCol="0">
            <a:spAutoFit/>
          </a:bodyPr>
          <a:lstStyle/>
          <a:p>
            <a:pPr lvl="0" algn="just"/>
            <a:r>
              <a:rPr lang="es-CL" altLang="es-CL" b="1" dirty="0" smtClean="0">
                <a:solidFill>
                  <a:srgbClr val="56CA5D"/>
                </a:solidFill>
                <a:latin typeface="Verdana" pitchFamily="34" charset="0"/>
              </a:rPr>
              <a:t>Potencia eléctrica:</a:t>
            </a:r>
            <a:endParaRPr lang="es-CL" altLang="es-CL" b="1" dirty="0">
              <a:solidFill>
                <a:srgbClr val="56CA5D"/>
              </a:solidFill>
              <a:latin typeface="Verdana" pitchFamily="34" charset="0"/>
            </a:endParaRPr>
          </a:p>
        </p:txBody>
      </p:sp>
      <p:sp>
        <p:nvSpPr>
          <p:cNvPr id="16" name="5 CuadroTexto"/>
          <p:cNvSpPr txBox="1">
            <a:spLocks noChangeArrowheads="1"/>
          </p:cNvSpPr>
          <p:nvPr/>
        </p:nvSpPr>
        <p:spPr bwMode="auto">
          <a:xfrm>
            <a:off x="1066800" y="2667000"/>
            <a:ext cx="772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smtClean="0">
                <a:latin typeface="Verdana" pitchFamily="34" charset="0"/>
              </a:rPr>
              <a:t>El </a:t>
            </a:r>
            <a:r>
              <a:rPr lang="es-CL" altLang="es-CL" b="1" dirty="0" smtClean="0">
                <a:latin typeface="Verdana" pitchFamily="34" charset="0"/>
              </a:rPr>
              <a:t>desplazamiento </a:t>
            </a:r>
            <a:r>
              <a:rPr lang="es-CL" altLang="es-CL" dirty="0" smtClean="0">
                <a:latin typeface="Verdana" pitchFamily="34" charset="0"/>
              </a:rPr>
              <a:t>de los electrones en un </a:t>
            </a:r>
            <a:r>
              <a:rPr lang="es-CL" altLang="es-CL" b="1" dirty="0" smtClean="0">
                <a:latin typeface="Verdana" pitchFamily="34" charset="0"/>
              </a:rPr>
              <a:t>tiempo </a:t>
            </a:r>
            <a:r>
              <a:rPr lang="es-CL" altLang="es-CL" dirty="0" smtClean="0">
                <a:latin typeface="Verdana" pitchFamily="34" charset="0"/>
              </a:rPr>
              <a:t>definido equivale a una </a:t>
            </a:r>
            <a:r>
              <a:rPr lang="es-CL" altLang="es-CL" b="1" dirty="0" smtClean="0">
                <a:solidFill>
                  <a:srgbClr val="FF0000"/>
                </a:solidFill>
                <a:latin typeface="Verdana" pitchFamily="34" charset="0"/>
              </a:rPr>
              <a:t>intensidad </a:t>
            </a:r>
            <a:r>
              <a:rPr lang="es-CL" altLang="es-CL" dirty="0" smtClean="0">
                <a:latin typeface="Verdana" pitchFamily="34" charset="0"/>
              </a:rPr>
              <a:t>de corriente.</a:t>
            </a:r>
          </a:p>
        </p:txBody>
      </p:sp>
      <p:sp>
        <p:nvSpPr>
          <p:cNvPr id="19" name="5 CuadroTexto"/>
          <p:cNvSpPr txBox="1">
            <a:spLocks noChangeArrowheads="1"/>
          </p:cNvSpPr>
          <p:nvPr/>
        </p:nvSpPr>
        <p:spPr bwMode="auto">
          <a:xfrm>
            <a:off x="1066800" y="3352800"/>
            <a:ext cx="772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smtClean="0">
                <a:latin typeface="Verdana" pitchFamily="34" charset="0"/>
              </a:rPr>
              <a:t>De esta forma, la potencia eléctrica corresponde a multiplicar un voltaje por una intensidad de corriente.</a:t>
            </a:r>
          </a:p>
        </p:txBody>
      </p:sp>
      <p:grpSp>
        <p:nvGrpSpPr>
          <p:cNvPr id="20" name="Group 19"/>
          <p:cNvGrpSpPr/>
          <p:nvPr/>
        </p:nvGrpSpPr>
        <p:grpSpPr>
          <a:xfrm>
            <a:off x="6477000" y="3733800"/>
            <a:ext cx="2002790" cy="2089150"/>
            <a:chOff x="3851920" y="3644106"/>
            <a:chExt cx="2002790" cy="2089150"/>
          </a:xfrm>
        </p:grpSpPr>
        <p:grpSp>
          <p:nvGrpSpPr>
            <p:cNvPr id="21" name="12 Grupo"/>
            <p:cNvGrpSpPr/>
            <p:nvPr/>
          </p:nvGrpSpPr>
          <p:grpSpPr>
            <a:xfrm>
              <a:off x="3851920" y="3644106"/>
              <a:ext cx="2002790" cy="2089150"/>
              <a:chOff x="0" y="0"/>
              <a:chExt cx="2002971" cy="2089619"/>
            </a:xfrm>
          </p:grpSpPr>
          <p:grpSp>
            <p:nvGrpSpPr>
              <p:cNvPr id="25" name="5 Grupo"/>
              <p:cNvGrpSpPr/>
              <p:nvPr/>
            </p:nvGrpSpPr>
            <p:grpSpPr>
              <a:xfrm>
                <a:off x="0" y="0"/>
                <a:ext cx="2002971" cy="2089619"/>
                <a:chOff x="0" y="0"/>
                <a:chExt cx="2002971" cy="2089619"/>
              </a:xfrm>
            </p:grpSpPr>
            <p:sp>
              <p:nvSpPr>
                <p:cNvPr id="27" name="2 Triángulo isósceles"/>
                <p:cNvSpPr/>
                <p:nvPr/>
              </p:nvSpPr>
              <p:spPr>
                <a:xfrm>
                  <a:off x="0" y="0"/>
                  <a:ext cx="2002971" cy="2089619"/>
                </a:xfrm>
                <a:prstGeom prst="triangle">
                  <a:avLst/>
                </a:prstGeom>
                <a:noFill/>
                <a:ln w="25400" cap="flat" cmpd="sng" algn="ctr">
                  <a:solidFill>
                    <a:srgbClr val="00206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a:ln>
                      <a:noFill/>
                    </a:ln>
                    <a:solidFill>
                      <a:sysClr val="window" lastClr="FFFFFF"/>
                    </a:solidFill>
                    <a:effectLst/>
                    <a:uLnTx/>
                    <a:uFillTx/>
                    <a:latin typeface="Calibri"/>
                  </a:endParaRPr>
                </a:p>
              </p:txBody>
            </p:sp>
            <p:cxnSp>
              <p:nvCxnSpPr>
                <p:cNvPr id="28" name="3 Conector recto"/>
                <p:cNvCxnSpPr/>
                <p:nvPr/>
              </p:nvCxnSpPr>
              <p:spPr>
                <a:xfrm>
                  <a:off x="457200" y="1164771"/>
                  <a:ext cx="1110342" cy="21771"/>
                </a:xfrm>
                <a:prstGeom prst="line">
                  <a:avLst/>
                </a:prstGeom>
                <a:noFill/>
                <a:ln w="19050" cap="flat" cmpd="sng" algn="ctr">
                  <a:solidFill>
                    <a:srgbClr val="1F497D">
                      <a:lumMod val="75000"/>
                    </a:srgbClr>
                  </a:solidFill>
                  <a:prstDash val="solid"/>
                </a:ln>
                <a:effectLst/>
              </p:spPr>
            </p:cxnSp>
            <p:cxnSp>
              <p:nvCxnSpPr>
                <p:cNvPr id="29" name="4 Conector recto"/>
                <p:cNvCxnSpPr/>
                <p:nvPr/>
              </p:nvCxnSpPr>
              <p:spPr>
                <a:xfrm flipV="1">
                  <a:off x="1023257" y="1186542"/>
                  <a:ext cx="0" cy="902608"/>
                </a:xfrm>
                <a:prstGeom prst="line">
                  <a:avLst/>
                </a:prstGeom>
                <a:noFill/>
                <a:ln w="19050" cap="flat" cmpd="sng" algn="ctr">
                  <a:solidFill>
                    <a:srgbClr val="1F497D">
                      <a:lumMod val="75000"/>
                    </a:srgbClr>
                  </a:solidFill>
                  <a:prstDash val="solid"/>
                </a:ln>
                <a:effectLst/>
              </p:spPr>
            </p:cxnSp>
          </p:grpSp>
          <p:sp>
            <p:nvSpPr>
              <p:cNvPr id="26" name="9 Cuadro de texto"/>
              <p:cNvSpPr txBox="1"/>
              <p:nvPr/>
            </p:nvSpPr>
            <p:spPr>
              <a:xfrm>
                <a:off x="457200" y="1513098"/>
                <a:ext cx="293370" cy="44577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450215" defTabSz="914400" eaLnBrk="1" fontAlgn="auto" latinLnBrk="0" hangingPunct="1">
                  <a:lnSpc>
                    <a:spcPct val="115000"/>
                  </a:lnSpc>
                  <a:spcBef>
                    <a:spcPts val="0"/>
                  </a:spcBef>
                  <a:spcAft>
                    <a:spcPts val="0"/>
                  </a:spcAft>
                  <a:buClrTx/>
                  <a:buSzTx/>
                  <a:buFontTx/>
                  <a:buNone/>
                  <a:tabLst/>
                  <a:defRPr/>
                </a:pPr>
                <a:endParaRPr kumimoji="0" lang="es-CL" sz="1800" b="0" i="0" u="none" strike="noStrike" kern="0" cap="none" spc="0" normalizeH="0" baseline="0" noProof="0" dirty="0">
                  <a:ln>
                    <a:noFill/>
                  </a:ln>
                  <a:solidFill>
                    <a:sysClr val="windowText" lastClr="000000"/>
                  </a:solidFill>
                  <a:effectLst/>
                  <a:uLnTx/>
                  <a:uFillTx/>
                  <a:latin typeface="Verdana"/>
                  <a:ea typeface="Calibri"/>
                  <a:cs typeface="Times New Roman"/>
                </a:endParaRPr>
              </a:p>
            </p:txBody>
          </p:sp>
        </p:grpSp>
        <p:sp>
          <p:nvSpPr>
            <p:cNvPr id="22" name="49 CuadroTexto"/>
            <p:cNvSpPr txBox="1"/>
            <p:nvPr/>
          </p:nvSpPr>
          <p:spPr>
            <a:xfrm>
              <a:off x="4644008" y="4253026"/>
              <a:ext cx="457636" cy="400110"/>
            </a:xfrm>
            <a:prstGeom prst="rect">
              <a:avLst/>
            </a:prstGeom>
            <a:noFill/>
          </p:spPr>
          <p:txBody>
            <a:bodyPr wrap="square" rtlCol="0">
              <a:spAutoFit/>
            </a:bodyPr>
            <a:lstStyle/>
            <a:p>
              <a:r>
                <a:rPr lang="es-CL" sz="2000" b="1" dirty="0">
                  <a:solidFill>
                    <a:srgbClr val="56CA5D"/>
                  </a:solidFill>
                  <a:latin typeface="Verdana" panose="020B0604030504040204" pitchFamily="34" charset="0"/>
                  <a:ea typeface="Verdana" panose="020B0604030504040204" pitchFamily="34" charset="0"/>
                  <a:cs typeface="Verdana" panose="020B0604030504040204" pitchFamily="34" charset="0"/>
                </a:rPr>
                <a:t>P</a:t>
              </a:r>
            </a:p>
          </p:txBody>
        </p:sp>
        <p:sp>
          <p:nvSpPr>
            <p:cNvPr id="23" name="50 CuadroTexto"/>
            <p:cNvSpPr txBox="1"/>
            <p:nvPr/>
          </p:nvSpPr>
          <p:spPr>
            <a:xfrm>
              <a:off x="4994920" y="5091906"/>
              <a:ext cx="457636" cy="400110"/>
            </a:xfrm>
            <a:prstGeom prst="rect">
              <a:avLst/>
            </a:prstGeom>
            <a:noFill/>
          </p:spPr>
          <p:txBody>
            <a:bodyPr wrap="square" rtlCol="0">
              <a:spAutoFit/>
            </a:bodyPr>
            <a:lstStyle/>
            <a:p>
              <a:r>
                <a:rPr lang="es-CL" sz="2000" b="1" dirty="0">
                  <a:solidFill>
                    <a:srgbClr val="FF0000"/>
                  </a:solidFill>
                  <a:latin typeface="Verdana" panose="020B0604030504040204" pitchFamily="34" charset="0"/>
                  <a:ea typeface="Verdana" panose="020B0604030504040204" pitchFamily="34" charset="0"/>
                  <a:cs typeface="Verdana" panose="020B0604030504040204" pitchFamily="34" charset="0"/>
                </a:rPr>
                <a:t>I</a:t>
              </a:r>
            </a:p>
          </p:txBody>
        </p:sp>
        <p:sp>
          <p:nvSpPr>
            <p:cNvPr id="24" name="51 CuadroTexto"/>
            <p:cNvSpPr txBox="1"/>
            <p:nvPr/>
          </p:nvSpPr>
          <p:spPr>
            <a:xfrm>
              <a:off x="4309120" y="5091906"/>
              <a:ext cx="457636" cy="400110"/>
            </a:xfrm>
            <a:prstGeom prst="rect">
              <a:avLst/>
            </a:prstGeom>
            <a:noFill/>
          </p:spPr>
          <p:txBody>
            <a:bodyPr wrap="square" rtlCol="0">
              <a:spAutoFit/>
            </a:bodyPr>
            <a:lstStyle/>
            <a:p>
              <a:r>
                <a:rPr lang="es-CL" sz="2000" b="1" dirty="0">
                  <a:solidFill>
                    <a:srgbClr val="3366FF"/>
                  </a:solidFill>
                  <a:latin typeface="Verdana" panose="020B0604030504040204" pitchFamily="34" charset="0"/>
                  <a:ea typeface="Verdana" panose="020B0604030504040204" pitchFamily="34" charset="0"/>
                  <a:cs typeface="Verdana" panose="020B0604030504040204" pitchFamily="34" charset="0"/>
                </a:rPr>
                <a:t>V</a:t>
              </a:r>
            </a:p>
          </p:txBody>
        </p:sp>
      </p:grpSp>
      <p:sp>
        <p:nvSpPr>
          <p:cNvPr id="30" name="TextBox 29"/>
          <p:cNvSpPr txBox="1"/>
          <p:nvPr/>
        </p:nvSpPr>
        <p:spPr>
          <a:xfrm>
            <a:off x="1447800" y="6019800"/>
            <a:ext cx="6019800" cy="646331"/>
          </a:xfrm>
          <a:prstGeom prst="rect">
            <a:avLst/>
          </a:prstGeom>
          <a:noFill/>
          <a:ln>
            <a:solidFill>
              <a:schemeClr val="tx2">
                <a:lumMod val="75000"/>
              </a:schemeClr>
            </a:solidFill>
          </a:ln>
        </p:spPr>
        <p:txBody>
          <a:bodyPr wrap="square" rtlCol="0">
            <a:spAutoFit/>
          </a:bodyPr>
          <a:lstStyle/>
          <a:p>
            <a:pPr algn="ctr"/>
            <a:r>
              <a:rPr lang="es-ES_tradnl" b="1" dirty="0" smtClean="0"/>
              <a:t>1 W        =           1 V      </a:t>
            </a:r>
            <a:r>
              <a:rPr lang="es-ES_tradnl" b="1" dirty="0" err="1" smtClean="0"/>
              <a:t>x</a:t>
            </a:r>
            <a:r>
              <a:rPr lang="es-ES_tradnl" b="1" dirty="0" smtClean="0"/>
              <a:t>        1 A     </a:t>
            </a:r>
          </a:p>
          <a:p>
            <a:pPr algn="ctr"/>
            <a:r>
              <a:rPr lang="es-ES_tradnl" i="1" dirty="0" smtClean="0"/>
              <a:t>    1 watt    =   1 volt       </a:t>
            </a:r>
            <a:r>
              <a:rPr lang="es-ES_tradnl" i="1" dirty="0" err="1" smtClean="0"/>
              <a:t>x</a:t>
            </a:r>
            <a:r>
              <a:rPr lang="es-ES_tradnl" i="1" dirty="0" smtClean="0"/>
              <a:t>     1 ampere</a:t>
            </a:r>
            <a:endParaRPr lang="es-ES_tradnl" i="1" dirty="0"/>
          </a:p>
        </p:txBody>
      </p:sp>
    </p:spTree>
    <p:extLst>
      <p:ext uri="{BB962C8B-B14F-4D97-AF65-F5344CB8AC3E}">
        <p14:creationId xmlns:p14="http://schemas.microsoft.com/office/powerpoint/2010/main" val="32679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20491"/>
                                        </p:tgtEl>
                                        <p:attrNameLst>
                                          <p:attrName>style.visibility</p:attrName>
                                        </p:attrNameLst>
                                      </p:cBhvr>
                                      <p:to>
                                        <p:strVal val="visible"/>
                                      </p:to>
                                    </p:set>
                                    <p:animEffect transition="in" filter="fade">
                                      <p:cBhvr>
                                        <p:cTn id="18" dur="1000"/>
                                        <p:tgtEl>
                                          <p:spTgt spid="20491"/>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childTnLst>
                          </p:cTn>
                        </p:par>
                        <p:par>
                          <p:cTn id="23" fill="hold">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P spid="20491" grpId="0"/>
      <p:bldP spid="16" grpId="0"/>
      <p:bldP spid="19" grpId="0"/>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0484"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20485"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20486"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12" name="11 Marcador de número de diapositiva"/>
          <p:cNvSpPr>
            <a:spLocks noGrp="1"/>
          </p:cNvSpPr>
          <p:nvPr>
            <p:ph type="sldNum" sz="quarter" idx="12"/>
          </p:nvPr>
        </p:nvSpPr>
        <p:spPr/>
        <p:txBody>
          <a:bodyPr/>
          <a:lstStyle/>
          <a:p>
            <a:pPr>
              <a:defRPr/>
            </a:pPr>
            <a:fld id="{B8FBA2FA-F81C-4871-A5C3-D0B5D20B17DF}" type="slidenum">
              <a:rPr lang="es-CL" smtClean="0"/>
              <a:pPr>
                <a:defRPr/>
              </a:pPr>
              <a:t>37</a:t>
            </a:fld>
            <a:endParaRPr lang="es-CL" dirty="0"/>
          </a:p>
        </p:txBody>
      </p:sp>
      <p:sp>
        <p:nvSpPr>
          <p:cNvPr id="13" name="12 CuadroTexto"/>
          <p:cNvSpPr txBox="1"/>
          <p:nvPr/>
        </p:nvSpPr>
        <p:spPr>
          <a:xfrm>
            <a:off x="1783201" y="1524000"/>
            <a:ext cx="1627369" cy="369332"/>
          </a:xfrm>
          <a:prstGeom prst="rect">
            <a:avLst/>
          </a:prstGeom>
          <a:noFill/>
        </p:spPr>
        <p:txBody>
          <a:bodyPr wrap="none" rtlCol="0">
            <a:spAutoFit/>
          </a:bodyPr>
          <a:lstStyle/>
          <a:p>
            <a:pPr lvl="0" algn="just"/>
            <a:r>
              <a:rPr lang="es-CL" altLang="es-CL" b="1" dirty="0" smtClean="0">
                <a:solidFill>
                  <a:prstClr val="black"/>
                </a:solidFill>
                <a:latin typeface="Verdana" pitchFamily="34" charset="0"/>
              </a:rPr>
              <a:t>Ejercicio 1:</a:t>
            </a:r>
            <a:endParaRPr lang="es-CL" altLang="es-CL" b="1" dirty="0">
              <a:solidFill>
                <a:prstClr val="black"/>
              </a:solidFill>
              <a:latin typeface="Verdana" pitchFamily="34" charset="0"/>
            </a:endParaRPr>
          </a:p>
        </p:txBody>
      </p:sp>
      <p:sp>
        <p:nvSpPr>
          <p:cNvPr id="21" name="TextBox 20"/>
          <p:cNvSpPr txBox="1"/>
          <p:nvPr/>
        </p:nvSpPr>
        <p:spPr>
          <a:xfrm>
            <a:off x="838200" y="2590800"/>
            <a:ext cx="4343400" cy="923330"/>
          </a:xfrm>
          <a:prstGeom prst="rect">
            <a:avLst/>
          </a:prstGeom>
          <a:noFill/>
        </p:spPr>
        <p:txBody>
          <a:bodyPr wrap="square" rtlCol="0">
            <a:spAutoFit/>
          </a:bodyPr>
          <a:lstStyle/>
          <a:p>
            <a:r>
              <a:rPr lang="es-ES_tradnl" b="1" dirty="0" smtClean="0"/>
              <a:t>¿Cuál es la potencia que desarrolla este circuito cuando se presiona el pulsador?</a:t>
            </a:r>
            <a:endParaRPr lang="es-ES_tradnl" b="1" dirty="0"/>
          </a:p>
        </p:txBody>
      </p:sp>
      <p:grpSp>
        <p:nvGrpSpPr>
          <p:cNvPr id="23" name="Group 22"/>
          <p:cNvGrpSpPr/>
          <p:nvPr/>
        </p:nvGrpSpPr>
        <p:grpSpPr>
          <a:xfrm>
            <a:off x="5410200" y="2514600"/>
            <a:ext cx="3733800" cy="3505200"/>
            <a:chOff x="5410200" y="2514600"/>
            <a:chExt cx="3733800" cy="3505200"/>
          </a:xfrm>
        </p:grpSpPr>
        <p:pic>
          <p:nvPicPr>
            <p:cNvPr id="24" name="Picture 23"/>
            <p:cNvPicPr>
              <a:picLocks noChangeAspect="1"/>
            </p:cNvPicPr>
            <p:nvPr/>
          </p:nvPicPr>
          <p:blipFill>
            <a:blip r:embed="rId4"/>
            <a:stretch>
              <a:fillRect/>
            </a:stretch>
          </p:blipFill>
          <p:spPr>
            <a:xfrm>
              <a:off x="5638800" y="2819400"/>
              <a:ext cx="3187700" cy="2336800"/>
            </a:xfrm>
            <a:prstGeom prst="rect">
              <a:avLst/>
            </a:prstGeom>
          </p:spPr>
        </p:pic>
        <p:sp>
          <p:nvSpPr>
            <p:cNvPr id="25" name="Rectangle 24"/>
            <p:cNvSpPr/>
            <p:nvPr/>
          </p:nvSpPr>
          <p:spPr>
            <a:xfrm>
              <a:off x="5410200" y="2514600"/>
              <a:ext cx="3581400" cy="3505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6" name="TextBox 25"/>
            <p:cNvSpPr txBox="1"/>
            <p:nvPr/>
          </p:nvSpPr>
          <p:spPr>
            <a:xfrm>
              <a:off x="5410200" y="2590800"/>
              <a:ext cx="3733800" cy="646331"/>
            </a:xfrm>
            <a:prstGeom prst="rect">
              <a:avLst/>
            </a:prstGeom>
            <a:noFill/>
          </p:spPr>
          <p:txBody>
            <a:bodyPr wrap="square" rtlCol="0">
              <a:spAutoFit/>
            </a:bodyPr>
            <a:lstStyle/>
            <a:p>
              <a:r>
                <a:rPr lang="es-ES_tradnl" dirty="0" smtClean="0"/>
                <a:t>La ampolleta tiene una resistencia de 6 </a:t>
              </a:r>
              <a:r>
                <a:rPr lang="en-US" dirty="0"/>
                <a:t>Ω</a:t>
              </a:r>
              <a:endParaRPr lang="es-ES_tradnl" dirty="0">
                <a:latin typeface="Symbol" charset="2"/>
                <a:cs typeface="Symbol" charset="2"/>
              </a:endParaRPr>
            </a:p>
          </p:txBody>
        </p:sp>
        <p:sp>
          <p:nvSpPr>
            <p:cNvPr id="27" name="TextBox 26"/>
            <p:cNvSpPr txBox="1"/>
            <p:nvPr/>
          </p:nvSpPr>
          <p:spPr>
            <a:xfrm>
              <a:off x="5410200" y="5105400"/>
              <a:ext cx="3733800" cy="646331"/>
            </a:xfrm>
            <a:prstGeom prst="rect">
              <a:avLst/>
            </a:prstGeom>
            <a:noFill/>
          </p:spPr>
          <p:txBody>
            <a:bodyPr wrap="square" rtlCol="0">
              <a:spAutoFit/>
            </a:bodyPr>
            <a:lstStyle/>
            <a:p>
              <a:r>
                <a:rPr lang="es-ES_tradnl" dirty="0" smtClean="0"/>
                <a:t>La batería tiene una diferencia de potencial de 4,5 V</a:t>
              </a:r>
              <a:endParaRPr lang="es-ES_tradnl" dirty="0"/>
            </a:p>
          </p:txBody>
        </p:sp>
      </p:grpSp>
      <p:sp>
        <p:nvSpPr>
          <p:cNvPr id="28" name="Rectangle 27"/>
          <p:cNvSpPr/>
          <p:nvPr/>
        </p:nvSpPr>
        <p:spPr>
          <a:xfrm>
            <a:off x="1066800" y="3429000"/>
            <a:ext cx="4191000" cy="738664"/>
          </a:xfrm>
          <a:prstGeom prst="rect">
            <a:avLst/>
          </a:prstGeom>
        </p:spPr>
        <p:txBody>
          <a:bodyPr wrap="square">
            <a:spAutoFit/>
          </a:bodyPr>
          <a:lstStyle/>
          <a:p>
            <a:pPr eaLnBrk="1" hangingPunct="1"/>
            <a:r>
              <a:rPr lang="es-CL" altLang="es-CL" sz="1400" dirty="0" smtClean="0">
                <a:latin typeface="Verdana" pitchFamily="34" charset="0"/>
              </a:rPr>
              <a:t>1º. Necesitamos determinar la intensidad de corriente en el circuito. ¿Qué ley nos permite conocerla?</a:t>
            </a:r>
            <a:endParaRPr lang="es-CL" altLang="es-CL" sz="1400" dirty="0">
              <a:latin typeface="Verdana" pitchFamily="34" charset="0"/>
            </a:endParaRPr>
          </a:p>
        </p:txBody>
      </p:sp>
      <p:sp>
        <p:nvSpPr>
          <p:cNvPr id="29" name="Rectangle 28"/>
          <p:cNvSpPr/>
          <p:nvPr/>
        </p:nvSpPr>
        <p:spPr>
          <a:xfrm>
            <a:off x="1066800" y="4191000"/>
            <a:ext cx="4191000" cy="954107"/>
          </a:xfrm>
          <a:prstGeom prst="rect">
            <a:avLst/>
          </a:prstGeom>
        </p:spPr>
        <p:txBody>
          <a:bodyPr wrap="square">
            <a:spAutoFit/>
          </a:bodyPr>
          <a:lstStyle/>
          <a:p>
            <a:pPr eaLnBrk="1" hangingPunct="1"/>
            <a:r>
              <a:rPr lang="es-CL" altLang="es-CL" sz="1400" dirty="0" smtClean="0">
                <a:latin typeface="Verdana" pitchFamily="34" charset="0"/>
              </a:rPr>
              <a:t>La </a:t>
            </a:r>
            <a:r>
              <a:rPr lang="es-CL" altLang="es-CL" sz="1400" b="1" dirty="0" smtClean="0">
                <a:latin typeface="Verdana" pitchFamily="34" charset="0"/>
              </a:rPr>
              <a:t>ley de Ohm </a:t>
            </a:r>
            <a:r>
              <a:rPr lang="es-CL" altLang="es-CL" sz="1400" dirty="0" smtClean="0">
                <a:latin typeface="Verdana" pitchFamily="34" charset="0"/>
              </a:rPr>
              <a:t>nos permite calcular la </a:t>
            </a:r>
            <a:r>
              <a:rPr lang="es-CL" altLang="es-CL" sz="1400" b="1" dirty="0" smtClean="0">
                <a:latin typeface="Verdana" pitchFamily="34" charset="0"/>
              </a:rPr>
              <a:t>intensidad </a:t>
            </a:r>
            <a:r>
              <a:rPr lang="es-CL" altLang="es-CL" sz="1400" dirty="0" smtClean="0">
                <a:latin typeface="Verdana" pitchFamily="34" charset="0"/>
              </a:rPr>
              <a:t>de corriente conociendo la </a:t>
            </a:r>
            <a:r>
              <a:rPr lang="es-CL" altLang="es-CL" sz="1400" b="1" dirty="0" smtClean="0">
                <a:latin typeface="Verdana" pitchFamily="34" charset="0"/>
              </a:rPr>
              <a:t>diferencia de potencial </a:t>
            </a:r>
            <a:r>
              <a:rPr lang="es-CL" altLang="es-CL" sz="1400" dirty="0" smtClean="0">
                <a:latin typeface="Verdana" pitchFamily="34" charset="0"/>
              </a:rPr>
              <a:t>de la fuente de poder y la </a:t>
            </a:r>
            <a:r>
              <a:rPr lang="es-CL" altLang="es-CL" sz="1400" b="1" dirty="0" smtClean="0">
                <a:latin typeface="Verdana" pitchFamily="34" charset="0"/>
              </a:rPr>
              <a:t>resistencia </a:t>
            </a:r>
            <a:r>
              <a:rPr lang="es-CL" altLang="es-CL" sz="1400" dirty="0" smtClean="0">
                <a:latin typeface="Verdana" pitchFamily="34" charset="0"/>
              </a:rPr>
              <a:t>de la ampolleta.  </a:t>
            </a:r>
            <a:endParaRPr lang="es-CL" altLang="es-CL" sz="1400" dirty="0">
              <a:latin typeface="Verdana" pitchFamily="34" charset="0"/>
            </a:endParaRPr>
          </a:p>
        </p:txBody>
      </p:sp>
      <p:sp>
        <p:nvSpPr>
          <p:cNvPr id="30" name="TextBox 29"/>
          <p:cNvSpPr txBox="1"/>
          <p:nvPr/>
        </p:nvSpPr>
        <p:spPr>
          <a:xfrm>
            <a:off x="1524000" y="5181600"/>
            <a:ext cx="3009408" cy="369332"/>
          </a:xfrm>
          <a:prstGeom prst="rect">
            <a:avLst/>
          </a:prstGeom>
          <a:noFill/>
        </p:spPr>
        <p:txBody>
          <a:bodyPr wrap="none" rtlCol="0">
            <a:spAutoFit/>
          </a:bodyPr>
          <a:lstStyle/>
          <a:p>
            <a:r>
              <a:rPr lang="es-ES_tradnl" dirty="0" smtClean="0"/>
              <a:t>V   =  R </a:t>
            </a:r>
            <a:r>
              <a:rPr lang="es-ES_tradnl" dirty="0" err="1" smtClean="0"/>
              <a:t>x</a:t>
            </a:r>
            <a:r>
              <a:rPr lang="es-ES_tradnl" dirty="0" smtClean="0"/>
              <a:t> I    </a:t>
            </a:r>
            <a:r>
              <a:rPr lang="en-US" dirty="0" err="1" smtClean="0">
                <a:sym typeface="Wingdings"/>
              </a:rPr>
              <a:t></a:t>
            </a:r>
            <a:r>
              <a:rPr lang="en-US" dirty="0" smtClean="0">
                <a:sym typeface="Wingdings"/>
              </a:rPr>
              <a:t>    I  =  V / R</a:t>
            </a:r>
            <a:endParaRPr lang="es-ES_tradnl" dirty="0"/>
          </a:p>
        </p:txBody>
      </p:sp>
      <p:sp>
        <p:nvSpPr>
          <p:cNvPr id="31" name="TextBox 30"/>
          <p:cNvSpPr txBox="1"/>
          <p:nvPr/>
        </p:nvSpPr>
        <p:spPr>
          <a:xfrm>
            <a:off x="1219200" y="6248400"/>
            <a:ext cx="4071371" cy="369332"/>
          </a:xfrm>
          <a:prstGeom prst="rect">
            <a:avLst/>
          </a:prstGeom>
          <a:noFill/>
        </p:spPr>
        <p:txBody>
          <a:bodyPr wrap="none" rtlCol="0">
            <a:spAutoFit/>
          </a:bodyPr>
          <a:lstStyle/>
          <a:p>
            <a:r>
              <a:rPr lang="es-ES_tradnl" dirty="0" smtClean="0"/>
              <a:t>I   =  </a:t>
            </a:r>
            <a:r>
              <a:rPr lang="en-US" dirty="0" smtClean="0"/>
              <a:t>4,5 V / 6 Ω    </a:t>
            </a:r>
            <a:r>
              <a:rPr lang="en-US" dirty="0" smtClean="0">
                <a:sym typeface="Wingdings"/>
              </a:rPr>
              <a:t>   </a:t>
            </a:r>
            <a:r>
              <a:rPr lang="en-US" dirty="0" smtClean="0"/>
              <a:t>  </a:t>
            </a:r>
            <a:r>
              <a:rPr lang="en-US" b="1" dirty="0" smtClean="0"/>
              <a:t> I  =   0,75 A.  </a:t>
            </a:r>
            <a:endParaRPr lang="es-ES_tradnl" b="1" dirty="0"/>
          </a:p>
        </p:txBody>
      </p:sp>
      <p:sp>
        <p:nvSpPr>
          <p:cNvPr id="32" name="TextBox 31"/>
          <p:cNvSpPr txBox="1"/>
          <p:nvPr/>
        </p:nvSpPr>
        <p:spPr>
          <a:xfrm>
            <a:off x="990600" y="5562600"/>
            <a:ext cx="4368800" cy="646331"/>
          </a:xfrm>
          <a:prstGeom prst="rect">
            <a:avLst/>
          </a:prstGeom>
          <a:noFill/>
        </p:spPr>
        <p:txBody>
          <a:bodyPr wrap="square" rtlCol="0">
            <a:spAutoFit/>
          </a:bodyPr>
          <a:lstStyle/>
          <a:p>
            <a:r>
              <a:rPr lang="es-ES_tradnl" dirty="0" smtClean="0"/>
              <a:t>Así podemos calcular la intensidad  de corriente eléctrica:</a:t>
            </a:r>
            <a:endParaRPr lang="es-ES_tradnl" dirty="0"/>
          </a:p>
        </p:txBody>
      </p:sp>
      <p:sp>
        <p:nvSpPr>
          <p:cNvPr id="22" name="Rectangle 21"/>
          <p:cNvSpPr/>
          <p:nvPr/>
        </p:nvSpPr>
        <p:spPr>
          <a:xfrm>
            <a:off x="1143000" y="1828800"/>
            <a:ext cx="7467600" cy="646331"/>
          </a:xfrm>
          <a:prstGeom prst="rect">
            <a:avLst/>
          </a:prstGeom>
        </p:spPr>
        <p:txBody>
          <a:bodyPr wrap="square">
            <a:spAutoFit/>
          </a:bodyPr>
          <a:lstStyle/>
          <a:p>
            <a:pPr eaLnBrk="1" hangingPunct="1"/>
            <a:r>
              <a:rPr lang="es-CL" altLang="es-CL" dirty="0" smtClean="0">
                <a:latin typeface="Verdana" pitchFamily="34" charset="0"/>
              </a:rPr>
              <a:t>El circuito de la figura se compone de una batería conectada a una ampolleta y un pulsador.</a:t>
            </a:r>
            <a:r>
              <a:rPr lang="es-ES_tradnl" dirty="0" smtClean="0">
                <a:latin typeface="Symbol" charset="2"/>
                <a:cs typeface="Symbol" charset="2"/>
              </a:rPr>
              <a:t> </a:t>
            </a:r>
            <a:endParaRPr lang="es-CL" altLang="es-CL" dirty="0" smtClean="0">
              <a:latin typeface="Verdana" pitchFamily="34" charset="0"/>
            </a:endParaRPr>
          </a:p>
        </p:txBody>
      </p:sp>
      <p:pic>
        <p:nvPicPr>
          <p:cNvPr id="3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79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par>
                          <p:cTn id="27" fill="hold">
                            <p:stCondLst>
                              <p:cond delay="0"/>
                            </p:stCondLst>
                            <p:childTnLst>
                              <p:par>
                                <p:cTn id="28" presetID="10" presetClass="entr" presetSubtype="0"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29" grpId="0"/>
      <p:bldP spid="30" grpId="0"/>
      <p:bldP spid="31" grpId="0"/>
      <p:bldP spid="32"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0484"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20485"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20486"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12" name="11 Marcador de número de diapositiva"/>
          <p:cNvSpPr>
            <a:spLocks noGrp="1"/>
          </p:cNvSpPr>
          <p:nvPr>
            <p:ph type="sldNum" sz="quarter" idx="12"/>
          </p:nvPr>
        </p:nvSpPr>
        <p:spPr/>
        <p:txBody>
          <a:bodyPr/>
          <a:lstStyle/>
          <a:p>
            <a:pPr>
              <a:defRPr/>
            </a:pPr>
            <a:fld id="{B8FBA2FA-F81C-4871-A5C3-D0B5D20B17DF}" type="slidenum">
              <a:rPr lang="es-CL" smtClean="0"/>
              <a:pPr>
                <a:defRPr/>
              </a:pPr>
              <a:t>38</a:t>
            </a:fld>
            <a:endParaRPr lang="es-CL" dirty="0"/>
          </a:p>
        </p:txBody>
      </p:sp>
      <p:sp>
        <p:nvSpPr>
          <p:cNvPr id="13" name="12 CuadroTexto"/>
          <p:cNvSpPr txBox="1"/>
          <p:nvPr/>
        </p:nvSpPr>
        <p:spPr>
          <a:xfrm>
            <a:off x="1777104" y="1600200"/>
            <a:ext cx="1627369" cy="369332"/>
          </a:xfrm>
          <a:prstGeom prst="rect">
            <a:avLst/>
          </a:prstGeom>
          <a:noFill/>
        </p:spPr>
        <p:txBody>
          <a:bodyPr wrap="none" rtlCol="0">
            <a:spAutoFit/>
          </a:bodyPr>
          <a:lstStyle/>
          <a:p>
            <a:pPr lvl="0" algn="just"/>
            <a:r>
              <a:rPr lang="es-CL" altLang="es-CL" b="1" dirty="0" smtClean="0">
                <a:solidFill>
                  <a:prstClr val="black"/>
                </a:solidFill>
                <a:latin typeface="Verdana" pitchFamily="34" charset="0"/>
              </a:rPr>
              <a:t>Ejercicio 1:</a:t>
            </a:r>
            <a:endParaRPr lang="es-CL" altLang="es-CL" b="1" dirty="0">
              <a:solidFill>
                <a:prstClr val="black"/>
              </a:solidFill>
              <a:latin typeface="Verdana" pitchFamily="34" charset="0"/>
            </a:endParaRPr>
          </a:p>
        </p:txBody>
      </p:sp>
      <p:sp>
        <p:nvSpPr>
          <p:cNvPr id="21" name="TextBox 20"/>
          <p:cNvSpPr txBox="1"/>
          <p:nvPr/>
        </p:nvSpPr>
        <p:spPr>
          <a:xfrm>
            <a:off x="990600" y="2133600"/>
            <a:ext cx="4343400" cy="923330"/>
          </a:xfrm>
          <a:prstGeom prst="rect">
            <a:avLst/>
          </a:prstGeom>
          <a:noFill/>
        </p:spPr>
        <p:txBody>
          <a:bodyPr wrap="square" rtlCol="0">
            <a:spAutoFit/>
          </a:bodyPr>
          <a:lstStyle/>
          <a:p>
            <a:r>
              <a:rPr lang="es-ES_tradnl" b="1" dirty="0" smtClean="0"/>
              <a:t>¿Cuál es la potencia que desarrolla este circuito cuando se presiona el pulsador?</a:t>
            </a:r>
            <a:endParaRPr lang="es-ES_tradnl" b="1" dirty="0"/>
          </a:p>
        </p:txBody>
      </p:sp>
      <p:grpSp>
        <p:nvGrpSpPr>
          <p:cNvPr id="3" name="Group 22"/>
          <p:cNvGrpSpPr/>
          <p:nvPr/>
        </p:nvGrpSpPr>
        <p:grpSpPr>
          <a:xfrm>
            <a:off x="5410200" y="2514600"/>
            <a:ext cx="3733800" cy="3505200"/>
            <a:chOff x="5410200" y="2514600"/>
            <a:chExt cx="3733800" cy="3505200"/>
          </a:xfrm>
        </p:grpSpPr>
        <p:pic>
          <p:nvPicPr>
            <p:cNvPr id="24" name="Picture 23"/>
            <p:cNvPicPr>
              <a:picLocks noChangeAspect="1"/>
            </p:cNvPicPr>
            <p:nvPr/>
          </p:nvPicPr>
          <p:blipFill>
            <a:blip r:embed="rId4"/>
            <a:stretch>
              <a:fillRect/>
            </a:stretch>
          </p:blipFill>
          <p:spPr>
            <a:xfrm>
              <a:off x="5638800" y="2819400"/>
              <a:ext cx="3187700" cy="2336800"/>
            </a:xfrm>
            <a:prstGeom prst="rect">
              <a:avLst/>
            </a:prstGeom>
          </p:spPr>
        </p:pic>
        <p:sp>
          <p:nvSpPr>
            <p:cNvPr id="25" name="Rectangle 24"/>
            <p:cNvSpPr/>
            <p:nvPr/>
          </p:nvSpPr>
          <p:spPr>
            <a:xfrm>
              <a:off x="5410200" y="2514600"/>
              <a:ext cx="3581400" cy="3505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6" name="TextBox 25"/>
            <p:cNvSpPr txBox="1"/>
            <p:nvPr/>
          </p:nvSpPr>
          <p:spPr>
            <a:xfrm>
              <a:off x="5410200" y="2590800"/>
              <a:ext cx="3733800" cy="923330"/>
            </a:xfrm>
            <a:prstGeom prst="rect">
              <a:avLst/>
            </a:prstGeom>
            <a:noFill/>
          </p:spPr>
          <p:txBody>
            <a:bodyPr wrap="square" rtlCol="0">
              <a:spAutoFit/>
            </a:bodyPr>
            <a:lstStyle/>
            <a:p>
              <a:r>
                <a:rPr lang="es-ES_tradnl" dirty="0" smtClean="0"/>
                <a:t>La ampolleta tiene una resistencia de 6 </a:t>
              </a:r>
              <a:r>
                <a:rPr lang="en-US" dirty="0"/>
                <a:t>Ω</a:t>
              </a:r>
              <a:endParaRPr lang="es-ES_tradnl" dirty="0">
                <a:latin typeface="Symbol" charset="2"/>
                <a:cs typeface="Symbol" charset="2"/>
              </a:endParaRPr>
            </a:p>
            <a:p>
              <a:endParaRPr lang="es-ES_tradnl" dirty="0">
                <a:latin typeface="Symbol" charset="2"/>
                <a:cs typeface="Symbol" charset="2"/>
              </a:endParaRPr>
            </a:p>
          </p:txBody>
        </p:sp>
        <p:sp>
          <p:nvSpPr>
            <p:cNvPr id="27" name="TextBox 26"/>
            <p:cNvSpPr txBox="1"/>
            <p:nvPr/>
          </p:nvSpPr>
          <p:spPr>
            <a:xfrm>
              <a:off x="5410200" y="5105400"/>
              <a:ext cx="3733800" cy="646331"/>
            </a:xfrm>
            <a:prstGeom prst="rect">
              <a:avLst/>
            </a:prstGeom>
            <a:noFill/>
          </p:spPr>
          <p:txBody>
            <a:bodyPr wrap="square" rtlCol="0">
              <a:spAutoFit/>
            </a:bodyPr>
            <a:lstStyle/>
            <a:p>
              <a:r>
                <a:rPr lang="es-ES_tradnl" dirty="0" smtClean="0"/>
                <a:t>La batería tiene una diferencia de potencial de 4,5 V</a:t>
              </a:r>
              <a:endParaRPr lang="es-ES_tradnl" dirty="0"/>
            </a:p>
          </p:txBody>
        </p:sp>
      </p:grpSp>
      <p:sp>
        <p:nvSpPr>
          <p:cNvPr id="28" name="Rectangle 27"/>
          <p:cNvSpPr/>
          <p:nvPr/>
        </p:nvSpPr>
        <p:spPr>
          <a:xfrm>
            <a:off x="1066800" y="3124200"/>
            <a:ext cx="4191000" cy="954107"/>
          </a:xfrm>
          <a:prstGeom prst="rect">
            <a:avLst/>
          </a:prstGeom>
        </p:spPr>
        <p:txBody>
          <a:bodyPr wrap="square">
            <a:spAutoFit/>
          </a:bodyPr>
          <a:lstStyle/>
          <a:p>
            <a:pPr eaLnBrk="1" hangingPunct="1"/>
            <a:r>
              <a:rPr lang="es-CL" altLang="es-CL" sz="1400" dirty="0" smtClean="0">
                <a:latin typeface="Verdana" pitchFamily="34" charset="0"/>
              </a:rPr>
              <a:t>2º. Con la intensidad de la corriente eléctrica y el voltaje de la fuente de poder, podemos calcular la potencia que desarrolla la fuente cuando se cierra el circuito.</a:t>
            </a:r>
            <a:endParaRPr lang="es-CL" altLang="es-CL" sz="1400" dirty="0">
              <a:latin typeface="Verdana" pitchFamily="34" charset="0"/>
            </a:endParaRPr>
          </a:p>
        </p:txBody>
      </p:sp>
      <p:sp>
        <p:nvSpPr>
          <p:cNvPr id="30" name="TextBox 29"/>
          <p:cNvSpPr txBox="1"/>
          <p:nvPr/>
        </p:nvSpPr>
        <p:spPr>
          <a:xfrm>
            <a:off x="1905000" y="4191000"/>
            <a:ext cx="1264664" cy="369332"/>
          </a:xfrm>
          <a:prstGeom prst="rect">
            <a:avLst/>
          </a:prstGeom>
          <a:noFill/>
        </p:spPr>
        <p:txBody>
          <a:bodyPr wrap="none" rtlCol="0">
            <a:spAutoFit/>
          </a:bodyPr>
          <a:lstStyle/>
          <a:p>
            <a:r>
              <a:rPr lang="es-ES_tradnl" b="1" dirty="0" smtClean="0"/>
              <a:t>P   =  V </a:t>
            </a:r>
            <a:r>
              <a:rPr lang="es-ES_tradnl" b="1" dirty="0" err="1" smtClean="0"/>
              <a:t>x</a:t>
            </a:r>
            <a:r>
              <a:rPr lang="es-ES_tradnl" b="1" dirty="0" smtClean="0"/>
              <a:t> I</a:t>
            </a:r>
            <a:endParaRPr lang="es-ES_tradnl" b="1" dirty="0"/>
          </a:p>
        </p:txBody>
      </p:sp>
      <p:sp>
        <p:nvSpPr>
          <p:cNvPr id="31" name="TextBox 30"/>
          <p:cNvSpPr txBox="1"/>
          <p:nvPr/>
        </p:nvSpPr>
        <p:spPr>
          <a:xfrm>
            <a:off x="1143000" y="5105400"/>
            <a:ext cx="3659976" cy="369332"/>
          </a:xfrm>
          <a:prstGeom prst="rect">
            <a:avLst/>
          </a:prstGeom>
          <a:noFill/>
        </p:spPr>
        <p:txBody>
          <a:bodyPr wrap="none" rtlCol="0">
            <a:spAutoFit/>
          </a:bodyPr>
          <a:lstStyle/>
          <a:p>
            <a:r>
              <a:rPr lang="es-ES_tradnl" b="1" dirty="0" smtClean="0"/>
              <a:t>P   =</a:t>
            </a:r>
            <a:r>
              <a:rPr lang="es-ES_tradnl" dirty="0" smtClean="0"/>
              <a:t>  </a:t>
            </a:r>
            <a:r>
              <a:rPr lang="en-US" dirty="0" smtClean="0"/>
              <a:t>4,5 V </a:t>
            </a:r>
            <a:r>
              <a:rPr lang="en-US" dirty="0" err="1" smtClean="0"/>
              <a:t>x</a:t>
            </a:r>
            <a:r>
              <a:rPr lang="en-US" dirty="0" smtClean="0"/>
              <a:t> 0,75 A    =   </a:t>
            </a:r>
            <a:r>
              <a:rPr lang="en-US" b="1" dirty="0" smtClean="0"/>
              <a:t>3,375 W  </a:t>
            </a:r>
            <a:endParaRPr lang="es-ES_tradnl" b="1" dirty="0"/>
          </a:p>
        </p:txBody>
      </p:sp>
      <p:sp>
        <p:nvSpPr>
          <p:cNvPr id="22" name="Rectangle 21"/>
          <p:cNvSpPr/>
          <p:nvPr/>
        </p:nvSpPr>
        <p:spPr>
          <a:xfrm>
            <a:off x="990600" y="6096000"/>
            <a:ext cx="5943600" cy="369332"/>
          </a:xfrm>
          <a:prstGeom prst="rect">
            <a:avLst/>
          </a:prstGeom>
        </p:spPr>
        <p:txBody>
          <a:bodyPr wrap="square">
            <a:spAutoFit/>
          </a:bodyPr>
          <a:lstStyle/>
          <a:p>
            <a:pPr eaLnBrk="1" hangingPunct="1"/>
            <a:r>
              <a:rPr lang="es-CL" altLang="es-CL" b="1" dirty="0" smtClean="0">
                <a:latin typeface="Verdana" pitchFamily="34" charset="0"/>
              </a:rPr>
              <a:t>La potencia del circuito es de </a:t>
            </a:r>
            <a:r>
              <a:rPr lang="es-CL" altLang="es-CL" b="1" dirty="0" smtClean="0">
                <a:solidFill>
                  <a:srgbClr val="FF0000"/>
                </a:solidFill>
                <a:latin typeface="Verdana" pitchFamily="34" charset="0"/>
              </a:rPr>
              <a:t>3,375 watt.</a:t>
            </a:r>
            <a:endParaRPr lang="es-CL" altLang="es-CL" b="1" dirty="0">
              <a:solidFill>
                <a:srgbClr val="FF0000"/>
              </a:solidFill>
              <a:latin typeface="Verdana" pitchFamily="34" charset="0"/>
            </a:endParaRPr>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1447800" y="4648200"/>
            <a:ext cx="2582758" cy="369332"/>
          </a:xfrm>
          <a:prstGeom prst="rect">
            <a:avLst/>
          </a:prstGeom>
          <a:noFill/>
        </p:spPr>
        <p:txBody>
          <a:bodyPr wrap="none" rtlCol="0">
            <a:spAutoFit/>
          </a:bodyPr>
          <a:lstStyle/>
          <a:p>
            <a:r>
              <a:rPr lang="es-ES_tradnl" dirty="0" smtClean="0"/>
              <a:t>V  =  4,5 V ; I  =  0,75 A</a:t>
            </a:r>
            <a:endParaRPr lang="es-ES_tradnl" dirty="0"/>
          </a:p>
        </p:txBody>
      </p:sp>
    </p:spTree>
    <p:extLst>
      <p:ext uri="{BB962C8B-B14F-4D97-AF65-F5344CB8AC3E}">
        <p14:creationId xmlns:p14="http://schemas.microsoft.com/office/powerpoint/2010/main" val="32679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22" grpId="0"/>
      <p:bldP spid="2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0484"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20485"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20486"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12" name="11 Marcador de número de diapositiva"/>
          <p:cNvSpPr>
            <a:spLocks noGrp="1"/>
          </p:cNvSpPr>
          <p:nvPr>
            <p:ph type="sldNum" sz="quarter" idx="12"/>
          </p:nvPr>
        </p:nvSpPr>
        <p:spPr/>
        <p:txBody>
          <a:bodyPr/>
          <a:lstStyle/>
          <a:p>
            <a:pPr>
              <a:defRPr/>
            </a:pPr>
            <a:fld id="{B8FBA2FA-F81C-4871-A5C3-D0B5D20B17DF}" type="slidenum">
              <a:rPr lang="es-CL" smtClean="0"/>
              <a:pPr>
                <a:defRPr/>
              </a:pPr>
              <a:t>39</a:t>
            </a:fld>
            <a:endParaRPr lang="es-CL" dirty="0"/>
          </a:p>
        </p:txBody>
      </p:sp>
      <p:sp>
        <p:nvSpPr>
          <p:cNvPr id="13" name="12 CuadroTexto"/>
          <p:cNvSpPr txBox="1"/>
          <p:nvPr/>
        </p:nvSpPr>
        <p:spPr>
          <a:xfrm>
            <a:off x="1777105" y="1600200"/>
            <a:ext cx="1627369" cy="369332"/>
          </a:xfrm>
          <a:prstGeom prst="rect">
            <a:avLst/>
          </a:prstGeom>
          <a:noFill/>
        </p:spPr>
        <p:txBody>
          <a:bodyPr wrap="none" rtlCol="0">
            <a:spAutoFit/>
          </a:bodyPr>
          <a:lstStyle/>
          <a:p>
            <a:pPr lvl="0" algn="just"/>
            <a:r>
              <a:rPr lang="es-CL" altLang="es-CL" b="1" dirty="0" smtClean="0">
                <a:solidFill>
                  <a:prstClr val="black"/>
                </a:solidFill>
                <a:latin typeface="Verdana" pitchFamily="34" charset="0"/>
              </a:rPr>
              <a:t>Ejercicio 2:</a:t>
            </a:r>
            <a:endParaRPr lang="es-CL" altLang="es-CL" b="1" dirty="0">
              <a:solidFill>
                <a:prstClr val="black"/>
              </a:solidFill>
              <a:latin typeface="Verdana" pitchFamily="34" charset="0"/>
            </a:endParaRPr>
          </a:p>
        </p:txBody>
      </p:sp>
      <p:sp>
        <p:nvSpPr>
          <p:cNvPr id="22" name="TextBox 21"/>
          <p:cNvSpPr txBox="1"/>
          <p:nvPr/>
        </p:nvSpPr>
        <p:spPr>
          <a:xfrm>
            <a:off x="914400" y="2133600"/>
            <a:ext cx="4343400" cy="923330"/>
          </a:xfrm>
          <a:prstGeom prst="rect">
            <a:avLst/>
          </a:prstGeom>
          <a:noFill/>
        </p:spPr>
        <p:txBody>
          <a:bodyPr wrap="square" rtlCol="0">
            <a:spAutoFit/>
          </a:bodyPr>
          <a:lstStyle/>
          <a:p>
            <a:r>
              <a:rPr lang="es-ES_tradnl" b="1" i="1" dirty="0" smtClean="0"/>
              <a:t>¿Cuánta energía debe proporcionar la batería si se presiona el pulsador durante 40 segundos?</a:t>
            </a:r>
            <a:endParaRPr lang="es-ES_tradnl" b="1" i="1" dirty="0"/>
          </a:p>
        </p:txBody>
      </p:sp>
      <p:grpSp>
        <p:nvGrpSpPr>
          <p:cNvPr id="3" name="Group 25"/>
          <p:cNvGrpSpPr/>
          <p:nvPr/>
        </p:nvGrpSpPr>
        <p:grpSpPr>
          <a:xfrm>
            <a:off x="5410200" y="2514600"/>
            <a:ext cx="3733800" cy="3505200"/>
            <a:chOff x="5410200" y="2514600"/>
            <a:chExt cx="3733800" cy="3505200"/>
          </a:xfrm>
        </p:grpSpPr>
        <p:pic>
          <p:nvPicPr>
            <p:cNvPr id="16" name="Picture 15"/>
            <p:cNvPicPr>
              <a:picLocks noChangeAspect="1"/>
            </p:cNvPicPr>
            <p:nvPr/>
          </p:nvPicPr>
          <p:blipFill>
            <a:blip r:embed="rId4"/>
            <a:stretch>
              <a:fillRect/>
            </a:stretch>
          </p:blipFill>
          <p:spPr>
            <a:xfrm>
              <a:off x="5638800" y="2819400"/>
              <a:ext cx="3187700" cy="2336800"/>
            </a:xfrm>
            <a:prstGeom prst="rect">
              <a:avLst/>
            </a:prstGeom>
          </p:spPr>
        </p:pic>
        <p:sp>
          <p:nvSpPr>
            <p:cNvPr id="23" name="Rectangle 22"/>
            <p:cNvSpPr/>
            <p:nvPr/>
          </p:nvSpPr>
          <p:spPr>
            <a:xfrm>
              <a:off x="5410200" y="2514600"/>
              <a:ext cx="3581400" cy="3505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0" name="TextBox 19"/>
            <p:cNvSpPr txBox="1"/>
            <p:nvPr/>
          </p:nvSpPr>
          <p:spPr>
            <a:xfrm>
              <a:off x="5410200" y="2590800"/>
              <a:ext cx="3733800" cy="923330"/>
            </a:xfrm>
            <a:prstGeom prst="rect">
              <a:avLst/>
            </a:prstGeom>
            <a:noFill/>
          </p:spPr>
          <p:txBody>
            <a:bodyPr wrap="square" rtlCol="0">
              <a:spAutoFit/>
            </a:bodyPr>
            <a:lstStyle/>
            <a:p>
              <a:r>
                <a:rPr lang="es-ES_tradnl" dirty="0" smtClean="0"/>
                <a:t>La ampolleta tiene una resistencia de 6 </a:t>
              </a:r>
              <a:r>
                <a:rPr lang="en-US" dirty="0"/>
                <a:t>Ω</a:t>
              </a:r>
              <a:endParaRPr lang="es-ES_tradnl" dirty="0">
                <a:latin typeface="Symbol" charset="2"/>
                <a:cs typeface="Symbol" charset="2"/>
              </a:endParaRPr>
            </a:p>
            <a:p>
              <a:endParaRPr lang="es-ES_tradnl" dirty="0">
                <a:latin typeface="Symbol" charset="2"/>
                <a:cs typeface="Symbol" charset="2"/>
              </a:endParaRPr>
            </a:p>
          </p:txBody>
        </p:sp>
        <p:sp>
          <p:nvSpPr>
            <p:cNvPr id="19" name="TextBox 18"/>
            <p:cNvSpPr txBox="1"/>
            <p:nvPr/>
          </p:nvSpPr>
          <p:spPr>
            <a:xfrm>
              <a:off x="5410200" y="5105400"/>
              <a:ext cx="3733800" cy="646331"/>
            </a:xfrm>
            <a:prstGeom prst="rect">
              <a:avLst/>
            </a:prstGeom>
            <a:noFill/>
          </p:spPr>
          <p:txBody>
            <a:bodyPr wrap="square" rtlCol="0">
              <a:spAutoFit/>
            </a:bodyPr>
            <a:lstStyle/>
            <a:p>
              <a:r>
                <a:rPr lang="es-ES_tradnl" dirty="0" smtClean="0"/>
                <a:t>La batería tiene una diferencia de potencial de 4,5 V</a:t>
              </a:r>
              <a:endParaRPr lang="es-ES_tradnl" dirty="0"/>
            </a:p>
          </p:txBody>
        </p:sp>
      </p:grpSp>
      <p:sp>
        <p:nvSpPr>
          <p:cNvPr id="24" name="Rectangle 23"/>
          <p:cNvSpPr/>
          <p:nvPr/>
        </p:nvSpPr>
        <p:spPr>
          <a:xfrm>
            <a:off x="1066800" y="3124200"/>
            <a:ext cx="4191000" cy="738664"/>
          </a:xfrm>
          <a:prstGeom prst="rect">
            <a:avLst/>
          </a:prstGeom>
        </p:spPr>
        <p:txBody>
          <a:bodyPr wrap="square">
            <a:spAutoFit/>
          </a:bodyPr>
          <a:lstStyle/>
          <a:p>
            <a:pPr eaLnBrk="1" hangingPunct="1"/>
            <a:r>
              <a:rPr lang="es-CL" altLang="es-CL" sz="1400" dirty="0" smtClean="0">
                <a:latin typeface="Verdana" pitchFamily="34" charset="0"/>
              </a:rPr>
              <a:t>Conociendo la potencia del circuito, la energía que entrega la fuente de poder durante 40 segundo se calcula como:</a:t>
            </a:r>
            <a:endParaRPr lang="es-CL" altLang="es-CL" sz="1400" dirty="0">
              <a:latin typeface="Verdana" pitchFamily="34" charset="0"/>
            </a:endParaRPr>
          </a:p>
        </p:txBody>
      </p:sp>
      <p:sp>
        <p:nvSpPr>
          <p:cNvPr id="25" name="TextBox 24"/>
          <p:cNvSpPr txBox="1"/>
          <p:nvPr/>
        </p:nvSpPr>
        <p:spPr>
          <a:xfrm>
            <a:off x="1143000" y="4191000"/>
            <a:ext cx="2980303" cy="369332"/>
          </a:xfrm>
          <a:prstGeom prst="rect">
            <a:avLst/>
          </a:prstGeom>
          <a:noFill/>
        </p:spPr>
        <p:txBody>
          <a:bodyPr wrap="none" rtlCol="0">
            <a:spAutoFit/>
          </a:bodyPr>
          <a:lstStyle/>
          <a:p>
            <a:r>
              <a:rPr lang="es-ES_tradnl" dirty="0" smtClean="0"/>
              <a:t>P   =  E  / T  </a:t>
            </a:r>
            <a:r>
              <a:rPr lang="en-US" dirty="0" err="1" smtClean="0">
                <a:sym typeface="Wingdings"/>
              </a:rPr>
              <a:t></a:t>
            </a:r>
            <a:r>
              <a:rPr lang="en-US" dirty="0" smtClean="0">
                <a:sym typeface="Wingdings"/>
              </a:rPr>
              <a:t>   E  =  P </a:t>
            </a:r>
            <a:r>
              <a:rPr lang="en-US" dirty="0" err="1" smtClean="0">
                <a:sym typeface="Wingdings"/>
              </a:rPr>
              <a:t>x</a:t>
            </a:r>
            <a:r>
              <a:rPr lang="en-US" dirty="0" smtClean="0">
                <a:sym typeface="Wingdings"/>
              </a:rPr>
              <a:t> T</a:t>
            </a:r>
            <a:endParaRPr lang="es-ES_tradnl" dirty="0"/>
          </a:p>
        </p:txBody>
      </p:sp>
      <p:sp>
        <p:nvSpPr>
          <p:cNvPr id="26" name="TextBox 25"/>
          <p:cNvSpPr txBox="1"/>
          <p:nvPr/>
        </p:nvSpPr>
        <p:spPr>
          <a:xfrm>
            <a:off x="1143000" y="5334000"/>
            <a:ext cx="3417785" cy="369332"/>
          </a:xfrm>
          <a:prstGeom prst="rect">
            <a:avLst/>
          </a:prstGeom>
          <a:noFill/>
        </p:spPr>
        <p:txBody>
          <a:bodyPr wrap="none" rtlCol="0">
            <a:spAutoFit/>
          </a:bodyPr>
          <a:lstStyle/>
          <a:p>
            <a:r>
              <a:rPr lang="en-US" dirty="0" smtClean="0">
                <a:sym typeface="Wingdings"/>
              </a:rPr>
              <a:t>E  =  3,375 W  </a:t>
            </a:r>
            <a:r>
              <a:rPr lang="en-US" dirty="0" err="1" smtClean="0">
                <a:sym typeface="Wingdings"/>
              </a:rPr>
              <a:t>x</a:t>
            </a:r>
            <a:r>
              <a:rPr lang="en-US" dirty="0" smtClean="0">
                <a:sym typeface="Wingdings"/>
              </a:rPr>
              <a:t>  40 </a:t>
            </a:r>
            <a:r>
              <a:rPr lang="en-US" dirty="0" err="1" smtClean="0">
                <a:sym typeface="Wingdings"/>
              </a:rPr>
              <a:t>s</a:t>
            </a:r>
            <a:r>
              <a:rPr lang="en-US" dirty="0" smtClean="0">
                <a:sym typeface="Wingdings"/>
              </a:rPr>
              <a:t>  =  135 J</a:t>
            </a:r>
            <a:endParaRPr lang="es-ES_tradnl" dirty="0"/>
          </a:p>
        </p:txBody>
      </p:sp>
      <p:sp>
        <p:nvSpPr>
          <p:cNvPr id="27" name="Rectangle 26"/>
          <p:cNvSpPr/>
          <p:nvPr/>
        </p:nvSpPr>
        <p:spPr>
          <a:xfrm>
            <a:off x="990600" y="6096000"/>
            <a:ext cx="7315200" cy="646331"/>
          </a:xfrm>
          <a:prstGeom prst="rect">
            <a:avLst/>
          </a:prstGeom>
        </p:spPr>
        <p:txBody>
          <a:bodyPr wrap="square">
            <a:spAutoFit/>
          </a:bodyPr>
          <a:lstStyle/>
          <a:p>
            <a:pPr eaLnBrk="1" hangingPunct="1"/>
            <a:r>
              <a:rPr lang="es-CL" altLang="es-CL" b="1" dirty="0" smtClean="0">
                <a:latin typeface="Verdana" pitchFamily="34" charset="0"/>
              </a:rPr>
              <a:t>La energía que se requiere para alimentar este circuito durante 40 segundos es de </a:t>
            </a:r>
            <a:r>
              <a:rPr lang="es-CL" altLang="es-CL" b="1" dirty="0" smtClean="0">
                <a:solidFill>
                  <a:srgbClr val="FF0000"/>
                </a:solidFill>
                <a:latin typeface="Verdana" pitchFamily="34" charset="0"/>
              </a:rPr>
              <a:t>135 </a:t>
            </a:r>
            <a:r>
              <a:rPr lang="es-CL" altLang="es-CL" b="1" dirty="0" err="1" smtClean="0">
                <a:solidFill>
                  <a:srgbClr val="FF0000"/>
                </a:solidFill>
                <a:latin typeface="Verdana" pitchFamily="34" charset="0"/>
              </a:rPr>
              <a:t>Jouls</a:t>
            </a:r>
            <a:r>
              <a:rPr lang="es-CL" altLang="es-CL" b="1" dirty="0" smtClean="0">
                <a:latin typeface="Verdana" pitchFamily="34" charset="0"/>
              </a:rPr>
              <a:t>.</a:t>
            </a:r>
            <a:endParaRPr lang="es-CL" altLang="es-CL" b="1" dirty="0">
              <a:latin typeface="Verdana" pitchFamily="34" charset="0"/>
            </a:endParaRPr>
          </a:p>
        </p:txBody>
      </p:sp>
      <p:pic>
        <p:nvPicPr>
          <p:cNvPr id="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1143000" y="4800600"/>
            <a:ext cx="2776684" cy="369332"/>
          </a:xfrm>
          <a:prstGeom prst="rect">
            <a:avLst/>
          </a:prstGeom>
          <a:noFill/>
        </p:spPr>
        <p:txBody>
          <a:bodyPr wrap="none" rtlCol="0">
            <a:spAutoFit/>
          </a:bodyPr>
          <a:lstStyle/>
          <a:p>
            <a:r>
              <a:rPr lang="es-ES_tradnl" dirty="0" smtClean="0"/>
              <a:t>P  =  3,375 W ; T  =  40 S</a:t>
            </a:r>
            <a:endParaRPr lang="es-ES_tradnl" dirty="0"/>
          </a:p>
        </p:txBody>
      </p:sp>
    </p:spTree>
    <p:extLst>
      <p:ext uri="{BB962C8B-B14F-4D97-AF65-F5344CB8AC3E}">
        <p14:creationId xmlns:p14="http://schemas.microsoft.com/office/powerpoint/2010/main" val="32679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6"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100"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4101"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4102"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4105" name="2 CuadroTexto"/>
          <p:cNvSpPr txBox="1">
            <a:spLocks noChangeArrowheads="1"/>
          </p:cNvSpPr>
          <p:nvPr/>
        </p:nvSpPr>
        <p:spPr bwMode="auto">
          <a:xfrm>
            <a:off x="3059113" y="1773238"/>
            <a:ext cx="277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                                 </a:t>
            </a:r>
          </a:p>
        </p:txBody>
      </p:sp>
      <p:sp>
        <p:nvSpPr>
          <p:cNvPr id="4" name="3 CuadroTexto"/>
          <p:cNvSpPr txBox="1">
            <a:spLocks noChangeArrowheads="1"/>
          </p:cNvSpPr>
          <p:nvPr/>
        </p:nvSpPr>
        <p:spPr bwMode="auto">
          <a:xfrm>
            <a:off x="1409255" y="2216893"/>
            <a:ext cx="690185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19138" eaLnBrk="0" hangingPunct="0">
              <a:defRPr>
                <a:solidFill>
                  <a:schemeClr val="tx1"/>
                </a:solidFill>
                <a:latin typeface="Arial" charset="0"/>
                <a:cs typeface="Arial" charset="0"/>
              </a:defRPr>
            </a:lvl1pPr>
            <a:lvl2pPr marL="742950" indent="-285750" defTabSz="719138" eaLnBrk="0" hangingPunct="0">
              <a:defRPr>
                <a:solidFill>
                  <a:schemeClr val="tx1"/>
                </a:solidFill>
                <a:latin typeface="Arial" charset="0"/>
                <a:cs typeface="Arial" charset="0"/>
              </a:defRPr>
            </a:lvl2pPr>
            <a:lvl3pPr marL="1143000" indent="-228600" defTabSz="719138" eaLnBrk="0" hangingPunct="0">
              <a:defRPr>
                <a:solidFill>
                  <a:schemeClr val="tx1"/>
                </a:solidFill>
                <a:latin typeface="Arial" charset="0"/>
                <a:cs typeface="Arial" charset="0"/>
              </a:defRPr>
            </a:lvl3pPr>
            <a:lvl4pPr marL="1600200" indent="-228600" defTabSz="719138" eaLnBrk="0" hangingPunct="0">
              <a:defRPr>
                <a:solidFill>
                  <a:schemeClr val="tx1"/>
                </a:solidFill>
                <a:latin typeface="Arial" charset="0"/>
                <a:cs typeface="Arial" charset="0"/>
              </a:defRPr>
            </a:lvl4pPr>
            <a:lvl5pPr marL="2057400" indent="-228600" defTabSz="719138" eaLnBrk="0" hangingPunct="0">
              <a:defRPr>
                <a:solidFill>
                  <a:schemeClr val="tx1"/>
                </a:solidFill>
                <a:latin typeface="Arial" charset="0"/>
                <a:cs typeface="Arial" charset="0"/>
              </a:defRPr>
            </a:lvl5pPr>
            <a:lvl6pPr marL="2514600" indent="-228600" defTabSz="719138" eaLnBrk="0" fontAlgn="base" hangingPunct="0">
              <a:spcBef>
                <a:spcPct val="0"/>
              </a:spcBef>
              <a:spcAft>
                <a:spcPct val="0"/>
              </a:spcAft>
              <a:defRPr>
                <a:solidFill>
                  <a:schemeClr val="tx1"/>
                </a:solidFill>
                <a:latin typeface="Arial" charset="0"/>
                <a:cs typeface="Arial" charset="0"/>
              </a:defRPr>
            </a:lvl6pPr>
            <a:lvl7pPr marL="2971800" indent="-228600" defTabSz="719138" eaLnBrk="0" fontAlgn="base" hangingPunct="0">
              <a:spcBef>
                <a:spcPct val="0"/>
              </a:spcBef>
              <a:spcAft>
                <a:spcPct val="0"/>
              </a:spcAft>
              <a:defRPr>
                <a:solidFill>
                  <a:schemeClr val="tx1"/>
                </a:solidFill>
                <a:latin typeface="Arial" charset="0"/>
                <a:cs typeface="Arial" charset="0"/>
              </a:defRPr>
            </a:lvl7pPr>
            <a:lvl8pPr marL="3429000" indent="-228600" defTabSz="719138" eaLnBrk="0" fontAlgn="base" hangingPunct="0">
              <a:spcBef>
                <a:spcPct val="0"/>
              </a:spcBef>
              <a:spcAft>
                <a:spcPct val="0"/>
              </a:spcAft>
              <a:defRPr>
                <a:solidFill>
                  <a:schemeClr val="tx1"/>
                </a:solidFill>
                <a:latin typeface="Arial" charset="0"/>
                <a:cs typeface="Arial" charset="0"/>
              </a:defRPr>
            </a:lvl8pPr>
            <a:lvl9pPr marL="3886200" indent="-228600" defTabSz="719138"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dirty="0" smtClean="0">
                <a:latin typeface="Verdana" pitchFamily="34" charset="0"/>
              </a:rPr>
              <a:t>Es la acción que un cuerpo ejerce sobre otro, produciendo en él un </a:t>
            </a:r>
            <a:r>
              <a:rPr lang="es-CL" altLang="es-CL" b="1" dirty="0" smtClean="0">
                <a:latin typeface="Verdana" pitchFamily="34" charset="0"/>
              </a:rPr>
              <a:t>cambio de velocidad</a:t>
            </a:r>
            <a:r>
              <a:rPr lang="es-CL" altLang="es-CL" dirty="0" smtClean="0">
                <a:latin typeface="Verdana" pitchFamily="34" charset="0"/>
              </a:rPr>
              <a:t> o una </a:t>
            </a:r>
            <a:r>
              <a:rPr lang="es-CL" altLang="es-CL" b="1" dirty="0" smtClean="0">
                <a:latin typeface="Verdana" pitchFamily="34" charset="0"/>
              </a:rPr>
              <a:t>deformación</a:t>
            </a:r>
            <a:r>
              <a:rPr lang="es-CL" altLang="es-CL" dirty="0" smtClean="0">
                <a:latin typeface="Verdana" pitchFamily="34" charset="0"/>
              </a:rPr>
              <a:t>. </a:t>
            </a:r>
          </a:p>
          <a:p>
            <a:pPr algn="just" eaLnBrk="1" hangingPunct="1"/>
            <a:endParaRPr lang="es-CL" altLang="es-CL" dirty="0">
              <a:latin typeface="Verdana" pitchFamily="34" charset="0"/>
            </a:endParaRPr>
          </a:p>
          <a:p>
            <a:pPr algn="just" eaLnBrk="1" hangingPunct="1"/>
            <a:r>
              <a:rPr lang="es-CL" altLang="es-CL" dirty="0" smtClean="0">
                <a:latin typeface="Verdana" pitchFamily="34" charset="0"/>
              </a:rPr>
              <a:t>Los cuerpos no poseen fuerza sino que la ejercen o se le es ejercida</a:t>
            </a:r>
            <a:r>
              <a:rPr lang="es-CL" altLang="es-CL" dirty="0">
                <a:latin typeface="Verdana" pitchFamily="34" charset="0"/>
              </a:rPr>
              <a:t>.</a:t>
            </a:r>
            <a:endParaRPr lang="es-CL" altLang="es-CL" dirty="0" smtClean="0">
              <a:latin typeface="Verdana" pitchFamily="34" charset="0"/>
            </a:endParaRPr>
          </a:p>
        </p:txBody>
      </p:sp>
      <p:pic>
        <p:nvPicPr>
          <p:cNvPr id="4109" name="Picture 4" descr="http://nea.educastur.princast.es/repositorio/RECURSO_ZIP/1_jantoniozu_Fuerzas_2ESO/Fuerzas_2ESO/imagenes/esponj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3810000"/>
            <a:ext cx="208915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1043608" y="1700808"/>
            <a:ext cx="1154483" cy="369332"/>
          </a:xfrm>
          <a:prstGeom prst="rect">
            <a:avLst/>
          </a:prstGeom>
          <a:noFill/>
        </p:spPr>
        <p:txBody>
          <a:bodyPr wrap="none" rtlCol="0">
            <a:spAutoFit/>
          </a:bodyPr>
          <a:lstStyle/>
          <a:p>
            <a:pPr lvl="0" algn="just"/>
            <a:r>
              <a:rPr lang="es-CL" altLang="es-CL" b="1" dirty="0" smtClean="0">
                <a:solidFill>
                  <a:prstClr val="black"/>
                </a:solidFill>
                <a:latin typeface="Verdana" pitchFamily="34" charset="0"/>
              </a:rPr>
              <a:t>Fuerza:</a:t>
            </a:r>
            <a:endParaRPr lang="es-CL" altLang="es-CL" b="1" dirty="0">
              <a:solidFill>
                <a:prstClr val="black"/>
              </a:solidFill>
              <a:latin typeface="Verdana" pitchFamily="34" charset="0"/>
            </a:endParaRPr>
          </a:p>
        </p:txBody>
      </p:sp>
      <p:pic>
        <p:nvPicPr>
          <p:cNvPr id="16" name="Picture 2" descr="Sheikra - Busch Gardens by hyku."/>
          <p:cNvPicPr>
            <a:picLocks noChangeAspect="1" noChangeArrowheads="1"/>
          </p:cNvPicPr>
          <p:nvPr/>
        </p:nvPicPr>
        <p:blipFill>
          <a:blip r:embed="rId5" cstate="print"/>
          <a:srcRect/>
          <a:stretch>
            <a:fillRect/>
          </a:stretch>
        </p:blipFill>
        <p:spPr bwMode="auto">
          <a:xfrm>
            <a:off x="3878580" y="3576287"/>
            <a:ext cx="1862430" cy="2780130"/>
          </a:xfrm>
          <a:prstGeom prst="rect">
            <a:avLst/>
          </a:prstGeom>
          <a:ln>
            <a:noFill/>
          </a:ln>
          <a:effectLst>
            <a:outerShdw blurRad="190500" algn="tl" rotWithShape="0">
              <a:srgbClr val="000000">
                <a:alpha val="70000"/>
              </a:srgbClr>
            </a:outerShdw>
          </a:effectLst>
        </p:spPr>
      </p:pic>
      <p:pic>
        <p:nvPicPr>
          <p:cNvPr id="15" name="Picture 14"/>
          <p:cNvPicPr>
            <a:picLocks noChangeAspect="1"/>
          </p:cNvPicPr>
          <p:nvPr/>
        </p:nvPicPr>
        <p:blipFill>
          <a:blip r:embed="rId6"/>
          <a:stretch>
            <a:fillRect/>
          </a:stretch>
        </p:blipFill>
        <p:spPr>
          <a:xfrm>
            <a:off x="838200" y="4114800"/>
            <a:ext cx="2905932"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717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717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7174"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pic>
        <p:nvPicPr>
          <p:cNvPr id="717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2 CuadroTexto"/>
          <p:cNvSpPr txBox="1">
            <a:spLocks noChangeArrowheads="1"/>
          </p:cNvSpPr>
          <p:nvPr/>
        </p:nvSpPr>
        <p:spPr bwMode="auto">
          <a:xfrm>
            <a:off x="3059113" y="1773238"/>
            <a:ext cx="277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                                 </a:t>
            </a:r>
          </a:p>
        </p:txBody>
      </p:sp>
      <p:sp>
        <p:nvSpPr>
          <p:cNvPr id="15" name="14 Marcador de número de diapositiva"/>
          <p:cNvSpPr>
            <a:spLocks noGrp="1"/>
          </p:cNvSpPr>
          <p:nvPr>
            <p:ph type="sldNum" sz="quarter" idx="12"/>
          </p:nvPr>
        </p:nvSpPr>
        <p:spPr>
          <a:xfrm>
            <a:off x="8686800" y="6537325"/>
            <a:ext cx="457200" cy="320675"/>
          </a:xfrm>
        </p:spPr>
        <p:txBody>
          <a:bodyPr/>
          <a:lstStyle/>
          <a:p>
            <a:pPr>
              <a:defRPr/>
            </a:pPr>
            <a:fld id="{0F73E1F5-76ED-44BB-A8B6-D790BA205F10}" type="slidenum">
              <a:rPr lang="es-CL" smtClean="0"/>
              <a:pPr>
                <a:defRPr/>
              </a:pPr>
              <a:t>40</a:t>
            </a:fld>
            <a:endParaRPr lang="es-CL" dirty="0"/>
          </a:p>
        </p:txBody>
      </p:sp>
      <p:sp>
        <p:nvSpPr>
          <p:cNvPr id="5" name="4 CuadroTexto"/>
          <p:cNvSpPr txBox="1"/>
          <p:nvPr/>
        </p:nvSpPr>
        <p:spPr>
          <a:xfrm>
            <a:off x="1143000" y="1556792"/>
            <a:ext cx="7405292" cy="923330"/>
          </a:xfrm>
          <a:prstGeom prst="rect">
            <a:avLst/>
          </a:prstGeom>
          <a:noFill/>
        </p:spPr>
        <p:txBody>
          <a:bodyPr wrap="square" rtlCol="0">
            <a:spAutoFit/>
          </a:bodyPr>
          <a:lstStyle/>
          <a:p>
            <a:pPr lvl="0"/>
            <a:r>
              <a:rPr lang="es-CL" altLang="es-CL" b="1" dirty="0" smtClean="0">
                <a:solidFill>
                  <a:prstClr val="black"/>
                </a:solidFill>
                <a:latin typeface="Verdana" pitchFamily="34" charset="0"/>
              </a:rPr>
              <a:t>Conociendo la potencia de los siguiente equipos ¿Cuánta  </a:t>
            </a:r>
            <a:r>
              <a:rPr lang="es-CL" altLang="es-CL" b="1" u="sng" dirty="0" smtClean="0">
                <a:solidFill>
                  <a:prstClr val="black"/>
                </a:solidFill>
                <a:latin typeface="Verdana" pitchFamily="34" charset="0"/>
              </a:rPr>
              <a:t>energía </a:t>
            </a:r>
            <a:r>
              <a:rPr lang="es-CL" altLang="es-CL" b="1" dirty="0" smtClean="0">
                <a:solidFill>
                  <a:prstClr val="black"/>
                </a:solidFill>
                <a:latin typeface="Verdana" pitchFamily="34" charset="0"/>
              </a:rPr>
              <a:t>estimaría usted que consumen durante un día?</a:t>
            </a:r>
            <a:endParaRPr lang="es-CL" altLang="es-CL" b="1" dirty="0">
              <a:solidFill>
                <a:prstClr val="black"/>
              </a:solidFill>
              <a:latin typeface="Verdana" pitchFamily="34" charset="0"/>
            </a:endParaRPr>
          </a:p>
        </p:txBody>
      </p:sp>
      <p:pic>
        <p:nvPicPr>
          <p:cNvPr id="17" name="Picture 16"/>
          <p:cNvPicPr>
            <a:picLocks noChangeAspect="1"/>
          </p:cNvPicPr>
          <p:nvPr/>
        </p:nvPicPr>
        <p:blipFill>
          <a:blip r:embed="rId5"/>
          <a:stretch>
            <a:fillRect/>
          </a:stretch>
        </p:blipFill>
        <p:spPr>
          <a:xfrm>
            <a:off x="1066800" y="2438400"/>
            <a:ext cx="2514672" cy="1775358"/>
          </a:xfrm>
          <a:prstGeom prst="rect">
            <a:avLst/>
          </a:prstGeom>
        </p:spPr>
      </p:pic>
      <p:pic>
        <p:nvPicPr>
          <p:cNvPr id="19" name="Picture 18"/>
          <p:cNvPicPr>
            <a:picLocks noChangeAspect="1"/>
          </p:cNvPicPr>
          <p:nvPr/>
        </p:nvPicPr>
        <p:blipFill>
          <a:blip r:embed="rId6"/>
          <a:srcRect l="3000" t="13910"/>
          <a:stretch>
            <a:fillRect/>
          </a:stretch>
        </p:blipFill>
        <p:spPr>
          <a:xfrm>
            <a:off x="6324600" y="2449660"/>
            <a:ext cx="2341901" cy="1842939"/>
          </a:xfrm>
          <a:prstGeom prst="rect">
            <a:avLst/>
          </a:prstGeom>
        </p:spPr>
      </p:pic>
      <p:pic>
        <p:nvPicPr>
          <p:cNvPr id="20" name="Picture 19"/>
          <p:cNvPicPr>
            <a:picLocks noChangeAspect="1"/>
          </p:cNvPicPr>
          <p:nvPr/>
        </p:nvPicPr>
        <p:blipFill>
          <a:blip r:embed="rId7"/>
          <a:stretch>
            <a:fillRect/>
          </a:stretch>
        </p:blipFill>
        <p:spPr>
          <a:xfrm>
            <a:off x="4038600" y="2590800"/>
            <a:ext cx="1128800" cy="1644650"/>
          </a:xfrm>
          <a:prstGeom prst="rect">
            <a:avLst/>
          </a:prstGeom>
        </p:spPr>
      </p:pic>
      <p:sp>
        <p:nvSpPr>
          <p:cNvPr id="21" name="4 CuadroTexto"/>
          <p:cNvSpPr txBox="1"/>
          <p:nvPr/>
        </p:nvSpPr>
        <p:spPr>
          <a:xfrm>
            <a:off x="838200" y="4800600"/>
            <a:ext cx="8305800" cy="646331"/>
          </a:xfrm>
          <a:prstGeom prst="rect">
            <a:avLst/>
          </a:prstGeom>
          <a:noFill/>
        </p:spPr>
        <p:txBody>
          <a:bodyPr wrap="square" rtlCol="0">
            <a:spAutoFit/>
          </a:bodyPr>
          <a:lstStyle/>
          <a:p>
            <a:pPr lvl="0"/>
            <a:r>
              <a:rPr lang="es-CL" altLang="es-CL" dirty="0" smtClean="0">
                <a:solidFill>
                  <a:prstClr val="black"/>
                </a:solidFill>
                <a:latin typeface="Verdana" pitchFamily="34" charset="0"/>
              </a:rPr>
              <a:t>Para determinar el consumo de cada equipo, necesitamos conocer durante cuánto </a:t>
            </a:r>
            <a:r>
              <a:rPr lang="es-CL" altLang="es-CL" b="1" dirty="0" smtClean="0">
                <a:solidFill>
                  <a:prstClr val="black"/>
                </a:solidFill>
                <a:latin typeface="Verdana" pitchFamily="34" charset="0"/>
              </a:rPr>
              <a:t>tiempo </a:t>
            </a:r>
            <a:r>
              <a:rPr lang="es-CL" altLang="es-CL" dirty="0" smtClean="0">
                <a:solidFill>
                  <a:prstClr val="black"/>
                </a:solidFill>
                <a:latin typeface="Verdana" pitchFamily="34" charset="0"/>
              </a:rPr>
              <a:t>se utilizan:</a:t>
            </a:r>
            <a:endParaRPr lang="es-CL" altLang="es-CL" dirty="0">
              <a:solidFill>
                <a:prstClr val="black"/>
              </a:solidFill>
              <a:latin typeface="Verdana" pitchFamily="34" charset="0"/>
            </a:endParaRPr>
          </a:p>
        </p:txBody>
      </p:sp>
      <p:sp>
        <p:nvSpPr>
          <p:cNvPr id="22" name="4 CuadroTexto"/>
          <p:cNvSpPr txBox="1"/>
          <p:nvPr/>
        </p:nvSpPr>
        <p:spPr>
          <a:xfrm>
            <a:off x="1676400" y="4419600"/>
            <a:ext cx="1295400" cy="369332"/>
          </a:xfrm>
          <a:prstGeom prst="rect">
            <a:avLst/>
          </a:prstGeom>
          <a:noFill/>
        </p:spPr>
        <p:txBody>
          <a:bodyPr wrap="square" rtlCol="0">
            <a:spAutoFit/>
          </a:bodyPr>
          <a:lstStyle/>
          <a:p>
            <a:pPr lvl="0"/>
            <a:r>
              <a:rPr lang="es-CL" altLang="es-CL" dirty="0" smtClean="0">
                <a:solidFill>
                  <a:prstClr val="black"/>
                </a:solidFill>
                <a:latin typeface="Verdana" pitchFamily="34" charset="0"/>
              </a:rPr>
              <a:t>1500 W</a:t>
            </a:r>
            <a:endParaRPr lang="es-CL" altLang="es-CL" dirty="0">
              <a:solidFill>
                <a:prstClr val="black"/>
              </a:solidFill>
              <a:latin typeface="Verdana" pitchFamily="34" charset="0"/>
            </a:endParaRPr>
          </a:p>
        </p:txBody>
      </p:sp>
      <p:sp>
        <p:nvSpPr>
          <p:cNvPr id="23" name="4 CuadroTexto"/>
          <p:cNvSpPr txBox="1"/>
          <p:nvPr/>
        </p:nvSpPr>
        <p:spPr>
          <a:xfrm>
            <a:off x="3962400" y="4419600"/>
            <a:ext cx="1295400" cy="369332"/>
          </a:xfrm>
          <a:prstGeom prst="rect">
            <a:avLst/>
          </a:prstGeom>
          <a:noFill/>
        </p:spPr>
        <p:txBody>
          <a:bodyPr wrap="square" rtlCol="0">
            <a:spAutoFit/>
          </a:bodyPr>
          <a:lstStyle/>
          <a:p>
            <a:pPr lvl="0"/>
            <a:r>
              <a:rPr lang="es-CL" altLang="es-CL" dirty="0" smtClean="0">
                <a:solidFill>
                  <a:prstClr val="black"/>
                </a:solidFill>
                <a:latin typeface="Verdana" pitchFamily="34" charset="0"/>
              </a:rPr>
              <a:t>0,01 </a:t>
            </a:r>
            <a:r>
              <a:rPr lang="es-CL" altLang="es-CL" u="sng" dirty="0" smtClean="0">
                <a:solidFill>
                  <a:prstClr val="black"/>
                </a:solidFill>
                <a:latin typeface="Verdana" pitchFamily="34" charset="0"/>
              </a:rPr>
              <a:t>m</a:t>
            </a:r>
            <a:r>
              <a:rPr lang="es-CL" altLang="es-CL" dirty="0" smtClean="0">
                <a:solidFill>
                  <a:prstClr val="black"/>
                </a:solidFill>
                <a:latin typeface="Verdana" pitchFamily="34" charset="0"/>
              </a:rPr>
              <a:t>W</a:t>
            </a:r>
            <a:endParaRPr lang="es-CL" altLang="es-CL" dirty="0">
              <a:solidFill>
                <a:prstClr val="black"/>
              </a:solidFill>
              <a:latin typeface="Verdana" pitchFamily="34" charset="0"/>
            </a:endParaRPr>
          </a:p>
        </p:txBody>
      </p:sp>
      <p:sp>
        <p:nvSpPr>
          <p:cNvPr id="24" name="4 CuadroTexto"/>
          <p:cNvSpPr txBox="1"/>
          <p:nvPr/>
        </p:nvSpPr>
        <p:spPr>
          <a:xfrm>
            <a:off x="6629400" y="4419600"/>
            <a:ext cx="1295400" cy="369332"/>
          </a:xfrm>
          <a:prstGeom prst="rect">
            <a:avLst/>
          </a:prstGeom>
          <a:noFill/>
        </p:spPr>
        <p:txBody>
          <a:bodyPr wrap="square" rtlCol="0">
            <a:spAutoFit/>
          </a:bodyPr>
          <a:lstStyle/>
          <a:p>
            <a:pPr lvl="0"/>
            <a:r>
              <a:rPr lang="es-CL" altLang="es-CL" dirty="0" smtClean="0">
                <a:solidFill>
                  <a:prstClr val="black"/>
                </a:solidFill>
                <a:latin typeface="Verdana" pitchFamily="34" charset="0"/>
              </a:rPr>
              <a:t>400 W</a:t>
            </a:r>
            <a:endParaRPr lang="es-CL" altLang="es-CL" dirty="0">
              <a:solidFill>
                <a:prstClr val="black"/>
              </a:solidFill>
              <a:latin typeface="Verdana" pitchFamily="34" charset="0"/>
            </a:endParaRPr>
          </a:p>
        </p:txBody>
      </p:sp>
      <p:sp>
        <p:nvSpPr>
          <p:cNvPr id="25" name="4 CuadroTexto"/>
          <p:cNvSpPr txBox="1"/>
          <p:nvPr/>
        </p:nvSpPr>
        <p:spPr>
          <a:xfrm>
            <a:off x="990600" y="5486400"/>
            <a:ext cx="2590800" cy="1200329"/>
          </a:xfrm>
          <a:prstGeom prst="rect">
            <a:avLst/>
          </a:prstGeom>
          <a:noFill/>
        </p:spPr>
        <p:txBody>
          <a:bodyPr wrap="square" rtlCol="0">
            <a:spAutoFit/>
          </a:bodyPr>
          <a:lstStyle/>
          <a:p>
            <a:pPr lvl="0"/>
            <a:r>
              <a:rPr lang="es-CL" altLang="es-CL" dirty="0" smtClean="0">
                <a:solidFill>
                  <a:prstClr val="black"/>
                </a:solidFill>
                <a:latin typeface="Verdana" pitchFamily="34" charset="0"/>
              </a:rPr>
              <a:t>Supongamos que la plancha se usa poco: </a:t>
            </a:r>
            <a:r>
              <a:rPr lang="es-CL" altLang="es-CL" b="1" dirty="0" smtClean="0">
                <a:solidFill>
                  <a:prstClr val="black"/>
                </a:solidFill>
                <a:latin typeface="Verdana" pitchFamily="34" charset="0"/>
              </a:rPr>
              <a:t>15 minutos </a:t>
            </a:r>
            <a:r>
              <a:rPr lang="es-CL" altLang="es-CL" dirty="0" smtClean="0">
                <a:solidFill>
                  <a:prstClr val="black"/>
                </a:solidFill>
                <a:latin typeface="Verdana" pitchFamily="34" charset="0"/>
              </a:rPr>
              <a:t>o sea 900 segundos. </a:t>
            </a:r>
            <a:endParaRPr lang="es-CL" altLang="es-CL" dirty="0">
              <a:solidFill>
                <a:prstClr val="black"/>
              </a:solidFill>
              <a:latin typeface="Verdana" pitchFamily="34" charset="0"/>
            </a:endParaRPr>
          </a:p>
        </p:txBody>
      </p:sp>
      <p:sp>
        <p:nvSpPr>
          <p:cNvPr id="26" name="4 CuadroTexto"/>
          <p:cNvSpPr txBox="1"/>
          <p:nvPr/>
        </p:nvSpPr>
        <p:spPr>
          <a:xfrm>
            <a:off x="3581400" y="5505271"/>
            <a:ext cx="2514600" cy="1200329"/>
          </a:xfrm>
          <a:prstGeom prst="rect">
            <a:avLst/>
          </a:prstGeom>
          <a:noFill/>
        </p:spPr>
        <p:txBody>
          <a:bodyPr wrap="square" rtlCol="0">
            <a:spAutoFit/>
          </a:bodyPr>
          <a:lstStyle/>
          <a:p>
            <a:pPr lvl="0"/>
            <a:r>
              <a:rPr lang="es-CL" altLang="es-CL" dirty="0" smtClean="0">
                <a:solidFill>
                  <a:prstClr val="black"/>
                </a:solidFill>
                <a:latin typeface="Verdana" pitchFamily="34" charset="0"/>
              </a:rPr>
              <a:t>El reloj funciona todo el tiempo : </a:t>
            </a:r>
            <a:r>
              <a:rPr lang="es-CL" altLang="es-CL" b="1" dirty="0" smtClean="0">
                <a:solidFill>
                  <a:prstClr val="black"/>
                </a:solidFill>
                <a:latin typeface="Verdana" pitchFamily="34" charset="0"/>
              </a:rPr>
              <a:t>24 horas </a:t>
            </a:r>
            <a:r>
              <a:rPr lang="es-CL" altLang="es-CL" dirty="0" smtClean="0">
                <a:solidFill>
                  <a:prstClr val="black"/>
                </a:solidFill>
                <a:latin typeface="Verdana" pitchFamily="34" charset="0"/>
              </a:rPr>
              <a:t>o sea 86.400 segundos. </a:t>
            </a:r>
            <a:endParaRPr lang="es-CL" altLang="es-CL" dirty="0">
              <a:solidFill>
                <a:prstClr val="black"/>
              </a:solidFill>
              <a:latin typeface="Verdana" pitchFamily="34" charset="0"/>
            </a:endParaRPr>
          </a:p>
        </p:txBody>
      </p:sp>
      <p:sp>
        <p:nvSpPr>
          <p:cNvPr id="27" name="4 CuadroTexto"/>
          <p:cNvSpPr txBox="1"/>
          <p:nvPr/>
        </p:nvSpPr>
        <p:spPr>
          <a:xfrm>
            <a:off x="6172200" y="5301208"/>
            <a:ext cx="2667000" cy="1477328"/>
          </a:xfrm>
          <a:prstGeom prst="rect">
            <a:avLst/>
          </a:prstGeom>
          <a:noFill/>
        </p:spPr>
        <p:txBody>
          <a:bodyPr wrap="square" rtlCol="0">
            <a:spAutoFit/>
          </a:bodyPr>
          <a:lstStyle/>
          <a:p>
            <a:pPr lvl="0"/>
            <a:r>
              <a:rPr lang="es-CL" altLang="es-CL" dirty="0" smtClean="0">
                <a:solidFill>
                  <a:prstClr val="black"/>
                </a:solidFill>
                <a:latin typeface="Verdana" pitchFamily="34" charset="0"/>
              </a:rPr>
              <a:t>Supongamos que el televisor se usa sólo en la noche durante </a:t>
            </a:r>
            <a:r>
              <a:rPr lang="es-CL" altLang="es-CL" b="1" dirty="0" smtClean="0">
                <a:solidFill>
                  <a:prstClr val="black"/>
                </a:solidFill>
                <a:latin typeface="Verdana" pitchFamily="34" charset="0"/>
              </a:rPr>
              <a:t>4 horas </a:t>
            </a:r>
            <a:r>
              <a:rPr lang="es-CL" altLang="es-CL" dirty="0" smtClean="0">
                <a:solidFill>
                  <a:prstClr val="black"/>
                </a:solidFill>
                <a:latin typeface="Verdana" pitchFamily="34" charset="0"/>
              </a:rPr>
              <a:t>o sea 14.400 segundos. </a:t>
            </a:r>
            <a:endParaRPr lang="es-CL" altLang="es-CL" dirty="0">
              <a:solidFill>
                <a:prstClr val="black"/>
              </a:solidFill>
              <a:latin typeface="Verdana" pitchFamily="34" charset="0"/>
            </a:endParaRPr>
          </a:p>
        </p:txBody>
      </p:sp>
    </p:spTree>
    <p:extLst>
      <p:ext uri="{BB962C8B-B14F-4D97-AF65-F5344CB8AC3E}">
        <p14:creationId xmlns:p14="http://schemas.microsoft.com/office/powerpoint/2010/main" val="2538225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717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717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7174"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pic>
        <p:nvPicPr>
          <p:cNvPr id="717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2 CuadroTexto"/>
          <p:cNvSpPr txBox="1">
            <a:spLocks noChangeArrowheads="1"/>
          </p:cNvSpPr>
          <p:nvPr/>
        </p:nvSpPr>
        <p:spPr bwMode="auto">
          <a:xfrm>
            <a:off x="3059113" y="1773238"/>
            <a:ext cx="277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                                 </a:t>
            </a:r>
          </a:p>
        </p:txBody>
      </p:sp>
      <p:sp>
        <p:nvSpPr>
          <p:cNvPr id="15" name="14 Marcador de número de diapositiva"/>
          <p:cNvSpPr>
            <a:spLocks noGrp="1"/>
          </p:cNvSpPr>
          <p:nvPr>
            <p:ph type="sldNum" sz="quarter" idx="12"/>
          </p:nvPr>
        </p:nvSpPr>
        <p:spPr>
          <a:xfrm>
            <a:off x="8686800" y="6492875"/>
            <a:ext cx="457200" cy="365125"/>
          </a:xfrm>
        </p:spPr>
        <p:txBody>
          <a:bodyPr/>
          <a:lstStyle/>
          <a:p>
            <a:pPr>
              <a:defRPr/>
            </a:pPr>
            <a:fld id="{0F73E1F5-76ED-44BB-A8B6-D790BA205F10}" type="slidenum">
              <a:rPr lang="es-CL" smtClean="0"/>
              <a:pPr>
                <a:defRPr/>
              </a:pPr>
              <a:t>41</a:t>
            </a:fld>
            <a:endParaRPr lang="es-CL" dirty="0"/>
          </a:p>
        </p:txBody>
      </p:sp>
      <p:pic>
        <p:nvPicPr>
          <p:cNvPr id="17" name="Picture 16"/>
          <p:cNvPicPr>
            <a:picLocks noChangeAspect="1"/>
          </p:cNvPicPr>
          <p:nvPr/>
        </p:nvPicPr>
        <p:blipFill>
          <a:blip r:embed="rId5"/>
          <a:stretch>
            <a:fillRect/>
          </a:stretch>
        </p:blipFill>
        <p:spPr>
          <a:xfrm>
            <a:off x="990600" y="2438400"/>
            <a:ext cx="2514672" cy="1775358"/>
          </a:xfrm>
          <a:prstGeom prst="rect">
            <a:avLst/>
          </a:prstGeom>
          <a:ln w="25400">
            <a:solidFill>
              <a:schemeClr val="accent2"/>
            </a:solidFill>
          </a:ln>
        </p:spPr>
      </p:pic>
      <p:pic>
        <p:nvPicPr>
          <p:cNvPr id="19" name="Picture 18"/>
          <p:cNvPicPr>
            <a:picLocks noChangeAspect="1"/>
          </p:cNvPicPr>
          <p:nvPr/>
        </p:nvPicPr>
        <p:blipFill>
          <a:blip r:embed="rId6"/>
          <a:srcRect l="3000" t="13910"/>
          <a:stretch>
            <a:fillRect/>
          </a:stretch>
        </p:blipFill>
        <p:spPr>
          <a:xfrm>
            <a:off x="6324600" y="2424261"/>
            <a:ext cx="2341901" cy="1842939"/>
          </a:xfrm>
          <a:prstGeom prst="rect">
            <a:avLst/>
          </a:prstGeom>
          <a:ln w="25400">
            <a:solidFill>
              <a:schemeClr val="accent4"/>
            </a:solidFill>
          </a:ln>
        </p:spPr>
      </p:pic>
      <p:pic>
        <p:nvPicPr>
          <p:cNvPr id="20" name="Picture 19"/>
          <p:cNvPicPr>
            <a:picLocks noChangeAspect="1"/>
          </p:cNvPicPr>
          <p:nvPr/>
        </p:nvPicPr>
        <p:blipFill>
          <a:blip r:embed="rId7"/>
          <a:stretch>
            <a:fillRect/>
          </a:stretch>
        </p:blipFill>
        <p:spPr>
          <a:xfrm>
            <a:off x="4205200" y="2438399"/>
            <a:ext cx="1205000" cy="1755673"/>
          </a:xfrm>
          <a:prstGeom prst="rect">
            <a:avLst/>
          </a:prstGeom>
          <a:ln w="25400">
            <a:solidFill>
              <a:schemeClr val="accent3"/>
            </a:solidFill>
          </a:ln>
        </p:spPr>
      </p:pic>
      <p:sp>
        <p:nvSpPr>
          <p:cNvPr id="21" name="4 CuadroTexto"/>
          <p:cNvSpPr txBox="1"/>
          <p:nvPr/>
        </p:nvSpPr>
        <p:spPr>
          <a:xfrm>
            <a:off x="1143000" y="5029200"/>
            <a:ext cx="7315200" cy="369332"/>
          </a:xfrm>
          <a:prstGeom prst="rect">
            <a:avLst/>
          </a:prstGeom>
          <a:noFill/>
        </p:spPr>
        <p:txBody>
          <a:bodyPr wrap="square" rtlCol="0">
            <a:spAutoFit/>
          </a:bodyPr>
          <a:lstStyle/>
          <a:p>
            <a:pPr lvl="0"/>
            <a:r>
              <a:rPr lang="es-CL" altLang="es-CL" dirty="0" smtClean="0">
                <a:solidFill>
                  <a:prstClr val="black"/>
                </a:solidFill>
                <a:latin typeface="Verdana" pitchFamily="34" charset="0"/>
              </a:rPr>
              <a:t>El consumo de energía de cada equipo durante un día es de:</a:t>
            </a:r>
            <a:endParaRPr lang="es-CL" altLang="es-CL" dirty="0">
              <a:solidFill>
                <a:prstClr val="black"/>
              </a:solidFill>
              <a:latin typeface="Verdana" pitchFamily="34" charset="0"/>
            </a:endParaRPr>
          </a:p>
        </p:txBody>
      </p:sp>
      <p:sp>
        <p:nvSpPr>
          <p:cNvPr id="22" name="4 CuadroTexto"/>
          <p:cNvSpPr txBox="1"/>
          <p:nvPr/>
        </p:nvSpPr>
        <p:spPr>
          <a:xfrm>
            <a:off x="1295400" y="4267200"/>
            <a:ext cx="1828800" cy="646331"/>
          </a:xfrm>
          <a:prstGeom prst="rect">
            <a:avLst/>
          </a:prstGeom>
          <a:noFill/>
        </p:spPr>
        <p:txBody>
          <a:bodyPr wrap="square" rtlCol="0">
            <a:spAutoFit/>
          </a:bodyPr>
          <a:lstStyle/>
          <a:p>
            <a:pPr lvl="0" algn="ctr"/>
            <a:r>
              <a:rPr lang="es-CL" altLang="es-CL" dirty="0" smtClean="0">
                <a:solidFill>
                  <a:prstClr val="black"/>
                </a:solidFill>
                <a:latin typeface="Verdana" pitchFamily="34" charset="0"/>
              </a:rPr>
              <a:t>P  =  1500 W</a:t>
            </a:r>
          </a:p>
          <a:p>
            <a:pPr lvl="0" algn="ctr"/>
            <a:r>
              <a:rPr lang="es-CL" altLang="es-CL" dirty="0" smtClean="0">
                <a:solidFill>
                  <a:prstClr val="black"/>
                </a:solidFill>
                <a:latin typeface="Verdana" pitchFamily="34" charset="0"/>
              </a:rPr>
              <a:t>T  =  900 s</a:t>
            </a:r>
            <a:endParaRPr lang="es-CL" altLang="es-CL" dirty="0">
              <a:solidFill>
                <a:prstClr val="black"/>
              </a:solidFill>
              <a:latin typeface="Verdana" pitchFamily="34" charset="0"/>
            </a:endParaRPr>
          </a:p>
        </p:txBody>
      </p:sp>
      <p:sp>
        <p:nvSpPr>
          <p:cNvPr id="23" name="4 CuadroTexto"/>
          <p:cNvSpPr txBox="1"/>
          <p:nvPr/>
        </p:nvSpPr>
        <p:spPr>
          <a:xfrm>
            <a:off x="3581400" y="4267200"/>
            <a:ext cx="2057400" cy="646331"/>
          </a:xfrm>
          <a:prstGeom prst="rect">
            <a:avLst/>
          </a:prstGeom>
          <a:noFill/>
        </p:spPr>
        <p:txBody>
          <a:bodyPr wrap="square" rtlCol="0">
            <a:spAutoFit/>
          </a:bodyPr>
          <a:lstStyle/>
          <a:p>
            <a:pPr lvl="0" algn="ctr"/>
            <a:r>
              <a:rPr lang="es-CL" altLang="es-CL" dirty="0" smtClean="0">
                <a:solidFill>
                  <a:prstClr val="black"/>
                </a:solidFill>
                <a:latin typeface="Verdana" pitchFamily="34" charset="0"/>
              </a:rPr>
              <a:t>P  = 0,01 </a:t>
            </a:r>
            <a:r>
              <a:rPr lang="es-CL" altLang="es-CL" u="sng" dirty="0" smtClean="0">
                <a:solidFill>
                  <a:prstClr val="black"/>
                </a:solidFill>
                <a:latin typeface="Verdana" pitchFamily="34" charset="0"/>
              </a:rPr>
              <a:t>m</a:t>
            </a:r>
            <a:r>
              <a:rPr lang="es-CL" altLang="es-CL" dirty="0" smtClean="0">
                <a:solidFill>
                  <a:prstClr val="black"/>
                </a:solidFill>
                <a:latin typeface="Verdana" pitchFamily="34" charset="0"/>
              </a:rPr>
              <a:t>W</a:t>
            </a:r>
          </a:p>
          <a:p>
            <a:pPr lvl="0" algn="ctr"/>
            <a:r>
              <a:rPr lang="es-CL" altLang="es-CL" dirty="0" smtClean="0">
                <a:solidFill>
                  <a:prstClr val="black"/>
                </a:solidFill>
                <a:latin typeface="Verdana" pitchFamily="34" charset="0"/>
              </a:rPr>
              <a:t>T  = 86.400 s</a:t>
            </a:r>
            <a:endParaRPr lang="es-CL" altLang="es-CL" dirty="0">
              <a:solidFill>
                <a:prstClr val="black"/>
              </a:solidFill>
              <a:latin typeface="Verdana" pitchFamily="34" charset="0"/>
            </a:endParaRPr>
          </a:p>
        </p:txBody>
      </p:sp>
      <p:sp>
        <p:nvSpPr>
          <p:cNvPr id="24" name="4 CuadroTexto"/>
          <p:cNvSpPr txBox="1"/>
          <p:nvPr/>
        </p:nvSpPr>
        <p:spPr>
          <a:xfrm>
            <a:off x="6400800" y="4267200"/>
            <a:ext cx="2362200" cy="646331"/>
          </a:xfrm>
          <a:prstGeom prst="rect">
            <a:avLst/>
          </a:prstGeom>
          <a:noFill/>
        </p:spPr>
        <p:txBody>
          <a:bodyPr wrap="square" rtlCol="0">
            <a:spAutoFit/>
          </a:bodyPr>
          <a:lstStyle/>
          <a:p>
            <a:pPr lvl="0" algn="ctr"/>
            <a:r>
              <a:rPr lang="es-CL" altLang="es-CL" dirty="0" smtClean="0">
                <a:solidFill>
                  <a:prstClr val="black"/>
                </a:solidFill>
                <a:latin typeface="Verdana" pitchFamily="34" charset="0"/>
              </a:rPr>
              <a:t>P  = 400 W</a:t>
            </a:r>
          </a:p>
          <a:p>
            <a:pPr lvl="0" algn="ctr"/>
            <a:r>
              <a:rPr lang="es-CL" altLang="es-CL" dirty="0" smtClean="0">
                <a:solidFill>
                  <a:prstClr val="black"/>
                </a:solidFill>
                <a:latin typeface="Verdana" pitchFamily="34" charset="0"/>
              </a:rPr>
              <a:t>T  = 14.400 s</a:t>
            </a:r>
            <a:endParaRPr lang="es-CL" altLang="es-CL" dirty="0">
              <a:solidFill>
                <a:prstClr val="black"/>
              </a:solidFill>
              <a:latin typeface="Verdana" pitchFamily="34" charset="0"/>
            </a:endParaRPr>
          </a:p>
        </p:txBody>
      </p:sp>
      <p:sp>
        <p:nvSpPr>
          <p:cNvPr id="25" name="4 CuadroTexto"/>
          <p:cNvSpPr txBox="1"/>
          <p:nvPr/>
        </p:nvSpPr>
        <p:spPr>
          <a:xfrm>
            <a:off x="914400" y="5858470"/>
            <a:ext cx="2514600" cy="923330"/>
          </a:xfrm>
          <a:prstGeom prst="rect">
            <a:avLst/>
          </a:prstGeom>
          <a:noFill/>
          <a:ln w="25400">
            <a:solidFill>
              <a:schemeClr val="accent2"/>
            </a:solidFill>
          </a:ln>
        </p:spPr>
        <p:txBody>
          <a:bodyPr wrap="square" rtlCol="0">
            <a:spAutoFit/>
          </a:bodyPr>
          <a:lstStyle/>
          <a:p>
            <a:pPr lvl="0" algn="ctr"/>
            <a:r>
              <a:rPr lang="es-CL" altLang="es-CL" b="1" dirty="0" smtClean="0">
                <a:solidFill>
                  <a:prstClr val="black"/>
                </a:solidFill>
                <a:latin typeface="Verdana" pitchFamily="34" charset="0"/>
              </a:rPr>
              <a:t>E  =  </a:t>
            </a:r>
          </a:p>
          <a:p>
            <a:pPr lvl="0" algn="ctr"/>
            <a:r>
              <a:rPr lang="es-CL" altLang="es-CL" dirty="0" smtClean="0">
                <a:solidFill>
                  <a:prstClr val="black"/>
                </a:solidFill>
                <a:latin typeface="Verdana" pitchFamily="34" charset="0"/>
              </a:rPr>
              <a:t>1500 W x 900 s  =  </a:t>
            </a:r>
            <a:r>
              <a:rPr lang="es-CL" altLang="es-CL" b="1" dirty="0" smtClean="0">
                <a:solidFill>
                  <a:prstClr val="black"/>
                </a:solidFill>
                <a:latin typeface="Verdana" pitchFamily="34" charset="0"/>
              </a:rPr>
              <a:t>1.350.000 J</a:t>
            </a:r>
            <a:endParaRPr lang="es-CL" altLang="es-CL" b="1" dirty="0">
              <a:solidFill>
                <a:prstClr val="black"/>
              </a:solidFill>
              <a:latin typeface="Verdana" pitchFamily="34" charset="0"/>
            </a:endParaRPr>
          </a:p>
        </p:txBody>
      </p:sp>
      <p:sp>
        <p:nvSpPr>
          <p:cNvPr id="26" name="4 CuadroTexto"/>
          <p:cNvSpPr txBox="1"/>
          <p:nvPr/>
        </p:nvSpPr>
        <p:spPr>
          <a:xfrm>
            <a:off x="3581400" y="5858470"/>
            <a:ext cx="2590800" cy="923330"/>
          </a:xfrm>
          <a:prstGeom prst="rect">
            <a:avLst/>
          </a:prstGeom>
          <a:noFill/>
          <a:ln w="25400">
            <a:solidFill>
              <a:schemeClr val="accent3"/>
            </a:solidFill>
          </a:ln>
        </p:spPr>
        <p:txBody>
          <a:bodyPr wrap="square" rtlCol="0">
            <a:spAutoFit/>
          </a:bodyPr>
          <a:lstStyle/>
          <a:p>
            <a:pPr lvl="0" algn="ctr"/>
            <a:r>
              <a:rPr lang="es-CL" altLang="es-CL" b="1" dirty="0" smtClean="0">
                <a:solidFill>
                  <a:prstClr val="black"/>
                </a:solidFill>
                <a:latin typeface="Verdana" pitchFamily="34" charset="0"/>
              </a:rPr>
              <a:t>E  =  </a:t>
            </a:r>
          </a:p>
          <a:p>
            <a:pPr lvl="0" algn="ctr"/>
            <a:r>
              <a:rPr lang="es-CL" altLang="es-CL" dirty="0" smtClean="0">
                <a:solidFill>
                  <a:prstClr val="black"/>
                </a:solidFill>
                <a:latin typeface="Verdana" pitchFamily="34" charset="0"/>
              </a:rPr>
              <a:t>0,01 mW x 86.400 s  =  </a:t>
            </a:r>
            <a:r>
              <a:rPr lang="es-CL" altLang="es-CL" b="1" dirty="0" smtClean="0">
                <a:solidFill>
                  <a:prstClr val="black"/>
                </a:solidFill>
                <a:latin typeface="Verdana" pitchFamily="34" charset="0"/>
              </a:rPr>
              <a:t>0,864 J</a:t>
            </a:r>
            <a:r>
              <a:rPr lang="es-CL" altLang="es-CL" dirty="0" smtClean="0">
                <a:solidFill>
                  <a:prstClr val="black"/>
                </a:solidFill>
                <a:latin typeface="Verdana" pitchFamily="34" charset="0"/>
              </a:rPr>
              <a:t> </a:t>
            </a:r>
            <a:endParaRPr lang="es-CL" altLang="es-CL" dirty="0">
              <a:solidFill>
                <a:prstClr val="black"/>
              </a:solidFill>
              <a:latin typeface="Verdana" pitchFamily="34" charset="0"/>
            </a:endParaRPr>
          </a:p>
        </p:txBody>
      </p:sp>
      <p:sp>
        <p:nvSpPr>
          <p:cNvPr id="27" name="4 CuadroTexto"/>
          <p:cNvSpPr txBox="1"/>
          <p:nvPr/>
        </p:nvSpPr>
        <p:spPr>
          <a:xfrm>
            <a:off x="6324600" y="5858470"/>
            <a:ext cx="2667000" cy="923330"/>
          </a:xfrm>
          <a:prstGeom prst="rect">
            <a:avLst/>
          </a:prstGeom>
          <a:noFill/>
          <a:ln w="25400">
            <a:solidFill>
              <a:schemeClr val="accent4"/>
            </a:solidFill>
          </a:ln>
        </p:spPr>
        <p:txBody>
          <a:bodyPr wrap="square" rtlCol="0">
            <a:spAutoFit/>
          </a:bodyPr>
          <a:lstStyle/>
          <a:p>
            <a:pPr lvl="0" algn="ctr"/>
            <a:r>
              <a:rPr lang="es-CL" altLang="es-CL" b="1" dirty="0" smtClean="0">
                <a:solidFill>
                  <a:prstClr val="black"/>
                </a:solidFill>
                <a:latin typeface="Verdana" pitchFamily="34" charset="0"/>
              </a:rPr>
              <a:t>E  =  </a:t>
            </a:r>
          </a:p>
          <a:p>
            <a:pPr lvl="0" algn="ctr"/>
            <a:r>
              <a:rPr lang="es-CL" altLang="es-CL" dirty="0" smtClean="0">
                <a:solidFill>
                  <a:prstClr val="black"/>
                </a:solidFill>
                <a:latin typeface="Verdana" pitchFamily="34" charset="0"/>
              </a:rPr>
              <a:t>400 W x 14.400 s  =  </a:t>
            </a:r>
            <a:r>
              <a:rPr lang="es-CL" altLang="es-CL" b="1" dirty="0" smtClean="0">
                <a:solidFill>
                  <a:prstClr val="black"/>
                </a:solidFill>
                <a:latin typeface="Verdana" pitchFamily="34" charset="0"/>
              </a:rPr>
              <a:t>5.760.000 J</a:t>
            </a:r>
            <a:endParaRPr lang="es-CL" altLang="es-CL" dirty="0">
              <a:solidFill>
                <a:prstClr val="black"/>
              </a:solidFill>
              <a:latin typeface="Verdana" pitchFamily="34" charset="0"/>
            </a:endParaRPr>
          </a:p>
        </p:txBody>
      </p:sp>
      <p:sp>
        <p:nvSpPr>
          <p:cNvPr id="28" name="TextBox 27"/>
          <p:cNvSpPr txBox="1"/>
          <p:nvPr/>
        </p:nvSpPr>
        <p:spPr>
          <a:xfrm>
            <a:off x="2895600" y="5334000"/>
            <a:ext cx="3108543" cy="369332"/>
          </a:xfrm>
          <a:prstGeom prst="rect">
            <a:avLst/>
          </a:prstGeom>
          <a:noFill/>
        </p:spPr>
        <p:txBody>
          <a:bodyPr wrap="none" rtlCol="0">
            <a:spAutoFit/>
          </a:bodyPr>
          <a:lstStyle/>
          <a:p>
            <a:r>
              <a:rPr lang="es-ES_tradnl" dirty="0" smtClean="0"/>
              <a:t>P   =  E  / T  </a:t>
            </a:r>
            <a:r>
              <a:rPr lang="en-US" dirty="0" err="1" smtClean="0">
                <a:sym typeface="Wingdings"/>
              </a:rPr>
              <a:t></a:t>
            </a:r>
            <a:r>
              <a:rPr lang="en-US" dirty="0" smtClean="0">
                <a:sym typeface="Wingdings"/>
              </a:rPr>
              <a:t>   </a:t>
            </a:r>
            <a:r>
              <a:rPr lang="en-US" b="1" dirty="0" smtClean="0">
                <a:sym typeface="Wingdings"/>
              </a:rPr>
              <a:t>E  =  P </a:t>
            </a:r>
            <a:r>
              <a:rPr lang="en-US" b="1" dirty="0" err="1" smtClean="0">
                <a:sym typeface="Wingdings"/>
              </a:rPr>
              <a:t>x</a:t>
            </a:r>
            <a:r>
              <a:rPr lang="en-US" b="1" dirty="0" smtClean="0">
                <a:sym typeface="Wingdings"/>
              </a:rPr>
              <a:t> T</a:t>
            </a:r>
            <a:endParaRPr lang="es-ES_tradnl" b="1" dirty="0"/>
          </a:p>
        </p:txBody>
      </p:sp>
      <p:sp>
        <p:nvSpPr>
          <p:cNvPr id="29" name="28 CuadroTexto"/>
          <p:cNvSpPr txBox="1"/>
          <p:nvPr/>
        </p:nvSpPr>
        <p:spPr>
          <a:xfrm>
            <a:off x="1143000" y="1556792"/>
            <a:ext cx="7405292" cy="923330"/>
          </a:xfrm>
          <a:prstGeom prst="rect">
            <a:avLst/>
          </a:prstGeom>
          <a:noFill/>
        </p:spPr>
        <p:txBody>
          <a:bodyPr wrap="square" rtlCol="0">
            <a:spAutoFit/>
          </a:bodyPr>
          <a:lstStyle/>
          <a:p>
            <a:pPr lvl="0"/>
            <a:r>
              <a:rPr lang="es-CL" altLang="es-CL" b="1" dirty="0" smtClean="0">
                <a:solidFill>
                  <a:prstClr val="black"/>
                </a:solidFill>
                <a:latin typeface="Verdana" pitchFamily="34" charset="0"/>
              </a:rPr>
              <a:t>Conociendo la potencia de los siguiente equipos ¿Cuánta </a:t>
            </a:r>
            <a:r>
              <a:rPr lang="es-CL" altLang="es-CL" b="1" u="sng" dirty="0" smtClean="0">
                <a:solidFill>
                  <a:prstClr val="black"/>
                </a:solidFill>
                <a:latin typeface="Verdana" pitchFamily="34" charset="0"/>
              </a:rPr>
              <a:t>energía </a:t>
            </a:r>
            <a:r>
              <a:rPr lang="es-CL" altLang="es-CL" b="1" dirty="0" smtClean="0">
                <a:solidFill>
                  <a:prstClr val="black"/>
                </a:solidFill>
                <a:latin typeface="Verdana" pitchFamily="34" charset="0"/>
              </a:rPr>
              <a:t>estimaría usted que consumen durante un día?</a:t>
            </a:r>
            <a:endParaRPr lang="es-CL" altLang="es-CL" b="1" dirty="0">
              <a:solidFill>
                <a:prstClr val="black"/>
              </a:solidFill>
              <a:latin typeface="Verdana" pitchFamily="34" charset="0"/>
            </a:endParaRPr>
          </a:p>
        </p:txBody>
      </p:sp>
    </p:spTree>
    <p:extLst>
      <p:ext uri="{BB962C8B-B14F-4D97-AF65-F5344CB8AC3E}">
        <p14:creationId xmlns:p14="http://schemas.microsoft.com/office/powerpoint/2010/main" val="2538225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par>
                          <p:cTn id="29" fill="hold">
                            <p:stCondLst>
                              <p:cond delay="0"/>
                            </p:stCondLst>
                            <p:childTnLst>
                              <p:par>
                                <p:cTn id="30" presetID="10"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animBg="1"/>
      <p:bldP spid="26" grpId="0" animBg="1"/>
      <p:bldP spid="27" grpId="0" animBg="1"/>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698648" y="2362200"/>
            <a:ext cx="1210675" cy="369332"/>
          </a:xfrm>
          <a:prstGeom prst="rect">
            <a:avLst/>
          </a:prstGeom>
          <a:noFill/>
        </p:spPr>
        <p:txBody>
          <a:bodyPr wrap="none" rtlCol="0">
            <a:spAutoFit/>
          </a:bodyPr>
          <a:lstStyle/>
          <a:p>
            <a:r>
              <a:rPr lang="es-ES_tradnl" b="1" dirty="0" smtClean="0">
                <a:solidFill>
                  <a:schemeClr val="accent3">
                    <a:lumMod val="50000"/>
                  </a:schemeClr>
                </a:solidFill>
              </a:rPr>
              <a:t>¿Fuerza?</a:t>
            </a:r>
            <a:endParaRPr lang="es-ES_tradnl" b="1" dirty="0">
              <a:solidFill>
                <a:schemeClr val="accent3">
                  <a:lumMod val="50000"/>
                </a:schemeClr>
              </a:solidFill>
            </a:endParaRPr>
          </a:p>
        </p:txBody>
      </p:sp>
      <p:sp>
        <p:nvSpPr>
          <p:cNvPr id="24" name="TextBox 23"/>
          <p:cNvSpPr txBox="1"/>
          <p:nvPr/>
        </p:nvSpPr>
        <p:spPr>
          <a:xfrm>
            <a:off x="3276600" y="2362200"/>
            <a:ext cx="1313355" cy="369332"/>
          </a:xfrm>
          <a:prstGeom prst="rect">
            <a:avLst/>
          </a:prstGeom>
          <a:noFill/>
        </p:spPr>
        <p:txBody>
          <a:bodyPr wrap="none" rtlCol="0">
            <a:spAutoFit/>
          </a:bodyPr>
          <a:lstStyle/>
          <a:p>
            <a:r>
              <a:rPr lang="es-ES_tradnl" b="1" dirty="0" smtClean="0">
                <a:solidFill>
                  <a:schemeClr val="accent3">
                    <a:lumMod val="50000"/>
                  </a:schemeClr>
                </a:solidFill>
              </a:rPr>
              <a:t>¿Energía?</a:t>
            </a:r>
            <a:endParaRPr lang="es-ES_tradnl" b="1" dirty="0">
              <a:solidFill>
                <a:schemeClr val="accent3">
                  <a:lumMod val="50000"/>
                </a:schemeClr>
              </a:solidFill>
            </a:endParaRPr>
          </a:p>
        </p:txBody>
      </p:sp>
      <p:sp>
        <p:nvSpPr>
          <p:cNvPr id="26" name="TextBox 25"/>
          <p:cNvSpPr txBox="1"/>
          <p:nvPr/>
        </p:nvSpPr>
        <p:spPr>
          <a:xfrm>
            <a:off x="4944608" y="2362200"/>
            <a:ext cx="1428772" cy="369332"/>
          </a:xfrm>
          <a:prstGeom prst="rect">
            <a:avLst/>
          </a:prstGeom>
          <a:noFill/>
        </p:spPr>
        <p:txBody>
          <a:bodyPr wrap="none" rtlCol="0">
            <a:spAutoFit/>
          </a:bodyPr>
          <a:lstStyle/>
          <a:p>
            <a:r>
              <a:rPr lang="es-ES_tradnl" b="1" dirty="0" smtClean="0">
                <a:solidFill>
                  <a:schemeClr val="accent3">
                    <a:lumMod val="50000"/>
                  </a:schemeClr>
                </a:solidFill>
              </a:rPr>
              <a:t>¿Potencia?</a:t>
            </a:r>
            <a:endParaRPr lang="es-ES_tradnl" b="1" dirty="0">
              <a:solidFill>
                <a:schemeClr val="accent3">
                  <a:lumMod val="50000"/>
                </a:schemeClr>
              </a:solidFill>
            </a:endParaRPr>
          </a:p>
        </p:txBody>
      </p:sp>
      <p:sp>
        <p:nvSpPr>
          <p:cNvPr id="27" name="TextBox 26"/>
          <p:cNvSpPr txBox="1"/>
          <p:nvPr/>
        </p:nvSpPr>
        <p:spPr>
          <a:xfrm>
            <a:off x="6702448" y="2362200"/>
            <a:ext cx="1287657" cy="369332"/>
          </a:xfrm>
          <a:prstGeom prst="rect">
            <a:avLst/>
          </a:prstGeom>
          <a:noFill/>
        </p:spPr>
        <p:txBody>
          <a:bodyPr wrap="none" rtlCol="0">
            <a:spAutoFit/>
          </a:bodyPr>
          <a:lstStyle/>
          <a:p>
            <a:r>
              <a:rPr lang="es-ES_tradnl" b="1" dirty="0" smtClean="0">
                <a:solidFill>
                  <a:schemeClr val="accent3">
                    <a:lumMod val="50000"/>
                  </a:schemeClr>
                </a:solidFill>
              </a:rPr>
              <a:t>¿Trabajo?</a:t>
            </a:r>
            <a:endParaRPr lang="es-ES_tradnl" b="1" dirty="0">
              <a:solidFill>
                <a:schemeClr val="accent3">
                  <a:lumMod val="50000"/>
                </a:schemeClr>
              </a:solidFill>
            </a:endParaRPr>
          </a:p>
        </p:txBody>
      </p:sp>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8676"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28677"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pic>
        <p:nvPicPr>
          <p:cNvPr id="28678"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7" name="6 CuadroTexto"/>
          <p:cNvSpPr txBox="1">
            <a:spLocks noChangeArrowheads="1"/>
          </p:cNvSpPr>
          <p:nvPr/>
        </p:nvSpPr>
        <p:spPr bwMode="auto">
          <a:xfrm>
            <a:off x="1143000" y="1447800"/>
            <a:ext cx="23886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latin typeface="Verdana" pitchFamily="34" charset="0"/>
              </a:rPr>
              <a:t>La cuenta de luz:</a:t>
            </a:r>
            <a:endParaRPr lang="es-CL" altLang="es-CL" b="1" dirty="0">
              <a:latin typeface="Verdana" pitchFamily="34" charset="0"/>
            </a:endParaRPr>
          </a:p>
        </p:txBody>
      </p:sp>
      <p:sp>
        <p:nvSpPr>
          <p:cNvPr id="15" name="14 Marcador de número de diapositiva"/>
          <p:cNvSpPr>
            <a:spLocks noGrp="1"/>
          </p:cNvSpPr>
          <p:nvPr>
            <p:ph type="sldNum" sz="quarter" idx="12"/>
          </p:nvPr>
        </p:nvSpPr>
        <p:spPr/>
        <p:txBody>
          <a:bodyPr/>
          <a:lstStyle/>
          <a:p>
            <a:pPr>
              <a:defRPr/>
            </a:pPr>
            <a:fld id="{AB55082C-BC22-4E2E-8D34-FA0378F38830}" type="slidenum">
              <a:rPr lang="es-CL" smtClean="0"/>
              <a:pPr>
                <a:defRPr/>
              </a:pPr>
              <a:t>42</a:t>
            </a:fld>
            <a:endParaRPr lang="es-CL"/>
          </a:p>
        </p:txBody>
      </p:sp>
      <p:sp>
        <p:nvSpPr>
          <p:cNvPr id="16" name="6 CuadroTexto"/>
          <p:cNvSpPr txBox="1">
            <a:spLocks noChangeArrowheads="1"/>
          </p:cNvSpPr>
          <p:nvPr/>
        </p:nvSpPr>
        <p:spPr bwMode="auto">
          <a:xfrm>
            <a:off x="926975" y="1828800"/>
            <a:ext cx="8217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latin typeface="Verdana" pitchFamily="34" charset="0"/>
              </a:rPr>
              <a:t>¿Con qué magnitud se mide el consumo eléctrico de un hogar?</a:t>
            </a:r>
            <a:endParaRPr lang="es-CL" altLang="es-CL" b="1" dirty="0">
              <a:latin typeface="Verdana" pitchFamily="34" charset="0"/>
            </a:endParaRPr>
          </a:p>
        </p:txBody>
      </p:sp>
      <p:sp>
        <p:nvSpPr>
          <p:cNvPr id="19" name="TextBox 18"/>
          <p:cNvSpPr txBox="1"/>
          <p:nvPr/>
        </p:nvSpPr>
        <p:spPr>
          <a:xfrm>
            <a:off x="1066800" y="2895600"/>
            <a:ext cx="7010401" cy="584776"/>
          </a:xfrm>
          <a:prstGeom prst="rect">
            <a:avLst/>
          </a:prstGeom>
          <a:noFill/>
        </p:spPr>
        <p:txBody>
          <a:bodyPr wrap="square" rtlCol="0">
            <a:spAutoFit/>
          </a:bodyPr>
          <a:lstStyle/>
          <a:p>
            <a:r>
              <a:rPr lang="es-ES_tradnl" sz="1600" dirty="0" smtClean="0"/>
              <a:t>Para facturar, la empresa de electricidad requiere saber cuánta </a:t>
            </a:r>
            <a:r>
              <a:rPr lang="es-ES_tradnl" sz="1600" b="1" dirty="0" smtClean="0"/>
              <a:t>energía </a:t>
            </a:r>
            <a:r>
              <a:rPr lang="es-ES_tradnl" sz="1600" dirty="0" smtClean="0"/>
              <a:t>se consumió durante el mes  </a:t>
            </a:r>
            <a:r>
              <a:rPr lang="en-US" sz="1600" dirty="0" err="1" smtClean="0">
                <a:sym typeface="Wingdings"/>
              </a:rPr>
              <a:t></a:t>
            </a:r>
            <a:r>
              <a:rPr lang="en-US" sz="1600" dirty="0" smtClean="0">
                <a:sym typeface="Wingdings"/>
              </a:rPr>
              <a:t>  </a:t>
            </a:r>
            <a:r>
              <a:rPr lang="es-ES_tradnl" sz="1600" dirty="0" smtClean="0"/>
              <a:t>La energía se mide en </a:t>
            </a:r>
            <a:r>
              <a:rPr lang="es-ES_tradnl" sz="1600" b="1" dirty="0" err="1" smtClean="0"/>
              <a:t>Jouls</a:t>
            </a:r>
            <a:r>
              <a:rPr lang="es-ES_tradnl" sz="1600" dirty="0" smtClean="0"/>
              <a:t>. </a:t>
            </a:r>
            <a:endParaRPr lang="es-ES_tradnl" sz="1600" dirty="0"/>
          </a:p>
        </p:txBody>
      </p:sp>
      <p:sp>
        <p:nvSpPr>
          <p:cNvPr id="20" name="TextBox 19"/>
          <p:cNvSpPr txBox="1"/>
          <p:nvPr/>
        </p:nvSpPr>
        <p:spPr>
          <a:xfrm>
            <a:off x="1066800" y="3504226"/>
            <a:ext cx="7391400" cy="1077218"/>
          </a:xfrm>
          <a:prstGeom prst="rect">
            <a:avLst/>
          </a:prstGeom>
          <a:noFill/>
        </p:spPr>
        <p:txBody>
          <a:bodyPr wrap="square" rtlCol="0">
            <a:spAutoFit/>
          </a:bodyPr>
          <a:lstStyle/>
          <a:p>
            <a:r>
              <a:rPr lang="es-ES_tradnl" sz="1600" dirty="0" smtClean="0"/>
              <a:t>Sin embargo, el Joule no es muy cómodo a manejar pues representa una cantidad  de energía muy pequeña. </a:t>
            </a:r>
          </a:p>
          <a:p>
            <a:r>
              <a:rPr lang="es-ES_tradnl" sz="1600" dirty="0" smtClean="0"/>
              <a:t>En su lugar, la compañía de electricidad utiliza una unidad más amigable que es el </a:t>
            </a:r>
            <a:r>
              <a:rPr lang="es-ES_tradnl" sz="1600" b="1" dirty="0" err="1" smtClean="0"/>
              <a:t>kWh</a:t>
            </a:r>
            <a:r>
              <a:rPr lang="es-ES_tradnl" sz="1600" b="1" dirty="0" smtClean="0"/>
              <a:t> “kilo-Watt-hora”</a:t>
            </a:r>
            <a:r>
              <a:rPr lang="es-ES_tradnl" sz="1600" dirty="0" smtClean="0"/>
              <a:t>.</a:t>
            </a:r>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28"/>
          <p:cNvGrpSpPr/>
          <p:nvPr/>
        </p:nvGrpSpPr>
        <p:grpSpPr>
          <a:xfrm>
            <a:off x="908050" y="4678807"/>
            <a:ext cx="4259724" cy="1925647"/>
            <a:chOff x="990600" y="2667000"/>
            <a:chExt cx="7746516" cy="4191000"/>
          </a:xfrm>
        </p:grpSpPr>
        <p:pic>
          <p:nvPicPr>
            <p:cNvPr id="13" name="Picture 12"/>
            <p:cNvPicPr>
              <a:picLocks noChangeAspect="1"/>
            </p:cNvPicPr>
            <p:nvPr/>
          </p:nvPicPr>
          <p:blipFill>
            <a:blip r:embed="rId5"/>
            <a:stretch>
              <a:fillRect/>
            </a:stretch>
          </p:blipFill>
          <p:spPr>
            <a:xfrm>
              <a:off x="990600" y="2667000"/>
              <a:ext cx="7746516" cy="4191000"/>
            </a:xfrm>
            <a:prstGeom prst="rect">
              <a:avLst/>
            </a:prstGeom>
          </p:spPr>
        </p:pic>
        <p:sp>
          <p:nvSpPr>
            <p:cNvPr id="25" name="Oval 24"/>
            <p:cNvSpPr/>
            <p:nvPr/>
          </p:nvSpPr>
          <p:spPr>
            <a:xfrm>
              <a:off x="2362200" y="4648200"/>
              <a:ext cx="1295400" cy="304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8" name="Oval 27"/>
            <p:cNvSpPr/>
            <p:nvPr/>
          </p:nvSpPr>
          <p:spPr>
            <a:xfrm>
              <a:off x="3733800" y="5105400"/>
              <a:ext cx="685800" cy="304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pic>
        <p:nvPicPr>
          <p:cNvPr id="17" name="Picture 16"/>
          <p:cNvPicPr>
            <a:picLocks noChangeAspect="1"/>
          </p:cNvPicPr>
          <p:nvPr/>
        </p:nvPicPr>
        <p:blipFill>
          <a:blip r:embed="rId5"/>
          <a:srcRect l="51220" t="70107" r="30950" b="19107"/>
          <a:stretch>
            <a:fillRect/>
          </a:stretch>
        </p:blipFill>
        <p:spPr>
          <a:xfrm>
            <a:off x="5335389" y="5060244"/>
            <a:ext cx="3231977" cy="1057738"/>
          </a:xfrm>
          <a:prstGeom prst="rect">
            <a:avLst/>
          </a:prstGeom>
        </p:spPr>
      </p:pic>
      <p:cxnSp>
        <p:nvCxnSpPr>
          <p:cNvPr id="4" name="Conector recto de flecha 3"/>
          <p:cNvCxnSpPr>
            <a:endCxn id="17" idx="1"/>
          </p:cNvCxnSpPr>
          <p:nvPr/>
        </p:nvCxnSpPr>
        <p:spPr>
          <a:xfrm flipV="1">
            <a:off x="3779912" y="5589113"/>
            <a:ext cx="1555477" cy="5288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90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7" grpId="0"/>
      <p:bldP spid="19" grpId="0"/>
      <p:bldP spid="2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8676"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28677"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pic>
        <p:nvPicPr>
          <p:cNvPr id="28678"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15" name="14 Marcador de número de diapositiva"/>
          <p:cNvSpPr>
            <a:spLocks noGrp="1"/>
          </p:cNvSpPr>
          <p:nvPr>
            <p:ph type="sldNum" sz="quarter" idx="12"/>
          </p:nvPr>
        </p:nvSpPr>
        <p:spPr/>
        <p:txBody>
          <a:bodyPr/>
          <a:lstStyle/>
          <a:p>
            <a:pPr>
              <a:defRPr/>
            </a:pPr>
            <a:fld id="{AB55082C-BC22-4E2E-8D34-FA0378F38830}" type="slidenum">
              <a:rPr lang="es-CL" smtClean="0"/>
              <a:pPr>
                <a:defRPr/>
              </a:pPr>
              <a:t>43</a:t>
            </a:fld>
            <a:endParaRPr lang="es-CL"/>
          </a:p>
        </p:txBody>
      </p:sp>
      <p:sp>
        <p:nvSpPr>
          <p:cNvPr id="16" name="6 CuadroTexto"/>
          <p:cNvSpPr txBox="1">
            <a:spLocks noChangeArrowheads="1"/>
          </p:cNvSpPr>
          <p:nvPr/>
        </p:nvSpPr>
        <p:spPr bwMode="auto">
          <a:xfrm>
            <a:off x="926975" y="1828800"/>
            <a:ext cx="47836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latin typeface="Verdana" pitchFamily="34" charset="0"/>
              </a:rPr>
              <a:t>¿Cómo se calcula el kilo Watt hora?</a:t>
            </a:r>
            <a:endParaRPr lang="es-CL" altLang="es-CL" b="1" dirty="0">
              <a:latin typeface="Verdana" pitchFamily="34" charset="0"/>
            </a:endParaRPr>
          </a:p>
        </p:txBody>
      </p:sp>
      <p:sp>
        <p:nvSpPr>
          <p:cNvPr id="20" name="TextBox 19"/>
          <p:cNvSpPr txBox="1"/>
          <p:nvPr/>
        </p:nvSpPr>
        <p:spPr>
          <a:xfrm>
            <a:off x="973138" y="2659788"/>
            <a:ext cx="7391400" cy="584775"/>
          </a:xfrm>
          <a:prstGeom prst="rect">
            <a:avLst/>
          </a:prstGeom>
          <a:noFill/>
        </p:spPr>
        <p:txBody>
          <a:bodyPr wrap="square" rtlCol="0">
            <a:spAutoFit/>
          </a:bodyPr>
          <a:lstStyle/>
          <a:p>
            <a:r>
              <a:rPr lang="es-ES_tradnl" sz="1600" dirty="0" smtClean="0"/>
              <a:t>El </a:t>
            </a:r>
            <a:r>
              <a:rPr lang="es-ES_tradnl" sz="1600" b="1" dirty="0" err="1" smtClean="0"/>
              <a:t>kWh</a:t>
            </a:r>
            <a:r>
              <a:rPr lang="es-ES_tradnl" sz="1600" b="1" dirty="0" smtClean="0"/>
              <a:t> “kilo-Watt-hora”</a:t>
            </a:r>
            <a:r>
              <a:rPr lang="es-ES_tradnl" sz="1600" dirty="0" smtClean="0"/>
              <a:t>.</a:t>
            </a:r>
          </a:p>
          <a:p>
            <a:r>
              <a:rPr lang="es-ES_tradnl" sz="1600" dirty="0" smtClean="0"/>
              <a:t>Se obtiene multiplicando la potencia utilizada por el tiempo en hora: kW x h</a:t>
            </a:r>
            <a:endParaRPr lang="es-ES_tradnl" sz="1600" dirty="0"/>
          </a:p>
        </p:txBody>
      </p:sp>
      <p:sp>
        <p:nvSpPr>
          <p:cNvPr id="21" name="TextBox 20"/>
          <p:cNvSpPr txBox="1"/>
          <p:nvPr/>
        </p:nvSpPr>
        <p:spPr>
          <a:xfrm>
            <a:off x="2840038" y="3887972"/>
            <a:ext cx="3657600" cy="2031325"/>
          </a:xfrm>
          <a:prstGeom prst="rect">
            <a:avLst/>
          </a:prstGeom>
          <a:noFill/>
        </p:spPr>
        <p:txBody>
          <a:bodyPr wrap="square" rtlCol="0">
            <a:spAutoFit/>
          </a:bodyPr>
          <a:lstStyle/>
          <a:p>
            <a:r>
              <a:rPr lang="en-US" dirty="0" smtClean="0">
                <a:sym typeface="Wingdings"/>
              </a:rPr>
              <a:t>Como la </a:t>
            </a:r>
            <a:r>
              <a:rPr lang="en-US" dirty="0" err="1" smtClean="0">
                <a:sym typeface="Wingdings"/>
              </a:rPr>
              <a:t>energía</a:t>
            </a:r>
            <a:r>
              <a:rPr lang="en-US" dirty="0" smtClean="0">
                <a:sym typeface="Wingdings"/>
              </a:rPr>
              <a:t> se </a:t>
            </a:r>
            <a:r>
              <a:rPr lang="en-US" dirty="0" err="1" smtClean="0">
                <a:sym typeface="Wingdings"/>
              </a:rPr>
              <a:t>calcula</a:t>
            </a:r>
            <a:r>
              <a:rPr lang="en-US" dirty="0" smtClean="0">
                <a:sym typeface="Wingdings"/>
              </a:rPr>
              <a:t> </a:t>
            </a:r>
            <a:r>
              <a:rPr lang="en-US" dirty="0" err="1" smtClean="0">
                <a:sym typeface="Wingdings"/>
              </a:rPr>
              <a:t>por</a:t>
            </a:r>
            <a:r>
              <a:rPr lang="en-US" dirty="0" smtClean="0">
                <a:sym typeface="Wingdings"/>
              </a:rPr>
              <a:t>:	E  =  P x T  </a:t>
            </a:r>
          </a:p>
          <a:p>
            <a:r>
              <a:rPr lang="en-US" dirty="0" smtClean="0">
                <a:sym typeface="Wingdings"/>
              </a:rPr>
              <a:t>  </a:t>
            </a:r>
          </a:p>
          <a:p>
            <a:pPr>
              <a:buFont typeface="Wingdings" pitchFamily="-84" charset="2"/>
              <a:buChar char="è"/>
            </a:pPr>
            <a:r>
              <a:rPr lang="en-US" b="1" dirty="0" smtClean="0">
                <a:sym typeface="Wingdings"/>
              </a:rPr>
              <a:t>  1    </a:t>
            </a:r>
            <a:r>
              <a:rPr lang="en-US" b="1" u="sng" dirty="0" err="1" smtClean="0">
                <a:sym typeface="Wingdings"/>
              </a:rPr>
              <a:t>k</a:t>
            </a:r>
            <a:r>
              <a:rPr lang="en-US" b="1" u="sng" dirty="0" smtClean="0">
                <a:sym typeface="Wingdings"/>
              </a:rPr>
              <a:t>          W         </a:t>
            </a:r>
            <a:r>
              <a:rPr lang="en-US" b="1" u="sng" dirty="0" err="1" smtClean="0">
                <a:sym typeface="Wingdings"/>
              </a:rPr>
              <a:t>h</a:t>
            </a:r>
            <a:r>
              <a:rPr lang="en-US" u="sng" dirty="0" smtClean="0">
                <a:sym typeface="Wingdings"/>
              </a:rPr>
              <a:t> </a:t>
            </a:r>
            <a:r>
              <a:rPr lang="en-US" dirty="0" smtClean="0">
                <a:sym typeface="Wingdings"/>
              </a:rPr>
              <a:t> </a:t>
            </a:r>
          </a:p>
          <a:p>
            <a:r>
              <a:rPr lang="en-US" dirty="0" smtClean="0">
                <a:sym typeface="Wingdings"/>
              </a:rPr>
              <a:t>   =  1000  x  1 W  x  3600 s</a:t>
            </a:r>
          </a:p>
          <a:p>
            <a:endParaRPr lang="en-US" dirty="0" smtClean="0">
              <a:sym typeface="Wingdings"/>
            </a:endParaRPr>
          </a:p>
          <a:p>
            <a:r>
              <a:rPr lang="en-US" dirty="0" smtClean="0">
                <a:sym typeface="Wingdings"/>
              </a:rPr>
              <a:t>                     </a:t>
            </a:r>
            <a:r>
              <a:rPr lang="en-US" b="1" u="sng" dirty="0" smtClean="0">
                <a:sym typeface="Wingdings"/>
              </a:rPr>
              <a:t>=  3.600.000 J</a:t>
            </a:r>
            <a:endParaRPr lang="es-ES_tradnl" b="1" u="sng" dirty="0"/>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92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4 CuadroTexto"/>
          <p:cNvSpPr txBox="1"/>
          <p:nvPr/>
        </p:nvSpPr>
        <p:spPr>
          <a:xfrm>
            <a:off x="5334000" y="5257800"/>
            <a:ext cx="3581400" cy="646331"/>
          </a:xfrm>
          <a:prstGeom prst="rect">
            <a:avLst/>
          </a:prstGeom>
          <a:noFill/>
        </p:spPr>
        <p:txBody>
          <a:bodyPr wrap="square" rtlCol="0">
            <a:spAutoFit/>
          </a:bodyPr>
          <a:lstStyle/>
          <a:p>
            <a:pPr lvl="0" algn="ctr"/>
            <a:r>
              <a:rPr lang="es-CL" altLang="es-CL" b="1" dirty="0" smtClean="0">
                <a:solidFill>
                  <a:prstClr val="black"/>
                </a:solidFill>
                <a:latin typeface="Verdana" pitchFamily="34" charset="0"/>
              </a:rPr>
              <a:t>E  </a:t>
            </a:r>
            <a:r>
              <a:rPr lang="es-CL" altLang="es-CL" dirty="0" smtClean="0">
                <a:solidFill>
                  <a:prstClr val="black"/>
                </a:solidFill>
                <a:latin typeface="Verdana" pitchFamily="34" charset="0"/>
              </a:rPr>
              <a:t>=  0,4 kW  x  4 h </a:t>
            </a:r>
          </a:p>
          <a:p>
            <a:pPr lvl="0" algn="ctr"/>
            <a:r>
              <a:rPr lang="es-CL" altLang="es-CL" b="1" dirty="0" smtClean="0">
                <a:solidFill>
                  <a:prstClr val="black"/>
                </a:solidFill>
                <a:latin typeface="Verdana" pitchFamily="34" charset="0"/>
              </a:rPr>
              <a:t>E  = 1,6 kWh</a:t>
            </a:r>
            <a:endParaRPr lang="es-CL" altLang="es-CL" dirty="0">
              <a:solidFill>
                <a:prstClr val="black"/>
              </a:solidFill>
              <a:latin typeface="Verdana" pitchFamily="34" charset="0"/>
            </a:endParaRPr>
          </a:p>
        </p:txBody>
      </p:sp>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717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717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7174"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pic>
        <p:nvPicPr>
          <p:cNvPr id="717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2 CuadroTexto"/>
          <p:cNvSpPr txBox="1">
            <a:spLocks noChangeArrowheads="1"/>
          </p:cNvSpPr>
          <p:nvPr/>
        </p:nvSpPr>
        <p:spPr bwMode="auto">
          <a:xfrm>
            <a:off x="3059113" y="1773238"/>
            <a:ext cx="277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                                 </a:t>
            </a:r>
          </a:p>
        </p:txBody>
      </p:sp>
      <p:sp>
        <p:nvSpPr>
          <p:cNvPr id="15" name="14 Marcador de número de diapositiva"/>
          <p:cNvSpPr>
            <a:spLocks noGrp="1"/>
          </p:cNvSpPr>
          <p:nvPr>
            <p:ph type="sldNum" sz="quarter" idx="12"/>
          </p:nvPr>
        </p:nvSpPr>
        <p:spPr>
          <a:xfrm>
            <a:off x="7010400" y="6492875"/>
            <a:ext cx="2133600" cy="365125"/>
          </a:xfrm>
        </p:spPr>
        <p:txBody>
          <a:bodyPr/>
          <a:lstStyle/>
          <a:p>
            <a:pPr>
              <a:defRPr/>
            </a:pPr>
            <a:fld id="{0F73E1F5-76ED-44BB-A8B6-D790BA205F10}" type="slidenum">
              <a:rPr lang="es-CL" smtClean="0"/>
              <a:pPr>
                <a:defRPr/>
              </a:pPr>
              <a:t>44</a:t>
            </a:fld>
            <a:endParaRPr lang="es-CL" dirty="0"/>
          </a:p>
        </p:txBody>
      </p:sp>
      <p:pic>
        <p:nvPicPr>
          <p:cNvPr id="17" name="Picture 16"/>
          <p:cNvPicPr>
            <a:picLocks noChangeAspect="1"/>
          </p:cNvPicPr>
          <p:nvPr/>
        </p:nvPicPr>
        <p:blipFill>
          <a:blip r:embed="rId5"/>
          <a:stretch>
            <a:fillRect/>
          </a:stretch>
        </p:blipFill>
        <p:spPr>
          <a:xfrm>
            <a:off x="1524000" y="2286000"/>
            <a:ext cx="2514672" cy="1775358"/>
          </a:xfrm>
          <a:prstGeom prst="rect">
            <a:avLst/>
          </a:prstGeom>
        </p:spPr>
      </p:pic>
      <p:pic>
        <p:nvPicPr>
          <p:cNvPr id="19" name="Picture 18"/>
          <p:cNvPicPr>
            <a:picLocks noChangeAspect="1"/>
          </p:cNvPicPr>
          <p:nvPr/>
        </p:nvPicPr>
        <p:blipFill>
          <a:blip r:embed="rId6"/>
          <a:srcRect l="3000" t="13910"/>
          <a:stretch>
            <a:fillRect/>
          </a:stretch>
        </p:blipFill>
        <p:spPr>
          <a:xfrm>
            <a:off x="6079028" y="2362201"/>
            <a:ext cx="2130273" cy="1676400"/>
          </a:xfrm>
          <a:prstGeom prst="rect">
            <a:avLst/>
          </a:prstGeom>
        </p:spPr>
      </p:pic>
      <p:sp>
        <p:nvSpPr>
          <p:cNvPr id="21" name="4 CuadroTexto"/>
          <p:cNvSpPr txBox="1"/>
          <p:nvPr/>
        </p:nvSpPr>
        <p:spPr>
          <a:xfrm>
            <a:off x="838200" y="4800600"/>
            <a:ext cx="8305800" cy="369332"/>
          </a:xfrm>
          <a:prstGeom prst="rect">
            <a:avLst/>
          </a:prstGeom>
          <a:noFill/>
        </p:spPr>
        <p:txBody>
          <a:bodyPr wrap="square" rtlCol="0">
            <a:spAutoFit/>
          </a:bodyPr>
          <a:lstStyle/>
          <a:p>
            <a:pPr lvl="0"/>
            <a:r>
              <a:rPr lang="es-CL" altLang="es-CL" dirty="0" smtClean="0">
                <a:solidFill>
                  <a:prstClr val="black"/>
                </a:solidFill>
                <a:latin typeface="Verdana" pitchFamily="34" charset="0"/>
              </a:rPr>
              <a:t>El consumo de </a:t>
            </a:r>
            <a:r>
              <a:rPr lang="es-CL" altLang="es-CL" b="1" dirty="0" smtClean="0">
                <a:solidFill>
                  <a:prstClr val="black"/>
                </a:solidFill>
                <a:latin typeface="Verdana" pitchFamily="34" charset="0"/>
              </a:rPr>
              <a:t>energía </a:t>
            </a:r>
            <a:r>
              <a:rPr lang="es-CL" altLang="es-CL" dirty="0" smtClean="0">
                <a:solidFill>
                  <a:prstClr val="black"/>
                </a:solidFill>
                <a:latin typeface="Verdana" pitchFamily="34" charset="0"/>
              </a:rPr>
              <a:t>de cada equipo durante un día es de:</a:t>
            </a:r>
            <a:endParaRPr lang="es-CL" altLang="es-CL" dirty="0">
              <a:solidFill>
                <a:prstClr val="black"/>
              </a:solidFill>
              <a:latin typeface="Verdana" pitchFamily="34" charset="0"/>
            </a:endParaRPr>
          </a:p>
        </p:txBody>
      </p:sp>
      <p:sp>
        <p:nvSpPr>
          <p:cNvPr id="22" name="4 CuadroTexto"/>
          <p:cNvSpPr txBox="1"/>
          <p:nvPr/>
        </p:nvSpPr>
        <p:spPr>
          <a:xfrm>
            <a:off x="1295400" y="4114800"/>
            <a:ext cx="3352800" cy="646331"/>
          </a:xfrm>
          <a:prstGeom prst="rect">
            <a:avLst/>
          </a:prstGeom>
          <a:noFill/>
        </p:spPr>
        <p:txBody>
          <a:bodyPr wrap="square" rtlCol="0">
            <a:spAutoFit/>
          </a:bodyPr>
          <a:lstStyle/>
          <a:p>
            <a:pPr lvl="0" algn="ctr"/>
            <a:r>
              <a:rPr lang="es-CL" altLang="es-CL" dirty="0" smtClean="0">
                <a:solidFill>
                  <a:prstClr val="black"/>
                </a:solidFill>
                <a:latin typeface="Verdana" pitchFamily="34" charset="0"/>
              </a:rPr>
              <a:t>P  =  1500 W = 1,5 kW</a:t>
            </a:r>
          </a:p>
          <a:p>
            <a:pPr lvl="0" algn="ctr"/>
            <a:r>
              <a:rPr lang="es-CL" altLang="es-CL" dirty="0" smtClean="0">
                <a:solidFill>
                  <a:prstClr val="black"/>
                </a:solidFill>
                <a:latin typeface="Verdana" pitchFamily="34" charset="0"/>
              </a:rPr>
              <a:t>T  =  15 min = 0,25 horas</a:t>
            </a:r>
            <a:endParaRPr lang="es-CL" altLang="es-CL" dirty="0">
              <a:solidFill>
                <a:prstClr val="black"/>
              </a:solidFill>
              <a:latin typeface="Verdana" pitchFamily="34" charset="0"/>
            </a:endParaRPr>
          </a:p>
        </p:txBody>
      </p:sp>
      <p:sp>
        <p:nvSpPr>
          <p:cNvPr id="24" name="4 CuadroTexto"/>
          <p:cNvSpPr txBox="1"/>
          <p:nvPr/>
        </p:nvSpPr>
        <p:spPr>
          <a:xfrm>
            <a:off x="5562600" y="4179740"/>
            <a:ext cx="2743200" cy="646331"/>
          </a:xfrm>
          <a:prstGeom prst="rect">
            <a:avLst/>
          </a:prstGeom>
          <a:noFill/>
        </p:spPr>
        <p:txBody>
          <a:bodyPr wrap="square" rtlCol="0">
            <a:spAutoFit/>
          </a:bodyPr>
          <a:lstStyle/>
          <a:p>
            <a:pPr lvl="0" algn="ctr"/>
            <a:r>
              <a:rPr lang="es-CL" altLang="es-CL" dirty="0" smtClean="0">
                <a:solidFill>
                  <a:prstClr val="black"/>
                </a:solidFill>
                <a:latin typeface="Verdana" pitchFamily="34" charset="0"/>
              </a:rPr>
              <a:t>P  = 400 W = 0,4 kW</a:t>
            </a:r>
          </a:p>
          <a:p>
            <a:pPr lvl="0" algn="ctr"/>
            <a:r>
              <a:rPr lang="es-CL" altLang="es-CL" dirty="0" smtClean="0">
                <a:solidFill>
                  <a:prstClr val="black"/>
                </a:solidFill>
                <a:latin typeface="Verdana" pitchFamily="34" charset="0"/>
              </a:rPr>
              <a:t>T  = 4 horas</a:t>
            </a:r>
            <a:endParaRPr lang="es-CL" altLang="es-CL" dirty="0">
              <a:solidFill>
                <a:prstClr val="black"/>
              </a:solidFill>
              <a:latin typeface="Verdana" pitchFamily="34" charset="0"/>
            </a:endParaRPr>
          </a:p>
        </p:txBody>
      </p:sp>
      <p:sp>
        <p:nvSpPr>
          <p:cNvPr id="25" name="4 CuadroTexto"/>
          <p:cNvSpPr txBox="1"/>
          <p:nvPr/>
        </p:nvSpPr>
        <p:spPr>
          <a:xfrm>
            <a:off x="914400" y="5257800"/>
            <a:ext cx="3810000" cy="646331"/>
          </a:xfrm>
          <a:prstGeom prst="rect">
            <a:avLst/>
          </a:prstGeom>
          <a:noFill/>
        </p:spPr>
        <p:txBody>
          <a:bodyPr wrap="square" rtlCol="0">
            <a:spAutoFit/>
          </a:bodyPr>
          <a:lstStyle/>
          <a:p>
            <a:pPr lvl="0" algn="ctr"/>
            <a:r>
              <a:rPr lang="es-CL" altLang="es-CL" b="1" dirty="0" smtClean="0">
                <a:solidFill>
                  <a:prstClr val="black"/>
                </a:solidFill>
                <a:latin typeface="Verdana" pitchFamily="34" charset="0"/>
              </a:rPr>
              <a:t>E  </a:t>
            </a:r>
            <a:r>
              <a:rPr lang="es-CL" altLang="es-CL" dirty="0" smtClean="0">
                <a:solidFill>
                  <a:prstClr val="black"/>
                </a:solidFill>
                <a:latin typeface="Verdana" pitchFamily="34" charset="0"/>
              </a:rPr>
              <a:t>=  1,5 kW  x  0,25 h</a:t>
            </a:r>
          </a:p>
          <a:p>
            <a:pPr lvl="0" algn="ctr"/>
            <a:r>
              <a:rPr lang="es-CL" altLang="es-CL" b="1" dirty="0" smtClean="0">
                <a:solidFill>
                  <a:prstClr val="black"/>
                </a:solidFill>
                <a:latin typeface="Verdana" pitchFamily="34" charset="0"/>
              </a:rPr>
              <a:t>E  =  0,375 kWh</a:t>
            </a:r>
            <a:endParaRPr lang="es-CL" altLang="es-CL" b="1" dirty="0">
              <a:solidFill>
                <a:prstClr val="black"/>
              </a:solidFill>
              <a:latin typeface="Verdana" pitchFamily="34" charset="0"/>
            </a:endParaRPr>
          </a:p>
        </p:txBody>
      </p:sp>
      <p:sp>
        <p:nvSpPr>
          <p:cNvPr id="23" name="22 CuadroTexto"/>
          <p:cNvSpPr txBox="1"/>
          <p:nvPr/>
        </p:nvSpPr>
        <p:spPr>
          <a:xfrm>
            <a:off x="1143000" y="1556792"/>
            <a:ext cx="7405292" cy="923330"/>
          </a:xfrm>
          <a:prstGeom prst="rect">
            <a:avLst/>
          </a:prstGeom>
          <a:noFill/>
        </p:spPr>
        <p:txBody>
          <a:bodyPr wrap="square" rtlCol="0">
            <a:spAutoFit/>
          </a:bodyPr>
          <a:lstStyle/>
          <a:p>
            <a:pPr lvl="0"/>
            <a:r>
              <a:rPr lang="es-CL" altLang="es-CL" b="1" dirty="0" smtClean="0">
                <a:solidFill>
                  <a:prstClr val="black"/>
                </a:solidFill>
                <a:latin typeface="Verdana" pitchFamily="34" charset="0"/>
              </a:rPr>
              <a:t>Conociendo la potencia de los siguiente equipos ¿Cuánta </a:t>
            </a:r>
            <a:r>
              <a:rPr lang="es-CL" altLang="es-CL" b="1" u="sng" dirty="0" smtClean="0">
                <a:solidFill>
                  <a:prstClr val="black"/>
                </a:solidFill>
                <a:latin typeface="Verdana" pitchFamily="34" charset="0"/>
              </a:rPr>
              <a:t>energía </a:t>
            </a:r>
            <a:r>
              <a:rPr lang="es-CL" altLang="es-CL" b="1" dirty="0" smtClean="0">
                <a:solidFill>
                  <a:prstClr val="black"/>
                </a:solidFill>
                <a:latin typeface="Verdana" pitchFamily="34" charset="0"/>
              </a:rPr>
              <a:t>estimaría usted que consumen durante un día en unidad de kWh?</a:t>
            </a:r>
            <a:endParaRPr lang="es-CL" altLang="es-CL" b="1" dirty="0">
              <a:solidFill>
                <a:prstClr val="black"/>
              </a:solidFill>
              <a:latin typeface="Verdana" pitchFamily="34" charset="0"/>
            </a:endParaRPr>
          </a:p>
        </p:txBody>
      </p:sp>
      <p:sp>
        <p:nvSpPr>
          <p:cNvPr id="26" name="TextBox 25"/>
          <p:cNvSpPr txBox="1"/>
          <p:nvPr/>
        </p:nvSpPr>
        <p:spPr>
          <a:xfrm>
            <a:off x="990600" y="6138891"/>
            <a:ext cx="7772401" cy="646331"/>
          </a:xfrm>
          <a:prstGeom prst="rect">
            <a:avLst/>
          </a:prstGeom>
          <a:solidFill>
            <a:schemeClr val="bg2"/>
          </a:solidFill>
          <a:ln w="50800">
            <a:solidFill>
              <a:schemeClr val="accent2"/>
            </a:solidFill>
          </a:ln>
        </p:spPr>
        <p:txBody>
          <a:bodyPr wrap="square" rtlCol="0">
            <a:spAutoFit/>
          </a:bodyPr>
          <a:lstStyle/>
          <a:p>
            <a:r>
              <a:rPr lang="es-ES_tradnl" dirty="0" smtClean="0"/>
              <a:t>Como se puede ver, si bien el </a:t>
            </a:r>
            <a:r>
              <a:rPr lang="es-ES_tradnl" b="1" dirty="0" smtClean="0"/>
              <a:t>Joule </a:t>
            </a:r>
            <a:r>
              <a:rPr lang="es-ES_tradnl" dirty="0" smtClean="0"/>
              <a:t>y el </a:t>
            </a:r>
            <a:r>
              <a:rPr lang="es-ES_tradnl" b="1" dirty="0" smtClean="0"/>
              <a:t>kilo-Watt-hora </a:t>
            </a:r>
            <a:r>
              <a:rPr lang="es-ES_tradnl" dirty="0" smtClean="0"/>
              <a:t>representan ambos valores de </a:t>
            </a:r>
            <a:r>
              <a:rPr lang="es-ES_tradnl" b="1" dirty="0" smtClean="0"/>
              <a:t>energía</a:t>
            </a:r>
            <a:r>
              <a:rPr lang="es-ES_tradnl" dirty="0" smtClean="0"/>
              <a:t>, en el ámbito técnico, es el </a:t>
            </a:r>
            <a:r>
              <a:rPr lang="es-ES_tradnl" b="1" dirty="0" err="1" smtClean="0"/>
              <a:t>kWh</a:t>
            </a:r>
            <a:r>
              <a:rPr lang="es-ES_tradnl" b="1" dirty="0" smtClean="0"/>
              <a:t> </a:t>
            </a:r>
            <a:r>
              <a:rPr lang="es-ES_tradnl" dirty="0" smtClean="0"/>
              <a:t>que se utiliza.</a:t>
            </a:r>
            <a:endParaRPr lang="es-ES_tradnl" dirty="0"/>
          </a:p>
        </p:txBody>
      </p:sp>
    </p:spTree>
    <p:extLst>
      <p:ext uri="{BB962C8B-B14F-4D97-AF65-F5344CB8AC3E}">
        <p14:creationId xmlns:p14="http://schemas.microsoft.com/office/powerpoint/2010/main" val="2538225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0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p:bldP spid="22" grpId="0"/>
      <p:bldP spid="24" grpId="0"/>
      <p:bldP spid="25" grpId="0"/>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5604"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25605"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pic>
        <p:nvPicPr>
          <p:cNvPr id="25606"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pic>
        <p:nvPicPr>
          <p:cNvPr id="2560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750" y="320675"/>
            <a:ext cx="8588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Text Box 14"/>
          <p:cNvSpPr txBox="1">
            <a:spLocks noChangeArrowheads="1"/>
          </p:cNvSpPr>
          <p:nvPr/>
        </p:nvSpPr>
        <p:spPr bwMode="auto">
          <a:xfrm>
            <a:off x="4211638" y="5373688"/>
            <a:ext cx="1512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s-ES" altLang="es-CL" sz="2000">
                <a:solidFill>
                  <a:srgbClr val="000000"/>
                </a:solidFill>
                <a:latin typeface="Verdana" pitchFamily="34" charset="0"/>
              </a:rPr>
              <a:t> </a:t>
            </a:r>
          </a:p>
        </p:txBody>
      </p:sp>
      <p:sp>
        <p:nvSpPr>
          <p:cNvPr id="25612" name="10 CuadroTexto"/>
          <p:cNvSpPr txBox="1">
            <a:spLocks noChangeArrowheads="1"/>
          </p:cNvSpPr>
          <p:nvPr/>
        </p:nvSpPr>
        <p:spPr bwMode="auto">
          <a:xfrm>
            <a:off x="1066800" y="2564904"/>
            <a:ext cx="749935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latin typeface="Verdana" pitchFamily="34" charset="0"/>
              </a:rPr>
              <a:t>300 kWh</a:t>
            </a:r>
            <a:r>
              <a:rPr lang="es-CL" altLang="es-CL" dirty="0" smtClean="0">
                <a:latin typeface="Verdana" pitchFamily="34" charset="0"/>
              </a:rPr>
              <a:t> equivale </a:t>
            </a:r>
            <a:r>
              <a:rPr lang="es-CL" altLang="es-CL" dirty="0">
                <a:latin typeface="Verdana" pitchFamily="34" charset="0"/>
              </a:rPr>
              <a:t>a la </a:t>
            </a:r>
            <a:r>
              <a:rPr lang="es-CL" altLang="es-CL" b="1" dirty="0" smtClean="0">
                <a:latin typeface="Verdana" pitchFamily="34" charset="0"/>
              </a:rPr>
              <a:t>energía eléctrica </a:t>
            </a:r>
            <a:r>
              <a:rPr lang="es-CL" altLang="es-CL" dirty="0" smtClean="0">
                <a:latin typeface="Verdana" pitchFamily="34" charset="0"/>
              </a:rPr>
              <a:t>consumida durante un mes. Es determinada por un medidor.</a:t>
            </a:r>
          </a:p>
          <a:p>
            <a:pPr eaLnBrk="1" hangingPunct="1"/>
            <a:r>
              <a:rPr lang="es-CL" altLang="es-CL" dirty="0" smtClean="0">
                <a:latin typeface="Verdana" pitchFamily="34" charset="0"/>
              </a:rPr>
              <a:t>Esta energía es producto de la suma de la potencia de todos los dispositivos eléctricos utilizados en un determinado tiempo (horas) en ese período. </a:t>
            </a:r>
          </a:p>
        </p:txBody>
      </p:sp>
      <p:sp>
        <p:nvSpPr>
          <p:cNvPr id="25613" name="2 CuadroTexto"/>
          <p:cNvSpPr txBox="1">
            <a:spLocks noChangeArrowheads="1"/>
          </p:cNvSpPr>
          <p:nvPr/>
        </p:nvSpPr>
        <p:spPr bwMode="auto">
          <a:xfrm>
            <a:off x="1113846" y="1628800"/>
            <a:ext cx="770847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spcAft>
                <a:spcPts val="0"/>
              </a:spcAft>
            </a:pPr>
            <a:r>
              <a:rPr lang="es-ES" altLang="es-CL" b="1" dirty="0">
                <a:solidFill>
                  <a:srgbClr val="000000"/>
                </a:solidFill>
                <a:latin typeface="Verdana" pitchFamily="34" charset="0"/>
              </a:rPr>
              <a:t>¿Qué significa que </a:t>
            </a:r>
            <a:r>
              <a:rPr lang="es-ES" altLang="es-CL" b="1" dirty="0" smtClean="0">
                <a:solidFill>
                  <a:srgbClr val="000000"/>
                </a:solidFill>
                <a:latin typeface="Verdana" pitchFamily="34" charset="0"/>
              </a:rPr>
              <a:t>en una </a:t>
            </a:r>
            <a:r>
              <a:rPr lang="es-ES" altLang="es-CL" b="1" dirty="0">
                <a:solidFill>
                  <a:srgbClr val="000000"/>
                </a:solidFill>
                <a:latin typeface="Verdana" pitchFamily="34" charset="0"/>
              </a:rPr>
              <a:t>cuenta de electricidad aparezca </a:t>
            </a:r>
          </a:p>
          <a:p>
            <a:pPr algn="ctr" eaLnBrk="1" hangingPunct="1">
              <a:spcBef>
                <a:spcPct val="50000"/>
              </a:spcBef>
              <a:spcAft>
                <a:spcPts val="0"/>
              </a:spcAft>
            </a:pPr>
            <a:r>
              <a:rPr lang="es-ES" altLang="es-CL" b="1" dirty="0">
                <a:solidFill>
                  <a:srgbClr val="000000"/>
                </a:solidFill>
                <a:latin typeface="Verdana" pitchFamily="34" charset="0"/>
              </a:rPr>
              <a:t>como consumo  </a:t>
            </a:r>
            <a:r>
              <a:rPr lang="es-ES" altLang="es-CL" b="1" dirty="0" smtClean="0">
                <a:solidFill>
                  <a:srgbClr val="000000"/>
                </a:solidFill>
                <a:latin typeface="Verdana" pitchFamily="34" charset="0"/>
              </a:rPr>
              <a:t>300kWh?</a:t>
            </a:r>
            <a:endParaRPr lang="es-ES" altLang="es-CL" b="1" dirty="0">
              <a:solidFill>
                <a:srgbClr val="000000"/>
              </a:solidFill>
              <a:latin typeface="Verdana" pitchFamily="34" charset="0"/>
            </a:endParaRPr>
          </a:p>
        </p:txBody>
      </p:sp>
      <p:sp>
        <p:nvSpPr>
          <p:cNvPr id="17" name="16 Marcador de número de diapositiva"/>
          <p:cNvSpPr>
            <a:spLocks noGrp="1"/>
          </p:cNvSpPr>
          <p:nvPr>
            <p:ph type="sldNum" sz="quarter" idx="12"/>
          </p:nvPr>
        </p:nvSpPr>
        <p:spPr/>
        <p:txBody>
          <a:bodyPr/>
          <a:lstStyle/>
          <a:p>
            <a:pPr>
              <a:defRPr/>
            </a:pPr>
            <a:fld id="{F988A7B5-28EE-4329-AF8D-83095377DD00}" type="slidenum">
              <a:rPr lang="es-CL" smtClean="0"/>
              <a:pPr>
                <a:defRPr/>
              </a:pPr>
              <a:t>45</a:t>
            </a:fld>
            <a:endParaRPr lang="es-CL"/>
          </a:p>
        </p:txBody>
      </p:sp>
      <p:sp>
        <p:nvSpPr>
          <p:cNvPr id="16" name="15 CuadroTexto"/>
          <p:cNvSpPr txBox="1"/>
          <p:nvPr/>
        </p:nvSpPr>
        <p:spPr>
          <a:xfrm>
            <a:off x="1066800" y="4495800"/>
            <a:ext cx="7554913" cy="1477328"/>
          </a:xfrm>
          <a:prstGeom prst="rect">
            <a:avLst/>
          </a:prstGeom>
          <a:noFill/>
          <a:ln>
            <a:noFill/>
          </a:ln>
        </p:spPr>
        <p:txBody>
          <a:bodyPr wrap="square">
            <a:spAutoFit/>
          </a:bodyPr>
          <a:lstStyle/>
          <a:p>
            <a:pPr marL="342900" indent="-342900"/>
            <a:r>
              <a:rPr lang="es-ES" altLang="es-CL" dirty="0" smtClean="0">
                <a:latin typeface="Verdana" pitchFamily="34" charset="0"/>
              </a:rPr>
              <a:t>La </a:t>
            </a:r>
            <a:r>
              <a:rPr lang="es-ES" altLang="es-CL" dirty="0">
                <a:latin typeface="Verdana" pitchFamily="34" charset="0"/>
              </a:rPr>
              <a:t>energía eléctrica en un hogar puede ser transformada por ejemplo </a:t>
            </a:r>
            <a:r>
              <a:rPr lang="es-ES" altLang="es-CL" dirty="0" smtClean="0">
                <a:latin typeface="Verdana" pitchFamily="34" charset="0"/>
              </a:rPr>
              <a:t>en: </a:t>
            </a:r>
          </a:p>
          <a:p>
            <a:pPr marL="342900" indent="-342900">
              <a:buFont typeface="Arial"/>
              <a:buChar char="•"/>
            </a:pPr>
            <a:r>
              <a:rPr lang="es-ES" altLang="es-CL" dirty="0" smtClean="0">
                <a:latin typeface="Verdana" pitchFamily="34" charset="0"/>
              </a:rPr>
              <a:t>luz (ampolletas), </a:t>
            </a:r>
          </a:p>
          <a:p>
            <a:pPr marL="342900" indent="-342900">
              <a:buFont typeface="Arial"/>
              <a:buChar char="•"/>
            </a:pPr>
            <a:r>
              <a:rPr lang="es-ES" altLang="es-CL" dirty="0" smtClean="0">
                <a:latin typeface="Verdana" pitchFamily="34" charset="0"/>
              </a:rPr>
              <a:t>calor (estufa, horno) o </a:t>
            </a:r>
          </a:p>
          <a:p>
            <a:pPr marL="342900" indent="-342900">
              <a:buFont typeface="Arial"/>
              <a:buChar char="•"/>
            </a:pPr>
            <a:r>
              <a:rPr lang="es-ES" altLang="es-CL" dirty="0" smtClean="0">
                <a:latin typeface="Verdana" pitchFamily="34" charset="0"/>
              </a:rPr>
              <a:t>energía mecánica (motor, licuadora).</a:t>
            </a:r>
            <a:endParaRPr lang="es-ES" altLang="es-CL" dirty="0">
              <a:latin typeface="Verdana" pitchFamily="34" charset="0"/>
            </a:endParaRPr>
          </a:p>
        </p:txBody>
      </p:sp>
      <p:sp>
        <p:nvSpPr>
          <p:cNvPr id="19" name="14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B55082C-BC22-4E2E-8D34-FA0378F38830}" type="slidenum">
              <a:rPr kumimoji="0" lang="es-C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C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24580"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24581"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24582"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1 CuadroTexto"/>
          <p:cNvSpPr txBox="1">
            <a:spLocks noChangeArrowheads="1"/>
          </p:cNvSpPr>
          <p:nvPr/>
        </p:nvSpPr>
        <p:spPr bwMode="auto">
          <a:xfrm>
            <a:off x="2582863" y="766763"/>
            <a:ext cx="417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a:p>
            <a:pPr algn="ctr" eaLnBrk="1" hangingPunct="1"/>
            <a:endParaRPr lang="es-CL" altLang="es-CL" sz="2400" b="1">
              <a:solidFill>
                <a:srgbClr val="404040"/>
              </a:solidFill>
              <a:latin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pic>
        <p:nvPicPr>
          <p:cNvPr id="2458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1258888" y="1700213"/>
            <a:ext cx="7273925" cy="1477328"/>
          </a:xfrm>
          <a:prstGeom prst="rect">
            <a:avLst/>
          </a:prstGeom>
          <a:noFill/>
          <a:ln>
            <a:noFill/>
          </a:ln>
        </p:spPr>
        <p:txBody>
          <a:bodyPr>
            <a:spAutoFit/>
          </a:bodyPr>
          <a:lstStyle/>
          <a:p>
            <a:pPr fontAlgn="auto">
              <a:spcBef>
                <a:spcPts val="0"/>
              </a:spcBef>
              <a:spcAft>
                <a:spcPts val="0"/>
              </a:spcAft>
              <a:defRPr/>
            </a:pPr>
            <a:r>
              <a:rPr lang="es-CL" b="1" dirty="0" smtClean="0">
                <a:latin typeface="Verdana" pitchFamily="34" charset="0"/>
                <a:ea typeface="Verdana" pitchFamily="34" charset="0"/>
                <a:cs typeface="Verdana" pitchFamily="34" charset="0"/>
              </a:rPr>
              <a:t>Ejercicio 1:</a:t>
            </a:r>
          </a:p>
          <a:p>
            <a:pPr fontAlgn="auto">
              <a:spcBef>
                <a:spcPts val="0"/>
              </a:spcBef>
              <a:spcAft>
                <a:spcPts val="0"/>
              </a:spcAft>
              <a:defRPr/>
            </a:pPr>
            <a:endParaRPr lang="es-CL" b="1" dirty="0" smtClean="0">
              <a:latin typeface="Verdana" pitchFamily="34" charset="0"/>
              <a:ea typeface="Verdana" pitchFamily="34" charset="0"/>
              <a:cs typeface="Verdana" pitchFamily="34" charset="0"/>
            </a:endParaRPr>
          </a:p>
          <a:p>
            <a:pPr fontAlgn="auto">
              <a:spcBef>
                <a:spcPts val="0"/>
              </a:spcBef>
              <a:spcAft>
                <a:spcPts val="0"/>
              </a:spcAft>
              <a:defRPr/>
            </a:pPr>
            <a:r>
              <a:rPr lang="es-CL" dirty="0" smtClean="0">
                <a:latin typeface="Verdana" pitchFamily="34" charset="0"/>
                <a:ea typeface="Verdana" pitchFamily="34" charset="0"/>
                <a:cs typeface="Verdana" pitchFamily="34" charset="0"/>
              </a:rPr>
              <a:t>¿Qué </a:t>
            </a:r>
            <a:r>
              <a:rPr lang="es-CL" b="1" dirty="0">
                <a:latin typeface="Verdana" pitchFamily="34" charset="0"/>
                <a:ea typeface="Verdana" pitchFamily="34" charset="0"/>
                <a:cs typeface="Verdana" pitchFamily="34" charset="0"/>
              </a:rPr>
              <a:t>potencia</a:t>
            </a:r>
            <a:r>
              <a:rPr lang="es-CL" dirty="0">
                <a:latin typeface="Verdana" pitchFamily="34" charset="0"/>
                <a:ea typeface="Verdana" pitchFamily="34" charset="0"/>
                <a:cs typeface="Verdana" pitchFamily="34" charset="0"/>
              </a:rPr>
              <a:t> eléctrica desarrolla </a:t>
            </a:r>
            <a:r>
              <a:rPr lang="es-CL" dirty="0" smtClean="0">
                <a:latin typeface="Verdana" pitchFamily="34" charset="0"/>
                <a:ea typeface="Verdana" pitchFamily="34" charset="0"/>
                <a:cs typeface="Verdana" pitchFamily="34" charset="0"/>
              </a:rPr>
              <a:t>un motor eléctrico, sometido a una diferencia de potencial o </a:t>
            </a:r>
            <a:r>
              <a:rPr lang="es-CL" b="1" dirty="0" smtClean="0">
                <a:latin typeface="Verdana" pitchFamily="34" charset="0"/>
                <a:ea typeface="Verdana" pitchFamily="34" charset="0"/>
                <a:cs typeface="Verdana" pitchFamily="34" charset="0"/>
              </a:rPr>
              <a:t>voltaje </a:t>
            </a:r>
            <a:r>
              <a:rPr lang="es-CL" dirty="0" smtClean="0">
                <a:latin typeface="Verdana" pitchFamily="34" charset="0"/>
                <a:ea typeface="Verdana" pitchFamily="34" charset="0"/>
                <a:cs typeface="Verdana" pitchFamily="34" charset="0"/>
              </a:rPr>
              <a:t>de 12V, por el que circula una </a:t>
            </a:r>
            <a:r>
              <a:rPr lang="es-CL" b="1" dirty="0" smtClean="0">
                <a:latin typeface="Verdana" pitchFamily="34" charset="0"/>
                <a:ea typeface="Verdana" pitchFamily="34" charset="0"/>
                <a:cs typeface="Verdana" pitchFamily="34" charset="0"/>
              </a:rPr>
              <a:t>intensidad</a:t>
            </a:r>
            <a:r>
              <a:rPr lang="es-CL" dirty="0" smtClean="0">
                <a:latin typeface="Verdana" pitchFamily="34" charset="0"/>
                <a:ea typeface="Verdana" pitchFamily="34" charset="0"/>
                <a:cs typeface="Verdana" pitchFamily="34" charset="0"/>
              </a:rPr>
              <a:t> de corriente de 6A</a:t>
            </a:r>
            <a:r>
              <a:rPr lang="es-CL" dirty="0">
                <a:latin typeface="Verdana" pitchFamily="34" charset="0"/>
                <a:ea typeface="Verdana" pitchFamily="34" charset="0"/>
                <a:cs typeface="Verdana" pitchFamily="34" charset="0"/>
              </a:rPr>
              <a:t>?</a:t>
            </a:r>
          </a:p>
        </p:txBody>
      </p:sp>
      <p:sp>
        <p:nvSpPr>
          <p:cNvPr id="17" name="16 Marcador de número de diapositiva"/>
          <p:cNvSpPr>
            <a:spLocks noGrp="1"/>
          </p:cNvSpPr>
          <p:nvPr>
            <p:ph type="sldNum" sz="quarter" idx="12"/>
          </p:nvPr>
        </p:nvSpPr>
        <p:spPr/>
        <p:txBody>
          <a:bodyPr/>
          <a:lstStyle/>
          <a:p>
            <a:pPr>
              <a:defRPr/>
            </a:pPr>
            <a:fld id="{E35E535C-B701-484B-8BE3-8393604083CD}" type="slidenum">
              <a:rPr lang="es-CL" smtClean="0"/>
              <a:pPr>
                <a:defRPr/>
              </a:pPr>
              <a:t>46</a:t>
            </a:fld>
            <a:endParaRPr lang="es-CL"/>
          </a:p>
        </p:txBody>
      </p:sp>
      <p:sp>
        <p:nvSpPr>
          <p:cNvPr id="2" name="1 CuadroTexto"/>
          <p:cNvSpPr txBox="1"/>
          <p:nvPr/>
        </p:nvSpPr>
        <p:spPr>
          <a:xfrm>
            <a:off x="1189534" y="5805264"/>
            <a:ext cx="6550818" cy="410882"/>
          </a:xfrm>
          <a:prstGeom prst="rect">
            <a:avLst/>
          </a:prstGeom>
          <a:noFill/>
        </p:spPr>
        <p:txBody>
          <a:bodyPr wrap="square" rtlCol="0">
            <a:spAutoFit/>
          </a:bodyPr>
          <a:lstStyle/>
          <a:p>
            <a:pPr algn="just">
              <a:lnSpc>
                <a:spcPct val="115000"/>
              </a:lnSpc>
              <a:spcAft>
                <a:spcPts val="0"/>
              </a:spcAft>
            </a:pPr>
            <a:r>
              <a:rPr lang="es-ES_tradnl" u="sng" dirty="0" smtClean="0">
                <a:latin typeface="Verdana" pitchFamily="34" charset="0"/>
                <a:ea typeface="Verdana" pitchFamily="34" charset="0"/>
                <a:cs typeface="Verdana" pitchFamily="34" charset="0"/>
              </a:rPr>
              <a:t>Respuesta</a:t>
            </a:r>
            <a:r>
              <a:rPr lang="es-ES_tradnl" dirty="0" smtClean="0">
                <a:latin typeface="Verdana" pitchFamily="34" charset="0"/>
                <a:ea typeface="Verdana" pitchFamily="34" charset="0"/>
                <a:cs typeface="Verdana" pitchFamily="34" charset="0"/>
              </a:rPr>
              <a:t>:  El motor gasta una potencia de </a:t>
            </a:r>
            <a:r>
              <a:rPr lang="es-ES_tradnl" b="1" dirty="0" smtClean="0">
                <a:latin typeface="Verdana" pitchFamily="34" charset="0"/>
                <a:ea typeface="Verdana" pitchFamily="34" charset="0"/>
                <a:cs typeface="Verdana" pitchFamily="34" charset="0"/>
              </a:rPr>
              <a:t>72 Watt.</a:t>
            </a:r>
            <a:endParaRPr lang="es-ES_tradnl" b="1" dirty="0"/>
          </a:p>
        </p:txBody>
      </p:sp>
      <p:sp>
        <p:nvSpPr>
          <p:cNvPr id="3" name="2 CuadroTexto"/>
          <p:cNvSpPr txBox="1"/>
          <p:nvPr/>
        </p:nvSpPr>
        <p:spPr>
          <a:xfrm>
            <a:off x="1251602" y="3284984"/>
            <a:ext cx="6033294" cy="687881"/>
          </a:xfrm>
          <a:prstGeom prst="rect">
            <a:avLst/>
          </a:prstGeom>
          <a:noFill/>
        </p:spPr>
        <p:txBody>
          <a:bodyPr wrap="square" rtlCol="0">
            <a:spAutoFit/>
          </a:bodyPr>
          <a:lstStyle/>
          <a:p>
            <a:pPr lvl="0"/>
            <a:r>
              <a:rPr lang="es-CL" u="sng" dirty="0" smtClean="0">
                <a:solidFill>
                  <a:prstClr val="black"/>
                </a:solidFill>
              </a:rPr>
              <a:t>Datos:</a:t>
            </a:r>
            <a:endParaRPr lang="es-CL" u="sng" dirty="0">
              <a:solidFill>
                <a:prstClr val="black"/>
              </a:solidFill>
            </a:endParaRPr>
          </a:p>
          <a:p>
            <a:pPr lvl="0" algn="just">
              <a:lnSpc>
                <a:spcPct val="115000"/>
              </a:lnSpc>
              <a:spcAft>
                <a:spcPts val="0"/>
              </a:spcAft>
            </a:pPr>
            <a:r>
              <a:rPr lang="es-ES" dirty="0" smtClean="0">
                <a:solidFill>
                  <a:prstClr val="black"/>
                </a:solidFill>
                <a:latin typeface="Verdana" pitchFamily="34" charset="0"/>
                <a:ea typeface="Verdana" pitchFamily="34" charset="0"/>
                <a:cs typeface="Verdana" pitchFamily="34" charset="0"/>
              </a:rPr>
              <a:t>I = 6A          V= 12V        P= ?</a:t>
            </a:r>
            <a:endParaRPr lang="es-ES" dirty="0">
              <a:solidFill>
                <a:prstClr val="black"/>
              </a:solidFill>
              <a:latin typeface="Verdana" pitchFamily="34" charset="0"/>
              <a:ea typeface="Verdana" pitchFamily="34" charset="0"/>
              <a:cs typeface="Verdana" pitchFamily="34" charset="0"/>
            </a:endParaRPr>
          </a:p>
        </p:txBody>
      </p:sp>
      <p:sp>
        <p:nvSpPr>
          <p:cNvPr id="4" name="3 CuadroTexto"/>
          <p:cNvSpPr txBox="1"/>
          <p:nvPr/>
        </p:nvSpPr>
        <p:spPr>
          <a:xfrm>
            <a:off x="1187624" y="4005064"/>
            <a:ext cx="3374963" cy="1685077"/>
          </a:xfrm>
          <a:prstGeom prst="rect">
            <a:avLst/>
          </a:prstGeom>
          <a:noFill/>
        </p:spPr>
        <p:txBody>
          <a:bodyPr wrap="none" rtlCol="0">
            <a:spAutoFit/>
          </a:bodyPr>
          <a:lstStyle/>
          <a:p>
            <a:pPr lvl="0" algn="just">
              <a:lnSpc>
                <a:spcPct val="115000"/>
              </a:lnSpc>
              <a:spcAft>
                <a:spcPts val="0"/>
              </a:spcAft>
            </a:pPr>
            <a:r>
              <a:rPr lang="es-CL" u="sng" dirty="0">
                <a:solidFill>
                  <a:prstClr val="black"/>
                </a:solidFill>
                <a:latin typeface="Verdana" pitchFamily="34" charset="0"/>
                <a:ea typeface="Verdana" pitchFamily="34" charset="0"/>
                <a:cs typeface="Verdana" pitchFamily="34" charset="0"/>
              </a:rPr>
              <a:t>Desarrollo:</a:t>
            </a:r>
          </a:p>
          <a:p>
            <a:pPr lvl="0" algn="just">
              <a:lnSpc>
                <a:spcPct val="115000"/>
              </a:lnSpc>
              <a:spcAft>
                <a:spcPts val="0"/>
              </a:spcAft>
            </a:pPr>
            <a:r>
              <a:rPr lang="es-CL" dirty="0">
                <a:solidFill>
                  <a:prstClr val="black"/>
                </a:solidFill>
                <a:latin typeface="Verdana" pitchFamily="34" charset="0"/>
                <a:ea typeface="Verdana" pitchFamily="34" charset="0"/>
                <a:cs typeface="Verdana" pitchFamily="34" charset="0"/>
              </a:rPr>
              <a:t>Utilizamos la </a:t>
            </a:r>
            <a:r>
              <a:rPr lang="es-CL" dirty="0" smtClean="0">
                <a:solidFill>
                  <a:prstClr val="black"/>
                </a:solidFill>
                <a:latin typeface="Verdana" pitchFamily="34" charset="0"/>
                <a:ea typeface="Verdana" pitchFamily="34" charset="0"/>
                <a:cs typeface="Verdana" pitchFamily="34" charset="0"/>
              </a:rPr>
              <a:t>fórmula:  </a:t>
            </a:r>
          </a:p>
          <a:p>
            <a:pPr lvl="0" algn="just">
              <a:lnSpc>
                <a:spcPct val="115000"/>
              </a:lnSpc>
              <a:spcAft>
                <a:spcPts val="0"/>
              </a:spcAft>
            </a:pPr>
            <a:r>
              <a:rPr lang="es-ES" dirty="0" smtClean="0">
                <a:solidFill>
                  <a:srgbClr val="C00000"/>
                </a:solidFill>
                <a:latin typeface="Verdana" pitchFamily="34" charset="0"/>
                <a:ea typeface="Verdana" pitchFamily="34" charset="0"/>
                <a:cs typeface="Verdana" pitchFamily="34" charset="0"/>
              </a:rPr>
              <a:t>P= V x I</a:t>
            </a:r>
          </a:p>
          <a:p>
            <a:pPr lvl="0" algn="just">
              <a:lnSpc>
                <a:spcPct val="115000"/>
              </a:lnSpc>
              <a:spcAft>
                <a:spcPts val="0"/>
              </a:spcAft>
            </a:pPr>
            <a:r>
              <a:rPr lang="es-CL" dirty="0" smtClean="0">
                <a:solidFill>
                  <a:prstClr val="black"/>
                </a:solidFill>
                <a:latin typeface="Verdana" pitchFamily="34" charset="0"/>
                <a:ea typeface="Verdana" pitchFamily="34" charset="0"/>
                <a:cs typeface="Verdana" pitchFamily="34" charset="0"/>
              </a:rPr>
              <a:t>reemplazamos los valores: </a:t>
            </a:r>
          </a:p>
          <a:p>
            <a:pPr lvl="0" algn="just">
              <a:lnSpc>
                <a:spcPct val="115000"/>
              </a:lnSpc>
              <a:spcAft>
                <a:spcPts val="0"/>
              </a:spcAft>
            </a:pPr>
            <a:r>
              <a:rPr lang="en-US" dirty="0" smtClean="0">
                <a:solidFill>
                  <a:prstClr val="black"/>
                </a:solidFill>
                <a:latin typeface="Verdana" pitchFamily="34" charset="0"/>
                <a:ea typeface="Verdana" pitchFamily="34" charset="0"/>
                <a:cs typeface="Verdana" pitchFamily="34" charset="0"/>
              </a:rPr>
              <a:t>P= 12V x 6A = 72W </a:t>
            </a:r>
            <a:endParaRPr lang="en-US" dirty="0">
              <a:solidFill>
                <a:prstClr val="black"/>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4" y="17437"/>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765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2765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pic>
        <p:nvPicPr>
          <p:cNvPr id="27654"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233670" y="18787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pic>
        <p:nvPicPr>
          <p:cNvPr id="2765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750" y="320675"/>
            <a:ext cx="8588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a:spLocks noChangeArrowheads="1"/>
          </p:cNvSpPr>
          <p:nvPr/>
        </p:nvSpPr>
        <p:spPr bwMode="auto">
          <a:xfrm>
            <a:off x="1265238" y="2195513"/>
            <a:ext cx="76279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solidFill>
                  <a:srgbClr val="000000"/>
                </a:solidFill>
                <a:latin typeface="Verdana" pitchFamily="34" charset="0"/>
              </a:rPr>
              <a:t>¿Cuál será la potencia o consumo en watt de una ampolleta conectada a una</a:t>
            </a:r>
            <a:r>
              <a:rPr lang="es-CL" altLang="es-CL" dirty="0" smtClean="0">
                <a:solidFill>
                  <a:srgbClr val="000000"/>
                </a:solidFill>
                <a:latin typeface="Verdana" pitchFamily="34" charset="0"/>
              </a:rPr>
              <a:t> fuente de </a:t>
            </a:r>
            <a:r>
              <a:rPr lang="es-CL" altLang="es-CL" dirty="0">
                <a:solidFill>
                  <a:srgbClr val="000000"/>
                </a:solidFill>
                <a:latin typeface="Verdana" pitchFamily="34" charset="0"/>
              </a:rPr>
              <a:t>energía </a:t>
            </a:r>
            <a:r>
              <a:rPr lang="es-CL" altLang="es-CL" dirty="0" smtClean="0">
                <a:solidFill>
                  <a:srgbClr val="000000"/>
                </a:solidFill>
                <a:latin typeface="Verdana" pitchFamily="34" charset="0"/>
              </a:rPr>
              <a:t>eléctrica </a:t>
            </a:r>
            <a:r>
              <a:rPr lang="es-CL" altLang="es-CL" dirty="0">
                <a:solidFill>
                  <a:srgbClr val="000000"/>
                </a:solidFill>
                <a:latin typeface="Verdana" pitchFamily="34" charset="0"/>
              </a:rPr>
              <a:t>de</a:t>
            </a:r>
            <a:r>
              <a:rPr lang="es-CL" altLang="es-CL" dirty="0" smtClean="0">
                <a:solidFill>
                  <a:srgbClr val="000000"/>
                </a:solidFill>
                <a:latin typeface="Verdana" pitchFamily="34" charset="0"/>
              </a:rPr>
              <a:t> 3 </a:t>
            </a:r>
            <a:r>
              <a:rPr lang="es-CL" altLang="es-CL" dirty="0">
                <a:solidFill>
                  <a:srgbClr val="000000"/>
                </a:solidFill>
                <a:latin typeface="Verdana" pitchFamily="34" charset="0"/>
              </a:rPr>
              <a:t>volt, si la corriente que circula por el circuito de la ampolleta es de 0,45 ampere?</a:t>
            </a:r>
            <a:endParaRPr lang="es-CL" altLang="es-CL" dirty="0">
              <a:latin typeface="Calibri" pitchFamily="34" charset="0"/>
            </a:endParaRPr>
          </a:p>
        </p:txBody>
      </p:sp>
      <p:sp>
        <p:nvSpPr>
          <p:cNvPr id="7" name="6 CuadroTexto"/>
          <p:cNvSpPr txBox="1">
            <a:spLocks noChangeArrowheads="1"/>
          </p:cNvSpPr>
          <p:nvPr/>
        </p:nvSpPr>
        <p:spPr bwMode="auto">
          <a:xfrm>
            <a:off x="1331913" y="1700213"/>
            <a:ext cx="16273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latin typeface="Verdana" pitchFamily="34" charset="0"/>
              </a:rPr>
              <a:t>Ejercicio 2:</a:t>
            </a:r>
            <a:endParaRPr lang="es-CL" altLang="es-CL" b="1" dirty="0">
              <a:latin typeface="Verdana" pitchFamily="34" charset="0"/>
            </a:endParaRPr>
          </a:p>
        </p:txBody>
      </p:sp>
      <p:sp>
        <p:nvSpPr>
          <p:cNvPr id="10" name="9 CuadroTexto"/>
          <p:cNvSpPr txBox="1">
            <a:spLocks noChangeArrowheads="1"/>
          </p:cNvSpPr>
          <p:nvPr/>
        </p:nvSpPr>
        <p:spPr bwMode="auto">
          <a:xfrm>
            <a:off x="1219200" y="4648200"/>
            <a:ext cx="57118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smtClean="0">
                <a:solidFill>
                  <a:srgbClr val="000000"/>
                </a:solidFill>
                <a:cs typeface="Times New Roman" pitchFamily="18" charset="0"/>
              </a:rPr>
              <a:t>Se calcula la potencia con la fórmula : </a:t>
            </a:r>
            <a:r>
              <a:rPr lang="es-CL" altLang="es-CL" b="1" dirty="0" smtClean="0">
                <a:solidFill>
                  <a:srgbClr val="C00000"/>
                </a:solidFill>
                <a:cs typeface="Times New Roman" pitchFamily="18" charset="0"/>
              </a:rPr>
              <a:t>P </a:t>
            </a:r>
            <a:r>
              <a:rPr lang="es-CL" altLang="es-CL" b="1" dirty="0">
                <a:solidFill>
                  <a:srgbClr val="C00000"/>
                </a:solidFill>
                <a:cs typeface="Times New Roman" pitchFamily="18" charset="0"/>
              </a:rPr>
              <a:t>= </a:t>
            </a:r>
            <a:r>
              <a:rPr lang="es-CL" altLang="es-CL" b="1" dirty="0" smtClean="0">
                <a:solidFill>
                  <a:srgbClr val="C00000"/>
                </a:solidFill>
                <a:cs typeface="Times New Roman" pitchFamily="18" charset="0"/>
              </a:rPr>
              <a:t>V</a:t>
            </a:r>
            <a:r>
              <a:rPr lang="es-CL" altLang="es-CL" dirty="0" smtClean="0">
                <a:solidFill>
                  <a:srgbClr val="C00000"/>
                </a:solidFill>
                <a:cs typeface="Times New Roman" pitchFamily="18" charset="0"/>
              </a:rPr>
              <a:t> x </a:t>
            </a:r>
            <a:r>
              <a:rPr lang="es-CL" altLang="es-CL" b="1" dirty="0">
                <a:solidFill>
                  <a:srgbClr val="C00000"/>
                </a:solidFill>
                <a:cs typeface="Times New Roman" pitchFamily="18" charset="0"/>
              </a:rPr>
              <a:t>I</a:t>
            </a:r>
            <a:r>
              <a:rPr lang="es-CL" altLang="es-CL" dirty="0">
                <a:solidFill>
                  <a:srgbClr val="000000"/>
                </a:solidFill>
                <a:cs typeface="Times New Roman" pitchFamily="18" charset="0"/>
              </a:rPr>
              <a:t/>
            </a:r>
            <a:br>
              <a:rPr lang="es-CL" altLang="es-CL" dirty="0">
                <a:solidFill>
                  <a:srgbClr val="000000"/>
                </a:solidFill>
                <a:cs typeface="Times New Roman" pitchFamily="18" charset="0"/>
              </a:rPr>
            </a:br>
            <a:r>
              <a:rPr lang="es-CL" altLang="es-CL" dirty="0" smtClean="0">
                <a:solidFill>
                  <a:srgbClr val="000000"/>
                </a:solidFill>
                <a:cs typeface="Times New Roman" pitchFamily="18" charset="0"/>
              </a:rPr>
              <a:t>			                  P </a:t>
            </a:r>
            <a:r>
              <a:rPr lang="es-CL" altLang="es-CL" dirty="0">
                <a:solidFill>
                  <a:srgbClr val="000000"/>
                </a:solidFill>
                <a:cs typeface="Times New Roman" pitchFamily="18" charset="0"/>
              </a:rPr>
              <a:t>=</a:t>
            </a:r>
            <a:r>
              <a:rPr lang="es-CL" altLang="es-CL" dirty="0" smtClean="0">
                <a:solidFill>
                  <a:srgbClr val="000000"/>
                </a:solidFill>
                <a:cs typeface="Times New Roman" pitchFamily="18" charset="0"/>
              </a:rPr>
              <a:t> 3 V x 0,45 A</a:t>
            </a:r>
            <a:br>
              <a:rPr lang="es-CL" altLang="es-CL" dirty="0" smtClean="0">
                <a:solidFill>
                  <a:srgbClr val="000000"/>
                </a:solidFill>
                <a:cs typeface="Times New Roman" pitchFamily="18" charset="0"/>
              </a:rPr>
            </a:br>
            <a:r>
              <a:rPr lang="es-CL" altLang="es-CL" dirty="0" smtClean="0">
                <a:solidFill>
                  <a:srgbClr val="000000"/>
                </a:solidFill>
                <a:cs typeface="Times New Roman" pitchFamily="18" charset="0"/>
              </a:rPr>
              <a:t>                                                             P </a:t>
            </a:r>
            <a:r>
              <a:rPr lang="es-CL" altLang="es-CL" dirty="0">
                <a:solidFill>
                  <a:srgbClr val="000000"/>
                </a:solidFill>
                <a:cs typeface="Times New Roman" pitchFamily="18" charset="0"/>
              </a:rPr>
              <a:t>=</a:t>
            </a:r>
            <a:r>
              <a:rPr lang="es-CL" altLang="es-CL" dirty="0" smtClean="0">
                <a:solidFill>
                  <a:srgbClr val="000000"/>
                </a:solidFill>
                <a:cs typeface="Times New Roman" pitchFamily="18" charset="0"/>
              </a:rPr>
              <a:t> 1,35 W</a:t>
            </a:r>
            <a:endParaRPr lang="es-CL" altLang="es-CL" dirty="0">
              <a:solidFill>
                <a:srgbClr val="000000"/>
              </a:solidFill>
              <a:latin typeface="Calibri" pitchFamily="34" charset="0"/>
            </a:endParaRPr>
          </a:p>
        </p:txBody>
      </p:sp>
      <p:sp>
        <p:nvSpPr>
          <p:cNvPr id="12" name="11 CuadroTexto"/>
          <p:cNvSpPr txBox="1">
            <a:spLocks noChangeArrowheads="1"/>
          </p:cNvSpPr>
          <p:nvPr/>
        </p:nvSpPr>
        <p:spPr bwMode="auto">
          <a:xfrm>
            <a:off x="1219200" y="5562600"/>
            <a:ext cx="536892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u="sng" dirty="0">
                <a:solidFill>
                  <a:prstClr val="black"/>
                </a:solidFill>
                <a:latin typeface="Verdana" pitchFamily="34" charset="0"/>
                <a:ea typeface="Verdana" pitchFamily="34" charset="0"/>
                <a:cs typeface="Verdana" pitchFamily="34" charset="0"/>
              </a:rPr>
              <a:t>Respuesta:</a:t>
            </a:r>
            <a:r>
              <a:rPr lang="es-ES" dirty="0">
                <a:solidFill>
                  <a:prstClr val="black"/>
                </a:solidFill>
                <a:latin typeface="Verdana" pitchFamily="34" charset="0"/>
                <a:ea typeface="Verdana" pitchFamily="34" charset="0"/>
                <a:cs typeface="Verdana" pitchFamily="34" charset="0"/>
              </a:rPr>
              <a:t> </a:t>
            </a:r>
            <a:r>
              <a:rPr lang="es-ES" dirty="0" smtClean="0">
                <a:solidFill>
                  <a:prstClr val="black"/>
                </a:solidFill>
                <a:latin typeface="Verdana" pitchFamily="34" charset="0"/>
                <a:ea typeface="Verdana" pitchFamily="34" charset="0"/>
                <a:cs typeface="Verdana" pitchFamily="34" charset="0"/>
              </a:rPr>
              <a:t>L</a:t>
            </a:r>
            <a:r>
              <a:rPr lang="es-CL" altLang="es-CL" dirty="0" smtClean="0">
                <a:solidFill>
                  <a:srgbClr val="000000"/>
                </a:solidFill>
                <a:latin typeface="Verdana" pitchFamily="34" charset="0"/>
              </a:rPr>
              <a:t>a </a:t>
            </a:r>
            <a:r>
              <a:rPr lang="es-CL" altLang="es-CL" dirty="0">
                <a:solidFill>
                  <a:srgbClr val="000000"/>
                </a:solidFill>
                <a:latin typeface="Verdana" pitchFamily="34" charset="0"/>
              </a:rPr>
              <a:t>potencia de consumo </a:t>
            </a:r>
            <a:endParaRPr lang="es-CL" altLang="es-CL" dirty="0" smtClean="0">
              <a:solidFill>
                <a:srgbClr val="000000"/>
              </a:solidFill>
              <a:latin typeface="Verdana" pitchFamily="34" charset="0"/>
            </a:endParaRPr>
          </a:p>
          <a:p>
            <a:pPr eaLnBrk="1" hangingPunct="1"/>
            <a:r>
              <a:rPr lang="es-CL" altLang="es-CL" dirty="0">
                <a:solidFill>
                  <a:srgbClr val="000000"/>
                </a:solidFill>
                <a:latin typeface="Verdana" pitchFamily="34" charset="0"/>
              </a:rPr>
              <a:t> </a:t>
            </a:r>
            <a:r>
              <a:rPr lang="es-CL" altLang="es-CL" dirty="0" smtClean="0">
                <a:solidFill>
                  <a:srgbClr val="000000"/>
                </a:solidFill>
                <a:latin typeface="Verdana" pitchFamily="34" charset="0"/>
              </a:rPr>
              <a:t>                de </a:t>
            </a:r>
            <a:r>
              <a:rPr lang="es-CL" altLang="es-CL" dirty="0">
                <a:solidFill>
                  <a:srgbClr val="000000"/>
                </a:solidFill>
                <a:latin typeface="Verdana" pitchFamily="34" charset="0"/>
              </a:rPr>
              <a:t>la ampolleta será de </a:t>
            </a:r>
            <a:r>
              <a:rPr lang="es-CL" altLang="es-CL" b="1" dirty="0" smtClean="0">
                <a:solidFill>
                  <a:srgbClr val="000000"/>
                </a:solidFill>
                <a:latin typeface="Verdana" pitchFamily="34" charset="0"/>
              </a:rPr>
              <a:t>1,35 </a:t>
            </a:r>
            <a:r>
              <a:rPr lang="es-CL" altLang="es-CL" b="1" dirty="0">
                <a:solidFill>
                  <a:srgbClr val="000000"/>
                </a:solidFill>
                <a:latin typeface="Verdana" pitchFamily="34" charset="0"/>
              </a:rPr>
              <a:t>W.</a:t>
            </a:r>
            <a:r>
              <a:rPr lang="es-CL" altLang="es-CL" dirty="0">
                <a:solidFill>
                  <a:srgbClr val="000000"/>
                </a:solidFill>
                <a:latin typeface="Verdana" pitchFamily="34" charset="0"/>
              </a:rPr>
              <a:t/>
            </a:r>
            <a:br>
              <a:rPr lang="es-CL" altLang="es-CL" dirty="0">
                <a:solidFill>
                  <a:srgbClr val="000000"/>
                </a:solidFill>
                <a:latin typeface="Verdana" pitchFamily="34" charset="0"/>
              </a:rPr>
            </a:br>
            <a:endParaRPr lang="es-CL" altLang="es-CL" dirty="0">
              <a:latin typeface="Calibri" pitchFamily="34" charset="0"/>
            </a:endParaRPr>
          </a:p>
        </p:txBody>
      </p:sp>
      <p:sp>
        <p:nvSpPr>
          <p:cNvPr id="15" name="14 Marcador de número de diapositiva"/>
          <p:cNvSpPr>
            <a:spLocks noGrp="1"/>
          </p:cNvSpPr>
          <p:nvPr>
            <p:ph type="sldNum" sz="quarter" idx="12"/>
          </p:nvPr>
        </p:nvSpPr>
        <p:spPr/>
        <p:txBody>
          <a:bodyPr/>
          <a:lstStyle/>
          <a:p>
            <a:pPr>
              <a:defRPr/>
            </a:pPr>
            <a:fld id="{79D8EA96-1532-43BA-95C1-1944BE97BAC3}" type="slidenum">
              <a:rPr lang="es-CL" smtClean="0"/>
              <a:pPr>
                <a:defRPr/>
              </a:pPr>
              <a:t>47</a:t>
            </a:fld>
            <a:endParaRPr lang="es-CL"/>
          </a:p>
        </p:txBody>
      </p:sp>
      <p:sp>
        <p:nvSpPr>
          <p:cNvPr id="16" name="15 CuadroTexto"/>
          <p:cNvSpPr txBox="1"/>
          <p:nvPr/>
        </p:nvSpPr>
        <p:spPr>
          <a:xfrm>
            <a:off x="1219200" y="3429000"/>
            <a:ext cx="2763722" cy="722506"/>
          </a:xfrm>
          <a:prstGeom prst="rect">
            <a:avLst/>
          </a:prstGeom>
          <a:noFill/>
        </p:spPr>
        <p:txBody>
          <a:bodyPr wrap="none" rtlCol="0">
            <a:spAutoFit/>
          </a:bodyPr>
          <a:lstStyle/>
          <a:p>
            <a:pPr lvl="0" algn="just" fontAlgn="auto">
              <a:lnSpc>
                <a:spcPct val="115000"/>
              </a:lnSpc>
              <a:spcBef>
                <a:spcPts val="0"/>
              </a:spcBef>
              <a:spcAft>
                <a:spcPts val="0"/>
              </a:spcAft>
            </a:pPr>
            <a:r>
              <a:rPr lang="es-ES" u="sng" dirty="0" smtClean="0">
                <a:solidFill>
                  <a:prstClr val="black"/>
                </a:solidFill>
                <a:latin typeface="Verdana" pitchFamily="34" charset="0"/>
                <a:ea typeface="Verdana" pitchFamily="34" charset="0"/>
                <a:cs typeface="Verdana" pitchFamily="34" charset="0"/>
              </a:rPr>
              <a:t>Datos:</a:t>
            </a:r>
          </a:p>
          <a:p>
            <a:pPr lvl="0" algn="just" fontAlgn="auto">
              <a:lnSpc>
                <a:spcPct val="115000"/>
              </a:lnSpc>
              <a:spcBef>
                <a:spcPts val="0"/>
              </a:spcBef>
              <a:spcAft>
                <a:spcPts val="0"/>
              </a:spcAft>
            </a:pPr>
            <a:r>
              <a:rPr lang="es-ES" dirty="0" smtClean="0">
                <a:solidFill>
                  <a:prstClr val="black"/>
                </a:solidFill>
                <a:latin typeface="Verdana" pitchFamily="34" charset="0"/>
                <a:ea typeface="Verdana" pitchFamily="34" charset="0"/>
                <a:cs typeface="Verdana" pitchFamily="34" charset="0"/>
              </a:rPr>
              <a:t>I</a:t>
            </a:r>
            <a:r>
              <a:rPr lang="es-ES" dirty="0">
                <a:solidFill>
                  <a:prstClr val="black"/>
                </a:solidFill>
                <a:latin typeface="Verdana" pitchFamily="34" charset="0"/>
                <a:ea typeface="Verdana" pitchFamily="34" charset="0"/>
                <a:cs typeface="Verdana" pitchFamily="34" charset="0"/>
              </a:rPr>
              <a:t>= </a:t>
            </a:r>
            <a:r>
              <a:rPr lang="es-ES" dirty="0" smtClean="0">
                <a:solidFill>
                  <a:prstClr val="black"/>
                </a:solidFill>
                <a:latin typeface="Verdana" pitchFamily="34" charset="0"/>
                <a:ea typeface="Verdana" pitchFamily="34" charset="0"/>
                <a:cs typeface="Verdana" pitchFamily="34" charset="0"/>
              </a:rPr>
              <a:t>0,45 A ;</a:t>
            </a:r>
            <a:r>
              <a:rPr lang="es-CL" dirty="0" smtClean="0">
                <a:solidFill>
                  <a:prstClr val="black"/>
                </a:solidFill>
                <a:latin typeface="Verdana" pitchFamily="34" charset="0"/>
                <a:ea typeface="Verdana" pitchFamily="34" charset="0"/>
                <a:cs typeface="Verdana" pitchFamily="34" charset="0"/>
              </a:rPr>
              <a:t>	</a:t>
            </a:r>
            <a:r>
              <a:rPr lang="es-ES" dirty="0" smtClean="0">
                <a:solidFill>
                  <a:prstClr val="black"/>
                </a:solidFill>
                <a:latin typeface="Verdana" pitchFamily="34" charset="0"/>
                <a:ea typeface="Verdana" pitchFamily="34" charset="0"/>
                <a:cs typeface="Verdana" pitchFamily="34" charset="0"/>
              </a:rPr>
              <a:t>V=3 V</a:t>
            </a:r>
          </a:p>
        </p:txBody>
      </p:sp>
      <p:sp>
        <p:nvSpPr>
          <p:cNvPr id="19" name="18 CuadroTexto"/>
          <p:cNvSpPr txBox="1"/>
          <p:nvPr/>
        </p:nvSpPr>
        <p:spPr>
          <a:xfrm>
            <a:off x="1259632" y="4283804"/>
            <a:ext cx="1656184" cy="369332"/>
          </a:xfrm>
          <a:prstGeom prst="rect">
            <a:avLst/>
          </a:prstGeom>
          <a:noFill/>
        </p:spPr>
        <p:txBody>
          <a:bodyPr wrap="square" rtlCol="0">
            <a:spAutoFit/>
          </a:bodyPr>
          <a:lstStyle/>
          <a:p>
            <a:r>
              <a:rPr lang="es-CL" u="sng" dirty="0" smtClean="0"/>
              <a:t>Desarrollo:</a:t>
            </a:r>
            <a:endParaRPr lang="es-CL"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2662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26629"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26630"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1 CuadroTexto"/>
          <p:cNvSpPr txBox="1">
            <a:spLocks noChangeArrowheads="1"/>
          </p:cNvSpPr>
          <p:nvPr/>
        </p:nvSpPr>
        <p:spPr bwMode="auto">
          <a:xfrm>
            <a:off x="2582863" y="766763"/>
            <a:ext cx="417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a:p>
            <a:pPr algn="ctr" eaLnBrk="1" hangingPunct="1"/>
            <a:endParaRPr lang="es-CL" altLang="es-CL" sz="2400" b="1">
              <a:solidFill>
                <a:srgbClr val="404040"/>
              </a:solidFill>
              <a:latin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pic>
        <p:nvPicPr>
          <p:cNvPr id="266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6 Marcador de número de diapositiva"/>
          <p:cNvSpPr>
            <a:spLocks noGrp="1"/>
          </p:cNvSpPr>
          <p:nvPr>
            <p:ph type="sldNum" sz="quarter" idx="12"/>
          </p:nvPr>
        </p:nvSpPr>
        <p:spPr/>
        <p:txBody>
          <a:bodyPr/>
          <a:lstStyle/>
          <a:p>
            <a:pPr>
              <a:defRPr/>
            </a:pPr>
            <a:fld id="{69E8A9F1-1186-4AA7-B385-0CD141A82C20}" type="slidenum">
              <a:rPr lang="es-CL" smtClean="0"/>
              <a:pPr>
                <a:defRPr/>
              </a:pPr>
              <a:t>48</a:t>
            </a:fld>
            <a:endParaRPr lang="es-CL"/>
          </a:p>
        </p:txBody>
      </p:sp>
      <p:sp>
        <p:nvSpPr>
          <p:cNvPr id="2" name="1 CuadroTexto"/>
          <p:cNvSpPr txBox="1"/>
          <p:nvPr/>
        </p:nvSpPr>
        <p:spPr>
          <a:xfrm>
            <a:off x="1259632" y="1484784"/>
            <a:ext cx="1627369" cy="369332"/>
          </a:xfrm>
          <a:prstGeom prst="rect">
            <a:avLst/>
          </a:prstGeom>
          <a:noFill/>
        </p:spPr>
        <p:txBody>
          <a:bodyPr wrap="none" rtlCol="0">
            <a:spAutoFit/>
          </a:bodyPr>
          <a:lstStyle/>
          <a:p>
            <a:r>
              <a:rPr lang="es-CL" b="1" dirty="0" smtClean="0">
                <a:latin typeface="Verdana" pitchFamily="34" charset="0"/>
                <a:ea typeface="Verdana" pitchFamily="34" charset="0"/>
                <a:cs typeface="Verdana" pitchFamily="34" charset="0"/>
              </a:rPr>
              <a:t>Ejercicio 3:</a:t>
            </a:r>
            <a:endParaRPr lang="es-CL" b="1" dirty="0">
              <a:latin typeface="Verdana" pitchFamily="34" charset="0"/>
              <a:ea typeface="Verdana" pitchFamily="34" charset="0"/>
              <a:cs typeface="Verdana" pitchFamily="34" charset="0"/>
            </a:endParaRPr>
          </a:p>
        </p:txBody>
      </p:sp>
      <p:sp>
        <p:nvSpPr>
          <p:cNvPr id="3" name="2 CuadroTexto"/>
          <p:cNvSpPr txBox="1"/>
          <p:nvPr/>
        </p:nvSpPr>
        <p:spPr>
          <a:xfrm>
            <a:off x="1187624" y="1828800"/>
            <a:ext cx="7344494" cy="923330"/>
          </a:xfrm>
          <a:prstGeom prst="rect">
            <a:avLst/>
          </a:prstGeom>
          <a:noFill/>
        </p:spPr>
        <p:txBody>
          <a:bodyPr wrap="square" rtlCol="0">
            <a:spAutoFit/>
          </a:bodyPr>
          <a:lstStyle/>
          <a:p>
            <a:pPr lvl="0" fontAlgn="auto">
              <a:spcBef>
                <a:spcPts val="0"/>
              </a:spcBef>
              <a:spcAft>
                <a:spcPts val="0"/>
              </a:spcAft>
              <a:defRPr/>
            </a:pPr>
            <a:r>
              <a:rPr lang="es-CL" dirty="0" smtClean="0">
                <a:solidFill>
                  <a:prstClr val="black"/>
                </a:solidFill>
                <a:latin typeface="Verdana" pitchFamily="34" charset="0"/>
                <a:ea typeface="Verdana" pitchFamily="34" charset="0"/>
                <a:cs typeface="Verdana" pitchFamily="34" charset="0"/>
              </a:rPr>
              <a:t>¿Cuánta energía consume un ventilador eléctrico por el cual circula una corriente de 7 amperes de </a:t>
            </a:r>
            <a:r>
              <a:rPr lang="es-CL" dirty="0">
                <a:solidFill>
                  <a:prstClr val="black"/>
                </a:solidFill>
                <a:latin typeface="Verdana" pitchFamily="34" charset="0"/>
                <a:ea typeface="Verdana" pitchFamily="34" charset="0"/>
                <a:cs typeface="Verdana" pitchFamily="34" charset="0"/>
              </a:rPr>
              <a:t>una fuente de alimentación de</a:t>
            </a:r>
            <a:r>
              <a:rPr lang="es-CL" dirty="0" smtClean="0">
                <a:solidFill>
                  <a:prstClr val="black"/>
                </a:solidFill>
                <a:latin typeface="Verdana" pitchFamily="34" charset="0"/>
                <a:ea typeface="Verdana" pitchFamily="34" charset="0"/>
                <a:cs typeface="Verdana" pitchFamily="34" charset="0"/>
              </a:rPr>
              <a:t> 9 Volts </a:t>
            </a:r>
            <a:r>
              <a:rPr lang="es-CL" dirty="0">
                <a:solidFill>
                  <a:prstClr val="black"/>
                </a:solidFill>
                <a:latin typeface="Verdana" pitchFamily="34" charset="0"/>
                <a:ea typeface="Verdana" pitchFamily="34" charset="0"/>
                <a:cs typeface="Verdana" pitchFamily="34" charset="0"/>
              </a:rPr>
              <a:t>durante</a:t>
            </a:r>
            <a:r>
              <a:rPr lang="es-CL" dirty="0" smtClean="0">
                <a:solidFill>
                  <a:prstClr val="black"/>
                </a:solidFill>
                <a:latin typeface="Verdana" pitchFamily="34" charset="0"/>
                <a:ea typeface="Verdana" pitchFamily="34" charset="0"/>
                <a:cs typeface="Verdana" pitchFamily="34" charset="0"/>
              </a:rPr>
              <a:t> dos horas?</a:t>
            </a:r>
            <a:endParaRPr lang="es-CL" dirty="0">
              <a:solidFill>
                <a:prstClr val="black"/>
              </a:solidFill>
              <a:latin typeface="Verdana" pitchFamily="34" charset="0"/>
              <a:ea typeface="Verdana" pitchFamily="34" charset="0"/>
              <a:cs typeface="Verdana" pitchFamily="34" charset="0"/>
            </a:endParaRPr>
          </a:p>
        </p:txBody>
      </p:sp>
      <p:sp>
        <p:nvSpPr>
          <p:cNvPr id="4" name="3 CuadroTexto"/>
          <p:cNvSpPr txBox="1"/>
          <p:nvPr/>
        </p:nvSpPr>
        <p:spPr>
          <a:xfrm>
            <a:off x="1280311" y="2743200"/>
            <a:ext cx="5955985" cy="729430"/>
          </a:xfrm>
          <a:prstGeom prst="rect">
            <a:avLst/>
          </a:prstGeom>
          <a:noFill/>
        </p:spPr>
        <p:txBody>
          <a:bodyPr wrap="square" rtlCol="0">
            <a:spAutoFit/>
          </a:bodyPr>
          <a:lstStyle/>
          <a:p>
            <a:pPr lvl="0" algn="just" fontAlgn="auto">
              <a:lnSpc>
                <a:spcPct val="115000"/>
              </a:lnSpc>
              <a:spcBef>
                <a:spcPts val="0"/>
              </a:spcBef>
              <a:spcAft>
                <a:spcPts val="0"/>
              </a:spcAft>
            </a:pPr>
            <a:r>
              <a:rPr lang="es-ES" u="sng" dirty="0" smtClean="0">
                <a:solidFill>
                  <a:prstClr val="black"/>
                </a:solidFill>
                <a:latin typeface="Verdana" pitchFamily="34" charset="0"/>
                <a:ea typeface="Verdana" pitchFamily="34" charset="0"/>
                <a:cs typeface="Verdana" pitchFamily="34" charset="0"/>
              </a:rPr>
              <a:t>Datos</a:t>
            </a:r>
            <a:r>
              <a:rPr lang="es-ES" dirty="0" smtClean="0">
                <a:solidFill>
                  <a:prstClr val="black"/>
                </a:solidFill>
                <a:latin typeface="Verdana" pitchFamily="34" charset="0"/>
                <a:ea typeface="Verdana" pitchFamily="34" charset="0"/>
                <a:cs typeface="Verdana" pitchFamily="34" charset="0"/>
              </a:rPr>
              <a:t>:</a:t>
            </a:r>
          </a:p>
          <a:p>
            <a:pPr lvl="0" algn="just" fontAlgn="auto">
              <a:lnSpc>
                <a:spcPct val="115000"/>
              </a:lnSpc>
              <a:spcBef>
                <a:spcPts val="0"/>
              </a:spcBef>
              <a:spcAft>
                <a:spcPts val="0"/>
              </a:spcAft>
            </a:pPr>
            <a:r>
              <a:rPr lang="es-ES" dirty="0" smtClean="0">
                <a:solidFill>
                  <a:prstClr val="black"/>
                </a:solidFill>
                <a:latin typeface="Verdana" pitchFamily="34" charset="0"/>
                <a:ea typeface="Verdana" pitchFamily="34" charset="0"/>
                <a:cs typeface="Verdana" pitchFamily="34" charset="0"/>
              </a:rPr>
              <a:t>I = 7 A       V = 9 V      T = 2 h         W =  ?</a:t>
            </a:r>
            <a:endParaRPr lang="es-CL" dirty="0">
              <a:solidFill>
                <a:prstClr val="black"/>
              </a:solidFill>
              <a:latin typeface="Verdana" pitchFamily="34" charset="0"/>
              <a:ea typeface="Verdana" pitchFamily="34" charset="0"/>
              <a:cs typeface="Verdana" pitchFamily="34" charset="0"/>
            </a:endParaRPr>
          </a:p>
        </p:txBody>
      </p:sp>
      <p:sp>
        <p:nvSpPr>
          <p:cNvPr id="29" name="28 CuadroTexto"/>
          <p:cNvSpPr txBox="1"/>
          <p:nvPr/>
        </p:nvSpPr>
        <p:spPr>
          <a:xfrm>
            <a:off x="1259632" y="3505200"/>
            <a:ext cx="7704856" cy="2308324"/>
          </a:xfrm>
          <a:prstGeom prst="rect">
            <a:avLst/>
          </a:prstGeom>
          <a:noFill/>
        </p:spPr>
        <p:txBody>
          <a:bodyPr wrap="square" rtlCol="0">
            <a:spAutoFit/>
          </a:bodyPr>
          <a:lstStyle/>
          <a:p>
            <a:r>
              <a:rPr lang="es-ES_tradnl"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Desarrollo</a:t>
            </a:r>
            <a:r>
              <a:rPr lang="es-ES_tradnl"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t>
            </a:r>
          </a:p>
          <a:p>
            <a:r>
              <a:rPr lang="es-ES_tradnl" dirty="0" smtClean="0">
                <a:solidFill>
                  <a:srgbClr val="000000"/>
                </a:solidFill>
                <a:latin typeface="Verdana" panose="020B0604030504040204" pitchFamily="34" charset="0"/>
                <a:ea typeface="Verdana" panose="020B0604030504040204" pitchFamily="34" charset="0"/>
                <a:cs typeface="Verdana" panose="020B0604030504040204" pitchFamily="34" charset="0"/>
              </a:rPr>
              <a:t>La energía eléctrica que consume el ventilador se calcula con la relación:  			E = P </a:t>
            </a:r>
            <a:r>
              <a:rPr lang="es-ES_tradnl" dirty="0" err="1" smtClean="0">
                <a:solidFill>
                  <a:srgbClr val="000000"/>
                </a:solidFill>
                <a:latin typeface="Verdana" panose="020B0604030504040204" pitchFamily="34" charset="0"/>
                <a:ea typeface="Verdana" panose="020B0604030504040204" pitchFamily="34" charset="0"/>
                <a:cs typeface="Verdana" panose="020B0604030504040204" pitchFamily="34" charset="0"/>
              </a:rPr>
              <a:t>x</a:t>
            </a:r>
            <a:r>
              <a:rPr lang="es-ES_tradnl"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T , </a:t>
            </a:r>
          </a:p>
          <a:p>
            <a:r>
              <a:rPr lang="es-ES_tradnl"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pero desconocemos la </a:t>
            </a:r>
            <a:r>
              <a:rPr lang="es-ES_tradnl"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potencia </a:t>
            </a:r>
            <a:r>
              <a:rPr lang="es-ES_tradnl"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a:t>
            </a:r>
          </a:p>
          <a:p>
            <a:r>
              <a:rPr lang="es-ES_tradnl"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Calculamos  			P = V </a:t>
            </a:r>
            <a:r>
              <a:rPr lang="es-ES_tradnl" dirty="0" err="1" smtClean="0">
                <a:solidFill>
                  <a:srgbClr val="000000"/>
                </a:solidFill>
                <a:latin typeface="Verdana" panose="020B0604030504040204" pitchFamily="34" charset="0"/>
                <a:ea typeface="Verdana" panose="020B0604030504040204" pitchFamily="34" charset="0"/>
                <a:cs typeface="Verdana" panose="020B0604030504040204" pitchFamily="34" charset="0"/>
              </a:rPr>
              <a:t>x</a:t>
            </a:r>
            <a:r>
              <a:rPr lang="es-ES_tradnl"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I   </a:t>
            </a:r>
          </a:p>
          <a:p>
            <a:pPr lvl="0"/>
            <a:r>
              <a:rPr lang="es-ES_tradnl"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P = 9 V </a:t>
            </a:r>
            <a:r>
              <a:rPr lang="es-ES_tradnl" dirty="0" err="1" smtClean="0">
                <a:solidFill>
                  <a:srgbClr val="000000"/>
                </a:solidFill>
                <a:latin typeface="Verdana" pitchFamily="34" charset="0"/>
                <a:ea typeface="Verdana" pitchFamily="34" charset="0"/>
                <a:cs typeface="Verdana" pitchFamily="34" charset="0"/>
              </a:rPr>
              <a:t>x</a:t>
            </a:r>
            <a:r>
              <a:rPr lang="es-ES_tradnl" dirty="0" smtClean="0">
                <a:solidFill>
                  <a:srgbClr val="000000"/>
                </a:solidFill>
                <a:latin typeface="Verdana" pitchFamily="34" charset="0"/>
                <a:ea typeface="Verdana" pitchFamily="34" charset="0"/>
                <a:cs typeface="Verdana" pitchFamily="34" charset="0"/>
              </a:rPr>
              <a:t> 7 A = 63 W</a:t>
            </a:r>
          </a:p>
          <a:p>
            <a:pPr lvl="0"/>
            <a:r>
              <a:rPr lang="es-ES_tradnl" dirty="0" smtClean="0">
                <a:solidFill>
                  <a:srgbClr val="000000"/>
                </a:solidFill>
                <a:latin typeface="Verdana" pitchFamily="34" charset="0"/>
                <a:ea typeface="Verdana" pitchFamily="34" charset="0"/>
                <a:cs typeface="Verdana" pitchFamily="34" charset="0"/>
              </a:rPr>
              <a:t>Ahora calculamos la </a:t>
            </a:r>
            <a:r>
              <a:rPr lang="es-ES_tradnl" b="1" dirty="0" smtClean="0">
                <a:solidFill>
                  <a:srgbClr val="000000"/>
                </a:solidFill>
                <a:latin typeface="Verdana" pitchFamily="34" charset="0"/>
                <a:ea typeface="Verdana" pitchFamily="34" charset="0"/>
                <a:cs typeface="Verdana" pitchFamily="34" charset="0"/>
              </a:rPr>
              <a:t>energía </a:t>
            </a:r>
            <a:r>
              <a:rPr lang="es-ES_tradnl" dirty="0" smtClean="0">
                <a:solidFill>
                  <a:srgbClr val="000000"/>
                </a:solidFill>
                <a:latin typeface="Verdana" pitchFamily="34" charset="0"/>
                <a:ea typeface="Verdana" pitchFamily="34" charset="0"/>
                <a:cs typeface="Verdana" pitchFamily="34" charset="0"/>
              </a:rPr>
              <a:t>utilizada en dos horas: </a:t>
            </a:r>
          </a:p>
          <a:p>
            <a:pPr lvl="0"/>
            <a:r>
              <a:rPr lang="es-ES_tradnl" dirty="0" smtClean="0">
                <a:solidFill>
                  <a:srgbClr val="000000"/>
                </a:solidFill>
                <a:latin typeface="Verdana" pitchFamily="34" charset="0"/>
                <a:ea typeface="Verdana" pitchFamily="34" charset="0"/>
                <a:cs typeface="Verdana" pitchFamily="34" charset="0"/>
              </a:rPr>
              <a:t>		W = 63 W  </a:t>
            </a:r>
            <a:r>
              <a:rPr lang="es-ES_tradnl" dirty="0" err="1" smtClean="0">
                <a:solidFill>
                  <a:srgbClr val="000000"/>
                </a:solidFill>
                <a:latin typeface="Verdana" pitchFamily="34" charset="0"/>
                <a:ea typeface="Verdana" pitchFamily="34" charset="0"/>
                <a:cs typeface="Verdana" pitchFamily="34" charset="0"/>
              </a:rPr>
              <a:t>x</a:t>
            </a:r>
            <a:r>
              <a:rPr lang="es-ES_tradnl" dirty="0" smtClean="0">
                <a:solidFill>
                  <a:srgbClr val="000000"/>
                </a:solidFill>
                <a:latin typeface="Verdana" pitchFamily="34" charset="0"/>
                <a:ea typeface="Verdana" pitchFamily="34" charset="0"/>
                <a:cs typeface="Verdana" pitchFamily="34" charset="0"/>
              </a:rPr>
              <a:t> 2 </a:t>
            </a:r>
            <a:r>
              <a:rPr lang="es-ES_tradnl" dirty="0" err="1" smtClean="0">
                <a:solidFill>
                  <a:srgbClr val="000000"/>
                </a:solidFill>
                <a:latin typeface="Verdana" pitchFamily="34" charset="0"/>
                <a:ea typeface="Verdana" pitchFamily="34" charset="0"/>
                <a:cs typeface="Verdana" pitchFamily="34" charset="0"/>
              </a:rPr>
              <a:t>h</a:t>
            </a:r>
            <a:r>
              <a:rPr lang="es-ES_tradnl" dirty="0" smtClean="0">
                <a:solidFill>
                  <a:srgbClr val="000000"/>
                </a:solidFill>
                <a:latin typeface="Verdana" pitchFamily="34" charset="0"/>
                <a:ea typeface="Verdana" pitchFamily="34" charset="0"/>
                <a:cs typeface="Verdana" pitchFamily="34" charset="0"/>
              </a:rPr>
              <a:t>  =  126 </a:t>
            </a:r>
            <a:r>
              <a:rPr lang="es-ES_tradnl" dirty="0" err="1" smtClean="0">
                <a:solidFill>
                  <a:srgbClr val="000000"/>
                </a:solidFill>
                <a:latin typeface="Verdana" pitchFamily="34" charset="0"/>
                <a:ea typeface="Verdana" pitchFamily="34" charset="0"/>
                <a:cs typeface="Verdana" pitchFamily="34" charset="0"/>
              </a:rPr>
              <a:t>Wh</a:t>
            </a:r>
            <a:r>
              <a:rPr lang="es-ES_tradnl" dirty="0" smtClean="0">
                <a:solidFill>
                  <a:srgbClr val="000000"/>
                </a:solidFill>
                <a:latin typeface="Verdana" pitchFamily="34" charset="0"/>
                <a:ea typeface="Verdana" pitchFamily="34" charset="0"/>
                <a:cs typeface="Verdana" pitchFamily="34" charset="0"/>
              </a:rPr>
              <a:t>  =  0,126 </a:t>
            </a:r>
            <a:r>
              <a:rPr lang="es-ES_tradnl" dirty="0" err="1" smtClean="0">
                <a:solidFill>
                  <a:srgbClr val="000000"/>
                </a:solidFill>
                <a:latin typeface="Verdana" pitchFamily="34" charset="0"/>
                <a:ea typeface="Verdana" pitchFamily="34" charset="0"/>
                <a:cs typeface="Verdana" pitchFamily="34" charset="0"/>
              </a:rPr>
              <a:t>kWh</a:t>
            </a:r>
            <a:endParaRPr lang="es-ES_tradnl" dirty="0" smtClean="0">
              <a:solidFill>
                <a:srgbClr val="000000"/>
              </a:solidFill>
              <a:latin typeface="Verdana" pitchFamily="34" charset="0"/>
              <a:ea typeface="Verdana" pitchFamily="34" charset="0"/>
              <a:cs typeface="Verdana" pitchFamily="34" charset="0"/>
            </a:endParaRPr>
          </a:p>
        </p:txBody>
      </p:sp>
      <p:sp>
        <p:nvSpPr>
          <p:cNvPr id="15" name="Rectangle 14"/>
          <p:cNvSpPr/>
          <p:nvPr/>
        </p:nvSpPr>
        <p:spPr>
          <a:xfrm>
            <a:off x="1219200" y="5943600"/>
            <a:ext cx="7239000" cy="646331"/>
          </a:xfrm>
          <a:prstGeom prst="rect">
            <a:avLst/>
          </a:prstGeom>
        </p:spPr>
        <p:txBody>
          <a:bodyPr wrap="square">
            <a:spAutoFit/>
          </a:bodyPr>
          <a:lstStyle/>
          <a:p>
            <a:pPr lvl="0"/>
            <a:r>
              <a:rPr lang="es-ES_tradnl" u="sng" dirty="0" smtClean="0">
                <a:solidFill>
                  <a:srgbClr val="000000"/>
                </a:solidFill>
                <a:latin typeface="Verdana" pitchFamily="34" charset="0"/>
                <a:ea typeface="Verdana" pitchFamily="34" charset="0"/>
                <a:cs typeface="Verdana" pitchFamily="34" charset="0"/>
              </a:rPr>
              <a:t>Respuesta</a:t>
            </a:r>
            <a:r>
              <a:rPr lang="es-ES_tradnl" dirty="0" smtClean="0">
                <a:solidFill>
                  <a:srgbClr val="000000"/>
                </a:solidFill>
                <a:latin typeface="Verdana" pitchFamily="34" charset="0"/>
                <a:ea typeface="Verdana" pitchFamily="34" charset="0"/>
                <a:cs typeface="Verdana" pitchFamily="34" charset="0"/>
              </a:rPr>
              <a:t>:</a:t>
            </a:r>
            <a:r>
              <a:rPr lang="es-ES_tradnl" b="1" dirty="0" smtClean="0">
                <a:solidFill>
                  <a:srgbClr val="000000"/>
                </a:solidFill>
                <a:latin typeface="Verdana" pitchFamily="34" charset="0"/>
                <a:ea typeface="Verdana" pitchFamily="34" charset="0"/>
                <a:cs typeface="Verdana" pitchFamily="34" charset="0"/>
              </a:rPr>
              <a:t> </a:t>
            </a:r>
            <a:r>
              <a:rPr lang="es-ES_tradnl" dirty="0" smtClean="0">
                <a:solidFill>
                  <a:srgbClr val="000000"/>
                </a:solidFill>
                <a:latin typeface="Verdana" pitchFamily="34" charset="0"/>
                <a:ea typeface="Verdana" pitchFamily="34" charset="0"/>
                <a:cs typeface="Verdana" pitchFamily="34" charset="0"/>
              </a:rPr>
              <a:t>el ventilador en una hora gasta la </a:t>
            </a:r>
            <a:r>
              <a:rPr lang="es-ES_tradnl" b="1" dirty="0" smtClean="0">
                <a:solidFill>
                  <a:srgbClr val="000000"/>
                </a:solidFill>
                <a:latin typeface="Verdana" pitchFamily="34" charset="0"/>
                <a:ea typeface="Verdana" pitchFamily="34" charset="0"/>
                <a:cs typeface="Verdana" pitchFamily="34" charset="0"/>
              </a:rPr>
              <a:t>energía </a:t>
            </a:r>
            <a:r>
              <a:rPr lang="es-ES_tradnl" dirty="0" smtClean="0">
                <a:solidFill>
                  <a:srgbClr val="000000"/>
                </a:solidFill>
                <a:latin typeface="Verdana" pitchFamily="34" charset="0"/>
                <a:ea typeface="Verdana" pitchFamily="34" charset="0"/>
                <a:cs typeface="Verdana" pitchFamily="34" charset="0"/>
              </a:rPr>
              <a:t>de</a:t>
            </a:r>
            <a:r>
              <a:rPr lang="es-ES_tradnl" b="1" dirty="0" smtClean="0">
                <a:solidFill>
                  <a:srgbClr val="000000"/>
                </a:solidFill>
                <a:latin typeface="Verdana" pitchFamily="34" charset="0"/>
                <a:ea typeface="Verdana" pitchFamily="34" charset="0"/>
                <a:cs typeface="Verdana" pitchFamily="34" charset="0"/>
              </a:rPr>
              <a:t> 	</a:t>
            </a:r>
            <a:r>
              <a:rPr lang="es-ES_tradnl" b="1" dirty="0">
                <a:solidFill>
                  <a:srgbClr val="000000"/>
                </a:solidFill>
                <a:latin typeface="Verdana" pitchFamily="34" charset="0"/>
                <a:ea typeface="Verdana" pitchFamily="34" charset="0"/>
                <a:cs typeface="Verdana" pitchFamily="34" charset="0"/>
              </a:rPr>
              <a:t> </a:t>
            </a:r>
            <a:r>
              <a:rPr lang="es-ES_tradnl" b="1" dirty="0" smtClean="0">
                <a:solidFill>
                  <a:srgbClr val="000000"/>
                </a:solidFill>
                <a:latin typeface="Verdana" pitchFamily="34" charset="0"/>
                <a:ea typeface="Verdana" pitchFamily="34" charset="0"/>
                <a:cs typeface="Verdana" pitchFamily="34" charset="0"/>
              </a:rPr>
              <a:t>     0,126 </a:t>
            </a:r>
            <a:r>
              <a:rPr lang="es-ES_tradnl" b="1" dirty="0" err="1" smtClean="0">
                <a:solidFill>
                  <a:srgbClr val="000000"/>
                </a:solidFill>
                <a:latin typeface="Verdana" pitchFamily="34" charset="0"/>
                <a:ea typeface="Verdana" pitchFamily="34" charset="0"/>
                <a:cs typeface="Verdana" pitchFamily="34" charset="0"/>
              </a:rPr>
              <a:t>kWh</a:t>
            </a:r>
            <a:r>
              <a:rPr lang="es-ES_tradnl" b="1" dirty="0" smtClean="0">
                <a:solidFill>
                  <a:srgbClr val="000000"/>
                </a:solidFill>
                <a:latin typeface="Verdana" pitchFamily="34" charset="0"/>
                <a:ea typeface="Verdana" pitchFamily="34" charset="0"/>
                <a:cs typeface="Verdana" pitchFamily="34" charset="0"/>
              </a:rPr>
              <a:t>.</a:t>
            </a:r>
          </a:p>
        </p:txBody>
      </p:sp>
    </p:spTree>
    <p:extLst>
      <p:ext uri="{BB962C8B-B14F-4D97-AF65-F5344CB8AC3E}">
        <p14:creationId xmlns:p14="http://schemas.microsoft.com/office/powerpoint/2010/main" val="9533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8676"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28677"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pic>
        <p:nvPicPr>
          <p:cNvPr id="28678"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7" name="6 CuadroTexto"/>
          <p:cNvSpPr txBox="1">
            <a:spLocks noChangeArrowheads="1"/>
          </p:cNvSpPr>
          <p:nvPr/>
        </p:nvSpPr>
        <p:spPr bwMode="auto">
          <a:xfrm>
            <a:off x="1331913" y="1484313"/>
            <a:ext cx="1476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latin typeface="Verdana" pitchFamily="34" charset="0"/>
              </a:rPr>
              <a:t>Resumen:</a:t>
            </a:r>
            <a:endParaRPr lang="es-CL" altLang="es-CL" b="1" dirty="0">
              <a:latin typeface="Verdana" pitchFamily="34" charset="0"/>
            </a:endParaRPr>
          </a:p>
        </p:txBody>
      </p:sp>
      <p:sp>
        <p:nvSpPr>
          <p:cNvPr id="15" name="14 Marcador de número de diapositiva"/>
          <p:cNvSpPr>
            <a:spLocks noGrp="1"/>
          </p:cNvSpPr>
          <p:nvPr>
            <p:ph type="sldNum" sz="quarter" idx="12"/>
          </p:nvPr>
        </p:nvSpPr>
        <p:spPr/>
        <p:txBody>
          <a:bodyPr/>
          <a:lstStyle/>
          <a:p>
            <a:pPr>
              <a:defRPr/>
            </a:pPr>
            <a:fld id="{AB55082C-BC22-4E2E-8D34-FA0378F38830}" type="slidenum">
              <a:rPr lang="es-CL" smtClean="0"/>
              <a:pPr>
                <a:defRPr/>
              </a:pPr>
              <a:t>49</a:t>
            </a:fld>
            <a:endParaRPr lang="es-CL"/>
          </a:p>
        </p:txBody>
      </p:sp>
      <p:graphicFrame>
        <p:nvGraphicFramePr>
          <p:cNvPr id="4" name="3 Tabla"/>
          <p:cNvGraphicFramePr>
            <a:graphicFrameLocks noGrp="1"/>
          </p:cNvGraphicFramePr>
          <p:nvPr>
            <p:extLst>
              <p:ext uri="{D42A27DB-BD31-4B8C-83A1-F6EECF244321}">
                <p14:modId xmlns:p14="http://schemas.microsoft.com/office/powerpoint/2010/main" val="1473028331"/>
              </p:ext>
            </p:extLst>
          </p:nvPr>
        </p:nvGraphicFramePr>
        <p:xfrm>
          <a:off x="1143000" y="2133600"/>
          <a:ext cx="7315200" cy="3776320"/>
        </p:xfrm>
        <a:graphic>
          <a:graphicData uri="http://schemas.openxmlformats.org/drawingml/2006/table">
            <a:tbl>
              <a:tblPr firstRow="1" bandRow="1"/>
              <a:tblGrid>
                <a:gridCol w="1752600"/>
                <a:gridCol w="3505200"/>
                <a:gridCol w="2057400"/>
              </a:tblGrid>
              <a:tr h="673913">
                <a:tc>
                  <a:txBody>
                    <a:bodyPr/>
                    <a:lstStyle/>
                    <a:p>
                      <a:pPr marL="0" indent="0" algn="ctr">
                        <a:lnSpc>
                          <a:spcPct val="115000"/>
                        </a:lnSpc>
                        <a:spcAft>
                          <a:spcPts val="0"/>
                        </a:spcAft>
                      </a:pPr>
                      <a:r>
                        <a:rPr lang="es-CL" sz="1400" b="1" dirty="0">
                          <a:effectLst/>
                          <a:latin typeface="Verdana"/>
                          <a:ea typeface="Calibri"/>
                          <a:cs typeface="Times New Roman"/>
                        </a:rPr>
                        <a:t>Potencia (P)</a:t>
                      </a:r>
                      <a:endParaRPr lang="es-CL" sz="2000" b="1" dirty="0">
                        <a:effectLst/>
                        <a:latin typeface="Verdana"/>
                        <a:ea typeface="Calibri"/>
                        <a:cs typeface="Times New Roman"/>
                      </a:endParaRPr>
                    </a:p>
                  </a:txBody>
                  <a:tcPr marL="0" marR="0" marT="42653" marB="426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es-CL" sz="1400" dirty="0">
                          <a:effectLst/>
                          <a:latin typeface="Verdana"/>
                          <a:ea typeface="Calibri"/>
                          <a:cs typeface="Times New Roman"/>
                        </a:rPr>
                        <a:t>Es la cantidad de  trabajo realizado en un cierto tiempo y es equivalente a la energía que se requiere para realizar este </a:t>
                      </a:r>
                      <a:r>
                        <a:rPr lang="es-CL" sz="1400" dirty="0" smtClean="0">
                          <a:effectLst/>
                          <a:latin typeface="Verdana"/>
                          <a:ea typeface="Calibri"/>
                          <a:cs typeface="Times New Roman"/>
                        </a:rPr>
                        <a:t>trabajo.</a:t>
                      </a:r>
                      <a:endParaRPr lang="es-CL" sz="2000" dirty="0">
                        <a:effectLst/>
                        <a:latin typeface="Verdana"/>
                        <a:ea typeface="Calibri"/>
                        <a:cs typeface="Times New Roman"/>
                      </a:endParaRPr>
                    </a:p>
                  </a:txBody>
                  <a:tcPr marL="85305" marR="85305" marT="42653" marB="426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es-CL" sz="1400" dirty="0" smtClean="0">
                          <a:effectLst/>
                          <a:latin typeface="Verdana"/>
                          <a:ea typeface="Calibri"/>
                          <a:cs typeface="Times New Roman"/>
                        </a:rPr>
                        <a:t>Watt </a:t>
                      </a:r>
                      <a:r>
                        <a:rPr lang="es-CL" sz="1400" dirty="0">
                          <a:effectLst/>
                          <a:latin typeface="Verdana"/>
                          <a:ea typeface="Calibri"/>
                          <a:cs typeface="Times New Roman"/>
                        </a:rPr>
                        <a:t>(W)</a:t>
                      </a:r>
                      <a:endParaRPr lang="es-CL" sz="2000" dirty="0">
                        <a:effectLst/>
                        <a:latin typeface="Verdana"/>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490">
                <a:tc>
                  <a:txBody>
                    <a:bodyPr/>
                    <a:lstStyle/>
                    <a:p>
                      <a:pPr marL="0" indent="0" algn="ctr">
                        <a:lnSpc>
                          <a:spcPct val="115000"/>
                        </a:lnSpc>
                        <a:spcAft>
                          <a:spcPts val="0"/>
                        </a:spcAft>
                      </a:pPr>
                      <a:r>
                        <a:rPr lang="es-CL" sz="1400" b="1" dirty="0" smtClean="0">
                          <a:effectLst/>
                          <a:latin typeface="Verdana"/>
                          <a:ea typeface="Calibri"/>
                          <a:cs typeface="Times New Roman"/>
                        </a:rPr>
                        <a:t> Fuerza </a:t>
                      </a:r>
                      <a:r>
                        <a:rPr lang="es-CL" sz="1400" b="1" dirty="0">
                          <a:effectLst/>
                          <a:latin typeface="Verdana"/>
                          <a:ea typeface="Calibri"/>
                          <a:cs typeface="Times New Roman"/>
                        </a:rPr>
                        <a:t>(F)</a:t>
                      </a:r>
                      <a:endParaRPr lang="es-CL" sz="2000" b="1" dirty="0">
                        <a:effectLst/>
                        <a:latin typeface="Verdana"/>
                        <a:ea typeface="Calibri"/>
                        <a:cs typeface="Times New Roman"/>
                      </a:endParaRPr>
                    </a:p>
                  </a:txBody>
                  <a:tcPr marL="0" marR="0" marT="42653" marB="426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es-CL" sz="1400" dirty="0">
                          <a:effectLst/>
                          <a:latin typeface="Verdana"/>
                          <a:ea typeface="Calibri"/>
                          <a:cs typeface="Times New Roman"/>
                        </a:rPr>
                        <a:t>La acción que ejercen los cuerpos que produce deformación o cambio de </a:t>
                      </a:r>
                      <a:r>
                        <a:rPr lang="es-CL" sz="1400" dirty="0" smtClean="0">
                          <a:effectLst/>
                          <a:latin typeface="Verdana"/>
                          <a:ea typeface="Calibri"/>
                          <a:cs typeface="Times New Roman"/>
                        </a:rPr>
                        <a:t>velocidad.</a:t>
                      </a:r>
                      <a:endParaRPr lang="es-CL" sz="2000" dirty="0">
                        <a:effectLst/>
                        <a:latin typeface="Verdana"/>
                        <a:ea typeface="Calibri"/>
                        <a:cs typeface="Times New Roman"/>
                      </a:endParaRPr>
                    </a:p>
                  </a:txBody>
                  <a:tcPr marL="85305" marR="85305" marT="42653" marB="426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es-CL" sz="1400" dirty="0">
                          <a:effectLst/>
                          <a:latin typeface="Verdana"/>
                          <a:ea typeface="Calibri"/>
                          <a:cs typeface="Times New Roman"/>
                        </a:rPr>
                        <a:t>Newton (N)</a:t>
                      </a:r>
                      <a:endParaRPr lang="es-CL" sz="2000" dirty="0">
                        <a:effectLst/>
                        <a:latin typeface="Verdana"/>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068">
                <a:tc>
                  <a:txBody>
                    <a:bodyPr/>
                    <a:lstStyle/>
                    <a:p>
                      <a:pPr marL="0" indent="0" algn="ctr">
                        <a:lnSpc>
                          <a:spcPct val="115000"/>
                        </a:lnSpc>
                        <a:spcAft>
                          <a:spcPts val="0"/>
                        </a:spcAft>
                      </a:pPr>
                      <a:r>
                        <a:rPr lang="es-CL" sz="1400" b="1" dirty="0">
                          <a:effectLst/>
                          <a:latin typeface="Verdana"/>
                          <a:ea typeface="Calibri"/>
                          <a:cs typeface="Times New Roman"/>
                        </a:rPr>
                        <a:t>Trabajo (W)</a:t>
                      </a:r>
                      <a:endParaRPr lang="es-CL" sz="2000" b="1" dirty="0">
                        <a:effectLst/>
                        <a:latin typeface="Verdana"/>
                        <a:ea typeface="Calibri"/>
                        <a:cs typeface="Times New Roman"/>
                      </a:endParaRPr>
                    </a:p>
                  </a:txBody>
                  <a:tcPr marL="0" marR="0" marT="42653" marB="426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es-CL" sz="1400">
                          <a:effectLst/>
                          <a:latin typeface="Verdana"/>
                          <a:ea typeface="Calibri"/>
                          <a:cs typeface="Times New Roman"/>
                        </a:rPr>
                        <a:t>Efecto que resulta al aplicar una fuerza sobre un cuerpo, que hace que varíe la energía del cuerpo.</a:t>
                      </a:r>
                      <a:endParaRPr lang="es-CL" sz="2000">
                        <a:effectLst/>
                        <a:latin typeface="Verdana"/>
                        <a:ea typeface="Calibri"/>
                        <a:cs typeface="Times New Roman"/>
                      </a:endParaRPr>
                    </a:p>
                  </a:txBody>
                  <a:tcPr marL="85305" marR="85305" marT="42653" marB="426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es-CL" sz="1400" dirty="0">
                          <a:effectLst/>
                          <a:latin typeface="Verdana"/>
                          <a:ea typeface="Calibri"/>
                          <a:cs typeface="Times New Roman"/>
                        </a:rPr>
                        <a:t>Joule (J)</a:t>
                      </a:r>
                      <a:endParaRPr lang="es-CL" sz="2000" dirty="0">
                        <a:effectLst/>
                        <a:latin typeface="Verdana"/>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913">
                <a:tc>
                  <a:txBody>
                    <a:bodyPr/>
                    <a:lstStyle/>
                    <a:p>
                      <a:pPr marL="0" indent="0" algn="ctr">
                        <a:lnSpc>
                          <a:spcPct val="115000"/>
                        </a:lnSpc>
                        <a:spcAft>
                          <a:spcPts val="0"/>
                        </a:spcAft>
                      </a:pPr>
                      <a:r>
                        <a:rPr lang="es-CL" sz="1400" b="1" dirty="0">
                          <a:effectLst/>
                          <a:latin typeface="Verdana"/>
                          <a:ea typeface="Calibri"/>
                          <a:cs typeface="Times New Roman"/>
                        </a:rPr>
                        <a:t>Energía (E)</a:t>
                      </a:r>
                      <a:endParaRPr lang="es-CL" sz="2000" b="1" dirty="0">
                        <a:effectLst/>
                        <a:latin typeface="Verdana"/>
                        <a:ea typeface="Calibri"/>
                        <a:cs typeface="Times New Roman"/>
                      </a:endParaRPr>
                    </a:p>
                  </a:txBody>
                  <a:tcPr marL="0" marR="0" marT="42653" marB="426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es-CL" sz="1400" dirty="0">
                          <a:effectLst/>
                          <a:latin typeface="Verdana"/>
                          <a:ea typeface="Calibri"/>
                          <a:cs typeface="Times New Roman"/>
                        </a:rPr>
                        <a:t>La capacidad que tienen los cuerpos para realizar un trabajo, y es lo que requieren todos los cuerpos para realizar un trabajo.</a:t>
                      </a:r>
                      <a:endParaRPr lang="es-CL" sz="2000" dirty="0">
                        <a:effectLst/>
                        <a:latin typeface="Verdana"/>
                        <a:ea typeface="Calibri"/>
                        <a:cs typeface="Times New Roman"/>
                      </a:endParaRPr>
                    </a:p>
                  </a:txBody>
                  <a:tcPr marL="85305" marR="85305" marT="42653" marB="426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es-CL" sz="1400" dirty="0" smtClean="0">
                          <a:effectLst/>
                          <a:latin typeface="Verdana"/>
                          <a:ea typeface="Calibri"/>
                          <a:cs typeface="Times New Roman"/>
                        </a:rPr>
                        <a:t>Joule </a:t>
                      </a:r>
                      <a:r>
                        <a:rPr lang="es-CL" sz="1400" dirty="0">
                          <a:effectLst/>
                          <a:latin typeface="Verdana"/>
                          <a:ea typeface="Calibri"/>
                          <a:cs typeface="Times New Roman"/>
                        </a:rPr>
                        <a:t>(J)</a:t>
                      </a:r>
                      <a:endParaRPr lang="es-CL" sz="2000" dirty="0">
                        <a:effectLst/>
                        <a:latin typeface="Verdana"/>
                        <a:ea typeface="Calibri"/>
                        <a:cs typeface="Times New Roman"/>
                      </a:endParaRPr>
                    </a:p>
                    <a:p>
                      <a:pPr marL="0" indent="0" algn="ctr">
                        <a:lnSpc>
                          <a:spcPct val="115000"/>
                        </a:lnSpc>
                        <a:spcAft>
                          <a:spcPts val="0"/>
                        </a:spcAft>
                      </a:pPr>
                      <a:r>
                        <a:rPr lang="es-CL" sz="1400" dirty="0">
                          <a:effectLst/>
                          <a:latin typeface="Verdana"/>
                          <a:ea typeface="Calibri"/>
                          <a:cs typeface="Times New Roman"/>
                        </a:rPr>
                        <a:t>Watthora (</a:t>
                      </a:r>
                      <a:r>
                        <a:rPr lang="es-CL" sz="1400" dirty="0" smtClean="0">
                          <a:effectLst/>
                          <a:latin typeface="Verdana"/>
                          <a:ea typeface="Calibri"/>
                          <a:cs typeface="Times New Roman"/>
                        </a:rPr>
                        <a:t>Wh)</a:t>
                      </a:r>
                      <a:endParaRPr lang="es-CL" sz="2000" dirty="0" smtClean="0">
                        <a:effectLst/>
                        <a:latin typeface="Verdana"/>
                        <a:ea typeface="Calibri"/>
                        <a:cs typeface="Times New Roman"/>
                      </a:endParaRPr>
                    </a:p>
                    <a:p>
                      <a:pPr marL="0" indent="0" algn="ctr">
                        <a:lnSpc>
                          <a:spcPct val="115000"/>
                        </a:lnSpc>
                        <a:spcAft>
                          <a:spcPts val="0"/>
                        </a:spcAft>
                      </a:pPr>
                      <a:r>
                        <a:rPr lang="es-CL" sz="1400" dirty="0" smtClean="0">
                          <a:effectLst/>
                          <a:latin typeface="Verdana"/>
                          <a:ea typeface="Calibri"/>
                          <a:cs typeface="Times New Roman"/>
                        </a:rPr>
                        <a:t>Kilo-Watt-hora</a:t>
                      </a:r>
                      <a:r>
                        <a:rPr lang="es-CL" sz="1400" baseline="0" dirty="0" smtClean="0">
                          <a:effectLst/>
                          <a:latin typeface="Verdana"/>
                          <a:ea typeface="Calibri"/>
                          <a:cs typeface="Times New Roman"/>
                        </a:rPr>
                        <a:t> </a:t>
                      </a:r>
                      <a:r>
                        <a:rPr lang="es-CL" sz="1400" dirty="0" smtClean="0">
                          <a:effectLst/>
                          <a:latin typeface="Verdana"/>
                          <a:ea typeface="Calibri"/>
                          <a:cs typeface="Times New Roman"/>
                        </a:rPr>
                        <a:t>(kWh)</a:t>
                      </a:r>
                      <a:endParaRPr lang="es-CL" sz="2000" dirty="0">
                        <a:effectLst/>
                        <a:latin typeface="Verdana"/>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88900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8196"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8197"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8198"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4" name="3 CuadroTexto"/>
          <p:cNvSpPr txBox="1">
            <a:spLocks noChangeArrowheads="1"/>
          </p:cNvSpPr>
          <p:nvPr/>
        </p:nvSpPr>
        <p:spPr bwMode="auto">
          <a:xfrm>
            <a:off x="937210" y="2122707"/>
            <a:ext cx="53103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19138" eaLnBrk="0" hangingPunct="0">
              <a:defRPr>
                <a:solidFill>
                  <a:schemeClr val="tx1"/>
                </a:solidFill>
                <a:latin typeface="Arial" charset="0"/>
                <a:cs typeface="Arial" charset="0"/>
              </a:defRPr>
            </a:lvl1pPr>
            <a:lvl2pPr marL="742950" indent="-285750" defTabSz="719138" eaLnBrk="0" hangingPunct="0">
              <a:defRPr>
                <a:solidFill>
                  <a:schemeClr val="tx1"/>
                </a:solidFill>
                <a:latin typeface="Arial" charset="0"/>
                <a:cs typeface="Arial" charset="0"/>
              </a:defRPr>
            </a:lvl2pPr>
            <a:lvl3pPr marL="1143000" indent="-228600" defTabSz="719138" eaLnBrk="0" hangingPunct="0">
              <a:defRPr>
                <a:solidFill>
                  <a:schemeClr val="tx1"/>
                </a:solidFill>
                <a:latin typeface="Arial" charset="0"/>
                <a:cs typeface="Arial" charset="0"/>
              </a:defRPr>
            </a:lvl3pPr>
            <a:lvl4pPr marL="1600200" indent="-228600" defTabSz="719138" eaLnBrk="0" hangingPunct="0">
              <a:defRPr>
                <a:solidFill>
                  <a:schemeClr val="tx1"/>
                </a:solidFill>
                <a:latin typeface="Arial" charset="0"/>
                <a:cs typeface="Arial" charset="0"/>
              </a:defRPr>
            </a:lvl4pPr>
            <a:lvl5pPr marL="2057400" indent="-228600" defTabSz="719138" eaLnBrk="0" hangingPunct="0">
              <a:defRPr>
                <a:solidFill>
                  <a:schemeClr val="tx1"/>
                </a:solidFill>
                <a:latin typeface="Arial" charset="0"/>
                <a:cs typeface="Arial" charset="0"/>
              </a:defRPr>
            </a:lvl5pPr>
            <a:lvl6pPr marL="2514600" indent="-228600" defTabSz="719138" eaLnBrk="0" fontAlgn="base" hangingPunct="0">
              <a:spcBef>
                <a:spcPct val="0"/>
              </a:spcBef>
              <a:spcAft>
                <a:spcPct val="0"/>
              </a:spcAft>
              <a:defRPr>
                <a:solidFill>
                  <a:schemeClr val="tx1"/>
                </a:solidFill>
                <a:latin typeface="Arial" charset="0"/>
                <a:cs typeface="Arial" charset="0"/>
              </a:defRPr>
            </a:lvl6pPr>
            <a:lvl7pPr marL="2971800" indent="-228600" defTabSz="719138" eaLnBrk="0" fontAlgn="base" hangingPunct="0">
              <a:spcBef>
                <a:spcPct val="0"/>
              </a:spcBef>
              <a:spcAft>
                <a:spcPct val="0"/>
              </a:spcAft>
              <a:defRPr>
                <a:solidFill>
                  <a:schemeClr val="tx1"/>
                </a:solidFill>
                <a:latin typeface="Arial" charset="0"/>
                <a:cs typeface="Arial" charset="0"/>
              </a:defRPr>
            </a:lvl7pPr>
            <a:lvl8pPr marL="3429000" indent="-228600" defTabSz="719138" eaLnBrk="0" fontAlgn="base" hangingPunct="0">
              <a:spcBef>
                <a:spcPct val="0"/>
              </a:spcBef>
              <a:spcAft>
                <a:spcPct val="0"/>
              </a:spcAft>
              <a:defRPr>
                <a:solidFill>
                  <a:schemeClr val="tx1"/>
                </a:solidFill>
                <a:latin typeface="Arial" charset="0"/>
                <a:cs typeface="Arial" charset="0"/>
              </a:defRPr>
            </a:lvl8pPr>
            <a:lvl9pPr marL="3886200" indent="-228600" defTabSz="719138"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latin typeface="Verdana" panose="020B0604030504040204" pitchFamily="34" charset="0"/>
                <a:ea typeface="Verdana" panose="020B0604030504040204" pitchFamily="34" charset="0"/>
                <a:cs typeface="Verdana" panose="020B0604030504040204" pitchFamily="34" charset="0"/>
              </a:rPr>
              <a:t>Cuando se aplica una fuerza a un cuerpo </a:t>
            </a:r>
            <a:r>
              <a:rPr lang="es-CL" altLang="es-CL" dirty="0" smtClean="0">
                <a:latin typeface="Verdana" panose="020B0604030504040204" pitchFamily="34" charset="0"/>
                <a:ea typeface="Verdana" panose="020B0604030504040204" pitchFamily="34" charset="0"/>
                <a:cs typeface="Verdana" panose="020B0604030504040204" pitchFamily="34" charset="0"/>
              </a:rPr>
              <a:t>que le produce un desplazamiento, un cambio de </a:t>
            </a:r>
            <a:r>
              <a:rPr lang="es-CL" altLang="es-CL" dirty="0" smtClean="0">
                <a:solidFill>
                  <a:srgbClr val="000000"/>
                </a:solidFill>
                <a:latin typeface="Verdana" panose="020B0604030504040204" pitchFamily="34" charset="0"/>
                <a:ea typeface="Verdana" panose="020B0604030504040204" pitchFamily="34" charset="0"/>
                <a:cs typeface="Verdana" panose="020B0604030504040204" pitchFamily="34" charset="0"/>
              </a:rPr>
              <a:t>velocidad o de forma, </a:t>
            </a:r>
            <a:r>
              <a:rPr lang="es-CL" altLang="es-CL" dirty="0" smtClean="0">
                <a:latin typeface="Verdana" panose="020B0604030504040204" pitchFamily="34" charset="0"/>
                <a:ea typeface="Verdana" panose="020B0604030504040204" pitchFamily="34" charset="0"/>
                <a:cs typeface="Verdana" panose="020B0604030504040204" pitchFamily="34" charset="0"/>
              </a:rPr>
              <a:t>se dice que la fuerza es una fuerza </a:t>
            </a:r>
            <a:r>
              <a:rPr lang="es-CL" altLang="es-CL" b="1" dirty="0" smtClean="0">
                <a:latin typeface="Verdana" panose="020B0604030504040204" pitchFamily="34" charset="0"/>
                <a:ea typeface="Verdana" panose="020B0604030504040204" pitchFamily="34" charset="0"/>
                <a:cs typeface="Verdana" panose="020B0604030504040204" pitchFamily="34" charset="0"/>
              </a:rPr>
              <a:t>mecánica</a:t>
            </a:r>
            <a:r>
              <a:rPr lang="es-CL" altLang="es-CL" dirty="0" smtClean="0">
                <a:latin typeface="Verdana" panose="020B0604030504040204" pitchFamily="34" charset="0"/>
                <a:ea typeface="Verdana" panose="020B0604030504040204" pitchFamily="34" charset="0"/>
                <a:cs typeface="Verdana" panose="020B0604030504040204" pitchFamily="34" charset="0"/>
              </a:rPr>
              <a:t>. </a:t>
            </a:r>
          </a:p>
        </p:txBody>
      </p:sp>
      <p:sp>
        <p:nvSpPr>
          <p:cNvPr id="15" name="14 Marcador de número de diapositiva"/>
          <p:cNvSpPr>
            <a:spLocks noGrp="1"/>
          </p:cNvSpPr>
          <p:nvPr>
            <p:ph type="sldNum" sz="quarter" idx="12"/>
          </p:nvPr>
        </p:nvSpPr>
        <p:spPr/>
        <p:txBody>
          <a:bodyPr/>
          <a:lstStyle/>
          <a:p>
            <a:pPr>
              <a:defRPr/>
            </a:pPr>
            <a:fld id="{85557BEB-C85C-40CE-8C78-D750B0EBDD61}" type="slidenum">
              <a:rPr lang="es-CL" smtClean="0"/>
              <a:pPr>
                <a:defRPr/>
              </a:pPr>
              <a:t>5</a:t>
            </a:fld>
            <a:endParaRPr lang="es-CL" dirty="0"/>
          </a:p>
        </p:txBody>
      </p:sp>
      <p:sp>
        <p:nvSpPr>
          <p:cNvPr id="3" name="2 CuadroTexto"/>
          <p:cNvSpPr txBox="1"/>
          <p:nvPr/>
        </p:nvSpPr>
        <p:spPr>
          <a:xfrm>
            <a:off x="977900" y="3439795"/>
            <a:ext cx="3721101" cy="1477328"/>
          </a:xfrm>
          <a:prstGeom prst="rect">
            <a:avLst/>
          </a:prstGeom>
          <a:noFill/>
        </p:spPr>
        <p:txBody>
          <a:bodyPr wrap="square" rtlCol="0">
            <a:spAutoFit/>
          </a:bodyPr>
          <a:lstStyle/>
          <a:p>
            <a:pPr lvl="0" algn="just"/>
            <a:r>
              <a:rPr lang="es-CL" altLang="es-CL" dirty="0">
                <a:solidFill>
                  <a:prstClr val="black"/>
                </a:solidFill>
                <a:latin typeface="Verdana" pitchFamily="34" charset="0"/>
              </a:rPr>
              <a:t>Por ejemplo</a:t>
            </a:r>
            <a:r>
              <a:rPr lang="es-CL" altLang="es-CL" dirty="0" smtClean="0">
                <a:solidFill>
                  <a:prstClr val="black"/>
                </a:solidFill>
                <a:latin typeface="Verdana" pitchFamily="34" charset="0"/>
              </a:rPr>
              <a:t>:</a:t>
            </a:r>
          </a:p>
          <a:p>
            <a:pPr lvl="0"/>
            <a:r>
              <a:rPr lang="es-CL" altLang="es-CL" dirty="0" smtClean="0">
                <a:solidFill>
                  <a:prstClr val="black"/>
                </a:solidFill>
                <a:latin typeface="Verdana" pitchFamily="34" charset="0"/>
              </a:rPr>
              <a:t>Al soltar la pelota, ésta se desplaza por efecto de la </a:t>
            </a:r>
            <a:r>
              <a:rPr lang="es-CL" altLang="es-CL" b="1" dirty="0" smtClean="0">
                <a:solidFill>
                  <a:prstClr val="black"/>
                </a:solidFill>
                <a:latin typeface="Verdana" pitchFamily="34" charset="0"/>
              </a:rPr>
              <a:t>fuerza </a:t>
            </a:r>
            <a:r>
              <a:rPr lang="es-CL" altLang="es-CL" dirty="0" smtClean="0">
                <a:solidFill>
                  <a:prstClr val="black"/>
                </a:solidFill>
                <a:latin typeface="Verdana" pitchFamily="34" charset="0"/>
              </a:rPr>
              <a:t>que le ejerce la tierra y cambia su velocidad.</a:t>
            </a:r>
          </a:p>
        </p:txBody>
      </p:sp>
      <p:sp>
        <p:nvSpPr>
          <p:cNvPr id="13" name="12 CuadroTexto"/>
          <p:cNvSpPr txBox="1"/>
          <p:nvPr/>
        </p:nvSpPr>
        <p:spPr>
          <a:xfrm>
            <a:off x="977900" y="1773238"/>
            <a:ext cx="2456134" cy="369332"/>
          </a:xfrm>
          <a:prstGeom prst="rect">
            <a:avLst/>
          </a:prstGeom>
          <a:noFill/>
        </p:spPr>
        <p:txBody>
          <a:bodyPr wrap="none" rtlCol="0">
            <a:spAutoFit/>
          </a:bodyPr>
          <a:lstStyle/>
          <a:p>
            <a:pPr lvl="0" algn="just"/>
            <a:r>
              <a:rPr lang="es-CL" altLang="es-CL" b="1" dirty="0" smtClean="0">
                <a:solidFill>
                  <a:prstClr val="black"/>
                </a:solidFill>
                <a:latin typeface="Verdana" pitchFamily="34" charset="0"/>
              </a:rPr>
              <a:t>Fuerza mecánica:</a:t>
            </a:r>
            <a:endParaRPr lang="es-CL" altLang="es-CL" b="1" dirty="0">
              <a:solidFill>
                <a:prstClr val="black"/>
              </a:solidFill>
              <a:latin typeface="Verdana" pitchFamily="34" charset="0"/>
            </a:endParaRPr>
          </a:p>
        </p:txBody>
      </p:sp>
      <p:pic>
        <p:nvPicPr>
          <p:cNvPr id="16" name="16 Imagen" descr="http://2.bp.blogspot.com/-OWeeQW1TLxM/ULgwm9mbGPI/AAAAAAAAACE/DNp01rTj3S4/s400/ghghfhj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2442" y="4118064"/>
            <a:ext cx="3912253" cy="232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5"/>
          <a:stretch>
            <a:fillRect/>
          </a:stretch>
        </p:blipFill>
        <p:spPr>
          <a:xfrm>
            <a:off x="6247523" y="1583183"/>
            <a:ext cx="2663573" cy="2595276"/>
          </a:xfrm>
          <a:prstGeom prst="rect">
            <a:avLst/>
          </a:prstGeom>
        </p:spPr>
      </p:pic>
      <p:sp>
        <p:nvSpPr>
          <p:cNvPr id="20" name="2 CuadroTexto"/>
          <p:cNvSpPr txBox="1"/>
          <p:nvPr/>
        </p:nvSpPr>
        <p:spPr>
          <a:xfrm>
            <a:off x="930400" y="4997046"/>
            <a:ext cx="3721101" cy="1477328"/>
          </a:xfrm>
          <a:prstGeom prst="rect">
            <a:avLst/>
          </a:prstGeom>
          <a:noFill/>
        </p:spPr>
        <p:txBody>
          <a:bodyPr wrap="square" rtlCol="0">
            <a:spAutoFit/>
          </a:bodyPr>
          <a:lstStyle/>
          <a:p>
            <a:pPr lvl="0"/>
            <a:r>
              <a:rPr lang="es-CL" altLang="es-CL" dirty="0" smtClean="0">
                <a:solidFill>
                  <a:prstClr val="black"/>
                </a:solidFill>
                <a:latin typeface="Verdana" pitchFamily="34" charset="0"/>
              </a:rPr>
              <a:t>Otro ejemplo de fuerza mecánica es la que se ejerce en apretar una pelota y aplastarla, cambiando su forma.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0"/>
                            </p:stCondLst>
                            <p:childTnLst>
                              <p:par>
                                <p:cTn id="20" presetID="2" presetClass="entr" presetSubtype="4" accel="50000" decel="5000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3" grpId="0"/>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8676"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sp>
        <p:nvSpPr>
          <p:cNvPr id="28677"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latin typeface="Calibri" pitchFamily="34" charset="0"/>
            </a:endParaRPr>
          </a:p>
        </p:txBody>
      </p:sp>
      <p:pic>
        <p:nvPicPr>
          <p:cNvPr id="28678"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15" name="14 Marcador de número de diapositiva"/>
          <p:cNvSpPr>
            <a:spLocks noGrp="1"/>
          </p:cNvSpPr>
          <p:nvPr>
            <p:ph type="sldNum" sz="quarter" idx="12"/>
          </p:nvPr>
        </p:nvSpPr>
        <p:spPr/>
        <p:txBody>
          <a:bodyPr/>
          <a:lstStyle/>
          <a:p>
            <a:pPr>
              <a:defRPr/>
            </a:pPr>
            <a:fld id="{AB55082C-BC22-4E2E-8D34-FA0378F38830}" type="slidenum">
              <a:rPr lang="es-CL" smtClean="0"/>
              <a:pPr>
                <a:defRPr/>
              </a:pPr>
              <a:t>50</a:t>
            </a:fld>
            <a:endParaRPr lang="es-CL"/>
          </a:p>
        </p:txBody>
      </p:sp>
      <p:graphicFrame>
        <p:nvGraphicFramePr>
          <p:cNvPr id="3" name="2 Tabla"/>
          <p:cNvGraphicFramePr>
            <a:graphicFrameLocks noGrp="1"/>
          </p:cNvGraphicFramePr>
          <p:nvPr>
            <p:extLst>
              <p:ext uri="{D42A27DB-BD31-4B8C-83A1-F6EECF244321}">
                <p14:modId xmlns:p14="http://schemas.microsoft.com/office/powerpoint/2010/main" val="3017343557"/>
              </p:ext>
            </p:extLst>
          </p:nvPr>
        </p:nvGraphicFramePr>
        <p:xfrm>
          <a:off x="1244600" y="2204864"/>
          <a:ext cx="7211143" cy="2954922"/>
        </p:xfrm>
        <a:graphic>
          <a:graphicData uri="http://schemas.openxmlformats.org/drawingml/2006/table">
            <a:tbl>
              <a:tblPr firstRow="1" bandRow="1"/>
              <a:tblGrid>
                <a:gridCol w="2260600"/>
                <a:gridCol w="3037711"/>
                <a:gridCol w="1912832"/>
              </a:tblGrid>
              <a:tr h="584697">
                <a:tc>
                  <a:txBody>
                    <a:bodyPr/>
                    <a:lstStyle/>
                    <a:p>
                      <a:pPr marL="0" indent="0" algn="ctr">
                        <a:lnSpc>
                          <a:spcPct val="115000"/>
                        </a:lnSpc>
                        <a:spcAft>
                          <a:spcPts val="0"/>
                        </a:spcAft>
                      </a:pPr>
                      <a:r>
                        <a:rPr lang="es-CL" sz="1400" b="1" dirty="0">
                          <a:effectLst/>
                          <a:latin typeface="Verdana"/>
                          <a:ea typeface="Calibri"/>
                          <a:cs typeface="Times New Roman"/>
                        </a:rPr>
                        <a:t>Intensidad (I)</a:t>
                      </a:r>
                    </a:p>
                  </a:txBody>
                  <a:tcPr marL="85305" marR="85305" marT="42653" marB="426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es-CL" sz="1400">
                          <a:effectLst/>
                          <a:latin typeface="Verdana"/>
                          <a:ea typeface="Calibri"/>
                          <a:cs typeface="Times New Roman"/>
                        </a:rPr>
                        <a:t>Cantidad de electrones que se desplazan  en un período de tiempo. </a:t>
                      </a:r>
                    </a:p>
                  </a:txBody>
                  <a:tcPr marL="85305" marR="85305" marT="42653" marB="426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es-CL" sz="1400" dirty="0" smtClean="0">
                          <a:effectLst/>
                          <a:latin typeface="Verdana"/>
                          <a:ea typeface="Calibri"/>
                          <a:cs typeface="Times New Roman"/>
                        </a:rPr>
                        <a:t>Ampere (</a:t>
                      </a:r>
                      <a:r>
                        <a:rPr lang="es-CL" sz="1400" dirty="0">
                          <a:effectLst/>
                          <a:latin typeface="Verdana"/>
                          <a:ea typeface="Calibri"/>
                          <a:cs typeface="Times New Roman"/>
                        </a:rPr>
                        <a:t>A)</a:t>
                      </a:r>
                    </a:p>
                  </a:txBody>
                  <a:tcPr marL="85305" marR="85305" marT="42653" marB="426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060">
                <a:tc>
                  <a:txBody>
                    <a:bodyPr/>
                    <a:lstStyle/>
                    <a:p>
                      <a:pPr marL="0" indent="0" algn="ctr">
                        <a:lnSpc>
                          <a:spcPct val="115000"/>
                        </a:lnSpc>
                        <a:spcAft>
                          <a:spcPts val="0"/>
                        </a:spcAft>
                      </a:pPr>
                      <a:r>
                        <a:rPr lang="es-CL" sz="1400" b="1" dirty="0">
                          <a:effectLst/>
                          <a:latin typeface="Verdana"/>
                          <a:ea typeface="Calibri"/>
                          <a:cs typeface="Times New Roman"/>
                        </a:rPr>
                        <a:t>Tensión,</a:t>
                      </a:r>
                      <a:r>
                        <a:rPr lang="es-CL" sz="1400" b="1" dirty="0" smtClean="0">
                          <a:effectLst/>
                          <a:latin typeface="Verdana"/>
                          <a:ea typeface="Calibri"/>
                          <a:cs typeface="Times New Roman"/>
                        </a:rPr>
                        <a:t> </a:t>
                      </a:r>
                      <a:endParaRPr lang="es-CL" sz="1400" b="1" kern="1200" dirty="0" smtClean="0">
                        <a:solidFill>
                          <a:schemeClr val="tx1"/>
                        </a:solidFill>
                        <a:effectLst/>
                        <a:latin typeface="Verdana"/>
                        <a:ea typeface="Calibri"/>
                        <a:cs typeface="Times New Roman"/>
                      </a:endParaRPr>
                    </a:p>
                    <a:p>
                      <a:pPr marL="0" indent="0" algn="ctr">
                        <a:lnSpc>
                          <a:spcPct val="115000"/>
                        </a:lnSpc>
                        <a:spcAft>
                          <a:spcPts val="0"/>
                        </a:spcAft>
                      </a:pPr>
                      <a:r>
                        <a:rPr lang="es-CL" sz="1400" b="1" dirty="0" smtClean="0">
                          <a:effectLst/>
                          <a:latin typeface="Verdana"/>
                          <a:ea typeface="Calibri"/>
                          <a:cs typeface="Times New Roman"/>
                        </a:rPr>
                        <a:t>voltaje </a:t>
                      </a:r>
                      <a:r>
                        <a:rPr lang="es-CL" sz="1400" b="1" dirty="0">
                          <a:effectLst/>
                          <a:latin typeface="Verdana"/>
                          <a:ea typeface="Calibri"/>
                          <a:cs typeface="Times New Roman"/>
                        </a:rPr>
                        <a:t>(V) o diferencia de potencial</a:t>
                      </a:r>
                    </a:p>
                  </a:txBody>
                  <a:tcPr marL="85305" marR="85305" marT="42653" marB="426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es-CL" sz="1400">
                          <a:effectLst/>
                          <a:latin typeface="Verdana"/>
                          <a:ea typeface="Calibri"/>
                          <a:cs typeface="Times New Roman"/>
                        </a:rPr>
                        <a:t>El fenómeno que impulsa  el movimiento de electrones.</a:t>
                      </a:r>
                    </a:p>
                  </a:txBody>
                  <a:tcPr marL="85305" marR="85305" marT="42653" marB="426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es-CL" sz="1400" dirty="0" smtClean="0">
                          <a:effectLst/>
                          <a:latin typeface="Verdana"/>
                          <a:ea typeface="Calibri"/>
                          <a:cs typeface="Times New Roman"/>
                        </a:rPr>
                        <a:t>Volt (</a:t>
                      </a:r>
                      <a:r>
                        <a:rPr lang="es-CL" sz="1400" dirty="0">
                          <a:effectLst/>
                          <a:latin typeface="Verdana"/>
                          <a:ea typeface="Calibri"/>
                          <a:cs typeface="Times New Roman"/>
                        </a:rPr>
                        <a:t>V)</a:t>
                      </a:r>
                    </a:p>
                  </a:txBody>
                  <a:tcPr marL="85305" marR="85305" marT="42653" marB="426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290">
                <a:tc>
                  <a:txBody>
                    <a:bodyPr/>
                    <a:lstStyle/>
                    <a:p>
                      <a:pPr marL="0" indent="0" algn="ctr">
                        <a:lnSpc>
                          <a:spcPct val="115000"/>
                        </a:lnSpc>
                        <a:spcAft>
                          <a:spcPts val="0"/>
                        </a:spcAft>
                      </a:pPr>
                      <a:r>
                        <a:rPr lang="es-CL" sz="1400" b="1" dirty="0">
                          <a:effectLst/>
                          <a:latin typeface="Verdana"/>
                          <a:ea typeface="Calibri"/>
                          <a:cs typeface="Times New Roman"/>
                        </a:rPr>
                        <a:t>Resistencia (R)</a:t>
                      </a:r>
                    </a:p>
                  </a:txBody>
                  <a:tcPr marL="85305" marR="85305" marT="42653" marB="426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es-CL" sz="1400" dirty="0">
                          <a:effectLst/>
                          <a:latin typeface="Verdana"/>
                          <a:ea typeface="Calibri"/>
                          <a:cs typeface="Times New Roman"/>
                        </a:rPr>
                        <a:t>Oposición al desplazamiento de los electrones en un conductor o en un </a:t>
                      </a:r>
                      <a:r>
                        <a:rPr lang="es-CL" sz="1400" dirty="0" smtClean="0">
                          <a:effectLst/>
                          <a:latin typeface="Verdana"/>
                          <a:ea typeface="Calibri"/>
                          <a:cs typeface="Times New Roman"/>
                        </a:rPr>
                        <a:t>circuito.</a:t>
                      </a:r>
                      <a:endParaRPr lang="es-CL" sz="1400" dirty="0">
                        <a:effectLst/>
                        <a:latin typeface="Verdana"/>
                        <a:ea typeface="Calibri"/>
                        <a:cs typeface="Times New Roman"/>
                      </a:endParaRPr>
                    </a:p>
                  </a:txBody>
                  <a:tcPr marL="85305" marR="85305" marT="42653" marB="426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r>
                        <a:rPr lang="es-CL" sz="1400" dirty="0">
                          <a:effectLst/>
                          <a:latin typeface="Verdana"/>
                          <a:ea typeface="Calibri"/>
                          <a:cs typeface="Times New Roman"/>
                        </a:rPr>
                        <a:t>Ohm (</a:t>
                      </a:r>
                      <a:r>
                        <a:rPr lang="el-GR" sz="1400" dirty="0">
                          <a:effectLst/>
                          <a:latin typeface="Verdana"/>
                          <a:ea typeface="Calibri"/>
                          <a:cs typeface="Times New Roman"/>
                        </a:rPr>
                        <a:t>Ω</a:t>
                      </a:r>
                      <a:r>
                        <a:rPr lang="es-CL" sz="1400" dirty="0">
                          <a:effectLst/>
                          <a:latin typeface="Verdana"/>
                          <a:ea typeface="Calibri"/>
                          <a:cs typeface="Times New Roman"/>
                        </a:rPr>
                        <a:t>)</a:t>
                      </a:r>
                    </a:p>
                  </a:txBody>
                  <a:tcPr marL="85305" marR="85305" marT="42653" marB="426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447679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11 Imagen" descr="http://static.freepik.com/foto-gratis/lamparas--potencia--luz--luz-electrica_33092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988" y="1557338"/>
            <a:ext cx="756126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2053"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2054"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2055"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1 CuadroTexto"/>
          <p:cNvSpPr txBox="1">
            <a:spLocks noChangeArrowheads="1"/>
          </p:cNvSpPr>
          <p:nvPr/>
        </p:nvSpPr>
        <p:spPr bwMode="auto">
          <a:xfrm>
            <a:off x="2582863" y="766763"/>
            <a:ext cx="417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a:p>
            <a:pPr algn="ctr" eaLnBrk="1" hangingPunct="1"/>
            <a:endParaRPr lang="es-CL" altLang="es-CL" sz="2400" b="1">
              <a:solidFill>
                <a:srgbClr val="404040"/>
              </a:solidFill>
              <a:latin typeface="Verdana" pitchFamily="34" charset="0"/>
            </a:endParaRPr>
          </a:p>
        </p:txBody>
      </p:sp>
      <p:sp>
        <p:nvSpPr>
          <p:cNvPr id="14" name="13 CuadroTexto"/>
          <p:cNvSpPr txBox="1"/>
          <p:nvPr/>
        </p:nvSpPr>
        <p:spPr>
          <a:xfrm>
            <a:off x="119117" y="0"/>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sp>
        <p:nvSpPr>
          <p:cNvPr id="5" name="4 Rectángulo"/>
          <p:cNvSpPr/>
          <p:nvPr/>
        </p:nvSpPr>
        <p:spPr>
          <a:xfrm>
            <a:off x="1265237" y="1916832"/>
            <a:ext cx="7123187" cy="1569660"/>
          </a:xfrm>
          <a:prstGeom prst="rect">
            <a:avLst/>
          </a:prstGeom>
          <a:noFill/>
        </p:spPr>
        <p:txBody>
          <a:bodyPr wrap="square">
            <a:spAutoFit/>
          </a:bodyPr>
          <a:lstStyle/>
          <a:p>
            <a:pPr algn="ctr" fontAlgn="auto">
              <a:spcBef>
                <a:spcPts val="0"/>
              </a:spcBef>
              <a:spcAft>
                <a:spcPts val="0"/>
              </a:spcAft>
              <a:defRPr/>
            </a:pPr>
            <a:r>
              <a:rPr lang="es-ES" sz="2800" b="1" dirty="0" smtClean="0">
                <a:ln w="10541" cmpd="sng">
                  <a:solidFill>
                    <a:srgbClr val="4F81BD">
                      <a:shade val="88000"/>
                      <a:satMod val="110000"/>
                    </a:srgbClr>
                  </a:solidFill>
                  <a:prstDash val="solid"/>
                </a:ln>
                <a:latin typeface="Verdana" pitchFamily="34" charset="0"/>
                <a:ea typeface="Verdana" pitchFamily="34" charset="0"/>
                <a:cs typeface="Verdana" pitchFamily="34" charset="0"/>
              </a:rPr>
              <a:t>FIN DE LA PRESENTACION.</a:t>
            </a:r>
          </a:p>
          <a:p>
            <a:pPr algn="ctr" fontAlgn="auto">
              <a:spcBef>
                <a:spcPts val="0"/>
              </a:spcBef>
              <a:spcAft>
                <a:spcPts val="0"/>
              </a:spcAft>
              <a:defRPr/>
            </a:pPr>
            <a:r>
              <a:rPr lang="es-ES" sz="2800" b="1" dirty="0" smtClean="0">
                <a:ln w="10541" cmpd="sng">
                  <a:solidFill>
                    <a:srgbClr val="4F81BD">
                      <a:shade val="88000"/>
                      <a:satMod val="110000"/>
                    </a:srgbClr>
                  </a:solidFill>
                  <a:prstDash val="solid"/>
                </a:ln>
                <a:latin typeface="Verdana" pitchFamily="34" charset="0"/>
                <a:ea typeface="Verdana" pitchFamily="34" charset="0"/>
                <a:cs typeface="Verdana" pitchFamily="34" charset="0"/>
              </a:rPr>
              <a:t>PPT </a:t>
            </a:r>
            <a:r>
              <a:rPr lang="es-ES" sz="2800" b="1" dirty="0">
                <a:ln w="10541" cmpd="sng">
                  <a:solidFill>
                    <a:srgbClr val="4F81BD">
                      <a:shade val="88000"/>
                      <a:satMod val="110000"/>
                    </a:srgbClr>
                  </a:solidFill>
                  <a:prstDash val="solid"/>
                </a:ln>
                <a:latin typeface="Verdana" pitchFamily="34" charset="0"/>
                <a:ea typeface="Verdana" pitchFamily="34" charset="0"/>
                <a:cs typeface="Verdana" pitchFamily="34" charset="0"/>
              </a:rPr>
              <a:t>N</a:t>
            </a:r>
            <a:r>
              <a:rPr lang="es-ES" sz="2800" b="1" dirty="0" smtClean="0">
                <a:ln w="10541" cmpd="sng">
                  <a:solidFill>
                    <a:srgbClr val="4F81BD">
                      <a:shade val="88000"/>
                      <a:satMod val="110000"/>
                    </a:srgbClr>
                  </a:solidFill>
                  <a:prstDash val="solid"/>
                </a:ln>
                <a:latin typeface="Verdana" pitchFamily="34" charset="0"/>
                <a:ea typeface="Verdana" pitchFamily="34" charset="0"/>
                <a:cs typeface="Verdana" pitchFamily="34" charset="0"/>
              </a:rPr>
              <a:t>°3</a:t>
            </a:r>
          </a:p>
          <a:p>
            <a:pPr marL="514350" indent="-514350" fontAlgn="auto">
              <a:spcBef>
                <a:spcPts val="0"/>
              </a:spcBef>
              <a:spcAft>
                <a:spcPts val="0"/>
              </a:spcAft>
              <a:defRPr/>
            </a:pPr>
            <a:endParaRPr lang="es-ES" sz="2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Verdana" pitchFamily="34" charset="0"/>
              <a:ea typeface="Verdana" pitchFamily="34" charset="0"/>
              <a:cs typeface="Verdana" pitchFamily="34" charset="0"/>
            </a:endParaRPr>
          </a:p>
          <a:p>
            <a:pPr marL="514350" indent="-514350" fontAlgn="auto">
              <a:spcBef>
                <a:spcPts val="0"/>
              </a:spcBef>
              <a:spcAft>
                <a:spcPts val="0"/>
              </a:spcAft>
              <a:defRPr/>
            </a:pPr>
            <a:endParaRPr lang="es-ES" sz="2000" b="1" dirty="0">
              <a:ln w="1905"/>
              <a:effectLst>
                <a:innerShdw blurRad="69850" dist="43180" dir="5400000">
                  <a:srgbClr val="000000">
                    <a:alpha val="65000"/>
                  </a:srgbClr>
                </a:innerShdw>
              </a:effectLst>
              <a:latin typeface="Verdana" pitchFamily="34" charset="0"/>
              <a:ea typeface="Verdana" pitchFamily="34" charset="0"/>
              <a:cs typeface="Verdana" pitchFamily="34" charset="0"/>
            </a:endParaRPr>
          </a:p>
        </p:txBody>
      </p:sp>
      <p:sp>
        <p:nvSpPr>
          <p:cNvPr id="10" name="9 Marcador de número de diapositiva"/>
          <p:cNvSpPr>
            <a:spLocks noGrp="1"/>
          </p:cNvSpPr>
          <p:nvPr>
            <p:ph type="sldNum" sz="quarter" idx="12"/>
          </p:nvPr>
        </p:nvSpPr>
        <p:spPr/>
        <p:txBody>
          <a:bodyPr/>
          <a:lstStyle/>
          <a:p>
            <a:pPr>
              <a:defRPr/>
            </a:pPr>
            <a:fld id="{3A0EA48E-DD5C-4CAB-AD35-999BCADC80A4}" type="slidenum">
              <a:rPr lang="es-CL" smtClean="0"/>
              <a:pPr>
                <a:defRPr/>
              </a:pPr>
              <a:t>51</a:t>
            </a:fld>
            <a:endParaRPr lang="es-C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9220"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9221"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9222"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sp>
        <p:nvSpPr>
          <p:cNvPr id="9225" name="2 CuadroTexto"/>
          <p:cNvSpPr txBox="1">
            <a:spLocks noChangeArrowheads="1"/>
          </p:cNvSpPr>
          <p:nvPr/>
        </p:nvSpPr>
        <p:spPr bwMode="auto">
          <a:xfrm>
            <a:off x="3059113" y="1773238"/>
            <a:ext cx="277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                                 </a:t>
            </a:r>
          </a:p>
        </p:txBody>
      </p:sp>
      <p:sp>
        <p:nvSpPr>
          <p:cNvPr id="15" name="14 Marcador de número de diapositiva"/>
          <p:cNvSpPr>
            <a:spLocks noGrp="1"/>
          </p:cNvSpPr>
          <p:nvPr>
            <p:ph type="sldNum" sz="quarter" idx="12"/>
          </p:nvPr>
        </p:nvSpPr>
        <p:spPr/>
        <p:txBody>
          <a:bodyPr/>
          <a:lstStyle/>
          <a:p>
            <a:pPr>
              <a:defRPr/>
            </a:pPr>
            <a:fld id="{978EC9FD-8986-486D-90CE-87A39549D52D}" type="slidenum">
              <a:rPr lang="es-CL" smtClean="0"/>
              <a:pPr>
                <a:defRPr/>
              </a:pPr>
              <a:t>6</a:t>
            </a:fld>
            <a:endParaRPr lang="es-CL" dirty="0"/>
          </a:p>
        </p:txBody>
      </p:sp>
      <p:sp>
        <p:nvSpPr>
          <p:cNvPr id="5" name="4 Rectángulo"/>
          <p:cNvSpPr/>
          <p:nvPr/>
        </p:nvSpPr>
        <p:spPr>
          <a:xfrm>
            <a:off x="1265237" y="1844824"/>
            <a:ext cx="7554913" cy="1200329"/>
          </a:xfrm>
          <a:prstGeom prst="rect">
            <a:avLst/>
          </a:prstGeom>
        </p:spPr>
        <p:txBody>
          <a:bodyPr wrap="square">
            <a:spAutoFit/>
          </a:bodyPr>
          <a:lstStyle/>
          <a:p>
            <a:pPr lvl="0"/>
            <a:r>
              <a:rPr lang="es-CL" altLang="es-CL"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¿Son las fuerzas mecánicas las únicas fuerzas que existen?</a:t>
            </a:r>
          </a:p>
          <a:p>
            <a:pPr lvl="0"/>
            <a:endParaRPr lang="es-CL" altLang="es-CL" b="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endParaRPr lang="es-CL" altLang="es-CL"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1219200" y="2590801"/>
            <a:ext cx="7315200" cy="1477328"/>
          </a:xfrm>
          <a:prstGeom prst="rect">
            <a:avLst/>
          </a:prstGeom>
        </p:spPr>
        <p:txBody>
          <a:bodyPr wrap="square">
            <a:spAutoFit/>
          </a:bodyPr>
          <a:lstStyle/>
          <a:p>
            <a:pPr lvl="0"/>
            <a:endParaRPr lang="es-CL" altLang="es-CL" b="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r>
              <a:rPr lang="es-CL" altLang="es-CL" dirty="0" smtClean="0">
                <a:solidFill>
                  <a:prstClr val="black"/>
                </a:solidFill>
                <a:latin typeface="Verdana" panose="020B0604030504040204" pitchFamily="34" charset="0"/>
                <a:ea typeface="Verdana" panose="020B0604030504040204" pitchFamily="34" charset="0"/>
                <a:cs typeface="Verdana" panose="020B0604030504040204" pitchFamily="34" charset="0"/>
              </a:rPr>
              <a:t>Respuesta:</a:t>
            </a:r>
          </a:p>
          <a:p>
            <a:pPr lvl="0"/>
            <a:r>
              <a:rPr lang="es-CL" altLang="es-CL" dirty="0" smtClean="0">
                <a:solidFill>
                  <a:prstClr val="black"/>
                </a:solidFill>
                <a:latin typeface="Verdana" panose="020B0604030504040204" pitchFamily="34" charset="0"/>
                <a:ea typeface="Verdana" panose="020B0604030504040204" pitchFamily="34" charset="0"/>
                <a:cs typeface="Verdana" panose="020B0604030504040204" pitchFamily="34" charset="0"/>
              </a:rPr>
              <a:t>No, las fuerzas mecánicas son fuerzas muy comunes que tienen lugar en la vida cotidiana, pero hay muchas otras fuerzas en la naturaleza. ¿Qué otras fuerzas conoces?</a:t>
            </a:r>
          </a:p>
        </p:txBody>
      </p:sp>
      <p:sp>
        <p:nvSpPr>
          <p:cNvPr id="13" name="Rectangle 12"/>
          <p:cNvSpPr/>
          <p:nvPr/>
        </p:nvSpPr>
        <p:spPr>
          <a:xfrm>
            <a:off x="1143000" y="4343400"/>
            <a:ext cx="7696200" cy="1754327"/>
          </a:xfrm>
          <a:prstGeom prst="rect">
            <a:avLst/>
          </a:prstGeom>
        </p:spPr>
        <p:txBody>
          <a:bodyPr wrap="square">
            <a:spAutoFit/>
          </a:bodyPr>
          <a:lstStyle/>
          <a:p>
            <a:r>
              <a:rPr lang="es-CL" altLang="es-CL" dirty="0" smtClean="0">
                <a:solidFill>
                  <a:prstClr val="black"/>
                </a:solidFill>
                <a:latin typeface="Verdana" panose="020B0604030504040204" pitchFamily="34" charset="0"/>
                <a:ea typeface="Verdana" panose="020B0604030504040204" pitchFamily="34" charset="0"/>
                <a:cs typeface="Verdana" panose="020B0604030504040204" pitchFamily="34" charset="0"/>
              </a:rPr>
              <a:t>Algunos ejemplos de fuerzas básicas son las  </a:t>
            </a:r>
            <a:r>
              <a:rPr lang="es-CL" altLang="es-CL"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fuerzas eléctricas </a:t>
            </a:r>
            <a:r>
              <a:rPr lang="es-CL" altLang="es-CL" dirty="0" smtClean="0">
                <a:solidFill>
                  <a:prstClr val="black"/>
                </a:solidFill>
                <a:latin typeface="Verdana" panose="020B0604030504040204" pitchFamily="34" charset="0"/>
                <a:ea typeface="Verdana" panose="020B0604030504040204" pitchFamily="34" charset="0"/>
                <a:cs typeface="Verdana" panose="020B0604030504040204" pitchFamily="34" charset="0"/>
              </a:rPr>
              <a:t>y </a:t>
            </a:r>
            <a:r>
              <a:rPr lang="es-CL" altLang="es-CL"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magnéticas</a:t>
            </a:r>
            <a:r>
              <a:rPr lang="es-CL" altLang="es-CL" dirty="0" smtClean="0">
                <a:solidFill>
                  <a:prstClr val="black"/>
                </a:solidFill>
                <a:latin typeface="Verdana" panose="020B0604030504040204" pitchFamily="34" charset="0"/>
                <a:ea typeface="Verdana" panose="020B0604030504040204" pitchFamily="34" charset="0"/>
                <a:cs typeface="Verdana" panose="020B0604030504040204" pitchFamily="34" charset="0"/>
              </a:rPr>
              <a:t>, que explican todas las interacciones más comunes de los cuerpos. Además hay fuerzas que ocurren por variaciones térmicas (dilataciones, explosiones) fuerzas químicas, etc.</a:t>
            </a:r>
          </a:p>
          <a:p>
            <a:pPr lvl="0"/>
            <a:endParaRPr lang="es-CL" altLang="es-CL"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105400" y="2057400"/>
            <a:ext cx="3810000" cy="38862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244"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10245"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10246"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pic>
        <p:nvPicPr>
          <p:cNvPr id="1024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número de diapositiva"/>
          <p:cNvSpPr>
            <a:spLocks noGrp="1"/>
          </p:cNvSpPr>
          <p:nvPr>
            <p:ph type="sldNum" sz="quarter" idx="12"/>
          </p:nvPr>
        </p:nvSpPr>
        <p:spPr/>
        <p:txBody>
          <a:bodyPr/>
          <a:lstStyle/>
          <a:p>
            <a:pPr>
              <a:defRPr/>
            </a:pPr>
            <a:fld id="{15C2C6F6-448E-42B3-9BD3-BAEF43BCC45B}" type="slidenum">
              <a:rPr lang="es-CL" smtClean="0"/>
              <a:pPr>
                <a:defRPr/>
              </a:pPr>
              <a:t>7</a:t>
            </a:fld>
            <a:endParaRPr lang="es-CL" dirty="0"/>
          </a:p>
        </p:txBody>
      </p:sp>
      <p:sp>
        <p:nvSpPr>
          <p:cNvPr id="10254" name="15 Rectángulo"/>
          <p:cNvSpPr>
            <a:spLocks noChangeArrowheads="1"/>
          </p:cNvSpPr>
          <p:nvPr/>
        </p:nvSpPr>
        <p:spPr bwMode="auto">
          <a:xfrm>
            <a:off x="5272707" y="2797944"/>
            <a:ext cx="3541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19138" eaLnBrk="0" hangingPunct="0">
              <a:defRPr>
                <a:solidFill>
                  <a:schemeClr val="tx1"/>
                </a:solidFill>
                <a:latin typeface="Arial" charset="0"/>
                <a:cs typeface="Arial" charset="0"/>
              </a:defRPr>
            </a:lvl1pPr>
            <a:lvl2pPr marL="742950" indent="-285750" defTabSz="719138" eaLnBrk="0" hangingPunct="0">
              <a:defRPr>
                <a:solidFill>
                  <a:schemeClr val="tx1"/>
                </a:solidFill>
                <a:latin typeface="Arial" charset="0"/>
                <a:cs typeface="Arial" charset="0"/>
              </a:defRPr>
            </a:lvl2pPr>
            <a:lvl3pPr marL="1143000" indent="-228600" defTabSz="719138" eaLnBrk="0" hangingPunct="0">
              <a:defRPr>
                <a:solidFill>
                  <a:schemeClr val="tx1"/>
                </a:solidFill>
                <a:latin typeface="Arial" charset="0"/>
                <a:cs typeface="Arial" charset="0"/>
              </a:defRPr>
            </a:lvl3pPr>
            <a:lvl4pPr marL="1600200" indent="-228600" defTabSz="719138" eaLnBrk="0" hangingPunct="0">
              <a:defRPr>
                <a:solidFill>
                  <a:schemeClr val="tx1"/>
                </a:solidFill>
                <a:latin typeface="Arial" charset="0"/>
                <a:cs typeface="Arial" charset="0"/>
              </a:defRPr>
            </a:lvl4pPr>
            <a:lvl5pPr marL="2057400" indent="-228600" defTabSz="719138" eaLnBrk="0" hangingPunct="0">
              <a:defRPr>
                <a:solidFill>
                  <a:schemeClr val="tx1"/>
                </a:solidFill>
                <a:latin typeface="Arial" charset="0"/>
                <a:cs typeface="Arial" charset="0"/>
              </a:defRPr>
            </a:lvl5pPr>
            <a:lvl6pPr marL="2514600" indent="-228600" defTabSz="719138" eaLnBrk="0" fontAlgn="base" hangingPunct="0">
              <a:spcBef>
                <a:spcPct val="0"/>
              </a:spcBef>
              <a:spcAft>
                <a:spcPct val="0"/>
              </a:spcAft>
              <a:defRPr>
                <a:solidFill>
                  <a:schemeClr val="tx1"/>
                </a:solidFill>
                <a:latin typeface="Arial" charset="0"/>
                <a:cs typeface="Arial" charset="0"/>
              </a:defRPr>
            </a:lvl6pPr>
            <a:lvl7pPr marL="2971800" indent="-228600" defTabSz="719138" eaLnBrk="0" fontAlgn="base" hangingPunct="0">
              <a:spcBef>
                <a:spcPct val="0"/>
              </a:spcBef>
              <a:spcAft>
                <a:spcPct val="0"/>
              </a:spcAft>
              <a:defRPr>
                <a:solidFill>
                  <a:schemeClr val="tx1"/>
                </a:solidFill>
                <a:latin typeface="Arial" charset="0"/>
                <a:cs typeface="Arial" charset="0"/>
              </a:defRPr>
            </a:lvl7pPr>
            <a:lvl8pPr marL="3429000" indent="-228600" defTabSz="719138" eaLnBrk="0" fontAlgn="base" hangingPunct="0">
              <a:spcBef>
                <a:spcPct val="0"/>
              </a:spcBef>
              <a:spcAft>
                <a:spcPct val="0"/>
              </a:spcAft>
              <a:defRPr>
                <a:solidFill>
                  <a:schemeClr val="tx1"/>
                </a:solidFill>
                <a:latin typeface="Arial" charset="0"/>
                <a:cs typeface="Arial" charset="0"/>
              </a:defRPr>
            </a:lvl8pPr>
            <a:lvl9pPr marL="3886200" indent="-228600" defTabSz="719138"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smtClean="0">
                <a:solidFill>
                  <a:prstClr val="black"/>
                </a:solidFill>
                <a:latin typeface="Verdana" panose="020B0604030504040204" pitchFamily="34" charset="0"/>
                <a:ea typeface="Verdana" panose="020B0604030504040204" pitchFamily="34" charset="0"/>
                <a:cs typeface="Verdana" panose="020B0604030504040204" pitchFamily="34" charset="0"/>
              </a:rPr>
              <a:t>L</a:t>
            </a:r>
            <a:r>
              <a:rPr lang="es-CL" altLang="es-CL" dirty="0" smtClean="0">
                <a:latin typeface="Verdana" panose="020B0604030504040204" pitchFamily="34" charset="0"/>
                <a:ea typeface="Verdana" panose="020B0604030504040204" pitchFamily="34" charset="0"/>
                <a:cs typeface="Verdana" panose="020B0604030504040204" pitchFamily="34" charset="0"/>
              </a:rPr>
              <a:t>a </a:t>
            </a:r>
            <a:r>
              <a:rPr lang="es-CL" altLang="es-CL" dirty="0">
                <a:latin typeface="Verdana" panose="020B0604030504040204" pitchFamily="34" charset="0"/>
                <a:ea typeface="Verdana" panose="020B0604030504040204" pitchFamily="34" charset="0"/>
                <a:cs typeface="Verdana" panose="020B0604030504040204" pitchFamily="34" charset="0"/>
              </a:rPr>
              <a:t>fuerza </a:t>
            </a:r>
            <a:r>
              <a:rPr lang="es-CL" altLang="es-CL" dirty="0" smtClean="0">
                <a:latin typeface="Verdana" panose="020B0604030504040204" pitchFamily="34" charset="0"/>
                <a:ea typeface="Verdana" panose="020B0604030504040204" pitchFamily="34" charset="0"/>
                <a:cs typeface="Verdana" panose="020B0604030504040204" pitchFamily="34" charset="0"/>
              </a:rPr>
              <a:t>eléctrica ocurre entre cuerpos o partículas dotadas de </a:t>
            </a:r>
            <a:r>
              <a:rPr lang="es-CL" altLang="es-CL" b="1" dirty="0" smtClean="0">
                <a:latin typeface="Verdana" panose="020B0604030504040204" pitchFamily="34" charset="0"/>
                <a:ea typeface="Verdana" panose="020B0604030504040204" pitchFamily="34" charset="0"/>
                <a:cs typeface="Verdana" panose="020B0604030504040204" pitchFamily="34" charset="0"/>
              </a:rPr>
              <a:t>carga eléctrica</a:t>
            </a:r>
            <a:r>
              <a:rPr lang="es-CL" altLang="es-CL" dirty="0" smtClean="0">
                <a:latin typeface="Verdana" panose="020B0604030504040204" pitchFamily="34" charset="0"/>
                <a:ea typeface="Verdana" panose="020B0604030504040204" pitchFamily="34" charset="0"/>
                <a:cs typeface="Verdana" panose="020B0604030504040204" pitchFamily="34" charset="0"/>
              </a:rPr>
              <a:t>. </a:t>
            </a:r>
            <a:endParaRPr lang="es-CL" altLang="es-CL" dirty="0">
              <a:latin typeface="Verdana" panose="020B0604030504040204" pitchFamily="34" charset="0"/>
              <a:ea typeface="Verdana" panose="020B0604030504040204" pitchFamily="34" charset="0"/>
              <a:cs typeface="Verdana" panose="020B0604030504040204" pitchFamily="34" charset="0"/>
            </a:endParaRPr>
          </a:p>
        </p:txBody>
      </p:sp>
      <p:sp>
        <p:nvSpPr>
          <p:cNvPr id="6" name="5 CuadroTexto"/>
          <p:cNvSpPr txBox="1"/>
          <p:nvPr/>
        </p:nvSpPr>
        <p:spPr>
          <a:xfrm>
            <a:off x="762000" y="1371600"/>
            <a:ext cx="8382000" cy="646331"/>
          </a:xfrm>
          <a:prstGeom prst="rect">
            <a:avLst/>
          </a:prstGeom>
          <a:noFill/>
        </p:spPr>
        <p:txBody>
          <a:bodyPr wrap="square" rtlCol="0">
            <a:spAutoFit/>
          </a:bodyPr>
          <a:lstStyle/>
          <a:p>
            <a:pPr lvl="0" algn="ctr"/>
            <a:r>
              <a:rPr lang="es-CL" altLang="es-CL"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¿Qué tienen en común y en qué se diferencian la fuerza de gravedad y la fuerza eléctrica?</a:t>
            </a:r>
            <a:endParaRPr lang="es-CL" altLang="es-CL"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p:cNvSpPr/>
          <p:nvPr/>
        </p:nvSpPr>
        <p:spPr>
          <a:xfrm>
            <a:off x="5272707" y="2126734"/>
            <a:ext cx="2248182" cy="369332"/>
          </a:xfrm>
          <a:prstGeom prst="rect">
            <a:avLst/>
          </a:prstGeom>
        </p:spPr>
        <p:txBody>
          <a:bodyPr wrap="none">
            <a:spAutoFit/>
          </a:bodyPr>
          <a:lstStyle/>
          <a:p>
            <a:r>
              <a:rPr lang="es-CL" altLang="es-CL"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Fuerza eléctrica</a:t>
            </a:r>
            <a:endParaRPr lang="es-ES_tradnl" dirty="0"/>
          </a:p>
        </p:txBody>
      </p:sp>
      <p:sp>
        <p:nvSpPr>
          <p:cNvPr id="21" name="15 Rectángulo"/>
          <p:cNvSpPr>
            <a:spLocks noChangeArrowheads="1"/>
          </p:cNvSpPr>
          <p:nvPr/>
        </p:nvSpPr>
        <p:spPr bwMode="auto">
          <a:xfrm>
            <a:off x="5272707" y="3810000"/>
            <a:ext cx="35410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19138" eaLnBrk="0" hangingPunct="0">
              <a:defRPr>
                <a:solidFill>
                  <a:schemeClr val="tx1"/>
                </a:solidFill>
                <a:latin typeface="Arial" charset="0"/>
                <a:cs typeface="Arial" charset="0"/>
              </a:defRPr>
            </a:lvl1pPr>
            <a:lvl2pPr marL="742950" indent="-285750" defTabSz="719138" eaLnBrk="0" hangingPunct="0">
              <a:defRPr>
                <a:solidFill>
                  <a:schemeClr val="tx1"/>
                </a:solidFill>
                <a:latin typeface="Arial" charset="0"/>
                <a:cs typeface="Arial" charset="0"/>
              </a:defRPr>
            </a:lvl2pPr>
            <a:lvl3pPr marL="1143000" indent="-228600" defTabSz="719138" eaLnBrk="0" hangingPunct="0">
              <a:defRPr>
                <a:solidFill>
                  <a:schemeClr val="tx1"/>
                </a:solidFill>
                <a:latin typeface="Arial" charset="0"/>
                <a:cs typeface="Arial" charset="0"/>
              </a:defRPr>
            </a:lvl3pPr>
            <a:lvl4pPr marL="1600200" indent="-228600" defTabSz="719138" eaLnBrk="0" hangingPunct="0">
              <a:defRPr>
                <a:solidFill>
                  <a:schemeClr val="tx1"/>
                </a:solidFill>
                <a:latin typeface="Arial" charset="0"/>
                <a:cs typeface="Arial" charset="0"/>
              </a:defRPr>
            </a:lvl4pPr>
            <a:lvl5pPr marL="2057400" indent="-228600" defTabSz="719138" eaLnBrk="0" hangingPunct="0">
              <a:defRPr>
                <a:solidFill>
                  <a:schemeClr val="tx1"/>
                </a:solidFill>
                <a:latin typeface="Arial" charset="0"/>
                <a:cs typeface="Arial" charset="0"/>
              </a:defRPr>
            </a:lvl5pPr>
            <a:lvl6pPr marL="2514600" indent="-228600" defTabSz="719138" eaLnBrk="0" fontAlgn="base" hangingPunct="0">
              <a:spcBef>
                <a:spcPct val="0"/>
              </a:spcBef>
              <a:spcAft>
                <a:spcPct val="0"/>
              </a:spcAft>
              <a:defRPr>
                <a:solidFill>
                  <a:schemeClr val="tx1"/>
                </a:solidFill>
                <a:latin typeface="Arial" charset="0"/>
                <a:cs typeface="Arial" charset="0"/>
              </a:defRPr>
            </a:lvl6pPr>
            <a:lvl7pPr marL="2971800" indent="-228600" defTabSz="719138" eaLnBrk="0" fontAlgn="base" hangingPunct="0">
              <a:spcBef>
                <a:spcPct val="0"/>
              </a:spcBef>
              <a:spcAft>
                <a:spcPct val="0"/>
              </a:spcAft>
              <a:defRPr>
                <a:solidFill>
                  <a:schemeClr val="tx1"/>
                </a:solidFill>
                <a:latin typeface="Arial" charset="0"/>
                <a:cs typeface="Arial" charset="0"/>
              </a:defRPr>
            </a:lvl7pPr>
            <a:lvl8pPr marL="3429000" indent="-228600" defTabSz="719138" eaLnBrk="0" fontAlgn="base" hangingPunct="0">
              <a:spcBef>
                <a:spcPct val="0"/>
              </a:spcBef>
              <a:spcAft>
                <a:spcPct val="0"/>
              </a:spcAft>
              <a:defRPr>
                <a:solidFill>
                  <a:schemeClr val="tx1"/>
                </a:solidFill>
                <a:latin typeface="Arial" charset="0"/>
                <a:cs typeface="Arial" charset="0"/>
              </a:defRPr>
            </a:lvl8pPr>
            <a:lvl9pPr marL="3886200" indent="-228600" defTabSz="719138"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smtClean="0">
                <a:solidFill>
                  <a:prstClr val="black"/>
                </a:solidFill>
                <a:latin typeface="Verdana" panose="020B0604030504040204" pitchFamily="34" charset="0"/>
                <a:ea typeface="Verdana" panose="020B0604030504040204" pitchFamily="34" charset="0"/>
                <a:cs typeface="Verdana" panose="020B0604030504040204" pitchFamily="34" charset="0"/>
              </a:rPr>
              <a:t>La carga puede ser </a:t>
            </a:r>
            <a:r>
              <a:rPr lang="es-CL" altLang="es-CL"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positiva </a:t>
            </a:r>
            <a:r>
              <a:rPr lang="es-CL" altLang="es-CL" dirty="0" smtClean="0">
                <a:solidFill>
                  <a:prstClr val="black"/>
                </a:solidFill>
                <a:latin typeface="Verdana" panose="020B0604030504040204" pitchFamily="34" charset="0"/>
                <a:ea typeface="Verdana" panose="020B0604030504040204" pitchFamily="34" charset="0"/>
                <a:cs typeface="Verdana" panose="020B0604030504040204" pitchFamily="34" charset="0"/>
              </a:rPr>
              <a:t>(+) o </a:t>
            </a:r>
            <a:r>
              <a:rPr lang="es-CL" altLang="es-CL"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negativa </a:t>
            </a:r>
            <a:r>
              <a:rPr lang="es-CL" altLang="es-CL"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endParaRPr lang="es-CL" altLang="es-CL" dirty="0">
              <a:latin typeface="Verdana" panose="020B0604030504040204" pitchFamily="34" charset="0"/>
              <a:ea typeface="Verdana" panose="020B0604030504040204" pitchFamily="34" charset="0"/>
              <a:cs typeface="Verdana" panose="020B0604030504040204" pitchFamily="34" charset="0"/>
            </a:endParaRPr>
          </a:p>
        </p:txBody>
      </p:sp>
      <p:sp>
        <p:nvSpPr>
          <p:cNvPr id="23" name="15 Rectángulo"/>
          <p:cNvSpPr>
            <a:spLocks noChangeArrowheads="1"/>
          </p:cNvSpPr>
          <p:nvPr/>
        </p:nvSpPr>
        <p:spPr bwMode="auto">
          <a:xfrm>
            <a:off x="5272707" y="4855344"/>
            <a:ext cx="35410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19138" eaLnBrk="0" hangingPunct="0">
              <a:defRPr>
                <a:solidFill>
                  <a:schemeClr val="tx1"/>
                </a:solidFill>
                <a:latin typeface="Arial" charset="0"/>
                <a:cs typeface="Arial" charset="0"/>
              </a:defRPr>
            </a:lvl1pPr>
            <a:lvl2pPr marL="742950" indent="-285750" defTabSz="719138" eaLnBrk="0" hangingPunct="0">
              <a:defRPr>
                <a:solidFill>
                  <a:schemeClr val="tx1"/>
                </a:solidFill>
                <a:latin typeface="Arial" charset="0"/>
                <a:cs typeface="Arial" charset="0"/>
              </a:defRPr>
            </a:lvl2pPr>
            <a:lvl3pPr marL="1143000" indent="-228600" defTabSz="719138" eaLnBrk="0" hangingPunct="0">
              <a:defRPr>
                <a:solidFill>
                  <a:schemeClr val="tx1"/>
                </a:solidFill>
                <a:latin typeface="Arial" charset="0"/>
                <a:cs typeface="Arial" charset="0"/>
              </a:defRPr>
            </a:lvl3pPr>
            <a:lvl4pPr marL="1600200" indent="-228600" defTabSz="719138" eaLnBrk="0" hangingPunct="0">
              <a:defRPr>
                <a:solidFill>
                  <a:schemeClr val="tx1"/>
                </a:solidFill>
                <a:latin typeface="Arial" charset="0"/>
                <a:cs typeface="Arial" charset="0"/>
              </a:defRPr>
            </a:lvl4pPr>
            <a:lvl5pPr marL="2057400" indent="-228600" defTabSz="719138" eaLnBrk="0" hangingPunct="0">
              <a:defRPr>
                <a:solidFill>
                  <a:schemeClr val="tx1"/>
                </a:solidFill>
                <a:latin typeface="Arial" charset="0"/>
                <a:cs typeface="Arial" charset="0"/>
              </a:defRPr>
            </a:lvl5pPr>
            <a:lvl6pPr marL="2514600" indent="-228600" defTabSz="719138" eaLnBrk="0" fontAlgn="base" hangingPunct="0">
              <a:spcBef>
                <a:spcPct val="0"/>
              </a:spcBef>
              <a:spcAft>
                <a:spcPct val="0"/>
              </a:spcAft>
              <a:defRPr>
                <a:solidFill>
                  <a:schemeClr val="tx1"/>
                </a:solidFill>
                <a:latin typeface="Arial" charset="0"/>
                <a:cs typeface="Arial" charset="0"/>
              </a:defRPr>
            </a:lvl6pPr>
            <a:lvl7pPr marL="2971800" indent="-228600" defTabSz="719138" eaLnBrk="0" fontAlgn="base" hangingPunct="0">
              <a:spcBef>
                <a:spcPct val="0"/>
              </a:spcBef>
              <a:spcAft>
                <a:spcPct val="0"/>
              </a:spcAft>
              <a:defRPr>
                <a:solidFill>
                  <a:schemeClr val="tx1"/>
                </a:solidFill>
                <a:latin typeface="Arial" charset="0"/>
                <a:cs typeface="Arial" charset="0"/>
              </a:defRPr>
            </a:lvl7pPr>
            <a:lvl8pPr marL="3429000" indent="-228600" defTabSz="719138" eaLnBrk="0" fontAlgn="base" hangingPunct="0">
              <a:spcBef>
                <a:spcPct val="0"/>
              </a:spcBef>
              <a:spcAft>
                <a:spcPct val="0"/>
              </a:spcAft>
              <a:defRPr>
                <a:solidFill>
                  <a:schemeClr val="tx1"/>
                </a:solidFill>
                <a:latin typeface="Arial" charset="0"/>
                <a:cs typeface="Arial" charset="0"/>
              </a:defRPr>
            </a:lvl8pPr>
            <a:lvl9pPr marL="3886200" indent="-228600" defTabSz="719138"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smtClean="0">
                <a:solidFill>
                  <a:prstClr val="black"/>
                </a:solidFill>
                <a:latin typeface="Verdana" panose="020B0604030504040204" pitchFamily="34" charset="0"/>
                <a:ea typeface="Verdana" panose="020B0604030504040204" pitchFamily="34" charset="0"/>
                <a:cs typeface="Verdana" panose="020B0604030504040204" pitchFamily="34" charset="0"/>
              </a:rPr>
              <a:t>La fuerza eléctrica puede ser </a:t>
            </a:r>
            <a:r>
              <a:rPr lang="es-CL" altLang="es-CL"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atractiva </a:t>
            </a:r>
            <a:r>
              <a:rPr lang="es-CL" altLang="es-CL" dirty="0" smtClean="0">
                <a:solidFill>
                  <a:prstClr val="black"/>
                </a:solidFill>
                <a:latin typeface="Verdana" panose="020B0604030504040204" pitchFamily="34" charset="0"/>
                <a:ea typeface="Verdana" panose="020B0604030504040204" pitchFamily="34" charset="0"/>
                <a:cs typeface="Verdana" panose="020B0604030504040204" pitchFamily="34" charset="0"/>
              </a:rPr>
              <a:t>o </a:t>
            </a:r>
            <a:r>
              <a:rPr lang="es-CL" altLang="es-CL"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repulsiva.</a:t>
            </a:r>
            <a:endParaRPr lang="es-CL" altLang="es-CL" b="1" dirty="0">
              <a:latin typeface="Verdana" panose="020B0604030504040204" pitchFamily="34" charset="0"/>
              <a:ea typeface="Verdana" panose="020B0604030504040204" pitchFamily="34" charset="0"/>
              <a:cs typeface="Verdana" panose="020B0604030504040204" pitchFamily="34" charset="0"/>
            </a:endParaRPr>
          </a:p>
        </p:txBody>
      </p:sp>
      <p:sp>
        <p:nvSpPr>
          <p:cNvPr id="25" name="15 Rectángulo"/>
          <p:cNvSpPr>
            <a:spLocks noChangeArrowheads="1"/>
          </p:cNvSpPr>
          <p:nvPr/>
        </p:nvSpPr>
        <p:spPr bwMode="auto">
          <a:xfrm>
            <a:off x="1437306" y="6112644"/>
            <a:ext cx="7071693" cy="646331"/>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19138" eaLnBrk="0" hangingPunct="0">
              <a:defRPr>
                <a:solidFill>
                  <a:schemeClr val="tx1"/>
                </a:solidFill>
                <a:latin typeface="Arial" charset="0"/>
                <a:cs typeface="Arial" charset="0"/>
              </a:defRPr>
            </a:lvl1pPr>
            <a:lvl2pPr marL="742950" indent="-285750" defTabSz="719138" eaLnBrk="0" hangingPunct="0">
              <a:defRPr>
                <a:solidFill>
                  <a:schemeClr val="tx1"/>
                </a:solidFill>
                <a:latin typeface="Arial" charset="0"/>
                <a:cs typeface="Arial" charset="0"/>
              </a:defRPr>
            </a:lvl2pPr>
            <a:lvl3pPr marL="1143000" indent="-228600" defTabSz="719138" eaLnBrk="0" hangingPunct="0">
              <a:defRPr>
                <a:solidFill>
                  <a:schemeClr val="tx1"/>
                </a:solidFill>
                <a:latin typeface="Arial" charset="0"/>
                <a:cs typeface="Arial" charset="0"/>
              </a:defRPr>
            </a:lvl3pPr>
            <a:lvl4pPr marL="1600200" indent="-228600" defTabSz="719138" eaLnBrk="0" hangingPunct="0">
              <a:defRPr>
                <a:solidFill>
                  <a:schemeClr val="tx1"/>
                </a:solidFill>
                <a:latin typeface="Arial" charset="0"/>
                <a:cs typeface="Arial" charset="0"/>
              </a:defRPr>
            </a:lvl4pPr>
            <a:lvl5pPr marL="2057400" indent="-228600" defTabSz="719138" eaLnBrk="0" hangingPunct="0">
              <a:defRPr>
                <a:solidFill>
                  <a:schemeClr val="tx1"/>
                </a:solidFill>
                <a:latin typeface="Arial" charset="0"/>
                <a:cs typeface="Arial" charset="0"/>
              </a:defRPr>
            </a:lvl5pPr>
            <a:lvl6pPr marL="2514600" indent="-228600" defTabSz="719138" eaLnBrk="0" fontAlgn="base" hangingPunct="0">
              <a:spcBef>
                <a:spcPct val="0"/>
              </a:spcBef>
              <a:spcAft>
                <a:spcPct val="0"/>
              </a:spcAft>
              <a:defRPr>
                <a:solidFill>
                  <a:schemeClr val="tx1"/>
                </a:solidFill>
                <a:latin typeface="Arial" charset="0"/>
                <a:cs typeface="Arial" charset="0"/>
              </a:defRPr>
            </a:lvl6pPr>
            <a:lvl7pPr marL="2971800" indent="-228600" defTabSz="719138" eaLnBrk="0" fontAlgn="base" hangingPunct="0">
              <a:spcBef>
                <a:spcPct val="0"/>
              </a:spcBef>
              <a:spcAft>
                <a:spcPct val="0"/>
              </a:spcAft>
              <a:defRPr>
                <a:solidFill>
                  <a:schemeClr val="tx1"/>
                </a:solidFill>
                <a:latin typeface="Arial" charset="0"/>
                <a:cs typeface="Arial" charset="0"/>
              </a:defRPr>
            </a:lvl7pPr>
            <a:lvl8pPr marL="3429000" indent="-228600" defTabSz="719138" eaLnBrk="0" fontAlgn="base" hangingPunct="0">
              <a:spcBef>
                <a:spcPct val="0"/>
              </a:spcBef>
              <a:spcAft>
                <a:spcPct val="0"/>
              </a:spcAft>
              <a:defRPr>
                <a:solidFill>
                  <a:schemeClr val="tx1"/>
                </a:solidFill>
                <a:latin typeface="Arial" charset="0"/>
                <a:cs typeface="Arial" charset="0"/>
              </a:defRPr>
            </a:lvl8pPr>
            <a:lvl9pPr marL="3886200" indent="-228600" defTabSz="719138"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dirty="0" smtClean="0">
                <a:solidFill>
                  <a:prstClr val="black"/>
                </a:solidFill>
                <a:latin typeface="Verdana" panose="020B0604030504040204" pitchFamily="34" charset="0"/>
                <a:ea typeface="Verdana" panose="020B0604030504040204" pitchFamily="34" charset="0"/>
                <a:cs typeface="Verdana" panose="020B0604030504040204" pitchFamily="34" charset="0"/>
              </a:rPr>
              <a:t>La intensidad de estas dos fuerzas </a:t>
            </a:r>
          </a:p>
          <a:p>
            <a:pPr algn="ctr" eaLnBrk="1" hangingPunct="1"/>
            <a:r>
              <a:rPr lang="es-CL" altLang="es-CL"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disminuyen con la distancia</a:t>
            </a:r>
            <a:r>
              <a:rPr lang="es-CL" altLang="es-CL"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endParaRPr lang="es-CL" altLang="es-CL" dirty="0">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6"/>
          <p:cNvSpPr/>
          <p:nvPr/>
        </p:nvSpPr>
        <p:spPr>
          <a:xfrm>
            <a:off x="965200" y="2057400"/>
            <a:ext cx="3810000" cy="388620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9" name="Rectangle 18"/>
          <p:cNvSpPr/>
          <p:nvPr/>
        </p:nvSpPr>
        <p:spPr>
          <a:xfrm>
            <a:off x="1043606" y="2126734"/>
            <a:ext cx="2742307" cy="369332"/>
          </a:xfrm>
          <a:prstGeom prst="rect">
            <a:avLst/>
          </a:prstGeom>
        </p:spPr>
        <p:txBody>
          <a:bodyPr wrap="none">
            <a:spAutoFit/>
          </a:bodyPr>
          <a:lstStyle/>
          <a:p>
            <a:r>
              <a:rPr lang="es-CL" altLang="es-CL"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Fuerza de gravedad</a:t>
            </a:r>
            <a:endParaRPr lang="es-ES_tradnl" dirty="0"/>
          </a:p>
        </p:txBody>
      </p:sp>
      <p:sp>
        <p:nvSpPr>
          <p:cNvPr id="20" name="15 Rectángulo"/>
          <p:cNvSpPr>
            <a:spLocks noChangeArrowheads="1"/>
          </p:cNvSpPr>
          <p:nvPr/>
        </p:nvSpPr>
        <p:spPr bwMode="auto">
          <a:xfrm>
            <a:off x="1043606" y="2836044"/>
            <a:ext cx="37569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19138" eaLnBrk="0" hangingPunct="0">
              <a:defRPr>
                <a:solidFill>
                  <a:schemeClr val="tx1"/>
                </a:solidFill>
                <a:latin typeface="Arial" charset="0"/>
                <a:cs typeface="Arial" charset="0"/>
              </a:defRPr>
            </a:lvl1pPr>
            <a:lvl2pPr marL="742950" indent="-285750" defTabSz="719138" eaLnBrk="0" hangingPunct="0">
              <a:defRPr>
                <a:solidFill>
                  <a:schemeClr val="tx1"/>
                </a:solidFill>
                <a:latin typeface="Arial" charset="0"/>
                <a:cs typeface="Arial" charset="0"/>
              </a:defRPr>
            </a:lvl2pPr>
            <a:lvl3pPr marL="1143000" indent="-228600" defTabSz="719138" eaLnBrk="0" hangingPunct="0">
              <a:defRPr>
                <a:solidFill>
                  <a:schemeClr val="tx1"/>
                </a:solidFill>
                <a:latin typeface="Arial" charset="0"/>
                <a:cs typeface="Arial" charset="0"/>
              </a:defRPr>
            </a:lvl3pPr>
            <a:lvl4pPr marL="1600200" indent="-228600" defTabSz="719138" eaLnBrk="0" hangingPunct="0">
              <a:defRPr>
                <a:solidFill>
                  <a:schemeClr val="tx1"/>
                </a:solidFill>
                <a:latin typeface="Arial" charset="0"/>
                <a:cs typeface="Arial" charset="0"/>
              </a:defRPr>
            </a:lvl4pPr>
            <a:lvl5pPr marL="2057400" indent="-228600" defTabSz="719138" eaLnBrk="0" hangingPunct="0">
              <a:defRPr>
                <a:solidFill>
                  <a:schemeClr val="tx1"/>
                </a:solidFill>
                <a:latin typeface="Arial" charset="0"/>
                <a:cs typeface="Arial" charset="0"/>
              </a:defRPr>
            </a:lvl5pPr>
            <a:lvl6pPr marL="2514600" indent="-228600" defTabSz="719138" eaLnBrk="0" fontAlgn="base" hangingPunct="0">
              <a:spcBef>
                <a:spcPct val="0"/>
              </a:spcBef>
              <a:spcAft>
                <a:spcPct val="0"/>
              </a:spcAft>
              <a:defRPr>
                <a:solidFill>
                  <a:schemeClr val="tx1"/>
                </a:solidFill>
                <a:latin typeface="Arial" charset="0"/>
                <a:cs typeface="Arial" charset="0"/>
              </a:defRPr>
            </a:lvl6pPr>
            <a:lvl7pPr marL="2971800" indent="-228600" defTabSz="719138" eaLnBrk="0" fontAlgn="base" hangingPunct="0">
              <a:spcBef>
                <a:spcPct val="0"/>
              </a:spcBef>
              <a:spcAft>
                <a:spcPct val="0"/>
              </a:spcAft>
              <a:defRPr>
                <a:solidFill>
                  <a:schemeClr val="tx1"/>
                </a:solidFill>
                <a:latin typeface="Arial" charset="0"/>
                <a:cs typeface="Arial" charset="0"/>
              </a:defRPr>
            </a:lvl7pPr>
            <a:lvl8pPr marL="3429000" indent="-228600" defTabSz="719138" eaLnBrk="0" fontAlgn="base" hangingPunct="0">
              <a:spcBef>
                <a:spcPct val="0"/>
              </a:spcBef>
              <a:spcAft>
                <a:spcPct val="0"/>
              </a:spcAft>
              <a:defRPr>
                <a:solidFill>
                  <a:schemeClr val="tx1"/>
                </a:solidFill>
                <a:latin typeface="Arial" charset="0"/>
                <a:cs typeface="Arial" charset="0"/>
              </a:defRPr>
            </a:lvl8pPr>
            <a:lvl9pPr marL="3886200" indent="-228600" defTabSz="719138"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smtClean="0">
                <a:solidFill>
                  <a:prstClr val="black"/>
                </a:solidFill>
                <a:latin typeface="Verdana" panose="020B0604030504040204" pitchFamily="34" charset="0"/>
                <a:ea typeface="Verdana" panose="020B0604030504040204" pitchFamily="34" charset="0"/>
                <a:cs typeface="Verdana" panose="020B0604030504040204" pitchFamily="34" charset="0"/>
              </a:rPr>
              <a:t>L</a:t>
            </a:r>
            <a:r>
              <a:rPr lang="es-CL" altLang="es-CL" dirty="0" smtClean="0">
                <a:latin typeface="Verdana" panose="020B0604030504040204" pitchFamily="34" charset="0"/>
                <a:ea typeface="Verdana" panose="020B0604030504040204" pitchFamily="34" charset="0"/>
                <a:cs typeface="Verdana" panose="020B0604030504040204" pitchFamily="34" charset="0"/>
              </a:rPr>
              <a:t>a </a:t>
            </a:r>
            <a:r>
              <a:rPr lang="es-CL" altLang="es-CL" dirty="0">
                <a:latin typeface="Verdana" panose="020B0604030504040204" pitchFamily="34" charset="0"/>
                <a:ea typeface="Verdana" panose="020B0604030504040204" pitchFamily="34" charset="0"/>
                <a:cs typeface="Verdana" panose="020B0604030504040204" pitchFamily="34" charset="0"/>
              </a:rPr>
              <a:t>fuerza</a:t>
            </a:r>
            <a:r>
              <a:rPr lang="es-CL" altLang="es-CL" dirty="0" smtClean="0">
                <a:latin typeface="Verdana" panose="020B0604030504040204" pitchFamily="34" charset="0"/>
                <a:ea typeface="Verdana" panose="020B0604030504040204" pitchFamily="34" charset="0"/>
                <a:cs typeface="Verdana" panose="020B0604030504040204" pitchFamily="34" charset="0"/>
              </a:rPr>
              <a:t> de gravedad ocurre entre cuerpos o partículas dotadas de </a:t>
            </a:r>
            <a:r>
              <a:rPr lang="es-CL" altLang="es-CL" b="1" dirty="0" smtClean="0">
                <a:latin typeface="Verdana" panose="020B0604030504040204" pitchFamily="34" charset="0"/>
                <a:ea typeface="Verdana" panose="020B0604030504040204" pitchFamily="34" charset="0"/>
                <a:cs typeface="Verdana" panose="020B0604030504040204" pitchFamily="34" charset="0"/>
              </a:rPr>
              <a:t>masa</a:t>
            </a:r>
            <a:r>
              <a:rPr lang="es-CL" altLang="es-CL" dirty="0" smtClean="0">
                <a:latin typeface="Verdana" panose="020B0604030504040204" pitchFamily="34" charset="0"/>
                <a:ea typeface="Verdana" panose="020B0604030504040204" pitchFamily="34" charset="0"/>
                <a:cs typeface="Verdana" panose="020B0604030504040204" pitchFamily="34" charset="0"/>
              </a:rPr>
              <a:t>. </a:t>
            </a:r>
            <a:endParaRPr lang="es-CL" altLang="es-CL" dirty="0">
              <a:latin typeface="Verdana" panose="020B0604030504040204" pitchFamily="34" charset="0"/>
              <a:ea typeface="Verdana" panose="020B0604030504040204" pitchFamily="34" charset="0"/>
              <a:cs typeface="Verdana" panose="020B0604030504040204" pitchFamily="34" charset="0"/>
            </a:endParaRPr>
          </a:p>
        </p:txBody>
      </p:sp>
      <p:sp>
        <p:nvSpPr>
          <p:cNvPr id="22" name="15 Rectángulo"/>
          <p:cNvSpPr>
            <a:spLocks noChangeArrowheads="1"/>
          </p:cNvSpPr>
          <p:nvPr/>
        </p:nvSpPr>
        <p:spPr bwMode="auto">
          <a:xfrm>
            <a:off x="1043606" y="3852044"/>
            <a:ext cx="35410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19138" eaLnBrk="0" hangingPunct="0">
              <a:defRPr>
                <a:solidFill>
                  <a:schemeClr val="tx1"/>
                </a:solidFill>
                <a:latin typeface="Arial" charset="0"/>
                <a:cs typeface="Arial" charset="0"/>
              </a:defRPr>
            </a:lvl1pPr>
            <a:lvl2pPr marL="742950" indent="-285750" defTabSz="719138" eaLnBrk="0" hangingPunct="0">
              <a:defRPr>
                <a:solidFill>
                  <a:schemeClr val="tx1"/>
                </a:solidFill>
                <a:latin typeface="Arial" charset="0"/>
                <a:cs typeface="Arial" charset="0"/>
              </a:defRPr>
            </a:lvl2pPr>
            <a:lvl3pPr marL="1143000" indent="-228600" defTabSz="719138" eaLnBrk="0" hangingPunct="0">
              <a:defRPr>
                <a:solidFill>
                  <a:schemeClr val="tx1"/>
                </a:solidFill>
                <a:latin typeface="Arial" charset="0"/>
                <a:cs typeface="Arial" charset="0"/>
              </a:defRPr>
            </a:lvl3pPr>
            <a:lvl4pPr marL="1600200" indent="-228600" defTabSz="719138" eaLnBrk="0" hangingPunct="0">
              <a:defRPr>
                <a:solidFill>
                  <a:schemeClr val="tx1"/>
                </a:solidFill>
                <a:latin typeface="Arial" charset="0"/>
                <a:cs typeface="Arial" charset="0"/>
              </a:defRPr>
            </a:lvl4pPr>
            <a:lvl5pPr marL="2057400" indent="-228600" defTabSz="719138" eaLnBrk="0" hangingPunct="0">
              <a:defRPr>
                <a:solidFill>
                  <a:schemeClr val="tx1"/>
                </a:solidFill>
                <a:latin typeface="Arial" charset="0"/>
                <a:cs typeface="Arial" charset="0"/>
              </a:defRPr>
            </a:lvl5pPr>
            <a:lvl6pPr marL="2514600" indent="-228600" defTabSz="719138" eaLnBrk="0" fontAlgn="base" hangingPunct="0">
              <a:spcBef>
                <a:spcPct val="0"/>
              </a:spcBef>
              <a:spcAft>
                <a:spcPct val="0"/>
              </a:spcAft>
              <a:defRPr>
                <a:solidFill>
                  <a:schemeClr val="tx1"/>
                </a:solidFill>
                <a:latin typeface="Arial" charset="0"/>
                <a:cs typeface="Arial" charset="0"/>
              </a:defRPr>
            </a:lvl6pPr>
            <a:lvl7pPr marL="2971800" indent="-228600" defTabSz="719138" eaLnBrk="0" fontAlgn="base" hangingPunct="0">
              <a:spcBef>
                <a:spcPct val="0"/>
              </a:spcBef>
              <a:spcAft>
                <a:spcPct val="0"/>
              </a:spcAft>
              <a:defRPr>
                <a:solidFill>
                  <a:schemeClr val="tx1"/>
                </a:solidFill>
                <a:latin typeface="Arial" charset="0"/>
                <a:cs typeface="Arial" charset="0"/>
              </a:defRPr>
            </a:lvl7pPr>
            <a:lvl8pPr marL="3429000" indent="-228600" defTabSz="719138" eaLnBrk="0" fontAlgn="base" hangingPunct="0">
              <a:spcBef>
                <a:spcPct val="0"/>
              </a:spcBef>
              <a:spcAft>
                <a:spcPct val="0"/>
              </a:spcAft>
              <a:defRPr>
                <a:solidFill>
                  <a:schemeClr val="tx1"/>
                </a:solidFill>
                <a:latin typeface="Arial" charset="0"/>
                <a:cs typeface="Arial" charset="0"/>
              </a:defRPr>
            </a:lvl8pPr>
            <a:lvl9pPr marL="3886200" indent="-228600" defTabSz="719138"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smtClean="0">
                <a:solidFill>
                  <a:prstClr val="black"/>
                </a:solidFill>
                <a:latin typeface="Verdana" panose="020B0604030504040204" pitchFamily="34" charset="0"/>
                <a:ea typeface="Verdana" panose="020B0604030504040204" pitchFamily="34" charset="0"/>
                <a:cs typeface="Verdana" panose="020B0604030504040204" pitchFamily="34" charset="0"/>
              </a:rPr>
              <a:t>La masa es siempre </a:t>
            </a:r>
            <a:r>
              <a:rPr lang="es-CL" altLang="es-CL"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positiva.</a:t>
            </a:r>
            <a:endParaRPr lang="es-CL" altLang="es-CL" b="1" dirty="0">
              <a:latin typeface="Verdana" panose="020B0604030504040204" pitchFamily="34" charset="0"/>
              <a:ea typeface="Verdana" panose="020B0604030504040204" pitchFamily="34" charset="0"/>
              <a:cs typeface="Verdana" panose="020B0604030504040204" pitchFamily="34" charset="0"/>
            </a:endParaRPr>
          </a:p>
        </p:txBody>
      </p:sp>
      <p:sp>
        <p:nvSpPr>
          <p:cNvPr id="24" name="15 Rectángulo"/>
          <p:cNvSpPr>
            <a:spLocks noChangeArrowheads="1"/>
          </p:cNvSpPr>
          <p:nvPr/>
        </p:nvSpPr>
        <p:spPr bwMode="auto">
          <a:xfrm>
            <a:off x="1054649" y="4876800"/>
            <a:ext cx="35410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19138" eaLnBrk="0" hangingPunct="0">
              <a:defRPr>
                <a:solidFill>
                  <a:schemeClr val="tx1"/>
                </a:solidFill>
                <a:latin typeface="Arial" charset="0"/>
                <a:cs typeface="Arial" charset="0"/>
              </a:defRPr>
            </a:lvl1pPr>
            <a:lvl2pPr marL="742950" indent="-285750" defTabSz="719138" eaLnBrk="0" hangingPunct="0">
              <a:defRPr>
                <a:solidFill>
                  <a:schemeClr val="tx1"/>
                </a:solidFill>
                <a:latin typeface="Arial" charset="0"/>
                <a:cs typeface="Arial" charset="0"/>
              </a:defRPr>
            </a:lvl2pPr>
            <a:lvl3pPr marL="1143000" indent="-228600" defTabSz="719138" eaLnBrk="0" hangingPunct="0">
              <a:defRPr>
                <a:solidFill>
                  <a:schemeClr val="tx1"/>
                </a:solidFill>
                <a:latin typeface="Arial" charset="0"/>
                <a:cs typeface="Arial" charset="0"/>
              </a:defRPr>
            </a:lvl3pPr>
            <a:lvl4pPr marL="1600200" indent="-228600" defTabSz="719138" eaLnBrk="0" hangingPunct="0">
              <a:defRPr>
                <a:solidFill>
                  <a:schemeClr val="tx1"/>
                </a:solidFill>
                <a:latin typeface="Arial" charset="0"/>
                <a:cs typeface="Arial" charset="0"/>
              </a:defRPr>
            </a:lvl4pPr>
            <a:lvl5pPr marL="2057400" indent="-228600" defTabSz="719138" eaLnBrk="0" hangingPunct="0">
              <a:defRPr>
                <a:solidFill>
                  <a:schemeClr val="tx1"/>
                </a:solidFill>
                <a:latin typeface="Arial" charset="0"/>
                <a:cs typeface="Arial" charset="0"/>
              </a:defRPr>
            </a:lvl5pPr>
            <a:lvl6pPr marL="2514600" indent="-228600" defTabSz="719138" eaLnBrk="0" fontAlgn="base" hangingPunct="0">
              <a:spcBef>
                <a:spcPct val="0"/>
              </a:spcBef>
              <a:spcAft>
                <a:spcPct val="0"/>
              </a:spcAft>
              <a:defRPr>
                <a:solidFill>
                  <a:schemeClr val="tx1"/>
                </a:solidFill>
                <a:latin typeface="Arial" charset="0"/>
                <a:cs typeface="Arial" charset="0"/>
              </a:defRPr>
            </a:lvl6pPr>
            <a:lvl7pPr marL="2971800" indent="-228600" defTabSz="719138" eaLnBrk="0" fontAlgn="base" hangingPunct="0">
              <a:spcBef>
                <a:spcPct val="0"/>
              </a:spcBef>
              <a:spcAft>
                <a:spcPct val="0"/>
              </a:spcAft>
              <a:defRPr>
                <a:solidFill>
                  <a:schemeClr val="tx1"/>
                </a:solidFill>
                <a:latin typeface="Arial" charset="0"/>
                <a:cs typeface="Arial" charset="0"/>
              </a:defRPr>
            </a:lvl7pPr>
            <a:lvl8pPr marL="3429000" indent="-228600" defTabSz="719138" eaLnBrk="0" fontAlgn="base" hangingPunct="0">
              <a:spcBef>
                <a:spcPct val="0"/>
              </a:spcBef>
              <a:spcAft>
                <a:spcPct val="0"/>
              </a:spcAft>
              <a:defRPr>
                <a:solidFill>
                  <a:schemeClr val="tx1"/>
                </a:solidFill>
                <a:latin typeface="Arial" charset="0"/>
                <a:cs typeface="Arial" charset="0"/>
              </a:defRPr>
            </a:lvl8pPr>
            <a:lvl9pPr marL="3886200" indent="-228600" defTabSz="719138"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smtClean="0">
                <a:solidFill>
                  <a:prstClr val="black"/>
                </a:solidFill>
                <a:latin typeface="Verdana" panose="020B0604030504040204" pitchFamily="34" charset="0"/>
                <a:ea typeface="Verdana" panose="020B0604030504040204" pitchFamily="34" charset="0"/>
                <a:cs typeface="Verdana" panose="020B0604030504040204" pitchFamily="34" charset="0"/>
              </a:rPr>
              <a:t>La fuerza de gravedad es siempre </a:t>
            </a:r>
            <a:r>
              <a:rPr lang="es-CL" altLang="es-CL"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atractiva.</a:t>
            </a:r>
            <a:endParaRPr lang="es-CL" altLang="es-CL"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3112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2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slide(fromBottom)">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0254" grpId="0"/>
      <p:bldP spid="17" grpId="0"/>
      <p:bldP spid="21" grpId="0"/>
      <p:bldP spid="23" grpId="0"/>
      <p:bldP spid="25" grpId="0" animBg="1"/>
      <p:bldP spid="27" grpId="0" animBg="1"/>
      <p:bldP spid="19" grpId="0"/>
      <p:bldP spid="20" grpId="0"/>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105400" y="2057400"/>
            <a:ext cx="3810000" cy="38862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244"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sp>
        <p:nvSpPr>
          <p:cNvPr id="10245"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latin typeface="Calibri" pitchFamily="34" charset="0"/>
            </a:endParaRPr>
          </a:p>
        </p:txBody>
      </p:sp>
      <p:pic>
        <p:nvPicPr>
          <p:cNvPr id="10246"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582863" y="766763"/>
            <a:ext cx="4171950" cy="830262"/>
          </a:xfrm>
          <a:prstGeom prst="rect">
            <a:avLst/>
          </a:prstGeom>
          <a:noFill/>
        </p:spPr>
        <p:txBody>
          <a:bodyPr>
            <a:spAutoFit/>
          </a:bodyPr>
          <a:lstStyle/>
          <a:p>
            <a:pPr algn="ctr" fontAlgn="auto">
              <a:spcBef>
                <a:spcPts val="0"/>
              </a:spcBef>
              <a:spcAft>
                <a:spcPts val="0"/>
              </a:spcAft>
              <a:defRPr/>
            </a:pPr>
            <a:r>
              <a:rPr lang="es-CL" sz="2400" b="1" dirty="0">
                <a:solidFill>
                  <a:prstClr val="black">
                    <a:lumMod val="75000"/>
                    <a:lumOff val="25000"/>
                  </a:prstClr>
                </a:solidFill>
                <a:latin typeface="Verdana" pitchFamily="34" charset="0"/>
                <a:ea typeface="Verdana" pitchFamily="34" charset="0"/>
                <a:cs typeface="Verdana" pitchFamily="34" charset="0"/>
              </a:rPr>
              <a:t>ELECTRICIDAD BÁSICA</a:t>
            </a:r>
          </a:p>
          <a:p>
            <a:pPr algn="ctr" fontAlgn="auto">
              <a:spcBef>
                <a:spcPts val="0"/>
              </a:spcBef>
              <a:spcAft>
                <a:spcPts val="0"/>
              </a:spcAft>
              <a:defRPr/>
            </a:pP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schemeClr val="bg1">
                    <a:lumMod val="50000"/>
                  </a:schemeClr>
                </a:solidFill>
                <a:latin typeface="+mn-lt"/>
                <a:cs typeface="+mn-cs"/>
              </a:rPr>
              <a:t>A D O T E C   2 0 1 4</a:t>
            </a:r>
          </a:p>
        </p:txBody>
      </p:sp>
      <p:pic>
        <p:nvPicPr>
          <p:cNvPr id="1024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número de diapositiva"/>
          <p:cNvSpPr>
            <a:spLocks noGrp="1"/>
          </p:cNvSpPr>
          <p:nvPr>
            <p:ph type="sldNum" sz="quarter" idx="12"/>
          </p:nvPr>
        </p:nvSpPr>
        <p:spPr/>
        <p:txBody>
          <a:bodyPr/>
          <a:lstStyle/>
          <a:p>
            <a:pPr>
              <a:defRPr/>
            </a:pPr>
            <a:fld id="{15C2C6F6-448E-42B3-9BD3-BAEF43BCC45B}" type="slidenum">
              <a:rPr lang="es-CL" smtClean="0"/>
              <a:pPr>
                <a:defRPr/>
              </a:pPr>
              <a:t>8</a:t>
            </a:fld>
            <a:endParaRPr lang="es-CL" dirty="0"/>
          </a:p>
        </p:txBody>
      </p:sp>
      <p:sp>
        <p:nvSpPr>
          <p:cNvPr id="6" name="5 CuadroTexto"/>
          <p:cNvSpPr txBox="1"/>
          <p:nvPr/>
        </p:nvSpPr>
        <p:spPr>
          <a:xfrm>
            <a:off x="762000" y="1371600"/>
            <a:ext cx="8382000" cy="646331"/>
          </a:xfrm>
          <a:prstGeom prst="rect">
            <a:avLst/>
          </a:prstGeom>
          <a:noFill/>
        </p:spPr>
        <p:txBody>
          <a:bodyPr wrap="square" rtlCol="0">
            <a:spAutoFit/>
          </a:bodyPr>
          <a:lstStyle/>
          <a:p>
            <a:pPr lvl="0" algn="ctr"/>
            <a:r>
              <a:rPr lang="es-CL" altLang="es-CL"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¿Qué tienen en común y en qué se diferencian la fuerza de gravedad y la fuerza eléctrica?</a:t>
            </a:r>
            <a:endParaRPr lang="es-CL" altLang="es-CL"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28" name="Picture 27"/>
          <p:cNvPicPr>
            <a:picLocks noChangeAspect="1"/>
          </p:cNvPicPr>
          <p:nvPr/>
        </p:nvPicPr>
        <p:blipFill>
          <a:blip r:embed="rId5"/>
          <a:stretch>
            <a:fillRect/>
          </a:stretch>
        </p:blipFill>
        <p:spPr>
          <a:xfrm>
            <a:off x="5302065" y="4084744"/>
            <a:ext cx="3384550" cy="2324100"/>
          </a:xfrm>
          <a:prstGeom prst="rect">
            <a:avLst/>
          </a:prstGeom>
        </p:spPr>
      </p:pic>
      <p:sp>
        <p:nvSpPr>
          <p:cNvPr id="27" name="Rectangle 26"/>
          <p:cNvSpPr/>
          <p:nvPr/>
        </p:nvSpPr>
        <p:spPr>
          <a:xfrm>
            <a:off x="965200" y="2057400"/>
            <a:ext cx="3810000" cy="3886200"/>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29" name="Picture 28"/>
          <p:cNvPicPr>
            <a:picLocks noChangeAspect="1"/>
          </p:cNvPicPr>
          <p:nvPr/>
        </p:nvPicPr>
        <p:blipFill>
          <a:blip r:embed="rId6"/>
          <a:stretch>
            <a:fillRect/>
          </a:stretch>
        </p:blipFill>
        <p:spPr>
          <a:xfrm>
            <a:off x="1143000" y="2530611"/>
            <a:ext cx="3454400" cy="2213610"/>
          </a:xfrm>
          <a:prstGeom prst="rect">
            <a:avLst/>
          </a:prstGeom>
        </p:spPr>
      </p:pic>
      <p:pic>
        <p:nvPicPr>
          <p:cNvPr id="31" name="Picture 30"/>
          <p:cNvPicPr>
            <a:picLocks noChangeAspect="1"/>
          </p:cNvPicPr>
          <p:nvPr/>
        </p:nvPicPr>
        <p:blipFill>
          <a:blip r:embed="rId7"/>
          <a:srcRect t="8000" r="17000"/>
          <a:stretch>
            <a:fillRect/>
          </a:stretch>
        </p:blipFill>
        <p:spPr>
          <a:xfrm>
            <a:off x="5272023" y="2540519"/>
            <a:ext cx="3314700" cy="1377797"/>
          </a:xfrm>
          <a:prstGeom prst="rect">
            <a:avLst/>
          </a:prstGeom>
        </p:spPr>
      </p:pic>
      <p:pic>
        <p:nvPicPr>
          <p:cNvPr id="33" name="Picture 32"/>
          <p:cNvPicPr>
            <a:picLocks noChangeAspect="1"/>
          </p:cNvPicPr>
          <p:nvPr/>
        </p:nvPicPr>
        <p:blipFill>
          <a:blip r:embed="rId8"/>
          <a:srcRect l="22050" t="276" r="22981" b="276"/>
          <a:stretch>
            <a:fillRect/>
          </a:stretch>
        </p:blipFill>
        <p:spPr>
          <a:xfrm>
            <a:off x="1669865" y="4695746"/>
            <a:ext cx="2362200" cy="2133600"/>
          </a:xfrm>
          <a:prstGeom prst="rect">
            <a:avLst/>
          </a:prstGeom>
        </p:spPr>
      </p:pic>
      <p:sp>
        <p:nvSpPr>
          <p:cNvPr id="30" name="Rectangle 18"/>
          <p:cNvSpPr/>
          <p:nvPr/>
        </p:nvSpPr>
        <p:spPr>
          <a:xfrm>
            <a:off x="1043606" y="2126734"/>
            <a:ext cx="2742307" cy="369332"/>
          </a:xfrm>
          <a:prstGeom prst="rect">
            <a:avLst/>
          </a:prstGeom>
        </p:spPr>
        <p:txBody>
          <a:bodyPr wrap="none">
            <a:spAutoFit/>
          </a:bodyPr>
          <a:lstStyle/>
          <a:p>
            <a:r>
              <a:rPr lang="es-CL" altLang="es-CL"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Fuerza de gravedad</a:t>
            </a:r>
            <a:endParaRPr lang="es-ES_tradnl" dirty="0"/>
          </a:p>
        </p:txBody>
      </p:sp>
      <p:sp>
        <p:nvSpPr>
          <p:cNvPr id="32" name="Rectangle 16"/>
          <p:cNvSpPr/>
          <p:nvPr/>
        </p:nvSpPr>
        <p:spPr>
          <a:xfrm>
            <a:off x="5272707" y="2126734"/>
            <a:ext cx="2248182" cy="369332"/>
          </a:xfrm>
          <a:prstGeom prst="rect">
            <a:avLst/>
          </a:prstGeom>
        </p:spPr>
        <p:txBody>
          <a:bodyPr wrap="none">
            <a:spAutoFit/>
          </a:bodyPr>
          <a:lstStyle/>
          <a:p>
            <a:r>
              <a:rPr lang="es-CL" altLang="es-CL"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Fuerza eléctrica</a:t>
            </a:r>
            <a:endParaRPr lang="es-ES_tradnl" dirty="0"/>
          </a:p>
        </p:txBody>
      </p:sp>
    </p:spTree>
    <p:extLst>
      <p:ext uri="{BB962C8B-B14F-4D97-AF65-F5344CB8AC3E}">
        <p14:creationId xmlns:p14="http://schemas.microsoft.com/office/powerpoint/2010/main" val="191221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2" presetClass="entr" presetSubtype="1" accel="50000" decel="5000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1000" fill="hold"/>
                                        <p:tgtEl>
                                          <p:spTgt spid="33"/>
                                        </p:tgtEl>
                                        <p:attrNameLst>
                                          <p:attrName>ppt_x</p:attrName>
                                        </p:attrNameLst>
                                      </p:cBhvr>
                                      <p:tavLst>
                                        <p:tav tm="0">
                                          <p:val>
                                            <p:strVal val="#ppt_x"/>
                                          </p:val>
                                        </p:tav>
                                        <p:tav tm="100000">
                                          <p:val>
                                            <p:strVal val="#ppt_x"/>
                                          </p:val>
                                        </p:tav>
                                      </p:tavLst>
                                    </p:anim>
                                    <p:anim calcmode="lin" valueType="num">
                                      <p:cBhvr additive="base">
                                        <p:cTn id="14" dur="1000" fill="hold"/>
                                        <p:tgtEl>
                                          <p:spTgt spid="33"/>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2" accel="50000" decel="5000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1+#ppt_w/2"/>
                                          </p:val>
                                        </p:tav>
                                        <p:tav tm="100000">
                                          <p:val>
                                            <p:strVal val="#ppt_x"/>
                                          </p:val>
                                        </p:tav>
                                      </p:tavLst>
                                    </p:anim>
                                    <p:anim calcmode="lin" valueType="num">
                                      <p:cBhvr additive="base">
                                        <p:cTn id="19" dur="500" fill="hold"/>
                                        <p:tgtEl>
                                          <p:spTgt spid="31"/>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000"/>
                                        <p:tgtEl>
                                          <p:spTgt spid="28"/>
                                        </p:tgtEl>
                                      </p:cBhvr>
                                    </p:animEffect>
                                  </p:childTnLst>
                                </p:cTn>
                              </p:par>
                            </p:childTnLst>
                          </p:cTn>
                        </p:par>
                        <p:par>
                          <p:cTn id="28" fill="hold">
                            <p:stCondLst>
                              <p:cond delay="4500"/>
                            </p:stCondLst>
                            <p:childTnLst>
                              <p:par>
                                <p:cTn id="29" presetID="1"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0"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3810000" y="1524000"/>
            <a:ext cx="4838700" cy="4356100"/>
          </a:xfrm>
          <a:prstGeom prst="rect">
            <a:avLst/>
          </a:prstGeom>
        </p:spPr>
      </p:pic>
      <p:sp>
        <p:nvSpPr>
          <p:cNvPr id="40" name="Shape 40"/>
          <p:cNvSpPr/>
          <p:nvPr/>
        </p:nvSpPr>
        <p:spPr>
          <a:xfrm>
            <a:off x="-17463" y="0"/>
            <a:ext cx="755651" cy="6858000"/>
          </a:xfrm>
          <a:prstGeom prst="rect">
            <a:avLst/>
          </a:prstGeom>
          <a:solidFill>
            <a:srgbClr val="E46C0A"/>
          </a:solidFill>
          <a:ln w="12700">
            <a:miter lim="400000"/>
          </a:ln>
        </p:spPr>
        <p:txBody>
          <a:bodyPr lIns="45718" tIns="45718" rIns="45718" bIns="45718" anchor="ctr"/>
          <a:lstStyle/>
          <a:p>
            <a:pPr defTabSz="642915">
              <a:defRPr sz="2400">
                <a:solidFill>
                  <a:srgbClr val="F7BB43"/>
                </a:solidFill>
                <a:latin typeface="Calibri"/>
                <a:ea typeface="Calibri"/>
                <a:cs typeface="Calibri"/>
                <a:sym typeface="Calibri"/>
              </a:defRPr>
            </a:pPr>
            <a:endParaRPr dirty="0"/>
          </a:p>
        </p:txBody>
      </p:sp>
      <p:sp>
        <p:nvSpPr>
          <p:cNvPr id="41" name="Shape 41"/>
          <p:cNvSpPr/>
          <p:nvPr/>
        </p:nvSpPr>
        <p:spPr>
          <a:xfrm>
            <a:off x="0" y="1392237"/>
            <a:ext cx="8820150" cy="71438"/>
          </a:xfrm>
          <a:prstGeom prst="roundRect">
            <a:avLst>
              <a:gd name="adj" fmla="val 11719"/>
            </a:avLst>
          </a:prstGeom>
          <a:solidFill>
            <a:srgbClr val="0D0D0D">
              <a:alpha val="20000"/>
            </a:srgbClr>
          </a:solidFill>
          <a:ln w="12700">
            <a:miter lim="400000"/>
          </a:ln>
        </p:spPr>
        <p:txBody>
          <a:bodyPr lIns="45718" tIns="45718" rIns="45718" bIns="45718" anchor="ctr"/>
          <a:lstStyle/>
          <a:p>
            <a:pPr defTabSz="642915">
              <a:defRPr sz="2400">
                <a:solidFill>
                  <a:srgbClr val="FFFFFF"/>
                </a:solidFill>
                <a:latin typeface="Calibri"/>
                <a:ea typeface="Calibri"/>
                <a:cs typeface="Calibri"/>
                <a:sym typeface="Calibri"/>
              </a:defRPr>
            </a:pPr>
            <a:endParaRPr dirty="0"/>
          </a:p>
        </p:txBody>
      </p:sp>
      <p:pic>
        <p:nvPicPr>
          <p:cNvPr id="42" name="image2.png"/>
          <p:cNvPicPr/>
          <p:nvPr/>
        </p:nvPicPr>
        <p:blipFill>
          <a:blip r:embed="rId4">
            <a:extLst/>
          </a:blip>
          <a:stretch>
            <a:fillRect/>
          </a:stretch>
        </p:blipFill>
        <p:spPr>
          <a:xfrm>
            <a:off x="908050" y="190500"/>
            <a:ext cx="877889" cy="1150938"/>
          </a:xfrm>
          <a:prstGeom prst="rect">
            <a:avLst/>
          </a:prstGeom>
          <a:ln w="12700">
            <a:miter lim="400000"/>
          </a:ln>
        </p:spPr>
      </p:pic>
      <p:sp>
        <p:nvSpPr>
          <p:cNvPr id="43" name="Shape 43"/>
          <p:cNvSpPr/>
          <p:nvPr/>
        </p:nvSpPr>
        <p:spPr>
          <a:xfrm>
            <a:off x="2582863" y="766763"/>
            <a:ext cx="4171951" cy="46166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45718" tIns="45718" rIns="45718" bIns="45718">
            <a:spAutoFit/>
          </a:bodyPr>
          <a:lstStyle>
            <a:lvl1pPr defTabSz="914400">
              <a:defRPr sz="3400">
                <a:solidFill>
                  <a:srgbClr val="404040"/>
                </a:solidFill>
                <a:latin typeface="Verdana Bold"/>
                <a:ea typeface="Verdana Bold"/>
                <a:cs typeface="Verdana Bold"/>
                <a:sym typeface="Verdana Bold"/>
              </a:defRPr>
            </a:lvl1pPr>
          </a:lstStyle>
          <a:p>
            <a:pPr lvl="0">
              <a:defRPr sz="1800">
                <a:solidFill>
                  <a:srgbClr val="000000"/>
                </a:solidFill>
              </a:defRPr>
            </a:pPr>
            <a:r>
              <a:rPr sz="2400" dirty="0"/>
              <a:t>ELECTRICIDAD BÁSICA</a:t>
            </a:r>
            <a:endParaRPr sz="2400" dirty="0">
              <a:latin typeface="Arial"/>
              <a:ea typeface="Arial"/>
              <a:cs typeface="Arial"/>
              <a:sym typeface="Arial"/>
            </a:endParaRPr>
          </a:p>
        </p:txBody>
      </p:sp>
      <p:pic>
        <p:nvPicPr>
          <p:cNvPr id="45" name="image7.png"/>
          <p:cNvPicPr/>
          <p:nvPr/>
        </p:nvPicPr>
        <p:blipFill>
          <a:blip r:embed="rId5">
            <a:extLst/>
          </a:blip>
          <a:stretch>
            <a:fillRect/>
          </a:stretch>
        </p:blipFill>
        <p:spPr>
          <a:xfrm>
            <a:off x="7380289" y="266700"/>
            <a:ext cx="858837" cy="890589"/>
          </a:xfrm>
          <a:prstGeom prst="rect">
            <a:avLst/>
          </a:prstGeom>
          <a:ln w="12700">
            <a:miter lim="400000"/>
          </a:ln>
        </p:spPr>
      </p:pic>
      <p:sp>
        <p:nvSpPr>
          <p:cNvPr id="46" name="Shape 46"/>
          <p:cNvSpPr/>
          <p:nvPr/>
        </p:nvSpPr>
        <p:spPr>
          <a:xfrm>
            <a:off x="3059113" y="1773238"/>
            <a:ext cx="92329" cy="35393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none" lIns="45718" tIns="45718" rIns="45718" bIns="45718">
            <a:spAutoFit/>
          </a:bodyPr>
          <a:lstStyle>
            <a:lvl1pPr algn="l" defTabSz="914400">
              <a:defRPr sz="2400">
                <a:latin typeface="Verdana Bold"/>
                <a:ea typeface="Verdana Bold"/>
                <a:cs typeface="Verdana Bold"/>
                <a:sym typeface="Verdana Bold"/>
              </a:defRPr>
            </a:lvl1pPr>
          </a:lstStyle>
          <a:p>
            <a:pPr lvl="0">
              <a:defRPr sz="1800"/>
            </a:pPr>
            <a:r>
              <a:rPr sz="1700" dirty="0"/>
              <a:t>                                 </a:t>
            </a:r>
          </a:p>
        </p:txBody>
      </p:sp>
      <p:sp>
        <p:nvSpPr>
          <p:cNvPr id="47" name="Shape 47"/>
          <p:cNvSpPr>
            <a:spLocks noGrp="1"/>
          </p:cNvSpPr>
          <p:nvPr>
            <p:ph type="sldNum" sz="quarter" idx="4294967295"/>
          </p:nvPr>
        </p:nvSpPr>
        <p:spPr>
          <a:xfrm>
            <a:off x="6553200" y="6225799"/>
            <a:ext cx="2133600" cy="261104"/>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lIns="64291" tIns="32146" rIns="64291" bIns="32146">
            <a:normAutofit/>
          </a:bodyPr>
          <a:lstStyle/>
          <a:p>
            <a:pPr lvl="0">
              <a:defRPr sz="1800">
                <a:solidFill>
                  <a:srgbClr val="000000"/>
                </a:solidFill>
              </a:defRPr>
            </a:pPr>
            <a:fld id="{86CB4B4D-7CA3-9044-876B-883B54F8677D}" type="slidenum">
              <a:rPr sz="1100">
                <a:solidFill>
                  <a:srgbClr val="888888"/>
                </a:solidFill>
              </a:rPr>
              <a:pPr lvl="0">
                <a:defRPr sz="1800">
                  <a:solidFill>
                    <a:srgbClr val="000000"/>
                  </a:solidFill>
                </a:defRPr>
              </a:pPr>
              <a:t>9</a:t>
            </a:fld>
            <a:endParaRPr sz="1100" dirty="0">
              <a:solidFill>
                <a:srgbClr val="888888"/>
              </a:solidFill>
            </a:endParaRPr>
          </a:p>
        </p:txBody>
      </p:sp>
      <p:sp>
        <p:nvSpPr>
          <p:cNvPr id="48" name="Shape 48"/>
          <p:cNvSpPr/>
          <p:nvPr/>
        </p:nvSpPr>
        <p:spPr>
          <a:xfrm>
            <a:off x="990600" y="1676400"/>
            <a:ext cx="7704856" cy="40010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45718" tIns="45718" rIns="45718" bIns="45718">
            <a:spAutoFit/>
          </a:bodyPr>
          <a:lstStyle/>
          <a:p>
            <a:pPr algn="ctr" defTabSz="642915">
              <a:defRPr sz="1800"/>
            </a:pPr>
            <a:r>
              <a:rPr sz="2000" b="1" dirty="0" smtClean="0">
                <a:latin typeface="Verdana Bold"/>
                <a:ea typeface="Verdana Bold"/>
                <a:cs typeface="Verdana Bold"/>
                <a:sym typeface="Verdana Bold"/>
              </a:rPr>
              <a:t>Las </a:t>
            </a:r>
            <a:r>
              <a:rPr sz="2000" b="1" dirty="0">
                <a:latin typeface="Verdana Bold"/>
                <a:ea typeface="Verdana Bold"/>
                <a:cs typeface="Verdana Bold"/>
                <a:sym typeface="Verdana Bold"/>
              </a:rPr>
              <a:t>cargas eléctricas.</a:t>
            </a:r>
          </a:p>
        </p:txBody>
      </p:sp>
      <p:sp>
        <p:nvSpPr>
          <p:cNvPr id="49" name="Shape 49"/>
          <p:cNvSpPr/>
          <p:nvPr/>
        </p:nvSpPr>
        <p:spPr>
          <a:xfrm>
            <a:off x="990600" y="2819400"/>
            <a:ext cx="7488833" cy="61554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45718" tIns="45718" rIns="45718" bIns="45718">
            <a:spAutoFit/>
          </a:bodyPr>
          <a:lstStyle>
            <a:lvl1pPr algn="just" defTabSz="914400">
              <a:defRPr sz="2400">
                <a:latin typeface="Arial"/>
                <a:ea typeface="Arial"/>
                <a:cs typeface="Arial"/>
                <a:sym typeface="Arial"/>
              </a:defRPr>
            </a:lvl1pPr>
          </a:lstStyle>
          <a:p>
            <a:pPr lvl="0" algn="l">
              <a:defRPr sz="1800"/>
            </a:pPr>
            <a:r>
              <a:rPr lang="es-ES_tradnl" sz="1700" dirty="0" smtClean="0"/>
              <a:t>Las </a:t>
            </a:r>
            <a:r>
              <a:rPr lang="es-ES_tradnl" sz="1700" b="1" dirty="0" smtClean="0"/>
              <a:t>cargas negativas </a:t>
            </a:r>
            <a:r>
              <a:rPr lang="es-ES_tradnl" sz="1700" dirty="0" smtClean="0"/>
              <a:t>que participan de los fenómenos eléctricos son los </a:t>
            </a:r>
            <a:r>
              <a:rPr lang="es-ES_tradnl" sz="1700" b="1" dirty="0" smtClean="0"/>
              <a:t>electrones</a:t>
            </a:r>
            <a:r>
              <a:rPr lang="es-ES_tradnl" sz="1700" dirty="0" smtClean="0"/>
              <a:t>.</a:t>
            </a:r>
            <a:endParaRPr lang="es-ES_tradnl" sz="1700" dirty="0"/>
          </a:p>
        </p:txBody>
      </p:sp>
      <p:sp>
        <p:nvSpPr>
          <p:cNvPr id="51" name="Shape 51"/>
          <p:cNvSpPr/>
          <p:nvPr/>
        </p:nvSpPr>
        <p:spPr>
          <a:xfrm>
            <a:off x="990600" y="4648200"/>
            <a:ext cx="7488833" cy="87715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45718" tIns="45718" rIns="45718" bIns="45718">
            <a:spAutoFit/>
          </a:bodyPr>
          <a:lstStyle>
            <a:lvl1pPr algn="just" defTabSz="914400">
              <a:defRPr sz="2400">
                <a:latin typeface="Arial"/>
                <a:ea typeface="Arial"/>
                <a:cs typeface="Arial"/>
                <a:sym typeface="Arial"/>
              </a:defRPr>
            </a:lvl1pPr>
          </a:lstStyle>
          <a:p>
            <a:pPr lvl="0">
              <a:defRPr sz="1800"/>
            </a:pPr>
            <a:r>
              <a:rPr lang="es-ES_tradnl" sz="1700" dirty="0" smtClean="0"/>
              <a:t>Los protones como los electrones participan de los fenómenos eléctricos, </a:t>
            </a:r>
            <a:r>
              <a:rPr lang="es-ES_tradnl" sz="1700" dirty="0"/>
              <a:t>s</a:t>
            </a:r>
            <a:r>
              <a:rPr lang="es-ES_tradnl" sz="1700" dirty="0" smtClean="0"/>
              <a:t>in embargo, los electrones son mucho más </a:t>
            </a:r>
            <a:r>
              <a:rPr lang="es-ES_tradnl" sz="1700" b="1" dirty="0" smtClean="0"/>
              <a:t>livianos </a:t>
            </a:r>
            <a:r>
              <a:rPr lang="es-ES_tradnl" sz="1700" dirty="0" smtClean="0"/>
              <a:t>y mucho más </a:t>
            </a:r>
            <a:r>
              <a:rPr lang="es-ES_tradnl" sz="1700" b="1" dirty="0" smtClean="0"/>
              <a:t>móviles </a:t>
            </a:r>
            <a:r>
              <a:rPr lang="es-ES_tradnl" sz="1700" dirty="0" smtClean="0"/>
              <a:t>que los protones y reaccionan  fácilmente a las fuerzas eléctricas.</a:t>
            </a:r>
            <a:endParaRPr lang="es-ES_tradnl" sz="1700" dirty="0"/>
          </a:p>
        </p:txBody>
      </p:sp>
      <p:sp>
        <p:nvSpPr>
          <p:cNvPr id="52" name="Shape 52"/>
          <p:cNvSpPr/>
          <p:nvPr/>
        </p:nvSpPr>
        <p:spPr>
          <a:xfrm>
            <a:off x="990600" y="5715000"/>
            <a:ext cx="7488832" cy="61554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45718" tIns="45718" rIns="45718" bIns="45718">
            <a:spAutoFit/>
          </a:bodyPr>
          <a:lstStyle>
            <a:lvl1pPr algn="just" defTabSz="914400">
              <a:defRPr sz="2400">
                <a:latin typeface="Arial"/>
                <a:ea typeface="Arial"/>
                <a:cs typeface="Arial"/>
                <a:sym typeface="Arial"/>
              </a:defRPr>
            </a:lvl1pPr>
          </a:lstStyle>
          <a:p>
            <a:pPr lvl="0">
              <a:defRPr sz="1800"/>
            </a:pPr>
            <a:r>
              <a:rPr lang="es-ES_tradnl" sz="1700" dirty="0" smtClean="0"/>
              <a:t>Los electrones se pueden desplazar fácilmente en los </a:t>
            </a:r>
            <a:r>
              <a:rPr lang="es-ES_tradnl" sz="1700" b="1" dirty="0" smtClean="0"/>
              <a:t>metales </a:t>
            </a:r>
            <a:r>
              <a:rPr lang="es-ES_tradnl" sz="1700" dirty="0" smtClean="0"/>
              <a:t>y de esa forma se producen </a:t>
            </a:r>
            <a:r>
              <a:rPr lang="es-ES_tradnl" sz="1700" b="1" dirty="0" smtClean="0"/>
              <a:t>corrientes eléctricas</a:t>
            </a:r>
            <a:r>
              <a:rPr lang="es-ES_tradnl" sz="1700" dirty="0" smtClean="0"/>
              <a:t>.</a:t>
            </a:r>
            <a:endParaRPr lang="es-ES_tradnl" sz="1700" dirty="0"/>
          </a:p>
        </p:txBody>
      </p:sp>
      <p:sp>
        <p:nvSpPr>
          <p:cNvPr id="15" name="TextBox 14"/>
          <p:cNvSpPr txBox="1"/>
          <p:nvPr/>
        </p:nvSpPr>
        <p:spPr>
          <a:xfrm>
            <a:off x="990600" y="4191000"/>
            <a:ext cx="6483190" cy="369332"/>
          </a:xfrm>
          <a:prstGeom prst="rect">
            <a:avLst/>
          </a:prstGeom>
          <a:noFill/>
        </p:spPr>
        <p:txBody>
          <a:bodyPr wrap="none" rtlCol="0">
            <a:spAutoFit/>
          </a:bodyPr>
          <a:lstStyle/>
          <a:p>
            <a:pPr lvl="0"/>
            <a:r>
              <a:rPr lang="es-ES_tradnl" b="1" dirty="0" smtClean="0"/>
              <a:t>¿Por qué sólo se habla de los </a:t>
            </a:r>
            <a:r>
              <a:rPr lang="es-ES_tradnl" b="1" u="sng" dirty="0" smtClean="0">
                <a:solidFill>
                  <a:srgbClr val="4F81BD"/>
                </a:solidFill>
              </a:rPr>
              <a:t>electr</a:t>
            </a:r>
            <a:r>
              <a:rPr lang="es-ES_tradnl" b="1" dirty="0" smtClean="0"/>
              <a:t>ones en </a:t>
            </a:r>
            <a:r>
              <a:rPr lang="es-ES_tradnl" b="1" u="sng" dirty="0" smtClean="0">
                <a:solidFill>
                  <a:schemeClr val="accent1"/>
                </a:solidFill>
              </a:rPr>
              <a:t>electr</a:t>
            </a:r>
            <a:r>
              <a:rPr lang="es-ES_tradnl" b="1" dirty="0" smtClean="0"/>
              <a:t>icidad?</a:t>
            </a:r>
          </a:p>
        </p:txBody>
      </p:sp>
      <p:sp>
        <p:nvSpPr>
          <p:cNvPr id="16" name="Rectangle 15"/>
          <p:cNvSpPr/>
          <p:nvPr/>
        </p:nvSpPr>
        <p:spPr>
          <a:xfrm>
            <a:off x="990600" y="2133600"/>
            <a:ext cx="7620000" cy="615553"/>
          </a:xfrm>
          <a:prstGeom prst="rect">
            <a:avLst/>
          </a:prstGeom>
          <a:ln w="12700">
            <a:miter lim="400000"/>
          </a:ln>
        </p:spPr>
        <p:txBody>
          <a:bodyPr lIns="45718" tIns="45718" rIns="45718" bIns="45718">
            <a:spAutoFit/>
          </a:bodyPr>
          <a:lstStyle/>
          <a:p>
            <a:r>
              <a:rPr lang="es-ES_tradnl" sz="1700" dirty="0">
                <a:latin typeface="Arial"/>
                <a:ea typeface="Arial"/>
                <a:cs typeface="Arial"/>
              </a:rPr>
              <a:t>Las </a:t>
            </a:r>
            <a:r>
              <a:rPr lang="es-ES_tradnl" sz="1700" b="1" dirty="0">
                <a:latin typeface="Arial"/>
                <a:ea typeface="Arial"/>
                <a:cs typeface="Arial"/>
                <a:sym typeface="Arial"/>
              </a:rPr>
              <a:t>cargas</a:t>
            </a:r>
            <a:r>
              <a:rPr lang="es-ES_tradnl" sz="1700" b="1" dirty="0">
                <a:latin typeface="Arial"/>
                <a:ea typeface="Arial"/>
                <a:cs typeface="Arial"/>
              </a:rPr>
              <a:t> positivas </a:t>
            </a:r>
            <a:r>
              <a:rPr lang="es-ES_tradnl" sz="1700" dirty="0" smtClean="0">
                <a:latin typeface="Arial"/>
                <a:ea typeface="Arial"/>
                <a:cs typeface="Arial"/>
              </a:rPr>
              <a:t>son </a:t>
            </a:r>
            <a:r>
              <a:rPr lang="es-ES_tradnl" sz="1700" dirty="0">
                <a:latin typeface="Arial"/>
                <a:ea typeface="Arial"/>
                <a:cs typeface="Arial"/>
              </a:rPr>
              <a:t>los protones. Se encuentran en los núcleos de los átomos.</a:t>
            </a:r>
          </a:p>
        </p:txBody>
      </p:sp>
      <p:sp>
        <p:nvSpPr>
          <p:cNvPr id="18" name="Oval 17"/>
          <p:cNvSpPr/>
          <p:nvPr/>
        </p:nvSpPr>
        <p:spPr>
          <a:xfrm rot="2662533">
            <a:off x="5862647" y="3187056"/>
            <a:ext cx="609600" cy="1143000"/>
          </a:xfrm>
          <a:prstGeom prst="ellipse">
            <a:avLst/>
          </a:prstGeom>
          <a:noFill/>
          <a:ln w="63500">
            <a:solidFill>
              <a:schemeClr val="accent6">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9" name="Oval 18"/>
          <p:cNvSpPr/>
          <p:nvPr/>
        </p:nvSpPr>
        <p:spPr>
          <a:xfrm rot="2662533">
            <a:off x="3702047" y="3405103"/>
            <a:ext cx="609600" cy="593640"/>
          </a:xfrm>
          <a:prstGeom prst="ellipse">
            <a:avLst/>
          </a:prstGeom>
          <a:noFill/>
          <a:ln w="63500">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1" name="Oval 20"/>
          <p:cNvSpPr/>
          <p:nvPr/>
        </p:nvSpPr>
        <p:spPr>
          <a:xfrm rot="2662533">
            <a:off x="8121646" y="3405103"/>
            <a:ext cx="609600" cy="593640"/>
          </a:xfrm>
          <a:prstGeom prst="ellipse">
            <a:avLst/>
          </a:prstGeom>
          <a:noFill/>
          <a:ln w="63500">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000"/>
                            </p:stCondLst>
                            <p:childTnLst>
                              <p:par>
                                <p:cTn id="16" presetID="2" presetClass="entr" presetSubtype="2" accel="50000" decel="5000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1+#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p:tmAbs val="0"/>
                                  </p:iterate>
                                  <p:childTnLst>
                                    <p:set>
                                      <p:cBhvr>
                                        <p:cTn id="23" fill="hold"/>
                                        <p:tgtEl>
                                          <p:spTgt spid="49"/>
                                        </p:tgtEl>
                                        <p:attrNameLst>
                                          <p:attrName>style.visibility</p:attrName>
                                        </p:attrNameLst>
                                      </p:cBhvr>
                                      <p:to>
                                        <p:strVal val="visible"/>
                                      </p:to>
                                    </p:set>
                                  </p:childTnLst>
                                </p:cTn>
                              </p:par>
                            </p:childTnLst>
                          </p:cTn>
                        </p:par>
                        <p:par>
                          <p:cTn id="24" fill="hold">
                            <p:stCondLst>
                              <p:cond delay="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1" accel="50000" decel="5000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p:tmAbs val="0"/>
                                  </p:iterate>
                                  <p:childTnLst>
                                    <p:set>
                                      <p:cBhvr>
                                        <p:cTn id="40" fill="hold"/>
                                        <p:tgtEl>
                                          <p:spTgt spid="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iterate>
                                    <p:tmAbs val="0"/>
                                  </p:iterate>
                                  <p:childTnLst>
                                    <p:set>
                                      <p:cBhvr>
                                        <p:cTn id="44" fill="hold"/>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advAuto="0"/>
      <p:bldP spid="51" grpId="0" animBg="1" advAuto="0"/>
      <p:bldP spid="52" grpId="0" animBg="1" advAuto="0"/>
      <p:bldP spid="15" grpId="0"/>
      <p:bldP spid="16" grpId="0" animBg="1"/>
      <p:bldP spid="18" grpId="0" animBg="1"/>
      <p:bldP spid="19" grpId="0" animBg="1"/>
      <p:bldP spid="21"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33587</TotalTime>
  <Words>4307</Words>
  <Application>Microsoft Office PowerPoint</Application>
  <PresentationFormat>Presentación en pantalla (4:3)</PresentationFormat>
  <Paragraphs>629</Paragraphs>
  <Slides>51</Slides>
  <Notes>46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51</vt:i4>
      </vt:variant>
    </vt:vector>
  </HeadingPairs>
  <TitlesOfParts>
    <vt:vector size="59" baseType="lpstr">
      <vt:lpstr>Arial</vt:lpstr>
      <vt:lpstr>Calibri</vt:lpstr>
      <vt:lpstr>Symbol</vt:lpstr>
      <vt:lpstr>Times New Roman</vt:lpstr>
      <vt:lpstr>Verdana</vt:lpstr>
      <vt:lpstr>Verdana Bold</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potencia es la cantidad de trabajo o variación de energía realizado en un tiempo determinado.     Si se produce más trabajo en el mismo tiempo habrá mayor potencia.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 Teresa Dittborn</dc:creator>
  <cp:lastModifiedBy>Cristian Pedernera</cp:lastModifiedBy>
  <cp:revision>738</cp:revision>
  <cp:lastPrinted>2014-05-02T14:16:46Z</cp:lastPrinted>
  <dcterms:created xsi:type="dcterms:W3CDTF">2014-07-07T19:57:15Z</dcterms:created>
  <dcterms:modified xsi:type="dcterms:W3CDTF">2015-03-23T15:55:10Z</dcterms:modified>
</cp:coreProperties>
</file>