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32" r:id="rId4"/>
    <p:sldMasterId id="2147483756" r:id="rId5"/>
  </p:sldMasterIdLst>
  <p:notesMasterIdLst>
    <p:notesMasterId r:id="rId33"/>
  </p:notesMasterIdLst>
  <p:handoutMasterIdLst>
    <p:handoutMasterId r:id="rId34"/>
  </p:handoutMasterIdLst>
  <p:sldIdLst>
    <p:sldId id="298" r:id="rId6"/>
    <p:sldId id="328" r:id="rId7"/>
    <p:sldId id="337" r:id="rId8"/>
    <p:sldId id="338" r:id="rId9"/>
    <p:sldId id="335" r:id="rId10"/>
    <p:sldId id="336" r:id="rId11"/>
    <p:sldId id="375" r:id="rId12"/>
    <p:sldId id="339" r:id="rId13"/>
    <p:sldId id="373" r:id="rId14"/>
    <p:sldId id="295" r:id="rId15"/>
    <p:sldId id="333" r:id="rId16"/>
    <p:sldId id="340" r:id="rId17"/>
    <p:sldId id="296" r:id="rId18"/>
    <p:sldId id="359" r:id="rId19"/>
    <p:sldId id="341" r:id="rId20"/>
    <p:sldId id="325" r:id="rId21"/>
    <p:sldId id="297" r:id="rId22"/>
    <p:sldId id="342" r:id="rId23"/>
    <p:sldId id="326" r:id="rId24"/>
    <p:sldId id="357" r:id="rId25"/>
    <p:sldId id="345" r:id="rId26"/>
    <p:sldId id="372" r:id="rId27"/>
    <p:sldId id="362" r:id="rId28"/>
    <p:sldId id="363" r:id="rId29"/>
    <p:sldId id="366" r:id="rId30"/>
    <p:sldId id="368" r:id="rId31"/>
    <p:sldId id="374" r:id="rId32"/>
  </p:sldIdLst>
  <p:sldSz cx="9144000" cy="6858000" type="screen4x3"/>
  <p:notesSz cx="9236075" cy="7010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0" autoAdjust="0"/>
    <p:restoredTop sz="86754" autoAdjust="0"/>
  </p:normalViewPr>
  <p:slideViewPr>
    <p:cSldViewPr>
      <p:cViewPr varScale="1">
        <p:scale>
          <a:sx n="92" d="100"/>
          <a:sy n="92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813" y="0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A5B634-F625-4BD5-881A-ADB7CE7B47CA}" type="datetimeFigureOut">
              <a:rPr lang="es-CL"/>
              <a:pPr>
                <a:defRPr/>
              </a:pPr>
              <a:t>23-03-2015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813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A0A7DB-4B78-4F1F-BB4E-746EB5DD539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923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813" y="0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86871D-C613-407E-A561-CB0ED3C1C10A}" type="datetimeFigureOut">
              <a:rPr lang="es-CL"/>
              <a:pPr>
                <a:defRPr/>
              </a:pPr>
              <a:t>23-03-2015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925" y="3330575"/>
            <a:ext cx="73882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813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29825C-9C61-439A-B490-5284B7A8D22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220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1FFA9-A863-4145-9717-AB12FA30EA49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42197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E977E-6225-4900-8919-DD9AC947BF98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353763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00228-74DA-4F97-97DE-F24C0BC2D2B8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761269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C4F1B-F00C-45F4-BE35-84466BBDB2D4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887966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1D38E-CE9E-4611-971B-747E5DC01AAE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4055470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DDE89-9D75-4DD5-BEF5-C43679B39C62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786824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5E23E-4A7D-4EAD-A886-E5E90C6BB530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43036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C51E4-486E-48AE-868D-5B7530B45792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88444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8FD08-13B6-459F-9C4B-FD0550C0A847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382814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250F4-21A0-4773-A0E4-11BCE9B74F0B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268157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14C53-AECB-4277-AD2E-C6628F2111C0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20488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AA9EE-51C8-4AB9-9DC6-3F09F1582DF6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693828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14C53-AECB-4277-AD2E-C6628F2111C0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236833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6004B-E96A-49FE-93C3-581A797ED845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F8288-0939-4A7B-B527-132A7F7DE9B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39797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26467-53EB-4BC7-89C6-F00B500CD653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94696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FCD5F-AD46-4D3D-9608-1A3C44182DA4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9492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FCD5F-AD46-4D3D-9608-1A3C44182DA4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58375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6355A-0090-491C-9CF6-9B3BB4B29A5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56864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CCF40-2846-45EE-9D73-8920CDA17FBD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21424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A3F18-58C9-4A1D-BCD5-1C5F9255054C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7689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17CA-C6F8-48D1-9986-00A88EADABDB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40B3-1AF4-466D-A442-8B401F6AE88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028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903A-EBB0-4F58-BC84-B941B148E5FA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7BCE-C3E7-4FA7-AE41-22155F33392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346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9E24-6A33-47BD-99A7-18E9A91EC6F6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C642-F48A-4140-8C50-A7F323C9F95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509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87F319-C452-4172-A1EC-FDCE42EE1201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D032DE-F02E-4BD6-9BFE-EE36A3E0EF0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931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FBE878-1D58-4F29-8821-5016E118056F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26F04F-2716-4F00-89F4-4F0297D6E55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85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16A9C7-AA49-428A-B4B9-ECC451365C4B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C5596B-FDD1-4D4E-91AB-D871ED3A06B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19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CD890-BE63-4948-B419-DD5DC4359D60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CB46D6-AA1C-4C33-978C-21461DAD6C3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71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9B4B74-D1D2-4D2F-96F1-01EFC8770DFD}" type="datetime1">
              <a:rPr lang="es-CL" smtClean="0"/>
              <a:t>23-03-2015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822E6-40C2-4ED9-8F89-FC462EBB3EB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12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C13832-E3C7-446E-BFEF-8DDFF6805363}" type="datetime1">
              <a:rPr lang="es-CL" smtClean="0"/>
              <a:t>23-03-2015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6E344E-5908-4A6C-BD5F-7455B1DDA25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476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20C2D2-4DA5-41FA-932A-3600BCD2759E}" type="datetime1">
              <a:rPr lang="es-CL" smtClean="0"/>
              <a:t>23-03-2015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D06A1-159A-4183-951E-E02E15741A4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829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1E7F70-92C5-4593-AC64-B31C244A6263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2429D4-F0AD-420A-BB80-6DD8B97C1FA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98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3B0D-7CA6-4686-A15B-559484F3E14D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8B24-BA8E-4B45-8CB7-90FA225113D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878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0D2C10-E9E4-433C-A953-9537E6484569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BF85FD-55F5-4607-A9C7-9C0F051D13B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790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12F4B7-43E0-4293-B1CF-35B0309A2290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B6860D-7CF4-42D3-A641-7738131C7A2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074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98A63F-661F-470C-B98C-470B5C8A7AA2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E73FF0-E6DC-4880-9888-CBBD7FA4C85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789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DD240-1ED5-4164-A76C-8C620EB5519E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B8D94-72EB-4D92-A2E1-4A8830BE313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6473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7281B4-65F5-4117-BE2E-618664BDD876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D4782E-7178-4AFE-926F-3708AF7C54E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894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318E0-DB47-4709-ABD2-9AC5F6E07E52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599816-B698-4791-B552-C3CE3239E6B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907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75509A-525A-4ECF-BA78-777925C1C9B2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98A97F-A998-4154-85F0-88CA5F34C3D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3165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6F9DDE-BB88-4DBB-95F1-BC73B5655111}" type="datetime1">
              <a:rPr lang="es-CL" smtClean="0"/>
              <a:t>23-03-2015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9A181A-4A0A-4AFE-AA8C-A0C53ED0765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985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F795DB-20EF-45DB-9731-138FA4291B2E}" type="datetime1">
              <a:rPr lang="es-CL" smtClean="0"/>
              <a:t>23-03-2015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E0425-6C6D-479D-AC6C-38F4B773D22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9592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D84223-DB63-44B5-A3A6-990AABC93D62}" type="datetime1">
              <a:rPr lang="es-CL" smtClean="0"/>
              <a:t>23-03-2015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AC9FC9-DA56-459B-9A87-BC4CF5C2897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19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4BA5-052B-466D-BF14-8A23C4CF72C3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BE62-FC3C-4D35-B747-2C8CE0C3D90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631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A9A6EB-B0D5-4E6E-AF1D-1B025493DEE1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A8C815-1C25-4378-B339-52D86D0F049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049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7170AA-2EA2-4CAB-8AFF-7E5D09E1C6DD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90D055-BC63-4B58-B4E4-8863779EF38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621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6257D6-F0A7-4775-B013-FCAB7FA2B648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C6BBC9-3C10-43FF-87FF-BACC92F1C82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941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6A756D-ACC9-4046-9622-9EFFF187AFB9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418FB7-D78D-4CF8-A3FD-6C820A72CEB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454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1EF186-B21C-466C-8D7B-9775FE7CECE7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E31696-AD7C-4548-9C3C-E748B4A1660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0528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57AE59-683D-453C-947A-3DFD964E8BB7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4FDAD6-0CAA-4278-AAE2-F46910F3F3A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157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13770F-FC4C-43AB-8BFB-DA18E0AB1CB9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E322CD-31FB-412E-8C64-7866F561AF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358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84C307-B39E-4BBC-9069-728646FD11A8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9ED479-D697-41C1-B0AE-BD8387AC89A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753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3EDB64-E60C-4EF7-9BD4-83C7D918D576}" type="datetime1">
              <a:rPr lang="es-CL" smtClean="0"/>
              <a:t>23-03-2015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F8DDFE-F6FA-4A0B-9FF3-D6D5108A1CC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901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79EB2-EC0F-4812-8482-89BC35D34CCF}" type="datetime1">
              <a:rPr lang="es-CL" smtClean="0"/>
              <a:t>23-03-2015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C9B354-BE23-4B92-879F-6C5DBFE45E8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1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5786-07A2-4637-967E-9F578F33AE6C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F98C-AC52-4222-9533-82A394ECCA7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0114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251CE2-34BF-4611-9217-2477F4849A8D}" type="datetime1">
              <a:rPr lang="es-CL" smtClean="0"/>
              <a:t>23-03-2015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605DF0-3405-4176-805A-1D27130F3B4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9980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55D90E-CF64-4068-AA8E-813A53EDA23F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400DD8-0C77-43CE-9D0A-635C3733BB0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9445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C8A72B-0DDA-402C-9FA8-C40A84D53335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18D6E2-58DB-4DFE-A08D-4C7B92C353C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7240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BEC2C7-93BC-4AC4-A1A9-7585786AEEE9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C81370-AAFB-48FB-BCBD-D0F97B82FF7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37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1FD9A-F9A5-4D02-8718-355AF1502554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430465-BC91-4659-840B-2368C2899E3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9746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268C12-DB46-4177-9811-974AC79DA933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A8080F-D320-4ABB-B138-D1532876BB8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7405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60B3BD-8B95-4F20-8B57-D13B6B51F685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F012D7-15CC-432E-B82F-274E92498C1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0629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5C5920-B7E9-4324-8321-775771F61365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657884-9641-4ED9-B028-A7BB2DF4D55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7012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47F5A6-87BD-4A8B-8427-68F55C7B2323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236F3E-5A0E-4F4E-94BC-51C4362D0C1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722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C7FDC6-7AD7-476B-9DA8-2D5697F68E98}" type="datetime1">
              <a:rPr lang="es-CL" smtClean="0"/>
              <a:t>23-03-2015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9861C-91E7-4274-8B74-9CF14866E90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57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2578-1B24-4801-83FF-3C3DCABE938A}" type="datetime1">
              <a:rPr lang="es-CL" smtClean="0"/>
              <a:t>23-03-2015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348B-2F4A-4361-A2BC-4E811447FE5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8128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F11DD-4511-43DB-BC90-089793FA7E95}" type="datetime1">
              <a:rPr lang="es-CL" smtClean="0"/>
              <a:t>23-03-2015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A32BBE-DE81-4D69-9E93-C32B6C03940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0086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935772-E250-4D55-87AB-8FBE1AC8560E}" type="datetime1">
              <a:rPr lang="es-CL" smtClean="0"/>
              <a:t>23-03-2015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EE7EB-14A6-4CFF-9D2F-95283B5009E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926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6EB9EE-8732-4923-9DB9-D5CB327F09E8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FDD590-0D15-4C9A-9608-89419DCCB5B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860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27C733-A50A-4C53-803D-05CB3E3E8EAA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A31DF-718A-4038-9BCB-81DD0DD7DC8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4977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457DDF-BBB0-4A3E-B5E3-8C9900686FDE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5BE0FA-805A-494F-8581-11615A8B2CA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023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547242-B91C-4F70-B88A-8BD586CCA8EE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D0C43E-2C67-4B74-9A31-34BFC73D0FE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984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FACA-CE9B-4E53-ACFD-AEA1B830D3A1}" type="datetime1">
              <a:rPr lang="es-CL" smtClean="0"/>
              <a:t>23-03-2015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2906-2C2D-4B07-8613-7DF43F7B2D3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837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35EC-FBA2-4AD4-9435-D6B511E8E956}" type="datetime1">
              <a:rPr lang="es-CL" smtClean="0"/>
              <a:t>23-03-2015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F78A-85D0-4895-BE24-AEC8C38B50B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173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5CA5-A4C6-42EA-9252-C184F1BC4E0C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19BB-75D8-401A-9FCD-8A3C76CB039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568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440-04DC-48C0-B567-1FA629CDB326}" type="datetime1">
              <a:rPr lang="es-CL" smtClean="0"/>
              <a:t>23-03-2015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8C02-5C31-4FC7-93C5-65DEDC6894B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71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88AE5-EA81-4FB2-8AD9-9F1C486CC19E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485CB-010B-4843-B7A1-6C70209EEF1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43B474-C225-4AFD-B6A9-3C2D64736B90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D7F6AC4-9586-4049-92ED-2A5FA3FCF1A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06EC8E-73F9-4852-8E55-F63C6E55D82B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76E83F6-56C1-4328-A18D-FF7156C71A0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3BB3936-00BF-47E0-93D4-33AD41492960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63761EA-4DA0-4F5F-9D2F-4097ED376FC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7BC7729-8749-4337-B9AB-5B11F8F85134}" type="datetime1">
              <a:rPr lang="es-CL" smtClean="0"/>
              <a:t>23-03-2015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B9D672-59BB-46DB-B84C-EE62246EF25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6.pn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41.jpeg"/><Relationship Id="rId4" Type="http://schemas.openxmlformats.org/officeDocument/2006/relationships/image" Target="../media/image26.pn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349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49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349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1 CuadroTexto"/>
          <p:cNvSpPr txBox="1">
            <a:spLocks noChangeArrowheads="1"/>
          </p:cNvSpPr>
          <p:nvPr/>
        </p:nvSpPr>
        <p:spPr bwMode="auto">
          <a:xfrm>
            <a:off x="2582863" y="766763"/>
            <a:ext cx="417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>
                <a:solidFill>
                  <a:srgbClr val="404040"/>
                </a:solidFill>
                <a:latin typeface="Verdana" pitchFamily="34" charset="0"/>
              </a:rPr>
              <a:t>ELECTRICIDAD BÁSICA</a:t>
            </a:r>
          </a:p>
          <a:p>
            <a:pPr algn="ctr" eaLnBrk="1" hangingPunct="1"/>
            <a:endParaRPr lang="es-CL" altLang="es-CL" sz="2400" b="1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46095" y="1772816"/>
            <a:ext cx="621028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Corriente Eléctrica 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Fuentes de </a:t>
            </a:r>
            <a:r>
              <a:rPr lang="es-E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Energía. </a:t>
            </a:r>
            <a:endParaRPr lang="es-ES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terapia fisica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59832" y="3218742"/>
            <a:ext cx="3613515" cy="251451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</a:t>
            </a:fld>
            <a:endParaRPr lang="es-CL"/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5468094" y="5805264"/>
            <a:ext cx="3352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Unidad </a:t>
            </a:r>
            <a:r>
              <a:rPr lang="es-ES" altLang="es-CL" sz="2400" b="1" dirty="0">
                <a:solidFill>
                  <a:srgbClr val="404040"/>
                </a:solidFill>
                <a:latin typeface="Verdana" pitchFamily="34" charset="0"/>
              </a:rPr>
              <a:t>1      </a:t>
            </a:r>
          </a:p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Fundamentos 2</a:t>
            </a:r>
            <a:endParaRPr lang="es-ES" altLang="es-CL" sz="2400" b="1" dirty="0">
              <a:solidFill>
                <a:srgbClr val="40404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168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168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168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71689" name="2 CuadroTexto"/>
          <p:cNvSpPr txBox="1">
            <a:spLocks noChangeArrowheads="1"/>
          </p:cNvSpPr>
          <p:nvPr/>
        </p:nvSpPr>
        <p:spPr bwMode="auto">
          <a:xfrm>
            <a:off x="3563938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971550" y="2276475"/>
            <a:ext cx="78279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>
                <a:latin typeface="Verdana" pitchFamily="34" charset="0"/>
              </a:rPr>
              <a:t>La corriente eléctrica se genera cuando los electrones se mueven a través de conductores.</a:t>
            </a:r>
          </a:p>
          <a:p>
            <a:pPr eaLnBrk="1" hangingPunct="1"/>
            <a:endParaRPr lang="es-CL" altLang="es-CL">
              <a:latin typeface="Verdana" pitchFamily="34" charset="0"/>
            </a:endParaRPr>
          </a:p>
          <a:p>
            <a:pPr eaLnBrk="1" hangingPunct="1"/>
            <a:r>
              <a:rPr lang="es-CL" altLang="es-CL">
                <a:latin typeface="Verdana" pitchFamily="34" charset="0"/>
              </a:rPr>
              <a:t>Por ejemplo:</a:t>
            </a:r>
          </a:p>
          <a:p>
            <a:pPr algn="just" eaLnBrk="1" hangingPunct="1"/>
            <a:r>
              <a:rPr lang="es-CL" altLang="es-CL">
                <a:latin typeface="Verdana" pitchFamily="34" charset="0"/>
              </a:rPr>
              <a:t>En la figura vemos  como tres  electrones se mueven atraídos por el protón.</a:t>
            </a: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1671638" y="4221163"/>
            <a:ext cx="387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900113" y="5084763"/>
            <a:ext cx="789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>
                <a:latin typeface="Verdana" pitchFamily="34" charset="0"/>
              </a:rPr>
              <a:t>Si pensamos que esos electrones son de un cable entonces decimos que por el cable circula una corriente eléctrica.</a:t>
            </a:r>
          </a:p>
        </p:txBody>
      </p:sp>
      <p:grpSp>
        <p:nvGrpSpPr>
          <p:cNvPr id="3" name="4 Grupo"/>
          <p:cNvGrpSpPr>
            <a:grpSpLocks/>
          </p:cNvGrpSpPr>
          <p:nvPr/>
        </p:nvGrpSpPr>
        <p:grpSpPr bwMode="auto">
          <a:xfrm>
            <a:off x="2365375" y="4294188"/>
            <a:ext cx="3744913" cy="647700"/>
            <a:chOff x="2915816" y="4311665"/>
            <a:chExt cx="5256584" cy="792088"/>
          </a:xfrm>
        </p:grpSpPr>
        <p:sp>
          <p:nvSpPr>
            <p:cNvPr id="20" name="19 Flecha derecha"/>
            <p:cNvSpPr/>
            <p:nvPr/>
          </p:nvSpPr>
          <p:spPr>
            <a:xfrm>
              <a:off x="5538538" y="4443680"/>
              <a:ext cx="978227" cy="483406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>
                <a:solidFill>
                  <a:srgbClr val="92D050"/>
                </a:solidFill>
              </a:endParaRPr>
            </a:p>
          </p:txBody>
        </p:sp>
        <p:pic>
          <p:nvPicPr>
            <p:cNvPr id="716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4311665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7" y="4397241"/>
              <a:ext cx="576063" cy="529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381751"/>
              <a:ext cx="47625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254" y="4381751"/>
              <a:ext cx="47625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383" y="4381753"/>
              <a:ext cx="47625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091" y="4540184"/>
              <a:ext cx="3476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545" y="4540184"/>
              <a:ext cx="3476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540184"/>
              <a:ext cx="3476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7710" name="22 CuadroTexto"/>
          <p:cNvSpPr txBox="1">
            <a:spLocks noChangeArrowheads="1"/>
          </p:cNvSpPr>
          <p:nvPr/>
        </p:nvSpPr>
        <p:spPr bwMode="auto">
          <a:xfrm>
            <a:off x="1619250" y="1763713"/>
            <a:ext cx="648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sz="2000" b="1" dirty="0">
                <a:latin typeface="Verdana" pitchFamily="34" charset="0"/>
              </a:rPr>
              <a:t>¿Cuándo se genera la corriente eléctrica?     </a:t>
            </a:r>
          </a:p>
        </p:txBody>
      </p:sp>
      <p:cxnSp>
        <p:nvCxnSpPr>
          <p:cNvPr id="25" name="24 Conector recto"/>
          <p:cNvCxnSpPr/>
          <p:nvPr/>
        </p:nvCxnSpPr>
        <p:spPr>
          <a:xfrm>
            <a:off x="1671638" y="5013325"/>
            <a:ext cx="387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266700"/>
            <a:ext cx="8588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971550" y="58785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>
                <a:solidFill>
                  <a:srgbClr val="000000"/>
                </a:solidFill>
                <a:latin typeface="Verdana" pitchFamily="34" charset="0"/>
              </a:rPr>
              <a:t>Para que esto sea posible, es decir para generar una corriente eléctrica, son necesarias  las fuentes de energía.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270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270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271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72713" name="2 CuadroTexto"/>
          <p:cNvSpPr txBox="1">
            <a:spLocks noChangeArrowheads="1"/>
          </p:cNvSpPr>
          <p:nvPr/>
        </p:nvSpPr>
        <p:spPr bwMode="auto">
          <a:xfrm>
            <a:off x="3563938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158730" name="4 Rectángulo"/>
          <p:cNvSpPr>
            <a:spLocks noChangeArrowheads="1"/>
          </p:cNvSpPr>
          <p:nvPr/>
        </p:nvSpPr>
        <p:spPr bwMode="auto">
          <a:xfrm>
            <a:off x="1116013" y="2816225"/>
            <a:ext cx="7416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s-CL" dirty="0">
                <a:solidFill>
                  <a:srgbClr val="000000"/>
                </a:solidFill>
                <a:latin typeface="Verdana" pitchFamily="34" charset="0"/>
              </a:rPr>
              <a:t>Es la cantidad de carga que se mueve por un conductor en un determinado tiempo.</a:t>
            </a:r>
          </a:p>
          <a:p>
            <a:pPr algn="just">
              <a:spcBef>
                <a:spcPct val="20000"/>
              </a:spcBef>
            </a:pPr>
            <a:endParaRPr lang="es-ES" altLang="es-CL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s-ES" altLang="es-CL" dirty="0">
                <a:solidFill>
                  <a:srgbClr val="000000"/>
                </a:solidFill>
                <a:latin typeface="Verdana" pitchFamily="34" charset="0"/>
              </a:rPr>
              <a:t>Su unidad de medida, en el SI,  es el “ampere”, esta unidad da origen al nombre del instrumento que se utiliza para medir la corriente eléctrica: “el amperímetro”.</a:t>
            </a:r>
          </a:p>
          <a:p>
            <a:pPr algn="just">
              <a:spcBef>
                <a:spcPct val="20000"/>
              </a:spcBef>
            </a:pPr>
            <a:r>
              <a:rPr lang="es-ES" altLang="es-CL" dirty="0">
                <a:solidFill>
                  <a:srgbClr val="000000"/>
                </a:solidFill>
                <a:latin typeface="Verdana" pitchFamily="34" charset="0"/>
              </a:rPr>
              <a:t>                                 	</a:t>
            </a:r>
            <a:endParaRPr lang="es-ES_tradnl" altLang="es-ES_tradnl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27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0675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32" name="12 CuadroTexto"/>
          <p:cNvSpPr txBox="1">
            <a:spLocks noChangeArrowheads="1"/>
          </p:cNvSpPr>
          <p:nvPr/>
        </p:nvSpPr>
        <p:spPr bwMode="auto">
          <a:xfrm>
            <a:off x="1908175" y="1763713"/>
            <a:ext cx="705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 smtClean="0">
                <a:latin typeface="Verdana" pitchFamily="34" charset="0"/>
              </a:rPr>
              <a:t>¿ Qué </a:t>
            </a:r>
            <a:r>
              <a:rPr lang="es-CL" altLang="es-CL" b="1" dirty="0">
                <a:latin typeface="Verdana" pitchFamily="34" charset="0"/>
              </a:rPr>
              <a:t>es la intensidad de corriente eléctrica?    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11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373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373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373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73737" name="2 CuadroTexto"/>
          <p:cNvSpPr txBox="1">
            <a:spLocks noChangeArrowheads="1"/>
          </p:cNvSpPr>
          <p:nvPr/>
        </p:nvSpPr>
        <p:spPr bwMode="auto">
          <a:xfrm>
            <a:off x="3563938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84438" y="1700213"/>
            <a:ext cx="29511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b="1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¿Qué es el ampere?</a:t>
            </a:r>
            <a:r>
              <a:rPr lang="es-ES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endParaRPr lang="es-ES" sz="16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97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49725"/>
            <a:ext cx="3959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52413"/>
            <a:ext cx="854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6013" y="2151063"/>
            <a:ext cx="7775575" cy="2141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s-ES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S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ampere es la medida de la intensidad de corriente en el Sistema Internacional de medidas y hace referencia a </a:t>
            </a:r>
            <a:r>
              <a:rPr lang="es-ES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cantidad </a:t>
            </a:r>
            <a:r>
              <a:rPr lang="es-ES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carga medida en coulomb que pasan por </a:t>
            </a:r>
            <a:r>
              <a:rPr lang="es-ES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conductor </a:t>
            </a:r>
            <a:r>
              <a:rPr lang="es-ES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un  segundo.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s-ES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ES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ampere equivale a que pase la carga de un </a:t>
            </a:r>
            <a:r>
              <a:rPr lang="es-ES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coulomb (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6x10</a:t>
            </a:r>
            <a:r>
              <a:rPr lang="es-CL" baseline="30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electrones), por un segundo.       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CL" dirty="0">
                <a:solidFill>
                  <a:prstClr val="black"/>
                </a:solidFill>
                <a:latin typeface="Calibri"/>
              </a:rPr>
              <a:t>      </a:t>
            </a:r>
            <a:endParaRPr lang="es-CL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347788" y="5470525"/>
            <a:ext cx="74723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CL" altLang="es-CL" dirty="0">
                <a:solidFill>
                  <a:srgbClr val="000000"/>
                </a:solidFill>
                <a:latin typeface="Calibri" pitchFamily="34" charset="0"/>
              </a:rPr>
              <a:t>Nota: </a:t>
            </a:r>
            <a:r>
              <a:rPr lang="es-CL" altLang="es-CL" sz="1600" dirty="0">
                <a:solidFill>
                  <a:srgbClr val="000000"/>
                </a:solidFill>
                <a:latin typeface="Calibri" pitchFamily="34" charset="0"/>
              </a:rPr>
              <a:t>Charles- </a:t>
            </a:r>
            <a:r>
              <a:rPr lang="es-CL" altLang="es-CL" sz="1600" dirty="0" err="1">
                <a:solidFill>
                  <a:srgbClr val="000000"/>
                </a:solidFill>
                <a:latin typeface="Calibri" pitchFamily="34" charset="0"/>
              </a:rPr>
              <a:t>Augustin</a:t>
            </a:r>
            <a:r>
              <a:rPr lang="es-CL" altLang="es-CL" sz="1600" dirty="0">
                <a:solidFill>
                  <a:srgbClr val="000000"/>
                </a:solidFill>
                <a:latin typeface="Calibri" pitchFamily="34" charset="0"/>
              </a:rPr>
              <a:t> de Coulomb fue un físico e ingeniero francés (1736 –1806) . </a:t>
            </a:r>
          </a:p>
          <a:p>
            <a:pPr eaLnBrk="1" hangingPunct="1">
              <a:spcBef>
                <a:spcPct val="20000"/>
              </a:spcBef>
            </a:pPr>
            <a:r>
              <a:rPr lang="es-CL" altLang="es-CL" sz="1600" dirty="0">
                <a:solidFill>
                  <a:srgbClr val="000000"/>
                </a:solidFill>
                <a:latin typeface="Calibri" pitchFamily="34" charset="0"/>
              </a:rPr>
              <a:t>        Se recuerda por haber descrito de manera matemática la ley de atracción entre cargas </a:t>
            </a:r>
            <a:r>
              <a:rPr lang="es-CL" altLang="es-CL" sz="1600" dirty="0" smtClean="0">
                <a:solidFill>
                  <a:srgbClr val="000000"/>
                </a:solidFill>
                <a:latin typeface="Calibri" pitchFamily="34" charset="0"/>
              </a:rPr>
              <a:t>eléctricas.</a:t>
            </a:r>
            <a:endParaRPr lang="es-CL" altLang="es-CL" dirty="0">
              <a:solidFill>
                <a:srgbClr val="000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12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475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475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475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187450" y="1628775"/>
            <a:ext cx="777716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¿De dónde proviene la electricidad que consumimos en nuestras casas?</a:t>
            </a: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eaLnBrk="1" hangingPunct="1"/>
            <a:r>
              <a:rPr lang="es-CL" altLang="es-CL" dirty="0">
                <a:latin typeface="Verdana" pitchFamily="34" charset="0"/>
              </a:rPr>
              <a:t>La electricidad que consumimos en nuestras casas </a:t>
            </a:r>
            <a:r>
              <a:rPr lang="es-CL" altLang="es-CL" dirty="0" smtClean="0">
                <a:latin typeface="Verdana" pitchFamily="34" charset="0"/>
              </a:rPr>
              <a:t>proviene de </a:t>
            </a:r>
            <a:r>
              <a:rPr lang="es-CL" altLang="es-CL" b="1" dirty="0" smtClean="0">
                <a:latin typeface="Verdana" pitchFamily="34" charset="0"/>
              </a:rPr>
              <a:t>centrales </a:t>
            </a:r>
            <a:r>
              <a:rPr lang="es-CL" altLang="es-CL" b="1" dirty="0">
                <a:latin typeface="Verdana" pitchFamily="34" charset="0"/>
              </a:rPr>
              <a:t>eléctricas </a:t>
            </a:r>
            <a:r>
              <a:rPr lang="es-CL" altLang="es-CL" dirty="0" smtClean="0">
                <a:latin typeface="Verdana" pitchFamily="34" charset="0"/>
              </a:rPr>
              <a:t>donde</a:t>
            </a:r>
            <a:r>
              <a:rPr lang="es-CL" altLang="es-CL" b="1" dirty="0" smtClean="0">
                <a:latin typeface="Verdana" pitchFamily="34" charset="0"/>
              </a:rPr>
              <a:t> </a:t>
            </a:r>
            <a:r>
              <a:rPr lang="es-CL" altLang="es-CL" dirty="0" smtClean="0">
                <a:latin typeface="Verdana" pitchFamily="34" charset="0"/>
              </a:rPr>
              <a:t>se genera a </a:t>
            </a:r>
            <a:r>
              <a:rPr lang="es-CL" altLang="es-CL" dirty="0">
                <a:latin typeface="Verdana" pitchFamily="34" charset="0"/>
              </a:rPr>
              <a:t>partir de la conversión de otras energías.</a:t>
            </a:r>
          </a:p>
          <a:p>
            <a:pPr eaLnBrk="1" hangingPunct="1"/>
            <a:r>
              <a:rPr lang="es-CL" altLang="es-CL" dirty="0" smtClean="0">
                <a:latin typeface="Verdana" pitchFamily="34" charset="0"/>
              </a:rPr>
              <a:t>Desde </a:t>
            </a:r>
            <a:r>
              <a:rPr lang="es-CL" altLang="es-CL" dirty="0">
                <a:latin typeface="Verdana" pitchFamily="34" charset="0"/>
              </a:rPr>
              <a:t>las centrales eléctricas  viaja, por los cables, hasta llegar a nuestras casas</a:t>
            </a:r>
            <a:r>
              <a:rPr lang="es-CL" altLang="es-CL" dirty="0">
                <a:latin typeface="Calibri" pitchFamily="34" charset="0"/>
              </a:rPr>
              <a:t>.</a:t>
            </a:r>
          </a:p>
          <a:p>
            <a:pPr eaLnBrk="1" hangingPunct="1"/>
            <a:endParaRPr lang="es-CL" altLang="es-CL" dirty="0">
              <a:latin typeface="Calibri" pitchFamily="34" charset="0"/>
            </a:endParaRPr>
          </a:p>
          <a:p>
            <a:pPr eaLnBrk="1" hangingPunct="1"/>
            <a:endParaRPr lang="es-CL" altLang="es-CL" dirty="0">
              <a:latin typeface="Calibri" pitchFamily="34" charset="0"/>
            </a:endParaRPr>
          </a:p>
          <a:p>
            <a:pPr eaLnBrk="1" hangingPunct="1"/>
            <a:endParaRPr lang="es-CL" altLang="es-CL" dirty="0">
              <a:latin typeface="Calibri" pitchFamily="34" charset="0"/>
            </a:endParaRPr>
          </a:p>
          <a:p>
            <a:pPr eaLnBrk="1" hangingPunct="1"/>
            <a:endParaRPr lang="es-CL" altLang="es-CL" dirty="0">
              <a:latin typeface="Calibri" pitchFamily="34" charset="0"/>
            </a:endParaRPr>
          </a:p>
          <a:p>
            <a:pPr eaLnBrk="1" hangingPunct="1"/>
            <a:endParaRPr lang="es-CL" altLang="es-CL" dirty="0">
              <a:latin typeface="Calibri" pitchFamily="34" charset="0"/>
            </a:endParaRPr>
          </a:p>
          <a:p>
            <a:pPr eaLnBrk="1" hangingPunct="1"/>
            <a:endParaRPr lang="es-CL" altLang="es-CL" dirty="0">
              <a:latin typeface="Calibri" pitchFamily="34" charset="0"/>
            </a:endParaRPr>
          </a:p>
          <a:p>
            <a:pPr algn="just" eaLnBrk="1" hangingPunct="1"/>
            <a:r>
              <a:rPr lang="es-CL" altLang="es-CL" dirty="0">
                <a:latin typeface="Verdana" pitchFamily="34" charset="0"/>
              </a:rPr>
              <a:t>	</a:t>
            </a:r>
          </a:p>
        </p:txBody>
      </p:sp>
      <p:pic>
        <p:nvPicPr>
          <p:cNvPr id="747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277813"/>
            <a:ext cx="8588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2" descr="http://www.afinidadelectrica.com.ar/html/Image/articulo109-redes/art109-redeseficientes-fig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33825"/>
            <a:ext cx="44640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13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578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578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578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pic>
        <p:nvPicPr>
          <p:cNvPr id="757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277813"/>
            <a:ext cx="8588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971550" y="2492375"/>
            <a:ext cx="7772400" cy="3384550"/>
          </a:xfrm>
        </p:spPr>
        <p:txBody>
          <a:bodyPr/>
          <a:lstStyle/>
          <a:p>
            <a:pPr>
              <a:defRPr/>
            </a:pPr>
            <a:r>
              <a:rPr lang="es-CL" sz="1000" dirty="0" smtClean="0"/>
              <a:t>                                                                                                                                                                                           </a:t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/>
            </a:r>
            <a:br>
              <a:rPr lang="es-CL" sz="1000" dirty="0" smtClean="0"/>
            </a:br>
            <a:r>
              <a:rPr lang="es-CL" sz="1000" dirty="0" smtClean="0"/>
              <a:t>                                                                        </a:t>
            </a:r>
            <a:endParaRPr lang="es-CL" sz="1000" dirty="0"/>
          </a:p>
        </p:txBody>
      </p:sp>
      <p:sp>
        <p:nvSpPr>
          <p:cNvPr id="14347" name="12 Marcador de texto"/>
          <p:cNvSpPr>
            <a:spLocks noGrp="1"/>
          </p:cNvSpPr>
          <p:nvPr>
            <p:ph type="body" idx="1"/>
          </p:nvPr>
        </p:nvSpPr>
        <p:spPr>
          <a:xfrm>
            <a:off x="1042988" y="1628775"/>
            <a:ext cx="7772400" cy="792163"/>
          </a:xfrm>
        </p:spPr>
        <p:txBody>
          <a:bodyPr/>
          <a:lstStyle/>
          <a:p>
            <a:r>
              <a:rPr lang="es-CL" altLang="es-CL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fuentes de energías usted conoce que utilizan las centrales de generación eléctrica? </a:t>
            </a:r>
          </a:p>
        </p:txBody>
      </p:sp>
      <p:pic>
        <p:nvPicPr>
          <p:cNvPr id="14348" name="14 Imagen" descr="carb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152775"/>
            <a:ext cx="933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15 Imagen" descr="no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51150"/>
            <a:ext cx="1466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16 Imagen" descr="nucle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024188"/>
            <a:ext cx="17335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18 Imagen" descr="gasenerg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5203825"/>
            <a:ext cx="1409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19 Imagen" descr="wavepower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97200"/>
            <a:ext cx="1171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20 Imagen" descr="biomas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56225"/>
            <a:ext cx="1600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21 Imagen" descr="petrol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43500"/>
            <a:ext cx="1123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22 Imagen" descr="eolica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5500688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7504113" y="5075238"/>
            <a:ext cx="834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 smtClean="0"/>
              <a:t>Viento</a:t>
            </a:r>
            <a:endParaRPr lang="es-CL" altLang="es-CL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400675" y="4724400"/>
            <a:ext cx="104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/>
              <a:t>Petróleo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122613" y="4797425"/>
            <a:ext cx="1377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/>
              <a:t>Gas natural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257300" y="47879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/>
              <a:t>Biomasa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667625" y="24209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/>
              <a:t>Mar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364163" y="25542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/>
              <a:t>Uranio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492500" y="2482850"/>
            <a:ext cx="72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/>
              <a:t>Agua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187450" y="26368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/>
              <a:t>Carbón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ABE62-FC3C-4D35-B747-2C8CE0C3D907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680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680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101385" name="2 CuadroTexto"/>
          <p:cNvSpPr txBox="1">
            <a:spLocks noChangeArrowheads="1"/>
          </p:cNvSpPr>
          <p:nvPr/>
        </p:nvSpPr>
        <p:spPr bwMode="auto">
          <a:xfrm>
            <a:off x="1187450" y="1990725"/>
            <a:ext cx="777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>
                <a:latin typeface="Verdana" pitchFamily="34" charset="0"/>
              </a:rPr>
              <a:t>Para generar electricidad son necesarias las fuentes de energía las que  se clasifican en dos grandes grupos</a:t>
            </a:r>
            <a:r>
              <a:rPr lang="es-CL" altLang="es-CL">
                <a:latin typeface="Verdana" pitchFamily="34" charset="0"/>
              </a:rPr>
              <a:t>. </a:t>
            </a:r>
          </a:p>
        </p:txBody>
      </p:sp>
      <p:grpSp>
        <p:nvGrpSpPr>
          <p:cNvPr id="101386" name="5 Grupo"/>
          <p:cNvGrpSpPr>
            <a:grpSpLocks/>
          </p:cNvGrpSpPr>
          <p:nvPr/>
        </p:nvGrpSpPr>
        <p:grpSpPr bwMode="auto">
          <a:xfrm>
            <a:off x="1365250" y="3068638"/>
            <a:ext cx="7310438" cy="2867025"/>
            <a:chOff x="1365237" y="3717032"/>
            <a:chExt cx="7311219" cy="2867048"/>
          </a:xfrm>
        </p:grpSpPr>
        <p:pic>
          <p:nvPicPr>
            <p:cNvPr id="2050" name="Picture 2" descr="https://encrypted-tbn3.gstatic.com/images?q=tbn:ANd9GcSXhiyWfrd78ooJipqmueAFr_CZ9-r1TXJ0IQGVg59DNHt4bIO4Jw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5508104" y="4145574"/>
              <a:ext cx="3168352" cy="237320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2052" name="Picture 4" descr="https://encrypted-tbn3.gstatic.com/images?q=tbn:ANd9GcRKkOSsa5uVmq_xHFEIYd1Q_WcxZK2fbZFfM0VdRTbvQf4Wl_lapg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1365237" y="4077072"/>
              <a:ext cx="3062747" cy="250700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76813" name="3 CuadroTexto"/>
            <p:cNvSpPr txBox="1">
              <a:spLocks noChangeArrowheads="1"/>
            </p:cNvSpPr>
            <p:nvPr/>
          </p:nvSpPr>
          <p:spPr bwMode="auto">
            <a:xfrm>
              <a:off x="1979712" y="3717032"/>
              <a:ext cx="16786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CL" altLang="es-CL" b="1">
                  <a:latin typeface="Verdana" pitchFamily="34" charset="0"/>
                </a:rPr>
                <a:t>Renovables</a:t>
              </a:r>
            </a:p>
          </p:txBody>
        </p:sp>
        <p:sp>
          <p:nvSpPr>
            <p:cNvPr id="76814" name="4 CuadroTexto"/>
            <p:cNvSpPr txBox="1">
              <a:spLocks noChangeArrowheads="1"/>
            </p:cNvSpPr>
            <p:nvPr/>
          </p:nvSpPr>
          <p:spPr bwMode="auto">
            <a:xfrm>
              <a:off x="6084168" y="3789040"/>
              <a:ext cx="2111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CL" altLang="es-CL" b="1">
                  <a:latin typeface="Verdana" pitchFamily="34" charset="0"/>
                </a:rPr>
                <a:t>No Renovables</a:t>
              </a: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15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782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782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783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pic>
        <p:nvPicPr>
          <p:cNvPr id="778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277813"/>
            <a:ext cx="8588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AutoShape 2" descr="data:image/jpeg;base64,/9j/4AAQSkZJRgABAQAAAQABAAD/2wBDAAkGBwgHBgkIBwgKCgkLDRYPDQwMDRsUFRAWIB0iIiAdHx8kKDQsJCYxJx8fLT0tMTU3Ojo6Iys/RD84QzQ5Ojf/2wBDAQoKCg0MDRoPDxo3JR8lNzc3Nzc3Nzc3Nzc3Nzc3Nzc3Nzc3Nzc3Nzc3Nzc3Nzc3Nzc3Nzc3Nzc3Nzc3Nzc3Nzf/wAARCADcAOUDASIAAhEBAxEB/8QAHAAAAQUBAQEAAAAAAAAAAAAAAgABAwQFBgcI/8QAQRAAAgEDAgIHAwoGAQMFAQAAAQIDAAQREiEFMRMiQVFhcYEGMpEUM0JSgpKhscHRFSNDYnLhJDRTogdzg5Pw4v/EABkBAQEBAQEBAAAAAAAAAAAAAAABAgMEBf/EAB4RAQEBAQEBAQEBAQEAAAAAAAABEQISIQMxQQQT/9oADAMBAAIRAxEAPwDGjUatygbwNSSRyEZEwXyFV1XkwC4H1tqmwCNWoD/Ek19BxMzTKQG0EdhzTvI4JZtP2TR6YwAVOGPaaZZQMhmLd5UbUDpNkAAMfXFJ5EDA9EwPfzpjJETg6vMrUiKGOzfDagbcHVk+CkEVIWIAICnw5Uxgd9w+3jmongYHBlU+tU1KHJ5RHFCZSSW6MDszTqulMK2T3ZoMvzaPH40+gldPpMB3Gjd9S7Nt36qhZGLY0etO8DbDGrzOKBmjiLDXj45pyIlH8sr6CjSFivu6cduc0wt9R+dwT2cqCMs2DhlB7jtR9LhcNgMe40TWjawcqcd5ougXtKUEIEpP8tk9alKy4wcEd4ouiUnkfMCkIv7jQMsTDfXjzFCY3PJ8juxRJE2+SaJYCAcsSTQQ9Bk4fAPZlcU5t2UdRwPSpOj7xnzoo49RwUI8aYKrQS49/J8qjaCXAAY48q0TCSfeIHnQSWqd9LBnrbkAlnB35GmFvlyWAx2YrQNsUUaUB8aYx4205PgKmCoqKMrIMjyoSsR2UhfSrPQLnDKx86kEKctG3iKCgrKu2Q3jSq1J0MZwY8n/ACxSqCNAokIZPTRmjeGPAZgyg9irRxlW3IYeJG1Jlhzq1H0NaEYRdHvuvpmijgB3Dsx8RinVIderCtjvqbpMtgMmO45oGEIAxnGfDNIQsucEY8qISKSVL4HcM06sijKliPyoIWiYEBCGPb2USxSAZK5PcMVJ0o17H/x3pCVFYrkg+Ip8ABXJ60RXxBFSFTpOVYeRFO0uRgFgO8CgK4IZVLZ+sRVCMasup1ckdhp1AbGInUfCiBI3VQO/Jo9TDmNqAWyNhG5Hgc0sEnYOnnikV6wzv8aWsZxketA6xgc8tQZZXGmP40ZO2VXB8KcM7AaiDQDqdzg7elFgjYsM+VDmYnbl3UeJMcxmgYqcZ3psHG2PUUQVwdyuKT5X3QD6UAIHGdxREMR72D50Op8gjRjxNPg5yqjNAjqYAEjzpwunYfic02G5E/AUO2TmTHnQOxO4HPxJFNE0Z214PgTQlVb6QPpSMUQXJOPWgkYIMkNvTDD83OKrmONhz+DU6xx8zt60BMked2z5jNKgKpn53H2qVQRYcgaQh9aXW0n+Wh8s0YlUnSWC/ZqVDgbSA/ZoK4MiDdUKnvp8svMoM/GpWGTkZbyWmwzN1o2PmoNMDK+2UXUD206hl5AjJ5haMKoGRG4PkBThgB7pPhyoBMcxYnUcd+N6IQuNyQcdpwadS/YNvGn1N9FVOPGmBEZX3lHiBimwpUYkBA8KLVg8wD4ZqS1hE8xDyBUUFmOM4A8O2lsk2iEEs2xx4DlT6QSQGJPaM1s2PArziUcdxwuSC4spNkuC4Rc9oIO+R3Vfk9h+NqDg2zbc1l5+G4rPvjP6uVyyrqG+T5GnCLkgn729aN3wXidhIsVzZzBmPV0rqB8iNqqXcMts+i5hkjcjIDnGRWpZf4iIBVO7cvDFHlW91tqgOAMlVx5ZpBFxkAeWKaJt+w4NJS454qMIoH0fypBFxtj41SJHZsZCaj4UC6m3LEeGKWccsY86RLdr49aBwkZOo5z34xTZhBGqQ0hgj3lPmacx+OfIUCE0QOFYnxNIygnqkHxI5UWgkbKo8xSaOTs0+O1AGdR5/CkY1xzHqacKc4ZSfs07RAj5sfdoB0DGCRUbwoBhxz5b0TR77o3wpacHqw71AItoe78KVFqk+qRSp8ES6mOd28jiiVmydjgd7VGNf1Wx5UepiMAn0WgdwQMknfszTovVzhx4Z3oNbFwGbYd4FOXAOzj1xQGCoG2on+406hzuJGHhio+kI+iPPanEsmCdAI8KCTrk/PDyxTaSDjWfhQMXOwjX4b0amQjGjbyNX4EY98PKSD2E1PwyFXvoolLKGOC2dgO2qxjcHOj0q7w5St5CSAN+0VOpsE3tbxXhnBLSxvoLQyQ8JPR2NskpVOkbmzDt76g4f7Wv7eez13bzSXNlfQsrareQjYdq/qK5b22IuLeSJi4GdQ0/WHf4VleyLrw5pWFxKjSDScDavF1/XTfj2W9nuuMexU3C/l80d8kQVbgNhnx2nzHOuauIuitrW2uQ+uGPbPPB/wD2aLhN0TOsUbE68ZOeyvQE9neDcWK3VwkvS4AYJIVDY8KvHfPPW1LLZjh+DcGuuLy9HZQkqPekcEKvma7vhfsRw+2QG+zdS9v0VHkK6K2igtYVhto0jiUYVVGAKUk6gc6d/vb/AD4s4Z0ns1wQxCM8PhAHaAc/GuZ437ElFabhEjPjcwSYz6Guva5BOCaF7gKM5+FY5/Wz/WrzHjsheN2SRNLKSCrDBBqMynVtHn1r0H2o4BbcVhkvrNAt6q6mUHAlx3+NedZKkhVA7+tXs4/SdzY5XnBGeTOOiAFLps+8o9CaESSdhH3v9UumZTkhB6mt6g2kT6hPxpvlKgYCtQm4c7gKPjQfKJMYCg/GmgjdxjsI+NRtfqMgK5+NGJZG5qg9D+1EC55CP40+iub7VsI2/GiF047x61KRN2CLHiKArKx6wix/jT6GN5v77+hFKkVYcok+FKp9D6MjZY8+ZohrUY6NAfAmo9BO6A+WkUWJtsavwFUGshHzkY9AT+lMZBndMD/A/tTBJc5Mkm3c1MUkz864HcTmqJC6nGnWPJKNW/ukPpUSxnmZ2+P+qXQnY9Kfv1BNqOdt/M0RLHtTPdmq+ghsC4byqUR7YDnzwDWtCPSE+4pHfqoow6yK2ldjnY03Rge85PltTNGDyZz9qoMrj0atcOGGQRqwdhXPRkFRo2Gezz5n4V2N9Brsy2okoN87kiuPtl+ej09YNue4V4v0mXGo6H2buikoYEkZ7a9O4JxQoQC2QR2V5bwxhFhhsO4DnXacFuAwU4BPYK83Vb5d/HenPgaleQSDVqArGt7lSgJI2HxozcFge7wpNatXJJQB7255ZqtNdFSAcY7KqzTtp2+FZ01w5lxyJxvVsTXRW1x0bBgpw3OuA9q7KO045OU0pHNiVc53zz/GuytJiSq7EYqn7X2azcMW5CBpICBkZ90867f8/WdYz1Pjgi0K83TPk1IMp92RPUGpcL2r8M0P8sH5pvhXvxzAFz/WX7v+6cAD6QNFqB92An8KWccrXbvL0Ah8D5vNA03dD+FSgj6UajyejXRj3fxoKwnYjHQ58NNCZD2xafs/7q2dPMg/Gnz3L8SKIqdKP+2fhSqwSc/RpVFZ+hpOdyn3QacQBTvcj7gpCNfowr97/VGCR/RX0JNAsKNhcn0pjFqOTcSHwDCmMs4OBbHHgKXS3WOpbN4cqAxbqd+kkb7QpxCOQWY+T1WMnESerCB6im03x3ZMf/IaC0IQp2imP2qkEfYIXHwFUtN1nfqj+1iakHTk4E0i+lNFtYn7FYeZohFL2nHrWfJFMc/8mU+Sn96Fbacja8kHxqjVjjZWBIyOR8q5fjdqLC/k0cnJK1rrb3AAxdsx8c1Bx22kksUnUhpI9s45+dcv152aRk8PukchRvpOCxPLy7zXX8KuWjIBOSdxiuK4bLbreI0qKCxBx2Z7K7K2mUqrqq4XfA2zXi65dJXWxvcmFXC5J94dgHfV1OlNq8o5AZ254qlwK50hYmXJx1snaugihRidAOhxhlx2Vj/Vc8J8nB5c9++g1qhDueqO7fFUeLztZcQlt32CHme0cwaz4rw3tyI0+aU7nvOavdyHM2uq4fM0k3Sn0xWjxmZJuD3SBirdHz5VkW+mJesMY8Ka+uRJwq8JYDC4yeyn4zOovVcloI3MinPhThBjZ1+FZ7SqeV5EPsk0ta43vo/uV9TXFfIONnHxxQaWJxqB+3VIzQjY32fJKETxg9W9cf8Ax1LRe6PB6xPpmkRH3OfIVTVg5wL9/umpBGx53rEeRpolIhA+al+FNohP9OX4VH0ZJ/6k+oNEYARvcZPnQP0EfYHHnmlQiJAPeJ9T+9KghVJgM9LOR/jTtDIeTy58QRVjS+xyBT7j+pjyX/dXBWEUwGDLIp7MVIIZ1GTI5HjJipdfYMt8BTNKRuyNj/MCmIFYpGHvL6uTUgiAG4XPmaFZs7BVHjqB/Ki6VCMMT6U+KYpp+gv50SqxO2B6UkKt9YedOWVcZX1BFPgRTfdz6UWjP9Y/AVGZIztpDeGofvTGVF5RRgeMgFPgMrkn/kv5bCpIYVlEsTys4aM9U94qASozD+XExzsAcn8q07W5sbbo+kROmI1FRuQOyuf6dSTCRyPD/Za/4pcyMnRwQK/zsmcHyHM11nDPZ9rCIpe3sUoH0kXcD13qlxX2lZZ9JcaI+fRjkOwVNacX+UyRldLA/WG/nXgsdI3bMRQvmF1KHBLFf2rbhv1hIKSalI3wN6wLcTumUiG+xKbVK1tdLI7FSxxkAHt7vyqcyRaw/wD1ZeSBbG8tcqtwpRyeYI3H4Vn+zE5W3jOVGFyds5NbntZEOI8HtY3X3JixUdm1c5wtDaMUJynOt3j/AFncehWEqzw4kTftUVmcek6CyaEOE6Q8yKfgV2ukhtXdtvUntj0YtbW72MbHQQFzv2bVr8ZPcLfjkugQ7mYMfALTiAA9vn1aRu4xssbekR/aiS6Y8lkHmle5g/RgD3nHkBTagOXTH4D9KBriYHYMfPNIT3BGMgeGkn9aBb9nT+jH9qJYgw6ySnzY0JmuOWpl8lND0k55ylR4iglFsp96OQD/ACpms4c+5J55NJCze9cH4GpMNja4Y+hoIhbW+Pcf40qP+Z2Tf+J/elQUi9w39M7+CimIugMrA59V/akOIRfQRvu04v3Y46ByP7cfvT4iP/nczG6+Tr+gpNHdSL83L98irAupSf8Ap39SKkWWf/suvoDQUUsp2+cRj5u371J8h3+bGe07n8zV9HmPvKfXH71KC+Nl386uQZi2CqcsMH/FasJbJ2lPuj9qsqWdmUMAQcEY5URGPeZfgKYqqIrdSTrjB8wKINHnqTR/eNT6lHYvoop9Y+iCfKrgocXeSDh000Mj6kGSY92xnfH71ykU/ErsBbCAQROT2ZJHix512cMbxF+hgkw7F2zJzJ5861IrSMKn8oKABheWBXLv8vd3T1jl+GcFunsxFOoDBs5x+NdRwvgTQjls3Jm7PKti1hjjgGw63Kug4RDFNEUcFtIxgHcVP/DmTaz7tvxDwvhs2lVwFVebDma0bjgqyJlSdec6u01pW46FFQjHnV1QCN65deZ/I3Jb/a5a74FbzWwU6gy9ua5a49mAyytHcKcZ6pByD3V6XPDuSgyDzrmvaC1eGMzxAqGOH228668XmzGbLHA2TtaykMORww8a6G6nWT2fu+lyQpDrtyrE4q6Wt9A7gfzVO3eRj960uF3IltpkcMY5IznI7P3rzSee259jnTdxsMKx9ENP0urAAY+aVVfi1ohIN6gwcbig/jNjne8Zv8Ur3Rle6Nm3GkeYogkvJSgrO/jNiDtLLnv00v4vavkBpW+zSjQKXHPpE+4TUbrPz+UY/wAYhVQcRth7qSfjSa/tzsIWB8ayJ26bcNLcMPCOommKtjTdN5R5oBf24HLHmaIX9tg5BPkuaocTk84bs/YH70qEXtsf6M3/ANZNKiAKBfmbKMnsyQKJZb5eXD48d4kFSIdYzGkGO/Ip3klVM5hA8zVVC7cSbcKkX2gahMPEzktfKg7tIP6VZFzKRvJFjwRqpSSwsx6S4jJ8Y3NRFiNLoriTiIP2QKnVVUYkvFb7WP1rPA4UV/mEM3grflTpb2zt/wAe0L+Ohv1NBol7Ic5FY/5ZohPaL7g+AzVP5PcrgRQpH4iME/iaTW1+42vJI/sqPyoq8bliP5UL+fRmgEt424VwP/brMexvR73FbhvLNObOTlJxK7b0OPwoNQfKzjIkxnsjH7108knSRDTgFRjcdlec3EcseVF/Jju0vk10vB+K25sY7WaYidU0AlWw+OW5rfFY61pJxJzhGHu8sV0XBOKGO3XcZ3J8a4xyQ+wPPNX+GT4bQT44rea57legw8TMrLnnWnb3qu2Mg1yFs41KDyOK6OFICimMlCOe/OuP6fny6c9Vsh8gkVS4p0kvDrpYUEknRNoT6xxsKFZwgxnNOsuGJFefxY6enz5fX11f8Z+V3MckQXqpGwwYwOYx516J7FwrxYywT5FvFEGypwcnYfrWN7b8ENv7RzzwWwzcN0yOI9WdhkY8x+NegeyXBP4NwoCR9dxORJKcYxnko8BXPnm+trWzPjxzjFivDOK3di9rEWhkK6gPeHMH4YqvGgG4tE//AHpW/wC1Vy1z7Q38kLXGnpSoCsoG2223hWdEbjkUnY+E4zXrYVkWbPUtlHlET+YqYG+GMRygDliJRVtGmx1o70eHSLSbpCM6b4Dv1ZoKpnv15icfdFP0nEWHuSHzdR+lTFmjGpvlIA5kqT+lRHiFqNpLiU+BQj9KCMi+Y4MDf/d/qpFhvAPqec3+qEy2c3zelj/eWFQvw55OslvAw8ZGoJyLoH/qIx53GP0pVSNhIuzcNgPjr/3Soi8eHowxJLK/njFMtjbxNjoNXiRtVkmPkNWe4ZphnPViGP7iTWrFAsFt2wxA1KFCKTGvon70Sl87Qp55/wBVKWKrkp6AUwVWdiMtFIB3NIB+VEsjkZ2QePWozOfoWznzwM/Gks0xODbMme3UKIB7gLgNc4PYFhOaNZopObSNjtK6ahn6dn/phc7lkJ/Wi6KIjrxI7eC/vRROrfQ1eA6UKPyqMC61dRYiPGZj+lSqkcfu25B7wo2pnLEErI647zgflQRvBfNgiWJPiaSw3a87zlzCRU8ck6jdkcZ5hTmjdmxlIV1H68xH4URYJ2BGceIxTROUbI5g1Xt2cvqdItjvocmrk8BjfUo6rcq6c3XLqZW9Z3yShXzpbGCK2IOINoAHLsNcOkhRsZIrStLwqulmOOdaTXZR3m27VbiveVclFd4HbVkXpUDBNS8yrtdYtzESGIXXjGcbiqXHeKNacJuriA5kjiYpgZ3xtt51kR3bNyO+ap+0EzHg11hsMQAM+YrF/OT6s6/x52vELkyFrmS4BJycRYz8DUkvGLZBgvKWHY236089oZdWZGA7tIH6VSewU+9M2PAL+1c3VYh4rbybY3J+t/8A1VuLoJRqbKecn7Gs+JkjPUy5HawX9qm+VspGAurH/b2/CgllhiV8xXM0Z7xI+DU0GFUiW5Z88tQO34VTN+xfQ7QsR3A/vUgvUZTmZovAAj96Cy6HA6OYKveNW9IzrEmgzRuT2Pqb9Kro4lOIrhXH90m/5UpSyJupc+n6UEctxFq3toH8cMP0pUmjl20xRP5k/vSon1oKJVXcj4GnGsg9bfuC4qIzS4GkRg9upuVEskgB1EN4KMVr4pyHA6zzea4A/KnRcb5lPgTmhEwU4zsfHNJpUbYyEHs0vURONfPcDxxR9I4GwI8cVWgk6xBLYHa0mRT9K2SQf/I0VIQ+B/MbJ7SKISSrgBgfDT/uoPlBG2MkeJoGnkx1F63ZucURdViSSck92cUlJHMnfv3qkJbvm1oGHgcZrO6W4kVjJOytq2i3AA8+2tQtb3vJsxO/NTQ6VTcRgt38zWTbZDYGQCO+rQickYkbT3d1XE9L/TOAMRg9+OytARFrRGHIqD5VjFJXOmWVip7jW/aW5isYUyxATbUdxvnFa5Y6us54t+RpQxkNtmrzoO6mEYG9aYNGGzgelWI1c8809tGM53qnx2V4pLdI45H1Ic6eQ3pfiybWxDIFA6RwpPax2rP4/fJLaLb2mqSUyAsQOqAPGsiYXBziJ122LUwhuVkXLBe7P+qxba3OZGXNDeZyYwT4SMD+tVomuZjqSCePScNqbI/KtWPiVr00UE4drlLjDRpzcHG2e6tD2psbaARG3jkeN306EY55c+dY8/Nb1y03ygyFHn6ILuSYjgjzzTSw8PkjULIXIHWJfYmrEsGEZVeTSTjRLvissWLSXsccLFzI4VQqhiCT25/Ss1QkcOXOEyRzIejhhjnOq1LxgfWXINdJ7Z+xNtwuCHiHDspGSEmWR86W+tk+O2KwbdY4lB6bYfR1YpmGgdLpVJS6dUI2MatgftVcQXQlDyXMuF7XBYVr4t5NPSTEnGQqvn9KtRtboCOmbHi1BnJHayIHuuh1nuRqVXpI7N21OxJPbgnNKmIqmFFYukrkj6OsAUzLMctDjP8AedX5GhiR3T55G2xh48GnEhhcZVTtg6QoP4VcKjRpZCVlWFdPaP8AdWI43LgqynHLA3Io0gSXS0ckiNjkSc07WL6+qiPnYkscmgchgAdwQN8HY0HTmNckO3cqgn41oWfs7fTRnTJHbL2BV3PrWjB7KdMjC4uWBO3UJFXzU2RzLX2SCqzgeK4oJeIqG0DUrHvIzXYN7JxiMIojZSet0hOazLz2NlMwkjeBUUdSLUcflV8U9RhdPMwz8qdVI+ioyau2kksgVWV3BPvycjVif2f4ggVxaRrpGOkjk1Z9MZquFvhohkRyx7GjKr8cUxdadtEGTMir5Bc1fjt4Y1JZVX8azIflcMBGVEvdnkO/FX7BGjZzIrSSHGOow27a3HOpI4bWVhLqygb3dJ61Xpb22UDMvh7pFZ9xdmM4msXVDyKjl571Rmm1qvRk6eW43FaYta5uYW91waIODyPwrAyfrCpEZl90/jijOuit5dyPjTcRuJIhEYsb7HO1Y8U0n1vDc1r8PTpUDM8bdnWGaLKrmd3k6KbDayNWVzg1ahhkaQdIoWMHG4GD5Vd+QRSEHqBu9T20S8McxFFnZQe3/VGtVbWwsuH3LXEdtEryDBbOT6d1WHisZpBJJFl15EmpP4QuBrld27xtRDh6qMITt30NqlNa2kjAYwe4Y3qD+G2yzxTDUeiOoR6gQa0/kxU40hiPGomgYEkoufPlTIbRXsi8QgMF0A0R5oRqDVyXFPZOd7nprK8ijjJ9zrDA7tq6cnSCOi386jE23LkeQFSyVZXNJ7P3i6tN1cEryXG3jvjlU4sZrXDLCCxHWZ1ya6CSYaQGOPwpl6x6smkVMi+q5oreMxMl1FF3KYT+1KurVdI2cmlUyJ6rjo3JP8yNMd+c0FzFbyL1Z2iYdqbVUd7mORVhjMiaSS+cYI7N6ZZLx5A/QgY267Y89qzHVesLSMHPy+V/BxWnEkcecaG3zgAZrES5uA4V4YlQndg3Lxprq9KAdBHG7nYktyFXcZsrqo7iU8oxjwNSJKT7xCgd5rm7S9QxxnUqsfeXXyq6lzqwH5VfSeWw13CCc3JHdRreRtvrVu45ANZOYOZXI86bVaE4KMDV1MaxugGJVCx7w4oGuDvmEjxJzVEJatgZlHjUiWsJPUupFz3mtaiYWdm46WSGAE83bc1O4hUZL6Md1VmtWChVeORe5m/ao5v4iD/KFqy9xJzRNR8QNow3v2jIGw/1WDcXBc6Tel0B2yuK155r1YmaW1tCAOWc1zFxLMZGJt4xk8txiox1FtphnqzCnE7L9INWNcT3a5UWq7f3biqsd3Nrw1u69+Kmp4rqI7h+zTmtKy4nPEuEWEqDnrPgmuagmtZE65uEcHsWrdvcKCxWK7mULkEA7GrqyV2A4tMuCnQbjI6pP5GpI+Lzt74HhpBxXNWfHbeFQ0tvK8h5hhkVcfjcU4xFZyxp3ohNNaxvjiM5wHjK/wBwwRUy37EZAbB8K5s8RQAkJMDz3GKj/jEKgZYqfFc09NY6n5cT24PiKTXbMeyuUPGo+yQ/d2oBxdW5SkeaE1PSeXUPcsDhtOPOq0kjM4yEI781h/xBDuJVY92nFVpb9i2Cj6e9al7a8OnAjbmFz4GpQ6A4ULt2Yrkbe7TUdbSg+BIq9FLG66h0rEd7DNPWl5x0RmUe9oB7iaVYy9Eyg9E2fFqVGcYQ6U7iSM+lGGn7FQ47jR9ChHKojEurGTXPHYWZ87x/kaFnYe9bg/YpMmnkzfGh1OBtI/xpYsQtcWiHMlmc+CUUXEOHg4VGjP8AcpxUNxd3EQJWUnzANUxfyTErLFCwPelQbS3Jk/6e4g8jUnS8R+iLdvtGsmKyt5hkx6Sfqk1HNYpFvHLMD/lV3B0cF1dgYliT0OasC9CbPCpriGvLuD5u6l9WzRpxq+Ubyhv8lFWdM3mOwbiFumSyMvkDWTfcUsZch7m5ixt1EqlbcXuXA1iM/Z/3UkkcF7Jie3jyfpLkH86t6p4ihd3Nm0X8ni0zsOSyg4rIa4k1fOhvEPWvxLgVnDEzxmUHHLVkVgPCqnAJ9a5XroyLSXE2dQdye4uDU6XcwBDa9+0Cs8Io7KswIM7ZHkas6qeZVpL2ZUwHz57GrlndMFJl6znky3LIazJSYwGBJPjvVqzvnj6oihPiUya36PMjSXi8sZC9G0m2xSZTg/nWlZccuncK9vdjPgGqtNBA1nCzW8JaQnJ6MUdlDDEx0RKMjspN3+pcb4aO6iHSQTA+KkGqM3CdbEhp1XwLH86mtCFGVXGRnmf3pSTyGeRdRwAMV0+M7Ypy8HAQaL6dT3MgH6VnzWt3F7l07DwYCt6GeVhLqckKQBmqF0XMhBkbBPh+1Y6dObaxm+Xg5El0PEaTQC4u4269zOD/AHRrWk8WG2dh6D9qrzIueuqyHvZRtWGlT+IzlutOw84Vq3DegY0spY8z0QyarJbwzth4lHkKtwcMtDs0QNCtG0nLoS8TE95GKVVBbQQ9WOJQPKlW9c8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77835" name="AutoShape 4" descr="data:image/jpeg;base64,/9j/4AAQSkZJRgABAQAAAQABAAD/2wBDAAkGBwgHBgkIBwgKCgkLDRYPDQwMDRsUFRAWIB0iIiAdHx8kKDQsJCYxJx8fLT0tMTU3Ojo6Iys/RD84QzQ5Ojf/2wBDAQoKCg0MDRoPDxo3JR8lNzc3Nzc3Nzc3Nzc3Nzc3Nzc3Nzc3Nzc3Nzc3Nzc3Nzc3Nzc3Nzc3Nzc3Nzc3Nzc3Nzf/wAARCADcAOUDASIAAhEBAxEB/8QAHAAAAQUBAQEAAAAAAAAAAAAAAgABAwQFBgcI/8QAQRAAAgEDAgIHAwoGAQMFAQAAAQIDAAQREiEFMRMiQVFhcYEGMpEUM0JSgpKhscHRFSNDYnLhJDRTogdzg5Pw4v/EABkBAQEBAQEBAAAAAAAAAAAAAAABAgMEBf/EAB4RAQEBAQEBAQEBAQEAAAAAAAABEQISIQMxQQQT/9oADAMBAAIRAxEAPwDGjUatygbwNSSRyEZEwXyFV1XkwC4H1tqmwCNWoD/Ek19BxMzTKQG0EdhzTvI4JZtP2TR6YwAVOGPaaZZQMhmLd5UbUDpNkAAMfXFJ5EDA9EwPfzpjJETg6vMrUiKGOzfDagbcHVk+CkEVIWIAICnw5Uxgd9w+3jmongYHBlU+tU1KHJ5RHFCZSSW6MDszTqulMK2T3ZoMvzaPH40+gldPpMB3Gjd9S7Nt36qhZGLY0etO8DbDGrzOKBmjiLDXj45pyIlH8sr6CjSFivu6cduc0wt9R+dwT2cqCMs2DhlB7jtR9LhcNgMe40TWjawcqcd5ougXtKUEIEpP8tk9alKy4wcEd4ouiUnkfMCkIv7jQMsTDfXjzFCY3PJ8juxRJE2+SaJYCAcsSTQQ9Bk4fAPZlcU5t2UdRwPSpOj7xnzoo49RwUI8aYKrQS49/J8qjaCXAAY48q0TCSfeIHnQSWqd9LBnrbkAlnB35GmFvlyWAx2YrQNsUUaUB8aYx4205PgKmCoqKMrIMjyoSsR2UhfSrPQLnDKx86kEKctG3iKCgrKu2Q3jSq1J0MZwY8n/ACxSqCNAokIZPTRmjeGPAZgyg9irRxlW3IYeJG1Jlhzq1H0NaEYRdHvuvpmijgB3Dsx8RinVIderCtjvqbpMtgMmO45oGEIAxnGfDNIQsucEY8qISKSVL4HcM06sijKliPyoIWiYEBCGPb2USxSAZK5PcMVJ0o17H/x3pCVFYrkg+Ip8ABXJ60RXxBFSFTpOVYeRFO0uRgFgO8CgK4IZVLZ+sRVCMasup1ckdhp1AbGInUfCiBI3VQO/Jo9TDmNqAWyNhG5Hgc0sEnYOnnikV6wzv8aWsZxketA6xgc8tQZZXGmP40ZO2VXB8KcM7AaiDQDqdzg7elFgjYsM+VDmYnbl3UeJMcxmgYqcZ3psHG2PUUQVwdyuKT5X3QD6UAIHGdxREMR72D50Op8gjRjxNPg5yqjNAjqYAEjzpwunYfic02G5E/AUO2TmTHnQOxO4HPxJFNE0Z214PgTQlVb6QPpSMUQXJOPWgkYIMkNvTDD83OKrmONhz+DU6xx8zt60BMked2z5jNKgKpn53H2qVQRYcgaQh9aXW0n+Wh8s0YlUnSWC/ZqVDgbSA/ZoK4MiDdUKnvp8svMoM/GpWGTkZbyWmwzN1o2PmoNMDK+2UXUD206hl5AjJ5haMKoGRG4PkBThgB7pPhyoBMcxYnUcd+N6IQuNyQcdpwadS/YNvGn1N9FVOPGmBEZX3lHiBimwpUYkBA8KLVg8wD4ZqS1hE8xDyBUUFmOM4A8O2lsk2iEEs2xx4DlT6QSQGJPaM1s2PArziUcdxwuSC4spNkuC4Rc9oIO+R3Vfk9h+NqDg2zbc1l5+G4rPvjP6uVyyrqG+T5GnCLkgn729aN3wXidhIsVzZzBmPV0rqB8iNqqXcMts+i5hkjcjIDnGRWpZf4iIBVO7cvDFHlW91tqgOAMlVx5ZpBFxkAeWKaJt+w4NJS454qMIoH0fypBFxtj41SJHZsZCaj4UC6m3LEeGKWccsY86RLdr49aBwkZOo5z34xTZhBGqQ0hgj3lPmacx+OfIUCE0QOFYnxNIygnqkHxI5UWgkbKo8xSaOTs0+O1AGdR5/CkY1xzHqacKc4ZSfs07RAj5sfdoB0DGCRUbwoBhxz5b0TR77o3wpacHqw71AItoe78KVFqk+qRSp8ES6mOd28jiiVmydjgd7VGNf1Wx5UepiMAn0WgdwQMknfszTovVzhx4Z3oNbFwGbYd4FOXAOzj1xQGCoG2on+406hzuJGHhio+kI+iPPanEsmCdAI8KCTrk/PDyxTaSDjWfhQMXOwjX4b0amQjGjbyNX4EY98PKSD2E1PwyFXvoolLKGOC2dgO2qxjcHOj0q7w5St5CSAN+0VOpsE3tbxXhnBLSxvoLQyQ8JPR2NskpVOkbmzDt76g4f7Wv7eez13bzSXNlfQsrareQjYdq/qK5b22IuLeSJi4GdQ0/WHf4VleyLrw5pWFxKjSDScDavF1/XTfj2W9nuuMexU3C/l80d8kQVbgNhnx2nzHOuauIuitrW2uQ+uGPbPPB/wD2aLhN0TOsUbE68ZOeyvQE9neDcWK3VwkvS4AYJIVDY8KvHfPPW1LLZjh+DcGuuLy9HZQkqPekcEKvma7vhfsRw+2QG+zdS9v0VHkK6K2igtYVhto0jiUYVVGAKUk6gc6d/vb/AD4s4Z0ns1wQxCM8PhAHaAc/GuZ437ElFabhEjPjcwSYz6Guva5BOCaF7gKM5+FY5/Wz/WrzHjsheN2SRNLKSCrDBBqMynVtHn1r0H2o4BbcVhkvrNAt6q6mUHAlx3+NedZKkhVA7+tXs4/SdzY5XnBGeTOOiAFLps+8o9CaESSdhH3v9UumZTkhB6mt6g2kT6hPxpvlKgYCtQm4c7gKPjQfKJMYCg/GmgjdxjsI+NRtfqMgK5+NGJZG5qg9D+1EC55CP40+iub7VsI2/GiF047x61KRN2CLHiKArKx6wix/jT6GN5v77+hFKkVYcok+FKp9D6MjZY8+ZohrUY6NAfAmo9BO6A+WkUWJtsavwFUGshHzkY9AT+lMZBndMD/A/tTBJc5Mkm3c1MUkz864HcTmqJC6nGnWPJKNW/ukPpUSxnmZ2+P+qXQnY9Kfv1BNqOdt/M0RLHtTPdmq+ghsC4byqUR7YDnzwDWtCPSE+4pHfqoow6yK2ldjnY03Rge85PltTNGDyZz9qoMrj0atcOGGQRqwdhXPRkFRo2Gezz5n4V2N9Brsy2okoN87kiuPtl+ej09YNue4V4v0mXGo6H2buikoYEkZ7a9O4JxQoQC2QR2V5bwxhFhhsO4DnXacFuAwU4BPYK83Vb5d/HenPgaleQSDVqArGt7lSgJI2HxozcFge7wpNatXJJQB7255ZqtNdFSAcY7KqzTtp2+FZ01w5lxyJxvVsTXRW1x0bBgpw3OuA9q7KO045OU0pHNiVc53zz/GuytJiSq7EYqn7X2azcMW5CBpICBkZ90867f8/WdYz1Pjgi0K83TPk1IMp92RPUGpcL2r8M0P8sH5pvhXvxzAFz/WX7v+6cAD6QNFqB92An8KWccrXbvL0Ah8D5vNA03dD+FSgj6UajyejXRj3fxoKwnYjHQ58NNCZD2xafs/7q2dPMg/Gnz3L8SKIqdKP+2fhSqwSc/RpVFZ+hpOdyn3QacQBTvcj7gpCNfowr97/VGCR/RX0JNAsKNhcn0pjFqOTcSHwDCmMs4OBbHHgKXS3WOpbN4cqAxbqd+kkb7QpxCOQWY+T1WMnESerCB6im03x3ZMf/IaC0IQp2imP2qkEfYIXHwFUtN1nfqj+1iakHTk4E0i+lNFtYn7FYeZohFL2nHrWfJFMc/8mU+Sn96Fbacja8kHxqjVjjZWBIyOR8q5fjdqLC/k0cnJK1rrb3AAxdsx8c1Bx22kksUnUhpI9s45+dcv152aRk8PukchRvpOCxPLy7zXX8KuWjIBOSdxiuK4bLbreI0qKCxBx2Z7K7K2mUqrqq4XfA2zXi65dJXWxvcmFXC5J94dgHfV1OlNq8o5AZ254qlwK50hYmXJx1snaugihRidAOhxhlx2Vj/Vc8J8nB5c9++g1qhDueqO7fFUeLztZcQlt32CHme0cwaz4rw3tyI0+aU7nvOavdyHM2uq4fM0k3Sn0xWjxmZJuD3SBirdHz5VkW+mJesMY8Ka+uRJwq8JYDC4yeyn4zOovVcloI3MinPhThBjZ1+FZ7SqeV5EPsk0ta43vo/uV9TXFfIONnHxxQaWJxqB+3VIzQjY32fJKETxg9W9cf8Ax1LRe6PB6xPpmkRH3OfIVTVg5wL9/umpBGx53rEeRpolIhA+al+FNohP9OX4VH0ZJ/6k+oNEYARvcZPnQP0EfYHHnmlQiJAPeJ9T+9KghVJgM9LOR/jTtDIeTy58QRVjS+xyBT7j+pjyX/dXBWEUwGDLIp7MVIIZ1GTI5HjJipdfYMt8BTNKRuyNj/MCmIFYpGHvL6uTUgiAG4XPmaFZs7BVHjqB/Ki6VCMMT6U+KYpp+gv50SqxO2B6UkKt9YedOWVcZX1BFPgRTfdz6UWjP9Y/AVGZIztpDeGofvTGVF5RRgeMgFPgMrkn/kv5bCpIYVlEsTys4aM9U94qASozD+XExzsAcn8q07W5sbbo+kROmI1FRuQOyuf6dSTCRyPD/Za/4pcyMnRwQK/zsmcHyHM11nDPZ9rCIpe3sUoH0kXcD13qlxX2lZZ9JcaI+fRjkOwVNacX+UyRldLA/WG/nXgsdI3bMRQvmF1KHBLFf2rbhv1hIKSalI3wN6wLcTumUiG+xKbVK1tdLI7FSxxkAHt7vyqcyRaw/wD1ZeSBbG8tcqtwpRyeYI3H4Vn+zE5W3jOVGFyds5NbntZEOI8HtY3X3JixUdm1c5wtDaMUJynOt3j/AFncehWEqzw4kTftUVmcek6CyaEOE6Q8yKfgV2ukhtXdtvUntj0YtbW72MbHQQFzv2bVr8ZPcLfjkugQ7mYMfALTiAA9vn1aRu4xssbekR/aiS6Y8lkHmle5g/RgD3nHkBTagOXTH4D9KBriYHYMfPNIT3BGMgeGkn9aBb9nT+jH9qJYgw6ySnzY0JmuOWpl8lND0k55ylR4iglFsp96OQD/ACpms4c+5J55NJCze9cH4GpMNja4Y+hoIhbW+Pcf40qP+Z2Tf+J/elQUi9w39M7+CimIugMrA59V/akOIRfQRvu04v3Y46ByP7cfvT4iP/nczG6+Tr+gpNHdSL83L98irAupSf8Ap39SKkWWf/suvoDQUUsp2+cRj5u371J8h3+bGe07n8zV9HmPvKfXH71KC+Nl386uQZi2CqcsMH/FasJbJ2lPuj9qsqWdmUMAQcEY5URGPeZfgKYqqIrdSTrjB8wKINHnqTR/eNT6lHYvoop9Y+iCfKrgocXeSDh000Mj6kGSY92xnfH71ykU/ErsBbCAQROT2ZJHix512cMbxF+hgkw7F2zJzJ5861IrSMKn8oKABheWBXLv8vd3T1jl+GcFunsxFOoDBs5x+NdRwvgTQjls3Jm7PKti1hjjgGw63Kug4RDFNEUcFtIxgHcVP/DmTaz7tvxDwvhs2lVwFVebDma0bjgqyJlSdec6u01pW46FFQjHnV1QCN65deZ/I3Jb/a5a74FbzWwU6gy9ua5a49mAyytHcKcZ6pByD3V6XPDuSgyDzrmvaC1eGMzxAqGOH228668XmzGbLHA2TtaykMORww8a6G6nWT2fu+lyQpDrtyrE4q6Wt9A7gfzVO3eRj960uF3IltpkcMY5IznI7P3rzSee259jnTdxsMKx9ENP0urAAY+aVVfi1ohIN6gwcbig/jNjne8Zv8Ur3Rle6Nm3GkeYogkvJSgrO/jNiDtLLnv00v4vavkBpW+zSjQKXHPpE+4TUbrPz+UY/wAYhVQcRth7qSfjSa/tzsIWB8ayJ26bcNLcMPCOommKtjTdN5R5oBf24HLHmaIX9tg5BPkuaocTk84bs/YH70qEXtsf6M3/ANZNKiAKBfmbKMnsyQKJZb5eXD48d4kFSIdYzGkGO/Ip3klVM5hA8zVVC7cSbcKkX2gahMPEzktfKg7tIP6VZFzKRvJFjwRqpSSwsx6S4jJ8Y3NRFiNLoriTiIP2QKnVVUYkvFb7WP1rPA4UV/mEM3grflTpb2zt/wAe0L+Ohv1NBol7Ic5FY/5ZohPaL7g+AzVP5PcrgRQpH4iME/iaTW1+42vJI/sqPyoq8bliP5UL+fRmgEt424VwP/brMexvR73FbhvLNObOTlJxK7b0OPwoNQfKzjIkxnsjH7108knSRDTgFRjcdlec3EcseVF/Jju0vk10vB+K25sY7WaYidU0AlWw+OW5rfFY61pJxJzhGHu8sV0XBOKGO3XcZ3J8a4xyQ+wPPNX+GT4bQT44rea57legw8TMrLnnWnb3qu2Mg1yFs41KDyOK6OFICimMlCOe/OuP6fny6c9Vsh8gkVS4p0kvDrpYUEknRNoT6xxsKFZwgxnNOsuGJFefxY6enz5fX11f8Z+V3MckQXqpGwwYwOYx516J7FwrxYywT5FvFEGypwcnYfrWN7b8ENv7RzzwWwzcN0yOI9WdhkY8x+NegeyXBP4NwoCR9dxORJKcYxnko8BXPnm+trWzPjxzjFivDOK3di9rEWhkK6gPeHMH4YqvGgG4tE//AHpW/wC1Vy1z7Q38kLXGnpSoCsoG2223hWdEbjkUnY+E4zXrYVkWbPUtlHlET+YqYG+GMRygDliJRVtGmx1o70eHSLSbpCM6b4Dv1ZoKpnv15icfdFP0nEWHuSHzdR+lTFmjGpvlIA5kqT+lRHiFqNpLiU+BQj9KCMi+Y4MDf/d/qpFhvAPqec3+qEy2c3zelj/eWFQvw55OslvAw8ZGoJyLoH/qIx53GP0pVSNhIuzcNgPjr/3Soi8eHowxJLK/njFMtjbxNjoNXiRtVkmPkNWe4ZphnPViGP7iTWrFAsFt2wxA1KFCKTGvon70Sl87Qp55/wBVKWKrkp6AUwVWdiMtFIB3NIB+VEsjkZ2QePWozOfoWznzwM/Gks0xODbMme3UKIB7gLgNc4PYFhOaNZopObSNjtK6ahn6dn/phc7lkJ/Wi6KIjrxI7eC/vRROrfQ1eA6UKPyqMC61dRYiPGZj+lSqkcfu25B7wo2pnLEErI647zgflQRvBfNgiWJPiaSw3a87zlzCRU8ck6jdkcZ5hTmjdmxlIV1H68xH4URYJ2BGceIxTROUbI5g1Xt2cvqdItjvocmrk8BjfUo6rcq6c3XLqZW9Z3yShXzpbGCK2IOINoAHLsNcOkhRsZIrStLwqulmOOdaTXZR3m27VbiveVclFd4HbVkXpUDBNS8yrtdYtzESGIXXjGcbiqXHeKNacJuriA5kjiYpgZ3xtt51kR3bNyO+ap+0EzHg11hsMQAM+YrF/OT6s6/x52vELkyFrmS4BJycRYz8DUkvGLZBgvKWHY236089oZdWZGA7tIH6VSewU+9M2PAL+1c3VYh4rbybY3J+t/8A1VuLoJRqbKecn7Gs+JkjPUy5HawX9qm+VspGAurH/b2/CgllhiV8xXM0Z7xI+DU0GFUiW5Z88tQO34VTN+xfQ7QsR3A/vUgvUZTmZovAAj96Cy6HA6OYKveNW9IzrEmgzRuT2Pqb9Kro4lOIrhXH90m/5UpSyJupc+n6UEctxFq3toH8cMP0pUmjl20xRP5k/vSon1oKJVXcj4GnGsg9bfuC4qIzS4GkRg9upuVEskgB1EN4KMVr4pyHA6zzea4A/KnRcb5lPgTmhEwU4zsfHNJpUbYyEHs0vURONfPcDxxR9I4GwI8cVWgk6xBLYHa0mRT9K2SQf/I0VIQ+B/MbJ7SKISSrgBgfDT/uoPlBG2MkeJoGnkx1F63ZucURdViSSck92cUlJHMnfv3qkJbvm1oGHgcZrO6W4kVjJOytq2i3AA8+2tQtb3vJsxO/NTQ6VTcRgt38zWTbZDYGQCO+rQickYkbT3d1XE9L/TOAMRg9+OytARFrRGHIqD5VjFJXOmWVip7jW/aW5isYUyxATbUdxvnFa5Y6us54t+RpQxkNtmrzoO6mEYG9aYNGGzgelWI1c8809tGM53qnx2V4pLdI45H1Ic6eQ3pfiybWxDIFA6RwpPax2rP4/fJLaLb2mqSUyAsQOqAPGsiYXBziJ122LUwhuVkXLBe7P+qxba3OZGXNDeZyYwT4SMD+tVomuZjqSCePScNqbI/KtWPiVr00UE4drlLjDRpzcHG2e6tD2psbaARG3jkeN306EY55c+dY8/Nb1y03ygyFHn6ILuSYjgjzzTSw8PkjULIXIHWJfYmrEsGEZVeTSTjRLvissWLSXsccLFzI4VQqhiCT25/Ss1QkcOXOEyRzIejhhjnOq1LxgfWXINdJ7Z+xNtwuCHiHDspGSEmWR86W+tk+O2KwbdY4lB6bYfR1YpmGgdLpVJS6dUI2MatgftVcQXQlDyXMuF7XBYVr4t5NPSTEnGQqvn9KtRtboCOmbHi1BnJHayIHuuh1nuRqVXpI7N21OxJPbgnNKmIqmFFYukrkj6OsAUzLMctDjP8AedX5GhiR3T55G2xh48GnEhhcZVTtg6QoP4VcKjRpZCVlWFdPaP8AdWI43LgqynHLA3Io0gSXS0ckiNjkSc07WL6+qiPnYkscmgchgAdwQN8HY0HTmNckO3cqgn41oWfs7fTRnTJHbL2BV3PrWjB7KdMjC4uWBO3UJFXzU2RzLX2SCqzgeK4oJeIqG0DUrHvIzXYN7JxiMIojZSet0hOazLz2NlMwkjeBUUdSLUcflV8U9RhdPMwz8qdVI+ioyau2kksgVWV3BPvycjVif2f4ggVxaRrpGOkjk1Z9MZquFvhohkRyx7GjKr8cUxdadtEGTMir5Bc1fjt4Y1JZVX8azIflcMBGVEvdnkO/FX7BGjZzIrSSHGOow27a3HOpI4bWVhLqygb3dJ61Xpb22UDMvh7pFZ9xdmM4msXVDyKjl571Rmm1qvRk6eW43FaYta5uYW91waIODyPwrAyfrCpEZl90/jijOuit5dyPjTcRuJIhEYsb7HO1Y8U0n1vDc1r8PTpUDM8bdnWGaLKrmd3k6KbDayNWVzg1ahhkaQdIoWMHG4GD5Vd+QRSEHqBu9T20S8McxFFnZQe3/VGtVbWwsuH3LXEdtEryDBbOT6d1WHisZpBJJFl15EmpP4QuBrld27xtRDh6qMITt30NqlNa2kjAYwe4Y3qD+G2yzxTDUeiOoR6gQa0/kxU40hiPGomgYEkoufPlTIbRXsi8QgMF0A0R5oRqDVyXFPZOd7nprK8ijjJ9zrDA7tq6cnSCOi386jE23LkeQFSyVZXNJ7P3i6tN1cEryXG3jvjlU4sZrXDLCCxHWZ1ya6CSYaQGOPwpl6x6smkVMi+q5oreMxMl1FF3KYT+1KurVdI2cmlUyJ6rjo3JP8yNMd+c0FzFbyL1Z2iYdqbVUd7mORVhjMiaSS+cYI7N6ZZLx5A/QgY267Y89qzHVesLSMHPy+V/BxWnEkcecaG3zgAZrES5uA4V4YlQndg3Lxprq9KAdBHG7nYktyFXcZsrqo7iU8oxjwNSJKT7xCgd5rm7S9QxxnUqsfeXXyq6lzqwH5VfSeWw13CCc3JHdRreRtvrVu45ANZOYOZXI86bVaE4KMDV1MaxugGJVCx7w4oGuDvmEjxJzVEJatgZlHjUiWsJPUupFz3mtaiYWdm46WSGAE83bc1O4hUZL6Md1VmtWChVeORe5m/ao5v4iD/KFqy9xJzRNR8QNow3v2jIGw/1WDcXBc6Tel0B2yuK155r1YmaW1tCAOWc1zFxLMZGJt4xk8txiox1FtphnqzCnE7L9INWNcT3a5UWq7f3biqsd3Nrw1u69+Kmp4rqI7h+zTmtKy4nPEuEWEqDnrPgmuagmtZE65uEcHsWrdvcKCxWK7mULkEA7GrqyV2A4tMuCnQbjI6pP5GpI+Lzt74HhpBxXNWfHbeFQ0tvK8h5hhkVcfjcU4xFZyxp3ohNNaxvjiM5wHjK/wBwwRUy37EZAbB8K5s8RQAkJMDz3GKj/jEKgZYqfFc09NY6n5cT24PiKTXbMeyuUPGo+yQ/d2oBxdW5SkeaE1PSeXUPcsDhtOPOq0kjM4yEI781h/xBDuJVY92nFVpb9i2Cj6e9al7a8OnAjbmFz4GpQ6A4ULt2Yrkbe7TUdbSg+BIq9FLG66h0rEd7DNPWl5x0RmUe9oB7iaVYy9Eyg9E2fFqVGcYQ6U7iSM+lGGn7FQ47jR9ChHKojEurGTXPHYWZ87x/kaFnYe9bg/YpMmnkzfGh1OBtI/xpYsQtcWiHMlmc+CUUXEOHg4VGjP8AcpxUNxd3EQJWUnzANUxfyTErLFCwPelQbS3Jk/6e4g8jUnS8R+iLdvtGsmKyt5hkx6Sfqk1HNYpFvHLMD/lV3B0cF1dgYliT0OasC9CbPCpriGvLuD5u6l9WzRpxq+Ubyhv8lFWdM3mOwbiFumSyMvkDWTfcUsZch7m5ixt1EqlbcXuXA1iM/Z/3UkkcF7Jie3jyfpLkH86t6p4ihd3Nm0X8ni0zsOSyg4rIa4k1fOhvEPWvxLgVnDEzxmUHHLVkVgPCqnAJ9a5XroyLSXE2dQdye4uDU6XcwBDa9+0Cs8Io7KswIM7ZHkas6qeZVpL2ZUwHz57GrlndMFJl6znky3LIazJSYwGBJPjvVqzvnj6oihPiUya36PMjSXi8sZC9G0m2xSZTg/nWlZccuncK9vdjPgGqtNBA1nCzW8JaQnJ6MUdlDDEx0RKMjspN3+pcb4aO6iHSQTA+KkGqM3CdbEhp1XwLH86mtCFGVXGRnmf3pSTyGeRdRwAMV0+M7Ypy8HAQaL6dT3MgH6VnzWt3F7l07DwYCt6GeVhLqckKQBmqF0XMhBkbBPh+1Y6dObaxm+Xg5El0PEaTQC4u4269zOD/AHRrWk8WG2dh6D9qrzIueuqyHvZRtWGlT+IzlutOw84Vq3DegY0spY8z0QyarJbwzth4lHkKtwcMtDs0QNCtG0nLoS8TE95GKVVBbQQ9WOJQPKlW9c8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77836" name="AutoShape 6" descr="data:image/jpeg;base64,/9j/4AAQSkZJRgABAQAAAQABAAD/2wBDAAkGBwgHBgkIBwgKCgkLDRYPDQwMDRsUFRAWIB0iIiAdHx8kKDQsJCYxJx8fLT0tMTU3Ojo6Iys/RD84QzQ5Ojf/2wBDAQoKCg0MDRoPDxo3JR8lNzc3Nzc3Nzc3Nzc3Nzc3Nzc3Nzc3Nzc3Nzc3Nzc3Nzc3Nzc3Nzc3Nzc3Nzc3Nzc3Nzf/wAARCADcAOUDASIAAhEBAxEB/8QAHAAAAQUBAQEAAAAAAAAAAAAAAgABAwQFBgcI/8QAQRAAAgEDAgIHAwoGAQMFAQAAAQIDAAQREiEFMRMiQVFhcYEGMpEUM0JSgpKhscHRFSNDYnLhJDRTogdzg5Pw4v/EABkBAQEBAQEBAAAAAAAAAAAAAAABAgMEBf/EAB4RAQEBAQEBAQEBAQEAAAAAAAABEQISIQMxQQQT/9oADAMBAAIRAxEAPwDGjUatygbwNSSRyEZEwXyFV1XkwC4H1tqmwCNWoD/Ek19BxMzTKQG0EdhzTvI4JZtP2TR6YwAVOGPaaZZQMhmLd5UbUDpNkAAMfXFJ5EDA9EwPfzpjJETg6vMrUiKGOzfDagbcHVk+CkEVIWIAICnw5Uxgd9w+3jmongYHBlU+tU1KHJ5RHFCZSSW6MDszTqulMK2T3ZoMvzaPH40+gldPpMB3Gjd9S7Nt36qhZGLY0etO8DbDGrzOKBmjiLDXj45pyIlH8sr6CjSFivu6cduc0wt9R+dwT2cqCMs2DhlB7jtR9LhcNgMe40TWjawcqcd5ougXtKUEIEpP8tk9alKy4wcEd4ouiUnkfMCkIv7jQMsTDfXjzFCY3PJ8juxRJE2+SaJYCAcsSTQQ9Bk4fAPZlcU5t2UdRwPSpOj7xnzoo49RwUI8aYKrQS49/J8qjaCXAAY48q0TCSfeIHnQSWqd9LBnrbkAlnB35GmFvlyWAx2YrQNsUUaUB8aYx4205PgKmCoqKMrIMjyoSsR2UhfSrPQLnDKx86kEKctG3iKCgrKu2Q3jSq1J0MZwY8n/ACxSqCNAokIZPTRmjeGPAZgyg9irRxlW3IYeJG1Jlhzq1H0NaEYRdHvuvpmijgB3Dsx8RinVIderCtjvqbpMtgMmO45oGEIAxnGfDNIQsucEY8qISKSVL4HcM06sijKliPyoIWiYEBCGPb2USxSAZK5PcMVJ0o17H/x3pCVFYrkg+Ip8ABXJ60RXxBFSFTpOVYeRFO0uRgFgO8CgK4IZVLZ+sRVCMasup1ckdhp1AbGInUfCiBI3VQO/Jo9TDmNqAWyNhG5Hgc0sEnYOnnikV6wzv8aWsZxketA6xgc8tQZZXGmP40ZO2VXB8KcM7AaiDQDqdzg7elFgjYsM+VDmYnbl3UeJMcxmgYqcZ3psHG2PUUQVwdyuKT5X3QD6UAIHGdxREMR72D50Op8gjRjxNPg5yqjNAjqYAEjzpwunYfic02G5E/AUO2TmTHnQOxO4HPxJFNE0Z214PgTQlVb6QPpSMUQXJOPWgkYIMkNvTDD83OKrmONhz+DU6xx8zt60BMked2z5jNKgKpn53H2qVQRYcgaQh9aXW0n+Wh8s0YlUnSWC/ZqVDgbSA/ZoK4MiDdUKnvp8svMoM/GpWGTkZbyWmwzN1o2PmoNMDK+2UXUD206hl5AjJ5haMKoGRG4PkBThgB7pPhyoBMcxYnUcd+N6IQuNyQcdpwadS/YNvGn1N9FVOPGmBEZX3lHiBimwpUYkBA8KLVg8wD4ZqS1hE8xDyBUUFmOM4A8O2lsk2iEEs2xx4DlT6QSQGJPaM1s2PArziUcdxwuSC4spNkuC4Rc9oIO+R3Vfk9h+NqDg2zbc1l5+G4rPvjP6uVyyrqG+T5GnCLkgn729aN3wXidhIsVzZzBmPV0rqB8iNqqXcMts+i5hkjcjIDnGRWpZf4iIBVO7cvDFHlW91tqgOAMlVx5ZpBFxkAeWKaJt+w4NJS454qMIoH0fypBFxtj41SJHZsZCaj4UC6m3LEeGKWccsY86RLdr49aBwkZOo5z34xTZhBGqQ0hgj3lPmacx+OfIUCE0QOFYnxNIygnqkHxI5UWgkbKo8xSaOTs0+O1AGdR5/CkY1xzHqacKc4ZSfs07RAj5sfdoB0DGCRUbwoBhxz5b0TR77o3wpacHqw71AItoe78KVFqk+qRSp8ES6mOd28jiiVmydjgd7VGNf1Wx5UepiMAn0WgdwQMknfszTovVzhx4Z3oNbFwGbYd4FOXAOzj1xQGCoG2on+406hzuJGHhio+kI+iPPanEsmCdAI8KCTrk/PDyxTaSDjWfhQMXOwjX4b0amQjGjbyNX4EY98PKSD2E1PwyFXvoolLKGOC2dgO2qxjcHOj0q7w5St5CSAN+0VOpsE3tbxXhnBLSxvoLQyQ8JPR2NskpVOkbmzDt76g4f7Wv7eez13bzSXNlfQsrareQjYdq/qK5b22IuLeSJi4GdQ0/WHf4VleyLrw5pWFxKjSDScDavF1/XTfj2W9nuuMexU3C/l80d8kQVbgNhnx2nzHOuauIuitrW2uQ+uGPbPPB/wD2aLhN0TOsUbE68ZOeyvQE9neDcWK3VwkvS4AYJIVDY8KvHfPPW1LLZjh+DcGuuLy9HZQkqPekcEKvma7vhfsRw+2QG+zdS9v0VHkK6K2igtYVhto0jiUYVVGAKUk6gc6d/vb/AD4s4Z0ns1wQxCM8PhAHaAc/GuZ437ElFabhEjPjcwSYz6Guva5BOCaF7gKM5+FY5/Wz/WrzHjsheN2SRNLKSCrDBBqMynVtHn1r0H2o4BbcVhkvrNAt6q6mUHAlx3+NedZKkhVA7+tXs4/SdzY5XnBGeTOOiAFLps+8o9CaESSdhH3v9UumZTkhB6mt6g2kT6hPxpvlKgYCtQm4c7gKPjQfKJMYCg/GmgjdxjsI+NRtfqMgK5+NGJZG5qg9D+1EC55CP40+iub7VsI2/GiF047x61KRN2CLHiKArKx6wix/jT6GN5v77+hFKkVYcok+FKp9D6MjZY8+ZohrUY6NAfAmo9BO6A+WkUWJtsavwFUGshHzkY9AT+lMZBndMD/A/tTBJc5Mkm3c1MUkz864HcTmqJC6nGnWPJKNW/ukPpUSxnmZ2+P+qXQnY9Kfv1BNqOdt/M0RLHtTPdmq+ghsC4byqUR7YDnzwDWtCPSE+4pHfqoow6yK2ldjnY03Rge85PltTNGDyZz9qoMrj0atcOGGQRqwdhXPRkFRo2Gezz5n4V2N9Brsy2okoN87kiuPtl+ej09YNue4V4v0mXGo6H2buikoYEkZ7a9O4JxQoQC2QR2V5bwxhFhhsO4DnXacFuAwU4BPYK83Vb5d/HenPgaleQSDVqArGt7lSgJI2HxozcFge7wpNatXJJQB7255ZqtNdFSAcY7KqzTtp2+FZ01w5lxyJxvVsTXRW1x0bBgpw3OuA9q7KO045OU0pHNiVc53zz/GuytJiSq7EYqn7X2azcMW5CBpICBkZ90867f8/WdYz1Pjgi0K83TPk1IMp92RPUGpcL2r8M0P8sH5pvhXvxzAFz/WX7v+6cAD6QNFqB92An8KWccrXbvL0Ah8D5vNA03dD+FSgj6UajyejXRj3fxoKwnYjHQ58NNCZD2xafs/7q2dPMg/Gnz3L8SKIqdKP+2fhSqwSc/RpVFZ+hpOdyn3QacQBTvcj7gpCNfowr97/VGCR/RX0JNAsKNhcn0pjFqOTcSHwDCmMs4OBbHHgKXS3WOpbN4cqAxbqd+kkb7QpxCOQWY+T1WMnESerCB6im03x3ZMf/IaC0IQp2imP2qkEfYIXHwFUtN1nfqj+1iakHTk4E0i+lNFtYn7FYeZohFL2nHrWfJFMc/8mU+Sn96Fbacja8kHxqjVjjZWBIyOR8q5fjdqLC/k0cnJK1rrb3AAxdsx8c1Bx22kksUnUhpI9s45+dcv152aRk8PukchRvpOCxPLy7zXX8KuWjIBOSdxiuK4bLbreI0qKCxBx2Z7K7K2mUqrqq4XfA2zXi65dJXWxvcmFXC5J94dgHfV1OlNq8o5AZ254qlwK50hYmXJx1snaugihRidAOhxhlx2Vj/Vc8J8nB5c9++g1qhDueqO7fFUeLztZcQlt32CHme0cwaz4rw3tyI0+aU7nvOavdyHM2uq4fM0k3Sn0xWjxmZJuD3SBirdHz5VkW+mJesMY8Ka+uRJwq8JYDC4yeyn4zOovVcloI3MinPhThBjZ1+FZ7SqeV5EPsk0ta43vo/uV9TXFfIONnHxxQaWJxqB+3VIzQjY32fJKETxg9W9cf8Ax1LRe6PB6xPpmkRH3OfIVTVg5wL9/umpBGx53rEeRpolIhA+al+FNohP9OX4VH0ZJ/6k+oNEYARvcZPnQP0EfYHHnmlQiJAPeJ9T+9KghVJgM9LOR/jTtDIeTy58QRVjS+xyBT7j+pjyX/dXBWEUwGDLIp7MVIIZ1GTI5HjJipdfYMt8BTNKRuyNj/MCmIFYpGHvL6uTUgiAG4XPmaFZs7BVHjqB/Ki6VCMMT6U+KYpp+gv50SqxO2B6UkKt9YedOWVcZX1BFPgRTfdz6UWjP9Y/AVGZIztpDeGofvTGVF5RRgeMgFPgMrkn/kv5bCpIYVlEsTys4aM9U94qASozD+XExzsAcn8q07W5sbbo+kROmI1FRuQOyuf6dSTCRyPD/Za/4pcyMnRwQK/zsmcHyHM11nDPZ9rCIpe3sUoH0kXcD13qlxX2lZZ9JcaI+fRjkOwVNacX+UyRldLA/WG/nXgsdI3bMRQvmF1KHBLFf2rbhv1hIKSalI3wN6wLcTumUiG+xKbVK1tdLI7FSxxkAHt7vyqcyRaw/wD1ZeSBbG8tcqtwpRyeYI3H4Vn+zE5W3jOVGFyds5NbntZEOI8HtY3X3JixUdm1c5wtDaMUJynOt3j/AFncehWEqzw4kTftUVmcek6CyaEOE6Q8yKfgV2ukhtXdtvUntj0YtbW72MbHQQFzv2bVr8ZPcLfjkugQ7mYMfALTiAA9vn1aRu4xssbekR/aiS6Y8lkHmle5g/RgD3nHkBTagOXTH4D9KBriYHYMfPNIT3BGMgeGkn9aBb9nT+jH9qJYgw6ySnzY0JmuOWpl8lND0k55ylR4iglFsp96OQD/ACpms4c+5J55NJCze9cH4GpMNja4Y+hoIhbW+Pcf40qP+Z2Tf+J/elQUi9w39M7+CimIugMrA59V/akOIRfQRvu04v3Y46ByP7cfvT4iP/nczG6+Tr+gpNHdSL83L98irAupSf8Ap39SKkWWf/suvoDQUUsp2+cRj5u371J8h3+bGe07n8zV9HmPvKfXH71KC+Nl386uQZi2CqcsMH/FasJbJ2lPuj9qsqWdmUMAQcEY5URGPeZfgKYqqIrdSTrjB8wKINHnqTR/eNT6lHYvoop9Y+iCfKrgocXeSDh000Mj6kGSY92xnfH71ykU/ErsBbCAQROT2ZJHix512cMbxF+hgkw7F2zJzJ5861IrSMKn8oKABheWBXLv8vd3T1jl+GcFunsxFOoDBs5x+NdRwvgTQjls3Jm7PKti1hjjgGw63Kug4RDFNEUcFtIxgHcVP/DmTaz7tvxDwvhs2lVwFVebDma0bjgqyJlSdec6u01pW46FFQjHnV1QCN65deZ/I3Jb/a5a74FbzWwU6gy9ua5a49mAyytHcKcZ6pByD3V6XPDuSgyDzrmvaC1eGMzxAqGOH228668XmzGbLHA2TtaykMORww8a6G6nWT2fu+lyQpDrtyrE4q6Wt9A7gfzVO3eRj960uF3IltpkcMY5IznI7P3rzSee259jnTdxsMKx9ENP0urAAY+aVVfi1ohIN6gwcbig/jNjne8Zv8Ur3Rle6Nm3GkeYogkvJSgrO/jNiDtLLnv00v4vavkBpW+zSjQKXHPpE+4TUbrPz+UY/wAYhVQcRth7qSfjSa/tzsIWB8ayJ26bcNLcMPCOommKtjTdN5R5oBf24HLHmaIX9tg5BPkuaocTk84bs/YH70qEXtsf6M3/ANZNKiAKBfmbKMnsyQKJZb5eXD48d4kFSIdYzGkGO/Ip3klVM5hA8zVVC7cSbcKkX2gahMPEzktfKg7tIP6VZFzKRvJFjwRqpSSwsx6S4jJ8Y3NRFiNLoriTiIP2QKnVVUYkvFb7WP1rPA4UV/mEM3grflTpb2zt/wAe0L+Ohv1NBol7Ic5FY/5ZohPaL7g+AzVP5PcrgRQpH4iME/iaTW1+42vJI/sqPyoq8bliP5UL+fRmgEt424VwP/brMexvR73FbhvLNObOTlJxK7b0OPwoNQfKzjIkxnsjH7108knSRDTgFRjcdlec3EcseVF/Jju0vk10vB+K25sY7WaYidU0AlWw+OW5rfFY61pJxJzhGHu8sV0XBOKGO3XcZ3J8a4xyQ+wPPNX+GT4bQT44rea57legw8TMrLnnWnb3qu2Mg1yFs41KDyOK6OFICimMlCOe/OuP6fny6c9Vsh8gkVS4p0kvDrpYUEknRNoT6xxsKFZwgxnNOsuGJFefxY6enz5fX11f8Z+V3MckQXqpGwwYwOYx516J7FwrxYywT5FvFEGypwcnYfrWN7b8ENv7RzzwWwzcN0yOI9WdhkY8x+NegeyXBP4NwoCR9dxORJKcYxnko8BXPnm+trWzPjxzjFivDOK3di9rEWhkK6gPeHMH4YqvGgG4tE//AHpW/wC1Vy1z7Q38kLXGnpSoCsoG2223hWdEbjkUnY+E4zXrYVkWbPUtlHlET+YqYG+GMRygDliJRVtGmx1o70eHSLSbpCM6b4Dv1ZoKpnv15icfdFP0nEWHuSHzdR+lTFmjGpvlIA5kqT+lRHiFqNpLiU+BQj9KCMi+Y4MDf/d/qpFhvAPqec3+qEy2c3zelj/eWFQvw55OslvAw8ZGoJyLoH/qIx53GP0pVSNhIuzcNgPjr/3Soi8eHowxJLK/njFMtjbxNjoNXiRtVkmPkNWe4ZphnPViGP7iTWrFAsFt2wxA1KFCKTGvon70Sl87Qp55/wBVKWKrkp6AUwVWdiMtFIB3NIB+VEsjkZ2QePWozOfoWznzwM/Gks0xODbMme3UKIB7gLgNc4PYFhOaNZopObSNjtK6ahn6dn/phc7lkJ/Wi6KIjrxI7eC/vRROrfQ1eA6UKPyqMC61dRYiPGZj+lSqkcfu25B7wo2pnLEErI647zgflQRvBfNgiWJPiaSw3a87zlzCRU8ck6jdkcZ5hTmjdmxlIV1H68xH4URYJ2BGceIxTROUbI5g1Xt2cvqdItjvocmrk8BjfUo6rcq6c3XLqZW9Z3yShXzpbGCK2IOINoAHLsNcOkhRsZIrStLwqulmOOdaTXZR3m27VbiveVclFd4HbVkXpUDBNS8yrtdYtzESGIXXjGcbiqXHeKNacJuriA5kjiYpgZ3xtt51kR3bNyO+ap+0EzHg11hsMQAM+YrF/OT6s6/x52vELkyFrmS4BJycRYz8DUkvGLZBgvKWHY236089oZdWZGA7tIH6VSewU+9M2PAL+1c3VYh4rbybY3J+t/8A1VuLoJRqbKecn7Gs+JkjPUy5HawX9qm+VspGAurH/b2/CgllhiV8xXM0Z7xI+DU0GFUiW5Z88tQO34VTN+xfQ7QsR3A/vUgvUZTmZovAAj96Cy6HA6OYKveNW9IzrEmgzRuT2Pqb9Kro4lOIrhXH90m/5UpSyJupc+n6UEctxFq3toH8cMP0pUmjl20xRP5k/vSon1oKJVXcj4GnGsg9bfuC4qIzS4GkRg9upuVEskgB1EN4KMVr4pyHA6zzea4A/KnRcb5lPgTmhEwU4zsfHNJpUbYyEHs0vURONfPcDxxR9I4GwI8cVWgk6xBLYHa0mRT9K2SQf/I0VIQ+B/MbJ7SKISSrgBgfDT/uoPlBG2MkeJoGnkx1F63ZucURdViSSck92cUlJHMnfv3qkJbvm1oGHgcZrO6W4kVjJOytq2i3AA8+2tQtb3vJsxO/NTQ6VTcRgt38zWTbZDYGQCO+rQickYkbT3d1XE9L/TOAMRg9+OytARFrRGHIqD5VjFJXOmWVip7jW/aW5isYUyxATbUdxvnFa5Y6us54t+RpQxkNtmrzoO6mEYG9aYNGGzgelWI1c8809tGM53qnx2V4pLdI45H1Ic6eQ3pfiybWxDIFA6RwpPax2rP4/fJLaLb2mqSUyAsQOqAPGsiYXBziJ122LUwhuVkXLBe7P+qxba3OZGXNDeZyYwT4SMD+tVomuZjqSCePScNqbI/KtWPiVr00UE4drlLjDRpzcHG2e6tD2psbaARG3jkeN306EY55c+dY8/Nb1y03ygyFHn6ILuSYjgjzzTSw8PkjULIXIHWJfYmrEsGEZVeTSTjRLvissWLSXsccLFzI4VQqhiCT25/Ss1QkcOXOEyRzIejhhjnOq1LxgfWXINdJ7Z+xNtwuCHiHDspGSEmWR86W+tk+O2KwbdY4lB6bYfR1YpmGgdLpVJS6dUI2MatgftVcQXQlDyXMuF7XBYVr4t5NPSTEnGQqvn9KtRtboCOmbHi1BnJHayIHuuh1nuRqVXpI7N21OxJPbgnNKmIqmFFYukrkj6OsAUzLMctDjP8AedX5GhiR3T55G2xh48GnEhhcZVTtg6QoP4VcKjRpZCVlWFdPaP8AdWI43LgqynHLA3Io0gSXS0ckiNjkSc07WL6+qiPnYkscmgchgAdwQN8HY0HTmNckO3cqgn41oWfs7fTRnTJHbL2BV3PrWjB7KdMjC4uWBO3UJFXzU2RzLX2SCqzgeK4oJeIqG0DUrHvIzXYN7JxiMIojZSet0hOazLz2NlMwkjeBUUdSLUcflV8U9RhdPMwz8qdVI+ioyau2kksgVWV3BPvycjVif2f4ggVxaRrpGOkjk1Z9MZquFvhohkRyx7GjKr8cUxdadtEGTMir5Bc1fjt4Y1JZVX8azIflcMBGVEvdnkO/FX7BGjZzIrSSHGOow27a3HOpI4bWVhLqygb3dJ61Xpb22UDMvh7pFZ9xdmM4msXVDyKjl571Rmm1qvRk6eW43FaYta5uYW91waIODyPwrAyfrCpEZl90/jijOuit5dyPjTcRuJIhEYsb7HO1Y8U0n1vDc1r8PTpUDM8bdnWGaLKrmd3k6KbDayNWVzg1ahhkaQdIoWMHG4GD5Vd+QRSEHqBu9T20S8McxFFnZQe3/VGtVbWwsuH3LXEdtEryDBbOT6d1WHisZpBJJFl15EmpP4QuBrld27xtRDh6qMITt30NqlNa2kjAYwe4Y3qD+G2yzxTDUeiOoR6gQa0/kxU40hiPGomgYEkoufPlTIbRXsi8QgMF0A0R5oRqDVyXFPZOd7nprK8ijjJ9zrDA7tq6cnSCOi386jE23LkeQFSyVZXNJ7P3i6tN1cEryXG3jvjlU4sZrXDLCCxHWZ1ya6CSYaQGOPwpl6x6smkVMi+q5oreMxMl1FF3KYT+1KurVdI2cmlUyJ6rjo3JP8yNMd+c0FzFbyL1Z2iYdqbVUd7mORVhjMiaSS+cYI7N6ZZLx5A/QgY267Y89qzHVesLSMHPy+V/BxWnEkcecaG3zgAZrES5uA4V4YlQndg3Lxprq9KAdBHG7nYktyFXcZsrqo7iU8oxjwNSJKT7xCgd5rm7S9QxxnUqsfeXXyq6lzqwH5VfSeWw13CCc3JHdRreRtvrVu45ANZOYOZXI86bVaE4KMDV1MaxugGJVCx7w4oGuDvmEjxJzVEJatgZlHjUiWsJPUupFz3mtaiYWdm46WSGAE83bc1O4hUZL6Md1VmtWChVeORe5m/ao5v4iD/KFqy9xJzRNR8QNow3v2jIGw/1WDcXBc6Tel0B2yuK155r1YmaW1tCAOWc1zFxLMZGJt4xk8txiox1FtphnqzCnE7L9INWNcT3a5UWq7f3biqsd3Nrw1u69+Kmp4rqI7h+zTmtKy4nPEuEWEqDnrPgmuagmtZE65uEcHsWrdvcKCxWK7mULkEA7GrqyV2A4tMuCnQbjI6pP5GpI+Lzt74HhpBxXNWfHbeFQ0tvK8h5hhkVcfjcU4xFZyxp3ohNNaxvjiM5wHjK/wBwwRUy37EZAbB8K5s8RQAkJMDz3GKj/jEKgZYqfFc09NY6n5cT24PiKTXbMeyuUPGo+yQ/d2oBxdW5SkeaE1PSeXUPcsDhtOPOq0kjM4yEI781h/xBDuJVY92nFVpb9i2Cj6e9al7a8OnAjbmFz4GpQ6A4ULt2Yrkbe7TUdbSg+BIq9FLG66h0rEd7DNPWl5x0RmUe9oB7iaVYy9Eyg9E2fFqVGcYQ6U7iSM+lGGn7FQ47jR9ChHKojEurGTXPHYWZ87x/kaFnYe9bg/YpMmnkzfGh1OBtI/xpYsQtcWiHMlmc+CUUXEOHg4VGjP8AcpxUNxd3EQJWUnzANUxfyTErLFCwPelQbS3Jk/6e4g8jUnS8R+iLdvtGsmKyt5hkx6Sfqk1HNYpFvHLMD/lV3B0cF1dgYliT0OasC9CbPCpriGvLuD5u6l9WzRpxq+Ubyhv8lFWdM3mOwbiFumSyMvkDWTfcUsZch7m5ixt1EqlbcXuXA1iM/Z/3UkkcF7Jie3jyfpLkH86t6p4ihd3Nm0X8ni0zsOSyg4rIa4k1fOhvEPWvxLgVnDEzxmUHHLVkVgPCqnAJ9a5XroyLSXE2dQdye4uDU6XcwBDa9+0Cs8Io7KswIM7ZHkas6qeZVpL2ZUwHz57GrlndMFJl6znky3LIazJSYwGBJPjvVqzvnj6oihPiUya36PMjSXi8sZC9G0m2xSZTg/nWlZccuncK9vdjPgGqtNBA1nCzW8JaQnJ6MUdlDDEx0RKMjspN3+pcb4aO6iHSQTA+KkGqM3CdbEhp1XwLH86mtCFGVXGRnmf3pSTyGeRdRwAMV0+M7Ypy8HAQaL6dT3MgH6VnzWt3F7l07DwYCt6GeVhLqckKQBmqF0XMhBkbBPh+1Y6dObaxm+Xg5El0PEaTQC4u4269zOD/AHRrWk8WG2dh6D9qrzIueuqyHvZRtWGlT+IzlutOw84Vq3DegY0spY8z0QyarJbwzth4lHkKtwcMtDs0QNCtG0nLoS8TE95GKVVBbQQ9WOJQPKlW9c8f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347788" y="2146300"/>
            <a:ext cx="7472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 smtClean="0">
                <a:latin typeface="Verdana" pitchFamily="34" charset="0"/>
              </a:rPr>
              <a:t>Es aquella </a:t>
            </a:r>
            <a:r>
              <a:rPr lang="es-CL" altLang="es-CL" dirty="0">
                <a:latin typeface="Verdana" pitchFamily="34" charset="0"/>
              </a:rPr>
              <a:t>que </a:t>
            </a:r>
            <a:r>
              <a:rPr lang="es-CL" altLang="es-CL" dirty="0" smtClean="0">
                <a:latin typeface="Verdana" pitchFamily="34" charset="0"/>
              </a:rPr>
              <a:t>utiliza </a:t>
            </a:r>
            <a:r>
              <a:rPr lang="es-CL" altLang="es-CL" dirty="0">
                <a:latin typeface="Verdana" pitchFamily="34" charset="0"/>
              </a:rPr>
              <a:t>energías limpias y que no se agotan.</a:t>
            </a:r>
          </a:p>
        </p:txBody>
      </p:sp>
      <p:sp>
        <p:nvSpPr>
          <p:cNvPr id="163854" name="18 CuadroTexto"/>
          <p:cNvSpPr txBox="1">
            <a:spLocks noChangeArrowheads="1"/>
          </p:cNvSpPr>
          <p:nvPr/>
        </p:nvSpPr>
        <p:spPr bwMode="auto">
          <a:xfrm>
            <a:off x="1401763" y="1628775"/>
            <a:ext cx="720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¿Qué es una fuente </a:t>
            </a:r>
            <a:r>
              <a:rPr lang="es-CL" altLang="es-CL" b="1" u="sng" dirty="0" smtClean="0">
                <a:latin typeface="Verdana" pitchFamily="34" charset="0"/>
              </a:rPr>
              <a:t>renovable</a:t>
            </a:r>
            <a:r>
              <a:rPr lang="es-CL" altLang="es-CL" b="1" dirty="0" smtClean="0">
                <a:latin typeface="Verdana" pitchFamily="34" charset="0"/>
              </a:rPr>
              <a:t> </a:t>
            </a:r>
            <a:r>
              <a:rPr lang="es-CL" altLang="es-CL" b="1" dirty="0">
                <a:latin typeface="Verdana" pitchFamily="34" charset="0"/>
              </a:rPr>
              <a:t>de energía eléctrica? </a:t>
            </a:r>
          </a:p>
        </p:txBody>
      </p:sp>
      <p:pic>
        <p:nvPicPr>
          <p:cNvPr id="163855" name="Picture 2" descr="http://p1.trrsf.com/image/fget/cf/619/464/images.terra.com/2012/06/12/1201206120117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1904" r="8350" b="12433"/>
          <a:stretch>
            <a:fillRect/>
          </a:stretch>
        </p:blipFill>
        <p:spPr bwMode="auto">
          <a:xfrm>
            <a:off x="3374034" y="2689547"/>
            <a:ext cx="2926158" cy="182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403648" y="4581128"/>
            <a:ext cx="581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¿Cuáles son sus principales características? </a:t>
            </a:r>
            <a:endParaRPr lang="es-CL" altLang="es-CL" dirty="0"/>
          </a:p>
        </p:txBody>
      </p:sp>
      <p:sp>
        <p:nvSpPr>
          <p:cNvPr id="4" name="3 Rectángulo"/>
          <p:cNvSpPr/>
          <p:nvPr/>
        </p:nvSpPr>
        <p:spPr>
          <a:xfrm>
            <a:off x="1331640" y="5157192"/>
            <a:ext cx="756285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principales características de las fuentes de energía renovable son: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contaminan el medio ambiente.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se agotan.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16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885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885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885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403350" y="2449513"/>
            <a:ext cx="7272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>
                <a:latin typeface="Verdana" pitchFamily="34" charset="0"/>
              </a:rPr>
              <a:t>Las fuentes de energía </a:t>
            </a:r>
            <a:r>
              <a:rPr lang="es-CL" altLang="es-CL" b="1">
                <a:latin typeface="Verdana" pitchFamily="34" charset="0"/>
              </a:rPr>
              <a:t>no renovables </a:t>
            </a:r>
            <a:r>
              <a:rPr lang="es-CL" altLang="es-CL">
                <a:latin typeface="Verdana" pitchFamily="34" charset="0"/>
              </a:rPr>
              <a:t>son aquellas que  utilizan recursos que con el tiempo se agotan.</a:t>
            </a:r>
          </a:p>
        </p:txBody>
      </p:sp>
      <p:sp>
        <p:nvSpPr>
          <p:cNvPr id="164875" name="11 CuadroTexto"/>
          <p:cNvSpPr txBox="1">
            <a:spLocks noChangeArrowheads="1"/>
          </p:cNvSpPr>
          <p:nvPr/>
        </p:nvSpPr>
        <p:spPr bwMode="auto">
          <a:xfrm>
            <a:off x="1187450" y="1628775"/>
            <a:ext cx="777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b="1" dirty="0">
                <a:latin typeface="Verdana" pitchFamily="34" charset="0"/>
              </a:rPr>
              <a:t>¿Qué es una fuente </a:t>
            </a:r>
            <a:r>
              <a:rPr lang="es-CL" altLang="es-CL" b="1" u="sng" dirty="0" smtClean="0">
                <a:latin typeface="Verdana" pitchFamily="34" charset="0"/>
              </a:rPr>
              <a:t>no </a:t>
            </a:r>
            <a:r>
              <a:rPr lang="es-CL" altLang="es-CL" b="1" u="sng" dirty="0">
                <a:latin typeface="Verdana" pitchFamily="34" charset="0"/>
              </a:rPr>
              <a:t>renovable </a:t>
            </a:r>
            <a:r>
              <a:rPr lang="es-CL" altLang="es-CL" b="1" dirty="0">
                <a:latin typeface="Verdana" pitchFamily="34" charset="0"/>
              </a:rPr>
              <a:t>de energía eléctrica,   y cuáles son sus principales características?</a:t>
            </a:r>
          </a:p>
        </p:txBody>
      </p:sp>
      <p:pic>
        <p:nvPicPr>
          <p:cNvPr id="788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277813"/>
            <a:ext cx="8588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724025" y="3940175"/>
            <a:ext cx="1798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El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petróleo.</a:t>
            </a:r>
            <a:endParaRPr lang="es-CL" altLang="es-CL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692275" y="4437063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El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carbón.</a:t>
            </a:r>
            <a:endParaRPr lang="es-CL" altLang="es-CL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692275" y="4868863"/>
            <a:ext cx="266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La energía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nuclear.</a:t>
            </a:r>
            <a:endParaRPr lang="es-CL" altLang="es-CL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692275" y="5326063"/>
            <a:ext cx="2149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El gas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natural.</a:t>
            </a:r>
            <a:endParaRPr lang="es-CL" altLang="es-CL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692275" y="5732463"/>
            <a:ext cx="4132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La energía química de las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pilas.</a:t>
            </a:r>
            <a:endParaRPr lang="es-CL" altLang="es-CL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03350" y="3275013"/>
            <a:ext cx="7272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¿Qué fuentes de energía no renovables </a:t>
            </a:r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existen?</a:t>
            </a:r>
            <a:endParaRPr lang="es-CL" altLang="es-CL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3438" name="Picture 14" descr="http://newton.cnice.mec.es/materiales_didacticos/energia/images/central_energ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702050"/>
            <a:ext cx="306546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987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987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987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104457" name="5 CuadroTexto"/>
          <p:cNvSpPr txBox="1">
            <a:spLocks noChangeArrowheads="1"/>
          </p:cNvSpPr>
          <p:nvPr/>
        </p:nvSpPr>
        <p:spPr bwMode="auto">
          <a:xfrm>
            <a:off x="1403350" y="1973263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>
                <a:latin typeface="Verdana" pitchFamily="34" charset="0"/>
              </a:rPr>
              <a:t>¿Cuál de estas fuentes de energía no renovables es  la más utilizada?</a:t>
            </a:r>
            <a:endParaRPr lang="es-CL" altLang="es-CL">
              <a:latin typeface="Verdana" pitchFamily="34" charset="0"/>
            </a:endParaRPr>
          </a:p>
        </p:txBody>
      </p:sp>
      <p:pic>
        <p:nvPicPr>
          <p:cNvPr id="104458" name="Picture 4" descr="http://img.emol.com/2012/07/30/petroleo_2114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37112"/>
            <a:ext cx="320516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22263"/>
            <a:ext cx="85883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124075" y="2708275"/>
            <a:ext cx="1509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El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petróleo.</a:t>
            </a:r>
            <a:endParaRPr lang="es-CL" altLang="es-CL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347788" y="3213100"/>
            <a:ext cx="768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¿Cómo afecta al medioambiente el </a:t>
            </a:r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uso de fuentes de energías no renovables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124075" y="3933056"/>
            <a:ext cx="4588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Su uso contamina el medio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ambiente.</a:t>
            </a:r>
            <a:endParaRPr lang="es-CL" alt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090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8090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8090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pic>
        <p:nvPicPr>
          <p:cNvPr id="809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277813"/>
            <a:ext cx="8588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AutoShape 2" descr="data:image/jpeg;base64,/9j/4AAQSkZJRgABAQAAAQABAAD/2wBDAAkGBwgHBgkIBwgKCgkLDRYPDQwMDRsUFRAWIB0iIiAdHx8kKDQsJCYxJx8fLT0tMTU3Ojo6Iys/RD84QzQ5Ojf/2wBDAQoKCg0MDRoPDxo3JR8lNzc3Nzc3Nzc3Nzc3Nzc3Nzc3Nzc3Nzc3Nzc3Nzc3Nzc3Nzc3Nzc3Nzc3Nzc3Nzc3Nzf/wAARCADcAOUDASIAAhEBAxEB/8QAHAAAAQUBAQEAAAAAAAAAAAAAAgABAwQFBgcI/8QAQRAAAgEDAgIHAwoGAQMFAQAAAQIDAAQREiEFMRMiQVFhcYEGMpEUM0JSgpKhscHRFSNDYnLhJDRTogdzg5Pw4v/EABkBAQEBAQEBAAAAAAAAAAAAAAABAgMEBf/EAB4RAQEBAQEBAQEBAQEAAAAAAAABEQISIQMxQQQT/9oADAMBAAIRAxEAPwDGjUatygbwNSSRyEZEwXyFV1XkwC4H1tqmwCNWoD/Ek19BxMzTKQG0EdhzTvI4JZtP2TR6YwAVOGPaaZZQMhmLd5UbUDpNkAAMfXFJ5EDA9EwPfzpjJETg6vMrUiKGOzfDagbcHVk+CkEVIWIAICnw5Uxgd9w+3jmongYHBlU+tU1KHJ5RHFCZSSW6MDszTqulMK2T3ZoMvzaPH40+gldPpMB3Gjd9S7Nt36qhZGLY0etO8DbDGrzOKBmjiLDXj45pyIlH8sr6CjSFivu6cduc0wt9R+dwT2cqCMs2DhlB7jtR9LhcNgMe40TWjawcqcd5ougXtKUEIEpP8tk9alKy4wcEd4ouiUnkfMCkIv7jQMsTDfXjzFCY3PJ8juxRJE2+SaJYCAcsSTQQ9Bk4fAPZlcU5t2UdRwPSpOj7xnzoo49RwUI8aYKrQS49/J8qjaCXAAY48q0TCSfeIHnQSWqd9LBnrbkAlnB35GmFvlyWAx2YrQNsUUaUB8aYx4205PgKmCoqKMrIMjyoSsR2UhfSrPQLnDKx86kEKctG3iKCgrKu2Q3jSq1J0MZwY8n/ACxSqCNAokIZPTRmjeGPAZgyg9irRxlW3IYeJG1Jlhzq1H0NaEYRdHvuvpmijgB3Dsx8RinVIderCtjvqbpMtgMmO45oGEIAxnGfDNIQsucEY8qISKSVL4HcM06sijKliPyoIWiYEBCGPb2USxSAZK5PcMVJ0o17H/x3pCVFYrkg+Ip8ABXJ60RXxBFSFTpOVYeRFO0uRgFgO8CgK4IZVLZ+sRVCMasup1ckdhp1AbGInUfCiBI3VQO/Jo9TDmNqAWyNhG5Hgc0sEnYOnnikV6wzv8aWsZxketA6xgc8tQZZXGmP40ZO2VXB8KcM7AaiDQDqdzg7elFgjYsM+VDmYnbl3UeJMcxmgYqcZ3psHG2PUUQVwdyuKT5X3QD6UAIHGdxREMR72D50Op8gjRjxNPg5yqjNAjqYAEjzpwunYfic02G5E/AUO2TmTHnQOxO4HPxJFNE0Z214PgTQlVb6QPpSMUQXJOPWgkYIMkNvTDD83OKrmONhz+DU6xx8zt60BMked2z5jNKgKpn53H2qVQRYcgaQh9aXW0n+Wh8s0YlUnSWC/ZqVDgbSA/ZoK4MiDdUKnvp8svMoM/GpWGTkZbyWmwzN1o2PmoNMDK+2UXUD206hl5AjJ5haMKoGRG4PkBThgB7pPhyoBMcxYnUcd+N6IQuNyQcdpwadS/YNvGn1N9FVOPGmBEZX3lHiBimwpUYkBA8KLVg8wD4ZqS1hE8xDyBUUFmOM4A8O2lsk2iEEs2xx4DlT6QSQGJPaM1s2PArziUcdxwuSC4spNkuC4Rc9oIO+R3Vfk9h+NqDg2zbc1l5+G4rPvjP6uVyyrqG+T5GnCLkgn729aN3wXidhIsVzZzBmPV0rqB8iNqqXcMts+i5hkjcjIDnGRWpZf4iIBVO7cvDFHlW91tqgOAMlVx5ZpBFxkAeWKaJt+w4NJS454qMIoH0fypBFxtj41SJHZsZCaj4UC6m3LEeGKWccsY86RLdr49aBwkZOo5z34xTZhBGqQ0hgj3lPmacx+OfIUCE0QOFYnxNIygnqkHxI5UWgkbKo8xSaOTs0+O1AGdR5/CkY1xzHqacKc4ZSfs07RAj5sfdoB0DGCRUbwoBhxz5b0TR77o3wpacHqw71AItoe78KVFqk+qRSp8ES6mOd28jiiVmydjgd7VGNf1Wx5UepiMAn0WgdwQMknfszTovVzhx4Z3oNbFwGbYd4FOXAOzj1xQGCoG2on+406hzuJGHhio+kI+iPPanEsmCdAI8KCTrk/PDyxTaSDjWfhQMXOwjX4b0amQjGjbyNX4EY98PKSD2E1PwyFXvoolLKGOC2dgO2qxjcHOj0q7w5St5CSAN+0VOpsE3tbxXhnBLSxvoLQyQ8JPR2NskpVOkbmzDt76g4f7Wv7eez13bzSXNlfQsrareQjYdq/qK5b22IuLeSJi4GdQ0/WHf4VleyLrw5pWFxKjSDScDavF1/XTfj2W9nuuMexU3C/l80d8kQVbgNhnx2nzHOuauIuitrW2uQ+uGPbPPB/wD2aLhN0TOsUbE68ZOeyvQE9neDcWK3VwkvS4AYJIVDY8KvHfPPW1LLZjh+DcGuuLy9HZQkqPekcEKvma7vhfsRw+2QG+zdS9v0VHkK6K2igtYVhto0jiUYVVGAKUk6gc6d/vb/AD4s4Z0ns1wQxCM8PhAHaAc/GuZ437ElFabhEjPjcwSYz6Guva5BOCaF7gKM5+FY5/Wz/WrzHjsheN2SRNLKSCrDBBqMynVtHn1r0H2o4BbcVhkvrNAt6q6mUHAlx3+NedZKkhVA7+tXs4/SdzY5XnBGeTOOiAFLps+8o9CaESSdhH3v9UumZTkhB6mt6g2kT6hPxpvlKgYCtQm4c7gKPjQfKJMYCg/GmgjdxjsI+NRtfqMgK5+NGJZG5qg9D+1EC55CP40+iub7VsI2/GiF047x61KRN2CLHiKArKx6wix/jT6GN5v77+hFKkVYcok+FKp9D6MjZY8+ZohrUY6NAfAmo9BO6A+WkUWJtsavwFUGshHzkY9AT+lMZBndMD/A/tTBJc5Mkm3c1MUkz864HcTmqJC6nGnWPJKNW/ukPpUSxnmZ2+P+qXQnY9Kfv1BNqOdt/M0RLHtTPdmq+ghsC4byqUR7YDnzwDWtCPSE+4pHfqoow6yK2ldjnY03Rge85PltTNGDyZz9qoMrj0atcOGGQRqwdhXPRkFRo2Gezz5n4V2N9Brsy2okoN87kiuPtl+ej09YNue4V4v0mXGo6H2buikoYEkZ7a9O4JxQoQC2QR2V5bwxhFhhsO4DnXacFuAwU4BPYK83Vb5d/HenPgaleQSDVqArGt7lSgJI2HxozcFge7wpNatXJJQB7255ZqtNdFSAcY7KqzTtp2+FZ01w5lxyJxvVsTXRW1x0bBgpw3OuA9q7KO045OU0pHNiVc53zz/GuytJiSq7EYqn7X2azcMW5CBpICBkZ90867f8/WdYz1Pjgi0K83TPk1IMp92RPUGpcL2r8M0P8sH5pvhXvxzAFz/WX7v+6cAD6QNFqB92An8KWccrXbvL0Ah8D5vNA03dD+FSgj6UajyejXRj3fxoKwnYjHQ58NNCZD2xafs/7q2dPMg/Gnz3L8SKIqdKP+2fhSqwSc/RpVFZ+hpOdyn3QacQBTvcj7gpCNfowr97/VGCR/RX0JNAsKNhcn0pjFqOTcSHwDCmMs4OBbHHgKXS3WOpbN4cqAxbqd+kkb7QpxCOQWY+T1WMnESerCB6im03x3ZMf/IaC0IQp2imP2qkEfYIXHwFUtN1nfqj+1iakHTk4E0i+lNFtYn7FYeZohFL2nHrWfJFMc/8mU+Sn96Fbacja8kHxqjVjjZWBIyOR8q5fjdqLC/k0cnJK1rrb3AAxdsx8c1Bx22kksUnUhpI9s45+dcv152aRk8PukchRvpOCxPLy7zXX8KuWjIBOSdxiuK4bLbreI0qKCxBx2Z7K7K2mUqrqq4XfA2zXi65dJXWxvcmFXC5J94dgHfV1OlNq8o5AZ254qlwK50hYmXJx1snaugihRidAOhxhlx2Vj/Vc8J8nB5c9++g1qhDueqO7fFUeLztZcQlt32CHme0cwaz4rw3tyI0+aU7nvOavdyHM2uq4fM0k3Sn0xWjxmZJuD3SBirdHz5VkW+mJesMY8Ka+uRJwq8JYDC4yeyn4zOovVcloI3MinPhThBjZ1+FZ7SqeV5EPsk0ta43vo/uV9TXFfIONnHxxQaWJxqB+3VIzQjY32fJKETxg9W9cf8Ax1LRe6PB6xPpmkRH3OfIVTVg5wL9/umpBGx53rEeRpolIhA+al+FNohP9OX4VH0ZJ/6k+oNEYARvcZPnQP0EfYHHnmlQiJAPeJ9T+9KghVJgM9LOR/jTtDIeTy58QRVjS+xyBT7j+pjyX/dXBWEUwGDLIp7MVIIZ1GTI5HjJipdfYMt8BTNKRuyNj/MCmIFYpGHvL6uTUgiAG4XPmaFZs7BVHjqB/Ki6VCMMT6U+KYpp+gv50SqxO2B6UkKt9YedOWVcZX1BFPgRTfdz6UWjP9Y/AVGZIztpDeGofvTGVF5RRgeMgFPgMrkn/kv5bCpIYVlEsTys4aM9U94qASozD+XExzsAcn8q07W5sbbo+kROmI1FRuQOyuf6dSTCRyPD/Za/4pcyMnRwQK/zsmcHyHM11nDPZ9rCIpe3sUoH0kXcD13qlxX2lZZ9JcaI+fRjkOwVNacX+UyRldLA/WG/nXgsdI3bMRQvmF1KHBLFf2rbhv1hIKSalI3wN6wLcTumUiG+xKbVK1tdLI7FSxxkAHt7vyqcyRaw/wD1ZeSBbG8tcqtwpRyeYI3H4Vn+zE5W3jOVGFyds5NbntZEOI8HtY3X3JixUdm1c5wtDaMUJynOt3j/AFncehWEqzw4kTftUVmcek6CyaEOE6Q8yKfgV2ukhtXdtvUntj0YtbW72MbHQQFzv2bVr8ZPcLfjkugQ7mYMfALTiAA9vn1aRu4xssbekR/aiS6Y8lkHmle5g/RgD3nHkBTagOXTH4D9KBriYHYMfPNIT3BGMgeGkn9aBb9nT+jH9qJYgw6ySnzY0JmuOWpl8lND0k55ylR4iglFsp96OQD/ACpms4c+5J55NJCze9cH4GpMNja4Y+hoIhbW+Pcf40qP+Z2Tf+J/elQUi9w39M7+CimIugMrA59V/akOIRfQRvu04v3Y46ByP7cfvT4iP/nczG6+Tr+gpNHdSL83L98irAupSf8Ap39SKkWWf/suvoDQUUsp2+cRj5u371J8h3+bGe07n8zV9HmPvKfXH71KC+Nl386uQZi2CqcsMH/FasJbJ2lPuj9qsqWdmUMAQcEY5URGPeZfgKYqqIrdSTrjB8wKINHnqTR/eNT6lHYvoop9Y+iCfKrgocXeSDh000Mj6kGSY92xnfH71ykU/ErsBbCAQROT2ZJHix512cMbxF+hgkw7F2zJzJ5861IrSMKn8oKABheWBXLv8vd3T1jl+GcFunsxFOoDBs5x+NdRwvgTQjls3Jm7PKti1hjjgGw63Kug4RDFNEUcFtIxgHcVP/DmTaz7tvxDwvhs2lVwFVebDma0bjgqyJlSdec6u01pW46FFQjHnV1QCN65deZ/I3Jb/a5a74FbzWwU6gy9ua5a49mAyytHcKcZ6pByD3V6XPDuSgyDzrmvaC1eGMzxAqGOH228668XmzGbLHA2TtaykMORww8a6G6nWT2fu+lyQpDrtyrE4q6Wt9A7gfzVO3eRj960uF3IltpkcMY5IznI7P3rzSee259jnTdxsMKx9ENP0urAAY+aVVfi1ohIN6gwcbig/jNjne8Zv8Ur3Rle6Nm3GkeYogkvJSgrO/jNiDtLLnv00v4vavkBpW+zSjQKXHPpE+4TUbrPz+UY/wAYhVQcRth7qSfjSa/tzsIWB8ayJ26bcNLcMPCOommKtjTdN5R5oBf24HLHmaIX9tg5BPkuaocTk84bs/YH70qEXtsf6M3/ANZNKiAKBfmbKMnsyQKJZb5eXD48d4kFSIdYzGkGO/Ip3klVM5hA8zVVC7cSbcKkX2gahMPEzktfKg7tIP6VZFzKRvJFjwRqpSSwsx6S4jJ8Y3NRFiNLoriTiIP2QKnVVUYkvFb7WP1rPA4UV/mEM3grflTpb2zt/wAe0L+Ohv1NBol7Ic5FY/5ZohPaL7g+AzVP5PcrgRQpH4iME/iaTW1+42vJI/sqPyoq8bliP5UL+fRmgEt424VwP/brMexvR73FbhvLNObOTlJxK7b0OPwoNQfKzjIkxnsjH7108knSRDTgFRjcdlec3EcseVF/Jju0vk10vB+K25sY7WaYidU0AlWw+OW5rfFY61pJxJzhGHu8sV0XBOKGO3XcZ3J8a4xyQ+wPPNX+GT4bQT44rea57legw8TMrLnnWnb3qu2Mg1yFs41KDyOK6OFICimMlCOe/OuP6fny6c9Vsh8gkVS4p0kvDrpYUEknRNoT6xxsKFZwgxnNOsuGJFefxY6enz5fX11f8Z+V3MckQXqpGwwYwOYx516J7FwrxYywT5FvFEGypwcnYfrWN7b8ENv7RzzwWwzcN0yOI9WdhkY8x+NegeyXBP4NwoCR9dxORJKcYxnko8BXPnm+trWzPjxzjFivDOK3di9rEWhkK6gPeHMH4YqvGgG4tE//AHpW/wC1Vy1z7Q38kLXGnpSoCsoG2223hWdEbjkUnY+E4zXrYVkWbPUtlHlET+YqYG+GMRygDliJRVtGmx1o70eHSLSbpCM6b4Dv1ZoKpnv15icfdFP0nEWHuSHzdR+lTFmjGpvlIA5kqT+lRHiFqNpLiU+BQj9KCMi+Y4MDf/d/qpFhvAPqec3+qEy2c3zelj/eWFQvw55OslvAw8ZGoJyLoH/qIx53GP0pVSNhIuzcNgPjr/3Soi8eHowxJLK/njFMtjbxNjoNXiRtVkmPkNWe4ZphnPViGP7iTWrFAsFt2wxA1KFCKTGvon70Sl87Qp55/wBVKWKrkp6AUwVWdiMtFIB3NIB+VEsjkZ2QePWozOfoWznzwM/Gks0xODbMme3UKIB7gLgNc4PYFhOaNZopObSNjtK6ahn6dn/phc7lkJ/Wi6KIjrxI7eC/vRROrfQ1eA6UKPyqMC61dRYiPGZj+lSqkcfu25B7wo2pnLEErI647zgflQRvBfNgiWJPiaSw3a87zlzCRU8ck6jdkcZ5hTmjdmxlIV1H68xH4URYJ2BGceIxTROUbI5g1Xt2cvqdItjvocmrk8BjfUo6rcq6c3XLqZW9Z3yShXzpbGCK2IOINoAHLsNcOkhRsZIrStLwqulmOOdaTXZR3m27VbiveVclFd4HbVkXpUDBNS8yrtdYtzESGIXXjGcbiqXHeKNacJuriA5kjiYpgZ3xtt51kR3bNyO+ap+0EzHg11hsMQAM+YrF/OT6s6/x52vELkyFrmS4BJycRYz8DUkvGLZBgvKWHY236089oZdWZGA7tIH6VSewU+9M2PAL+1c3VYh4rbybY3J+t/8A1VuLoJRqbKecn7Gs+JkjPUy5HawX9qm+VspGAurH/b2/CgllhiV8xXM0Z7xI+DU0GFUiW5Z88tQO34VTN+xfQ7QsR3A/vUgvUZTmZovAAj96Cy6HA6OYKveNW9IzrEmgzRuT2Pqb9Kro4lOIrhXH90m/5UpSyJupc+n6UEctxFq3toH8cMP0pUmjl20xRP5k/vSon1oKJVXcj4GnGsg9bfuC4qIzS4GkRg9upuVEskgB1EN4KMVr4pyHA6zzea4A/KnRcb5lPgTmhEwU4zsfHNJpUbYyEHs0vURONfPcDxxR9I4GwI8cVWgk6xBLYHa0mRT9K2SQf/I0VIQ+B/MbJ7SKISSrgBgfDT/uoPlBG2MkeJoGnkx1F63ZucURdViSSck92cUlJHMnfv3qkJbvm1oGHgcZrO6W4kVjJOytq2i3AA8+2tQtb3vJsxO/NTQ6VTcRgt38zWTbZDYGQCO+rQickYkbT3d1XE9L/TOAMRg9+OytARFrRGHIqD5VjFJXOmWVip7jW/aW5isYUyxATbUdxvnFa5Y6us54t+RpQxkNtmrzoO6mEYG9aYNGGzgelWI1c8809tGM53qnx2V4pLdI45H1Ic6eQ3pfiybWxDIFA6RwpPax2rP4/fJLaLb2mqSUyAsQOqAPGsiYXBziJ122LUwhuVkXLBe7P+qxba3OZGXNDeZyYwT4SMD+tVomuZjqSCePScNqbI/KtWPiVr00UE4drlLjDRpzcHG2e6tD2psbaARG3jkeN306EY55c+dY8/Nb1y03ygyFHn6ILuSYjgjzzTSw8PkjULIXIHWJfYmrEsGEZVeTSTjRLvissWLSXsccLFzI4VQqhiCT25/Ss1QkcOXOEyRzIejhhjnOq1LxgfWXINdJ7Z+xNtwuCHiHDspGSEmWR86W+tk+O2KwbdY4lB6bYfR1YpmGgdLpVJS6dUI2MatgftVcQXQlDyXMuF7XBYVr4t5NPSTEnGQqvn9KtRtboCOmbHi1BnJHayIHuuh1nuRqVXpI7N21OxJPbgnNKmIqmFFYukrkj6OsAUzLMctDjP8AedX5GhiR3T55G2xh48GnEhhcZVTtg6QoP4VcKjRpZCVlWFdPaP8AdWI43LgqynHLA3Io0gSXS0ckiNjkSc07WL6+qiPnYkscmgchgAdwQN8HY0HTmNckO3cqgn41oWfs7fTRnTJHbL2BV3PrWjB7KdMjC4uWBO3UJFXzU2RzLX2SCqzgeK4oJeIqG0DUrHvIzXYN7JxiMIojZSet0hOazLz2NlMwkjeBUUdSLUcflV8U9RhdPMwz8qdVI+ioyau2kksgVWV3BPvycjVif2f4ggVxaRrpGOkjk1Z9MZquFvhohkRyx7GjKr8cUxdadtEGTMir5Bc1fjt4Y1JZVX8azIflcMBGVEvdnkO/FX7BGjZzIrSSHGOow27a3HOpI4bWVhLqygb3dJ61Xpb22UDMvh7pFZ9xdmM4msXVDyKjl571Rmm1qvRk6eW43FaYta5uYW91waIODyPwrAyfrCpEZl90/jijOuit5dyPjTcRuJIhEYsb7HO1Y8U0n1vDc1r8PTpUDM8bdnWGaLKrmd3k6KbDayNWVzg1ahhkaQdIoWMHG4GD5Vd+QRSEHqBu9T20S8McxFFnZQe3/VGtVbWwsuH3LXEdtEryDBbOT6d1WHisZpBJJFl15EmpP4QuBrld27xtRDh6qMITt30NqlNa2kjAYwe4Y3qD+G2yzxTDUeiOoR6gQa0/kxU40hiPGomgYEkoufPlTIbRXsi8QgMF0A0R5oRqDVyXFPZOd7nprK8ijjJ9zrDA7tq6cnSCOi386jE23LkeQFSyVZXNJ7P3i6tN1cEryXG3jvjlU4sZrXDLCCxHWZ1ya6CSYaQGOPwpl6x6smkVMi+q5oreMxMl1FF3KYT+1KurVdI2cmlUyJ6rjo3JP8yNMd+c0FzFbyL1Z2iYdqbVUd7mORVhjMiaSS+cYI7N6ZZLx5A/QgY267Y89qzHVesLSMHPy+V/BxWnEkcecaG3zgAZrES5uA4V4YlQndg3Lxprq9KAdBHG7nYktyFXcZsrqo7iU8oxjwNSJKT7xCgd5rm7S9QxxnUqsfeXXyq6lzqwH5VfSeWw13CCc3JHdRreRtvrVu45ANZOYOZXI86bVaE4KMDV1MaxugGJVCx7w4oGuDvmEjxJzVEJatgZlHjUiWsJPUupFz3mtaiYWdm46WSGAE83bc1O4hUZL6Md1VmtWChVeORe5m/ao5v4iD/KFqy9xJzRNR8QNow3v2jIGw/1WDcXBc6Tel0B2yuK155r1YmaW1tCAOWc1zFxLMZGJt4xk8txiox1FtphnqzCnE7L9INWNcT3a5UWq7f3biqsd3Nrw1u69+Kmp4rqI7h+zTmtKy4nPEuEWEqDnrPgmuagmtZE65uEcHsWrdvcKCxWK7mULkEA7GrqyV2A4tMuCnQbjI6pP5GpI+Lzt74HhpBxXNWfHbeFQ0tvK8h5hhkVcfjcU4xFZyxp3ohNNaxvjiM5wHjK/wBwwRUy37EZAbB8K5s8RQAkJMDz3GKj/jEKgZYqfFc09NY6n5cT24PiKTXbMeyuUPGo+yQ/d2oBxdW5SkeaE1PSeXUPcsDhtOPOq0kjM4yEI781h/xBDuJVY92nFVpb9i2Cj6e9al7a8OnAjbmFz4GpQ6A4ULt2Yrkbe7TUdbSg+BIq9FLG66h0rEd7DNPWl5x0RmUe9oB7iaVYy9Eyg9E2fFqVGcYQ6U7iSM+lGGn7FQ47jR9ChHKojEurGTXPHYWZ87x/kaFnYe9bg/YpMmnkzfGh1OBtI/xpYsQtcWiHMlmc+CUUXEOHg4VGjP8AcpxUNxd3EQJWUnzANUxfyTErLFCwPelQbS3Jk/6e4g8jUnS8R+iLdvtGsmKyt5hkx6Sfqk1HNYpFvHLMD/lV3B0cF1dgYliT0OasC9CbPCpriGvLuD5u6l9WzRpxq+Ubyhv8lFWdM3mOwbiFumSyMvkDWTfcUsZch7m5ixt1EqlbcXuXA1iM/Z/3UkkcF7Jie3jyfpLkH86t6p4ihd3Nm0X8ni0zsOSyg4rIa4k1fOhvEPWvxLgVnDEzxmUHHLVkVgPCqnAJ9a5XroyLSXE2dQdye4uDU6XcwBDa9+0Cs8Io7KswIM7ZHkas6qeZVpL2ZUwHz57GrlndMFJl6znky3LIazJSYwGBJPjvVqzvnj6oihPiUya36PMjSXi8sZC9G0m2xSZTg/nWlZccuncK9vdjPgGqtNBA1nCzW8JaQnJ6MUdlDDEx0RKMjspN3+pcb4aO6iHSQTA+KkGqM3CdbEhp1XwLH86mtCFGVXGRnmf3pSTyGeRdRwAMV0+M7Ypy8HAQaL6dT3MgH6VnzWt3F7l07DwYCt6GeVhLqckKQBmqF0XMhBkbBPh+1Y6dObaxm+Xg5El0PEaTQC4u4269zOD/AHRrWk8WG2dh6D9qrzIueuqyHvZRtWGlT+IzlutOw84Vq3DegY0spY8z0QyarJbwzth4lHkKtwcMtDs0QNCtG0nLoS8TE95GKVVBbQQ9WOJQPKlW9c8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80907" name="AutoShape 4" descr="data:image/jpeg;base64,/9j/4AAQSkZJRgABAQAAAQABAAD/2wBDAAkGBwgHBgkIBwgKCgkLDRYPDQwMDRsUFRAWIB0iIiAdHx8kKDQsJCYxJx8fLT0tMTU3Ojo6Iys/RD84QzQ5Ojf/2wBDAQoKCg0MDRoPDxo3JR8lNzc3Nzc3Nzc3Nzc3Nzc3Nzc3Nzc3Nzc3Nzc3Nzc3Nzc3Nzc3Nzc3Nzc3Nzc3Nzc3Nzf/wAARCADcAOUDASIAAhEBAxEB/8QAHAAAAQUBAQEAAAAAAAAAAAAAAgABAwQFBgcI/8QAQRAAAgEDAgIHAwoGAQMFAQAAAQIDAAQREiEFMRMiQVFhcYEGMpEUM0JSgpKhscHRFSNDYnLhJDRTogdzg5Pw4v/EABkBAQEBAQEBAAAAAAAAAAAAAAABAgMEBf/EAB4RAQEBAQEBAQEBAQEAAAAAAAABEQISIQMxQQQT/9oADAMBAAIRAxEAPwDGjUatygbwNSSRyEZEwXyFV1XkwC4H1tqmwCNWoD/Ek19BxMzTKQG0EdhzTvI4JZtP2TR6YwAVOGPaaZZQMhmLd5UbUDpNkAAMfXFJ5EDA9EwPfzpjJETg6vMrUiKGOzfDagbcHVk+CkEVIWIAICnw5Uxgd9w+3jmongYHBlU+tU1KHJ5RHFCZSSW6MDszTqulMK2T3ZoMvzaPH40+gldPpMB3Gjd9S7Nt36qhZGLY0etO8DbDGrzOKBmjiLDXj45pyIlH8sr6CjSFivu6cduc0wt9R+dwT2cqCMs2DhlB7jtR9LhcNgMe40TWjawcqcd5ougXtKUEIEpP8tk9alKy4wcEd4ouiUnkfMCkIv7jQMsTDfXjzFCY3PJ8juxRJE2+SaJYCAcsSTQQ9Bk4fAPZlcU5t2UdRwPSpOj7xnzoo49RwUI8aYKrQS49/J8qjaCXAAY48q0TCSfeIHnQSWqd9LBnrbkAlnB35GmFvlyWAx2YrQNsUUaUB8aYx4205PgKmCoqKMrIMjyoSsR2UhfSrPQLnDKx86kEKctG3iKCgrKu2Q3jSq1J0MZwY8n/ACxSqCNAokIZPTRmjeGPAZgyg9irRxlW3IYeJG1Jlhzq1H0NaEYRdHvuvpmijgB3Dsx8RinVIderCtjvqbpMtgMmO45oGEIAxnGfDNIQsucEY8qISKSVL4HcM06sijKliPyoIWiYEBCGPb2USxSAZK5PcMVJ0o17H/x3pCVFYrkg+Ip8ABXJ60RXxBFSFTpOVYeRFO0uRgFgO8CgK4IZVLZ+sRVCMasup1ckdhp1AbGInUfCiBI3VQO/Jo9TDmNqAWyNhG5Hgc0sEnYOnnikV6wzv8aWsZxketA6xgc8tQZZXGmP40ZO2VXB8KcM7AaiDQDqdzg7elFgjYsM+VDmYnbl3UeJMcxmgYqcZ3psHG2PUUQVwdyuKT5X3QD6UAIHGdxREMR72D50Op8gjRjxNPg5yqjNAjqYAEjzpwunYfic02G5E/AUO2TmTHnQOxO4HPxJFNE0Z214PgTQlVb6QPpSMUQXJOPWgkYIMkNvTDD83OKrmONhz+DU6xx8zt60BMked2z5jNKgKpn53H2qVQRYcgaQh9aXW0n+Wh8s0YlUnSWC/ZqVDgbSA/ZoK4MiDdUKnvp8svMoM/GpWGTkZbyWmwzN1o2PmoNMDK+2UXUD206hl5AjJ5haMKoGRG4PkBThgB7pPhyoBMcxYnUcd+N6IQuNyQcdpwadS/YNvGn1N9FVOPGmBEZX3lHiBimwpUYkBA8KLVg8wD4ZqS1hE8xDyBUUFmOM4A8O2lsk2iEEs2xx4DlT6QSQGJPaM1s2PArziUcdxwuSC4spNkuC4Rc9oIO+R3Vfk9h+NqDg2zbc1l5+G4rPvjP6uVyyrqG+T5GnCLkgn729aN3wXidhIsVzZzBmPV0rqB8iNqqXcMts+i5hkjcjIDnGRWpZf4iIBVO7cvDFHlW91tqgOAMlVx5ZpBFxkAeWKaJt+w4NJS454qMIoH0fypBFxtj41SJHZsZCaj4UC6m3LEeGKWccsY86RLdr49aBwkZOo5z34xTZhBGqQ0hgj3lPmacx+OfIUCE0QOFYnxNIygnqkHxI5UWgkbKo8xSaOTs0+O1AGdR5/CkY1xzHqacKc4ZSfs07RAj5sfdoB0DGCRUbwoBhxz5b0TR77o3wpacHqw71AItoe78KVFqk+qRSp8ES6mOd28jiiVmydjgd7VGNf1Wx5UepiMAn0WgdwQMknfszTovVzhx4Z3oNbFwGbYd4FOXAOzj1xQGCoG2on+406hzuJGHhio+kI+iPPanEsmCdAI8KCTrk/PDyxTaSDjWfhQMXOwjX4b0amQjGjbyNX4EY98PKSD2E1PwyFXvoolLKGOC2dgO2qxjcHOj0q7w5St5CSAN+0VOpsE3tbxXhnBLSxvoLQyQ8JPR2NskpVOkbmzDt76g4f7Wv7eez13bzSXNlfQsrareQjYdq/qK5b22IuLeSJi4GdQ0/WHf4VleyLrw5pWFxKjSDScDavF1/XTfj2W9nuuMexU3C/l80d8kQVbgNhnx2nzHOuauIuitrW2uQ+uGPbPPB/wD2aLhN0TOsUbE68ZOeyvQE9neDcWK3VwkvS4AYJIVDY8KvHfPPW1LLZjh+DcGuuLy9HZQkqPekcEKvma7vhfsRw+2QG+zdS9v0VHkK6K2igtYVhto0jiUYVVGAKUk6gc6d/vb/AD4s4Z0ns1wQxCM8PhAHaAc/GuZ437ElFabhEjPjcwSYz6Guva5BOCaF7gKM5+FY5/Wz/WrzHjsheN2SRNLKSCrDBBqMynVtHn1r0H2o4BbcVhkvrNAt6q6mUHAlx3+NedZKkhVA7+tXs4/SdzY5XnBGeTOOiAFLps+8o9CaESSdhH3v9UumZTkhB6mt6g2kT6hPxpvlKgYCtQm4c7gKPjQfKJMYCg/GmgjdxjsI+NRtfqMgK5+NGJZG5qg9D+1EC55CP40+iub7VsI2/GiF047x61KRN2CLHiKArKx6wix/jT6GN5v77+hFKkVYcok+FKp9D6MjZY8+ZohrUY6NAfAmo9BO6A+WkUWJtsavwFUGshHzkY9AT+lMZBndMD/A/tTBJc5Mkm3c1MUkz864HcTmqJC6nGnWPJKNW/ukPpUSxnmZ2+P+qXQnY9Kfv1BNqOdt/M0RLHtTPdmq+ghsC4byqUR7YDnzwDWtCPSE+4pHfqoow6yK2ldjnY03Rge85PltTNGDyZz9qoMrj0atcOGGQRqwdhXPRkFRo2Gezz5n4V2N9Brsy2okoN87kiuPtl+ej09YNue4V4v0mXGo6H2buikoYEkZ7a9O4JxQoQC2QR2V5bwxhFhhsO4DnXacFuAwU4BPYK83Vb5d/HenPgaleQSDVqArGt7lSgJI2HxozcFge7wpNatXJJQB7255ZqtNdFSAcY7KqzTtp2+FZ01w5lxyJxvVsTXRW1x0bBgpw3OuA9q7KO045OU0pHNiVc53zz/GuytJiSq7EYqn7X2azcMW5CBpICBkZ90867f8/WdYz1Pjgi0K83TPk1IMp92RPUGpcL2r8M0P8sH5pvhXvxzAFz/WX7v+6cAD6QNFqB92An8KWccrXbvL0Ah8D5vNA03dD+FSgj6UajyejXRj3fxoKwnYjHQ58NNCZD2xafs/7q2dPMg/Gnz3L8SKIqdKP+2fhSqwSc/RpVFZ+hpOdyn3QacQBTvcj7gpCNfowr97/VGCR/RX0JNAsKNhcn0pjFqOTcSHwDCmMs4OBbHHgKXS3WOpbN4cqAxbqd+kkb7QpxCOQWY+T1WMnESerCB6im03x3ZMf/IaC0IQp2imP2qkEfYIXHwFUtN1nfqj+1iakHTk4E0i+lNFtYn7FYeZohFL2nHrWfJFMc/8mU+Sn96Fbacja8kHxqjVjjZWBIyOR8q5fjdqLC/k0cnJK1rrb3AAxdsx8c1Bx22kksUnUhpI9s45+dcv152aRk8PukchRvpOCxPLy7zXX8KuWjIBOSdxiuK4bLbreI0qKCxBx2Z7K7K2mUqrqq4XfA2zXi65dJXWxvcmFXC5J94dgHfV1OlNq8o5AZ254qlwK50hYmXJx1snaugihRidAOhxhlx2Vj/Vc8J8nB5c9++g1qhDueqO7fFUeLztZcQlt32CHme0cwaz4rw3tyI0+aU7nvOavdyHM2uq4fM0k3Sn0xWjxmZJuD3SBirdHz5VkW+mJesMY8Ka+uRJwq8JYDC4yeyn4zOovVcloI3MinPhThBjZ1+FZ7SqeV5EPsk0ta43vo/uV9TXFfIONnHxxQaWJxqB+3VIzQjY32fJKETxg9W9cf8Ax1LRe6PB6xPpmkRH3OfIVTVg5wL9/umpBGx53rEeRpolIhA+al+FNohP9OX4VH0ZJ/6k+oNEYARvcZPnQP0EfYHHnmlQiJAPeJ9T+9KghVJgM9LOR/jTtDIeTy58QRVjS+xyBT7j+pjyX/dXBWEUwGDLIp7MVIIZ1GTI5HjJipdfYMt8BTNKRuyNj/MCmIFYpGHvL6uTUgiAG4XPmaFZs7BVHjqB/Ki6VCMMT6U+KYpp+gv50SqxO2B6UkKt9YedOWVcZX1BFPgRTfdz6UWjP9Y/AVGZIztpDeGofvTGVF5RRgeMgFPgMrkn/kv5bCpIYVlEsTys4aM9U94qASozD+XExzsAcn8q07W5sbbo+kROmI1FRuQOyuf6dSTCRyPD/Za/4pcyMnRwQK/zsmcHyHM11nDPZ9rCIpe3sUoH0kXcD13qlxX2lZZ9JcaI+fRjkOwVNacX+UyRldLA/WG/nXgsdI3bMRQvmF1KHBLFf2rbhv1hIKSalI3wN6wLcTumUiG+xKbVK1tdLI7FSxxkAHt7vyqcyRaw/wD1ZeSBbG8tcqtwpRyeYI3H4Vn+zE5W3jOVGFyds5NbntZEOI8HtY3X3JixUdm1c5wtDaMUJynOt3j/AFncehWEqzw4kTftUVmcek6CyaEOE6Q8yKfgV2ukhtXdtvUntj0YtbW72MbHQQFzv2bVr8ZPcLfjkugQ7mYMfALTiAA9vn1aRu4xssbekR/aiS6Y8lkHmle5g/RgD3nHkBTagOXTH4D9KBriYHYMfPNIT3BGMgeGkn9aBb9nT+jH9qJYgw6ySnzY0JmuOWpl8lND0k55ylR4iglFsp96OQD/ACpms4c+5J55NJCze9cH4GpMNja4Y+hoIhbW+Pcf40qP+Z2Tf+J/elQUi9w39M7+CimIugMrA59V/akOIRfQRvu04v3Y46ByP7cfvT4iP/nczG6+Tr+gpNHdSL83L98irAupSf8Ap39SKkWWf/suvoDQUUsp2+cRj5u371J8h3+bGe07n8zV9HmPvKfXH71KC+Nl386uQZi2CqcsMH/FasJbJ2lPuj9qsqWdmUMAQcEY5URGPeZfgKYqqIrdSTrjB8wKINHnqTR/eNT6lHYvoop9Y+iCfKrgocXeSDh000Mj6kGSY92xnfH71ykU/ErsBbCAQROT2ZJHix512cMbxF+hgkw7F2zJzJ5861IrSMKn8oKABheWBXLv8vd3T1jl+GcFunsxFOoDBs5x+NdRwvgTQjls3Jm7PKti1hjjgGw63Kug4RDFNEUcFtIxgHcVP/DmTaz7tvxDwvhs2lVwFVebDma0bjgqyJlSdec6u01pW46FFQjHnV1QCN65deZ/I3Jb/a5a74FbzWwU6gy9ua5a49mAyytHcKcZ6pByD3V6XPDuSgyDzrmvaC1eGMzxAqGOH228668XmzGbLHA2TtaykMORww8a6G6nWT2fu+lyQpDrtyrE4q6Wt9A7gfzVO3eRj960uF3IltpkcMY5IznI7P3rzSee259jnTdxsMKx9ENP0urAAY+aVVfi1ohIN6gwcbig/jNjne8Zv8Ur3Rle6Nm3GkeYogkvJSgrO/jNiDtLLnv00v4vavkBpW+zSjQKXHPpE+4TUbrPz+UY/wAYhVQcRth7qSfjSa/tzsIWB8ayJ26bcNLcMPCOommKtjTdN5R5oBf24HLHmaIX9tg5BPkuaocTk84bs/YH70qEXtsf6M3/ANZNKiAKBfmbKMnsyQKJZb5eXD48d4kFSIdYzGkGO/Ip3klVM5hA8zVVC7cSbcKkX2gahMPEzktfKg7tIP6VZFzKRvJFjwRqpSSwsx6S4jJ8Y3NRFiNLoriTiIP2QKnVVUYkvFb7WP1rPA4UV/mEM3grflTpb2zt/wAe0L+Ohv1NBol7Ic5FY/5ZohPaL7g+AzVP5PcrgRQpH4iME/iaTW1+42vJI/sqPyoq8bliP5UL+fRmgEt424VwP/brMexvR73FbhvLNObOTlJxK7b0OPwoNQfKzjIkxnsjH7108knSRDTgFRjcdlec3EcseVF/Jju0vk10vB+K25sY7WaYidU0AlWw+OW5rfFY61pJxJzhGHu8sV0XBOKGO3XcZ3J8a4xyQ+wPPNX+GT4bQT44rea57legw8TMrLnnWnb3qu2Mg1yFs41KDyOK6OFICimMlCOe/OuP6fny6c9Vsh8gkVS4p0kvDrpYUEknRNoT6xxsKFZwgxnNOsuGJFefxY6enz5fX11f8Z+V3MckQXqpGwwYwOYx516J7FwrxYywT5FvFEGypwcnYfrWN7b8ENv7RzzwWwzcN0yOI9WdhkY8x+NegeyXBP4NwoCR9dxORJKcYxnko8BXPnm+trWzPjxzjFivDOK3di9rEWhkK6gPeHMH4YqvGgG4tE//AHpW/wC1Vy1z7Q38kLXGnpSoCsoG2223hWdEbjkUnY+E4zXrYVkWbPUtlHlET+YqYG+GMRygDliJRVtGmx1o70eHSLSbpCM6b4Dv1ZoKpnv15icfdFP0nEWHuSHzdR+lTFmjGpvlIA5kqT+lRHiFqNpLiU+BQj9KCMi+Y4MDf/d/qpFhvAPqec3+qEy2c3zelj/eWFQvw55OslvAw8ZGoJyLoH/qIx53GP0pVSNhIuzcNgPjr/3Soi8eHowxJLK/njFMtjbxNjoNXiRtVkmPkNWe4ZphnPViGP7iTWrFAsFt2wxA1KFCKTGvon70Sl87Qp55/wBVKWKrkp6AUwVWdiMtFIB3NIB+VEsjkZ2QePWozOfoWznzwM/Gks0xODbMme3UKIB7gLgNc4PYFhOaNZopObSNjtK6ahn6dn/phc7lkJ/Wi6KIjrxI7eC/vRROrfQ1eA6UKPyqMC61dRYiPGZj+lSqkcfu25B7wo2pnLEErI647zgflQRvBfNgiWJPiaSw3a87zlzCRU8ck6jdkcZ5hTmjdmxlIV1H68xH4URYJ2BGceIxTROUbI5g1Xt2cvqdItjvocmrk8BjfUo6rcq6c3XLqZW9Z3yShXzpbGCK2IOINoAHLsNcOkhRsZIrStLwqulmOOdaTXZR3m27VbiveVclFd4HbVkXpUDBNS8yrtdYtzESGIXXjGcbiqXHeKNacJuriA5kjiYpgZ3xtt51kR3bNyO+ap+0EzHg11hsMQAM+YrF/OT6s6/x52vELkyFrmS4BJycRYz8DUkvGLZBgvKWHY236089oZdWZGA7tIH6VSewU+9M2PAL+1c3VYh4rbybY3J+t/8A1VuLoJRqbKecn7Gs+JkjPUy5HawX9qm+VspGAurH/b2/CgllhiV8xXM0Z7xI+DU0GFUiW5Z88tQO34VTN+xfQ7QsR3A/vUgvUZTmZovAAj96Cy6HA6OYKveNW9IzrEmgzRuT2Pqb9Kro4lOIrhXH90m/5UpSyJupc+n6UEctxFq3toH8cMP0pUmjl20xRP5k/vSon1oKJVXcj4GnGsg9bfuC4qIzS4GkRg9upuVEskgB1EN4KMVr4pyHA6zzea4A/KnRcb5lPgTmhEwU4zsfHNJpUbYyEHs0vURONfPcDxxR9I4GwI8cVWgk6xBLYHa0mRT9K2SQf/I0VIQ+B/MbJ7SKISSrgBgfDT/uoPlBG2MkeJoGnkx1F63ZucURdViSSck92cUlJHMnfv3qkJbvm1oGHgcZrO6W4kVjJOytq2i3AA8+2tQtb3vJsxO/NTQ6VTcRgt38zWTbZDYGQCO+rQickYkbT3d1XE9L/TOAMRg9+OytARFrRGHIqD5VjFJXOmWVip7jW/aW5isYUyxATbUdxvnFa5Y6us54t+RpQxkNtmrzoO6mEYG9aYNGGzgelWI1c8809tGM53qnx2V4pLdI45H1Ic6eQ3pfiybWxDIFA6RwpPax2rP4/fJLaLb2mqSUyAsQOqAPGsiYXBziJ122LUwhuVkXLBe7P+qxba3OZGXNDeZyYwT4SMD+tVomuZjqSCePScNqbI/KtWPiVr00UE4drlLjDRpzcHG2e6tD2psbaARG3jkeN306EY55c+dY8/Nb1y03ygyFHn6ILuSYjgjzzTSw8PkjULIXIHWJfYmrEsGEZVeTSTjRLvissWLSXsccLFzI4VQqhiCT25/Ss1QkcOXOEyRzIejhhjnOq1LxgfWXINdJ7Z+xNtwuCHiHDspGSEmWR86W+tk+O2KwbdY4lB6bYfR1YpmGgdLpVJS6dUI2MatgftVcQXQlDyXMuF7XBYVr4t5NPSTEnGQqvn9KtRtboCOmbHi1BnJHayIHuuh1nuRqVXpI7N21OxJPbgnNKmIqmFFYukrkj6OsAUzLMctDjP8AedX5GhiR3T55G2xh48GnEhhcZVTtg6QoP4VcKjRpZCVlWFdPaP8AdWI43LgqynHLA3Io0gSXS0ckiNjkSc07WL6+qiPnYkscmgchgAdwQN8HY0HTmNckO3cqgn41oWfs7fTRnTJHbL2BV3PrWjB7KdMjC4uWBO3UJFXzU2RzLX2SCqzgeK4oJeIqG0DUrHvIzXYN7JxiMIojZSet0hOazLz2NlMwkjeBUUdSLUcflV8U9RhdPMwz8qdVI+ioyau2kksgVWV3BPvycjVif2f4ggVxaRrpGOkjk1Z9MZquFvhohkRyx7GjKr8cUxdadtEGTMir5Bc1fjt4Y1JZVX8azIflcMBGVEvdnkO/FX7BGjZzIrSSHGOow27a3HOpI4bWVhLqygb3dJ61Xpb22UDMvh7pFZ9xdmM4msXVDyKjl571Rmm1qvRk6eW43FaYta5uYW91waIODyPwrAyfrCpEZl90/jijOuit5dyPjTcRuJIhEYsb7HO1Y8U0n1vDc1r8PTpUDM8bdnWGaLKrmd3k6KbDayNWVzg1ahhkaQdIoWMHG4GD5Vd+QRSEHqBu9T20S8McxFFnZQe3/VGtVbWwsuH3LXEdtEryDBbOT6d1WHisZpBJJFl15EmpP4QuBrld27xtRDh6qMITt30NqlNa2kjAYwe4Y3qD+G2yzxTDUeiOoR6gQa0/kxU40hiPGomgYEkoufPlTIbRXsi8QgMF0A0R5oRqDVyXFPZOd7nprK8ijjJ9zrDA7tq6cnSCOi386jE23LkeQFSyVZXNJ7P3i6tN1cEryXG3jvjlU4sZrXDLCCxHWZ1ya6CSYaQGOPwpl6x6smkVMi+q5oreMxMl1FF3KYT+1KurVdI2cmlUyJ6rjo3JP8yNMd+c0FzFbyL1Z2iYdqbVUd7mORVhjMiaSS+cYI7N6ZZLx5A/QgY267Y89qzHVesLSMHPy+V/BxWnEkcecaG3zgAZrES5uA4V4YlQndg3Lxprq9KAdBHG7nYktyFXcZsrqo7iU8oxjwNSJKT7xCgd5rm7S9QxxnUqsfeXXyq6lzqwH5VfSeWw13CCc3JHdRreRtvrVu45ANZOYOZXI86bVaE4KMDV1MaxugGJVCx7w4oGuDvmEjxJzVEJatgZlHjUiWsJPUupFz3mtaiYWdm46WSGAE83bc1O4hUZL6Md1VmtWChVeORe5m/ao5v4iD/KFqy9xJzRNR8QNow3v2jIGw/1WDcXBc6Tel0B2yuK155r1YmaW1tCAOWc1zFxLMZGJt4xk8txiox1FtphnqzCnE7L9INWNcT3a5UWq7f3biqsd3Nrw1u69+Kmp4rqI7h+zTmtKy4nPEuEWEqDnrPgmuagmtZE65uEcHsWrdvcKCxWK7mULkEA7GrqyV2A4tMuCnQbjI6pP5GpI+Lzt74HhpBxXNWfHbeFQ0tvK8h5hhkVcfjcU4xFZyxp3ohNNaxvjiM5wHjK/wBwwRUy37EZAbB8K5s8RQAkJMDz3GKj/jEKgZYqfFc09NY6n5cT24PiKTXbMeyuUPGo+yQ/d2oBxdW5SkeaE1PSeXUPcsDhtOPOq0kjM4yEI781h/xBDuJVY92nFVpb9i2Cj6e9al7a8OnAjbmFz4GpQ6A4ULt2Yrkbe7TUdbSg+BIq9FLG66h0rEd7DNPWl5x0RmUe9oB7iaVYy9Eyg9E2fFqVGcYQ6U7iSM+lGGn7FQ47jR9ChHKojEurGTXPHYWZ87x/kaFnYe9bg/YpMmnkzfGh1OBtI/xpYsQtcWiHMlmc+CUUXEOHg4VGjP8AcpxUNxd3EQJWUnzANUxfyTErLFCwPelQbS3Jk/6e4g8jUnS8R+iLdvtGsmKyt5hkx6Sfqk1HNYpFvHLMD/lV3B0cF1dgYliT0OasC9CbPCpriGvLuD5u6l9WzRpxq+Ubyhv8lFWdM3mOwbiFumSyMvkDWTfcUsZch7m5ixt1EqlbcXuXA1iM/Z/3UkkcF7Jie3jyfpLkH86t6p4ihd3Nm0X8ni0zsOSyg4rIa4k1fOhvEPWvxLgVnDEzxmUHHLVkVgPCqnAJ9a5XroyLSXE2dQdye4uDU6XcwBDa9+0Cs8Io7KswIM7ZHkas6qeZVpL2ZUwHz57GrlndMFJl6znky3LIazJSYwGBJPjvVqzvnj6oihPiUya36PMjSXi8sZC9G0m2xSZTg/nWlZccuncK9vdjPgGqtNBA1nCzW8JaQnJ6MUdlDDEx0RKMjspN3+pcb4aO6iHSQTA+KkGqM3CdbEhp1XwLH86mtCFGVXGRnmf3pSTyGeRdRwAMV0+M7Ypy8HAQaL6dT3MgH6VnzWt3F7l07DwYCt6GeVhLqckKQBmqF0XMhBkbBPh+1Y6dObaxm+Xg5El0PEaTQC4u4269zOD/AHRrWk8WG2dh6D9qrzIueuqyHvZRtWGlT+IzlutOw84Vq3DegY0spY8z0QyarJbwzth4lHkKtwcMtDs0QNCtG0nLoS8TE95GKVVBbQQ9WOJQPKlW9c8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80908" name="AutoShape 6" descr="data:image/jpeg;base64,/9j/4AAQSkZJRgABAQAAAQABAAD/2wBDAAkGBwgHBgkIBwgKCgkLDRYPDQwMDRsUFRAWIB0iIiAdHx8kKDQsJCYxJx8fLT0tMTU3Ojo6Iys/RD84QzQ5Ojf/2wBDAQoKCg0MDRoPDxo3JR8lNzc3Nzc3Nzc3Nzc3Nzc3Nzc3Nzc3Nzc3Nzc3Nzc3Nzc3Nzc3Nzc3Nzc3Nzc3Nzc3Nzf/wAARCADcAOUDASIAAhEBAxEB/8QAHAAAAQUBAQEAAAAAAAAAAAAAAgABAwQFBgcI/8QAQRAAAgEDAgIHAwoGAQMFAQAAAQIDAAQREiEFMRMiQVFhcYEGMpEUM0JSgpKhscHRFSNDYnLhJDRTogdzg5Pw4v/EABkBAQEBAQEBAAAAAAAAAAAAAAABAgMEBf/EAB4RAQEBAQEBAQEBAQEAAAAAAAABEQISIQMxQQQT/9oADAMBAAIRAxEAPwDGjUatygbwNSSRyEZEwXyFV1XkwC4H1tqmwCNWoD/Ek19BxMzTKQG0EdhzTvI4JZtP2TR6YwAVOGPaaZZQMhmLd5UbUDpNkAAMfXFJ5EDA9EwPfzpjJETg6vMrUiKGOzfDagbcHVk+CkEVIWIAICnw5Uxgd9w+3jmongYHBlU+tU1KHJ5RHFCZSSW6MDszTqulMK2T3ZoMvzaPH40+gldPpMB3Gjd9S7Nt36qhZGLY0etO8DbDGrzOKBmjiLDXj45pyIlH8sr6CjSFivu6cduc0wt9R+dwT2cqCMs2DhlB7jtR9LhcNgMe40TWjawcqcd5ougXtKUEIEpP8tk9alKy4wcEd4ouiUnkfMCkIv7jQMsTDfXjzFCY3PJ8juxRJE2+SaJYCAcsSTQQ9Bk4fAPZlcU5t2UdRwPSpOj7xnzoo49RwUI8aYKrQS49/J8qjaCXAAY48q0TCSfeIHnQSWqd9LBnrbkAlnB35GmFvlyWAx2YrQNsUUaUB8aYx4205PgKmCoqKMrIMjyoSsR2UhfSrPQLnDKx86kEKctG3iKCgrKu2Q3jSq1J0MZwY8n/ACxSqCNAokIZPTRmjeGPAZgyg9irRxlW3IYeJG1Jlhzq1H0NaEYRdHvuvpmijgB3Dsx8RinVIderCtjvqbpMtgMmO45oGEIAxnGfDNIQsucEY8qISKSVL4HcM06sijKliPyoIWiYEBCGPb2USxSAZK5PcMVJ0o17H/x3pCVFYrkg+Ip8ABXJ60RXxBFSFTpOVYeRFO0uRgFgO8CgK4IZVLZ+sRVCMasup1ckdhp1AbGInUfCiBI3VQO/Jo9TDmNqAWyNhG5Hgc0sEnYOnnikV6wzv8aWsZxketA6xgc8tQZZXGmP40ZO2VXB8KcM7AaiDQDqdzg7elFgjYsM+VDmYnbl3UeJMcxmgYqcZ3psHG2PUUQVwdyuKT5X3QD6UAIHGdxREMR72D50Op8gjRjxNPg5yqjNAjqYAEjzpwunYfic02G5E/AUO2TmTHnQOxO4HPxJFNE0Z214PgTQlVb6QPpSMUQXJOPWgkYIMkNvTDD83OKrmONhz+DU6xx8zt60BMked2z5jNKgKpn53H2qVQRYcgaQh9aXW0n+Wh8s0YlUnSWC/ZqVDgbSA/ZoK4MiDdUKnvp8svMoM/GpWGTkZbyWmwzN1o2PmoNMDK+2UXUD206hl5AjJ5haMKoGRG4PkBThgB7pPhyoBMcxYnUcd+N6IQuNyQcdpwadS/YNvGn1N9FVOPGmBEZX3lHiBimwpUYkBA8KLVg8wD4ZqS1hE8xDyBUUFmOM4A8O2lsk2iEEs2xx4DlT6QSQGJPaM1s2PArziUcdxwuSC4spNkuC4Rc9oIO+R3Vfk9h+NqDg2zbc1l5+G4rPvjP6uVyyrqG+T5GnCLkgn729aN3wXidhIsVzZzBmPV0rqB8iNqqXcMts+i5hkjcjIDnGRWpZf4iIBVO7cvDFHlW91tqgOAMlVx5ZpBFxkAeWKaJt+w4NJS454qMIoH0fypBFxtj41SJHZsZCaj4UC6m3LEeGKWccsY86RLdr49aBwkZOo5z34xTZhBGqQ0hgj3lPmacx+OfIUCE0QOFYnxNIygnqkHxI5UWgkbKo8xSaOTs0+O1AGdR5/CkY1xzHqacKc4ZSfs07RAj5sfdoB0DGCRUbwoBhxz5b0TR77o3wpacHqw71AItoe78KVFqk+qRSp8ES6mOd28jiiVmydjgd7VGNf1Wx5UepiMAn0WgdwQMknfszTovVzhx4Z3oNbFwGbYd4FOXAOzj1xQGCoG2on+406hzuJGHhio+kI+iPPanEsmCdAI8KCTrk/PDyxTaSDjWfhQMXOwjX4b0amQjGjbyNX4EY98PKSD2E1PwyFXvoolLKGOC2dgO2qxjcHOj0q7w5St5CSAN+0VOpsE3tbxXhnBLSxvoLQyQ8JPR2NskpVOkbmzDt76g4f7Wv7eez13bzSXNlfQsrareQjYdq/qK5b22IuLeSJi4GdQ0/WHf4VleyLrw5pWFxKjSDScDavF1/XTfj2W9nuuMexU3C/l80d8kQVbgNhnx2nzHOuauIuitrW2uQ+uGPbPPB/wD2aLhN0TOsUbE68ZOeyvQE9neDcWK3VwkvS4AYJIVDY8KvHfPPW1LLZjh+DcGuuLy9HZQkqPekcEKvma7vhfsRw+2QG+zdS9v0VHkK6K2igtYVhto0jiUYVVGAKUk6gc6d/vb/AD4s4Z0ns1wQxCM8PhAHaAc/GuZ437ElFabhEjPjcwSYz6Guva5BOCaF7gKM5+FY5/Wz/WrzHjsheN2SRNLKSCrDBBqMynVtHn1r0H2o4BbcVhkvrNAt6q6mUHAlx3+NedZKkhVA7+tXs4/SdzY5XnBGeTOOiAFLps+8o9CaESSdhH3v9UumZTkhB6mt6g2kT6hPxpvlKgYCtQm4c7gKPjQfKJMYCg/GmgjdxjsI+NRtfqMgK5+NGJZG5qg9D+1EC55CP40+iub7VsI2/GiF047x61KRN2CLHiKArKx6wix/jT6GN5v77+hFKkVYcok+FKp9D6MjZY8+ZohrUY6NAfAmo9BO6A+WkUWJtsavwFUGshHzkY9AT+lMZBndMD/A/tTBJc5Mkm3c1MUkz864HcTmqJC6nGnWPJKNW/ukPpUSxnmZ2+P+qXQnY9Kfv1BNqOdt/M0RLHtTPdmq+ghsC4byqUR7YDnzwDWtCPSE+4pHfqoow6yK2ldjnY03Rge85PltTNGDyZz9qoMrj0atcOGGQRqwdhXPRkFRo2Gezz5n4V2N9Brsy2okoN87kiuPtl+ej09YNue4V4v0mXGo6H2buikoYEkZ7a9O4JxQoQC2QR2V5bwxhFhhsO4DnXacFuAwU4BPYK83Vb5d/HenPgaleQSDVqArGt7lSgJI2HxozcFge7wpNatXJJQB7255ZqtNdFSAcY7KqzTtp2+FZ01w5lxyJxvVsTXRW1x0bBgpw3OuA9q7KO045OU0pHNiVc53zz/GuytJiSq7EYqn7X2azcMW5CBpICBkZ90867f8/WdYz1Pjgi0K83TPk1IMp92RPUGpcL2r8M0P8sH5pvhXvxzAFz/WX7v+6cAD6QNFqB92An8KWccrXbvL0Ah8D5vNA03dD+FSgj6UajyejXRj3fxoKwnYjHQ58NNCZD2xafs/7q2dPMg/Gnz3L8SKIqdKP+2fhSqwSc/RpVFZ+hpOdyn3QacQBTvcj7gpCNfowr97/VGCR/RX0JNAsKNhcn0pjFqOTcSHwDCmMs4OBbHHgKXS3WOpbN4cqAxbqd+kkb7QpxCOQWY+T1WMnESerCB6im03x3ZMf/IaC0IQp2imP2qkEfYIXHwFUtN1nfqj+1iakHTk4E0i+lNFtYn7FYeZohFL2nHrWfJFMc/8mU+Sn96Fbacja8kHxqjVjjZWBIyOR8q5fjdqLC/k0cnJK1rrb3AAxdsx8c1Bx22kksUnUhpI9s45+dcv152aRk8PukchRvpOCxPLy7zXX8KuWjIBOSdxiuK4bLbreI0qKCxBx2Z7K7K2mUqrqq4XfA2zXi65dJXWxvcmFXC5J94dgHfV1OlNq8o5AZ254qlwK50hYmXJx1snaugihRidAOhxhlx2Vj/Vc8J8nB5c9++g1qhDueqO7fFUeLztZcQlt32CHme0cwaz4rw3tyI0+aU7nvOavdyHM2uq4fM0k3Sn0xWjxmZJuD3SBirdHz5VkW+mJesMY8Ka+uRJwq8JYDC4yeyn4zOovVcloI3MinPhThBjZ1+FZ7SqeV5EPsk0ta43vo/uV9TXFfIONnHxxQaWJxqB+3VIzQjY32fJKETxg9W9cf8Ax1LRe6PB6xPpmkRH3OfIVTVg5wL9/umpBGx53rEeRpolIhA+al+FNohP9OX4VH0ZJ/6k+oNEYARvcZPnQP0EfYHHnmlQiJAPeJ9T+9KghVJgM9LOR/jTtDIeTy58QRVjS+xyBT7j+pjyX/dXBWEUwGDLIp7MVIIZ1GTI5HjJipdfYMt8BTNKRuyNj/MCmIFYpGHvL6uTUgiAG4XPmaFZs7BVHjqB/Ki6VCMMT6U+KYpp+gv50SqxO2B6UkKt9YedOWVcZX1BFPgRTfdz6UWjP9Y/AVGZIztpDeGofvTGVF5RRgeMgFPgMrkn/kv5bCpIYVlEsTys4aM9U94qASozD+XExzsAcn8q07W5sbbo+kROmI1FRuQOyuf6dSTCRyPD/Za/4pcyMnRwQK/zsmcHyHM11nDPZ9rCIpe3sUoH0kXcD13qlxX2lZZ9JcaI+fRjkOwVNacX+UyRldLA/WG/nXgsdI3bMRQvmF1KHBLFf2rbhv1hIKSalI3wN6wLcTumUiG+xKbVK1tdLI7FSxxkAHt7vyqcyRaw/wD1ZeSBbG8tcqtwpRyeYI3H4Vn+zE5W3jOVGFyds5NbntZEOI8HtY3X3JixUdm1c5wtDaMUJynOt3j/AFncehWEqzw4kTftUVmcek6CyaEOE6Q8yKfgV2ukhtXdtvUntj0YtbW72MbHQQFzv2bVr8ZPcLfjkugQ7mYMfALTiAA9vn1aRu4xssbekR/aiS6Y8lkHmle5g/RgD3nHkBTagOXTH4D9KBriYHYMfPNIT3BGMgeGkn9aBb9nT+jH9qJYgw6ySnzY0JmuOWpl8lND0k55ylR4iglFsp96OQD/ACpms4c+5J55NJCze9cH4GpMNja4Y+hoIhbW+Pcf40qP+Z2Tf+J/elQUi9w39M7+CimIugMrA59V/akOIRfQRvu04v3Y46ByP7cfvT4iP/nczG6+Tr+gpNHdSL83L98irAupSf8Ap39SKkWWf/suvoDQUUsp2+cRj5u371J8h3+bGe07n8zV9HmPvKfXH71KC+Nl386uQZi2CqcsMH/FasJbJ2lPuj9qsqWdmUMAQcEY5URGPeZfgKYqqIrdSTrjB8wKINHnqTR/eNT6lHYvoop9Y+iCfKrgocXeSDh000Mj6kGSY92xnfH71ykU/ErsBbCAQROT2ZJHix512cMbxF+hgkw7F2zJzJ5861IrSMKn8oKABheWBXLv8vd3T1jl+GcFunsxFOoDBs5x+NdRwvgTQjls3Jm7PKti1hjjgGw63Kug4RDFNEUcFtIxgHcVP/DmTaz7tvxDwvhs2lVwFVebDma0bjgqyJlSdec6u01pW46FFQjHnV1QCN65deZ/I3Jb/a5a74FbzWwU6gy9ua5a49mAyytHcKcZ6pByD3V6XPDuSgyDzrmvaC1eGMzxAqGOH228668XmzGbLHA2TtaykMORww8a6G6nWT2fu+lyQpDrtyrE4q6Wt9A7gfzVO3eRj960uF3IltpkcMY5IznI7P3rzSee259jnTdxsMKx9ENP0urAAY+aVVfi1ohIN6gwcbig/jNjne8Zv8Ur3Rle6Nm3GkeYogkvJSgrO/jNiDtLLnv00v4vavkBpW+zSjQKXHPpE+4TUbrPz+UY/wAYhVQcRth7qSfjSa/tzsIWB8ayJ26bcNLcMPCOommKtjTdN5R5oBf24HLHmaIX9tg5BPkuaocTk84bs/YH70qEXtsf6M3/ANZNKiAKBfmbKMnsyQKJZb5eXD48d4kFSIdYzGkGO/Ip3klVM5hA8zVVC7cSbcKkX2gahMPEzktfKg7tIP6VZFzKRvJFjwRqpSSwsx6S4jJ8Y3NRFiNLoriTiIP2QKnVVUYkvFb7WP1rPA4UV/mEM3grflTpb2zt/wAe0L+Ohv1NBol7Ic5FY/5ZohPaL7g+AzVP5PcrgRQpH4iME/iaTW1+42vJI/sqPyoq8bliP5UL+fRmgEt424VwP/brMexvR73FbhvLNObOTlJxK7b0OPwoNQfKzjIkxnsjH7108knSRDTgFRjcdlec3EcseVF/Jju0vk10vB+K25sY7WaYidU0AlWw+OW5rfFY61pJxJzhGHu8sV0XBOKGO3XcZ3J8a4xyQ+wPPNX+GT4bQT44rea57legw8TMrLnnWnb3qu2Mg1yFs41KDyOK6OFICimMlCOe/OuP6fny6c9Vsh8gkVS4p0kvDrpYUEknRNoT6xxsKFZwgxnNOsuGJFefxY6enz5fX11f8Z+V3MckQXqpGwwYwOYx516J7FwrxYywT5FvFEGypwcnYfrWN7b8ENv7RzzwWwzcN0yOI9WdhkY8x+NegeyXBP4NwoCR9dxORJKcYxnko8BXPnm+trWzPjxzjFivDOK3di9rEWhkK6gPeHMH4YqvGgG4tE//AHpW/wC1Vy1z7Q38kLXGnpSoCsoG2223hWdEbjkUnY+E4zXrYVkWbPUtlHlET+YqYG+GMRygDliJRVtGmx1o70eHSLSbpCM6b4Dv1ZoKpnv15icfdFP0nEWHuSHzdR+lTFmjGpvlIA5kqT+lRHiFqNpLiU+BQj9KCMi+Y4MDf/d/qpFhvAPqec3+qEy2c3zelj/eWFQvw55OslvAw8ZGoJyLoH/qIx53GP0pVSNhIuzcNgPjr/3Soi8eHowxJLK/njFMtjbxNjoNXiRtVkmPkNWe4ZphnPViGP7iTWrFAsFt2wxA1KFCKTGvon70Sl87Qp55/wBVKWKrkp6AUwVWdiMtFIB3NIB+VEsjkZ2QePWozOfoWznzwM/Gks0xODbMme3UKIB7gLgNc4PYFhOaNZopObSNjtK6ahn6dn/phc7lkJ/Wi6KIjrxI7eC/vRROrfQ1eA6UKPyqMC61dRYiPGZj+lSqkcfu25B7wo2pnLEErI647zgflQRvBfNgiWJPiaSw3a87zlzCRU8ck6jdkcZ5hTmjdmxlIV1H68xH4URYJ2BGceIxTROUbI5g1Xt2cvqdItjvocmrk8BjfUo6rcq6c3XLqZW9Z3yShXzpbGCK2IOINoAHLsNcOkhRsZIrStLwqulmOOdaTXZR3m27VbiveVclFd4HbVkXpUDBNS8yrtdYtzESGIXXjGcbiqXHeKNacJuriA5kjiYpgZ3xtt51kR3bNyO+ap+0EzHg11hsMQAM+YrF/OT6s6/x52vELkyFrmS4BJycRYz8DUkvGLZBgvKWHY236089oZdWZGA7tIH6VSewU+9M2PAL+1c3VYh4rbybY3J+t/8A1VuLoJRqbKecn7Gs+JkjPUy5HawX9qm+VspGAurH/b2/CgllhiV8xXM0Z7xI+DU0GFUiW5Z88tQO34VTN+xfQ7QsR3A/vUgvUZTmZovAAj96Cy6HA6OYKveNW9IzrEmgzRuT2Pqb9Kro4lOIrhXH90m/5UpSyJupc+n6UEctxFq3toH8cMP0pUmjl20xRP5k/vSon1oKJVXcj4GnGsg9bfuC4qIzS4GkRg9upuVEskgB1EN4KMVr4pyHA6zzea4A/KnRcb5lPgTmhEwU4zsfHNJpUbYyEHs0vURONfPcDxxR9I4GwI8cVWgk6xBLYHa0mRT9K2SQf/I0VIQ+B/MbJ7SKISSrgBgfDT/uoPlBG2MkeJoGnkx1F63ZucURdViSSck92cUlJHMnfv3qkJbvm1oGHgcZrO6W4kVjJOytq2i3AA8+2tQtb3vJsxO/NTQ6VTcRgt38zWTbZDYGQCO+rQickYkbT3d1XE9L/TOAMRg9+OytARFrRGHIqD5VjFJXOmWVip7jW/aW5isYUyxATbUdxvnFa5Y6us54t+RpQxkNtmrzoO6mEYG9aYNGGzgelWI1c8809tGM53qnx2V4pLdI45H1Ic6eQ3pfiybWxDIFA6RwpPax2rP4/fJLaLb2mqSUyAsQOqAPGsiYXBziJ122LUwhuVkXLBe7P+qxba3OZGXNDeZyYwT4SMD+tVomuZjqSCePScNqbI/KtWPiVr00UE4drlLjDRpzcHG2e6tD2psbaARG3jkeN306EY55c+dY8/Nb1y03ygyFHn6ILuSYjgjzzTSw8PkjULIXIHWJfYmrEsGEZVeTSTjRLvissWLSXsccLFzI4VQqhiCT25/Ss1QkcOXOEyRzIejhhjnOq1LxgfWXINdJ7Z+xNtwuCHiHDspGSEmWR86W+tk+O2KwbdY4lB6bYfR1YpmGgdLpVJS6dUI2MatgftVcQXQlDyXMuF7XBYVr4t5NPSTEnGQqvn9KtRtboCOmbHi1BnJHayIHuuh1nuRqVXpI7N21OxJPbgnNKmIqmFFYukrkj6OsAUzLMctDjP8AedX5GhiR3T55G2xh48GnEhhcZVTtg6QoP4VcKjRpZCVlWFdPaP8AdWI43LgqynHLA3Io0gSXS0ckiNjkSc07WL6+qiPnYkscmgchgAdwQN8HY0HTmNckO3cqgn41oWfs7fTRnTJHbL2BV3PrWjB7KdMjC4uWBO3UJFXzU2RzLX2SCqzgeK4oJeIqG0DUrHvIzXYN7JxiMIojZSet0hOazLz2NlMwkjeBUUdSLUcflV8U9RhdPMwz8qdVI+ioyau2kksgVWV3BPvycjVif2f4ggVxaRrpGOkjk1Z9MZquFvhohkRyx7GjKr8cUxdadtEGTMir5Bc1fjt4Y1JZVX8azIflcMBGVEvdnkO/FX7BGjZzIrSSHGOow27a3HOpI4bWVhLqygb3dJ61Xpb22UDMvh7pFZ9xdmM4msXVDyKjl571Rmm1qvRk6eW43FaYta5uYW91waIODyPwrAyfrCpEZl90/jijOuit5dyPjTcRuJIhEYsb7HO1Y8U0n1vDc1r8PTpUDM8bdnWGaLKrmd3k6KbDayNWVzg1ahhkaQdIoWMHG4GD5Vd+QRSEHqBu9T20S8McxFFnZQe3/VGtVbWwsuH3LXEdtEryDBbOT6d1WHisZpBJJFl15EmpP4QuBrld27xtRDh6qMITt30NqlNa2kjAYwe4Y3qD+G2yzxTDUeiOoR6gQa0/kxU40hiPGomgYEkoufPlTIbRXsi8QgMF0A0R5oRqDVyXFPZOd7nprK8ijjJ9zrDA7tq6cnSCOi386jE23LkeQFSyVZXNJ7P3i6tN1cEryXG3jvjlU4sZrXDLCCxHWZ1ya6CSYaQGOPwpl6x6smkVMi+q5oreMxMl1FF3KYT+1KurVdI2cmlUyJ6rjo3JP8yNMd+c0FzFbyL1Z2iYdqbVUd7mORVhjMiaSS+cYI7N6ZZLx5A/QgY267Y89qzHVesLSMHPy+V/BxWnEkcecaG3zgAZrES5uA4V4YlQndg3Lxprq9KAdBHG7nYktyFXcZsrqo7iU8oxjwNSJKT7xCgd5rm7S9QxxnUqsfeXXyq6lzqwH5VfSeWw13CCc3JHdRreRtvrVu45ANZOYOZXI86bVaE4KMDV1MaxugGJVCx7w4oGuDvmEjxJzVEJatgZlHjUiWsJPUupFz3mtaiYWdm46WSGAE83bc1O4hUZL6Md1VmtWChVeORe5m/ao5v4iD/KFqy9xJzRNR8QNow3v2jIGw/1WDcXBc6Tel0B2yuK155r1YmaW1tCAOWc1zFxLMZGJt4xk8txiox1FtphnqzCnE7L9INWNcT3a5UWq7f3biqsd3Nrw1u69+Kmp4rqI7h+zTmtKy4nPEuEWEqDnrPgmuagmtZE65uEcHsWrdvcKCxWK7mULkEA7GrqyV2A4tMuCnQbjI6pP5GpI+Lzt74HhpBxXNWfHbeFQ0tvK8h5hhkVcfjcU4xFZyxp3ohNNaxvjiM5wHjK/wBwwRUy37EZAbB8K5s8RQAkJMDz3GKj/jEKgZYqfFc09NY6n5cT24PiKTXbMeyuUPGo+yQ/d2oBxdW5SkeaE1PSeXUPcsDhtOPOq0kjM4yEI781h/xBDuJVY92nFVpb9i2Cj6e9al7a8OnAjbmFz4GpQ6A4ULt2Yrkbe7TUdbSg+BIq9FLG66h0rEd7DNPWl5x0RmUe9oB7iaVYy9Eyg9E2fFqVGcYQ6U7iSM+lGGn7FQ47jR9ChHKojEurGTXPHYWZ87x/kaFnYe9bg/YpMmnkzfGh1OBtI/xpYsQtcWiHMlmc+CUUXEOHg4VGjP8AcpxUNxd3EQJWUnzANUxfyTErLFCwPelQbS3Jk/6e4g8jUnS8R+iLdvtGsmKyt5hkx6Sfqk1HNYpFvHLMD/lV3B0cF1dgYliT0OasC9CbPCpriGvLuD5u6l9WzRpxq+Ubyhv8lFWdM3mOwbiFumSyMvkDWTfcUsZch7m5ixt1EqlbcXuXA1iM/Z/3UkkcF7Jie3jyfpLkH86t6p4ihd3Nm0X8ni0zsOSyg4rIa4k1fOhvEPWvxLgVnDEzxmUHHLVkVgPCqnAJ9a5XroyLSXE2dQdye4uDU6XcwBDa9+0Cs8Io7KswIM7ZHkas6qeZVpL2ZUwHz57GrlndMFJl6znky3LIazJSYwGBJPjvVqzvnj6oihPiUya36PMjSXi8sZC9G0m2xSZTg/nWlZccuncK9vdjPgGqtNBA1nCzW8JaQnJ6MUdlDDEx0RKMjspN3+pcb4aO6iHSQTA+KkGqM3CdbEhp1XwLH86mtCFGVXGRnmf3pSTyGeRdRwAMV0+M7Ypy8HAQaL6dT3MgH6VnzWt3F7l07DwYCt6GeVhLqckKQBmqF0XMhBkbBPh+1Y6dObaxm+Xg5El0PEaTQC4u4269zOD/AHRrWk8WG2dh6D9qrzIueuqyHvZRtWGlT+IzlutOw84Vq3DegY0spY8z0QyarJbwzth4lHkKtwcMtDs0QNCtG0nLoS8TE95GKVVBbQQ9WOJQPKlW9c8f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971550" y="2828925"/>
            <a:ext cx="76025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 altLang="es-CL" dirty="0">
                <a:latin typeface="Verdana" pitchFamily="34" charset="0"/>
              </a:rPr>
              <a:t>Energía Solar  </a:t>
            </a:r>
            <a:r>
              <a:rPr lang="es-CL" altLang="es-CL" dirty="0" smtClean="0">
                <a:latin typeface="Verdana" pitchFamily="34" charset="0"/>
              </a:rPr>
              <a:t>	(generada </a:t>
            </a:r>
            <a:r>
              <a:rPr lang="es-CL" altLang="es-CL" dirty="0">
                <a:latin typeface="Verdana" pitchFamily="34" charset="0"/>
              </a:rPr>
              <a:t>por el sol</a:t>
            </a:r>
            <a:r>
              <a:rPr lang="es-CL" altLang="es-CL" dirty="0" smtClean="0">
                <a:latin typeface="Verdana" pitchFamily="34" charset="0"/>
              </a:rPr>
              <a:t>).</a:t>
            </a:r>
            <a:endParaRPr lang="es-CL" altLang="es-CL" dirty="0"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s-CL" altLang="es-CL" dirty="0"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CL" altLang="es-CL" dirty="0">
                <a:latin typeface="Verdana" pitchFamily="34" charset="0"/>
              </a:rPr>
              <a:t>Energía eólica </a:t>
            </a:r>
            <a:r>
              <a:rPr lang="es-CL" altLang="es-CL" dirty="0" smtClean="0">
                <a:latin typeface="Verdana" pitchFamily="34" charset="0"/>
              </a:rPr>
              <a:t>	(generada </a:t>
            </a:r>
            <a:r>
              <a:rPr lang="es-CL" altLang="es-CL" dirty="0">
                <a:latin typeface="Verdana" pitchFamily="34" charset="0"/>
              </a:rPr>
              <a:t>por el viento</a:t>
            </a:r>
            <a:r>
              <a:rPr lang="es-CL" altLang="es-CL" dirty="0" smtClean="0">
                <a:latin typeface="Verdana" pitchFamily="34" charset="0"/>
              </a:rPr>
              <a:t>).</a:t>
            </a:r>
            <a:endParaRPr lang="es-CL" altLang="es-CL" dirty="0"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s-CL" altLang="es-CL" dirty="0"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CL" altLang="es-CL" dirty="0">
                <a:latin typeface="Verdana" pitchFamily="34" charset="0"/>
              </a:rPr>
              <a:t>Energía hidráulica </a:t>
            </a:r>
            <a:r>
              <a:rPr lang="es-CL" altLang="es-CL" dirty="0" smtClean="0">
                <a:latin typeface="Verdana" pitchFamily="34" charset="0"/>
              </a:rPr>
              <a:t>	(generada </a:t>
            </a:r>
            <a:r>
              <a:rPr lang="es-CL" altLang="es-CL" dirty="0">
                <a:latin typeface="Verdana" pitchFamily="34" charset="0"/>
              </a:rPr>
              <a:t>por el movimiento del agua</a:t>
            </a:r>
            <a:r>
              <a:rPr lang="es-CL" altLang="es-CL" dirty="0" smtClean="0">
                <a:latin typeface="Verdana" pitchFamily="34" charset="0"/>
              </a:rPr>
              <a:t>).</a:t>
            </a:r>
            <a:endParaRPr lang="es-CL" altLang="es-CL" dirty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s-CL" altLang="es-CL" dirty="0"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CL" altLang="es-CL" dirty="0">
                <a:latin typeface="Verdana" pitchFamily="34" charset="0"/>
              </a:rPr>
              <a:t>Energía de Biomasa </a:t>
            </a:r>
            <a:r>
              <a:rPr lang="es-CL" altLang="es-CL" dirty="0" smtClean="0">
                <a:latin typeface="Verdana" pitchFamily="34" charset="0"/>
              </a:rPr>
              <a:t>	(generada </a:t>
            </a:r>
            <a:r>
              <a:rPr lang="es-CL" altLang="es-CL" dirty="0">
                <a:latin typeface="Verdana" pitchFamily="34" charset="0"/>
              </a:rPr>
              <a:t>por el aprovechamiento </a:t>
            </a:r>
          </a:p>
          <a:p>
            <a:pPr eaLnBrk="1" hangingPunct="1"/>
            <a:r>
              <a:rPr lang="es-CL" altLang="es-CL" dirty="0">
                <a:latin typeface="Verdana" pitchFamily="34" charset="0"/>
              </a:rPr>
              <a:t>    </a:t>
            </a:r>
            <a:r>
              <a:rPr lang="es-CL" altLang="es-CL" dirty="0" smtClean="0">
                <a:latin typeface="Verdana" pitchFamily="34" charset="0"/>
              </a:rPr>
              <a:t>			 de </a:t>
            </a:r>
            <a:r>
              <a:rPr lang="es-CL" altLang="es-CL" dirty="0">
                <a:latin typeface="Verdana" pitchFamily="34" charset="0"/>
              </a:rPr>
              <a:t>la materia </a:t>
            </a:r>
            <a:r>
              <a:rPr lang="es-CL" altLang="es-CL" dirty="0" smtClean="0">
                <a:latin typeface="Verdana" pitchFamily="34" charset="0"/>
              </a:rPr>
              <a:t>orgánica).</a:t>
            </a:r>
            <a:endParaRPr lang="es-CL" altLang="es-CL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8974" name="16 CuadroTexto"/>
          <p:cNvSpPr txBox="1">
            <a:spLocks noChangeArrowheads="1"/>
          </p:cNvSpPr>
          <p:nvPr/>
        </p:nvSpPr>
        <p:spPr bwMode="auto">
          <a:xfrm>
            <a:off x="1187450" y="1628775"/>
            <a:ext cx="777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>
                <a:latin typeface="Verdana" pitchFamily="34" charset="0"/>
              </a:rPr>
              <a:t>¿Cuáles son las fuentes de energía eléctrica renovable más utilizadas hasta ahora?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451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6451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6451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403350" y="2636838"/>
            <a:ext cx="6946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>
                <a:latin typeface="Verdana" pitchFamily="34" charset="0"/>
              </a:rPr>
              <a:t>Iniciaremos esta presentación reforzando y profundizando</a:t>
            </a:r>
          </a:p>
          <a:p>
            <a:pPr eaLnBrk="1" hangingPunct="1"/>
            <a:endParaRPr lang="es-CL" altLang="es-CL">
              <a:latin typeface="Verdana" pitchFamily="34" charset="0"/>
            </a:endParaRPr>
          </a:p>
          <a:p>
            <a:pPr eaLnBrk="1" hangingPunct="1"/>
            <a:r>
              <a:rPr lang="es-CL" altLang="es-CL">
                <a:latin typeface="Verdana" pitchFamily="34" charset="0"/>
              </a:rPr>
              <a:t>los conceptos trabajados en la presentación anterior.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2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192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8192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8192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pic>
        <p:nvPicPr>
          <p:cNvPr id="819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277813"/>
            <a:ext cx="8588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12 Marcador de texto"/>
          <p:cNvSpPr>
            <a:spLocks noGrp="1"/>
          </p:cNvSpPr>
          <p:nvPr>
            <p:ph type="body" idx="1"/>
          </p:nvPr>
        </p:nvSpPr>
        <p:spPr>
          <a:xfrm>
            <a:off x="1042988" y="1628775"/>
            <a:ext cx="7772400" cy="779463"/>
          </a:xfrm>
        </p:spPr>
        <p:txBody>
          <a:bodyPr/>
          <a:lstStyle/>
          <a:p>
            <a:pPr algn="ctr"/>
            <a:r>
              <a:rPr lang="es-CL" altLang="es-CL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los siguientes recursos para obtener energía </a:t>
            </a:r>
          </a:p>
          <a:p>
            <a:pPr algn="ctr"/>
            <a:r>
              <a:rPr lang="es-CL" altLang="es-CL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¿Cuáles son renovables y cuáles no lo son?</a:t>
            </a:r>
          </a:p>
        </p:txBody>
      </p:sp>
      <p:pic>
        <p:nvPicPr>
          <p:cNvPr id="20492" name="14 Imagen" descr="carb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4" y="2996952"/>
            <a:ext cx="933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15 Imagen" descr="no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27910"/>
            <a:ext cx="1466850" cy="1441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16 Imagen" descr="nucle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18" y="2996952"/>
            <a:ext cx="1733550" cy="1484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18 Imagen" descr="gasenerg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84" y="3140695"/>
            <a:ext cx="1409700" cy="136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19 Imagen" descr="wavepower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72943"/>
            <a:ext cx="1171575" cy="136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971550" y="2636912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solidFill>
                  <a:srgbClr val="FF0000"/>
                </a:solidFill>
              </a:rPr>
              <a:t>Carbón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471836" y="4860900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Agua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060328" y="2564904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solidFill>
                  <a:srgbClr val="FF0000"/>
                </a:solidFill>
              </a:rPr>
              <a:t>Uranio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812134" y="2564904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solidFill>
                  <a:srgbClr val="FF0000"/>
                </a:solidFill>
              </a:rPr>
              <a:t>Gas Natural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203848" y="4931321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903596" y="349171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N</a:t>
            </a:r>
            <a:r>
              <a:rPr lang="es-CL" dirty="0" smtClean="0">
                <a:solidFill>
                  <a:srgbClr val="FF0000"/>
                </a:solidFill>
              </a:rPr>
              <a:t>o renovable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newton.cnice.mec.es/materiales_didacticos/energia/images/17896__109_m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3" y="5448334"/>
            <a:ext cx="1950697" cy="12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932040" y="5013176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Viento</a:t>
            </a:r>
            <a:endParaRPr lang="es-C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76256" y="605715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s-C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enovable</a:t>
            </a:r>
            <a:endParaRPr lang="es-C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03596" y="306896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Respuesta:</a:t>
            </a:r>
            <a:endParaRPr 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6876256" y="5651956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dirty="0">
                <a:solidFill>
                  <a:prstClr val="black"/>
                </a:solidFill>
              </a:rPr>
              <a:t>Respuesta: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ABE62-FC3C-4D35-B747-2C8CE0C3D907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uiExpand="1" build="p"/>
      <p:bldP spid="3" grpId="0"/>
      <p:bldP spid="4" grpId="0"/>
      <p:bldP spid="5" grpId="0"/>
      <p:bldP spid="6" grpId="0"/>
      <p:bldP spid="8" grpId="0"/>
      <p:bldP spid="7" grpId="0"/>
      <p:bldP spid="9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294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8294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8295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21513" name="2 CuadroTexto"/>
          <p:cNvSpPr txBox="1">
            <a:spLocks noChangeArrowheads="1"/>
          </p:cNvSpPr>
          <p:nvPr/>
        </p:nvSpPr>
        <p:spPr bwMode="auto">
          <a:xfrm>
            <a:off x="1116013" y="2350839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 smtClean="0">
                <a:latin typeface="Verdana" pitchFamily="34" charset="0"/>
              </a:rPr>
              <a:t>Respuesta:</a:t>
            </a:r>
          </a:p>
          <a:p>
            <a:pPr eaLnBrk="1" hangingPunct="1"/>
            <a:r>
              <a:rPr lang="es-CL" altLang="es-CL" dirty="0" smtClean="0">
                <a:latin typeface="Verdana" pitchFamily="34" charset="0"/>
              </a:rPr>
              <a:t>La obtiene de </a:t>
            </a:r>
            <a:r>
              <a:rPr lang="es-CL" altLang="es-CL" dirty="0">
                <a:latin typeface="Verdana" pitchFamily="34" charset="0"/>
              </a:rPr>
              <a:t>unos componentes llamados baterías y pilas que generan energía eléctrica.</a:t>
            </a:r>
            <a:r>
              <a:rPr lang="es-CL" altLang="es-CL" b="1" dirty="0">
                <a:latin typeface="Verdana" pitchFamily="34" charset="0"/>
              </a:rPr>
              <a:t> </a:t>
            </a:r>
            <a:endParaRPr lang="es-CL" altLang="es-CL" dirty="0">
              <a:latin typeface="Verdana" pitchFamily="34" charset="0"/>
            </a:endParaRPr>
          </a:p>
        </p:txBody>
      </p:sp>
      <p:sp>
        <p:nvSpPr>
          <p:cNvPr id="21517" name="12 Rectángulo"/>
          <p:cNvSpPr>
            <a:spLocks noChangeArrowheads="1"/>
          </p:cNvSpPr>
          <p:nvPr/>
        </p:nvSpPr>
        <p:spPr bwMode="auto">
          <a:xfrm>
            <a:off x="1333500" y="1630363"/>
            <a:ext cx="7559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latin typeface="Verdana" pitchFamily="34" charset="0"/>
              </a:rPr>
              <a:t>¿De dónde obtiene la energía </a:t>
            </a:r>
            <a:r>
              <a:rPr lang="es-CL" altLang="es-CL" b="1" dirty="0" smtClean="0">
                <a:latin typeface="Verdana" pitchFamily="34" charset="0"/>
              </a:rPr>
              <a:t>eléctrica su </a:t>
            </a:r>
            <a:r>
              <a:rPr lang="es-CL" altLang="es-CL" b="1" dirty="0">
                <a:latin typeface="Verdana" pitchFamily="34" charset="0"/>
              </a:rPr>
              <a:t>celular, reloj o su calculadora</a:t>
            </a:r>
            <a:r>
              <a:rPr lang="es-CL" altLang="es-CL" b="1" dirty="0" smtClean="0">
                <a:latin typeface="Verdana" pitchFamily="34" charset="0"/>
              </a:rPr>
              <a:t>?</a:t>
            </a:r>
          </a:p>
          <a:p>
            <a:pPr eaLnBrk="1" hangingPunct="1"/>
            <a:endParaRPr lang="es-CL" altLang="es-CL" b="1" dirty="0">
              <a:latin typeface="Verdana" pitchFamily="34" charset="0"/>
            </a:endParaRPr>
          </a:p>
        </p:txBody>
      </p:sp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320675"/>
            <a:ext cx="8572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00" y="4889527"/>
            <a:ext cx="1258887" cy="124661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encrypted-tbn1.gstatic.com/images?q=tbn:ANd9GcSpr2aj5b7q2DQneYQIl2SsKRLOJkwpUoo4sOGp5yWEoakuUN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5573172"/>
            <a:ext cx="1945582" cy="94258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S0PkFf91MWiqM_TkILcC0S61yNfuRf2GEyfLeFxLeUG1Zv3sx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53" y="4040316"/>
            <a:ext cx="1079960" cy="1079960"/>
          </a:xfrm>
          <a:prstGeom prst="flowChartPunchedTap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S-dm-XkPMCrZuD57TLytwbV6CT7e5uxaYN0bRkBE0tcFDpBiK_p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/>
          <a:stretch/>
        </p:blipFill>
        <p:spPr bwMode="auto">
          <a:xfrm>
            <a:off x="1777972" y="3469267"/>
            <a:ext cx="1491292" cy="1096144"/>
          </a:xfrm>
          <a:prstGeom prst="wedgeRoundRectCallou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04" t="-96948" r="-175507" b="104267"/>
          <a:stretch/>
        </p:blipFill>
        <p:spPr bwMode="auto">
          <a:xfrm>
            <a:off x="6754813" y="3356756"/>
            <a:ext cx="1436733" cy="157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12734" r="15496" b="12719"/>
          <a:stretch/>
        </p:blipFill>
        <p:spPr bwMode="auto">
          <a:xfrm>
            <a:off x="4127863" y="5120276"/>
            <a:ext cx="1259340" cy="126746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https://encrypted-tbn3.gstatic.com/images?q=tbn:ANd9GcR-3CIl1naCqPPDgvxr3-HtmZ5y4uxH14Jk6ZsJypZffobGOnM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70" y="3469267"/>
            <a:ext cx="1983980" cy="111102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21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294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8294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8295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pic>
        <p:nvPicPr>
          <p:cNvPr id="21514" name="Picture 4" descr="http://www.infovisual.info/05/img_es/011%20Bater%EDa%20del%20autom%F3v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257550"/>
            <a:ext cx="5615856" cy="26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11 CuadroTexto"/>
          <p:cNvSpPr txBox="1">
            <a:spLocks noChangeArrowheads="1"/>
          </p:cNvSpPr>
          <p:nvPr/>
        </p:nvSpPr>
        <p:spPr bwMode="auto">
          <a:xfrm>
            <a:off x="1187450" y="1556792"/>
            <a:ext cx="763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latin typeface="Verdana" pitchFamily="34" charset="0"/>
              </a:rPr>
              <a:t>El principio de funcionamiento </a:t>
            </a:r>
            <a:r>
              <a:rPr lang="es-CL" altLang="es-CL" dirty="0" smtClean="0">
                <a:latin typeface="Verdana" pitchFamily="34" charset="0"/>
              </a:rPr>
              <a:t>de las pilas y/o baterías es convertir </a:t>
            </a:r>
            <a:r>
              <a:rPr lang="es-CL" altLang="es-CL" dirty="0">
                <a:latin typeface="Verdana" pitchFamily="34" charset="0"/>
              </a:rPr>
              <a:t>la energía </a:t>
            </a:r>
            <a:r>
              <a:rPr lang="es-CL" altLang="es-CL" dirty="0" smtClean="0">
                <a:latin typeface="Verdana" pitchFamily="34" charset="0"/>
              </a:rPr>
              <a:t>química </a:t>
            </a:r>
            <a:r>
              <a:rPr lang="es-CL" altLang="es-CL" dirty="0">
                <a:latin typeface="Verdana" pitchFamily="34" charset="0"/>
              </a:rPr>
              <a:t>acumulada, en energía eléctrica y luego en energía mecánica al momento en que se hace funcionar, por ejemplo el motor de un automóvil.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64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397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1 CuadroTexto"/>
          <p:cNvSpPr txBox="1">
            <a:spLocks noChangeArrowheads="1"/>
          </p:cNvSpPr>
          <p:nvPr/>
        </p:nvSpPr>
        <p:spPr bwMode="auto">
          <a:xfrm>
            <a:off x="2582863" y="766763"/>
            <a:ext cx="417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>
                <a:solidFill>
                  <a:srgbClr val="404040"/>
                </a:solidFill>
                <a:latin typeface="Verdana" pitchFamily="34" charset="0"/>
              </a:rPr>
              <a:t>ELECTRICIDAD BÁSICA</a:t>
            </a:r>
          </a:p>
          <a:p>
            <a:pPr algn="ctr" eaLnBrk="1" hangingPunct="1"/>
            <a:endParaRPr lang="es-CL" altLang="es-CL" sz="2400" b="1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 D O T E C   2 0 1 4</a:t>
            </a:r>
          </a:p>
        </p:txBody>
      </p:sp>
      <p:sp>
        <p:nvSpPr>
          <p:cNvPr id="83977" name="9 CuadroTexto"/>
          <p:cNvSpPr txBox="1">
            <a:spLocks noChangeArrowheads="1"/>
          </p:cNvSpPr>
          <p:nvPr/>
        </p:nvSpPr>
        <p:spPr bwMode="auto">
          <a:xfrm>
            <a:off x="1687677" y="1691516"/>
            <a:ext cx="6628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Ejemplo de un circuito eléctrico </a:t>
            </a:r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de un </a:t>
            </a:r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automóvil.</a:t>
            </a:r>
            <a:endParaRPr lang="es-CL" altLang="es-CL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01" y="2060848"/>
            <a:ext cx="7675563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D06A1-159A-4183-951E-E02E15741A48}" type="slidenum">
              <a:rPr lang="es-CL" smtClean="0"/>
              <a:pPr>
                <a:defRPr/>
              </a:pPr>
              <a:t>23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499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1 CuadroTexto"/>
          <p:cNvSpPr txBox="1">
            <a:spLocks noChangeArrowheads="1"/>
          </p:cNvSpPr>
          <p:nvPr/>
        </p:nvSpPr>
        <p:spPr bwMode="auto">
          <a:xfrm>
            <a:off x="2582863" y="766763"/>
            <a:ext cx="417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>
                <a:solidFill>
                  <a:srgbClr val="404040"/>
                </a:solidFill>
                <a:latin typeface="Verdana" pitchFamily="34" charset="0"/>
              </a:rPr>
              <a:t>ELECTRICIDAD BÁSICA</a:t>
            </a:r>
          </a:p>
          <a:p>
            <a:pPr algn="ctr" eaLnBrk="1" hangingPunct="1"/>
            <a:endParaRPr lang="es-CL" altLang="es-CL" sz="2400" b="1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 D O T E C   2 0 1 4</a:t>
            </a:r>
          </a:p>
        </p:txBody>
      </p:sp>
      <p:sp>
        <p:nvSpPr>
          <p:cNvPr id="109577" name="3 CuadroTexto"/>
          <p:cNvSpPr txBox="1">
            <a:spLocks noChangeArrowheads="1"/>
          </p:cNvSpPr>
          <p:nvPr/>
        </p:nvSpPr>
        <p:spPr bwMode="auto">
          <a:xfrm>
            <a:off x="1145861" y="2122488"/>
            <a:ext cx="3807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Tipos de corriente </a:t>
            </a:r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eléctrica.</a:t>
            </a:r>
            <a:endParaRPr lang="es-CL" altLang="es-CL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578" name="4 CuadroTexto"/>
          <p:cNvSpPr txBox="1">
            <a:spLocks noChangeArrowheads="1"/>
          </p:cNvSpPr>
          <p:nvPr/>
        </p:nvSpPr>
        <p:spPr bwMode="auto">
          <a:xfrm>
            <a:off x="1087438" y="3170238"/>
            <a:ext cx="7732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Existen diferentes tipos de corriente, alterna y continua. La diferencia entre ellas es </a:t>
            </a:r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la forma en que se desplazan los electrones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, lo que está en estrecha relación con la fuente de energía que genera esta corriente.</a:t>
            </a:r>
          </a:p>
        </p:txBody>
      </p:sp>
      <p:pic>
        <p:nvPicPr>
          <p:cNvPr id="109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9738"/>
            <a:ext cx="3703637" cy="143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087438" y="4365104"/>
            <a:ext cx="7732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Corriente Continua (CC):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Se 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denomina </a:t>
            </a:r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corriente continua 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(en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inglés 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DC. Direct current) al flujo de  cargas eléctricas  que no cambia de sentido con el tiempo. </a:t>
            </a:r>
            <a:endParaRPr lang="es-CL" alt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5661248"/>
            <a:ext cx="763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Corriente Alterna (CA):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Se 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denomina corriente alterna (en inglés AC.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Alternating Current) al 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flujo de cargas eléctricas que cambia de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sentido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C9FC9-DA56-459B-9A87-BC4CF5C28979}" type="slidenum">
              <a:rPr lang="es-CL" smtClean="0"/>
              <a:pPr>
                <a:defRPr/>
              </a:pPr>
              <a:t>24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/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602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1 CuadroTexto"/>
          <p:cNvSpPr txBox="1">
            <a:spLocks noChangeArrowheads="1"/>
          </p:cNvSpPr>
          <p:nvPr/>
        </p:nvSpPr>
        <p:spPr bwMode="auto">
          <a:xfrm>
            <a:off x="2582863" y="766763"/>
            <a:ext cx="417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>
                <a:solidFill>
                  <a:srgbClr val="404040"/>
                </a:solidFill>
                <a:latin typeface="Verdana" pitchFamily="34" charset="0"/>
              </a:rPr>
              <a:t>ELECTRICIDAD BÁSICA</a:t>
            </a:r>
          </a:p>
          <a:p>
            <a:pPr algn="ctr" eaLnBrk="1" hangingPunct="1"/>
            <a:endParaRPr lang="es-CL" altLang="es-CL" sz="2400" b="1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 D O T E C   2 0 1 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42988" y="2865438"/>
            <a:ext cx="777716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Baterías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Existen de distintos tipos, tamaños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pesos;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recargables y no recargables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su uso es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extensivo en automóviles y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fuentes de respaldo. 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El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principal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tipo de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batería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la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plomo-ácido.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Pilas</a:t>
            </a:r>
            <a:r>
              <a:rPr lang="es-CL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Existen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distintos tipos y tamaños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,y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pueden 		       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producir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a partir de reacciones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químicas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 distintos elementos.</a:t>
            </a:r>
            <a:endParaRPr lang="es-CL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Fotovoltaica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Son elementos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producen electricidad a partir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de reacciones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químicas causadas por la </a:t>
            </a:r>
            <a:r>
              <a:rPr lang="es-CL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exposición de su </a:t>
            </a:r>
            <a:r>
              <a:rPr lang="es-CL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 activa a la luz solar. </a:t>
            </a:r>
            <a:endParaRPr lang="es-CL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6026" name="12 CuadroTexto"/>
          <p:cNvSpPr txBox="1">
            <a:spLocks noChangeArrowheads="1"/>
          </p:cNvSpPr>
          <p:nvPr/>
        </p:nvSpPr>
        <p:spPr bwMode="auto">
          <a:xfrm>
            <a:off x="1116013" y="1557338"/>
            <a:ext cx="3289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Corriente continua (</a:t>
            </a:r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cc).</a:t>
            </a:r>
            <a:endParaRPr lang="es-CL" altLang="es-CL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6700"/>
            <a:ext cx="85407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347788" y="2132856"/>
            <a:ext cx="718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b="1" dirty="0">
                <a:latin typeface="Verdana" pitchFamily="34" charset="0"/>
              </a:rPr>
              <a:t>¿Cuáles son los principales tipos de fuentes de corriente continua?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05DF0-3405-4176-805A-1D27130F3B47}" type="slidenum">
              <a:rPr lang="es-CL" smtClean="0"/>
              <a:pPr>
                <a:defRPr/>
              </a:pPr>
              <a:t>25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704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1 CuadroTexto"/>
          <p:cNvSpPr txBox="1">
            <a:spLocks noChangeArrowheads="1"/>
          </p:cNvSpPr>
          <p:nvPr/>
        </p:nvSpPr>
        <p:spPr bwMode="auto">
          <a:xfrm>
            <a:off x="2582863" y="766763"/>
            <a:ext cx="417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>
                <a:solidFill>
                  <a:srgbClr val="404040"/>
                </a:solidFill>
                <a:latin typeface="Verdana" pitchFamily="34" charset="0"/>
              </a:rPr>
              <a:t>ELECTRICIDAD BÁSICA</a:t>
            </a:r>
          </a:p>
          <a:p>
            <a:pPr algn="ctr" eaLnBrk="1" hangingPunct="1"/>
            <a:endParaRPr lang="es-CL" altLang="es-CL" sz="2400" b="1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 D O T E C   2 0 1 4</a:t>
            </a:r>
          </a:p>
        </p:txBody>
      </p:sp>
      <p:sp>
        <p:nvSpPr>
          <p:cNvPr id="87050" name="9 CuadroTexto"/>
          <p:cNvSpPr txBox="1">
            <a:spLocks noChangeArrowheads="1"/>
          </p:cNvSpPr>
          <p:nvPr/>
        </p:nvSpPr>
        <p:spPr bwMode="auto">
          <a:xfrm>
            <a:off x="1116013" y="1484784"/>
            <a:ext cx="3140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Corriente alterna </a:t>
            </a:r>
            <a:r>
              <a:rPr lang="es-CL" altLang="es-CL" b="1" dirty="0" smtClean="0">
                <a:solidFill>
                  <a:srgbClr val="000000"/>
                </a:solidFill>
                <a:latin typeface="Verdana" pitchFamily="34" charset="0"/>
              </a:rPr>
              <a:t>(CA).</a:t>
            </a:r>
            <a:endParaRPr lang="es-CL" altLang="es-CL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116013" y="4759984"/>
            <a:ext cx="7704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La 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corriente  alterna es producida por alternadores y generada por centrales eléctricas</a:t>
            </a:r>
            <a:r>
              <a:rPr lang="es-CL" altLang="es-CL" dirty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es-CL" altLang="es-CL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/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La </a:t>
            </a:r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intensidad de la corriente alterna varía con el tiempo y cambia el sentido de </a:t>
            </a:r>
            <a:r>
              <a:rPr lang="es-CL" altLang="es-CL" dirty="0" smtClean="0">
                <a:solidFill>
                  <a:srgbClr val="000000"/>
                </a:solidFill>
                <a:latin typeface="Verdana" pitchFamily="34" charset="0"/>
              </a:rPr>
              <a:t>circulación.</a:t>
            </a:r>
            <a:endParaRPr lang="es-CL" altLang="es-CL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2658" name="Picture 18" descr="http://2.bp.blogspot.com/-bQ3RTPcbiGw/T2gdCIwfP1I/AAAAAAAADGY/LBz0z9oqQZE/s1600/corriente_alterna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19334" r="43736" b="57633"/>
          <a:stretch/>
        </p:blipFill>
        <p:spPr bwMode="auto">
          <a:xfrm>
            <a:off x="2456650" y="2552105"/>
            <a:ext cx="4131575" cy="62117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7"/>
          <a:stretch>
            <a:fillRect/>
          </a:stretch>
        </p:blipFill>
        <p:spPr bwMode="auto">
          <a:xfrm>
            <a:off x="2492375" y="3716338"/>
            <a:ext cx="414337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2987675" y="3384550"/>
            <a:ext cx="30241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2987675" y="4508500"/>
            <a:ext cx="30241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1191841" y="1844824"/>
            <a:ext cx="741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La corriente que usamos en las viviendas es corriente alterna </a:t>
            </a:r>
          </a:p>
          <a:p>
            <a:pPr lvl="0" algn="just"/>
            <a:r>
              <a:rPr lang="es-CL" altLang="es-CL" dirty="0">
                <a:solidFill>
                  <a:srgbClr val="000000"/>
                </a:solidFill>
                <a:latin typeface="Verdana" pitchFamily="34" charset="0"/>
              </a:rPr>
              <a:t>(enchufes).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EE7EB-14A6-4CFF-9D2F-95283B5009ED}" type="slidenum">
              <a:rPr lang="es-CL" smtClean="0"/>
              <a:pPr>
                <a:defRPr/>
              </a:pPr>
              <a:t>26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24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es-CL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4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14 CuadroTexto"/>
          <p:cNvSpPr txBox="1">
            <a:spLocks noChangeArrowheads="1"/>
          </p:cNvSpPr>
          <p:nvPr/>
        </p:nvSpPr>
        <p:spPr bwMode="auto">
          <a:xfrm>
            <a:off x="2699792" y="2776860"/>
            <a:ext cx="41523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s-ES" altLang="es-CL" sz="2400" b="1" dirty="0" smtClean="0">
              <a:solidFill>
                <a:srgbClr val="404040"/>
              </a:solidFill>
              <a:latin typeface="Verdana" pitchFamily="34" charset="0"/>
            </a:endParaRPr>
          </a:p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Fin de la presentación</a:t>
            </a:r>
          </a:p>
          <a:p>
            <a:pPr algn="r" eaLnBrk="1" hangingPunct="1"/>
            <a:endParaRPr lang="es-ES" altLang="es-CL" sz="2400" b="1" dirty="0">
              <a:solidFill>
                <a:srgbClr val="404040"/>
              </a:solidFill>
              <a:latin typeface="Verdana" pitchFamily="34" charset="0"/>
            </a:endParaRPr>
          </a:p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Unidad </a:t>
            </a:r>
            <a:r>
              <a:rPr lang="es-ES" altLang="es-CL" sz="2400" b="1" dirty="0">
                <a:solidFill>
                  <a:srgbClr val="404040"/>
                </a:solidFill>
                <a:latin typeface="Verdana" pitchFamily="34" charset="0"/>
              </a:rPr>
              <a:t>1      </a:t>
            </a:r>
          </a:p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Fundamentos 2</a:t>
            </a:r>
          </a:p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Corriente Eléctrica</a:t>
            </a:r>
            <a:endParaRPr lang="es-ES" altLang="es-CL" sz="2400" b="1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0248" name="1 CuadroTexto"/>
          <p:cNvSpPr txBox="1">
            <a:spLocks noChangeArrowheads="1"/>
          </p:cNvSpPr>
          <p:nvPr/>
        </p:nvSpPr>
        <p:spPr bwMode="auto">
          <a:xfrm>
            <a:off x="1835150" y="549275"/>
            <a:ext cx="4321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L" altLang="es-CL" sz="2400" b="1">
                <a:solidFill>
                  <a:srgbClr val="404040"/>
                </a:solidFill>
                <a:latin typeface="Verdana" pitchFamily="34" charset="0"/>
              </a:rPr>
              <a:t>ELECTRICIDAD BÁSICA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A D O T E C   2 0 1 4</a:t>
            </a:r>
          </a:p>
        </p:txBody>
      </p:sp>
    </p:spTree>
    <p:extLst>
      <p:ext uri="{BB962C8B-B14F-4D97-AF65-F5344CB8AC3E}">
        <p14:creationId xmlns:p14="http://schemas.microsoft.com/office/powerpoint/2010/main" val="24022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554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6554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6554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pic>
        <p:nvPicPr>
          <p:cNvPr id="655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266700"/>
            <a:ext cx="8588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2 CuadroTexto"/>
          <p:cNvSpPr txBox="1">
            <a:spLocks noChangeArrowheads="1"/>
          </p:cNvSpPr>
          <p:nvPr/>
        </p:nvSpPr>
        <p:spPr bwMode="auto">
          <a:xfrm>
            <a:off x="1347788" y="2128838"/>
            <a:ext cx="7185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>
                <a:latin typeface="Verdana" pitchFamily="34" charset="0"/>
              </a:rPr>
              <a:t>Escriba</a:t>
            </a:r>
            <a:r>
              <a:rPr lang="es-CL" altLang="es-CL" dirty="0">
                <a:latin typeface="Calibri" pitchFamily="34" charset="0"/>
              </a:rPr>
              <a:t> </a:t>
            </a:r>
            <a:r>
              <a:rPr lang="es-CL" altLang="es-CL" dirty="0">
                <a:latin typeface="Verdana" pitchFamily="34" charset="0"/>
              </a:rPr>
              <a:t>una afirmación utilizando las palabras:</a:t>
            </a:r>
          </a:p>
          <a:p>
            <a:pPr eaLnBrk="1" hangingPunct="1"/>
            <a:endParaRPr lang="es-CL" altLang="es-CL" dirty="0">
              <a:latin typeface="Verdana" pitchFamily="34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s-CL" altLang="es-CL" dirty="0" smtClean="0">
                <a:latin typeface="Verdana" pitchFamily="34" charset="0"/>
              </a:rPr>
              <a:t>Moléculas.</a:t>
            </a:r>
            <a:endParaRPr lang="es-CL" altLang="es-CL" dirty="0">
              <a:latin typeface="Verdana" pitchFamily="34" charset="0"/>
            </a:endParaRPr>
          </a:p>
          <a:p>
            <a:pPr lvl="2" eaLnBrk="1" hangingPunct="1">
              <a:buFont typeface="Arial" charset="0"/>
              <a:buChar char="•"/>
            </a:pPr>
            <a:endParaRPr lang="es-CL" altLang="es-CL" dirty="0">
              <a:latin typeface="Verdana" pitchFamily="34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s-CL" altLang="es-CL" dirty="0" smtClean="0">
                <a:latin typeface="Verdana" pitchFamily="34" charset="0"/>
              </a:rPr>
              <a:t>Átomos.</a:t>
            </a:r>
            <a:endParaRPr lang="es-CL" altLang="es-CL" dirty="0">
              <a:latin typeface="Verdana" pitchFamily="34" charset="0"/>
            </a:endParaRPr>
          </a:p>
          <a:p>
            <a:pPr lvl="2" eaLnBrk="1" hangingPunct="1">
              <a:buFont typeface="Arial" charset="0"/>
              <a:buChar char="•"/>
            </a:pPr>
            <a:endParaRPr lang="es-CL" altLang="es-CL" dirty="0">
              <a:latin typeface="Verdana" pitchFamily="34" charset="0"/>
            </a:endParaRPr>
          </a:p>
          <a:p>
            <a:pPr lvl="2" eaLnBrk="1" hangingPunct="1">
              <a:buFont typeface="Arial" charset="0"/>
              <a:buChar char="•"/>
            </a:pPr>
            <a:r>
              <a:rPr lang="es-CL" altLang="es-CL" dirty="0" smtClean="0">
                <a:latin typeface="Verdana" pitchFamily="34" charset="0"/>
              </a:rPr>
              <a:t>Materia.</a:t>
            </a:r>
            <a:endParaRPr lang="es-CL" altLang="es-CL" dirty="0">
              <a:latin typeface="Verdana" pitchFamily="34" charset="0"/>
            </a:endParaRPr>
          </a:p>
          <a:p>
            <a:pPr eaLnBrk="1" hangingPunct="1"/>
            <a:endParaRPr lang="es-CL" altLang="es-CL" dirty="0">
              <a:latin typeface="Verdana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347788" y="4402862"/>
            <a:ext cx="7510462" cy="175432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respuesta podría ser: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 está constituida por átomos que se unen entre sí para formar  moléculas.</a:t>
            </a:r>
          </a:p>
          <a:p>
            <a:pPr indent="449263">
              <a:lnSpc>
                <a:spcPct val="150000"/>
              </a:lnSpc>
              <a:defRPr/>
            </a:pPr>
            <a:endParaRPr lang="es-ES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6564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66565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6656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1241425" y="2644775"/>
            <a:ext cx="53467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CL">
                <a:solidFill>
                  <a:srgbClr val="000000"/>
                </a:solidFill>
                <a:latin typeface="Verdana" pitchFamily="34" charset="0"/>
              </a:rPr>
              <a:t>A pesar de que existen fuerzas de atracción entre el núcleo y los electrones, hay algunos electrones que pueden “saltar” de un átomo a otro por diferentes causas, esto está relacionado con la composición atómica de cada elemento.</a:t>
            </a:r>
          </a:p>
        </p:txBody>
      </p:sp>
      <p:pic>
        <p:nvPicPr>
          <p:cNvPr id="665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6"/>
          <a:stretch>
            <a:fillRect/>
          </a:stretch>
        </p:blipFill>
        <p:spPr bwMode="auto">
          <a:xfrm>
            <a:off x="6754813" y="3132138"/>
            <a:ext cx="17811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758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67589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6759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67593" name="2 CuadroTexto"/>
          <p:cNvSpPr txBox="1">
            <a:spLocks noChangeArrowheads="1"/>
          </p:cNvSpPr>
          <p:nvPr/>
        </p:nvSpPr>
        <p:spPr bwMode="auto">
          <a:xfrm>
            <a:off x="3563938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92170" name="6 CuadroTexto"/>
          <p:cNvSpPr txBox="1">
            <a:spLocks noChangeArrowheads="1"/>
          </p:cNvSpPr>
          <p:nvPr/>
        </p:nvSpPr>
        <p:spPr bwMode="auto">
          <a:xfrm>
            <a:off x="2681288" y="1628775"/>
            <a:ext cx="390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>
                <a:latin typeface="Verdana" pitchFamily="34" charset="0"/>
              </a:rPr>
              <a:t>¿Qué es una carga eléctrica?</a:t>
            </a:r>
          </a:p>
        </p:txBody>
      </p:sp>
      <p:sp>
        <p:nvSpPr>
          <p:cNvPr id="92171" name="7 CuadroTexto"/>
          <p:cNvSpPr txBox="1">
            <a:spLocks noChangeArrowheads="1"/>
          </p:cNvSpPr>
          <p:nvPr/>
        </p:nvSpPr>
        <p:spPr bwMode="auto">
          <a:xfrm>
            <a:off x="971550" y="1998663"/>
            <a:ext cx="7993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 dirty="0">
                <a:latin typeface="Verdana" pitchFamily="34" charset="0"/>
              </a:rPr>
              <a:t>La carga eléctrica es una propiedad intrínseca de la materia o asociada a la </a:t>
            </a:r>
            <a:r>
              <a:rPr lang="es-CL" altLang="es-CL" dirty="0" smtClean="0">
                <a:latin typeface="Verdana" pitchFamily="34" charset="0"/>
              </a:rPr>
              <a:t>materia, </a:t>
            </a:r>
            <a:r>
              <a:rPr lang="es-CL" altLang="es-CL" dirty="0">
                <a:latin typeface="Verdana" pitchFamily="34" charset="0"/>
              </a:rPr>
              <a:t>como lo es la masa.</a:t>
            </a:r>
          </a:p>
          <a:p>
            <a:pPr algn="just" eaLnBrk="1" hangingPunct="1"/>
            <a:r>
              <a:rPr lang="es-CL" altLang="es-CL" dirty="0" smtClean="0">
                <a:latin typeface="Verdana" pitchFamily="34" charset="0"/>
              </a:rPr>
              <a:t>Una mayor cantidad de </a:t>
            </a:r>
            <a:r>
              <a:rPr lang="es-CL" altLang="es-CL" dirty="0">
                <a:latin typeface="Verdana" pitchFamily="34" charset="0"/>
              </a:rPr>
              <a:t>electrones </a:t>
            </a:r>
            <a:r>
              <a:rPr lang="es-CL" altLang="es-CL" dirty="0" smtClean="0">
                <a:latin typeface="Verdana" pitchFamily="34" charset="0"/>
              </a:rPr>
              <a:t>que protones da </a:t>
            </a:r>
            <a:r>
              <a:rPr lang="es-CL" altLang="es-CL" dirty="0">
                <a:latin typeface="Verdana" pitchFamily="34" charset="0"/>
              </a:rPr>
              <a:t>como resultado una carga negativa y una </a:t>
            </a:r>
            <a:r>
              <a:rPr lang="es-CL" altLang="es-CL" dirty="0" smtClean="0">
                <a:latin typeface="Verdana" pitchFamily="34" charset="0"/>
              </a:rPr>
              <a:t>menor cantidad de electrones que protones da </a:t>
            </a:r>
            <a:r>
              <a:rPr lang="es-CL" altLang="es-CL" dirty="0">
                <a:latin typeface="Verdana" pitchFamily="34" charset="0"/>
              </a:rPr>
              <a:t>como resultado una carga positiva .</a:t>
            </a:r>
          </a:p>
          <a:p>
            <a:pPr algn="just" eaLnBrk="1" hangingPunct="1"/>
            <a:endParaRPr lang="es-CL" altLang="es-CL" dirty="0">
              <a:latin typeface="Verdana" pitchFamily="34" charset="0"/>
            </a:endParaRPr>
          </a:p>
        </p:txBody>
      </p:sp>
      <p:pic>
        <p:nvPicPr>
          <p:cNvPr id="92172" name="Picture 19" descr="http://3.bp.blogspot.com/-rK85T8jBmw0/T76JoLZK5VI/AAAAAAAAACk/l9zQbWss4zw/s1600/enlace+ion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503613"/>
            <a:ext cx="371792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6700"/>
            <a:ext cx="85407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5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861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6861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6861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68617" name="2 CuadroTexto"/>
          <p:cNvSpPr txBox="1">
            <a:spLocks noChangeArrowheads="1"/>
          </p:cNvSpPr>
          <p:nvPr/>
        </p:nvSpPr>
        <p:spPr bwMode="auto">
          <a:xfrm>
            <a:off x="3563938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154634" name="6 CuadroTexto"/>
          <p:cNvSpPr txBox="1">
            <a:spLocks noChangeArrowheads="1"/>
          </p:cNvSpPr>
          <p:nvPr/>
        </p:nvSpPr>
        <p:spPr bwMode="auto">
          <a:xfrm>
            <a:off x="3131740" y="170021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>
                <a:latin typeface="Verdana" pitchFamily="34" charset="0"/>
              </a:rPr>
              <a:t>¿Qué es un ión?</a:t>
            </a:r>
          </a:p>
        </p:txBody>
      </p:sp>
      <p:sp>
        <p:nvSpPr>
          <p:cNvPr id="154635" name="3 CuadroTexto"/>
          <p:cNvSpPr txBox="1">
            <a:spLocks noChangeArrowheads="1"/>
          </p:cNvSpPr>
          <p:nvPr/>
        </p:nvSpPr>
        <p:spPr bwMode="auto">
          <a:xfrm>
            <a:off x="1187450" y="2924944"/>
            <a:ext cx="76327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 dirty="0">
                <a:latin typeface="Verdana" pitchFamily="34" charset="0"/>
              </a:rPr>
              <a:t>Un </a:t>
            </a:r>
            <a:r>
              <a:rPr lang="es-CL" altLang="es-CL" dirty="0" err="1">
                <a:latin typeface="Verdana" pitchFamily="34" charset="0"/>
              </a:rPr>
              <a:t>ión</a:t>
            </a:r>
            <a:r>
              <a:rPr lang="es-CL" altLang="es-CL" dirty="0">
                <a:latin typeface="Verdana" pitchFamily="34" charset="0"/>
              </a:rPr>
              <a:t> es una partícula cargada eléctricamente,  es decir, que son átomos o moléculas que no son eléctricamente neutros. Conceptualmente esto se puede entender como que, a partir de un estado neutro de un átomo o partícula, se han ganado o perdido electrones; este fenómeno se conoce como ionización y cada átomo recibe el nombre de </a:t>
            </a:r>
            <a:r>
              <a:rPr lang="es-CL" altLang="es-CL" dirty="0" err="1">
                <a:latin typeface="Verdana" pitchFamily="34" charset="0"/>
              </a:rPr>
              <a:t>ión</a:t>
            </a:r>
            <a:r>
              <a:rPr lang="es-CL" altLang="es-CL" dirty="0">
                <a:latin typeface="Verdana" pitchFamily="34" charset="0"/>
              </a:rPr>
              <a:t>.</a:t>
            </a:r>
          </a:p>
        </p:txBody>
      </p:sp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66700"/>
            <a:ext cx="85407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6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8612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68613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6861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68617" name="2 CuadroTexto"/>
          <p:cNvSpPr txBox="1">
            <a:spLocks noChangeArrowheads="1"/>
          </p:cNvSpPr>
          <p:nvPr/>
        </p:nvSpPr>
        <p:spPr bwMode="auto">
          <a:xfrm>
            <a:off x="3563938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pic>
        <p:nvPicPr>
          <p:cNvPr id="154637" name="14 Imagen" descr="http://1.bp.blogspot.com/-dnAmmdKaA2g/UXqPAgGPcmI/AAAAAAAAAHc/Yk5m0B27RRo/s1600/2013-04-26_16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3" t="11620" r="2409" b="15141"/>
          <a:stretch>
            <a:fillRect/>
          </a:stretch>
        </p:blipFill>
        <p:spPr bwMode="auto">
          <a:xfrm>
            <a:off x="1691680" y="2780928"/>
            <a:ext cx="253547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8" name="15 Imagen" descr="http://1.bp.blogspot.com/-dnAmmdKaA2g/UXqPAgGPcmI/AAAAAAAAAHc/Yk5m0B27RRo/s1600/2013-04-26_16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1620" r="57739" b="15141"/>
          <a:stretch>
            <a:fillRect/>
          </a:stretch>
        </p:blipFill>
        <p:spPr bwMode="auto">
          <a:xfrm>
            <a:off x="4860032" y="2708920"/>
            <a:ext cx="2664296" cy="21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66700"/>
            <a:ext cx="85407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265238" y="1844824"/>
            <a:ext cx="7554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 dirty="0">
                <a:solidFill>
                  <a:srgbClr val="000000"/>
                </a:solidFill>
                <a:latin typeface="Verdana" pitchFamily="34" charset="0"/>
              </a:rPr>
              <a:t>¿Qué diferencia, en cuánto a cantidad de carga,  se puede establecer entre los  átomos que se muestran a continuación?    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346994" y="5085184"/>
            <a:ext cx="718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 primero tiene menos electrones que protones. </a:t>
            </a:r>
          </a:p>
          <a:p>
            <a:r>
              <a:rPr lang="es-CL" dirty="0" smtClean="0"/>
              <a:t>El segundo tiene igual número de electrones que protones.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71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9636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69637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6963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69641" name="2 CuadroTexto"/>
          <p:cNvSpPr txBox="1">
            <a:spLocks noChangeArrowheads="1"/>
          </p:cNvSpPr>
          <p:nvPr/>
        </p:nvSpPr>
        <p:spPr bwMode="auto">
          <a:xfrm>
            <a:off x="3563938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69642" name="6 CuadroTexto"/>
          <p:cNvSpPr txBox="1">
            <a:spLocks noChangeArrowheads="1"/>
          </p:cNvSpPr>
          <p:nvPr/>
        </p:nvSpPr>
        <p:spPr bwMode="auto">
          <a:xfrm>
            <a:off x="2484438" y="197961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>
                <a:latin typeface="Verdana" pitchFamily="34" charset="0"/>
              </a:rPr>
              <a:t>Se distinguen dos tipos de iones:</a:t>
            </a:r>
          </a:p>
        </p:txBody>
      </p:sp>
      <p:grpSp>
        <p:nvGrpSpPr>
          <p:cNvPr id="69643" name="3 Grupo"/>
          <p:cNvGrpSpPr>
            <a:grpSpLocks/>
          </p:cNvGrpSpPr>
          <p:nvPr/>
        </p:nvGrpSpPr>
        <p:grpSpPr bwMode="auto">
          <a:xfrm>
            <a:off x="1116013" y="2636838"/>
            <a:ext cx="7632700" cy="3206750"/>
            <a:chOff x="1115617" y="3356992"/>
            <a:chExt cx="7632847" cy="32072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r="11294" b="27491"/>
            <a:stretch/>
          </p:blipFill>
          <p:spPr bwMode="auto">
            <a:xfrm>
              <a:off x="1115617" y="3861048"/>
              <a:ext cx="3151584" cy="1678272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69645" name="9 CuadroTexto"/>
            <p:cNvSpPr txBox="1">
              <a:spLocks noChangeArrowheads="1"/>
            </p:cNvSpPr>
            <p:nvPr/>
          </p:nvSpPr>
          <p:spPr bwMode="auto">
            <a:xfrm>
              <a:off x="2131832" y="3356992"/>
              <a:ext cx="1576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CL" altLang="es-CL" sz="1600" b="1">
                  <a:latin typeface="Verdana" pitchFamily="34" charset="0"/>
                </a:rPr>
                <a:t>Ión Positivo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/>
            </a:blip>
            <a:srcRect t="8016" b="17363"/>
            <a:stretch/>
          </p:blipFill>
          <p:spPr bwMode="auto">
            <a:xfrm>
              <a:off x="5423049" y="3904869"/>
              <a:ext cx="3107183" cy="1718899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69647" name="11 CuadroTexto"/>
            <p:cNvSpPr txBox="1">
              <a:spLocks noChangeArrowheads="1"/>
            </p:cNvSpPr>
            <p:nvPr/>
          </p:nvSpPr>
          <p:spPr bwMode="auto">
            <a:xfrm>
              <a:off x="6130362" y="3501008"/>
              <a:ext cx="17540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CL" altLang="es-CL" sz="1600" b="1">
                  <a:latin typeface="Verdana" pitchFamily="34" charset="0"/>
                </a:rPr>
                <a:t>Ión  Negativo</a:t>
              </a:r>
            </a:p>
          </p:txBody>
        </p:sp>
        <p:sp>
          <p:nvSpPr>
            <p:cNvPr id="69648" name="12 CuadroTexto"/>
            <p:cNvSpPr txBox="1">
              <a:spLocks noChangeArrowheads="1"/>
            </p:cNvSpPr>
            <p:nvPr/>
          </p:nvSpPr>
          <p:spPr bwMode="auto">
            <a:xfrm>
              <a:off x="1331640" y="5661248"/>
              <a:ext cx="30963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600">
                  <a:latin typeface="Calibri" pitchFamily="34" charset="0"/>
                </a:rPr>
                <a:t>Átomo con más protones que electrones tiene carga </a:t>
              </a:r>
            </a:p>
            <a:p>
              <a:pPr algn="ctr" eaLnBrk="1" hangingPunct="1"/>
              <a:r>
                <a:rPr lang="es-CL" altLang="es-CL" sz="1600">
                  <a:latin typeface="Calibri" pitchFamily="34" charset="0"/>
                </a:rPr>
                <a:t>positiva y se llama Ión positivo</a:t>
              </a:r>
            </a:p>
          </p:txBody>
        </p:sp>
        <p:sp>
          <p:nvSpPr>
            <p:cNvPr id="69649" name="14 Rectángulo"/>
            <p:cNvSpPr>
              <a:spLocks noChangeArrowheads="1"/>
            </p:cNvSpPr>
            <p:nvPr/>
          </p:nvSpPr>
          <p:spPr bwMode="auto">
            <a:xfrm>
              <a:off x="5353571" y="5733256"/>
              <a:ext cx="339489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600" dirty="0">
                  <a:solidFill>
                    <a:srgbClr val="000000"/>
                  </a:solidFill>
                  <a:latin typeface="Calibri" pitchFamily="34" charset="0"/>
                </a:rPr>
                <a:t>Átomo con más electrones que protones tiene carga </a:t>
              </a:r>
            </a:p>
            <a:p>
              <a:pPr algn="ctr" eaLnBrk="1" hangingPunct="1"/>
              <a:r>
                <a:rPr lang="es-CL" altLang="es-CL" sz="1600" dirty="0">
                  <a:solidFill>
                    <a:srgbClr val="000000"/>
                  </a:solidFill>
                  <a:latin typeface="Calibri" pitchFamily="34" charset="0"/>
                </a:rPr>
                <a:t>n</a:t>
              </a:r>
              <a:r>
                <a:rPr lang="es-CL" altLang="es-CL" sz="1600" dirty="0" smtClean="0">
                  <a:solidFill>
                    <a:srgbClr val="000000"/>
                  </a:solidFill>
                  <a:latin typeface="Calibri" pitchFamily="34" charset="0"/>
                </a:rPr>
                <a:t>egativa </a:t>
              </a:r>
              <a:r>
                <a:rPr lang="es-CL" altLang="es-CL" sz="1600" dirty="0">
                  <a:solidFill>
                    <a:srgbClr val="000000"/>
                  </a:solidFill>
                  <a:latin typeface="Calibri" pitchFamily="34" charset="0"/>
                </a:rPr>
                <a:t>y se llama </a:t>
              </a:r>
              <a:r>
                <a:rPr lang="es-CL" altLang="es-CL" sz="1600" dirty="0" err="1">
                  <a:solidFill>
                    <a:srgbClr val="000000"/>
                  </a:solidFill>
                  <a:latin typeface="Calibri" pitchFamily="34" charset="0"/>
                </a:rPr>
                <a:t>Ión</a:t>
              </a:r>
              <a:r>
                <a:rPr lang="es-CL" altLang="es-CL" sz="1600" dirty="0">
                  <a:solidFill>
                    <a:srgbClr val="000000"/>
                  </a:solidFill>
                  <a:latin typeface="Calibri" pitchFamily="34" charset="0"/>
                </a:rPr>
                <a:t> negativo</a:t>
              </a: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1392238"/>
            <a:ext cx="8820150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0660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sp>
        <p:nvSpPr>
          <p:cNvPr id="70661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>
              <a:latin typeface="Calibri" pitchFamily="34" charset="0"/>
            </a:endParaRPr>
          </a:p>
        </p:txBody>
      </p:sp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2863" y="766763"/>
            <a:ext cx="41719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ELECTRICIDAD BÁSICA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397390" y="4581128"/>
            <a:ext cx="167866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200" b="1" dirty="0">
                <a:latin typeface="Verdana" pitchFamily="34" charset="0"/>
              </a:rPr>
              <a:t>Cargas de igual</a:t>
            </a:r>
          </a:p>
          <a:p>
            <a:pPr algn="ctr" eaLnBrk="1" hangingPunct="1"/>
            <a:r>
              <a:rPr lang="es-CL" altLang="es-CL" sz="1200" b="1" dirty="0" smtClean="0">
                <a:latin typeface="Verdana" pitchFamily="34" charset="0"/>
              </a:rPr>
              <a:t>Signo se repelen.</a:t>
            </a:r>
            <a:endParaRPr lang="es-CL" altLang="es-CL" sz="1200" b="1" dirty="0">
              <a:latin typeface="Verdana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824838" y="4581128"/>
            <a:ext cx="205953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200" b="1" dirty="0">
                <a:latin typeface="Verdana" pitchFamily="34" charset="0"/>
              </a:rPr>
              <a:t>Cargas de distinto </a:t>
            </a:r>
          </a:p>
          <a:p>
            <a:pPr algn="ctr" eaLnBrk="1" hangingPunct="1"/>
            <a:r>
              <a:rPr lang="es-CL" altLang="es-CL" sz="1200" b="1" dirty="0" smtClean="0">
                <a:latin typeface="Verdana" pitchFamily="34" charset="0"/>
              </a:rPr>
              <a:t>Signo se atraen.</a:t>
            </a:r>
            <a:endParaRPr lang="es-CL" altLang="es-CL" sz="1200" dirty="0">
              <a:latin typeface="Verdana" pitchFamily="34" charset="0"/>
            </a:endParaRPr>
          </a:p>
        </p:txBody>
      </p:sp>
      <p:grpSp>
        <p:nvGrpSpPr>
          <p:cNvPr id="3" name="19 Grupo"/>
          <p:cNvGrpSpPr>
            <a:grpSpLocks/>
          </p:cNvGrpSpPr>
          <p:nvPr/>
        </p:nvGrpSpPr>
        <p:grpSpPr bwMode="auto">
          <a:xfrm>
            <a:off x="3973512" y="5419725"/>
            <a:ext cx="2182663" cy="1249635"/>
            <a:chOff x="1577975" y="2946400"/>
            <a:chExt cx="6450409" cy="3232248"/>
          </a:xfrm>
        </p:grpSpPr>
        <p:pic>
          <p:nvPicPr>
            <p:cNvPr id="12" name="Picture 5" descr="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577975" y="2946400"/>
              <a:ext cx="1593850" cy="48260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3" name="Picture 5" descr="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600200" y="3861048"/>
              <a:ext cx="1593850" cy="48260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Picture 5" descr="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10800000">
              <a:off x="6434534" y="3018408"/>
              <a:ext cx="1593850" cy="48260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6" name="Picture 5" descr="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10800000">
              <a:off x="6434534" y="3861048"/>
              <a:ext cx="1593850" cy="48260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7" name="Picture 5" descr="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rot="10800000">
              <a:off x="4031295" y="5696048"/>
              <a:ext cx="757560" cy="48260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9" name="Picture 5" descr="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5148064" y="5680124"/>
              <a:ext cx="652909" cy="48260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4" name="3 Elipse"/>
            <p:cNvSpPr/>
            <p:nvPr/>
          </p:nvSpPr>
          <p:spPr>
            <a:xfrm>
              <a:off x="3404091" y="5703947"/>
              <a:ext cx="432651" cy="43203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/>
            </a:p>
          </p:txBody>
        </p:sp>
        <p:sp>
          <p:nvSpPr>
            <p:cNvPr id="5" name="4 Elipse"/>
            <p:cNvSpPr/>
            <p:nvPr/>
          </p:nvSpPr>
          <p:spPr>
            <a:xfrm>
              <a:off x="5292015" y="2994405"/>
              <a:ext cx="432651" cy="4320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/>
            </a:p>
          </p:txBody>
        </p:sp>
        <p:pic>
          <p:nvPicPr>
            <p:cNvPr id="7068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178" y="3886448"/>
              <a:ext cx="463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886" y="2971800"/>
              <a:ext cx="450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334" y="5651697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4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907904"/>
              <a:ext cx="469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5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373" y="3069307"/>
              <a:ext cx="315574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6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561" y="3054350"/>
              <a:ext cx="3175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7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183" y="5734247"/>
              <a:ext cx="3175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8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442" y="4075385"/>
              <a:ext cx="350839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9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373" y="4061892"/>
              <a:ext cx="3476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90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23" y="5860305"/>
              <a:ext cx="3476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6684" name="7 CuadroTexto"/>
          <p:cNvSpPr txBox="1">
            <a:spLocks noChangeArrowheads="1"/>
          </p:cNvSpPr>
          <p:nvPr/>
        </p:nvSpPr>
        <p:spPr bwMode="auto">
          <a:xfrm>
            <a:off x="900113" y="1835150"/>
            <a:ext cx="805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b="1">
                <a:latin typeface="Verdana" pitchFamily="34" charset="0"/>
              </a:rPr>
              <a:t>¿Cómo se manifiestan los cuerpos cargados eléctricamente?</a:t>
            </a:r>
          </a:p>
        </p:txBody>
      </p:sp>
      <p:pic>
        <p:nvPicPr>
          <p:cNvPr id="7067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266700"/>
            <a:ext cx="8588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22 CuadroTexto"/>
          <p:cNvSpPr txBox="1">
            <a:spLocks noChangeArrowheads="1"/>
          </p:cNvSpPr>
          <p:nvPr/>
        </p:nvSpPr>
        <p:spPr bwMode="auto">
          <a:xfrm>
            <a:off x="7567613" y="3429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268538" y="2420938"/>
            <a:ext cx="5184775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altLang="es-CL" dirty="0"/>
              <a:t>Mediante una fuerza de repulsión o de atracción.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BF78A-85D0-4895-BE24-AEC8C38B50BF}" type="slidenum">
              <a:rPr lang="es-CL" smtClean="0"/>
              <a:pPr>
                <a:defRPr/>
              </a:pPr>
              <a:t>9</a:t>
            </a:fld>
            <a:endParaRPr lang="es-CL"/>
          </a:p>
        </p:txBody>
      </p:sp>
      <p:pic>
        <p:nvPicPr>
          <p:cNvPr id="2052" name="Picture 4" descr="http://www.infociencia.org/blog/wp-content/uploads/2010/05/Imagen5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9" r="1289" b="10432"/>
          <a:stretch/>
        </p:blipFill>
        <p:spPr bwMode="auto">
          <a:xfrm>
            <a:off x="2663195" y="2924944"/>
            <a:ext cx="4429085" cy="16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1483</Words>
  <Application>Microsoft Office PowerPoint</Application>
  <PresentationFormat>Presentación en pantalla (4:3)</PresentationFormat>
  <Paragraphs>250</Paragraphs>
  <Slides>27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Verdana</vt:lpstr>
      <vt:lpstr>Tema de Office</vt:lpstr>
      <vt:lpstr>3_Tema de Office</vt:lpstr>
      <vt:lpstr>4_Tema de Office</vt:lpstr>
      <vt:lpstr>7_Tema de Office</vt:lpstr>
      <vt:lpstr>9_Tema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Teresa Dittborn</dc:creator>
  <cp:lastModifiedBy>Cristian Pedernera</cp:lastModifiedBy>
  <cp:revision>291</cp:revision>
  <cp:lastPrinted>2014-03-10T18:41:07Z</cp:lastPrinted>
  <dcterms:created xsi:type="dcterms:W3CDTF">2013-12-27T17:15:53Z</dcterms:created>
  <dcterms:modified xsi:type="dcterms:W3CDTF">2015-03-23T15:56:46Z</dcterms:modified>
</cp:coreProperties>
</file>