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Nuni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g5TU4houhOcIxayEU+RV49rw9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419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d9f785db4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2d9f785db4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2d9f785db4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2d9f785db4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2d9f785db4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2d9f785db4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7bd8513e4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227bd8513e4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d9f785db4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22d9f785db4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ecdf1ad19c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1ecdf1ad19c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1145bc0a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221145bc0a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Envíar a sus estudiantes la infografía que encuentra en recursos</a:t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c4d40946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g21c4d40946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7cd27886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227cd27886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8466ba9dc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18466ba9dc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218466ba9dc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3948d3c3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3948d3c3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53948d3c3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d9f785db4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2d9f785db4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22d9f785db4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df7fd3c7d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3df7fd3c7d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3df7fd3c7d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19" name="Google Shape;1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21" name="Google Shape;2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WYNPm5Gb9jKW9HKgyE_bklvXXuAOAoHk/view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/>
          <p:nvPr/>
        </p:nvSpPr>
        <p:spPr>
          <a:xfrm>
            <a:off x="645246" y="3063339"/>
            <a:ext cx="10901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419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La </a:t>
            </a:r>
            <a:r>
              <a:rPr b="1" lang="es-419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d9f785db4_0_25"/>
          <p:cNvSpPr txBox="1"/>
          <p:nvPr/>
        </p:nvSpPr>
        <p:spPr>
          <a:xfrm>
            <a:off x="368600" y="1500850"/>
            <a:ext cx="84963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1" marL="13716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eriod" startAt="2"/>
            </a:pP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porcentaje de la cantidad de agua disponible en el planeta es apta para el consumo?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2d9f785db4_0_25"/>
          <p:cNvSpPr txBox="1"/>
          <p:nvPr/>
        </p:nvSpPr>
        <p:spPr>
          <a:xfrm>
            <a:off x="1616255" y="3004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La </a:t>
            </a: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g22d9f785db4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525" y="2164125"/>
            <a:ext cx="3933866" cy="41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d9f785db4_0_17"/>
          <p:cNvSpPr txBox="1"/>
          <p:nvPr/>
        </p:nvSpPr>
        <p:spPr>
          <a:xfrm>
            <a:off x="358300" y="1365050"/>
            <a:ext cx="7588500" cy="3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El </a:t>
            </a:r>
            <a:r>
              <a:rPr b="1" lang="es-419" sz="30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0,025%</a:t>
            </a:r>
            <a:r>
              <a:rPr b="1" lang="es-419" sz="240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 de la cantidad de agua disponible en el planeta, es apta para el consumo.</a:t>
            </a:r>
            <a:endParaRPr b="1" sz="24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Imaginemos ese porcentaje… </a:t>
            </a:r>
            <a:endParaRPr b="1" sz="27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2d9f785db4_0_17"/>
          <p:cNvSpPr txBox="1"/>
          <p:nvPr/>
        </p:nvSpPr>
        <p:spPr>
          <a:xfrm>
            <a:off x="1616255" y="3004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La </a:t>
            </a: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2d9f785db4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0625" y="1874075"/>
            <a:ext cx="3831376" cy="46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7bd8513e4_0_10"/>
          <p:cNvSpPr txBox="1"/>
          <p:nvPr/>
        </p:nvSpPr>
        <p:spPr>
          <a:xfrm>
            <a:off x="1616255" y="3004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La </a:t>
            </a: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27bd8513e4_0_10"/>
          <p:cNvSpPr txBox="1"/>
          <p:nvPr/>
        </p:nvSpPr>
        <p:spPr>
          <a:xfrm>
            <a:off x="225450" y="1475300"/>
            <a:ext cx="8166000" cy="43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 startAt="3"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Supongamos que en nuestro planeta hay </a:t>
            </a:r>
            <a:r>
              <a:rPr b="1"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litro de agua</a:t>
            </a: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(1000 mL) y la vertemos en una botella.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lphaLcPeriod"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 la cantidad de agua de esa botella que crees sería apta para el consumo.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lphaLcPeriod"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 la cantidad de agua que sería apta para el consumo.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lphaLcPeriod"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1 mL (mililitro) ≈ 20 gotas. ¿Cuántas gotas corresponden a esa cantidad?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227bd8513e4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1700" y="1475300"/>
            <a:ext cx="3556599" cy="5129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d9f785db4_0_43"/>
          <p:cNvSpPr txBox="1"/>
          <p:nvPr/>
        </p:nvSpPr>
        <p:spPr>
          <a:xfrm>
            <a:off x="1616255" y="3004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La </a:t>
            </a: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2d9f785db4_0_43"/>
          <p:cNvSpPr txBox="1"/>
          <p:nvPr/>
        </p:nvSpPr>
        <p:spPr>
          <a:xfrm>
            <a:off x="424175" y="946900"/>
            <a:ext cx="80376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Suponiendo que nuestro planeta solo tuviera </a:t>
            </a:r>
            <a:r>
              <a:rPr b="1"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litro de agua</a:t>
            </a: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cantidad de agua que sería apta para el consumo </a:t>
            </a: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</a:t>
            </a: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1% del 2,5% de 1 L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0,01 × 0,025 × 1000 = 0,25 mL = 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s-419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el agua del planeta fuera un litro, entonces, el agua disponible para el consumo serían sólo 5 gotas.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22d9f785db4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7900" y="2735963"/>
            <a:ext cx="259850" cy="74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2d9f785db4_0_43"/>
          <p:cNvSpPr txBox="1"/>
          <p:nvPr/>
        </p:nvSpPr>
        <p:spPr>
          <a:xfrm>
            <a:off x="6407900" y="2931025"/>
            <a:ext cx="980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g22d9f785db4_0_43"/>
          <p:cNvPicPr preferRelativeResize="0"/>
          <p:nvPr/>
        </p:nvPicPr>
        <p:blipFill rotWithShape="1">
          <a:blip r:embed="rId4">
            <a:alphaModFix/>
          </a:blip>
          <a:srcRect b="0" l="0" r="82542" t="0"/>
          <a:stretch/>
        </p:blipFill>
        <p:spPr>
          <a:xfrm>
            <a:off x="2990025" y="5062825"/>
            <a:ext cx="259850" cy="39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2d9f785db4_0_43"/>
          <p:cNvPicPr preferRelativeResize="0"/>
          <p:nvPr/>
        </p:nvPicPr>
        <p:blipFill rotWithShape="1">
          <a:blip r:embed="rId4">
            <a:alphaModFix/>
          </a:blip>
          <a:srcRect b="0" l="0" r="82542" t="0"/>
          <a:stretch/>
        </p:blipFill>
        <p:spPr>
          <a:xfrm>
            <a:off x="3588175" y="5062825"/>
            <a:ext cx="259850" cy="39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2d9f785db4_0_43"/>
          <p:cNvPicPr preferRelativeResize="0"/>
          <p:nvPr/>
        </p:nvPicPr>
        <p:blipFill rotWithShape="1">
          <a:blip r:embed="rId4">
            <a:alphaModFix/>
          </a:blip>
          <a:srcRect b="0" l="0" r="82542" t="0"/>
          <a:stretch/>
        </p:blipFill>
        <p:spPr>
          <a:xfrm>
            <a:off x="4877825" y="5062825"/>
            <a:ext cx="259850" cy="39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2d9f785db4_0_43"/>
          <p:cNvPicPr preferRelativeResize="0"/>
          <p:nvPr/>
        </p:nvPicPr>
        <p:blipFill rotWithShape="1">
          <a:blip r:embed="rId4">
            <a:alphaModFix/>
          </a:blip>
          <a:srcRect b="0" l="0" r="82542" t="0"/>
          <a:stretch/>
        </p:blipFill>
        <p:spPr>
          <a:xfrm>
            <a:off x="5569325" y="5062825"/>
            <a:ext cx="259850" cy="39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2d9f785db4_0_43"/>
          <p:cNvPicPr preferRelativeResize="0"/>
          <p:nvPr/>
        </p:nvPicPr>
        <p:blipFill rotWithShape="1">
          <a:blip r:embed="rId4">
            <a:alphaModFix/>
          </a:blip>
          <a:srcRect b="0" l="0" r="82542" t="0"/>
          <a:stretch/>
        </p:blipFill>
        <p:spPr>
          <a:xfrm>
            <a:off x="4186325" y="5062825"/>
            <a:ext cx="259850" cy="39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2d9f785db4_0_43"/>
          <p:cNvPicPr preferRelativeResize="0"/>
          <p:nvPr/>
        </p:nvPicPr>
        <p:blipFill rotWithShape="1">
          <a:blip r:embed="rId5">
            <a:alphaModFix/>
          </a:blip>
          <a:srcRect b="0" l="59569" r="0" t="0"/>
          <a:stretch/>
        </p:blipFill>
        <p:spPr>
          <a:xfrm>
            <a:off x="8896650" y="683325"/>
            <a:ext cx="1360701" cy="485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2d9f785db4_0_43"/>
          <p:cNvSpPr/>
          <p:nvPr/>
        </p:nvSpPr>
        <p:spPr>
          <a:xfrm>
            <a:off x="8593075" y="3355350"/>
            <a:ext cx="832200" cy="2181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ecdf1ad19c_0_12"/>
          <p:cNvSpPr txBox="1"/>
          <p:nvPr/>
        </p:nvSpPr>
        <p:spPr>
          <a:xfrm>
            <a:off x="630980" y="4381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Algunas ideas y conclusiones: 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ecdf1ad19c_0_12"/>
          <p:cNvSpPr txBox="1"/>
          <p:nvPr/>
        </p:nvSpPr>
        <p:spPr>
          <a:xfrm>
            <a:off x="630975" y="1289325"/>
            <a:ext cx="9697500" cy="5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-419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cantidad de agua disponible para el consumo es una</a:t>
            </a:r>
            <a:r>
              <a:rPr lang="es-419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419" sz="200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parte muy pequeña de una parte también pequeña</a:t>
            </a:r>
            <a:r>
              <a:rPr lang="es-419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agua disponible en el planeta. El 1% del 2,5% del agua disponible en el planeta.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-419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calcular porcentajes podemos multiplicar por el decimal asociado. Por ejemplo, para calcular el 97,5% de 1386, realizamos el siguiente cálculo: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lang="es-419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      0,975 × 1386 = 1351,35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-419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calcular </a:t>
            </a:r>
            <a:r>
              <a:rPr b="1" lang="es-419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porcentajes de porcentajes</a:t>
            </a:r>
            <a:r>
              <a:rPr lang="es-419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número, podemos expresar los porcentajes en decimales y multiplicar los tres números. Por ejemplo, para calcular el  1% del 2,5% de 1386, realizamos el siguiente cálculo: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1" lang="es-419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      0,01×0,025×1386=0,3465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1145bc0a5_0_0"/>
          <p:cNvSpPr txBox="1"/>
          <p:nvPr/>
        </p:nvSpPr>
        <p:spPr>
          <a:xfrm>
            <a:off x="630980" y="4381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Algunas ideas y conclusiones: 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21145bc0a5_0_0"/>
          <p:cNvSpPr txBox="1"/>
          <p:nvPr/>
        </p:nvSpPr>
        <p:spPr>
          <a:xfrm>
            <a:off x="1035375" y="1681200"/>
            <a:ext cx="84069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-419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-419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la cantidad de agua que hay en el planeta fuera </a:t>
            </a:r>
            <a:r>
              <a:rPr b="1" lang="es-419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litro</a:t>
            </a:r>
            <a:r>
              <a:rPr lang="es-419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entonces, la cantidad de agua que habría para el consumo humano sería un cuarto de un mL. Esto corresponde aproximadamente a 5 gotas de agua. Es decir, hay poca agua en nuestro planeta, por tanto, entre todos debemos hacer esfuerzos para cuidar el consumo de este importante elemento para la vida.</a:t>
            </a:r>
            <a:endParaRPr sz="1600"/>
          </a:p>
        </p:txBody>
      </p:sp>
      <p:pic>
        <p:nvPicPr>
          <p:cNvPr id="195" name="Google Shape;195;g221145bc0a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6975" y="3642300"/>
            <a:ext cx="2982077" cy="27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/>
          <p:nvPr/>
        </p:nvSpPr>
        <p:spPr>
          <a:xfrm>
            <a:off x="645246" y="3063339"/>
            <a:ext cx="10901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419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es-419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489575" y="278575"/>
            <a:ext cx="859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Infografía: El agua de nuestro planeta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775" y="925075"/>
            <a:ext cx="3508441" cy="562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c4d409464_0_0"/>
          <p:cNvSpPr txBox="1"/>
          <p:nvPr/>
        </p:nvSpPr>
        <p:spPr>
          <a:xfrm>
            <a:off x="693905" y="887000"/>
            <a:ext cx="552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Para comenzar…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21c4d409464_0_0"/>
          <p:cNvSpPr txBox="1"/>
          <p:nvPr/>
        </p:nvSpPr>
        <p:spPr>
          <a:xfrm>
            <a:off x="315675" y="1678775"/>
            <a:ext cx="64410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Nunito"/>
              <a:buChar char="●"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información te llama más la atención de la infografía?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Nunito"/>
              <a:buChar char="●"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¿Dónde se concentra el agua que hay en nuestro planeta? ¿Y en Chile, tenemos poca o mucha agua?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Nunito"/>
              <a:buChar char="●"/>
            </a:pPr>
            <a:r>
              <a:rPr lang="es-419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¿Cuáles son los problemas que conlleva la falta de agua? ¿Qué haces para cuidar el agua? 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21c4d40946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1200" y="755062"/>
            <a:ext cx="3333763" cy="53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1090405" y="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</a:t>
            </a: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: La </a:t>
            </a: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5741550" y="2821150"/>
            <a:ext cx="305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400" y="646500"/>
            <a:ext cx="8383299" cy="591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7cd27886c_0_0"/>
          <p:cNvSpPr txBox="1"/>
          <p:nvPr/>
        </p:nvSpPr>
        <p:spPr>
          <a:xfrm>
            <a:off x="1616255" y="3004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La </a:t>
            </a: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27cd27886c_0_0"/>
          <p:cNvSpPr txBox="1"/>
          <p:nvPr/>
        </p:nvSpPr>
        <p:spPr>
          <a:xfrm>
            <a:off x="421225" y="1577250"/>
            <a:ext cx="5474700" cy="47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 con diagramas o esquemas: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71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eriod"/>
            </a:pP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cantidad de agua dulce y salada en relación a la cantidad de agua que hay en el planeta.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71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eriod"/>
            </a:pP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cantidad de agua que hay en los glaciares, en las napas subterráneas y la apta para el consumo humano, en relación a la cantidad de agua dulce disponible en el planeta.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27cd27886c_0_0"/>
          <p:cNvSpPr txBox="1"/>
          <p:nvPr/>
        </p:nvSpPr>
        <p:spPr>
          <a:xfrm>
            <a:off x="667250" y="1057950"/>
            <a:ext cx="289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227cd27886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2425" y="2009587"/>
            <a:ext cx="5474698" cy="3865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218466ba9dc_1_0" title="diagrama es de agua.wm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00" y="614950"/>
            <a:ext cx="10026974" cy="564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53948d3c38_0_0"/>
          <p:cNvPicPr preferRelativeResize="0"/>
          <p:nvPr/>
        </p:nvPicPr>
        <p:blipFill rotWithShape="1">
          <a:blip r:embed="rId3">
            <a:alphaModFix/>
          </a:blip>
          <a:srcRect b="0" l="0" r="2229" t="0"/>
          <a:stretch/>
        </p:blipFill>
        <p:spPr>
          <a:xfrm>
            <a:off x="204175" y="624475"/>
            <a:ext cx="10215576" cy="58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d9f785db4_0_4"/>
          <p:cNvSpPr txBox="1"/>
          <p:nvPr/>
        </p:nvSpPr>
        <p:spPr>
          <a:xfrm>
            <a:off x="1616255" y="3004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La </a:t>
            </a: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2d9f785db4_0_4"/>
          <p:cNvSpPr txBox="1"/>
          <p:nvPr/>
        </p:nvSpPr>
        <p:spPr>
          <a:xfrm>
            <a:off x="381675" y="1170338"/>
            <a:ext cx="109176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Si sabemos que en la tierra hay aproximadamente 1386 millones            de agua,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eriod"/>
            </a:pP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 la tabla con la cantidad de agua en millones de  km3 respectivamente: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g22d9f785db4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2975" y="1331900"/>
            <a:ext cx="689125" cy="2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2d9f785db4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200" y="2472650"/>
            <a:ext cx="10917601" cy="4019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df7fd3c7d_0_8"/>
          <p:cNvSpPr txBox="1"/>
          <p:nvPr/>
        </p:nvSpPr>
        <p:spPr>
          <a:xfrm>
            <a:off x="1616255" y="3004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La </a:t>
            </a: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23df7fd3c7d_0_8"/>
          <p:cNvSpPr txBox="1"/>
          <p:nvPr/>
        </p:nvSpPr>
        <p:spPr>
          <a:xfrm>
            <a:off x="381675" y="1170338"/>
            <a:ext cx="109176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Si sabemos que en la tierra hay aproximadamente 1386 millones            de agua,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g23df7fd3c7d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2975" y="1331900"/>
            <a:ext cx="689125" cy="2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3df7fd3c7d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000" y="2013750"/>
            <a:ext cx="11437998" cy="42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2022-11-30T14:02:43Z</dcterms:created>
  <dc:creator>Ricardo Felipe Fredes Silva (ricardo.fredes)</dc:creator>
</cp:coreProperties>
</file>