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y="5143500" cx="9144000"/>
  <p:notesSz cx="6858000" cy="9144000"/>
  <p:embeddedFontLst>
    <p:embeddedFont>
      <p:font typeface="Nunito"/>
      <p:regular r:id="rId51"/>
      <p:bold r:id="rId52"/>
      <p:italic r:id="rId53"/>
      <p:boldItalic r:id="rId54"/>
    </p:embeddedFont>
    <p:embeddedFont>
      <p:font typeface="Cambria Math"/>
      <p:regular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9D7307-FB3A-4446-9163-9C3075047E61}">
  <a:tblStyle styleId="{189D7307-FB3A-4446-9163-9C3075047E61}"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Nunito-regular.fntdata"/><Relationship Id="rId50" Type="http://schemas.openxmlformats.org/officeDocument/2006/relationships/slide" Target="slides/slide43.xml"/><Relationship Id="rId53" Type="http://schemas.openxmlformats.org/officeDocument/2006/relationships/font" Target="fonts/Nunito-italic.fntdata"/><Relationship Id="rId52" Type="http://schemas.openxmlformats.org/officeDocument/2006/relationships/font" Target="fonts/Nunito-bold.fntdata"/><Relationship Id="rId11" Type="http://schemas.openxmlformats.org/officeDocument/2006/relationships/slide" Target="slides/slide4.xml"/><Relationship Id="rId55" Type="http://schemas.openxmlformats.org/officeDocument/2006/relationships/font" Target="fonts/CambriaMath-regular.fntdata"/><Relationship Id="rId10" Type="http://schemas.openxmlformats.org/officeDocument/2006/relationships/slide" Target="slides/slide3.xml"/><Relationship Id="rId54" Type="http://schemas.openxmlformats.org/officeDocument/2006/relationships/font" Target="fonts/Nunito-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9b2a833e4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Se sugiere plantear una discusión respecto de si es posible utilizar la regla de Laplace para calcular las probabilidades señaladas. </a:t>
            </a:r>
            <a:endParaRPr/>
          </a:p>
        </p:txBody>
      </p:sp>
      <p:sp>
        <p:nvSpPr>
          <p:cNvPr id="185" name="Google Shape;185;g229b2a833e4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29b2a833e4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 Es importante que sus estudiantes noten que esta asignación de valores está hecha así con el fin de mantener la probabilidad de no germinar en 1/6 (al sacar un 1) y la probabilidad de germinar en 5/6 (al sacar 2, 3, 4, 5 y 6).</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192" name="Google Shape;192;g229b2a833e4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f27e5ae785_0_4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100"/>
              <a:buNone/>
            </a:pPr>
            <a:r>
              <a:rPr lang="es">
                <a:solidFill>
                  <a:schemeClr val="dk1"/>
                </a:solidFill>
                <a:latin typeface="Nunito"/>
                <a:ea typeface="Nunito"/>
                <a:cs typeface="Nunito"/>
                <a:sym typeface="Nunito"/>
              </a:rPr>
              <a:t>Se espera que las y los estudiantes propongan que, para mejorar las estimaciones, es necesario contar con los resultados de muchos más lanzamientos de los dados. Al preguntarles cómo podemos lograr esto, es probable que surja la idea de juntar los resultados que obtuvieron por todos los grupos para aumentar el tamaño de la muestra. </a:t>
            </a:r>
            <a:endParaRPr/>
          </a:p>
        </p:txBody>
      </p:sp>
      <p:sp>
        <p:nvSpPr>
          <p:cNvPr id="198" name="Google Shape;198;g1f27e5ae785_0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f27e5ae785_0_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Adapte esta tabla de acuerdo a la realidad de su curso</a:t>
            </a:r>
            <a:endParaRPr/>
          </a:p>
        </p:txBody>
      </p:sp>
      <p:sp>
        <p:nvSpPr>
          <p:cNvPr id="203" name="Google Shape;203;g1f27e5ae785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9b2a833e4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229b2a833e4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29b2a833e4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g229b2a833e4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f27e5ae785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1f27e5ae785_0_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29b5794bb7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29b5794bb7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9b5794bb7_1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29b5794bb7_1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9b5794bb7_1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Esto quiere decir que la probabilidad de que ocurra un éxito no depende de la ocurrencia de éxitos y fracasos anteriores.</a:t>
            </a:r>
            <a:endParaRPr sz="18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43" name="Google Shape;243;g229b5794bb7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9b5794bb7_1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229b5794bb7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29b5794bb7_1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229b5794bb7_1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29b5794bb7_1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66" name="Google Shape;266;g229b5794bb7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29b5794bb7_1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229b5794bb7_1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29b5794bb7_1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229b5794bb7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f27e5ae785_0_4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1f27e5ae785_0_4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29b5794bb7_1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229b5794bb7_1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29b5794bb7_1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229b5794bb7_1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9b5794bb7_1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229b5794bb7_1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32d3f8253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232d3f8253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29b2a833e4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tipo de fuente Calibri —&gt; imagen del preview con hipervínculo al video</a:t>
            </a:r>
            <a:endParaRPr/>
          </a:p>
        </p:txBody>
      </p:sp>
      <p:sp>
        <p:nvSpPr>
          <p:cNvPr id="136" name="Google Shape;136;g229b2a833e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32d3f8253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232d3f8253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32d3f82534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g232d3f8253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32d3f8253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232d3f8253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32d3f82534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232d3f82534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32d3f82534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g232d3f82534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32d3f82534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232d3f82534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32d3f82534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g232d3f82534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3796f3562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23796f3562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3796f3562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3796f3562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3796f3562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3796f3562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3796f3562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3796f3562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3796f3562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3796f3562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32d3f82534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232d3f82534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32d3f82534_0_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232d3f82534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f27e5ae785_0_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Se sugiere plantear una discusión respecto de si es posible utilizar la regla de Laplace para calcular las probabilidades señaladas. </a:t>
            </a:r>
            <a:endParaRPr/>
          </a:p>
        </p:txBody>
      </p:sp>
      <p:sp>
        <p:nvSpPr>
          <p:cNvPr id="153" name="Google Shape;153;g1f27e5ae785_0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29b2a833e4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Respuestas:</a:t>
            </a:r>
            <a:endParaRPr/>
          </a:p>
          <a:p>
            <a:pPr indent="-298450" lvl="0" marL="457200" rtl="0" algn="l">
              <a:lnSpc>
                <a:spcPct val="100000"/>
              </a:lnSpc>
              <a:spcBef>
                <a:spcPts val="0"/>
              </a:spcBef>
              <a:spcAft>
                <a:spcPts val="0"/>
              </a:spcAft>
              <a:buSzPts val="1100"/>
              <a:buAutoNum type="arabicPeriod"/>
            </a:pPr>
            <a:r>
              <a:rPr lang="es"/>
              <a:t>No es posible usarla, ya que no se puede construir un espacio muestral equiprobable. Sin embargo, se espera que las y los estudiantes piensen inicialmente que sí es posible aplicarla. </a:t>
            </a:r>
            <a:endParaRPr/>
          </a:p>
          <a:p>
            <a:pPr indent="-298450" lvl="0" marL="457200" rtl="0" algn="l">
              <a:lnSpc>
                <a:spcPct val="100000"/>
              </a:lnSpc>
              <a:spcBef>
                <a:spcPts val="0"/>
              </a:spcBef>
              <a:spcAft>
                <a:spcPts val="0"/>
              </a:spcAft>
              <a:buSzPts val="1100"/>
              <a:buAutoNum type="arabicPeriod"/>
            </a:pPr>
            <a:r>
              <a:rPr lang="es"/>
              <a:t>Un caso favorable.</a:t>
            </a:r>
            <a:endParaRPr/>
          </a:p>
          <a:p>
            <a:pPr indent="-298450" lvl="0" marL="457200" rtl="0" algn="l">
              <a:lnSpc>
                <a:spcPct val="100000"/>
              </a:lnSpc>
              <a:spcBef>
                <a:spcPts val="0"/>
              </a:spcBef>
              <a:spcAft>
                <a:spcPts val="0"/>
              </a:spcAft>
              <a:buSzPts val="1100"/>
              <a:buAutoNum type="arabicPeriod"/>
            </a:pPr>
            <a:r>
              <a:rPr lang="es"/>
              <a:t>Hay 2</a:t>
            </a:r>
            <a:r>
              <a:rPr lang="es">
                <a:solidFill>
                  <a:schemeClr val="dk1"/>
                </a:solidFill>
              </a:rPr>
              <a:t>⁷=128</a:t>
            </a:r>
            <a:r>
              <a:rPr lang="es"/>
              <a:t> casos posibles.</a:t>
            </a:r>
            <a:endParaRPr/>
          </a:p>
          <a:p>
            <a:pPr indent="-298450" lvl="0" marL="457200" rtl="0" algn="l">
              <a:lnSpc>
                <a:spcPct val="100000"/>
              </a:lnSpc>
              <a:spcBef>
                <a:spcPts val="0"/>
              </a:spcBef>
              <a:spcAft>
                <a:spcPts val="0"/>
              </a:spcAft>
              <a:buSzPts val="1100"/>
              <a:buAutoNum type="arabicPeriod"/>
            </a:pPr>
            <a:r>
              <a:rPr lang="es"/>
              <a:t>No.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9" name="Google Shape;159;g229b2a833e4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9b2a833e4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229b2a833e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9b2a833e4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29b2a833e4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f27e5ae785_0_4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 Es importante que sus estudiantes noten que esta asignación de valores está hecha así con el fin de mantener la probabilidad de no germinar en 1/6 (al sacar un 1) y la probabilidad de germinar en 5/6 (al sacar 2, 3, 4, 5 y 6).</a:t>
            </a:r>
            <a:endParaRPr>
              <a:solidFill>
                <a:schemeClr val="dk1"/>
              </a:solidFill>
              <a:latin typeface="Nunito"/>
              <a:ea typeface="Nunito"/>
              <a:cs typeface="Nunito"/>
              <a:sym typeface="Nunito"/>
            </a:endParaRPr>
          </a:p>
          <a:p>
            <a:pPr indent="0" lvl="0" marL="0" rtl="0" algn="l">
              <a:lnSpc>
                <a:spcPct val="100000"/>
              </a:lnSpc>
              <a:spcBef>
                <a:spcPts val="0"/>
              </a:spcBef>
              <a:spcAft>
                <a:spcPts val="0"/>
              </a:spcAft>
              <a:buSzPts val="1400"/>
              <a:buNone/>
            </a:pPr>
            <a:r>
              <a:t/>
            </a:r>
            <a:endParaRPr/>
          </a:p>
        </p:txBody>
      </p:sp>
      <p:sp>
        <p:nvSpPr>
          <p:cNvPr id="178" name="Google Shape;178;g1f27e5ae785_0_4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www.geogebra.org/m/syz4bqa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7.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Germinación de semillas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8" name="Google Shape;188;p35"/>
          <p:cNvSpPr txBox="1"/>
          <p:nvPr/>
        </p:nvSpPr>
        <p:spPr>
          <a:xfrm>
            <a:off x="242850" y="1293075"/>
            <a:ext cx="2943600" cy="2609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2. Para simular lo que ocurre con las siete semillas, lanzaremos siete dados. Deben registrar cuántas semillas germinan en cada lanzamiento, y anotar una "X" en la casilla correspondiente en la tabla.</a:t>
            </a:r>
            <a:endParaRPr sz="1800">
              <a:solidFill>
                <a:schemeClr val="dk1"/>
              </a:solidFill>
              <a:latin typeface="Calibri"/>
              <a:ea typeface="Calibri"/>
              <a:cs typeface="Calibri"/>
              <a:sym typeface="Calibri"/>
            </a:endParaRPr>
          </a:p>
          <a:p>
            <a:pPr indent="0" lvl="0" marL="342900" marR="0" rtl="0" algn="l">
              <a:lnSpc>
                <a:spcPct val="100000"/>
              </a:lnSpc>
              <a:spcBef>
                <a:spcPts val="0"/>
              </a:spcBef>
              <a:spcAft>
                <a:spcPts val="0"/>
              </a:spcAft>
              <a:buNone/>
            </a:pPr>
            <a:r>
              <a:t/>
            </a:r>
            <a:endParaRPr sz="2100">
              <a:solidFill>
                <a:schemeClr val="dk1"/>
              </a:solidFill>
              <a:latin typeface="Calibri"/>
              <a:ea typeface="Calibri"/>
              <a:cs typeface="Calibri"/>
              <a:sym typeface="Calibri"/>
            </a:endParaRPr>
          </a:p>
        </p:txBody>
      </p:sp>
      <p:pic>
        <p:nvPicPr>
          <p:cNvPr id="189" name="Google Shape;189;p35"/>
          <p:cNvPicPr preferRelativeResize="0"/>
          <p:nvPr/>
        </p:nvPicPr>
        <p:blipFill>
          <a:blip r:embed="rId3">
            <a:alphaModFix/>
          </a:blip>
          <a:stretch>
            <a:fillRect/>
          </a:stretch>
        </p:blipFill>
        <p:spPr>
          <a:xfrm>
            <a:off x="3282025" y="586613"/>
            <a:ext cx="4515948" cy="4022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nvSpPr>
        <p:spPr>
          <a:xfrm>
            <a:off x="510954" y="371600"/>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Simulemos el experimento</a:t>
            </a:r>
            <a:endParaRPr b="1" i="0" sz="2700" u="none" cap="none" strike="noStrike">
              <a:solidFill>
                <a:srgbClr val="423B71"/>
              </a:solidFill>
              <a:latin typeface="Calibri"/>
              <a:ea typeface="Calibri"/>
              <a:cs typeface="Calibri"/>
              <a:sym typeface="Calibri"/>
            </a:endParaRPr>
          </a:p>
        </p:txBody>
      </p:sp>
      <p:pic>
        <p:nvPicPr>
          <p:cNvPr id="195" name="Google Shape;195;p36"/>
          <p:cNvPicPr preferRelativeResize="0"/>
          <p:nvPr/>
        </p:nvPicPr>
        <p:blipFill>
          <a:blip r:embed="rId3">
            <a:alphaModFix/>
          </a:blip>
          <a:stretch>
            <a:fillRect/>
          </a:stretch>
        </p:blipFill>
        <p:spPr>
          <a:xfrm>
            <a:off x="2421162" y="998475"/>
            <a:ext cx="4301676" cy="3831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nvSpPr>
        <p:spPr>
          <a:xfrm>
            <a:off x="520428" y="335385"/>
            <a:ext cx="5132700" cy="1316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¿Qué podemos hacer para tener mejores estimaciones de las probabilidades?</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8"/>
          <p:cNvSpPr txBox="1"/>
          <p:nvPr/>
        </p:nvSpPr>
        <p:spPr>
          <a:xfrm>
            <a:off x="520428" y="335385"/>
            <a:ext cx="5623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Más datos</a:t>
            </a:r>
            <a:endParaRPr b="1" i="0" sz="2700" u="none" cap="none" strike="noStrike">
              <a:solidFill>
                <a:srgbClr val="423B71"/>
              </a:solidFill>
              <a:latin typeface="Calibri"/>
              <a:ea typeface="Calibri"/>
              <a:cs typeface="Calibri"/>
              <a:sym typeface="Calibri"/>
            </a:endParaRPr>
          </a:p>
        </p:txBody>
      </p:sp>
      <p:graphicFrame>
        <p:nvGraphicFramePr>
          <p:cNvPr id="206" name="Google Shape;206;p38"/>
          <p:cNvGraphicFramePr/>
          <p:nvPr/>
        </p:nvGraphicFramePr>
        <p:xfrm>
          <a:off x="2124075" y="1059688"/>
          <a:ext cx="3000000" cy="3000000"/>
        </p:xfrm>
        <a:graphic>
          <a:graphicData uri="http://schemas.openxmlformats.org/drawingml/2006/table">
            <a:tbl>
              <a:tblPr>
                <a:noFill/>
                <a:tableStyleId>{189D7307-FB3A-4446-9163-9C3075047E61}</a:tableStyleId>
              </a:tblPr>
              <a:tblGrid>
                <a:gridCol w="1238250"/>
                <a:gridCol w="457200"/>
                <a:gridCol w="457200"/>
                <a:gridCol w="457200"/>
                <a:gridCol w="457200"/>
                <a:gridCol w="457200"/>
                <a:gridCol w="457200"/>
                <a:gridCol w="457200"/>
                <a:gridCol w="457200"/>
              </a:tblGrid>
              <a:tr h="279400">
                <a:tc rowSpan="2">
                  <a:txBody>
                    <a:bodyPr/>
                    <a:lstStyle/>
                    <a:p>
                      <a:pPr indent="0" lvl="0" marL="0" rtl="0" algn="ctr">
                        <a:spcBef>
                          <a:spcPts val="0"/>
                        </a:spcBef>
                        <a:spcAft>
                          <a:spcPts val="0"/>
                        </a:spcAft>
                        <a:buNone/>
                      </a:pPr>
                      <a:r>
                        <a:rPr b="1" lang="es" sz="1200">
                          <a:solidFill>
                            <a:srgbClr val="FFFFFF"/>
                          </a:solidFill>
                          <a:latin typeface="Calibri"/>
                          <a:ea typeface="Calibri"/>
                          <a:cs typeface="Calibri"/>
                          <a:sym typeface="Calibri"/>
                        </a:rPr>
                        <a:t>Frecuencia absoluta</a:t>
                      </a:r>
                      <a:endParaRPr b="1" sz="1200">
                        <a:solidFill>
                          <a:srgbClr val="FFFFFF"/>
                        </a:solidFill>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60B799"/>
                    </a:solidFill>
                  </a:tcPr>
                </a:tc>
                <a:tc gridSpan="8">
                  <a:txBody>
                    <a:bodyPr/>
                    <a:lstStyle/>
                    <a:p>
                      <a:pPr indent="0" lvl="0" marL="0" rtl="0" algn="ctr">
                        <a:spcBef>
                          <a:spcPts val="0"/>
                        </a:spcBef>
                        <a:spcAft>
                          <a:spcPts val="0"/>
                        </a:spcAft>
                        <a:buNone/>
                      </a:pPr>
                      <a:r>
                        <a:rPr b="1" lang="es" sz="1200">
                          <a:solidFill>
                            <a:srgbClr val="FFFFFF"/>
                          </a:solidFill>
                          <a:latin typeface="Calibri"/>
                          <a:ea typeface="Calibri"/>
                          <a:cs typeface="Calibri"/>
                          <a:sym typeface="Calibri"/>
                        </a:rPr>
                        <a:t>Número de semillas que germinaron</a:t>
                      </a:r>
                      <a:endParaRPr b="1" sz="1200">
                        <a:solidFill>
                          <a:srgbClr val="FFFFFF"/>
                        </a:solidFill>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60B799"/>
                    </a:solidFill>
                  </a:tcPr>
                </a:tc>
                <a:tc hMerge="1"/>
                <a:tc hMerge="1"/>
                <a:tc hMerge="1"/>
                <a:tc hMerge="1"/>
                <a:tc hMerge="1"/>
                <a:tc hMerge="1"/>
                <a:tc hMerge="1"/>
              </a:tr>
              <a:tr h="279400">
                <a:tc vMerge="1"/>
                <a:tc>
                  <a:txBody>
                    <a:bodyPr/>
                    <a:lstStyle/>
                    <a:p>
                      <a:pPr indent="0" lvl="0" marL="0" rtl="0" algn="ctr">
                        <a:spcBef>
                          <a:spcPts val="0"/>
                        </a:spcBef>
                        <a:spcAft>
                          <a:spcPts val="0"/>
                        </a:spcAft>
                        <a:buNone/>
                      </a:pPr>
                      <a:r>
                        <a:rPr lang="es" sz="1200">
                          <a:latin typeface="Calibri"/>
                          <a:ea typeface="Calibri"/>
                          <a:cs typeface="Calibri"/>
                          <a:sym typeface="Calibri"/>
                        </a:rPr>
                        <a:t>0</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2</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3</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4</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6</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7</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200">
                          <a:latin typeface="Calibri"/>
                          <a:ea typeface="Calibri"/>
                          <a:cs typeface="Calibri"/>
                          <a:sym typeface="Calibri"/>
                        </a:rPr>
                        <a:t>Grupo 1</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C0E2D7"/>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200">
                          <a:latin typeface="Calibri"/>
                          <a:ea typeface="Calibri"/>
                          <a:cs typeface="Calibri"/>
                          <a:sym typeface="Calibri"/>
                        </a:rPr>
                        <a:t>Grupo 2</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C0E2D7"/>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200">
                          <a:latin typeface="Calibri"/>
                          <a:ea typeface="Calibri"/>
                          <a:cs typeface="Calibri"/>
                          <a:sym typeface="Calibri"/>
                        </a:rPr>
                        <a:t>Grupo 3</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C0E2D7"/>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200">
                          <a:latin typeface="Calibri"/>
                          <a:ea typeface="Calibri"/>
                          <a:cs typeface="Calibri"/>
                          <a:sym typeface="Calibri"/>
                        </a:rPr>
                        <a:t>Grupo 4</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C0E2D7"/>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200">
                          <a:latin typeface="Calibri"/>
                          <a:ea typeface="Calibri"/>
                          <a:cs typeface="Calibri"/>
                          <a:sym typeface="Calibri"/>
                        </a:rPr>
                        <a:t>Grupo 5</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C0E2D7"/>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200">
                          <a:latin typeface="Calibri"/>
                          <a:ea typeface="Calibri"/>
                          <a:cs typeface="Calibri"/>
                          <a:sym typeface="Calibri"/>
                        </a:rPr>
                        <a:t>⋮</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C0E2D7"/>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200">
                          <a:latin typeface="Calibri"/>
                          <a:ea typeface="Calibri"/>
                          <a:cs typeface="Calibri"/>
                          <a:sym typeface="Calibri"/>
                        </a:rPr>
                        <a:t>Total</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60B799"/>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r h="12700">
                <a:tc>
                  <a:txBody>
                    <a:bodyPr/>
                    <a:lstStyle/>
                    <a:p>
                      <a:pPr indent="0" lvl="0" marL="0" rtl="0" algn="l">
                        <a:spcBef>
                          <a:spcPts val="0"/>
                        </a:spcBef>
                        <a:spcAft>
                          <a:spcPts val="0"/>
                        </a:spcAft>
                        <a:buNone/>
                      </a:pPr>
                      <a:r>
                        <a:rPr lang="es" sz="1200">
                          <a:latin typeface="Calibri"/>
                          <a:ea typeface="Calibri"/>
                          <a:cs typeface="Calibri"/>
                          <a:sym typeface="Calibri"/>
                        </a:rPr>
                        <a:t>Frecuencia relativa total</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solidFill>
                      <a:srgbClr val="60B799"/>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63500" marB="63500" marR="63500" marL="63500">
                    <a:lnL cap="flat" cmpd="sng" w="12700">
                      <a:solidFill>
                        <a:srgbClr val="60B799"/>
                      </a:solidFill>
                      <a:prstDash val="solid"/>
                      <a:round/>
                      <a:headEnd len="sm" w="sm" type="none"/>
                      <a:tailEnd len="sm" w="sm" type="none"/>
                    </a:lnL>
                    <a:lnR cap="flat" cmpd="sng" w="12700">
                      <a:solidFill>
                        <a:srgbClr val="60B799"/>
                      </a:solidFill>
                      <a:prstDash val="solid"/>
                      <a:round/>
                      <a:headEnd len="sm" w="sm" type="none"/>
                      <a:tailEnd len="sm" w="sm" type="none"/>
                    </a:lnR>
                    <a:lnT cap="flat" cmpd="sng" w="12700">
                      <a:solidFill>
                        <a:srgbClr val="60B799"/>
                      </a:solidFill>
                      <a:prstDash val="solid"/>
                      <a:round/>
                      <a:headEnd len="sm" w="sm" type="none"/>
                      <a:tailEnd len="sm" w="sm" type="none"/>
                    </a:lnT>
                    <a:lnB cap="flat" cmpd="sng" w="12700">
                      <a:solidFill>
                        <a:srgbClr val="60B799"/>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9"/>
          <p:cNvSpPr txBox="1"/>
          <p:nvPr/>
        </p:nvSpPr>
        <p:spPr>
          <a:xfrm>
            <a:off x="520054" y="46290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12" name="Google Shape;212;p39"/>
          <p:cNvSpPr txBox="1"/>
          <p:nvPr/>
        </p:nvSpPr>
        <p:spPr>
          <a:xfrm>
            <a:off x="520054" y="1039648"/>
            <a:ext cx="8103900" cy="3209400"/>
          </a:xfrm>
          <a:prstGeom prst="rect">
            <a:avLst/>
          </a:prstGeom>
          <a:noFill/>
          <a:ln>
            <a:noFill/>
          </a:ln>
        </p:spPr>
        <p:txBody>
          <a:bodyPr anchorCtr="0" anchor="t" bIns="34275" lIns="68575" spcFirstLastPara="1" rIns="68575" wrap="square" tIns="34275">
            <a:spAutoFit/>
          </a:bodyPr>
          <a:lstStyle/>
          <a:p>
            <a:pPr indent="-355600" lvl="0" marL="419100" marR="0" rtl="0" algn="l">
              <a:lnSpc>
                <a:spcPct val="100000"/>
              </a:lnSpc>
              <a:spcBef>
                <a:spcPts val="0"/>
              </a:spcBef>
              <a:spcAft>
                <a:spcPts val="0"/>
              </a:spcAft>
              <a:buClr>
                <a:schemeClr val="dk1"/>
              </a:buClr>
              <a:buSzPts val="1800"/>
              <a:buFont typeface="Arial"/>
              <a:buAutoNum type="arabicPeriod" startAt="3"/>
            </a:pPr>
            <a:r>
              <a:rPr b="1" lang="es" sz="1800">
                <a:solidFill>
                  <a:schemeClr val="dk1"/>
                </a:solidFill>
                <a:latin typeface="Calibri"/>
                <a:ea typeface="Calibri"/>
                <a:cs typeface="Calibri"/>
                <a:sym typeface="Calibri"/>
              </a:rPr>
              <a:t>Respondan las siguientes preguntas de acuerdo con lo que observan en el siguiente recurso (</a:t>
            </a:r>
            <a:r>
              <a:rPr b="1" lang="es" sz="1800" u="sng">
                <a:solidFill>
                  <a:schemeClr val="hlink"/>
                </a:solidFill>
                <a:latin typeface="Calibri"/>
                <a:ea typeface="Calibri"/>
                <a:cs typeface="Calibri"/>
                <a:sym typeface="Calibri"/>
                <a:hlinkClick r:id="rId3"/>
              </a:rPr>
              <a:t>link de GeoGebra</a:t>
            </a:r>
            <a:r>
              <a:rPr b="1" lang="es" sz="1800">
                <a:solidFill>
                  <a:schemeClr val="dk1"/>
                </a:solidFill>
                <a:latin typeface="Calibri"/>
                <a:ea typeface="Calibri"/>
                <a:cs typeface="Calibri"/>
                <a:sym typeface="Calibri"/>
              </a:rPr>
              <a:t>):</a:t>
            </a:r>
            <a:endParaRPr sz="1800"/>
          </a:p>
          <a:p>
            <a:pPr indent="0" lvl="0" marL="3810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279400" lvl="1" marL="685800" marR="0" rtl="0" algn="l">
              <a:lnSpc>
                <a:spcPct val="100000"/>
              </a:lnSpc>
              <a:spcBef>
                <a:spcPts val="0"/>
              </a:spcBef>
              <a:spcAft>
                <a:spcPts val="0"/>
              </a:spcAft>
              <a:buClr>
                <a:schemeClr val="dk1"/>
              </a:buClr>
              <a:buSzPts val="1800"/>
              <a:buFont typeface="Arial"/>
              <a:buAutoNum type="alphaLcPeriod"/>
            </a:pPr>
            <a:r>
              <a:rPr lang="es" sz="1800">
                <a:solidFill>
                  <a:schemeClr val="dk1"/>
                </a:solidFill>
                <a:latin typeface="Calibri"/>
                <a:ea typeface="Calibri"/>
                <a:cs typeface="Calibri"/>
                <a:sym typeface="Calibri"/>
              </a:rPr>
              <a:t>¿Qué forma tiene el gráfico que describe esta situación?</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279400" lvl="1" marL="685800" marR="0" rtl="0" algn="l">
              <a:lnSpc>
                <a:spcPct val="100000"/>
              </a:lnSpc>
              <a:spcBef>
                <a:spcPts val="0"/>
              </a:spcBef>
              <a:spcAft>
                <a:spcPts val="0"/>
              </a:spcAft>
              <a:buClr>
                <a:schemeClr val="dk1"/>
              </a:buClr>
              <a:buSzPts val="1800"/>
              <a:buFont typeface="Arial"/>
              <a:buAutoNum type="alphaLcPeriod"/>
            </a:pPr>
            <a:r>
              <a:rPr lang="es" sz="1800">
                <a:solidFill>
                  <a:schemeClr val="dk1"/>
                </a:solidFill>
                <a:latin typeface="Calibri"/>
                <a:ea typeface="Calibri"/>
                <a:cs typeface="Calibri"/>
                <a:sym typeface="Calibri"/>
              </a:rPr>
              <a:t>¿Cuál podría ser la probabilidad de que las 7 semillas germinen?</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279400" lvl="1" marL="685800" marR="0" rtl="0" algn="l">
              <a:lnSpc>
                <a:spcPct val="100000"/>
              </a:lnSpc>
              <a:spcBef>
                <a:spcPts val="0"/>
              </a:spcBef>
              <a:spcAft>
                <a:spcPts val="0"/>
              </a:spcAft>
              <a:buClr>
                <a:schemeClr val="dk1"/>
              </a:buClr>
              <a:buSzPts val="1800"/>
              <a:buFont typeface="Arial"/>
              <a:buAutoNum type="alphaLcPeriod"/>
            </a:pPr>
            <a:r>
              <a:rPr lang="es" sz="1800">
                <a:solidFill>
                  <a:schemeClr val="dk1"/>
                </a:solidFill>
                <a:latin typeface="Calibri"/>
                <a:ea typeface="Calibri"/>
                <a:cs typeface="Calibri"/>
                <a:sym typeface="Calibri"/>
              </a:rPr>
              <a:t>¿Cuál podría ser la probabilidad de que ninguna de las 7 semillas germine?</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298450" lvl="1" marL="685800" marR="0" rtl="0" algn="l">
              <a:lnSpc>
                <a:spcPct val="100000"/>
              </a:lnSpc>
              <a:spcBef>
                <a:spcPts val="0"/>
              </a:spcBef>
              <a:spcAft>
                <a:spcPts val="0"/>
              </a:spcAft>
              <a:buClr>
                <a:schemeClr val="dk1"/>
              </a:buClr>
              <a:buSzPts val="2100"/>
              <a:buFont typeface="Arial"/>
              <a:buAutoNum type="alphaLcPeriod"/>
            </a:pPr>
            <a:r>
              <a:rPr lang="es" sz="1800">
                <a:solidFill>
                  <a:schemeClr val="dk1"/>
                </a:solidFill>
                <a:latin typeface="Calibri"/>
                <a:ea typeface="Calibri"/>
                <a:cs typeface="Calibri"/>
                <a:sym typeface="Calibri"/>
              </a:rPr>
              <a:t>¿Cuál podría ser la probabilidad de que al menos 5 de las 7 semillas germinen? </a:t>
            </a:r>
            <a:r>
              <a:rPr lang="es"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0"/>
          <p:cNvSpPr txBox="1"/>
          <p:nvPr/>
        </p:nvSpPr>
        <p:spPr>
          <a:xfrm>
            <a:off x="520054" y="1685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Veamos las respuestas</a:t>
            </a:r>
            <a:endParaRPr b="1" i="0" sz="2700" u="none" cap="none" strike="noStrike">
              <a:solidFill>
                <a:srgbClr val="423B71"/>
              </a:solidFill>
              <a:latin typeface="Calibri"/>
              <a:ea typeface="Calibri"/>
              <a:cs typeface="Calibri"/>
              <a:sym typeface="Calibri"/>
            </a:endParaRPr>
          </a:p>
        </p:txBody>
      </p:sp>
      <p:sp>
        <p:nvSpPr>
          <p:cNvPr id="218" name="Google Shape;218;p40"/>
          <p:cNvSpPr txBox="1"/>
          <p:nvPr/>
        </p:nvSpPr>
        <p:spPr>
          <a:xfrm>
            <a:off x="520054" y="747048"/>
            <a:ext cx="8103900" cy="623400"/>
          </a:xfrm>
          <a:prstGeom prst="rect">
            <a:avLst/>
          </a:prstGeom>
          <a:noFill/>
          <a:ln>
            <a:noFill/>
          </a:ln>
        </p:spPr>
        <p:txBody>
          <a:bodyPr anchorCtr="0" anchor="t" bIns="34275" lIns="68575" spcFirstLastPara="1" rIns="68575" wrap="square" tIns="34275">
            <a:spAutoFit/>
          </a:bodyPr>
          <a:lstStyle/>
          <a:p>
            <a:pPr indent="-355600" lvl="0" marL="419100" marR="0" rtl="0" algn="l">
              <a:lnSpc>
                <a:spcPct val="100000"/>
              </a:lnSpc>
              <a:spcBef>
                <a:spcPts val="0"/>
              </a:spcBef>
              <a:spcAft>
                <a:spcPts val="0"/>
              </a:spcAft>
              <a:buClr>
                <a:schemeClr val="dk1"/>
              </a:buClr>
              <a:buSzPts val="1800"/>
              <a:buFont typeface="Arial"/>
              <a:buAutoNum type="arabicPeriod" startAt="3"/>
            </a:pP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45720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a.</a:t>
            </a:r>
            <a:endParaRPr sz="1800">
              <a:solidFill>
                <a:schemeClr val="dk1"/>
              </a:solidFill>
              <a:latin typeface="Calibri"/>
              <a:ea typeface="Calibri"/>
              <a:cs typeface="Calibri"/>
              <a:sym typeface="Calibri"/>
            </a:endParaRPr>
          </a:p>
        </p:txBody>
      </p:sp>
      <p:pic>
        <p:nvPicPr>
          <p:cNvPr id="219" name="Google Shape;219;p40"/>
          <p:cNvPicPr preferRelativeResize="0"/>
          <p:nvPr/>
        </p:nvPicPr>
        <p:blipFill>
          <a:blip r:embed="rId3">
            <a:alphaModFix/>
          </a:blip>
          <a:stretch>
            <a:fillRect/>
          </a:stretch>
        </p:blipFill>
        <p:spPr>
          <a:xfrm>
            <a:off x="1345150" y="653325"/>
            <a:ext cx="4629926" cy="2953325"/>
          </a:xfrm>
          <a:prstGeom prst="rect">
            <a:avLst/>
          </a:prstGeom>
          <a:noFill/>
          <a:ln>
            <a:noFill/>
          </a:ln>
        </p:spPr>
      </p:pic>
      <p:pic>
        <p:nvPicPr>
          <p:cNvPr id="220" name="Google Shape;220;p40"/>
          <p:cNvPicPr preferRelativeResize="0"/>
          <p:nvPr/>
        </p:nvPicPr>
        <p:blipFill>
          <a:blip r:embed="rId4">
            <a:alphaModFix/>
          </a:blip>
          <a:stretch>
            <a:fillRect/>
          </a:stretch>
        </p:blipFill>
        <p:spPr>
          <a:xfrm>
            <a:off x="1114325" y="3606650"/>
            <a:ext cx="6945500" cy="1349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1"/>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Distribución binomial</a:t>
            </a:r>
            <a:endParaRPr b="1" i="0" sz="2700" u="none" cap="none" strike="noStrike">
              <a:solidFill>
                <a:srgbClr val="423B71"/>
              </a:solidFill>
              <a:latin typeface="Calibri"/>
              <a:ea typeface="Calibri"/>
              <a:cs typeface="Calibri"/>
              <a:sym typeface="Calibri"/>
            </a:endParaRPr>
          </a:p>
        </p:txBody>
      </p:sp>
      <p:sp>
        <p:nvSpPr>
          <p:cNvPr id="226" name="Google Shape;226;p41"/>
          <p:cNvSpPr txBox="1"/>
          <p:nvPr/>
        </p:nvSpPr>
        <p:spPr>
          <a:xfrm>
            <a:off x="796100" y="1242350"/>
            <a:ext cx="72543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Hasta ahora hemos usado frecuencias relativas para estimar las probabilidades.</a:t>
            </a: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Nunito"/>
              <a:buChar char="●"/>
            </a:pPr>
            <a:r>
              <a:rPr lang="es" sz="1800">
                <a:solidFill>
                  <a:schemeClr val="dk1"/>
                </a:solidFill>
                <a:latin typeface="Calibri"/>
                <a:ea typeface="Calibri"/>
                <a:cs typeface="Calibri"/>
                <a:sym typeface="Calibri"/>
              </a:rPr>
              <a:t>Para determinar el valor </a:t>
            </a:r>
            <a:r>
              <a:rPr lang="es" sz="1800">
                <a:solidFill>
                  <a:schemeClr val="dk1"/>
                </a:solidFill>
                <a:latin typeface="Calibri"/>
                <a:ea typeface="Calibri"/>
                <a:cs typeface="Calibri"/>
                <a:sym typeface="Calibri"/>
              </a:rPr>
              <a:t>exacto de estas</a:t>
            </a:r>
            <a:r>
              <a:rPr lang="es" sz="1800">
                <a:solidFill>
                  <a:schemeClr val="dk1"/>
                </a:solidFill>
                <a:latin typeface="Calibri"/>
                <a:ea typeface="Calibri"/>
                <a:cs typeface="Calibri"/>
                <a:sym typeface="Calibri"/>
              </a:rPr>
              <a:t> probabilidades podemos recurrir a la </a:t>
            </a:r>
            <a:r>
              <a:rPr b="1" lang="es" sz="1800">
                <a:solidFill>
                  <a:schemeClr val="dk1"/>
                </a:solidFill>
                <a:latin typeface="Calibri"/>
                <a:ea typeface="Calibri"/>
                <a:cs typeface="Calibri"/>
                <a:sym typeface="Calibri"/>
              </a:rPr>
              <a:t>distribución binomial</a:t>
            </a:r>
            <a:r>
              <a:rPr lang="es" sz="1800">
                <a:solidFill>
                  <a:schemeClr val="dk1"/>
                </a:solidFill>
                <a:latin typeface="Calibri"/>
                <a:ea typeface="Calibri"/>
                <a:cs typeface="Calibri"/>
                <a:sym typeface="Calibri"/>
              </a:rPr>
              <a:t>.</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distribución binomial permite calcular las probabilidades de situaciones en las que se repite un experimento dicotómico, donde la probabilidad de cada uno de esos resultados es constante.</a:t>
            </a:r>
            <a:endParaRPr sz="21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2"/>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232" name="Google Shape;232;p42"/>
          <p:cNvSpPr txBox="1"/>
          <p:nvPr/>
        </p:nvSpPr>
        <p:spPr>
          <a:xfrm>
            <a:off x="796100" y="1242350"/>
            <a:ext cx="7254300" cy="2124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En la situación de la germinación de las semillas que estamos analizando, ¿cuál sería el experimento aleatorio dicotómico que se repite?</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¿Cuáles serían los dos resultados posibles de este experimento?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¿Cuántas veces se repite el experimento?</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3"/>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238" name="Google Shape;238;p43"/>
          <p:cNvSpPr txBox="1"/>
          <p:nvPr/>
        </p:nvSpPr>
        <p:spPr>
          <a:xfrm>
            <a:off x="796100" y="880125"/>
            <a:ext cx="7254300" cy="156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En la situación de la germinación de las semillas que estamos analizando, ¿cuál sería el experimento aleatorio dicotómico que se repite?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¿Cuáles serían los dos resultados posibles de este experimento?</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¿Cuántas veces se repite el experimento?</a:t>
            </a:r>
            <a:endParaRPr sz="1800">
              <a:solidFill>
                <a:schemeClr val="dk1"/>
              </a:solidFill>
              <a:latin typeface="Calibri"/>
              <a:ea typeface="Calibri"/>
              <a:cs typeface="Calibri"/>
              <a:sym typeface="Calibri"/>
            </a:endParaRPr>
          </a:p>
        </p:txBody>
      </p:sp>
      <p:sp>
        <p:nvSpPr>
          <p:cNvPr id="239" name="Google Shape;239;p43"/>
          <p:cNvSpPr txBox="1"/>
          <p:nvPr/>
        </p:nvSpPr>
        <p:spPr>
          <a:xfrm>
            <a:off x="969500" y="3016950"/>
            <a:ext cx="7080900" cy="1847100"/>
          </a:xfrm>
          <a:prstGeom prst="rect">
            <a:avLst/>
          </a:prstGeom>
          <a:solidFill>
            <a:schemeClr val="lt2"/>
          </a:solid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Sembrar una semilla y observar si germina o no.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Los dos resultados posibles de este experimento son: la semilla germina - la semilla no germina.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El experimento se repite 7 veces, (se siembran 7 semillas).  </a:t>
            </a:r>
            <a:endParaRPr sz="1800">
              <a:latin typeface="Calibri"/>
              <a:ea typeface="Calibri"/>
              <a:cs typeface="Calibri"/>
              <a:sym typeface="Calibri"/>
            </a:endParaRPr>
          </a:p>
        </p:txBody>
      </p:sp>
      <p:sp>
        <p:nvSpPr>
          <p:cNvPr id="240" name="Google Shape;240;p43"/>
          <p:cNvSpPr txBox="1"/>
          <p:nvPr/>
        </p:nvSpPr>
        <p:spPr>
          <a:xfrm>
            <a:off x="510003" y="2532148"/>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Respuestas:</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4"/>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Distribución binomial</a:t>
            </a:r>
            <a:endParaRPr b="1" i="0" sz="2700" u="none" cap="none" strike="noStrike">
              <a:solidFill>
                <a:srgbClr val="423B71"/>
              </a:solidFill>
              <a:latin typeface="Calibri"/>
              <a:ea typeface="Calibri"/>
              <a:cs typeface="Calibri"/>
              <a:sym typeface="Calibri"/>
            </a:endParaRPr>
          </a:p>
        </p:txBody>
      </p:sp>
      <p:sp>
        <p:nvSpPr>
          <p:cNvPr id="246" name="Google Shape;246;p44"/>
          <p:cNvSpPr txBox="1"/>
          <p:nvPr/>
        </p:nvSpPr>
        <p:spPr>
          <a:xfrm>
            <a:off x="796100" y="1242350"/>
            <a:ext cx="75474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Por conveniencia, los resultados posibles del experimento aleatorio se consideran como “éxito” y el otro como “fracaso”.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Cada vez que se realiza el experimento la probabilidad de éxito </a:t>
            </a:r>
            <a:r>
              <a:rPr i="1" lang="es" sz="1800">
                <a:solidFill>
                  <a:schemeClr val="dk1"/>
                </a:solidFill>
                <a:latin typeface="Cambria Math"/>
                <a:ea typeface="Cambria Math"/>
                <a:cs typeface="Cambria Math"/>
                <a:sym typeface="Cambria Math"/>
              </a:rPr>
              <a:t>p</a:t>
            </a:r>
            <a:r>
              <a:rPr lang="es" sz="1800">
                <a:solidFill>
                  <a:schemeClr val="dk1"/>
                </a:solidFill>
                <a:latin typeface="Calibri"/>
                <a:ea typeface="Calibri"/>
                <a:cs typeface="Calibri"/>
                <a:sym typeface="Calibri"/>
              </a:rPr>
              <a:t> es siempre la misma.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probabilidad de fracaso </a:t>
            </a:r>
            <a:r>
              <a:rPr i="1" lang="es" sz="1800">
                <a:solidFill>
                  <a:schemeClr val="dk1"/>
                </a:solidFill>
                <a:latin typeface="Cambria Math"/>
                <a:ea typeface="Cambria Math"/>
                <a:cs typeface="Cambria Math"/>
                <a:sym typeface="Cambria Math"/>
              </a:rPr>
              <a:t>1 - p</a:t>
            </a:r>
            <a:r>
              <a:rPr lang="es" sz="1800">
                <a:solidFill>
                  <a:schemeClr val="dk1"/>
                </a:solidFill>
                <a:latin typeface="Calibri"/>
                <a:ea typeface="Calibri"/>
                <a:cs typeface="Calibri"/>
                <a:sym typeface="Calibri"/>
              </a:rPr>
              <a:t> también es constante en cada repetición.</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Las </a:t>
            </a:r>
            <a:r>
              <a:rPr i="1" lang="es" sz="1800">
                <a:solidFill>
                  <a:schemeClr val="dk1"/>
                </a:solidFill>
                <a:latin typeface="Cambria Math"/>
                <a:ea typeface="Cambria Math"/>
                <a:cs typeface="Cambria Math"/>
                <a:sym typeface="Cambria Math"/>
              </a:rPr>
              <a:t>n</a:t>
            </a:r>
            <a:r>
              <a:rPr lang="es" sz="1800">
                <a:solidFill>
                  <a:schemeClr val="dk1"/>
                </a:solidFill>
                <a:latin typeface="Calibri"/>
                <a:ea typeface="Calibri"/>
                <a:cs typeface="Calibri"/>
                <a:sym typeface="Calibri"/>
              </a:rPr>
              <a:t> repeticiones</a:t>
            </a:r>
            <a:r>
              <a:rPr lang="es" sz="1800">
                <a:solidFill>
                  <a:schemeClr val="dk1"/>
                </a:solidFill>
                <a:latin typeface="Calibri"/>
                <a:ea typeface="Calibri"/>
                <a:cs typeface="Calibri"/>
                <a:sym typeface="Calibri"/>
              </a:rPr>
              <a:t> del experimento son independientes.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pic>
        <p:nvPicPr>
          <p:cNvPr id="133" name="Google Shape;133;p27"/>
          <p:cNvPicPr preferRelativeResize="0"/>
          <p:nvPr/>
        </p:nvPicPr>
        <p:blipFill>
          <a:blip r:embed="rId3">
            <a:alphaModFix/>
          </a:blip>
          <a:stretch>
            <a:fillRect/>
          </a:stretch>
        </p:blipFill>
        <p:spPr>
          <a:xfrm>
            <a:off x="319288" y="1543900"/>
            <a:ext cx="8505425" cy="2437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5"/>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252" name="Google Shape;252;p45"/>
          <p:cNvSpPr txBox="1"/>
          <p:nvPr/>
        </p:nvSpPr>
        <p:spPr>
          <a:xfrm>
            <a:off x="796100" y="1242350"/>
            <a:ext cx="72543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En la situación de las semillas, ¿cuál sería el éxito y cuál el fracaso?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¿Cuál es la probabilidad de éxito y la de fracaso?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¿Qué significa, en el caso de las semillas, suponer que las repeticiones del experimento son independientes?</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6"/>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258" name="Google Shape;258;p46"/>
          <p:cNvSpPr txBox="1"/>
          <p:nvPr/>
        </p:nvSpPr>
        <p:spPr>
          <a:xfrm>
            <a:off x="510003" y="2253148"/>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Respuestas:</a:t>
            </a:r>
            <a:endParaRPr b="1" i="0" sz="2700" u="none" cap="none" strike="noStrike">
              <a:solidFill>
                <a:srgbClr val="423B71"/>
              </a:solidFill>
              <a:latin typeface="Calibri"/>
              <a:ea typeface="Calibri"/>
              <a:cs typeface="Calibri"/>
              <a:sym typeface="Calibri"/>
            </a:endParaRPr>
          </a:p>
        </p:txBody>
      </p:sp>
      <p:sp>
        <p:nvSpPr>
          <p:cNvPr id="259" name="Google Shape;259;p46"/>
          <p:cNvSpPr txBox="1"/>
          <p:nvPr/>
        </p:nvSpPr>
        <p:spPr>
          <a:xfrm>
            <a:off x="796100" y="1021150"/>
            <a:ext cx="72543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En la situación de las semillas, ¿cuál sería el éxito y cuál el fracaso?</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¿Cuál es la probabilidad de éxito y la de fracaso?</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¿Qué significa, en el caso de las semillas, suponer que las repeticiones del experimento son independientes?</a:t>
            </a:r>
            <a:endParaRPr sz="1800">
              <a:solidFill>
                <a:schemeClr val="dk1"/>
              </a:solidFill>
              <a:latin typeface="Calibri"/>
              <a:ea typeface="Calibri"/>
              <a:cs typeface="Calibri"/>
              <a:sym typeface="Calibri"/>
            </a:endParaRPr>
          </a:p>
        </p:txBody>
      </p:sp>
      <p:grpSp>
        <p:nvGrpSpPr>
          <p:cNvPr id="260" name="Google Shape;260;p46"/>
          <p:cNvGrpSpPr/>
          <p:nvPr/>
        </p:nvGrpSpPr>
        <p:grpSpPr>
          <a:xfrm>
            <a:off x="969500" y="2788350"/>
            <a:ext cx="7080900" cy="2124000"/>
            <a:chOff x="969500" y="2788350"/>
            <a:chExt cx="7080900" cy="2124000"/>
          </a:xfrm>
        </p:grpSpPr>
        <p:sp>
          <p:nvSpPr>
            <p:cNvPr id="261" name="Google Shape;261;p46"/>
            <p:cNvSpPr txBox="1"/>
            <p:nvPr/>
          </p:nvSpPr>
          <p:spPr>
            <a:xfrm>
              <a:off x="969500" y="2788350"/>
              <a:ext cx="7080900" cy="2124000"/>
            </a:xfrm>
            <a:prstGeom prst="rect">
              <a:avLst/>
            </a:prstGeom>
            <a:solidFill>
              <a:schemeClr val="lt2"/>
            </a:solid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Éxito: la semilla germina. </a:t>
              </a: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Fracaso: la semilla no germina.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Probabilidad de éxito es     . Probabilidad de fracaso es     .</a:t>
              </a: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La probabilidad de que una semilla germine no depende de las otras semillas.</a:t>
              </a:r>
              <a:endParaRPr sz="1800">
                <a:solidFill>
                  <a:schemeClr val="dk1"/>
                </a:solidFill>
                <a:latin typeface="Calibri"/>
                <a:ea typeface="Calibri"/>
                <a:cs typeface="Calibri"/>
                <a:sym typeface="Calibri"/>
              </a:endParaRPr>
            </a:p>
          </p:txBody>
        </p:sp>
        <p:pic>
          <p:nvPicPr>
            <p:cNvPr id="262" name="Google Shape;262;p46"/>
            <p:cNvPicPr preferRelativeResize="0"/>
            <p:nvPr/>
          </p:nvPicPr>
          <p:blipFill>
            <a:blip r:embed="rId3">
              <a:alphaModFix/>
            </a:blip>
            <a:stretch>
              <a:fillRect/>
            </a:stretch>
          </p:blipFill>
          <p:spPr>
            <a:xfrm>
              <a:off x="3814775" y="3607963"/>
              <a:ext cx="156847" cy="484800"/>
            </a:xfrm>
            <a:prstGeom prst="rect">
              <a:avLst/>
            </a:prstGeom>
            <a:noFill/>
            <a:ln>
              <a:noFill/>
            </a:ln>
          </p:spPr>
        </p:pic>
        <p:pic>
          <p:nvPicPr>
            <p:cNvPr id="263" name="Google Shape;263;p46"/>
            <p:cNvPicPr preferRelativeResize="0"/>
            <p:nvPr/>
          </p:nvPicPr>
          <p:blipFill>
            <a:blip r:embed="rId4">
              <a:alphaModFix/>
            </a:blip>
            <a:stretch>
              <a:fillRect/>
            </a:stretch>
          </p:blipFill>
          <p:spPr>
            <a:xfrm>
              <a:off x="6619350" y="3615075"/>
              <a:ext cx="156850" cy="47055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Distribución binomial</a:t>
            </a:r>
            <a:endParaRPr b="1" i="0" sz="2700" u="none" cap="none" strike="noStrike">
              <a:solidFill>
                <a:srgbClr val="423B71"/>
              </a:solidFill>
              <a:latin typeface="Calibri"/>
              <a:ea typeface="Calibri"/>
              <a:cs typeface="Calibri"/>
              <a:sym typeface="Calibri"/>
            </a:endParaRPr>
          </a:p>
        </p:txBody>
      </p:sp>
      <p:sp>
        <p:nvSpPr>
          <p:cNvPr id="269" name="Google Shape;269;p47"/>
          <p:cNvSpPr txBox="1"/>
          <p:nvPr/>
        </p:nvSpPr>
        <p:spPr>
          <a:xfrm>
            <a:off x="796100" y="1242350"/>
            <a:ext cx="7547400" cy="35094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Consideremos que </a:t>
            </a:r>
            <a:r>
              <a:rPr i="1" lang="es" sz="1800">
                <a:solidFill>
                  <a:schemeClr val="dk1"/>
                </a:solidFill>
                <a:latin typeface="Cambria Math"/>
                <a:ea typeface="Cambria Math"/>
                <a:cs typeface="Cambria Math"/>
                <a:sym typeface="Cambria Math"/>
              </a:rPr>
              <a:t>X</a:t>
            </a:r>
            <a:r>
              <a:rPr lang="es" sz="1800">
                <a:solidFill>
                  <a:schemeClr val="dk1"/>
                </a:solidFill>
                <a:latin typeface="Calibri"/>
                <a:ea typeface="Calibri"/>
                <a:cs typeface="Calibri"/>
                <a:sym typeface="Calibri"/>
              </a:rPr>
              <a:t> es la variable aleatoria que representa el número de éxitos en las </a:t>
            </a:r>
            <a:r>
              <a:rPr i="1" lang="es" sz="1800">
                <a:solidFill>
                  <a:schemeClr val="dk1"/>
                </a:solidFill>
                <a:latin typeface="Cambria Math"/>
                <a:ea typeface="Cambria Math"/>
                <a:cs typeface="Cambria Math"/>
                <a:sym typeface="Cambria Math"/>
              </a:rPr>
              <a:t>n</a:t>
            </a:r>
            <a:r>
              <a:rPr lang="es" sz="1800">
                <a:solidFill>
                  <a:schemeClr val="dk1"/>
                </a:solidFill>
                <a:latin typeface="Calibri"/>
                <a:ea typeface="Calibri"/>
                <a:cs typeface="Calibri"/>
                <a:sym typeface="Calibri"/>
              </a:rPr>
              <a:t> repeticiones.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a:t>
            </a:r>
            <a:r>
              <a:rPr b="1" lang="es" sz="1800">
                <a:solidFill>
                  <a:schemeClr val="dk1"/>
                </a:solidFill>
                <a:latin typeface="Calibri"/>
                <a:ea typeface="Calibri"/>
                <a:cs typeface="Calibri"/>
                <a:sym typeface="Calibri"/>
              </a:rPr>
              <a:t>distribución binomial</a:t>
            </a:r>
            <a:r>
              <a:rPr lang="es" sz="1800">
                <a:solidFill>
                  <a:schemeClr val="dk1"/>
                </a:solidFill>
                <a:latin typeface="Calibri"/>
                <a:ea typeface="Calibri"/>
                <a:cs typeface="Calibri"/>
                <a:sym typeface="Calibri"/>
              </a:rPr>
              <a:t> permite calcular la probabilidad de obtener exactamente </a:t>
            </a:r>
            <a:r>
              <a:rPr i="1" lang="es" sz="1800">
                <a:solidFill>
                  <a:schemeClr val="dk1"/>
                </a:solidFill>
                <a:latin typeface="Cambria Math"/>
                <a:ea typeface="Cambria Math"/>
                <a:cs typeface="Cambria Math"/>
                <a:sym typeface="Cambria Math"/>
              </a:rPr>
              <a:t>x</a:t>
            </a:r>
            <a:r>
              <a:rPr lang="es" sz="1800">
                <a:solidFill>
                  <a:schemeClr val="dk1"/>
                </a:solidFill>
                <a:latin typeface="Calibri"/>
                <a:ea typeface="Calibri"/>
                <a:cs typeface="Calibri"/>
                <a:sym typeface="Calibri"/>
              </a:rPr>
              <a:t> éxitos en las </a:t>
            </a:r>
            <a:r>
              <a:rPr i="1" lang="es" sz="1800">
                <a:solidFill>
                  <a:schemeClr val="dk1"/>
                </a:solidFill>
                <a:latin typeface="Cambria Math"/>
                <a:ea typeface="Cambria Math"/>
                <a:cs typeface="Cambria Math"/>
                <a:sym typeface="Cambria Math"/>
              </a:rPr>
              <a:t>n</a:t>
            </a:r>
            <a:r>
              <a:rPr lang="es" sz="1800">
                <a:solidFill>
                  <a:schemeClr val="dk1"/>
                </a:solidFill>
                <a:latin typeface="Calibri"/>
                <a:ea typeface="Calibri"/>
                <a:cs typeface="Calibri"/>
                <a:sym typeface="Calibri"/>
              </a:rPr>
              <a:t> repeticiones del experimento. Esto es:</a:t>
            </a:r>
            <a:endParaRPr sz="1800">
              <a:solidFill>
                <a:schemeClr val="dk1"/>
              </a:solidFill>
              <a:latin typeface="Calibri"/>
              <a:ea typeface="Calibri"/>
              <a:cs typeface="Calibri"/>
              <a:sym typeface="Calibri"/>
            </a:endParaRPr>
          </a:p>
          <a:p>
            <a:pPr indent="0" lvl="0" marL="457200" rtl="0" algn="l">
              <a:spcBef>
                <a:spcPts val="0"/>
              </a:spcBef>
              <a:spcAft>
                <a:spcPts val="0"/>
              </a:spcAft>
              <a:buNone/>
            </a:pP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Recordemos que,                             es el número de maneras que se pueden escoger </a:t>
            </a:r>
            <a:r>
              <a:rPr i="1" lang="es" sz="1800">
                <a:solidFill>
                  <a:schemeClr val="dk1"/>
                </a:solidFill>
                <a:latin typeface="Cambria Math"/>
                <a:ea typeface="Cambria Math"/>
                <a:cs typeface="Cambria Math"/>
                <a:sym typeface="Cambria Math"/>
              </a:rPr>
              <a:t>x</a:t>
            </a:r>
            <a:r>
              <a:rPr lang="es" sz="1800">
                <a:solidFill>
                  <a:schemeClr val="dk1"/>
                </a:solidFill>
                <a:latin typeface="Calibri"/>
                <a:ea typeface="Calibri"/>
                <a:cs typeface="Calibri"/>
                <a:sym typeface="Calibri"/>
              </a:rPr>
              <a:t> elementos de </a:t>
            </a:r>
            <a:r>
              <a:rPr i="1" lang="es" sz="1800">
                <a:solidFill>
                  <a:schemeClr val="dk1"/>
                </a:solidFill>
                <a:latin typeface="Cambria Math"/>
                <a:ea typeface="Cambria Math"/>
                <a:cs typeface="Cambria Math"/>
                <a:sym typeface="Cambria Math"/>
              </a:rPr>
              <a:t>n</a:t>
            </a:r>
            <a:r>
              <a:rPr lang="es" sz="1800">
                <a:solidFill>
                  <a:schemeClr val="dk1"/>
                </a:solidFill>
                <a:latin typeface="Calibri"/>
                <a:ea typeface="Calibri"/>
                <a:cs typeface="Calibri"/>
                <a:sym typeface="Calibri"/>
              </a:rPr>
              <a:t> sin importar el orden.</a:t>
            </a:r>
            <a:endParaRPr sz="1800">
              <a:solidFill>
                <a:schemeClr val="dk1"/>
              </a:solidFill>
              <a:latin typeface="Calibri"/>
              <a:ea typeface="Calibri"/>
              <a:cs typeface="Calibri"/>
              <a:sym typeface="Calibri"/>
            </a:endParaRPr>
          </a:p>
        </p:txBody>
      </p:sp>
      <p:pic>
        <p:nvPicPr>
          <p:cNvPr id="270" name="Google Shape;270;p47"/>
          <p:cNvPicPr preferRelativeResize="0"/>
          <p:nvPr/>
        </p:nvPicPr>
        <p:blipFill>
          <a:blip r:embed="rId3">
            <a:alphaModFix/>
          </a:blip>
          <a:stretch>
            <a:fillRect/>
          </a:stretch>
        </p:blipFill>
        <p:spPr>
          <a:xfrm>
            <a:off x="1820288" y="2816625"/>
            <a:ext cx="5503425" cy="875550"/>
          </a:xfrm>
          <a:prstGeom prst="rect">
            <a:avLst/>
          </a:prstGeom>
          <a:noFill/>
          <a:ln>
            <a:noFill/>
          </a:ln>
        </p:spPr>
      </p:pic>
      <p:pic>
        <p:nvPicPr>
          <p:cNvPr id="271" name="Google Shape;271;p47"/>
          <p:cNvPicPr preferRelativeResize="0"/>
          <p:nvPr/>
        </p:nvPicPr>
        <p:blipFill>
          <a:blip r:embed="rId4">
            <a:alphaModFix/>
          </a:blip>
          <a:stretch>
            <a:fillRect/>
          </a:stretch>
        </p:blipFill>
        <p:spPr>
          <a:xfrm>
            <a:off x="3047950" y="4028500"/>
            <a:ext cx="1342125" cy="345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8"/>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277" name="Google Shape;277;p48"/>
          <p:cNvSpPr txBox="1"/>
          <p:nvPr/>
        </p:nvSpPr>
        <p:spPr>
          <a:xfrm>
            <a:off x="796100" y="1242350"/>
            <a:ext cx="72543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startAt="7"/>
            </a:pPr>
            <a:r>
              <a:rPr lang="es" sz="1800">
                <a:solidFill>
                  <a:schemeClr val="dk1"/>
                </a:solidFill>
                <a:latin typeface="Calibri"/>
                <a:ea typeface="Calibri"/>
                <a:cs typeface="Calibri"/>
                <a:sym typeface="Calibri"/>
              </a:rPr>
              <a:t>¿Cuál sería la variable aleatoria que deberíamos considerar en la situación de las semillas?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7"/>
            </a:pPr>
            <a:r>
              <a:rPr lang="es" sz="1800">
                <a:solidFill>
                  <a:schemeClr val="dk1"/>
                </a:solidFill>
                <a:latin typeface="Calibri"/>
                <a:ea typeface="Calibri"/>
                <a:cs typeface="Calibri"/>
                <a:sym typeface="Calibri"/>
              </a:rPr>
              <a:t>¿Qué representa </a:t>
            </a:r>
            <a:r>
              <a:rPr i="1" lang="es" sz="1800">
                <a:solidFill>
                  <a:schemeClr val="dk1"/>
                </a:solidFill>
                <a:latin typeface="Cambria Math"/>
                <a:ea typeface="Cambria Math"/>
                <a:cs typeface="Cambria Math"/>
                <a:sym typeface="Cambria Math"/>
              </a:rPr>
              <a:t>P(X = 1)</a:t>
            </a:r>
            <a:r>
              <a:rPr lang="es" sz="1800">
                <a:solidFill>
                  <a:schemeClr val="dk1"/>
                </a:solidFill>
                <a:latin typeface="Calibri"/>
                <a:ea typeface="Calibri"/>
                <a:cs typeface="Calibri"/>
                <a:sym typeface="Calibri"/>
              </a:rPr>
              <a:t> en esta situación?</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7"/>
            </a:pPr>
            <a:r>
              <a:rPr lang="es" sz="1800">
                <a:solidFill>
                  <a:schemeClr val="dk1"/>
                </a:solidFill>
                <a:latin typeface="Calibri"/>
                <a:ea typeface="Calibri"/>
                <a:cs typeface="Calibri"/>
                <a:sym typeface="Calibri"/>
              </a:rPr>
              <a:t>¿Cómo se expresa esta probabilidad usando la fórmula de la distribución binomial?</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7"/>
            </a:pPr>
            <a:r>
              <a:rPr lang="es" sz="1800">
                <a:solidFill>
                  <a:schemeClr val="dk1"/>
                </a:solidFill>
                <a:latin typeface="Calibri"/>
                <a:ea typeface="Calibri"/>
                <a:cs typeface="Calibri"/>
                <a:sym typeface="Calibri"/>
              </a:rPr>
              <a:t>¿Cuánto vale </a:t>
            </a:r>
            <a:r>
              <a:rPr i="1" lang="es" sz="1800">
                <a:solidFill>
                  <a:schemeClr val="dk1"/>
                </a:solidFill>
                <a:latin typeface="Cambria Math"/>
                <a:ea typeface="Cambria Math"/>
                <a:cs typeface="Cambria Math"/>
                <a:sym typeface="Cambria Math"/>
              </a:rPr>
              <a:t>P(X = 1)</a:t>
            </a:r>
            <a:r>
              <a:rPr lang="es" sz="1800">
                <a:solidFill>
                  <a:schemeClr val="dk1"/>
                </a:solidFill>
                <a:latin typeface="Calibri"/>
                <a:ea typeface="Calibri"/>
                <a:cs typeface="Calibri"/>
                <a:sym typeface="Calibri"/>
              </a:rPr>
              <a:t>? ¿Cómo se interpreta?</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9"/>
          <p:cNvSpPr txBox="1"/>
          <p:nvPr/>
        </p:nvSpPr>
        <p:spPr>
          <a:xfrm>
            <a:off x="510003" y="14993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283" name="Google Shape;283;p49"/>
          <p:cNvSpPr txBox="1"/>
          <p:nvPr/>
        </p:nvSpPr>
        <p:spPr>
          <a:xfrm>
            <a:off x="561753" y="634723"/>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Respuestas:</a:t>
            </a:r>
            <a:endParaRPr b="1" i="0" sz="2700" u="none" cap="none" strike="noStrike">
              <a:solidFill>
                <a:srgbClr val="423B71"/>
              </a:solidFill>
              <a:latin typeface="Calibri"/>
              <a:ea typeface="Calibri"/>
              <a:cs typeface="Calibri"/>
              <a:sym typeface="Calibri"/>
            </a:endParaRPr>
          </a:p>
        </p:txBody>
      </p:sp>
      <p:pic>
        <p:nvPicPr>
          <p:cNvPr id="284" name="Google Shape;284;p49"/>
          <p:cNvPicPr preferRelativeResize="0"/>
          <p:nvPr/>
        </p:nvPicPr>
        <p:blipFill>
          <a:blip r:embed="rId3">
            <a:alphaModFix/>
          </a:blip>
          <a:stretch>
            <a:fillRect/>
          </a:stretch>
        </p:blipFill>
        <p:spPr>
          <a:xfrm>
            <a:off x="682100" y="1524275"/>
            <a:ext cx="7314200" cy="2720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0"/>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90" name="Google Shape;290;p50"/>
          <p:cNvSpPr txBox="1"/>
          <p:nvPr/>
        </p:nvSpPr>
        <p:spPr>
          <a:xfrm>
            <a:off x="520054" y="1039648"/>
            <a:ext cx="8103900" cy="623400"/>
          </a:xfrm>
          <a:prstGeom prst="rect">
            <a:avLst/>
          </a:prstGeom>
          <a:noFill/>
          <a:ln>
            <a:noFill/>
          </a:ln>
        </p:spPr>
        <p:txBody>
          <a:bodyPr anchorCtr="0" anchor="t" bIns="34275" lIns="68575" spcFirstLastPara="1" rIns="68575" wrap="square" tIns="34275">
            <a:spAutoFit/>
          </a:bodyPr>
          <a:lstStyle/>
          <a:p>
            <a:pPr indent="-355600" lvl="0" marL="419100" marR="0" rtl="0" algn="l">
              <a:lnSpc>
                <a:spcPct val="100000"/>
              </a:lnSpc>
              <a:spcBef>
                <a:spcPts val="0"/>
              </a:spcBef>
              <a:spcAft>
                <a:spcPts val="0"/>
              </a:spcAft>
              <a:buClr>
                <a:schemeClr val="dk1"/>
              </a:buClr>
              <a:buSzPts val="1800"/>
              <a:buFont typeface="Arial"/>
              <a:buAutoNum type="arabicPeriod"/>
            </a:pPr>
            <a:r>
              <a:rPr b="1" lang="es" sz="1800">
                <a:solidFill>
                  <a:schemeClr val="dk1"/>
                </a:solidFill>
                <a:latin typeface="Calibri"/>
                <a:ea typeface="Calibri"/>
                <a:cs typeface="Calibri"/>
                <a:sym typeface="Calibri"/>
              </a:rPr>
              <a:t>Asocia cada concepto con su respectiva interpretación en la situación de las semillas. Une los recuadros correspondientes con una línea.</a:t>
            </a:r>
            <a:endParaRPr sz="2100">
              <a:solidFill>
                <a:schemeClr val="dk1"/>
              </a:solidFill>
              <a:latin typeface="Calibri"/>
              <a:ea typeface="Calibri"/>
              <a:cs typeface="Calibri"/>
              <a:sym typeface="Calibri"/>
            </a:endParaRPr>
          </a:p>
        </p:txBody>
      </p:sp>
      <p:pic>
        <p:nvPicPr>
          <p:cNvPr id="291" name="Google Shape;291;p50"/>
          <p:cNvPicPr preferRelativeResize="0"/>
          <p:nvPr/>
        </p:nvPicPr>
        <p:blipFill>
          <a:blip r:embed="rId3">
            <a:alphaModFix/>
          </a:blip>
          <a:stretch>
            <a:fillRect/>
          </a:stretch>
        </p:blipFill>
        <p:spPr>
          <a:xfrm>
            <a:off x="2147888" y="1722298"/>
            <a:ext cx="4848225" cy="3152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1"/>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97" name="Google Shape;297;p51"/>
          <p:cNvSpPr txBox="1"/>
          <p:nvPr/>
        </p:nvSpPr>
        <p:spPr>
          <a:xfrm>
            <a:off x="520054" y="1039648"/>
            <a:ext cx="8103900" cy="623400"/>
          </a:xfrm>
          <a:prstGeom prst="rect">
            <a:avLst/>
          </a:prstGeom>
          <a:noFill/>
          <a:ln>
            <a:noFill/>
          </a:ln>
        </p:spPr>
        <p:txBody>
          <a:bodyPr anchorCtr="0" anchor="t" bIns="34275" lIns="68575" spcFirstLastPara="1" rIns="68575" wrap="square" tIns="34275">
            <a:spAutoFit/>
          </a:bodyPr>
          <a:lstStyle/>
          <a:p>
            <a:pPr indent="-355600" lvl="0" marL="419100" marR="0" rtl="0" algn="l">
              <a:lnSpc>
                <a:spcPct val="100000"/>
              </a:lnSpc>
              <a:spcBef>
                <a:spcPts val="0"/>
              </a:spcBef>
              <a:spcAft>
                <a:spcPts val="0"/>
              </a:spcAft>
              <a:buClr>
                <a:schemeClr val="dk1"/>
              </a:buClr>
              <a:buSzPts val="1800"/>
              <a:buFont typeface="Arial"/>
              <a:buAutoNum type="arabicPeriod"/>
            </a:pPr>
            <a:r>
              <a:rPr b="1" lang="es" sz="1800">
                <a:solidFill>
                  <a:schemeClr val="dk1"/>
                </a:solidFill>
                <a:latin typeface="Calibri"/>
                <a:ea typeface="Calibri"/>
                <a:cs typeface="Calibri"/>
                <a:sym typeface="Calibri"/>
              </a:rPr>
              <a:t>Asocia cada concepto con su respectiva interpretación en la situación de las semillas. Une los recuadros correspondientes con una línea.</a:t>
            </a:r>
            <a:endParaRPr sz="2100">
              <a:solidFill>
                <a:schemeClr val="dk1"/>
              </a:solidFill>
              <a:latin typeface="Calibri"/>
              <a:ea typeface="Calibri"/>
              <a:cs typeface="Calibri"/>
              <a:sym typeface="Calibri"/>
            </a:endParaRPr>
          </a:p>
        </p:txBody>
      </p:sp>
      <p:pic>
        <p:nvPicPr>
          <p:cNvPr id="298" name="Google Shape;298;p51"/>
          <p:cNvPicPr preferRelativeResize="0"/>
          <p:nvPr/>
        </p:nvPicPr>
        <p:blipFill>
          <a:blip r:embed="rId3">
            <a:alphaModFix/>
          </a:blip>
          <a:stretch>
            <a:fillRect/>
          </a:stretch>
        </p:blipFill>
        <p:spPr>
          <a:xfrm>
            <a:off x="2147888" y="1722298"/>
            <a:ext cx="4848225" cy="3152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2"/>
          <p:cNvSpPr txBox="1"/>
          <p:nvPr/>
        </p:nvSpPr>
        <p:spPr>
          <a:xfrm>
            <a:off x="510003" y="470760"/>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304" name="Google Shape;304;p52"/>
          <p:cNvSpPr txBox="1"/>
          <p:nvPr/>
        </p:nvSpPr>
        <p:spPr>
          <a:xfrm>
            <a:off x="827150" y="2691225"/>
            <a:ext cx="72543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startAt="11"/>
            </a:pPr>
            <a:r>
              <a:rPr lang="es" sz="1800">
                <a:solidFill>
                  <a:schemeClr val="dk1"/>
                </a:solidFill>
                <a:latin typeface="Calibri"/>
                <a:ea typeface="Calibri"/>
                <a:cs typeface="Calibri"/>
                <a:sym typeface="Calibri"/>
              </a:rPr>
              <a:t>¿Cuáles son los dos supuestos que tuvimos que hacer para poder usar la distribución binomial en el caso de las semillas?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11"/>
            </a:pPr>
            <a:r>
              <a:rPr lang="es" sz="1800">
                <a:solidFill>
                  <a:schemeClr val="dk1"/>
                </a:solidFill>
                <a:latin typeface="Calibri"/>
                <a:ea typeface="Calibri"/>
                <a:cs typeface="Calibri"/>
                <a:sym typeface="Calibri"/>
              </a:rPr>
              <a:t>¿Es razonable hacer estos supuestos en este caso?</a:t>
            </a:r>
            <a:endParaRPr sz="1800">
              <a:solidFill>
                <a:schemeClr val="dk1"/>
              </a:solidFill>
              <a:latin typeface="Calibri"/>
              <a:ea typeface="Calibri"/>
              <a:cs typeface="Calibri"/>
              <a:sym typeface="Calibri"/>
            </a:endParaRPr>
          </a:p>
        </p:txBody>
      </p:sp>
      <p:sp>
        <p:nvSpPr>
          <p:cNvPr id="305" name="Google Shape;305;p52"/>
          <p:cNvSpPr txBox="1"/>
          <p:nvPr/>
        </p:nvSpPr>
        <p:spPr>
          <a:xfrm>
            <a:off x="827150" y="1221175"/>
            <a:ext cx="72543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probabilidad </a:t>
            </a:r>
            <a:r>
              <a:rPr i="1" lang="es" sz="1800">
                <a:solidFill>
                  <a:schemeClr val="dk1"/>
                </a:solidFill>
                <a:latin typeface="Cambria Math"/>
                <a:ea typeface="Cambria Math"/>
                <a:cs typeface="Cambria Math"/>
                <a:sym typeface="Cambria Math"/>
              </a:rPr>
              <a:t>p</a:t>
            </a:r>
            <a:r>
              <a:rPr lang="es" sz="1800">
                <a:solidFill>
                  <a:schemeClr val="dk1"/>
                </a:solidFill>
                <a:latin typeface="Calibri"/>
                <a:ea typeface="Calibri"/>
                <a:cs typeface="Calibri"/>
                <a:sym typeface="Calibri"/>
              </a:rPr>
              <a:t> del resultado que es considerado “éxito” se mantiene constante en cada realización del experimento.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Las </a:t>
            </a:r>
            <a:r>
              <a:rPr i="1" lang="es" sz="1800">
                <a:solidFill>
                  <a:schemeClr val="dk1"/>
                </a:solidFill>
                <a:latin typeface="Cambria Math"/>
                <a:ea typeface="Cambria Math"/>
                <a:cs typeface="Cambria Math"/>
                <a:sym typeface="Cambria Math"/>
              </a:rPr>
              <a:t>n</a:t>
            </a:r>
            <a:r>
              <a:rPr lang="es" sz="1800">
                <a:solidFill>
                  <a:schemeClr val="dk1"/>
                </a:solidFill>
                <a:latin typeface="Calibri"/>
                <a:ea typeface="Calibri"/>
                <a:cs typeface="Calibri"/>
                <a:sym typeface="Calibri"/>
              </a:rPr>
              <a:t> repeticiones del experimento son independientes entre sí.</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3"/>
          <p:cNvSpPr txBox="1"/>
          <p:nvPr/>
        </p:nvSpPr>
        <p:spPr>
          <a:xfrm>
            <a:off x="510003" y="274135"/>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311" name="Google Shape;311;p53"/>
          <p:cNvSpPr txBox="1"/>
          <p:nvPr/>
        </p:nvSpPr>
        <p:spPr>
          <a:xfrm>
            <a:off x="510003" y="579223"/>
            <a:ext cx="52626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Respuestas:</a:t>
            </a:r>
            <a:endParaRPr b="1" i="0" sz="2700" u="none" cap="none" strike="noStrike">
              <a:solidFill>
                <a:srgbClr val="423B71"/>
              </a:solidFill>
              <a:latin typeface="Calibri"/>
              <a:ea typeface="Calibri"/>
              <a:cs typeface="Calibri"/>
              <a:sym typeface="Calibri"/>
            </a:endParaRPr>
          </a:p>
        </p:txBody>
      </p:sp>
      <p:sp>
        <p:nvSpPr>
          <p:cNvPr id="312" name="Google Shape;312;p53"/>
          <p:cNvSpPr txBox="1"/>
          <p:nvPr/>
        </p:nvSpPr>
        <p:spPr>
          <a:xfrm>
            <a:off x="1031550" y="1142825"/>
            <a:ext cx="7436100" cy="2955300"/>
          </a:xfrm>
          <a:prstGeom prst="rect">
            <a:avLst/>
          </a:prstGeom>
          <a:solidFill>
            <a:schemeClr val="lt2"/>
          </a:solid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startAt="11"/>
            </a:pPr>
            <a:r>
              <a:rPr lang="es" sz="1800">
                <a:solidFill>
                  <a:schemeClr val="dk1"/>
                </a:solidFill>
                <a:latin typeface="Calibri"/>
                <a:ea typeface="Calibri"/>
                <a:cs typeface="Calibri"/>
                <a:sym typeface="Calibri"/>
              </a:rPr>
              <a:t>Los dos supuestos son:</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probabilidad de que una semilla germine no depende de si otra semilla germinó o no.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probabilidad de éxito </a:t>
            </a:r>
            <a:r>
              <a:rPr i="1" lang="es" sz="1800">
                <a:solidFill>
                  <a:schemeClr val="dk1"/>
                </a:solidFill>
                <a:latin typeface="Cambria Math"/>
                <a:ea typeface="Cambria Math"/>
                <a:cs typeface="Cambria Math"/>
                <a:sym typeface="Cambria Math"/>
              </a:rPr>
              <a:t>p =</a:t>
            </a:r>
            <a:r>
              <a:rPr lang="es" sz="1800">
                <a:solidFill>
                  <a:schemeClr val="dk1"/>
                </a:solidFill>
                <a:latin typeface="Calibri"/>
                <a:ea typeface="Calibri"/>
                <a:cs typeface="Calibri"/>
                <a:sym typeface="Calibri"/>
              </a:rPr>
              <a:t>     para cada semilla es siempre la misma.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startAt="11"/>
            </a:pPr>
            <a:r>
              <a:rPr lang="es" sz="1800">
                <a:solidFill>
                  <a:schemeClr val="dk1"/>
                </a:solidFill>
                <a:latin typeface="Calibri"/>
                <a:ea typeface="Calibri"/>
                <a:cs typeface="Calibri"/>
                <a:sym typeface="Calibri"/>
              </a:rPr>
              <a:t>Parece razonable suponer que la probabilidad de que una semilla germine puede ser siempre la misma. Y que esta probabilidad no depende de si las otras semillas germinan o no.</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13" name="Google Shape;313;p53"/>
          <p:cNvPicPr preferRelativeResize="0"/>
          <p:nvPr/>
        </p:nvPicPr>
        <p:blipFill>
          <a:blip r:embed="rId3">
            <a:alphaModFix/>
          </a:blip>
          <a:stretch>
            <a:fillRect/>
          </a:stretch>
        </p:blipFill>
        <p:spPr>
          <a:xfrm>
            <a:off x="4270150" y="2241888"/>
            <a:ext cx="156847" cy="48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4"/>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19" name="Google Shape;319;p54"/>
          <p:cNvSpPr txBox="1"/>
          <p:nvPr/>
        </p:nvSpPr>
        <p:spPr>
          <a:xfrm>
            <a:off x="520054" y="1210148"/>
            <a:ext cx="8103900" cy="2008800"/>
          </a:xfrm>
          <a:prstGeom prst="rect">
            <a:avLst/>
          </a:prstGeom>
          <a:noFill/>
          <a:ln>
            <a:noFill/>
          </a:ln>
        </p:spPr>
        <p:txBody>
          <a:bodyPr anchorCtr="0" anchor="t" bIns="34275" lIns="68575" spcFirstLastPara="1" rIns="68575" wrap="square" tIns="34275">
            <a:spAutoFit/>
          </a:bodyPr>
          <a:lstStyle/>
          <a:p>
            <a:pPr indent="-279400" lvl="0" marL="342900" rtl="0" algn="l">
              <a:spcBef>
                <a:spcPts val="0"/>
              </a:spcBef>
              <a:spcAft>
                <a:spcPts val="0"/>
              </a:spcAft>
              <a:buClr>
                <a:schemeClr val="dk1"/>
              </a:buClr>
              <a:buSzPts val="1800"/>
              <a:buFont typeface="Calibri"/>
              <a:buAutoNum type="arabicPeriod" startAt="2"/>
            </a:pPr>
            <a:r>
              <a:rPr lang="es" sz="1800">
                <a:solidFill>
                  <a:schemeClr val="dk1"/>
                </a:solidFill>
                <a:latin typeface="Calibri"/>
                <a:ea typeface="Calibri"/>
                <a:cs typeface="Calibri"/>
                <a:sym typeface="Calibri"/>
              </a:rPr>
              <a:t>Expresa las siguientes probabilidades usando la notación de variable aleatoria:</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La probabilidad de que ninguna semilla germine:</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La probabilidad de que todas las semillas germinen: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La probabilidad de que germinen al menos cinco semillas:</a:t>
            </a:r>
            <a:endParaRPr b="1"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Germinación de semillas</a:t>
            </a:r>
            <a:endParaRPr b="1" i="0" sz="2700" u="none" cap="none" strike="noStrike">
              <a:solidFill>
                <a:srgbClr val="423B71"/>
              </a:solidFill>
              <a:latin typeface="Calibri"/>
              <a:ea typeface="Calibri"/>
              <a:cs typeface="Calibri"/>
              <a:sym typeface="Calibri"/>
            </a:endParaRPr>
          </a:p>
        </p:txBody>
      </p:sp>
      <p:sp>
        <p:nvSpPr>
          <p:cNvPr id="139" name="Google Shape;139;p28"/>
          <p:cNvSpPr txBox="1"/>
          <p:nvPr/>
        </p:nvSpPr>
        <p:spPr>
          <a:xfrm>
            <a:off x="551363" y="1388077"/>
            <a:ext cx="4525500" cy="17316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 qué factores depende la germinación de una semilla?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¿Cómo pueden determinar la probabilidad de que una semilla germine?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140" name="Google Shape;140;p28"/>
          <p:cNvPicPr preferRelativeResize="0"/>
          <p:nvPr/>
        </p:nvPicPr>
        <p:blipFill>
          <a:blip r:embed="rId3">
            <a:alphaModFix/>
          </a:blip>
          <a:stretch>
            <a:fillRect/>
          </a:stretch>
        </p:blipFill>
        <p:spPr>
          <a:xfrm>
            <a:off x="5192463" y="1202319"/>
            <a:ext cx="3762335" cy="27388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5"/>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25" name="Google Shape;325;p55"/>
          <p:cNvSpPr txBox="1"/>
          <p:nvPr/>
        </p:nvSpPr>
        <p:spPr>
          <a:xfrm>
            <a:off x="520054" y="1210148"/>
            <a:ext cx="8103900" cy="2008800"/>
          </a:xfrm>
          <a:prstGeom prst="rect">
            <a:avLst/>
          </a:prstGeom>
          <a:noFill/>
          <a:ln>
            <a:noFill/>
          </a:ln>
        </p:spPr>
        <p:txBody>
          <a:bodyPr anchorCtr="0" anchor="t" bIns="34275" lIns="68575" spcFirstLastPara="1" rIns="68575" wrap="square" tIns="34275">
            <a:spAutoFit/>
          </a:bodyPr>
          <a:lstStyle/>
          <a:p>
            <a:pPr indent="-279400" lvl="0" marL="342900" rtl="0" algn="l">
              <a:spcBef>
                <a:spcPts val="0"/>
              </a:spcBef>
              <a:spcAft>
                <a:spcPts val="0"/>
              </a:spcAft>
              <a:buClr>
                <a:schemeClr val="dk1"/>
              </a:buClr>
              <a:buSzPts val="1800"/>
              <a:buFont typeface="Calibri"/>
              <a:buAutoNum type="arabicPeriod" startAt="2"/>
            </a:pPr>
            <a:r>
              <a:rPr lang="es" sz="1800">
                <a:solidFill>
                  <a:schemeClr val="dk1"/>
                </a:solidFill>
                <a:latin typeface="Calibri"/>
                <a:ea typeface="Calibri"/>
                <a:cs typeface="Calibri"/>
                <a:sym typeface="Calibri"/>
              </a:rPr>
              <a:t>Expresa las siguientes probabilidades usando la notación de variable aleatoria:</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La probabilidad de que ninguna semilla germine:</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La probabilidad de que todas las semillas germinen: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La probabilidad de que germinen al menos cinco semillas:</a:t>
            </a:r>
            <a:endParaRPr b="1" sz="1800">
              <a:solidFill>
                <a:schemeClr val="dk1"/>
              </a:solidFill>
              <a:latin typeface="Calibri"/>
              <a:ea typeface="Calibri"/>
              <a:cs typeface="Calibri"/>
              <a:sym typeface="Calibri"/>
            </a:endParaRPr>
          </a:p>
        </p:txBody>
      </p:sp>
      <p:grpSp>
        <p:nvGrpSpPr>
          <p:cNvPr id="326" name="Google Shape;326;p55"/>
          <p:cNvGrpSpPr/>
          <p:nvPr/>
        </p:nvGrpSpPr>
        <p:grpSpPr>
          <a:xfrm>
            <a:off x="3205650" y="3230950"/>
            <a:ext cx="2732700" cy="1692000"/>
            <a:chOff x="3205650" y="3230950"/>
            <a:chExt cx="2732700" cy="1692000"/>
          </a:xfrm>
        </p:grpSpPr>
        <p:sp>
          <p:nvSpPr>
            <p:cNvPr id="327" name="Google Shape;327;p55"/>
            <p:cNvSpPr/>
            <p:nvPr/>
          </p:nvSpPr>
          <p:spPr>
            <a:xfrm>
              <a:off x="3205650" y="3230950"/>
              <a:ext cx="2732700" cy="1692000"/>
            </a:xfrm>
            <a:prstGeom prst="roundRect">
              <a:avLst>
                <a:gd fmla="val 16667" name="adj"/>
              </a:avLst>
            </a:prstGeom>
            <a:solidFill>
              <a:srgbClr val="ACD7BC"/>
            </a:solidFill>
            <a:ln cap="flat" cmpd="sng" w="38100">
              <a:solidFill>
                <a:srgbClr val="ACD7B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8" name="Google Shape;328;p55"/>
            <p:cNvPicPr preferRelativeResize="0"/>
            <p:nvPr/>
          </p:nvPicPr>
          <p:blipFill>
            <a:blip r:embed="rId3">
              <a:alphaModFix/>
            </a:blip>
            <a:stretch>
              <a:fillRect/>
            </a:stretch>
          </p:blipFill>
          <p:spPr>
            <a:xfrm>
              <a:off x="3313575" y="3267073"/>
              <a:ext cx="2516846" cy="1619752"/>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6"/>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34" name="Google Shape;334;p56"/>
          <p:cNvSpPr txBox="1"/>
          <p:nvPr/>
        </p:nvSpPr>
        <p:spPr>
          <a:xfrm>
            <a:off x="520054" y="1210148"/>
            <a:ext cx="8103900" cy="9003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rabicPeriod" startAt="3"/>
            </a:pPr>
            <a:r>
              <a:rPr lang="es" sz="1800">
                <a:solidFill>
                  <a:schemeClr val="dk1"/>
                </a:solidFill>
                <a:latin typeface="Calibri"/>
                <a:ea typeface="Calibri"/>
                <a:cs typeface="Calibri"/>
                <a:sym typeface="Calibri"/>
              </a:rPr>
              <a:t>Calcula las probabilidades del ítem 2 usando la fórmula de la distribución binomial. Comparen estos resultados con las probabilidades estimadas a partir de la simulación con dados.</a:t>
            </a:r>
            <a:endParaRPr b="1"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7"/>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340" name="Google Shape;340;p57"/>
          <p:cNvSpPr txBox="1"/>
          <p:nvPr/>
        </p:nvSpPr>
        <p:spPr>
          <a:xfrm>
            <a:off x="520054" y="1362548"/>
            <a:ext cx="8103900" cy="3462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rabicPeriod" startAt="3"/>
            </a:pPr>
            <a:r>
              <a:t/>
            </a:r>
            <a:endParaRPr b="1" sz="1800">
              <a:solidFill>
                <a:schemeClr val="dk1"/>
              </a:solidFill>
              <a:latin typeface="Calibri"/>
              <a:ea typeface="Calibri"/>
              <a:cs typeface="Calibri"/>
              <a:sym typeface="Calibri"/>
            </a:endParaRPr>
          </a:p>
        </p:txBody>
      </p:sp>
      <p:pic>
        <p:nvPicPr>
          <p:cNvPr id="341" name="Google Shape;341;p57"/>
          <p:cNvPicPr preferRelativeResize="0"/>
          <p:nvPr/>
        </p:nvPicPr>
        <p:blipFill>
          <a:blip r:embed="rId3">
            <a:alphaModFix/>
          </a:blip>
          <a:stretch>
            <a:fillRect/>
          </a:stretch>
        </p:blipFill>
        <p:spPr>
          <a:xfrm>
            <a:off x="778475" y="1424650"/>
            <a:ext cx="7587050" cy="3478450"/>
          </a:xfrm>
          <a:prstGeom prst="rect">
            <a:avLst/>
          </a:prstGeom>
          <a:noFill/>
          <a:ln>
            <a:noFill/>
          </a:ln>
        </p:spPr>
      </p:pic>
      <p:sp>
        <p:nvSpPr>
          <p:cNvPr id="342" name="Google Shape;342;p57"/>
          <p:cNvSpPr/>
          <p:nvPr/>
        </p:nvSpPr>
        <p:spPr>
          <a:xfrm>
            <a:off x="462275" y="1211875"/>
            <a:ext cx="8103900" cy="3558300"/>
          </a:xfrm>
          <a:prstGeom prst="roundRect">
            <a:avLst>
              <a:gd fmla="val 16667" name="adj"/>
            </a:avLst>
          </a:prstGeom>
          <a:noFill/>
          <a:ln cap="flat" cmpd="sng" w="38100">
            <a:solidFill>
              <a:srgbClr val="7FB5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8"/>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348" name="Google Shape;348;p58"/>
          <p:cNvSpPr txBox="1"/>
          <p:nvPr/>
        </p:nvSpPr>
        <p:spPr>
          <a:xfrm>
            <a:off x="520054" y="1210148"/>
            <a:ext cx="8103900" cy="22857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Ahora consideremos 30 eventos, es decir, que se siembran 30 semillas. Calcula las siguiente probabilidades: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Probabilidad de que germinen 20 semillas.</a:t>
            </a:r>
            <a:endParaRPr sz="1800">
              <a:solidFill>
                <a:schemeClr val="dk1"/>
              </a:solidFill>
              <a:latin typeface="Calibri"/>
              <a:ea typeface="Calibri"/>
              <a:cs typeface="Calibri"/>
              <a:sym typeface="Calibri"/>
            </a:endParaRPr>
          </a:p>
          <a:p>
            <a:pPr indent="0" lvl="0" marL="9144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Probabilidad de que germinen al menos 20 semillas.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Probabilidad de que germinen más de 20 semillas.</a:t>
            </a:r>
            <a:endParaRPr b="1"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9"/>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354" name="Google Shape;354;p59"/>
          <p:cNvSpPr txBox="1"/>
          <p:nvPr/>
        </p:nvSpPr>
        <p:spPr>
          <a:xfrm>
            <a:off x="520054" y="1210148"/>
            <a:ext cx="8103900" cy="22857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Ahora consideremos 30 eventos, es decir, que se siembran 30 semillas. Calcula las siguiente probabilidades: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Probabilidad de que germinen 20 semillas.</a:t>
            </a:r>
            <a:endParaRPr sz="1800">
              <a:solidFill>
                <a:schemeClr val="dk1"/>
              </a:solidFill>
              <a:latin typeface="Calibri"/>
              <a:ea typeface="Calibri"/>
              <a:cs typeface="Calibri"/>
              <a:sym typeface="Calibri"/>
            </a:endParaRPr>
          </a:p>
          <a:p>
            <a:pPr indent="0" lvl="0" marL="9144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Probabilidad de que germinen al menos 20 semillas.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9144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Probabilidad de que germinen más de 20 semillas.</a:t>
            </a:r>
            <a:endParaRPr b="1" sz="1800">
              <a:solidFill>
                <a:schemeClr val="dk1"/>
              </a:solidFill>
              <a:latin typeface="Calibri"/>
              <a:ea typeface="Calibri"/>
              <a:cs typeface="Calibri"/>
              <a:sym typeface="Calibri"/>
            </a:endParaRPr>
          </a:p>
        </p:txBody>
      </p:sp>
      <p:pic>
        <p:nvPicPr>
          <p:cNvPr id="355" name="Google Shape;355;p59"/>
          <p:cNvPicPr preferRelativeResize="0"/>
          <p:nvPr/>
        </p:nvPicPr>
        <p:blipFill rotWithShape="1">
          <a:blip r:embed="rId3">
            <a:alphaModFix/>
          </a:blip>
          <a:srcRect b="65607" l="67769" r="15253" t="0"/>
          <a:stretch/>
        </p:blipFill>
        <p:spPr>
          <a:xfrm>
            <a:off x="5507600" y="1981175"/>
            <a:ext cx="1108923" cy="363937"/>
          </a:xfrm>
          <a:prstGeom prst="rect">
            <a:avLst/>
          </a:prstGeom>
          <a:noFill/>
          <a:ln>
            <a:noFill/>
          </a:ln>
        </p:spPr>
      </p:pic>
      <p:pic>
        <p:nvPicPr>
          <p:cNvPr id="356" name="Google Shape;356;p59"/>
          <p:cNvPicPr preferRelativeResize="0"/>
          <p:nvPr/>
        </p:nvPicPr>
        <p:blipFill rotWithShape="1">
          <a:blip r:embed="rId3">
            <a:alphaModFix/>
          </a:blip>
          <a:srcRect b="37928" l="82274" r="1141" t="30858"/>
          <a:stretch/>
        </p:blipFill>
        <p:spPr>
          <a:xfrm>
            <a:off x="6354600" y="2571750"/>
            <a:ext cx="1108925" cy="338125"/>
          </a:xfrm>
          <a:prstGeom prst="rect">
            <a:avLst/>
          </a:prstGeom>
          <a:noFill/>
          <a:ln>
            <a:noFill/>
          </a:ln>
        </p:spPr>
      </p:pic>
      <p:pic>
        <p:nvPicPr>
          <p:cNvPr id="357" name="Google Shape;357;p59"/>
          <p:cNvPicPr preferRelativeResize="0"/>
          <p:nvPr/>
        </p:nvPicPr>
        <p:blipFill rotWithShape="1">
          <a:blip r:embed="rId3">
            <a:alphaModFix/>
          </a:blip>
          <a:srcRect b="12797" l="78749" r="4678" t="62252"/>
          <a:stretch/>
        </p:blipFill>
        <p:spPr>
          <a:xfrm>
            <a:off x="6210250" y="3180200"/>
            <a:ext cx="1108925" cy="27047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0"/>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¿Cómo calcular?</a:t>
            </a:r>
            <a:endParaRPr b="1" i="0" sz="2700" u="none" cap="none" strike="noStrike">
              <a:solidFill>
                <a:srgbClr val="423B71"/>
              </a:solidFill>
              <a:latin typeface="Calibri"/>
              <a:ea typeface="Calibri"/>
              <a:cs typeface="Calibri"/>
              <a:sym typeface="Calibri"/>
            </a:endParaRPr>
          </a:p>
        </p:txBody>
      </p:sp>
      <p:sp>
        <p:nvSpPr>
          <p:cNvPr id="363" name="Google Shape;363;p60"/>
          <p:cNvSpPr txBox="1"/>
          <p:nvPr/>
        </p:nvSpPr>
        <p:spPr>
          <a:xfrm>
            <a:off x="520054" y="1362548"/>
            <a:ext cx="8103900" cy="28398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lphaLcPeriod"/>
            </a:pP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 ¿Cómo se puede plantear el cálculo de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¿Cómo se puede plantear el cálculo de                        ?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64" name="Google Shape;364;p60"/>
          <p:cNvPicPr preferRelativeResize="0"/>
          <p:nvPr/>
        </p:nvPicPr>
        <p:blipFill>
          <a:blip r:embed="rId3">
            <a:alphaModFix/>
          </a:blip>
          <a:stretch>
            <a:fillRect/>
          </a:stretch>
        </p:blipFill>
        <p:spPr>
          <a:xfrm>
            <a:off x="1076425" y="1237423"/>
            <a:ext cx="3267075" cy="628650"/>
          </a:xfrm>
          <a:prstGeom prst="rect">
            <a:avLst/>
          </a:prstGeom>
          <a:noFill/>
          <a:ln>
            <a:noFill/>
          </a:ln>
        </p:spPr>
      </p:pic>
      <p:pic>
        <p:nvPicPr>
          <p:cNvPr id="365" name="Google Shape;365;p60"/>
          <p:cNvPicPr preferRelativeResize="0"/>
          <p:nvPr/>
        </p:nvPicPr>
        <p:blipFill rotWithShape="1">
          <a:blip r:embed="rId4">
            <a:alphaModFix/>
          </a:blip>
          <a:srcRect b="37928" l="82274" r="1141" t="30858"/>
          <a:stretch/>
        </p:blipFill>
        <p:spPr>
          <a:xfrm>
            <a:off x="4711300" y="2175875"/>
            <a:ext cx="1108925" cy="338125"/>
          </a:xfrm>
          <a:prstGeom prst="rect">
            <a:avLst/>
          </a:prstGeom>
          <a:noFill/>
          <a:ln>
            <a:noFill/>
          </a:ln>
        </p:spPr>
      </p:pic>
      <p:pic>
        <p:nvPicPr>
          <p:cNvPr id="366" name="Google Shape;366;p60"/>
          <p:cNvPicPr preferRelativeResize="0"/>
          <p:nvPr/>
        </p:nvPicPr>
        <p:blipFill rotWithShape="1">
          <a:blip r:embed="rId4">
            <a:alphaModFix/>
          </a:blip>
          <a:srcRect b="12797" l="78749" r="4678" t="62252"/>
          <a:stretch/>
        </p:blipFill>
        <p:spPr>
          <a:xfrm>
            <a:off x="4711300" y="3045450"/>
            <a:ext cx="1108925" cy="2704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61"/>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¿Cómo calcular?</a:t>
            </a:r>
            <a:endParaRPr b="1" i="0" sz="2700" u="none" cap="none" strike="noStrike">
              <a:solidFill>
                <a:srgbClr val="423B71"/>
              </a:solidFill>
              <a:latin typeface="Calibri"/>
              <a:ea typeface="Calibri"/>
              <a:cs typeface="Calibri"/>
              <a:sym typeface="Calibri"/>
            </a:endParaRPr>
          </a:p>
        </p:txBody>
      </p:sp>
      <p:sp>
        <p:nvSpPr>
          <p:cNvPr id="372" name="Google Shape;372;p61"/>
          <p:cNvSpPr txBox="1"/>
          <p:nvPr/>
        </p:nvSpPr>
        <p:spPr>
          <a:xfrm>
            <a:off x="520054" y="1362548"/>
            <a:ext cx="8103900" cy="28398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lphaLcPeriod"/>
            </a:pP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 ¿Cómo se puede plantear el cálculo de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lphaLcPeriod"/>
            </a:pPr>
            <a:r>
              <a:rPr lang="es" sz="1800">
                <a:solidFill>
                  <a:schemeClr val="dk1"/>
                </a:solidFill>
                <a:latin typeface="Calibri"/>
                <a:ea typeface="Calibri"/>
                <a:cs typeface="Calibri"/>
                <a:sym typeface="Calibri"/>
              </a:rPr>
              <a:t>¿Cómo se puede plantear el cálculo de                        ?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73" name="Google Shape;373;p61"/>
          <p:cNvPicPr preferRelativeResize="0"/>
          <p:nvPr/>
        </p:nvPicPr>
        <p:blipFill>
          <a:blip r:embed="rId3">
            <a:alphaModFix/>
          </a:blip>
          <a:stretch>
            <a:fillRect/>
          </a:stretch>
        </p:blipFill>
        <p:spPr>
          <a:xfrm>
            <a:off x="1076425" y="1237423"/>
            <a:ext cx="3267075" cy="628650"/>
          </a:xfrm>
          <a:prstGeom prst="rect">
            <a:avLst/>
          </a:prstGeom>
          <a:noFill/>
          <a:ln>
            <a:noFill/>
          </a:ln>
        </p:spPr>
      </p:pic>
      <p:pic>
        <p:nvPicPr>
          <p:cNvPr id="374" name="Google Shape;374;p61"/>
          <p:cNvPicPr preferRelativeResize="0"/>
          <p:nvPr/>
        </p:nvPicPr>
        <p:blipFill rotWithShape="1">
          <a:blip r:embed="rId4">
            <a:alphaModFix/>
          </a:blip>
          <a:srcRect b="37928" l="82274" r="1141" t="30858"/>
          <a:stretch/>
        </p:blipFill>
        <p:spPr>
          <a:xfrm>
            <a:off x="4711300" y="2175875"/>
            <a:ext cx="1108925" cy="338125"/>
          </a:xfrm>
          <a:prstGeom prst="rect">
            <a:avLst/>
          </a:prstGeom>
          <a:noFill/>
          <a:ln>
            <a:noFill/>
          </a:ln>
        </p:spPr>
      </p:pic>
      <p:pic>
        <p:nvPicPr>
          <p:cNvPr id="375" name="Google Shape;375;p61"/>
          <p:cNvPicPr preferRelativeResize="0"/>
          <p:nvPr/>
        </p:nvPicPr>
        <p:blipFill rotWithShape="1">
          <a:blip r:embed="rId4">
            <a:alphaModFix/>
          </a:blip>
          <a:srcRect b="12797" l="78749" r="4678" t="62252"/>
          <a:stretch/>
        </p:blipFill>
        <p:spPr>
          <a:xfrm>
            <a:off x="4711300" y="3045450"/>
            <a:ext cx="1108925" cy="270470"/>
          </a:xfrm>
          <a:prstGeom prst="rect">
            <a:avLst/>
          </a:prstGeom>
          <a:noFill/>
          <a:ln>
            <a:noFill/>
          </a:ln>
        </p:spPr>
      </p:pic>
      <p:pic>
        <p:nvPicPr>
          <p:cNvPr id="376" name="Google Shape;376;p61"/>
          <p:cNvPicPr preferRelativeResize="0"/>
          <p:nvPr/>
        </p:nvPicPr>
        <p:blipFill rotWithShape="1">
          <a:blip r:embed="rId5">
            <a:alphaModFix/>
          </a:blip>
          <a:srcRect b="51837" l="615" r="1728" t="0"/>
          <a:stretch/>
        </p:blipFill>
        <p:spPr>
          <a:xfrm>
            <a:off x="158813" y="2644488"/>
            <a:ext cx="8922624" cy="270475"/>
          </a:xfrm>
          <a:prstGeom prst="rect">
            <a:avLst/>
          </a:prstGeom>
          <a:noFill/>
          <a:ln>
            <a:noFill/>
          </a:ln>
        </p:spPr>
      </p:pic>
      <p:pic>
        <p:nvPicPr>
          <p:cNvPr id="377" name="Google Shape;377;p61"/>
          <p:cNvPicPr preferRelativeResize="0"/>
          <p:nvPr/>
        </p:nvPicPr>
        <p:blipFill rotWithShape="1">
          <a:blip r:embed="rId5">
            <a:alphaModFix/>
          </a:blip>
          <a:srcRect b="0" l="616" r="10050" t="51837"/>
          <a:stretch/>
        </p:blipFill>
        <p:spPr>
          <a:xfrm>
            <a:off x="490888" y="3604725"/>
            <a:ext cx="8162225" cy="270475"/>
          </a:xfrm>
          <a:prstGeom prst="rect">
            <a:avLst/>
          </a:prstGeom>
          <a:noFill/>
          <a:ln>
            <a:noFill/>
          </a:ln>
        </p:spPr>
      </p:pic>
      <p:sp>
        <p:nvSpPr>
          <p:cNvPr id="378" name="Google Shape;378;p61"/>
          <p:cNvSpPr/>
          <p:nvPr/>
        </p:nvSpPr>
        <p:spPr>
          <a:xfrm>
            <a:off x="158825" y="2528350"/>
            <a:ext cx="8977800" cy="508200"/>
          </a:xfrm>
          <a:prstGeom prst="roundRect">
            <a:avLst>
              <a:gd fmla="val 16667" name="adj"/>
            </a:avLst>
          </a:prstGeom>
          <a:noFill/>
          <a:ln cap="flat" cmpd="sng" w="38100">
            <a:solidFill>
              <a:srgbClr val="7FB5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61"/>
          <p:cNvSpPr/>
          <p:nvPr/>
        </p:nvSpPr>
        <p:spPr>
          <a:xfrm>
            <a:off x="300300" y="3485875"/>
            <a:ext cx="8470200" cy="508200"/>
          </a:xfrm>
          <a:prstGeom prst="roundRect">
            <a:avLst>
              <a:gd fmla="val 16667" name="adj"/>
            </a:avLst>
          </a:prstGeom>
          <a:noFill/>
          <a:ln cap="flat" cmpd="sng" w="38100">
            <a:solidFill>
              <a:srgbClr val="7FB59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62"/>
          <p:cNvPicPr preferRelativeResize="0"/>
          <p:nvPr/>
        </p:nvPicPr>
        <p:blipFill>
          <a:blip r:embed="rId3">
            <a:alphaModFix/>
          </a:blip>
          <a:stretch>
            <a:fillRect/>
          </a:stretch>
        </p:blipFill>
        <p:spPr>
          <a:xfrm>
            <a:off x="152400" y="152400"/>
            <a:ext cx="8681197" cy="4838700"/>
          </a:xfrm>
          <a:prstGeom prst="rect">
            <a:avLst/>
          </a:prstGeom>
          <a:noFill/>
          <a:ln>
            <a:noFill/>
          </a:ln>
        </p:spPr>
      </p:pic>
      <p:sp>
        <p:nvSpPr>
          <p:cNvPr id="385" name="Google Shape;385;p62"/>
          <p:cNvSpPr txBox="1"/>
          <p:nvPr/>
        </p:nvSpPr>
        <p:spPr>
          <a:xfrm>
            <a:off x="152404" y="152410"/>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
        <p:nvSpPr>
          <p:cNvPr id="386" name="Google Shape;386;p62"/>
          <p:cNvSpPr txBox="1"/>
          <p:nvPr/>
        </p:nvSpPr>
        <p:spPr>
          <a:xfrm>
            <a:off x="254828" y="727900"/>
            <a:ext cx="997500" cy="3462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lphaLcPeriod"/>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63"/>
          <p:cNvPicPr preferRelativeResize="0"/>
          <p:nvPr/>
        </p:nvPicPr>
        <p:blipFill>
          <a:blip r:embed="rId3">
            <a:alphaModFix/>
          </a:blip>
          <a:stretch>
            <a:fillRect/>
          </a:stretch>
        </p:blipFill>
        <p:spPr>
          <a:xfrm>
            <a:off x="152400" y="152400"/>
            <a:ext cx="8827062" cy="4838701"/>
          </a:xfrm>
          <a:prstGeom prst="rect">
            <a:avLst/>
          </a:prstGeom>
          <a:noFill/>
          <a:ln>
            <a:noFill/>
          </a:ln>
        </p:spPr>
      </p:pic>
      <p:sp>
        <p:nvSpPr>
          <p:cNvPr id="392" name="Google Shape;392;p63"/>
          <p:cNvSpPr txBox="1"/>
          <p:nvPr/>
        </p:nvSpPr>
        <p:spPr>
          <a:xfrm>
            <a:off x="254828" y="727900"/>
            <a:ext cx="997500" cy="3462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lphaLcPeriod" startAt="2"/>
            </a:pPr>
            <a:r>
              <a:t/>
            </a:r>
            <a:endParaRPr sz="1800">
              <a:solidFill>
                <a:schemeClr val="dk1"/>
              </a:solidFill>
              <a:latin typeface="Calibri"/>
              <a:ea typeface="Calibri"/>
              <a:cs typeface="Calibri"/>
              <a:sym typeface="Calibri"/>
            </a:endParaRPr>
          </a:p>
        </p:txBody>
      </p:sp>
      <p:sp>
        <p:nvSpPr>
          <p:cNvPr id="393" name="Google Shape;393;p63"/>
          <p:cNvSpPr txBox="1"/>
          <p:nvPr/>
        </p:nvSpPr>
        <p:spPr>
          <a:xfrm>
            <a:off x="152404" y="152410"/>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64"/>
          <p:cNvPicPr preferRelativeResize="0"/>
          <p:nvPr/>
        </p:nvPicPr>
        <p:blipFill>
          <a:blip r:embed="rId3">
            <a:alphaModFix/>
          </a:blip>
          <a:stretch>
            <a:fillRect/>
          </a:stretch>
        </p:blipFill>
        <p:spPr>
          <a:xfrm>
            <a:off x="152400" y="152400"/>
            <a:ext cx="8812564" cy="4838700"/>
          </a:xfrm>
          <a:prstGeom prst="rect">
            <a:avLst/>
          </a:prstGeom>
          <a:noFill/>
          <a:ln>
            <a:noFill/>
          </a:ln>
        </p:spPr>
      </p:pic>
      <p:sp>
        <p:nvSpPr>
          <p:cNvPr id="399" name="Google Shape;399;p64"/>
          <p:cNvSpPr txBox="1"/>
          <p:nvPr/>
        </p:nvSpPr>
        <p:spPr>
          <a:xfrm>
            <a:off x="254828" y="727900"/>
            <a:ext cx="997500" cy="346200"/>
          </a:xfrm>
          <a:prstGeom prst="rect">
            <a:avLst/>
          </a:prstGeom>
          <a:noFill/>
          <a:ln>
            <a:noFill/>
          </a:ln>
        </p:spPr>
        <p:txBody>
          <a:bodyPr anchorCtr="0" anchor="t" bIns="34275" lIns="68575" spcFirstLastPara="1" rIns="68575" wrap="square" tIns="34275">
            <a:spAutoFit/>
          </a:bodyPr>
          <a:lstStyle/>
          <a:p>
            <a:pPr indent="-342900" lvl="0" marL="457200" rtl="0" algn="l">
              <a:spcBef>
                <a:spcPts val="0"/>
              </a:spcBef>
              <a:spcAft>
                <a:spcPts val="0"/>
              </a:spcAft>
              <a:buClr>
                <a:schemeClr val="dk1"/>
              </a:buClr>
              <a:buSzPts val="1800"/>
              <a:buFont typeface="Calibri"/>
              <a:buAutoNum type="alphaLcPeriod" startAt="3"/>
            </a:pPr>
            <a:r>
              <a:t/>
            </a:r>
            <a:endParaRPr sz="1800">
              <a:solidFill>
                <a:schemeClr val="dk1"/>
              </a:solidFill>
              <a:latin typeface="Calibri"/>
              <a:ea typeface="Calibri"/>
              <a:cs typeface="Calibri"/>
              <a:sym typeface="Calibri"/>
            </a:endParaRPr>
          </a:p>
        </p:txBody>
      </p:sp>
      <p:sp>
        <p:nvSpPr>
          <p:cNvPr id="400" name="Google Shape;400;p64"/>
          <p:cNvSpPr txBox="1"/>
          <p:nvPr/>
        </p:nvSpPr>
        <p:spPr>
          <a:xfrm>
            <a:off x="152404" y="152410"/>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p:nvPr/>
        </p:nvSpPr>
        <p:spPr>
          <a:xfrm>
            <a:off x="581675" y="2094163"/>
            <a:ext cx="5692800" cy="1263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Para que un cultivo sea rentable, un agricultor necesita que germinen al menos el 80% de las semillas sembradas. Si el agricultor decide sembrar 900 semillas de tomate, ¿cuál es la probabilidad de que su cultivo sea rentable?</a:t>
            </a:r>
            <a:endParaRPr b="1" sz="1100"/>
          </a:p>
        </p:txBody>
      </p:sp>
      <p:sp>
        <p:nvSpPr>
          <p:cNvPr id="146" name="Google Shape;146;p29"/>
          <p:cNvSpPr txBox="1"/>
          <p:nvPr/>
        </p:nvSpPr>
        <p:spPr>
          <a:xfrm>
            <a:off x="510954" y="3147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Problema</a:t>
            </a:r>
            <a:r>
              <a:rPr b="1" i="0" lang="es" sz="2700" u="none" cap="none" strike="noStrike">
                <a:solidFill>
                  <a:srgbClr val="423B71"/>
                </a:solidFill>
                <a:latin typeface="Calibri"/>
                <a:ea typeface="Calibri"/>
                <a:cs typeface="Calibri"/>
                <a:sym typeface="Calibri"/>
              </a:rPr>
              <a:t>  </a:t>
            </a:r>
            <a:endParaRPr b="1" i="0" sz="2700" u="none" cap="none" strike="noStrike">
              <a:solidFill>
                <a:srgbClr val="423B71"/>
              </a:solidFill>
              <a:latin typeface="Calibri"/>
              <a:ea typeface="Calibri"/>
              <a:cs typeface="Calibri"/>
              <a:sym typeface="Calibri"/>
            </a:endParaRPr>
          </a:p>
        </p:txBody>
      </p:sp>
      <p:grpSp>
        <p:nvGrpSpPr>
          <p:cNvPr id="147" name="Google Shape;147;p29"/>
          <p:cNvGrpSpPr/>
          <p:nvPr/>
        </p:nvGrpSpPr>
        <p:grpSpPr>
          <a:xfrm>
            <a:off x="551378" y="916675"/>
            <a:ext cx="5753400" cy="1177500"/>
            <a:chOff x="551378" y="916675"/>
            <a:chExt cx="5753400" cy="1177500"/>
          </a:xfrm>
        </p:grpSpPr>
        <p:sp>
          <p:nvSpPr>
            <p:cNvPr id="148" name="Google Shape;148;p29"/>
            <p:cNvSpPr txBox="1"/>
            <p:nvPr/>
          </p:nvSpPr>
          <p:spPr>
            <a:xfrm>
              <a:off x="551378" y="916675"/>
              <a:ext cx="57534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Se estima que la probabilidad de que una semilla de tomate germine en clima templado, con un sustrato adecuado y con niveles óptimos de hidratación es de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149" name="Google Shape;149;p29"/>
            <p:cNvPicPr preferRelativeResize="0"/>
            <p:nvPr/>
          </p:nvPicPr>
          <p:blipFill>
            <a:blip r:embed="rId3">
              <a:alphaModFix/>
            </a:blip>
            <a:stretch>
              <a:fillRect/>
            </a:stretch>
          </p:blipFill>
          <p:spPr>
            <a:xfrm>
              <a:off x="4043950" y="1474900"/>
              <a:ext cx="146025" cy="484800"/>
            </a:xfrm>
            <a:prstGeom prst="rect">
              <a:avLst/>
            </a:prstGeom>
            <a:noFill/>
            <a:ln>
              <a:noFill/>
            </a:ln>
          </p:spPr>
        </p:pic>
      </p:grpSp>
      <p:pic>
        <p:nvPicPr>
          <p:cNvPr id="150" name="Google Shape;150;p29"/>
          <p:cNvPicPr preferRelativeResize="0"/>
          <p:nvPr/>
        </p:nvPicPr>
        <p:blipFill>
          <a:blip r:embed="rId4">
            <a:alphaModFix/>
          </a:blip>
          <a:stretch>
            <a:fillRect/>
          </a:stretch>
        </p:blipFill>
        <p:spPr>
          <a:xfrm>
            <a:off x="4864750" y="2211300"/>
            <a:ext cx="4279248" cy="28008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5"/>
          <p:cNvSpPr txBox="1"/>
          <p:nvPr/>
        </p:nvSpPr>
        <p:spPr>
          <a:xfrm>
            <a:off x="520425" y="1357475"/>
            <a:ext cx="72702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AutoNum type="arabicPeriod" startAt="2"/>
            </a:pPr>
            <a:r>
              <a:rPr lang="es" sz="1800">
                <a:solidFill>
                  <a:schemeClr val="dk1"/>
                </a:solidFill>
                <a:latin typeface="Calibri"/>
                <a:ea typeface="Calibri"/>
                <a:cs typeface="Calibri"/>
                <a:sym typeface="Calibri"/>
              </a:rPr>
              <a:t>Recordemos que, para que un cultivo sea rentable, el agricultor requiere que germinen al menos el 80% de las semillas sembradas. Si el agricultor decide plantar 900 semillas de tomate, ¿cuál es la probabilidad de que germinen al menos 80% de las 900 semillas?</a:t>
            </a:r>
            <a:endParaRPr sz="1800">
              <a:latin typeface="Calibri"/>
              <a:ea typeface="Calibri"/>
              <a:cs typeface="Calibri"/>
              <a:sym typeface="Calibri"/>
            </a:endParaRPr>
          </a:p>
        </p:txBody>
      </p:sp>
      <p:sp>
        <p:nvSpPr>
          <p:cNvPr id="406" name="Google Shape;406;p65"/>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3</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66"/>
          <p:cNvPicPr preferRelativeResize="0"/>
          <p:nvPr/>
        </p:nvPicPr>
        <p:blipFill>
          <a:blip r:embed="rId3">
            <a:alphaModFix/>
          </a:blip>
          <a:stretch>
            <a:fillRect/>
          </a:stretch>
        </p:blipFill>
        <p:spPr>
          <a:xfrm>
            <a:off x="209250" y="1478525"/>
            <a:ext cx="8839199" cy="3524311"/>
          </a:xfrm>
          <a:prstGeom prst="rect">
            <a:avLst/>
          </a:prstGeom>
          <a:noFill/>
          <a:ln>
            <a:noFill/>
          </a:ln>
        </p:spPr>
      </p:pic>
      <p:sp>
        <p:nvSpPr>
          <p:cNvPr id="412" name="Google Shape;412;p66"/>
          <p:cNvSpPr txBox="1"/>
          <p:nvPr/>
        </p:nvSpPr>
        <p:spPr>
          <a:xfrm>
            <a:off x="501479" y="666910"/>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 ( X ≥ 720 )</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7"/>
          <p:cNvSpPr txBox="1"/>
          <p:nvPr/>
        </p:nvSpPr>
        <p:spPr>
          <a:xfrm>
            <a:off x="520429" y="335385"/>
            <a:ext cx="52998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Conclusiones</a:t>
            </a:r>
            <a:endParaRPr b="1" i="0" sz="2700" u="none" cap="none" strike="noStrike">
              <a:solidFill>
                <a:srgbClr val="423B71"/>
              </a:solidFill>
              <a:latin typeface="Calibri"/>
              <a:ea typeface="Calibri"/>
              <a:cs typeface="Calibri"/>
              <a:sym typeface="Calibri"/>
            </a:endParaRPr>
          </a:p>
        </p:txBody>
      </p:sp>
      <p:sp>
        <p:nvSpPr>
          <p:cNvPr id="418" name="Google Shape;418;p67"/>
          <p:cNvSpPr txBox="1"/>
          <p:nvPr/>
        </p:nvSpPr>
        <p:spPr>
          <a:xfrm>
            <a:off x="520054" y="1210148"/>
            <a:ext cx="8103900" cy="3671100"/>
          </a:xfrm>
          <a:prstGeom prst="rect">
            <a:avLst/>
          </a:prstGeom>
          <a:no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distribución binomial se aplica cuando se realizan repeticiones de un experimento dicotómico, donde:</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Todas las repeticiones son independientes entre sí </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probabilidad de éxito en cada repetición es siempre la misma.</a:t>
            </a:r>
            <a:endParaRPr sz="18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distribución binomial nos permite determinar la probabilidad de tener exactamente </a:t>
            </a:r>
            <a:r>
              <a:rPr i="1" lang="es" sz="1800">
                <a:solidFill>
                  <a:schemeClr val="dk1"/>
                </a:solidFill>
                <a:latin typeface="Cambria"/>
                <a:ea typeface="Cambria"/>
                <a:cs typeface="Cambria"/>
                <a:sym typeface="Cambria"/>
              </a:rPr>
              <a:t>x</a:t>
            </a:r>
            <a:r>
              <a:rPr lang="es" sz="1800">
                <a:solidFill>
                  <a:schemeClr val="dk1"/>
                </a:solidFill>
                <a:latin typeface="Calibri"/>
                <a:ea typeface="Calibri"/>
                <a:cs typeface="Calibri"/>
                <a:sym typeface="Calibri"/>
              </a:rPr>
              <a:t> éxitos en </a:t>
            </a:r>
            <a:r>
              <a:rPr i="1" lang="es" sz="1800">
                <a:solidFill>
                  <a:schemeClr val="dk1"/>
                </a:solidFill>
                <a:latin typeface="Cambria"/>
                <a:ea typeface="Cambria"/>
                <a:cs typeface="Cambria"/>
                <a:sym typeface="Cambria"/>
              </a:rPr>
              <a:t>n</a:t>
            </a:r>
            <a:r>
              <a:rPr lang="es" sz="1800">
                <a:solidFill>
                  <a:schemeClr val="dk1"/>
                </a:solidFill>
                <a:latin typeface="Calibri"/>
                <a:ea typeface="Calibri"/>
                <a:cs typeface="Calibri"/>
                <a:sym typeface="Calibri"/>
              </a:rPr>
              <a:t> re</a:t>
            </a:r>
            <a:r>
              <a:rPr lang="es" sz="1800">
                <a:solidFill>
                  <a:schemeClr val="dk1"/>
                </a:solidFill>
                <a:latin typeface="Calibri"/>
                <a:ea typeface="Calibri"/>
                <a:cs typeface="Calibri"/>
                <a:sym typeface="Calibri"/>
              </a:rPr>
              <a:t>peticiones del experimento dicotómico.</a:t>
            </a:r>
            <a:endParaRPr sz="18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 importante tener en cuenta que la probabilidad teórica y las estimaciones obtenidas a partir de las frecuencias relativas pueden diferir bastante, debido a factores como el número de repeticiones del experimento o el número de simulaciones realizadas, por lo que es necesario tener precaución al interpretar los resultados.</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68"/>
          <p:cNvPicPr preferRelativeResize="0"/>
          <p:nvPr/>
        </p:nvPicPr>
        <p:blipFill>
          <a:blip r:embed="rId3">
            <a:alphaModFix/>
          </a:blip>
          <a:stretch>
            <a:fillRect/>
          </a:stretch>
        </p:blipFill>
        <p:spPr>
          <a:xfrm>
            <a:off x="0" y="0"/>
            <a:ext cx="9144003" cy="5143501"/>
          </a:xfrm>
          <a:prstGeom prst="rect">
            <a:avLst/>
          </a:prstGeom>
          <a:noFill/>
          <a:ln>
            <a:noFill/>
          </a:ln>
        </p:spPr>
      </p:pic>
      <p:sp>
        <p:nvSpPr>
          <p:cNvPr id="424" name="Google Shape;424;p68"/>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Germinación de semillas</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56" name="Google Shape;156;p30"/>
          <p:cNvSpPr txBox="1"/>
          <p:nvPr/>
        </p:nvSpPr>
        <p:spPr>
          <a:xfrm>
            <a:off x="520429" y="1293073"/>
            <a:ext cx="8103900" cy="2285700"/>
          </a:xfrm>
          <a:prstGeom prst="rect">
            <a:avLst/>
          </a:prstGeom>
          <a:noFill/>
          <a:ln>
            <a:noFill/>
          </a:ln>
        </p:spPr>
        <p:txBody>
          <a:bodyPr anchorCtr="0" anchor="t" bIns="34275" lIns="68575" spcFirstLastPara="1" rIns="68575" wrap="square" tIns="34275">
            <a:spAutoFit/>
          </a:bodyPr>
          <a:lstStyle/>
          <a:p>
            <a:pPr indent="-355600" lvl="0" marL="419100" marR="0" rtl="0" algn="l">
              <a:lnSpc>
                <a:spcPct val="100000"/>
              </a:lnSpc>
              <a:spcBef>
                <a:spcPts val="0"/>
              </a:spcBef>
              <a:spcAft>
                <a:spcPts val="0"/>
              </a:spcAft>
              <a:buClr>
                <a:schemeClr val="dk1"/>
              </a:buClr>
              <a:buSzPts val="1800"/>
              <a:buFont typeface="Arial"/>
              <a:buAutoNum type="arabicPeriod"/>
            </a:pPr>
            <a:r>
              <a:rPr b="1" lang="es" sz="1800">
                <a:solidFill>
                  <a:schemeClr val="dk1"/>
                </a:solidFill>
                <a:latin typeface="Calibri"/>
                <a:ea typeface="Calibri"/>
                <a:cs typeface="Calibri"/>
                <a:sym typeface="Calibri"/>
              </a:rPr>
              <a:t>Supongamos que quieres crear un almácigo de tomates, para ello siembras siete semillas de tomate:</a:t>
            </a:r>
            <a:endParaRPr sz="1800"/>
          </a:p>
          <a:p>
            <a:pPr indent="0" lvl="0" marL="38100" marR="0" rtl="0" algn="l">
              <a:lnSpc>
                <a:spcPct val="100000"/>
              </a:lnSpc>
              <a:spcBef>
                <a:spcPts val="0"/>
              </a:spcBef>
              <a:spcAft>
                <a:spcPts val="0"/>
              </a:spcAft>
              <a:buNone/>
            </a:pPr>
            <a:r>
              <a:t/>
            </a:r>
            <a:endParaRPr b="1" i="0" sz="1800" u="none" cap="none" strike="noStrike">
              <a:solidFill>
                <a:schemeClr val="dk1"/>
              </a:solidFill>
              <a:latin typeface="Calibri"/>
              <a:ea typeface="Calibri"/>
              <a:cs typeface="Calibri"/>
              <a:sym typeface="Calibri"/>
            </a:endParaRPr>
          </a:p>
          <a:p>
            <a:pPr indent="-279400" lvl="1" marL="685800" marR="0" rtl="0" algn="l">
              <a:lnSpc>
                <a:spcPct val="100000"/>
              </a:lnSpc>
              <a:spcBef>
                <a:spcPts val="0"/>
              </a:spcBef>
              <a:spcAft>
                <a:spcPts val="0"/>
              </a:spcAft>
              <a:buClr>
                <a:schemeClr val="dk1"/>
              </a:buClr>
              <a:buSzPts val="1800"/>
              <a:buFont typeface="Arial"/>
              <a:buAutoNum type="alphaLcPeriod"/>
            </a:pPr>
            <a:r>
              <a:rPr lang="es" sz="1800">
                <a:solidFill>
                  <a:schemeClr val="dk1"/>
                </a:solidFill>
                <a:latin typeface="Calibri"/>
                <a:ea typeface="Calibri"/>
                <a:cs typeface="Calibri"/>
                <a:sym typeface="Calibri"/>
              </a:rPr>
              <a:t>¿Cuál es la probabilidad de que germinen las siete semillas?</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279400" lvl="1" marL="685800" marR="0" rtl="0" algn="l">
              <a:lnSpc>
                <a:spcPct val="100000"/>
              </a:lnSpc>
              <a:spcBef>
                <a:spcPts val="0"/>
              </a:spcBef>
              <a:spcAft>
                <a:spcPts val="0"/>
              </a:spcAft>
              <a:buClr>
                <a:schemeClr val="dk1"/>
              </a:buClr>
              <a:buSzPts val="1800"/>
              <a:buFont typeface="Arial"/>
              <a:buAutoNum type="alphaLcPeriod"/>
            </a:pPr>
            <a:r>
              <a:rPr lang="es" sz="1800">
                <a:solidFill>
                  <a:schemeClr val="dk1"/>
                </a:solidFill>
                <a:latin typeface="Calibri"/>
                <a:ea typeface="Calibri"/>
                <a:cs typeface="Calibri"/>
                <a:sym typeface="Calibri"/>
              </a:rPr>
              <a:t>¿Cuál es la probabilidad de que ninguna semilla germine?</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279400" lvl="1" marL="685800" marR="0" rtl="0" algn="l">
              <a:lnSpc>
                <a:spcPct val="100000"/>
              </a:lnSpc>
              <a:spcBef>
                <a:spcPts val="0"/>
              </a:spcBef>
              <a:spcAft>
                <a:spcPts val="0"/>
              </a:spcAft>
              <a:buClr>
                <a:schemeClr val="dk1"/>
              </a:buClr>
              <a:buSzPts val="1800"/>
              <a:buFont typeface="Arial"/>
              <a:buAutoNum type="alphaLcPeriod"/>
            </a:pPr>
            <a:r>
              <a:rPr lang="es" sz="1800">
                <a:solidFill>
                  <a:schemeClr val="dk1"/>
                </a:solidFill>
                <a:latin typeface="Calibri"/>
                <a:ea typeface="Calibri"/>
                <a:cs typeface="Calibri"/>
                <a:sym typeface="Calibri"/>
              </a:rPr>
              <a:t>¿Cuál es la probabilidad de que germinen al menos 5 semillas?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Preguntas a considerar</a:t>
            </a:r>
            <a:endParaRPr b="1" i="0" sz="2700" u="none" cap="none" strike="noStrike">
              <a:solidFill>
                <a:srgbClr val="423B71"/>
              </a:solidFill>
              <a:latin typeface="Calibri"/>
              <a:ea typeface="Calibri"/>
              <a:cs typeface="Calibri"/>
              <a:sym typeface="Calibri"/>
            </a:endParaRPr>
          </a:p>
        </p:txBody>
      </p:sp>
      <p:sp>
        <p:nvSpPr>
          <p:cNvPr id="162" name="Google Shape;162;p31"/>
          <p:cNvSpPr txBox="1"/>
          <p:nvPr/>
        </p:nvSpPr>
        <p:spPr>
          <a:xfrm>
            <a:off x="520429" y="1293073"/>
            <a:ext cx="8103900" cy="3301500"/>
          </a:xfrm>
          <a:prstGeom prst="rect">
            <a:avLst/>
          </a:prstGeom>
          <a:noFill/>
          <a:ln>
            <a:noFill/>
          </a:ln>
        </p:spPr>
        <p:txBody>
          <a:bodyPr anchorCtr="0" anchor="t" bIns="34275" lIns="68575" spcFirstLastPara="1" rIns="68575" wrap="square" tIns="34275">
            <a:spAutoFit/>
          </a:bodyPr>
          <a:lstStyle/>
          <a:p>
            <a:pPr indent="0" lvl="0" marL="342900" marR="0" rtl="0" algn="l">
              <a:lnSpc>
                <a:spcPct val="100000"/>
              </a:lnSpc>
              <a:spcBef>
                <a:spcPts val="0"/>
              </a:spcBef>
              <a:spcAft>
                <a:spcPts val="0"/>
              </a:spcAft>
              <a:buNone/>
            </a:pPr>
            <a:r>
              <a:t/>
            </a:r>
            <a:endParaRPr sz="21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¿Es posible usar la regla de Laplace para calcular la probabilidad de que las siete semillas germinen?</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¿Cuántos casos favorables hay para este evento?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¿Podemos determinar cuántos casos posibles hay?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61950" lvl="0" marL="457200" marR="0" rtl="0" algn="l">
              <a:lnSpc>
                <a:spcPct val="100000"/>
              </a:lnSpc>
              <a:spcBef>
                <a:spcPts val="0"/>
              </a:spcBef>
              <a:spcAft>
                <a:spcPts val="0"/>
              </a:spcAft>
              <a:buClr>
                <a:schemeClr val="dk1"/>
              </a:buClr>
              <a:buSzPts val="2100"/>
              <a:buFont typeface="Calibri"/>
              <a:buAutoNum type="arabicPeriod"/>
            </a:pPr>
            <a:r>
              <a:rPr lang="es" sz="1800">
                <a:solidFill>
                  <a:schemeClr val="dk1"/>
                </a:solidFill>
                <a:latin typeface="Calibri"/>
                <a:ea typeface="Calibri"/>
                <a:cs typeface="Calibri"/>
                <a:sym typeface="Calibri"/>
              </a:rPr>
              <a:t>¿Son todos estos casos equiprobables? (Condición para aplicar la regla de Laplace).</a:t>
            </a:r>
            <a:r>
              <a:rPr lang="es"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indent="0" lvl="0" marL="342900" marR="0" rtl="0" algn="l">
              <a:lnSpc>
                <a:spcPct val="100000"/>
              </a:lnSpc>
              <a:spcBef>
                <a:spcPts val="0"/>
              </a:spcBef>
              <a:spcAft>
                <a:spcPts val="0"/>
              </a:spcAft>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a:t>
            </a:r>
            <a:r>
              <a:rPr b="1" lang="es" sz="2700">
                <a:solidFill>
                  <a:srgbClr val="423B71"/>
                </a:solidFill>
                <a:latin typeface="Calibri"/>
                <a:ea typeface="Calibri"/>
                <a:cs typeface="Calibri"/>
                <a:sym typeface="Calibri"/>
              </a:rPr>
              <a:t> considerar</a:t>
            </a:r>
            <a:endParaRPr b="1" i="0" sz="2700" u="none" cap="none" strike="noStrike">
              <a:solidFill>
                <a:srgbClr val="423B71"/>
              </a:solidFill>
              <a:latin typeface="Calibri"/>
              <a:ea typeface="Calibri"/>
              <a:cs typeface="Calibri"/>
              <a:sym typeface="Calibri"/>
            </a:endParaRPr>
          </a:p>
        </p:txBody>
      </p:sp>
      <p:sp>
        <p:nvSpPr>
          <p:cNvPr id="168" name="Google Shape;168;p32"/>
          <p:cNvSpPr txBox="1"/>
          <p:nvPr/>
        </p:nvSpPr>
        <p:spPr>
          <a:xfrm>
            <a:off x="520429" y="1293073"/>
            <a:ext cx="8103900" cy="145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Comparemos las probabilidades de dos casos posibles: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todas las semillas germinen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ninguna germine.</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nvSpPr>
        <p:spPr>
          <a:xfrm>
            <a:off x="520429" y="6652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 considerar</a:t>
            </a:r>
            <a:endParaRPr b="1" i="0" sz="2700" u="none" cap="none" strike="noStrike">
              <a:solidFill>
                <a:srgbClr val="423B71"/>
              </a:solidFill>
              <a:latin typeface="Calibri"/>
              <a:ea typeface="Calibri"/>
              <a:cs typeface="Calibri"/>
              <a:sym typeface="Calibri"/>
            </a:endParaRPr>
          </a:p>
        </p:txBody>
      </p:sp>
      <p:sp>
        <p:nvSpPr>
          <p:cNvPr id="174" name="Google Shape;174;p33"/>
          <p:cNvSpPr txBox="1"/>
          <p:nvPr/>
        </p:nvSpPr>
        <p:spPr>
          <a:xfrm>
            <a:off x="520429" y="1293073"/>
            <a:ext cx="8103900" cy="145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lang="es" sz="1800">
                <a:solidFill>
                  <a:schemeClr val="dk1"/>
                </a:solidFill>
                <a:latin typeface="Calibri"/>
                <a:ea typeface="Calibri"/>
                <a:cs typeface="Calibri"/>
                <a:sym typeface="Calibri"/>
              </a:rPr>
              <a:t>Comparemos las probabilidades de dos casos posibles: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todas las semillas germinen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Que ninguna germine.</a:t>
            </a:r>
            <a:endParaRPr sz="1800">
              <a:solidFill>
                <a:schemeClr val="dk1"/>
              </a:solidFill>
              <a:latin typeface="Calibri"/>
              <a:ea typeface="Calibri"/>
              <a:cs typeface="Calibri"/>
              <a:sym typeface="Calibri"/>
            </a:endParaRPr>
          </a:p>
        </p:txBody>
      </p:sp>
      <p:pic>
        <p:nvPicPr>
          <p:cNvPr id="175" name="Google Shape;175;p33"/>
          <p:cNvPicPr preferRelativeResize="0"/>
          <p:nvPr/>
        </p:nvPicPr>
        <p:blipFill>
          <a:blip r:embed="rId3">
            <a:alphaModFix/>
          </a:blip>
          <a:stretch>
            <a:fillRect/>
          </a:stretch>
        </p:blipFill>
        <p:spPr>
          <a:xfrm>
            <a:off x="152775" y="3028948"/>
            <a:ext cx="8839204" cy="1855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4"/>
          <p:cNvSpPr txBox="1"/>
          <p:nvPr/>
        </p:nvSpPr>
        <p:spPr>
          <a:xfrm>
            <a:off x="520429" y="665250"/>
            <a:ext cx="41442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Simulemos el experimento</a:t>
            </a:r>
            <a:endParaRPr b="1" i="0" sz="2700" u="none" cap="none" strike="noStrike">
              <a:solidFill>
                <a:srgbClr val="423B71"/>
              </a:solidFill>
              <a:latin typeface="Calibri"/>
              <a:ea typeface="Calibri"/>
              <a:cs typeface="Calibri"/>
              <a:sym typeface="Calibri"/>
            </a:endParaRPr>
          </a:p>
        </p:txBody>
      </p:sp>
      <p:sp>
        <p:nvSpPr>
          <p:cNvPr id="181" name="Google Shape;181;p34"/>
          <p:cNvSpPr txBox="1"/>
          <p:nvPr/>
        </p:nvSpPr>
        <p:spPr>
          <a:xfrm>
            <a:off x="551383" y="1388075"/>
            <a:ext cx="7435800" cy="145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Lanzaremos dados:</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Si el resultado del lanzamiento es 1, la semilla no germinará</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Si sale cualquier otro número, la semilla sí germinará.</a:t>
            </a:r>
            <a:endParaRPr b="0" i="0" sz="1800" u="none" cap="none" strike="noStrike">
              <a:solidFill>
                <a:schemeClr val="dk1"/>
              </a:solidFill>
              <a:latin typeface="Calibri"/>
              <a:ea typeface="Calibri"/>
              <a:cs typeface="Calibri"/>
              <a:sym typeface="Calibri"/>
            </a:endParaRPr>
          </a:p>
        </p:txBody>
      </p:sp>
      <p:pic>
        <p:nvPicPr>
          <p:cNvPr id="182" name="Google Shape;182;p34"/>
          <p:cNvPicPr preferRelativeResize="0"/>
          <p:nvPr/>
        </p:nvPicPr>
        <p:blipFill>
          <a:blip r:embed="rId3">
            <a:alphaModFix/>
          </a:blip>
          <a:stretch>
            <a:fillRect/>
          </a:stretch>
        </p:blipFill>
        <p:spPr>
          <a:xfrm>
            <a:off x="152400" y="3189327"/>
            <a:ext cx="8839204" cy="138544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