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6" roundtripDataSignature="AMtx7mgzn+/FjLbMcBWcDzEDspG3M8VxM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F6F87B4-B960-4339-8923-884581836DB1}">
  <a:tblStyle styleId="{4F6F87B4-B960-4339-8923-884581836DB1}"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14" Type="http://schemas.openxmlformats.org/officeDocument/2006/relationships/slide" Target="slides/slide8.xml"/><Relationship Id="rId36" Type="http://customschemas.google.com/relationships/presentationmetadata" Target="meta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s-419"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fd76501696_0_7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g1fd76501696_0_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1c598196763_0_8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8" name="Google Shape;218;g1c598196763_0_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c598196763_0_9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6" name="Google Shape;226;g1c598196763_0_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1c598196763_0_9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4" name="Google Shape;234;g1c598196763_0_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1c598196763_0_10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2" name="Google Shape;242;g1c598196763_0_1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1c598196763_0_1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419"/>
              <a:t>tabla un poco más chica para destacar la pregunta</a:t>
            </a:r>
            <a:endParaRPr/>
          </a:p>
        </p:txBody>
      </p:sp>
      <p:sp>
        <p:nvSpPr>
          <p:cNvPr id="250" name="Google Shape;250;g1c598196763_0_1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1c598196763_0_1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419"/>
              <a:t>Página 1, </a:t>
            </a:r>
            <a:r>
              <a:rPr b="1" lang="es-419"/>
              <a:t>Hoja de Actividades</a:t>
            </a:r>
            <a:endParaRPr b="1"/>
          </a:p>
        </p:txBody>
      </p:sp>
      <p:sp>
        <p:nvSpPr>
          <p:cNvPr id="256" name="Google Shape;256;g1c598196763_0_1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1c598196763_0_1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2" name="Google Shape;262;g1c598196763_0_1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1c598196763_0_1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8" name="Google Shape;268;g1c598196763_0_1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1c598196763_0_1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4" name="Google Shape;274;g1c598196763_0_1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1c598196763_0_1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0" name="Google Shape;280;g1c598196763_0_1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b77bf1914b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419"/>
              <a:t>Descargar video de la plataforma.</a:t>
            </a:r>
            <a:endParaRPr/>
          </a:p>
        </p:txBody>
      </p:sp>
      <p:sp>
        <p:nvSpPr>
          <p:cNvPr id="163" name="Google Shape;163;g1b77bf1914b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1c598196763_0_1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6" name="Google Shape;286;g1c598196763_0_1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1c598196763_0_1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2" name="Google Shape;292;g1c598196763_0_1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1c598196763_0_1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8" name="Google Shape;298;g1c598196763_0_1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1c598196763_0_16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4" name="Google Shape;304;g1c598196763_0_1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1c598196763_0_1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0" name="Google Shape;310;g1c598196763_0_1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1c598196763_0_17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6" name="Google Shape;316;g1c598196763_0_1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1c598196763_0_3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2" name="Google Shape;322;g1c598196763_0_3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1c598196763_0_3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9" name="Google Shape;329;g1c598196763_0_3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1c598196763_0_3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s-419" sz="1400"/>
              <a:t>Podrían existir otros datos que afecten la producción y distribución de energía que no se están considerando.</a:t>
            </a:r>
            <a:endParaRPr sz="100"/>
          </a:p>
        </p:txBody>
      </p:sp>
      <p:sp>
        <p:nvSpPr>
          <p:cNvPr id="335" name="Google Shape;335;g1c598196763_0_3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1fd76501696_0_15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2" name="Google Shape;342;g1fd76501696_0_1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9" name="Google Shape;16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1c598196763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5" name="Google Shape;175;g1c598196763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1c598196763_0_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1" name="Google Shape;181;g1c598196763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1c598196763_0_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8" name="Google Shape;188;g1c598196763_0_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1c598196763_0_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6" name="Google Shape;196;g1c598196763_0_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1c598196763_0_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2" name="Google Shape;202;g1c598196763_0_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1c598196763_0_7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0" name="Google Shape;210;g1c598196763_0_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p:cSld name="Diapositiva de título">
    <p:spTree>
      <p:nvGrpSpPr>
        <p:cNvPr id="14" name="Shape 14"/>
        <p:cNvGrpSpPr/>
        <p:nvPr/>
      </p:nvGrpSpPr>
      <p:grpSpPr>
        <a:xfrm>
          <a:off x="0" y="0"/>
          <a:ext cx="0" cy="0"/>
          <a:chOff x="0" y="0"/>
          <a:chExt cx="0" cy="0"/>
        </a:xfrm>
      </p:grpSpPr>
      <p:pic>
        <p:nvPicPr>
          <p:cNvPr descr="Logotipo&#10;&#10;Descripción generada automáticamente" id="15" name="Google Shape;15;p6"/>
          <p:cNvPicPr preferRelativeResize="0"/>
          <p:nvPr/>
        </p:nvPicPr>
        <p:blipFill rotWithShape="1">
          <a:blip r:embed="rId2">
            <a:alphaModFix/>
          </a:blip>
          <a:srcRect b="0" l="0" r="0" t="0"/>
          <a:stretch/>
        </p:blipFill>
        <p:spPr>
          <a:xfrm>
            <a:off x="381" y="0"/>
            <a:ext cx="12191238" cy="6858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7" name="Shape 57"/>
        <p:cNvGrpSpPr/>
        <p:nvPr/>
      </p:nvGrpSpPr>
      <p:grpSpPr>
        <a:xfrm>
          <a:off x="0" y="0"/>
          <a:ext cx="0" cy="0"/>
          <a:chOff x="0" y="0"/>
          <a:chExt cx="0" cy="0"/>
        </a:xfrm>
      </p:grpSpPr>
      <p:sp>
        <p:nvSpPr>
          <p:cNvPr id="58" name="Google Shape;58;p1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9" name="Google Shape;59;p1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0" name="Google Shape;60;p1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1" name="Google Shape;61;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4" name="Shape 64"/>
        <p:cNvGrpSpPr/>
        <p:nvPr/>
      </p:nvGrpSpPr>
      <p:grpSpPr>
        <a:xfrm>
          <a:off x="0" y="0"/>
          <a:ext cx="0" cy="0"/>
          <a:chOff x="0" y="0"/>
          <a:chExt cx="0" cy="0"/>
        </a:xfrm>
      </p:grpSpPr>
      <p:sp>
        <p:nvSpPr>
          <p:cNvPr id="65" name="Google Shape;65;p1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6" name="Google Shape;66;p16"/>
          <p:cNvSpPr/>
          <p:nvPr>
            <p:ph idx="2" type="pic"/>
          </p:nvPr>
        </p:nvSpPr>
        <p:spPr>
          <a:xfrm>
            <a:off x="5183188" y="987425"/>
            <a:ext cx="6172200" cy="4873625"/>
          </a:xfrm>
          <a:prstGeom prst="rect">
            <a:avLst/>
          </a:prstGeom>
          <a:noFill/>
          <a:ln>
            <a:noFill/>
          </a:ln>
        </p:spPr>
      </p:sp>
      <p:sp>
        <p:nvSpPr>
          <p:cNvPr id="67" name="Google Shape;67;p1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8" name="Google Shape;68;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71" name="Shape 71"/>
        <p:cNvGrpSpPr/>
        <p:nvPr/>
      </p:nvGrpSpPr>
      <p:grpSpPr>
        <a:xfrm>
          <a:off x="0" y="0"/>
          <a:ext cx="0" cy="0"/>
          <a:chOff x="0" y="0"/>
          <a:chExt cx="0" cy="0"/>
        </a:xfrm>
      </p:grpSpPr>
      <p:sp>
        <p:nvSpPr>
          <p:cNvPr id="72" name="Google Shape;72;p17"/>
          <p:cNvSpPr txBox="1"/>
          <p:nvPr>
            <p:ph type="title"/>
          </p:nvPr>
        </p:nvSpPr>
        <p:spPr>
          <a:xfrm>
            <a:off x="838200" y="338492"/>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3" name="Google Shape;73;p1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 name="Google Shape;74;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7" name="Shape 77"/>
        <p:cNvGrpSpPr/>
        <p:nvPr/>
      </p:nvGrpSpPr>
      <p:grpSpPr>
        <a:xfrm>
          <a:off x="0" y="0"/>
          <a:ext cx="0" cy="0"/>
          <a:chOff x="0" y="0"/>
          <a:chExt cx="0" cy="0"/>
        </a:xfrm>
      </p:grpSpPr>
      <p:sp>
        <p:nvSpPr>
          <p:cNvPr id="78" name="Google Shape;78;p18"/>
          <p:cNvSpPr txBox="1"/>
          <p:nvPr>
            <p:ph type="title"/>
          </p:nvPr>
        </p:nvSpPr>
        <p:spPr>
          <a:xfrm rot="5400000">
            <a:off x="7133431" y="1956594"/>
            <a:ext cx="5811838" cy="2628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9" name="Google Shape;79;p1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88" name="Shape 88"/>
        <p:cNvGrpSpPr/>
        <p:nvPr/>
      </p:nvGrpSpPr>
      <p:grpSpPr>
        <a:xfrm>
          <a:off x="0" y="0"/>
          <a:ext cx="0" cy="0"/>
          <a:chOff x="0" y="0"/>
          <a:chExt cx="0" cy="0"/>
        </a:xfrm>
      </p:grpSpPr>
      <p:sp>
        <p:nvSpPr>
          <p:cNvPr id="89" name="Google Shape;89;g1fd76501696_0_8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90" name="Google Shape;90;g1fd76501696_0_8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91" name="Google Shape;91;g1fd76501696_0_8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apositiva de título">
  <p:cSld name="1_Diapositiva de título">
    <p:spTree>
      <p:nvGrpSpPr>
        <p:cNvPr id="92" name="Shape 92"/>
        <p:cNvGrpSpPr/>
        <p:nvPr/>
      </p:nvGrpSpPr>
      <p:grpSpPr>
        <a:xfrm>
          <a:off x="0" y="0"/>
          <a:ext cx="0" cy="0"/>
          <a:chOff x="0" y="0"/>
          <a:chExt cx="0" cy="0"/>
        </a:xfrm>
      </p:grpSpPr>
      <p:pic>
        <p:nvPicPr>
          <p:cNvPr descr="Forma" id="93" name="Google Shape;93;g1fd76501696_0_91"/>
          <p:cNvPicPr preferRelativeResize="0"/>
          <p:nvPr/>
        </p:nvPicPr>
        <p:blipFill rotWithShape="1">
          <a:blip r:embed="rId2">
            <a:alphaModFix/>
          </a:blip>
          <a:srcRect b="0" l="0" r="0" t="0"/>
          <a:stretch/>
        </p:blipFill>
        <p:spPr>
          <a:xfrm>
            <a:off x="381" y="0"/>
            <a:ext cx="12191244" cy="6858001"/>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Diapositiva de título">
  <p:cSld name="2_Diapositiva de título">
    <p:spTree>
      <p:nvGrpSpPr>
        <p:cNvPr id="94" name="Shape 94"/>
        <p:cNvGrpSpPr/>
        <p:nvPr/>
      </p:nvGrpSpPr>
      <p:grpSpPr>
        <a:xfrm>
          <a:off x="0" y="0"/>
          <a:ext cx="0" cy="0"/>
          <a:chOff x="0" y="0"/>
          <a:chExt cx="0" cy="0"/>
        </a:xfrm>
      </p:grpSpPr>
      <p:pic>
        <p:nvPicPr>
          <p:cNvPr descr="Imagen que contiene Forma&#10;&#10;Descripción generada automáticamente" id="95" name="Google Shape;95;g1fd76501696_0_93"/>
          <p:cNvPicPr preferRelativeResize="0"/>
          <p:nvPr/>
        </p:nvPicPr>
        <p:blipFill rotWithShape="1">
          <a:blip r:embed="rId2">
            <a:alphaModFix/>
          </a:blip>
          <a:srcRect b="0" l="0" r="0" t="0"/>
          <a:stretch/>
        </p:blipFill>
        <p:spPr>
          <a:xfrm>
            <a:off x="381" y="0"/>
            <a:ext cx="12191244" cy="6858001"/>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96" name="Shape 96"/>
        <p:cNvGrpSpPr/>
        <p:nvPr/>
      </p:nvGrpSpPr>
      <p:grpSpPr>
        <a:xfrm>
          <a:off x="0" y="0"/>
          <a:ext cx="0" cy="0"/>
          <a:chOff x="0" y="0"/>
          <a:chExt cx="0" cy="0"/>
        </a:xfrm>
      </p:grpSpPr>
      <p:sp>
        <p:nvSpPr>
          <p:cNvPr id="97" name="Google Shape;97;g1fd76501696_0_95"/>
          <p:cNvSpPr txBox="1"/>
          <p:nvPr>
            <p:ph type="title"/>
          </p:nvPr>
        </p:nvSpPr>
        <p:spPr>
          <a:xfrm>
            <a:off x="838200" y="338492"/>
            <a:ext cx="10515600" cy="1325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98" name="Google Shape;98;g1fd76501696_0_9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9250" lvl="0" marL="457200" rtl="0" algn="l">
              <a:lnSpc>
                <a:spcPct val="90000"/>
              </a:lnSpc>
              <a:spcBef>
                <a:spcPts val="1100"/>
              </a:spcBef>
              <a:spcAft>
                <a:spcPts val="0"/>
              </a:spcAft>
              <a:buClr>
                <a:schemeClr val="dk1"/>
              </a:buClr>
              <a:buSzPts val="1900"/>
              <a:buChar char="•"/>
              <a:defRPr/>
            </a:lvl1pPr>
            <a:lvl2pPr indent="-349250" lvl="1" marL="914400" rtl="0" algn="l">
              <a:lnSpc>
                <a:spcPct val="90000"/>
              </a:lnSpc>
              <a:spcBef>
                <a:spcPts val="500"/>
              </a:spcBef>
              <a:spcAft>
                <a:spcPts val="0"/>
              </a:spcAft>
              <a:buClr>
                <a:schemeClr val="dk1"/>
              </a:buClr>
              <a:buSzPts val="1900"/>
              <a:buChar char="•"/>
              <a:defRPr/>
            </a:lvl2pPr>
            <a:lvl3pPr indent="-349250" lvl="2" marL="1371600" rtl="0" algn="l">
              <a:lnSpc>
                <a:spcPct val="90000"/>
              </a:lnSpc>
              <a:spcBef>
                <a:spcPts val="500"/>
              </a:spcBef>
              <a:spcAft>
                <a:spcPts val="0"/>
              </a:spcAft>
              <a:buClr>
                <a:schemeClr val="dk1"/>
              </a:buClr>
              <a:buSzPts val="1900"/>
              <a:buChar char="•"/>
              <a:defRPr/>
            </a:lvl3pPr>
            <a:lvl4pPr indent="-349250" lvl="3" marL="1828800" rtl="0" algn="l">
              <a:lnSpc>
                <a:spcPct val="90000"/>
              </a:lnSpc>
              <a:spcBef>
                <a:spcPts val="500"/>
              </a:spcBef>
              <a:spcAft>
                <a:spcPts val="0"/>
              </a:spcAft>
              <a:buClr>
                <a:schemeClr val="dk1"/>
              </a:buClr>
              <a:buSzPts val="1900"/>
              <a:buChar char="•"/>
              <a:defRPr/>
            </a:lvl4pPr>
            <a:lvl5pPr indent="-349250" lvl="4" marL="2286000" rtl="0" algn="l">
              <a:lnSpc>
                <a:spcPct val="90000"/>
              </a:lnSpc>
              <a:spcBef>
                <a:spcPts val="500"/>
              </a:spcBef>
              <a:spcAft>
                <a:spcPts val="0"/>
              </a:spcAft>
              <a:buClr>
                <a:schemeClr val="dk1"/>
              </a:buClr>
              <a:buSzPts val="1900"/>
              <a:buChar char="•"/>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99" name="Google Shape;99;g1fd76501696_0_9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100" name="Google Shape;100;g1fd76501696_0_9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101" name="Google Shape;101;g1fd76501696_0_9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102" name="Shape 102"/>
        <p:cNvGrpSpPr/>
        <p:nvPr/>
      </p:nvGrpSpPr>
      <p:grpSpPr>
        <a:xfrm>
          <a:off x="0" y="0"/>
          <a:ext cx="0" cy="0"/>
          <a:chOff x="0" y="0"/>
          <a:chExt cx="0" cy="0"/>
        </a:xfrm>
      </p:grpSpPr>
      <p:sp>
        <p:nvSpPr>
          <p:cNvPr id="103" name="Google Shape;103;g1fd76501696_0_101"/>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104" name="Google Shape;104;g1fd76501696_0_101"/>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100"/>
              </a:spcBef>
              <a:spcAft>
                <a:spcPts val="0"/>
              </a:spcAft>
              <a:buClr>
                <a:srgbClr val="888888"/>
              </a:buClr>
              <a:buSzPts val="2400"/>
              <a:buNone/>
              <a:defRPr sz="2400">
                <a:solidFill>
                  <a:srgbClr val="888888"/>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900"/>
              <a:buNone/>
              <a:defRPr sz="19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105" name="Google Shape;105;g1fd76501696_0_10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106" name="Google Shape;106;g1fd76501696_0_10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107" name="Google Shape;107;g1fd76501696_0_10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108" name="Shape 108"/>
        <p:cNvGrpSpPr/>
        <p:nvPr/>
      </p:nvGrpSpPr>
      <p:grpSpPr>
        <a:xfrm>
          <a:off x="0" y="0"/>
          <a:ext cx="0" cy="0"/>
          <a:chOff x="0" y="0"/>
          <a:chExt cx="0" cy="0"/>
        </a:xfrm>
      </p:grpSpPr>
      <p:sp>
        <p:nvSpPr>
          <p:cNvPr id="109" name="Google Shape;109;g1fd76501696_0_107"/>
          <p:cNvSpPr txBox="1"/>
          <p:nvPr>
            <p:ph type="title"/>
          </p:nvPr>
        </p:nvSpPr>
        <p:spPr>
          <a:xfrm>
            <a:off x="838200" y="338492"/>
            <a:ext cx="10515600" cy="1325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110" name="Google Shape;110;g1fd76501696_0_107"/>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rmAutofit/>
          </a:bodyPr>
          <a:lstStyle>
            <a:lvl1pPr indent="-349250" lvl="0" marL="457200" rtl="0" algn="l">
              <a:lnSpc>
                <a:spcPct val="90000"/>
              </a:lnSpc>
              <a:spcBef>
                <a:spcPts val="1100"/>
              </a:spcBef>
              <a:spcAft>
                <a:spcPts val="0"/>
              </a:spcAft>
              <a:buClr>
                <a:schemeClr val="dk1"/>
              </a:buClr>
              <a:buSzPts val="1900"/>
              <a:buChar char="•"/>
              <a:defRPr/>
            </a:lvl1pPr>
            <a:lvl2pPr indent="-349250" lvl="1" marL="914400" rtl="0" algn="l">
              <a:lnSpc>
                <a:spcPct val="90000"/>
              </a:lnSpc>
              <a:spcBef>
                <a:spcPts val="500"/>
              </a:spcBef>
              <a:spcAft>
                <a:spcPts val="0"/>
              </a:spcAft>
              <a:buClr>
                <a:schemeClr val="dk1"/>
              </a:buClr>
              <a:buSzPts val="1900"/>
              <a:buChar char="•"/>
              <a:defRPr/>
            </a:lvl2pPr>
            <a:lvl3pPr indent="-349250" lvl="2" marL="1371600" rtl="0" algn="l">
              <a:lnSpc>
                <a:spcPct val="90000"/>
              </a:lnSpc>
              <a:spcBef>
                <a:spcPts val="500"/>
              </a:spcBef>
              <a:spcAft>
                <a:spcPts val="0"/>
              </a:spcAft>
              <a:buClr>
                <a:schemeClr val="dk1"/>
              </a:buClr>
              <a:buSzPts val="1900"/>
              <a:buChar char="•"/>
              <a:defRPr/>
            </a:lvl3pPr>
            <a:lvl4pPr indent="-349250" lvl="3" marL="1828800" rtl="0" algn="l">
              <a:lnSpc>
                <a:spcPct val="90000"/>
              </a:lnSpc>
              <a:spcBef>
                <a:spcPts val="500"/>
              </a:spcBef>
              <a:spcAft>
                <a:spcPts val="0"/>
              </a:spcAft>
              <a:buClr>
                <a:schemeClr val="dk1"/>
              </a:buClr>
              <a:buSzPts val="1900"/>
              <a:buChar char="•"/>
              <a:defRPr/>
            </a:lvl4pPr>
            <a:lvl5pPr indent="-349250" lvl="4" marL="2286000" rtl="0" algn="l">
              <a:lnSpc>
                <a:spcPct val="90000"/>
              </a:lnSpc>
              <a:spcBef>
                <a:spcPts val="500"/>
              </a:spcBef>
              <a:spcAft>
                <a:spcPts val="0"/>
              </a:spcAft>
              <a:buClr>
                <a:schemeClr val="dk1"/>
              </a:buClr>
              <a:buSzPts val="1900"/>
              <a:buChar char="•"/>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111" name="Google Shape;111;g1fd76501696_0_107"/>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rmAutofit/>
          </a:bodyPr>
          <a:lstStyle>
            <a:lvl1pPr indent="-349250" lvl="0" marL="457200" rtl="0" algn="l">
              <a:lnSpc>
                <a:spcPct val="90000"/>
              </a:lnSpc>
              <a:spcBef>
                <a:spcPts val="1100"/>
              </a:spcBef>
              <a:spcAft>
                <a:spcPts val="0"/>
              </a:spcAft>
              <a:buClr>
                <a:schemeClr val="dk1"/>
              </a:buClr>
              <a:buSzPts val="1900"/>
              <a:buChar char="•"/>
              <a:defRPr/>
            </a:lvl1pPr>
            <a:lvl2pPr indent="-349250" lvl="1" marL="914400" rtl="0" algn="l">
              <a:lnSpc>
                <a:spcPct val="90000"/>
              </a:lnSpc>
              <a:spcBef>
                <a:spcPts val="500"/>
              </a:spcBef>
              <a:spcAft>
                <a:spcPts val="0"/>
              </a:spcAft>
              <a:buClr>
                <a:schemeClr val="dk1"/>
              </a:buClr>
              <a:buSzPts val="1900"/>
              <a:buChar char="•"/>
              <a:defRPr/>
            </a:lvl2pPr>
            <a:lvl3pPr indent="-349250" lvl="2" marL="1371600" rtl="0" algn="l">
              <a:lnSpc>
                <a:spcPct val="90000"/>
              </a:lnSpc>
              <a:spcBef>
                <a:spcPts val="500"/>
              </a:spcBef>
              <a:spcAft>
                <a:spcPts val="0"/>
              </a:spcAft>
              <a:buClr>
                <a:schemeClr val="dk1"/>
              </a:buClr>
              <a:buSzPts val="1900"/>
              <a:buChar char="•"/>
              <a:defRPr/>
            </a:lvl3pPr>
            <a:lvl4pPr indent="-349250" lvl="3" marL="1828800" rtl="0" algn="l">
              <a:lnSpc>
                <a:spcPct val="90000"/>
              </a:lnSpc>
              <a:spcBef>
                <a:spcPts val="500"/>
              </a:spcBef>
              <a:spcAft>
                <a:spcPts val="0"/>
              </a:spcAft>
              <a:buClr>
                <a:schemeClr val="dk1"/>
              </a:buClr>
              <a:buSzPts val="1900"/>
              <a:buChar char="•"/>
              <a:defRPr/>
            </a:lvl4pPr>
            <a:lvl5pPr indent="-349250" lvl="4" marL="2286000" rtl="0" algn="l">
              <a:lnSpc>
                <a:spcPct val="90000"/>
              </a:lnSpc>
              <a:spcBef>
                <a:spcPts val="500"/>
              </a:spcBef>
              <a:spcAft>
                <a:spcPts val="0"/>
              </a:spcAft>
              <a:buClr>
                <a:schemeClr val="dk1"/>
              </a:buClr>
              <a:buSzPts val="1900"/>
              <a:buChar char="•"/>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112" name="Google Shape;112;g1fd76501696_0_10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113" name="Google Shape;113;g1fd76501696_0_10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114" name="Google Shape;114;g1fd76501696_0_10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Diapositiva de título">
  <p:cSld name="2_Diapositiva de título">
    <p:spTree>
      <p:nvGrpSpPr>
        <p:cNvPr id="16" name="Shape 16"/>
        <p:cNvGrpSpPr/>
        <p:nvPr/>
      </p:nvGrpSpPr>
      <p:grpSpPr>
        <a:xfrm>
          <a:off x="0" y="0"/>
          <a:ext cx="0" cy="0"/>
          <a:chOff x="0" y="0"/>
          <a:chExt cx="0" cy="0"/>
        </a:xfrm>
      </p:grpSpPr>
      <p:pic>
        <p:nvPicPr>
          <p:cNvPr descr="Imagen que contiene Forma&#10;&#10;Descripción generada automáticamente" id="17" name="Google Shape;17;p8"/>
          <p:cNvPicPr preferRelativeResize="0"/>
          <p:nvPr/>
        </p:nvPicPr>
        <p:blipFill rotWithShape="1">
          <a:blip r:embed="rId2">
            <a:alphaModFix/>
          </a:blip>
          <a:srcRect b="0" l="0" r="0" t="0"/>
          <a:stretch/>
        </p:blipFill>
        <p:spPr>
          <a:xfrm>
            <a:off x="381" y="0"/>
            <a:ext cx="12191238" cy="68580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115" name="Shape 115"/>
        <p:cNvGrpSpPr/>
        <p:nvPr/>
      </p:nvGrpSpPr>
      <p:grpSpPr>
        <a:xfrm>
          <a:off x="0" y="0"/>
          <a:ext cx="0" cy="0"/>
          <a:chOff x="0" y="0"/>
          <a:chExt cx="0" cy="0"/>
        </a:xfrm>
      </p:grpSpPr>
      <p:sp>
        <p:nvSpPr>
          <p:cNvPr id="116" name="Google Shape;116;g1fd76501696_0_114"/>
          <p:cNvSpPr txBox="1"/>
          <p:nvPr>
            <p:ph type="title"/>
          </p:nvPr>
        </p:nvSpPr>
        <p:spPr>
          <a:xfrm>
            <a:off x="839788" y="365125"/>
            <a:ext cx="10515600" cy="1325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117" name="Google Shape;117;g1fd76501696_0_114"/>
          <p:cNvSpPr txBox="1"/>
          <p:nvPr>
            <p:ph idx="1" type="body"/>
          </p:nvPr>
        </p:nvSpPr>
        <p:spPr>
          <a:xfrm>
            <a:off x="839788" y="1681163"/>
            <a:ext cx="5157900" cy="824100"/>
          </a:xfrm>
          <a:prstGeom prst="rect">
            <a:avLst/>
          </a:prstGeom>
          <a:noFill/>
          <a:ln>
            <a:noFill/>
          </a:ln>
        </p:spPr>
        <p:txBody>
          <a:bodyPr anchorCtr="0" anchor="b" bIns="45700" lIns="91425" spcFirstLastPara="1" rIns="91425" wrap="square" tIns="45700">
            <a:normAutofit/>
          </a:bodyPr>
          <a:lstStyle>
            <a:lvl1pPr indent="-228600" lvl="0" marL="457200" rtl="0" algn="l">
              <a:lnSpc>
                <a:spcPct val="90000"/>
              </a:lnSpc>
              <a:spcBef>
                <a:spcPts val="11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900"/>
              <a:buNone/>
              <a:defRPr b="1" sz="19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118" name="Google Shape;118;g1fd76501696_0_114"/>
          <p:cNvSpPr txBox="1"/>
          <p:nvPr>
            <p:ph idx="2" type="body"/>
          </p:nvPr>
        </p:nvSpPr>
        <p:spPr>
          <a:xfrm>
            <a:off x="839788" y="2505075"/>
            <a:ext cx="5157900" cy="3684900"/>
          </a:xfrm>
          <a:prstGeom prst="rect">
            <a:avLst/>
          </a:prstGeom>
          <a:noFill/>
          <a:ln>
            <a:noFill/>
          </a:ln>
        </p:spPr>
        <p:txBody>
          <a:bodyPr anchorCtr="0" anchor="t" bIns="45700" lIns="91425" spcFirstLastPara="1" rIns="91425" wrap="square" tIns="45700">
            <a:normAutofit/>
          </a:bodyPr>
          <a:lstStyle>
            <a:lvl1pPr indent="-349250" lvl="0" marL="457200" rtl="0" algn="l">
              <a:lnSpc>
                <a:spcPct val="90000"/>
              </a:lnSpc>
              <a:spcBef>
                <a:spcPts val="1100"/>
              </a:spcBef>
              <a:spcAft>
                <a:spcPts val="0"/>
              </a:spcAft>
              <a:buClr>
                <a:schemeClr val="dk1"/>
              </a:buClr>
              <a:buSzPts val="1900"/>
              <a:buChar char="•"/>
              <a:defRPr/>
            </a:lvl1pPr>
            <a:lvl2pPr indent="-349250" lvl="1" marL="914400" rtl="0" algn="l">
              <a:lnSpc>
                <a:spcPct val="90000"/>
              </a:lnSpc>
              <a:spcBef>
                <a:spcPts val="500"/>
              </a:spcBef>
              <a:spcAft>
                <a:spcPts val="0"/>
              </a:spcAft>
              <a:buClr>
                <a:schemeClr val="dk1"/>
              </a:buClr>
              <a:buSzPts val="1900"/>
              <a:buChar char="•"/>
              <a:defRPr/>
            </a:lvl2pPr>
            <a:lvl3pPr indent="-349250" lvl="2" marL="1371600" rtl="0" algn="l">
              <a:lnSpc>
                <a:spcPct val="90000"/>
              </a:lnSpc>
              <a:spcBef>
                <a:spcPts val="500"/>
              </a:spcBef>
              <a:spcAft>
                <a:spcPts val="0"/>
              </a:spcAft>
              <a:buClr>
                <a:schemeClr val="dk1"/>
              </a:buClr>
              <a:buSzPts val="1900"/>
              <a:buChar char="•"/>
              <a:defRPr/>
            </a:lvl3pPr>
            <a:lvl4pPr indent="-349250" lvl="3" marL="1828800" rtl="0" algn="l">
              <a:lnSpc>
                <a:spcPct val="90000"/>
              </a:lnSpc>
              <a:spcBef>
                <a:spcPts val="500"/>
              </a:spcBef>
              <a:spcAft>
                <a:spcPts val="0"/>
              </a:spcAft>
              <a:buClr>
                <a:schemeClr val="dk1"/>
              </a:buClr>
              <a:buSzPts val="1900"/>
              <a:buChar char="•"/>
              <a:defRPr/>
            </a:lvl4pPr>
            <a:lvl5pPr indent="-349250" lvl="4" marL="2286000" rtl="0" algn="l">
              <a:lnSpc>
                <a:spcPct val="90000"/>
              </a:lnSpc>
              <a:spcBef>
                <a:spcPts val="500"/>
              </a:spcBef>
              <a:spcAft>
                <a:spcPts val="0"/>
              </a:spcAft>
              <a:buClr>
                <a:schemeClr val="dk1"/>
              </a:buClr>
              <a:buSzPts val="1900"/>
              <a:buChar char="•"/>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119" name="Google Shape;119;g1fd76501696_0_114"/>
          <p:cNvSpPr txBox="1"/>
          <p:nvPr>
            <p:ph idx="3" type="body"/>
          </p:nvPr>
        </p:nvSpPr>
        <p:spPr>
          <a:xfrm>
            <a:off x="6172200" y="1681163"/>
            <a:ext cx="5183100" cy="824100"/>
          </a:xfrm>
          <a:prstGeom prst="rect">
            <a:avLst/>
          </a:prstGeom>
          <a:noFill/>
          <a:ln>
            <a:noFill/>
          </a:ln>
        </p:spPr>
        <p:txBody>
          <a:bodyPr anchorCtr="0" anchor="b" bIns="45700" lIns="91425" spcFirstLastPara="1" rIns="91425" wrap="square" tIns="45700">
            <a:normAutofit/>
          </a:bodyPr>
          <a:lstStyle>
            <a:lvl1pPr indent="-228600" lvl="0" marL="457200" rtl="0" algn="l">
              <a:lnSpc>
                <a:spcPct val="90000"/>
              </a:lnSpc>
              <a:spcBef>
                <a:spcPts val="11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900"/>
              <a:buNone/>
              <a:defRPr b="1" sz="19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120" name="Google Shape;120;g1fd76501696_0_114"/>
          <p:cNvSpPr txBox="1"/>
          <p:nvPr>
            <p:ph idx="4" type="body"/>
          </p:nvPr>
        </p:nvSpPr>
        <p:spPr>
          <a:xfrm>
            <a:off x="6172200" y="2505075"/>
            <a:ext cx="5183100" cy="3684900"/>
          </a:xfrm>
          <a:prstGeom prst="rect">
            <a:avLst/>
          </a:prstGeom>
          <a:noFill/>
          <a:ln>
            <a:noFill/>
          </a:ln>
        </p:spPr>
        <p:txBody>
          <a:bodyPr anchorCtr="0" anchor="t" bIns="45700" lIns="91425" spcFirstLastPara="1" rIns="91425" wrap="square" tIns="45700">
            <a:normAutofit/>
          </a:bodyPr>
          <a:lstStyle>
            <a:lvl1pPr indent="-349250" lvl="0" marL="457200" rtl="0" algn="l">
              <a:lnSpc>
                <a:spcPct val="90000"/>
              </a:lnSpc>
              <a:spcBef>
                <a:spcPts val="1100"/>
              </a:spcBef>
              <a:spcAft>
                <a:spcPts val="0"/>
              </a:spcAft>
              <a:buClr>
                <a:schemeClr val="dk1"/>
              </a:buClr>
              <a:buSzPts val="1900"/>
              <a:buChar char="•"/>
              <a:defRPr/>
            </a:lvl1pPr>
            <a:lvl2pPr indent="-349250" lvl="1" marL="914400" rtl="0" algn="l">
              <a:lnSpc>
                <a:spcPct val="90000"/>
              </a:lnSpc>
              <a:spcBef>
                <a:spcPts val="500"/>
              </a:spcBef>
              <a:spcAft>
                <a:spcPts val="0"/>
              </a:spcAft>
              <a:buClr>
                <a:schemeClr val="dk1"/>
              </a:buClr>
              <a:buSzPts val="1900"/>
              <a:buChar char="•"/>
              <a:defRPr/>
            </a:lvl2pPr>
            <a:lvl3pPr indent="-349250" lvl="2" marL="1371600" rtl="0" algn="l">
              <a:lnSpc>
                <a:spcPct val="90000"/>
              </a:lnSpc>
              <a:spcBef>
                <a:spcPts val="500"/>
              </a:spcBef>
              <a:spcAft>
                <a:spcPts val="0"/>
              </a:spcAft>
              <a:buClr>
                <a:schemeClr val="dk1"/>
              </a:buClr>
              <a:buSzPts val="1900"/>
              <a:buChar char="•"/>
              <a:defRPr/>
            </a:lvl3pPr>
            <a:lvl4pPr indent="-349250" lvl="3" marL="1828800" rtl="0" algn="l">
              <a:lnSpc>
                <a:spcPct val="90000"/>
              </a:lnSpc>
              <a:spcBef>
                <a:spcPts val="500"/>
              </a:spcBef>
              <a:spcAft>
                <a:spcPts val="0"/>
              </a:spcAft>
              <a:buClr>
                <a:schemeClr val="dk1"/>
              </a:buClr>
              <a:buSzPts val="1900"/>
              <a:buChar char="•"/>
              <a:defRPr/>
            </a:lvl4pPr>
            <a:lvl5pPr indent="-349250" lvl="4" marL="2286000" rtl="0" algn="l">
              <a:lnSpc>
                <a:spcPct val="90000"/>
              </a:lnSpc>
              <a:spcBef>
                <a:spcPts val="500"/>
              </a:spcBef>
              <a:spcAft>
                <a:spcPts val="0"/>
              </a:spcAft>
              <a:buClr>
                <a:schemeClr val="dk1"/>
              </a:buClr>
              <a:buSzPts val="1900"/>
              <a:buChar char="•"/>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121" name="Google Shape;121;g1fd76501696_0_11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122" name="Google Shape;122;g1fd76501696_0_11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123" name="Google Shape;123;g1fd76501696_0_11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124" name="Shape 124"/>
        <p:cNvGrpSpPr/>
        <p:nvPr/>
      </p:nvGrpSpPr>
      <p:grpSpPr>
        <a:xfrm>
          <a:off x="0" y="0"/>
          <a:ext cx="0" cy="0"/>
          <a:chOff x="0" y="0"/>
          <a:chExt cx="0" cy="0"/>
        </a:xfrm>
      </p:grpSpPr>
      <p:sp>
        <p:nvSpPr>
          <p:cNvPr id="125" name="Google Shape;125;g1fd76501696_0_123"/>
          <p:cNvSpPr txBox="1"/>
          <p:nvPr>
            <p:ph type="title"/>
          </p:nvPr>
        </p:nvSpPr>
        <p:spPr>
          <a:xfrm>
            <a:off x="838200" y="338492"/>
            <a:ext cx="10515600" cy="1325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126" name="Google Shape;126;g1fd76501696_0_12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127" name="Google Shape;127;g1fd76501696_0_12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128" name="Google Shape;128;g1fd76501696_0_12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129" name="Shape 129"/>
        <p:cNvGrpSpPr/>
        <p:nvPr/>
      </p:nvGrpSpPr>
      <p:grpSpPr>
        <a:xfrm>
          <a:off x="0" y="0"/>
          <a:ext cx="0" cy="0"/>
          <a:chOff x="0" y="0"/>
          <a:chExt cx="0" cy="0"/>
        </a:xfrm>
      </p:grpSpPr>
      <p:sp>
        <p:nvSpPr>
          <p:cNvPr id="130" name="Google Shape;130;g1fd76501696_0_128"/>
          <p:cNvSpPr txBox="1"/>
          <p:nvPr>
            <p:ph type="title"/>
          </p:nvPr>
        </p:nvSpPr>
        <p:spPr>
          <a:xfrm>
            <a:off x="839788" y="457200"/>
            <a:ext cx="3932100" cy="16005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131" name="Google Shape;131;g1fd76501696_0_128"/>
          <p:cNvSpPr txBox="1"/>
          <p:nvPr>
            <p:ph idx="1" type="body"/>
          </p:nvPr>
        </p:nvSpPr>
        <p:spPr>
          <a:xfrm>
            <a:off x="5183188" y="987425"/>
            <a:ext cx="6172500" cy="4873500"/>
          </a:xfrm>
          <a:prstGeom prst="rect">
            <a:avLst/>
          </a:prstGeom>
          <a:noFill/>
          <a:ln>
            <a:noFill/>
          </a:ln>
        </p:spPr>
        <p:txBody>
          <a:bodyPr anchorCtr="0" anchor="t" bIns="45700" lIns="91425" spcFirstLastPara="1" rIns="91425" wrap="square" tIns="45700">
            <a:normAutofit/>
          </a:bodyPr>
          <a:lstStyle>
            <a:lvl1pPr indent="-431800" lvl="0" marL="457200" rtl="0" algn="l">
              <a:lnSpc>
                <a:spcPct val="90000"/>
              </a:lnSpc>
              <a:spcBef>
                <a:spcPts val="1100"/>
              </a:spcBef>
              <a:spcAft>
                <a:spcPts val="0"/>
              </a:spcAft>
              <a:buClr>
                <a:schemeClr val="dk1"/>
              </a:buClr>
              <a:buSzPts val="3200"/>
              <a:buChar char="•"/>
              <a:defRPr sz="3200"/>
            </a:lvl1pPr>
            <a:lvl2pPr indent="-406400" lvl="1" marL="914400" rtl="0" algn="l">
              <a:lnSpc>
                <a:spcPct val="90000"/>
              </a:lnSpc>
              <a:spcBef>
                <a:spcPts val="500"/>
              </a:spcBef>
              <a:spcAft>
                <a:spcPts val="0"/>
              </a:spcAft>
              <a:buClr>
                <a:schemeClr val="dk1"/>
              </a:buClr>
              <a:buSzPts val="2800"/>
              <a:buChar char="•"/>
              <a:defRPr sz="2800"/>
            </a:lvl2pPr>
            <a:lvl3pPr indent="-381000" lvl="2" marL="1371600" rtl="0" algn="l">
              <a:lnSpc>
                <a:spcPct val="90000"/>
              </a:lnSpc>
              <a:spcBef>
                <a:spcPts val="500"/>
              </a:spcBef>
              <a:spcAft>
                <a:spcPts val="0"/>
              </a:spcAft>
              <a:buClr>
                <a:schemeClr val="dk1"/>
              </a:buClr>
              <a:buSzPts val="2400"/>
              <a:buChar char="•"/>
              <a:defRPr sz="2400"/>
            </a:lvl3pPr>
            <a:lvl4pPr indent="-355600" lvl="3" marL="1828800" rtl="0" algn="l">
              <a:lnSpc>
                <a:spcPct val="90000"/>
              </a:lnSpc>
              <a:spcBef>
                <a:spcPts val="500"/>
              </a:spcBef>
              <a:spcAft>
                <a:spcPts val="0"/>
              </a:spcAft>
              <a:buClr>
                <a:schemeClr val="dk1"/>
              </a:buClr>
              <a:buSzPts val="2000"/>
              <a:buChar char="•"/>
              <a:defRPr sz="2000"/>
            </a:lvl4pPr>
            <a:lvl5pPr indent="-355600" lvl="4" marL="2286000" rtl="0" algn="l">
              <a:lnSpc>
                <a:spcPct val="90000"/>
              </a:lnSpc>
              <a:spcBef>
                <a:spcPts val="5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132" name="Google Shape;132;g1fd76501696_0_128"/>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1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500"/>
              <a:buNone/>
              <a:defRPr sz="15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100"/>
              <a:buNone/>
              <a:defRPr sz="1100"/>
            </a:lvl4pPr>
            <a:lvl5pPr indent="-228600" lvl="4" marL="2286000" rtl="0" algn="l">
              <a:lnSpc>
                <a:spcPct val="90000"/>
              </a:lnSpc>
              <a:spcBef>
                <a:spcPts val="500"/>
              </a:spcBef>
              <a:spcAft>
                <a:spcPts val="0"/>
              </a:spcAft>
              <a:buClr>
                <a:schemeClr val="dk1"/>
              </a:buClr>
              <a:buSzPts val="1100"/>
              <a:buNone/>
              <a:defRPr sz="1100"/>
            </a:lvl5pPr>
            <a:lvl6pPr indent="-228600" lvl="5" marL="2743200" rtl="0" algn="l">
              <a:lnSpc>
                <a:spcPct val="90000"/>
              </a:lnSpc>
              <a:spcBef>
                <a:spcPts val="500"/>
              </a:spcBef>
              <a:spcAft>
                <a:spcPts val="0"/>
              </a:spcAft>
              <a:buClr>
                <a:schemeClr val="dk1"/>
              </a:buClr>
              <a:buSzPts val="1100"/>
              <a:buNone/>
              <a:defRPr sz="1100"/>
            </a:lvl6pPr>
            <a:lvl7pPr indent="-228600" lvl="6" marL="3200400" rtl="0" algn="l">
              <a:lnSpc>
                <a:spcPct val="90000"/>
              </a:lnSpc>
              <a:spcBef>
                <a:spcPts val="500"/>
              </a:spcBef>
              <a:spcAft>
                <a:spcPts val="0"/>
              </a:spcAft>
              <a:buClr>
                <a:schemeClr val="dk1"/>
              </a:buClr>
              <a:buSzPts val="1100"/>
              <a:buNone/>
              <a:defRPr sz="1100"/>
            </a:lvl7pPr>
            <a:lvl8pPr indent="-228600" lvl="7" marL="3657600" rtl="0" algn="l">
              <a:lnSpc>
                <a:spcPct val="90000"/>
              </a:lnSpc>
              <a:spcBef>
                <a:spcPts val="500"/>
              </a:spcBef>
              <a:spcAft>
                <a:spcPts val="0"/>
              </a:spcAft>
              <a:buClr>
                <a:schemeClr val="dk1"/>
              </a:buClr>
              <a:buSzPts val="1100"/>
              <a:buNone/>
              <a:defRPr sz="1100"/>
            </a:lvl8pPr>
            <a:lvl9pPr indent="-228600" lvl="8" marL="4114800" rtl="0" algn="l">
              <a:lnSpc>
                <a:spcPct val="90000"/>
              </a:lnSpc>
              <a:spcBef>
                <a:spcPts val="500"/>
              </a:spcBef>
              <a:spcAft>
                <a:spcPts val="0"/>
              </a:spcAft>
              <a:buClr>
                <a:schemeClr val="dk1"/>
              </a:buClr>
              <a:buSzPts val="1100"/>
              <a:buNone/>
              <a:defRPr sz="1100"/>
            </a:lvl9pPr>
          </a:lstStyle>
          <a:p/>
        </p:txBody>
      </p:sp>
      <p:sp>
        <p:nvSpPr>
          <p:cNvPr id="133" name="Google Shape;133;g1fd76501696_0_12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134" name="Google Shape;134;g1fd76501696_0_12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135" name="Google Shape;135;g1fd76501696_0_12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136" name="Shape 136"/>
        <p:cNvGrpSpPr/>
        <p:nvPr/>
      </p:nvGrpSpPr>
      <p:grpSpPr>
        <a:xfrm>
          <a:off x="0" y="0"/>
          <a:ext cx="0" cy="0"/>
          <a:chOff x="0" y="0"/>
          <a:chExt cx="0" cy="0"/>
        </a:xfrm>
      </p:grpSpPr>
      <p:sp>
        <p:nvSpPr>
          <p:cNvPr id="137" name="Google Shape;137;g1fd76501696_0_135"/>
          <p:cNvSpPr txBox="1"/>
          <p:nvPr>
            <p:ph type="title"/>
          </p:nvPr>
        </p:nvSpPr>
        <p:spPr>
          <a:xfrm>
            <a:off x="839788" y="457200"/>
            <a:ext cx="3932100" cy="16005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138" name="Google Shape;138;g1fd76501696_0_135"/>
          <p:cNvSpPr/>
          <p:nvPr>
            <p:ph idx="2" type="pic"/>
          </p:nvPr>
        </p:nvSpPr>
        <p:spPr>
          <a:xfrm>
            <a:off x="5183188" y="987425"/>
            <a:ext cx="6172500" cy="4873500"/>
          </a:xfrm>
          <a:prstGeom prst="rect">
            <a:avLst/>
          </a:prstGeom>
          <a:noFill/>
          <a:ln>
            <a:noFill/>
          </a:ln>
        </p:spPr>
      </p:sp>
      <p:sp>
        <p:nvSpPr>
          <p:cNvPr id="139" name="Google Shape;139;g1fd76501696_0_135"/>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1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500"/>
              <a:buNone/>
              <a:defRPr sz="15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100"/>
              <a:buNone/>
              <a:defRPr sz="1100"/>
            </a:lvl4pPr>
            <a:lvl5pPr indent="-228600" lvl="4" marL="2286000" rtl="0" algn="l">
              <a:lnSpc>
                <a:spcPct val="90000"/>
              </a:lnSpc>
              <a:spcBef>
                <a:spcPts val="500"/>
              </a:spcBef>
              <a:spcAft>
                <a:spcPts val="0"/>
              </a:spcAft>
              <a:buClr>
                <a:schemeClr val="dk1"/>
              </a:buClr>
              <a:buSzPts val="1100"/>
              <a:buNone/>
              <a:defRPr sz="1100"/>
            </a:lvl5pPr>
            <a:lvl6pPr indent="-228600" lvl="5" marL="2743200" rtl="0" algn="l">
              <a:lnSpc>
                <a:spcPct val="90000"/>
              </a:lnSpc>
              <a:spcBef>
                <a:spcPts val="500"/>
              </a:spcBef>
              <a:spcAft>
                <a:spcPts val="0"/>
              </a:spcAft>
              <a:buClr>
                <a:schemeClr val="dk1"/>
              </a:buClr>
              <a:buSzPts val="1100"/>
              <a:buNone/>
              <a:defRPr sz="1100"/>
            </a:lvl6pPr>
            <a:lvl7pPr indent="-228600" lvl="6" marL="3200400" rtl="0" algn="l">
              <a:lnSpc>
                <a:spcPct val="90000"/>
              </a:lnSpc>
              <a:spcBef>
                <a:spcPts val="500"/>
              </a:spcBef>
              <a:spcAft>
                <a:spcPts val="0"/>
              </a:spcAft>
              <a:buClr>
                <a:schemeClr val="dk1"/>
              </a:buClr>
              <a:buSzPts val="1100"/>
              <a:buNone/>
              <a:defRPr sz="1100"/>
            </a:lvl7pPr>
            <a:lvl8pPr indent="-228600" lvl="7" marL="3657600" rtl="0" algn="l">
              <a:lnSpc>
                <a:spcPct val="90000"/>
              </a:lnSpc>
              <a:spcBef>
                <a:spcPts val="500"/>
              </a:spcBef>
              <a:spcAft>
                <a:spcPts val="0"/>
              </a:spcAft>
              <a:buClr>
                <a:schemeClr val="dk1"/>
              </a:buClr>
              <a:buSzPts val="1100"/>
              <a:buNone/>
              <a:defRPr sz="1100"/>
            </a:lvl8pPr>
            <a:lvl9pPr indent="-228600" lvl="8" marL="4114800" rtl="0" algn="l">
              <a:lnSpc>
                <a:spcPct val="90000"/>
              </a:lnSpc>
              <a:spcBef>
                <a:spcPts val="500"/>
              </a:spcBef>
              <a:spcAft>
                <a:spcPts val="0"/>
              </a:spcAft>
              <a:buClr>
                <a:schemeClr val="dk1"/>
              </a:buClr>
              <a:buSzPts val="1100"/>
              <a:buNone/>
              <a:defRPr sz="1100"/>
            </a:lvl9pPr>
          </a:lstStyle>
          <a:p/>
        </p:txBody>
      </p:sp>
      <p:sp>
        <p:nvSpPr>
          <p:cNvPr id="140" name="Google Shape;140;g1fd76501696_0_13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141" name="Google Shape;141;g1fd76501696_0_13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142" name="Google Shape;142;g1fd76501696_0_13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143" name="Shape 143"/>
        <p:cNvGrpSpPr/>
        <p:nvPr/>
      </p:nvGrpSpPr>
      <p:grpSpPr>
        <a:xfrm>
          <a:off x="0" y="0"/>
          <a:ext cx="0" cy="0"/>
          <a:chOff x="0" y="0"/>
          <a:chExt cx="0" cy="0"/>
        </a:xfrm>
      </p:grpSpPr>
      <p:sp>
        <p:nvSpPr>
          <p:cNvPr id="144" name="Google Shape;144;g1fd76501696_0_142"/>
          <p:cNvSpPr txBox="1"/>
          <p:nvPr>
            <p:ph type="title"/>
          </p:nvPr>
        </p:nvSpPr>
        <p:spPr>
          <a:xfrm>
            <a:off x="838200" y="338492"/>
            <a:ext cx="10515600" cy="1325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145" name="Google Shape;145;g1fd76501696_0_142"/>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rmAutofit/>
          </a:bodyPr>
          <a:lstStyle>
            <a:lvl1pPr indent="-349250" lvl="0" marL="457200" rtl="0" algn="l">
              <a:lnSpc>
                <a:spcPct val="90000"/>
              </a:lnSpc>
              <a:spcBef>
                <a:spcPts val="1100"/>
              </a:spcBef>
              <a:spcAft>
                <a:spcPts val="0"/>
              </a:spcAft>
              <a:buClr>
                <a:schemeClr val="dk1"/>
              </a:buClr>
              <a:buSzPts val="1900"/>
              <a:buChar char="•"/>
              <a:defRPr/>
            </a:lvl1pPr>
            <a:lvl2pPr indent="-349250" lvl="1" marL="914400" rtl="0" algn="l">
              <a:lnSpc>
                <a:spcPct val="90000"/>
              </a:lnSpc>
              <a:spcBef>
                <a:spcPts val="500"/>
              </a:spcBef>
              <a:spcAft>
                <a:spcPts val="0"/>
              </a:spcAft>
              <a:buClr>
                <a:schemeClr val="dk1"/>
              </a:buClr>
              <a:buSzPts val="1900"/>
              <a:buChar char="•"/>
              <a:defRPr/>
            </a:lvl2pPr>
            <a:lvl3pPr indent="-349250" lvl="2" marL="1371600" rtl="0" algn="l">
              <a:lnSpc>
                <a:spcPct val="90000"/>
              </a:lnSpc>
              <a:spcBef>
                <a:spcPts val="500"/>
              </a:spcBef>
              <a:spcAft>
                <a:spcPts val="0"/>
              </a:spcAft>
              <a:buClr>
                <a:schemeClr val="dk1"/>
              </a:buClr>
              <a:buSzPts val="1900"/>
              <a:buChar char="•"/>
              <a:defRPr/>
            </a:lvl3pPr>
            <a:lvl4pPr indent="-349250" lvl="3" marL="1828800" rtl="0" algn="l">
              <a:lnSpc>
                <a:spcPct val="90000"/>
              </a:lnSpc>
              <a:spcBef>
                <a:spcPts val="500"/>
              </a:spcBef>
              <a:spcAft>
                <a:spcPts val="0"/>
              </a:spcAft>
              <a:buClr>
                <a:schemeClr val="dk1"/>
              </a:buClr>
              <a:buSzPts val="1900"/>
              <a:buChar char="•"/>
              <a:defRPr/>
            </a:lvl4pPr>
            <a:lvl5pPr indent="-349250" lvl="4" marL="2286000" rtl="0" algn="l">
              <a:lnSpc>
                <a:spcPct val="90000"/>
              </a:lnSpc>
              <a:spcBef>
                <a:spcPts val="500"/>
              </a:spcBef>
              <a:spcAft>
                <a:spcPts val="0"/>
              </a:spcAft>
              <a:buClr>
                <a:schemeClr val="dk1"/>
              </a:buClr>
              <a:buSzPts val="1900"/>
              <a:buChar char="•"/>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146" name="Google Shape;146;g1fd76501696_0_14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147" name="Google Shape;147;g1fd76501696_0_14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148" name="Google Shape;148;g1fd76501696_0_14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149" name="Shape 149"/>
        <p:cNvGrpSpPr/>
        <p:nvPr/>
      </p:nvGrpSpPr>
      <p:grpSpPr>
        <a:xfrm>
          <a:off x="0" y="0"/>
          <a:ext cx="0" cy="0"/>
          <a:chOff x="0" y="0"/>
          <a:chExt cx="0" cy="0"/>
        </a:xfrm>
      </p:grpSpPr>
      <p:sp>
        <p:nvSpPr>
          <p:cNvPr id="150" name="Google Shape;150;g1fd76501696_0_148"/>
          <p:cNvSpPr txBox="1"/>
          <p:nvPr>
            <p:ph type="title"/>
          </p:nvPr>
        </p:nvSpPr>
        <p:spPr>
          <a:xfrm rot="5400000">
            <a:off x="7133400" y="1956625"/>
            <a:ext cx="5811900" cy="2628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151" name="Google Shape;151;g1fd76501696_0_148"/>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rmAutofit/>
          </a:bodyPr>
          <a:lstStyle>
            <a:lvl1pPr indent="-349250" lvl="0" marL="457200" rtl="0" algn="l">
              <a:lnSpc>
                <a:spcPct val="90000"/>
              </a:lnSpc>
              <a:spcBef>
                <a:spcPts val="1100"/>
              </a:spcBef>
              <a:spcAft>
                <a:spcPts val="0"/>
              </a:spcAft>
              <a:buClr>
                <a:schemeClr val="dk1"/>
              </a:buClr>
              <a:buSzPts val="1900"/>
              <a:buChar char="•"/>
              <a:defRPr/>
            </a:lvl1pPr>
            <a:lvl2pPr indent="-349250" lvl="1" marL="914400" rtl="0" algn="l">
              <a:lnSpc>
                <a:spcPct val="90000"/>
              </a:lnSpc>
              <a:spcBef>
                <a:spcPts val="500"/>
              </a:spcBef>
              <a:spcAft>
                <a:spcPts val="0"/>
              </a:spcAft>
              <a:buClr>
                <a:schemeClr val="dk1"/>
              </a:buClr>
              <a:buSzPts val="1900"/>
              <a:buChar char="•"/>
              <a:defRPr/>
            </a:lvl2pPr>
            <a:lvl3pPr indent="-349250" lvl="2" marL="1371600" rtl="0" algn="l">
              <a:lnSpc>
                <a:spcPct val="90000"/>
              </a:lnSpc>
              <a:spcBef>
                <a:spcPts val="500"/>
              </a:spcBef>
              <a:spcAft>
                <a:spcPts val="0"/>
              </a:spcAft>
              <a:buClr>
                <a:schemeClr val="dk1"/>
              </a:buClr>
              <a:buSzPts val="1900"/>
              <a:buChar char="•"/>
              <a:defRPr/>
            </a:lvl3pPr>
            <a:lvl4pPr indent="-349250" lvl="3" marL="1828800" rtl="0" algn="l">
              <a:lnSpc>
                <a:spcPct val="90000"/>
              </a:lnSpc>
              <a:spcBef>
                <a:spcPts val="500"/>
              </a:spcBef>
              <a:spcAft>
                <a:spcPts val="0"/>
              </a:spcAft>
              <a:buClr>
                <a:schemeClr val="dk1"/>
              </a:buClr>
              <a:buSzPts val="1900"/>
              <a:buChar char="•"/>
              <a:defRPr/>
            </a:lvl4pPr>
            <a:lvl5pPr indent="-349250" lvl="4" marL="2286000" rtl="0" algn="l">
              <a:lnSpc>
                <a:spcPct val="90000"/>
              </a:lnSpc>
              <a:spcBef>
                <a:spcPts val="500"/>
              </a:spcBef>
              <a:spcAft>
                <a:spcPts val="0"/>
              </a:spcAft>
              <a:buClr>
                <a:schemeClr val="dk1"/>
              </a:buClr>
              <a:buSzPts val="1900"/>
              <a:buChar char="•"/>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152" name="Google Shape;152;g1fd76501696_0_14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153" name="Google Shape;153;g1fd76501696_0_14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154" name="Google Shape;154;g1fd76501696_0_14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apositiva de título">
  <p:cSld name="1_Diapositiva de título">
    <p:spTree>
      <p:nvGrpSpPr>
        <p:cNvPr id="18" name="Shape 18"/>
        <p:cNvGrpSpPr/>
        <p:nvPr/>
      </p:nvGrpSpPr>
      <p:grpSpPr>
        <a:xfrm>
          <a:off x="0" y="0"/>
          <a:ext cx="0" cy="0"/>
          <a:chOff x="0" y="0"/>
          <a:chExt cx="0" cy="0"/>
        </a:xfrm>
      </p:grpSpPr>
      <p:pic>
        <p:nvPicPr>
          <p:cNvPr descr="Forma" id="19" name="Google Shape;19;p7"/>
          <p:cNvPicPr preferRelativeResize="0"/>
          <p:nvPr/>
        </p:nvPicPr>
        <p:blipFill rotWithShape="1">
          <a:blip r:embed="rId2">
            <a:alphaModFix/>
          </a:blip>
          <a:srcRect b="0" l="0" r="0" t="0"/>
          <a:stretch/>
        </p:blipFill>
        <p:spPr>
          <a:xfrm>
            <a:off x="381" y="0"/>
            <a:ext cx="12191238" cy="6858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20" name="Shape 20"/>
        <p:cNvGrpSpPr/>
        <p:nvPr/>
      </p:nvGrpSpPr>
      <p:grpSpPr>
        <a:xfrm>
          <a:off x="0" y="0"/>
          <a:ext cx="0" cy="0"/>
          <a:chOff x="0" y="0"/>
          <a:chExt cx="0" cy="0"/>
        </a:xfrm>
      </p:grpSpPr>
      <p:sp>
        <p:nvSpPr>
          <p:cNvPr id="21" name="Google Shape;21;p9"/>
          <p:cNvSpPr txBox="1"/>
          <p:nvPr>
            <p:ph type="title"/>
          </p:nvPr>
        </p:nvSpPr>
        <p:spPr>
          <a:xfrm>
            <a:off x="838200" y="338492"/>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2" name="Google Shape;22;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 name="Google Shape;23;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6" name="Shape 26"/>
        <p:cNvGrpSpPr/>
        <p:nvPr/>
      </p:nvGrpSpPr>
      <p:grpSpPr>
        <a:xfrm>
          <a:off x="0" y="0"/>
          <a:ext cx="0" cy="0"/>
          <a:chOff x="0" y="0"/>
          <a:chExt cx="0" cy="0"/>
        </a:xfrm>
      </p:grpSpPr>
      <p:sp>
        <p:nvSpPr>
          <p:cNvPr id="27" name="Google Shape;27;p1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8" name="Google Shape;28;p1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9" name="Google Shape;29;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2" name="Shape 32"/>
        <p:cNvGrpSpPr/>
        <p:nvPr/>
      </p:nvGrpSpPr>
      <p:grpSpPr>
        <a:xfrm>
          <a:off x="0" y="0"/>
          <a:ext cx="0" cy="0"/>
          <a:chOff x="0" y="0"/>
          <a:chExt cx="0" cy="0"/>
        </a:xfrm>
      </p:grpSpPr>
      <p:sp>
        <p:nvSpPr>
          <p:cNvPr id="33" name="Google Shape;33;p11"/>
          <p:cNvSpPr txBox="1"/>
          <p:nvPr>
            <p:ph type="title"/>
          </p:nvPr>
        </p:nvSpPr>
        <p:spPr>
          <a:xfrm>
            <a:off x="838200" y="338492"/>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4" name="Google Shape;34;p1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1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39" name="Shape 39"/>
        <p:cNvGrpSpPr/>
        <p:nvPr/>
      </p:nvGrpSpPr>
      <p:grpSpPr>
        <a:xfrm>
          <a:off x="0" y="0"/>
          <a:ext cx="0" cy="0"/>
          <a:chOff x="0" y="0"/>
          <a:chExt cx="0" cy="0"/>
        </a:xfrm>
      </p:grpSpPr>
      <p:sp>
        <p:nvSpPr>
          <p:cNvPr id="40" name="Google Shape;40;p12"/>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1" name="Google Shape;41;p1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2" name="Google Shape;42;p1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1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 name="Google Shape;44;p1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48" name="Shape 48"/>
        <p:cNvGrpSpPr/>
        <p:nvPr/>
      </p:nvGrpSpPr>
      <p:grpSpPr>
        <a:xfrm>
          <a:off x="0" y="0"/>
          <a:ext cx="0" cy="0"/>
          <a:chOff x="0" y="0"/>
          <a:chExt cx="0" cy="0"/>
        </a:xfrm>
      </p:grpSpPr>
      <p:sp>
        <p:nvSpPr>
          <p:cNvPr id="49" name="Google Shape;49;p13"/>
          <p:cNvSpPr txBox="1"/>
          <p:nvPr>
            <p:ph type="title"/>
          </p:nvPr>
        </p:nvSpPr>
        <p:spPr>
          <a:xfrm>
            <a:off x="838200" y="338492"/>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0" name="Google Shape;50;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3" name="Shape 53"/>
        <p:cNvGrpSpPr/>
        <p:nvPr/>
      </p:nvGrpSpPr>
      <p:grpSpPr>
        <a:xfrm>
          <a:off x="0" y="0"/>
          <a:ext cx="0" cy="0"/>
          <a:chOff x="0" y="0"/>
          <a:chExt cx="0" cy="0"/>
        </a:xfrm>
      </p:grpSpPr>
      <p:sp>
        <p:nvSpPr>
          <p:cNvPr id="54" name="Google Shape;54;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theme" Target="../theme/theme2.xml"/><Relationship Id="rId12" Type="http://schemas.openxmlformats.org/officeDocument/2006/relationships/slideLayout" Target="../slideLayouts/slideLayout25.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 name="Google Shape;11;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2" name="Google Shape;12;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3" name="Shape 83"/>
        <p:cNvGrpSpPr/>
        <p:nvPr/>
      </p:nvGrpSpPr>
      <p:grpSpPr>
        <a:xfrm>
          <a:off x="0" y="0"/>
          <a:ext cx="0" cy="0"/>
          <a:chOff x="0" y="0"/>
          <a:chExt cx="0" cy="0"/>
        </a:xfrm>
      </p:grpSpPr>
      <p:sp>
        <p:nvSpPr>
          <p:cNvPr id="84" name="Google Shape;84;g1fd76501696_0_82"/>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1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85" name="Google Shape;85;g1fd76501696_0_8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5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9pPr>
          </a:lstStyle>
          <a:p/>
        </p:txBody>
      </p:sp>
      <p:sp>
        <p:nvSpPr>
          <p:cNvPr id="86" name="Google Shape;86;g1fd76501696_0_8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5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9pPr>
          </a:lstStyle>
          <a:p/>
        </p:txBody>
      </p:sp>
      <p:sp>
        <p:nvSpPr>
          <p:cNvPr id="87" name="Google Shape;87;g1fd76501696_0_8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id="159" name="Google Shape;159;g1fd76501696_0_77"/>
          <p:cNvPicPr preferRelativeResize="0"/>
          <p:nvPr/>
        </p:nvPicPr>
        <p:blipFill>
          <a:blip r:embed="rId3">
            <a:alphaModFix/>
          </a:blip>
          <a:stretch>
            <a:fillRect/>
          </a:stretch>
        </p:blipFill>
        <p:spPr>
          <a:xfrm>
            <a:off x="0" y="0"/>
            <a:ext cx="12192005" cy="6858003"/>
          </a:xfrm>
          <a:prstGeom prst="rect">
            <a:avLst/>
          </a:prstGeom>
          <a:noFill/>
          <a:ln>
            <a:noFill/>
          </a:ln>
        </p:spPr>
      </p:pic>
      <p:sp>
        <p:nvSpPr>
          <p:cNvPr id="160" name="Google Shape;160;g1fd76501696_0_77"/>
          <p:cNvSpPr txBox="1"/>
          <p:nvPr/>
        </p:nvSpPr>
        <p:spPr>
          <a:xfrm>
            <a:off x="645246" y="3063339"/>
            <a:ext cx="10901100" cy="861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400"/>
              <a:buFont typeface="Arial"/>
              <a:buNone/>
            </a:pPr>
            <a:r>
              <a:rPr b="1" lang="es-419" sz="4400">
                <a:solidFill>
                  <a:schemeClr val="lt1"/>
                </a:solidFill>
                <a:latin typeface="Calibri"/>
                <a:ea typeface="Calibri"/>
                <a:cs typeface="Calibri"/>
                <a:sym typeface="Calibri"/>
              </a:rPr>
              <a:t>¿Dónde ubicar una planta solar en Chile?</a:t>
            </a:r>
            <a:endParaRPr b="1" i="0" sz="44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g1c598196763_0_84"/>
          <p:cNvSpPr txBox="1"/>
          <p:nvPr/>
        </p:nvSpPr>
        <p:spPr>
          <a:xfrm>
            <a:off x="647872" y="595500"/>
            <a:ext cx="7851600" cy="646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3600"/>
              <a:buFont typeface="Arial"/>
              <a:buNone/>
            </a:pPr>
            <a:r>
              <a:rPr b="1" lang="es-419" sz="3600">
                <a:solidFill>
                  <a:srgbClr val="351C75"/>
                </a:solidFill>
                <a:latin typeface="Calibri"/>
                <a:ea typeface="Calibri"/>
                <a:cs typeface="Calibri"/>
                <a:sym typeface="Calibri"/>
              </a:rPr>
              <a:t>Información disponible</a:t>
            </a:r>
            <a:endParaRPr b="1" i="0" sz="3600" u="none" cap="none" strike="noStrike">
              <a:solidFill>
                <a:srgbClr val="351C75"/>
              </a:solidFill>
              <a:latin typeface="Calibri"/>
              <a:ea typeface="Calibri"/>
              <a:cs typeface="Calibri"/>
              <a:sym typeface="Calibri"/>
            </a:endParaRPr>
          </a:p>
        </p:txBody>
      </p:sp>
      <p:graphicFrame>
        <p:nvGraphicFramePr>
          <p:cNvPr id="221" name="Google Shape;221;g1c598196763_0_84"/>
          <p:cNvGraphicFramePr/>
          <p:nvPr/>
        </p:nvGraphicFramePr>
        <p:xfrm>
          <a:off x="710913" y="1458820"/>
          <a:ext cx="3000000" cy="3000000"/>
        </p:xfrm>
        <a:graphic>
          <a:graphicData uri="http://schemas.openxmlformats.org/drawingml/2006/table">
            <a:tbl>
              <a:tblPr>
                <a:noFill/>
                <a:tableStyleId>{4F6F87B4-B960-4339-8923-884581836DB1}</a:tableStyleId>
              </a:tblPr>
              <a:tblGrid>
                <a:gridCol w="4525950"/>
                <a:gridCol w="1426800"/>
                <a:gridCol w="1503475"/>
              </a:tblGrid>
              <a:tr h="679850">
                <a:tc>
                  <a:txBody>
                    <a:bodyPr/>
                    <a:lstStyle/>
                    <a:p>
                      <a:pPr indent="0" lvl="0" marL="0" rtl="0" algn="l">
                        <a:spcBef>
                          <a:spcPts val="0"/>
                        </a:spcBef>
                        <a:spcAft>
                          <a:spcPts val="0"/>
                        </a:spcAft>
                        <a:buNone/>
                      </a:pPr>
                      <a:r>
                        <a:t/>
                      </a:r>
                      <a:endParaRPr sz="1900">
                        <a:latin typeface="Calibri"/>
                        <a:ea typeface="Calibri"/>
                        <a:cs typeface="Calibri"/>
                        <a:sym typeface="Calibri"/>
                      </a:endParaRPr>
                    </a:p>
                  </a:txBody>
                  <a:tcPr marT="36000" marB="36000" marR="91425" marL="90000">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b="1" lang="es-419" sz="1900">
                          <a:latin typeface="Calibri"/>
                          <a:ea typeface="Calibri"/>
                          <a:cs typeface="Calibri"/>
                          <a:sym typeface="Calibri"/>
                        </a:rPr>
                        <a:t>Planta en Atacama</a:t>
                      </a:r>
                      <a:endParaRPr b="1" sz="1900">
                        <a:latin typeface="Calibri"/>
                        <a:ea typeface="Calibri"/>
                        <a:cs typeface="Calibri"/>
                        <a:sym typeface="Calibri"/>
                      </a:endParaRPr>
                    </a:p>
                  </a:txBody>
                  <a:tcPr marT="36000" marB="36000" marR="91425" marL="90000">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b="1" lang="es-419" sz="1900">
                          <a:latin typeface="Calibri"/>
                          <a:ea typeface="Calibri"/>
                          <a:cs typeface="Calibri"/>
                          <a:sym typeface="Calibri"/>
                        </a:rPr>
                        <a:t>Planta en Concepción</a:t>
                      </a:r>
                      <a:endParaRPr b="1" sz="1900">
                        <a:latin typeface="Calibri"/>
                        <a:ea typeface="Calibri"/>
                        <a:cs typeface="Calibri"/>
                        <a:sym typeface="Calibri"/>
                      </a:endParaRPr>
                    </a:p>
                  </a:txBody>
                  <a:tcPr marT="36000" marB="36000" marR="91425" marL="90000">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813750">
                <a:tc>
                  <a:txBody>
                    <a:bodyPr/>
                    <a:lstStyle/>
                    <a:p>
                      <a:pPr indent="0" lvl="0" marL="0" rtl="0" algn="l">
                        <a:spcBef>
                          <a:spcPts val="0"/>
                        </a:spcBef>
                        <a:spcAft>
                          <a:spcPts val="0"/>
                        </a:spcAft>
                        <a:buNone/>
                      </a:pPr>
                      <a:r>
                        <a:rPr lang="es-419" sz="1900">
                          <a:latin typeface="Calibri"/>
                          <a:ea typeface="Calibri"/>
                          <a:cs typeface="Calibri"/>
                          <a:sym typeface="Calibri"/>
                        </a:rPr>
                        <a:t>Potencia del Sol por m</a:t>
                      </a:r>
                      <a:r>
                        <a:rPr baseline="30000" lang="es-419" sz="1900">
                          <a:latin typeface="Calibri"/>
                          <a:ea typeface="Calibri"/>
                          <a:cs typeface="Calibri"/>
                          <a:sym typeface="Calibri"/>
                        </a:rPr>
                        <a:t>2</a:t>
                      </a:r>
                      <a:r>
                        <a:rPr lang="es-419" sz="1900">
                          <a:latin typeface="Calibri"/>
                          <a:ea typeface="Calibri"/>
                          <a:cs typeface="Calibri"/>
                          <a:sym typeface="Calibri"/>
                        </a:rPr>
                        <a:t> en la superficie externa de la atmósfera</a:t>
                      </a:r>
                      <a:endParaRPr sz="1900">
                        <a:latin typeface="Calibri"/>
                        <a:ea typeface="Calibri"/>
                        <a:cs typeface="Calibri"/>
                        <a:sym typeface="Calibri"/>
                      </a:endParaRPr>
                    </a:p>
                  </a:txBody>
                  <a:tcPr marT="36000" marB="36000" marR="91425" marL="90000">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lang="es-419" sz="1900">
                          <a:latin typeface="Calibri"/>
                          <a:ea typeface="Calibri"/>
                          <a:cs typeface="Calibri"/>
                          <a:sym typeface="Calibri"/>
                        </a:rPr>
                        <a:t>1,4 kW</a:t>
                      </a:r>
                      <a:endParaRPr sz="1900">
                        <a:latin typeface="Calibri"/>
                        <a:ea typeface="Calibri"/>
                        <a:cs typeface="Calibri"/>
                        <a:sym typeface="Calibri"/>
                      </a:endParaRPr>
                    </a:p>
                  </a:txBody>
                  <a:tcPr marT="36000" marB="36000" marR="91425" marL="90000"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lang="es-419" sz="1900">
                          <a:latin typeface="Calibri"/>
                          <a:ea typeface="Calibri"/>
                          <a:cs typeface="Calibri"/>
                          <a:sym typeface="Calibri"/>
                        </a:rPr>
                        <a:t>1,4 kW</a:t>
                      </a:r>
                      <a:endParaRPr sz="1900">
                        <a:latin typeface="Calibri"/>
                        <a:ea typeface="Calibri"/>
                        <a:cs typeface="Calibri"/>
                        <a:sym typeface="Calibri"/>
                      </a:endParaRPr>
                    </a:p>
                  </a:txBody>
                  <a:tcPr marT="36000" marB="36000" marR="91425" marL="90000"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813750">
                <a:tc>
                  <a:txBody>
                    <a:bodyPr/>
                    <a:lstStyle/>
                    <a:p>
                      <a:pPr indent="0" lvl="0" marL="0" rtl="0" algn="l">
                        <a:spcBef>
                          <a:spcPts val="0"/>
                        </a:spcBef>
                        <a:spcAft>
                          <a:spcPts val="0"/>
                        </a:spcAft>
                        <a:buNone/>
                      </a:pPr>
                      <a:r>
                        <a:rPr lang="es-419" sz="1900">
                          <a:latin typeface="Calibri"/>
                          <a:ea typeface="Calibri"/>
                          <a:cs typeface="Calibri"/>
                          <a:sym typeface="Calibri"/>
                        </a:rPr>
                        <a:t>Porcentaje de luz que se absorbe por la humedad antes de llegar al panel solar</a:t>
                      </a:r>
                      <a:endParaRPr sz="1900">
                        <a:latin typeface="Calibri"/>
                        <a:ea typeface="Calibri"/>
                        <a:cs typeface="Calibri"/>
                        <a:sym typeface="Calibri"/>
                      </a:endParaRPr>
                    </a:p>
                  </a:txBody>
                  <a:tcPr marT="36000" marB="36000" marR="91425" marL="90000">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lang="es-419" sz="1900">
                          <a:latin typeface="Calibri"/>
                          <a:ea typeface="Calibri"/>
                          <a:cs typeface="Calibri"/>
                          <a:sym typeface="Calibri"/>
                        </a:rPr>
                        <a:t>54%</a:t>
                      </a:r>
                      <a:endParaRPr sz="1900">
                        <a:latin typeface="Calibri"/>
                        <a:ea typeface="Calibri"/>
                        <a:cs typeface="Calibri"/>
                        <a:sym typeface="Calibri"/>
                      </a:endParaRPr>
                    </a:p>
                  </a:txBody>
                  <a:tcPr marT="36000" marB="36000" marR="91425" marL="90000"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lang="es-419" sz="1900">
                          <a:latin typeface="Calibri"/>
                          <a:ea typeface="Calibri"/>
                          <a:cs typeface="Calibri"/>
                          <a:sym typeface="Calibri"/>
                        </a:rPr>
                        <a:t>61%</a:t>
                      </a:r>
                      <a:endParaRPr sz="1900">
                        <a:latin typeface="Calibri"/>
                        <a:ea typeface="Calibri"/>
                        <a:cs typeface="Calibri"/>
                        <a:sym typeface="Calibri"/>
                      </a:endParaRPr>
                    </a:p>
                  </a:txBody>
                  <a:tcPr marT="36000" marB="36000" marR="91425" marL="90000"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508575">
                <a:tc>
                  <a:txBody>
                    <a:bodyPr/>
                    <a:lstStyle/>
                    <a:p>
                      <a:pPr indent="0" lvl="0" marL="0" rtl="0" algn="l">
                        <a:spcBef>
                          <a:spcPts val="0"/>
                        </a:spcBef>
                        <a:spcAft>
                          <a:spcPts val="0"/>
                        </a:spcAft>
                        <a:buNone/>
                      </a:pPr>
                      <a:r>
                        <a:rPr lang="es-419" sz="1900">
                          <a:latin typeface="Calibri"/>
                          <a:ea typeface="Calibri"/>
                          <a:cs typeface="Calibri"/>
                          <a:sym typeface="Calibri"/>
                        </a:rPr>
                        <a:t>Horas con Sol al día</a:t>
                      </a:r>
                      <a:endParaRPr sz="1900">
                        <a:latin typeface="Calibri"/>
                        <a:ea typeface="Calibri"/>
                        <a:cs typeface="Calibri"/>
                        <a:sym typeface="Calibri"/>
                      </a:endParaRPr>
                    </a:p>
                  </a:txBody>
                  <a:tcPr marT="36000" marB="36000" marR="91425" marL="90000">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s-419" sz="1900">
                          <a:latin typeface="Calibri"/>
                          <a:ea typeface="Calibri"/>
                          <a:cs typeface="Calibri"/>
                          <a:sym typeface="Calibri"/>
                        </a:rPr>
                        <a:t>12</a:t>
                      </a:r>
                      <a:endParaRPr sz="1900">
                        <a:latin typeface="Calibri"/>
                        <a:ea typeface="Calibri"/>
                        <a:cs typeface="Calibri"/>
                        <a:sym typeface="Calibri"/>
                      </a:endParaRPr>
                    </a:p>
                  </a:txBody>
                  <a:tcPr marT="36000" marB="36000" marR="91425" marL="90000"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s-419" sz="1900">
                          <a:latin typeface="Calibri"/>
                          <a:ea typeface="Calibri"/>
                          <a:cs typeface="Calibri"/>
                          <a:sym typeface="Calibri"/>
                        </a:rPr>
                        <a:t>12</a:t>
                      </a:r>
                      <a:endParaRPr sz="1900">
                        <a:latin typeface="Calibri"/>
                        <a:ea typeface="Calibri"/>
                        <a:cs typeface="Calibri"/>
                        <a:sym typeface="Calibri"/>
                      </a:endParaRPr>
                    </a:p>
                  </a:txBody>
                  <a:tcPr marT="36000" marB="36000" marR="91425" marL="90000"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rgbClr val="F3F3F3"/>
                    </a:solidFill>
                  </a:tcPr>
                </a:tc>
              </a:tr>
              <a:tr h="508575">
                <a:tc>
                  <a:txBody>
                    <a:bodyPr/>
                    <a:lstStyle/>
                    <a:p>
                      <a:pPr indent="0" lvl="0" marL="0" rtl="0" algn="l">
                        <a:spcBef>
                          <a:spcPts val="0"/>
                        </a:spcBef>
                        <a:spcAft>
                          <a:spcPts val="0"/>
                        </a:spcAft>
                        <a:buNone/>
                      </a:pPr>
                      <a:r>
                        <a:rPr lang="es-419" sz="1900">
                          <a:latin typeface="Calibri"/>
                          <a:ea typeface="Calibri"/>
                          <a:cs typeface="Calibri"/>
                          <a:sym typeface="Calibri"/>
                        </a:rPr>
                        <a:t>Días con Sol al año</a:t>
                      </a:r>
                      <a:endParaRPr sz="1900">
                        <a:latin typeface="Calibri"/>
                        <a:ea typeface="Calibri"/>
                        <a:cs typeface="Calibri"/>
                        <a:sym typeface="Calibri"/>
                      </a:endParaRPr>
                    </a:p>
                  </a:txBody>
                  <a:tcPr marT="36000" marB="36000" marR="91425" marL="90000">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lang="es-419" sz="1900">
                          <a:latin typeface="Calibri"/>
                          <a:ea typeface="Calibri"/>
                          <a:cs typeface="Calibri"/>
                          <a:sym typeface="Calibri"/>
                        </a:rPr>
                        <a:t>349</a:t>
                      </a:r>
                      <a:endParaRPr sz="1900">
                        <a:latin typeface="Calibri"/>
                        <a:ea typeface="Calibri"/>
                        <a:cs typeface="Calibri"/>
                        <a:sym typeface="Calibri"/>
                      </a:endParaRPr>
                    </a:p>
                  </a:txBody>
                  <a:tcPr marT="36000" marB="36000" marR="91425" marL="90000"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lang="es-419" sz="1900">
                          <a:latin typeface="Calibri"/>
                          <a:ea typeface="Calibri"/>
                          <a:cs typeface="Calibri"/>
                          <a:sym typeface="Calibri"/>
                        </a:rPr>
                        <a:t>296</a:t>
                      </a:r>
                      <a:endParaRPr sz="1900">
                        <a:latin typeface="Calibri"/>
                        <a:ea typeface="Calibri"/>
                        <a:cs typeface="Calibri"/>
                        <a:sym typeface="Calibri"/>
                      </a:endParaRPr>
                    </a:p>
                  </a:txBody>
                  <a:tcPr marT="36000" marB="36000" marR="91425" marL="90000"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813750">
                <a:tc>
                  <a:txBody>
                    <a:bodyPr/>
                    <a:lstStyle/>
                    <a:p>
                      <a:pPr indent="0" lvl="0" marL="0" rtl="0" algn="l">
                        <a:spcBef>
                          <a:spcPts val="0"/>
                        </a:spcBef>
                        <a:spcAft>
                          <a:spcPts val="0"/>
                        </a:spcAft>
                        <a:buNone/>
                      </a:pPr>
                      <a:r>
                        <a:rPr lang="es-419" sz="1900">
                          <a:latin typeface="Calibri"/>
                          <a:ea typeface="Calibri"/>
                          <a:cs typeface="Calibri"/>
                          <a:sym typeface="Calibri"/>
                        </a:rPr>
                        <a:t>Porcentaje de luz que llega al panel solar que se pierde en calor y otros efectos</a:t>
                      </a:r>
                      <a:endParaRPr sz="1900">
                        <a:latin typeface="Calibri"/>
                        <a:ea typeface="Calibri"/>
                        <a:cs typeface="Calibri"/>
                        <a:sym typeface="Calibri"/>
                      </a:endParaRPr>
                    </a:p>
                  </a:txBody>
                  <a:tcPr marT="36000" marB="36000" marR="91425" marL="90000">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lang="es-419" sz="1900">
                          <a:latin typeface="Calibri"/>
                          <a:ea typeface="Calibri"/>
                          <a:cs typeface="Calibri"/>
                          <a:sym typeface="Calibri"/>
                        </a:rPr>
                        <a:t>80%</a:t>
                      </a:r>
                      <a:endParaRPr sz="1900">
                        <a:latin typeface="Calibri"/>
                        <a:ea typeface="Calibri"/>
                        <a:cs typeface="Calibri"/>
                        <a:sym typeface="Calibri"/>
                      </a:endParaRPr>
                    </a:p>
                  </a:txBody>
                  <a:tcPr marT="36000" marB="36000" marR="91425" marL="90000"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lang="es-419" sz="1900">
                          <a:latin typeface="Calibri"/>
                          <a:ea typeface="Calibri"/>
                          <a:cs typeface="Calibri"/>
                          <a:sym typeface="Calibri"/>
                        </a:rPr>
                        <a:t>80%</a:t>
                      </a:r>
                      <a:endParaRPr sz="1900">
                        <a:latin typeface="Calibri"/>
                        <a:ea typeface="Calibri"/>
                        <a:cs typeface="Calibri"/>
                        <a:sym typeface="Calibri"/>
                      </a:endParaRPr>
                    </a:p>
                  </a:txBody>
                  <a:tcPr marT="36000" marB="36000" marR="91425" marL="90000"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813750">
                <a:tc>
                  <a:txBody>
                    <a:bodyPr/>
                    <a:lstStyle/>
                    <a:p>
                      <a:pPr indent="0" lvl="0" marL="0" rtl="0" algn="l">
                        <a:spcBef>
                          <a:spcPts val="0"/>
                        </a:spcBef>
                        <a:spcAft>
                          <a:spcPts val="0"/>
                        </a:spcAft>
                        <a:buNone/>
                      </a:pPr>
                      <a:r>
                        <a:rPr lang="es-419" sz="1900">
                          <a:latin typeface="Calibri"/>
                          <a:ea typeface="Calibri"/>
                          <a:cs typeface="Calibri"/>
                          <a:sym typeface="Calibri"/>
                        </a:rPr>
                        <a:t>Porcentaje de energía que se pierde en los cables de transmisión</a:t>
                      </a:r>
                      <a:endParaRPr sz="1900">
                        <a:latin typeface="Calibri"/>
                        <a:ea typeface="Calibri"/>
                        <a:cs typeface="Calibri"/>
                        <a:sym typeface="Calibri"/>
                      </a:endParaRPr>
                    </a:p>
                  </a:txBody>
                  <a:tcPr marT="36000" marB="36000" marR="91425" marL="90000">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lang="es-419" sz="1900">
                          <a:latin typeface="Calibri"/>
                          <a:ea typeface="Calibri"/>
                          <a:cs typeface="Calibri"/>
                          <a:sym typeface="Calibri"/>
                        </a:rPr>
                        <a:t>9%</a:t>
                      </a:r>
                      <a:endParaRPr sz="1900">
                        <a:latin typeface="Calibri"/>
                        <a:ea typeface="Calibri"/>
                        <a:cs typeface="Calibri"/>
                        <a:sym typeface="Calibri"/>
                      </a:endParaRPr>
                    </a:p>
                  </a:txBody>
                  <a:tcPr marT="36000" marB="36000" marR="91425" marL="90000"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lang="es-419" sz="1900">
                          <a:latin typeface="Calibri"/>
                          <a:ea typeface="Calibri"/>
                          <a:cs typeface="Calibri"/>
                          <a:sym typeface="Calibri"/>
                        </a:rPr>
                        <a:t>0%</a:t>
                      </a:r>
                      <a:endParaRPr sz="1900">
                        <a:latin typeface="Calibri"/>
                        <a:ea typeface="Calibri"/>
                        <a:cs typeface="Calibri"/>
                        <a:sym typeface="Calibri"/>
                      </a:endParaRPr>
                    </a:p>
                  </a:txBody>
                  <a:tcPr marT="36000" marB="36000" marR="91425" marL="90000"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bl>
          </a:graphicData>
        </a:graphic>
      </p:graphicFrame>
      <p:sp>
        <p:nvSpPr>
          <p:cNvPr id="222" name="Google Shape;222;g1c598196763_0_84"/>
          <p:cNvSpPr txBox="1"/>
          <p:nvPr/>
        </p:nvSpPr>
        <p:spPr>
          <a:xfrm>
            <a:off x="8898525" y="3173750"/>
            <a:ext cx="2884500" cy="1939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s-419" sz="2000">
                <a:solidFill>
                  <a:schemeClr val="dk1"/>
                </a:solidFill>
                <a:latin typeface="Calibri"/>
                <a:ea typeface="Calibri"/>
                <a:cs typeface="Calibri"/>
                <a:sym typeface="Calibri"/>
              </a:rPr>
              <a:t>La energía se mide en kWh (kilovatios hora), que corresponde a la multiplicación de la potencia, medida en kW, por la cantidad de horas.</a:t>
            </a:r>
            <a:endParaRPr sz="2000">
              <a:solidFill>
                <a:schemeClr val="dk1"/>
              </a:solidFill>
              <a:latin typeface="Calibri"/>
              <a:ea typeface="Calibri"/>
              <a:cs typeface="Calibri"/>
              <a:sym typeface="Calibri"/>
            </a:endParaRPr>
          </a:p>
        </p:txBody>
      </p:sp>
      <p:cxnSp>
        <p:nvCxnSpPr>
          <p:cNvPr id="223" name="Google Shape;223;g1c598196763_0_84"/>
          <p:cNvCxnSpPr/>
          <p:nvPr/>
        </p:nvCxnSpPr>
        <p:spPr>
          <a:xfrm rot="10800000">
            <a:off x="8269400" y="4070825"/>
            <a:ext cx="399000" cy="0"/>
          </a:xfrm>
          <a:prstGeom prst="straightConnector1">
            <a:avLst/>
          </a:prstGeom>
          <a:noFill/>
          <a:ln cap="flat" cmpd="sng" w="38100">
            <a:solidFill>
              <a:schemeClr val="dk2"/>
            </a:solidFill>
            <a:prstDash val="solid"/>
            <a:round/>
            <a:headEnd len="med" w="med" type="none"/>
            <a:tailEnd len="med" w="med" type="stealth"/>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g1c598196763_0_91"/>
          <p:cNvSpPr txBox="1"/>
          <p:nvPr/>
        </p:nvSpPr>
        <p:spPr>
          <a:xfrm>
            <a:off x="647872" y="595500"/>
            <a:ext cx="7851600" cy="646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3600"/>
              <a:buFont typeface="Arial"/>
              <a:buNone/>
            </a:pPr>
            <a:r>
              <a:rPr b="1" lang="es-419" sz="3600">
                <a:solidFill>
                  <a:srgbClr val="351C75"/>
                </a:solidFill>
                <a:latin typeface="Calibri"/>
                <a:ea typeface="Calibri"/>
                <a:cs typeface="Calibri"/>
                <a:sym typeface="Calibri"/>
              </a:rPr>
              <a:t>Información disponible</a:t>
            </a:r>
            <a:endParaRPr b="1" i="0" sz="3600" u="none" cap="none" strike="noStrike">
              <a:solidFill>
                <a:srgbClr val="351C75"/>
              </a:solidFill>
              <a:latin typeface="Calibri"/>
              <a:ea typeface="Calibri"/>
              <a:cs typeface="Calibri"/>
              <a:sym typeface="Calibri"/>
            </a:endParaRPr>
          </a:p>
        </p:txBody>
      </p:sp>
      <p:graphicFrame>
        <p:nvGraphicFramePr>
          <p:cNvPr id="229" name="Google Shape;229;g1c598196763_0_91"/>
          <p:cNvGraphicFramePr/>
          <p:nvPr/>
        </p:nvGraphicFramePr>
        <p:xfrm>
          <a:off x="710913" y="1458820"/>
          <a:ext cx="3000000" cy="3000000"/>
        </p:xfrm>
        <a:graphic>
          <a:graphicData uri="http://schemas.openxmlformats.org/drawingml/2006/table">
            <a:tbl>
              <a:tblPr>
                <a:noFill/>
                <a:tableStyleId>{4F6F87B4-B960-4339-8923-884581836DB1}</a:tableStyleId>
              </a:tblPr>
              <a:tblGrid>
                <a:gridCol w="4525950"/>
                <a:gridCol w="1426800"/>
                <a:gridCol w="1503475"/>
              </a:tblGrid>
              <a:tr h="679850">
                <a:tc>
                  <a:txBody>
                    <a:bodyPr/>
                    <a:lstStyle/>
                    <a:p>
                      <a:pPr indent="0" lvl="0" marL="0" rtl="0" algn="l">
                        <a:spcBef>
                          <a:spcPts val="0"/>
                        </a:spcBef>
                        <a:spcAft>
                          <a:spcPts val="0"/>
                        </a:spcAft>
                        <a:buNone/>
                      </a:pPr>
                      <a:r>
                        <a:t/>
                      </a:r>
                      <a:endParaRPr sz="1900">
                        <a:latin typeface="Calibri"/>
                        <a:ea typeface="Calibri"/>
                        <a:cs typeface="Calibri"/>
                        <a:sym typeface="Calibri"/>
                      </a:endParaRPr>
                    </a:p>
                  </a:txBody>
                  <a:tcPr marT="36000" marB="36000" marR="91425" marL="90000">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b="1" lang="es-419" sz="1900">
                          <a:latin typeface="Calibri"/>
                          <a:ea typeface="Calibri"/>
                          <a:cs typeface="Calibri"/>
                          <a:sym typeface="Calibri"/>
                        </a:rPr>
                        <a:t>Planta en Atacama</a:t>
                      </a:r>
                      <a:endParaRPr b="1" sz="1900">
                        <a:latin typeface="Calibri"/>
                        <a:ea typeface="Calibri"/>
                        <a:cs typeface="Calibri"/>
                        <a:sym typeface="Calibri"/>
                      </a:endParaRPr>
                    </a:p>
                  </a:txBody>
                  <a:tcPr marT="36000" marB="36000" marR="91425" marL="90000">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b="1" lang="es-419" sz="1900">
                          <a:latin typeface="Calibri"/>
                          <a:ea typeface="Calibri"/>
                          <a:cs typeface="Calibri"/>
                          <a:sym typeface="Calibri"/>
                        </a:rPr>
                        <a:t>Planta en Concepción</a:t>
                      </a:r>
                      <a:endParaRPr b="1" sz="1900">
                        <a:latin typeface="Calibri"/>
                        <a:ea typeface="Calibri"/>
                        <a:cs typeface="Calibri"/>
                        <a:sym typeface="Calibri"/>
                      </a:endParaRPr>
                    </a:p>
                  </a:txBody>
                  <a:tcPr marT="36000" marB="36000" marR="91425" marL="90000">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813750">
                <a:tc>
                  <a:txBody>
                    <a:bodyPr/>
                    <a:lstStyle/>
                    <a:p>
                      <a:pPr indent="0" lvl="0" marL="0" rtl="0" algn="l">
                        <a:spcBef>
                          <a:spcPts val="0"/>
                        </a:spcBef>
                        <a:spcAft>
                          <a:spcPts val="0"/>
                        </a:spcAft>
                        <a:buNone/>
                      </a:pPr>
                      <a:r>
                        <a:rPr lang="es-419" sz="1900">
                          <a:latin typeface="Calibri"/>
                          <a:ea typeface="Calibri"/>
                          <a:cs typeface="Calibri"/>
                          <a:sym typeface="Calibri"/>
                        </a:rPr>
                        <a:t>Potencia del Sol por m</a:t>
                      </a:r>
                      <a:r>
                        <a:rPr baseline="30000" lang="es-419" sz="1900">
                          <a:latin typeface="Calibri"/>
                          <a:ea typeface="Calibri"/>
                          <a:cs typeface="Calibri"/>
                          <a:sym typeface="Calibri"/>
                        </a:rPr>
                        <a:t>2</a:t>
                      </a:r>
                      <a:r>
                        <a:rPr lang="es-419" sz="1900">
                          <a:latin typeface="Calibri"/>
                          <a:ea typeface="Calibri"/>
                          <a:cs typeface="Calibri"/>
                          <a:sym typeface="Calibri"/>
                        </a:rPr>
                        <a:t> en la superficie externa de la atmósfera</a:t>
                      </a:r>
                      <a:endParaRPr sz="1900">
                        <a:latin typeface="Calibri"/>
                        <a:ea typeface="Calibri"/>
                        <a:cs typeface="Calibri"/>
                        <a:sym typeface="Calibri"/>
                      </a:endParaRPr>
                    </a:p>
                  </a:txBody>
                  <a:tcPr marT="36000" marB="36000" marR="91425" marL="90000">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lang="es-419" sz="1900">
                          <a:latin typeface="Calibri"/>
                          <a:ea typeface="Calibri"/>
                          <a:cs typeface="Calibri"/>
                          <a:sym typeface="Calibri"/>
                        </a:rPr>
                        <a:t>1,4 kW</a:t>
                      </a:r>
                      <a:endParaRPr sz="1900">
                        <a:latin typeface="Calibri"/>
                        <a:ea typeface="Calibri"/>
                        <a:cs typeface="Calibri"/>
                        <a:sym typeface="Calibri"/>
                      </a:endParaRPr>
                    </a:p>
                  </a:txBody>
                  <a:tcPr marT="36000" marB="36000" marR="91425" marL="90000"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lang="es-419" sz="1900">
                          <a:latin typeface="Calibri"/>
                          <a:ea typeface="Calibri"/>
                          <a:cs typeface="Calibri"/>
                          <a:sym typeface="Calibri"/>
                        </a:rPr>
                        <a:t>1,4 kW</a:t>
                      </a:r>
                      <a:endParaRPr sz="1900">
                        <a:latin typeface="Calibri"/>
                        <a:ea typeface="Calibri"/>
                        <a:cs typeface="Calibri"/>
                        <a:sym typeface="Calibri"/>
                      </a:endParaRPr>
                    </a:p>
                  </a:txBody>
                  <a:tcPr marT="36000" marB="36000" marR="91425" marL="90000"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813750">
                <a:tc>
                  <a:txBody>
                    <a:bodyPr/>
                    <a:lstStyle/>
                    <a:p>
                      <a:pPr indent="0" lvl="0" marL="0" rtl="0" algn="l">
                        <a:spcBef>
                          <a:spcPts val="0"/>
                        </a:spcBef>
                        <a:spcAft>
                          <a:spcPts val="0"/>
                        </a:spcAft>
                        <a:buNone/>
                      </a:pPr>
                      <a:r>
                        <a:rPr lang="es-419" sz="1900">
                          <a:latin typeface="Calibri"/>
                          <a:ea typeface="Calibri"/>
                          <a:cs typeface="Calibri"/>
                          <a:sym typeface="Calibri"/>
                        </a:rPr>
                        <a:t>Porcentaje de luz que se absorbe por la humedad antes de llegar al panel solar</a:t>
                      </a:r>
                      <a:endParaRPr sz="1900">
                        <a:latin typeface="Calibri"/>
                        <a:ea typeface="Calibri"/>
                        <a:cs typeface="Calibri"/>
                        <a:sym typeface="Calibri"/>
                      </a:endParaRPr>
                    </a:p>
                  </a:txBody>
                  <a:tcPr marT="36000" marB="36000" marR="91425" marL="90000">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lang="es-419" sz="1900">
                          <a:latin typeface="Calibri"/>
                          <a:ea typeface="Calibri"/>
                          <a:cs typeface="Calibri"/>
                          <a:sym typeface="Calibri"/>
                        </a:rPr>
                        <a:t>54%</a:t>
                      </a:r>
                      <a:endParaRPr sz="1900">
                        <a:latin typeface="Calibri"/>
                        <a:ea typeface="Calibri"/>
                        <a:cs typeface="Calibri"/>
                        <a:sym typeface="Calibri"/>
                      </a:endParaRPr>
                    </a:p>
                  </a:txBody>
                  <a:tcPr marT="36000" marB="36000" marR="91425" marL="90000"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lang="es-419" sz="1900">
                          <a:latin typeface="Calibri"/>
                          <a:ea typeface="Calibri"/>
                          <a:cs typeface="Calibri"/>
                          <a:sym typeface="Calibri"/>
                        </a:rPr>
                        <a:t>61%</a:t>
                      </a:r>
                      <a:endParaRPr sz="1900">
                        <a:latin typeface="Calibri"/>
                        <a:ea typeface="Calibri"/>
                        <a:cs typeface="Calibri"/>
                        <a:sym typeface="Calibri"/>
                      </a:endParaRPr>
                    </a:p>
                  </a:txBody>
                  <a:tcPr marT="36000" marB="36000" marR="91425" marL="90000"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508575">
                <a:tc>
                  <a:txBody>
                    <a:bodyPr/>
                    <a:lstStyle/>
                    <a:p>
                      <a:pPr indent="0" lvl="0" marL="0" rtl="0" algn="l">
                        <a:spcBef>
                          <a:spcPts val="0"/>
                        </a:spcBef>
                        <a:spcAft>
                          <a:spcPts val="0"/>
                        </a:spcAft>
                        <a:buNone/>
                      </a:pPr>
                      <a:r>
                        <a:rPr lang="es-419" sz="1900">
                          <a:latin typeface="Calibri"/>
                          <a:ea typeface="Calibri"/>
                          <a:cs typeface="Calibri"/>
                          <a:sym typeface="Calibri"/>
                        </a:rPr>
                        <a:t>Horas con Sol al día</a:t>
                      </a:r>
                      <a:endParaRPr sz="1900">
                        <a:latin typeface="Calibri"/>
                        <a:ea typeface="Calibri"/>
                        <a:cs typeface="Calibri"/>
                        <a:sym typeface="Calibri"/>
                      </a:endParaRPr>
                    </a:p>
                  </a:txBody>
                  <a:tcPr marT="36000" marB="36000" marR="91425" marL="90000">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lang="es-419" sz="1900">
                          <a:latin typeface="Calibri"/>
                          <a:ea typeface="Calibri"/>
                          <a:cs typeface="Calibri"/>
                          <a:sym typeface="Calibri"/>
                        </a:rPr>
                        <a:t>12</a:t>
                      </a:r>
                      <a:endParaRPr sz="1900">
                        <a:latin typeface="Calibri"/>
                        <a:ea typeface="Calibri"/>
                        <a:cs typeface="Calibri"/>
                        <a:sym typeface="Calibri"/>
                      </a:endParaRPr>
                    </a:p>
                  </a:txBody>
                  <a:tcPr marT="36000" marB="36000" marR="91425" marL="90000"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lang="es-419" sz="1900">
                          <a:latin typeface="Calibri"/>
                          <a:ea typeface="Calibri"/>
                          <a:cs typeface="Calibri"/>
                          <a:sym typeface="Calibri"/>
                        </a:rPr>
                        <a:t>12</a:t>
                      </a:r>
                      <a:endParaRPr sz="1900">
                        <a:latin typeface="Calibri"/>
                        <a:ea typeface="Calibri"/>
                        <a:cs typeface="Calibri"/>
                        <a:sym typeface="Calibri"/>
                      </a:endParaRPr>
                    </a:p>
                  </a:txBody>
                  <a:tcPr marT="36000" marB="36000" marR="91425" marL="90000"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508575">
                <a:tc>
                  <a:txBody>
                    <a:bodyPr/>
                    <a:lstStyle/>
                    <a:p>
                      <a:pPr indent="0" lvl="0" marL="0" rtl="0" algn="l">
                        <a:spcBef>
                          <a:spcPts val="0"/>
                        </a:spcBef>
                        <a:spcAft>
                          <a:spcPts val="0"/>
                        </a:spcAft>
                        <a:buNone/>
                      </a:pPr>
                      <a:r>
                        <a:rPr lang="es-419" sz="1900">
                          <a:latin typeface="Calibri"/>
                          <a:ea typeface="Calibri"/>
                          <a:cs typeface="Calibri"/>
                          <a:sym typeface="Calibri"/>
                        </a:rPr>
                        <a:t>Días con Sol al año</a:t>
                      </a:r>
                      <a:endParaRPr sz="1900">
                        <a:latin typeface="Calibri"/>
                        <a:ea typeface="Calibri"/>
                        <a:cs typeface="Calibri"/>
                        <a:sym typeface="Calibri"/>
                      </a:endParaRPr>
                    </a:p>
                  </a:txBody>
                  <a:tcPr marT="36000" marB="36000" marR="91425" marL="90000">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s-419" sz="1900">
                          <a:latin typeface="Calibri"/>
                          <a:ea typeface="Calibri"/>
                          <a:cs typeface="Calibri"/>
                          <a:sym typeface="Calibri"/>
                        </a:rPr>
                        <a:t>349</a:t>
                      </a:r>
                      <a:endParaRPr sz="1900">
                        <a:latin typeface="Calibri"/>
                        <a:ea typeface="Calibri"/>
                        <a:cs typeface="Calibri"/>
                        <a:sym typeface="Calibri"/>
                      </a:endParaRPr>
                    </a:p>
                  </a:txBody>
                  <a:tcPr marT="36000" marB="36000" marR="91425" marL="90000"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s-419" sz="1900">
                          <a:latin typeface="Calibri"/>
                          <a:ea typeface="Calibri"/>
                          <a:cs typeface="Calibri"/>
                          <a:sym typeface="Calibri"/>
                        </a:rPr>
                        <a:t>296</a:t>
                      </a:r>
                      <a:endParaRPr sz="1900">
                        <a:latin typeface="Calibri"/>
                        <a:ea typeface="Calibri"/>
                        <a:cs typeface="Calibri"/>
                        <a:sym typeface="Calibri"/>
                      </a:endParaRPr>
                    </a:p>
                  </a:txBody>
                  <a:tcPr marT="36000" marB="36000" marR="91425" marL="90000"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rgbClr val="F3F3F3"/>
                    </a:solidFill>
                  </a:tcPr>
                </a:tc>
              </a:tr>
              <a:tr h="813750">
                <a:tc>
                  <a:txBody>
                    <a:bodyPr/>
                    <a:lstStyle/>
                    <a:p>
                      <a:pPr indent="0" lvl="0" marL="0" rtl="0" algn="l">
                        <a:spcBef>
                          <a:spcPts val="0"/>
                        </a:spcBef>
                        <a:spcAft>
                          <a:spcPts val="0"/>
                        </a:spcAft>
                        <a:buNone/>
                      </a:pPr>
                      <a:r>
                        <a:rPr lang="es-419" sz="1900">
                          <a:latin typeface="Calibri"/>
                          <a:ea typeface="Calibri"/>
                          <a:cs typeface="Calibri"/>
                          <a:sym typeface="Calibri"/>
                        </a:rPr>
                        <a:t>Porcentaje de luz que llega al panel solar que se pierde en calor y otros efectos</a:t>
                      </a:r>
                      <a:endParaRPr sz="1900">
                        <a:latin typeface="Calibri"/>
                        <a:ea typeface="Calibri"/>
                        <a:cs typeface="Calibri"/>
                        <a:sym typeface="Calibri"/>
                      </a:endParaRPr>
                    </a:p>
                  </a:txBody>
                  <a:tcPr marT="36000" marB="36000" marR="91425" marL="90000">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lang="es-419" sz="1900">
                          <a:latin typeface="Calibri"/>
                          <a:ea typeface="Calibri"/>
                          <a:cs typeface="Calibri"/>
                          <a:sym typeface="Calibri"/>
                        </a:rPr>
                        <a:t>80%</a:t>
                      </a:r>
                      <a:endParaRPr sz="1900">
                        <a:latin typeface="Calibri"/>
                        <a:ea typeface="Calibri"/>
                        <a:cs typeface="Calibri"/>
                        <a:sym typeface="Calibri"/>
                      </a:endParaRPr>
                    </a:p>
                  </a:txBody>
                  <a:tcPr marT="36000" marB="36000" marR="91425" marL="90000"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lang="es-419" sz="1900">
                          <a:latin typeface="Calibri"/>
                          <a:ea typeface="Calibri"/>
                          <a:cs typeface="Calibri"/>
                          <a:sym typeface="Calibri"/>
                        </a:rPr>
                        <a:t>80%</a:t>
                      </a:r>
                      <a:endParaRPr sz="1900">
                        <a:latin typeface="Calibri"/>
                        <a:ea typeface="Calibri"/>
                        <a:cs typeface="Calibri"/>
                        <a:sym typeface="Calibri"/>
                      </a:endParaRPr>
                    </a:p>
                  </a:txBody>
                  <a:tcPr marT="36000" marB="36000" marR="91425" marL="90000"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813750">
                <a:tc>
                  <a:txBody>
                    <a:bodyPr/>
                    <a:lstStyle/>
                    <a:p>
                      <a:pPr indent="0" lvl="0" marL="0" rtl="0" algn="l">
                        <a:spcBef>
                          <a:spcPts val="0"/>
                        </a:spcBef>
                        <a:spcAft>
                          <a:spcPts val="0"/>
                        </a:spcAft>
                        <a:buNone/>
                      </a:pPr>
                      <a:r>
                        <a:rPr lang="es-419" sz="1900">
                          <a:latin typeface="Calibri"/>
                          <a:ea typeface="Calibri"/>
                          <a:cs typeface="Calibri"/>
                          <a:sym typeface="Calibri"/>
                        </a:rPr>
                        <a:t>Porcentaje de energía que se pierde en los cables de transmisión</a:t>
                      </a:r>
                      <a:endParaRPr sz="1900">
                        <a:latin typeface="Calibri"/>
                        <a:ea typeface="Calibri"/>
                        <a:cs typeface="Calibri"/>
                        <a:sym typeface="Calibri"/>
                      </a:endParaRPr>
                    </a:p>
                  </a:txBody>
                  <a:tcPr marT="36000" marB="36000" marR="91425" marL="90000">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lang="es-419" sz="1900">
                          <a:latin typeface="Calibri"/>
                          <a:ea typeface="Calibri"/>
                          <a:cs typeface="Calibri"/>
                          <a:sym typeface="Calibri"/>
                        </a:rPr>
                        <a:t>9%</a:t>
                      </a:r>
                      <a:endParaRPr sz="1900">
                        <a:latin typeface="Calibri"/>
                        <a:ea typeface="Calibri"/>
                        <a:cs typeface="Calibri"/>
                        <a:sym typeface="Calibri"/>
                      </a:endParaRPr>
                    </a:p>
                  </a:txBody>
                  <a:tcPr marT="36000" marB="36000" marR="91425" marL="90000"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lang="es-419" sz="1900">
                          <a:latin typeface="Calibri"/>
                          <a:ea typeface="Calibri"/>
                          <a:cs typeface="Calibri"/>
                          <a:sym typeface="Calibri"/>
                        </a:rPr>
                        <a:t>0%</a:t>
                      </a:r>
                      <a:endParaRPr sz="1900">
                        <a:latin typeface="Calibri"/>
                        <a:ea typeface="Calibri"/>
                        <a:cs typeface="Calibri"/>
                        <a:sym typeface="Calibri"/>
                      </a:endParaRPr>
                    </a:p>
                  </a:txBody>
                  <a:tcPr marT="36000" marB="36000" marR="91425" marL="90000"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bl>
          </a:graphicData>
        </a:graphic>
      </p:graphicFrame>
      <p:sp>
        <p:nvSpPr>
          <p:cNvPr id="230" name="Google Shape;230;g1c598196763_0_91"/>
          <p:cNvSpPr txBox="1"/>
          <p:nvPr/>
        </p:nvSpPr>
        <p:spPr>
          <a:xfrm>
            <a:off x="8898525" y="3630950"/>
            <a:ext cx="2884500" cy="1939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s-419" sz="2000">
                <a:solidFill>
                  <a:schemeClr val="dk1"/>
                </a:solidFill>
                <a:latin typeface="Calibri"/>
                <a:ea typeface="Calibri"/>
                <a:cs typeface="Calibri"/>
                <a:sym typeface="Calibri"/>
              </a:rPr>
              <a:t>Se desea comparar la cantidad de energía eléctrica que llega a Concepción desde cada una de las plantas solares </a:t>
            </a:r>
            <a:r>
              <a:rPr lang="es-419" sz="2000">
                <a:solidFill>
                  <a:schemeClr val="accent1"/>
                </a:solidFill>
                <a:latin typeface="Calibri"/>
                <a:ea typeface="Calibri"/>
                <a:cs typeface="Calibri"/>
                <a:sym typeface="Calibri"/>
              </a:rPr>
              <a:t>diariamente</a:t>
            </a:r>
            <a:r>
              <a:rPr lang="es-419" sz="2000">
                <a:solidFill>
                  <a:schemeClr val="dk1"/>
                </a:solidFill>
                <a:latin typeface="Calibri"/>
                <a:ea typeface="Calibri"/>
                <a:cs typeface="Calibri"/>
                <a:sym typeface="Calibri"/>
              </a:rPr>
              <a:t>.</a:t>
            </a:r>
            <a:endParaRPr sz="2000">
              <a:solidFill>
                <a:schemeClr val="dk1"/>
              </a:solidFill>
              <a:latin typeface="Calibri"/>
              <a:ea typeface="Calibri"/>
              <a:cs typeface="Calibri"/>
              <a:sym typeface="Calibri"/>
            </a:endParaRPr>
          </a:p>
        </p:txBody>
      </p:sp>
      <p:cxnSp>
        <p:nvCxnSpPr>
          <p:cNvPr id="231" name="Google Shape;231;g1c598196763_0_91"/>
          <p:cNvCxnSpPr/>
          <p:nvPr/>
        </p:nvCxnSpPr>
        <p:spPr>
          <a:xfrm rot="10800000">
            <a:off x="8269400" y="4528025"/>
            <a:ext cx="399000" cy="0"/>
          </a:xfrm>
          <a:prstGeom prst="straightConnector1">
            <a:avLst/>
          </a:prstGeom>
          <a:noFill/>
          <a:ln cap="flat" cmpd="sng" w="38100">
            <a:solidFill>
              <a:schemeClr val="dk2"/>
            </a:solidFill>
            <a:prstDash val="solid"/>
            <a:round/>
            <a:headEnd len="med" w="med" type="none"/>
            <a:tailEnd len="med" w="med" type="stealth"/>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g1c598196763_0_98"/>
          <p:cNvSpPr txBox="1"/>
          <p:nvPr/>
        </p:nvSpPr>
        <p:spPr>
          <a:xfrm>
            <a:off x="647872" y="595500"/>
            <a:ext cx="7851600" cy="646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3600"/>
              <a:buFont typeface="Arial"/>
              <a:buNone/>
            </a:pPr>
            <a:r>
              <a:rPr b="1" lang="es-419" sz="3600">
                <a:solidFill>
                  <a:srgbClr val="351C75"/>
                </a:solidFill>
                <a:latin typeface="Calibri"/>
                <a:ea typeface="Calibri"/>
                <a:cs typeface="Calibri"/>
                <a:sym typeface="Calibri"/>
              </a:rPr>
              <a:t>Información disponible</a:t>
            </a:r>
            <a:endParaRPr b="1" i="0" sz="3600" u="none" cap="none" strike="noStrike">
              <a:solidFill>
                <a:srgbClr val="351C75"/>
              </a:solidFill>
              <a:latin typeface="Calibri"/>
              <a:ea typeface="Calibri"/>
              <a:cs typeface="Calibri"/>
              <a:sym typeface="Calibri"/>
            </a:endParaRPr>
          </a:p>
        </p:txBody>
      </p:sp>
      <p:graphicFrame>
        <p:nvGraphicFramePr>
          <p:cNvPr id="237" name="Google Shape;237;g1c598196763_0_98"/>
          <p:cNvGraphicFramePr/>
          <p:nvPr/>
        </p:nvGraphicFramePr>
        <p:xfrm>
          <a:off x="710913" y="1458820"/>
          <a:ext cx="3000000" cy="3000000"/>
        </p:xfrm>
        <a:graphic>
          <a:graphicData uri="http://schemas.openxmlformats.org/drawingml/2006/table">
            <a:tbl>
              <a:tblPr>
                <a:noFill/>
                <a:tableStyleId>{4F6F87B4-B960-4339-8923-884581836DB1}</a:tableStyleId>
              </a:tblPr>
              <a:tblGrid>
                <a:gridCol w="4525950"/>
                <a:gridCol w="1426800"/>
                <a:gridCol w="1503475"/>
              </a:tblGrid>
              <a:tr h="679850">
                <a:tc>
                  <a:txBody>
                    <a:bodyPr/>
                    <a:lstStyle/>
                    <a:p>
                      <a:pPr indent="0" lvl="0" marL="0" rtl="0" algn="l">
                        <a:spcBef>
                          <a:spcPts val="0"/>
                        </a:spcBef>
                        <a:spcAft>
                          <a:spcPts val="0"/>
                        </a:spcAft>
                        <a:buNone/>
                      </a:pPr>
                      <a:r>
                        <a:t/>
                      </a:r>
                      <a:endParaRPr sz="1900">
                        <a:latin typeface="Calibri"/>
                        <a:ea typeface="Calibri"/>
                        <a:cs typeface="Calibri"/>
                        <a:sym typeface="Calibri"/>
                      </a:endParaRPr>
                    </a:p>
                  </a:txBody>
                  <a:tcPr marT="36000" marB="36000" marR="91425" marL="90000">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b="1" lang="es-419" sz="1900">
                          <a:latin typeface="Calibri"/>
                          <a:ea typeface="Calibri"/>
                          <a:cs typeface="Calibri"/>
                          <a:sym typeface="Calibri"/>
                        </a:rPr>
                        <a:t>Planta en Atacama</a:t>
                      </a:r>
                      <a:endParaRPr b="1" sz="1900">
                        <a:latin typeface="Calibri"/>
                        <a:ea typeface="Calibri"/>
                        <a:cs typeface="Calibri"/>
                        <a:sym typeface="Calibri"/>
                      </a:endParaRPr>
                    </a:p>
                  </a:txBody>
                  <a:tcPr marT="36000" marB="36000" marR="91425" marL="90000">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b="1" lang="es-419" sz="1900">
                          <a:latin typeface="Calibri"/>
                          <a:ea typeface="Calibri"/>
                          <a:cs typeface="Calibri"/>
                          <a:sym typeface="Calibri"/>
                        </a:rPr>
                        <a:t>Planta en Concepción</a:t>
                      </a:r>
                      <a:endParaRPr b="1" sz="1900">
                        <a:latin typeface="Calibri"/>
                        <a:ea typeface="Calibri"/>
                        <a:cs typeface="Calibri"/>
                        <a:sym typeface="Calibri"/>
                      </a:endParaRPr>
                    </a:p>
                  </a:txBody>
                  <a:tcPr marT="36000" marB="36000" marR="91425" marL="90000">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813750">
                <a:tc>
                  <a:txBody>
                    <a:bodyPr/>
                    <a:lstStyle/>
                    <a:p>
                      <a:pPr indent="0" lvl="0" marL="0" rtl="0" algn="l">
                        <a:spcBef>
                          <a:spcPts val="0"/>
                        </a:spcBef>
                        <a:spcAft>
                          <a:spcPts val="0"/>
                        </a:spcAft>
                        <a:buNone/>
                      </a:pPr>
                      <a:r>
                        <a:rPr lang="es-419" sz="1900">
                          <a:latin typeface="Calibri"/>
                          <a:ea typeface="Calibri"/>
                          <a:cs typeface="Calibri"/>
                          <a:sym typeface="Calibri"/>
                        </a:rPr>
                        <a:t>Potencia del Sol por m</a:t>
                      </a:r>
                      <a:r>
                        <a:rPr baseline="30000" lang="es-419" sz="1900">
                          <a:latin typeface="Calibri"/>
                          <a:ea typeface="Calibri"/>
                          <a:cs typeface="Calibri"/>
                          <a:sym typeface="Calibri"/>
                        </a:rPr>
                        <a:t>2</a:t>
                      </a:r>
                      <a:r>
                        <a:rPr lang="es-419" sz="1900">
                          <a:latin typeface="Calibri"/>
                          <a:ea typeface="Calibri"/>
                          <a:cs typeface="Calibri"/>
                          <a:sym typeface="Calibri"/>
                        </a:rPr>
                        <a:t> en la superficie externa de la atmósfera</a:t>
                      </a:r>
                      <a:endParaRPr sz="1900">
                        <a:latin typeface="Calibri"/>
                        <a:ea typeface="Calibri"/>
                        <a:cs typeface="Calibri"/>
                        <a:sym typeface="Calibri"/>
                      </a:endParaRPr>
                    </a:p>
                  </a:txBody>
                  <a:tcPr marT="36000" marB="36000" marR="91425" marL="90000">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lang="es-419" sz="1900">
                          <a:latin typeface="Calibri"/>
                          <a:ea typeface="Calibri"/>
                          <a:cs typeface="Calibri"/>
                          <a:sym typeface="Calibri"/>
                        </a:rPr>
                        <a:t>1,4 kW</a:t>
                      </a:r>
                      <a:endParaRPr sz="1900">
                        <a:latin typeface="Calibri"/>
                        <a:ea typeface="Calibri"/>
                        <a:cs typeface="Calibri"/>
                        <a:sym typeface="Calibri"/>
                      </a:endParaRPr>
                    </a:p>
                  </a:txBody>
                  <a:tcPr marT="36000" marB="36000" marR="91425" marL="90000"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lang="es-419" sz="1900">
                          <a:latin typeface="Calibri"/>
                          <a:ea typeface="Calibri"/>
                          <a:cs typeface="Calibri"/>
                          <a:sym typeface="Calibri"/>
                        </a:rPr>
                        <a:t>1,4 kW</a:t>
                      </a:r>
                      <a:endParaRPr sz="1900">
                        <a:latin typeface="Calibri"/>
                        <a:ea typeface="Calibri"/>
                        <a:cs typeface="Calibri"/>
                        <a:sym typeface="Calibri"/>
                      </a:endParaRPr>
                    </a:p>
                  </a:txBody>
                  <a:tcPr marT="36000" marB="36000" marR="91425" marL="90000"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813750">
                <a:tc>
                  <a:txBody>
                    <a:bodyPr/>
                    <a:lstStyle/>
                    <a:p>
                      <a:pPr indent="0" lvl="0" marL="0" rtl="0" algn="l">
                        <a:spcBef>
                          <a:spcPts val="0"/>
                        </a:spcBef>
                        <a:spcAft>
                          <a:spcPts val="0"/>
                        </a:spcAft>
                        <a:buNone/>
                      </a:pPr>
                      <a:r>
                        <a:rPr lang="es-419" sz="1900">
                          <a:latin typeface="Calibri"/>
                          <a:ea typeface="Calibri"/>
                          <a:cs typeface="Calibri"/>
                          <a:sym typeface="Calibri"/>
                        </a:rPr>
                        <a:t>Porcentaje de luz que se absorbe por la humedad antes de llegar al panel solar</a:t>
                      </a:r>
                      <a:endParaRPr sz="1900">
                        <a:latin typeface="Calibri"/>
                        <a:ea typeface="Calibri"/>
                        <a:cs typeface="Calibri"/>
                        <a:sym typeface="Calibri"/>
                      </a:endParaRPr>
                    </a:p>
                  </a:txBody>
                  <a:tcPr marT="36000" marB="36000" marR="91425" marL="90000">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lang="es-419" sz="1900">
                          <a:latin typeface="Calibri"/>
                          <a:ea typeface="Calibri"/>
                          <a:cs typeface="Calibri"/>
                          <a:sym typeface="Calibri"/>
                        </a:rPr>
                        <a:t>54%</a:t>
                      </a:r>
                      <a:endParaRPr sz="1900">
                        <a:latin typeface="Calibri"/>
                        <a:ea typeface="Calibri"/>
                        <a:cs typeface="Calibri"/>
                        <a:sym typeface="Calibri"/>
                      </a:endParaRPr>
                    </a:p>
                  </a:txBody>
                  <a:tcPr marT="36000" marB="36000" marR="91425" marL="90000"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lang="es-419" sz="1900">
                          <a:latin typeface="Calibri"/>
                          <a:ea typeface="Calibri"/>
                          <a:cs typeface="Calibri"/>
                          <a:sym typeface="Calibri"/>
                        </a:rPr>
                        <a:t>61%</a:t>
                      </a:r>
                      <a:endParaRPr sz="1900">
                        <a:latin typeface="Calibri"/>
                        <a:ea typeface="Calibri"/>
                        <a:cs typeface="Calibri"/>
                        <a:sym typeface="Calibri"/>
                      </a:endParaRPr>
                    </a:p>
                  </a:txBody>
                  <a:tcPr marT="36000" marB="36000" marR="91425" marL="90000"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508575">
                <a:tc>
                  <a:txBody>
                    <a:bodyPr/>
                    <a:lstStyle/>
                    <a:p>
                      <a:pPr indent="0" lvl="0" marL="0" rtl="0" algn="l">
                        <a:spcBef>
                          <a:spcPts val="0"/>
                        </a:spcBef>
                        <a:spcAft>
                          <a:spcPts val="0"/>
                        </a:spcAft>
                        <a:buNone/>
                      </a:pPr>
                      <a:r>
                        <a:rPr lang="es-419" sz="1900">
                          <a:latin typeface="Calibri"/>
                          <a:ea typeface="Calibri"/>
                          <a:cs typeface="Calibri"/>
                          <a:sym typeface="Calibri"/>
                        </a:rPr>
                        <a:t>Horas con Sol al día</a:t>
                      </a:r>
                      <a:endParaRPr sz="1900">
                        <a:latin typeface="Calibri"/>
                        <a:ea typeface="Calibri"/>
                        <a:cs typeface="Calibri"/>
                        <a:sym typeface="Calibri"/>
                      </a:endParaRPr>
                    </a:p>
                  </a:txBody>
                  <a:tcPr marT="36000" marB="36000" marR="91425" marL="90000">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lang="es-419" sz="1900">
                          <a:latin typeface="Calibri"/>
                          <a:ea typeface="Calibri"/>
                          <a:cs typeface="Calibri"/>
                          <a:sym typeface="Calibri"/>
                        </a:rPr>
                        <a:t>12</a:t>
                      </a:r>
                      <a:endParaRPr sz="1900">
                        <a:latin typeface="Calibri"/>
                        <a:ea typeface="Calibri"/>
                        <a:cs typeface="Calibri"/>
                        <a:sym typeface="Calibri"/>
                      </a:endParaRPr>
                    </a:p>
                  </a:txBody>
                  <a:tcPr marT="36000" marB="36000" marR="91425" marL="90000"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lang="es-419" sz="1900">
                          <a:latin typeface="Calibri"/>
                          <a:ea typeface="Calibri"/>
                          <a:cs typeface="Calibri"/>
                          <a:sym typeface="Calibri"/>
                        </a:rPr>
                        <a:t>12</a:t>
                      </a:r>
                      <a:endParaRPr sz="1900">
                        <a:latin typeface="Calibri"/>
                        <a:ea typeface="Calibri"/>
                        <a:cs typeface="Calibri"/>
                        <a:sym typeface="Calibri"/>
                      </a:endParaRPr>
                    </a:p>
                  </a:txBody>
                  <a:tcPr marT="36000" marB="36000" marR="91425" marL="90000"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508575">
                <a:tc>
                  <a:txBody>
                    <a:bodyPr/>
                    <a:lstStyle/>
                    <a:p>
                      <a:pPr indent="0" lvl="0" marL="0" rtl="0" algn="l">
                        <a:spcBef>
                          <a:spcPts val="0"/>
                        </a:spcBef>
                        <a:spcAft>
                          <a:spcPts val="0"/>
                        </a:spcAft>
                        <a:buNone/>
                      </a:pPr>
                      <a:r>
                        <a:rPr lang="es-419" sz="1900">
                          <a:latin typeface="Calibri"/>
                          <a:ea typeface="Calibri"/>
                          <a:cs typeface="Calibri"/>
                          <a:sym typeface="Calibri"/>
                        </a:rPr>
                        <a:t>Días con Sol al año</a:t>
                      </a:r>
                      <a:endParaRPr sz="1900">
                        <a:latin typeface="Calibri"/>
                        <a:ea typeface="Calibri"/>
                        <a:cs typeface="Calibri"/>
                        <a:sym typeface="Calibri"/>
                      </a:endParaRPr>
                    </a:p>
                  </a:txBody>
                  <a:tcPr marT="36000" marB="36000" marR="91425" marL="90000">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lang="es-419" sz="1900">
                          <a:latin typeface="Calibri"/>
                          <a:ea typeface="Calibri"/>
                          <a:cs typeface="Calibri"/>
                          <a:sym typeface="Calibri"/>
                        </a:rPr>
                        <a:t>349</a:t>
                      </a:r>
                      <a:endParaRPr sz="1900">
                        <a:latin typeface="Calibri"/>
                        <a:ea typeface="Calibri"/>
                        <a:cs typeface="Calibri"/>
                        <a:sym typeface="Calibri"/>
                      </a:endParaRPr>
                    </a:p>
                  </a:txBody>
                  <a:tcPr marT="36000" marB="36000" marR="91425" marL="90000"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lang="es-419" sz="1900">
                          <a:latin typeface="Calibri"/>
                          <a:ea typeface="Calibri"/>
                          <a:cs typeface="Calibri"/>
                          <a:sym typeface="Calibri"/>
                        </a:rPr>
                        <a:t>296</a:t>
                      </a:r>
                      <a:endParaRPr sz="1900">
                        <a:latin typeface="Calibri"/>
                        <a:ea typeface="Calibri"/>
                        <a:cs typeface="Calibri"/>
                        <a:sym typeface="Calibri"/>
                      </a:endParaRPr>
                    </a:p>
                  </a:txBody>
                  <a:tcPr marT="36000" marB="36000" marR="91425" marL="90000"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813750">
                <a:tc>
                  <a:txBody>
                    <a:bodyPr/>
                    <a:lstStyle/>
                    <a:p>
                      <a:pPr indent="0" lvl="0" marL="0" rtl="0" algn="l">
                        <a:spcBef>
                          <a:spcPts val="0"/>
                        </a:spcBef>
                        <a:spcAft>
                          <a:spcPts val="0"/>
                        </a:spcAft>
                        <a:buNone/>
                      </a:pPr>
                      <a:r>
                        <a:rPr lang="es-419" sz="1900">
                          <a:latin typeface="Calibri"/>
                          <a:ea typeface="Calibri"/>
                          <a:cs typeface="Calibri"/>
                          <a:sym typeface="Calibri"/>
                        </a:rPr>
                        <a:t>Porcentaje de luz que llega al panel solar que se pierde en calor y otros efectos</a:t>
                      </a:r>
                      <a:endParaRPr sz="1900">
                        <a:latin typeface="Calibri"/>
                        <a:ea typeface="Calibri"/>
                        <a:cs typeface="Calibri"/>
                        <a:sym typeface="Calibri"/>
                      </a:endParaRPr>
                    </a:p>
                  </a:txBody>
                  <a:tcPr marT="36000" marB="36000" marR="91425" marL="90000">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s-419" sz="1900">
                          <a:latin typeface="Calibri"/>
                          <a:ea typeface="Calibri"/>
                          <a:cs typeface="Calibri"/>
                          <a:sym typeface="Calibri"/>
                        </a:rPr>
                        <a:t>80%</a:t>
                      </a:r>
                      <a:endParaRPr sz="1900">
                        <a:latin typeface="Calibri"/>
                        <a:ea typeface="Calibri"/>
                        <a:cs typeface="Calibri"/>
                        <a:sym typeface="Calibri"/>
                      </a:endParaRPr>
                    </a:p>
                  </a:txBody>
                  <a:tcPr marT="36000" marB="36000" marR="91425" marL="90000"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s-419" sz="1900">
                          <a:latin typeface="Calibri"/>
                          <a:ea typeface="Calibri"/>
                          <a:cs typeface="Calibri"/>
                          <a:sym typeface="Calibri"/>
                        </a:rPr>
                        <a:t>80%</a:t>
                      </a:r>
                      <a:endParaRPr sz="1900">
                        <a:latin typeface="Calibri"/>
                        <a:ea typeface="Calibri"/>
                        <a:cs typeface="Calibri"/>
                        <a:sym typeface="Calibri"/>
                      </a:endParaRPr>
                    </a:p>
                  </a:txBody>
                  <a:tcPr marT="36000" marB="36000" marR="91425" marL="90000"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rgbClr val="F3F3F3"/>
                    </a:solidFill>
                  </a:tcPr>
                </a:tc>
              </a:tr>
              <a:tr h="813750">
                <a:tc>
                  <a:txBody>
                    <a:bodyPr/>
                    <a:lstStyle/>
                    <a:p>
                      <a:pPr indent="0" lvl="0" marL="0" rtl="0" algn="l">
                        <a:spcBef>
                          <a:spcPts val="0"/>
                        </a:spcBef>
                        <a:spcAft>
                          <a:spcPts val="0"/>
                        </a:spcAft>
                        <a:buNone/>
                      </a:pPr>
                      <a:r>
                        <a:rPr lang="es-419" sz="1900">
                          <a:latin typeface="Calibri"/>
                          <a:ea typeface="Calibri"/>
                          <a:cs typeface="Calibri"/>
                          <a:sym typeface="Calibri"/>
                        </a:rPr>
                        <a:t>Porcentaje de energía que se pierde en los cables de transmisión</a:t>
                      </a:r>
                      <a:endParaRPr sz="1900">
                        <a:latin typeface="Calibri"/>
                        <a:ea typeface="Calibri"/>
                        <a:cs typeface="Calibri"/>
                        <a:sym typeface="Calibri"/>
                      </a:endParaRPr>
                    </a:p>
                  </a:txBody>
                  <a:tcPr marT="36000" marB="36000" marR="91425" marL="90000">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lang="es-419" sz="1900">
                          <a:latin typeface="Calibri"/>
                          <a:ea typeface="Calibri"/>
                          <a:cs typeface="Calibri"/>
                          <a:sym typeface="Calibri"/>
                        </a:rPr>
                        <a:t>9%</a:t>
                      </a:r>
                      <a:endParaRPr sz="1900">
                        <a:latin typeface="Calibri"/>
                        <a:ea typeface="Calibri"/>
                        <a:cs typeface="Calibri"/>
                        <a:sym typeface="Calibri"/>
                      </a:endParaRPr>
                    </a:p>
                  </a:txBody>
                  <a:tcPr marT="36000" marB="36000" marR="91425" marL="90000"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lang="es-419" sz="1900">
                          <a:latin typeface="Calibri"/>
                          <a:ea typeface="Calibri"/>
                          <a:cs typeface="Calibri"/>
                          <a:sym typeface="Calibri"/>
                        </a:rPr>
                        <a:t>0%</a:t>
                      </a:r>
                      <a:endParaRPr sz="1900">
                        <a:latin typeface="Calibri"/>
                        <a:ea typeface="Calibri"/>
                        <a:cs typeface="Calibri"/>
                        <a:sym typeface="Calibri"/>
                      </a:endParaRPr>
                    </a:p>
                  </a:txBody>
                  <a:tcPr marT="36000" marB="36000" marR="91425" marL="90000"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bl>
          </a:graphicData>
        </a:graphic>
      </p:graphicFrame>
      <p:sp>
        <p:nvSpPr>
          <p:cNvPr id="238" name="Google Shape;238;g1c598196763_0_98"/>
          <p:cNvSpPr txBox="1"/>
          <p:nvPr/>
        </p:nvSpPr>
        <p:spPr>
          <a:xfrm>
            <a:off x="8898525" y="4156225"/>
            <a:ext cx="2884500" cy="2247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s-419" sz="2000">
                <a:solidFill>
                  <a:schemeClr val="dk1"/>
                </a:solidFill>
                <a:latin typeface="Calibri"/>
                <a:ea typeface="Calibri"/>
                <a:cs typeface="Calibri"/>
                <a:sym typeface="Calibri"/>
              </a:rPr>
              <a:t>Los paneles no son capaces de convertir toda la energía recibida en energía eléctrica, ya que un porcentaje de ella se disipa en forma de energía térmica</a:t>
            </a:r>
            <a:endParaRPr sz="2000">
              <a:solidFill>
                <a:schemeClr val="dk1"/>
              </a:solidFill>
              <a:latin typeface="Calibri"/>
              <a:ea typeface="Calibri"/>
              <a:cs typeface="Calibri"/>
              <a:sym typeface="Calibri"/>
            </a:endParaRPr>
          </a:p>
        </p:txBody>
      </p:sp>
      <p:cxnSp>
        <p:nvCxnSpPr>
          <p:cNvPr id="239" name="Google Shape;239;g1c598196763_0_98"/>
          <p:cNvCxnSpPr/>
          <p:nvPr/>
        </p:nvCxnSpPr>
        <p:spPr>
          <a:xfrm rot="10800000">
            <a:off x="8269400" y="5290025"/>
            <a:ext cx="399000" cy="0"/>
          </a:xfrm>
          <a:prstGeom prst="straightConnector1">
            <a:avLst/>
          </a:prstGeom>
          <a:noFill/>
          <a:ln cap="flat" cmpd="sng" w="38100">
            <a:solidFill>
              <a:schemeClr val="dk2"/>
            </a:solidFill>
            <a:prstDash val="solid"/>
            <a:round/>
            <a:headEnd len="med" w="med" type="none"/>
            <a:tailEnd len="med" w="med" type="stealth"/>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g1c598196763_0_105"/>
          <p:cNvSpPr txBox="1"/>
          <p:nvPr/>
        </p:nvSpPr>
        <p:spPr>
          <a:xfrm>
            <a:off x="647872" y="595500"/>
            <a:ext cx="7851600" cy="646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3600"/>
              <a:buFont typeface="Arial"/>
              <a:buNone/>
            </a:pPr>
            <a:r>
              <a:rPr b="1" lang="es-419" sz="3600">
                <a:solidFill>
                  <a:srgbClr val="351C75"/>
                </a:solidFill>
                <a:latin typeface="Calibri"/>
                <a:ea typeface="Calibri"/>
                <a:cs typeface="Calibri"/>
                <a:sym typeface="Calibri"/>
              </a:rPr>
              <a:t>Información disponible</a:t>
            </a:r>
            <a:endParaRPr b="1" i="0" sz="3600" u="none" cap="none" strike="noStrike">
              <a:solidFill>
                <a:srgbClr val="351C75"/>
              </a:solidFill>
              <a:latin typeface="Calibri"/>
              <a:ea typeface="Calibri"/>
              <a:cs typeface="Calibri"/>
              <a:sym typeface="Calibri"/>
            </a:endParaRPr>
          </a:p>
        </p:txBody>
      </p:sp>
      <p:graphicFrame>
        <p:nvGraphicFramePr>
          <p:cNvPr id="245" name="Google Shape;245;g1c598196763_0_105"/>
          <p:cNvGraphicFramePr/>
          <p:nvPr/>
        </p:nvGraphicFramePr>
        <p:xfrm>
          <a:off x="710913" y="1458820"/>
          <a:ext cx="3000000" cy="3000000"/>
        </p:xfrm>
        <a:graphic>
          <a:graphicData uri="http://schemas.openxmlformats.org/drawingml/2006/table">
            <a:tbl>
              <a:tblPr>
                <a:noFill/>
                <a:tableStyleId>{4F6F87B4-B960-4339-8923-884581836DB1}</a:tableStyleId>
              </a:tblPr>
              <a:tblGrid>
                <a:gridCol w="4525950"/>
                <a:gridCol w="1426800"/>
                <a:gridCol w="1503475"/>
              </a:tblGrid>
              <a:tr h="679850">
                <a:tc>
                  <a:txBody>
                    <a:bodyPr/>
                    <a:lstStyle/>
                    <a:p>
                      <a:pPr indent="0" lvl="0" marL="0" rtl="0" algn="l">
                        <a:spcBef>
                          <a:spcPts val="0"/>
                        </a:spcBef>
                        <a:spcAft>
                          <a:spcPts val="0"/>
                        </a:spcAft>
                        <a:buNone/>
                      </a:pPr>
                      <a:r>
                        <a:t/>
                      </a:r>
                      <a:endParaRPr sz="1900">
                        <a:latin typeface="Calibri"/>
                        <a:ea typeface="Calibri"/>
                        <a:cs typeface="Calibri"/>
                        <a:sym typeface="Calibri"/>
                      </a:endParaRPr>
                    </a:p>
                  </a:txBody>
                  <a:tcPr marT="36000" marB="36000" marR="91425" marL="90000">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b="1" lang="es-419" sz="1900">
                          <a:latin typeface="Calibri"/>
                          <a:ea typeface="Calibri"/>
                          <a:cs typeface="Calibri"/>
                          <a:sym typeface="Calibri"/>
                        </a:rPr>
                        <a:t>Planta en Atacama</a:t>
                      </a:r>
                      <a:endParaRPr b="1" sz="1900">
                        <a:latin typeface="Calibri"/>
                        <a:ea typeface="Calibri"/>
                        <a:cs typeface="Calibri"/>
                        <a:sym typeface="Calibri"/>
                      </a:endParaRPr>
                    </a:p>
                  </a:txBody>
                  <a:tcPr marT="36000" marB="36000" marR="91425" marL="90000">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b="1" lang="es-419" sz="1900">
                          <a:latin typeface="Calibri"/>
                          <a:ea typeface="Calibri"/>
                          <a:cs typeface="Calibri"/>
                          <a:sym typeface="Calibri"/>
                        </a:rPr>
                        <a:t>Planta en Concepción</a:t>
                      </a:r>
                      <a:endParaRPr b="1" sz="1900">
                        <a:latin typeface="Calibri"/>
                        <a:ea typeface="Calibri"/>
                        <a:cs typeface="Calibri"/>
                        <a:sym typeface="Calibri"/>
                      </a:endParaRPr>
                    </a:p>
                  </a:txBody>
                  <a:tcPr marT="36000" marB="36000" marR="91425" marL="90000">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813750">
                <a:tc>
                  <a:txBody>
                    <a:bodyPr/>
                    <a:lstStyle/>
                    <a:p>
                      <a:pPr indent="0" lvl="0" marL="0" rtl="0" algn="l">
                        <a:spcBef>
                          <a:spcPts val="0"/>
                        </a:spcBef>
                        <a:spcAft>
                          <a:spcPts val="0"/>
                        </a:spcAft>
                        <a:buNone/>
                      </a:pPr>
                      <a:r>
                        <a:rPr lang="es-419" sz="1900">
                          <a:latin typeface="Calibri"/>
                          <a:ea typeface="Calibri"/>
                          <a:cs typeface="Calibri"/>
                          <a:sym typeface="Calibri"/>
                        </a:rPr>
                        <a:t>Potencia del Sol por m</a:t>
                      </a:r>
                      <a:r>
                        <a:rPr baseline="30000" lang="es-419" sz="1900">
                          <a:latin typeface="Calibri"/>
                          <a:ea typeface="Calibri"/>
                          <a:cs typeface="Calibri"/>
                          <a:sym typeface="Calibri"/>
                        </a:rPr>
                        <a:t>2</a:t>
                      </a:r>
                      <a:r>
                        <a:rPr lang="es-419" sz="1900">
                          <a:latin typeface="Calibri"/>
                          <a:ea typeface="Calibri"/>
                          <a:cs typeface="Calibri"/>
                          <a:sym typeface="Calibri"/>
                        </a:rPr>
                        <a:t> en la superficie externa de la atmósfera</a:t>
                      </a:r>
                      <a:endParaRPr sz="1900">
                        <a:latin typeface="Calibri"/>
                        <a:ea typeface="Calibri"/>
                        <a:cs typeface="Calibri"/>
                        <a:sym typeface="Calibri"/>
                      </a:endParaRPr>
                    </a:p>
                  </a:txBody>
                  <a:tcPr marT="36000" marB="36000" marR="91425" marL="90000">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lang="es-419" sz="1900">
                          <a:latin typeface="Calibri"/>
                          <a:ea typeface="Calibri"/>
                          <a:cs typeface="Calibri"/>
                          <a:sym typeface="Calibri"/>
                        </a:rPr>
                        <a:t>1,4 kW</a:t>
                      </a:r>
                      <a:endParaRPr sz="1900">
                        <a:latin typeface="Calibri"/>
                        <a:ea typeface="Calibri"/>
                        <a:cs typeface="Calibri"/>
                        <a:sym typeface="Calibri"/>
                      </a:endParaRPr>
                    </a:p>
                  </a:txBody>
                  <a:tcPr marT="36000" marB="36000" marR="91425" marL="90000"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lang="es-419" sz="1900">
                          <a:latin typeface="Calibri"/>
                          <a:ea typeface="Calibri"/>
                          <a:cs typeface="Calibri"/>
                          <a:sym typeface="Calibri"/>
                        </a:rPr>
                        <a:t>1,4 kW</a:t>
                      </a:r>
                      <a:endParaRPr sz="1900">
                        <a:latin typeface="Calibri"/>
                        <a:ea typeface="Calibri"/>
                        <a:cs typeface="Calibri"/>
                        <a:sym typeface="Calibri"/>
                      </a:endParaRPr>
                    </a:p>
                  </a:txBody>
                  <a:tcPr marT="36000" marB="36000" marR="91425" marL="90000"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813750">
                <a:tc>
                  <a:txBody>
                    <a:bodyPr/>
                    <a:lstStyle/>
                    <a:p>
                      <a:pPr indent="0" lvl="0" marL="0" rtl="0" algn="l">
                        <a:spcBef>
                          <a:spcPts val="0"/>
                        </a:spcBef>
                        <a:spcAft>
                          <a:spcPts val="0"/>
                        </a:spcAft>
                        <a:buNone/>
                      </a:pPr>
                      <a:r>
                        <a:rPr lang="es-419" sz="1900">
                          <a:latin typeface="Calibri"/>
                          <a:ea typeface="Calibri"/>
                          <a:cs typeface="Calibri"/>
                          <a:sym typeface="Calibri"/>
                        </a:rPr>
                        <a:t>Porcentaje de luz que se absorbe por la humedad antes de llegar al panel solar</a:t>
                      </a:r>
                      <a:endParaRPr sz="1900">
                        <a:latin typeface="Calibri"/>
                        <a:ea typeface="Calibri"/>
                        <a:cs typeface="Calibri"/>
                        <a:sym typeface="Calibri"/>
                      </a:endParaRPr>
                    </a:p>
                  </a:txBody>
                  <a:tcPr marT="36000" marB="36000" marR="91425" marL="90000">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lang="es-419" sz="1900">
                          <a:latin typeface="Calibri"/>
                          <a:ea typeface="Calibri"/>
                          <a:cs typeface="Calibri"/>
                          <a:sym typeface="Calibri"/>
                        </a:rPr>
                        <a:t>54%</a:t>
                      </a:r>
                      <a:endParaRPr sz="1900">
                        <a:latin typeface="Calibri"/>
                        <a:ea typeface="Calibri"/>
                        <a:cs typeface="Calibri"/>
                        <a:sym typeface="Calibri"/>
                      </a:endParaRPr>
                    </a:p>
                  </a:txBody>
                  <a:tcPr marT="36000" marB="36000" marR="91425" marL="90000"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lang="es-419" sz="1900">
                          <a:latin typeface="Calibri"/>
                          <a:ea typeface="Calibri"/>
                          <a:cs typeface="Calibri"/>
                          <a:sym typeface="Calibri"/>
                        </a:rPr>
                        <a:t>61%</a:t>
                      </a:r>
                      <a:endParaRPr sz="1900">
                        <a:latin typeface="Calibri"/>
                        <a:ea typeface="Calibri"/>
                        <a:cs typeface="Calibri"/>
                        <a:sym typeface="Calibri"/>
                      </a:endParaRPr>
                    </a:p>
                  </a:txBody>
                  <a:tcPr marT="36000" marB="36000" marR="91425" marL="90000"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508575">
                <a:tc>
                  <a:txBody>
                    <a:bodyPr/>
                    <a:lstStyle/>
                    <a:p>
                      <a:pPr indent="0" lvl="0" marL="0" rtl="0" algn="l">
                        <a:spcBef>
                          <a:spcPts val="0"/>
                        </a:spcBef>
                        <a:spcAft>
                          <a:spcPts val="0"/>
                        </a:spcAft>
                        <a:buNone/>
                      </a:pPr>
                      <a:r>
                        <a:rPr lang="es-419" sz="1900">
                          <a:latin typeface="Calibri"/>
                          <a:ea typeface="Calibri"/>
                          <a:cs typeface="Calibri"/>
                          <a:sym typeface="Calibri"/>
                        </a:rPr>
                        <a:t>Horas con Sol al día</a:t>
                      </a:r>
                      <a:endParaRPr sz="1900">
                        <a:latin typeface="Calibri"/>
                        <a:ea typeface="Calibri"/>
                        <a:cs typeface="Calibri"/>
                        <a:sym typeface="Calibri"/>
                      </a:endParaRPr>
                    </a:p>
                  </a:txBody>
                  <a:tcPr marT="36000" marB="36000" marR="91425" marL="90000">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lang="es-419" sz="1900">
                          <a:latin typeface="Calibri"/>
                          <a:ea typeface="Calibri"/>
                          <a:cs typeface="Calibri"/>
                          <a:sym typeface="Calibri"/>
                        </a:rPr>
                        <a:t>12</a:t>
                      </a:r>
                      <a:endParaRPr sz="1900">
                        <a:latin typeface="Calibri"/>
                        <a:ea typeface="Calibri"/>
                        <a:cs typeface="Calibri"/>
                        <a:sym typeface="Calibri"/>
                      </a:endParaRPr>
                    </a:p>
                  </a:txBody>
                  <a:tcPr marT="36000" marB="36000" marR="91425" marL="90000"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lang="es-419" sz="1900">
                          <a:latin typeface="Calibri"/>
                          <a:ea typeface="Calibri"/>
                          <a:cs typeface="Calibri"/>
                          <a:sym typeface="Calibri"/>
                        </a:rPr>
                        <a:t>12</a:t>
                      </a:r>
                      <a:endParaRPr sz="1900">
                        <a:latin typeface="Calibri"/>
                        <a:ea typeface="Calibri"/>
                        <a:cs typeface="Calibri"/>
                        <a:sym typeface="Calibri"/>
                      </a:endParaRPr>
                    </a:p>
                  </a:txBody>
                  <a:tcPr marT="36000" marB="36000" marR="91425" marL="90000"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508575">
                <a:tc>
                  <a:txBody>
                    <a:bodyPr/>
                    <a:lstStyle/>
                    <a:p>
                      <a:pPr indent="0" lvl="0" marL="0" rtl="0" algn="l">
                        <a:spcBef>
                          <a:spcPts val="0"/>
                        </a:spcBef>
                        <a:spcAft>
                          <a:spcPts val="0"/>
                        </a:spcAft>
                        <a:buNone/>
                      </a:pPr>
                      <a:r>
                        <a:rPr lang="es-419" sz="1900">
                          <a:latin typeface="Calibri"/>
                          <a:ea typeface="Calibri"/>
                          <a:cs typeface="Calibri"/>
                          <a:sym typeface="Calibri"/>
                        </a:rPr>
                        <a:t>Días con Sol al año</a:t>
                      </a:r>
                      <a:endParaRPr sz="1900">
                        <a:latin typeface="Calibri"/>
                        <a:ea typeface="Calibri"/>
                        <a:cs typeface="Calibri"/>
                        <a:sym typeface="Calibri"/>
                      </a:endParaRPr>
                    </a:p>
                  </a:txBody>
                  <a:tcPr marT="36000" marB="36000" marR="91425" marL="90000">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lang="es-419" sz="1900">
                          <a:latin typeface="Calibri"/>
                          <a:ea typeface="Calibri"/>
                          <a:cs typeface="Calibri"/>
                          <a:sym typeface="Calibri"/>
                        </a:rPr>
                        <a:t>349</a:t>
                      </a:r>
                      <a:endParaRPr sz="1900">
                        <a:latin typeface="Calibri"/>
                        <a:ea typeface="Calibri"/>
                        <a:cs typeface="Calibri"/>
                        <a:sym typeface="Calibri"/>
                      </a:endParaRPr>
                    </a:p>
                  </a:txBody>
                  <a:tcPr marT="36000" marB="36000" marR="91425" marL="90000"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lang="es-419" sz="1900">
                          <a:latin typeface="Calibri"/>
                          <a:ea typeface="Calibri"/>
                          <a:cs typeface="Calibri"/>
                          <a:sym typeface="Calibri"/>
                        </a:rPr>
                        <a:t>296</a:t>
                      </a:r>
                      <a:endParaRPr sz="1900">
                        <a:latin typeface="Calibri"/>
                        <a:ea typeface="Calibri"/>
                        <a:cs typeface="Calibri"/>
                        <a:sym typeface="Calibri"/>
                      </a:endParaRPr>
                    </a:p>
                  </a:txBody>
                  <a:tcPr marT="36000" marB="36000" marR="91425" marL="90000"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813750">
                <a:tc>
                  <a:txBody>
                    <a:bodyPr/>
                    <a:lstStyle/>
                    <a:p>
                      <a:pPr indent="0" lvl="0" marL="0" rtl="0" algn="l">
                        <a:spcBef>
                          <a:spcPts val="0"/>
                        </a:spcBef>
                        <a:spcAft>
                          <a:spcPts val="0"/>
                        </a:spcAft>
                        <a:buNone/>
                      </a:pPr>
                      <a:r>
                        <a:rPr lang="es-419" sz="1900">
                          <a:latin typeface="Calibri"/>
                          <a:ea typeface="Calibri"/>
                          <a:cs typeface="Calibri"/>
                          <a:sym typeface="Calibri"/>
                        </a:rPr>
                        <a:t>Porcentaje de luz que llega al panel solar que se pierde en calor y otros efectos</a:t>
                      </a:r>
                      <a:endParaRPr sz="1900">
                        <a:latin typeface="Calibri"/>
                        <a:ea typeface="Calibri"/>
                        <a:cs typeface="Calibri"/>
                        <a:sym typeface="Calibri"/>
                      </a:endParaRPr>
                    </a:p>
                  </a:txBody>
                  <a:tcPr marT="36000" marB="36000" marR="91425" marL="90000">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lang="es-419" sz="1900">
                          <a:latin typeface="Calibri"/>
                          <a:ea typeface="Calibri"/>
                          <a:cs typeface="Calibri"/>
                          <a:sym typeface="Calibri"/>
                        </a:rPr>
                        <a:t>80%</a:t>
                      </a:r>
                      <a:endParaRPr sz="1900">
                        <a:latin typeface="Calibri"/>
                        <a:ea typeface="Calibri"/>
                        <a:cs typeface="Calibri"/>
                        <a:sym typeface="Calibri"/>
                      </a:endParaRPr>
                    </a:p>
                  </a:txBody>
                  <a:tcPr marT="36000" marB="36000" marR="91425" marL="90000"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lang="es-419" sz="1900">
                          <a:latin typeface="Calibri"/>
                          <a:ea typeface="Calibri"/>
                          <a:cs typeface="Calibri"/>
                          <a:sym typeface="Calibri"/>
                        </a:rPr>
                        <a:t>80%</a:t>
                      </a:r>
                      <a:endParaRPr sz="1900">
                        <a:latin typeface="Calibri"/>
                        <a:ea typeface="Calibri"/>
                        <a:cs typeface="Calibri"/>
                        <a:sym typeface="Calibri"/>
                      </a:endParaRPr>
                    </a:p>
                  </a:txBody>
                  <a:tcPr marT="36000" marB="36000" marR="91425" marL="90000"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813750">
                <a:tc>
                  <a:txBody>
                    <a:bodyPr/>
                    <a:lstStyle/>
                    <a:p>
                      <a:pPr indent="0" lvl="0" marL="0" rtl="0" algn="l">
                        <a:spcBef>
                          <a:spcPts val="0"/>
                        </a:spcBef>
                        <a:spcAft>
                          <a:spcPts val="0"/>
                        </a:spcAft>
                        <a:buNone/>
                      </a:pPr>
                      <a:r>
                        <a:rPr lang="es-419" sz="1900">
                          <a:latin typeface="Calibri"/>
                          <a:ea typeface="Calibri"/>
                          <a:cs typeface="Calibri"/>
                          <a:sym typeface="Calibri"/>
                        </a:rPr>
                        <a:t>Porcentaje de energía que se pierde en los cables de transmisión</a:t>
                      </a:r>
                      <a:endParaRPr sz="1900">
                        <a:latin typeface="Calibri"/>
                        <a:ea typeface="Calibri"/>
                        <a:cs typeface="Calibri"/>
                        <a:sym typeface="Calibri"/>
                      </a:endParaRPr>
                    </a:p>
                  </a:txBody>
                  <a:tcPr marT="36000" marB="36000" marR="91425" marL="90000">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s-419" sz="1900">
                          <a:latin typeface="Calibri"/>
                          <a:ea typeface="Calibri"/>
                          <a:cs typeface="Calibri"/>
                          <a:sym typeface="Calibri"/>
                        </a:rPr>
                        <a:t>9%</a:t>
                      </a:r>
                      <a:endParaRPr sz="1900">
                        <a:latin typeface="Calibri"/>
                        <a:ea typeface="Calibri"/>
                        <a:cs typeface="Calibri"/>
                        <a:sym typeface="Calibri"/>
                      </a:endParaRPr>
                    </a:p>
                  </a:txBody>
                  <a:tcPr marT="36000" marB="36000" marR="91425" marL="90000"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s-419" sz="1900">
                          <a:latin typeface="Calibri"/>
                          <a:ea typeface="Calibri"/>
                          <a:cs typeface="Calibri"/>
                          <a:sym typeface="Calibri"/>
                        </a:rPr>
                        <a:t>0%</a:t>
                      </a:r>
                      <a:endParaRPr sz="1900">
                        <a:latin typeface="Calibri"/>
                        <a:ea typeface="Calibri"/>
                        <a:cs typeface="Calibri"/>
                        <a:sym typeface="Calibri"/>
                      </a:endParaRPr>
                    </a:p>
                  </a:txBody>
                  <a:tcPr marT="36000" marB="36000" marR="91425" marL="90000"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rgbClr val="F3F3F3"/>
                    </a:solidFill>
                  </a:tcPr>
                </a:tc>
              </a:tr>
            </a:tbl>
          </a:graphicData>
        </a:graphic>
      </p:graphicFrame>
      <p:sp>
        <p:nvSpPr>
          <p:cNvPr id="246" name="Google Shape;246;g1c598196763_0_105"/>
          <p:cNvSpPr txBox="1"/>
          <p:nvPr/>
        </p:nvSpPr>
        <p:spPr>
          <a:xfrm>
            <a:off x="8898525" y="4308625"/>
            <a:ext cx="3053100" cy="1939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s-419" sz="2000">
                <a:solidFill>
                  <a:schemeClr val="dk1"/>
                </a:solidFill>
                <a:latin typeface="Calibri"/>
                <a:ea typeface="Calibri"/>
                <a:cs typeface="Calibri"/>
                <a:sym typeface="Calibri"/>
              </a:rPr>
              <a:t>Parte de la energía eléctrica producida en Atacama se pierde al ser transmitida a Concepción, debido a la resistencia de los cables que la conducen.</a:t>
            </a:r>
            <a:endParaRPr sz="2000">
              <a:solidFill>
                <a:schemeClr val="dk1"/>
              </a:solidFill>
              <a:latin typeface="Calibri"/>
              <a:ea typeface="Calibri"/>
              <a:cs typeface="Calibri"/>
              <a:sym typeface="Calibri"/>
            </a:endParaRPr>
          </a:p>
        </p:txBody>
      </p:sp>
      <p:cxnSp>
        <p:nvCxnSpPr>
          <p:cNvPr id="247" name="Google Shape;247;g1c598196763_0_105"/>
          <p:cNvCxnSpPr/>
          <p:nvPr/>
        </p:nvCxnSpPr>
        <p:spPr>
          <a:xfrm rot="10800000">
            <a:off x="8269400" y="6128225"/>
            <a:ext cx="399000" cy="0"/>
          </a:xfrm>
          <a:prstGeom prst="straightConnector1">
            <a:avLst/>
          </a:prstGeom>
          <a:noFill/>
          <a:ln cap="flat" cmpd="sng" w="38100">
            <a:solidFill>
              <a:schemeClr val="dk2"/>
            </a:solidFill>
            <a:prstDash val="solid"/>
            <a:round/>
            <a:headEnd len="med" w="med" type="none"/>
            <a:tailEnd len="med" w="med" type="stealth"/>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g1c598196763_0_112"/>
          <p:cNvSpPr txBox="1"/>
          <p:nvPr/>
        </p:nvSpPr>
        <p:spPr>
          <a:xfrm>
            <a:off x="462025" y="5634400"/>
            <a:ext cx="11551500" cy="8310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None/>
            </a:pPr>
            <a:r>
              <a:rPr b="1" lang="es-419" sz="2400">
                <a:solidFill>
                  <a:srgbClr val="351C75"/>
                </a:solidFill>
                <a:latin typeface="Calibri"/>
                <a:ea typeface="Calibri"/>
                <a:cs typeface="Calibri"/>
                <a:sym typeface="Calibri"/>
              </a:rPr>
              <a:t>¿</a:t>
            </a:r>
            <a:r>
              <a:rPr b="1" lang="es-419" sz="2400">
                <a:solidFill>
                  <a:srgbClr val="351C75"/>
                </a:solidFill>
                <a:latin typeface="Calibri"/>
                <a:ea typeface="Calibri"/>
                <a:cs typeface="Calibri"/>
                <a:sym typeface="Calibri"/>
              </a:rPr>
              <a:t>Es posible</a:t>
            </a:r>
            <a:r>
              <a:rPr b="1" lang="es-419" sz="2400">
                <a:solidFill>
                  <a:srgbClr val="351C75"/>
                </a:solidFill>
                <a:latin typeface="Calibri"/>
                <a:ea typeface="Calibri"/>
                <a:cs typeface="Calibri"/>
                <a:sym typeface="Calibri"/>
              </a:rPr>
              <a:t> determinar cuál es el lugar más conveniente para ubicar la planta solar que suministre electricidad a Concepción?</a:t>
            </a:r>
            <a:endParaRPr b="1" sz="2400">
              <a:solidFill>
                <a:srgbClr val="351C75"/>
              </a:solidFill>
              <a:latin typeface="Calibri"/>
              <a:ea typeface="Calibri"/>
              <a:cs typeface="Calibri"/>
              <a:sym typeface="Calibri"/>
            </a:endParaRPr>
          </a:p>
        </p:txBody>
      </p:sp>
      <p:pic>
        <p:nvPicPr>
          <p:cNvPr id="253" name="Google Shape;253;g1c598196763_0_112"/>
          <p:cNvPicPr preferRelativeResize="0"/>
          <p:nvPr/>
        </p:nvPicPr>
        <p:blipFill>
          <a:blip r:embed="rId3">
            <a:alphaModFix/>
          </a:blip>
          <a:stretch>
            <a:fillRect/>
          </a:stretch>
        </p:blipFill>
        <p:spPr>
          <a:xfrm>
            <a:off x="336650" y="426050"/>
            <a:ext cx="10307676" cy="525952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g1c598196763_0_118"/>
          <p:cNvSpPr txBox="1"/>
          <p:nvPr/>
        </p:nvSpPr>
        <p:spPr>
          <a:xfrm>
            <a:off x="762700" y="1618800"/>
            <a:ext cx="10805400" cy="15699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s-419" sz="2400">
                <a:solidFill>
                  <a:schemeClr val="dk1"/>
                </a:solidFill>
                <a:latin typeface="Calibri"/>
                <a:ea typeface="Calibri"/>
                <a:cs typeface="Calibri"/>
                <a:sym typeface="Calibri"/>
              </a:rPr>
              <a:t>Ahora trabajemos en las siguientes preguntas:</a:t>
            </a:r>
            <a:endParaRPr sz="2400">
              <a:solidFill>
                <a:schemeClr val="dk1"/>
              </a:solidFill>
              <a:latin typeface="Calibri"/>
              <a:ea typeface="Calibri"/>
              <a:cs typeface="Calibri"/>
              <a:sym typeface="Calibri"/>
            </a:endParaRPr>
          </a:p>
          <a:p>
            <a:pPr indent="0" lvl="0" marL="0" rtl="0" algn="l">
              <a:spcBef>
                <a:spcPts val="0"/>
              </a:spcBef>
              <a:spcAft>
                <a:spcPts val="0"/>
              </a:spcAft>
              <a:buNone/>
            </a:pPr>
            <a:r>
              <a:t/>
            </a:r>
            <a:endParaRPr b="1" sz="2400">
              <a:solidFill>
                <a:schemeClr val="dk1"/>
              </a:solidFill>
              <a:latin typeface="Calibri"/>
              <a:ea typeface="Calibri"/>
              <a:cs typeface="Calibri"/>
              <a:sym typeface="Calibri"/>
            </a:endParaRPr>
          </a:p>
          <a:p>
            <a:pPr indent="-381000" lvl="0" marL="457200" rtl="0" algn="l">
              <a:spcBef>
                <a:spcPts val="0"/>
              </a:spcBef>
              <a:spcAft>
                <a:spcPts val="0"/>
              </a:spcAft>
              <a:buClr>
                <a:schemeClr val="dk1"/>
              </a:buClr>
              <a:buSzPts val="2400"/>
              <a:buFont typeface="Calibri"/>
              <a:buAutoNum type="arabicPeriod"/>
            </a:pPr>
            <a:r>
              <a:rPr b="1" lang="es-419" sz="2400">
                <a:solidFill>
                  <a:schemeClr val="dk1"/>
                </a:solidFill>
                <a:latin typeface="Calibri"/>
                <a:ea typeface="Calibri"/>
                <a:cs typeface="Calibri"/>
                <a:sym typeface="Calibri"/>
              </a:rPr>
              <a:t>Calculen la potencia que llega al panel solar en cada planta, considerando lo que se pierde debido a la humedad de la atmósfera.</a:t>
            </a:r>
            <a:endParaRPr sz="2400">
              <a:solidFill>
                <a:schemeClr val="dk1"/>
              </a:solidFill>
              <a:latin typeface="Calibri"/>
              <a:ea typeface="Calibri"/>
              <a:cs typeface="Calibri"/>
              <a:sym typeface="Calibri"/>
            </a:endParaRPr>
          </a:p>
        </p:txBody>
      </p:sp>
      <p:sp>
        <p:nvSpPr>
          <p:cNvPr id="259" name="Google Shape;259;g1c598196763_0_118"/>
          <p:cNvSpPr txBox="1"/>
          <p:nvPr/>
        </p:nvSpPr>
        <p:spPr>
          <a:xfrm>
            <a:off x="647872" y="595500"/>
            <a:ext cx="7851600" cy="646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3600"/>
              <a:buFont typeface="Arial"/>
              <a:buNone/>
            </a:pPr>
            <a:r>
              <a:rPr b="1" lang="es-419" sz="3600">
                <a:solidFill>
                  <a:srgbClr val="351C75"/>
                </a:solidFill>
                <a:latin typeface="Calibri"/>
                <a:ea typeface="Calibri"/>
                <a:cs typeface="Calibri"/>
                <a:sym typeface="Calibri"/>
              </a:rPr>
              <a:t>Actividad</a:t>
            </a:r>
            <a:endParaRPr b="1" i="0" sz="3600" u="none" cap="none" strike="noStrike">
              <a:solidFill>
                <a:srgbClr val="351C75"/>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g1c598196763_0_133"/>
          <p:cNvSpPr txBox="1"/>
          <p:nvPr/>
        </p:nvSpPr>
        <p:spPr>
          <a:xfrm>
            <a:off x="762700" y="1618800"/>
            <a:ext cx="10805400" cy="3478500"/>
          </a:xfrm>
          <a:prstGeom prst="rect">
            <a:avLst/>
          </a:prstGeom>
          <a:noFill/>
          <a:ln>
            <a:noFill/>
          </a:ln>
        </p:spPr>
        <p:txBody>
          <a:bodyPr anchorCtr="0" anchor="t" bIns="45700" lIns="91425" spcFirstLastPara="1" rIns="91425" wrap="square" tIns="45700">
            <a:spAutoFit/>
          </a:bodyPr>
          <a:lstStyle/>
          <a:p>
            <a:pPr indent="-381000" lvl="0" marL="457200" rtl="0" algn="l">
              <a:spcBef>
                <a:spcPts val="0"/>
              </a:spcBef>
              <a:spcAft>
                <a:spcPts val="0"/>
              </a:spcAft>
              <a:buClr>
                <a:schemeClr val="dk1"/>
              </a:buClr>
              <a:buSzPts val="2400"/>
              <a:buFont typeface="Calibri"/>
              <a:buAutoNum type="arabicPeriod"/>
            </a:pPr>
            <a:r>
              <a:rPr b="1" lang="es-419" sz="2400">
                <a:solidFill>
                  <a:schemeClr val="dk1"/>
                </a:solidFill>
                <a:latin typeface="Calibri"/>
                <a:ea typeface="Calibri"/>
                <a:cs typeface="Calibri"/>
                <a:sym typeface="Calibri"/>
              </a:rPr>
              <a:t>Calculen la potencia que llega al panel solar en cada planta, considerando lo que se pierde debido a la humedad de la atmósfera.</a:t>
            </a:r>
            <a:endParaRPr b="1" sz="2400">
              <a:solidFill>
                <a:schemeClr val="dk1"/>
              </a:solidFill>
              <a:latin typeface="Calibri"/>
              <a:ea typeface="Calibri"/>
              <a:cs typeface="Calibri"/>
              <a:sym typeface="Calibri"/>
            </a:endParaRPr>
          </a:p>
          <a:p>
            <a:pPr indent="0" lvl="0" marL="0" rtl="0" algn="l">
              <a:spcBef>
                <a:spcPts val="0"/>
              </a:spcBef>
              <a:spcAft>
                <a:spcPts val="0"/>
              </a:spcAft>
              <a:buNone/>
            </a:pPr>
            <a:r>
              <a:t/>
            </a:r>
            <a:endParaRPr sz="2400">
              <a:solidFill>
                <a:schemeClr val="dk1"/>
              </a:solidFill>
              <a:latin typeface="Calibri"/>
              <a:ea typeface="Calibri"/>
              <a:cs typeface="Calibri"/>
              <a:sym typeface="Calibri"/>
            </a:endParaRPr>
          </a:p>
          <a:p>
            <a:pPr indent="-381000" lvl="0" marL="914400" rtl="0" algn="l">
              <a:spcBef>
                <a:spcPts val="0"/>
              </a:spcBef>
              <a:spcAft>
                <a:spcPts val="0"/>
              </a:spcAft>
              <a:buClr>
                <a:schemeClr val="dk1"/>
              </a:buClr>
              <a:buSzPts val="2400"/>
              <a:buFont typeface="Calibri"/>
              <a:buChar char="●"/>
            </a:pPr>
            <a:r>
              <a:rPr lang="es-419" sz="2400">
                <a:solidFill>
                  <a:schemeClr val="dk1"/>
                </a:solidFill>
                <a:latin typeface="Calibri"/>
                <a:ea typeface="Calibri"/>
                <a:cs typeface="Calibri"/>
                <a:sym typeface="Calibri"/>
                <a:extLst>
                  <a:ext uri="http://customooxmlschemas.google.com/">
                    <go:slidesCustomData xmlns:go="http://customooxmlschemas.google.com/" textRoundtripDataId="0"/>
                  </a:ext>
                </a:extLst>
              </a:rPr>
              <a:t>La potencia del sol que llega a cada panel solar en la planta de  Atacama es de 1,4 ∙ 0,46 = 0,644 kW.</a:t>
            </a:r>
            <a:endParaRPr sz="2400">
              <a:solidFill>
                <a:schemeClr val="dk1"/>
              </a:solidFill>
              <a:latin typeface="Calibri"/>
              <a:ea typeface="Calibri"/>
              <a:cs typeface="Calibri"/>
              <a:sym typeface="Calibri"/>
              <a:extLst>
                <a:ext uri="http://customooxmlschemas.google.com/">
                  <go:slidesCustomData xmlns:go="http://customooxmlschemas.google.com/" textRoundtripDataId="1"/>
                </a:ext>
              </a:extLst>
            </a:endParaRPr>
          </a:p>
          <a:p>
            <a:pPr indent="0" lvl="0" marL="914400" rtl="0" algn="l">
              <a:spcBef>
                <a:spcPts val="0"/>
              </a:spcBef>
              <a:spcAft>
                <a:spcPts val="0"/>
              </a:spcAft>
              <a:buNone/>
            </a:pPr>
            <a:r>
              <a:t/>
            </a:r>
            <a:endParaRPr sz="2400">
              <a:solidFill>
                <a:schemeClr val="dk1"/>
              </a:solidFill>
              <a:latin typeface="Calibri"/>
              <a:ea typeface="Calibri"/>
              <a:cs typeface="Calibri"/>
              <a:sym typeface="Calibri"/>
              <a:extLst>
                <a:ext uri="http://customooxmlschemas.google.com/">
                  <go:slidesCustomData xmlns:go="http://customooxmlschemas.google.com/" textRoundtripDataId="2"/>
                </a:ext>
              </a:extLst>
            </a:endParaRPr>
          </a:p>
          <a:p>
            <a:pPr indent="-381000" lvl="0" marL="914400" rtl="0" algn="l">
              <a:spcBef>
                <a:spcPts val="0"/>
              </a:spcBef>
              <a:spcAft>
                <a:spcPts val="0"/>
              </a:spcAft>
              <a:buClr>
                <a:schemeClr val="dk1"/>
              </a:buClr>
              <a:buSzPts val="2400"/>
              <a:buFont typeface="Calibri"/>
              <a:buChar char="●"/>
            </a:pPr>
            <a:r>
              <a:rPr lang="es-419" sz="2400">
                <a:solidFill>
                  <a:schemeClr val="dk1"/>
                </a:solidFill>
                <a:latin typeface="Calibri"/>
                <a:ea typeface="Calibri"/>
                <a:cs typeface="Calibri"/>
                <a:sym typeface="Calibri"/>
                <a:extLst>
                  <a:ext uri="http://customooxmlschemas.google.com/">
                    <go:slidesCustomData xmlns:go="http://customooxmlschemas.google.com/" textRoundtripDataId="3"/>
                  </a:ext>
                </a:extLst>
              </a:rPr>
              <a:t>La potencia del sol que llega a cada panel solar en la planta de  Concepción es de 1,4 ∙ 0,39 = 0,546 kW.</a:t>
            </a:r>
            <a:endParaRPr sz="2400">
              <a:solidFill>
                <a:schemeClr val="dk1"/>
              </a:solidFill>
              <a:latin typeface="Calibri"/>
              <a:ea typeface="Calibri"/>
              <a:cs typeface="Calibri"/>
              <a:sym typeface="Calibri"/>
              <a:extLst>
                <a:ext uri="http://customooxmlschemas.google.com/">
                  <go:slidesCustomData xmlns:go="http://customooxmlschemas.google.com/" textRoundtripDataId="4"/>
                </a:ext>
              </a:extLst>
            </a:endParaRPr>
          </a:p>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sp>
        <p:nvSpPr>
          <p:cNvPr id="265" name="Google Shape;265;g1c598196763_0_133"/>
          <p:cNvSpPr txBox="1"/>
          <p:nvPr/>
        </p:nvSpPr>
        <p:spPr>
          <a:xfrm>
            <a:off x="647872" y="595500"/>
            <a:ext cx="7851600" cy="646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3600"/>
              <a:buFont typeface="Arial"/>
              <a:buNone/>
            </a:pPr>
            <a:r>
              <a:rPr b="1" lang="es-419" sz="3600">
                <a:solidFill>
                  <a:srgbClr val="351C75"/>
                </a:solidFill>
                <a:latin typeface="Calibri"/>
                <a:ea typeface="Calibri"/>
                <a:cs typeface="Calibri"/>
                <a:sym typeface="Calibri"/>
              </a:rPr>
              <a:t>Actividad</a:t>
            </a:r>
            <a:endParaRPr b="1" i="0" sz="3600" u="none" cap="none" strike="noStrike">
              <a:solidFill>
                <a:srgbClr val="351C75"/>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g1c598196763_0_138"/>
          <p:cNvSpPr txBox="1"/>
          <p:nvPr/>
        </p:nvSpPr>
        <p:spPr>
          <a:xfrm>
            <a:off x="762700" y="1618800"/>
            <a:ext cx="10805400" cy="2062500"/>
          </a:xfrm>
          <a:prstGeom prst="rect">
            <a:avLst/>
          </a:prstGeom>
          <a:noFill/>
          <a:ln>
            <a:noFill/>
          </a:ln>
        </p:spPr>
        <p:txBody>
          <a:bodyPr anchorCtr="0" anchor="t" bIns="45700" lIns="91425" spcFirstLastPara="1" rIns="91425" wrap="square" tIns="45700">
            <a:spAutoFit/>
          </a:bodyPr>
          <a:lstStyle/>
          <a:p>
            <a:pPr indent="-381000" lvl="0" marL="457200" rtl="0" algn="l">
              <a:spcBef>
                <a:spcPts val="0"/>
              </a:spcBef>
              <a:spcAft>
                <a:spcPts val="0"/>
              </a:spcAft>
              <a:buClr>
                <a:schemeClr val="dk1"/>
              </a:buClr>
              <a:buSzPts val="2400"/>
              <a:buFont typeface="Calibri"/>
              <a:buAutoNum type="arabicPeriod" startAt="2"/>
            </a:pPr>
            <a:r>
              <a:rPr b="1" lang="es-419" sz="2400">
                <a:solidFill>
                  <a:schemeClr val="dk1"/>
                </a:solidFill>
                <a:latin typeface="Calibri"/>
                <a:ea typeface="Calibri"/>
                <a:cs typeface="Calibri"/>
                <a:sym typeface="Calibri"/>
              </a:rPr>
              <a:t>Una forma de medir la energía es en kWh (kilovatios hora). Si en cada planta hay 12 horas de sol al día, ¿cuánta energía llega al panel diariamente en un día soleado en cada planta?</a:t>
            </a:r>
            <a:endParaRPr sz="2400">
              <a:solidFill>
                <a:schemeClr val="dk1"/>
              </a:solidFill>
              <a:latin typeface="Calibri"/>
              <a:ea typeface="Calibri"/>
              <a:cs typeface="Calibri"/>
              <a:sym typeface="Calibri"/>
            </a:endParaRPr>
          </a:p>
          <a:p>
            <a:pPr indent="0" lvl="0" marL="0" rtl="0" algn="l">
              <a:spcBef>
                <a:spcPts val="0"/>
              </a:spcBef>
              <a:spcAft>
                <a:spcPts val="0"/>
              </a:spcAft>
              <a:buNone/>
            </a:pPr>
            <a:r>
              <a:t/>
            </a:r>
            <a:endParaRPr sz="2800">
              <a:solidFill>
                <a:schemeClr val="dk1"/>
              </a:solidFill>
              <a:latin typeface="Calibri"/>
              <a:ea typeface="Calibri"/>
              <a:cs typeface="Calibri"/>
              <a:sym typeface="Calibri"/>
            </a:endParaRPr>
          </a:p>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sp>
        <p:nvSpPr>
          <p:cNvPr id="271" name="Google Shape;271;g1c598196763_0_138"/>
          <p:cNvSpPr txBox="1"/>
          <p:nvPr/>
        </p:nvSpPr>
        <p:spPr>
          <a:xfrm>
            <a:off x="647872" y="595500"/>
            <a:ext cx="7851600" cy="646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3600"/>
              <a:buFont typeface="Arial"/>
              <a:buNone/>
            </a:pPr>
            <a:r>
              <a:rPr b="1" lang="es-419" sz="3600">
                <a:solidFill>
                  <a:srgbClr val="351C75"/>
                </a:solidFill>
                <a:latin typeface="Calibri"/>
                <a:ea typeface="Calibri"/>
                <a:cs typeface="Calibri"/>
                <a:sym typeface="Calibri"/>
              </a:rPr>
              <a:t>Actividad</a:t>
            </a:r>
            <a:endParaRPr b="1" i="0" sz="3600" u="none" cap="none" strike="noStrike">
              <a:solidFill>
                <a:srgbClr val="351C75"/>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g1c598196763_0_143"/>
          <p:cNvSpPr txBox="1"/>
          <p:nvPr/>
        </p:nvSpPr>
        <p:spPr>
          <a:xfrm>
            <a:off x="762700" y="1618800"/>
            <a:ext cx="10805400" cy="4278900"/>
          </a:xfrm>
          <a:prstGeom prst="rect">
            <a:avLst/>
          </a:prstGeom>
          <a:noFill/>
          <a:ln>
            <a:noFill/>
          </a:ln>
        </p:spPr>
        <p:txBody>
          <a:bodyPr anchorCtr="0" anchor="t" bIns="45700" lIns="91425" spcFirstLastPara="1" rIns="91425" wrap="square" tIns="45700">
            <a:spAutoFit/>
          </a:bodyPr>
          <a:lstStyle/>
          <a:p>
            <a:pPr indent="-381000" lvl="0" marL="457200" rtl="0" algn="l">
              <a:spcBef>
                <a:spcPts val="0"/>
              </a:spcBef>
              <a:spcAft>
                <a:spcPts val="0"/>
              </a:spcAft>
              <a:buClr>
                <a:schemeClr val="dk1"/>
              </a:buClr>
              <a:buSzPts val="2400"/>
              <a:buFont typeface="Calibri"/>
              <a:buAutoNum type="arabicPeriod" startAt="2"/>
            </a:pPr>
            <a:r>
              <a:rPr b="1" lang="es-419" sz="2400">
                <a:solidFill>
                  <a:schemeClr val="dk1"/>
                </a:solidFill>
                <a:latin typeface="Calibri"/>
                <a:ea typeface="Calibri"/>
                <a:cs typeface="Calibri"/>
                <a:sym typeface="Calibri"/>
              </a:rPr>
              <a:t>Una forma de medir la energía es en kWh (kilovatios hora). Si en cada planta hay 12 horas de sol al día, ¿cuánta energía llega al panel diariamente en un día soleado en cada planta?</a:t>
            </a:r>
            <a:endParaRPr b="1" sz="2400">
              <a:solidFill>
                <a:schemeClr val="dk1"/>
              </a:solidFill>
              <a:latin typeface="Calibri"/>
              <a:ea typeface="Calibri"/>
              <a:cs typeface="Calibri"/>
              <a:sym typeface="Calibri"/>
            </a:endParaRPr>
          </a:p>
          <a:p>
            <a:pPr indent="0" lvl="0" marL="0" rtl="0" algn="l">
              <a:spcBef>
                <a:spcPts val="0"/>
              </a:spcBef>
              <a:spcAft>
                <a:spcPts val="0"/>
              </a:spcAft>
              <a:buNone/>
            </a:pPr>
            <a:r>
              <a:t/>
            </a:r>
            <a:endParaRPr sz="2400">
              <a:solidFill>
                <a:schemeClr val="dk1"/>
              </a:solidFill>
              <a:latin typeface="Calibri"/>
              <a:ea typeface="Calibri"/>
              <a:cs typeface="Calibri"/>
              <a:sym typeface="Calibri"/>
            </a:endParaRPr>
          </a:p>
          <a:p>
            <a:pPr indent="-381000" lvl="0" marL="914400" rtl="0" algn="l">
              <a:spcBef>
                <a:spcPts val="0"/>
              </a:spcBef>
              <a:spcAft>
                <a:spcPts val="0"/>
              </a:spcAft>
              <a:buClr>
                <a:schemeClr val="dk1"/>
              </a:buClr>
              <a:buSzPts val="2400"/>
              <a:buFont typeface="Calibri"/>
              <a:buChar char="●"/>
            </a:pPr>
            <a:r>
              <a:rPr lang="es-419" sz="2400">
                <a:solidFill>
                  <a:schemeClr val="dk1"/>
                </a:solidFill>
                <a:latin typeface="Calibri"/>
                <a:ea typeface="Calibri"/>
                <a:cs typeface="Calibri"/>
                <a:sym typeface="Calibri"/>
              </a:rPr>
              <a:t>A un panel solar en Atacama llegan diariamente 0,644 ∙ 12 = 7,728 kWh de energía.</a:t>
            </a:r>
            <a:endParaRPr sz="2400">
              <a:solidFill>
                <a:schemeClr val="dk1"/>
              </a:solidFill>
              <a:latin typeface="Calibri"/>
              <a:ea typeface="Calibri"/>
              <a:cs typeface="Calibri"/>
              <a:sym typeface="Calibri"/>
            </a:endParaRPr>
          </a:p>
          <a:p>
            <a:pPr indent="0" lvl="0" marL="914400" rtl="0" algn="l">
              <a:spcBef>
                <a:spcPts val="0"/>
              </a:spcBef>
              <a:spcAft>
                <a:spcPts val="0"/>
              </a:spcAft>
              <a:buNone/>
            </a:pPr>
            <a:r>
              <a:t/>
            </a:r>
            <a:endParaRPr sz="2400">
              <a:solidFill>
                <a:schemeClr val="dk1"/>
              </a:solidFill>
              <a:latin typeface="Calibri"/>
              <a:ea typeface="Calibri"/>
              <a:cs typeface="Calibri"/>
              <a:sym typeface="Calibri"/>
            </a:endParaRPr>
          </a:p>
          <a:p>
            <a:pPr indent="-381000" lvl="0" marL="914400" rtl="0" algn="l">
              <a:spcBef>
                <a:spcPts val="0"/>
              </a:spcBef>
              <a:spcAft>
                <a:spcPts val="0"/>
              </a:spcAft>
              <a:buClr>
                <a:schemeClr val="dk1"/>
              </a:buClr>
              <a:buSzPts val="2400"/>
              <a:buFont typeface="Calibri"/>
              <a:buChar char="●"/>
            </a:pPr>
            <a:r>
              <a:rPr lang="es-419" sz="2400">
                <a:solidFill>
                  <a:schemeClr val="dk1"/>
                </a:solidFill>
                <a:latin typeface="Calibri"/>
                <a:ea typeface="Calibri"/>
                <a:cs typeface="Calibri"/>
                <a:sym typeface="Calibri"/>
              </a:rPr>
              <a:t>A un panel solar en Concepción llegan diariamente 0,546 ∙ 12 = 6,552 kWh de energía.</a:t>
            </a:r>
            <a:endParaRPr sz="2400">
              <a:solidFill>
                <a:schemeClr val="dk1"/>
              </a:solidFill>
              <a:latin typeface="Calibri"/>
              <a:ea typeface="Calibri"/>
              <a:cs typeface="Calibri"/>
              <a:sym typeface="Calibri"/>
            </a:endParaRPr>
          </a:p>
          <a:p>
            <a:pPr indent="0" lvl="0" marL="0" rtl="0" algn="l">
              <a:spcBef>
                <a:spcPts val="0"/>
              </a:spcBef>
              <a:spcAft>
                <a:spcPts val="0"/>
              </a:spcAft>
              <a:buNone/>
            </a:pPr>
            <a:r>
              <a:t/>
            </a:r>
            <a:endParaRPr sz="2800">
              <a:solidFill>
                <a:schemeClr val="dk1"/>
              </a:solidFill>
              <a:latin typeface="Calibri"/>
              <a:ea typeface="Calibri"/>
              <a:cs typeface="Calibri"/>
              <a:sym typeface="Calibri"/>
            </a:endParaRPr>
          </a:p>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sp>
        <p:nvSpPr>
          <p:cNvPr id="277" name="Google Shape;277;g1c598196763_0_143"/>
          <p:cNvSpPr txBox="1"/>
          <p:nvPr/>
        </p:nvSpPr>
        <p:spPr>
          <a:xfrm>
            <a:off x="647872" y="595500"/>
            <a:ext cx="7851600" cy="646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3600"/>
              <a:buFont typeface="Arial"/>
              <a:buNone/>
            </a:pPr>
            <a:r>
              <a:rPr b="1" lang="es-419" sz="3600">
                <a:solidFill>
                  <a:srgbClr val="351C75"/>
                </a:solidFill>
                <a:latin typeface="Calibri"/>
                <a:ea typeface="Calibri"/>
                <a:cs typeface="Calibri"/>
                <a:sym typeface="Calibri"/>
              </a:rPr>
              <a:t>Actividad</a:t>
            </a:r>
            <a:endParaRPr b="1" i="0" sz="3600" u="none" cap="none" strike="noStrike">
              <a:solidFill>
                <a:srgbClr val="351C75"/>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g1c598196763_0_148"/>
          <p:cNvSpPr txBox="1"/>
          <p:nvPr/>
        </p:nvSpPr>
        <p:spPr>
          <a:xfrm>
            <a:off x="762700" y="1618800"/>
            <a:ext cx="10805400" cy="1693200"/>
          </a:xfrm>
          <a:prstGeom prst="rect">
            <a:avLst/>
          </a:prstGeom>
          <a:noFill/>
          <a:ln>
            <a:noFill/>
          </a:ln>
        </p:spPr>
        <p:txBody>
          <a:bodyPr anchorCtr="0" anchor="t" bIns="45700" lIns="91425" spcFirstLastPara="1" rIns="91425" wrap="square" tIns="45700">
            <a:spAutoFit/>
          </a:bodyPr>
          <a:lstStyle/>
          <a:p>
            <a:pPr indent="-381000" lvl="0" marL="457200" rtl="0" algn="l">
              <a:spcBef>
                <a:spcPts val="0"/>
              </a:spcBef>
              <a:spcAft>
                <a:spcPts val="0"/>
              </a:spcAft>
              <a:buClr>
                <a:schemeClr val="dk1"/>
              </a:buClr>
              <a:buSzPts val="2400"/>
              <a:buFont typeface="Calibri"/>
              <a:buAutoNum type="arabicPeriod" startAt="3"/>
            </a:pPr>
            <a:r>
              <a:rPr b="1" lang="es-419" sz="2400">
                <a:solidFill>
                  <a:schemeClr val="dk1"/>
                </a:solidFill>
                <a:latin typeface="Calibri"/>
                <a:ea typeface="Calibri"/>
                <a:cs typeface="Calibri"/>
                <a:sym typeface="Calibri"/>
              </a:rPr>
              <a:t>¿Cuánta energía (kWh) llega a un panel solar en un año, considerando la cantidad de días con sol en cada planta?</a:t>
            </a:r>
            <a:endParaRPr sz="2400">
              <a:solidFill>
                <a:schemeClr val="dk1"/>
              </a:solidFill>
              <a:latin typeface="Calibri"/>
              <a:ea typeface="Calibri"/>
              <a:cs typeface="Calibri"/>
              <a:sym typeface="Calibri"/>
            </a:endParaRPr>
          </a:p>
          <a:p>
            <a:pPr indent="0" lvl="0" marL="0" rtl="0" algn="l">
              <a:spcBef>
                <a:spcPts val="0"/>
              </a:spcBef>
              <a:spcAft>
                <a:spcPts val="0"/>
              </a:spcAft>
              <a:buNone/>
            </a:pPr>
            <a:r>
              <a:t/>
            </a:r>
            <a:endParaRPr sz="2800">
              <a:solidFill>
                <a:schemeClr val="dk1"/>
              </a:solidFill>
              <a:latin typeface="Calibri"/>
              <a:ea typeface="Calibri"/>
              <a:cs typeface="Calibri"/>
              <a:sym typeface="Calibri"/>
            </a:endParaRPr>
          </a:p>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sp>
        <p:nvSpPr>
          <p:cNvPr id="283" name="Google Shape;283;g1c598196763_0_148"/>
          <p:cNvSpPr txBox="1"/>
          <p:nvPr/>
        </p:nvSpPr>
        <p:spPr>
          <a:xfrm>
            <a:off x="647872" y="595500"/>
            <a:ext cx="7851600" cy="646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3600"/>
              <a:buFont typeface="Arial"/>
              <a:buNone/>
            </a:pPr>
            <a:r>
              <a:rPr b="1" lang="es-419" sz="3600">
                <a:solidFill>
                  <a:srgbClr val="351C75"/>
                </a:solidFill>
                <a:latin typeface="Calibri"/>
                <a:ea typeface="Calibri"/>
                <a:cs typeface="Calibri"/>
                <a:sym typeface="Calibri"/>
              </a:rPr>
              <a:t>Actividad</a:t>
            </a:r>
            <a:endParaRPr b="1" i="0" sz="3600" u="none" cap="none" strike="noStrike">
              <a:solidFill>
                <a:srgbClr val="351C75"/>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g1b77bf1914b_0_1"/>
          <p:cNvSpPr txBox="1"/>
          <p:nvPr/>
        </p:nvSpPr>
        <p:spPr>
          <a:xfrm>
            <a:off x="693900" y="767725"/>
            <a:ext cx="96186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s-419" sz="3600">
                <a:solidFill>
                  <a:srgbClr val="423B71"/>
                </a:solidFill>
                <a:latin typeface="Calibri"/>
                <a:ea typeface="Calibri"/>
                <a:cs typeface="Calibri"/>
                <a:sym typeface="Calibri"/>
              </a:rPr>
              <a:t>Energía solar en Chile</a:t>
            </a:r>
            <a:endParaRPr b="1" i="0" sz="3600" u="none" cap="none" strike="noStrike">
              <a:solidFill>
                <a:srgbClr val="423B71"/>
              </a:solidFill>
              <a:latin typeface="Calibri"/>
              <a:ea typeface="Calibri"/>
              <a:cs typeface="Calibri"/>
              <a:sym typeface="Calibri"/>
            </a:endParaRPr>
          </a:p>
        </p:txBody>
      </p:sp>
      <p:pic>
        <p:nvPicPr>
          <p:cNvPr id="166" name="Google Shape;166;g1b77bf1914b_0_1"/>
          <p:cNvPicPr preferRelativeResize="0"/>
          <p:nvPr/>
        </p:nvPicPr>
        <p:blipFill>
          <a:blip r:embed="rId3">
            <a:alphaModFix/>
          </a:blip>
          <a:stretch>
            <a:fillRect/>
          </a:stretch>
        </p:blipFill>
        <p:spPr>
          <a:xfrm>
            <a:off x="1799600" y="1547950"/>
            <a:ext cx="8592800" cy="486995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g1c598196763_0_153"/>
          <p:cNvSpPr txBox="1"/>
          <p:nvPr/>
        </p:nvSpPr>
        <p:spPr>
          <a:xfrm>
            <a:off x="762700" y="1618800"/>
            <a:ext cx="10805400" cy="3909600"/>
          </a:xfrm>
          <a:prstGeom prst="rect">
            <a:avLst/>
          </a:prstGeom>
          <a:noFill/>
          <a:ln>
            <a:noFill/>
          </a:ln>
        </p:spPr>
        <p:txBody>
          <a:bodyPr anchorCtr="0" anchor="t" bIns="45700" lIns="91425" spcFirstLastPara="1" rIns="91425" wrap="square" tIns="45700">
            <a:spAutoFit/>
          </a:bodyPr>
          <a:lstStyle/>
          <a:p>
            <a:pPr indent="-381000" lvl="0" marL="457200" rtl="0" algn="l">
              <a:spcBef>
                <a:spcPts val="0"/>
              </a:spcBef>
              <a:spcAft>
                <a:spcPts val="0"/>
              </a:spcAft>
              <a:buClr>
                <a:schemeClr val="dk1"/>
              </a:buClr>
              <a:buSzPts val="2400"/>
              <a:buFont typeface="Calibri"/>
              <a:buAutoNum type="arabicPeriod" startAt="3"/>
            </a:pPr>
            <a:r>
              <a:rPr b="1" lang="es-419" sz="2400">
                <a:solidFill>
                  <a:schemeClr val="dk1"/>
                </a:solidFill>
                <a:latin typeface="Calibri"/>
                <a:ea typeface="Calibri"/>
                <a:cs typeface="Calibri"/>
                <a:sym typeface="Calibri"/>
              </a:rPr>
              <a:t>¿Cuánta energía (kWh) llega a un panel solar en un año, considerando la cantidad de días con sol en cada planta?</a:t>
            </a:r>
            <a:endParaRPr b="1" sz="2400">
              <a:solidFill>
                <a:schemeClr val="dk1"/>
              </a:solidFill>
              <a:latin typeface="Calibri"/>
              <a:ea typeface="Calibri"/>
              <a:cs typeface="Calibri"/>
              <a:sym typeface="Calibri"/>
            </a:endParaRPr>
          </a:p>
          <a:p>
            <a:pPr indent="0" lvl="0" marL="0" rtl="0" algn="l">
              <a:spcBef>
                <a:spcPts val="0"/>
              </a:spcBef>
              <a:spcAft>
                <a:spcPts val="0"/>
              </a:spcAft>
              <a:buNone/>
            </a:pPr>
            <a:r>
              <a:t/>
            </a:r>
            <a:endParaRPr sz="2400">
              <a:solidFill>
                <a:schemeClr val="dk1"/>
              </a:solidFill>
              <a:latin typeface="Calibri"/>
              <a:ea typeface="Calibri"/>
              <a:cs typeface="Calibri"/>
              <a:sym typeface="Calibri"/>
            </a:endParaRPr>
          </a:p>
          <a:p>
            <a:pPr indent="-381000" lvl="0" marL="914400" rtl="0" algn="l">
              <a:spcBef>
                <a:spcPts val="0"/>
              </a:spcBef>
              <a:spcAft>
                <a:spcPts val="0"/>
              </a:spcAft>
              <a:buClr>
                <a:schemeClr val="dk1"/>
              </a:buClr>
              <a:buSzPts val="2400"/>
              <a:buFont typeface="Calibri"/>
              <a:buChar char="●"/>
            </a:pPr>
            <a:r>
              <a:rPr lang="es-419" sz="2400">
                <a:solidFill>
                  <a:schemeClr val="dk1"/>
                </a:solidFill>
                <a:latin typeface="Calibri"/>
                <a:ea typeface="Calibri"/>
                <a:cs typeface="Calibri"/>
                <a:sym typeface="Calibri"/>
              </a:rPr>
              <a:t>A un panel solar en Atacama llegan anualmente 7,728 ∙ 349 = 2.697,072 kWh de energía.</a:t>
            </a:r>
            <a:endParaRPr sz="2400">
              <a:solidFill>
                <a:schemeClr val="dk1"/>
              </a:solidFill>
              <a:latin typeface="Calibri"/>
              <a:ea typeface="Calibri"/>
              <a:cs typeface="Calibri"/>
              <a:sym typeface="Calibri"/>
            </a:endParaRPr>
          </a:p>
          <a:p>
            <a:pPr indent="0" lvl="0" marL="457200" rtl="0" algn="l">
              <a:spcBef>
                <a:spcPts val="0"/>
              </a:spcBef>
              <a:spcAft>
                <a:spcPts val="0"/>
              </a:spcAft>
              <a:buNone/>
            </a:pPr>
            <a:r>
              <a:t/>
            </a:r>
            <a:endParaRPr sz="2400">
              <a:solidFill>
                <a:schemeClr val="dk1"/>
              </a:solidFill>
              <a:latin typeface="Calibri"/>
              <a:ea typeface="Calibri"/>
              <a:cs typeface="Calibri"/>
              <a:sym typeface="Calibri"/>
            </a:endParaRPr>
          </a:p>
          <a:p>
            <a:pPr indent="-381000" lvl="0" marL="914400" rtl="0" algn="l">
              <a:spcBef>
                <a:spcPts val="0"/>
              </a:spcBef>
              <a:spcAft>
                <a:spcPts val="0"/>
              </a:spcAft>
              <a:buClr>
                <a:schemeClr val="dk1"/>
              </a:buClr>
              <a:buSzPts val="2400"/>
              <a:buFont typeface="Calibri"/>
              <a:buChar char="●"/>
            </a:pPr>
            <a:r>
              <a:rPr lang="es-419" sz="2400">
                <a:solidFill>
                  <a:schemeClr val="dk1"/>
                </a:solidFill>
                <a:latin typeface="Calibri"/>
                <a:ea typeface="Calibri"/>
                <a:cs typeface="Calibri"/>
                <a:sym typeface="Calibri"/>
              </a:rPr>
              <a:t>A un panel solar en Concepción llegan anualmente 6,552 ∙ 296 = 1.939,392 kWh de energía.</a:t>
            </a:r>
            <a:endParaRPr sz="2400">
              <a:solidFill>
                <a:schemeClr val="dk1"/>
              </a:solidFill>
              <a:latin typeface="Calibri"/>
              <a:ea typeface="Calibri"/>
              <a:cs typeface="Calibri"/>
              <a:sym typeface="Calibri"/>
            </a:endParaRPr>
          </a:p>
          <a:p>
            <a:pPr indent="0" lvl="0" marL="0" rtl="0" algn="l">
              <a:spcBef>
                <a:spcPts val="0"/>
              </a:spcBef>
              <a:spcAft>
                <a:spcPts val="0"/>
              </a:spcAft>
              <a:buNone/>
            </a:pPr>
            <a:r>
              <a:t/>
            </a:r>
            <a:endParaRPr sz="2800">
              <a:solidFill>
                <a:schemeClr val="dk1"/>
              </a:solidFill>
              <a:latin typeface="Calibri"/>
              <a:ea typeface="Calibri"/>
              <a:cs typeface="Calibri"/>
              <a:sym typeface="Calibri"/>
            </a:endParaRPr>
          </a:p>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sp>
        <p:nvSpPr>
          <p:cNvPr id="289" name="Google Shape;289;g1c598196763_0_153"/>
          <p:cNvSpPr txBox="1"/>
          <p:nvPr/>
        </p:nvSpPr>
        <p:spPr>
          <a:xfrm>
            <a:off x="647872" y="595500"/>
            <a:ext cx="7851600" cy="646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3600"/>
              <a:buFont typeface="Arial"/>
              <a:buNone/>
            </a:pPr>
            <a:r>
              <a:rPr b="1" lang="es-419" sz="3600">
                <a:solidFill>
                  <a:srgbClr val="351C75"/>
                </a:solidFill>
                <a:latin typeface="Calibri"/>
                <a:ea typeface="Calibri"/>
                <a:cs typeface="Calibri"/>
                <a:sym typeface="Calibri"/>
              </a:rPr>
              <a:t>Actividad</a:t>
            </a:r>
            <a:endParaRPr b="1" i="0" sz="3600" u="none" cap="none" strike="noStrike">
              <a:solidFill>
                <a:srgbClr val="351C75"/>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g1c598196763_0_158"/>
          <p:cNvSpPr txBox="1"/>
          <p:nvPr/>
        </p:nvSpPr>
        <p:spPr>
          <a:xfrm>
            <a:off x="762700" y="1618800"/>
            <a:ext cx="10805400" cy="892800"/>
          </a:xfrm>
          <a:prstGeom prst="rect">
            <a:avLst/>
          </a:prstGeom>
          <a:noFill/>
          <a:ln>
            <a:noFill/>
          </a:ln>
        </p:spPr>
        <p:txBody>
          <a:bodyPr anchorCtr="0" anchor="t" bIns="45700" lIns="91425" spcFirstLastPara="1" rIns="91425" wrap="square" tIns="45700">
            <a:spAutoFit/>
          </a:bodyPr>
          <a:lstStyle/>
          <a:p>
            <a:pPr indent="-381000" lvl="0" marL="457200" rtl="0" algn="l">
              <a:spcBef>
                <a:spcPts val="0"/>
              </a:spcBef>
              <a:spcAft>
                <a:spcPts val="0"/>
              </a:spcAft>
              <a:buClr>
                <a:schemeClr val="dk1"/>
              </a:buClr>
              <a:buSzPts val="2400"/>
              <a:buFont typeface="Calibri"/>
              <a:buAutoNum type="arabicPeriod" startAt="4"/>
            </a:pPr>
            <a:r>
              <a:rPr b="1" lang="es-419" sz="2400">
                <a:solidFill>
                  <a:schemeClr val="dk1"/>
                </a:solidFill>
                <a:latin typeface="Calibri"/>
                <a:ea typeface="Calibri"/>
                <a:cs typeface="Calibri"/>
                <a:sym typeface="Calibri"/>
              </a:rPr>
              <a:t>¿Cuánta energía (kWh) llega a un panel solar en promedio al día en cada planta?</a:t>
            </a:r>
            <a:endParaRPr sz="2400">
              <a:solidFill>
                <a:schemeClr val="dk1"/>
              </a:solidFill>
              <a:latin typeface="Calibri"/>
              <a:ea typeface="Calibri"/>
              <a:cs typeface="Calibri"/>
              <a:sym typeface="Calibri"/>
            </a:endParaRPr>
          </a:p>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sp>
        <p:nvSpPr>
          <p:cNvPr id="295" name="Google Shape;295;g1c598196763_0_158"/>
          <p:cNvSpPr txBox="1"/>
          <p:nvPr/>
        </p:nvSpPr>
        <p:spPr>
          <a:xfrm>
            <a:off x="647872" y="595500"/>
            <a:ext cx="7851600" cy="646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3600"/>
              <a:buFont typeface="Arial"/>
              <a:buNone/>
            </a:pPr>
            <a:r>
              <a:rPr b="1" lang="es-419" sz="3600">
                <a:solidFill>
                  <a:srgbClr val="351C75"/>
                </a:solidFill>
                <a:latin typeface="Calibri"/>
                <a:ea typeface="Calibri"/>
                <a:cs typeface="Calibri"/>
                <a:sym typeface="Calibri"/>
              </a:rPr>
              <a:t>Actividad</a:t>
            </a:r>
            <a:endParaRPr b="1" i="0" sz="3600" u="none" cap="none" strike="noStrike">
              <a:solidFill>
                <a:srgbClr val="351C75"/>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g1c598196763_0_163"/>
          <p:cNvSpPr txBox="1"/>
          <p:nvPr/>
        </p:nvSpPr>
        <p:spPr>
          <a:xfrm>
            <a:off x="762700" y="1618800"/>
            <a:ext cx="10805400" cy="3109200"/>
          </a:xfrm>
          <a:prstGeom prst="rect">
            <a:avLst/>
          </a:prstGeom>
          <a:noFill/>
          <a:ln>
            <a:noFill/>
          </a:ln>
        </p:spPr>
        <p:txBody>
          <a:bodyPr anchorCtr="0" anchor="t" bIns="45700" lIns="91425" spcFirstLastPara="1" rIns="91425" wrap="square" tIns="45700">
            <a:spAutoFit/>
          </a:bodyPr>
          <a:lstStyle/>
          <a:p>
            <a:pPr indent="-381000" lvl="0" marL="457200" rtl="0" algn="l">
              <a:spcBef>
                <a:spcPts val="0"/>
              </a:spcBef>
              <a:spcAft>
                <a:spcPts val="0"/>
              </a:spcAft>
              <a:buClr>
                <a:schemeClr val="dk1"/>
              </a:buClr>
              <a:buSzPts val="2400"/>
              <a:buFont typeface="Calibri"/>
              <a:buAutoNum type="arabicPeriod" startAt="4"/>
            </a:pPr>
            <a:r>
              <a:rPr b="1" lang="es-419" sz="2400">
                <a:solidFill>
                  <a:schemeClr val="dk1"/>
                </a:solidFill>
                <a:latin typeface="Calibri"/>
                <a:ea typeface="Calibri"/>
                <a:cs typeface="Calibri"/>
                <a:sym typeface="Calibri"/>
              </a:rPr>
              <a:t>¿Cuánta energía (kWh) llega a un panel solar en promedio al día en cada planta?</a:t>
            </a:r>
            <a:endParaRPr b="1" sz="2400">
              <a:solidFill>
                <a:schemeClr val="dk1"/>
              </a:solidFill>
              <a:latin typeface="Calibri"/>
              <a:ea typeface="Calibri"/>
              <a:cs typeface="Calibri"/>
              <a:sym typeface="Calibri"/>
            </a:endParaRPr>
          </a:p>
          <a:p>
            <a:pPr indent="0" lvl="0" marL="0" rtl="0" algn="l">
              <a:spcBef>
                <a:spcPts val="0"/>
              </a:spcBef>
              <a:spcAft>
                <a:spcPts val="0"/>
              </a:spcAft>
              <a:buNone/>
            </a:pPr>
            <a:r>
              <a:t/>
            </a:r>
            <a:endParaRPr sz="2400">
              <a:solidFill>
                <a:schemeClr val="dk1"/>
              </a:solidFill>
              <a:latin typeface="Calibri"/>
              <a:ea typeface="Calibri"/>
              <a:cs typeface="Calibri"/>
              <a:sym typeface="Calibri"/>
            </a:endParaRPr>
          </a:p>
          <a:p>
            <a:pPr indent="-381000" lvl="0" marL="914400" rtl="0" algn="l">
              <a:spcBef>
                <a:spcPts val="0"/>
              </a:spcBef>
              <a:spcAft>
                <a:spcPts val="0"/>
              </a:spcAft>
              <a:buClr>
                <a:schemeClr val="dk1"/>
              </a:buClr>
              <a:buSzPts val="2400"/>
              <a:buFont typeface="Calibri"/>
              <a:buChar char="●"/>
            </a:pPr>
            <a:r>
              <a:rPr lang="es-419" sz="2400">
                <a:solidFill>
                  <a:schemeClr val="dk1"/>
                </a:solidFill>
                <a:latin typeface="Calibri"/>
                <a:ea typeface="Calibri"/>
                <a:cs typeface="Calibri"/>
                <a:sym typeface="Calibri"/>
              </a:rPr>
              <a:t>A un panel solar en Atacama llegan en promedio al día 2.697,072 : 365 ≈ 7,389 kWh de energía.</a:t>
            </a:r>
            <a:endParaRPr sz="2400">
              <a:solidFill>
                <a:schemeClr val="dk1"/>
              </a:solidFill>
              <a:latin typeface="Calibri"/>
              <a:ea typeface="Calibri"/>
              <a:cs typeface="Calibri"/>
              <a:sym typeface="Calibri"/>
            </a:endParaRPr>
          </a:p>
          <a:p>
            <a:pPr indent="0" lvl="0" marL="457200" rtl="0" algn="l">
              <a:spcBef>
                <a:spcPts val="0"/>
              </a:spcBef>
              <a:spcAft>
                <a:spcPts val="0"/>
              </a:spcAft>
              <a:buNone/>
            </a:pPr>
            <a:r>
              <a:t/>
            </a:r>
            <a:endParaRPr sz="2400">
              <a:solidFill>
                <a:schemeClr val="dk1"/>
              </a:solidFill>
              <a:latin typeface="Calibri"/>
              <a:ea typeface="Calibri"/>
              <a:cs typeface="Calibri"/>
              <a:sym typeface="Calibri"/>
            </a:endParaRPr>
          </a:p>
          <a:p>
            <a:pPr indent="-381000" lvl="0" marL="914400" rtl="0" algn="l">
              <a:spcBef>
                <a:spcPts val="0"/>
              </a:spcBef>
              <a:spcAft>
                <a:spcPts val="0"/>
              </a:spcAft>
              <a:buClr>
                <a:schemeClr val="dk1"/>
              </a:buClr>
              <a:buSzPts val="2400"/>
              <a:buFont typeface="Calibri"/>
              <a:buChar char="●"/>
            </a:pPr>
            <a:r>
              <a:rPr lang="es-419" sz="2400">
                <a:solidFill>
                  <a:schemeClr val="dk1"/>
                </a:solidFill>
                <a:latin typeface="Calibri"/>
                <a:ea typeface="Calibri"/>
                <a:cs typeface="Calibri"/>
                <a:sym typeface="Calibri"/>
              </a:rPr>
              <a:t>A un panel solar en Concepción llegan en promedio al día 1.939,392 : 365 ≈ 5,313 kWh de energía.</a:t>
            </a:r>
            <a:endParaRPr sz="2400">
              <a:solidFill>
                <a:schemeClr val="dk1"/>
              </a:solidFill>
              <a:latin typeface="Calibri"/>
              <a:ea typeface="Calibri"/>
              <a:cs typeface="Calibri"/>
              <a:sym typeface="Calibri"/>
            </a:endParaRPr>
          </a:p>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sp>
        <p:nvSpPr>
          <p:cNvPr id="301" name="Google Shape;301;g1c598196763_0_163"/>
          <p:cNvSpPr txBox="1"/>
          <p:nvPr/>
        </p:nvSpPr>
        <p:spPr>
          <a:xfrm>
            <a:off x="647872" y="595500"/>
            <a:ext cx="7851600" cy="646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3600"/>
              <a:buFont typeface="Arial"/>
              <a:buNone/>
            </a:pPr>
            <a:r>
              <a:rPr b="1" lang="es-419" sz="3600">
                <a:solidFill>
                  <a:srgbClr val="351C75"/>
                </a:solidFill>
                <a:latin typeface="Calibri"/>
                <a:ea typeface="Calibri"/>
                <a:cs typeface="Calibri"/>
                <a:sym typeface="Calibri"/>
              </a:rPr>
              <a:t>Actividad</a:t>
            </a:r>
            <a:endParaRPr b="1" i="0" sz="3600" u="none" cap="none" strike="noStrike">
              <a:solidFill>
                <a:srgbClr val="351C75"/>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g1c598196763_0_168"/>
          <p:cNvSpPr txBox="1"/>
          <p:nvPr/>
        </p:nvSpPr>
        <p:spPr>
          <a:xfrm>
            <a:off x="762700" y="1618800"/>
            <a:ext cx="10805400" cy="1323600"/>
          </a:xfrm>
          <a:prstGeom prst="rect">
            <a:avLst/>
          </a:prstGeom>
          <a:noFill/>
          <a:ln>
            <a:noFill/>
          </a:ln>
        </p:spPr>
        <p:txBody>
          <a:bodyPr anchorCtr="0" anchor="t" bIns="45700" lIns="91425" spcFirstLastPara="1" rIns="91425" wrap="square" tIns="45700">
            <a:spAutoFit/>
          </a:bodyPr>
          <a:lstStyle/>
          <a:p>
            <a:pPr indent="-406400" lvl="0" marL="457200" rtl="0" algn="l">
              <a:spcBef>
                <a:spcPts val="0"/>
              </a:spcBef>
              <a:spcAft>
                <a:spcPts val="0"/>
              </a:spcAft>
              <a:buClr>
                <a:schemeClr val="dk1"/>
              </a:buClr>
              <a:buSzPts val="2800"/>
              <a:buFont typeface="Calibri"/>
              <a:buAutoNum type="arabicPeriod" startAt="5"/>
            </a:pPr>
            <a:r>
              <a:rPr b="1" lang="es-419" sz="2400">
                <a:solidFill>
                  <a:schemeClr val="dk1"/>
                </a:solidFill>
                <a:latin typeface="Calibri"/>
                <a:ea typeface="Calibri"/>
                <a:cs typeface="Calibri"/>
                <a:sym typeface="Calibri"/>
              </a:rPr>
              <a:t>De la cantidad de energía promedio diaria que llega al panel calculada en la pregunta anterior, ¿cuánto llega como energía eléctrica a Concepción desde cada planta? </a:t>
            </a:r>
            <a:r>
              <a:rPr b="1" lang="es-419" sz="2800">
                <a:solidFill>
                  <a:schemeClr val="dk1"/>
                </a:solidFill>
                <a:latin typeface="Calibri"/>
                <a:ea typeface="Calibri"/>
                <a:cs typeface="Calibri"/>
                <a:sym typeface="Calibri"/>
              </a:rPr>
              <a:t> </a:t>
            </a:r>
            <a:endParaRPr sz="2800">
              <a:solidFill>
                <a:schemeClr val="dk1"/>
              </a:solidFill>
              <a:latin typeface="Calibri"/>
              <a:ea typeface="Calibri"/>
              <a:cs typeface="Calibri"/>
              <a:sym typeface="Calibri"/>
            </a:endParaRPr>
          </a:p>
        </p:txBody>
      </p:sp>
      <p:sp>
        <p:nvSpPr>
          <p:cNvPr id="307" name="Google Shape;307;g1c598196763_0_168"/>
          <p:cNvSpPr txBox="1"/>
          <p:nvPr/>
        </p:nvSpPr>
        <p:spPr>
          <a:xfrm>
            <a:off x="647872" y="595500"/>
            <a:ext cx="7851600" cy="646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3600"/>
              <a:buFont typeface="Arial"/>
              <a:buNone/>
            </a:pPr>
            <a:r>
              <a:rPr b="1" lang="es-419" sz="3600">
                <a:solidFill>
                  <a:srgbClr val="351C75"/>
                </a:solidFill>
                <a:latin typeface="Calibri"/>
                <a:ea typeface="Calibri"/>
                <a:cs typeface="Calibri"/>
                <a:sym typeface="Calibri"/>
              </a:rPr>
              <a:t>Actividad</a:t>
            </a:r>
            <a:endParaRPr b="1" i="0" sz="3600" u="none" cap="none" strike="noStrike">
              <a:solidFill>
                <a:srgbClr val="351C75"/>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g1c598196763_0_173"/>
          <p:cNvSpPr txBox="1"/>
          <p:nvPr/>
        </p:nvSpPr>
        <p:spPr>
          <a:xfrm>
            <a:off x="762700" y="1618800"/>
            <a:ext cx="10805400" cy="4155900"/>
          </a:xfrm>
          <a:prstGeom prst="rect">
            <a:avLst/>
          </a:prstGeom>
          <a:noFill/>
          <a:ln>
            <a:noFill/>
          </a:ln>
        </p:spPr>
        <p:txBody>
          <a:bodyPr anchorCtr="0" anchor="t" bIns="45700" lIns="91425" spcFirstLastPara="1" rIns="91425" wrap="square" tIns="45700">
            <a:spAutoFit/>
          </a:bodyPr>
          <a:lstStyle/>
          <a:p>
            <a:pPr indent="-381000" lvl="0" marL="457200" rtl="0" algn="l">
              <a:spcBef>
                <a:spcPts val="0"/>
              </a:spcBef>
              <a:spcAft>
                <a:spcPts val="0"/>
              </a:spcAft>
              <a:buClr>
                <a:schemeClr val="dk1"/>
              </a:buClr>
              <a:buSzPts val="2400"/>
              <a:buFont typeface="Calibri"/>
              <a:buAutoNum type="arabicPeriod" startAt="5"/>
            </a:pPr>
            <a:r>
              <a:rPr b="1" lang="es-419" sz="2400">
                <a:solidFill>
                  <a:schemeClr val="dk1"/>
                </a:solidFill>
                <a:latin typeface="Calibri"/>
                <a:ea typeface="Calibri"/>
                <a:cs typeface="Calibri"/>
                <a:sym typeface="Calibri"/>
              </a:rPr>
              <a:t>De la cantidad de energía promedio diaria que llega al panel calculada en la pregunta anterior, ¿cuánto llega como energía eléctrica a Concepción desde cada planta?  </a:t>
            </a:r>
            <a:endParaRPr b="1" sz="2400">
              <a:solidFill>
                <a:schemeClr val="dk1"/>
              </a:solidFill>
              <a:latin typeface="Calibri"/>
              <a:ea typeface="Calibri"/>
              <a:cs typeface="Calibri"/>
              <a:sym typeface="Calibri"/>
            </a:endParaRPr>
          </a:p>
          <a:p>
            <a:pPr indent="0" lvl="0" marL="0" rtl="0" algn="l">
              <a:spcBef>
                <a:spcPts val="0"/>
              </a:spcBef>
              <a:spcAft>
                <a:spcPts val="0"/>
              </a:spcAft>
              <a:buNone/>
            </a:pPr>
            <a:r>
              <a:t/>
            </a:r>
            <a:endParaRPr sz="2400">
              <a:solidFill>
                <a:schemeClr val="dk1"/>
              </a:solidFill>
              <a:latin typeface="Calibri"/>
              <a:ea typeface="Calibri"/>
              <a:cs typeface="Calibri"/>
              <a:sym typeface="Calibri"/>
            </a:endParaRPr>
          </a:p>
          <a:p>
            <a:pPr indent="0" lvl="0" marL="457200" rtl="0" algn="l">
              <a:spcBef>
                <a:spcPts val="0"/>
              </a:spcBef>
              <a:spcAft>
                <a:spcPts val="0"/>
              </a:spcAft>
              <a:buNone/>
            </a:pPr>
            <a:r>
              <a:rPr lang="es-419" sz="2400">
                <a:solidFill>
                  <a:schemeClr val="dk1"/>
                </a:solidFill>
                <a:latin typeface="Calibri"/>
                <a:ea typeface="Calibri"/>
                <a:cs typeface="Calibri"/>
                <a:sym typeface="Calibri"/>
              </a:rPr>
              <a:t>Considerando la pérdida por calor y otros efectos:   </a:t>
            </a:r>
            <a:endParaRPr sz="2400">
              <a:solidFill>
                <a:schemeClr val="dk1"/>
              </a:solidFill>
              <a:latin typeface="Calibri"/>
              <a:ea typeface="Calibri"/>
              <a:cs typeface="Calibri"/>
              <a:sym typeface="Calibri"/>
            </a:endParaRPr>
          </a:p>
          <a:p>
            <a:pPr indent="0" lvl="0" marL="0" rtl="0" algn="l">
              <a:spcBef>
                <a:spcPts val="0"/>
              </a:spcBef>
              <a:spcAft>
                <a:spcPts val="0"/>
              </a:spcAft>
              <a:buNone/>
            </a:pPr>
            <a:r>
              <a:t/>
            </a:r>
            <a:endParaRPr sz="2400">
              <a:solidFill>
                <a:schemeClr val="dk1"/>
              </a:solidFill>
              <a:latin typeface="Calibri"/>
              <a:ea typeface="Calibri"/>
              <a:cs typeface="Calibri"/>
              <a:sym typeface="Calibri"/>
            </a:endParaRPr>
          </a:p>
          <a:p>
            <a:pPr indent="-381000" lvl="0" marL="914400" rtl="0" algn="l">
              <a:spcBef>
                <a:spcPts val="0"/>
              </a:spcBef>
              <a:spcAft>
                <a:spcPts val="0"/>
              </a:spcAft>
              <a:buClr>
                <a:schemeClr val="dk1"/>
              </a:buClr>
              <a:buSzPts val="2400"/>
              <a:buFont typeface="Calibri"/>
              <a:buChar char="●"/>
            </a:pPr>
            <a:r>
              <a:rPr lang="es-419" sz="2400">
                <a:solidFill>
                  <a:schemeClr val="dk1"/>
                </a:solidFill>
                <a:latin typeface="Calibri"/>
                <a:ea typeface="Calibri"/>
                <a:cs typeface="Calibri"/>
                <a:sym typeface="Calibri"/>
              </a:rPr>
              <a:t>Un panel solar en Atacama produce diariamente 7,389∙0,2 = 1,478  kWh de energía eléctrica.</a:t>
            </a:r>
            <a:endParaRPr sz="2400">
              <a:solidFill>
                <a:schemeClr val="dk1"/>
              </a:solidFill>
              <a:latin typeface="Calibri"/>
              <a:ea typeface="Calibri"/>
              <a:cs typeface="Calibri"/>
              <a:sym typeface="Calibri"/>
            </a:endParaRPr>
          </a:p>
          <a:p>
            <a:pPr indent="0" lvl="0" marL="457200" rtl="0" algn="l">
              <a:spcBef>
                <a:spcPts val="0"/>
              </a:spcBef>
              <a:spcAft>
                <a:spcPts val="0"/>
              </a:spcAft>
              <a:buNone/>
            </a:pPr>
            <a:r>
              <a:t/>
            </a:r>
            <a:endParaRPr sz="2400">
              <a:solidFill>
                <a:schemeClr val="dk1"/>
              </a:solidFill>
              <a:latin typeface="Calibri"/>
              <a:ea typeface="Calibri"/>
              <a:cs typeface="Calibri"/>
              <a:sym typeface="Calibri"/>
            </a:endParaRPr>
          </a:p>
          <a:p>
            <a:pPr indent="-381000" lvl="0" marL="914400" rtl="0" algn="l">
              <a:spcBef>
                <a:spcPts val="0"/>
              </a:spcBef>
              <a:spcAft>
                <a:spcPts val="0"/>
              </a:spcAft>
              <a:buClr>
                <a:schemeClr val="dk1"/>
              </a:buClr>
              <a:buSzPts val="2400"/>
              <a:buFont typeface="Calibri"/>
              <a:buChar char="●"/>
            </a:pPr>
            <a:r>
              <a:rPr lang="es-419" sz="2400">
                <a:solidFill>
                  <a:schemeClr val="dk1"/>
                </a:solidFill>
                <a:latin typeface="Calibri"/>
                <a:ea typeface="Calibri"/>
                <a:cs typeface="Calibri"/>
                <a:sym typeface="Calibri"/>
              </a:rPr>
              <a:t>Un panel solar en Concepción produce diariamente 5,313∙0,2 = 1,063  kWh de energía eléctrica.</a:t>
            </a:r>
            <a:endParaRPr sz="2400">
              <a:solidFill>
                <a:schemeClr val="dk1"/>
              </a:solidFill>
              <a:latin typeface="Calibri"/>
              <a:ea typeface="Calibri"/>
              <a:cs typeface="Calibri"/>
              <a:sym typeface="Calibri"/>
            </a:endParaRPr>
          </a:p>
        </p:txBody>
      </p:sp>
      <p:sp>
        <p:nvSpPr>
          <p:cNvPr id="313" name="Google Shape;313;g1c598196763_0_173"/>
          <p:cNvSpPr txBox="1"/>
          <p:nvPr/>
        </p:nvSpPr>
        <p:spPr>
          <a:xfrm>
            <a:off x="647872" y="595500"/>
            <a:ext cx="7851600" cy="646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3600"/>
              <a:buFont typeface="Arial"/>
              <a:buNone/>
            </a:pPr>
            <a:r>
              <a:rPr b="1" lang="es-419" sz="3600">
                <a:solidFill>
                  <a:srgbClr val="351C75"/>
                </a:solidFill>
                <a:latin typeface="Calibri"/>
                <a:ea typeface="Calibri"/>
                <a:cs typeface="Calibri"/>
                <a:sym typeface="Calibri"/>
              </a:rPr>
              <a:t>Actividad</a:t>
            </a:r>
            <a:endParaRPr b="1" i="0" sz="3600" u="none" cap="none" strike="noStrike">
              <a:solidFill>
                <a:srgbClr val="351C75"/>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g1c598196763_0_178"/>
          <p:cNvSpPr txBox="1"/>
          <p:nvPr/>
        </p:nvSpPr>
        <p:spPr>
          <a:xfrm>
            <a:off x="762700" y="1618800"/>
            <a:ext cx="10805400" cy="4155900"/>
          </a:xfrm>
          <a:prstGeom prst="rect">
            <a:avLst/>
          </a:prstGeom>
          <a:noFill/>
          <a:ln>
            <a:noFill/>
          </a:ln>
        </p:spPr>
        <p:txBody>
          <a:bodyPr anchorCtr="0" anchor="t" bIns="45700" lIns="91425" spcFirstLastPara="1" rIns="91425" wrap="square" tIns="45700">
            <a:spAutoFit/>
          </a:bodyPr>
          <a:lstStyle/>
          <a:p>
            <a:pPr indent="-381000" lvl="0" marL="457200" rtl="0" algn="l">
              <a:spcBef>
                <a:spcPts val="0"/>
              </a:spcBef>
              <a:spcAft>
                <a:spcPts val="0"/>
              </a:spcAft>
              <a:buClr>
                <a:schemeClr val="dk1"/>
              </a:buClr>
              <a:buSzPts val="2400"/>
              <a:buFont typeface="Calibri"/>
              <a:buAutoNum type="arabicPeriod" startAt="5"/>
            </a:pPr>
            <a:r>
              <a:rPr b="1" lang="es-419" sz="2400">
                <a:solidFill>
                  <a:schemeClr val="dk1"/>
                </a:solidFill>
                <a:latin typeface="Calibri"/>
                <a:ea typeface="Calibri"/>
                <a:cs typeface="Calibri"/>
                <a:sym typeface="Calibri"/>
              </a:rPr>
              <a:t>De la cantidad de energía promedio diaria que llega al panel calculada en la pregunta anterior, ¿cuánto llega como energía eléctrica a Concepción desde cada planta?  </a:t>
            </a:r>
            <a:endParaRPr b="1" sz="2400">
              <a:solidFill>
                <a:schemeClr val="dk1"/>
              </a:solidFill>
              <a:latin typeface="Calibri"/>
              <a:ea typeface="Calibri"/>
              <a:cs typeface="Calibri"/>
              <a:sym typeface="Calibri"/>
            </a:endParaRPr>
          </a:p>
          <a:p>
            <a:pPr indent="0" lvl="0" marL="0" rtl="0" algn="l">
              <a:spcBef>
                <a:spcPts val="0"/>
              </a:spcBef>
              <a:spcAft>
                <a:spcPts val="0"/>
              </a:spcAft>
              <a:buNone/>
            </a:pPr>
            <a:r>
              <a:t/>
            </a:r>
            <a:endParaRPr sz="2400">
              <a:solidFill>
                <a:schemeClr val="dk1"/>
              </a:solidFill>
              <a:latin typeface="Calibri"/>
              <a:ea typeface="Calibri"/>
              <a:cs typeface="Calibri"/>
              <a:sym typeface="Calibri"/>
            </a:endParaRPr>
          </a:p>
          <a:p>
            <a:pPr indent="0" lvl="0" marL="457200" rtl="0" algn="l">
              <a:spcBef>
                <a:spcPts val="0"/>
              </a:spcBef>
              <a:spcAft>
                <a:spcPts val="0"/>
              </a:spcAft>
              <a:buNone/>
            </a:pPr>
            <a:r>
              <a:rPr lang="es-419" sz="2400">
                <a:solidFill>
                  <a:schemeClr val="dk1"/>
                </a:solidFill>
                <a:latin typeface="Calibri"/>
                <a:ea typeface="Calibri"/>
                <a:cs typeface="Calibri"/>
                <a:sym typeface="Calibri"/>
              </a:rPr>
              <a:t>Considerando la pérdida </a:t>
            </a:r>
            <a:r>
              <a:rPr lang="es-419" sz="2400">
                <a:solidFill>
                  <a:schemeClr val="dk1"/>
                </a:solidFill>
                <a:latin typeface="Calibri"/>
                <a:ea typeface="Calibri"/>
                <a:cs typeface="Calibri"/>
                <a:sym typeface="Calibri"/>
              </a:rPr>
              <a:t>de energía en los cables:</a:t>
            </a:r>
            <a:endParaRPr sz="2400">
              <a:solidFill>
                <a:schemeClr val="dk1"/>
              </a:solidFill>
              <a:latin typeface="Calibri"/>
              <a:ea typeface="Calibri"/>
              <a:cs typeface="Calibri"/>
              <a:sym typeface="Calibri"/>
            </a:endParaRPr>
          </a:p>
          <a:p>
            <a:pPr indent="0" lvl="0" marL="457200" rtl="0" algn="l">
              <a:spcBef>
                <a:spcPts val="0"/>
              </a:spcBef>
              <a:spcAft>
                <a:spcPts val="0"/>
              </a:spcAft>
              <a:buNone/>
            </a:pPr>
            <a:r>
              <a:t/>
            </a:r>
            <a:endParaRPr sz="2400">
              <a:solidFill>
                <a:schemeClr val="dk1"/>
              </a:solidFill>
              <a:latin typeface="Calibri"/>
              <a:ea typeface="Calibri"/>
              <a:cs typeface="Calibri"/>
              <a:sym typeface="Calibri"/>
            </a:endParaRPr>
          </a:p>
          <a:p>
            <a:pPr indent="-381000" lvl="0" marL="914400" rtl="0" algn="l">
              <a:spcBef>
                <a:spcPts val="0"/>
              </a:spcBef>
              <a:spcAft>
                <a:spcPts val="0"/>
              </a:spcAft>
              <a:buClr>
                <a:schemeClr val="dk1"/>
              </a:buClr>
              <a:buSzPts val="2400"/>
              <a:buFont typeface="Calibri"/>
              <a:buChar char="●"/>
            </a:pPr>
            <a:r>
              <a:rPr lang="es-419" sz="2400">
                <a:solidFill>
                  <a:schemeClr val="dk1"/>
                </a:solidFill>
                <a:latin typeface="Calibri"/>
                <a:ea typeface="Calibri"/>
                <a:cs typeface="Calibri"/>
                <a:sym typeface="Calibri"/>
              </a:rPr>
              <a:t>Un panel solar en Atacama puede transmitir a Concepción 1,478∙0,91 = 1,344 kWh de energía eléctrica al día.</a:t>
            </a:r>
            <a:endParaRPr sz="2400">
              <a:solidFill>
                <a:schemeClr val="dk1"/>
              </a:solidFill>
              <a:latin typeface="Calibri"/>
              <a:ea typeface="Calibri"/>
              <a:cs typeface="Calibri"/>
              <a:sym typeface="Calibri"/>
            </a:endParaRPr>
          </a:p>
          <a:p>
            <a:pPr indent="0" lvl="0" marL="1371600" rtl="0" algn="l">
              <a:spcBef>
                <a:spcPts val="0"/>
              </a:spcBef>
              <a:spcAft>
                <a:spcPts val="0"/>
              </a:spcAft>
              <a:buNone/>
            </a:pPr>
            <a:r>
              <a:t/>
            </a:r>
            <a:endParaRPr sz="2400">
              <a:solidFill>
                <a:schemeClr val="dk1"/>
              </a:solidFill>
              <a:latin typeface="Calibri"/>
              <a:ea typeface="Calibri"/>
              <a:cs typeface="Calibri"/>
              <a:sym typeface="Calibri"/>
            </a:endParaRPr>
          </a:p>
          <a:p>
            <a:pPr indent="-381000" lvl="0" marL="914400" rtl="0" algn="l">
              <a:spcBef>
                <a:spcPts val="0"/>
              </a:spcBef>
              <a:spcAft>
                <a:spcPts val="0"/>
              </a:spcAft>
              <a:buClr>
                <a:schemeClr val="dk1"/>
              </a:buClr>
              <a:buSzPts val="2400"/>
              <a:buFont typeface="Calibri"/>
              <a:buChar char="●"/>
            </a:pPr>
            <a:r>
              <a:rPr lang="es-419" sz="2400">
                <a:solidFill>
                  <a:schemeClr val="dk1"/>
                </a:solidFill>
                <a:latin typeface="Calibri"/>
                <a:ea typeface="Calibri"/>
                <a:cs typeface="Calibri"/>
                <a:sym typeface="Calibri"/>
              </a:rPr>
              <a:t>Un panel solar en Concepción suministra a su ciudad 1,063  kWh de energía eléctrica al día.</a:t>
            </a:r>
            <a:endParaRPr sz="2400">
              <a:solidFill>
                <a:schemeClr val="dk1"/>
              </a:solidFill>
              <a:latin typeface="Calibri"/>
              <a:ea typeface="Calibri"/>
              <a:cs typeface="Calibri"/>
              <a:sym typeface="Calibri"/>
            </a:endParaRPr>
          </a:p>
        </p:txBody>
      </p:sp>
      <p:sp>
        <p:nvSpPr>
          <p:cNvPr id="319" name="Google Shape;319;g1c598196763_0_178"/>
          <p:cNvSpPr txBox="1"/>
          <p:nvPr/>
        </p:nvSpPr>
        <p:spPr>
          <a:xfrm>
            <a:off x="647872" y="595500"/>
            <a:ext cx="7851600" cy="646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3600"/>
              <a:buFont typeface="Arial"/>
              <a:buNone/>
            </a:pPr>
            <a:r>
              <a:rPr b="1" lang="es-419" sz="3600">
                <a:solidFill>
                  <a:srgbClr val="351C75"/>
                </a:solidFill>
                <a:latin typeface="Calibri"/>
                <a:ea typeface="Calibri"/>
                <a:cs typeface="Calibri"/>
                <a:sym typeface="Calibri"/>
              </a:rPr>
              <a:t>Actividad</a:t>
            </a:r>
            <a:endParaRPr b="1" i="0" sz="3600" u="none" cap="none" strike="noStrike">
              <a:solidFill>
                <a:srgbClr val="351C75"/>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g1c598196763_0_339"/>
          <p:cNvSpPr txBox="1"/>
          <p:nvPr/>
        </p:nvSpPr>
        <p:spPr>
          <a:xfrm>
            <a:off x="793375" y="2079075"/>
            <a:ext cx="8421600" cy="15699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s-419" sz="2400">
                <a:solidFill>
                  <a:schemeClr val="dk1"/>
                </a:solidFill>
                <a:latin typeface="Calibri"/>
                <a:ea typeface="Calibri"/>
                <a:cs typeface="Calibri"/>
                <a:sym typeface="Calibri"/>
              </a:rPr>
              <a:t>U</a:t>
            </a:r>
            <a:r>
              <a:rPr lang="es-419" sz="2400">
                <a:solidFill>
                  <a:schemeClr val="dk1"/>
                </a:solidFill>
                <a:latin typeface="Calibri"/>
                <a:ea typeface="Calibri"/>
                <a:cs typeface="Calibri"/>
                <a:sym typeface="Calibri"/>
              </a:rPr>
              <a:t>na planta solar en Atacama puede producir más energía eléctrica que una planta en Concepción. Sin embargo, la pérdida por humedad y por transmisión, hace necesario </a:t>
            </a:r>
            <a:r>
              <a:rPr b="1" lang="es-419" sz="2400">
                <a:solidFill>
                  <a:srgbClr val="351C75"/>
                </a:solidFill>
                <a:latin typeface="Calibri"/>
                <a:ea typeface="Calibri"/>
                <a:cs typeface="Calibri"/>
                <a:sym typeface="Calibri"/>
              </a:rPr>
              <a:t>comparar la cantidad de energía</a:t>
            </a:r>
            <a:r>
              <a:rPr lang="es-419" sz="2400">
                <a:solidFill>
                  <a:schemeClr val="dk1"/>
                </a:solidFill>
                <a:latin typeface="Calibri"/>
                <a:ea typeface="Calibri"/>
                <a:cs typeface="Calibri"/>
                <a:sym typeface="Calibri"/>
              </a:rPr>
              <a:t> que llega a esta ciudad desde cada planta.</a:t>
            </a:r>
            <a:endParaRPr sz="2400">
              <a:solidFill>
                <a:schemeClr val="dk1"/>
              </a:solidFill>
              <a:latin typeface="Calibri"/>
              <a:ea typeface="Calibri"/>
              <a:cs typeface="Calibri"/>
              <a:sym typeface="Calibri"/>
            </a:endParaRPr>
          </a:p>
        </p:txBody>
      </p:sp>
      <p:sp>
        <p:nvSpPr>
          <p:cNvPr id="325" name="Google Shape;325;g1c598196763_0_339"/>
          <p:cNvSpPr txBox="1"/>
          <p:nvPr/>
        </p:nvSpPr>
        <p:spPr>
          <a:xfrm>
            <a:off x="647872" y="595500"/>
            <a:ext cx="7851600" cy="646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3600"/>
              <a:buFont typeface="Arial"/>
              <a:buNone/>
            </a:pPr>
            <a:r>
              <a:rPr b="1" lang="es-419" sz="3600">
                <a:solidFill>
                  <a:srgbClr val="351C75"/>
                </a:solidFill>
                <a:latin typeface="Calibri"/>
                <a:ea typeface="Calibri"/>
                <a:cs typeface="Calibri"/>
                <a:sym typeface="Calibri"/>
              </a:rPr>
              <a:t>Algunas conclusiones</a:t>
            </a:r>
            <a:endParaRPr b="1" i="0" sz="3600" u="none" cap="none" strike="noStrike">
              <a:solidFill>
                <a:srgbClr val="351C75"/>
              </a:solidFill>
              <a:latin typeface="Calibri"/>
              <a:ea typeface="Calibri"/>
              <a:cs typeface="Calibri"/>
              <a:sym typeface="Calibri"/>
            </a:endParaRPr>
          </a:p>
        </p:txBody>
      </p:sp>
      <p:pic>
        <p:nvPicPr>
          <p:cNvPr id="326" name="Google Shape;326;g1c598196763_0_339"/>
          <p:cNvPicPr preferRelativeResize="0"/>
          <p:nvPr/>
        </p:nvPicPr>
        <p:blipFill>
          <a:blip r:embed="rId3">
            <a:alphaModFix/>
          </a:blip>
          <a:stretch>
            <a:fillRect/>
          </a:stretch>
        </p:blipFill>
        <p:spPr>
          <a:xfrm>
            <a:off x="9486350" y="1744125"/>
            <a:ext cx="2390775" cy="4572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g1c598196763_0_344"/>
          <p:cNvSpPr txBox="1"/>
          <p:nvPr/>
        </p:nvSpPr>
        <p:spPr>
          <a:xfrm>
            <a:off x="793375" y="2079075"/>
            <a:ext cx="10805400" cy="8310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s-419" sz="2400">
                <a:solidFill>
                  <a:schemeClr val="dk1"/>
                </a:solidFill>
                <a:latin typeface="Calibri"/>
                <a:ea typeface="Calibri"/>
                <a:cs typeface="Calibri"/>
                <a:sym typeface="Calibri"/>
              </a:rPr>
              <a:t>Para obtener la cantidad diaria de energía eléctrica que suministra cada planta,tuvimos que realizar una serie de cálculos que involucran </a:t>
            </a:r>
            <a:r>
              <a:rPr b="1" lang="es-419" sz="2400">
                <a:solidFill>
                  <a:srgbClr val="351C75"/>
                </a:solidFill>
                <a:latin typeface="Calibri"/>
                <a:ea typeface="Calibri"/>
                <a:cs typeface="Calibri"/>
                <a:sym typeface="Calibri"/>
              </a:rPr>
              <a:t>números racionales</a:t>
            </a:r>
            <a:r>
              <a:rPr lang="es-419" sz="2400">
                <a:solidFill>
                  <a:schemeClr val="dk1"/>
                </a:solidFill>
                <a:latin typeface="Calibri"/>
                <a:ea typeface="Calibri"/>
                <a:cs typeface="Calibri"/>
                <a:sym typeface="Calibri"/>
              </a:rPr>
              <a:t>.</a:t>
            </a:r>
            <a:endParaRPr sz="2400">
              <a:solidFill>
                <a:schemeClr val="dk1"/>
              </a:solidFill>
              <a:latin typeface="Calibri"/>
              <a:ea typeface="Calibri"/>
              <a:cs typeface="Calibri"/>
              <a:sym typeface="Calibri"/>
            </a:endParaRPr>
          </a:p>
        </p:txBody>
      </p:sp>
      <p:sp>
        <p:nvSpPr>
          <p:cNvPr id="332" name="Google Shape;332;g1c598196763_0_344"/>
          <p:cNvSpPr txBox="1"/>
          <p:nvPr/>
        </p:nvSpPr>
        <p:spPr>
          <a:xfrm>
            <a:off x="647872" y="595500"/>
            <a:ext cx="7851600" cy="646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3600"/>
              <a:buFont typeface="Arial"/>
              <a:buNone/>
            </a:pPr>
            <a:r>
              <a:rPr b="1" lang="es-419" sz="3600">
                <a:solidFill>
                  <a:srgbClr val="351C75"/>
                </a:solidFill>
                <a:latin typeface="Calibri"/>
                <a:ea typeface="Calibri"/>
                <a:cs typeface="Calibri"/>
                <a:sym typeface="Calibri"/>
              </a:rPr>
              <a:t>Algunas conclusiones</a:t>
            </a:r>
            <a:endParaRPr b="1" i="0" sz="3600" u="none" cap="none" strike="noStrike">
              <a:solidFill>
                <a:srgbClr val="351C75"/>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g1c598196763_0_349"/>
          <p:cNvSpPr txBox="1"/>
          <p:nvPr/>
        </p:nvSpPr>
        <p:spPr>
          <a:xfrm>
            <a:off x="730925" y="2181313"/>
            <a:ext cx="4534800" cy="1200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s-419" sz="2400">
                <a:solidFill>
                  <a:schemeClr val="dk1"/>
                </a:solidFill>
                <a:latin typeface="Calibri"/>
                <a:ea typeface="Calibri"/>
                <a:cs typeface="Calibri"/>
                <a:sym typeface="Calibri"/>
              </a:rPr>
              <a:t>La conclusión que obtuvimos, es válida sólo si se consideran los</a:t>
            </a:r>
            <a:r>
              <a:rPr b="1" lang="es-419" sz="2400">
                <a:solidFill>
                  <a:srgbClr val="351C75"/>
                </a:solidFill>
                <a:latin typeface="Calibri"/>
                <a:ea typeface="Calibri"/>
                <a:cs typeface="Calibri"/>
                <a:sym typeface="Calibri"/>
              </a:rPr>
              <a:t> datos proporcionados en la tabla</a:t>
            </a:r>
            <a:r>
              <a:rPr lang="es-419" sz="2400">
                <a:solidFill>
                  <a:srgbClr val="351C75"/>
                </a:solidFill>
                <a:latin typeface="Calibri"/>
                <a:ea typeface="Calibri"/>
                <a:cs typeface="Calibri"/>
                <a:sym typeface="Calibri"/>
              </a:rPr>
              <a:t>.</a:t>
            </a:r>
            <a:r>
              <a:rPr lang="es-419"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p:txBody>
      </p:sp>
      <p:sp>
        <p:nvSpPr>
          <p:cNvPr id="338" name="Google Shape;338;g1c598196763_0_349"/>
          <p:cNvSpPr txBox="1"/>
          <p:nvPr/>
        </p:nvSpPr>
        <p:spPr>
          <a:xfrm>
            <a:off x="647872" y="595500"/>
            <a:ext cx="7851600" cy="646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3600"/>
              <a:buFont typeface="Arial"/>
              <a:buNone/>
            </a:pPr>
            <a:r>
              <a:rPr b="1" lang="es-419" sz="3600">
                <a:solidFill>
                  <a:srgbClr val="351C75"/>
                </a:solidFill>
                <a:latin typeface="Calibri"/>
                <a:ea typeface="Calibri"/>
                <a:cs typeface="Calibri"/>
                <a:sym typeface="Calibri"/>
              </a:rPr>
              <a:t>Algunas conclusiones</a:t>
            </a:r>
            <a:endParaRPr b="1" i="0" sz="3600" u="none" cap="none" strike="noStrike">
              <a:solidFill>
                <a:srgbClr val="351C75"/>
              </a:solidFill>
              <a:latin typeface="Calibri"/>
              <a:ea typeface="Calibri"/>
              <a:cs typeface="Calibri"/>
              <a:sym typeface="Calibri"/>
            </a:endParaRPr>
          </a:p>
        </p:txBody>
      </p:sp>
      <p:pic>
        <p:nvPicPr>
          <p:cNvPr id="339" name="Google Shape;339;g1c598196763_0_349"/>
          <p:cNvPicPr preferRelativeResize="0"/>
          <p:nvPr/>
        </p:nvPicPr>
        <p:blipFill rotWithShape="1">
          <a:blip r:embed="rId3">
            <a:alphaModFix/>
          </a:blip>
          <a:srcRect b="0" l="0" r="26150" t="0"/>
          <a:stretch/>
        </p:blipFill>
        <p:spPr>
          <a:xfrm>
            <a:off x="5177950" y="1677875"/>
            <a:ext cx="6771348" cy="467862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pic>
        <p:nvPicPr>
          <p:cNvPr id="344" name="Google Shape;344;g1fd76501696_0_154"/>
          <p:cNvPicPr preferRelativeResize="0"/>
          <p:nvPr/>
        </p:nvPicPr>
        <p:blipFill>
          <a:blip r:embed="rId3">
            <a:alphaModFix/>
          </a:blip>
          <a:stretch>
            <a:fillRect/>
          </a:stretch>
        </p:blipFill>
        <p:spPr>
          <a:xfrm>
            <a:off x="0" y="0"/>
            <a:ext cx="12192005" cy="6858003"/>
          </a:xfrm>
          <a:prstGeom prst="rect">
            <a:avLst/>
          </a:prstGeom>
          <a:noFill/>
          <a:ln>
            <a:noFill/>
          </a:ln>
        </p:spPr>
      </p:pic>
      <p:sp>
        <p:nvSpPr>
          <p:cNvPr id="345" name="Google Shape;345;g1fd76501696_0_154"/>
          <p:cNvSpPr txBox="1"/>
          <p:nvPr/>
        </p:nvSpPr>
        <p:spPr>
          <a:xfrm>
            <a:off x="645246" y="3063339"/>
            <a:ext cx="10901100" cy="861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400"/>
              <a:buFont typeface="Arial"/>
              <a:buNone/>
            </a:pPr>
            <a:r>
              <a:rPr b="1" lang="es-419" sz="4400">
                <a:solidFill>
                  <a:schemeClr val="lt1"/>
                </a:solidFill>
                <a:latin typeface="Calibri"/>
                <a:ea typeface="Calibri"/>
                <a:cs typeface="Calibri"/>
                <a:sym typeface="Calibri"/>
              </a:rPr>
              <a:t>¿Dónde ubicar una planta solar en Chile?</a:t>
            </a:r>
            <a:endParaRPr b="1" i="0" sz="4400" u="none" cap="none" strike="noStrik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id="171" name="Google Shape;171;p2"/>
          <p:cNvPicPr preferRelativeResize="0"/>
          <p:nvPr/>
        </p:nvPicPr>
        <p:blipFill>
          <a:blip r:embed="rId3">
            <a:alphaModFix/>
          </a:blip>
          <a:stretch>
            <a:fillRect/>
          </a:stretch>
        </p:blipFill>
        <p:spPr>
          <a:xfrm>
            <a:off x="188050" y="172188"/>
            <a:ext cx="12003951" cy="6513625"/>
          </a:xfrm>
          <a:prstGeom prst="rect">
            <a:avLst/>
          </a:prstGeom>
          <a:noFill/>
          <a:ln>
            <a:noFill/>
          </a:ln>
        </p:spPr>
      </p:pic>
      <p:sp>
        <p:nvSpPr>
          <p:cNvPr id="172" name="Google Shape;172;p2"/>
          <p:cNvSpPr txBox="1"/>
          <p:nvPr/>
        </p:nvSpPr>
        <p:spPr>
          <a:xfrm>
            <a:off x="2530475" y="614975"/>
            <a:ext cx="7950900" cy="1200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s-419" sz="2400">
                <a:solidFill>
                  <a:schemeClr val="lt1"/>
                </a:solidFill>
                <a:latin typeface="Calibri"/>
                <a:ea typeface="Calibri"/>
                <a:cs typeface="Calibri"/>
                <a:sym typeface="Calibri"/>
              </a:rPr>
              <a:t>¿</a:t>
            </a:r>
            <a:r>
              <a:rPr b="1" lang="es-419" sz="2400">
                <a:solidFill>
                  <a:schemeClr val="lt1"/>
                </a:solidFill>
                <a:latin typeface="Calibri"/>
                <a:ea typeface="Calibri"/>
                <a:cs typeface="Calibri"/>
                <a:sym typeface="Calibri"/>
              </a:rPr>
              <a:t>Qué opinan del video?</a:t>
            </a:r>
            <a:endParaRPr b="1" sz="24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2800"/>
              <a:buFont typeface="Arial"/>
              <a:buNone/>
            </a:pPr>
            <a:r>
              <a:rPr b="1" lang="es-419" sz="2400">
                <a:solidFill>
                  <a:schemeClr val="lt1"/>
                </a:solidFill>
                <a:latin typeface="Calibri"/>
                <a:ea typeface="Calibri"/>
                <a:cs typeface="Calibri"/>
                <a:sym typeface="Calibri"/>
              </a:rPr>
              <a:t>¿Por qué es importante considerar la energía solar como alternativa para proveer electricidad?</a:t>
            </a:r>
            <a:endParaRPr b="1" sz="240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pic>
        <p:nvPicPr>
          <p:cNvPr id="177" name="Google Shape;177;g1c598196763_0_7"/>
          <p:cNvPicPr preferRelativeResize="0"/>
          <p:nvPr/>
        </p:nvPicPr>
        <p:blipFill rotWithShape="1">
          <a:blip r:embed="rId3">
            <a:alphaModFix/>
          </a:blip>
          <a:srcRect b="0" l="1438" r="0" t="0"/>
          <a:stretch/>
        </p:blipFill>
        <p:spPr>
          <a:xfrm>
            <a:off x="175525" y="152400"/>
            <a:ext cx="12016476" cy="6517550"/>
          </a:xfrm>
          <a:prstGeom prst="rect">
            <a:avLst/>
          </a:prstGeom>
          <a:noFill/>
          <a:ln>
            <a:noFill/>
          </a:ln>
        </p:spPr>
      </p:pic>
      <p:sp>
        <p:nvSpPr>
          <p:cNvPr id="178" name="Google Shape;178;g1c598196763_0_7"/>
          <p:cNvSpPr txBox="1"/>
          <p:nvPr/>
        </p:nvSpPr>
        <p:spPr>
          <a:xfrm>
            <a:off x="977925" y="601475"/>
            <a:ext cx="8036400" cy="8310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s-419" sz="2400">
                <a:solidFill>
                  <a:schemeClr val="lt1"/>
                </a:solidFill>
                <a:latin typeface="Calibri"/>
                <a:ea typeface="Calibri"/>
                <a:cs typeface="Calibri"/>
                <a:sym typeface="Calibri"/>
              </a:rPr>
              <a:t>Según el </a:t>
            </a:r>
            <a:r>
              <a:rPr b="1" lang="es-419" sz="2400">
                <a:solidFill>
                  <a:schemeClr val="lt1"/>
                </a:solidFill>
                <a:latin typeface="Calibri"/>
                <a:ea typeface="Calibri"/>
                <a:cs typeface="Calibri"/>
                <a:sym typeface="Calibri"/>
              </a:rPr>
              <a:t>video</a:t>
            </a:r>
            <a:r>
              <a:rPr b="1" lang="es-419" sz="2400">
                <a:solidFill>
                  <a:schemeClr val="lt1"/>
                </a:solidFill>
                <a:latin typeface="Calibri"/>
                <a:ea typeface="Calibri"/>
                <a:cs typeface="Calibri"/>
                <a:sym typeface="Calibri"/>
              </a:rPr>
              <a:t>, ¿qué factores afectan la producción y distribución de energía eléctrica de las plantas solares?</a:t>
            </a:r>
            <a:endParaRPr b="1" sz="24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g1c598196763_0_17"/>
          <p:cNvSpPr txBox="1"/>
          <p:nvPr/>
        </p:nvSpPr>
        <p:spPr>
          <a:xfrm>
            <a:off x="693905" y="887000"/>
            <a:ext cx="4812000" cy="646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3600"/>
              <a:buFont typeface="Arial"/>
              <a:buNone/>
            </a:pPr>
            <a:r>
              <a:rPr b="1" lang="es-419" sz="3600">
                <a:solidFill>
                  <a:srgbClr val="0B5394"/>
                </a:solidFill>
                <a:latin typeface="Calibri"/>
                <a:ea typeface="Calibri"/>
                <a:cs typeface="Calibri"/>
                <a:sym typeface="Calibri"/>
              </a:rPr>
              <a:t>Problema</a:t>
            </a:r>
            <a:endParaRPr b="1" i="0" sz="3600" u="none" cap="none" strike="noStrike">
              <a:solidFill>
                <a:srgbClr val="0B5394"/>
              </a:solidFill>
              <a:latin typeface="Calibri"/>
              <a:ea typeface="Calibri"/>
              <a:cs typeface="Calibri"/>
              <a:sym typeface="Calibri"/>
            </a:endParaRPr>
          </a:p>
        </p:txBody>
      </p:sp>
      <p:sp>
        <p:nvSpPr>
          <p:cNvPr id="184" name="Google Shape;184;g1c598196763_0_17"/>
          <p:cNvSpPr/>
          <p:nvPr/>
        </p:nvSpPr>
        <p:spPr>
          <a:xfrm>
            <a:off x="829725" y="1744125"/>
            <a:ext cx="8466600" cy="2912400"/>
          </a:xfrm>
          <a:prstGeom prst="rect">
            <a:avLst/>
          </a:prstGeom>
          <a:solidFill>
            <a:srgbClr val="F3F3F3"/>
          </a:solidFill>
          <a:ln>
            <a:noFill/>
          </a:ln>
        </p:spPr>
        <p:txBody>
          <a:bodyPr anchorCtr="0" anchor="ctr" bIns="91425" lIns="91425" spcFirstLastPara="1" rIns="91425" wrap="square" tIns="91425">
            <a:noAutofit/>
          </a:bodyPr>
          <a:lstStyle/>
          <a:p>
            <a:pPr indent="0" lvl="0" marL="179999" marR="107332" rtl="0" algn="l">
              <a:spcBef>
                <a:spcPts val="0"/>
              </a:spcBef>
              <a:spcAft>
                <a:spcPts val="0"/>
              </a:spcAft>
              <a:buClr>
                <a:schemeClr val="dk1"/>
              </a:buClr>
              <a:buSzPts val="1100"/>
              <a:buFont typeface="Arial"/>
              <a:buNone/>
            </a:pPr>
            <a:r>
              <a:rPr lang="es-419" sz="2500">
                <a:solidFill>
                  <a:schemeClr val="dk1"/>
                </a:solidFill>
                <a:latin typeface="Calibri"/>
                <a:ea typeface="Calibri"/>
                <a:cs typeface="Calibri"/>
                <a:sym typeface="Calibri"/>
              </a:rPr>
              <a:t>Si quisiéramos construir una planta solar para suministrar electricidad a Concepción, ¿cuál sería el mejor lugar para ubicar esta planta: en Atacama, dada la gran cantidad de sol que llega, o en las cercanías de Concepción, para evitar pérdidas por transmisión?</a:t>
            </a:r>
            <a:endParaRPr sz="1100">
              <a:latin typeface="Calibri"/>
              <a:ea typeface="Calibri"/>
              <a:cs typeface="Calibri"/>
              <a:sym typeface="Calibri"/>
            </a:endParaRPr>
          </a:p>
        </p:txBody>
      </p:sp>
      <p:pic>
        <p:nvPicPr>
          <p:cNvPr id="185" name="Google Shape;185;g1c598196763_0_17"/>
          <p:cNvPicPr preferRelativeResize="0"/>
          <p:nvPr/>
        </p:nvPicPr>
        <p:blipFill>
          <a:blip r:embed="rId3">
            <a:alphaModFix/>
          </a:blip>
          <a:stretch>
            <a:fillRect/>
          </a:stretch>
        </p:blipFill>
        <p:spPr>
          <a:xfrm>
            <a:off x="9486350" y="1744125"/>
            <a:ext cx="2390775" cy="4572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g1c598196763_0_37"/>
          <p:cNvSpPr txBox="1"/>
          <p:nvPr/>
        </p:nvSpPr>
        <p:spPr>
          <a:xfrm>
            <a:off x="693905" y="887000"/>
            <a:ext cx="4812000" cy="646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3600"/>
              <a:buFont typeface="Arial"/>
              <a:buNone/>
            </a:pPr>
            <a:r>
              <a:rPr b="1" lang="es-419" sz="3600">
                <a:solidFill>
                  <a:srgbClr val="351C75"/>
                </a:solidFill>
                <a:latin typeface="Calibri"/>
                <a:ea typeface="Calibri"/>
                <a:cs typeface="Calibri"/>
                <a:sym typeface="Calibri"/>
              </a:rPr>
              <a:t>Problema</a:t>
            </a:r>
            <a:endParaRPr b="1" i="0" sz="3600" u="none" cap="none" strike="noStrike">
              <a:solidFill>
                <a:srgbClr val="351C75"/>
              </a:solidFill>
              <a:latin typeface="Calibri"/>
              <a:ea typeface="Calibri"/>
              <a:cs typeface="Calibri"/>
              <a:sym typeface="Calibri"/>
            </a:endParaRPr>
          </a:p>
        </p:txBody>
      </p:sp>
      <p:sp>
        <p:nvSpPr>
          <p:cNvPr id="191" name="Google Shape;191;g1c598196763_0_37"/>
          <p:cNvSpPr/>
          <p:nvPr/>
        </p:nvSpPr>
        <p:spPr>
          <a:xfrm>
            <a:off x="829725" y="1744125"/>
            <a:ext cx="8466600" cy="2912400"/>
          </a:xfrm>
          <a:prstGeom prst="rect">
            <a:avLst/>
          </a:prstGeom>
          <a:solidFill>
            <a:srgbClr val="F3F3F3"/>
          </a:solidFill>
          <a:ln>
            <a:noFill/>
          </a:ln>
        </p:spPr>
        <p:txBody>
          <a:bodyPr anchorCtr="0" anchor="ctr" bIns="91425" lIns="91425" spcFirstLastPara="1" rIns="91425" wrap="square" tIns="91425">
            <a:noAutofit/>
          </a:bodyPr>
          <a:lstStyle/>
          <a:p>
            <a:pPr indent="0" lvl="0" marL="179999" marR="107332" rtl="0" algn="l">
              <a:spcBef>
                <a:spcPts val="0"/>
              </a:spcBef>
              <a:spcAft>
                <a:spcPts val="0"/>
              </a:spcAft>
              <a:buNone/>
            </a:pPr>
            <a:r>
              <a:rPr lang="es-419" sz="2500">
                <a:solidFill>
                  <a:schemeClr val="dk1"/>
                </a:solidFill>
                <a:latin typeface="Calibri"/>
                <a:ea typeface="Calibri"/>
                <a:cs typeface="Calibri"/>
                <a:sym typeface="Calibri"/>
              </a:rPr>
              <a:t>Si quisiéramos construir una planta solar para suministrar electricidad a Concepción, ¿cuál sería el mejor lugar para ubicar esta planta: en Atacama, dada la gran cantidad de sol que llega, o en las cercanías de Concepción, para evitar pérdidas por transmisión?</a:t>
            </a:r>
            <a:endParaRPr sz="1100">
              <a:latin typeface="Calibri"/>
              <a:ea typeface="Calibri"/>
              <a:cs typeface="Calibri"/>
              <a:sym typeface="Calibri"/>
            </a:endParaRPr>
          </a:p>
        </p:txBody>
      </p:sp>
      <p:sp>
        <p:nvSpPr>
          <p:cNvPr id="192" name="Google Shape;192;g1c598196763_0_37"/>
          <p:cNvSpPr txBox="1"/>
          <p:nvPr/>
        </p:nvSpPr>
        <p:spPr>
          <a:xfrm>
            <a:off x="906450" y="4974675"/>
            <a:ext cx="8099400" cy="4770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None/>
            </a:pPr>
            <a:r>
              <a:rPr lang="es-419" sz="2500">
                <a:solidFill>
                  <a:schemeClr val="dk1"/>
                </a:solidFill>
                <a:latin typeface="Calibri"/>
                <a:ea typeface="Calibri"/>
                <a:cs typeface="Calibri"/>
                <a:sym typeface="Calibri"/>
              </a:rPr>
              <a:t>¿Qué se necesita para tomar la decisión?</a:t>
            </a:r>
            <a:endParaRPr sz="2500">
              <a:solidFill>
                <a:schemeClr val="dk1"/>
              </a:solidFill>
              <a:latin typeface="Calibri"/>
              <a:ea typeface="Calibri"/>
              <a:cs typeface="Calibri"/>
              <a:sym typeface="Calibri"/>
            </a:endParaRPr>
          </a:p>
        </p:txBody>
      </p:sp>
      <p:pic>
        <p:nvPicPr>
          <p:cNvPr id="193" name="Google Shape;193;g1c598196763_0_37"/>
          <p:cNvPicPr preferRelativeResize="0"/>
          <p:nvPr/>
        </p:nvPicPr>
        <p:blipFill>
          <a:blip r:embed="rId3">
            <a:alphaModFix/>
          </a:blip>
          <a:stretch>
            <a:fillRect/>
          </a:stretch>
        </p:blipFill>
        <p:spPr>
          <a:xfrm>
            <a:off x="9486350" y="1744125"/>
            <a:ext cx="2390775" cy="4572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g1c598196763_0_58"/>
          <p:cNvSpPr txBox="1"/>
          <p:nvPr/>
        </p:nvSpPr>
        <p:spPr>
          <a:xfrm>
            <a:off x="647872" y="595500"/>
            <a:ext cx="7851600" cy="646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3600"/>
              <a:buFont typeface="Arial"/>
              <a:buNone/>
            </a:pPr>
            <a:r>
              <a:rPr b="1" lang="es-419" sz="3600">
                <a:solidFill>
                  <a:srgbClr val="351C75"/>
                </a:solidFill>
                <a:latin typeface="Calibri"/>
                <a:ea typeface="Calibri"/>
                <a:cs typeface="Calibri"/>
                <a:sym typeface="Calibri"/>
              </a:rPr>
              <a:t>Información disponible</a:t>
            </a:r>
            <a:endParaRPr b="1" i="0" sz="3600" u="none" cap="none" strike="noStrike">
              <a:solidFill>
                <a:srgbClr val="351C75"/>
              </a:solidFill>
              <a:latin typeface="Calibri"/>
              <a:ea typeface="Calibri"/>
              <a:cs typeface="Calibri"/>
              <a:sym typeface="Calibri"/>
            </a:endParaRPr>
          </a:p>
        </p:txBody>
      </p:sp>
      <p:graphicFrame>
        <p:nvGraphicFramePr>
          <p:cNvPr id="199" name="Google Shape;199;g1c598196763_0_58"/>
          <p:cNvGraphicFramePr/>
          <p:nvPr/>
        </p:nvGraphicFramePr>
        <p:xfrm>
          <a:off x="710913" y="1458820"/>
          <a:ext cx="3000000" cy="3000000"/>
        </p:xfrm>
        <a:graphic>
          <a:graphicData uri="http://schemas.openxmlformats.org/drawingml/2006/table">
            <a:tbl>
              <a:tblPr>
                <a:noFill/>
                <a:tableStyleId>{4F6F87B4-B960-4339-8923-884581836DB1}</a:tableStyleId>
              </a:tblPr>
              <a:tblGrid>
                <a:gridCol w="4525950"/>
                <a:gridCol w="1426800"/>
                <a:gridCol w="1503475"/>
              </a:tblGrid>
              <a:tr h="679850">
                <a:tc>
                  <a:txBody>
                    <a:bodyPr/>
                    <a:lstStyle/>
                    <a:p>
                      <a:pPr indent="0" lvl="0" marL="0" rtl="0" algn="l">
                        <a:spcBef>
                          <a:spcPts val="0"/>
                        </a:spcBef>
                        <a:spcAft>
                          <a:spcPts val="0"/>
                        </a:spcAft>
                        <a:buNone/>
                      </a:pPr>
                      <a:r>
                        <a:t/>
                      </a:r>
                      <a:endParaRPr sz="1900">
                        <a:latin typeface="Calibri"/>
                        <a:ea typeface="Calibri"/>
                        <a:cs typeface="Calibri"/>
                        <a:sym typeface="Calibri"/>
                      </a:endParaRPr>
                    </a:p>
                  </a:txBody>
                  <a:tcPr marT="36000" marB="36000" marR="91425" marL="90000">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b="1" lang="es-419" sz="1900">
                          <a:latin typeface="Calibri"/>
                          <a:ea typeface="Calibri"/>
                          <a:cs typeface="Calibri"/>
                          <a:sym typeface="Calibri"/>
                        </a:rPr>
                        <a:t>Planta en Atacama</a:t>
                      </a:r>
                      <a:endParaRPr b="1" sz="1900">
                        <a:latin typeface="Calibri"/>
                        <a:ea typeface="Calibri"/>
                        <a:cs typeface="Calibri"/>
                        <a:sym typeface="Calibri"/>
                      </a:endParaRPr>
                    </a:p>
                  </a:txBody>
                  <a:tcPr marT="36000" marB="36000" marR="91425" marL="90000">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b="1" lang="es-419" sz="1900">
                          <a:latin typeface="Calibri"/>
                          <a:ea typeface="Calibri"/>
                          <a:cs typeface="Calibri"/>
                          <a:sym typeface="Calibri"/>
                        </a:rPr>
                        <a:t>Planta en Concepción</a:t>
                      </a:r>
                      <a:endParaRPr b="1" sz="1900">
                        <a:latin typeface="Calibri"/>
                        <a:ea typeface="Calibri"/>
                        <a:cs typeface="Calibri"/>
                        <a:sym typeface="Calibri"/>
                      </a:endParaRPr>
                    </a:p>
                  </a:txBody>
                  <a:tcPr marT="36000" marB="36000" marR="91425" marL="90000">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813750">
                <a:tc>
                  <a:txBody>
                    <a:bodyPr/>
                    <a:lstStyle/>
                    <a:p>
                      <a:pPr indent="0" lvl="0" marL="0" rtl="0" algn="l">
                        <a:spcBef>
                          <a:spcPts val="0"/>
                        </a:spcBef>
                        <a:spcAft>
                          <a:spcPts val="0"/>
                        </a:spcAft>
                        <a:buNone/>
                      </a:pPr>
                      <a:r>
                        <a:rPr lang="es-419" sz="1900">
                          <a:latin typeface="Calibri"/>
                          <a:ea typeface="Calibri"/>
                          <a:cs typeface="Calibri"/>
                          <a:sym typeface="Calibri"/>
                        </a:rPr>
                        <a:t>Potencia del Sol por m</a:t>
                      </a:r>
                      <a:r>
                        <a:rPr baseline="30000" lang="es-419" sz="1900">
                          <a:latin typeface="Calibri"/>
                          <a:ea typeface="Calibri"/>
                          <a:cs typeface="Calibri"/>
                          <a:sym typeface="Calibri"/>
                        </a:rPr>
                        <a:t>2</a:t>
                      </a:r>
                      <a:r>
                        <a:rPr lang="es-419" sz="1900">
                          <a:latin typeface="Calibri"/>
                          <a:ea typeface="Calibri"/>
                          <a:cs typeface="Calibri"/>
                          <a:sym typeface="Calibri"/>
                        </a:rPr>
                        <a:t> en la superficie externa de la atmósfera</a:t>
                      </a:r>
                      <a:endParaRPr sz="1900">
                        <a:latin typeface="Calibri"/>
                        <a:ea typeface="Calibri"/>
                        <a:cs typeface="Calibri"/>
                        <a:sym typeface="Calibri"/>
                      </a:endParaRPr>
                    </a:p>
                  </a:txBody>
                  <a:tcPr marT="36000" marB="36000" marR="91425" marL="90000">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lang="es-419" sz="1900">
                          <a:latin typeface="Calibri"/>
                          <a:ea typeface="Calibri"/>
                          <a:cs typeface="Calibri"/>
                          <a:sym typeface="Calibri"/>
                        </a:rPr>
                        <a:t>1,4 kW</a:t>
                      </a:r>
                      <a:endParaRPr sz="1900">
                        <a:latin typeface="Calibri"/>
                        <a:ea typeface="Calibri"/>
                        <a:cs typeface="Calibri"/>
                        <a:sym typeface="Calibri"/>
                      </a:endParaRPr>
                    </a:p>
                  </a:txBody>
                  <a:tcPr marT="36000" marB="36000" marR="91425" marL="90000"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lang="es-419" sz="1900">
                          <a:latin typeface="Calibri"/>
                          <a:ea typeface="Calibri"/>
                          <a:cs typeface="Calibri"/>
                          <a:sym typeface="Calibri"/>
                        </a:rPr>
                        <a:t>1,4 kW</a:t>
                      </a:r>
                      <a:endParaRPr sz="1900">
                        <a:latin typeface="Calibri"/>
                        <a:ea typeface="Calibri"/>
                        <a:cs typeface="Calibri"/>
                        <a:sym typeface="Calibri"/>
                      </a:endParaRPr>
                    </a:p>
                  </a:txBody>
                  <a:tcPr marT="36000" marB="36000" marR="91425" marL="90000"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813750">
                <a:tc>
                  <a:txBody>
                    <a:bodyPr/>
                    <a:lstStyle/>
                    <a:p>
                      <a:pPr indent="0" lvl="0" marL="0" rtl="0" algn="l">
                        <a:spcBef>
                          <a:spcPts val="0"/>
                        </a:spcBef>
                        <a:spcAft>
                          <a:spcPts val="0"/>
                        </a:spcAft>
                        <a:buNone/>
                      </a:pPr>
                      <a:r>
                        <a:rPr lang="es-419" sz="1900">
                          <a:latin typeface="Calibri"/>
                          <a:ea typeface="Calibri"/>
                          <a:cs typeface="Calibri"/>
                          <a:sym typeface="Calibri"/>
                        </a:rPr>
                        <a:t>Porcentaje de luz que se absorbe por la humedad antes de llegar al panel solar</a:t>
                      </a:r>
                      <a:endParaRPr sz="1900">
                        <a:latin typeface="Calibri"/>
                        <a:ea typeface="Calibri"/>
                        <a:cs typeface="Calibri"/>
                        <a:sym typeface="Calibri"/>
                      </a:endParaRPr>
                    </a:p>
                  </a:txBody>
                  <a:tcPr marT="36000" marB="36000" marR="91425" marL="90000">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lang="es-419" sz="1900">
                          <a:latin typeface="Calibri"/>
                          <a:ea typeface="Calibri"/>
                          <a:cs typeface="Calibri"/>
                          <a:sym typeface="Calibri"/>
                        </a:rPr>
                        <a:t>54%</a:t>
                      </a:r>
                      <a:endParaRPr sz="1900">
                        <a:latin typeface="Calibri"/>
                        <a:ea typeface="Calibri"/>
                        <a:cs typeface="Calibri"/>
                        <a:sym typeface="Calibri"/>
                      </a:endParaRPr>
                    </a:p>
                  </a:txBody>
                  <a:tcPr marT="36000" marB="36000" marR="91425" marL="90000"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lang="es-419" sz="1900">
                          <a:latin typeface="Calibri"/>
                          <a:ea typeface="Calibri"/>
                          <a:cs typeface="Calibri"/>
                          <a:sym typeface="Calibri"/>
                        </a:rPr>
                        <a:t>61%</a:t>
                      </a:r>
                      <a:endParaRPr sz="1900">
                        <a:latin typeface="Calibri"/>
                        <a:ea typeface="Calibri"/>
                        <a:cs typeface="Calibri"/>
                        <a:sym typeface="Calibri"/>
                      </a:endParaRPr>
                    </a:p>
                  </a:txBody>
                  <a:tcPr marT="36000" marB="36000" marR="91425" marL="90000"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508575">
                <a:tc>
                  <a:txBody>
                    <a:bodyPr/>
                    <a:lstStyle/>
                    <a:p>
                      <a:pPr indent="0" lvl="0" marL="0" rtl="0" algn="l">
                        <a:spcBef>
                          <a:spcPts val="0"/>
                        </a:spcBef>
                        <a:spcAft>
                          <a:spcPts val="0"/>
                        </a:spcAft>
                        <a:buNone/>
                      </a:pPr>
                      <a:r>
                        <a:rPr lang="es-419" sz="1900">
                          <a:latin typeface="Calibri"/>
                          <a:ea typeface="Calibri"/>
                          <a:cs typeface="Calibri"/>
                          <a:sym typeface="Calibri"/>
                        </a:rPr>
                        <a:t>Horas con Sol al día</a:t>
                      </a:r>
                      <a:endParaRPr sz="1900">
                        <a:latin typeface="Calibri"/>
                        <a:ea typeface="Calibri"/>
                        <a:cs typeface="Calibri"/>
                        <a:sym typeface="Calibri"/>
                      </a:endParaRPr>
                    </a:p>
                  </a:txBody>
                  <a:tcPr marT="36000" marB="36000" marR="91425" marL="90000">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lang="es-419" sz="1900">
                          <a:latin typeface="Calibri"/>
                          <a:ea typeface="Calibri"/>
                          <a:cs typeface="Calibri"/>
                          <a:sym typeface="Calibri"/>
                        </a:rPr>
                        <a:t>12</a:t>
                      </a:r>
                      <a:endParaRPr sz="1900">
                        <a:latin typeface="Calibri"/>
                        <a:ea typeface="Calibri"/>
                        <a:cs typeface="Calibri"/>
                        <a:sym typeface="Calibri"/>
                      </a:endParaRPr>
                    </a:p>
                  </a:txBody>
                  <a:tcPr marT="36000" marB="36000" marR="91425" marL="90000"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lang="es-419" sz="1900">
                          <a:latin typeface="Calibri"/>
                          <a:ea typeface="Calibri"/>
                          <a:cs typeface="Calibri"/>
                          <a:sym typeface="Calibri"/>
                        </a:rPr>
                        <a:t>12</a:t>
                      </a:r>
                      <a:endParaRPr sz="1900">
                        <a:latin typeface="Calibri"/>
                        <a:ea typeface="Calibri"/>
                        <a:cs typeface="Calibri"/>
                        <a:sym typeface="Calibri"/>
                      </a:endParaRPr>
                    </a:p>
                  </a:txBody>
                  <a:tcPr marT="36000" marB="36000" marR="91425" marL="90000"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508575">
                <a:tc>
                  <a:txBody>
                    <a:bodyPr/>
                    <a:lstStyle/>
                    <a:p>
                      <a:pPr indent="0" lvl="0" marL="0" rtl="0" algn="l">
                        <a:spcBef>
                          <a:spcPts val="0"/>
                        </a:spcBef>
                        <a:spcAft>
                          <a:spcPts val="0"/>
                        </a:spcAft>
                        <a:buNone/>
                      </a:pPr>
                      <a:r>
                        <a:rPr lang="es-419" sz="1900">
                          <a:latin typeface="Calibri"/>
                          <a:ea typeface="Calibri"/>
                          <a:cs typeface="Calibri"/>
                          <a:sym typeface="Calibri"/>
                        </a:rPr>
                        <a:t>Días con Sol al año</a:t>
                      </a:r>
                      <a:endParaRPr sz="1900">
                        <a:latin typeface="Calibri"/>
                        <a:ea typeface="Calibri"/>
                        <a:cs typeface="Calibri"/>
                        <a:sym typeface="Calibri"/>
                      </a:endParaRPr>
                    </a:p>
                  </a:txBody>
                  <a:tcPr marT="36000" marB="36000" marR="91425" marL="90000">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lang="es-419" sz="1900">
                          <a:latin typeface="Calibri"/>
                          <a:ea typeface="Calibri"/>
                          <a:cs typeface="Calibri"/>
                          <a:sym typeface="Calibri"/>
                        </a:rPr>
                        <a:t>349</a:t>
                      </a:r>
                      <a:endParaRPr sz="1900">
                        <a:latin typeface="Calibri"/>
                        <a:ea typeface="Calibri"/>
                        <a:cs typeface="Calibri"/>
                        <a:sym typeface="Calibri"/>
                      </a:endParaRPr>
                    </a:p>
                  </a:txBody>
                  <a:tcPr marT="36000" marB="36000" marR="91425" marL="90000"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lang="es-419" sz="1900">
                          <a:latin typeface="Calibri"/>
                          <a:ea typeface="Calibri"/>
                          <a:cs typeface="Calibri"/>
                          <a:sym typeface="Calibri"/>
                        </a:rPr>
                        <a:t>296</a:t>
                      </a:r>
                      <a:endParaRPr sz="1900">
                        <a:latin typeface="Calibri"/>
                        <a:ea typeface="Calibri"/>
                        <a:cs typeface="Calibri"/>
                        <a:sym typeface="Calibri"/>
                      </a:endParaRPr>
                    </a:p>
                  </a:txBody>
                  <a:tcPr marT="36000" marB="36000" marR="91425" marL="90000"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813750">
                <a:tc>
                  <a:txBody>
                    <a:bodyPr/>
                    <a:lstStyle/>
                    <a:p>
                      <a:pPr indent="0" lvl="0" marL="0" rtl="0" algn="l">
                        <a:spcBef>
                          <a:spcPts val="0"/>
                        </a:spcBef>
                        <a:spcAft>
                          <a:spcPts val="0"/>
                        </a:spcAft>
                        <a:buNone/>
                      </a:pPr>
                      <a:r>
                        <a:rPr lang="es-419" sz="1900">
                          <a:latin typeface="Calibri"/>
                          <a:ea typeface="Calibri"/>
                          <a:cs typeface="Calibri"/>
                          <a:sym typeface="Calibri"/>
                        </a:rPr>
                        <a:t>Porcentaje de luz que llega al panel solar que se pierde en calor y otros efectos</a:t>
                      </a:r>
                      <a:endParaRPr sz="1900">
                        <a:latin typeface="Calibri"/>
                        <a:ea typeface="Calibri"/>
                        <a:cs typeface="Calibri"/>
                        <a:sym typeface="Calibri"/>
                      </a:endParaRPr>
                    </a:p>
                  </a:txBody>
                  <a:tcPr marT="36000" marB="36000" marR="91425" marL="90000">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lang="es-419" sz="1900">
                          <a:latin typeface="Calibri"/>
                          <a:ea typeface="Calibri"/>
                          <a:cs typeface="Calibri"/>
                          <a:sym typeface="Calibri"/>
                        </a:rPr>
                        <a:t>80%</a:t>
                      </a:r>
                      <a:endParaRPr sz="1900">
                        <a:latin typeface="Calibri"/>
                        <a:ea typeface="Calibri"/>
                        <a:cs typeface="Calibri"/>
                        <a:sym typeface="Calibri"/>
                      </a:endParaRPr>
                    </a:p>
                  </a:txBody>
                  <a:tcPr marT="36000" marB="36000" marR="91425" marL="90000"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lang="es-419" sz="1900">
                          <a:latin typeface="Calibri"/>
                          <a:ea typeface="Calibri"/>
                          <a:cs typeface="Calibri"/>
                          <a:sym typeface="Calibri"/>
                        </a:rPr>
                        <a:t>80%</a:t>
                      </a:r>
                      <a:endParaRPr sz="1900">
                        <a:latin typeface="Calibri"/>
                        <a:ea typeface="Calibri"/>
                        <a:cs typeface="Calibri"/>
                        <a:sym typeface="Calibri"/>
                      </a:endParaRPr>
                    </a:p>
                  </a:txBody>
                  <a:tcPr marT="36000" marB="36000" marR="91425" marL="90000"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813750">
                <a:tc>
                  <a:txBody>
                    <a:bodyPr/>
                    <a:lstStyle/>
                    <a:p>
                      <a:pPr indent="0" lvl="0" marL="0" rtl="0" algn="l">
                        <a:spcBef>
                          <a:spcPts val="0"/>
                        </a:spcBef>
                        <a:spcAft>
                          <a:spcPts val="0"/>
                        </a:spcAft>
                        <a:buNone/>
                      </a:pPr>
                      <a:r>
                        <a:rPr lang="es-419" sz="1900">
                          <a:latin typeface="Calibri"/>
                          <a:ea typeface="Calibri"/>
                          <a:cs typeface="Calibri"/>
                          <a:sym typeface="Calibri"/>
                        </a:rPr>
                        <a:t>Porcentaje de energía que se pierde en los cables de transmisión</a:t>
                      </a:r>
                      <a:endParaRPr sz="1900">
                        <a:latin typeface="Calibri"/>
                        <a:ea typeface="Calibri"/>
                        <a:cs typeface="Calibri"/>
                        <a:sym typeface="Calibri"/>
                      </a:endParaRPr>
                    </a:p>
                  </a:txBody>
                  <a:tcPr marT="36000" marB="36000" marR="91425" marL="90000">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lang="es-419" sz="1900">
                          <a:latin typeface="Calibri"/>
                          <a:ea typeface="Calibri"/>
                          <a:cs typeface="Calibri"/>
                          <a:sym typeface="Calibri"/>
                        </a:rPr>
                        <a:t>9%</a:t>
                      </a:r>
                      <a:endParaRPr sz="1900">
                        <a:latin typeface="Calibri"/>
                        <a:ea typeface="Calibri"/>
                        <a:cs typeface="Calibri"/>
                        <a:sym typeface="Calibri"/>
                      </a:endParaRPr>
                    </a:p>
                  </a:txBody>
                  <a:tcPr marT="36000" marB="36000" marR="91425" marL="90000"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lang="es-419" sz="1900">
                          <a:latin typeface="Calibri"/>
                          <a:ea typeface="Calibri"/>
                          <a:cs typeface="Calibri"/>
                          <a:sym typeface="Calibri"/>
                        </a:rPr>
                        <a:t>0%</a:t>
                      </a:r>
                      <a:endParaRPr sz="1900">
                        <a:latin typeface="Calibri"/>
                        <a:ea typeface="Calibri"/>
                        <a:cs typeface="Calibri"/>
                        <a:sym typeface="Calibri"/>
                      </a:endParaRPr>
                    </a:p>
                  </a:txBody>
                  <a:tcPr marT="36000" marB="36000" marR="91425" marL="90000"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g1c598196763_0_63"/>
          <p:cNvSpPr txBox="1"/>
          <p:nvPr/>
        </p:nvSpPr>
        <p:spPr>
          <a:xfrm>
            <a:off x="647872" y="595500"/>
            <a:ext cx="7851600" cy="646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3600"/>
              <a:buFont typeface="Arial"/>
              <a:buNone/>
            </a:pPr>
            <a:r>
              <a:rPr b="1" lang="es-419" sz="3600">
                <a:solidFill>
                  <a:srgbClr val="351C75"/>
                </a:solidFill>
                <a:latin typeface="Calibri"/>
                <a:ea typeface="Calibri"/>
                <a:cs typeface="Calibri"/>
                <a:sym typeface="Calibri"/>
              </a:rPr>
              <a:t>Información disponible</a:t>
            </a:r>
            <a:endParaRPr b="1" i="0" sz="3600" u="none" cap="none" strike="noStrike">
              <a:solidFill>
                <a:srgbClr val="351C75"/>
              </a:solidFill>
              <a:latin typeface="Calibri"/>
              <a:ea typeface="Calibri"/>
              <a:cs typeface="Calibri"/>
              <a:sym typeface="Calibri"/>
            </a:endParaRPr>
          </a:p>
        </p:txBody>
      </p:sp>
      <p:graphicFrame>
        <p:nvGraphicFramePr>
          <p:cNvPr id="205" name="Google Shape;205;g1c598196763_0_63"/>
          <p:cNvGraphicFramePr/>
          <p:nvPr/>
        </p:nvGraphicFramePr>
        <p:xfrm>
          <a:off x="710913" y="1458820"/>
          <a:ext cx="3000000" cy="3000000"/>
        </p:xfrm>
        <a:graphic>
          <a:graphicData uri="http://schemas.openxmlformats.org/drawingml/2006/table">
            <a:tbl>
              <a:tblPr>
                <a:noFill/>
                <a:tableStyleId>{4F6F87B4-B960-4339-8923-884581836DB1}</a:tableStyleId>
              </a:tblPr>
              <a:tblGrid>
                <a:gridCol w="4525950"/>
                <a:gridCol w="1426800"/>
                <a:gridCol w="1503475"/>
              </a:tblGrid>
              <a:tr h="679850">
                <a:tc>
                  <a:txBody>
                    <a:bodyPr/>
                    <a:lstStyle/>
                    <a:p>
                      <a:pPr indent="0" lvl="0" marL="0" rtl="0" algn="l">
                        <a:spcBef>
                          <a:spcPts val="0"/>
                        </a:spcBef>
                        <a:spcAft>
                          <a:spcPts val="0"/>
                        </a:spcAft>
                        <a:buNone/>
                      </a:pPr>
                      <a:r>
                        <a:t/>
                      </a:r>
                      <a:endParaRPr sz="1900">
                        <a:latin typeface="Calibri"/>
                        <a:ea typeface="Calibri"/>
                        <a:cs typeface="Calibri"/>
                        <a:sym typeface="Calibri"/>
                      </a:endParaRPr>
                    </a:p>
                  </a:txBody>
                  <a:tcPr marT="36000" marB="36000" marR="91425" marL="90000">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b="1" lang="es-419" sz="1900">
                          <a:latin typeface="Calibri"/>
                          <a:ea typeface="Calibri"/>
                          <a:cs typeface="Calibri"/>
                          <a:sym typeface="Calibri"/>
                        </a:rPr>
                        <a:t>Planta en Atacama</a:t>
                      </a:r>
                      <a:endParaRPr b="1" sz="1900">
                        <a:latin typeface="Calibri"/>
                        <a:ea typeface="Calibri"/>
                        <a:cs typeface="Calibri"/>
                        <a:sym typeface="Calibri"/>
                      </a:endParaRPr>
                    </a:p>
                  </a:txBody>
                  <a:tcPr marT="36000" marB="36000" marR="91425" marL="90000">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b="1" lang="es-419" sz="1900">
                          <a:latin typeface="Calibri"/>
                          <a:ea typeface="Calibri"/>
                          <a:cs typeface="Calibri"/>
                          <a:sym typeface="Calibri"/>
                        </a:rPr>
                        <a:t>Planta en Concepción</a:t>
                      </a:r>
                      <a:endParaRPr b="1" sz="1900">
                        <a:latin typeface="Calibri"/>
                        <a:ea typeface="Calibri"/>
                        <a:cs typeface="Calibri"/>
                        <a:sym typeface="Calibri"/>
                      </a:endParaRPr>
                    </a:p>
                  </a:txBody>
                  <a:tcPr marT="36000" marB="36000" marR="91425" marL="90000">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813750">
                <a:tc>
                  <a:txBody>
                    <a:bodyPr/>
                    <a:lstStyle/>
                    <a:p>
                      <a:pPr indent="0" lvl="0" marL="0" rtl="0" algn="l">
                        <a:spcBef>
                          <a:spcPts val="0"/>
                        </a:spcBef>
                        <a:spcAft>
                          <a:spcPts val="0"/>
                        </a:spcAft>
                        <a:buNone/>
                      </a:pPr>
                      <a:r>
                        <a:rPr lang="es-419" sz="1900">
                          <a:latin typeface="Calibri"/>
                          <a:ea typeface="Calibri"/>
                          <a:cs typeface="Calibri"/>
                          <a:sym typeface="Calibri"/>
                        </a:rPr>
                        <a:t>Potencia del Sol por m</a:t>
                      </a:r>
                      <a:r>
                        <a:rPr baseline="30000" lang="es-419" sz="1900">
                          <a:latin typeface="Calibri"/>
                          <a:ea typeface="Calibri"/>
                          <a:cs typeface="Calibri"/>
                          <a:sym typeface="Calibri"/>
                        </a:rPr>
                        <a:t>2</a:t>
                      </a:r>
                      <a:r>
                        <a:rPr lang="es-419" sz="1900">
                          <a:latin typeface="Calibri"/>
                          <a:ea typeface="Calibri"/>
                          <a:cs typeface="Calibri"/>
                          <a:sym typeface="Calibri"/>
                        </a:rPr>
                        <a:t> en la superficie externa de la atmósfera</a:t>
                      </a:r>
                      <a:endParaRPr sz="1900">
                        <a:latin typeface="Calibri"/>
                        <a:ea typeface="Calibri"/>
                        <a:cs typeface="Calibri"/>
                        <a:sym typeface="Calibri"/>
                      </a:endParaRPr>
                    </a:p>
                  </a:txBody>
                  <a:tcPr marT="36000" marB="36000" marR="91425" marL="90000">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s-419" sz="1900">
                          <a:latin typeface="Calibri"/>
                          <a:ea typeface="Calibri"/>
                          <a:cs typeface="Calibri"/>
                          <a:sym typeface="Calibri"/>
                        </a:rPr>
                        <a:t>1,4 kW</a:t>
                      </a:r>
                      <a:endParaRPr sz="1900">
                        <a:latin typeface="Calibri"/>
                        <a:ea typeface="Calibri"/>
                        <a:cs typeface="Calibri"/>
                        <a:sym typeface="Calibri"/>
                      </a:endParaRPr>
                    </a:p>
                  </a:txBody>
                  <a:tcPr marT="36000" marB="36000" marR="91425" marL="90000"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s-419" sz="1900">
                          <a:latin typeface="Calibri"/>
                          <a:ea typeface="Calibri"/>
                          <a:cs typeface="Calibri"/>
                          <a:sym typeface="Calibri"/>
                        </a:rPr>
                        <a:t>1,4 kW</a:t>
                      </a:r>
                      <a:endParaRPr sz="1900">
                        <a:latin typeface="Calibri"/>
                        <a:ea typeface="Calibri"/>
                        <a:cs typeface="Calibri"/>
                        <a:sym typeface="Calibri"/>
                      </a:endParaRPr>
                    </a:p>
                  </a:txBody>
                  <a:tcPr marT="36000" marB="36000" marR="91425" marL="90000"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rgbClr val="F3F3F3"/>
                    </a:solidFill>
                  </a:tcPr>
                </a:tc>
              </a:tr>
              <a:tr h="813750">
                <a:tc>
                  <a:txBody>
                    <a:bodyPr/>
                    <a:lstStyle/>
                    <a:p>
                      <a:pPr indent="0" lvl="0" marL="0" rtl="0" algn="l">
                        <a:spcBef>
                          <a:spcPts val="0"/>
                        </a:spcBef>
                        <a:spcAft>
                          <a:spcPts val="0"/>
                        </a:spcAft>
                        <a:buNone/>
                      </a:pPr>
                      <a:r>
                        <a:rPr lang="es-419" sz="1900">
                          <a:latin typeface="Calibri"/>
                          <a:ea typeface="Calibri"/>
                          <a:cs typeface="Calibri"/>
                          <a:sym typeface="Calibri"/>
                        </a:rPr>
                        <a:t>Porcentaje de luz que se absorbe por la humedad antes de llegar al panel solar</a:t>
                      </a:r>
                      <a:endParaRPr sz="1900">
                        <a:latin typeface="Calibri"/>
                        <a:ea typeface="Calibri"/>
                        <a:cs typeface="Calibri"/>
                        <a:sym typeface="Calibri"/>
                      </a:endParaRPr>
                    </a:p>
                  </a:txBody>
                  <a:tcPr marT="36000" marB="36000" marR="91425" marL="90000">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lang="es-419" sz="1900">
                          <a:latin typeface="Calibri"/>
                          <a:ea typeface="Calibri"/>
                          <a:cs typeface="Calibri"/>
                          <a:sym typeface="Calibri"/>
                        </a:rPr>
                        <a:t>54%</a:t>
                      </a:r>
                      <a:endParaRPr sz="1900">
                        <a:latin typeface="Calibri"/>
                        <a:ea typeface="Calibri"/>
                        <a:cs typeface="Calibri"/>
                        <a:sym typeface="Calibri"/>
                      </a:endParaRPr>
                    </a:p>
                  </a:txBody>
                  <a:tcPr marT="36000" marB="36000" marR="91425" marL="90000"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lang="es-419" sz="1900">
                          <a:latin typeface="Calibri"/>
                          <a:ea typeface="Calibri"/>
                          <a:cs typeface="Calibri"/>
                          <a:sym typeface="Calibri"/>
                        </a:rPr>
                        <a:t>61%</a:t>
                      </a:r>
                      <a:endParaRPr sz="1900">
                        <a:latin typeface="Calibri"/>
                        <a:ea typeface="Calibri"/>
                        <a:cs typeface="Calibri"/>
                        <a:sym typeface="Calibri"/>
                      </a:endParaRPr>
                    </a:p>
                  </a:txBody>
                  <a:tcPr marT="36000" marB="36000" marR="91425" marL="90000"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508575">
                <a:tc>
                  <a:txBody>
                    <a:bodyPr/>
                    <a:lstStyle/>
                    <a:p>
                      <a:pPr indent="0" lvl="0" marL="0" rtl="0" algn="l">
                        <a:spcBef>
                          <a:spcPts val="0"/>
                        </a:spcBef>
                        <a:spcAft>
                          <a:spcPts val="0"/>
                        </a:spcAft>
                        <a:buNone/>
                      </a:pPr>
                      <a:r>
                        <a:rPr lang="es-419" sz="1900">
                          <a:latin typeface="Calibri"/>
                          <a:ea typeface="Calibri"/>
                          <a:cs typeface="Calibri"/>
                          <a:sym typeface="Calibri"/>
                        </a:rPr>
                        <a:t>Horas con Sol al día</a:t>
                      </a:r>
                      <a:endParaRPr sz="1900">
                        <a:latin typeface="Calibri"/>
                        <a:ea typeface="Calibri"/>
                        <a:cs typeface="Calibri"/>
                        <a:sym typeface="Calibri"/>
                      </a:endParaRPr>
                    </a:p>
                  </a:txBody>
                  <a:tcPr marT="36000" marB="36000" marR="91425" marL="90000">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lang="es-419" sz="1900">
                          <a:latin typeface="Calibri"/>
                          <a:ea typeface="Calibri"/>
                          <a:cs typeface="Calibri"/>
                          <a:sym typeface="Calibri"/>
                        </a:rPr>
                        <a:t>12</a:t>
                      </a:r>
                      <a:endParaRPr sz="1900">
                        <a:latin typeface="Calibri"/>
                        <a:ea typeface="Calibri"/>
                        <a:cs typeface="Calibri"/>
                        <a:sym typeface="Calibri"/>
                      </a:endParaRPr>
                    </a:p>
                  </a:txBody>
                  <a:tcPr marT="36000" marB="36000" marR="91425" marL="90000"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lang="es-419" sz="1900">
                          <a:latin typeface="Calibri"/>
                          <a:ea typeface="Calibri"/>
                          <a:cs typeface="Calibri"/>
                          <a:sym typeface="Calibri"/>
                        </a:rPr>
                        <a:t>12</a:t>
                      </a:r>
                      <a:endParaRPr sz="1900">
                        <a:latin typeface="Calibri"/>
                        <a:ea typeface="Calibri"/>
                        <a:cs typeface="Calibri"/>
                        <a:sym typeface="Calibri"/>
                      </a:endParaRPr>
                    </a:p>
                  </a:txBody>
                  <a:tcPr marT="36000" marB="36000" marR="91425" marL="90000"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508575">
                <a:tc>
                  <a:txBody>
                    <a:bodyPr/>
                    <a:lstStyle/>
                    <a:p>
                      <a:pPr indent="0" lvl="0" marL="0" rtl="0" algn="l">
                        <a:spcBef>
                          <a:spcPts val="0"/>
                        </a:spcBef>
                        <a:spcAft>
                          <a:spcPts val="0"/>
                        </a:spcAft>
                        <a:buNone/>
                      </a:pPr>
                      <a:r>
                        <a:rPr lang="es-419" sz="1900">
                          <a:latin typeface="Calibri"/>
                          <a:ea typeface="Calibri"/>
                          <a:cs typeface="Calibri"/>
                          <a:sym typeface="Calibri"/>
                        </a:rPr>
                        <a:t>Días con Sol al año</a:t>
                      </a:r>
                      <a:endParaRPr sz="1900">
                        <a:latin typeface="Calibri"/>
                        <a:ea typeface="Calibri"/>
                        <a:cs typeface="Calibri"/>
                        <a:sym typeface="Calibri"/>
                      </a:endParaRPr>
                    </a:p>
                  </a:txBody>
                  <a:tcPr marT="36000" marB="36000" marR="91425" marL="90000">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lang="es-419" sz="1900">
                          <a:latin typeface="Calibri"/>
                          <a:ea typeface="Calibri"/>
                          <a:cs typeface="Calibri"/>
                          <a:sym typeface="Calibri"/>
                        </a:rPr>
                        <a:t>349</a:t>
                      </a:r>
                      <a:endParaRPr sz="1900">
                        <a:latin typeface="Calibri"/>
                        <a:ea typeface="Calibri"/>
                        <a:cs typeface="Calibri"/>
                        <a:sym typeface="Calibri"/>
                      </a:endParaRPr>
                    </a:p>
                  </a:txBody>
                  <a:tcPr marT="36000" marB="36000" marR="91425" marL="90000"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lang="es-419" sz="1900">
                          <a:latin typeface="Calibri"/>
                          <a:ea typeface="Calibri"/>
                          <a:cs typeface="Calibri"/>
                          <a:sym typeface="Calibri"/>
                        </a:rPr>
                        <a:t>296</a:t>
                      </a:r>
                      <a:endParaRPr sz="1900">
                        <a:latin typeface="Calibri"/>
                        <a:ea typeface="Calibri"/>
                        <a:cs typeface="Calibri"/>
                        <a:sym typeface="Calibri"/>
                      </a:endParaRPr>
                    </a:p>
                  </a:txBody>
                  <a:tcPr marT="36000" marB="36000" marR="91425" marL="90000"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813750">
                <a:tc>
                  <a:txBody>
                    <a:bodyPr/>
                    <a:lstStyle/>
                    <a:p>
                      <a:pPr indent="0" lvl="0" marL="0" rtl="0" algn="l">
                        <a:spcBef>
                          <a:spcPts val="0"/>
                        </a:spcBef>
                        <a:spcAft>
                          <a:spcPts val="0"/>
                        </a:spcAft>
                        <a:buNone/>
                      </a:pPr>
                      <a:r>
                        <a:rPr lang="es-419" sz="1900">
                          <a:latin typeface="Calibri"/>
                          <a:ea typeface="Calibri"/>
                          <a:cs typeface="Calibri"/>
                          <a:sym typeface="Calibri"/>
                        </a:rPr>
                        <a:t>Porcentaje de luz que llega al panel solar que se pierde en calor y otros efectos</a:t>
                      </a:r>
                      <a:endParaRPr sz="1900">
                        <a:latin typeface="Calibri"/>
                        <a:ea typeface="Calibri"/>
                        <a:cs typeface="Calibri"/>
                        <a:sym typeface="Calibri"/>
                      </a:endParaRPr>
                    </a:p>
                  </a:txBody>
                  <a:tcPr marT="36000" marB="36000" marR="91425" marL="90000">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lang="es-419" sz="1900">
                          <a:latin typeface="Calibri"/>
                          <a:ea typeface="Calibri"/>
                          <a:cs typeface="Calibri"/>
                          <a:sym typeface="Calibri"/>
                        </a:rPr>
                        <a:t>80%</a:t>
                      </a:r>
                      <a:endParaRPr sz="1900">
                        <a:latin typeface="Calibri"/>
                        <a:ea typeface="Calibri"/>
                        <a:cs typeface="Calibri"/>
                        <a:sym typeface="Calibri"/>
                      </a:endParaRPr>
                    </a:p>
                  </a:txBody>
                  <a:tcPr marT="36000" marB="36000" marR="91425" marL="90000"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lang="es-419" sz="1900">
                          <a:latin typeface="Calibri"/>
                          <a:ea typeface="Calibri"/>
                          <a:cs typeface="Calibri"/>
                          <a:sym typeface="Calibri"/>
                        </a:rPr>
                        <a:t>80%</a:t>
                      </a:r>
                      <a:endParaRPr sz="1900">
                        <a:latin typeface="Calibri"/>
                        <a:ea typeface="Calibri"/>
                        <a:cs typeface="Calibri"/>
                        <a:sym typeface="Calibri"/>
                      </a:endParaRPr>
                    </a:p>
                  </a:txBody>
                  <a:tcPr marT="36000" marB="36000" marR="91425" marL="90000"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813750">
                <a:tc>
                  <a:txBody>
                    <a:bodyPr/>
                    <a:lstStyle/>
                    <a:p>
                      <a:pPr indent="0" lvl="0" marL="0" rtl="0" algn="l">
                        <a:spcBef>
                          <a:spcPts val="0"/>
                        </a:spcBef>
                        <a:spcAft>
                          <a:spcPts val="0"/>
                        </a:spcAft>
                        <a:buNone/>
                      </a:pPr>
                      <a:r>
                        <a:rPr lang="es-419" sz="1900">
                          <a:latin typeface="Calibri"/>
                          <a:ea typeface="Calibri"/>
                          <a:cs typeface="Calibri"/>
                          <a:sym typeface="Calibri"/>
                        </a:rPr>
                        <a:t>Porcentaje de energía que se pierde en los cables de transmisión</a:t>
                      </a:r>
                      <a:endParaRPr sz="1900">
                        <a:latin typeface="Calibri"/>
                        <a:ea typeface="Calibri"/>
                        <a:cs typeface="Calibri"/>
                        <a:sym typeface="Calibri"/>
                      </a:endParaRPr>
                    </a:p>
                  </a:txBody>
                  <a:tcPr marT="36000" marB="36000" marR="91425" marL="90000">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lang="es-419" sz="1900">
                          <a:latin typeface="Calibri"/>
                          <a:ea typeface="Calibri"/>
                          <a:cs typeface="Calibri"/>
                          <a:sym typeface="Calibri"/>
                        </a:rPr>
                        <a:t>9%</a:t>
                      </a:r>
                      <a:endParaRPr sz="1900">
                        <a:latin typeface="Calibri"/>
                        <a:ea typeface="Calibri"/>
                        <a:cs typeface="Calibri"/>
                        <a:sym typeface="Calibri"/>
                      </a:endParaRPr>
                    </a:p>
                  </a:txBody>
                  <a:tcPr marT="36000" marB="36000" marR="91425" marL="90000"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lang="es-419" sz="1900">
                          <a:latin typeface="Calibri"/>
                          <a:ea typeface="Calibri"/>
                          <a:cs typeface="Calibri"/>
                          <a:sym typeface="Calibri"/>
                        </a:rPr>
                        <a:t>0%</a:t>
                      </a:r>
                      <a:endParaRPr sz="1900">
                        <a:latin typeface="Calibri"/>
                        <a:ea typeface="Calibri"/>
                        <a:cs typeface="Calibri"/>
                        <a:sym typeface="Calibri"/>
                      </a:endParaRPr>
                    </a:p>
                  </a:txBody>
                  <a:tcPr marT="36000" marB="36000" marR="91425" marL="90000"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bl>
          </a:graphicData>
        </a:graphic>
      </p:graphicFrame>
      <p:sp>
        <p:nvSpPr>
          <p:cNvPr id="206" name="Google Shape;206;g1c598196763_0_63"/>
          <p:cNvSpPr txBox="1"/>
          <p:nvPr/>
        </p:nvSpPr>
        <p:spPr>
          <a:xfrm>
            <a:off x="8898525" y="2335550"/>
            <a:ext cx="2884500" cy="400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s-419" sz="2000">
                <a:solidFill>
                  <a:schemeClr val="dk1"/>
                </a:solidFill>
                <a:latin typeface="Calibri"/>
                <a:ea typeface="Calibri"/>
                <a:cs typeface="Calibri"/>
                <a:sym typeface="Calibri"/>
              </a:rPr>
              <a:t>Cantidad inicial </a:t>
            </a:r>
            <a:endParaRPr sz="2000">
              <a:solidFill>
                <a:schemeClr val="dk1"/>
              </a:solidFill>
              <a:latin typeface="Calibri"/>
              <a:ea typeface="Calibri"/>
              <a:cs typeface="Calibri"/>
              <a:sym typeface="Calibri"/>
            </a:endParaRPr>
          </a:p>
        </p:txBody>
      </p:sp>
      <p:cxnSp>
        <p:nvCxnSpPr>
          <p:cNvPr id="207" name="Google Shape;207;g1c598196763_0_63"/>
          <p:cNvCxnSpPr/>
          <p:nvPr/>
        </p:nvCxnSpPr>
        <p:spPr>
          <a:xfrm rot="10800000">
            <a:off x="8269400" y="2546825"/>
            <a:ext cx="399000" cy="0"/>
          </a:xfrm>
          <a:prstGeom prst="straightConnector1">
            <a:avLst/>
          </a:prstGeom>
          <a:noFill/>
          <a:ln cap="flat" cmpd="sng" w="38100">
            <a:solidFill>
              <a:schemeClr val="dk2"/>
            </a:solidFill>
            <a:prstDash val="solid"/>
            <a:round/>
            <a:headEnd len="med" w="med" type="none"/>
            <a:tailEnd len="med" w="med" type="stealth"/>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g1c598196763_0_70"/>
          <p:cNvSpPr txBox="1"/>
          <p:nvPr/>
        </p:nvSpPr>
        <p:spPr>
          <a:xfrm>
            <a:off x="647872" y="595500"/>
            <a:ext cx="7851600" cy="646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3600"/>
              <a:buFont typeface="Arial"/>
              <a:buNone/>
            </a:pPr>
            <a:r>
              <a:rPr b="1" lang="es-419" sz="3600">
                <a:solidFill>
                  <a:srgbClr val="351C75"/>
                </a:solidFill>
                <a:latin typeface="Calibri"/>
                <a:ea typeface="Calibri"/>
                <a:cs typeface="Calibri"/>
                <a:sym typeface="Calibri"/>
              </a:rPr>
              <a:t>Información disponible</a:t>
            </a:r>
            <a:endParaRPr b="1" i="0" sz="3600" u="none" cap="none" strike="noStrike">
              <a:solidFill>
                <a:srgbClr val="351C75"/>
              </a:solidFill>
              <a:latin typeface="Calibri"/>
              <a:ea typeface="Calibri"/>
              <a:cs typeface="Calibri"/>
              <a:sym typeface="Calibri"/>
            </a:endParaRPr>
          </a:p>
        </p:txBody>
      </p:sp>
      <p:graphicFrame>
        <p:nvGraphicFramePr>
          <p:cNvPr id="213" name="Google Shape;213;g1c598196763_0_70"/>
          <p:cNvGraphicFramePr/>
          <p:nvPr/>
        </p:nvGraphicFramePr>
        <p:xfrm>
          <a:off x="710913" y="1458820"/>
          <a:ext cx="3000000" cy="3000000"/>
        </p:xfrm>
        <a:graphic>
          <a:graphicData uri="http://schemas.openxmlformats.org/drawingml/2006/table">
            <a:tbl>
              <a:tblPr>
                <a:noFill/>
                <a:tableStyleId>{4F6F87B4-B960-4339-8923-884581836DB1}</a:tableStyleId>
              </a:tblPr>
              <a:tblGrid>
                <a:gridCol w="4525950"/>
                <a:gridCol w="1426800"/>
                <a:gridCol w="1503475"/>
              </a:tblGrid>
              <a:tr h="679850">
                <a:tc>
                  <a:txBody>
                    <a:bodyPr/>
                    <a:lstStyle/>
                    <a:p>
                      <a:pPr indent="0" lvl="0" marL="0" rtl="0" algn="l">
                        <a:spcBef>
                          <a:spcPts val="0"/>
                        </a:spcBef>
                        <a:spcAft>
                          <a:spcPts val="0"/>
                        </a:spcAft>
                        <a:buNone/>
                      </a:pPr>
                      <a:r>
                        <a:t/>
                      </a:r>
                      <a:endParaRPr sz="1900">
                        <a:latin typeface="Calibri"/>
                        <a:ea typeface="Calibri"/>
                        <a:cs typeface="Calibri"/>
                        <a:sym typeface="Calibri"/>
                      </a:endParaRPr>
                    </a:p>
                  </a:txBody>
                  <a:tcPr marT="36000" marB="36000" marR="91425" marL="90000">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b="1" lang="es-419" sz="1900">
                          <a:latin typeface="Calibri"/>
                          <a:ea typeface="Calibri"/>
                          <a:cs typeface="Calibri"/>
                          <a:sym typeface="Calibri"/>
                        </a:rPr>
                        <a:t>Planta en Atacama</a:t>
                      </a:r>
                      <a:endParaRPr b="1" sz="1900">
                        <a:latin typeface="Calibri"/>
                        <a:ea typeface="Calibri"/>
                        <a:cs typeface="Calibri"/>
                        <a:sym typeface="Calibri"/>
                      </a:endParaRPr>
                    </a:p>
                  </a:txBody>
                  <a:tcPr marT="36000" marB="36000" marR="91425" marL="90000">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b="1" lang="es-419" sz="1900">
                          <a:latin typeface="Calibri"/>
                          <a:ea typeface="Calibri"/>
                          <a:cs typeface="Calibri"/>
                          <a:sym typeface="Calibri"/>
                        </a:rPr>
                        <a:t>Planta en Concepción</a:t>
                      </a:r>
                      <a:endParaRPr b="1" sz="1900">
                        <a:latin typeface="Calibri"/>
                        <a:ea typeface="Calibri"/>
                        <a:cs typeface="Calibri"/>
                        <a:sym typeface="Calibri"/>
                      </a:endParaRPr>
                    </a:p>
                  </a:txBody>
                  <a:tcPr marT="36000" marB="36000" marR="91425" marL="90000">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813750">
                <a:tc>
                  <a:txBody>
                    <a:bodyPr/>
                    <a:lstStyle/>
                    <a:p>
                      <a:pPr indent="0" lvl="0" marL="0" rtl="0" algn="l">
                        <a:spcBef>
                          <a:spcPts val="0"/>
                        </a:spcBef>
                        <a:spcAft>
                          <a:spcPts val="0"/>
                        </a:spcAft>
                        <a:buNone/>
                      </a:pPr>
                      <a:r>
                        <a:rPr lang="es-419" sz="1900">
                          <a:latin typeface="Calibri"/>
                          <a:ea typeface="Calibri"/>
                          <a:cs typeface="Calibri"/>
                          <a:sym typeface="Calibri"/>
                        </a:rPr>
                        <a:t>Potencia del Sol por m</a:t>
                      </a:r>
                      <a:r>
                        <a:rPr baseline="30000" lang="es-419" sz="1900">
                          <a:latin typeface="Calibri"/>
                          <a:ea typeface="Calibri"/>
                          <a:cs typeface="Calibri"/>
                          <a:sym typeface="Calibri"/>
                        </a:rPr>
                        <a:t>2</a:t>
                      </a:r>
                      <a:r>
                        <a:rPr lang="es-419" sz="1900">
                          <a:latin typeface="Calibri"/>
                          <a:ea typeface="Calibri"/>
                          <a:cs typeface="Calibri"/>
                          <a:sym typeface="Calibri"/>
                        </a:rPr>
                        <a:t> en la superficie externa de la atmósfera</a:t>
                      </a:r>
                      <a:endParaRPr sz="1900">
                        <a:latin typeface="Calibri"/>
                        <a:ea typeface="Calibri"/>
                        <a:cs typeface="Calibri"/>
                        <a:sym typeface="Calibri"/>
                      </a:endParaRPr>
                    </a:p>
                  </a:txBody>
                  <a:tcPr marT="36000" marB="36000" marR="91425" marL="90000">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lang="es-419" sz="1900">
                          <a:latin typeface="Calibri"/>
                          <a:ea typeface="Calibri"/>
                          <a:cs typeface="Calibri"/>
                          <a:sym typeface="Calibri"/>
                        </a:rPr>
                        <a:t>1,4 kW</a:t>
                      </a:r>
                      <a:endParaRPr sz="1900">
                        <a:latin typeface="Calibri"/>
                        <a:ea typeface="Calibri"/>
                        <a:cs typeface="Calibri"/>
                        <a:sym typeface="Calibri"/>
                      </a:endParaRPr>
                    </a:p>
                  </a:txBody>
                  <a:tcPr marT="36000" marB="36000" marR="91425" marL="90000"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lang="es-419" sz="1900">
                          <a:latin typeface="Calibri"/>
                          <a:ea typeface="Calibri"/>
                          <a:cs typeface="Calibri"/>
                          <a:sym typeface="Calibri"/>
                        </a:rPr>
                        <a:t>1,4 kW</a:t>
                      </a:r>
                      <a:endParaRPr sz="1900">
                        <a:latin typeface="Calibri"/>
                        <a:ea typeface="Calibri"/>
                        <a:cs typeface="Calibri"/>
                        <a:sym typeface="Calibri"/>
                      </a:endParaRPr>
                    </a:p>
                  </a:txBody>
                  <a:tcPr marT="36000" marB="36000" marR="91425" marL="90000"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813750">
                <a:tc>
                  <a:txBody>
                    <a:bodyPr/>
                    <a:lstStyle/>
                    <a:p>
                      <a:pPr indent="0" lvl="0" marL="0" rtl="0" algn="l">
                        <a:spcBef>
                          <a:spcPts val="0"/>
                        </a:spcBef>
                        <a:spcAft>
                          <a:spcPts val="0"/>
                        </a:spcAft>
                        <a:buNone/>
                      </a:pPr>
                      <a:r>
                        <a:rPr lang="es-419" sz="1900">
                          <a:latin typeface="Calibri"/>
                          <a:ea typeface="Calibri"/>
                          <a:cs typeface="Calibri"/>
                          <a:sym typeface="Calibri"/>
                        </a:rPr>
                        <a:t>Porcentaje de luz que se absorbe por la humedad antes de llegar al panel solar</a:t>
                      </a:r>
                      <a:endParaRPr sz="1900">
                        <a:latin typeface="Calibri"/>
                        <a:ea typeface="Calibri"/>
                        <a:cs typeface="Calibri"/>
                        <a:sym typeface="Calibri"/>
                      </a:endParaRPr>
                    </a:p>
                  </a:txBody>
                  <a:tcPr marT="36000" marB="36000" marR="91425" marL="90000">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s-419" sz="1900">
                          <a:latin typeface="Calibri"/>
                          <a:ea typeface="Calibri"/>
                          <a:cs typeface="Calibri"/>
                          <a:sym typeface="Calibri"/>
                        </a:rPr>
                        <a:t>54%</a:t>
                      </a:r>
                      <a:endParaRPr sz="1900">
                        <a:latin typeface="Calibri"/>
                        <a:ea typeface="Calibri"/>
                        <a:cs typeface="Calibri"/>
                        <a:sym typeface="Calibri"/>
                      </a:endParaRPr>
                    </a:p>
                  </a:txBody>
                  <a:tcPr marT="36000" marB="36000" marR="91425" marL="90000"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s-419" sz="1900">
                          <a:latin typeface="Calibri"/>
                          <a:ea typeface="Calibri"/>
                          <a:cs typeface="Calibri"/>
                          <a:sym typeface="Calibri"/>
                        </a:rPr>
                        <a:t>61%</a:t>
                      </a:r>
                      <a:endParaRPr sz="1900">
                        <a:latin typeface="Calibri"/>
                        <a:ea typeface="Calibri"/>
                        <a:cs typeface="Calibri"/>
                        <a:sym typeface="Calibri"/>
                      </a:endParaRPr>
                    </a:p>
                  </a:txBody>
                  <a:tcPr marT="36000" marB="36000" marR="91425" marL="90000"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rgbClr val="F3F3F3"/>
                    </a:solidFill>
                  </a:tcPr>
                </a:tc>
              </a:tr>
              <a:tr h="508575">
                <a:tc>
                  <a:txBody>
                    <a:bodyPr/>
                    <a:lstStyle/>
                    <a:p>
                      <a:pPr indent="0" lvl="0" marL="0" rtl="0" algn="l">
                        <a:spcBef>
                          <a:spcPts val="0"/>
                        </a:spcBef>
                        <a:spcAft>
                          <a:spcPts val="0"/>
                        </a:spcAft>
                        <a:buNone/>
                      </a:pPr>
                      <a:r>
                        <a:rPr lang="es-419" sz="1900">
                          <a:latin typeface="Calibri"/>
                          <a:ea typeface="Calibri"/>
                          <a:cs typeface="Calibri"/>
                          <a:sym typeface="Calibri"/>
                        </a:rPr>
                        <a:t>Horas con Sol al día</a:t>
                      </a:r>
                      <a:endParaRPr sz="1900">
                        <a:latin typeface="Calibri"/>
                        <a:ea typeface="Calibri"/>
                        <a:cs typeface="Calibri"/>
                        <a:sym typeface="Calibri"/>
                      </a:endParaRPr>
                    </a:p>
                  </a:txBody>
                  <a:tcPr marT="36000" marB="36000" marR="91425" marL="90000">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lang="es-419" sz="1900">
                          <a:latin typeface="Calibri"/>
                          <a:ea typeface="Calibri"/>
                          <a:cs typeface="Calibri"/>
                          <a:sym typeface="Calibri"/>
                        </a:rPr>
                        <a:t>12</a:t>
                      </a:r>
                      <a:endParaRPr sz="1900">
                        <a:latin typeface="Calibri"/>
                        <a:ea typeface="Calibri"/>
                        <a:cs typeface="Calibri"/>
                        <a:sym typeface="Calibri"/>
                      </a:endParaRPr>
                    </a:p>
                  </a:txBody>
                  <a:tcPr marT="36000" marB="36000" marR="91425" marL="90000"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lang="es-419" sz="1900">
                          <a:latin typeface="Calibri"/>
                          <a:ea typeface="Calibri"/>
                          <a:cs typeface="Calibri"/>
                          <a:sym typeface="Calibri"/>
                        </a:rPr>
                        <a:t>12</a:t>
                      </a:r>
                      <a:endParaRPr sz="1900">
                        <a:latin typeface="Calibri"/>
                        <a:ea typeface="Calibri"/>
                        <a:cs typeface="Calibri"/>
                        <a:sym typeface="Calibri"/>
                      </a:endParaRPr>
                    </a:p>
                  </a:txBody>
                  <a:tcPr marT="36000" marB="36000" marR="91425" marL="90000"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508575">
                <a:tc>
                  <a:txBody>
                    <a:bodyPr/>
                    <a:lstStyle/>
                    <a:p>
                      <a:pPr indent="0" lvl="0" marL="0" rtl="0" algn="l">
                        <a:spcBef>
                          <a:spcPts val="0"/>
                        </a:spcBef>
                        <a:spcAft>
                          <a:spcPts val="0"/>
                        </a:spcAft>
                        <a:buNone/>
                      </a:pPr>
                      <a:r>
                        <a:rPr lang="es-419" sz="1900">
                          <a:latin typeface="Calibri"/>
                          <a:ea typeface="Calibri"/>
                          <a:cs typeface="Calibri"/>
                          <a:sym typeface="Calibri"/>
                        </a:rPr>
                        <a:t>Días con Sol al año</a:t>
                      </a:r>
                      <a:endParaRPr sz="1900">
                        <a:latin typeface="Calibri"/>
                        <a:ea typeface="Calibri"/>
                        <a:cs typeface="Calibri"/>
                        <a:sym typeface="Calibri"/>
                      </a:endParaRPr>
                    </a:p>
                  </a:txBody>
                  <a:tcPr marT="36000" marB="36000" marR="91425" marL="90000">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lang="es-419" sz="1900">
                          <a:latin typeface="Calibri"/>
                          <a:ea typeface="Calibri"/>
                          <a:cs typeface="Calibri"/>
                          <a:sym typeface="Calibri"/>
                        </a:rPr>
                        <a:t>349</a:t>
                      </a:r>
                      <a:endParaRPr sz="1900">
                        <a:latin typeface="Calibri"/>
                        <a:ea typeface="Calibri"/>
                        <a:cs typeface="Calibri"/>
                        <a:sym typeface="Calibri"/>
                      </a:endParaRPr>
                    </a:p>
                  </a:txBody>
                  <a:tcPr marT="36000" marB="36000" marR="91425" marL="90000"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lang="es-419" sz="1900">
                          <a:latin typeface="Calibri"/>
                          <a:ea typeface="Calibri"/>
                          <a:cs typeface="Calibri"/>
                          <a:sym typeface="Calibri"/>
                        </a:rPr>
                        <a:t>296</a:t>
                      </a:r>
                      <a:endParaRPr sz="1900">
                        <a:latin typeface="Calibri"/>
                        <a:ea typeface="Calibri"/>
                        <a:cs typeface="Calibri"/>
                        <a:sym typeface="Calibri"/>
                      </a:endParaRPr>
                    </a:p>
                  </a:txBody>
                  <a:tcPr marT="36000" marB="36000" marR="91425" marL="90000"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813750">
                <a:tc>
                  <a:txBody>
                    <a:bodyPr/>
                    <a:lstStyle/>
                    <a:p>
                      <a:pPr indent="0" lvl="0" marL="0" rtl="0" algn="l">
                        <a:spcBef>
                          <a:spcPts val="0"/>
                        </a:spcBef>
                        <a:spcAft>
                          <a:spcPts val="0"/>
                        </a:spcAft>
                        <a:buNone/>
                      </a:pPr>
                      <a:r>
                        <a:rPr lang="es-419" sz="1900">
                          <a:latin typeface="Calibri"/>
                          <a:ea typeface="Calibri"/>
                          <a:cs typeface="Calibri"/>
                          <a:sym typeface="Calibri"/>
                        </a:rPr>
                        <a:t>Porcentaje de luz que llega al panel solar que se pierde en calor y otros efectos</a:t>
                      </a:r>
                      <a:endParaRPr sz="1900">
                        <a:latin typeface="Calibri"/>
                        <a:ea typeface="Calibri"/>
                        <a:cs typeface="Calibri"/>
                        <a:sym typeface="Calibri"/>
                      </a:endParaRPr>
                    </a:p>
                  </a:txBody>
                  <a:tcPr marT="36000" marB="36000" marR="91425" marL="90000">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lang="es-419" sz="1900">
                          <a:latin typeface="Calibri"/>
                          <a:ea typeface="Calibri"/>
                          <a:cs typeface="Calibri"/>
                          <a:sym typeface="Calibri"/>
                        </a:rPr>
                        <a:t>80%</a:t>
                      </a:r>
                      <a:endParaRPr sz="1900">
                        <a:latin typeface="Calibri"/>
                        <a:ea typeface="Calibri"/>
                        <a:cs typeface="Calibri"/>
                        <a:sym typeface="Calibri"/>
                      </a:endParaRPr>
                    </a:p>
                  </a:txBody>
                  <a:tcPr marT="36000" marB="36000" marR="91425" marL="90000"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lang="es-419" sz="1900">
                          <a:latin typeface="Calibri"/>
                          <a:ea typeface="Calibri"/>
                          <a:cs typeface="Calibri"/>
                          <a:sym typeface="Calibri"/>
                        </a:rPr>
                        <a:t>80%</a:t>
                      </a:r>
                      <a:endParaRPr sz="1900">
                        <a:latin typeface="Calibri"/>
                        <a:ea typeface="Calibri"/>
                        <a:cs typeface="Calibri"/>
                        <a:sym typeface="Calibri"/>
                      </a:endParaRPr>
                    </a:p>
                  </a:txBody>
                  <a:tcPr marT="36000" marB="36000" marR="91425" marL="90000"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813750">
                <a:tc>
                  <a:txBody>
                    <a:bodyPr/>
                    <a:lstStyle/>
                    <a:p>
                      <a:pPr indent="0" lvl="0" marL="0" rtl="0" algn="l">
                        <a:spcBef>
                          <a:spcPts val="0"/>
                        </a:spcBef>
                        <a:spcAft>
                          <a:spcPts val="0"/>
                        </a:spcAft>
                        <a:buNone/>
                      </a:pPr>
                      <a:r>
                        <a:rPr lang="es-419" sz="1900">
                          <a:latin typeface="Calibri"/>
                          <a:ea typeface="Calibri"/>
                          <a:cs typeface="Calibri"/>
                          <a:sym typeface="Calibri"/>
                        </a:rPr>
                        <a:t>Porcentaje de energía que se pierde en los cables de transmisión</a:t>
                      </a:r>
                      <a:endParaRPr sz="1900">
                        <a:latin typeface="Calibri"/>
                        <a:ea typeface="Calibri"/>
                        <a:cs typeface="Calibri"/>
                        <a:sym typeface="Calibri"/>
                      </a:endParaRPr>
                    </a:p>
                  </a:txBody>
                  <a:tcPr marT="36000" marB="36000" marR="91425" marL="90000">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lang="es-419" sz="1900">
                          <a:latin typeface="Calibri"/>
                          <a:ea typeface="Calibri"/>
                          <a:cs typeface="Calibri"/>
                          <a:sym typeface="Calibri"/>
                        </a:rPr>
                        <a:t>9%</a:t>
                      </a:r>
                      <a:endParaRPr sz="1900">
                        <a:latin typeface="Calibri"/>
                        <a:ea typeface="Calibri"/>
                        <a:cs typeface="Calibri"/>
                        <a:sym typeface="Calibri"/>
                      </a:endParaRPr>
                    </a:p>
                  </a:txBody>
                  <a:tcPr marT="36000" marB="36000" marR="91425" marL="90000"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lang="es-419" sz="1900">
                          <a:latin typeface="Calibri"/>
                          <a:ea typeface="Calibri"/>
                          <a:cs typeface="Calibri"/>
                          <a:sym typeface="Calibri"/>
                        </a:rPr>
                        <a:t>0%</a:t>
                      </a:r>
                      <a:endParaRPr sz="1900">
                        <a:latin typeface="Calibri"/>
                        <a:ea typeface="Calibri"/>
                        <a:cs typeface="Calibri"/>
                        <a:sym typeface="Calibri"/>
                      </a:endParaRPr>
                    </a:p>
                  </a:txBody>
                  <a:tcPr marT="36000" marB="36000" marR="91425" marL="90000"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bl>
          </a:graphicData>
        </a:graphic>
      </p:graphicFrame>
      <p:sp>
        <p:nvSpPr>
          <p:cNvPr id="214" name="Google Shape;214;g1c598196763_0_70"/>
          <p:cNvSpPr txBox="1"/>
          <p:nvPr/>
        </p:nvSpPr>
        <p:spPr>
          <a:xfrm>
            <a:off x="8898525" y="2487950"/>
            <a:ext cx="2884500" cy="1631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s-419" sz="2000">
                <a:solidFill>
                  <a:schemeClr val="dk1"/>
                </a:solidFill>
                <a:latin typeface="Calibri"/>
                <a:ea typeface="Calibri"/>
                <a:cs typeface="Calibri"/>
                <a:sym typeface="Calibri"/>
              </a:rPr>
              <a:t>La potencia del sol se reduce antes de llegar a la superficie del panel solar, debido a la humedad de la atmósfera.</a:t>
            </a:r>
            <a:endParaRPr sz="2000">
              <a:solidFill>
                <a:schemeClr val="dk1"/>
              </a:solidFill>
              <a:latin typeface="Calibri"/>
              <a:ea typeface="Calibri"/>
              <a:cs typeface="Calibri"/>
              <a:sym typeface="Calibri"/>
            </a:endParaRPr>
          </a:p>
        </p:txBody>
      </p:sp>
      <p:cxnSp>
        <p:nvCxnSpPr>
          <p:cNvPr id="215" name="Google Shape;215;g1c598196763_0_70"/>
          <p:cNvCxnSpPr/>
          <p:nvPr/>
        </p:nvCxnSpPr>
        <p:spPr>
          <a:xfrm rot="10800000">
            <a:off x="8269400" y="3385025"/>
            <a:ext cx="399000" cy="0"/>
          </a:xfrm>
          <a:prstGeom prst="straightConnector1">
            <a:avLst/>
          </a:prstGeom>
          <a:noFill/>
          <a:ln cap="flat" cmpd="sng" w="38100">
            <a:solidFill>
              <a:schemeClr val="dk2"/>
            </a:solidFill>
            <a:prstDash val="solid"/>
            <a:round/>
            <a:headEnd len="med" w="med" type="none"/>
            <a:tailEnd len="med" w="med" type="stealth"/>
          </a:ln>
        </p:spPr>
      </p:cxnSp>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2022-11-30T14:02:43Z</dcterms:created>
  <dc:creator>Ricardo Felipe Fredes Silva (ricardo.fredes)</dc:creator>
</cp:coreProperties>
</file>