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0nF0SO0613Dc2UPXCMkAfSD/R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7a4e656e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7a4e656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cb550714c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24cb550714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cb550714c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4cb550714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cb550714c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24cb550714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cb550714c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24cb550714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cb550714c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24cb550714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cb550714c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24cb550714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cb550714c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4cb550714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cb550714c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24cb550714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cb550714c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24cb550714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cb550714c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24cb550714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63" name="Google Shape;163;g1b77bf191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a318903b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24a318903b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a318903b5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0" name="Google Shape;170;g24a318903b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a318903b5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419" sz="1100">
                <a:latin typeface="Arial"/>
                <a:ea typeface="Arial"/>
                <a:cs typeface="Arial"/>
                <a:sym typeface="Arial"/>
              </a:rPr>
              <a:t>*Observación para el docente → Si tiene el video descargado en su computador, puede editar la presentación para generar un hipervínculo al video desde la diapostiva</a:t>
            </a:r>
            <a:endParaRPr/>
          </a:p>
        </p:txBody>
      </p:sp>
      <p:sp>
        <p:nvSpPr>
          <p:cNvPr id="176" name="Google Shape;176;g24a318903b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c9bfb2bd8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1cc9bfb2bd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cb55071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4cb55071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cb550714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24cb55071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cb550714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4cb550714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cb550714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g24cb550714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7a4e656e_0_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7a4e656e_0_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7a4e656e_0_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7a4e656e_0_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7a4e656e_0_1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7a4e656e_0_1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g1fd7a4e656e_0_1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7a4e656e_0_1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7a4e656e_0_1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7a4e656e_0_14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7a4e656e_0_14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7a4e656e_0_1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7a4e656e_0_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7a4e656e_0_1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7a4e656e_0_14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7a4e656e_0_149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7a4e656e_0_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7a4e656e_0_1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7a4e656e_0_1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7a4e656e_0_92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7a4e656e_0_94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7a4e656e_0_96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7a4e656e_0_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7a4e656e_0_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7a4e656e_0_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7a4e656e_0_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7a4e656e_0_1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7a4e656e_0_1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7a4e656e_0_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7a4e656e_0_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7a4e656e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7a4e656e_0_108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7a4e656e_0_10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7a4e656e_0_10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7a4e656e_0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7a4e656e_0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7a4e656e_0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7a4e656e_0_1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7a4e656e_0_1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g1fd7a4e656e_0_1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7a4e656e_0_1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g1fd7a4e656e_0_1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7a4e656e_0_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7a4e656e_0_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7a4e656e_0_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7a4e656e_0_124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7a4e656e_0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7a4e656e_0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7a4e656e_0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7a4e656e_0_1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7a4e656e_0_1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g1fd7a4e656e_0_1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" name="Google Shape;59;g1fd7a4e656e_0_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7a4e656e_0_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7a4e656e_0_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7a4e656e_0_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7a4e656e_0_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7a4e656e_0_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7a4e656e_0_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7a4e656e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7a4e656e_0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cb550714c_0_4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24cb550714c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50" y="1567688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4cb550714c_0_40"/>
          <p:cNvSpPr/>
          <p:nvPr/>
        </p:nvSpPr>
        <p:spPr>
          <a:xfrm>
            <a:off x="1768050" y="4890325"/>
            <a:ext cx="8918100" cy="149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4cb550714c_0_40"/>
          <p:cNvSpPr txBox="1"/>
          <p:nvPr/>
        </p:nvSpPr>
        <p:spPr>
          <a:xfrm>
            <a:off x="2115900" y="4943925"/>
            <a:ext cx="8222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El supuesto de que cada hoja del libro de arena tiene una hoja anterior y una siguiente, nos permite asociarlas con los números enteros. Si no consideramos este supuesto se abre la posibilidad de asociar otros conjuntos numéricos a las hojas del libro de arena.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cb550714c_0_47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g24cb550714c_0_47"/>
          <p:cNvGrpSpPr/>
          <p:nvPr/>
        </p:nvGrpSpPr>
        <p:grpSpPr>
          <a:xfrm>
            <a:off x="795625" y="2060775"/>
            <a:ext cx="11027700" cy="3786600"/>
            <a:chOff x="795625" y="2060775"/>
            <a:chExt cx="11027700" cy="3786600"/>
          </a:xfrm>
        </p:grpSpPr>
        <p:sp>
          <p:nvSpPr>
            <p:cNvPr id="230" name="Google Shape;230;g24cb550714c_0_47"/>
            <p:cNvSpPr txBox="1"/>
            <p:nvPr/>
          </p:nvSpPr>
          <p:spPr>
            <a:xfrm>
              <a:off x="795625" y="2060775"/>
              <a:ext cx="11027700" cy="37866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Pensemos ahora en un libro imaginario en el que todas sus hojas se pueden etiquetar de la siguiente forma: 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8100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●"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Abrimos este libro en cualquier hoja, y le asignamos el 1, a la anterior el número     , a la anterior a esa el número     , y así sucesivamente.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lvl="0" indent="-3810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●"/>
              </a:pPr>
              <a:r>
                <a:rPr lang="es-419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 este procedimiento estamos etiquetando solo la hoja que escogimos y las anteriores. Después veremos cómo etiquetar las hojas posteriores.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1" name="Google Shape;231;g24cb550714c_0_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07475" y="3543896"/>
              <a:ext cx="132050" cy="52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g24cb550714c_0_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43125" y="4018551"/>
              <a:ext cx="132050" cy="53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cb550714c_0_58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4cb550714c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849" y="1894850"/>
            <a:ext cx="7076874" cy="44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cb550714c_0_66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4cb550714c_0_66"/>
          <p:cNvSpPr txBox="1"/>
          <p:nvPr/>
        </p:nvSpPr>
        <p:spPr>
          <a:xfrm>
            <a:off x="795625" y="1833350"/>
            <a:ext cx="10807200" cy="4525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hojas hay entre la hoja etiquetada con el número        y la etiquetada con el número      , ambas incluídas?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m &gt; n, ambos números naturales, ¿qué hoja está antes, la etiquetada     o la etiquetada       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libro, ¿tiene primera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etiquetamos la tapa frontal, ¿qué número sería apropiado asignarle?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4cb550714c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4298" y="2143075"/>
            <a:ext cx="319427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4cb550714c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0975" y="2641325"/>
            <a:ext cx="172400" cy="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4cb550714c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1200" y="3224077"/>
            <a:ext cx="225950" cy="7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4cb550714c_0_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1146" y="3762025"/>
            <a:ext cx="279254" cy="6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b550714c_0_79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4cb550714c_0_79"/>
          <p:cNvSpPr txBox="1"/>
          <p:nvPr/>
        </p:nvSpPr>
        <p:spPr>
          <a:xfrm>
            <a:off x="767175" y="1641475"/>
            <a:ext cx="11027700" cy="434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Continuemos etiquetando las hojas del libro de la actividad anterior, de la siguiente forma: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hoja siguiente a la hoja que etiquetamos con el 1, le damos el número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que sigue             , es decir    , a la que sigue             , o sea     y así sucesivamente.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24cb550714c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925" y="3694500"/>
            <a:ext cx="1542150" cy="7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24cb550714c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1585" y="4520525"/>
            <a:ext cx="726364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4cb550714c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8346" y="4520537"/>
            <a:ext cx="159729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4cb550714c_0_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1375" y="4524324"/>
            <a:ext cx="726375" cy="63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4cb550714c_0_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35175" y="4520520"/>
            <a:ext cx="159725" cy="6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cb550714c_0_92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4cb550714c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225" y="1821025"/>
            <a:ext cx="7955548" cy="415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cb550714c_0_9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4cb550714c_0_98"/>
          <p:cNvSpPr txBox="1"/>
          <p:nvPr/>
        </p:nvSpPr>
        <p:spPr>
          <a:xfrm>
            <a:off x="655275" y="1861775"/>
            <a:ext cx="11176800" cy="434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contamos 10 hojas a partir de la hoja etiquetada con el número 1, ¿qué etiqueta tiene esa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hojas hay entre la hoja etiquetada con     y la etiquetada con el número    , incluyendo ambas?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libro, ¿tiene última hoja?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etiquetamos la tapa frontal, ¿qué número sería apropiado asignarle?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24cb550714c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600" y="3224075"/>
            <a:ext cx="172400" cy="68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4cb550714c_0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9900" y="3261050"/>
            <a:ext cx="172400" cy="6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cb550714c_0_108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4cb550714c_0_108"/>
          <p:cNvSpPr txBox="1"/>
          <p:nvPr/>
        </p:nvSpPr>
        <p:spPr>
          <a:xfrm>
            <a:off x="822025" y="1816950"/>
            <a:ext cx="976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etiquetar las hojas del libro usamos los términos de dos </a:t>
            </a:r>
            <a:r>
              <a:rPr lang="es-419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sucesiones de números reales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g24cb550714c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150" y="3047025"/>
            <a:ext cx="5291750" cy="10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4cb550714c_0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816" y="5001175"/>
            <a:ext cx="5180408" cy="10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4cb550714c_0_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7728" y="3005862"/>
            <a:ext cx="1753797" cy="11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4cb550714c_0_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9739" y="5061886"/>
            <a:ext cx="2202411" cy="9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24cb550714c_0_108"/>
          <p:cNvCxnSpPr/>
          <p:nvPr/>
        </p:nvCxnSpPr>
        <p:spPr>
          <a:xfrm rot="10800000" flipH="1">
            <a:off x="7310450" y="3614875"/>
            <a:ext cx="746100" cy="7200"/>
          </a:xfrm>
          <a:prstGeom prst="straightConnector1">
            <a:avLst/>
          </a:prstGeom>
          <a:noFill/>
          <a:ln w="38100" cap="flat" cmpd="sng">
            <a:solidFill>
              <a:srgbClr val="62B7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g24cb550714c_0_108"/>
          <p:cNvCxnSpPr/>
          <p:nvPr/>
        </p:nvCxnSpPr>
        <p:spPr>
          <a:xfrm rot="10800000" flipH="1">
            <a:off x="7406000" y="5533050"/>
            <a:ext cx="746100" cy="7200"/>
          </a:xfrm>
          <a:prstGeom prst="straightConnector1">
            <a:avLst/>
          </a:prstGeom>
          <a:noFill/>
          <a:ln w="38100" cap="flat" cmpd="sng">
            <a:solidFill>
              <a:srgbClr val="62B799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cb550714c_0_122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4cb550714c_0_122"/>
          <p:cNvSpPr txBox="1"/>
          <p:nvPr/>
        </p:nvSpPr>
        <p:spPr>
          <a:xfrm>
            <a:off x="822025" y="1816950"/>
            <a:ext cx="10496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términos de la sucesión           se acercan tanto como se quiera a 0 sin alcanzarlo nunca. Este comportamiento se puede expresar con el siguiente lenguaje y notación: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4cb550714c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575" y="1981850"/>
            <a:ext cx="560725" cy="2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4cb550714c_0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300" y="3465575"/>
            <a:ext cx="3496900" cy="8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4cb550714c_0_122"/>
          <p:cNvSpPr/>
          <p:nvPr/>
        </p:nvSpPr>
        <p:spPr>
          <a:xfrm>
            <a:off x="4108500" y="5103550"/>
            <a:ext cx="3975000" cy="60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4cb550714c_0_122"/>
          <p:cNvSpPr txBox="1"/>
          <p:nvPr/>
        </p:nvSpPr>
        <p:spPr>
          <a:xfrm>
            <a:off x="4318550" y="5157700"/>
            <a:ext cx="822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La sucesión             converge a 0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24cb550714c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563" y="5260350"/>
            <a:ext cx="560725" cy="2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cb550714c_0_140"/>
          <p:cNvSpPr txBox="1"/>
          <p:nvPr/>
        </p:nvSpPr>
        <p:spPr>
          <a:xfrm>
            <a:off x="655275" y="59715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4cb550714c_0_140"/>
          <p:cNvSpPr txBox="1"/>
          <p:nvPr/>
        </p:nvSpPr>
        <p:spPr>
          <a:xfrm>
            <a:off x="822025" y="1816950"/>
            <a:ext cx="10496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términos de la sucesión           se acercan tanto como se quiera a 0 sin alcanzarlo nunca. Este comportamiento se puede expresar con el siguiente lenguaje y notación: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4cb550714c_0_140"/>
          <p:cNvSpPr/>
          <p:nvPr/>
        </p:nvSpPr>
        <p:spPr>
          <a:xfrm>
            <a:off x="4108500" y="5103550"/>
            <a:ext cx="3975000" cy="60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24cb550714c_0_140"/>
          <p:cNvSpPr txBox="1"/>
          <p:nvPr/>
        </p:nvSpPr>
        <p:spPr>
          <a:xfrm>
            <a:off x="4318550" y="5157700"/>
            <a:ext cx="8222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La sucesión             converge a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g24cb550714c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150" y="1959075"/>
            <a:ext cx="588525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4cb550714c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375" y="5245413"/>
            <a:ext cx="588525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24cb550714c_0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398" y="3443975"/>
            <a:ext cx="6247124" cy="11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b77bf1914b_0_1"/>
          <p:cNvSpPr txBox="1"/>
          <p:nvPr/>
        </p:nvSpPr>
        <p:spPr>
          <a:xfrm>
            <a:off x="795625" y="1833350"/>
            <a:ext cx="4610700" cy="341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¿Han leído un cuento o libro últimamente?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su libro preferido?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libro están leyendo en la asignatura de lenguaje?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b77bf1914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175" y="2310150"/>
            <a:ext cx="4789950" cy="266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4a318903b5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4a318903b5_0_20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a318903b5_0_2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4a318903b5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987" y="1875350"/>
            <a:ext cx="7422025" cy="412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a318903b5_0_8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El libro de arena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4a318903b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4200" y="2217775"/>
            <a:ext cx="5251875" cy="27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a318903b5_0_8"/>
          <p:cNvSpPr txBox="1"/>
          <p:nvPr/>
        </p:nvSpPr>
        <p:spPr>
          <a:xfrm>
            <a:off x="795625" y="1833350"/>
            <a:ext cx="5313900" cy="369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trata el cuento “El libro de Arena”?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dilema que enfrenta el protagonista?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s-419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protagonista no puede llegar ni a la primera ni a la última hoja del libro?</a:t>
            </a:r>
            <a:endParaRPr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c9bfb2bd8_0_5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reflexiones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g1cc9bfb2bd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725" y="2653175"/>
            <a:ext cx="4322999" cy="26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cc9bfb2bd8_0_51"/>
          <p:cNvSpPr txBox="1"/>
          <p:nvPr/>
        </p:nvSpPr>
        <p:spPr>
          <a:xfrm>
            <a:off x="553525" y="1703750"/>
            <a:ext cx="65652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imposible acceder a la primera página del libro debido a que, cada vez que uno intenta acercarse, aparecen varias hojas. Lo mismo ocurre cuando se intenta llegar a la última hoja.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protagonista no logra convencerse de la imposibilidad de llegar a la primera y a la última hoja. Sin embargo, el vendedor afirma que "No puede ser, pero es".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vendedor asegura que el libro es infinito, ninguna hoja es la primera ni ninguna la última.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cb550714c_0_0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4cb550714c_0_0"/>
          <p:cNvSpPr txBox="1"/>
          <p:nvPr/>
        </p:nvSpPr>
        <p:spPr>
          <a:xfrm>
            <a:off x="795625" y="1833350"/>
            <a:ext cx="10807200" cy="415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que en el libro de arena del cuento de Borges, cada hoja tiene una hoja anterior y una hoja siguiente.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consideremos las hojas del libro de arena como si fueran números, de modo que: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hoja se corresponde con un número distinto.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hoja está antes que otra, le corresponde un número menor.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posible pensar en las hojas de este libro como números naturales? Justifica.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cb550714c_0_13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4cb550714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050" y="1918825"/>
            <a:ext cx="8410276" cy="29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cb550714c_0_13"/>
          <p:cNvSpPr txBox="1"/>
          <p:nvPr/>
        </p:nvSpPr>
        <p:spPr>
          <a:xfrm>
            <a:off x="2552250" y="5256600"/>
            <a:ext cx="7087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Los números naturales tienen primer elemento, lo que contradice al vendedor y por tanto, no es posible relacionar las hojas del libro de arena con los números enteros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4cb550714c_0_13"/>
          <p:cNvSpPr/>
          <p:nvPr/>
        </p:nvSpPr>
        <p:spPr>
          <a:xfrm>
            <a:off x="2387038" y="5167500"/>
            <a:ext cx="7284300" cy="128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cb550714c_0_21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4cb550714c_0_21"/>
          <p:cNvSpPr txBox="1"/>
          <p:nvPr/>
        </p:nvSpPr>
        <p:spPr>
          <a:xfrm>
            <a:off x="795625" y="2060775"/>
            <a:ext cx="10807200" cy="1939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¿Un libro cuyas hojas se pueden etiquetar con números enteros cumple con lo expresado por el vendedor sobre el libro de arena en el pasaje del cuento que estamos considerando?  Justifica.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cb550714c_0_26"/>
          <p:cNvSpPr txBox="1"/>
          <p:nvPr/>
        </p:nvSpPr>
        <p:spPr>
          <a:xfrm>
            <a:off x="693900" y="625600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4cb550714c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175" y="1944363"/>
            <a:ext cx="8481326" cy="29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4cb550714c_0_26"/>
          <p:cNvSpPr/>
          <p:nvPr/>
        </p:nvSpPr>
        <p:spPr>
          <a:xfrm>
            <a:off x="1760100" y="5167500"/>
            <a:ext cx="8655900" cy="128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33B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4cb550714c_0_26"/>
          <p:cNvSpPr txBox="1"/>
          <p:nvPr/>
        </p:nvSpPr>
        <p:spPr>
          <a:xfrm>
            <a:off x="2051475" y="5256600"/>
            <a:ext cx="82224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latin typeface="Calibri"/>
                <a:ea typeface="Calibri"/>
                <a:cs typeface="Calibri"/>
                <a:sym typeface="Calibri"/>
              </a:rPr>
              <a:t>Los números enteros no tienen primer ni último elemento, y por tanto, si asignamos estos números a las hojas de un libro, obtendremos un libro infinito donde ninguna página sería considerada como la primera o la última.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855</Words>
  <Application>Microsoft Office PowerPoint</Application>
  <PresentationFormat>Panorámica</PresentationFormat>
  <Paragraphs>81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Nunito</vt:lpstr>
      <vt:lpstr>Calibri</vt:lpstr>
      <vt:lpstr>Arial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Margarita Daniella Silva Roman</cp:lastModifiedBy>
  <cp:revision>1</cp:revision>
  <dcterms:created xsi:type="dcterms:W3CDTF">2022-11-30T14:02:43Z</dcterms:created>
  <dcterms:modified xsi:type="dcterms:W3CDTF">2023-08-03T17:22:56Z</dcterms:modified>
</cp:coreProperties>
</file>