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Nunito" pitchFamily="2" charset="0"/>
      <p:regular r:id="rId33"/>
      <p:bold r:id="rId34"/>
      <p:italic r:id="rId35"/>
      <p:boldItalic r:id="rId36"/>
    </p:embeddedFont>
    <p:embeddedFont>
      <p:font typeface="Nunito Medium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hTDkwo7mLKOYTEnfKpGHu+Jl4r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0" Type="http://schemas.openxmlformats.org/officeDocument/2006/relationships/slide" Target="slides/slide18.xml"/><Relationship Id="rId4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419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fd7a4e656e_0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1fd7a4e656e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cc9bfb2bd8_0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g1cc9bfb2bd8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cc9bfb2bd8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latin typeface="Nunito"/>
                <a:ea typeface="Nunito"/>
                <a:cs typeface="Nunito"/>
                <a:sym typeface="Nunito"/>
              </a:rPr>
              <a:t>v = 54 Km/h = 54∙1 Km / 1 h = 54∙1000 m / 3600 s = 54000 m / 3600 s = 15 m/s </a:t>
            </a:r>
            <a:endParaRPr/>
          </a:p>
        </p:txBody>
      </p:sp>
      <p:sp>
        <p:nvSpPr>
          <p:cNvPr id="224" name="Google Shape;224;g1cc9bfb2bd8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cc9bfb2bd8_0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0" name="Google Shape;230;g1cc9bfb2bd8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cc9bfb2bd8_0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9" name="Google Shape;239;g1cc9bfb2bd8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cc9bfb2bd8_0_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5" name="Google Shape;245;g1cc9bfb2bd8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cc9bfb2bd8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419" sz="1100">
                <a:latin typeface="Nunito Medium"/>
                <a:ea typeface="Nunito Medium"/>
                <a:cs typeface="Nunito Medium"/>
                <a:sym typeface="Nunito Medium"/>
              </a:rPr>
              <a:t>d</a:t>
            </a:r>
            <a:r>
              <a:rPr lang="es-419" sz="1100" baseline="-25000">
                <a:latin typeface="Nunito Medium"/>
                <a:ea typeface="Nunito Medium"/>
                <a:cs typeface="Nunito Medium"/>
                <a:sym typeface="Nunito Medium"/>
              </a:rPr>
              <a:t>r</a:t>
            </a:r>
            <a:r>
              <a:rPr lang="es-419" sz="1100">
                <a:latin typeface="Nunito Medium"/>
                <a:ea typeface="Nunito Medium"/>
                <a:cs typeface="Nunito Medium"/>
                <a:sym typeface="Nunito Medium"/>
              </a:rPr>
              <a:t> = v </a:t>
            </a:r>
            <a:r>
              <a:rPr lang="es-419" sz="1100">
                <a:latin typeface="Nunito"/>
                <a:ea typeface="Nunito"/>
                <a:cs typeface="Nunito"/>
                <a:sym typeface="Nunito"/>
              </a:rPr>
              <a:t>∙</a:t>
            </a:r>
            <a:r>
              <a:rPr lang="es-419" sz="11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419" sz="1100">
                <a:latin typeface="Nunito"/>
                <a:ea typeface="Nunito"/>
                <a:cs typeface="Nunito"/>
                <a:sym typeface="Nunito"/>
              </a:rPr>
              <a:t>5/18</a:t>
            </a:r>
            <a:r>
              <a:rPr lang="es-419" sz="11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419" sz="1100">
                <a:latin typeface="Nunito"/>
                <a:ea typeface="Nunito"/>
                <a:cs typeface="Nunito"/>
                <a:sym typeface="Nunito"/>
              </a:rPr>
              <a:t>∙ t  = </a:t>
            </a:r>
            <a:r>
              <a:rPr lang="es-419" sz="1100">
                <a:latin typeface="Nunito Medium"/>
                <a:ea typeface="Nunito Medium"/>
                <a:cs typeface="Nunito Medium"/>
                <a:sym typeface="Nunito Medium"/>
              </a:rPr>
              <a:t>54 </a:t>
            </a:r>
            <a:r>
              <a:rPr lang="es-419" sz="1100">
                <a:latin typeface="Nunito"/>
                <a:ea typeface="Nunito"/>
                <a:cs typeface="Nunito"/>
                <a:sym typeface="Nunito"/>
              </a:rPr>
              <a:t>∙</a:t>
            </a:r>
            <a:r>
              <a:rPr lang="es-419" sz="11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419" sz="1100">
                <a:latin typeface="Nunito"/>
                <a:ea typeface="Nunito"/>
                <a:cs typeface="Nunito"/>
                <a:sym typeface="Nunito"/>
              </a:rPr>
              <a:t>5/18</a:t>
            </a:r>
            <a:r>
              <a:rPr lang="es-419" sz="11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419" sz="1100">
                <a:latin typeface="Nunito"/>
                <a:ea typeface="Nunito"/>
                <a:cs typeface="Nunito"/>
                <a:sym typeface="Nunito"/>
              </a:rPr>
              <a:t>∙ 1 = 15 m</a:t>
            </a:r>
            <a:endParaRPr/>
          </a:p>
        </p:txBody>
      </p:sp>
      <p:sp>
        <p:nvSpPr>
          <p:cNvPr id="253" name="Google Shape;253;g1cc9bfb2bd8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cc9bfb2bd8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1" name="Google Shape;261;g1cc9bfb2bd8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cc9bfb2bd8_0_1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9" name="Google Shape;269;g1cc9bfb2bd8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cc9bfb2bd8_0_1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g1cc9bfb2bd8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cc9bfb2bd8_0_1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419" sz="1100">
                <a:latin typeface="Nunito Medium"/>
                <a:ea typeface="Nunito Medium"/>
                <a:cs typeface="Nunito Medium"/>
                <a:sym typeface="Nunito Medium"/>
              </a:rPr>
              <a:t>16</a:t>
            </a:r>
            <a:r>
              <a:rPr lang="es-419" sz="1100">
                <a:latin typeface="Nunito"/>
                <a:ea typeface="Nunito"/>
                <a:cs typeface="Nunito"/>
                <a:sym typeface="Nunito"/>
              </a:rPr>
              <a:t> = A ∙ 50</a:t>
            </a:r>
            <a:r>
              <a:rPr lang="es-419" sz="1100" baseline="30000">
                <a:latin typeface="Nunito"/>
                <a:ea typeface="Nunito"/>
                <a:cs typeface="Nunito"/>
                <a:sym typeface="Nunito"/>
              </a:rPr>
              <a:t>2</a:t>
            </a:r>
            <a:r>
              <a:rPr lang="es-419" sz="1100">
                <a:latin typeface="Nunito"/>
                <a:ea typeface="Nunito"/>
                <a:cs typeface="Nunito"/>
                <a:sym typeface="Nunito"/>
              </a:rPr>
              <a:t>, por tanto A = 16/(50</a:t>
            </a:r>
            <a:r>
              <a:rPr lang="es-419" sz="1100" baseline="30000">
                <a:latin typeface="Nunito"/>
                <a:ea typeface="Nunito"/>
                <a:cs typeface="Nunito"/>
                <a:sym typeface="Nunito"/>
              </a:rPr>
              <a:t>2</a:t>
            </a:r>
            <a:r>
              <a:rPr lang="es-419" sz="1100">
                <a:latin typeface="Nunito"/>
                <a:ea typeface="Nunito"/>
                <a:cs typeface="Nunito"/>
                <a:sym typeface="Nunito"/>
              </a:rPr>
              <a:t>) = 16/2500 = 4/625. Luego, </a:t>
            </a:r>
            <a:r>
              <a:rPr lang="es-419" sz="1100">
                <a:latin typeface="Nunito Medium"/>
                <a:ea typeface="Nunito Medium"/>
                <a:cs typeface="Nunito Medium"/>
                <a:sym typeface="Nunito Medium"/>
              </a:rPr>
              <a:t>d</a:t>
            </a:r>
            <a:r>
              <a:rPr lang="es-419" sz="1100" baseline="-25000">
                <a:latin typeface="Nunito Medium"/>
                <a:ea typeface="Nunito Medium"/>
                <a:cs typeface="Nunito Medium"/>
                <a:sym typeface="Nunito Medium"/>
              </a:rPr>
              <a:t>f</a:t>
            </a:r>
            <a:r>
              <a:rPr lang="es-419" sz="1100">
                <a:latin typeface="Nunito"/>
                <a:ea typeface="Nunito"/>
                <a:cs typeface="Nunito"/>
                <a:sym typeface="Nunito"/>
              </a:rPr>
              <a:t> = 4/625 ∙ v</a:t>
            </a:r>
            <a:r>
              <a:rPr lang="es-419" sz="1100" baseline="30000">
                <a:latin typeface="Nunito"/>
                <a:ea typeface="Nunito"/>
                <a:cs typeface="Nunito"/>
                <a:sym typeface="Nunito"/>
              </a:rPr>
              <a:t>2</a:t>
            </a:r>
            <a:r>
              <a:rPr lang="es-419" sz="1100">
                <a:latin typeface="Nunito"/>
                <a:ea typeface="Nunito"/>
                <a:cs typeface="Nunito"/>
                <a:sym typeface="Nunito"/>
              </a:rPr>
              <a:t>.</a:t>
            </a:r>
            <a:endParaRPr/>
          </a:p>
        </p:txBody>
      </p:sp>
      <p:sp>
        <p:nvSpPr>
          <p:cNvPr id="283" name="Google Shape;283;g1cc9bfb2bd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b77bf1914b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419" sz="1100">
                <a:latin typeface="Arial"/>
                <a:ea typeface="Arial"/>
                <a:cs typeface="Arial"/>
                <a:sym typeface="Arial"/>
              </a:rPr>
              <a:t>*Observación para el docente → Si tiene el video descargado en su computador, puede editar la presentación para generar un hipervínculo al video desde la diapostiva</a:t>
            </a:r>
            <a:endParaRPr/>
          </a:p>
        </p:txBody>
      </p:sp>
      <p:sp>
        <p:nvSpPr>
          <p:cNvPr id="163" name="Google Shape;163;g1b77bf1914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cc9bfb2bd8_0_1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9" name="Google Shape;289;g1cc9bfb2bd8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cd0cb53da8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7" name="Google Shape;297;g1cd0cb53da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cd0cb53da8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3" name="Google Shape;303;g1cd0cb53da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cd0cb53da8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9" name="Google Shape;309;g1cd0cb53da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cd0cb53da8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5" name="Google Shape;315;g1cd0cb53da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fd7a4e656e_0_1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g1fd7a4e656e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05c4c64d11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g205c4c64d1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05c4c64d11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g205c4c64d1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05c4c64d11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g205c4c64d1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cc9bfb2bd8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g1cc9bfb2bd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cc9bfb2bd8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g1cc9bfb2bd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cc9bfb2bd8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g1cc9bfb2bd8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cc9bfb2bd8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g1cc9bfb2bd8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6" descr="Logotip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fd7a4e656e_0_8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1fd7a4e656e_0_8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g1fd7a4e656e_0_8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g1fd7a4e656e_0_92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4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1fd7a4e656e_0_94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4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fd7a4e656e_0_96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g1fd7a4e656e_0_9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g1fd7a4e656e_0_9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1fd7a4e656e_0_9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1fd7a4e656e_0_9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fd7a4e656e_0_10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g1fd7a4e656e_0_10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g1fd7a4e656e_0_10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1fd7a4e656e_0_10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1fd7a4e656e_0_1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fd7a4e656e_0_108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g1fd7a4e656e_0_10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g1fd7a4e656e_0_10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g1fd7a4e656e_0_10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1fd7a4e656e_0_10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1fd7a4e656e_0_10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7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fd7a4e656e_0_1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g1fd7a4e656e_0_1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g1fd7a4e656e_0_1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g1fd7a4e656e_0_1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g1fd7a4e656e_0_1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g1fd7a4e656e_0_1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1fd7a4e656e_0_1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1fd7a4e656e_0_1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fd7a4e656e_0_124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g1fd7a4e656e_0_1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1fd7a4e656e_0_1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1fd7a4e656e_0_1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fd7a4e656e_0_1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g1fd7a4e656e_0_1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g1fd7a4e656e_0_1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33" name="Google Shape;133;g1fd7a4e656e_0_1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1fd7a4e656e_0_1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1fd7a4e656e_0_1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fd7a4e656e_0_1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g1fd7a4e656e_0_1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g1fd7a4e656e_0_1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" name="Google Shape;140;g1fd7a4e656e_0_1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1fd7a4e656e_0_1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1fd7a4e656e_0_1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fd7a4e656e_0_143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g1fd7a4e656e_0_143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g1fd7a4e656e_0_1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1fd7a4e656e_0_1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1fd7a4e656e_0_1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fd7a4e656e_0_149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g1fd7a4e656e_0_149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g1fd7a4e656e_0_1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1fd7a4e656e_0_1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1fd7a4e656e_0_1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8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fd7a4e656e_0_8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g1fd7a4e656e_0_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g1fd7a4e656e_0_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g1fd7a4e656e_0_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1fd7a4e656e_0_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5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1fd7a4e656e_0_78"/>
          <p:cNvSpPr txBox="1"/>
          <p:nvPr/>
        </p:nvSpPr>
        <p:spPr>
          <a:xfrm>
            <a:off x="645246" y="3063339"/>
            <a:ext cx="109011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419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Distancia de frenado</a:t>
            </a:r>
            <a:endParaRPr sz="4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cc9bfb2bd8_0_63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Resolvamos el problema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1cc9bfb2bd8_0_63"/>
          <p:cNvSpPr txBox="1"/>
          <p:nvPr/>
        </p:nvSpPr>
        <p:spPr>
          <a:xfrm>
            <a:off x="762700" y="1695000"/>
            <a:ext cx="10728900" cy="4155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se puede determinar la distancia que recorre un vehículo?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distancia = velocidad ∙ tiempo</a:t>
            </a:r>
            <a:endParaRPr sz="240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¿En qué unidad se expresa la velocidad en las señaléticas de tránsito?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el tiempo de reacción promedio es de 1 segundo, ¿en qué unidad debe medirse la distancia de reacción?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la velocidad está en km/h, ¿qué debemos hacer para calcular la distancia de reacción en metros?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cc9bfb2bd8_0_68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Resolvamos el problema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1cc9bfb2bd8_0_68"/>
          <p:cNvSpPr txBox="1"/>
          <p:nvPr/>
        </p:nvSpPr>
        <p:spPr>
          <a:xfrm>
            <a:off x="762700" y="1695000"/>
            <a:ext cx="10728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Convertir la velocidad 54 km/h en m/s.</a:t>
            </a:r>
            <a:r>
              <a:rPr lang="es-419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cc9bfb2bd8_0_73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Resolvamos el problema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1cc9bfb2bd8_0_73"/>
          <p:cNvSpPr txBox="1"/>
          <p:nvPr/>
        </p:nvSpPr>
        <p:spPr>
          <a:xfrm>
            <a:off x="762700" y="1695000"/>
            <a:ext cx="10728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el factor de conversión para transformar una velocidad en Km/h en m/s?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1cc9bfb2bd8_0_73"/>
          <p:cNvSpPr txBox="1"/>
          <p:nvPr/>
        </p:nvSpPr>
        <p:spPr>
          <a:xfrm>
            <a:off x="876500" y="4041450"/>
            <a:ext cx="10728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factor de conversión es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g1cc9bfb2bd8_0_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7963" y="2991375"/>
            <a:ext cx="9136066" cy="64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1cc9bfb2bd8_0_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6175" y="4041450"/>
            <a:ext cx="315380" cy="64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cc9bfb2bd8_0_81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Resolvamos el problema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1cc9bfb2bd8_0_81"/>
          <p:cNvSpPr txBox="1"/>
          <p:nvPr/>
        </p:nvSpPr>
        <p:spPr>
          <a:xfrm>
            <a:off x="762700" y="1695000"/>
            <a:ext cx="10728900" cy="1600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acuerdo a lo anterior, ¿cuál es la expresión para la distancia de reacción (d</a:t>
            </a:r>
            <a:r>
              <a:rPr lang="es-419" sz="24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en metros, considerando que la velocidad (v) está dada en km/h y el tiempo (t) de reacción en segundos?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cc9bfb2bd8_0_88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Resolvamos el problema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1cc9bfb2bd8_0_88"/>
          <p:cNvSpPr txBox="1"/>
          <p:nvPr/>
        </p:nvSpPr>
        <p:spPr>
          <a:xfrm>
            <a:off x="762700" y="1695000"/>
            <a:ext cx="107289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acuerdo a lo anterior, ¿cuál es la expresión para la distancia de reacción (d</a:t>
            </a:r>
            <a:r>
              <a:rPr lang="es-419" sz="24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en metros, considerando que la velocidad (v) está dada en km/h y el tiempo (t) de reacción en segundos?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g1cc9bfb2bd8_0_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1000" y="3654438"/>
            <a:ext cx="1674600" cy="59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g1cc9bfb2bd8_0_88"/>
          <p:cNvSpPr txBox="1"/>
          <p:nvPr/>
        </p:nvSpPr>
        <p:spPr>
          <a:xfrm>
            <a:off x="814775" y="3706025"/>
            <a:ext cx="325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Distancia de reacción: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cc9bfb2bd8_0_95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Resolvamos el problema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1cc9bfb2bd8_0_95"/>
          <p:cNvSpPr txBox="1"/>
          <p:nvPr/>
        </p:nvSpPr>
        <p:spPr>
          <a:xfrm>
            <a:off x="693900" y="2961275"/>
            <a:ext cx="107289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Usemos esta fórmula para calcular la distancia de reacción (en metros) de un automóvil que va a una velocidad de 54 km/h, considerando que el tiempo de reacción es de 1 segundo.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g1cc9bfb2bd8_0_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8900" y="1974400"/>
            <a:ext cx="1674600" cy="59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g1cc9bfb2bd8_0_95"/>
          <p:cNvSpPr txBox="1"/>
          <p:nvPr/>
        </p:nvSpPr>
        <p:spPr>
          <a:xfrm>
            <a:off x="693900" y="2026000"/>
            <a:ext cx="32598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Distancia de reacción: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cc9bfb2bd8_0_102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Resolvamos el problema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g1cc9bfb2bd8_0_102"/>
          <p:cNvSpPr txBox="1"/>
          <p:nvPr/>
        </p:nvSpPr>
        <p:spPr>
          <a:xfrm>
            <a:off x="762700" y="1695000"/>
            <a:ext cx="107289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Hasta ahora sabemos que: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s-419" sz="24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d</a:t>
            </a:r>
            <a:r>
              <a:rPr lang="es-419" sz="24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d</a:t>
            </a:r>
            <a:r>
              <a:rPr lang="es-419" sz="24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Donde la distancia de reacción es: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g1cc9bfb2bd8_0_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8700" y="3518513"/>
            <a:ext cx="1674600" cy="59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1cc9bfb2bd8_0_102"/>
          <p:cNvSpPr txBox="1"/>
          <p:nvPr/>
        </p:nvSpPr>
        <p:spPr>
          <a:xfrm>
            <a:off x="852400" y="4482850"/>
            <a:ext cx="10728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Falta determinar una expresión para la distancia de frenado (d</a:t>
            </a:r>
            <a:r>
              <a:rPr lang="es-419" sz="24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cc9bfb2bd8_0_110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Resolvamos el problema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g1cc9bfb2bd8_0_110"/>
          <p:cNvSpPr txBox="1"/>
          <p:nvPr/>
        </p:nvSpPr>
        <p:spPr>
          <a:xfrm>
            <a:off x="762700" y="1923600"/>
            <a:ext cx="10728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tipo de modelo matemático se ajusta a lo descrito para la distancia de frenado?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g1cc9bfb2bd8_0_110"/>
          <p:cNvPicPr preferRelativeResize="0"/>
          <p:nvPr/>
        </p:nvPicPr>
        <p:blipFill rotWithShape="1">
          <a:blip r:embed="rId3">
            <a:alphaModFix/>
          </a:blip>
          <a:srcRect l="3051" r="2759"/>
          <a:stretch/>
        </p:blipFill>
        <p:spPr>
          <a:xfrm>
            <a:off x="913125" y="2757300"/>
            <a:ext cx="10077000" cy="3003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1cc9bfb2bd8_0_110"/>
          <p:cNvSpPr txBox="1"/>
          <p:nvPr/>
        </p:nvSpPr>
        <p:spPr>
          <a:xfrm>
            <a:off x="9779225" y="5660525"/>
            <a:ext cx="1103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(Página 24)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cc9bfb2bd8_0_120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Resolvamos el problema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g1cc9bfb2bd8_0_120"/>
          <p:cNvSpPr txBox="1"/>
          <p:nvPr/>
        </p:nvSpPr>
        <p:spPr>
          <a:xfrm>
            <a:off x="762700" y="1695000"/>
            <a:ext cx="107289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modelo cuadrático d</a:t>
            </a:r>
            <a:r>
              <a:rPr lang="es-419" sz="24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A ∙ v</a:t>
            </a:r>
            <a:r>
              <a:rPr lang="es-419" sz="24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satisface la relación entre velocidad (v) y la distancia de frenado (d</a:t>
            </a:r>
            <a:r>
              <a:rPr lang="es-419" sz="24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), descrita en el Libro del conductor. En efecto,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d</a:t>
            </a:r>
            <a:r>
              <a:rPr lang="es-419" sz="24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A ∙ v</a:t>
            </a:r>
            <a:r>
              <a:rPr lang="es-419" sz="24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cuando v aumenta al doble la distancia de frenado será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s-419" sz="24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*= A ∙ (2v)</a:t>
            </a:r>
            <a:r>
              <a:rPr lang="es-419" sz="24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A ∙ 4v</a:t>
            </a:r>
            <a:r>
              <a:rPr lang="es-419" sz="24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4∙(A ∙ v</a:t>
            </a:r>
            <a:r>
              <a:rPr lang="es-419" sz="24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= 4d</a:t>
            </a:r>
            <a:r>
              <a:rPr lang="es-419" sz="24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decir, la distancia de frenado se cuadruplica.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cc9bfb2bd8_0_127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Resolvamos el problema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g1cc9bfb2bd8_0_127"/>
          <p:cNvSpPr txBox="1"/>
          <p:nvPr/>
        </p:nvSpPr>
        <p:spPr>
          <a:xfrm>
            <a:off x="762700" y="1695000"/>
            <a:ext cx="10728900" cy="3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Existen tablas que proponen las distancias de frenado que hay que considerar para distintas velocidades. Una de esas tablas indica que: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"Si la velocidad es de 50 km/h, entonces la distancia de frenado es de 16 m"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Determinen el valor de A en el modelo d</a:t>
            </a:r>
            <a:r>
              <a:rPr lang="es-419" sz="24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s-419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A ∙ v</a:t>
            </a:r>
            <a:r>
              <a:rPr lang="es-419" sz="24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-419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usando la información anterior, donde la velocidad v está medida en km/h y la distancia de frenado d</a:t>
            </a:r>
            <a:r>
              <a:rPr lang="es-419" sz="24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s-419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está expresada en metros.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b77bf1914b_0_1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Distancia de frenado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g1b77bf1914b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5025" y="1697725"/>
            <a:ext cx="7461949" cy="419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cc9bfb2bd8_0_132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Resolvamos el problema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g1cc9bfb2bd8_0_132"/>
          <p:cNvSpPr txBox="1"/>
          <p:nvPr/>
        </p:nvSpPr>
        <p:spPr>
          <a:xfrm>
            <a:off x="762700" y="1695000"/>
            <a:ext cx="10728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lo anterior concluimos que la distancia de detención está dada por: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g1cc9bfb2bd8_0_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2100" y="2675550"/>
            <a:ext cx="4647809" cy="64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1cc9bfb2bd8_0_132"/>
          <p:cNvSpPr txBox="1"/>
          <p:nvPr/>
        </p:nvSpPr>
        <p:spPr>
          <a:xfrm>
            <a:off x="762700" y="3981000"/>
            <a:ext cx="10728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 v corresponde al velocidad (en km/h) y t al tiempo de reacción (en segundos).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cd0cb53da8_0_2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g1cd0cb53da8_0_2"/>
          <p:cNvSpPr txBox="1"/>
          <p:nvPr/>
        </p:nvSpPr>
        <p:spPr>
          <a:xfrm>
            <a:off x="762700" y="1695000"/>
            <a:ext cx="107289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distancia de detención (d</a:t>
            </a:r>
            <a:r>
              <a:rPr lang="es-419" sz="24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de un automóvil corresponde a la suma de la distancia de reacción (d</a:t>
            </a:r>
            <a:r>
              <a:rPr lang="es-419" sz="24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y la distancia de frenado (d</a:t>
            </a:r>
            <a:r>
              <a:rPr lang="es-419" sz="24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s-419" sz="24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d</a:t>
            </a:r>
            <a:r>
              <a:rPr lang="es-419" sz="24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d</a:t>
            </a:r>
            <a:r>
              <a:rPr lang="es-419" sz="24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2400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cd0cb53da8_0_9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1cd0cb53da8_0_9"/>
          <p:cNvSpPr txBox="1"/>
          <p:nvPr/>
        </p:nvSpPr>
        <p:spPr>
          <a:xfrm>
            <a:off x="762700" y="1695000"/>
            <a:ext cx="10728900" cy="41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distancia de detención (d</a:t>
            </a:r>
            <a:r>
              <a:rPr lang="es-419" sz="24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de un automóvil corresponde a la suma de la distancia de reacción (d</a:t>
            </a:r>
            <a:r>
              <a:rPr lang="es-419" sz="24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y la distancia de frenado (d</a:t>
            </a:r>
            <a:r>
              <a:rPr lang="es-419" sz="24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s-419" sz="24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d</a:t>
            </a:r>
            <a:r>
              <a:rPr lang="es-419" sz="24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d</a:t>
            </a:r>
            <a:r>
              <a:rPr lang="es-419" sz="24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Pudimos determinar que la distancia de reacción (d</a:t>
            </a:r>
            <a:r>
              <a:rPr lang="es-419" sz="24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está dada por: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s-419" sz="24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5/18 ∙ v ∙ t  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 v corresponde al velocidad (en km/h) y t al tiempo de reacción (en segundos).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cd0cb53da8_0_14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g1cd0cb53da8_0_14"/>
          <p:cNvSpPr txBox="1"/>
          <p:nvPr/>
        </p:nvSpPr>
        <p:spPr>
          <a:xfrm>
            <a:off x="762700" y="1695000"/>
            <a:ext cx="107289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 startAt="3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la distancia de frenado (d</a:t>
            </a:r>
            <a:r>
              <a:rPr lang="es-419" sz="24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se determinó que, el modelo cuadrático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s-419" sz="24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4/625 ∙ v</a:t>
            </a:r>
            <a:r>
              <a:rPr lang="es-419" sz="24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ajusta a la información disponible: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39999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la velocidad se duplica, la distancia de frenado se cuadruplica.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39999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una velocidad de 50 km/h, la distancia de frenado estimada es de 16 m.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cd0cb53da8_0_19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1cd0cb53da8_0_19"/>
          <p:cNvSpPr txBox="1"/>
          <p:nvPr/>
        </p:nvSpPr>
        <p:spPr>
          <a:xfrm>
            <a:off x="762700" y="1695000"/>
            <a:ext cx="10728900" cy="30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 startAt="4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lo anterior, se estableció que la distancia de detención de un automóvil se puede modelar mediante la función: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s-419" sz="24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5/18 ∙ v ∙ t  + 4/625 ∙ v</a:t>
            </a:r>
            <a:r>
              <a:rPr lang="es-419" sz="24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 baseline="30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 v es la velocidad de automóvil (en km/h) y t es el tiempo de reacción (en segundos).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g1fd7a4e656e_0_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5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g1fd7a4e656e_0_155"/>
          <p:cNvSpPr txBox="1"/>
          <p:nvPr/>
        </p:nvSpPr>
        <p:spPr>
          <a:xfrm>
            <a:off x="645246" y="3063339"/>
            <a:ext cx="109011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419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Distancia de frenado</a:t>
            </a:r>
            <a:endParaRPr sz="4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05c4c64d11_0_16"/>
          <p:cNvSpPr/>
          <p:nvPr/>
        </p:nvSpPr>
        <p:spPr>
          <a:xfrm>
            <a:off x="10534650" y="321150"/>
            <a:ext cx="1537500" cy="129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2" name="Google Shape;172;g205c4c64d11_0_16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0" y="0"/>
            <a:ext cx="12192002" cy="687954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205c4c64d11_0_16"/>
          <p:cNvSpPr txBox="1"/>
          <p:nvPr/>
        </p:nvSpPr>
        <p:spPr>
          <a:xfrm>
            <a:off x="693900" y="1578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Distancia de frenado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205c4c64d11_0_16"/>
          <p:cNvSpPr txBox="1"/>
          <p:nvPr/>
        </p:nvSpPr>
        <p:spPr>
          <a:xfrm>
            <a:off x="3954000" y="1333025"/>
            <a:ext cx="63585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factores influyen en la distancia de frenado?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distancias están involucradas en el proceso de frenado de un automóvil? ¿En qué se diferencian esas distancias?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el tiempo de reacción estimado de un conductor que está atento?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05c4c64d11_0_1"/>
          <p:cNvSpPr txBox="1"/>
          <p:nvPr/>
        </p:nvSpPr>
        <p:spPr>
          <a:xfrm>
            <a:off x="721100" y="164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Distancia de frenado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g205c4c64d11_0_1"/>
          <p:cNvPicPr preferRelativeResize="0"/>
          <p:nvPr/>
        </p:nvPicPr>
        <p:blipFill rotWithShape="1">
          <a:blip r:embed="rId3">
            <a:alphaModFix/>
          </a:blip>
          <a:srcRect l="3564" t="6681" r="3619" b="6437"/>
          <a:stretch/>
        </p:blipFill>
        <p:spPr>
          <a:xfrm>
            <a:off x="155575" y="164725"/>
            <a:ext cx="12036424" cy="652454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205c4c64d11_0_1"/>
          <p:cNvSpPr txBox="1"/>
          <p:nvPr/>
        </p:nvSpPr>
        <p:spPr>
          <a:xfrm>
            <a:off x="1714200" y="6001150"/>
            <a:ext cx="8763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distancia de detención = distancia de reacción +  distancia de frenado</a:t>
            </a:r>
            <a:endParaRPr sz="240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05c4c64d11_0_31"/>
          <p:cNvSpPr/>
          <p:nvPr/>
        </p:nvSpPr>
        <p:spPr>
          <a:xfrm>
            <a:off x="10602700" y="280300"/>
            <a:ext cx="1415100" cy="141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7" name="Google Shape;187;g205c4c64d11_0_31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0" y="0"/>
            <a:ext cx="12192000" cy="685798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205c4c64d11_0_31"/>
          <p:cNvSpPr txBox="1"/>
          <p:nvPr/>
        </p:nvSpPr>
        <p:spPr>
          <a:xfrm>
            <a:off x="6212950" y="3695275"/>
            <a:ext cx="5491800" cy="23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velocidad máxima en zonas urbanas es de 50 km/h. Si un conductor ve un peligro en el camino, ¿cuántos metros creen que necesita para frenar completamente?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205c4c64d11_0_31"/>
          <p:cNvSpPr txBox="1"/>
          <p:nvPr/>
        </p:nvSpPr>
        <p:spPr>
          <a:xfrm>
            <a:off x="356325" y="15897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Distancia de frenado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cc9bfb2bd8_0_40"/>
          <p:cNvSpPr txBox="1"/>
          <p:nvPr/>
        </p:nvSpPr>
        <p:spPr>
          <a:xfrm>
            <a:off x="762700" y="1695000"/>
            <a:ext cx="10728900" cy="1200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algunos tramos de las carreteras la velocidad máxima es de 120 km/h. ¿Cuántos metros de distancia creen que deben mantener como mínimo dos automóviles que viajan a esa velocidad?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1cc9bfb2bd8_0_40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Distancia de frenado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g1cc9bfb2bd8_0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1600" y="2987300"/>
            <a:ext cx="6508800" cy="357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cc9bfb2bd8_0_14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1cc9bfb2bd8_0_14"/>
          <p:cNvSpPr/>
          <p:nvPr/>
        </p:nvSpPr>
        <p:spPr>
          <a:xfrm>
            <a:off x="829700" y="1668900"/>
            <a:ext cx="10617000" cy="1452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podemos encontrar un modelo matemático que permita determinar la distancia de detención de un automóvil en función de su velocidad y del tiempo de reacción del conductor?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g1cc9bfb2bd8_0_14"/>
          <p:cNvPicPr preferRelativeResize="0"/>
          <p:nvPr/>
        </p:nvPicPr>
        <p:blipFill rotWithShape="1">
          <a:blip r:embed="rId3">
            <a:alphaModFix/>
          </a:blip>
          <a:srcRect l="616"/>
          <a:stretch/>
        </p:blipFill>
        <p:spPr>
          <a:xfrm>
            <a:off x="862313" y="3604350"/>
            <a:ext cx="10551777" cy="244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cc9bfb2bd8_0_51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Resolvamos el problema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1cc9bfb2bd8_0_51"/>
          <p:cNvSpPr txBox="1"/>
          <p:nvPr/>
        </p:nvSpPr>
        <p:spPr>
          <a:xfrm>
            <a:off x="762700" y="1695000"/>
            <a:ext cx="10728900" cy="3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Usemos una notación para las cantidades involucradas.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s-419" sz="24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distancia de detención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s-419" sz="24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distancia de reacción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s-419" sz="24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distancia de frenado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s-419" sz="2400" baseline="-250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s-419" sz="24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= d</a:t>
            </a:r>
            <a:r>
              <a:rPr lang="es-419" sz="2400" baseline="-250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s-419" sz="24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+ d</a:t>
            </a:r>
            <a:r>
              <a:rPr lang="es-419" sz="2400" baseline="-250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s-419" sz="24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cc9bfb2bd8_0_58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Resolvamos el problema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1cc9bfb2bd8_0_58"/>
          <p:cNvSpPr txBox="1"/>
          <p:nvPr/>
        </p:nvSpPr>
        <p:spPr>
          <a:xfrm>
            <a:off x="762700" y="1695000"/>
            <a:ext cx="10728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se puede determinar la distancia que recorre un vehículo?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1096</Words>
  <Application>Microsoft Office PowerPoint</Application>
  <PresentationFormat>Panorámica</PresentationFormat>
  <Paragraphs>108</Paragraphs>
  <Slides>25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Calibri</vt:lpstr>
      <vt:lpstr>Arial</vt:lpstr>
      <vt:lpstr>Nunito</vt:lpstr>
      <vt:lpstr>Nunito Medium</vt:lpstr>
      <vt:lpstr>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 Felipe Fredes Silva (ricardo.fredes)</dc:creator>
  <cp:lastModifiedBy>Margarita Daniella Silva Roman</cp:lastModifiedBy>
  <cp:revision>1</cp:revision>
  <dcterms:created xsi:type="dcterms:W3CDTF">2022-11-30T14:02:43Z</dcterms:created>
  <dcterms:modified xsi:type="dcterms:W3CDTF">2023-08-03T17:18:08Z</dcterms:modified>
</cp:coreProperties>
</file>