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3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113" d="100"/>
          <a:sy n="113" d="100"/>
        </p:scale>
        <p:origin x="586" y="9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f27e5ae785_0_3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1f27e5ae785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26f5a429b7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ello, debieran recurrir a los datos obtenidos anteriormente: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del pivote es 30 metros, el área es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2 826 m²</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pivote es 60 metros, el área es 11 304 m²</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De esta forma, si el área del círculo es 6 000 m², entonces el radio del pivote debe estar entre  30 y 60 metros.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Una vez que proponen distintas medidas para el radio, pídales que realicen los cálculos para encontrar la medida del radio.  </a:t>
            </a:r>
            <a:endParaRPr sz="1200">
              <a:solidFill>
                <a:schemeClr val="dk1"/>
              </a:solidFill>
              <a:latin typeface="Calibri"/>
              <a:ea typeface="Calibri"/>
              <a:cs typeface="Calibri"/>
              <a:sym typeface="Calibri"/>
            </a:endParaRPr>
          </a:p>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191" name="Google Shape;191;g226f5a429b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50a007372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ello, debieran recurrir a los datos obtenidos anteriormente: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del pivote es 30 metros, el área es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2 826 m²</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pivote es 60 metros, el área es 11 304 m²</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De esta forma, si el área del círculo es 6 000 m², entonces el radio del pivote debe estar entre  30 y 60 metros.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Una vez que proponen distintas medidas para el radio, pídales que realicen los cálculos para encontrar la medida del radio.  </a:t>
            </a:r>
            <a:endParaRPr sz="1200">
              <a:solidFill>
                <a:schemeClr val="dk1"/>
              </a:solidFill>
              <a:latin typeface="Calibri"/>
              <a:ea typeface="Calibri"/>
              <a:cs typeface="Calibri"/>
              <a:sym typeface="Calibri"/>
            </a:endParaRPr>
          </a:p>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199" name="Google Shape;199;g250a007372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26f5a429b7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05" name="Google Shape;205;g226f5a429b7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5bf73976fb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14" name="Google Shape;214;g25bf73976f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26f5a429b7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24" name="Google Shape;224;g226f5a429b7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0a007372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que las y  los estudiantes reconozcan la unidad de medida “Hectáreas” se sugiere presentarles un esquema que permita reconocer sus medidas y visualizar su magnitud,  como por ejemplo el siguiente:</a:t>
            </a:r>
            <a:endParaRPr sz="1200">
              <a:solidFill>
                <a:schemeClr val="dk1"/>
              </a:solidFill>
              <a:latin typeface="Calibri"/>
              <a:ea typeface="Calibri"/>
              <a:cs typeface="Calibri"/>
              <a:sym typeface="Calibri"/>
            </a:endParaRPr>
          </a:p>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31" name="Google Shape;231;g250a007372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21758fadcf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
              <a:t>De esta manera se espera que sus estudiantes reconozcan que en 1 hectárea hay 10 000 \(m^2\) y que el símbolo usado para representarlas es \(ha\).</a:t>
            </a:r>
            <a:endParaRPr/>
          </a:p>
        </p:txBody>
      </p:sp>
      <p:sp>
        <p:nvSpPr>
          <p:cNvPr id="238" name="Google Shape;238;g221758fadc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0a007372f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44" name="Google Shape;244;g250a007372f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0a007372f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51" name="Google Shape;251;g250a007372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50a007372f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60" name="Google Shape;260;g250a007372f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f27e5ae785_0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 dirty="0"/>
              <a:t>En este momento se invita a revisar la infografía completa, puede descargarla de recursos en la página:  https://matcon.cmmedu.uchile.cl/</a:t>
            </a:r>
            <a:endParaRPr dirty="0"/>
          </a:p>
        </p:txBody>
      </p:sp>
      <p:sp>
        <p:nvSpPr>
          <p:cNvPr id="130" name="Google Shape;130;g1f27e5ae785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0a007372f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68" name="Google Shape;268;g250a007372f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50a007372f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76" name="Google Shape;276;g250a007372f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50a007372f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84" name="Google Shape;284;g250a007372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50a007372f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Se recomienda otorgar un tiempo para que las y los estudiantes lean la información presentada. Posteriormente, se sugiere fomentar una discusión en la que los estudiantes analicen si la idea del agricultor es correcta o no. Se espera que, basándose en todo lo estudiado hasta el momento, puedan elaborar justificaciones adecuadas respecto a la propuesta del agricultor. Luego, se espera que los estudiantes comprueben sus hipótesis calculando las áreas y finalmente exponiendo sus conclusiones.</a:t>
            </a:r>
            <a:endParaRPr sz="1200">
              <a:solidFill>
                <a:schemeClr val="dk1"/>
              </a:solidFill>
              <a:latin typeface="Calibri"/>
              <a:ea typeface="Calibri"/>
              <a:cs typeface="Calibri"/>
              <a:sym typeface="Calibri"/>
            </a:endParaRPr>
          </a:p>
        </p:txBody>
      </p:sp>
      <p:sp>
        <p:nvSpPr>
          <p:cNvPr id="291" name="Google Shape;291;g250a007372f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27e5ae785_0_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1f27e5ae785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21758fadcf_0_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221758fadcf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27e5ae785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g1f27e5ae785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bf73976fb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Descargue el Gif de la sección de Recursos de MatCon y ocúpelo en este momento. </a:t>
            </a:r>
            <a:r>
              <a:rPr lang="es" dirty="0"/>
              <a:t>https://matcon.cmmedu.uchile.cl/</a:t>
            </a:r>
            <a:r>
              <a:rPr lang="es-ES" dirty="0"/>
              <a:t> </a:t>
            </a:r>
            <a:endParaRPr dirty="0"/>
          </a:p>
        </p:txBody>
      </p:sp>
      <p:sp>
        <p:nvSpPr>
          <p:cNvPr id="145" name="Google Shape;145;g25bf73976fb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26f5a429b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226f5a429b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1758fadc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
              <a:t>Página 1, </a:t>
            </a:r>
            <a:r>
              <a:rPr lang="es" b="1"/>
              <a:t>Hoja de Actividades</a:t>
            </a:r>
            <a:endParaRPr b="1"/>
          </a:p>
        </p:txBody>
      </p:sp>
      <p:sp>
        <p:nvSpPr>
          <p:cNvPr id="159" name="Google Shape;159;g221758fadc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26f5a429b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
              <a:t>Luego, se sugiere hacer preguntas para permitir que valoren el sentido de las medidas obtenidas. Por ejemplo, para el caso de la medida de la superficie A, ¿Qué mide cerca de </a:t>
            </a:r>
            <a:endParaRPr/>
          </a:p>
          <a:p>
            <a:pPr marL="0" lvl="0" indent="0" algn="l" rtl="0">
              <a:lnSpc>
                <a:spcPct val="100000"/>
              </a:lnSpc>
              <a:spcBef>
                <a:spcPts val="0"/>
              </a:spcBef>
              <a:spcAft>
                <a:spcPts val="0"/>
              </a:spcAft>
              <a:buSzPts val="1400"/>
              <a:buNone/>
            </a:pPr>
            <a:r>
              <a:rPr lang="es"/>
              <a:t>2 800 m² ?  ¿Qué terreno/lugar conocen que mida cerca de 3 mil metros cuadrados aproximadamente?  ¿Cuánto mide el área de un terreno de 70 metros de largo por 40 de ancho? </a:t>
            </a:r>
            <a:endParaRPr/>
          </a:p>
          <a:p>
            <a:pPr marL="0" lvl="0" indent="0" algn="l" rtl="0">
              <a:lnSpc>
                <a:spcPct val="100000"/>
              </a:lnSpc>
              <a:spcBef>
                <a:spcPts val="0"/>
              </a:spcBef>
              <a:spcAft>
                <a:spcPts val="0"/>
              </a:spcAft>
              <a:buSzPts val="1400"/>
              <a:buNone/>
            </a:pPr>
            <a:r>
              <a:rPr lang="es"/>
              <a:t>Se sugiere también indicarles que 2800 metros cuadrados es un poco más que un un terreno cuadrado de 50 metros de lado.</a:t>
            </a:r>
            <a:endParaRPr/>
          </a:p>
          <a:p>
            <a:pPr marL="0" lvl="0" indent="0" algn="l" rtl="0">
              <a:lnSpc>
                <a:spcPct val="100000"/>
              </a:lnSpc>
              <a:spcBef>
                <a:spcPts val="0"/>
              </a:spcBef>
              <a:spcAft>
                <a:spcPts val="0"/>
              </a:spcAft>
              <a:buSzPts val="1400"/>
              <a:buNone/>
            </a:pPr>
            <a:endParaRPr/>
          </a:p>
        </p:txBody>
      </p:sp>
      <p:sp>
        <p:nvSpPr>
          <p:cNvPr id="166" name="Google Shape;166;g226f5a429b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1758fadcf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11.304/2.826=4</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174" name="Google Shape;174;g221758fadc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50a007372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11.304/2.826=4</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marL="0" marR="0" lvl="0" indent="0" algn="just" rtl="0">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marL="0" marR="0" lvl="0" indent="0" algn="just" rtl="0">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182" name="Google Shape;182;g250a00737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5"/>
        <p:cNvGrpSpPr/>
        <p:nvPr/>
      </p:nvGrpSpPr>
      <p:grpSpPr>
        <a:xfrm>
          <a:off x="0" y="0"/>
          <a:ext cx="0" cy="0"/>
          <a:chOff x="0" y="0"/>
          <a:chExt cx="0" cy="0"/>
        </a:xfrm>
      </p:grpSpPr>
      <p:sp>
        <p:nvSpPr>
          <p:cNvPr id="56" name="Google Shape;56;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59"/>
        <p:cNvGrpSpPr/>
        <p:nvPr/>
      </p:nvGrpSpPr>
      <p:grpSpPr>
        <a:xfrm>
          <a:off x="0" y="0"/>
          <a:ext cx="0" cy="0"/>
          <a:chOff x="0" y="0"/>
          <a:chExt cx="0" cy="0"/>
        </a:xfrm>
      </p:grpSpPr>
      <p:pic>
        <p:nvPicPr>
          <p:cNvPr id="60" name="Google Shape;60;p15" descr="Forma"/>
          <p:cNvPicPr preferRelativeResize="0"/>
          <p:nvPr/>
        </p:nvPicPr>
        <p:blipFill rotWithShape="1">
          <a:blip r:embed="rId2">
            <a:alphaModFix/>
          </a:blip>
          <a:srcRect/>
          <a:stretch/>
        </p:blipFill>
        <p:spPr>
          <a:xfrm>
            <a:off x="286" y="0"/>
            <a:ext cx="9143431"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61"/>
        <p:cNvGrpSpPr/>
        <p:nvPr/>
      </p:nvGrpSpPr>
      <p:grpSpPr>
        <a:xfrm>
          <a:off x="0" y="0"/>
          <a:ext cx="0" cy="0"/>
          <a:chOff x="0" y="0"/>
          <a:chExt cx="0" cy="0"/>
        </a:xfrm>
      </p:grpSpPr>
      <p:pic>
        <p:nvPicPr>
          <p:cNvPr id="62" name="Google Shape;62;p16" descr="Imagen que contiene Forma&#10;&#10;Descripción generada automáticamente"/>
          <p:cNvPicPr preferRelativeResize="0"/>
          <p:nvPr/>
        </p:nvPicPr>
        <p:blipFill rotWithShape="1">
          <a:blip r:embed="rId2">
            <a:alphaModFix/>
          </a:blip>
          <a:srcRect/>
          <a:stretch/>
        </p:blipFill>
        <p:spPr>
          <a:xfrm>
            <a:off x="286" y="0"/>
            <a:ext cx="9143431"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628650" y="253869"/>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6" name="Google Shape;66;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 name="Google Shape;72;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628650" y="253869"/>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9" name="Google Shape;79;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5" name="Google Shape;85;p2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7" name="Google Shape;87;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628650" y="253869"/>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9" name="Google Shape;99;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0" name="Google Shape;10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 name="Google Shape;10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23"/>
          <p:cNvSpPr>
            <a:spLocks noGrp="1"/>
          </p:cNvSpPr>
          <p:nvPr>
            <p:ph type="pic" idx="2"/>
          </p:nvPr>
        </p:nvSpPr>
        <p:spPr>
          <a:xfrm>
            <a:off x="3887391" y="740569"/>
            <a:ext cx="4629300" cy="3655200"/>
          </a:xfrm>
          <a:prstGeom prst="rect">
            <a:avLst/>
          </a:prstGeom>
          <a:noFill/>
          <a:ln>
            <a:noFill/>
          </a:ln>
        </p:spPr>
      </p:sp>
      <p:sp>
        <p:nvSpPr>
          <p:cNvPr id="106" name="Google Shape;106;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7" name="Google Shape;107;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 name="Google Shape;109;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628650" y="253869"/>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3" name="Google Shape;11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 name="Google Shape;11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Google Shape;118;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9" name="Google Shape;11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 name="Google Shape;12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AEWUCIDAIfB0KquQ4HwFFK4UB2mXTNzj/view"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6"/>
          <p:cNvPicPr preferRelativeResize="0"/>
          <p:nvPr/>
        </p:nvPicPr>
        <p:blipFill>
          <a:blip r:embed="rId3">
            <a:alphaModFix/>
          </a:blip>
          <a:stretch>
            <a:fillRect/>
          </a:stretch>
        </p:blipFill>
        <p:spPr>
          <a:xfrm>
            <a:off x="0" y="0"/>
            <a:ext cx="9144003" cy="5143501"/>
          </a:xfrm>
          <a:prstGeom prst="rect">
            <a:avLst/>
          </a:prstGeom>
          <a:noFill/>
          <a:ln>
            <a:noFill/>
          </a:ln>
        </p:spPr>
      </p:pic>
      <p:sp>
        <p:nvSpPr>
          <p:cNvPr id="127" name="Google Shape;127;p26"/>
          <p:cNvSpPr txBox="1"/>
          <p:nvPr/>
        </p:nvSpPr>
        <p:spPr>
          <a:xfrm>
            <a:off x="483935" y="2297504"/>
            <a:ext cx="8175900" cy="6465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s" sz="3300" b="1" dirty="0">
                <a:solidFill>
                  <a:schemeClr val="lt1"/>
                </a:solidFill>
                <a:latin typeface="Calibri"/>
                <a:ea typeface="Calibri"/>
                <a:cs typeface="Calibri"/>
                <a:sym typeface="Calibri"/>
              </a:rPr>
              <a:t>Regadíos circulares</a:t>
            </a:r>
            <a:endParaRPr sz="33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5"/>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194" name="Google Shape;194;p35"/>
          <p:cNvSpPr/>
          <p:nvPr/>
        </p:nvSpPr>
        <p:spPr>
          <a:xfrm>
            <a:off x="561825" y="1256300"/>
            <a:ext cx="4283700" cy="34593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2100">
              <a:latin typeface="Calibri"/>
              <a:ea typeface="Calibri"/>
              <a:cs typeface="Calibri"/>
              <a:sym typeface="Calibri"/>
            </a:endParaRPr>
          </a:p>
        </p:txBody>
      </p:sp>
      <p:sp>
        <p:nvSpPr>
          <p:cNvPr id="195" name="Google Shape;195;p35"/>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3</a:t>
            </a:r>
            <a:endParaRPr sz="3000" b="1" i="0" u="none" strike="noStrike" cap="none" dirty="0">
              <a:solidFill>
                <a:srgbClr val="423B71"/>
              </a:solidFill>
              <a:latin typeface="Calibri"/>
              <a:ea typeface="Calibri"/>
              <a:cs typeface="Calibri"/>
              <a:sym typeface="Calibri"/>
            </a:endParaRPr>
          </a:p>
        </p:txBody>
      </p:sp>
      <p:pic>
        <p:nvPicPr>
          <p:cNvPr id="196" name="Google Shape;196;p35"/>
          <p:cNvPicPr preferRelativeResize="0"/>
          <p:nvPr/>
        </p:nvPicPr>
        <p:blipFill rotWithShape="1">
          <a:blip r:embed="rId3">
            <a:alphaModFix/>
          </a:blip>
          <a:srcRect t="1893"/>
          <a:stretch/>
        </p:blipFill>
        <p:spPr>
          <a:xfrm>
            <a:off x="5334500" y="1256300"/>
            <a:ext cx="3287075" cy="3298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p:nvPr/>
        </p:nvSpPr>
        <p:spPr>
          <a:xfrm>
            <a:off x="471025" y="1459650"/>
            <a:ext cx="7364700" cy="2224200"/>
          </a:xfrm>
          <a:prstGeom prst="rect">
            <a:avLst/>
          </a:prstGeom>
          <a:noFill/>
          <a:ln>
            <a:noFill/>
          </a:ln>
        </p:spPr>
        <p:txBody>
          <a:bodyPr spcFirstLastPara="1" wrap="square" lIns="68575" tIns="34275" rIns="68575" bIns="34275" anchor="t" anchorCtr="0">
            <a:spAutoFit/>
          </a:bodyPr>
          <a:lstStyle/>
          <a:p>
            <a:pPr marL="457200" marR="0" lvl="0" indent="-355600" algn="l" rtl="0">
              <a:lnSpc>
                <a:spcPct val="100000"/>
              </a:lnSpc>
              <a:spcBef>
                <a:spcPts val="0"/>
              </a:spcBef>
              <a:spcAft>
                <a:spcPts val="0"/>
              </a:spcAft>
              <a:buClr>
                <a:schemeClr val="dk1"/>
              </a:buClr>
              <a:buSzPts val="2000"/>
              <a:buFont typeface="Calibri"/>
              <a:buChar char="●"/>
            </a:pPr>
            <a:r>
              <a:rPr lang="es" sz="2000" i="1" dirty="0">
                <a:solidFill>
                  <a:schemeClr val="dk1"/>
                </a:solidFill>
                <a:latin typeface="Calibri"/>
                <a:ea typeface="Calibri"/>
                <a:cs typeface="Calibri"/>
                <a:sym typeface="Calibri"/>
              </a:rPr>
              <a:t>Si el radio del pivote es 30 metros, el área es 2 826 m²</a:t>
            </a:r>
            <a:endParaRPr sz="2000" i="1"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s" sz="2000" i="1" dirty="0">
                <a:solidFill>
                  <a:schemeClr val="dk1"/>
                </a:solidFill>
                <a:latin typeface="Calibri"/>
                <a:ea typeface="Calibri"/>
                <a:cs typeface="Calibri"/>
                <a:sym typeface="Calibri"/>
              </a:rPr>
              <a:t>Si el radio pivote es 60 metros, el área es 11 304 m²</a:t>
            </a:r>
            <a:endParaRPr sz="2000" i="1"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s" sz="2000" i="1" dirty="0">
                <a:solidFill>
                  <a:schemeClr val="dk1"/>
                </a:solidFill>
                <a:latin typeface="Calibri"/>
                <a:ea typeface="Calibri"/>
                <a:cs typeface="Calibri"/>
                <a:sym typeface="Calibri"/>
              </a:rPr>
              <a:t>De esta forma, si el área del círculo que necesitamos estimar es  de 6 000 m², entonces el radio del pivote debe medir entre 30 y 60 metros. </a:t>
            </a:r>
            <a:endParaRPr sz="2000" i="1" dirty="0">
              <a:solidFill>
                <a:schemeClr val="dk1"/>
              </a:solidFill>
              <a:latin typeface="Calibri"/>
              <a:ea typeface="Calibri"/>
              <a:cs typeface="Calibri"/>
              <a:sym typeface="Calibri"/>
            </a:endParaRPr>
          </a:p>
        </p:txBody>
      </p:sp>
      <p:sp>
        <p:nvSpPr>
          <p:cNvPr id="202" name="Google Shape;202;p36"/>
          <p:cNvSpPr txBox="1"/>
          <p:nvPr/>
        </p:nvSpPr>
        <p:spPr>
          <a:xfrm>
            <a:off x="471025" y="458701"/>
            <a:ext cx="4144200" cy="530884"/>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Font typeface="Arial"/>
              <a:buNone/>
            </a:pPr>
            <a:r>
              <a:rPr lang="es" sz="3000" b="1" dirty="0">
                <a:solidFill>
                  <a:srgbClr val="423B71"/>
                </a:solidFill>
                <a:latin typeface="Calibri"/>
                <a:ea typeface="Calibri"/>
                <a:cs typeface="Calibri"/>
                <a:sym typeface="Calibri"/>
              </a:rPr>
              <a:t>Principales Ideas</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08" name="Google Shape;208;p37"/>
          <p:cNvSpPr/>
          <p:nvPr/>
        </p:nvSpPr>
        <p:spPr>
          <a:xfrm>
            <a:off x="288300" y="1256300"/>
            <a:ext cx="4283700" cy="34593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2100">
              <a:latin typeface="Calibri"/>
              <a:ea typeface="Calibri"/>
              <a:cs typeface="Calibri"/>
              <a:sym typeface="Calibri"/>
            </a:endParaRPr>
          </a:p>
        </p:txBody>
      </p:sp>
      <p:sp>
        <p:nvSpPr>
          <p:cNvPr id="210" name="Google Shape;210;p37"/>
          <p:cNvSpPr/>
          <p:nvPr/>
        </p:nvSpPr>
        <p:spPr>
          <a:xfrm>
            <a:off x="4934750" y="1884850"/>
            <a:ext cx="3667800" cy="1052400"/>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1200"/>
              </a:spcAft>
              <a:buNone/>
            </a:pPr>
            <a:endParaRPr sz="1800">
              <a:solidFill>
                <a:srgbClr val="111111"/>
              </a:solidFill>
              <a:latin typeface="Calibri"/>
              <a:ea typeface="Calibri"/>
              <a:cs typeface="Calibri"/>
              <a:sym typeface="Calibri"/>
            </a:endParaRPr>
          </a:p>
        </p:txBody>
      </p:sp>
      <p:sp>
        <p:nvSpPr>
          <p:cNvPr id="211" name="Google Shape;211;p37"/>
          <p:cNvSpPr txBox="1"/>
          <p:nvPr/>
        </p:nvSpPr>
        <p:spPr>
          <a:xfrm>
            <a:off x="4891525" y="2006750"/>
            <a:ext cx="3628800" cy="1458831"/>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s" sz="1800" b="1" dirty="0">
                <a:solidFill>
                  <a:srgbClr val="111111"/>
                </a:solidFill>
                <a:latin typeface="Calibri" panose="020F0502020204030204" pitchFamily="34" charset="0"/>
                <a:ea typeface="Nunito"/>
                <a:cs typeface="Calibri" panose="020F0502020204030204" pitchFamily="34" charset="0"/>
                <a:sym typeface="Nunito"/>
              </a:rPr>
              <a:t>¿Cuál fue tu estrategia para calcular el largo del pivote?</a:t>
            </a:r>
            <a:endParaRPr sz="1800" b="1" dirty="0">
              <a:solidFill>
                <a:srgbClr val="111111"/>
              </a:solidFill>
              <a:latin typeface="Calibri" panose="020F0502020204030204" pitchFamily="34" charset="0"/>
              <a:ea typeface="Nunito"/>
              <a:cs typeface="Calibri" panose="020F0502020204030204" pitchFamily="34" charset="0"/>
              <a:sym typeface="Nunito"/>
            </a:endParaRPr>
          </a:p>
          <a:p>
            <a:pPr marL="0" lvl="0" indent="0" algn="l" rtl="0">
              <a:lnSpc>
                <a:spcPct val="115000"/>
              </a:lnSpc>
              <a:spcBef>
                <a:spcPts val="0"/>
              </a:spcBef>
              <a:spcAft>
                <a:spcPts val="0"/>
              </a:spcAft>
              <a:buNone/>
            </a:pPr>
            <a:endParaRPr sz="1800" b="1" dirty="0">
              <a:solidFill>
                <a:srgbClr val="111111"/>
              </a:solidFill>
              <a:latin typeface="Calibri" panose="020F0502020204030204" pitchFamily="34" charset="0"/>
              <a:ea typeface="Nunito"/>
              <a:cs typeface="Calibri" panose="020F0502020204030204" pitchFamily="34" charset="0"/>
              <a:sym typeface="Nunito"/>
            </a:endParaRPr>
          </a:p>
          <a:p>
            <a:pPr marL="0" lvl="0" indent="0" algn="l" rtl="0">
              <a:lnSpc>
                <a:spcPct val="115000"/>
              </a:lnSpc>
              <a:spcBef>
                <a:spcPts val="0"/>
              </a:spcBef>
              <a:spcAft>
                <a:spcPts val="0"/>
              </a:spcAft>
              <a:buNone/>
            </a:pPr>
            <a:endParaRPr sz="1800" dirty="0">
              <a:latin typeface="Calibri" panose="020F0502020204030204" pitchFamily="34" charset="0"/>
              <a:cs typeface="Calibri" panose="020F0502020204030204" pitchFamily="34" charset="0"/>
            </a:endParaRPr>
          </a:p>
        </p:txBody>
      </p:sp>
      <p:sp>
        <p:nvSpPr>
          <p:cNvPr id="2" name="Google Shape;195;p35">
            <a:extLst>
              <a:ext uri="{FF2B5EF4-FFF2-40B4-BE49-F238E27FC236}">
                <a16:creationId xmlns:a16="http://schemas.microsoft.com/office/drawing/2014/main" id="{F9C44F53-3279-5777-19AB-B7F43BC01FD1}"/>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3</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17" name="Google Shape;217;p38"/>
          <p:cNvSpPr/>
          <p:nvPr/>
        </p:nvSpPr>
        <p:spPr>
          <a:xfrm>
            <a:off x="288300" y="1256300"/>
            <a:ext cx="4283700" cy="34593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marL="0" lvl="0" indent="0" algn="l" rtl="0">
              <a:spcBef>
                <a:spcPts val="0"/>
              </a:spcBef>
              <a:spcAft>
                <a:spcPts val="0"/>
              </a:spcAft>
              <a:buClr>
                <a:schemeClr val="dk1"/>
              </a:buClr>
              <a:buSzPts val="2700"/>
              <a:buFont typeface="Arial"/>
              <a:buNone/>
            </a:pPr>
            <a:endParaRPr sz="2100">
              <a:latin typeface="Calibri"/>
              <a:ea typeface="Calibri"/>
              <a:cs typeface="Calibri"/>
              <a:sym typeface="Calibri"/>
            </a:endParaRPr>
          </a:p>
        </p:txBody>
      </p:sp>
      <p:sp>
        <p:nvSpPr>
          <p:cNvPr id="219" name="Google Shape;219;p38"/>
          <p:cNvSpPr/>
          <p:nvPr/>
        </p:nvSpPr>
        <p:spPr>
          <a:xfrm>
            <a:off x="4934750" y="1884850"/>
            <a:ext cx="3667800" cy="1052400"/>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1200"/>
              </a:spcAft>
              <a:buNone/>
            </a:pPr>
            <a:endParaRPr sz="1800">
              <a:solidFill>
                <a:srgbClr val="111111"/>
              </a:solidFill>
              <a:latin typeface="Calibri"/>
              <a:ea typeface="Calibri"/>
              <a:cs typeface="Calibri"/>
              <a:sym typeface="Calibri"/>
            </a:endParaRPr>
          </a:p>
        </p:txBody>
      </p:sp>
      <p:sp>
        <p:nvSpPr>
          <p:cNvPr id="221" name="Google Shape;221;p38"/>
          <p:cNvSpPr txBox="1"/>
          <p:nvPr/>
        </p:nvSpPr>
        <p:spPr>
          <a:xfrm>
            <a:off x="4934750" y="3176614"/>
            <a:ext cx="3667800"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800" dirty="0">
                <a:solidFill>
                  <a:srgbClr val="111111"/>
                </a:solidFill>
                <a:latin typeface="Calibri" panose="020F0502020204030204" pitchFamily="34" charset="0"/>
                <a:ea typeface="Nunito"/>
                <a:cs typeface="Calibri" panose="020F0502020204030204" pitchFamily="34" charset="0"/>
                <a:sym typeface="Nunito"/>
              </a:rPr>
              <a:t>Respuesta: El radio del pivote mide entre </a:t>
            </a:r>
            <a:r>
              <a:rPr lang="es" sz="1800" dirty="0">
                <a:solidFill>
                  <a:schemeClr val="dk1"/>
                </a:solidFill>
                <a:latin typeface="Calibri" panose="020F0502020204030204" pitchFamily="34" charset="0"/>
                <a:ea typeface="Calibri"/>
                <a:cs typeface="Calibri" panose="020F0502020204030204" pitchFamily="34" charset="0"/>
                <a:sym typeface="Calibri"/>
              </a:rPr>
              <a:t>43 y 44 metros. (r ≈ 43,703 m)</a:t>
            </a:r>
            <a:endParaRPr sz="1800" dirty="0">
              <a:latin typeface="Calibri" panose="020F0502020204030204" pitchFamily="34" charset="0"/>
              <a:cs typeface="Calibri" panose="020F0502020204030204" pitchFamily="34" charset="0"/>
            </a:endParaRPr>
          </a:p>
        </p:txBody>
      </p:sp>
      <p:sp>
        <p:nvSpPr>
          <p:cNvPr id="2" name="Google Shape;195;p35">
            <a:extLst>
              <a:ext uri="{FF2B5EF4-FFF2-40B4-BE49-F238E27FC236}">
                <a16:creationId xmlns:a16="http://schemas.microsoft.com/office/drawing/2014/main" id="{6489AE84-2AD5-FB7D-2B70-93AD00C34344}"/>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3</a:t>
            </a:r>
            <a:endParaRPr sz="3000" b="1" i="0" u="none" strike="noStrike" cap="none" dirty="0">
              <a:solidFill>
                <a:srgbClr val="423B71"/>
              </a:solidFill>
              <a:latin typeface="Calibri"/>
              <a:ea typeface="Calibri"/>
              <a:cs typeface="Calibri"/>
              <a:sym typeface="Calibri"/>
            </a:endParaRPr>
          </a:p>
        </p:txBody>
      </p:sp>
      <p:sp>
        <p:nvSpPr>
          <p:cNvPr id="3" name="Google Shape;211;p37">
            <a:extLst>
              <a:ext uri="{FF2B5EF4-FFF2-40B4-BE49-F238E27FC236}">
                <a16:creationId xmlns:a16="http://schemas.microsoft.com/office/drawing/2014/main" id="{F36954AA-E98A-2333-1420-7BFFCB46F6EE}"/>
              </a:ext>
            </a:extLst>
          </p:cNvPr>
          <p:cNvSpPr txBox="1"/>
          <p:nvPr/>
        </p:nvSpPr>
        <p:spPr>
          <a:xfrm>
            <a:off x="4891525" y="2006750"/>
            <a:ext cx="3628800" cy="1458831"/>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s" sz="1800" b="1" dirty="0">
                <a:solidFill>
                  <a:srgbClr val="111111"/>
                </a:solidFill>
                <a:latin typeface="Calibri" panose="020F0502020204030204" pitchFamily="34" charset="0"/>
                <a:ea typeface="Nunito"/>
                <a:cs typeface="Calibri" panose="020F0502020204030204" pitchFamily="34" charset="0"/>
                <a:sym typeface="Nunito"/>
              </a:rPr>
              <a:t>¿Cuál fue tu estrategia para calcular el largo del pivote?</a:t>
            </a:r>
            <a:endParaRPr sz="1800" b="1" dirty="0">
              <a:solidFill>
                <a:srgbClr val="111111"/>
              </a:solidFill>
              <a:latin typeface="Calibri" panose="020F0502020204030204" pitchFamily="34" charset="0"/>
              <a:ea typeface="Nunito"/>
              <a:cs typeface="Calibri" panose="020F0502020204030204" pitchFamily="34" charset="0"/>
              <a:sym typeface="Nunito"/>
            </a:endParaRPr>
          </a:p>
          <a:p>
            <a:pPr marL="0" lvl="0" indent="0" algn="l" rtl="0">
              <a:lnSpc>
                <a:spcPct val="115000"/>
              </a:lnSpc>
              <a:spcBef>
                <a:spcPts val="0"/>
              </a:spcBef>
              <a:spcAft>
                <a:spcPts val="0"/>
              </a:spcAft>
              <a:buNone/>
            </a:pPr>
            <a:endParaRPr sz="1800" b="1" dirty="0">
              <a:solidFill>
                <a:srgbClr val="111111"/>
              </a:solidFill>
              <a:latin typeface="Calibri" panose="020F0502020204030204" pitchFamily="34" charset="0"/>
              <a:ea typeface="Nunito"/>
              <a:cs typeface="Calibri" panose="020F0502020204030204" pitchFamily="34" charset="0"/>
              <a:sym typeface="Nunito"/>
            </a:endParaRPr>
          </a:p>
          <a:p>
            <a:pPr marL="0" lvl="0" indent="0" algn="l" rtl="0">
              <a:lnSpc>
                <a:spcPct val="115000"/>
              </a:lnSpc>
              <a:spcBef>
                <a:spcPts val="0"/>
              </a:spcBef>
              <a:spcAft>
                <a:spcPts val="0"/>
              </a:spcAft>
              <a:buNone/>
            </a:pP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27" name="Google Shape;227;p39"/>
          <p:cNvSpPr/>
          <p:nvPr/>
        </p:nvSpPr>
        <p:spPr>
          <a:xfrm>
            <a:off x="561825" y="1003150"/>
            <a:ext cx="7212000" cy="34593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s" sz="1800" dirty="0">
                <a:latin typeface="Calibri"/>
                <a:ea typeface="Calibri"/>
                <a:cs typeface="Calibri"/>
                <a:sym typeface="Calibri"/>
              </a:rPr>
              <a:t>Analiza la siguiente información relativa al uso de sistemas de riego de pivote en el país: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ctr" rtl="0">
              <a:spcBef>
                <a:spcPts val="0"/>
              </a:spcBef>
              <a:spcAft>
                <a:spcPts val="0"/>
              </a:spcAft>
              <a:buNone/>
            </a:pPr>
            <a:r>
              <a:rPr lang="es" sz="1800" i="1" dirty="0">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lang="es" sz="1800" dirty="0">
                <a:latin typeface="Calibri"/>
                <a:ea typeface="Calibri"/>
                <a:cs typeface="Calibri"/>
                <a:sym typeface="Calibri"/>
              </a:rPr>
              <a:t> (red agricola, 2016)</a:t>
            </a:r>
            <a:endParaRPr sz="2100" dirty="0">
              <a:latin typeface="Calibri"/>
              <a:ea typeface="Calibri"/>
              <a:cs typeface="Calibri"/>
              <a:sym typeface="Calibri"/>
            </a:endParaRPr>
          </a:p>
        </p:txBody>
      </p:sp>
      <p:sp>
        <p:nvSpPr>
          <p:cNvPr id="2" name="Google Shape;195;p35">
            <a:extLst>
              <a:ext uri="{FF2B5EF4-FFF2-40B4-BE49-F238E27FC236}">
                <a16:creationId xmlns:a16="http://schemas.microsoft.com/office/drawing/2014/main" id="{94F3574D-850C-2704-EF5F-41D37B74FD5A}"/>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4</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p:nvPr/>
        </p:nvSpPr>
        <p:spPr>
          <a:xfrm>
            <a:off x="471025" y="1418350"/>
            <a:ext cx="7298400" cy="1963500"/>
          </a:xfrm>
          <a:prstGeom prst="rect">
            <a:avLst/>
          </a:prstGeom>
          <a:noFill/>
          <a:ln w="9525" cap="flat" cmpd="sng">
            <a:solidFill>
              <a:srgbClr val="62B7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txBox="1"/>
          <p:nvPr/>
        </p:nvSpPr>
        <p:spPr>
          <a:xfrm>
            <a:off x="740425" y="1742050"/>
            <a:ext cx="6759600" cy="1316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2000">
                <a:solidFill>
                  <a:schemeClr val="dk1"/>
                </a:solidFill>
                <a:latin typeface="Calibri"/>
                <a:ea typeface="Calibri"/>
                <a:cs typeface="Calibri"/>
                <a:sym typeface="Calibri"/>
              </a:rPr>
              <a:t>Las dimensiones del pivote son bastante más largas  en comparación a las de la actividad 1, de esta forma, el área que cubre el pivote es muy grande. Por ello, es necesario expresarla en una unidad de medida mayor, en este caso, en </a:t>
            </a:r>
            <a:r>
              <a:rPr lang="es" sz="2100" b="1">
                <a:solidFill>
                  <a:schemeClr val="dk1"/>
                </a:solidFill>
                <a:latin typeface="Calibri"/>
                <a:ea typeface="Calibri"/>
                <a:cs typeface="Calibri"/>
                <a:sym typeface="Calibri"/>
              </a:rPr>
              <a:t>hectáreas</a:t>
            </a:r>
            <a:r>
              <a:rPr lang="e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2" name="Google Shape;235;p40">
            <a:extLst>
              <a:ext uri="{FF2B5EF4-FFF2-40B4-BE49-F238E27FC236}">
                <a16:creationId xmlns:a16="http://schemas.microsoft.com/office/drawing/2014/main" id="{9923CCE2-18A8-5A40-7DE6-F6B1B7516CCA}"/>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Font typeface="Arial"/>
              <a:buNone/>
            </a:pPr>
            <a:r>
              <a:rPr lang="es" sz="3000" b="1" dirty="0">
                <a:solidFill>
                  <a:srgbClr val="423B71"/>
                </a:solidFill>
                <a:latin typeface="Calibri"/>
                <a:ea typeface="Calibri"/>
                <a:cs typeface="Calibri"/>
                <a:sym typeface="Calibri"/>
              </a:rPr>
              <a:t>Principales Ideas</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41"/>
          <p:cNvPicPr preferRelativeResize="0"/>
          <p:nvPr/>
        </p:nvPicPr>
        <p:blipFill>
          <a:blip r:embed="rId3">
            <a:alphaModFix/>
          </a:blip>
          <a:stretch>
            <a:fillRect/>
          </a:stretch>
        </p:blipFill>
        <p:spPr>
          <a:xfrm>
            <a:off x="671075" y="778775"/>
            <a:ext cx="7093381" cy="3990027"/>
          </a:xfrm>
          <a:prstGeom prst="rect">
            <a:avLst/>
          </a:prstGeom>
          <a:noFill/>
          <a:ln>
            <a:noFill/>
          </a:ln>
        </p:spPr>
      </p:pic>
      <p:sp>
        <p:nvSpPr>
          <p:cNvPr id="2" name="Google Shape;235;p40">
            <a:extLst>
              <a:ext uri="{FF2B5EF4-FFF2-40B4-BE49-F238E27FC236}">
                <a16:creationId xmlns:a16="http://schemas.microsoft.com/office/drawing/2014/main" id="{BE966848-C95D-F213-3023-30D6FB7F830B}"/>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Font typeface="Arial"/>
              <a:buNone/>
            </a:pPr>
            <a:r>
              <a:rPr lang="es" sz="3000" b="1" dirty="0">
                <a:solidFill>
                  <a:srgbClr val="423B71"/>
                </a:solidFill>
                <a:latin typeface="Calibri"/>
                <a:ea typeface="Calibri"/>
                <a:cs typeface="Calibri"/>
                <a:sym typeface="Calibri"/>
              </a:rPr>
              <a:t>Principales Ideas</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2"/>
          <p:cNvSpPr txBox="1"/>
          <p:nvPr/>
        </p:nvSpPr>
        <p:spPr>
          <a:xfrm>
            <a:off x="1378725" y="1197263"/>
            <a:ext cx="6222300" cy="11775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1100"/>
              <a:buFont typeface="Arial"/>
              <a:buNone/>
            </a:pPr>
            <a:r>
              <a:rPr lang="es" sz="1800" i="1">
                <a:solidFill>
                  <a:schemeClr val="dk1"/>
                </a:solidFill>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lang="es" sz="1800">
                <a:solidFill>
                  <a:schemeClr val="dk1"/>
                </a:solidFill>
                <a:latin typeface="Calibri"/>
                <a:ea typeface="Calibri"/>
                <a:cs typeface="Calibri"/>
                <a:sym typeface="Calibri"/>
              </a:rPr>
              <a:t> (red agricola, 2016)</a:t>
            </a:r>
            <a:endParaRPr sz="2100" b="0" i="0" u="none" strike="noStrike" cap="none">
              <a:solidFill>
                <a:srgbClr val="423B71"/>
              </a:solidFill>
              <a:latin typeface="Calibri"/>
              <a:ea typeface="Calibri"/>
              <a:cs typeface="Calibri"/>
              <a:sym typeface="Calibri"/>
            </a:endParaRPr>
          </a:p>
        </p:txBody>
      </p:sp>
      <p:sp>
        <p:nvSpPr>
          <p:cNvPr id="247" name="Google Shape;247;p42"/>
          <p:cNvSpPr/>
          <p:nvPr/>
        </p:nvSpPr>
        <p:spPr>
          <a:xfrm>
            <a:off x="594525" y="2624550"/>
            <a:ext cx="7866600" cy="1315500"/>
          </a:xfrm>
          <a:prstGeom prst="rect">
            <a:avLst/>
          </a:prstGeom>
          <a:solidFill>
            <a:srgbClr val="F3F3F3"/>
          </a:solidFill>
          <a:ln>
            <a:noFill/>
          </a:ln>
        </p:spPr>
        <p:txBody>
          <a:bodyPr spcFirstLastPara="1" wrap="square" lIns="68575" tIns="68575" rIns="68575" bIns="68575" anchor="ctr" anchorCtr="0">
            <a:noAutofit/>
          </a:bodyPr>
          <a:lstStyle/>
          <a:p>
            <a:pPr marL="457200" lvl="0" indent="-342900" algn="l" rtl="0">
              <a:lnSpc>
                <a:spcPct val="115000"/>
              </a:lnSpc>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¿Es correcta la información relativa a la cantidad de hectáreas que podía regar ese pivote? (1 ha = 10 000 </a:t>
            </a:r>
            <a:r>
              <a:rPr lang="es" sz="1800">
                <a:solidFill>
                  <a:srgbClr val="111111"/>
                </a:solidFill>
                <a:latin typeface="Calibri"/>
                <a:ea typeface="Calibri"/>
                <a:cs typeface="Calibri"/>
                <a:sym typeface="Calibri"/>
              </a:rPr>
              <a:t>m²</a:t>
            </a:r>
            <a:r>
              <a:rPr lang="es" sz="1800">
                <a:solidFill>
                  <a:schemeClr val="dk1"/>
                </a:solidFill>
                <a:latin typeface="Calibri"/>
                <a:ea typeface="Calibri"/>
                <a:cs typeface="Calibri"/>
                <a:sym typeface="Calibri"/>
              </a:rPr>
              <a:t>) </a:t>
            </a:r>
            <a:endParaRPr sz="2700">
              <a:latin typeface="Calibri"/>
              <a:ea typeface="Calibri"/>
              <a:cs typeface="Calibri"/>
              <a:sym typeface="Calibri"/>
            </a:endParaRPr>
          </a:p>
        </p:txBody>
      </p:sp>
      <p:sp>
        <p:nvSpPr>
          <p:cNvPr id="2" name="Google Shape;195;p35">
            <a:extLst>
              <a:ext uri="{FF2B5EF4-FFF2-40B4-BE49-F238E27FC236}">
                <a16:creationId xmlns:a16="http://schemas.microsoft.com/office/drawing/2014/main" id="{713FC94E-8EB8-5ADC-4DBD-156182BD08CC}"/>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4</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54" name="Google Shape;254;p43"/>
          <p:cNvSpPr/>
          <p:nvPr/>
        </p:nvSpPr>
        <p:spPr>
          <a:xfrm>
            <a:off x="561825" y="1256300"/>
            <a:ext cx="4236000" cy="2526900"/>
          </a:xfrm>
          <a:prstGeom prst="rect">
            <a:avLst/>
          </a:prstGeom>
          <a:solidFill>
            <a:srgbClr val="F3F3F3"/>
          </a:solidFill>
          <a:ln>
            <a:noFill/>
          </a:ln>
        </p:spPr>
        <p:txBody>
          <a:bodyPr spcFirstLastPara="1" wrap="square" lIns="68575" tIns="68575" rIns="68575" bIns="68575" anchor="ctr" anchorCtr="0">
            <a:noAutofit/>
          </a:bodyPr>
          <a:lstStyle/>
          <a:p>
            <a:pPr marL="457200" lvl="0" indent="-342900" algn="l" rtl="0">
              <a:lnSpc>
                <a:spcPct val="115000"/>
              </a:lnSpc>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¿Es correcta la información relativa a la cantidad de hectáreas que podía regar ese pivote? (1 ha = 10 000 </a:t>
            </a:r>
            <a:r>
              <a:rPr lang="es" sz="1800">
                <a:solidFill>
                  <a:srgbClr val="111111"/>
                </a:solidFill>
                <a:latin typeface="Calibri"/>
                <a:ea typeface="Calibri"/>
                <a:cs typeface="Calibri"/>
                <a:sym typeface="Calibri"/>
              </a:rPr>
              <a:t>m²</a:t>
            </a:r>
            <a:r>
              <a:rPr lang="es" sz="1800">
                <a:solidFill>
                  <a:schemeClr val="dk1"/>
                </a:solidFill>
                <a:latin typeface="Calibri"/>
                <a:ea typeface="Calibri"/>
                <a:cs typeface="Calibri"/>
                <a:sym typeface="Calibri"/>
              </a:rPr>
              <a:t>) </a:t>
            </a:r>
            <a:endParaRPr sz="2700">
              <a:latin typeface="Calibri"/>
              <a:ea typeface="Calibri"/>
              <a:cs typeface="Calibri"/>
              <a:sym typeface="Calibri"/>
            </a:endParaRPr>
          </a:p>
        </p:txBody>
      </p:sp>
      <p:pic>
        <p:nvPicPr>
          <p:cNvPr id="256" name="Google Shape;256;p43"/>
          <p:cNvPicPr preferRelativeResize="0"/>
          <p:nvPr/>
        </p:nvPicPr>
        <p:blipFill>
          <a:blip r:embed="rId3">
            <a:alphaModFix/>
          </a:blip>
          <a:stretch>
            <a:fillRect/>
          </a:stretch>
        </p:blipFill>
        <p:spPr>
          <a:xfrm>
            <a:off x="5685100" y="1611700"/>
            <a:ext cx="2545850" cy="1696100"/>
          </a:xfrm>
          <a:prstGeom prst="rect">
            <a:avLst/>
          </a:prstGeom>
          <a:noFill/>
          <a:ln>
            <a:noFill/>
          </a:ln>
        </p:spPr>
      </p:pic>
      <p:sp>
        <p:nvSpPr>
          <p:cNvPr id="257" name="Google Shape;257;p43"/>
          <p:cNvSpPr/>
          <p:nvPr/>
        </p:nvSpPr>
        <p:spPr>
          <a:xfrm>
            <a:off x="4959025" y="3468324"/>
            <a:ext cx="3948600" cy="1083355"/>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 sz="1600" dirty="0">
                <a:solidFill>
                  <a:srgbClr val="111111"/>
                </a:solidFill>
                <a:latin typeface="Calibri" panose="020F0502020204030204" pitchFamily="34" charset="0"/>
                <a:ea typeface="Nunito"/>
                <a:cs typeface="Calibri" panose="020F0502020204030204" pitchFamily="34" charset="0"/>
                <a:sym typeface="Nunito"/>
              </a:rPr>
              <a:t>Si es correcta, ya que la cifra es cercana a las 210 ha, por tanto, era el área que regaba el pivote. </a:t>
            </a:r>
            <a:endParaRPr sz="1600" dirty="0">
              <a:solidFill>
                <a:srgbClr val="111111"/>
              </a:solidFill>
              <a:latin typeface="Calibri" panose="020F0502020204030204" pitchFamily="34" charset="0"/>
              <a:ea typeface="Calibri"/>
              <a:cs typeface="Calibri" panose="020F0502020204030204" pitchFamily="34" charset="0"/>
              <a:sym typeface="Calibri"/>
            </a:endParaRPr>
          </a:p>
        </p:txBody>
      </p:sp>
      <p:sp>
        <p:nvSpPr>
          <p:cNvPr id="2" name="Google Shape;195;p35">
            <a:extLst>
              <a:ext uri="{FF2B5EF4-FFF2-40B4-BE49-F238E27FC236}">
                <a16:creationId xmlns:a16="http://schemas.microsoft.com/office/drawing/2014/main" id="{D6C939D6-E25F-626B-2909-CF98D0772707}"/>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4</a:t>
            </a:r>
            <a:endParaRPr sz="3000" b="1" i="0" u="none" strike="noStrike" cap="none" dirty="0">
              <a:solidFill>
                <a:srgbClr val="423B7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44"/>
          <p:cNvSpPr/>
          <p:nvPr/>
        </p:nvSpPr>
        <p:spPr>
          <a:xfrm>
            <a:off x="561825" y="1256300"/>
            <a:ext cx="3712148" cy="136498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None/>
            </a:pPr>
            <a:r>
              <a:rPr lang="es" sz="2000" dirty="0">
                <a:solidFill>
                  <a:schemeClr val="dk1"/>
                </a:solidFill>
                <a:latin typeface="Calibri"/>
                <a:ea typeface="Calibri"/>
                <a:cs typeface="Calibri"/>
                <a:sym typeface="Calibri"/>
              </a:rPr>
              <a:t>2. Haz un dibujo estimado de la superficie regada por ese pivote.</a:t>
            </a:r>
            <a:endParaRPr sz="2000" dirty="0">
              <a:latin typeface="Calibri"/>
              <a:ea typeface="Calibri"/>
              <a:cs typeface="Calibri"/>
              <a:sym typeface="Calibri"/>
            </a:endParaRPr>
          </a:p>
        </p:txBody>
      </p:sp>
      <p:pic>
        <p:nvPicPr>
          <p:cNvPr id="265" name="Google Shape;265;p44"/>
          <p:cNvPicPr preferRelativeResize="0"/>
          <p:nvPr/>
        </p:nvPicPr>
        <p:blipFill rotWithShape="1">
          <a:blip r:embed="rId3">
            <a:alphaModFix/>
          </a:blip>
          <a:srcRect l="21380" t="5271" r="1154" b="3835"/>
          <a:stretch/>
        </p:blipFill>
        <p:spPr>
          <a:xfrm>
            <a:off x="5595688" y="1564899"/>
            <a:ext cx="2574299" cy="2013701"/>
          </a:xfrm>
          <a:prstGeom prst="rect">
            <a:avLst/>
          </a:prstGeom>
          <a:noFill/>
          <a:ln>
            <a:noFill/>
          </a:ln>
        </p:spPr>
      </p:pic>
      <p:sp>
        <p:nvSpPr>
          <p:cNvPr id="2" name="Google Shape;195;p35">
            <a:extLst>
              <a:ext uri="{FF2B5EF4-FFF2-40B4-BE49-F238E27FC236}">
                <a16:creationId xmlns:a16="http://schemas.microsoft.com/office/drawing/2014/main" id="{7E448E45-5604-F9F8-1120-1D34EEE6699B}"/>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4</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7"/>
          <p:cNvSpPr txBox="1"/>
          <p:nvPr/>
        </p:nvSpPr>
        <p:spPr>
          <a:xfrm>
            <a:off x="444650" y="524400"/>
            <a:ext cx="6977400" cy="94638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ES" sz="3000" b="1" dirty="0">
                <a:solidFill>
                  <a:srgbClr val="423B71"/>
                </a:solidFill>
                <a:latin typeface="Calibri"/>
                <a:ea typeface="Calibri"/>
                <a:cs typeface="Calibri"/>
                <a:sym typeface="Calibri"/>
              </a:rPr>
              <a:t>Infografía</a:t>
            </a:r>
            <a:endParaRPr sz="3000" b="1" dirty="0">
              <a:solidFill>
                <a:srgbClr val="423B71"/>
              </a:solidFill>
              <a:latin typeface="Calibri"/>
              <a:ea typeface="Calibri"/>
              <a:cs typeface="Calibri"/>
              <a:sym typeface="Calibri"/>
            </a:endParaRPr>
          </a:p>
          <a:p>
            <a:pPr marL="0" marR="0" lvl="0" indent="0" algn="ctr" rtl="0">
              <a:lnSpc>
                <a:spcPct val="100000"/>
              </a:lnSpc>
              <a:spcBef>
                <a:spcPts val="0"/>
              </a:spcBef>
              <a:spcAft>
                <a:spcPts val="0"/>
              </a:spcAft>
              <a:buNone/>
            </a:pPr>
            <a:endParaRPr sz="2700" b="1" i="0" u="none" strike="noStrike" cap="none" dirty="0">
              <a:solidFill>
                <a:srgbClr val="423B71"/>
              </a:solidFill>
              <a:latin typeface="Calibri"/>
              <a:ea typeface="Calibri"/>
              <a:cs typeface="Calibri"/>
              <a:sym typeface="Calibri"/>
            </a:endParaRPr>
          </a:p>
        </p:txBody>
      </p:sp>
      <p:pic>
        <p:nvPicPr>
          <p:cNvPr id="133" name="Google Shape;133;p27"/>
          <p:cNvPicPr preferRelativeResize="0"/>
          <p:nvPr/>
        </p:nvPicPr>
        <p:blipFill>
          <a:blip r:embed="rId3">
            <a:alphaModFix/>
          </a:blip>
          <a:stretch>
            <a:fillRect/>
          </a:stretch>
        </p:blipFill>
        <p:spPr>
          <a:xfrm>
            <a:off x="2802934" y="1777852"/>
            <a:ext cx="3538127" cy="2863601"/>
          </a:xfrm>
          <a:prstGeom prst="rect">
            <a:avLst/>
          </a:prstGeom>
          <a:noFill/>
          <a:ln>
            <a:noFill/>
          </a:ln>
        </p:spPr>
      </p:pic>
      <p:sp>
        <p:nvSpPr>
          <p:cNvPr id="134" name="Google Shape;134;p27"/>
          <p:cNvSpPr txBox="1"/>
          <p:nvPr/>
        </p:nvSpPr>
        <p:spPr>
          <a:xfrm>
            <a:off x="783631" y="1193799"/>
            <a:ext cx="7576731"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Font typeface="Arial"/>
              <a:buNone/>
            </a:pPr>
            <a:r>
              <a:rPr lang="es" sz="2400" dirty="0">
                <a:solidFill>
                  <a:srgbClr val="423B71"/>
                </a:solidFill>
                <a:latin typeface="Calibri"/>
                <a:ea typeface="Calibri"/>
                <a:cs typeface="Calibri"/>
                <a:sym typeface="Calibri"/>
              </a:rPr>
              <a:t>Revisemos el recurso “Pivotes: Círculo de riego sostenible”</a:t>
            </a:r>
            <a:endParaRPr sz="2400" dirty="0">
              <a:latin typeface="Calibri"/>
              <a:ea typeface="Calibri"/>
              <a:cs typeface="Calibri"/>
              <a:sym typeface="Calibri"/>
            </a:endParaRPr>
          </a:p>
        </p:txBody>
      </p:sp>
      <p:sp>
        <p:nvSpPr>
          <p:cNvPr id="135" name="Google Shape;135;p27"/>
          <p:cNvSpPr txBox="1"/>
          <p:nvPr/>
        </p:nvSpPr>
        <p:spPr>
          <a:xfrm>
            <a:off x="2860176" y="4619100"/>
            <a:ext cx="35565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i="1" dirty="0">
                <a:solidFill>
                  <a:srgbClr val="433B71"/>
                </a:solidFill>
                <a:latin typeface="Calibri"/>
                <a:ea typeface="Calibri"/>
                <a:cs typeface="Calibri"/>
                <a:sym typeface="Calibri"/>
              </a:rPr>
              <a:t>*Imagen referencial de la situación</a:t>
            </a:r>
            <a:r>
              <a:rPr lang="es" sz="1200" dirty="0">
                <a:solidFill>
                  <a:srgbClr val="433B71"/>
                </a:solidFill>
                <a:latin typeface="Calibri"/>
                <a:ea typeface="Calibri"/>
                <a:cs typeface="Calibri"/>
                <a:sym typeface="Calibri"/>
              </a:rPr>
              <a:t> </a:t>
            </a:r>
            <a:endParaRPr sz="1200" dirty="0">
              <a:solidFill>
                <a:srgbClr val="433B7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pic>
        <p:nvPicPr>
          <p:cNvPr id="273" name="Google Shape;273;p45"/>
          <p:cNvPicPr preferRelativeResize="0"/>
          <p:nvPr/>
        </p:nvPicPr>
        <p:blipFill>
          <a:blip r:embed="rId3">
            <a:alphaModFix/>
          </a:blip>
          <a:stretch>
            <a:fillRect/>
          </a:stretch>
        </p:blipFill>
        <p:spPr>
          <a:xfrm>
            <a:off x="5159650" y="1479050"/>
            <a:ext cx="2960124" cy="3044874"/>
          </a:xfrm>
          <a:prstGeom prst="rect">
            <a:avLst/>
          </a:prstGeom>
          <a:noFill/>
          <a:ln>
            <a:noFill/>
          </a:ln>
        </p:spPr>
      </p:pic>
      <p:sp>
        <p:nvSpPr>
          <p:cNvPr id="2" name="Google Shape;263;p44">
            <a:extLst>
              <a:ext uri="{FF2B5EF4-FFF2-40B4-BE49-F238E27FC236}">
                <a16:creationId xmlns:a16="http://schemas.microsoft.com/office/drawing/2014/main" id="{9AEB2C1A-6AA4-430C-2F69-5E79D75C91D6}"/>
              </a:ext>
            </a:extLst>
          </p:cNvPr>
          <p:cNvSpPr/>
          <p:nvPr/>
        </p:nvSpPr>
        <p:spPr>
          <a:xfrm>
            <a:off x="561825" y="1256300"/>
            <a:ext cx="3712148" cy="136498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None/>
            </a:pPr>
            <a:r>
              <a:rPr lang="es" sz="2000" dirty="0">
                <a:solidFill>
                  <a:schemeClr val="dk1"/>
                </a:solidFill>
                <a:latin typeface="Calibri"/>
                <a:ea typeface="Calibri"/>
                <a:cs typeface="Calibri"/>
                <a:sym typeface="Calibri"/>
              </a:rPr>
              <a:t>2. Haz un dibujo estimado de la superficie regada por ese pivote.</a:t>
            </a:r>
            <a:endParaRPr sz="2000" dirty="0">
              <a:latin typeface="Calibri"/>
              <a:ea typeface="Calibri"/>
              <a:cs typeface="Calibri"/>
              <a:sym typeface="Calibri"/>
            </a:endParaRPr>
          </a:p>
        </p:txBody>
      </p:sp>
      <p:sp>
        <p:nvSpPr>
          <p:cNvPr id="3" name="Google Shape;195;p35">
            <a:extLst>
              <a:ext uri="{FF2B5EF4-FFF2-40B4-BE49-F238E27FC236}">
                <a16:creationId xmlns:a16="http://schemas.microsoft.com/office/drawing/2014/main" id="{2FFCEAC8-2C47-631E-7B2C-6FE69A32861E}"/>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4</a:t>
            </a:r>
            <a:endParaRPr sz="3000" b="1" i="0" u="none" strike="noStrike" cap="none" dirty="0">
              <a:solidFill>
                <a:srgbClr val="423B7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79" name="Google Shape;279;p46"/>
          <p:cNvSpPr/>
          <p:nvPr/>
        </p:nvSpPr>
        <p:spPr>
          <a:xfrm>
            <a:off x="561825" y="1256300"/>
            <a:ext cx="4687508" cy="34593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None/>
            </a:pPr>
            <a:r>
              <a:rPr lang="es" sz="2000" dirty="0">
                <a:solidFill>
                  <a:schemeClr val="dk1"/>
                </a:solidFill>
                <a:latin typeface="Calibri"/>
                <a:ea typeface="Calibri"/>
                <a:cs typeface="Calibri"/>
                <a:sym typeface="Calibri"/>
              </a:rPr>
              <a:t>Un agricultor tiene un terreno circular que es regado por un pivote de 10 metros. Desea incrementar el área de la zona de riego en 5 metros cuadrados. Para lograrlo, plantea aumentar en 5 metros la longitud del pivote. ¿La idea del agricultor es correcta? Justifica.</a:t>
            </a:r>
            <a:endParaRPr sz="2000" dirty="0">
              <a:latin typeface="Calibri"/>
              <a:ea typeface="Calibri"/>
              <a:cs typeface="Calibri"/>
              <a:sym typeface="Calibri"/>
            </a:endParaRPr>
          </a:p>
        </p:txBody>
      </p:sp>
      <p:pic>
        <p:nvPicPr>
          <p:cNvPr id="281" name="Google Shape;281;p46"/>
          <p:cNvPicPr preferRelativeResize="0"/>
          <p:nvPr/>
        </p:nvPicPr>
        <p:blipFill>
          <a:blip r:embed="rId3">
            <a:alphaModFix/>
          </a:blip>
          <a:stretch>
            <a:fillRect/>
          </a:stretch>
        </p:blipFill>
        <p:spPr>
          <a:xfrm>
            <a:off x="5678925" y="2013050"/>
            <a:ext cx="2545850" cy="1696100"/>
          </a:xfrm>
          <a:prstGeom prst="rect">
            <a:avLst/>
          </a:prstGeom>
          <a:noFill/>
          <a:ln>
            <a:noFill/>
          </a:ln>
        </p:spPr>
      </p:pic>
      <p:sp>
        <p:nvSpPr>
          <p:cNvPr id="2" name="Google Shape;195;p35">
            <a:extLst>
              <a:ext uri="{FF2B5EF4-FFF2-40B4-BE49-F238E27FC236}">
                <a16:creationId xmlns:a16="http://schemas.microsoft.com/office/drawing/2014/main" id="{FB17845B-AADA-935D-CF8B-5C0C786F8260}"/>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5</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287" name="Google Shape;287;p47"/>
          <p:cNvSpPr/>
          <p:nvPr/>
        </p:nvSpPr>
        <p:spPr>
          <a:xfrm>
            <a:off x="685325" y="1429200"/>
            <a:ext cx="7773900" cy="25701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None/>
            </a:pPr>
            <a:r>
              <a:rPr lang="es" sz="2000" dirty="0">
                <a:solidFill>
                  <a:schemeClr val="dk1"/>
                </a:solidFill>
                <a:latin typeface="Calibri"/>
                <a:ea typeface="Calibri"/>
                <a:cs typeface="Calibri"/>
                <a:sym typeface="Calibri"/>
              </a:rPr>
              <a:t>Un agricultor tiene un </a:t>
            </a:r>
            <a:r>
              <a:rPr lang="es" sz="2000" u="sng" dirty="0">
                <a:solidFill>
                  <a:schemeClr val="dk1"/>
                </a:solidFill>
                <a:latin typeface="Calibri"/>
                <a:ea typeface="Calibri"/>
                <a:cs typeface="Calibri"/>
                <a:sym typeface="Calibri"/>
              </a:rPr>
              <a:t>terreno circular </a:t>
            </a:r>
            <a:r>
              <a:rPr lang="es" sz="2000" dirty="0">
                <a:solidFill>
                  <a:schemeClr val="dk1"/>
                </a:solidFill>
                <a:latin typeface="Calibri"/>
                <a:ea typeface="Calibri"/>
                <a:cs typeface="Calibri"/>
                <a:sym typeface="Calibri"/>
              </a:rPr>
              <a:t>que es regado por un pivote de </a:t>
            </a:r>
            <a:r>
              <a:rPr lang="es" sz="2000" b="1" dirty="0">
                <a:solidFill>
                  <a:schemeClr val="dk1"/>
                </a:solidFill>
                <a:latin typeface="Calibri"/>
                <a:ea typeface="Calibri"/>
                <a:cs typeface="Calibri"/>
                <a:sym typeface="Calibri"/>
              </a:rPr>
              <a:t>10 metros</a:t>
            </a:r>
            <a:r>
              <a:rPr lang="es" sz="2000" dirty="0">
                <a:solidFill>
                  <a:schemeClr val="dk1"/>
                </a:solidFill>
                <a:latin typeface="Calibri"/>
                <a:ea typeface="Calibri"/>
                <a:cs typeface="Calibri"/>
                <a:sym typeface="Calibri"/>
              </a:rPr>
              <a:t>. Desea incrementar el área de la zona de riego en </a:t>
            </a:r>
            <a:r>
              <a:rPr lang="es" sz="2000" b="1" dirty="0">
                <a:solidFill>
                  <a:schemeClr val="dk1"/>
                </a:solidFill>
                <a:latin typeface="Calibri"/>
                <a:ea typeface="Calibri"/>
                <a:cs typeface="Calibri"/>
                <a:sym typeface="Calibri"/>
              </a:rPr>
              <a:t>5 metros cuadrados</a:t>
            </a:r>
            <a:r>
              <a:rPr lang="es" sz="2000" dirty="0">
                <a:solidFill>
                  <a:schemeClr val="dk1"/>
                </a:solidFill>
                <a:latin typeface="Calibri"/>
                <a:ea typeface="Calibri"/>
                <a:cs typeface="Calibri"/>
                <a:sym typeface="Calibri"/>
              </a:rPr>
              <a:t>. Para lograrlo, plantea aumentar en </a:t>
            </a:r>
            <a:r>
              <a:rPr lang="es" sz="2000" b="1" dirty="0">
                <a:solidFill>
                  <a:schemeClr val="dk1"/>
                </a:solidFill>
                <a:latin typeface="Calibri"/>
                <a:ea typeface="Calibri"/>
                <a:cs typeface="Calibri"/>
                <a:sym typeface="Calibri"/>
              </a:rPr>
              <a:t>5 metros la longitud</a:t>
            </a:r>
            <a:r>
              <a:rPr lang="es" sz="2000" dirty="0">
                <a:solidFill>
                  <a:schemeClr val="dk1"/>
                </a:solidFill>
                <a:latin typeface="Calibri"/>
                <a:ea typeface="Calibri"/>
                <a:cs typeface="Calibri"/>
                <a:sym typeface="Calibri"/>
              </a:rPr>
              <a:t> del pivote. </a:t>
            </a:r>
            <a:endParaRPr sz="20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es" sz="2000" dirty="0">
                <a:solidFill>
                  <a:schemeClr val="dk1"/>
                </a:solidFill>
                <a:latin typeface="Calibri"/>
                <a:ea typeface="Calibri"/>
                <a:cs typeface="Calibri"/>
                <a:sym typeface="Calibri"/>
              </a:rPr>
              <a:t>                                   ¿La idea del agricultor es correcta? Justifica.</a:t>
            </a:r>
            <a:endParaRPr sz="2000" dirty="0">
              <a:latin typeface="Calibri"/>
              <a:ea typeface="Calibri"/>
              <a:cs typeface="Calibri"/>
              <a:sym typeface="Calibri"/>
            </a:endParaRPr>
          </a:p>
        </p:txBody>
      </p:sp>
      <p:sp>
        <p:nvSpPr>
          <p:cNvPr id="2" name="Google Shape;195;p35">
            <a:extLst>
              <a:ext uri="{FF2B5EF4-FFF2-40B4-BE49-F238E27FC236}">
                <a16:creationId xmlns:a16="http://schemas.microsoft.com/office/drawing/2014/main" id="{7A9C95FF-9380-3854-5E17-53F8A541C42F}"/>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5</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8"/>
          <p:cNvSpPr/>
          <p:nvPr/>
        </p:nvSpPr>
        <p:spPr>
          <a:xfrm>
            <a:off x="555650" y="1395775"/>
            <a:ext cx="4283700" cy="5370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None/>
            </a:pPr>
            <a:r>
              <a:rPr lang="es" sz="1800">
                <a:solidFill>
                  <a:schemeClr val="dk1"/>
                </a:solidFill>
                <a:latin typeface="Calibri"/>
                <a:ea typeface="Calibri"/>
                <a:cs typeface="Calibri"/>
                <a:sym typeface="Calibri"/>
              </a:rPr>
              <a:t>¿La idea del agricultor es correcta? Justifica.</a:t>
            </a:r>
            <a:endParaRPr sz="2700">
              <a:latin typeface="Calibri"/>
              <a:ea typeface="Calibri"/>
              <a:cs typeface="Calibri"/>
              <a:sym typeface="Calibri"/>
            </a:endParaRPr>
          </a:p>
        </p:txBody>
      </p:sp>
      <p:sp>
        <p:nvSpPr>
          <p:cNvPr id="295" name="Google Shape;295;p48"/>
          <p:cNvSpPr/>
          <p:nvPr/>
        </p:nvSpPr>
        <p:spPr>
          <a:xfrm>
            <a:off x="591200" y="2395400"/>
            <a:ext cx="8462700" cy="1531800"/>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15000"/>
              </a:lnSpc>
              <a:spcBef>
                <a:spcPts val="0"/>
              </a:spcBef>
              <a:spcAft>
                <a:spcPts val="1200"/>
              </a:spcAft>
              <a:buNone/>
            </a:pPr>
            <a:r>
              <a:rPr lang="es" sz="1800" dirty="0">
                <a:solidFill>
                  <a:srgbClr val="111111"/>
                </a:solidFill>
                <a:latin typeface="Calibri"/>
                <a:ea typeface="Calibri"/>
                <a:cs typeface="Calibri"/>
                <a:sym typeface="Calibri"/>
              </a:rPr>
              <a:t>Si el pivote es de 10 metros, el área del círculo es 314 m². Al aumentar en 5 metros el radio del pivote, el área es 706,5 m². Es decir, el área ha aumentado en 392,5 m², que es mucho más que los 5 m² de aumento que pensaba el agricultor.</a:t>
            </a:r>
            <a:endParaRPr sz="1800" dirty="0">
              <a:solidFill>
                <a:srgbClr val="111111"/>
              </a:solidFill>
              <a:latin typeface="Calibri"/>
              <a:ea typeface="Calibri"/>
              <a:cs typeface="Calibri"/>
              <a:sym typeface="Calibri"/>
            </a:endParaRPr>
          </a:p>
        </p:txBody>
      </p:sp>
      <p:sp>
        <p:nvSpPr>
          <p:cNvPr id="296" name="Google Shape;296;p48"/>
          <p:cNvSpPr txBox="1"/>
          <p:nvPr/>
        </p:nvSpPr>
        <p:spPr>
          <a:xfrm>
            <a:off x="6032700" y="1764100"/>
            <a:ext cx="2704500" cy="4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dirty="0">
                <a:latin typeface="Calibri"/>
                <a:ea typeface="Calibri"/>
                <a:cs typeface="Calibri"/>
                <a:sym typeface="Calibri"/>
              </a:rPr>
              <a:t>Usando π como 3,14</a:t>
            </a:r>
            <a:endParaRPr sz="1600" dirty="0">
              <a:latin typeface="Calibri"/>
              <a:ea typeface="Calibri"/>
              <a:cs typeface="Calibri"/>
              <a:sym typeface="Calibri"/>
            </a:endParaRPr>
          </a:p>
        </p:txBody>
      </p:sp>
      <p:sp>
        <p:nvSpPr>
          <p:cNvPr id="2" name="Google Shape;195;p35">
            <a:extLst>
              <a:ext uri="{FF2B5EF4-FFF2-40B4-BE49-F238E27FC236}">
                <a16:creationId xmlns:a16="http://schemas.microsoft.com/office/drawing/2014/main" id="{F7C049B3-ADCD-D34A-F46D-3418E57B7B93}"/>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5</a:t>
            </a:r>
            <a:endParaRPr sz="30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9"/>
          <p:cNvSpPr txBox="1"/>
          <p:nvPr/>
        </p:nvSpPr>
        <p:spPr>
          <a:xfrm>
            <a:off x="520429" y="406225"/>
            <a:ext cx="61245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Conclusiones </a:t>
            </a:r>
            <a:endParaRPr sz="3000" b="1" i="0" u="none" strike="noStrike" cap="none" dirty="0">
              <a:solidFill>
                <a:srgbClr val="423B71"/>
              </a:solidFill>
              <a:latin typeface="Calibri"/>
              <a:ea typeface="Calibri"/>
              <a:cs typeface="Calibri"/>
              <a:sym typeface="Calibri"/>
            </a:endParaRPr>
          </a:p>
        </p:txBody>
      </p:sp>
      <p:sp>
        <p:nvSpPr>
          <p:cNvPr id="302" name="Google Shape;302;p49"/>
          <p:cNvSpPr txBox="1"/>
          <p:nvPr/>
        </p:nvSpPr>
        <p:spPr>
          <a:xfrm>
            <a:off x="286275" y="1207850"/>
            <a:ext cx="8436600" cy="3624900"/>
          </a:xfrm>
          <a:prstGeom prst="rect">
            <a:avLst/>
          </a:prstGeom>
          <a:noFill/>
          <a:ln>
            <a:noFill/>
          </a:ln>
        </p:spPr>
        <p:txBody>
          <a:bodyPr spcFirstLastPara="1" wrap="square" lIns="68575" tIns="34275" rIns="68575" bIns="34275" anchor="t" anchorCtr="0">
            <a:spAutoFit/>
          </a:bodyPr>
          <a:lstStyle/>
          <a:p>
            <a:pPr marL="381000" marR="0" lvl="0" indent="-336550" algn="l" rtl="0">
              <a:lnSpc>
                <a:spcPct val="100000"/>
              </a:lnSpc>
              <a:spcBef>
                <a:spcPts val="0"/>
              </a:spcBef>
              <a:spcAft>
                <a:spcPts val="0"/>
              </a:spcAft>
              <a:buClr>
                <a:schemeClr val="dk1"/>
              </a:buClr>
              <a:buSzPts val="2100"/>
              <a:buFont typeface="Calibri"/>
              <a:buChar char="•"/>
            </a:pPr>
            <a:r>
              <a:rPr lang="es" sz="2100" dirty="0">
                <a:solidFill>
                  <a:schemeClr val="dk1"/>
                </a:solidFill>
                <a:latin typeface="Calibri"/>
                <a:ea typeface="Calibri"/>
                <a:cs typeface="Calibri"/>
                <a:sym typeface="Calibri"/>
              </a:rPr>
              <a:t>Cuando un pivote gira alrededor de un punto, crea una superficie regada que adopta la forma de un círculo. Para calcular el área de dicho círculo, se emplea la fórmula </a:t>
            </a:r>
            <a:r>
              <a:rPr lang="es" sz="2100" i="1" dirty="0">
                <a:solidFill>
                  <a:schemeClr val="dk1"/>
                </a:solidFill>
                <a:latin typeface="Calibri"/>
                <a:ea typeface="Calibri"/>
                <a:cs typeface="Calibri"/>
                <a:sym typeface="Calibri"/>
              </a:rPr>
              <a:t>A=𝜋·r²</a:t>
            </a:r>
            <a:r>
              <a:rPr lang="es" sz="2100" dirty="0">
                <a:solidFill>
                  <a:schemeClr val="dk1"/>
                </a:solidFill>
                <a:latin typeface="Calibri"/>
                <a:ea typeface="Calibri"/>
                <a:cs typeface="Calibri"/>
                <a:sym typeface="Calibri"/>
              </a:rPr>
              <a:t>, donde el radio corresponde a la longitud del pivote.</a:t>
            </a:r>
            <a:br>
              <a:rPr lang="es" sz="2100" dirty="0">
                <a:solidFill>
                  <a:schemeClr val="dk1"/>
                </a:solidFill>
                <a:latin typeface="Calibri"/>
                <a:ea typeface="Calibri"/>
                <a:cs typeface="Calibri"/>
                <a:sym typeface="Calibri"/>
              </a:rPr>
            </a:br>
            <a:endParaRPr sz="2100" dirty="0">
              <a:solidFill>
                <a:schemeClr val="dk1"/>
              </a:solidFill>
              <a:latin typeface="Calibri"/>
              <a:ea typeface="Calibri"/>
              <a:cs typeface="Calibri"/>
              <a:sym typeface="Calibri"/>
            </a:endParaRPr>
          </a:p>
          <a:p>
            <a:pPr marL="381000" marR="0" lvl="0" indent="-336550" algn="l" rtl="0">
              <a:lnSpc>
                <a:spcPct val="100000"/>
              </a:lnSpc>
              <a:spcBef>
                <a:spcPts val="0"/>
              </a:spcBef>
              <a:spcAft>
                <a:spcPts val="0"/>
              </a:spcAft>
              <a:buClr>
                <a:schemeClr val="dk1"/>
              </a:buClr>
              <a:buSzPts val="2100"/>
              <a:buFont typeface="Calibri"/>
              <a:buChar char="•"/>
            </a:pPr>
            <a:r>
              <a:rPr lang="es" sz="2100" dirty="0">
                <a:solidFill>
                  <a:schemeClr val="dk1"/>
                </a:solidFill>
                <a:latin typeface="Calibri"/>
                <a:ea typeface="Calibri"/>
                <a:cs typeface="Calibri"/>
                <a:sym typeface="Calibri"/>
              </a:rPr>
              <a:t>Mientras más largo el pivote, éste puede abarcar una gran cantidad de superficie regada, esto es, el área del círculo aumenta considerablemente.</a:t>
            </a:r>
            <a:br>
              <a:rPr lang="es" sz="2100" dirty="0">
                <a:solidFill>
                  <a:schemeClr val="dk1"/>
                </a:solidFill>
                <a:latin typeface="Calibri"/>
                <a:ea typeface="Calibri"/>
                <a:cs typeface="Calibri"/>
                <a:sym typeface="Calibri"/>
              </a:rPr>
            </a:br>
            <a:endParaRPr sz="2100" dirty="0">
              <a:solidFill>
                <a:schemeClr val="dk1"/>
              </a:solidFill>
              <a:latin typeface="Calibri"/>
              <a:ea typeface="Calibri"/>
              <a:cs typeface="Calibri"/>
              <a:sym typeface="Calibri"/>
            </a:endParaRPr>
          </a:p>
          <a:p>
            <a:pPr marL="381000" marR="0" lvl="0" indent="-336550" algn="l" rtl="0">
              <a:lnSpc>
                <a:spcPct val="100000"/>
              </a:lnSpc>
              <a:spcBef>
                <a:spcPts val="0"/>
              </a:spcBef>
              <a:spcAft>
                <a:spcPts val="0"/>
              </a:spcAft>
              <a:buClr>
                <a:schemeClr val="dk1"/>
              </a:buClr>
              <a:buSzPts val="2100"/>
              <a:buFont typeface="Calibri"/>
              <a:buChar char="•"/>
            </a:pPr>
            <a:r>
              <a:rPr lang="es" sz="2100" dirty="0">
                <a:solidFill>
                  <a:schemeClr val="dk1"/>
                </a:solidFill>
                <a:latin typeface="Calibri"/>
                <a:ea typeface="Calibri"/>
                <a:cs typeface="Calibri"/>
                <a:sym typeface="Calibri"/>
              </a:rPr>
              <a:t>La utilización de pivote en la agricultura permite optimizar el uso del agua utilizada para sembrar grandes extensiones de terrenos agrícolas. </a:t>
            </a:r>
            <a:endParaRPr sz="21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0"/>
          <p:cNvPicPr preferRelativeResize="0"/>
          <p:nvPr/>
        </p:nvPicPr>
        <p:blipFill>
          <a:blip r:embed="rId3">
            <a:alphaModFix/>
          </a:blip>
          <a:stretch>
            <a:fillRect/>
          </a:stretch>
        </p:blipFill>
        <p:spPr>
          <a:xfrm>
            <a:off x="0" y="0"/>
            <a:ext cx="9144003" cy="5143501"/>
          </a:xfrm>
          <a:prstGeom prst="rect">
            <a:avLst/>
          </a:prstGeom>
          <a:noFill/>
          <a:ln>
            <a:noFill/>
          </a:ln>
        </p:spPr>
      </p:pic>
      <p:sp>
        <p:nvSpPr>
          <p:cNvPr id="308" name="Google Shape;308;p50"/>
          <p:cNvSpPr txBox="1"/>
          <p:nvPr/>
        </p:nvSpPr>
        <p:spPr>
          <a:xfrm>
            <a:off x="483935" y="2297504"/>
            <a:ext cx="8175900" cy="6465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s" sz="3300" b="1">
                <a:solidFill>
                  <a:schemeClr val="lt1"/>
                </a:solidFill>
                <a:latin typeface="Calibri"/>
                <a:ea typeface="Calibri"/>
                <a:cs typeface="Calibri"/>
                <a:sym typeface="Calibri"/>
              </a:rPr>
              <a:t>Regadíos circulares</a:t>
            </a:r>
            <a:endParaRPr sz="33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p:nvPr/>
        </p:nvSpPr>
        <p:spPr>
          <a:xfrm>
            <a:off x="505600" y="1189075"/>
            <a:ext cx="4144200" cy="3371700"/>
          </a:xfrm>
          <a:prstGeom prst="rect">
            <a:avLst/>
          </a:prstGeom>
          <a:solidFill>
            <a:srgbClr val="F3F3F3"/>
          </a:solidFill>
          <a:ln>
            <a:noFill/>
          </a:ln>
        </p:spPr>
        <p:txBody>
          <a:bodyPr spcFirstLastPara="1" wrap="square" lIns="68575" tIns="68575" rIns="68575" bIns="68575" anchor="ctr" anchorCtr="0">
            <a:noAutofit/>
          </a:bodyPr>
          <a:lstStyle/>
          <a:p>
            <a:pPr marL="457200" marR="130724" lvl="0" indent="-342900" algn="just" rtl="0">
              <a:lnSpc>
                <a:spcPct val="115000"/>
              </a:lnSpc>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¿Cómo funciona el riego por pivotes? ¿conocías este sistema de riego? </a:t>
            </a:r>
            <a:endParaRPr sz="1800">
              <a:solidFill>
                <a:schemeClr val="dk1"/>
              </a:solidFill>
              <a:latin typeface="Calibri"/>
              <a:ea typeface="Calibri"/>
              <a:cs typeface="Calibri"/>
              <a:sym typeface="Calibri"/>
            </a:endParaRPr>
          </a:p>
          <a:p>
            <a:pPr marL="457200" marR="130724" lvl="0" indent="0" algn="just"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marR="130724" lvl="0" indent="-342900" algn="just" rtl="0">
              <a:lnSpc>
                <a:spcPct val="115000"/>
              </a:lnSpc>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¿Por qué el sistema de riego con pivote central podría ser más eficiente? </a:t>
            </a:r>
            <a:endParaRPr sz="1800">
              <a:solidFill>
                <a:schemeClr val="dk1"/>
              </a:solidFill>
              <a:latin typeface="Calibri"/>
              <a:ea typeface="Calibri"/>
              <a:cs typeface="Calibri"/>
              <a:sym typeface="Calibri"/>
            </a:endParaRPr>
          </a:p>
          <a:p>
            <a:pPr marL="457200" marR="130724" lvl="0" indent="0" algn="just" rtl="0">
              <a:lnSpc>
                <a:spcPct val="115000"/>
              </a:lnSpc>
              <a:spcBef>
                <a:spcPts val="0"/>
              </a:spcBef>
              <a:spcAft>
                <a:spcPts val="0"/>
              </a:spcAft>
              <a:buNone/>
            </a:pPr>
            <a:endParaRPr sz="1800" i="1">
              <a:solidFill>
                <a:schemeClr val="dk1"/>
              </a:solidFill>
              <a:latin typeface="Calibri"/>
              <a:ea typeface="Calibri"/>
              <a:cs typeface="Calibri"/>
              <a:sym typeface="Calibri"/>
            </a:endParaRPr>
          </a:p>
        </p:txBody>
      </p:sp>
      <p:sp>
        <p:nvSpPr>
          <p:cNvPr id="141" name="Google Shape;141;p28"/>
          <p:cNvSpPr txBox="1"/>
          <p:nvPr/>
        </p:nvSpPr>
        <p:spPr>
          <a:xfrm>
            <a:off x="409275" y="431800"/>
            <a:ext cx="70992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2700" b="1">
                <a:solidFill>
                  <a:srgbClr val="423B71"/>
                </a:solidFill>
                <a:latin typeface="Calibri"/>
                <a:ea typeface="Calibri"/>
                <a:cs typeface="Calibri"/>
                <a:sym typeface="Calibri"/>
              </a:rPr>
              <a:t>A partir de la Infografía</a:t>
            </a:r>
            <a:r>
              <a:rPr lang="es" sz="2700">
                <a:solidFill>
                  <a:srgbClr val="423B71"/>
                </a:solidFill>
                <a:latin typeface="Calibri"/>
                <a:ea typeface="Calibri"/>
                <a:cs typeface="Calibri"/>
                <a:sym typeface="Calibri"/>
              </a:rPr>
              <a:t>, respondamos:</a:t>
            </a:r>
            <a:endParaRPr sz="2700" b="1" i="0" u="none" strike="noStrike" cap="none">
              <a:solidFill>
                <a:srgbClr val="423B71"/>
              </a:solidFill>
              <a:latin typeface="Calibri"/>
              <a:ea typeface="Calibri"/>
              <a:cs typeface="Calibri"/>
              <a:sym typeface="Calibri"/>
            </a:endParaRPr>
          </a:p>
        </p:txBody>
      </p:sp>
      <p:pic>
        <p:nvPicPr>
          <p:cNvPr id="142" name="Google Shape;142;p28"/>
          <p:cNvPicPr preferRelativeResize="0"/>
          <p:nvPr/>
        </p:nvPicPr>
        <p:blipFill>
          <a:blip r:embed="rId3">
            <a:alphaModFix/>
          </a:blip>
          <a:stretch>
            <a:fillRect/>
          </a:stretch>
        </p:blipFill>
        <p:spPr>
          <a:xfrm>
            <a:off x="4956550" y="1466975"/>
            <a:ext cx="3933373" cy="2890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p:nvPr/>
        </p:nvSpPr>
        <p:spPr>
          <a:xfrm>
            <a:off x="1218148" y="339175"/>
            <a:ext cx="5987700" cy="4848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1100"/>
              <a:buFont typeface="Arial"/>
              <a:buNone/>
            </a:pPr>
            <a:r>
              <a:rPr lang="es" sz="2700" dirty="0">
                <a:solidFill>
                  <a:srgbClr val="423B71"/>
                </a:solidFill>
                <a:latin typeface="Calibri"/>
                <a:ea typeface="Calibri"/>
                <a:cs typeface="Calibri"/>
                <a:sym typeface="Calibri"/>
              </a:rPr>
              <a:t>Pivotes: Círculo de riego sostenible</a:t>
            </a:r>
            <a:endParaRPr sz="2700" b="1" i="0" u="none" strike="noStrike" cap="none" dirty="0">
              <a:solidFill>
                <a:srgbClr val="423B71"/>
              </a:solidFill>
              <a:latin typeface="Calibri"/>
              <a:ea typeface="Calibri"/>
              <a:cs typeface="Calibri"/>
              <a:sym typeface="Calibri"/>
            </a:endParaRPr>
          </a:p>
        </p:txBody>
      </p:sp>
      <p:sp>
        <p:nvSpPr>
          <p:cNvPr id="148" name="Google Shape;148;p29"/>
          <p:cNvSpPr txBox="1"/>
          <p:nvPr/>
        </p:nvSpPr>
        <p:spPr>
          <a:xfrm>
            <a:off x="639275" y="965438"/>
            <a:ext cx="7259100" cy="687900"/>
          </a:xfrm>
          <a:prstGeom prst="rect">
            <a:avLst/>
          </a:prstGeom>
          <a:solidFill>
            <a:srgbClr val="F3F3F3"/>
          </a:solidFill>
          <a:ln>
            <a:noFill/>
          </a:ln>
        </p:spPr>
        <p:txBody>
          <a:bodyPr spcFirstLastPara="1" wrap="square" lIns="91425" tIns="91425" rIns="91425" bIns="91425" anchor="ctr" anchorCtr="0">
            <a:spAutoFit/>
          </a:bodyPr>
          <a:lstStyle/>
          <a:p>
            <a:pPr marL="0" marR="130724" lvl="0" indent="0" algn="just" rtl="0">
              <a:lnSpc>
                <a:spcPct val="115000"/>
              </a:lnSpc>
              <a:spcBef>
                <a:spcPts val="0"/>
              </a:spcBef>
              <a:spcAft>
                <a:spcPts val="0"/>
              </a:spcAft>
              <a:buNone/>
            </a:pPr>
            <a:r>
              <a:rPr lang="es" sz="1800">
                <a:solidFill>
                  <a:schemeClr val="dk1"/>
                </a:solidFill>
                <a:latin typeface="Calibri"/>
                <a:ea typeface="Calibri"/>
                <a:cs typeface="Calibri"/>
                <a:sym typeface="Calibri"/>
              </a:rPr>
              <a:t>El funcionamiento se podría representar como se observa a continuación: </a:t>
            </a:r>
            <a:endParaRPr sz="18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pic>
        <p:nvPicPr>
          <p:cNvPr id="149" name="Google Shape;149;p29" title="regadío circular GIF">
            <a:hlinkClick r:id="rId3"/>
          </p:cNvPr>
          <p:cNvPicPr preferRelativeResize="0"/>
          <p:nvPr/>
        </p:nvPicPr>
        <p:blipFill>
          <a:blip r:embed="rId4">
            <a:alphaModFix/>
          </a:blip>
          <a:stretch>
            <a:fillRect/>
          </a:stretch>
        </p:blipFill>
        <p:spPr>
          <a:xfrm>
            <a:off x="2751950" y="1739250"/>
            <a:ext cx="3157300" cy="287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p:nvPr/>
        </p:nvSpPr>
        <p:spPr>
          <a:xfrm>
            <a:off x="291254" y="384211"/>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Problema</a:t>
            </a:r>
            <a:endParaRPr sz="3000" b="1" i="0" u="none" strike="noStrike" cap="none" dirty="0">
              <a:solidFill>
                <a:srgbClr val="423B71"/>
              </a:solidFill>
              <a:latin typeface="Calibri"/>
              <a:ea typeface="Calibri"/>
              <a:cs typeface="Calibri"/>
              <a:sym typeface="Calibri"/>
            </a:endParaRPr>
          </a:p>
        </p:txBody>
      </p:sp>
      <p:sp>
        <p:nvSpPr>
          <p:cNvPr id="155" name="Google Shape;155;p30"/>
          <p:cNvSpPr txBox="1"/>
          <p:nvPr/>
        </p:nvSpPr>
        <p:spPr>
          <a:xfrm>
            <a:off x="291254" y="845658"/>
            <a:ext cx="7572586" cy="1140282"/>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800" dirty="0">
                <a:solidFill>
                  <a:schemeClr val="dk1"/>
                </a:solidFill>
                <a:latin typeface="Calibri"/>
                <a:ea typeface="Calibri"/>
                <a:cs typeface="Calibri"/>
                <a:sym typeface="Calibri"/>
              </a:rPr>
              <a:t>En una zona agrícola, se han realizado cultivos usando el sistema de riego de pivotes circulares. En la imagen se observan dos superficies circulares regadas con ese sistema:  </a:t>
            </a:r>
            <a:endParaRPr sz="1800" dirty="0"/>
          </a:p>
        </p:txBody>
      </p:sp>
      <p:pic>
        <p:nvPicPr>
          <p:cNvPr id="156" name="Google Shape;156;p30"/>
          <p:cNvPicPr preferRelativeResize="0"/>
          <p:nvPr/>
        </p:nvPicPr>
        <p:blipFill>
          <a:blip r:embed="rId3">
            <a:alphaModFix/>
          </a:blip>
          <a:stretch>
            <a:fillRect/>
          </a:stretch>
        </p:blipFill>
        <p:spPr>
          <a:xfrm>
            <a:off x="2070202" y="1902955"/>
            <a:ext cx="5288075" cy="299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p:nvPr/>
        </p:nvSpPr>
        <p:spPr>
          <a:xfrm>
            <a:off x="3941225" y="1327300"/>
            <a:ext cx="4390800" cy="800189"/>
          </a:xfrm>
          <a:prstGeom prst="rect">
            <a:avLst/>
          </a:prstGeom>
          <a:solidFill>
            <a:srgbClr val="F3F3F3"/>
          </a:solidFill>
          <a:ln>
            <a:noFill/>
          </a:ln>
        </p:spPr>
        <p:txBody>
          <a:bodyPr spcFirstLastPara="1" wrap="square" lIns="91425" tIns="91425" rIns="91425" bIns="91425" anchor="t" anchorCtr="0">
            <a:spAutoFit/>
          </a:bodyPr>
          <a:lstStyle/>
          <a:p>
            <a:pPr marL="419100" lvl="0" indent="-355600" algn="l" rtl="0">
              <a:spcBef>
                <a:spcPts val="0"/>
              </a:spcBef>
              <a:spcAft>
                <a:spcPts val="0"/>
              </a:spcAft>
              <a:buClr>
                <a:schemeClr val="dk1"/>
              </a:buClr>
              <a:buSzPts val="1800"/>
              <a:buFont typeface="Calibri"/>
              <a:buAutoNum type="arabicPeriod"/>
            </a:pPr>
            <a:r>
              <a:rPr lang="es" sz="2000" dirty="0">
                <a:solidFill>
                  <a:schemeClr val="dk1"/>
                </a:solidFill>
                <a:latin typeface="Calibri"/>
                <a:ea typeface="Calibri"/>
                <a:cs typeface="Calibri"/>
                <a:sym typeface="Calibri"/>
              </a:rPr>
              <a:t>Calcula el área de las dos superficies circulares.</a:t>
            </a:r>
            <a:endParaRPr sz="2000" dirty="0"/>
          </a:p>
        </p:txBody>
      </p:sp>
      <p:sp>
        <p:nvSpPr>
          <p:cNvPr id="162" name="Google Shape;162;p31"/>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1</a:t>
            </a:r>
            <a:endParaRPr sz="3000" b="1" i="0" u="none" strike="noStrike" cap="none" dirty="0">
              <a:solidFill>
                <a:srgbClr val="423B71"/>
              </a:solidFill>
              <a:latin typeface="Calibri"/>
              <a:ea typeface="Calibri"/>
              <a:cs typeface="Calibri"/>
              <a:sym typeface="Calibri"/>
            </a:endParaRPr>
          </a:p>
        </p:txBody>
      </p:sp>
      <p:pic>
        <p:nvPicPr>
          <p:cNvPr id="163" name="Google Shape;163;p31"/>
          <p:cNvPicPr preferRelativeResize="0"/>
          <p:nvPr/>
        </p:nvPicPr>
        <p:blipFill>
          <a:blip r:embed="rId3">
            <a:alphaModFix/>
          </a:blip>
          <a:stretch>
            <a:fillRect/>
          </a:stretch>
        </p:blipFill>
        <p:spPr>
          <a:xfrm>
            <a:off x="288200" y="1327300"/>
            <a:ext cx="3511850" cy="1986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p:nvPr/>
        </p:nvSpPr>
        <p:spPr>
          <a:xfrm>
            <a:off x="3941225" y="1327300"/>
            <a:ext cx="4402200" cy="800189"/>
          </a:xfrm>
          <a:prstGeom prst="rect">
            <a:avLst/>
          </a:prstGeom>
          <a:solidFill>
            <a:srgbClr val="F3F3F3"/>
          </a:solidFill>
          <a:ln>
            <a:noFill/>
          </a:ln>
        </p:spPr>
        <p:txBody>
          <a:bodyPr spcFirstLastPara="1" wrap="square" lIns="91425" tIns="91425" rIns="91425" bIns="91425" anchor="t" anchorCtr="0">
            <a:spAutoFit/>
          </a:bodyPr>
          <a:lstStyle/>
          <a:p>
            <a:pPr marL="419100" lvl="0" indent="-355600" algn="l" rtl="0">
              <a:spcBef>
                <a:spcPts val="0"/>
              </a:spcBef>
              <a:spcAft>
                <a:spcPts val="0"/>
              </a:spcAft>
              <a:buClr>
                <a:schemeClr val="dk1"/>
              </a:buClr>
              <a:buSzPts val="1800"/>
              <a:buFont typeface="Calibri"/>
              <a:buAutoNum type="arabicPeriod"/>
            </a:pPr>
            <a:r>
              <a:rPr lang="es" sz="2000" dirty="0">
                <a:solidFill>
                  <a:schemeClr val="dk1"/>
                </a:solidFill>
                <a:latin typeface="Calibri"/>
                <a:ea typeface="Calibri"/>
                <a:cs typeface="Calibri"/>
                <a:sym typeface="Calibri"/>
              </a:rPr>
              <a:t>Calcula el área de las dos superficies circulares.</a:t>
            </a:r>
            <a:endParaRPr sz="2000" dirty="0"/>
          </a:p>
        </p:txBody>
      </p:sp>
      <p:sp>
        <p:nvSpPr>
          <p:cNvPr id="169" name="Google Shape;169;p32"/>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1</a:t>
            </a:r>
            <a:endParaRPr sz="3000" b="1" i="0" u="none" strike="noStrike" cap="none" dirty="0">
              <a:solidFill>
                <a:srgbClr val="423B71"/>
              </a:solidFill>
              <a:latin typeface="Calibri"/>
              <a:ea typeface="Calibri"/>
              <a:cs typeface="Calibri"/>
              <a:sym typeface="Calibri"/>
            </a:endParaRPr>
          </a:p>
        </p:txBody>
      </p:sp>
      <p:sp>
        <p:nvSpPr>
          <p:cNvPr id="170" name="Google Shape;170;p32"/>
          <p:cNvSpPr/>
          <p:nvPr/>
        </p:nvSpPr>
        <p:spPr>
          <a:xfrm>
            <a:off x="4138856" y="2622343"/>
            <a:ext cx="4204569" cy="1009227"/>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400050" lvl="0" indent="-285750" rtl="0">
              <a:lnSpc>
                <a:spcPct val="115000"/>
              </a:lnSpc>
              <a:spcBef>
                <a:spcPts val="0"/>
              </a:spcBef>
              <a:spcAft>
                <a:spcPts val="0"/>
              </a:spcAft>
              <a:buClr>
                <a:srgbClr val="111111"/>
              </a:buClr>
              <a:buSzPts val="1800"/>
              <a:buFont typeface="Arial" panose="020B0604020202020204" pitchFamily="34" charset="0"/>
              <a:buChar char="•"/>
            </a:pPr>
            <a:r>
              <a:rPr lang="es" sz="2000" dirty="0">
                <a:solidFill>
                  <a:srgbClr val="111111"/>
                </a:solidFill>
                <a:latin typeface="Calibri"/>
                <a:ea typeface="Calibri"/>
                <a:cs typeface="Calibri"/>
                <a:sym typeface="Calibri"/>
              </a:rPr>
              <a:t>El área del círculo A es 2 826 m²</a:t>
            </a:r>
          </a:p>
          <a:p>
            <a:pPr marL="400050" lvl="0" indent="-285750" rtl="0">
              <a:lnSpc>
                <a:spcPct val="115000"/>
              </a:lnSpc>
              <a:spcBef>
                <a:spcPts val="0"/>
              </a:spcBef>
              <a:spcAft>
                <a:spcPts val="0"/>
              </a:spcAft>
              <a:buClr>
                <a:srgbClr val="111111"/>
              </a:buClr>
              <a:buSzPts val="1800"/>
              <a:buFont typeface="Arial" panose="020B0604020202020204" pitchFamily="34" charset="0"/>
              <a:buChar char="•"/>
            </a:pPr>
            <a:r>
              <a:rPr lang="es" sz="2000" dirty="0">
                <a:solidFill>
                  <a:srgbClr val="111111"/>
                </a:solidFill>
                <a:latin typeface="Calibri"/>
                <a:ea typeface="Calibri"/>
                <a:cs typeface="Calibri"/>
                <a:sym typeface="Calibri"/>
              </a:rPr>
              <a:t>El área del círculo B es 11 304 m² </a:t>
            </a:r>
            <a:endParaRPr sz="2000" dirty="0">
              <a:solidFill>
                <a:srgbClr val="111111"/>
              </a:solidFill>
              <a:latin typeface="Calibri"/>
              <a:ea typeface="Calibri"/>
              <a:cs typeface="Calibri"/>
              <a:sym typeface="Calibri"/>
            </a:endParaRPr>
          </a:p>
        </p:txBody>
      </p:sp>
      <p:pic>
        <p:nvPicPr>
          <p:cNvPr id="171" name="Google Shape;171;p32"/>
          <p:cNvPicPr preferRelativeResize="0"/>
          <p:nvPr/>
        </p:nvPicPr>
        <p:blipFill>
          <a:blip r:embed="rId3">
            <a:alphaModFix/>
          </a:blip>
          <a:stretch>
            <a:fillRect/>
          </a:stretch>
        </p:blipFill>
        <p:spPr>
          <a:xfrm>
            <a:off x="312900" y="1697575"/>
            <a:ext cx="3418375" cy="19339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177" name="Google Shape;177;p33"/>
          <p:cNvSpPr/>
          <p:nvPr/>
        </p:nvSpPr>
        <p:spPr>
          <a:xfrm>
            <a:off x="406400" y="1271762"/>
            <a:ext cx="4468500" cy="2248078"/>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2700"/>
              <a:buFont typeface="Arial"/>
              <a:buNone/>
            </a:pPr>
            <a:r>
              <a:rPr lang="es" sz="2000">
                <a:latin typeface="Calibri"/>
                <a:ea typeface="Calibri"/>
                <a:cs typeface="Calibri"/>
                <a:sym typeface="Calibri"/>
              </a:rPr>
              <a:t>Recordemos que el radio del círculo A mide 30 metros y el del círculo B mide 60 metros. Es decir el radio de uno es del doble del otro. Entonces, ¿el área del círculo B es el doble del área del círculo A? </a:t>
            </a:r>
            <a:endParaRPr sz="2000">
              <a:latin typeface="Calibri"/>
              <a:ea typeface="Calibri"/>
              <a:cs typeface="Calibri"/>
              <a:sym typeface="Calibri"/>
            </a:endParaRPr>
          </a:p>
        </p:txBody>
      </p:sp>
      <p:sp>
        <p:nvSpPr>
          <p:cNvPr id="178" name="Google Shape;178;p33"/>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2</a:t>
            </a:r>
            <a:endParaRPr sz="3000" b="1" i="0" u="none" strike="noStrike" cap="none" dirty="0">
              <a:solidFill>
                <a:srgbClr val="423B71"/>
              </a:solidFill>
              <a:latin typeface="Calibri"/>
              <a:ea typeface="Calibri"/>
              <a:cs typeface="Calibri"/>
              <a:sym typeface="Calibri"/>
            </a:endParaRPr>
          </a:p>
        </p:txBody>
      </p:sp>
      <p:pic>
        <p:nvPicPr>
          <p:cNvPr id="179" name="Google Shape;179;p33"/>
          <p:cNvPicPr preferRelativeResize="0"/>
          <p:nvPr/>
        </p:nvPicPr>
        <p:blipFill>
          <a:blip r:embed="rId3">
            <a:alphaModFix/>
          </a:blip>
          <a:stretch>
            <a:fillRect/>
          </a:stretch>
        </p:blipFill>
        <p:spPr>
          <a:xfrm>
            <a:off x="5044963" y="1395975"/>
            <a:ext cx="3692637" cy="21238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p:nvPr/>
        </p:nvSpPr>
        <p:spPr>
          <a:xfrm>
            <a:off x="591200" y="1932775"/>
            <a:ext cx="47433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100" b="0" i="0" u="none" strike="noStrike" cap="none">
              <a:solidFill>
                <a:srgbClr val="423B71"/>
              </a:solidFill>
              <a:latin typeface="Calibri"/>
              <a:ea typeface="Calibri"/>
              <a:cs typeface="Calibri"/>
              <a:sym typeface="Calibri"/>
            </a:endParaRPr>
          </a:p>
        </p:txBody>
      </p:sp>
      <p:sp>
        <p:nvSpPr>
          <p:cNvPr id="187" name="Google Shape;187;p34"/>
          <p:cNvSpPr/>
          <p:nvPr/>
        </p:nvSpPr>
        <p:spPr>
          <a:xfrm>
            <a:off x="724746" y="3658862"/>
            <a:ext cx="3831807" cy="916621"/>
          </a:xfrm>
          <a:prstGeom prst="roundRect">
            <a:avLst>
              <a:gd name="adj" fmla="val 16667"/>
            </a:avLst>
          </a:prstGeom>
          <a:noFill/>
          <a:ln w="19050" cap="flat" cmpd="sng">
            <a:solidFill>
              <a:srgbClr val="62B799"/>
            </a:solidFill>
            <a:prstDash val="solid"/>
            <a:round/>
            <a:headEnd type="none" w="sm" len="sm"/>
            <a:tailEnd type="none" w="sm" len="sm"/>
          </a:ln>
        </p:spPr>
        <p:txBody>
          <a:bodyPr spcFirstLastPara="1" wrap="square" lIns="91425" tIns="91425" rIns="91425" bIns="91425" anchor="b" anchorCtr="0">
            <a:noAutofit/>
          </a:bodyPr>
          <a:lstStyle/>
          <a:p>
            <a:pPr marL="457200" lvl="0" indent="0" rtl="0">
              <a:lnSpc>
                <a:spcPct val="115000"/>
              </a:lnSpc>
              <a:spcBef>
                <a:spcPts val="0"/>
              </a:spcBef>
              <a:spcAft>
                <a:spcPts val="0"/>
              </a:spcAft>
              <a:buClr>
                <a:schemeClr val="dk1"/>
              </a:buClr>
              <a:buSzPts val="1100"/>
              <a:buFont typeface="Arial"/>
              <a:buNone/>
            </a:pPr>
            <a:r>
              <a:rPr lang="es" sz="2000" dirty="0">
                <a:solidFill>
                  <a:srgbClr val="111111"/>
                </a:solidFill>
                <a:latin typeface="Calibri" panose="020F0502020204030204" pitchFamily="34" charset="0"/>
                <a:ea typeface="Nunito"/>
                <a:cs typeface="Calibri" panose="020F0502020204030204" pitchFamily="34" charset="0"/>
                <a:sym typeface="Nunito"/>
              </a:rPr>
              <a:t>El área del círculo B, es 4 veces el área del círculo A.</a:t>
            </a:r>
            <a:endParaRPr sz="2000" dirty="0">
              <a:solidFill>
                <a:srgbClr val="111111"/>
              </a:solidFill>
              <a:latin typeface="Calibri" panose="020F0502020204030204" pitchFamily="34" charset="0"/>
              <a:ea typeface="Calibri"/>
              <a:cs typeface="Calibri" panose="020F0502020204030204" pitchFamily="34" charset="0"/>
              <a:sym typeface="Calibri"/>
            </a:endParaRPr>
          </a:p>
        </p:txBody>
      </p:sp>
      <p:pic>
        <p:nvPicPr>
          <p:cNvPr id="188" name="Google Shape;188;p34"/>
          <p:cNvPicPr preferRelativeResize="0"/>
          <p:nvPr/>
        </p:nvPicPr>
        <p:blipFill>
          <a:blip r:embed="rId3">
            <a:alphaModFix/>
          </a:blip>
          <a:stretch>
            <a:fillRect/>
          </a:stretch>
        </p:blipFill>
        <p:spPr>
          <a:xfrm>
            <a:off x="5302025" y="1722263"/>
            <a:ext cx="3511850" cy="1986875"/>
          </a:xfrm>
          <a:prstGeom prst="rect">
            <a:avLst/>
          </a:prstGeom>
          <a:noFill/>
          <a:ln>
            <a:noFill/>
          </a:ln>
        </p:spPr>
      </p:pic>
      <p:sp>
        <p:nvSpPr>
          <p:cNvPr id="2" name="Google Shape;178;p33">
            <a:extLst>
              <a:ext uri="{FF2B5EF4-FFF2-40B4-BE49-F238E27FC236}">
                <a16:creationId xmlns:a16="http://schemas.microsoft.com/office/drawing/2014/main" id="{00E84D5C-71B1-747D-694C-A1F6CAA71A7C}"/>
              </a:ext>
            </a:extLst>
          </p:cNvPr>
          <p:cNvSpPr txBox="1"/>
          <p:nvPr/>
        </p:nvSpPr>
        <p:spPr>
          <a:xfrm>
            <a:off x="471029" y="363875"/>
            <a:ext cx="4144200" cy="53088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s" sz="3000" b="1" dirty="0">
                <a:solidFill>
                  <a:srgbClr val="423B71"/>
                </a:solidFill>
                <a:latin typeface="Calibri"/>
                <a:ea typeface="Calibri"/>
                <a:cs typeface="Calibri"/>
                <a:sym typeface="Calibri"/>
              </a:rPr>
              <a:t>Actividad 2</a:t>
            </a:r>
            <a:endParaRPr sz="3000" b="1" i="0" u="none" strike="noStrike" cap="none" dirty="0">
              <a:solidFill>
                <a:srgbClr val="423B71"/>
              </a:solidFill>
              <a:latin typeface="Calibri"/>
              <a:ea typeface="Calibri"/>
              <a:cs typeface="Calibri"/>
              <a:sym typeface="Calibri"/>
            </a:endParaRPr>
          </a:p>
        </p:txBody>
      </p:sp>
      <p:sp>
        <p:nvSpPr>
          <p:cNvPr id="3" name="Google Shape;177;p33">
            <a:extLst>
              <a:ext uri="{FF2B5EF4-FFF2-40B4-BE49-F238E27FC236}">
                <a16:creationId xmlns:a16="http://schemas.microsoft.com/office/drawing/2014/main" id="{A85B95CA-9592-F1F7-6E20-3FE8EC0420C1}"/>
              </a:ext>
            </a:extLst>
          </p:cNvPr>
          <p:cNvSpPr/>
          <p:nvPr/>
        </p:nvSpPr>
        <p:spPr>
          <a:xfrm>
            <a:off x="406400" y="1271762"/>
            <a:ext cx="4468500" cy="2248078"/>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2700"/>
              <a:buFont typeface="Arial"/>
              <a:buNone/>
            </a:pPr>
            <a:r>
              <a:rPr lang="es" sz="2000">
                <a:latin typeface="Calibri"/>
                <a:ea typeface="Calibri"/>
                <a:cs typeface="Calibri"/>
                <a:sym typeface="Calibri"/>
              </a:rPr>
              <a:t>Recordemos que el radio del círculo A mide 30 metros y el del círculo B mide 60 metros. Es decir el radio de uno es del doble del otro. Entonces, ¿el área del círculo B es el doble del área del círculo A? </a:t>
            </a:r>
            <a:endParaRPr sz="20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1721</Words>
  <Application>Microsoft Office PowerPoint</Application>
  <PresentationFormat>Presentación en pantalla (16:9)</PresentationFormat>
  <Paragraphs>113</Paragraphs>
  <Slides>25</Slides>
  <Notes>25</Notes>
  <HiddenSlides>0</HiddenSlides>
  <MMClips>0</MMClips>
  <ScaleCrop>false</ScaleCrop>
  <HeadingPairs>
    <vt:vector size="6" baseType="variant">
      <vt:variant>
        <vt:lpstr>Fuentes usadas</vt:lpstr>
      </vt:variant>
      <vt:variant>
        <vt:i4>2</vt:i4>
      </vt:variant>
      <vt:variant>
        <vt:lpstr>Tema</vt:lpstr>
      </vt:variant>
      <vt:variant>
        <vt:i4>2</vt:i4>
      </vt:variant>
      <vt:variant>
        <vt:lpstr>Títulos de diapositiva</vt:lpstr>
      </vt:variant>
      <vt:variant>
        <vt:i4>25</vt:i4>
      </vt:variant>
    </vt:vector>
  </HeadingPairs>
  <TitlesOfParts>
    <vt:vector size="29" baseType="lpstr">
      <vt:lpstr>Calibri</vt:lpstr>
      <vt:lpstr>Arial</vt:lpstr>
      <vt:lpstr>Simple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Ricardo Felipe Fredes Silva (ricardo.fredes)</cp:lastModifiedBy>
  <cp:revision>1</cp:revision>
  <dcterms:modified xsi:type="dcterms:W3CDTF">2023-08-03T23:59:13Z</dcterms:modified>
</cp:coreProperties>
</file>