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79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Luis Vera Briceño" userId="3038660f-bf72-449a-8583-7858de87357c" providerId="ADAL" clId="{832DE781-7F7B-4E47-B6A5-F5B3AD08BF70}"/>
    <pc:docChg chg="modSld">
      <pc:chgData name="Fernando Luis Vera Briceño" userId="3038660f-bf72-449a-8583-7858de87357c" providerId="ADAL" clId="{832DE781-7F7B-4E47-B6A5-F5B3AD08BF70}" dt="2023-07-26T21:23:21.138" v="216" actId="2"/>
      <pc:docMkLst>
        <pc:docMk/>
      </pc:docMkLst>
      <pc:sldChg chg="modSp mod">
        <pc:chgData name="Fernando Luis Vera Briceño" userId="3038660f-bf72-449a-8583-7858de87357c" providerId="ADAL" clId="{832DE781-7F7B-4E47-B6A5-F5B3AD08BF70}" dt="2023-07-26T21:20:50.947" v="0" actId="2"/>
        <pc:sldMkLst>
          <pc:docMk/>
          <pc:sldMk cId="0" sldId="256"/>
        </pc:sldMkLst>
        <pc:spChg chg="mod">
          <ac:chgData name="Fernando Luis Vera Briceño" userId="3038660f-bf72-449a-8583-7858de87357c" providerId="ADAL" clId="{832DE781-7F7B-4E47-B6A5-F5B3AD08BF70}" dt="2023-07-26T21:20:50.947" v="0" actId="2"/>
          <ac:spMkLst>
            <pc:docMk/>
            <pc:sldMk cId="0" sldId="256"/>
            <ac:spMk id="8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1:00.468" v="14" actId="2"/>
        <pc:sldMkLst>
          <pc:docMk/>
          <pc:sldMk cId="0" sldId="258"/>
        </pc:sldMkLst>
        <pc:spChg chg="mod">
          <ac:chgData name="Fernando Luis Vera Briceño" userId="3038660f-bf72-449a-8583-7858de87357c" providerId="ADAL" clId="{832DE781-7F7B-4E47-B6A5-F5B3AD08BF70}" dt="2023-07-26T21:21:00.468" v="14" actId="2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1:08.133" v="25" actId="2"/>
        <pc:sldMkLst>
          <pc:docMk/>
          <pc:sldMk cId="0" sldId="259"/>
        </pc:sldMkLst>
        <pc:spChg chg="mod">
          <ac:chgData name="Fernando Luis Vera Briceño" userId="3038660f-bf72-449a-8583-7858de87357c" providerId="ADAL" clId="{832DE781-7F7B-4E47-B6A5-F5B3AD08BF70}" dt="2023-07-26T21:21:08.133" v="25" actId="2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1:19.476" v="38" actId="2"/>
        <pc:sldMkLst>
          <pc:docMk/>
          <pc:sldMk cId="0" sldId="260"/>
        </pc:sldMkLst>
        <pc:spChg chg="mod">
          <ac:chgData name="Fernando Luis Vera Briceño" userId="3038660f-bf72-449a-8583-7858de87357c" providerId="ADAL" clId="{832DE781-7F7B-4E47-B6A5-F5B3AD08BF70}" dt="2023-07-26T21:21:19.476" v="38" actId="2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1:39.156" v="63" actId="2"/>
        <pc:sldMkLst>
          <pc:docMk/>
          <pc:sldMk cId="0" sldId="261"/>
        </pc:sldMkLst>
        <pc:spChg chg="mod">
          <ac:chgData name="Fernando Luis Vera Briceño" userId="3038660f-bf72-449a-8583-7858de87357c" providerId="ADAL" clId="{832DE781-7F7B-4E47-B6A5-F5B3AD08BF70}" dt="2023-07-26T21:21:39.156" v="63" actId="2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1:43.900" v="68" actId="2"/>
        <pc:sldMkLst>
          <pc:docMk/>
          <pc:sldMk cId="0" sldId="262"/>
        </pc:sldMkLst>
        <pc:spChg chg="mod">
          <ac:chgData name="Fernando Luis Vera Briceño" userId="3038660f-bf72-449a-8583-7858de87357c" providerId="ADAL" clId="{832DE781-7F7B-4E47-B6A5-F5B3AD08BF70}" dt="2023-07-26T21:21:43.900" v="68" actId="2"/>
          <ac:spMkLst>
            <pc:docMk/>
            <pc:sldMk cId="0" sldId="262"/>
            <ac:spMk id="2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1:53.844" v="83" actId="2"/>
        <pc:sldMkLst>
          <pc:docMk/>
          <pc:sldMk cId="0" sldId="263"/>
        </pc:sldMkLst>
        <pc:spChg chg="mod">
          <ac:chgData name="Fernando Luis Vera Briceño" userId="3038660f-bf72-449a-8583-7858de87357c" providerId="ADAL" clId="{832DE781-7F7B-4E47-B6A5-F5B3AD08BF70}" dt="2023-07-26T21:21:53.844" v="83" actId="2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2:00.788" v="92" actId="2"/>
        <pc:sldMkLst>
          <pc:docMk/>
          <pc:sldMk cId="0" sldId="264"/>
        </pc:sldMkLst>
        <pc:spChg chg="mod">
          <ac:chgData name="Fernando Luis Vera Briceño" userId="3038660f-bf72-449a-8583-7858de87357c" providerId="ADAL" clId="{832DE781-7F7B-4E47-B6A5-F5B3AD08BF70}" dt="2023-07-26T21:22:00.788" v="92" actId="2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2:15.243" v="113" actId="2"/>
        <pc:sldMkLst>
          <pc:docMk/>
          <pc:sldMk cId="0" sldId="265"/>
        </pc:sldMkLst>
        <pc:spChg chg="mod">
          <ac:chgData name="Fernando Luis Vera Briceño" userId="3038660f-bf72-449a-8583-7858de87357c" providerId="ADAL" clId="{832DE781-7F7B-4E47-B6A5-F5B3AD08BF70}" dt="2023-07-26T21:22:15.243" v="113" actId="2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2:26.483" v="125" actId="2"/>
        <pc:sldMkLst>
          <pc:docMk/>
          <pc:sldMk cId="0" sldId="266"/>
        </pc:sldMkLst>
        <pc:spChg chg="mod">
          <ac:chgData name="Fernando Luis Vera Briceño" userId="3038660f-bf72-449a-8583-7858de87357c" providerId="ADAL" clId="{832DE781-7F7B-4E47-B6A5-F5B3AD08BF70}" dt="2023-07-26T21:22:26.483" v="125" actId="2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2:37.595" v="141" actId="2"/>
        <pc:sldMkLst>
          <pc:docMk/>
          <pc:sldMk cId="0" sldId="267"/>
        </pc:sldMkLst>
        <pc:spChg chg="mod">
          <ac:chgData name="Fernando Luis Vera Briceño" userId="3038660f-bf72-449a-8583-7858de87357c" providerId="ADAL" clId="{832DE781-7F7B-4E47-B6A5-F5B3AD08BF70}" dt="2023-07-26T21:22:37.595" v="141" actId="2"/>
          <ac:spMkLst>
            <pc:docMk/>
            <pc:sldMk cId="0" sldId="267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2:43.691" v="150" actId="2"/>
        <pc:sldMkLst>
          <pc:docMk/>
          <pc:sldMk cId="0" sldId="268"/>
        </pc:sldMkLst>
        <pc:spChg chg="mod">
          <ac:chgData name="Fernando Luis Vera Briceño" userId="3038660f-bf72-449a-8583-7858de87357c" providerId="ADAL" clId="{832DE781-7F7B-4E47-B6A5-F5B3AD08BF70}" dt="2023-07-26T21:22:43.691" v="150" actId="2"/>
          <ac:spMkLst>
            <pc:docMk/>
            <pc:sldMk cId="0" sldId="268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2:49.515" v="157" actId="2"/>
        <pc:sldMkLst>
          <pc:docMk/>
          <pc:sldMk cId="0" sldId="269"/>
        </pc:sldMkLst>
        <pc:spChg chg="mod">
          <ac:chgData name="Fernando Luis Vera Briceño" userId="3038660f-bf72-449a-8583-7858de87357c" providerId="ADAL" clId="{832DE781-7F7B-4E47-B6A5-F5B3AD08BF70}" dt="2023-07-26T21:22:49.515" v="157" actId="2"/>
          <ac:spMkLst>
            <pc:docMk/>
            <pc:sldMk cId="0" sldId="269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2:55.315" v="164" actId="2"/>
        <pc:sldMkLst>
          <pc:docMk/>
          <pc:sldMk cId="0" sldId="270"/>
        </pc:sldMkLst>
        <pc:spChg chg="mod">
          <ac:chgData name="Fernando Luis Vera Briceño" userId="3038660f-bf72-449a-8583-7858de87357c" providerId="ADAL" clId="{832DE781-7F7B-4E47-B6A5-F5B3AD08BF70}" dt="2023-07-26T21:22:55.315" v="164" actId="2"/>
          <ac:spMkLst>
            <pc:docMk/>
            <pc:sldMk cId="0" sldId="270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3:04.402" v="180" actId="2"/>
        <pc:sldMkLst>
          <pc:docMk/>
          <pc:sldMk cId="0" sldId="271"/>
        </pc:sldMkLst>
        <pc:spChg chg="mod">
          <ac:chgData name="Fernando Luis Vera Briceño" userId="3038660f-bf72-449a-8583-7858de87357c" providerId="ADAL" clId="{832DE781-7F7B-4E47-B6A5-F5B3AD08BF70}" dt="2023-07-26T21:23:04.402" v="180" actId="2"/>
          <ac:spMkLst>
            <pc:docMk/>
            <pc:sldMk cId="0" sldId="271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3:14.774" v="196" actId="2"/>
        <pc:sldMkLst>
          <pc:docMk/>
          <pc:sldMk cId="0" sldId="272"/>
        </pc:sldMkLst>
        <pc:spChg chg="mod">
          <ac:chgData name="Fernando Luis Vera Briceño" userId="3038660f-bf72-449a-8583-7858de87357c" providerId="ADAL" clId="{832DE781-7F7B-4E47-B6A5-F5B3AD08BF70}" dt="2023-07-26T21:23:14.774" v="196" actId="2"/>
          <ac:spMkLst>
            <pc:docMk/>
            <pc:sldMk cId="0" sldId="272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3:19.170" v="215" actId="2"/>
        <pc:sldMkLst>
          <pc:docMk/>
          <pc:sldMk cId="0" sldId="273"/>
        </pc:sldMkLst>
        <pc:spChg chg="mod">
          <ac:chgData name="Fernando Luis Vera Briceño" userId="3038660f-bf72-449a-8583-7858de87357c" providerId="ADAL" clId="{832DE781-7F7B-4E47-B6A5-F5B3AD08BF70}" dt="2023-07-26T21:23:19.170" v="215" actId="2"/>
          <ac:spMkLst>
            <pc:docMk/>
            <pc:sldMk cId="0" sldId="273"/>
            <ac:spMk id="3" creationId="{00000000-0000-0000-0000-000000000000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3:21.138" v="216" actId="2"/>
        <pc:sldMkLst>
          <pc:docMk/>
          <pc:sldMk cId="0" sldId="274"/>
        </pc:sldMkLst>
        <pc:spChg chg="mod">
          <ac:chgData name="Fernando Luis Vera Briceño" userId="3038660f-bf72-449a-8583-7858de87357c" providerId="ADAL" clId="{832DE781-7F7B-4E47-B6A5-F5B3AD08BF70}" dt="2023-07-26T21:23:21.138" v="216" actId="2"/>
          <ac:spMkLst>
            <pc:docMk/>
            <pc:sldMk cId="0" sldId="274"/>
            <ac:spMk id="9" creationId="{6C49ACE2-D6DE-766C-E615-AB212EA70FE7}"/>
          </ac:spMkLst>
        </pc:spChg>
      </pc:sldChg>
      <pc:sldChg chg="modSp mod">
        <pc:chgData name="Fernando Luis Vera Briceño" userId="3038660f-bf72-449a-8583-7858de87357c" providerId="ADAL" clId="{832DE781-7F7B-4E47-B6A5-F5B3AD08BF70}" dt="2023-07-26T21:20:52.414" v="1" actId="2"/>
        <pc:sldMkLst>
          <pc:docMk/>
          <pc:sldMk cId="2851824597" sldId="275"/>
        </pc:sldMkLst>
        <pc:spChg chg="mod">
          <ac:chgData name="Fernando Luis Vera Briceño" userId="3038660f-bf72-449a-8583-7858de87357c" providerId="ADAL" clId="{832DE781-7F7B-4E47-B6A5-F5B3AD08BF70}" dt="2023-07-26T21:20:52.414" v="1" actId="2"/>
          <ac:spMkLst>
            <pc:docMk/>
            <pc:sldMk cId="2851824597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EE4B4-7985-43C0-974F-F7952992A3B5}" type="datetimeFigureOut">
              <a:rPr lang="es-CL" smtClean="0"/>
              <a:t>26-07-2023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39664-AF36-405B-B365-53202DF1E83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691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3097" y="1998522"/>
            <a:ext cx="4912205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s/news-room/fact-sheets/detail/adolescent-mental-healt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 idx="4294967295"/>
          </p:nvPr>
        </p:nvSpPr>
        <p:spPr>
          <a:xfrm>
            <a:off x="2573097" y="1998522"/>
            <a:ext cx="491220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Hábitos</a:t>
            </a:r>
            <a:r>
              <a:rPr spc="-3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dirty="0"/>
              <a:t>vida</a:t>
            </a:r>
            <a:r>
              <a:rPr spc="-25" dirty="0"/>
              <a:t> </a:t>
            </a:r>
            <a:r>
              <a:rPr dirty="0"/>
              <a:t>saludable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6" name="object 6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4647669" y="730451"/>
              <a:ext cx="763270" cy="776605"/>
            </a:xfrm>
            <a:custGeom>
              <a:avLst/>
              <a:gdLst/>
              <a:ahLst/>
              <a:cxnLst/>
              <a:rect l="l" t="t" r="r" b="b"/>
              <a:pathLst>
                <a:path w="763270" h="776605">
                  <a:moveTo>
                    <a:pt x="408511" y="0"/>
                  </a:moveTo>
                  <a:lnTo>
                    <a:pt x="407495" y="190"/>
                  </a:lnTo>
                  <a:lnTo>
                    <a:pt x="407686" y="1549"/>
                  </a:lnTo>
                  <a:lnTo>
                    <a:pt x="407114" y="2120"/>
                  </a:lnTo>
                  <a:lnTo>
                    <a:pt x="387182" y="76739"/>
                  </a:lnTo>
                  <a:lnTo>
                    <a:pt x="366868" y="150977"/>
                  </a:lnTo>
                  <a:lnTo>
                    <a:pt x="339364" y="130288"/>
                  </a:lnTo>
                  <a:lnTo>
                    <a:pt x="309620" y="111861"/>
                  </a:lnTo>
                  <a:lnTo>
                    <a:pt x="276746" y="96949"/>
                  </a:lnTo>
                  <a:lnTo>
                    <a:pt x="239855" y="86804"/>
                  </a:lnTo>
                  <a:lnTo>
                    <a:pt x="196053" y="83606"/>
                  </a:lnTo>
                  <a:lnTo>
                    <a:pt x="156173" y="89873"/>
                  </a:lnTo>
                  <a:lnTo>
                    <a:pt x="90999" y="122745"/>
                  </a:lnTo>
                  <a:lnTo>
                    <a:pt x="59476" y="154109"/>
                  </a:lnTo>
                  <a:lnTo>
                    <a:pt x="34131" y="193496"/>
                  </a:lnTo>
                  <a:lnTo>
                    <a:pt x="15446" y="239909"/>
                  </a:lnTo>
                  <a:lnTo>
                    <a:pt x="3908" y="292350"/>
                  </a:lnTo>
                  <a:lnTo>
                    <a:pt x="0" y="349822"/>
                  </a:lnTo>
                  <a:lnTo>
                    <a:pt x="4207" y="411327"/>
                  </a:lnTo>
                  <a:lnTo>
                    <a:pt x="11378" y="450566"/>
                  </a:lnTo>
                  <a:lnTo>
                    <a:pt x="21826" y="488188"/>
                  </a:lnTo>
                  <a:lnTo>
                    <a:pt x="50066" y="557390"/>
                  </a:lnTo>
                  <a:lnTo>
                    <a:pt x="85279" y="618520"/>
                  </a:lnTo>
                  <a:lnTo>
                    <a:pt x="126978" y="672363"/>
                  </a:lnTo>
                  <a:lnTo>
                    <a:pt x="175987" y="719010"/>
                  </a:lnTo>
                  <a:lnTo>
                    <a:pt x="234216" y="757047"/>
                  </a:lnTo>
                  <a:lnTo>
                    <a:pt x="270135" y="770526"/>
                  </a:lnTo>
                  <a:lnTo>
                    <a:pt x="311140" y="776071"/>
                  </a:lnTo>
                  <a:lnTo>
                    <a:pt x="331695" y="774339"/>
                  </a:lnTo>
                  <a:lnTo>
                    <a:pt x="350039" y="769337"/>
                  </a:lnTo>
                  <a:lnTo>
                    <a:pt x="366570" y="761359"/>
                  </a:lnTo>
                  <a:lnTo>
                    <a:pt x="381689" y="750697"/>
                  </a:lnTo>
                  <a:lnTo>
                    <a:pt x="397951" y="762023"/>
                  </a:lnTo>
                  <a:lnTo>
                    <a:pt x="416600" y="770632"/>
                  </a:lnTo>
                  <a:lnTo>
                    <a:pt x="438608" y="775617"/>
                  </a:lnTo>
                  <a:lnTo>
                    <a:pt x="464950" y="776071"/>
                  </a:lnTo>
                  <a:lnTo>
                    <a:pt x="500293" y="769246"/>
                  </a:lnTo>
                  <a:lnTo>
                    <a:pt x="560873" y="738207"/>
                  </a:lnTo>
                  <a:lnTo>
                    <a:pt x="610887" y="697560"/>
                  </a:lnTo>
                  <a:lnTo>
                    <a:pt x="653609" y="651458"/>
                  </a:lnTo>
                  <a:lnTo>
                    <a:pt x="696393" y="589412"/>
                  </a:lnTo>
                  <a:lnTo>
                    <a:pt x="717275" y="550149"/>
                  </a:lnTo>
                  <a:lnTo>
                    <a:pt x="734677" y="508144"/>
                  </a:lnTo>
                  <a:lnTo>
                    <a:pt x="748269" y="462810"/>
                  </a:lnTo>
                  <a:lnTo>
                    <a:pt x="757717" y="413562"/>
                  </a:lnTo>
                  <a:lnTo>
                    <a:pt x="762689" y="359816"/>
                  </a:lnTo>
                  <a:lnTo>
                    <a:pt x="762118" y="317756"/>
                  </a:lnTo>
                  <a:lnTo>
                    <a:pt x="756931" y="278204"/>
                  </a:lnTo>
                  <a:lnTo>
                    <a:pt x="735866" y="209537"/>
                  </a:lnTo>
                  <a:lnTo>
                    <a:pt x="702659" y="153322"/>
                  </a:lnTo>
                  <a:lnTo>
                    <a:pt x="656136" y="110794"/>
                  </a:lnTo>
                  <a:lnTo>
                    <a:pt x="589655" y="86409"/>
                  </a:lnTo>
                  <a:lnTo>
                    <a:pt x="551173" y="84036"/>
                  </a:lnTo>
                  <a:lnTo>
                    <a:pt x="511496" y="89598"/>
                  </a:lnTo>
                  <a:lnTo>
                    <a:pt x="478235" y="100480"/>
                  </a:lnTo>
                  <a:lnTo>
                    <a:pt x="448181" y="115006"/>
                  </a:lnTo>
                  <a:lnTo>
                    <a:pt x="420854" y="132173"/>
                  </a:lnTo>
                  <a:lnTo>
                    <a:pt x="395773" y="150977"/>
                  </a:lnTo>
                  <a:lnTo>
                    <a:pt x="434610" y="6362"/>
                  </a:lnTo>
                  <a:lnTo>
                    <a:pt x="427860" y="4980"/>
                  </a:lnTo>
                  <a:lnTo>
                    <a:pt x="415175" y="1431"/>
                  </a:lnTo>
                  <a:lnTo>
                    <a:pt x="408511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45603" y="3682346"/>
            <a:ext cx="7567295" cy="125025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2421890" algn="l"/>
              </a:tabLst>
            </a:pP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Salud</a:t>
            </a:r>
            <a:r>
              <a:rPr lang="es-ES" sz="34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Mental</a:t>
            </a:r>
            <a:r>
              <a:rPr sz="3400" b="1" spc="-2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del</a:t>
            </a:r>
            <a:r>
              <a:rPr sz="3400" b="1" spc="-2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spc="-10" dirty="0">
                <a:solidFill>
                  <a:srgbClr val="A0CD41"/>
                </a:solidFill>
                <a:latin typeface="Whitney"/>
                <a:cs typeface="Whitney"/>
              </a:rPr>
              <a:t>Adolescente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7029450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20" dirty="0"/>
              <a:t>TRASTORNOS</a:t>
            </a:r>
            <a:r>
              <a:rPr sz="3700" spc="-35" dirty="0"/>
              <a:t> </a:t>
            </a:r>
            <a:r>
              <a:rPr sz="3700" dirty="0"/>
              <a:t>EMOCIONALES</a:t>
            </a:r>
            <a:r>
              <a:rPr sz="3700" spc="-40" dirty="0"/>
              <a:t> </a:t>
            </a:r>
            <a:r>
              <a:rPr sz="2100" spc="-5" dirty="0"/>
              <a:t>(02)</a:t>
            </a:r>
            <a:endParaRPr sz="21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00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nivel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mundial,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depresión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cuarta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causa principal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enfermedad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discapacidad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</a:t>
            </a:r>
            <a:endParaRPr sz="3000" dirty="0">
              <a:latin typeface="Whitney"/>
              <a:cs typeface="Whitney"/>
            </a:endParaRPr>
          </a:p>
          <a:p>
            <a:pPr marL="12700" marR="356235">
              <a:lnSpc>
                <a:spcPct val="1000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edades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comprendidas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15 y los 19 años, y la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decimoquinta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edades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comprendidas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10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14.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ansiedad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novena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causa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principal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15 a 19 años, y la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sexta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10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14.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emocionales pueden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afectar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profundamente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rendimiento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académico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la</a:t>
            </a: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asistencia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35" dirty="0">
                <a:solidFill>
                  <a:srgbClr val="231F20"/>
                </a:solidFill>
                <a:latin typeface="Whitney"/>
                <a:cs typeface="Whitney"/>
              </a:rPr>
              <a:t>escolar.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retraimiento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social puede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exacerbar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aislamiento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la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soledad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el peor de los casos, la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depresión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puede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conducir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al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suicidio.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7200" y="244303"/>
            <a:ext cx="9538800" cy="593752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marL="85725">
              <a:lnSpc>
                <a:spcPct val="100000"/>
              </a:lnSpc>
            </a:pPr>
            <a:r>
              <a:rPr sz="3400" b="1" spc="-15" dirty="0">
                <a:solidFill>
                  <a:srgbClr val="FFFFFF"/>
                </a:solidFill>
                <a:latin typeface="Whitney"/>
                <a:cs typeface="Whitney"/>
              </a:rPr>
              <a:t>TRASTORNOS </a:t>
            </a:r>
            <a:r>
              <a:rPr sz="3400" b="1" dirty="0">
                <a:solidFill>
                  <a:srgbClr val="FFFFFF"/>
                </a:solidFill>
                <a:latin typeface="Whitney"/>
                <a:cs typeface="Whitney"/>
              </a:rPr>
              <a:t>DEL</a:t>
            </a:r>
            <a:r>
              <a:rPr sz="34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400" b="1" spc="-40" dirty="0">
                <a:solidFill>
                  <a:srgbClr val="FFFFFF"/>
                </a:solidFill>
                <a:latin typeface="Whitney"/>
                <a:cs typeface="Whitney"/>
              </a:rPr>
              <a:t>COMPORTAMIENTO</a:t>
            </a:r>
            <a:r>
              <a:rPr sz="34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400" b="1" spc="-25" dirty="0">
                <a:solidFill>
                  <a:srgbClr val="FFFFFF"/>
                </a:solidFill>
                <a:latin typeface="Whitney"/>
                <a:cs typeface="Whitney"/>
              </a:rPr>
              <a:t>INFANTIL</a:t>
            </a:r>
            <a:endParaRPr sz="3400" dirty="0">
              <a:latin typeface="Whitney"/>
              <a:cs typeface="Whitne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500" y="1146776"/>
            <a:ext cx="9360000" cy="5814412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99440">
              <a:lnSpc>
                <a:spcPts val="3200"/>
              </a:lnSpc>
              <a:spcBef>
                <a:spcPts val="540"/>
              </a:spcBef>
            </a:pP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comportamiento infantil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 la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segunda causa principal de 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carga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morbilidad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edades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comprendidas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10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14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años,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undécima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ts val="32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edades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comprendidas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15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35" dirty="0">
                <a:solidFill>
                  <a:srgbClr val="231F20"/>
                </a:solidFill>
                <a:latin typeface="Whitney"/>
                <a:cs typeface="Whitney"/>
              </a:rPr>
              <a:t>19.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Cabe incluir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trastorno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por déficit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atención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con</a:t>
            </a:r>
            <a:r>
              <a:rPr lang="es-CL" sz="3000" b="1" spc="-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hiperactividad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(que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caracteriza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por la dificultad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prestar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atención,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exceso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actividad y 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desprecio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consecuencias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propias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acciones,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un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grado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no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apropiado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 edad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persona)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los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trastornos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 la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conducta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(que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presentan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síntomas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comportamientos</a:t>
            </a:r>
            <a:r>
              <a:rPr sz="3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destructivos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desafiantes).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del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comportamiento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infantil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pueden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afectar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la educación de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llevar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comportamientos delictivos.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6608445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20" dirty="0"/>
              <a:t>TRASTORNOS</a:t>
            </a:r>
            <a:r>
              <a:rPr sz="3700" spc="-30" dirty="0"/>
              <a:t> ALIMENTARIOS</a:t>
            </a:r>
            <a:endParaRPr sz="37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8630">
              <a:lnSpc>
                <a:spcPct val="100000"/>
              </a:lnSpc>
              <a:spcBef>
                <a:spcPts val="100"/>
              </a:spcBef>
            </a:pP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alimentarios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aparecen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habitualmente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durante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adolescencia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el principio de la edad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adulta.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más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comunes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mujeres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hombres.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Afecciones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anorexia</a:t>
            </a:r>
            <a:r>
              <a:rPr sz="3000" b="1" spc="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nerviosa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bulimia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nerviosa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atracones</a:t>
            </a:r>
            <a:r>
              <a:rPr lang="es-CL" sz="3000" b="1" spc="-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compulsivos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caracterizan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por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adopción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comportamientos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alimentarios</a:t>
            </a:r>
            <a:r>
              <a:rPr sz="3000" b="1" spc="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perjudiciales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restricción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calorías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atracón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compulsivo.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endParaRPr sz="3000" dirty="0">
              <a:latin typeface="Whitney"/>
              <a:cs typeface="Whitney"/>
            </a:endParaRPr>
          </a:p>
          <a:p>
            <a:pPr marL="12700" marR="5080" algn="just">
              <a:lnSpc>
                <a:spcPct val="100000"/>
              </a:lnSpc>
            </a:pP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alimentarios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perjudiciales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60" dirty="0">
                <a:solidFill>
                  <a:srgbClr val="231F20"/>
                </a:solidFill>
                <a:latin typeface="Whitney"/>
                <a:cs typeface="Whitney"/>
              </a:rPr>
              <a:t>y,</a:t>
            </a:r>
            <a:r>
              <a:rPr lang="es-CL" sz="3000" b="0" spc="-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menud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1" spc="-30" dirty="0">
                <a:solidFill>
                  <a:srgbClr val="A0CD41"/>
                </a:solidFill>
                <a:latin typeface="Whitney"/>
                <a:cs typeface="Whitney"/>
              </a:rPr>
              <a:t>c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o</a:t>
            </a:r>
            <a:r>
              <a:rPr sz="3000" b="1" spc="-25" dirty="0">
                <a:solidFill>
                  <a:srgbClr val="A0CD41"/>
                </a:solidFill>
                <a:latin typeface="Whitney"/>
                <a:cs typeface="Whitney"/>
              </a:rPr>
              <a:t>e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xi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st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en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c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on la dep</a:t>
            </a:r>
            <a:r>
              <a:rPr sz="3000" b="0" spc="-55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esión, la ansiedad </a:t>
            </a:r>
            <a:r>
              <a:rPr sz="3000" b="0" spc="-18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395" dirty="0">
                <a:solidFill>
                  <a:srgbClr val="231F20"/>
                </a:solidFill>
                <a:latin typeface="Whitney"/>
                <a:cs typeface="Whitney"/>
              </a:rPr>
              <a:t>/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el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abuso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sustancias.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2148205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15" dirty="0"/>
              <a:t>PSICOSIS</a:t>
            </a:r>
            <a:endParaRPr sz="37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incluyen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síntomas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psicosis emergen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comúnmente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finales de 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adolescencia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principios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edad adulta.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síntomas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psicosis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pueden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incluir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alucinaciones o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delirios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80" dirty="0">
                <a:solidFill>
                  <a:srgbClr val="231F20"/>
                </a:solidFill>
                <a:latin typeface="Whitney"/>
                <a:cs typeface="Whitney"/>
              </a:rPr>
              <a:t>Tales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experiencias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pueden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afectar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gravemente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la capacidad del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participar en la vida diaria y la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educación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en muchos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casos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llevan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 situaciones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estigmatización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violaciones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 los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derechos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humanos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6519545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dirty="0"/>
              <a:t>SUICIDIO</a:t>
            </a:r>
            <a:r>
              <a:rPr sz="3700" spc="-20" dirty="0"/>
              <a:t> </a:t>
            </a:r>
            <a:r>
              <a:rPr sz="3700" dirty="0"/>
              <a:t>Y</a:t>
            </a:r>
            <a:r>
              <a:rPr sz="3700" spc="-15" dirty="0"/>
              <a:t> </a:t>
            </a:r>
            <a:r>
              <a:rPr sz="3700" spc="-20" dirty="0"/>
              <a:t>AUTOLESIONES </a:t>
            </a:r>
            <a:r>
              <a:rPr sz="2100" spc="-5" dirty="0"/>
              <a:t>(01)</a:t>
            </a:r>
            <a:endParaRPr sz="2100" dirty="0"/>
          </a:p>
        </p:txBody>
      </p:sp>
      <p:sp>
        <p:nvSpPr>
          <p:cNvPr id="3" name="object 3"/>
          <p:cNvSpPr txBox="1"/>
          <p:nvPr/>
        </p:nvSpPr>
        <p:spPr>
          <a:xfrm>
            <a:off x="354500" y="1146776"/>
            <a:ext cx="9360000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estima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62.000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murieron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2016</a:t>
            </a:r>
            <a:r>
              <a:rPr lang="es-CL" sz="300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consecuencia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autolesiones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 suicidio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 la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5" dirty="0">
                <a:solidFill>
                  <a:srgbClr val="231F20"/>
                </a:solidFill>
                <a:latin typeface="Whitney"/>
                <a:cs typeface="Whitney"/>
              </a:rPr>
              <a:t>tercera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causa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muerte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mayor</a:t>
            </a:r>
            <a:r>
              <a:rPr lang="es-CL"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edad (15 a 19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años). </a:t>
            </a:r>
            <a:r>
              <a:rPr sz="3000" b="0" spc="-25" dirty="0">
                <a:solidFill>
                  <a:srgbClr val="231F20"/>
                </a:solidFill>
                <a:latin typeface="Whitney"/>
                <a:cs typeface="Whitney"/>
              </a:rPr>
              <a:t>Cerca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del 90% de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del mundo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viven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países de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ingresos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bajos o medianos,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más del 90% de los suicidios de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tienen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lugar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viven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esos países.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6558280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dirty="0"/>
              <a:t>SUICIDIO</a:t>
            </a:r>
            <a:r>
              <a:rPr sz="3700" spc="-20" dirty="0"/>
              <a:t> </a:t>
            </a:r>
            <a:r>
              <a:rPr sz="3700" dirty="0"/>
              <a:t>Y</a:t>
            </a:r>
            <a:r>
              <a:rPr sz="3700" spc="-15" dirty="0"/>
              <a:t> </a:t>
            </a:r>
            <a:r>
              <a:rPr sz="3700" spc="-20" dirty="0"/>
              <a:t>AUTOLESIONES </a:t>
            </a:r>
            <a:r>
              <a:rPr sz="2100" spc="-5" dirty="0"/>
              <a:t>(02)</a:t>
            </a:r>
            <a:endParaRPr sz="21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factores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riesgo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 suicidio son muy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variados,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incluyen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uso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nocivo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del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alcohol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abusos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durante</a:t>
            </a:r>
            <a:r>
              <a:rPr lang="es-CL" sz="3000" b="1" spc="-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la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niñez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estigmatización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búsqueda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ayuda,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obstáculos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recibir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atención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acceso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a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medios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llevarlo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cabo.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información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recibida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través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medios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digitales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sobre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comportamientos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suicidas es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preocupación emergente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este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grupo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edad.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5892165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55" dirty="0"/>
              <a:t>CONDUCTAS</a:t>
            </a:r>
            <a:r>
              <a:rPr sz="3700" spc="-15" dirty="0"/>
              <a:t> </a:t>
            </a:r>
            <a:r>
              <a:rPr sz="3700" dirty="0"/>
              <a:t>DE</a:t>
            </a:r>
            <a:r>
              <a:rPr sz="3700" spc="-15" dirty="0"/>
              <a:t> </a:t>
            </a:r>
            <a:r>
              <a:rPr sz="3700" spc="-5" dirty="0"/>
              <a:t>RIESGO</a:t>
            </a:r>
            <a:r>
              <a:rPr sz="3700" spc="-20" dirty="0"/>
              <a:t> </a:t>
            </a:r>
            <a:r>
              <a:rPr sz="2100" spc="-5" dirty="0"/>
              <a:t>(01)</a:t>
            </a:r>
            <a:endParaRPr sz="21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844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Muchos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comportamientos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riesgo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salud,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uso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dañino 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sustancias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las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prácticas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sexuales</a:t>
            </a: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riesgo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comienzan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durante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adolescencia.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lang="es-CL"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comportamientos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riesgo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pueden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responder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a una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estrategia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inútil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hacer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frente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mala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 mental,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además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tener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efectos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muy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negativos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sobre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bienestar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físico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adolescente.</a:t>
            </a:r>
            <a:endParaRPr lang="es-CL" sz="3000" b="0" spc="-5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endParaRPr sz="3000" dirty="0">
              <a:latin typeface="Whitney"/>
              <a:cs typeface="Whitney"/>
            </a:endParaRPr>
          </a:p>
          <a:p>
            <a:pPr marL="12700" marR="1139825">
              <a:lnSpc>
                <a:spcPct val="1000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todo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mundo,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prevalencia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los episodios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ingesta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masiva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bebidas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alcohólicas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endParaRPr sz="3000" dirty="0">
              <a:latin typeface="Whitney"/>
              <a:cs typeface="Whitney"/>
            </a:endParaRPr>
          </a:p>
          <a:p>
            <a:pPr marL="12700" marR="565150">
              <a:lnSpc>
                <a:spcPct val="100000"/>
              </a:lnSpc>
            </a:pP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15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19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años fue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13,6%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2016;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riesgo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elevado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correspondió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 los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hombres.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5957400" cy="551433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55" dirty="0"/>
              <a:t>CONDUCTAS</a:t>
            </a:r>
            <a:r>
              <a:rPr sz="3700" spc="-15" dirty="0"/>
              <a:t> </a:t>
            </a:r>
            <a:r>
              <a:rPr sz="3700" dirty="0"/>
              <a:t>DE</a:t>
            </a:r>
            <a:r>
              <a:rPr sz="3700" spc="-15" dirty="0"/>
              <a:t> </a:t>
            </a:r>
            <a:r>
              <a:rPr sz="3700" spc="-5" dirty="0"/>
              <a:t>RIESGO</a:t>
            </a:r>
            <a:r>
              <a:rPr sz="3700" spc="-20" dirty="0"/>
              <a:t> </a:t>
            </a:r>
            <a:r>
              <a:rPr sz="2100" spc="-5" dirty="0"/>
              <a:t>(02</a:t>
            </a:r>
            <a:r>
              <a:rPr lang="es-CL" sz="2100" spc="-5" dirty="0"/>
              <a:t>)</a:t>
            </a:r>
            <a:endParaRPr sz="2100" dirty="0"/>
          </a:p>
        </p:txBody>
      </p:sp>
      <p:sp>
        <p:nvSpPr>
          <p:cNvPr id="3" name="object 3"/>
          <p:cNvSpPr txBox="1"/>
          <p:nvPr/>
        </p:nvSpPr>
        <p:spPr>
          <a:xfrm>
            <a:off x="354500" y="1146776"/>
            <a:ext cx="9360000" cy="60272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uso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tabaco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y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cannabis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preocupaciones</a:t>
            </a:r>
            <a:r>
              <a:rPr lang="es-CL" sz="300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adicionales. El cannabis es la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droga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consumida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jóvenes,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en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2018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aproximadamente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4,7%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jóvenes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15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16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años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habián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consumida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vez.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Muchos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fumadores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adultos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consumieron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su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primer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cigarrillo antes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 los 18 años.</a:t>
            </a:r>
            <a:endParaRPr lang="es-CL" sz="3000" b="0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z="3000" dirty="0">
              <a:latin typeface="Whitney"/>
              <a:cs typeface="Whitney"/>
            </a:endParaRPr>
          </a:p>
          <a:p>
            <a:pPr marL="12700" marR="44450">
              <a:lnSpc>
                <a:spcPct val="1000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comisión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actos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violentos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conducta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riesgo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aumentar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probabilidades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persona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tenga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un bajo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rendimiento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educativo,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sufra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lesiones,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participe en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delitos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muera.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violencia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interpersonal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fue clasificada en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2016 como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segunda causa de muerte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mayor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edad.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6299200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5" dirty="0"/>
              <a:t>PROMOCIÓN</a:t>
            </a:r>
            <a:r>
              <a:rPr sz="3700" spc="-30" dirty="0"/>
              <a:t> </a:t>
            </a:r>
            <a:r>
              <a:rPr sz="3700" dirty="0"/>
              <a:t>Y</a:t>
            </a:r>
            <a:r>
              <a:rPr sz="3700" spc="-30" dirty="0"/>
              <a:t> </a:t>
            </a:r>
            <a:r>
              <a:rPr sz="3700" dirty="0"/>
              <a:t>PREVENCIÓN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4500" y="1146776"/>
            <a:ext cx="9360000" cy="60272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3000" b="0" spc="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intervenciones</a:t>
            </a:r>
            <a:r>
              <a:rPr sz="3000" b="0" spc="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promoción</a:t>
            </a:r>
            <a:r>
              <a:rPr sz="3000" b="0" spc="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6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</a:t>
            </a:r>
            <a:r>
              <a:rPr sz="3000" b="0" spc="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</a:t>
            </a:r>
            <a:r>
              <a:rPr sz="3000" b="0" spc="6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van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orientadas a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fortalecer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capacidad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regular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sus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emociones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potenciar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las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alternativas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comportamientos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riesgo,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desarrollar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resiliencia</a:t>
            </a:r>
            <a:r>
              <a:rPr lang="es-CL"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ante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situaciones difíciles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adversidades,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promover</a:t>
            </a:r>
            <a:r>
              <a:rPr lang="es-CL"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entornos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sociales y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redes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sociales </a:t>
            </a:r>
            <a:r>
              <a:rPr sz="3000" b="1" spc="-20" dirty="0">
                <a:solidFill>
                  <a:srgbClr val="A0CD41"/>
                </a:solidFill>
                <a:latin typeface="Whitney"/>
                <a:cs typeface="Whitney"/>
              </a:rPr>
              <a:t>favorables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lang="es-CL" sz="3000" b="0" spc="-20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z="3000" dirty="0">
              <a:latin typeface="Whitney"/>
              <a:cs typeface="Whitney"/>
            </a:endParaRPr>
          </a:p>
          <a:p>
            <a:pPr marL="12700" marR="231140">
              <a:lnSpc>
                <a:spcPct val="100000"/>
              </a:lnSpc>
            </a:pP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Estos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programas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requieren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un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enfoque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abarque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múltiples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niveles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varias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plataformas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difusión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—por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ejemplo,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medios digitales,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entornos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atención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médica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social,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escuelas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comunidad—,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así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diversas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estrategias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llegar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especial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vulnerables.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9215755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20" dirty="0"/>
              <a:t>DETECCIÓN</a:t>
            </a:r>
            <a:r>
              <a:rPr sz="3700" spc="-15" dirty="0"/>
              <a:t> </a:t>
            </a:r>
            <a:r>
              <a:rPr sz="3700" dirty="0"/>
              <a:t>Y</a:t>
            </a:r>
            <a:r>
              <a:rPr sz="3700" spc="-15" dirty="0"/>
              <a:t> </a:t>
            </a:r>
            <a:r>
              <a:rPr sz="3700" spc="-70" dirty="0"/>
              <a:t>TRATAMIENTO</a:t>
            </a:r>
            <a:r>
              <a:rPr sz="3700" spc="-10" dirty="0"/>
              <a:t> </a:t>
            </a:r>
            <a:r>
              <a:rPr sz="3700" spc="-5" dirty="0"/>
              <a:t>TEMPRANOS</a:t>
            </a:r>
            <a:endParaRPr sz="37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5873403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10540">
              <a:lnSpc>
                <a:spcPts val="3500"/>
              </a:lnSpc>
              <a:spcBef>
                <a:spcPts val="3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 crucial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abordar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las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necesidades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padecen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definidos.</a:t>
            </a: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ts val="35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 caso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clave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evitar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la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institucionalización</a:t>
            </a:r>
            <a:r>
              <a:rPr sz="3000" b="1" spc="4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y</a:t>
            </a:r>
            <a:r>
              <a:rPr sz="3000" b="1" spc="4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la</a:t>
            </a:r>
            <a:r>
              <a:rPr sz="3000" b="1" spc="4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medicalización</a:t>
            </a:r>
            <a:r>
              <a:rPr sz="3000" b="1" spc="4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20" dirty="0">
                <a:solidFill>
                  <a:srgbClr val="A0CD41"/>
                </a:solidFill>
                <a:latin typeface="Whitney"/>
                <a:cs typeface="Whitney"/>
              </a:rPr>
              <a:t>excesiva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lang="es-CL"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priorizar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enfoques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no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farmacológicos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respetar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los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derechos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los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niños</a:t>
            </a:r>
            <a:r>
              <a:rPr sz="3000" b="1" spc="2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recogidos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Convención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Naciones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Unidas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sobre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Derechos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Niño 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otros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instrumentos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derechos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humanos. El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Programa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acción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superar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brechas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 mental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ofrece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orientaciones basadas en pruebas científicas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ayudar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personas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no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especialistas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materia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detectar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mejor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prioritarios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brindar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apoyo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personas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padecen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entornos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con pocos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recursos.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4050665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 idx="4294967295"/>
          </p:nvPr>
        </p:nvSpPr>
        <p:spPr>
          <a:xfrm>
            <a:off x="2264603" y="1478418"/>
            <a:ext cx="5727700" cy="1478280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 marR="5080" indent="490855">
              <a:lnSpc>
                <a:spcPts val="5200"/>
              </a:lnSpc>
              <a:spcBef>
                <a:spcPts val="1140"/>
              </a:spcBef>
              <a:tabLst>
                <a:tab pos="1289685" algn="l"/>
                <a:tab pos="2688590" algn="l"/>
              </a:tabLst>
            </a:pPr>
            <a:r>
              <a:rPr sz="5200" spc="-35" dirty="0"/>
              <a:t>SALUD	</a:t>
            </a:r>
            <a:r>
              <a:rPr sz="5200" spc="-80" dirty="0"/>
              <a:t>MENTAL</a:t>
            </a:r>
            <a:r>
              <a:rPr lang="es-CL" sz="5200" spc="-80" dirty="0"/>
              <a:t> </a:t>
            </a:r>
            <a:r>
              <a:rPr sz="5200" dirty="0"/>
              <a:t>DEL	ADOLE</a:t>
            </a:r>
            <a:r>
              <a:rPr sz="5200" spc="-25" dirty="0"/>
              <a:t>S</a:t>
            </a:r>
            <a:r>
              <a:rPr sz="5200" dirty="0"/>
              <a:t>CENTE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772200" y="5185799"/>
            <a:ext cx="8488045" cy="1764030"/>
            <a:chOff x="772200" y="5185799"/>
            <a:chExt cx="8488045" cy="1764030"/>
          </a:xfrm>
        </p:grpSpPr>
        <p:sp>
          <p:nvSpPr>
            <p:cNvPr id="7" name="object 7"/>
            <p:cNvSpPr/>
            <p:nvPr/>
          </p:nvSpPr>
          <p:spPr>
            <a:xfrm>
              <a:off x="778548" y="5192153"/>
              <a:ext cx="2867025" cy="1751330"/>
            </a:xfrm>
            <a:custGeom>
              <a:avLst/>
              <a:gdLst/>
              <a:ahLst/>
              <a:cxnLst/>
              <a:rect l="l" t="t" r="r" b="b"/>
              <a:pathLst>
                <a:path w="2867025" h="1751329">
                  <a:moveTo>
                    <a:pt x="2866453" y="0"/>
                  </a:moveTo>
                  <a:lnTo>
                    <a:pt x="0" y="0"/>
                  </a:lnTo>
                  <a:lnTo>
                    <a:pt x="0" y="875652"/>
                  </a:lnTo>
                  <a:lnTo>
                    <a:pt x="0" y="1751304"/>
                  </a:lnTo>
                  <a:lnTo>
                    <a:pt x="2866453" y="1751304"/>
                  </a:lnTo>
                  <a:lnTo>
                    <a:pt x="2866453" y="875652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7785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772200" y="518579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3645000" y="51921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92474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7785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772198" y="6061455"/>
              <a:ext cx="2873375" cy="888365"/>
            </a:xfrm>
            <a:custGeom>
              <a:avLst/>
              <a:gdLst/>
              <a:ahLst/>
              <a:cxnLst/>
              <a:rect l="l" t="t" r="r" b="b"/>
              <a:pathLst>
                <a:path w="2873375" h="888365">
                  <a:moveTo>
                    <a:pt x="2872803" y="875652"/>
                  </a:moveTo>
                  <a:lnTo>
                    <a:pt x="0" y="875652"/>
                  </a:lnTo>
                  <a:lnTo>
                    <a:pt x="0" y="888352"/>
                  </a:lnTo>
                  <a:lnTo>
                    <a:pt x="2872803" y="888352"/>
                  </a:lnTo>
                  <a:lnTo>
                    <a:pt x="2872803" y="875652"/>
                  </a:lnTo>
                  <a:close/>
                </a:path>
                <a:path w="2873375" h="888365">
                  <a:moveTo>
                    <a:pt x="2872803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872803" y="12700"/>
                  </a:lnTo>
                  <a:lnTo>
                    <a:pt x="287280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3645000" y="606779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92474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3645000" y="69434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772200" y="5192149"/>
          <a:ext cx="2680970" cy="1750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058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975"/>
                        </a:spcBef>
                      </a:pPr>
                      <a:r>
                        <a:rPr sz="2300" b="1" spc="-2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50825" marB="0">
                    <a:solidFill>
                      <a:srgbClr val="A0CD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1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2015"/>
                        </a:spcBef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FECHA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55905" marB="0">
                    <a:solidFill>
                      <a:srgbClr val="A0CD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A0CD41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A0CD41"/>
                </a:solidFill>
                <a:latin typeface="Whitney"/>
                <a:cs typeface="Whitney"/>
              </a:rPr>
              <a:t>]</a:t>
            </a:r>
            <a:endParaRPr sz="1200" dirty="0">
              <a:latin typeface="Whitney"/>
              <a:cs typeface="Whitney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640592" y="325799"/>
            <a:ext cx="1067435" cy="1087120"/>
          </a:xfrm>
          <a:custGeom>
            <a:avLst/>
            <a:gdLst/>
            <a:ahLst/>
            <a:cxnLst/>
            <a:rect l="l" t="t" r="r" b="b"/>
            <a:pathLst>
              <a:path w="1067434" h="1087120">
                <a:moveTo>
                  <a:pt x="571327" y="0"/>
                </a:moveTo>
                <a:lnTo>
                  <a:pt x="569905" y="266"/>
                </a:lnTo>
                <a:lnTo>
                  <a:pt x="570172" y="2171"/>
                </a:lnTo>
                <a:lnTo>
                  <a:pt x="569359" y="2971"/>
                </a:lnTo>
                <a:lnTo>
                  <a:pt x="541471" y="107440"/>
                </a:lnTo>
                <a:lnTo>
                  <a:pt x="513022" y="211366"/>
                </a:lnTo>
                <a:lnTo>
                  <a:pt x="474525" y="182406"/>
                </a:lnTo>
                <a:lnTo>
                  <a:pt x="432883" y="156610"/>
                </a:lnTo>
                <a:lnTo>
                  <a:pt x="386858" y="135728"/>
                </a:lnTo>
                <a:lnTo>
                  <a:pt x="335209" y="121513"/>
                </a:lnTo>
                <a:lnTo>
                  <a:pt x="273890" y="117045"/>
                </a:lnTo>
                <a:lnTo>
                  <a:pt x="218058" y="125822"/>
                </a:lnTo>
                <a:lnTo>
                  <a:pt x="168702" y="145023"/>
                </a:lnTo>
                <a:lnTo>
                  <a:pt x="126815" y="171831"/>
                </a:lnTo>
                <a:lnTo>
                  <a:pt x="96467" y="199790"/>
                </a:lnTo>
                <a:lnTo>
                  <a:pt x="69860" y="232947"/>
                </a:lnTo>
                <a:lnTo>
                  <a:pt x="47197" y="270889"/>
                </a:lnTo>
                <a:lnTo>
                  <a:pt x="28679" y="313202"/>
                </a:lnTo>
                <a:lnTo>
                  <a:pt x="14505" y="359473"/>
                </a:lnTo>
                <a:lnTo>
                  <a:pt x="4879" y="409289"/>
                </a:lnTo>
                <a:lnTo>
                  <a:pt x="0" y="462235"/>
                </a:lnTo>
                <a:lnTo>
                  <a:pt x="69" y="517900"/>
                </a:lnTo>
                <a:lnTo>
                  <a:pt x="5288" y="575868"/>
                </a:lnTo>
                <a:lnTo>
                  <a:pt x="15338" y="630793"/>
                </a:lnTo>
                <a:lnTo>
                  <a:pt x="29971" y="683463"/>
                </a:lnTo>
                <a:lnTo>
                  <a:pt x="48319" y="733456"/>
                </a:lnTo>
                <a:lnTo>
                  <a:pt x="69512" y="780351"/>
                </a:lnTo>
                <a:lnTo>
                  <a:pt x="92812" y="823944"/>
                </a:lnTo>
                <a:lnTo>
                  <a:pt x="118804" y="865932"/>
                </a:lnTo>
                <a:lnTo>
                  <a:pt x="147068" y="905368"/>
                </a:lnTo>
                <a:lnTo>
                  <a:pt x="177183" y="941311"/>
                </a:lnTo>
                <a:lnTo>
                  <a:pt x="209859" y="974892"/>
                </a:lnTo>
                <a:lnTo>
                  <a:pt x="245798" y="1006611"/>
                </a:lnTo>
                <a:lnTo>
                  <a:pt x="284961" y="1035315"/>
                </a:lnTo>
                <a:lnTo>
                  <a:pt x="327310" y="1059853"/>
                </a:lnTo>
                <a:lnTo>
                  <a:pt x="377597" y="1078733"/>
                </a:lnTo>
                <a:lnTo>
                  <a:pt x="435018" y="1086497"/>
                </a:lnTo>
                <a:lnTo>
                  <a:pt x="463788" y="1084072"/>
                </a:lnTo>
                <a:lnTo>
                  <a:pt x="489468" y="1077071"/>
                </a:lnTo>
                <a:lnTo>
                  <a:pt x="512612" y="1065902"/>
                </a:lnTo>
                <a:lnTo>
                  <a:pt x="533773" y="1050975"/>
                </a:lnTo>
                <a:lnTo>
                  <a:pt x="556537" y="1066832"/>
                </a:lnTo>
                <a:lnTo>
                  <a:pt x="582643" y="1078885"/>
                </a:lnTo>
                <a:lnTo>
                  <a:pt x="613455" y="1085864"/>
                </a:lnTo>
                <a:lnTo>
                  <a:pt x="650334" y="1086497"/>
                </a:lnTo>
                <a:lnTo>
                  <a:pt x="699821" y="1076941"/>
                </a:lnTo>
                <a:lnTo>
                  <a:pt x="744546" y="1058114"/>
                </a:lnTo>
                <a:lnTo>
                  <a:pt x="784637" y="1033489"/>
                </a:lnTo>
                <a:lnTo>
                  <a:pt x="820222" y="1006538"/>
                </a:lnTo>
                <a:lnTo>
                  <a:pt x="854662" y="976582"/>
                </a:lnTo>
                <a:lnTo>
                  <a:pt x="885929" y="945141"/>
                </a:lnTo>
                <a:lnTo>
                  <a:pt x="914466" y="912046"/>
                </a:lnTo>
                <a:lnTo>
                  <a:pt x="940720" y="877125"/>
                </a:lnTo>
                <a:lnTo>
                  <a:pt x="966348" y="838419"/>
                </a:lnTo>
                <a:lnTo>
                  <a:pt x="989562" y="798128"/>
                </a:lnTo>
                <a:lnTo>
                  <a:pt x="1010166" y="755907"/>
                </a:lnTo>
                <a:lnTo>
                  <a:pt x="1027964" y="711409"/>
                </a:lnTo>
                <a:lnTo>
                  <a:pt x="1042759" y="664290"/>
                </a:lnTo>
                <a:lnTo>
                  <a:pt x="1054357" y="614203"/>
                </a:lnTo>
                <a:lnTo>
                  <a:pt x="1062560" y="560803"/>
                </a:lnTo>
                <a:lnTo>
                  <a:pt x="1067173" y="503745"/>
                </a:lnTo>
                <a:lnTo>
                  <a:pt x="1066380" y="444858"/>
                </a:lnTo>
                <a:lnTo>
                  <a:pt x="1059117" y="389483"/>
                </a:lnTo>
                <a:lnTo>
                  <a:pt x="1046494" y="338642"/>
                </a:lnTo>
                <a:lnTo>
                  <a:pt x="1029620" y="293357"/>
                </a:lnTo>
                <a:lnTo>
                  <a:pt x="1008568" y="252097"/>
                </a:lnTo>
                <a:lnTo>
                  <a:pt x="983134" y="214655"/>
                </a:lnTo>
                <a:lnTo>
                  <a:pt x="953039" y="182004"/>
                </a:lnTo>
                <a:lnTo>
                  <a:pt x="917999" y="155117"/>
                </a:lnTo>
                <a:lnTo>
                  <a:pt x="874713" y="133951"/>
                </a:lnTo>
                <a:lnTo>
                  <a:pt x="824927" y="120975"/>
                </a:lnTo>
                <a:lnTo>
                  <a:pt x="771056" y="117650"/>
                </a:lnTo>
                <a:lnTo>
                  <a:pt x="715510" y="125437"/>
                </a:lnTo>
                <a:lnTo>
                  <a:pt x="668943" y="140671"/>
                </a:lnTo>
                <a:lnTo>
                  <a:pt x="626864" y="161010"/>
                </a:lnTo>
                <a:lnTo>
                  <a:pt x="588605" y="185045"/>
                </a:lnTo>
                <a:lnTo>
                  <a:pt x="553497" y="211366"/>
                </a:lnTo>
                <a:lnTo>
                  <a:pt x="594484" y="59731"/>
                </a:lnTo>
                <a:lnTo>
                  <a:pt x="607865" y="8915"/>
                </a:lnTo>
                <a:lnTo>
                  <a:pt x="598415" y="6977"/>
                </a:lnTo>
                <a:lnTo>
                  <a:pt x="580657" y="2002"/>
                </a:lnTo>
                <a:lnTo>
                  <a:pt x="5713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 idx="4294967295"/>
          </p:nvPr>
        </p:nvSpPr>
        <p:spPr>
          <a:xfrm>
            <a:off x="2573097" y="1998522"/>
            <a:ext cx="491220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Hábitos</a:t>
            </a:r>
            <a:r>
              <a:rPr spc="-3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dirty="0"/>
              <a:t>vida</a:t>
            </a:r>
            <a:r>
              <a:rPr spc="-25" dirty="0"/>
              <a:t> </a:t>
            </a:r>
            <a:r>
              <a:rPr dirty="0"/>
              <a:t>saludable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4647669" y="730451"/>
              <a:ext cx="763270" cy="776605"/>
            </a:xfrm>
            <a:custGeom>
              <a:avLst/>
              <a:gdLst/>
              <a:ahLst/>
              <a:cxnLst/>
              <a:rect l="l" t="t" r="r" b="b"/>
              <a:pathLst>
                <a:path w="763270" h="776605">
                  <a:moveTo>
                    <a:pt x="408511" y="0"/>
                  </a:moveTo>
                  <a:lnTo>
                    <a:pt x="407495" y="190"/>
                  </a:lnTo>
                  <a:lnTo>
                    <a:pt x="407686" y="1549"/>
                  </a:lnTo>
                  <a:lnTo>
                    <a:pt x="407114" y="2120"/>
                  </a:lnTo>
                  <a:lnTo>
                    <a:pt x="387182" y="76739"/>
                  </a:lnTo>
                  <a:lnTo>
                    <a:pt x="366868" y="150977"/>
                  </a:lnTo>
                  <a:lnTo>
                    <a:pt x="339364" y="130288"/>
                  </a:lnTo>
                  <a:lnTo>
                    <a:pt x="309620" y="111861"/>
                  </a:lnTo>
                  <a:lnTo>
                    <a:pt x="276746" y="96949"/>
                  </a:lnTo>
                  <a:lnTo>
                    <a:pt x="239855" y="86804"/>
                  </a:lnTo>
                  <a:lnTo>
                    <a:pt x="196053" y="83606"/>
                  </a:lnTo>
                  <a:lnTo>
                    <a:pt x="156173" y="89873"/>
                  </a:lnTo>
                  <a:lnTo>
                    <a:pt x="90999" y="122745"/>
                  </a:lnTo>
                  <a:lnTo>
                    <a:pt x="59476" y="154109"/>
                  </a:lnTo>
                  <a:lnTo>
                    <a:pt x="34131" y="193496"/>
                  </a:lnTo>
                  <a:lnTo>
                    <a:pt x="15446" y="239909"/>
                  </a:lnTo>
                  <a:lnTo>
                    <a:pt x="3908" y="292350"/>
                  </a:lnTo>
                  <a:lnTo>
                    <a:pt x="0" y="349822"/>
                  </a:lnTo>
                  <a:lnTo>
                    <a:pt x="4207" y="411327"/>
                  </a:lnTo>
                  <a:lnTo>
                    <a:pt x="11378" y="450566"/>
                  </a:lnTo>
                  <a:lnTo>
                    <a:pt x="21826" y="488188"/>
                  </a:lnTo>
                  <a:lnTo>
                    <a:pt x="50066" y="557390"/>
                  </a:lnTo>
                  <a:lnTo>
                    <a:pt x="85279" y="618520"/>
                  </a:lnTo>
                  <a:lnTo>
                    <a:pt x="126978" y="672363"/>
                  </a:lnTo>
                  <a:lnTo>
                    <a:pt x="175987" y="719010"/>
                  </a:lnTo>
                  <a:lnTo>
                    <a:pt x="234216" y="757047"/>
                  </a:lnTo>
                  <a:lnTo>
                    <a:pt x="270135" y="770526"/>
                  </a:lnTo>
                  <a:lnTo>
                    <a:pt x="311140" y="776071"/>
                  </a:lnTo>
                  <a:lnTo>
                    <a:pt x="331695" y="774339"/>
                  </a:lnTo>
                  <a:lnTo>
                    <a:pt x="350039" y="769337"/>
                  </a:lnTo>
                  <a:lnTo>
                    <a:pt x="366570" y="761359"/>
                  </a:lnTo>
                  <a:lnTo>
                    <a:pt x="381689" y="750697"/>
                  </a:lnTo>
                  <a:lnTo>
                    <a:pt x="397951" y="762023"/>
                  </a:lnTo>
                  <a:lnTo>
                    <a:pt x="416600" y="770632"/>
                  </a:lnTo>
                  <a:lnTo>
                    <a:pt x="438608" y="775617"/>
                  </a:lnTo>
                  <a:lnTo>
                    <a:pt x="464950" y="776071"/>
                  </a:lnTo>
                  <a:lnTo>
                    <a:pt x="500293" y="769246"/>
                  </a:lnTo>
                  <a:lnTo>
                    <a:pt x="560873" y="738207"/>
                  </a:lnTo>
                  <a:lnTo>
                    <a:pt x="610887" y="697560"/>
                  </a:lnTo>
                  <a:lnTo>
                    <a:pt x="653609" y="651458"/>
                  </a:lnTo>
                  <a:lnTo>
                    <a:pt x="696393" y="589412"/>
                  </a:lnTo>
                  <a:lnTo>
                    <a:pt x="717275" y="550149"/>
                  </a:lnTo>
                  <a:lnTo>
                    <a:pt x="734677" y="508144"/>
                  </a:lnTo>
                  <a:lnTo>
                    <a:pt x="748269" y="462810"/>
                  </a:lnTo>
                  <a:lnTo>
                    <a:pt x="757717" y="413562"/>
                  </a:lnTo>
                  <a:lnTo>
                    <a:pt x="762689" y="359816"/>
                  </a:lnTo>
                  <a:lnTo>
                    <a:pt x="762118" y="317756"/>
                  </a:lnTo>
                  <a:lnTo>
                    <a:pt x="756931" y="278204"/>
                  </a:lnTo>
                  <a:lnTo>
                    <a:pt x="735866" y="209537"/>
                  </a:lnTo>
                  <a:lnTo>
                    <a:pt x="702659" y="153322"/>
                  </a:lnTo>
                  <a:lnTo>
                    <a:pt x="656136" y="110794"/>
                  </a:lnTo>
                  <a:lnTo>
                    <a:pt x="589655" y="86409"/>
                  </a:lnTo>
                  <a:lnTo>
                    <a:pt x="551173" y="84036"/>
                  </a:lnTo>
                  <a:lnTo>
                    <a:pt x="511496" y="89598"/>
                  </a:lnTo>
                  <a:lnTo>
                    <a:pt x="478235" y="100480"/>
                  </a:lnTo>
                  <a:lnTo>
                    <a:pt x="448181" y="115006"/>
                  </a:lnTo>
                  <a:lnTo>
                    <a:pt x="420854" y="132173"/>
                  </a:lnTo>
                  <a:lnTo>
                    <a:pt x="395773" y="150977"/>
                  </a:lnTo>
                  <a:lnTo>
                    <a:pt x="434610" y="6362"/>
                  </a:lnTo>
                  <a:lnTo>
                    <a:pt x="427860" y="4980"/>
                  </a:lnTo>
                  <a:lnTo>
                    <a:pt x="415175" y="1431"/>
                  </a:lnTo>
                  <a:lnTo>
                    <a:pt x="408511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" name="object 8">
            <a:extLst>
              <a:ext uri="{FF2B5EF4-FFF2-40B4-BE49-F238E27FC236}">
                <a16:creationId xmlns:a16="http://schemas.microsoft.com/office/drawing/2014/main" id="{6C49ACE2-D6DE-766C-E615-AB212EA70FE7}"/>
              </a:ext>
            </a:extLst>
          </p:cNvPr>
          <p:cNvSpPr txBox="1"/>
          <p:nvPr/>
        </p:nvSpPr>
        <p:spPr>
          <a:xfrm>
            <a:off x="1245603" y="3682346"/>
            <a:ext cx="7567295" cy="125025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2421890" algn="l"/>
              </a:tabLst>
            </a:pP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Salud</a:t>
            </a:r>
            <a:r>
              <a:rPr lang="es-ES" sz="34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Mental</a:t>
            </a:r>
            <a:r>
              <a:rPr sz="3400" b="1" spc="-2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A0CD41"/>
                </a:solidFill>
                <a:latin typeface="Whitney"/>
                <a:cs typeface="Whitney"/>
              </a:rPr>
              <a:t>del</a:t>
            </a:r>
            <a:r>
              <a:rPr sz="3400" b="1" spc="-2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400" b="1" spc="-10" dirty="0">
                <a:solidFill>
                  <a:srgbClr val="A0CD41"/>
                </a:solidFill>
                <a:latin typeface="Whitney"/>
                <a:cs typeface="Whitney"/>
              </a:rPr>
              <a:t>Adolescente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3900000" cy="551433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lang="es-CL" sz="3700" spc="-15" dirty="0"/>
              <a:t>DATOS Y CIFRAS</a:t>
            </a:r>
            <a:endParaRPr sz="37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62709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463" indent="-271463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Una de cada seis personas tiene entre </a:t>
            </a:r>
            <a:r>
              <a:rPr lang="es-ES" sz="2600" b="1" i="0" dirty="0">
                <a:solidFill>
                  <a:srgbClr val="3C4245"/>
                </a:solidFill>
                <a:effectLst/>
                <a:latin typeface="+mj-lt"/>
              </a:rPr>
              <a:t>10 y 19 años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 de edad.</a:t>
            </a:r>
          </a:p>
          <a:p>
            <a:pPr marL="271463" indent="-271463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Los </a:t>
            </a:r>
            <a:r>
              <a:rPr lang="es-ES" sz="2600" b="1" i="0" dirty="0">
                <a:solidFill>
                  <a:srgbClr val="3C4245"/>
                </a:solidFill>
                <a:effectLst/>
                <a:latin typeface="+mj-lt"/>
              </a:rPr>
              <a:t>trastornos mentales 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representan el 16% de la carga mundial de enfermedades y lesiones en las personas de edades entre 10 y 19 años.</a:t>
            </a:r>
          </a:p>
          <a:p>
            <a:pPr marL="271463" indent="-271463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La mitad de los trastornos mentales comienzan a los </a:t>
            </a:r>
            <a:r>
              <a:rPr lang="es-ES" sz="2600" b="1" i="0" dirty="0">
                <a:solidFill>
                  <a:srgbClr val="3C4245"/>
                </a:solidFill>
                <a:effectLst/>
                <a:latin typeface="+mj-lt"/>
              </a:rPr>
              <a:t>14 años o antes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, pero en la mayoría de los casos no se detectan ni se tratan (</a:t>
            </a:r>
            <a:r>
              <a:rPr lang="en-US" sz="2600" i="0" dirty="0">
                <a:solidFill>
                  <a:srgbClr val="3C4245"/>
                </a:solidFill>
                <a:effectLst/>
                <a:latin typeface="+mj-lt"/>
              </a:rPr>
              <a:t>Kessler RC, Angermeyer M, Anthony JC, et al.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).</a:t>
            </a:r>
          </a:p>
          <a:p>
            <a:pPr marL="271463" indent="-271463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La </a:t>
            </a:r>
            <a:r>
              <a:rPr lang="es-ES" sz="2600" b="1" i="0" dirty="0">
                <a:solidFill>
                  <a:srgbClr val="3C4245"/>
                </a:solidFill>
                <a:effectLst/>
                <a:latin typeface="+mj-lt"/>
              </a:rPr>
              <a:t>depresión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 es una de las principales causas de enfermedad y discapacidad entre adolescentes a nivel mundial.</a:t>
            </a:r>
          </a:p>
          <a:p>
            <a:pPr marL="271463" indent="-271463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El </a:t>
            </a:r>
            <a:r>
              <a:rPr lang="es-ES" sz="2600" b="1" i="0" dirty="0">
                <a:solidFill>
                  <a:srgbClr val="3C4245"/>
                </a:solidFill>
                <a:effectLst/>
                <a:latin typeface="+mj-lt"/>
              </a:rPr>
              <a:t>suicidio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 es la tercera causa de muerte para los jóvenes de edades entre los 15 y los 19 años.</a:t>
            </a:r>
          </a:p>
          <a:p>
            <a:pPr marL="271463" indent="-271463" algn="l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No abordar los trastornos mentales de los adolescentes tiene </a:t>
            </a:r>
            <a:r>
              <a:rPr lang="es-ES" sz="2600" b="1" i="0" dirty="0">
                <a:solidFill>
                  <a:srgbClr val="3C4245"/>
                </a:solidFill>
                <a:effectLst/>
                <a:latin typeface="+mj-lt"/>
              </a:rPr>
              <a:t>consecuencias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 que se extienden hasta la </a:t>
            </a:r>
            <a:r>
              <a:rPr lang="es-ES" sz="2600" b="1" i="0" dirty="0">
                <a:solidFill>
                  <a:srgbClr val="3C4245"/>
                </a:solidFill>
                <a:effectLst/>
                <a:latin typeface="+mj-lt"/>
              </a:rPr>
              <a:t>edad adulta</a:t>
            </a:r>
            <a:r>
              <a:rPr lang="es-ES" sz="2600" i="0" dirty="0">
                <a:solidFill>
                  <a:srgbClr val="3C4245"/>
                </a:solidFill>
                <a:effectLst/>
                <a:latin typeface="+mj-lt"/>
              </a:rPr>
              <a:t>, y que afectan tanto a la salud física como a la mental y limitan las oportunidades de llevar una vida adulta satisfactoria.</a:t>
            </a:r>
          </a:p>
        </p:txBody>
      </p:sp>
    </p:spTree>
    <p:extLst>
      <p:ext uri="{BB962C8B-B14F-4D97-AF65-F5344CB8AC3E}">
        <p14:creationId xmlns:p14="http://schemas.microsoft.com/office/powerpoint/2010/main" val="285182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3616960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15" dirty="0"/>
              <a:t>INTRODUCCIÓN</a:t>
            </a:r>
            <a:endParaRPr sz="37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6014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71805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adolescencia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(10 a 19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años)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 una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etapa única y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formativa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.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múltiples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cambios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físicos,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emocionales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y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sociales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dan 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este periodo,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incluida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lang="es-CL" sz="300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exposición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pobreza,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abuso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violencia, pueden</a:t>
            </a:r>
            <a:endParaRPr sz="3000" dirty="0">
              <a:latin typeface="Whitney"/>
              <a:cs typeface="Whitney"/>
            </a:endParaRPr>
          </a:p>
          <a:p>
            <a:pPr marL="12700" marR="40640">
              <a:lnSpc>
                <a:spcPct val="100000"/>
              </a:lnSpc>
            </a:pP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hacer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sean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vulnerables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problemas</a:t>
            </a:r>
            <a:r>
              <a:rPr lang="es-CL"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salud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mental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lang="es-CL" sz="3000" b="0" spc="-5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40640">
              <a:lnSpc>
                <a:spcPct val="100000"/>
              </a:lnSpc>
            </a:pPr>
            <a:endParaRPr sz="3000" dirty="0">
              <a:latin typeface="Whitney"/>
              <a:cs typeface="Whitney"/>
            </a:endParaRPr>
          </a:p>
          <a:p>
            <a:pPr marL="12700" marR="593725">
              <a:lnSpc>
                <a:spcPct val="100000"/>
              </a:lnSpc>
            </a:pPr>
            <a:r>
              <a:rPr sz="3000" b="0" spc="-25" dirty="0">
                <a:solidFill>
                  <a:srgbClr val="231F20"/>
                </a:solidFill>
                <a:latin typeface="Whitney"/>
                <a:cs typeface="Whitney"/>
              </a:rPr>
              <a:t>Promover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bienestar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psicológico</a:t>
            </a:r>
            <a:r>
              <a:rPr sz="3000" b="1" spc="3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protegerlos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experiencias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adversas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y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factores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riesgo</a:t>
            </a:r>
            <a:r>
              <a:rPr sz="3000" b="1" spc="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puedan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afectar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capacidad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 para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desarrollar</a:t>
            </a:r>
            <a:r>
              <a:rPr lang="es-CL" sz="300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todo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potencial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esencial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tanto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su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bienestar</a:t>
            </a:r>
            <a:r>
              <a:rPr lang="es-CL" sz="300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durante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adolescencia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3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</a:t>
            </a:r>
            <a:r>
              <a:rPr sz="3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física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la edad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adulta.</a:t>
            </a:r>
            <a:endParaRPr sz="3000" dirty="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499" y="7533640"/>
            <a:ext cx="92297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basa</a:t>
            </a:r>
            <a:r>
              <a:rPr sz="9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documento</a:t>
            </a:r>
            <a:r>
              <a:rPr sz="9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20" dirty="0">
                <a:solidFill>
                  <a:srgbClr val="231F20"/>
                </a:solidFill>
                <a:latin typeface="Whitney"/>
                <a:cs typeface="Whitney"/>
              </a:rPr>
              <a:t>OMS.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(28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9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septiembre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2020).</a:t>
            </a:r>
            <a:r>
              <a:rPr sz="9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Salud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mental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del</a:t>
            </a:r>
            <a:r>
              <a:rPr sz="9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adolescente.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Disponible</a:t>
            </a:r>
            <a:r>
              <a:rPr sz="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15" dirty="0">
                <a:solidFill>
                  <a:srgbClr val="231F20"/>
                </a:solidFill>
                <a:latin typeface="Whitney"/>
                <a:cs typeface="Whitney"/>
              </a:rPr>
              <a:t>en:</a:t>
            </a:r>
            <a:r>
              <a:rPr sz="9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900" b="0" spc="-25" dirty="0">
                <a:solidFill>
                  <a:srgbClr val="231F20"/>
                </a:solidFill>
                <a:latin typeface="Whitney"/>
                <a:cs typeface="Whitney"/>
                <a:hlinkClick r:id="rId2"/>
              </a:rPr>
              <a:t>https://www.who.int/es/news-room/fact-sheets/detail/adolescent-mental-health</a:t>
            </a:r>
            <a:endParaRPr sz="9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9257665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dirty="0"/>
              <a:t>DETERMINANTES DE LA </a:t>
            </a:r>
            <a:r>
              <a:rPr sz="3700" spc="-50" dirty="0"/>
              <a:t>S</a:t>
            </a:r>
            <a:r>
              <a:rPr sz="3700" dirty="0"/>
              <a:t>A</a:t>
            </a:r>
            <a:r>
              <a:rPr sz="3700" spc="-75" dirty="0"/>
              <a:t>L</a:t>
            </a:r>
            <a:r>
              <a:rPr sz="3700" dirty="0"/>
              <a:t>UD MEN</a:t>
            </a:r>
            <a:r>
              <a:rPr sz="3700" spc="-335" dirty="0"/>
              <a:t>T</a:t>
            </a:r>
            <a:r>
              <a:rPr sz="3700" dirty="0"/>
              <a:t>AL</a:t>
            </a:r>
            <a:r>
              <a:rPr sz="3700" spc="-340" dirty="0"/>
              <a:t> </a:t>
            </a:r>
            <a:r>
              <a:rPr sz="2100" dirty="0"/>
              <a:t>(</a:t>
            </a:r>
            <a:r>
              <a:rPr sz="2100" spc="-15" dirty="0"/>
              <a:t>0</a:t>
            </a:r>
            <a:r>
              <a:rPr sz="2100" dirty="0"/>
              <a:t>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4500" y="1146776"/>
            <a:ext cx="936000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factores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determinan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 salud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 del</a:t>
            </a:r>
            <a:r>
              <a:rPr lang="es-CL" sz="300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 cada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momento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 múltiples.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Cuantos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más</a:t>
            </a:r>
            <a:r>
              <a:rPr sz="30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sean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factores</a:t>
            </a:r>
            <a:r>
              <a:rPr sz="3000" b="1" spc="-2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2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riesgo</a:t>
            </a:r>
            <a:r>
              <a:rPr sz="3000" b="1" spc="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están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expuestos</a:t>
            </a:r>
            <a:r>
              <a:rPr lang="es-CL" sz="3000" b="1" spc="-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adolescentes,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mayores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serán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efectos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puedan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tener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 salud mental. Algunos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factores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 pueden</a:t>
            </a:r>
            <a:r>
              <a:rPr lang="es-CL" sz="300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contribuir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al estrés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durante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adolescencia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 el deseo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una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mayor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autonomía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presión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para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amoldarse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los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compañeros,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exploración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identidad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sexual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mayor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acceso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y uso de 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tecnología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500" y="1146776"/>
            <a:ext cx="9360000" cy="64889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6065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influencia de los medios de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comunicación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imposición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normas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género</a:t>
            </a:r>
            <a:r>
              <a:rPr sz="3000" b="1" spc="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pueden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exacerbar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discrepancia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realidad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vive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percepciones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aspiraciones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cara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futuro.</a:t>
            </a:r>
            <a:endParaRPr lang="es-CL" sz="3000" b="0" spc="-15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266065">
              <a:lnSpc>
                <a:spcPct val="100000"/>
              </a:lnSpc>
              <a:spcBef>
                <a:spcPts val="100"/>
              </a:spcBef>
            </a:pP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Otros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determinantes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importantes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calidad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su vida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doméstica</a:t>
            </a:r>
            <a:endParaRPr sz="3000" dirty="0">
              <a:latin typeface="Whitney"/>
              <a:cs typeface="Whitney"/>
            </a:endParaRPr>
          </a:p>
          <a:p>
            <a:pPr marL="12700" marR="530860">
              <a:lnSpc>
                <a:spcPct val="1000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las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relaciones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con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sus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compañeros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violencia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(en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particular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malos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tratos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intimidación)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problemas socioeconómicos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constituyen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riesgos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reconocidos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salud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mental.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niños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son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especialmente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vulnerables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la</a:t>
            </a:r>
            <a:endParaRPr sz="3000" dirty="0">
              <a:latin typeface="Whitney"/>
              <a:cs typeface="Whitney"/>
            </a:endParaRPr>
          </a:p>
          <a:p>
            <a:pPr marL="12700" marR="172720">
              <a:lnSpc>
                <a:spcPct val="100000"/>
              </a:lnSpc>
            </a:pP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violencia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sexual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tiene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claros efectos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perjudiciales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sobre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salud mental.</a:t>
            </a:r>
            <a:endParaRPr sz="3000" dirty="0">
              <a:latin typeface="Whitney"/>
              <a:cs typeface="Whitney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9282430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dirty="0"/>
              <a:t>DETERMINANTES DE LA </a:t>
            </a:r>
            <a:r>
              <a:rPr sz="3700" spc="-50" dirty="0"/>
              <a:t>S</a:t>
            </a:r>
            <a:r>
              <a:rPr sz="3700" dirty="0"/>
              <a:t>A</a:t>
            </a:r>
            <a:r>
              <a:rPr sz="3700" spc="-75" dirty="0"/>
              <a:t>L</a:t>
            </a:r>
            <a:r>
              <a:rPr sz="3700" dirty="0"/>
              <a:t>UD MEN</a:t>
            </a:r>
            <a:r>
              <a:rPr sz="3700" spc="-335" dirty="0"/>
              <a:t>T</a:t>
            </a:r>
            <a:r>
              <a:rPr sz="3700" dirty="0"/>
              <a:t>AL</a:t>
            </a:r>
            <a:r>
              <a:rPr sz="3700" spc="-340" dirty="0"/>
              <a:t> </a:t>
            </a:r>
            <a:r>
              <a:rPr sz="2100" dirty="0"/>
              <a:t>(</a:t>
            </a:r>
            <a:r>
              <a:rPr sz="2100" spc="-15" dirty="0"/>
              <a:t>0</a:t>
            </a:r>
            <a:r>
              <a:rPr sz="2100" dirty="0"/>
              <a:t>2)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499" y="1146776"/>
            <a:ext cx="9360000" cy="6040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Algunos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corren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mayor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riesgo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padecer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salud mental a causa de sus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condiciones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de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vida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situaciones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estigmatización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discriminación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exclusión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falta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de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acceso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servicios y </a:t>
            </a:r>
            <a:r>
              <a:rPr sz="3000" b="1" spc="-25" dirty="0">
                <a:solidFill>
                  <a:srgbClr val="A0CD41"/>
                </a:solidFill>
                <a:latin typeface="Whitney"/>
                <a:cs typeface="Whitney"/>
              </a:rPr>
              <a:t>apoyo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calidad.</a:t>
            </a:r>
            <a:endParaRPr lang="es-CL" sz="3000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s-CL" sz="3000" b="0" spc="-5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Entre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ellos se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encuentran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viven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lugares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donde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hay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inestabilidad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se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presta</a:t>
            </a:r>
            <a:r>
              <a:rPr lang="es-CL"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ayuda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humanitaria;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que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padecen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enfermedades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crónicas,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del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espectro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autista, discapacidad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intelectual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u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otras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afecciones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neurológicas;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las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embarazadas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padres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matrimonios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</a:t>
            </a:r>
            <a:r>
              <a:rPr sz="3000" b="0" spc="-55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c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c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 </a:t>
            </a:r>
            <a:r>
              <a:rPr sz="3000" b="0" spc="-18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000" b="0" spc="-395" dirty="0">
                <a:solidFill>
                  <a:srgbClr val="231F20"/>
                </a:solidFill>
                <a:latin typeface="Whitney"/>
                <a:cs typeface="Whitney"/>
              </a:rPr>
              <a:t>/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f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or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z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ados; los huér</a:t>
            </a:r>
            <a:r>
              <a:rPr sz="3000" b="0" spc="-40" dirty="0">
                <a:solidFill>
                  <a:srgbClr val="231F20"/>
                </a:solidFill>
                <a:latin typeface="Whitney"/>
                <a:cs typeface="Whitney"/>
              </a:rPr>
              <a:t>f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anos y los que </a:t>
            </a:r>
            <a:r>
              <a:rPr sz="3000" b="0" spc="-30" dirty="0">
                <a:solidFill>
                  <a:srgbClr val="231F20"/>
                </a:solidFill>
                <a:latin typeface="Whitney"/>
                <a:cs typeface="Whitney"/>
              </a:rPr>
              <a:t>f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orman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parte de minorías de perfil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étnico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sexual,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de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otros</a:t>
            </a:r>
            <a:r>
              <a:rPr lang="es-CL" sz="30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grupos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discriminados.</a:t>
            </a:r>
            <a:endParaRPr sz="3000" dirty="0">
              <a:latin typeface="Whitney"/>
              <a:cs typeface="Whitney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9281160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dirty="0"/>
              <a:t>DETERMINANTES DE LA </a:t>
            </a:r>
            <a:r>
              <a:rPr sz="3700" spc="-50" dirty="0"/>
              <a:t>S</a:t>
            </a:r>
            <a:r>
              <a:rPr sz="3700" dirty="0"/>
              <a:t>A</a:t>
            </a:r>
            <a:r>
              <a:rPr sz="3700" spc="-75" dirty="0"/>
              <a:t>L</a:t>
            </a:r>
            <a:r>
              <a:rPr sz="3700" dirty="0"/>
              <a:t>UD MEN</a:t>
            </a:r>
            <a:r>
              <a:rPr sz="3700" spc="-335" dirty="0"/>
              <a:t>T</a:t>
            </a:r>
            <a:r>
              <a:rPr sz="3700" dirty="0"/>
              <a:t>AL</a:t>
            </a:r>
            <a:r>
              <a:rPr sz="3700" spc="-340" dirty="0"/>
              <a:t> </a:t>
            </a:r>
            <a:r>
              <a:rPr sz="2100" dirty="0"/>
              <a:t>(</a:t>
            </a:r>
            <a:r>
              <a:rPr sz="2100" spc="-15" dirty="0"/>
              <a:t>0</a:t>
            </a:r>
            <a:r>
              <a:rPr sz="2100" dirty="0"/>
              <a:t>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498" y="1146776"/>
            <a:ext cx="936000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8290">
              <a:lnSpc>
                <a:spcPct val="100000"/>
              </a:lnSpc>
              <a:spcBef>
                <a:spcPts val="100"/>
              </a:spcBef>
            </a:pPr>
            <a:r>
              <a:rPr sz="3000" b="0" spc="-35" dirty="0">
                <a:solidFill>
                  <a:srgbClr val="231F20"/>
                </a:solidFill>
                <a:latin typeface="Whitney"/>
                <a:cs typeface="Whitney"/>
              </a:rPr>
              <a:t>Por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otra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parte, 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problemas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salud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mental son particularmente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vulnerables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a la 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exclusión</a:t>
            </a:r>
            <a:r>
              <a:rPr lang="es-CL" sz="3000" b="1" spc="-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social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discriminación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30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estigmatización</a:t>
            </a:r>
            <a:r>
              <a:rPr sz="3000" b="1" spc="4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(que</a:t>
            </a:r>
            <a:r>
              <a:rPr sz="30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afecta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disposición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buscar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ayuda),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dificultades</a:t>
            </a: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educativas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comportamientos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riesgo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mala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salud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física</a:t>
            </a:r>
            <a:r>
              <a:rPr sz="3000" b="1" spc="2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y las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violaciones de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derechos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humanos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3000" dirty="0">
              <a:latin typeface="Whitney"/>
              <a:cs typeface="Whitney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9290685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dirty="0"/>
              <a:t>DETERMINANTES DE LA </a:t>
            </a:r>
            <a:r>
              <a:rPr sz="3700" spc="-50" dirty="0"/>
              <a:t>S</a:t>
            </a:r>
            <a:r>
              <a:rPr sz="3700" dirty="0"/>
              <a:t>A</a:t>
            </a:r>
            <a:r>
              <a:rPr sz="3700" spc="-75" dirty="0"/>
              <a:t>L</a:t>
            </a:r>
            <a:r>
              <a:rPr sz="3700" dirty="0"/>
              <a:t>UD MEN</a:t>
            </a:r>
            <a:r>
              <a:rPr sz="3700" spc="-335" dirty="0"/>
              <a:t>T</a:t>
            </a:r>
            <a:r>
              <a:rPr sz="3700" dirty="0"/>
              <a:t>AL</a:t>
            </a:r>
            <a:r>
              <a:rPr sz="3700" spc="-340" dirty="0"/>
              <a:t> </a:t>
            </a:r>
            <a:r>
              <a:rPr sz="2100" dirty="0"/>
              <a:t>(04)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67200" y="271810"/>
            <a:ext cx="6990080" cy="571500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20" dirty="0"/>
              <a:t>TRASTORNOS</a:t>
            </a:r>
            <a:r>
              <a:rPr sz="3700" spc="-35" dirty="0"/>
              <a:t> </a:t>
            </a:r>
            <a:r>
              <a:rPr sz="3700" dirty="0"/>
              <a:t>EMOCIONALES</a:t>
            </a:r>
            <a:r>
              <a:rPr sz="3700" spc="-35" dirty="0"/>
              <a:t> </a:t>
            </a:r>
            <a:r>
              <a:rPr sz="2100" spc="-5" dirty="0"/>
              <a:t>(01)</a:t>
            </a:r>
            <a:endParaRPr sz="2100" dirty="0"/>
          </a:p>
        </p:txBody>
      </p:sp>
      <p:sp>
        <p:nvSpPr>
          <p:cNvPr id="3" name="object 3"/>
          <p:cNvSpPr txBox="1"/>
          <p:nvPr/>
        </p:nvSpPr>
        <p:spPr>
          <a:xfrm>
            <a:off x="354499" y="1146776"/>
            <a:ext cx="9360000" cy="50911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8309">
              <a:lnSpc>
                <a:spcPct val="100000"/>
              </a:lnSpc>
              <a:spcBef>
                <a:spcPts val="100"/>
              </a:spcBef>
            </a:pP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emocionales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surgen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habitualmente</a:t>
            </a:r>
            <a:r>
              <a:rPr lang="es-CL" sz="300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durante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adolescencia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 Además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la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depresión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o la</a:t>
            </a:r>
            <a:r>
              <a:rPr lang="es-CL" sz="3000" b="1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ansiedad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adolescentes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trastornos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emocionales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también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pueden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experimentar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reacciones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excesivas</a:t>
            </a:r>
            <a:endParaRPr sz="3000" dirty="0">
              <a:latin typeface="Whitney"/>
              <a:cs typeface="Whitney"/>
            </a:endParaRPr>
          </a:p>
          <a:p>
            <a:pPr marL="12700" marR="755650">
              <a:lnSpc>
                <a:spcPct val="1000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000" b="0" spc="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irritabilidad,</a:t>
            </a:r>
            <a:r>
              <a:rPr sz="3000" b="1" spc="4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10" dirty="0">
                <a:solidFill>
                  <a:srgbClr val="A0CD41"/>
                </a:solidFill>
                <a:latin typeface="Whitney"/>
                <a:cs typeface="Whitney"/>
              </a:rPr>
              <a:t>frustración</a:t>
            </a:r>
            <a:r>
              <a:rPr sz="3000" b="1" spc="4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o</a:t>
            </a:r>
            <a:r>
              <a:rPr sz="3000" b="1" spc="4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enojo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r>
              <a:rPr sz="3000" b="0" spc="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3000" b="0" spc="4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posible</a:t>
            </a:r>
            <a:r>
              <a:rPr sz="3000" b="0" spc="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superpongan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 los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 síntomas</a:t>
            </a:r>
            <a:r>
              <a:rPr sz="3000" b="1" spc="30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más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un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trastorno</a:t>
            </a:r>
            <a:endParaRPr sz="3000" dirty="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emocional, y que se den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ambios </a:t>
            </a:r>
            <a:r>
              <a:rPr sz="3000" b="1" dirty="0">
                <a:solidFill>
                  <a:srgbClr val="A0CD41"/>
                </a:solidFill>
                <a:latin typeface="Whitney"/>
                <a:cs typeface="Whitney"/>
              </a:rPr>
              <a:t>rápidos e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inesperados</a:t>
            </a:r>
            <a:r>
              <a:rPr lang="es-CL" sz="3000" b="1" spc="-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estado de ánimo y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arrebatos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emocionales. </a:t>
            </a: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lang="es-CL" sz="30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adolescentes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jóvenes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también pueden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desarrollar</a:t>
            </a:r>
            <a:r>
              <a:rPr lang="es-CL"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síntomas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1" spc="-5" dirty="0">
                <a:solidFill>
                  <a:srgbClr val="A0CD41"/>
                </a:solidFill>
                <a:latin typeface="Whitney"/>
                <a:cs typeface="Whitney"/>
              </a:rPr>
              <a:t>físicos</a:t>
            </a:r>
            <a:r>
              <a:rPr sz="3000" b="1" spc="-15" dirty="0">
                <a:solidFill>
                  <a:srgbClr val="A0CD41"/>
                </a:solidFill>
                <a:latin typeface="Whitney"/>
                <a:cs typeface="Whitney"/>
              </a:rPr>
              <a:t>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relacionados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con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su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situación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emocional,</a:t>
            </a:r>
            <a:r>
              <a:rPr lang="es-CL" sz="30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dolor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estómago,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dolor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cabeza </a:t>
            </a: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o náuseas.</a:t>
            </a:r>
            <a:endParaRPr sz="30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whitney">
      <a:majorFont>
        <a:latin typeface="Whitney"/>
        <a:ea typeface=""/>
        <a:cs typeface=""/>
      </a:majorFont>
      <a:minorFont>
        <a:latin typeface="Whitne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1849</Words>
  <Application>Microsoft Office PowerPoint</Application>
  <PresentationFormat>Personalizado</PresentationFormat>
  <Paragraphs>74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Whitney</vt:lpstr>
      <vt:lpstr>Office Theme</vt:lpstr>
      <vt:lpstr>Hábitos de vida saludable</vt:lpstr>
      <vt:lpstr>SALUD MENTAL DEL ADOLESCENTE</vt:lpstr>
      <vt:lpstr>DATOS Y CIFRAS</vt:lpstr>
      <vt:lpstr>INTRODUCCIÓN</vt:lpstr>
      <vt:lpstr>DETERMINANTES DE LA SALUD MENTAL (01)</vt:lpstr>
      <vt:lpstr>DETERMINANTES DE LA SALUD MENTAL (02)</vt:lpstr>
      <vt:lpstr>DETERMINANTES DE LA SALUD MENTAL (03)</vt:lpstr>
      <vt:lpstr>DETERMINANTES DE LA SALUD MENTAL (04)</vt:lpstr>
      <vt:lpstr>TRASTORNOS EMOCIONALES (01)</vt:lpstr>
      <vt:lpstr>TRASTORNOS EMOCIONALES (02)</vt:lpstr>
      <vt:lpstr>Presentación de PowerPoint</vt:lpstr>
      <vt:lpstr>TRASTORNOS ALIMENTARIOS</vt:lpstr>
      <vt:lpstr>PSICOSIS</vt:lpstr>
      <vt:lpstr>SUICIDIO Y AUTOLESIONES (01)</vt:lpstr>
      <vt:lpstr>SUICIDIO Y AUTOLESIONES (02)</vt:lpstr>
      <vt:lpstr>CONDUCTAS DE RIESGO (01)</vt:lpstr>
      <vt:lpstr>CONDUCTAS DE RIESGO (02)</vt:lpstr>
      <vt:lpstr>PROMOCIÓN Y PREVENCIÓN</vt:lpstr>
      <vt:lpstr>DETECCIÓN Y TRATAMIENTO TEMPRANOS</vt:lpstr>
      <vt:lpstr>Hábitos de vida saludable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Hábitos de vida saludable</dc:title>
  <dc:creator>Ana  Garcia Pereira</dc:creator>
  <cp:lastModifiedBy>Fernando Luis Vera Briceño</cp:lastModifiedBy>
  <cp:revision>3</cp:revision>
  <dcterms:created xsi:type="dcterms:W3CDTF">2021-08-02T18:04:03Z</dcterms:created>
  <dcterms:modified xsi:type="dcterms:W3CDTF">2023-07-26T21:23:24Z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2021-08-02T00:00:00Z</vt:filetime>
  </property>
  <property fmtid="{D5CDD505-2E9C-101B-9397-08002B2CF9AE}" pid="3" name="Creator">
    <vt:lpwstr>Adobe InDesign 16.3 (Windows)</vt:lpwstr>
  </property>
  <property fmtid="{D5CDD505-2E9C-101B-9397-08002B2CF9AE}" pid="4" name="LastSaved">
    <vt:filetime>2021-08-02T00:00:00Z</vt:filetime>
  </property>
</Properties>
</file>