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7" r:id="rId5"/>
    <p:sldId id="304" r:id="rId6"/>
    <p:sldId id="263" r:id="rId7"/>
    <p:sldId id="256" r:id="rId8"/>
    <p:sldId id="262" r:id="rId9"/>
    <p:sldId id="261" r:id="rId10"/>
    <p:sldId id="264" r:id="rId11"/>
    <p:sldId id="260" r:id="rId12"/>
    <p:sldId id="265" r:id="rId13"/>
    <p:sldId id="266" r:id="rId1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B4649B-24BE-4089-9BE3-0E4D53EC0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0C22FA-551A-48DD-9F45-37722F6E5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D1C47-359E-4848-AC13-1C99FD95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BFF21E-CC7C-423D-9205-525421221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E9C26A-835A-4992-9BF6-D15DE7EF3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386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F51BF-AAB1-4E05-8B72-623BB2E0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B18985-B7AB-4B07-B4D2-28D03AE73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C72A15-2C4B-468D-9A06-08BC7761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EBDA3D-E4D4-49ED-86BF-8401BC1B7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CA80E5-DF59-4B2C-AFCD-150D42D3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262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BCB8B2-EF98-40F0-9FB6-6B7317CC4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36900A-461E-43DC-B3EA-71F1E58BB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FBABD6-F826-4C89-B943-22A7DF73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F1C5A-5A86-47AD-B89C-9F5176B4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32A82B-F7D4-403C-936A-DB6A486A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424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60000" y="618400"/>
            <a:ext cx="10272000" cy="8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3600"/>
              <a:buNone/>
              <a:defRPr sz="4800">
                <a:solidFill>
                  <a:srgbClr val="6DC06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DC065"/>
              </a:buClr>
              <a:buSzPts val="2800"/>
              <a:buNone/>
              <a:defRPr>
                <a:solidFill>
                  <a:srgbClr val="6DC065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647600" y="1705600"/>
            <a:ext cx="8896800" cy="43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 rot="5400000">
            <a:off x="8509200" y="3175200"/>
            <a:ext cx="6858000" cy="507600"/>
          </a:xfrm>
          <a:prstGeom prst="rect">
            <a:avLst/>
          </a:prstGeom>
          <a:solidFill>
            <a:srgbClr val="6DC0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 rot="5400000">
            <a:off x="-3168400" y="3168400"/>
            <a:ext cx="6858000" cy="521200"/>
          </a:xfrm>
          <a:prstGeom prst="rect">
            <a:avLst/>
          </a:prstGeom>
          <a:solidFill>
            <a:srgbClr val="6DC0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088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A6873-B70B-40DE-9689-B3B46996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3ACCA2-2CE4-4457-8F43-81FAE8DB5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69A2B4-588A-43AB-A099-6EF00286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755E3F-5343-4F70-BC31-D1F43537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60FFA2-0035-4F73-AA9D-92676393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54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189F5-EFD3-49AF-80A4-EDD6CE23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7FF168-8E42-4F5E-B010-022FDFE1D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F3612-6C9B-47E0-A62F-2C70643F6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DFFDEF-E5C2-4B3B-9DCA-11323AFC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5B0739-6411-4BA1-9A65-606F2381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889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9E4D1-359F-444E-8C10-58E35CCA4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40E1CC-FAC5-4CB9-93F0-86EB1BB23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A2E895-B8E3-43C0-9926-D5710099A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2F21C1-C8B3-46A1-9646-B059A3649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72984E-4561-409B-9ECE-457373B4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BFF874-31C3-4B46-A1DA-158921D6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814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410FC-F4AD-4E95-B1E0-7E20DEB4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F7835E-C07E-4F77-A370-C1EB4B497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CE0E2C-2B4C-417A-9E34-DB8339EE1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20CDAFD-D8D9-4408-97C3-197E5EAD4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A2623A1-2DB6-484D-A19A-A89F13A29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CAC040-8D2E-4F2F-BA51-EAB20D45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6769AB-F8FC-47D8-BEBD-E3F5A6FE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2D7BBD-164E-49EF-A8AA-DA56D8FD1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47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45572-7831-400D-B472-1A2235C1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A3B963-1095-4D88-A3E7-AE2D8AA87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FF0187A-8D5B-423A-8A36-5C246F853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7E786E-44B4-4407-B764-5FC0C7E3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963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6E28CA6-B06B-4292-8115-F4F6B4F69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30BB78-4D6A-40DB-A038-39641F7FC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8C75B5-0A1E-4E8F-8C19-CB046797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181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1004C-9895-45E2-B1C2-BEBC7BE7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DD4D2A-8E2C-4B72-8BAC-53CDD773D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037EF2-BC61-4BC1-BB1A-67B242C13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2274FD-2ECC-4E25-956C-A63B0EA4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3C2463-415B-4EAB-813D-85DCB015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2AD57B-7E3E-429C-8698-EF451500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913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BC19CD-89CB-4CE1-9D62-BDE62DBA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BC1684-4FC2-42B3-BFD6-DD13CDC5C5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9D1BFE-6814-495C-8FE5-047A25973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16EDC1-38D9-4819-A34E-0B39E02E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CC484D-AED7-4A1D-BFF5-367FE887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0EFAD3-5055-4045-93D5-930FABFA1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2706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DFC1FF-E595-4DEF-AA21-59614388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3CCF92-4C32-4E59-845A-449FE0430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6FE837-E6D9-4AA8-837F-DA7FAFE1F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72F01-84A7-4CEB-8E14-5C8F8F2A1C39}" type="datetimeFigureOut">
              <a:rPr lang="es-CL" smtClean="0"/>
              <a:t>30-04-2021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850378-B846-4984-9990-99924B2B5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BF7FA-475C-49AC-A903-B15946799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E1B71-2A14-47C7-8A77-579E021317A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025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th/photo/64270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09ACF-EAA7-4713-BF64-8E3BF128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62" y="1835149"/>
            <a:ext cx="10515600" cy="1325563"/>
          </a:xfrm>
        </p:spPr>
        <p:txBody>
          <a:bodyPr>
            <a:no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s-CL" sz="10000" b="1" dirty="0">
                <a:ln/>
                <a:solidFill>
                  <a:schemeClr val="accent4"/>
                </a:solidFill>
              </a:rPr>
              <a:t>Patrimonio Cultural </a:t>
            </a:r>
            <a:br>
              <a:rPr lang="es-CL" sz="6600" b="1" dirty="0">
                <a:ln/>
                <a:solidFill>
                  <a:schemeClr val="accent4"/>
                </a:solidFill>
              </a:rPr>
            </a:br>
            <a:endParaRPr lang="es-CL" sz="6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D297CF-9D6D-466D-AF89-E02DE0BE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97288"/>
            <a:ext cx="10515600" cy="4351338"/>
          </a:xfrm>
        </p:spPr>
        <p:txBody>
          <a:bodyPr>
            <a:norm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buNone/>
            </a:pPr>
            <a:r>
              <a:rPr lang="es-CL" sz="6600" b="1" dirty="0">
                <a:ln/>
                <a:solidFill>
                  <a:schemeClr val="accent4"/>
                </a:solidFill>
              </a:rPr>
              <a:t>Zona Sur</a:t>
            </a:r>
          </a:p>
        </p:txBody>
      </p:sp>
    </p:spTree>
    <p:extLst>
      <p:ext uri="{BB962C8B-B14F-4D97-AF65-F5344CB8AC3E}">
        <p14:creationId xmlns:p14="http://schemas.microsoft.com/office/powerpoint/2010/main" val="1754908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63730F7-ACDE-4B44-A580-E2DBE977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4155"/>
            <a:ext cx="5200339" cy="3450635"/>
          </a:xfrm>
          <a:prstGeom prst="rect">
            <a:avLst/>
          </a:prstGeom>
        </p:spPr>
      </p:pic>
      <p:sp>
        <p:nvSpPr>
          <p:cNvPr id="9" name="Bocadillo: ovalado 8">
            <a:extLst>
              <a:ext uri="{FF2B5EF4-FFF2-40B4-BE49-F238E27FC236}">
                <a16:creationId xmlns:a16="http://schemas.microsoft.com/office/drawing/2014/main" id="{5662462D-2381-406E-B99F-81B8E77B7C81}"/>
              </a:ext>
            </a:extLst>
          </p:cNvPr>
          <p:cNvSpPr/>
          <p:nvPr/>
        </p:nvSpPr>
        <p:spPr>
          <a:xfrm>
            <a:off x="815004" y="165695"/>
            <a:ext cx="3971484" cy="3036271"/>
          </a:xfrm>
          <a:prstGeom prst="wedgeEllipseCallout">
            <a:avLst>
              <a:gd name="adj1" fmla="val 19436"/>
              <a:gd name="adj2" fmla="val 7453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69BFC8-4771-4415-9588-1262A903D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769" y="801511"/>
            <a:ext cx="3397955" cy="17646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L" sz="1600" b="0" dirty="0">
                <a:solidFill>
                  <a:schemeClr val="bg1"/>
                </a:solidFill>
              </a:rPr>
              <a:t>Dentro de las ceremonias Mapuches están,</a:t>
            </a:r>
            <a:r>
              <a:rPr lang="es-ES" sz="1600" b="0" i="0" dirty="0">
                <a:solidFill>
                  <a:schemeClr val="bg1"/>
                </a:solidFill>
                <a:effectLst/>
              </a:rPr>
              <a:t> El </a:t>
            </a:r>
            <a:r>
              <a:rPr lang="es-ES" sz="1600" b="0" i="0" dirty="0" err="1">
                <a:solidFill>
                  <a:schemeClr val="bg1"/>
                </a:solidFill>
                <a:effectLst/>
              </a:rPr>
              <a:t>Ngüillatún</a:t>
            </a:r>
            <a:r>
              <a:rPr lang="es-ES" sz="1600" b="0" i="0" dirty="0">
                <a:solidFill>
                  <a:schemeClr val="bg1"/>
                </a:solidFill>
                <a:effectLst/>
              </a:rPr>
              <a:t> que es un rito ara conectarse con el mundo espiritual,  pedir por el bienestar, fortalecer la unión de la comunidad o agradecer los beneficios recibidos y el Machitún que es una ceremonia de sanación. </a:t>
            </a:r>
            <a:r>
              <a:rPr lang="es-ES" sz="1600" b="0" dirty="0">
                <a:solidFill>
                  <a:schemeClr val="bg1"/>
                </a:solidFill>
              </a:rPr>
              <a:t>Ambas ceremonias las dirige el o la Machi</a:t>
            </a:r>
            <a:endParaRPr lang="es-CL" sz="1600" b="0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54C2A3-BDB6-4FB9-8610-8733A905E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342" y="180034"/>
            <a:ext cx="4522258" cy="30219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1AF279-F2E8-43EC-AA5E-144FD22B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3782" y="3429001"/>
            <a:ext cx="3793182" cy="32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54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08737-16C5-40B1-8B1F-2F7300ADD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1705"/>
            <a:ext cx="10515600" cy="1325563"/>
          </a:xfrm>
        </p:spPr>
        <p:txBody>
          <a:bodyPr>
            <a:normAutofit/>
          </a:bodyPr>
          <a:lstStyle/>
          <a:p>
            <a:r>
              <a:rPr lang="es-CL" sz="5400" b="1" dirty="0">
                <a:solidFill>
                  <a:srgbClr val="FF0000"/>
                </a:solidFill>
              </a:rPr>
              <a:t>Arquitectura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A02E871-EDB3-4C8E-9C2D-493E497FE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6709" y="588999"/>
            <a:ext cx="2913156" cy="265702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8F10BC-25A1-4757-A9CB-21CA4F56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43" y="582602"/>
            <a:ext cx="1305366" cy="26570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9A1E7E-B639-406B-9F39-02EF8E8A9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847" y="3578870"/>
            <a:ext cx="2971944" cy="29719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E9EEE3D-6CBC-4D0E-9D71-D8847F5FA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425" y="3592250"/>
            <a:ext cx="3926911" cy="29451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F9BDCF-AEB7-4060-81ED-6C474ACE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208" y="3592250"/>
            <a:ext cx="4347935" cy="29006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7C8B982-3045-4C36-9AD5-60025C124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110" y="582602"/>
            <a:ext cx="3963573" cy="265702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3AEFCD5-2C35-4959-9C13-7843DF387E4B}"/>
              </a:ext>
            </a:extLst>
          </p:cNvPr>
          <p:cNvSpPr txBox="1"/>
          <p:nvPr/>
        </p:nvSpPr>
        <p:spPr>
          <a:xfrm>
            <a:off x="3651326" y="3265748"/>
            <a:ext cx="39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Iglesias de Chiloé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ABE267-CA49-4010-AC1E-9468A11632E5}"/>
              </a:ext>
            </a:extLst>
          </p:cNvPr>
          <p:cNvSpPr txBox="1"/>
          <p:nvPr/>
        </p:nvSpPr>
        <p:spPr>
          <a:xfrm>
            <a:off x="7868218" y="3215934"/>
            <a:ext cx="39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Ruca Mapuche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3CF0291-EC83-438A-8CA7-9E8D00CC4A79}"/>
              </a:ext>
            </a:extLst>
          </p:cNvPr>
          <p:cNvSpPr txBox="1"/>
          <p:nvPr/>
        </p:nvSpPr>
        <p:spPr>
          <a:xfrm>
            <a:off x="426641" y="6492875"/>
            <a:ext cx="39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Palafitos de Chiloé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8CE3EA5-A70B-43B3-B2DA-42C792CF3E31}"/>
              </a:ext>
            </a:extLst>
          </p:cNvPr>
          <p:cNvSpPr txBox="1"/>
          <p:nvPr/>
        </p:nvSpPr>
        <p:spPr>
          <a:xfrm>
            <a:off x="4971045" y="6488668"/>
            <a:ext cx="39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Casas en Frutillar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AF32B96-6C91-4BC8-97AA-29AC53D4CAAC}"/>
              </a:ext>
            </a:extLst>
          </p:cNvPr>
          <p:cNvSpPr txBox="1"/>
          <p:nvPr/>
        </p:nvSpPr>
        <p:spPr>
          <a:xfrm>
            <a:off x="8401418" y="6438854"/>
            <a:ext cx="39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Casas en Puerto Varas</a:t>
            </a:r>
          </a:p>
        </p:txBody>
      </p:sp>
    </p:spTree>
    <p:extLst>
      <p:ext uri="{BB962C8B-B14F-4D97-AF65-F5344CB8AC3E}">
        <p14:creationId xmlns:p14="http://schemas.microsoft.com/office/powerpoint/2010/main" val="101212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08737-16C5-40B1-8B1F-2F7300ADD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" y="-98998"/>
            <a:ext cx="9777330" cy="1325563"/>
          </a:xfrm>
        </p:spPr>
        <p:txBody>
          <a:bodyPr>
            <a:normAutofit/>
          </a:bodyPr>
          <a:lstStyle/>
          <a:p>
            <a:r>
              <a:rPr lang="es-CL" sz="5400" b="1" dirty="0">
                <a:solidFill>
                  <a:srgbClr val="FF0000"/>
                </a:solidFill>
              </a:rPr>
              <a:t>Murales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3AEFCD5-2C35-4959-9C13-7843DF387E4B}"/>
              </a:ext>
            </a:extLst>
          </p:cNvPr>
          <p:cNvSpPr txBox="1"/>
          <p:nvPr/>
        </p:nvSpPr>
        <p:spPr>
          <a:xfrm>
            <a:off x="3651326" y="3265748"/>
            <a:ext cx="39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Iglesias de Chiloé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ABE267-CA49-4010-AC1E-9468A11632E5}"/>
              </a:ext>
            </a:extLst>
          </p:cNvPr>
          <p:cNvSpPr txBox="1"/>
          <p:nvPr/>
        </p:nvSpPr>
        <p:spPr>
          <a:xfrm>
            <a:off x="7868218" y="3215934"/>
            <a:ext cx="396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Ruca Mapuche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AF32B96-6C91-4BC8-97AA-29AC53D4CAAC}"/>
              </a:ext>
            </a:extLst>
          </p:cNvPr>
          <p:cNvSpPr txBox="1"/>
          <p:nvPr/>
        </p:nvSpPr>
        <p:spPr>
          <a:xfrm>
            <a:off x="0" y="618148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800" dirty="0">
                <a:solidFill>
                  <a:schemeClr val="bg1"/>
                </a:solidFill>
              </a:rPr>
              <a:t>Mural “</a:t>
            </a:r>
            <a:r>
              <a:rPr lang="es-CL" sz="1800" i="1" dirty="0">
                <a:solidFill>
                  <a:schemeClr val="bg1"/>
                </a:solidFill>
              </a:rPr>
              <a:t>Presencia América </a:t>
            </a:r>
            <a:r>
              <a:rPr lang="es-CL" sz="1800" i="1" dirty="0" err="1">
                <a:solidFill>
                  <a:schemeClr val="bg1"/>
                </a:solidFill>
              </a:rPr>
              <a:t>Latina”</a:t>
            </a:r>
            <a:r>
              <a:rPr lang="es-CL" sz="1800" dirty="0" err="1">
                <a:solidFill>
                  <a:schemeClr val="bg1"/>
                </a:solidFill>
              </a:rPr>
              <a:t>de</a:t>
            </a:r>
            <a:r>
              <a:rPr lang="es-CL" sz="1800" dirty="0">
                <a:solidFill>
                  <a:schemeClr val="bg1"/>
                </a:solidFill>
              </a:rPr>
              <a:t> Jorge González Camarena en la Universidad de Concepción </a:t>
            </a:r>
            <a:endParaRPr lang="es-CL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C594DBC5-EDB1-42A7-A19B-1CDAF6F64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1505" y="775647"/>
            <a:ext cx="13003538" cy="5856753"/>
          </a:xfrm>
        </p:spPr>
      </p:pic>
    </p:spTree>
    <p:extLst>
      <p:ext uri="{BB962C8B-B14F-4D97-AF65-F5344CB8AC3E}">
        <p14:creationId xmlns:p14="http://schemas.microsoft.com/office/powerpoint/2010/main" val="39631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08737-16C5-40B1-8B1F-2F7300ADD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4" y="-98998"/>
            <a:ext cx="9777330" cy="1325563"/>
          </a:xfrm>
        </p:spPr>
        <p:txBody>
          <a:bodyPr>
            <a:normAutofit/>
          </a:bodyPr>
          <a:lstStyle/>
          <a:p>
            <a:endParaRPr lang="es-CL" sz="5400" b="1" dirty="0">
              <a:solidFill>
                <a:schemeClr val="bg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38F659-A7A6-4012-A94F-8F4AEFDB2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738488"/>
            <a:ext cx="10515600" cy="4144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Imágenes: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gochile.cl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patrimoniocultural.gob.cl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bibiochile.cl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mapauchile.cl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pueblosoriginarios.com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wikipedia.org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tvu.cl</a:t>
            </a:r>
          </a:p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</a:rPr>
              <a:t>memoriachilena.cl</a:t>
            </a:r>
          </a:p>
        </p:txBody>
      </p:sp>
    </p:spTree>
    <p:extLst>
      <p:ext uri="{BB962C8B-B14F-4D97-AF65-F5344CB8AC3E}">
        <p14:creationId xmlns:p14="http://schemas.microsoft.com/office/powerpoint/2010/main" val="167528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08737-16C5-40B1-8B1F-2F7300AD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5400" b="1" dirty="0">
                <a:solidFill>
                  <a:srgbClr val="FF0000"/>
                </a:solidFill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AD8C0E-8634-4428-B1BF-0E75E75EF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b="1" dirty="0">
                <a:solidFill>
                  <a:schemeClr val="bg1"/>
                </a:solidFill>
              </a:rPr>
              <a:t>Expresar y crear trabajos de arte a partir de la observación del: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</a:rPr>
              <a:t>entorno natural: figura humana y paisajes chilenos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</a:rPr>
              <a:t>entorno cultural: personas y patrimonio cultural de Chile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</a:rPr>
              <a:t>entorno artístico: obras de arte local, chileno, latinoamericano y del resto del mundo (OA 1)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</a:rPr>
              <a:t>Comunicar y explicar sus impresiones de lo que sienten y piensan de obras de arte por variados medios. (OA4)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515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308737-16C5-40B1-8B1F-2F7300AD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5400" b="1" dirty="0">
                <a:solidFill>
                  <a:srgbClr val="FF0000"/>
                </a:solidFill>
              </a:rPr>
              <a:t>actividad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AD8C0E-8634-4428-B1BF-0E75E75EF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1430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2800" b="1" dirty="0">
                <a:solidFill>
                  <a:schemeClr val="bg1"/>
                </a:solidFill>
              </a:rPr>
              <a:t>Los estudiantes observan imágenes o fotografías sobre patrimonio cultural chileno (por ejemplo: monumentos, arquitectura, objetos históricos, arqueológicos y artísticos, museos) y comentan acerca de su importancia cultural, guiados por el docente con preguntas como: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¿tienen en sus casas objetos que encuentran valiosos y no les gustaría perder?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¿cuáles son y cómo los cuidan?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¿hay en el barrio alguna escultura, mural o edificio importante para la comunidad?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¿lo han visitado, que les pareció?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¿conocen algún monumento importante?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¿han visitado alguna vez un museo, cómo son?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¿qué objetos encontramos en los museos?</a:t>
            </a:r>
          </a:p>
          <a:p>
            <a:pPr indent="-342900" eaLnBrk="1" fontAlgn="auto" hangingPunct="1"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¿cómo les parece que hay que cuidar los bienes patrimoniales? ® Historia, Geografía y Ciencias Sociales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9307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94CA2-0849-407E-91B5-8B266B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143A23-9024-46E1-98FE-474580D83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0407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63784-EB4D-4C5A-A1B1-6FE6B1DF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363200"/>
            <a:ext cx="10272000" cy="806400"/>
          </a:xfrm>
        </p:spPr>
        <p:txBody>
          <a:bodyPr/>
          <a:lstStyle/>
          <a:p>
            <a:r>
              <a:rPr lang="es-CL" dirty="0">
                <a:solidFill>
                  <a:srgbClr val="FFFFFF"/>
                </a:solidFill>
              </a:rPr>
              <a:t>¿Qué es el patrimonio?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6C3D55-41B7-45B4-B618-3895CA7EF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583" y="1361043"/>
            <a:ext cx="11130855" cy="4386000"/>
          </a:xfrm>
        </p:spPr>
        <p:txBody>
          <a:bodyPr/>
          <a:lstStyle/>
          <a:p>
            <a:pPr marL="203195" indent="0">
              <a:buNone/>
            </a:pPr>
            <a:r>
              <a:rPr lang="es-ES" b="0" i="0" dirty="0">
                <a:solidFill>
                  <a:srgbClr val="FFFFFF"/>
                </a:solidFill>
                <a:effectLst/>
                <a:latin typeface="Didact Gothic" panose="020B0604020202020204" charset="0"/>
              </a:rPr>
              <a:t>El patrimonio es un regalo que recibimos de nuestros antepasados, que debemos cuidar y preservar para entregarlo a nuestros descendientes.</a:t>
            </a:r>
          </a:p>
          <a:p>
            <a:pPr algn="l"/>
            <a:r>
              <a:rPr lang="es-ES" b="0" i="0" dirty="0">
                <a:solidFill>
                  <a:srgbClr val="FFFFFF"/>
                </a:solidFill>
                <a:effectLst/>
                <a:latin typeface="Didact Gothic" panose="020B0604020202020204" charset="0"/>
              </a:rPr>
              <a:t>El patrimonio puede ser natural y cultural.</a:t>
            </a:r>
          </a:p>
          <a:p>
            <a:pPr algn="l"/>
            <a:r>
              <a:rPr lang="es-ES" dirty="0">
                <a:solidFill>
                  <a:srgbClr val="FFFFFF"/>
                </a:solidFill>
                <a:latin typeface="Didact Gothic" panose="020B0604020202020204" charset="0"/>
              </a:rPr>
              <a:t>El natural se refiere a los espacios naturales y elementos naturales. Por ejemplo, Las Torres del Paine, El desierto Florido y los Parques Nacionales</a:t>
            </a:r>
          </a:p>
          <a:p>
            <a:pPr algn="l"/>
            <a:endParaRPr lang="es-ES" b="0" i="0" dirty="0">
              <a:solidFill>
                <a:srgbClr val="FFFFFF"/>
              </a:solidFill>
              <a:effectLst/>
              <a:latin typeface="Didact Gothic" panose="020B0604020202020204" charset="0"/>
            </a:endParaRPr>
          </a:p>
          <a:p>
            <a:pPr algn="l"/>
            <a:r>
              <a:rPr lang="es-ES" b="0" i="0" dirty="0">
                <a:solidFill>
                  <a:srgbClr val="FFFFFF"/>
                </a:solidFill>
                <a:effectLst/>
                <a:latin typeface="Didact Gothic" panose="020B0604020202020204" charset="0"/>
              </a:rPr>
              <a:t>El cultural se divide en dos categorías: patrimonio cultural tangible e intangible.</a:t>
            </a:r>
          </a:p>
          <a:p>
            <a:pPr lvl="1"/>
            <a:r>
              <a:rPr lang="es-ES" b="0" i="0" dirty="0">
                <a:solidFill>
                  <a:srgbClr val="FFFFFF"/>
                </a:solidFill>
                <a:effectLst/>
                <a:latin typeface="Didact Gothic" panose="020B0604020202020204" charset="0"/>
              </a:rPr>
              <a:t>El patrimonio cultural tangible -es decir, que se puede tocar- consiste en bienes inmuebles, como los edificios, lugares arqueológicos, conjuntos históricos, entre otros; y bienes mueble, como cuadros, esculturas, instrumentos musicales, las artesanías y mucho más. Ejemplos de patrimonio cultural tangible inmueble son las Iglesias de Chiloé y de patrimonio cultural tangible mueble son los cuadros que conserva </a:t>
            </a:r>
            <a:r>
              <a:rPr lang="es-ES" b="0" i="0" u="none" strike="noStrike" dirty="0">
                <a:solidFill>
                  <a:srgbClr val="FFFFFF"/>
                </a:solidFill>
                <a:effectLst/>
                <a:latin typeface="Didact Gothic" panose="020B0604020202020204" charset="0"/>
              </a:rPr>
              <a:t>el Museo de Bellas Artes</a:t>
            </a:r>
            <a:endParaRPr lang="es-ES" u="none" strike="noStrike" dirty="0">
              <a:solidFill>
                <a:srgbClr val="FFFFFF"/>
              </a:solidFill>
              <a:latin typeface="Didact Gothic" panose="020B0604020202020204" charset="0"/>
            </a:endParaRPr>
          </a:p>
          <a:p>
            <a:pPr lvl="1"/>
            <a:r>
              <a:rPr lang="es-ES" b="0" i="0" dirty="0">
                <a:solidFill>
                  <a:srgbClr val="FFFFFF"/>
                </a:solidFill>
                <a:effectLst/>
                <a:latin typeface="Didact Gothic" panose="020B0604020202020204" charset="0"/>
              </a:rPr>
              <a:t>El patrimonio cultural intangible -es decir, que no se pueden tocar porque no son cosas materiales-, son bailes, idiomas, las celebraciones y fiestas, las comidas y su forma de preparación, las canciones y sus melodías, los oficios tradicionales y mucho más. Este tipo de patrimonio cultural se transmite de generación en generación y, por lo tanto, de eso depende su persistencia en el tiempo. Por ejemplo, los bailes chttp://www.chileparaninos.gob.cl/hinos y la lengua mapuche, portados por personas que suelen ser reconocidas como Tesoros Humanos Vivos.</a:t>
            </a:r>
          </a:p>
          <a:p>
            <a:pPr algn="l"/>
            <a:endParaRPr lang="es-ES" dirty="0">
              <a:solidFill>
                <a:srgbClr val="333333"/>
              </a:solidFill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marL="203195" indent="0" algn="r">
              <a:buNone/>
            </a:pPr>
            <a:r>
              <a:rPr lang="es-ES" sz="1333" dirty="0">
                <a:solidFill>
                  <a:srgbClr val="333333"/>
                </a:solidFill>
                <a:latin typeface="Didact Gothic" panose="020B0604020202020204" charset="0"/>
              </a:rPr>
              <a:t>Chile para ninos.cl</a:t>
            </a:r>
          </a:p>
          <a:p>
            <a:pPr algn="l"/>
            <a:endParaRPr lang="es-ES" dirty="0">
              <a:solidFill>
                <a:srgbClr val="333333"/>
              </a:solidFill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Didact Gothic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35030-F092-44F9-92EF-28457B378544}"/>
              </a:ext>
            </a:extLst>
          </p:cNvPr>
          <p:cNvSpPr txBox="1"/>
          <p:nvPr/>
        </p:nvSpPr>
        <p:spPr>
          <a:xfrm rot="5400000">
            <a:off x="9940692" y="4485115"/>
            <a:ext cx="388706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3195" algn="r"/>
            <a:r>
              <a:rPr lang="es-ES" sz="1333" dirty="0">
                <a:solidFill>
                  <a:srgbClr val="FFFFFF"/>
                </a:solidFill>
                <a:latin typeface="Didact Gothic" panose="020B0604020202020204" charset="0"/>
              </a:rPr>
              <a:t>Chile para ninos.cl</a:t>
            </a:r>
          </a:p>
          <a:p>
            <a:pPr algn="l"/>
            <a:endParaRPr lang="es-ES" sz="2400" dirty="0">
              <a:solidFill>
                <a:srgbClr val="333333"/>
              </a:solidFill>
              <a:latin typeface="Didact Goth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1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09ACF-EAA7-4713-BF64-8E3BF128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627" y="2962591"/>
            <a:ext cx="10515600" cy="1325563"/>
          </a:xfrm>
        </p:spPr>
        <p:txBody>
          <a:bodyPr>
            <a:noAutofit/>
          </a:bodyPr>
          <a:lstStyle/>
          <a:p>
            <a:br>
              <a:rPr lang="es-CL" sz="6600" dirty="0">
                <a:solidFill>
                  <a:schemeClr val="accent6">
                    <a:lumMod val="75000"/>
                  </a:schemeClr>
                </a:solidFill>
              </a:rPr>
            </a:br>
            <a:endParaRPr lang="es-CL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D297CF-9D6D-466D-AF89-E02DE0BEC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941" y="3574407"/>
            <a:ext cx="5519738" cy="4889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b="1" dirty="0">
                <a:solidFill>
                  <a:srgbClr val="00B050"/>
                </a:solidFill>
              </a:rPr>
              <a:t>Zona Sur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85121F-BED3-47B6-9C10-5B6DA40C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373" y="-38231"/>
            <a:ext cx="1065893" cy="6888821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04A725D4-1916-4541-9D91-7FC043D38C04}"/>
              </a:ext>
            </a:extLst>
          </p:cNvPr>
          <p:cNvCxnSpPr>
            <a:cxnSpLocks/>
          </p:cNvCxnSpPr>
          <p:nvPr/>
        </p:nvCxnSpPr>
        <p:spPr>
          <a:xfrm>
            <a:off x="10572750" y="3818882"/>
            <a:ext cx="79664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Un león con la boca abierta&#10;&#10;Descripción generada automáticamente">
            <a:extLst>
              <a:ext uri="{FF2B5EF4-FFF2-40B4-BE49-F238E27FC236}">
                <a16:creationId xmlns:a16="http://schemas.microsoft.com/office/drawing/2014/main" id="{D062467C-BF27-4F28-A64C-3078BE260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7129" l="54" r="89984">
                        <a14:foregroundMark x1="25054" y1="69753" x2="25054" y2="69753"/>
                        <a14:foregroundMark x1="33647" y1="67044" x2="33647" y2="67044"/>
                        <a14:foregroundMark x1="40199" y1="61747" x2="40199" y2="61747"/>
                        <a14:foregroundMark x1="45301" y1="54994" x2="45301" y2="54994"/>
                        <a14:foregroundMark x1="48093" y1="49495" x2="48093" y2="49495"/>
                        <a14:foregroundMark x1="51611" y1="47311" x2="51611" y2="47311"/>
                        <a14:foregroundMark x1="61923" y1="62636" x2="61923" y2="62636"/>
                        <a14:foregroundMark x1="77578" y1="81480" x2="77578" y2="81480"/>
                        <a14:foregroundMark x1="88131" y1="88961" x2="88131" y2="88961"/>
                        <a14:foregroundMark x1="88963" y1="90214" x2="88963" y2="90214"/>
                        <a14:foregroundMark x1="35849" y1="66114" x2="35849" y2="66114"/>
                        <a14:foregroundMark x1="37406" y1="92600" x2="37540" y2="97169"/>
                        <a14:foregroundMark x1="3571" y1="85119" x2="3571" y2="85119"/>
                        <a14:foregroundMark x1="54" y1="79458" x2="54" y2="79458"/>
                        <a14:foregroundMark x1="537" y1="81278" x2="537" y2="81278"/>
                        <a14:foregroundMark x1="51853" y1="86737" x2="51853" y2="86737"/>
                        <a14:foregroundMark x1="57787" y1="74687" x2="57787" y2="74687"/>
                        <a14:foregroundMark x1="57438" y1="63364" x2="57438" y2="63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406180"/>
            <a:ext cx="5197122" cy="3451820"/>
          </a:xfrm>
          <a:prstGeom prst="rect">
            <a:avLst/>
          </a:prstGeom>
        </p:spPr>
      </p:pic>
      <p:sp>
        <p:nvSpPr>
          <p:cNvPr id="16" name="Bocadillo: ovalado 15">
            <a:extLst>
              <a:ext uri="{FF2B5EF4-FFF2-40B4-BE49-F238E27FC236}">
                <a16:creationId xmlns:a16="http://schemas.microsoft.com/office/drawing/2014/main" id="{F3616DA0-2505-41E6-9493-E1D6631654DB}"/>
              </a:ext>
            </a:extLst>
          </p:cNvPr>
          <p:cNvSpPr/>
          <p:nvPr/>
        </p:nvSpPr>
        <p:spPr>
          <a:xfrm>
            <a:off x="3770069" y="449342"/>
            <a:ext cx="4134852" cy="2819157"/>
          </a:xfrm>
          <a:prstGeom prst="wedgeEllipseCallout">
            <a:avLst>
              <a:gd name="adj1" fmla="val -33518"/>
              <a:gd name="adj2" fmla="val 9938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D58E8F3-BEC6-4F7E-BD0D-6B6363887CF2}"/>
              </a:ext>
            </a:extLst>
          </p:cNvPr>
          <p:cNvSpPr txBox="1"/>
          <p:nvPr/>
        </p:nvSpPr>
        <p:spPr>
          <a:xfrm>
            <a:off x="3840502" y="1037224"/>
            <a:ext cx="399398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1"/>
                </a:solidFill>
              </a:rPr>
              <a:t>Yo soy un puma y vivo en la zona cordillerana de Chile.</a:t>
            </a:r>
          </a:p>
          <a:p>
            <a:pPr algn="ctr"/>
            <a:r>
              <a:rPr lang="es-CL" sz="2000" dirty="0">
                <a:solidFill>
                  <a:schemeClr val="bg1"/>
                </a:solidFill>
              </a:rPr>
              <a:t>Te vengo a presentar algunos paisajes, objetos, fiestas y celebraciones y arquitectura patrimonial de la zona sur</a:t>
            </a:r>
          </a:p>
        </p:txBody>
      </p:sp>
    </p:spTree>
    <p:extLst>
      <p:ext uri="{BB962C8B-B14F-4D97-AF65-F5344CB8AC3E}">
        <p14:creationId xmlns:p14="http://schemas.microsoft.com/office/powerpoint/2010/main" val="64504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1B1ECD1-5DC5-481F-BC0D-68A95160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Paisajes</a:t>
            </a:r>
            <a:r>
              <a:rPr lang="en-US" sz="4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urbanos</a:t>
            </a:r>
            <a:endParaRPr lang="en-US" sz="40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Imagen 22" descr="Un barco en el agua cerca de unos edificios&#10;&#10;Descripción generada automáticamente">
            <a:extLst>
              <a:ext uri="{FF2B5EF4-FFF2-40B4-BE49-F238E27FC236}">
                <a16:creationId xmlns:a16="http://schemas.microsoft.com/office/drawing/2014/main" id="{80099D3B-E0FC-44A5-B487-A2E193DD1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584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3" name="Imagen 12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3067083E-F32F-448C-994E-8F16AD44E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5" r="36694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21" name="Imagen 20" descr="Vista de una ciudad desde lo alto de una montaña&#10;&#10;Descripción generada automáticamente">
            <a:extLst>
              <a:ext uri="{FF2B5EF4-FFF2-40B4-BE49-F238E27FC236}">
                <a16:creationId xmlns:a16="http://schemas.microsoft.com/office/drawing/2014/main" id="{25485F0B-BD27-472A-BD83-B8BDC1B5F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93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77FAA0C-247C-4293-817E-6CA6907ADD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91" r="1" b="5252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7" name="Imagen 16" descr="Vista de una ciudad desde lo alto de un río&#10;&#10;Descripción generada automáticamente">
            <a:extLst>
              <a:ext uri="{FF2B5EF4-FFF2-40B4-BE49-F238E27FC236}">
                <a16:creationId xmlns:a16="http://schemas.microsoft.com/office/drawing/2014/main" id="{A2331BBB-9681-4975-8FBB-2D79C8584F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216" b="1261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5" name="Imagen 14" descr="Vista aérea de una ciudad&#10;&#10;Descripción generada automáticamente">
            <a:extLst>
              <a:ext uri="{FF2B5EF4-FFF2-40B4-BE49-F238E27FC236}">
                <a16:creationId xmlns:a16="http://schemas.microsoft.com/office/drawing/2014/main" id="{48A6EC87-E87C-45A8-AE89-25E7A541A3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14" r="1" b="7744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E6947AE-3308-421E-90D8-54AC4B591E23}"/>
              </a:ext>
            </a:extLst>
          </p:cNvPr>
          <p:cNvSpPr txBox="1"/>
          <p:nvPr/>
        </p:nvSpPr>
        <p:spPr>
          <a:xfrm>
            <a:off x="391427" y="0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Chiloé</a:t>
            </a:r>
          </a:p>
          <a:p>
            <a:endParaRPr lang="es-CL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8583BFD-E65C-4D85-B34B-8B5CFA24818F}"/>
              </a:ext>
            </a:extLst>
          </p:cNvPr>
          <p:cNvSpPr txBox="1"/>
          <p:nvPr/>
        </p:nvSpPr>
        <p:spPr>
          <a:xfrm>
            <a:off x="4105825" y="-15733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Concepción</a:t>
            </a:r>
          </a:p>
          <a:p>
            <a:endParaRPr lang="es-CL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C77CE57-76F6-479D-B724-7C2AC3942925}"/>
              </a:ext>
            </a:extLst>
          </p:cNvPr>
          <p:cNvSpPr txBox="1"/>
          <p:nvPr/>
        </p:nvSpPr>
        <p:spPr>
          <a:xfrm>
            <a:off x="8079606" y="-8326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Puerto  Montt</a:t>
            </a:r>
          </a:p>
          <a:p>
            <a:endParaRPr lang="es-CL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F5992AC-FA88-49B9-B31D-3A0398A1881E}"/>
              </a:ext>
            </a:extLst>
          </p:cNvPr>
          <p:cNvSpPr txBox="1"/>
          <p:nvPr/>
        </p:nvSpPr>
        <p:spPr>
          <a:xfrm>
            <a:off x="9244562" y="2400971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Valdivia</a:t>
            </a:r>
          </a:p>
          <a:p>
            <a:endParaRPr lang="es-CL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D1FB9BE-E45D-49B7-A94C-A006788681D0}"/>
              </a:ext>
            </a:extLst>
          </p:cNvPr>
          <p:cNvSpPr txBox="1"/>
          <p:nvPr/>
        </p:nvSpPr>
        <p:spPr>
          <a:xfrm>
            <a:off x="1710287" y="4494002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Temuco</a:t>
            </a:r>
          </a:p>
          <a:p>
            <a:endParaRPr lang="es-CL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8BA2095-EEB7-4CA8-92B6-E2581C6F10E9}"/>
              </a:ext>
            </a:extLst>
          </p:cNvPr>
          <p:cNvSpPr txBox="1"/>
          <p:nvPr/>
        </p:nvSpPr>
        <p:spPr>
          <a:xfrm>
            <a:off x="1710286" y="2446031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Osorno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4424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1B1ECD1-5DC5-481F-BC0D-68A95160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Paisajes</a:t>
            </a:r>
            <a:r>
              <a:rPr lang="en-US" sz="40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naturales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E6947AE-3308-421E-90D8-54AC4B591E23}"/>
              </a:ext>
            </a:extLst>
          </p:cNvPr>
          <p:cNvSpPr txBox="1"/>
          <p:nvPr/>
        </p:nvSpPr>
        <p:spPr>
          <a:xfrm>
            <a:off x="391427" y="0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8583BFD-E65C-4D85-B34B-8B5CFA24818F}"/>
              </a:ext>
            </a:extLst>
          </p:cNvPr>
          <p:cNvSpPr txBox="1"/>
          <p:nvPr/>
        </p:nvSpPr>
        <p:spPr>
          <a:xfrm>
            <a:off x="1219750" y="540701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C77CE57-76F6-479D-B724-7C2AC3942925}"/>
              </a:ext>
            </a:extLst>
          </p:cNvPr>
          <p:cNvSpPr txBox="1"/>
          <p:nvPr/>
        </p:nvSpPr>
        <p:spPr>
          <a:xfrm>
            <a:off x="4235516" y="-1"/>
            <a:ext cx="48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Parque Nacional Villarrica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F5992AC-FA88-49B9-B31D-3A0398A1881E}"/>
              </a:ext>
            </a:extLst>
          </p:cNvPr>
          <p:cNvSpPr txBox="1"/>
          <p:nvPr/>
        </p:nvSpPr>
        <p:spPr>
          <a:xfrm>
            <a:off x="9244562" y="2400971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Valdivia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D1FB9BE-E45D-49B7-A94C-A006788681D0}"/>
              </a:ext>
            </a:extLst>
          </p:cNvPr>
          <p:cNvSpPr txBox="1"/>
          <p:nvPr/>
        </p:nvSpPr>
        <p:spPr>
          <a:xfrm>
            <a:off x="1710287" y="4494002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Temuco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8BA2095-EEB7-4CA8-92B6-E2581C6F10E9}"/>
              </a:ext>
            </a:extLst>
          </p:cNvPr>
          <p:cNvSpPr txBox="1"/>
          <p:nvPr/>
        </p:nvSpPr>
        <p:spPr>
          <a:xfrm>
            <a:off x="1710286" y="2446031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Osorno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D6DAD3-D307-47F9-AFB4-93145D58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9" y="307433"/>
            <a:ext cx="3793473" cy="20565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457EAA-0775-47F4-807A-80B275FE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36" y="2433484"/>
            <a:ext cx="3754658" cy="199916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5C7666E-3A70-426F-9429-E66C2F09D3BD}"/>
              </a:ext>
            </a:extLst>
          </p:cNvPr>
          <p:cNvSpPr txBox="1"/>
          <p:nvPr/>
        </p:nvSpPr>
        <p:spPr>
          <a:xfrm>
            <a:off x="1553037" y="2367419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Isla de Chiloé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327152-28E7-4B27-A9C1-404A16B38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836"/>
          <a:stretch/>
        </p:blipFill>
        <p:spPr>
          <a:xfrm>
            <a:off x="357735" y="4487444"/>
            <a:ext cx="3756377" cy="222768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C082880-1022-4C91-B075-78E0A0B34CFE}"/>
              </a:ext>
            </a:extLst>
          </p:cNvPr>
          <p:cNvSpPr txBox="1"/>
          <p:nvPr/>
        </p:nvSpPr>
        <p:spPr>
          <a:xfrm>
            <a:off x="711379" y="4418782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Parque Nacional </a:t>
            </a:r>
            <a:r>
              <a:rPr kumimoji="0" lang="es-C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Conguillio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9AEAD7-571C-4982-8E5A-58AC85CB7F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2"/>
          <a:stretch/>
        </p:blipFill>
        <p:spPr>
          <a:xfrm>
            <a:off x="4217893" y="314839"/>
            <a:ext cx="4897720" cy="203703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E309629-9299-4BC0-AD37-163971B88F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941" b="10685"/>
          <a:stretch/>
        </p:blipFill>
        <p:spPr>
          <a:xfrm>
            <a:off x="4235515" y="2441993"/>
            <a:ext cx="4862477" cy="1939179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D0D2047-BA6E-484D-A576-AF1F5115D7DB}"/>
              </a:ext>
            </a:extLst>
          </p:cNvPr>
          <p:cNvSpPr txBox="1"/>
          <p:nvPr/>
        </p:nvSpPr>
        <p:spPr>
          <a:xfrm>
            <a:off x="6464542" y="2494510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Lago Ranco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B77CAF18-2E21-42C9-9DA1-F70656BDA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535" y="323164"/>
            <a:ext cx="2782440" cy="2037036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F46F2D63-6C51-40D9-BE2D-56A35766799B}"/>
              </a:ext>
            </a:extLst>
          </p:cNvPr>
          <p:cNvSpPr txBox="1"/>
          <p:nvPr/>
        </p:nvSpPr>
        <p:spPr>
          <a:xfrm>
            <a:off x="8137517" y="7771"/>
            <a:ext cx="4862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Lago Todos los Santos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834534B7-77FB-4AE2-9C49-6F8088473F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7535" y="2452544"/>
            <a:ext cx="2782440" cy="192862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A759E6B4-BA75-42FA-9196-B3A2AAF8F0CC}"/>
              </a:ext>
            </a:extLst>
          </p:cNvPr>
          <p:cNvSpPr txBox="1"/>
          <p:nvPr/>
        </p:nvSpPr>
        <p:spPr>
          <a:xfrm>
            <a:off x="8708271" y="4050558"/>
            <a:ext cx="372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Volcán Osorno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38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ocadillo: ovalado 8">
            <a:extLst>
              <a:ext uri="{FF2B5EF4-FFF2-40B4-BE49-F238E27FC236}">
                <a16:creationId xmlns:a16="http://schemas.microsoft.com/office/drawing/2014/main" id="{5662462D-2381-406E-B99F-81B8E77B7C81}"/>
              </a:ext>
            </a:extLst>
          </p:cNvPr>
          <p:cNvSpPr/>
          <p:nvPr/>
        </p:nvSpPr>
        <p:spPr>
          <a:xfrm>
            <a:off x="815005" y="733337"/>
            <a:ext cx="4025722" cy="2302934"/>
          </a:xfrm>
          <a:prstGeom prst="wedgeEllipseCallout">
            <a:avLst>
              <a:gd name="adj1" fmla="val 27679"/>
              <a:gd name="adj2" fmla="val 938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69BFC8-4771-4415-9588-1262A903D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888" y="1334782"/>
            <a:ext cx="3397955" cy="1265236"/>
          </a:xfrm>
        </p:spPr>
        <p:txBody>
          <a:bodyPr>
            <a:noAutofit/>
          </a:bodyPr>
          <a:lstStyle/>
          <a:p>
            <a:pPr algn="ctr"/>
            <a:r>
              <a:rPr lang="es-CL" sz="2000" b="0" dirty="0">
                <a:solidFill>
                  <a:schemeClr val="bg1"/>
                </a:solidFill>
              </a:rPr>
              <a:t>En la zona sur vive el pueblo Mapuche y en sus manifestaciones artísticas se ven reflejadas sus creencias.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63730F7-ACDE-4B44-A580-E2DBE977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4155"/>
            <a:ext cx="5200339" cy="345063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D8B60A-6A35-4015-917D-824E7E5356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r="12533"/>
          <a:stretch/>
        </p:blipFill>
        <p:spPr>
          <a:xfrm>
            <a:off x="9685967" y="4622569"/>
            <a:ext cx="2224527" cy="213325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D8CDEA3-214B-4509-96BD-61936F4D0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7" r="6441"/>
          <a:stretch/>
        </p:blipFill>
        <p:spPr>
          <a:xfrm>
            <a:off x="4840726" y="295453"/>
            <a:ext cx="4521679" cy="24963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406A637-05E7-48BC-9A93-23E8D2E7C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276"/>
          <a:stretch/>
        </p:blipFill>
        <p:spPr>
          <a:xfrm>
            <a:off x="9836307" y="86584"/>
            <a:ext cx="1923843" cy="249639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5A87BD2-4E40-4962-A4D2-A8FD4FA84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101" y="3229731"/>
            <a:ext cx="4267816" cy="284114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C9E8158-399C-453F-8950-3D9050015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4298" y="2905376"/>
            <a:ext cx="1647859" cy="139479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36CBA22-4D8D-4800-9F56-649BDE496970}"/>
              </a:ext>
            </a:extLst>
          </p:cNvPr>
          <p:cNvSpPr txBox="1"/>
          <p:nvPr/>
        </p:nvSpPr>
        <p:spPr>
          <a:xfrm>
            <a:off x="7258756" y="2791847"/>
            <a:ext cx="202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orfebrería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296065F-DD01-4B78-94DD-225EC01DA42B}"/>
              </a:ext>
            </a:extLst>
          </p:cNvPr>
          <p:cNvSpPr txBox="1"/>
          <p:nvPr/>
        </p:nvSpPr>
        <p:spPr>
          <a:xfrm>
            <a:off x="6062134" y="6128501"/>
            <a:ext cx="289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Escultura en madera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00E357B-026E-48F6-B8E4-92210E2B2FA4}"/>
              </a:ext>
            </a:extLst>
          </p:cNvPr>
          <p:cNvSpPr txBox="1"/>
          <p:nvPr/>
        </p:nvSpPr>
        <p:spPr>
          <a:xfrm>
            <a:off x="10245072" y="2536044"/>
            <a:ext cx="202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textilería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032A808-E570-47EC-B827-858BCBF00CEC}"/>
              </a:ext>
            </a:extLst>
          </p:cNvPr>
          <p:cNvSpPr txBox="1"/>
          <p:nvPr/>
        </p:nvSpPr>
        <p:spPr>
          <a:xfrm>
            <a:off x="9685968" y="4300171"/>
            <a:ext cx="254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Instrumentos musicales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4CF7B32-5B3F-44BF-B3AB-1A0054BD93A2}"/>
              </a:ext>
            </a:extLst>
          </p:cNvPr>
          <p:cNvSpPr txBox="1"/>
          <p:nvPr/>
        </p:nvSpPr>
        <p:spPr>
          <a:xfrm>
            <a:off x="8726640" y="6313167"/>
            <a:ext cx="289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Cerámica</a:t>
            </a:r>
          </a:p>
        </p:txBody>
      </p:sp>
    </p:spTree>
    <p:extLst>
      <p:ext uri="{BB962C8B-B14F-4D97-AF65-F5344CB8AC3E}">
        <p14:creationId xmlns:p14="http://schemas.microsoft.com/office/powerpoint/2010/main" val="2082553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699</Words>
  <Application>Microsoft Office PowerPoint</Application>
  <PresentationFormat>Panorámica</PresentationFormat>
  <Paragraphs>81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Didact Gothic</vt:lpstr>
      <vt:lpstr>Tema de Office</vt:lpstr>
      <vt:lpstr>Patrimonio Cultural  </vt:lpstr>
      <vt:lpstr>objetivos</vt:lpstr>
      <vt:lpstr>actividad</vt:lpstr>
      <vt:lpstr>Presentación de PowerPoint</vt:lpstr>
      <vt:lpstr>¿Qué es el patrimonio?</vt:lpstr>
      <vt:lpstr> </vt:lpstr>
      <vt:lpstr>Paisajes urbanos</vt:lpstr>
      <vt:lpstr>Paisajes naturales</vt:lpstr>
      <vt:lpstr>Presentación de PowerPoint</vt:lpstr>
      <vt:lpstr>Presentación de PowerPoint</vt:lpstr>
      <vt:lpstr>Arquitectura</vt:lpstr>
      <vt:lpstr>Murales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Patrimonio Cultural</dc:title>
  <dc:creator>Carmen Julia  Undurraga Ossa</dc:creator>
  <cp:lastModifiedBy>Carmen Julia Undurraga Ossa</cp:lastModifiedBy>
  <cp:revision>6</cp:revision>
  <dcterms:created xsi:type="dcterms:W3CDTF">2020-11-05T21:03:14Z</dcterms:created>
  <dcterms:modified xsi:type="dcterms:W3CDTF">2021-04-30T18:46:34Z</dcterms:modified>
</cp:coreProperties>
</file>