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256" r:id="rId2"/>
    <p:sldId id="278" r:id="rId3"/>
    <p:sldId id="284" r:id="rId4"/>
    <p:sldId id="276" r:id="rId5"/>
    <p:sldId id="279" r:id="rId6"/>
    <p:sldId id="281" r:id="rId7"/>
    <p:sldId id="272" r:id="rId8"/>
    <p:sldId id="282" r:id="rId9"/>
    <p:sldId id="283" r:id="rId10"/>
    <p:sldId id="277" r:id="rId11"/>
    <p:sldId id="265" r:id="rId12"/>
    <p:sldId id="263" r:id="rId13"/>
    <p:sldId id="285" r:id="rId14"/>
    <p:sldId id="286" r:id="rId15"/>
    <p:sldId id="268" r:id="rId16"/>
    <p:sldId id="26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men Julia Undurraga Ossa" initials="CJUO" lastIdx="20" clrIdx="0">
    <p:extLst>
      <p:ext uri="{19B8F6BF-5375-455C-9EA6-DF929625EA0E}">
        <p15:presenceInfo xmlns:p15="http://schemas.microsoft.com/office/powerpoint/2012/main" userId="S::carmen.undurraga@mineduc.cl::1eb87c68-7f83-471f-ae65-8ba612ca88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693"/>
    <p:restoredTop sz="94705"/>
  </p:normalViewPr>
  <p:slideViewPr>
    <p:cSldViewPr snapToGrid="0" snapToObjects="1">
      <p:cViewPr varScale="1">
        <p:scale>
          <a:sx n="65" d="100"/>
          <a:sy n="65" d="100"/>
        </p:scale>
        <p:origin x="12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9902E7-9458-4021-BD87-76CED0A58AE3}"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F4E03829-DBAB-4BCA-AF4B-944F4059113A}">
      <dgm:prSet/>
      <dgm:spPr/>
      <dgm:t>
        <a:bodyPr/>
        <a:lstStyle/>
        <a:p>
          <a:r>
            <a:rPr lang="es-ES_tradnl" dirty="0"/>
            <a:t>Es una manifestación visual que se presenta en el espacio público, buscando romper con el orden habitual y cotidiano de su entorno.</a:t>
          </a:r>
          <a:endParaRPr lang="en-US" dirty="0"/>
        </a:p>
      </dgm:t>
    </dgm:pt>
    <dgm:pt modelId="{D032BD96-A55E-4DB4-9AC4-FB8386660904}" type="parTrans" cxnId="{13E9983C-8F3D-41BE-A53F-073CAD2B0D3C}">
      <dgm:prSet/>
      <dgm:spPr/>
      <dgm:t>
        <a:bodyPr/>
        <a:lstStyle/>
        <a:p>
          <a:endParaRPr lang="en-US"/>
        </a:p>
      </dgm:t>
    </dgm:pt>
    <dgm:pt modelId="{AEF4F578-3BD3-416D-8E41-336CAF1435B8}" type="sibTrans" cxnId="{13E9983C-8F3D-41BE-A53F-073CAD2B0D3C}">
      <dgm:prSet/>
      <dgm:spPr/>
      <dgm:t>
        <a:bodyPr/>
        <a:lstStyle/>
        <a:p>
          <a:endParaRPr lang="en-US"/>
        </a:p>
      </dgm:t>
    </dgm:pt>
    <dgm:pt modelId="{C70BCBD9-AA52-4045-9253-52A408C05896}">
      <dgm:prSet/>
      <dgm:spPr/>
      <dgm:t>
        <a:bodyPr/>
        <a:lstStyle/>
        <a:p>
          <a:r>
            <a:rPr lang="es-ES_tradnl" dirty="0"/>
            <a:t>Se caracteriza por modificar el espacio, ser efímera y utilizar medios expresivos como la pintura, escultura, performance sonido y luz, entre otros. </a:t>
          </a:r>
          <a:endParaRPr lang="en-US" dirty="0"/>
        </a:p>
      </dgm:t>
    </dgm:pt>
    <dgm:pt modelId="{083D48DC-71F2-4F80-B7DD-2AD2D2F6B2A5}" type="parTrans" cxnId="{48AE6AC9-9FC6-4F8A-A79D-9B41C12B19D0}">
      <dgm:prSet/>
      <dgm:spPr/>
      <dgm:t>
        <a:bodyPr/>
        <a:lstStyle/>
        <a:p>
          <a:endParaRPr lang="en-US"/>
        </a:p>
      </dgm:t>
    </dgm:pt>
    <dgm:pt modelId="{5B2CBC23-45D1-4126-B716-43AF4E7E1F95}" type="sibTrans" cxnId="{48AE6AC9-9FC6-4F8A-A79D-9B41C12B19D0}">
      <dgm:prSet/>
      <dgm:spPr/>
      <dgm:t>
        <a:bodyPr/>
        <a:lstStyle/>
        <a:p>
          <a:endParaRPr lang="en-US"/>
        </a:p>
      </dgm:t>
    </dgm:pt>
    <dgm:pt modelId="{82690D27-E2FF-4F6B-9EA5-8600C3486463}">
      <dgm:prSet/>
      <dgm:spPr/>
      <dgm:t>
        <a:bodyPr/>
        <a:lstStyle/>
        <a:p>
          <a:r>
            <a:rPr lang="es-ES_tradnl" dirty="0"/>
            <a:t>Las intervenciones artísticas promueven la reflexión y el disfrute del espectador.</a:t>
          </a:r>
          <a:endParaRPr lang="en-US" dirty="0"/>
        </a:p>
      </dgm:t>
    </dgm:pt>
    <dgm:pt modelId="{11CCBFD4-CA87-4F0B-9572-364AE01961EE}" type="parTrans" cxnId="{F2FD655E-50F6-45A1-BBC3-C65A078D8D2C}">
      <dgm:prSet/>
      <dgm:spPr/>
      <dgm:t>
        <a:bodyPr/>
        <a:lstStyle/>
        <a:p>
          <a:endParaRPr lang="en-US"/>
        </a:p>
      </dgm:t>
    </dgm:pt>
    <dgm:pt modelId="{5CC881C4-3979-4B3E-A0D9-23E74C55534B}" type="sibTrans" cxnId="{F2FD655E-50F6-45A1-BBC3-C65A078D8D2C}">
      <dgm:prSet/>
      <dgm:spPr/>
      <dgm:t>
        <a:bodyPr/>
        <a:lstStyle/>
        <a:p>
          <a:endParaRPr lang="en-US"/>
        </a:p>
      </dgm:t>
    </dgm:pt>
    <dgm:pt modelId="{7878E046-0951-4BE5-B5BC-EAF39AD613DA}" type="pres">
      <dgm:prSet presAssocID="{B39902E7-9458-4021-BD87-76CED0A58AE3}" presName="linear" presStyleCnt="0">
        <dgm:presLayoutVars>
          <dgm:animLvl val="lvl"/>
          <dgm:resizeHandles val="exact"/>
        </dgm:presLayoutVars>
      </dgm:prSet>
      <dgm:spPr/>
    </dgm:pt>
    <dgm:pt modelId="{75DDC6B1-4EE1-42D7-9598-AB21B3164F7E}" type="pres">
      <dgm:prSet presAssocID="{F4E03829-DBAB-4BCA-AF4B-944F4059113A}" presName="parentText" presStyleLbl="node1" presStyleIdx="0" presStyleCnt="3">
        <dgm:presLayoutVars>
          <dgm:chMax val="0"/>
          <dgm:bulletEnabled val="1"/>
        </dgm:presLayoutVars>
      </dgm:prSet>
      <dgm:spPr/>
    </dgm:pt>
    <dgm:pt modelId="{DEF4F5BF-724F-4BB9-937D-A7DEBD3FE55F}" type="pres">
      <dgm:prSet presAssocID="{AEF4F578-3BD3-416D-8E41-336CAF1435B8}" presName="spacer" presStyleCnt="0"/>
      <dgm:spPr/>
    </dgm:pt>
    <dgm:pt modelId="{E98213E6-95BD-4D1B-948B-0CCD3816BAAA}" type="pres">
      <dgm:prSet presAssocID="{C70BCBD9-AA52-4045-9253-52A408C05896}" presName="parentText" presStyleLbl="node1" presStyleIdx="1" presStyleCnt="3">
        <dgm:presLayoutVars>
          <dgm:chMax val="0"/>
          <dgm:bulletEnabled val="1"/>
        </dgm:presLayoutVars>
      </dgm:prSet>
      <dgm:spPr/>
    </dgm:pt>
    <dgm:pt modelId="{D4AD123F-3B36-420A-89EF-D2C557E14ED1}" type="pres">
      <dgm:prSet presAssocID="{5B2CBC23-45D1-4126-B716-43AF4E7E1F95}" presName="spacer" presStyleCnt="0"/>
      <dgm:spPr/>
    </dgm:pt>
    <dgm:pt modelId="{2CB55EF4-6CC0-498E-B187-DE02FAA7E579}" type="pres">
      <dgm:prSet presAssocID="{82690D27-E2FF-4F6B-9EA5-8600C3486463}" presName="parentText" presStyleLbl="node1" presStyleIdx="2" presStyleCnt="3">
        <dgm:presLayoutVars>
          <dgm:chMax val="0"/>
          <dgm:bulletEnabled val="1"/>
        </dgm:presLayoutVars>
      </dgm:prSet>
      <dgm:spPr/>
    </dgm:pt>
  </dgm:ptLst>
  <dgm:cxnLst>
    <dgm:cxn modelId="{8A178B28-54A4-4B9D-835D-9DF4421E579D}" type="presOf" srcId="{F4E03829-DBAB-4BCA-AF4B-944F4059113A}" destId="{75DDC6B1-4EE1-42D7-9598-AB21B3164F7E}" srcOrd="0" destOrd="0" presId="urn:microsoft.com/office/officeart/2005/8/layout/vList2"/>
    <dgm:cxn modelId="{010E9229-4551-41B7-BC20-6BB19DB1228C}" type="presOf" srcId="{82690D27-E2FF-4F6B-9EA5-8600C3486463}" destId="{2CB55EF4-6CC0-498E-B187-DE02FAA7E579}" srcOrd="0" destOrd="0" presId="urn:microsoft.com/office/officeart/2005/8/layout/vList2"/>
    <dgm:cxn modelId="{13E9983C-8F3D-41BE-A53F-073CAD2B0D3C}" srcId="{B39902E7-9458-4021-BD87-76CED0A58AE3}" destId="{F4E03829-DBAB-4BCA-AF4B-944F4059113A}" srcOrd="0" destOrd="0" parTransId="{D032BD96-A55E-4DB4-9AC4-FB8386660904}" sibTransId="{AEF4F578-3BD3-416D-8E41-336CAF1435B8}"/>
    <dgm:cxn modelId="{F2FD655E-50F6-45A1-BBC3-C65A078D8D2C}" srcId="{B39902E7-9458-4021-BD87-76CED0A58AE3}" destId="{82690D27-E2FF-4F6B-9EA5-8600C3486463}" srcOrd="2" destOrd="0" parTransId="{11CCBFD4-CA87-4F0B-9572-364AE01961EE}" sibTransId="{5CC881C4-3979-4B3E-A0D9-23E74C55534B}"/>
    <dgm:cxn modelId="{48AE6AC9-9FC6-4F8A-A79D-9B41C12B19D0}" srcId="{B39902E7-9458-4021-BD87-76CED0A58AE3}" destId="{C70BCBD9-AA52-4045-9253-52A408C05896}" srcOrd="1" destOrd="0" parTransId="{083D48DC-71F2-4F80-B7DD-2AD2D2F6B2A5}" sibTransId="{5B2CBC23-45D1-4126-B716-43AF4E7E1F95}"/>
    <dgm:cxn modelId="{224100E0-D894-4F32-A899-3356F66E1735}" type="presOf" srcId="{B39902E7-9458-4021-BD87-76CED0A58AE3}" destId="{7878E046-0951-4BE5-B5BC-EAF39AD613DA}" srcOrd="0" destOrd="0" presId="urn:microsoft.com/office/officeart/2005/8/layout/vList2"/>
    <dgm:cxn modelId="{447DD0F2-DC9D-4A30-A789-62BC85B5681D}" type="presOf" srcId="{C70BCBD9-AA52-4045-9253-52A408C05896}" destId="{E98213E6-95BD-4D1B-948B-0CCD3816BAAA}" srcOrd="0" destOrd="0" presId="urn:microsoft.com/office/officeart/2005/8/layout/vList2"/>
    <dgm:cxn modelId="{16766C21-064D-47C3-8547-98D389FFDC27}" type="presParOf" srcId="{7878E046-0951-4BE5-B5BC-EAF39AD613DA}" destId="{75DDC6B1-4EE1-42D7-9598-AB21B3164F7E}" srcOrd="0" destOrd="0" presId="urn:microsoft.com/office/officeart/2005/8/layout/vList2"/>
    <dgm:cxn modelId="{E63E1DAE-7021-4418-9231-A8DEFCBE0123}" type="presParOf" srcId="{7878E046-0951-4BE5-B5BC-EAF39AD613DA}" destId="{DEF4F5BF-724F-4BB9-937D-A7DEBD3FE55F}" srcOrd="1" destOrd="0" presId="urn:microsoft.com/office/officeart/2005/8/layout/vList2"/>
    <dgm:cxn modelId="{F8623E77-8B82-421C-9A7B-5883C888AEC0}" type="presParOf" srcId="{7878E046-0951-4BE5-B5BC-EAF39AD613DA}" destId="{E98213E6-95BD-4D1B-948B-0CCD3816BAAA}" srcOrd="2" destOrd="0" presId="urn:microsoft.com/office/officeart/2005/8/layout/vList2"/>
    <dgm:cxn modelId="{44E53C09-864F-4CED-8280-410B49D0006E}" type="presParOf" srcId="{7878E046-0951-4BE5-B5BC-EAF39AD613DA}" destId="{D4AD123F-3B36-420A-89EF-D2C557E14ED1}" srcOrd="3" destOrd="0" presId="urn:microsoft.com/office/officeart/2005/8/layout/vList2"/>
    <dgm:cxn modelId="{0EE82C03-02EE-485A-A6C4-C2B4F732C327}" type="presParOf" srcId="{7878E046-0951-4BE5-B5BC-EAF39AD613DA}" destId="{2CB55EF4-6CC0-498E-B187-DE02FAA7E57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DC6B1-4EE1-42D7-9598-AB21B3164F7E}">
      <dsp:nvSpPr>
        <dsp:cNvPr id="0" name=""/>
        <dsp:cNvSpPr/>
      </dsp:nvSpPr>
      <dsp:spPr>
        <a:xfrm>
          <a:off x="0" y="611919"/>
          <a:ext cx="10515600" cy="9945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dirty="0"/>
            <a:t>Es una manifestación visual que se presenta en el espacio público, buscando romper con el orden habitual y cotidiano de su entorno.</a:t>
          </a:r>
          <a:endParaRPr lang="en-US" sz="2500" kern="1200" dirty="0"/>
        </a:p>
      </dsp:txBody>
      <dsp:txXfrm>
        <a:off x="48547" y="660466"/>
        <a:ext cx="10418506" cy="897406"/>
      </dsp:txXfrm>
    </dsp:sp>
    <dsp:sp modelId="{E98213E6-95BD-4D1B-948B-0CCD3816BAAA}">
      <dsp:nvSpPr>
        <dsp:cNvPr id="0" name=""/>
        <dsp:cNvSpPr/>
      </dsp:nvSpPr>
      <dsp:spPr>
        <a:xfrm>
          <a:off x="0" y="1678419"/>
          <a:ext cx="10515600" cy="994500"/>
        </a:xfrm>
        <a:prstGeom prst="roundRect">
          <a:avLst/>
        </a:prstGeom>
        <a:gradFill rotWithShape="0">
          <a:gsLst>
            <a:gs pos="0">
              <a:schemeClr val="accent2">
                <a:hueOff val="3604206"/>
                <a:satOff val="5500"/>
                <a:lumOff val="196"/>
                <a:alphaOff val="0"/>
                <a:satMod val="103000"/>
                <a:lumMod val="102000"/>
                <a:tint val="94000"/>
              </a:schemeClr>
            </a:gs>
            <a:gs pos="50000">
              <a:schemeClr val="accent2">
                <a:hueOff val="3604206"/>
                <a:satOff val="5500"/>
                <a:lumOff val="196"/>
                <a:alphaOff val="0"/>
                <a:satMod val="110000"/>
                <a:lumMod val="100000"/>
                <a:shade val="100000"/>
              </a:schemeClr>
            </a:gs>
            <a:gs pos="100000">
              <a:schemeClr val="accent2">
                <a:hueOff val="3604206"/>
                <a:satOff val="5500"/>
                <a:lumOff val="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dirty="0"/>
            <a:t>Se caracteriza por modificar el espacio, ser efímera y utilizar medios expresivos como la pintura, escultura, performance sonido y luz, entre otros. </a:t>
          </a:r>
          <a:endParaRPr lang="en-US" sz="2500" kern="1200" dirty="0"/>
        </a:p>
      </dsp:txBody>
      <dsp:txXfrm>
        <a:off x="48547" y="1726966"/>
        <a:ext cx="10418506" cy="897406"/>
      </dsp:txXfrm>
    </dsp:sp>
    <dsp:sp modelId="{2CB55EF4-6CC0-498E-B187-DE02FAA7E579}">
      <dsp:nvSpPr>
        <dsp:cNvPr id="0" name=""/>
        <dsp:cNvSpPr/>
      </dsp:nvSpPr>
      <dsp:spPr>
        <a:xfrm>
          <a:off x="0" y="2744919"/>
          <a:ext cx="10515600" cy="994500"/>
        </a:xfrm>
        <a:prstGeom prst="roundRect">
          <a:avLst/>
        </a:prstGeom>
        <a:gradFill rotWithShape="0">
          <a:gsLst>
            <a:gs pos="0">
              <a:schemeClr val="accent2">
                <a:hueOff val="7208412"/>
                <a:satOff val="10999"/>
                <a:lumOff val="393"/>
                <a:alphaOff val="0"/>
                <a:satMod val="103000"/>
                <a:lumMod val="102000"/>
                <a:tint val="94000"/>
              </a:schemeClr>
            </a:gs>
            <a:gs pos="50000">
              <a:schemeClr val="accent2">
                <a:hueOff val="7208412"/>
                <a:satOff val="10999"/>
                <a:lumOff val="393"/>
                <a:alphaOff val="0"/>
                <a:satMod val="110000"/>
                <a:lumMod val="100000"/>
                <a:shade val="100000"/>
              </a:schemeClr>
            </a:gs>
            <a:gs pos="100000">
              <a:schemeClr val="accent2">
                <a:hueOff val="7208412"/>
                <a:satOff val="10999"/>
                <a:lumOff val="39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S_tradnl" sz="2500" kern="1200" dirty="0"/>
            <a:t>Las intervenciones artísticas promueven la reflexión y el disfrute del espectador.</a:t>
          </a:r>
          <a:endParaRPr lang="en-US" sz="2500" kern="1200" dirty="0"/>
        </a:p>
      </dsp:txBody>
      <dsp:txXfrm>
        <a:off x="48547" y="2793466"/>
        <a:ext cx="10418506" cy="8974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A7E9B-67A2-2240-8B5E-B404CA5151F6}" type="datetimeFigureOut">
              <a:rPr lang="es-ES_tradnl" smtClean="0"/>
              <a:t>27/12/2021</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8C80E0-2B46-5F42-83D3-FCF2E17C4CA2}" type="slidenum">
              <a:rPr lang="es-ES_tradnl" smtClean="0"/>
              <a:t>‹Nº›</a:t>
            </a:fld>
            <a:endParaRPr lang="es-ES_tradnl"/>
          </a:p>
        </p:txBody>
      </p:sp>
    </p:spTree>
    <p:extLst>
      <p:ext uri="{BB962C8B-B14F-4D97-AF65-F5344CB8AC3E}">
        <p14:creationId xmlns:p14="http://schemas.microsoft.com/office/powerpoint/2010/main" val="2122176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s.wikipedia.org/wiki/Computadora"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s.wikipedia.org/wiki/Bit" TargetMode="External"/><Relationship Id="rId4" Type="http://schemas.openxmlformats.org/officeDocument/2006/relationships/hyperlink" Target="https://es.wikipedia.org/wiki/Sistema_binario"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38C80E0-2B46-5F42-83D3-FCF2E17C4CA2}" type="slidenum">
              <a:rPr lang="es-ES_tradnl" smtClean="0"/>
              <a:t>1</a:t>
            </a:fld>
            <a:endParaRPr lang="es-ES_tradnl"/>
          </a:p>
        </p:txBody>
      </p:sp>
    </p:spTree>
    <p:extLst>
      <p:ext uri="{BB962C8B-B14F-4D97-AF65-F5344CB8AC3E}">
        <p14:creationId xmlns:p14="http://schemas.microsoft.com/office/powerpoint/2010/main" val="1698140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Docente debe hacer click</a:t>
            </a:r>
            <a:r>
              <a:rPr lang="es-ES" baseline="0" dirty="0"/>
              <a:t> en el video para ver la instalación multimedial</a:t>
            </a:r>
            <a:endParaRPr lang="en-US" dirty="0"/>
          </a:p>
        </p:txBody>
      </p:sp>
      <p:sp>
        <p:nvSpPr>
          <p:cNvPr id="4" name="Marcador de número de diapositiva 3"/>
          <p:cNvSpPr>
            <a:spLocks noGrp="1"/>
          </p:cNvSpPr>
          <p:nvPr>
            <p:ph type="sldNum" sz="quarter" idx="10"/>
          </p:nvPr>
        </p:nvSpPr>
        <p:spPr/>
        <p:txBody>
          <a:bodyPr/>
          <a:lstStyle/>
          <a:p>
            <a:fld id="{238C80E0-2B46-5F42-83D3-FCF2E17C4CA2}" type="slidenum">
              <a:rPr lang="es-ES_tradnl" smtClean="0"/>
              <a:t>4</a:t>
            </a:fld>
            <a:endParaRPr lang="es-ES_tradnl"/>
          </a:p>
        </p:txBody>
      </p:sp>
    </p:spTree>
    <p:extLst>
      <p:ext uri="{BB962C8B-B14F-4D97-AF65-F5344CB8AC3E}">
        <p14:creationId xmlns:p14="http://schemas.microsoft.com/office/powerpoint/2010/main" val="28448134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38C80E0-2B46-5F42-83D3-FCF2E17C4CA2}" type="slidenum">
              <a:rPr lang="es-ES_tradnl" smtClean="0"/>
              <a:t>5</a:t>
            </a:fld>
            <a:endParaRPr lang="es-ES_tradnl"/>
          </a:p>
        </p:txBody>
      </p:sp>
    </p:spTree>
    <p:extLst>
      <p:ext uri="{BB962C8B-B14F-4D97-AF65-F5344CB8AC3E}">
        <p14:creationId xmlns:p14="http://schemas.microsoft.com/office/powerpoint/2010/main" val="257426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38C80E0-2B46-5F42-83D3-FCF2E17C4CA2}" type="slidenum">
              <a:rPr lang="es-ES_tradnl" smtClean="0"/>
              <a:t>6</a:t>
            </a:fld>
            <a:endParaRPr lang="es-ES_tradnl"/>
          </a:p>
        </p:txBody>
      </p:sp>
    </p:spTree>
    <p:extLst>
      <p:ext uri="{BB962C8B-B14F-4D97-AF65-F5344CB8AC3E}">
        <p14:creationId xmlns:p14="http://schemas.microsoft.com/office/powerpoint/2010/main" val="3398499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38C80E0-2B46-5F42-83D3-FCF2E17C4CA2}" type="slidenum">
              <a:rPr lang="es-ES_tradnl" smtClean="0"/>
              <a:t>7</a:t>
            </a:fld>
            <a:endParaRPr lang="es-ES_tradnl"/>
          </a:p>
        </p:txBody>
      </p:sp>
    </p:spTree>
    <p:extLst>
      <p:ext uri="{BB962C8B-B14F-4D97-AF65-F5344CB8AC3E}">
        <p14:creationId xmlns:p14="http://schemas.microsoft.com/office/powerpoint/2010/main" val="327485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38C80E0-2B46-5F42-83D3-FCF2E17C4CA2}" type="slidenum">
              <a:rPr lang="es-ES_tradnl" smtClean="0"/>
              <a:t>8</a:t>
            </a:fld>
            <a:endParaRPr lang="es-ES_tradnl"/>
          </a:p>
        </p:txBody>
      </p:sp>
    </p:spTree>
    <p:extLst>
      <p:ext uri="{BB962C8B-B14F-4D97-AF65-F5344CB8AC3E}">
        <p14:creationId xmlns:p14="http://schemas.microsoft.com/office/powerpoint/2010/main" val="538018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02122"/>
                </a:solidFill>
                <a:effectLst/>
                <a:latin typeface="Arial" panose="020B0604020202020204" pitchFamily="34" charset="0"/>
              </a:rPr>
              <a:t>El </a:t>
            </a:r>
            <a:r>
              <a:rPr lang="es-ES" b="1" i="0" dirty="0">
                <a:solidFill>
                  <a:srgbClr val="202122"/>
                </a:solidFill>
                <a:effectLst/>
                <a:latin typeface="Arial" panose="020B0604020202020204" pitchFamily="34" charset="0"/>
              </a:rPr>
              <a:t>código binario</a:t>
            </a:r>
            <a:r>
              <a:rPr lang="es-ES" b="0" i="0" dirty="0">
                <a:solidFill>
                  <a:srgbClr val="202122"/>
                </a:solidFill>
                <a:effectLst/>
                <a:latin typeface="Arial" panose="020B0604020202020204" pitchFamily="34" charset="0"/>
              </a:rPr>
              <a:t> es el sistema de codificación usado para la representación de textos, o procesadores de instrucciones de </a:t>
            </a:r>
            <a:r>
              <a:rPr lang="es-ES" b="0" i="0" u="none" strike="noStrike" dirty="0">
                <a:solidFill>
                  <a:srgbClr val="0645AD"/>
                </a:solidFill>
                <a:effectLst/>
                <a:latin typeface="Arial" panose="020B0604020202020204" pitchFamily="34" charset="0"/>
                <a:hlinkClick r:id="rId3" tooltip="Computadora"/>
              </a:rPr>
              <a:t>computadora</a:t>
            </a:r>
            <a:r>
              <a:rPr lang="es-ES" b="0" i="0" dirty="0">
                <a:solidFill>
                  <a:srgbClr val="202122"/>
                </a:solidFill>
                <a:effectLst/>
                <a:latin typeface="Arial" panose="020B0604020202020204" pitchFamily="34" charset="0"/>
              </a:rPr>
              <a:t>, utilizando el </a:t>
            </a:r>
            <a:r>
              <a:rPr lang="es-ES" b="0" i="0" u="none" strike="noStrike" dirty="0">
                <a:solidFill>
                  <a:srgbClr val="0645AD"/>
                </a:solidFill>
                <a:effectLst/>
                <a:latin typeface="Arial" panose="020B0604020202020204" pitchFamily="34" charset="0"/>
                <a:hlinkClick r:id="rId4" tooltip="Sistema binario"/>
              </a:rPr>
              <a:t>sistema binario</a:t>
            </a:r>
            <a:r>
              <a:rPr lang="es-ES" b="0" i="0" dirty="0">
                <a:solidFill>
                  <a:srgbClr val="202122"/>
                </a:solidFill>
                <a:effectLst/>
                <a:latin typeface="Arial" panose="020B0604020202020204" pitchFamily="34" charset="0"/>
              </a:rPr>
              <a:t> (sistema numérico de dos dígitos, o </a:t>
            </a:r>
            <a:r>
              <a:rPr lang="es-ES" b="0" i="1" u="none" strike="noStrike" dirty="0">
                <a:solidFill>
                  <a:srgbClr val="0645AD"/>
                </a:solidFill>
                <a:effectLst/>
                <a:latin typeface="Arial" panose="020B0604020202020204" pitchFamily="34" charset="0"/>
                <a:hlinkClick r:id="rId5" tooltip="Bit"/>
              </a:rPr>
              <a:t>bit</a:t>
            </a:r>
            <a:r>
              <a:rPr lang="es-ES" b="0" i="0" dirty="0">
                <a:solidFill>
                  <a:srgbClr val="202122"/>
                </a:solidFill>
                <a:effectLst/>
                <a:latin typeface="Arial" panose="020B0604020202020204" pitchFamily="34" charset="0"/>
              </a:rPr>
              <a:t>: el "0" y el "1"). </a:t>
            </a:r>
            <a:endParaRPr lang="es-CL" dirty="0"/>
          </a:p>
        </p:txBody>
      </p:sp>
      <p:sp>
        <p:nvSpPr>
          <p:cNvPr id="4" name="Marcador de número de diapositiva 3"/>
          <p:cNvSpPr>
            <a:spLocks noGrp="1"/>
          </p:cNvSpPr>
          <p:nvPr>
            <p:ph type="sldNum" sz="quarter" idx="5"/>
          </p:nvPr>
        </p:nvSpPr>
        <p:spPr/>
        <p:txBody>
          <a:bodyPr/>
          <a:lstStyle/>
          <a:p>
            <a:fld id="{238C80E0-2B46-5F42-83D3-FCF2E17C4CA2}" type="slidenum">
              <a:rPr lang="es-ES_tradnl" smtClean="0"/>
              <a:t>10</a:t>
            </a:fld>
            <a:endParaRPr lang="es-ES_tradnl"/>
          </a:p>
        </p:txBody>
      </p:sp>
    </p:spTree>
    <p:extLst>
      <p:ext uri="{BB962C8B-B14F-4D97-AF65-F5344CB8AC3E}">
        <p14:creationId xmlns:p14="http://schemas.microsoft.com/office/powerpoint/2010/main" val="115313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Docente debe hacer click</a:t>
            </a:r>
            <a:r>
              <a:rPr lang="es-ES" baseline="0" dirty="0"/>
              <a:t> en el video para ver la instalación multimedial</a:t>
            </a:r>
            <a:endParaRPr lang="en-US" dirty="0"/>
          </a:p>
        </p:txBody>
      </p:sp>
      <p:sp>
        <p:nvSpPr>
          <p:cNvPr id="4" name="Marcador de número de diapositiva 3"/>
          <p:cNvSpPr>
            <a:spLocks noGrp="1"/>
          </p:cNvSpPr>
          <p:nvPr>
            <p:ph type="sldNum" sz="quarter" idx="10"/>
          </p:nvPr>
        </p:nvSpPr>
        <p:spPr/>
        <p:txBody>
          <a:bodyPr/>
          <a:lstStyle/>
          <a:p>
            <a:fld id="{238C80E0-2B46-5F42-83D3-FCF2E17C4CA2}" type="slidenum">
              <a:rPr lang="es-ES_tradnl" smtClean="0"/>
              <a:t>11</a:t>
            </a:fld>
            <a:endParaRPr lang="es-ES_tradnl"/>
          </a:p>
        </p:txBody>
      </p:sp>
    </p:spTree>
    <p:extLst>
      <p:ext uri="{BB962C8B-B14F-4D97-AF65-F5344CB8AC3E}">
        <p14:creationId xmlns:p14="http://schemas.microsoft.com/office/powerpoint/2010/main" val="2630901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35248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185906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294263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1023927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5" name="Footer Placeholder 4"/>
          <p:cNvSpPr>
            <a:spLocks noGrp="1"/>
          </p:cNvSpPr>
          <p:nvPr>
            <p:ph type="ftr" sz="quarter" idx="11"/>
          </p:nvPr>
        </p:nvSpPr>
        <p:spPr/>
        <p:txBody>
          <a:bodyPr/>
          <a:lstStyle/>
          <a:p>
            <a:endParaRPr lang="es-ES_tradnl"/>
          </a:p>
        </p:txBody>
      </p:sp>
      <p:sp>
        <p:nvSpPr>
          <p:cNvPr id="6" name="Slide Number Placeholder 5"/>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76785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2449673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8" name="Footer Placeholder 7"/>
          <p:cNvSpPr>
            <a:spLocks noGrp="1"/>
          </p:cNvSpPr>
          <p:nvPr>
            <p:ph type="ftr" sz="quarter" idx="11"/>
          </p:nvPr>
        </p:nvSpPr>
        <p:spPr/>
        <p:txBody>
          <a:bodyPr/>
          <a:lstStyle/>
          <a:p>
            <a:endParaRPr lang="es-ES_tradnl"/>
          </a:p>
        </p:txBody>
      </p:sp>
      <p:sp>
        <p:nvSpPr>
          <p:cNvPr id="9" name="Slide Number Placeholder 8"/>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259660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4" name="Footer Placeholder 3"/>
          <p:cNvSpPr>
            <a:spLocks noGrp="1"/>
          </p:cNvSpPr>
          <p:nvPr>
            <p:ph type="ftr" sz="quarter" idx="11"/>
          </p:nvPr>
        </p:nvSpPr>
        <p:spPr/>
        <p:txBody>
          <a:bodyPr/>
          <a:lstStyle/>
          <a:p>
            <a:endParaRPr lang="es-ES_tradnl"/>
          </a:p>
        </p:txBody>
      </p:sp>
      <p:sp>
        <p:nvSpPr>
          <p:cNvPr id="5" name="Slide Number Placeholder 4"/>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366613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3" name="Footer Placeholder 2"/>
          <p:cNvSpPr>
            <a:spLocks noGrp="1"/>
          </p:cNvSpPr>
          <p:nvPr>
            <p:ph type="ftr" sz="quarter" idx="11"/>
          </p:nvPr>
        </p:nvSpPr>
        <p:spPr/>
        <p:txBody>
          <a:bodyPr/>
          <a:lstStyle/>
          <a:p>
            <a:endParaRPr lang="es-ES_tradnl"/>
          </a:p>
        </p:txBody>
      </p:sp>
      <p:sp>
        <p:nvSpPr>
          <p:cNvPr id="4" name="Slide Number Placeholder 3"/>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725735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351092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59BD47B-4032-E240-92B1-CED1D015D4D3}" type="datetimeFigureOut">
              <a:rPr lang="es-ES_tradnl" smtClean="0"/>
              <a:t>27/12/2021</a:t>
            </a:fld>
            <a:endParaRPr lang="es-ES_tradnl"/>
          </a:p>
        </p:txBody>
      </p:sp>
      <p:sp>
        <p:nvSpPr>
          <p:cNvPr id="6" name="Footer Placeholder 5"/>
          <p:cNvSpPr>
            <a:spLocks noGrp="1"/>
          </p:cNvSpPr>
          <p:nvPr>
            <p:ph type="ftr" sz="quarter" idx="11"/>
          </p:nvPr>
        </p:nvSpPr>
        <p:spPr/>
        <p:txBody>
          <a:bodyPr/>
          <a:lstStyle/>
          <a:p>
            <a:endParaRPr lang="es-ES_tradnl"/>
          </a:p>
        </p:txBody>
      </p:sp>
      <p:sp>
        <p:nvSpPr>
          <p:cNvPr id="7" name="Slide Number Placeholder 6"/>
          <p:cNvSpPr>
            <a:spLocks noGrp="1"/>
          </p:cNvSpPr>
          <p:nvPr>
            <p:ph type="sldNum" sz="quarter" idx="12"/>
          </p:nvPr>
        </p:nvSpPr>
        <p:spPr/>
        <p:txBody>
          <a:body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2284268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9BD47B-4032-E240-92B1-CED1D015D4D3}" type="datetimeFigureOut">
              <a:rPr lang="es-ES_tradnl" smtClean="0"/>
              <a:t>27/12/2021</a:t>
            </a:fld>
            <a:endParaRPr lang="es-ES_trad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44C310-6108-964C-8D13-901842917F7A}" type="slidenum">
              <a:rPr lang="es-ES_tradnl" smtClean="0"/>
              <a:t>‹Nº›</a:t>
            </a:fld>
            <a:endParaRPr lang="es-ES_tradnl"/>
          </a:p>
        </p:txBody>
      </p:sp>
    </p:spTree>
    <p:extLst>
      <p:ext uri="{BB962C8B-B14F-4D97-AF65-F5344CB8AC3E}">
        <p14:creationId xmlns:p14="http://schemas.microsoft.com/office/powerpoint/2010/main" val="260536497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5005353" y="3340508"/>
            <a:ext cx="7320862" cy="1355750"/>
          </a:xfrm>
        </p:spPr>
        <p:txBody>
          <a:bodyPr vert="horz" lIns="91440" tIns="45720" rIns="91440" bIns="45720" rtlCol="0" anchor="b">
            <a:noAutofit/>
          </a:bodyPr>
          <a:lstStyle/>
          <a:p>
            <a:r>
              <a:rPr lang="en-US" b="1" kern="1200" dirty="0" err="1">
                <a:solidFill>
                  <a:schemeClr val="bg2">
                    <a:lumMod val="60000"/>
                    <a:lumOff val="40000"/>
                  </a:schemeClr>
                </a:solidFill>
                <a:latin typeface="+mj-lt"/>
                <a:ea typeface="+mj-ea"/>
                <a:cs typeface="+mj-cs"/>
              </a:rPr>
              <a:t>Intervención</a:t>
            </a:r>
            <a:r>
              <a:rPr lang="en-US" b="1" kern="1200" dirty="0">
                <a:solidFill>
                  <a:schemeClr val="bg2">
                    <a:lumMod val="60000"/>
                    <a:lumOff val="40000"/>
                  </a:schemeClr>
                </a:solidFill>
                <a:latin typeface="+mj-lt"/>
                <a:ea typeface="+mj-ea"/>
                <a:cs typeface="+mj-cs"/>
              </a:rPr>
              <a:t> </a:t>
            </a:r>
            <a:r>
              <a:rPr lang="en-US" b="1" kern="1200" dirty="0" err="1">
                <a:solidFill>
                  <a:schemeClr val="bg2">
                    <a:lumMod val="60000"/>
                    <a:lumOff val="40000"/>
                  </a:schemeClr>
                </a:solidFill>
                <a:latin typeface="+mj-lt"/>
                <a:ea typeface="+mj-ea"/>
                <a:cs typeface="+mj-cs"/>
              </a:rPr>
              <a:t>artística</a:t>
            </a:r>
            <a:br>
              <a:rPr lang="en-US" b="1" kern="1200" dirty="0">
                <a:solidFill>
                  <a:schemeClr val="bg2">
                    <a:lumMod val="60000"/>
                    <a:lumOff val="40000"/>
                  </a:schemeClr>
                </a:solidFill>
                <a:latin typeface="+mj-lt"/>
                <a:ea typeface="+mj-ea"/>
                <a:cs typeface="+mj-cs"/>
              </a:rPr>
            </a:br>
            <a:r>
              <a:rPr lang="en-US" sz="4800" b="1" kern="1200" dirty="0">
                <a:solidFill>
                  <a:schemeClr val="bg2">
                    <a:lumMod val="60000"/>
                    <a:lumOff val="40000"/>
                  </a:schemeClr>
                </a:solidFill>
                <a:latin typeface="+mj-lt"/>
                <a:ea typeface="+mj-ea"/>
                <a:cs typeface="+mj-cs"/>
              </a:rPr>
              <a:t>2°medio</a:t>
            </a:r>
            <a:br>
              <a:rPr lang="en-US" sz="2800" b="1" kern="1200" dirty="0">
                <a:solidFill>
                  <a:schemeClr val="bg2">
                    <a:lumMod val="60000"/>
                    <a:lumOff val="40000"/>
                  </a:schemeClr>
                </a:solidFill>
                <a:latin typeface="+mj-lt"/>
                <a:ea typeface="+mj-ea"/>
                <a:cs typeface="+mj-cs"/>
              </a:rPr>
            </a:br>
            <a:endParaRPr lang="en-US" sz="2800" b="1" kern="1200" dirty="0">
              <a:solidFill>
                <a:schemeClr val="bg2">
                  <a:lumMod val="60000"/>
                  <a:lumOff val="40000"/>
                </a:schemeClr>
              </a:solidFill>
              <a:latin typeface="+mj-lt"/>
              <a:ea typeface="+mj-ea"/>
              <a:cs typeface="+mj-cs"/>
            </a:endParaRPr>
          </a:p>
        </p:txBody>
      </p:sp>
      <p:pic>
        <p:nvPicPr>
          <p:cNvPr id="3" name="Imagen 2">
            <a:extLst>
              <a:ext uri="{FF2B5EF4-FFF2-40B4-BE49-F238E27FC236}">
                <a16:creationId xmlns:a16="http://schemas.microsoft.com/office/drawing/2014/main" id="{C4CD9E3B-11CF-4BBE-870C-D7DE1C2A0B75}"/>
              </a:ext>
            </a:extLst>
          </p:cNvPr>
          <p:cNvPicPr>
            <a:picLocks noChangeAspect="1"/>
          </p:cNvPicPr>
          <p:nvPr/>
        </p:nvPicPr>
        <p:blipFill rotWithShape="1">
          <a:blip r:embed="rId3"/>
          <a:srcRect t="9503" r="-2" b="24770"/>
          <a:stretch/>
        </p:blipFill>
        <p:spPr>
          <a:xfrm>
            <a:off x="20" y="10"/>
            <a:ext cx="4902094" cy="3364982"/>
          </a:xfrm>
          <a:custGeom>
            <a:avLst/>
            <a:gdLst/>
            <a:ahLst/>
            <a:cxnLst/>
            <a:rect l="l" t="t" r="r" b="b"/>
            <a:pathLst>
              <a:path w="4902114" h="3364992">
                <a:moveTo>
                  <a:pt x="0" y="0"/>
                </a:moveTo>
                <a:lnTo>
                  <a:pt x="3343681" y="0"/>
                </a:lnTo>
                <a:lnTo>
                  <a:pt x="4902114" y="3364992"/>
                </a:lnTo>
                <a:lnTo>
                  <a:pt x="0" y="3364992"/>
                </a:lnTo>
                <a:close/>
              </a:path>
            </a:pathLst>
          </a:custGeom>
        </p:spPr>
      </p:pic>
      <p:pic>
        <p:nvPicPr>
          <p:cNvPr id="5" name="Imagen 4" descr="Un grupo de personas en una calle de noche&#10;&#10;Descripción generada automáticamente">
            <a:extLst>
              <a:ext uri="{FF2B5EF4-FFF2-40B4-BE49-F238E27FC236}">
                <a16:creationId xmlns:a16="http://schemas.microsoft.com/office/drawing/2014/main" id="{3CB0E8B1-28DE-4F81-AE67-170B06B5A079}"/>
              </a:ext>
            </a:extLst>
          </p:cNvPr>
          <p:cNvPicPr>
            <a:picLocks noChangeAspect="1"/>
          </p:cNvPicPr>
          <p:nvPr/>
        </p:nvPicPr>
        <p:blipFill rotWithShape="1">
          <a:blip r:embed="rId4"/>
          <a:srcRect t="24254" r="3" b="3055"/>
          <a:stretch/>
        </p:blipFill>
        <p:spPr>
          <a:xfrm>
            <a:off x="20" y="3493008"/>
            <a:ext cx="6519814" cy="3364992"/>
          </a:xfrm>
          <a:custGeom>
            <a:avLst/>
            <a:gdLst/>
            <a:ahLst/>
            <a:cxnLst/>
            <a:rect l="l" t="t" r="r" b="b"/>
            <a:pathLst>
              <a:path w="6519834" h="3364992">
                <a:moveTo>
                  <a:pt x="0" y="0"/>
                </a:moveTo>
                <a:lnTo>
                  <a:pt x="4961402" y="0"/>
                </a:lnTo>
                <a:lnTo>
                  <a:pt x="6519834" y="3364992"/>
                </a:lnTo>
                <a:lnTo>
                  <a:pt x="0" y="3364992"/>
                </a:lnTo>
                <a:close/>
              </a:path>
            </a:pathLst>
          </a:custGeom>
        </p:spPr>
      </p:pic>
      <p:sp>
        <p:nvSpPr>
          <p:cNvPr id="6" name="CuadroTexto 5"/>
          <p:cNvSpPr txBox="1"/>
          <p:nvPr/>
        </p:nvSpPr>
        <p:spPr>
          <a:xfrm>
            <a:off x="238378" y="5607642"/>
            <a:ext cx="280846" cy="369332"/>
          </a:xfrm>
          <a:prstGeom prst="rect">
            <a:avLst/>
          </a:prstGeom>
          <a:noFill/>
        </p:spPr>
        <p:txBody>
          <a:bodyPr wrap="none" rtlCol="0">
            <a:spAutoFit/>
          </a:bodyPr>
          <a:lstStyle/>
          <a:p>
            <a:pPr>
              <a:spcAft>
                <a:spcPts val="600"/>
              </a:spcAft>
            </a:pPr>
            <a:r>
              <a:rPr lang="es-ES_tradnl" dirty="0"/>
              <a:t>“</a:t>
            </a:r>
          </a:p>
        </p:txBody>
      </p:sp>
    </p:spTree>
    <p:extLst>
      <p:ext uri="{BB962C8B-B14F-4D97-AF65-F5344CB8AC3E}">
        <p14:creationId xmlns:p14="http://schemas.microsoft.com/office/powerpoint/2010/main" val="1877434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Imagen 4">
            <a:extLst>
              <a:ext uri="{FF2B5EF4-FFF2-40B4-BE49-F238E27FC236}">
                <a16:creationId xmlns:a16="http://schemas.microsoft.com/office/drawing/2014/main" id="{080829ED-19B1-49C7-9BB4-4E1A3252F203}"/>
              </a:ext>
            </a:extLst>
          </p:cNvPr>
          <p:cNvPicPr>
            <a:picLocks noChangeAspect="1"/>
          </p:cNvPicPr>
          <p:nvPr/>
        </p:nvPicPr>
        <p:blipFill rotWithShape="1">
          <a:blip r:embed="rId3"/>
          <a:srcRect l="27314" r="18035"/>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25" name="Freeform: Shape 24">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7" name="Freeform: Shape 26">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9" name="Freeform: Shape 28">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ítulo 1">
            <a:extLst>
              <a:ext uri="{FF2B5EF4-FFF2-40B4-BE49-F238E27FC236}">
                <a16:creationId xmlns:a16="http://schemas.microsoft.com/office/drawing/2014/main" id="{0AC9E278-9A87-4311-95A2-4A6B41CC7292}"/>
              </a:ext>
            </a:extLst>
          </p:cNvPr>
          <p:cNvSpPr>
            <a:spLocks noGrp="1"/>
          </p:cNvSpPr>
          <p:nvPr>
            <p:ph type="title"/>
          </p:nvPr>
        </p:nvSpPr>
        <p:spPr>
          <a:xfrm>
            <a:off x="4959350" y="3268639"/>
            <a:ext cx="5729985" cy="1038979"/>
          </a:xfrm>
        </p:spPr>
        <p:txBody>
          <a:bodyPr vert="horz" lIns="91440" tIns="45720" rIns="91440" bIns="45720" rtlCol="0" anchor="b">
            <a:normAutofit/>
          </a:bodyPr>
          <a:lstStyle/>
          <a:p>
            <a:r>
              <a:rPr lang="en-US" sz="2300" kern="1200" dirty="0">
                <a:solidFill>
                  <a:schemeClr val="tx1"/>
                </a:solidFill>
                <a:latin typeface="+mj-lt"/>
                <a:ea typeface="+mj-ea"/>
                <a:cs typeface="+mj-cs"/>
              </a:rPr>
              <a:t>Gonzalo Mezza</a:t>
            </a:r>
            <a:br>
              <a:rPr lang="en-US" sz="2300" i="1" kern="1200" dirty="0">
                <a:solidFill>
                  <a:schemeClr val="tx1"/>
                </a:solidFill>
                <a:latin typeface="+mj-lt"/>
                <a:ea typeface="+mj-ea"/>
                <a:cs typeface="+mj-cs"/>
              </a:rPr>
            </a:br>
            <a:r>
              <a:rPr lang="en-US" sz="2300" i="1" kern="1200" dirty="0">
                <a:solidFill>
                  <a:schemeClr val="tx1"/>
                </a:solidFill>
                <a:latin typeface="+mj-lt"/>
                <a:ea typeface="+mj-ea"/>
                <a:cs typeface="+mj-cs"/>
              </a:rPr>
              <a:t> El </a:t>
            </a:r>
            <a:r>
              <a:rPr lang="en-US" sz="2300" i="1" kern="1200" dirty="0" err="1">
                <a:solidFill>
                  <a:schemeClr val="tx1"/>
                </a:solidFill>
                <a:latin typeface="+mj-lt"/>
                <a:ea typeface="+mj-ea"/>
                <a:cs typeface="+mj-cs"/>
              </a:rPr>
              <a:t>proyecto</a:t>
            </a:r>
            <a:r>
              <a:rPr lang="en-US" sz="2300" i="1" kern="1200" dirty="0">
                <a:solidFill>
                  <a:schemeClr val="tx1"/>
                </a:solidFill>
                <a:latin typeface="+mj-lt"/>
                <a:ea typeface="+mj-ea"/>
                <a:cs typeface="+mj-cs"/>
              </a:rPr>
              <a:t> de Museo Visual</a:t>
            </a:r>
            <a:br>
              <a:rPr lang="en-US" sz="2300" i="1" kern="1200" dirty="0">
                <a:solidFill>
                  <a:schemeClr val="tx1"/>
                </a:solidFill>
                <a:latin typeface="+mj-lt"/>
                <a:ea typeface="+mj-ea"/>
                <a:cs typeface="+mj-cs"/>
              </a:rPr>
            </a:br>
            <a:endParaRPr lang="en-US" sz="2300" i="1" kern="1200" dirty="0">
              <a:solidFill>
                <a:schemeClr val="tx1"/>
              </a:solidFill>
              <a:latin typeface="+mj-lt"/>
              <a:ea typeface="+mj-ea"/>
              <a:cs typeface="+mj-cs"/>
            </a:endParaRPr>
          </a:p>
        </p:txBody>
      </p:sp>
      <p:pic>
        <p:nvPicPr>
          <p:cNvPr id="4" name="Marcador de contenido 3">
            <a:extLst>
              <a:ext uri="{FF2B5EF4-FFF2-40B4-BE49-F238E27FC236}">
                <a16:creationId xmlns:a16="http://schemas.microsoft.com/office/drawing/2014/main" id="{E5C160AD-40EE-4779-B2ED-1D1E16F2B871}"/>
              </a:ext>
            </a:extLst>
          </p:cNvPr>
          <p:cNvPicPr>
            <a:picLocks noChangeAspect="1"/>
          </p:cNvPicPr>
          <p:nvPr/>
        </p:nvPicPr>
        <p:blipFill rotWithShape="1">
          <a:blip r:embed="rId4"/>
          <a:srcRect t="6078" r="2" b="2"/>
          <a:stretch/>
        </p:blipFill>
        <p:spPr>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31" name="Freeform: Shape 30">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Imagen 5">
            <a:extLst>
              <a:ext uri="{FF2B5EF4-FFF2-40B4-BE49-F238E27FC236}">
                <a16:creationId xmlns:a16="http://schemas.microsoft.com/office/drawing/2014/main" id="{696D2259-3B4F-4B6B-8F8D-012109DCB185}"/>
              </a:ext>
            </a:extLst>
          </p:cNvPr>
          <p:cNvPicPr>
            <a:picLocks noChangeAspect="1"/>
          </p:cNvPicPr>
          <p:nvPr/>
        </p:nvPicPr>
        <p:blipFill rotWithShape="1">
          <a:blip r:embed="rId5"/>
          <a:srcRect l="5639" r="15808" b="-3"/>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33" name="Freeform: Shape 32">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CuadroTexto 15">
            <a:extLst>
              <a:ext uri="{FF2B5EF4-FFF2-40B4-BE49-F238E27FC236}">
                <a16:creationId xmlns:a16="http://schemas.microsoft.com/office/drawing/2014/main" id="{FA6EF0AD-2AAE-45CE-B014-33325E7C580C}"/>
              </a:ext>
            </a:extLst>
          </p:cNvPr>
          <p:cNvSpPr txBox="1"/>
          <p:nvPr/>
        </p:nvSpPr>
        <p:spPr>
          <a:xfrm>
            <a:off x="4959350" y="4444778"/>
            <a:ext cx="5729985" cy="1773142"/>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2000" dirty="0"/>
              <a:t>El </a:t>
            </a:r>
            <a:r>
              <a:rPr lang="en-US" sz="2000" dirty="0" err="1"/>
              <a:t>título</a:t>
            </a:r>
            <a:r>
              <a:rPr lang="en-US" sz="2000" dirty="0"/>
              <a:t> de la </a:t>
            </a:r>
            <a:r>
              <a:rPr lang="en-US" sz="2000" dirty="0" err="1"/>
              <a:t>exhibición</a:t>
            </a:r>
            <a:r>
              <a:rPr lang="en-US" sz="2000" dirty="0"/>
              <a:t> </a:t>
            </a:r>
            <a:r>
              <a:rPr lang="en-US" sz="2000" dirty="0" err="1"/>
              <a:t>obedece</a:t>
            </a:r>
            <a:r>
              <a:rPr lang="en-US" sz="2000" dirty="0"/>
              <a:t> a la </a:t>
            </a:r>
            <a:r>
              <a:rPr lang="en-US" sz="2000" dirty="0" err="1"/>
              <a:t>denominación</a:t>
            </a:r>
            <a:r>
              <a:rPr lang="en-US" sz="2000" dirty="0"/>
              <a:t> que </a:t>
            </a:r>
            <a:r>
              <a:rPr lang="en-US" sz="2000" dirty="0" err="1"/>
              <a:t>el</a:t>
            </a:r>
            <a:r>
              <a:rPr lang="en-US" sz="2000" dirty="0"/>
              <a:t> </a:t>
            </a:r>
            <a:r>
              <a:rPr lang="en-US" sz="2000" dirty="0" err="1"/>
              <a:t>artista</a:t>
            </a:r>
            <a:r>
              <a:rPr lang="en-US" sz="2000" dirty="0"/>
              <a:t> chileno </a:t>
            </a:r>
            <a:r>
              <a:rPr lang="en-US" sz="2000" dirty="0" err="1"/>
              <a:t>hace</a:t>
            </a:r>
            <a:r>
              <a:rPr lang="en-US" sz="2000" dirty="0"/>
              <a:t> de las </a:t>
            </a:r>
            <a:r>
              <a:rPr lang="en-US" sz="2000" dirty="0" err="1"/>
              <a:t>obras</a:t>
            </a:r>
            <a:r>
              <a:rPr lang="en-US" sz="2000" dirty="0"/>
              <a:t> de </a:t>
            </a:r>
            <a:r>
              <a:rPr lang="en-US" sz="2000" dirty="0" err="1"/>
              <a:t>arte</a:t>
            </a:r>
            <a:r>
              <a:rPr lang="en-US" sz="2000" dirty="0"/>
              <a:t> que se </a:t>
            </a:r>
            <a:r>
              <a:rPr lang="en-US" sz="2000" dirty="0" err="1"/>
              <a:t>sustentan</a:t>
            </a:r>
            <a:r>
              <a:rPr lang="en-US" sz="2000" dirty="0"/>
              <a:t> en los </a:t>
            </a:r>
            <a:r>
              <a:rPr lang="en-US" sz="2000" dirty="0" err="1"/>
              <a:t>códigos</a:t>
            </a:r>
            <a:r>
              <a:rPr lang="en-US" sz="2000" dirty="0"/>
              <a:t> </a:t>
            </a:r>
            <a:r>
              <a:rPr lang="en-US" sz="2000" dirty="0" err="1"/>
              <a:t>binarios</a:t>
            </a:r>
            <a:r>
              <a:rPr lang="en-US" sz="2000" dirty="0"/>
              <a:t> que </a:t>
            </a:r>
            <a:r>
              <a:rPr lang="en-US" sz="2000" dirty="0" err="1"/>
              <a:t>organizan</a:t>
            </a:r>
            <a:r>
              <a:rPr lang="en-US" sz="2000" dirty="0"/>
              <a:t> la </a:t>
            </a:r>
            <a:r>
              <a:rPr lang="en-US" sz="2000" dirty="0" err="1"/>
              <a:t>información</a:t>
            </a:r>
            <a:r>
              <a:rPr lang="en-US" sz="2000" dirty="0"/>
              <a:t> en la </a:t>
            </a:r>
            <a:r>
              <a:rPr lang="en-US" sz="2000" dirty="0" err="1"/>
              <a:t>cultura</a:t>
            </a:r>
            <a:r>
              <a:rPr lang="en-US" sz="2000" dirty="0"/>
              <a:t> digital y que </a:t>
            </a:r>
            <a:r>
              <a:rPr lang="en-US" sz="2000" dirty="0" err="1"/>
              <a:t>hacen</a:t>
            </a:r>
            <a:r>
              <a:rPr lang="en-US" sz="2000" dirty="0"/>
              <a:t> </a:t>
            </a:r>
            <a:r>
              <a:rPr lang="en-US" sz="2000" dirty="0" err="1"/>
              <a:t>posible</a:t>
            </a:r>
            <a:r>
              <a:rPr lang="en-US" sz="2000" dirty="0"/>
              <a:t> </a:t>
            </a:r>
            <a:r>
              <a:rPr lang="en-US" sz="2000" dirty="0" err="1"/>
              <a:t>su</a:t>
            </a:r>
            <a:r>
              <a:rPr lang="en-US" sz="2000" dirty="0"/>
              <a:t> </a:t>
            </a:r>
            <a:r>
              <a:rPr lang="en-US" sz="2000" dirty="0" err="1"/>
              <a:t>envío</a:t>
            </a:r>
            <a:r>
              <a:rPr lang="en-US" sz="2000" dirty="0"/>
              <a:t> por </a:t>
            </a:r>
            <a:r>
              <a:rPr lang="en-US" sz="2000" dirty="0" err="1"/>
              <a:t>diversos</a:t>
            </a:r>
            <a:r>
              <a:rPr lang="en-US" sz="2000" dirty="0"/>
              <a:t> </a:t>
            </a:r>
            <a:r>
              <a:rPr lang="en-US" sz="2000" dirty="0" err="1"/>
              <a:t>medios</a:t>
            </a:r>
            <a:r>
              <a:rPr lang="en-US" sz="2000" dirty="0"/>
              <a:t> a puntos </a:t>
            </a:r>
            <a:r>
              <a:rPr lang="en-US" sz="2000" dirty="0" err="1"/>
              <a:t>distantes</a:t>
            </a:r>
            <a:r>
              <a:rPr lang="en-US" sz="2000" dirty="0"/>
              <a:t> del </a:t>
            </a:r>
            <a:r>
              <a:rPr lang="en-US" sz="2000" dirty="0" err="1"/>
              <a:t>universo</a:t>
            </a:r>
            <a:r>
              <a:rPr lang="en-US" sz="2000" dirty="0"/>
              <a:t>, </a:t>
            </a:r>
            <a:r>
              <a:rPr lang="en-US" sz="2000" dirty="0" err="1"/>
              <a:t>ampliando</a:t>
            </a:r>
            <a:r>
              <a:rPr lang="en-US" sz="2000" dirty="0"/>
              <a:t> </a:t>
            </a:r>
            <a:r>
              <a:rPr lang="en-US" sz="2000" dirty="0" err="1"/>
              <a:t>el</a:t>
            </a:r>
            <a:r>
              <a:rPr lang="en-US" sz="2000" dirty="0"/>
              <a:t>  </a:t>
            </a:r>
            <a:r>
              <a:rPr lang="en-US" sz="2000" dirty="0" err="1"/>
              <a:t>formato</a:t>
            </a:r>
            <a:r>
              <a:rPr lang="en-US" sz="2000" dirty="0"/>
              <a:t> para las </a:t>
            </a:r>
            <a:r>
              <a:rPr lang="en-US" sz="2000" dirty="0" err="1"/>
              <a:t>artes</a:t>
            </a:r>
            <a:r>
              <a:rPr lang="en-US" sz="2000" dirty="0"/>
              <a:t> </a:t>
            </a:r>
            <a:r>
              <a:rPr lang="en-US" sz="2000" dirty="0" err="1"/>
              <a:t>visuales</a:t>
            </a:r>
            <a:r>
              <a:rPr lang="en-US" sz="2000" dirty="0"/>
              <a:t> a un </a:t>
            </a:r>
            <a:r>
              <a:rPr lang="en-US" sz="2000" dirty="0" err="1"/>
              <a:t>número</a:t>
            </a:r>
            <a:r>
              <a:rPr lang="en-US" sz="2000" dirty="0"/>
              <a:t> </a:t>
            </a:r>
            <a:r>
              <a:rPr lang="en-US" sz="2000" dirty="0" err="1"/>
              <a:t>infinito</a:t>
            </a:r>
            <a:r>
              <a:rPr lang="en-US" sz="2000" dirty="0"/>
              <a:t>. </a:t>
            </a:r>
          </a:p>
        </p:txBody>
      </p:sp>
    </p:spTree>
    <p:extLst>
      <p:ext uri="{BB962C8B-B14F-4D97-AF65-F5344CB8AC3E}">
        <p14:creationId xmlns:p14="http://schemas.microsoft.com/office/powerpoint/2010/main" val="2892644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rat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481638" y="854127"/>
            <a:ext cx="5576887" cy="4183062"/>
          </a:xfrm>
          <a:prstGeom prst="rect">
            <a:avLst/>
          </a:prstGeom>
        </p:spPr>
      </p:pic>
      <p:sp>
        <p:nvSpPr>
          <p:cNvPr id="8" name="Título 1"/>
          <p:cNvSpPr>
            <a:spLocks noGrp="1"/>
          </p:cNvSpPr>
          <p:nvPr>
            <p:ph type="title"/>
          </p:nvPr>
        </p:nvSpPr>
        <p:spPr>
          <a:xfrm>
            <a:off x="5368414" y="77351"/>
            <a:ext cx="5690112" cy="2179655"/>
          </a:xfrm>
        </p:spPr>
        <p:txBody>
          <a:bodyPr vert="horz" lIns="91440" tIns="45720" rIns="91440" bIns="45720" rtlCol="0" anchor="ctr">
            <a:normAutofit/>
          </a:bodyPr>
          <a:lstStyle/>
          <a:p>
            <a:r>
              <a:rPr lang="en-US" b="1" dirty="0">
                <a:solidFill>
                  <a:schemeClr val="tx1">
                    <a:lumMod val="65000"/>
                  </a:schemeClr>
                </a:solidFill>
              </a:rPr>
              <a:t>L</a:t>
            </a:r>
            <a:r>
              <a:rPr lang="en-US" b="1" kern="1200" dirty="0">
                <a:solidFill>
                  <a:schemeClr val="tx1">
                    <a:lumMod val="65000"/>
                  </a:schemeClr>
                </a:solidFill>
                <a:latin typeface="+mj-lt"/>
                <a:ea typeface="+mj-ea"/>
                <a:cs typeface="+mj-cs"/>
              </a:rPr>
              <a:t>íneas de Nazca </a:t>
            </a:r>
            <a:r>
              <a:rPr lang="en-US" b="1" kern="1200" dirty="0">
                <a:solidFill>
                  <a:srgbClr val="000000"/>
                </a:solidFill>
                <a:latin typeface="+mj-lt"/>
                <a:ea typeface="+mj-ea"/>
                <a:cs typeface="+mj-cs"/>
              </a:rPr>
              <a:t>2013</a:t>
            </a:r>
          </a:p>
        </p:txBody>
      </p:sp>
      <p:sp>
        <p:nvSpPr>
          <p:cNvPr id="2" name="CuadroTexto 1"/>
          <p:cNvSpPr txBox="1"/>
          <p:nvPr/>
        </p:nvSpPr>
        <p:spPr>
          <a:xfrm>
            <a:off x="220198" y="1163167"/>
            <a:ext cx="4333127" cy="4503855"/>
          </a:xfrm>
          <a:prstGeom prst="rect">
            <a:avLst/>
          </a:prstGeom>
        </p:spPr>
        <p:txBody>
          <a:bodyPr vert="horz" lIns="91440" tIns="45720" rIns="91440" bIns="45720" rtlCol="0" anchor="ctr">
            <a:normAutofit/>
          </a:bodyPr>
          <a:lstStyle/>
          <a:p>
            <a:pPr>
              <a:lnSpc>
                <a:spcPct val="90000"/>
              </a:lnSpc>
              <a:spcAft>
                <a:spcPts val="600"/>
              </a:spcAft>
            </a:pPr>
            <a:r>
              <a:rPr lang="es-CL" sz="2400" dirty="0">
                <a:solidFill>
                  <a:schemeClr val="bg2">
                    <a:lumMod val="60000"/>
                    <a:lumOff val="40000"/>
                  </a:schemeClr>
                </a:solidFill>
                <a:latin typeface="Roboto" panose="02000000000000000000" pitchFamily="2" charset="0"/>
                <a:ea typeface="Roboto" panose="02000000000000000000" pitchFamily="2" charset="0"/>
              </a:rPr>
              <a:t>El trabajo artístico de Fernando Prats (chileno) se relaciona con el territorio, la geografía, la naturaleza y el paisaje, para dar cuenta de sus fracturas y traumas. Es en este sentido que las catástrofes naturales y acontecimientos geográficos, conforman parte de los materiales de su obra.</a:t>
            </a:r>
          </a:p>
        </p:txBody>
      </p:sp>
      <p:sp>
        <p:nvSpPr>
          <p:cNvPr id="3" name="CuadroTexto 2"/>
          <p:cNvSpPr txBox="1"/>
          <p:nvPr/>
        </p:nvSpPr>
        <p:spPr>
          <a:xfrm>
            <a:off x="9210543" y="6411317"/>
            <a:ext cx="2981457" cy="369332"/>
          </a:xfrm>
          <a:prstGeom prst="rect">
            <a:avLst/>
          </a:prstGeom>
          <a:noFill/>
        </p:spPr>
        <p:txBody>
          <a:bodyPr wrap="none" rtlCol="0">
            <a:spAutoFit/>
          </a:bodyPr>
          <a:lstStyle/>
          <a:p>
            <a:pPr>
              <a:spcAft>
                <a:spcPts val="600"/>
              </a:spcAft>
            </a:pPr>
            <a:r>
              <a:rPr lang="es-ES_tradnl" dirty="0"/>
              <a:t>http://www.fernandoprats.cl</a:t>
            </a:r>
          </a:p>
        </p:txBody>
      </p:sp>
    </p:spTree>
    <p:extLst>
      <p:ext uri="{BB962C8B-B14F-4D97-AF65-F5344CB8AC3E}">
        <p14:creationId xmlns:p14="http://schemas.microsoft.com/office/powerpoint/2010/main" val="44380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86834" y="1153572"/>
            <a:ext cx="3200400" cy="4461163"/>
          </a:xfrm>
        </p:spPr>
        <p:txBody>
          <a:bodyPr>
            <a:normAutofit/>
          </a:bodyPr>
          <a:lstStyle/>
          <a:p>
            <a:r>
              <a:rPr lang="es-ES_tradnl" b="1">
                <a:solidFill>
                  <a:srgbClr val="FFFFFF"/>
                </a:solidFill>
                <a:latin typeface="+mn-lt"/>
              </a:rPr>
              <a:t>Luego de observar las</a:t>
            </a:r>
            <a:br>
              <a:rPr lang="es-ES_tradnl" b="1">
                <a:solidFill>
                  <a:srgbClr val="FFFFFF"/>
                </a:solidFill>
                <a:latin typeface="+mn-lt"/>
              </a:rPr>
            </a:br>
            <a:r>
              <a:rPr lang="es-ES_tradnl" b="1">
                <a:solidFill>
                  <a:srgbClr val="FFFFFF"/>
                </a:solidFill>
                <a:latin typeface="+mn-lt"/>
              </a:rPr>
              <a:t>”Líneas de Nazca” de Fernando Prats responde: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p:cNvSpPr>
            <a:spLocks noGrp="1"/>
          </p:cNvSpPr>
          <p:nvPr>
            <p:ph idx="1"/>
          </p:nvPr>
        </p:nvSpPr>
        <p:spPr>
          <a:xfrm>
            <a:off x="4447308" y="591344"/>
            <a:ext cx="6906491" cy="5585619"/>
          </a:xfrm>
        </p:spPr>
        <p:txBody>
          <a:bodyPr anchor="ctr">
            <a:normAutofit/>
          </a:bodyPr>
          <a:lstStyle/>
          <a:p>
            <a:pPr>
              <a:spcBef>
                <a:spcPts val="0"/>
              </a:spcBef>
              <a:spcAft>
                <a:spcPts val="600"/>
              </a:spcAft>
            </a:pPr>
            <a:r>
              <a:rPr lang="es-ES_tradnl" dirty="0"/>
              <a:t>¿Cuáles fueron las primeras sensaciones, emociones o ideas que se les generaron al observar el video?</a:t>
            </a:r>
          </a:p>
          <a:p>
            <a:pPr>
              <a:spcBef>
                <a:spcPts val="0"/>
              </a:spcBef>
              <a:spcAft>
                <a:spcPts val="600"/>
              </a:spcAft>
            </a:pPr>
            <a:r>
              <a:rPr lang="es-CL" dirty="0"/>
              <a:t>¿Habían visto obras como estas antes?, ¿dónde?</a:t>
            </a:r>
            <a:endParaRPr lang="es-ES_tradnl" dirty="0"/>
          </a:p>
          <a:p>
            <a:pPr>
              <a:spcBef>
                <a:spcPts val="0"/>
              </a:spcBef>
              <a:spcAft>
                <a:spcPts val="600"/>
              </a:spcAft>
            </a:pPr>
            <a:r>
              <a:rPr lang="es-ES_tradnl" dirty="0"/>
              <a:t>¿Cómo le explicaríamos a otros lo que es una intervención artística?</a:t>
            </a:r>
          </a:p>
          <a:p>
            <a:pPr>
              <a:spcBef>
                <a:spcPts val="0"/>
              </a:spcBef>
              <a:spcAft>
                <a:spcPts val="600"/>
              </a:spcAft>
            </a:pPr>
            <a:endParaRPr lang="es-ES_tradnl" dirty="0"/>
          </a:p>
        </p:txBody>
      </p:sp>
    </p:spTree>
    <p:extLst>
      <p:ext uri="{BB962C8B-B14F-4D97-AF65-F5344CB8AC3E}">
        <p14:creationId xmlns:p14="http://schemas.microsoft.com/office/powerpoint/2010/main" val="39875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2D05657-94EE-4B2D-BC1B-A1D065063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c 23">
            <a:extLst>
              <a:ext uri="{FF2B5EF4-FFF2-40B4-BE49-F238E27FC236}">
                <a16:creationId xmlns:a16="http://schemas.microsoft.com/office/drawing/2014/main" id="{7586665A-47B3-4AEE-BC94-15D89FF70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5099" y="486184"/>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Título 1">
            <a:extLst>
              <a:ext uri="{FF2B5EF4-FFF2-40B4-BE49-F238E27FC236}">
                <a16:creationId xmlns:a16="http://schemas.microsoft.com/office/drawing/2014/main" id="{595BB98B-7C6E-439C-B705-B2AFD9BE3B29}"/>
              </a:ext>
            </a:extLst>
          </p:cNvPr>
          <p:cNvSpPr>
            <a:spLocks noGrp="1"/>
          </p:cNvSpPr>
          <p:nvPr>
            <p:ph type="title"/>
          </p:nvPr>
        </p:nvSpPr>
        <p:spPr>
          <a:xfrm>
            <a:off x="4184542" y="486184"/>
            <a:ext cx="7363990" cy="1325563"/>
          </a:xfrm>
        </p:spPr>
        <p:txBody>
          <a:bodyPr>
            <a:normAutofit/>
          </a:bodyPr>
          <a:lstStyle/>
          <a:p>
            <a:r>
              <a:rPr lang="es-ES">
                <a:latin typeface="Roboto" panose="02000000000000000000" pitchFamily="2" charset="0"/>
                <a:ea typeface="Roboto" panose="02000000000000000000" pitchFamily="2" charset="0"/>
              </a:rPr>
              <a:t>Chisto y Jeanne-Claude </a:t>
            </a:r>
            <a:endParaRPr lang="es-CL">
              <a:latin typeface="Roboto" panose="02000000000000000000" pitchFamily="2" charset="0"/>
              <a:ea typeface="Roboto" panose="02000000000000000000" pitchFamily="2" charset="0"/>
            </a:endParaRPr>
          </a:p>
        </p:txBody>
      </p:sp>
      <p:pic>
        <p:nvPicPr>
          <p:cNvPr id="5" name="Imagen 4" descr="Un grupo de personas en una plaza&#10;&#10;Descripción generada automáticamente">
            <a:extLst>
              <a:ext uri="{FF2B5EF4-FFF2-40B4-BE49-F238E27FC236}">
                <a16:creationId xmlns:a16="http://schemas.microsoft.com/office/drawing/2014/main" id="{13D0D661-CD65-4FB3-956A-2611E8F83744}"/>
              </a:ext>
            </a:extLst>
          </p:cNvPr>
          <p:cNvPicPr>
            <a:picLocks noChangeAspect="1"/>
          </p:cNvPicPr>
          <p:nvPr/>
        </p:nvPicPr>
        <p:blipFill rotWithShape="1">
          <a:blip r:embed="rId2"/>
          <a:srcRect l="6999" r="18003" b="3"/>
          <a:stretch/>
        </p:blipFill>
        <p:spPr>
          <a:xfrm>
            <a:off x="581526" y="25814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pic>
        <p:nvPicPr>
          <p:cNvPr id="4" name="Marcador de contenido 3" descr="Un grupo de personas con instrumentos musicales en un escenario con luces&#10;&#10;Descripción generada automáticamente con confianza baja">
            <a:extLst>
              <a:ext uri="{FF2B5EF4-FFF2-40B4-BE49-F238E27FC236}">
                <a16:creationId xmlns:a16="http://schemas.microsoft.com/office/drawing/2014/main" id="{2B1C754A-24D5-4E0A-9437-6D5EE5D1D9A6}"/>
              </a:ext>
            </a:extLst>
          </p:cNvPr>
          <p:cNvPicPr>
            <a:picLocks noChangeAspect="1"/>
          </p:cNvPicPr>
          <p:nvPr/>
        </p:nvPicPr>
        <p:blipFill rotWithShape="1">
          <a:blip r:embed="rId3"/>
          <a:srcRect l="14175" r="12828" b="4"/>
          <a:stretch/>
        </p:blipFill>
        <p:spPr>
          <a:xfrm>
            <a:off x="581526" y="3635002"/>
            <a:ext cx="3118718" cy="3118718"/>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ln>
            <a:solidFill>
              <a:schemeClr val="bg2">
                <a:lumMod val="40000"/>
                <a:lumOff val="60000"/>
              </a:schemeClr>
            </a:solidFill>
          </a:ln>
        </p:spPr>
      </p:pic>
      <p:sp>
        <p:nvSpPr>
          <p:cNvPr id="17" name="Content Placeholder 8">
            <a:extLst>
              <a:ext uri="{FF2B5EF4-FFF2-40B4-BE49-F238E27FC236}">
                <a16:creationId xmlns:a16="http://schemas.microsoft.com/office/drawing/2014/main" id="{4AFAC94F-E63C-4259-A8A9-8088F2AAE9A7}"/>
              </a:ext>
            </a:extLst>
          </p:cNvPr>
          <p:cNvSpPr>
            <a:spLocks noGrp="1"/>
          </p:cNvSpPr>
          <p:nvPr>
            <p:ph idx="1"/>
          </p:nvPr>
        </p:nvSpPr>
        <p:spPr>
          <a:xfrm>
            <a:off x="4184542" y="1946684"/>
            <a:ext cx="7363990" cy="4351338"/>
          </a:xfrm>
        </p:spPr>
        <p:txBody>
          <a:bodyPr>
            <a:normAutofit/>
          </a:bodyPr>
          <a:lstStyle/>
          <a:p>
            <a:r>
              <a:rPr lang="es-ES" sz="2400" dirty="0">
                <a:latin typeface="Roboto" panose="02000000000000000000" pitchFamily="2" charset="0"/>
                <a:ea typeface="Roboto" panose="02000000000000000000" pitchFamily="2" charset="0"/>
              </a:rPr>
              <a:t>Eran un matrimonio de artistas que realizaban instalaciones artísticas ambientales.</a:t>
            </a:r>
          </a:p>
          <a:p>
            <a:r>
              <a:rPr lang="es-ES" sz="2400" b="0" i="0" dirty="0">
                <a:effectLst/>
                <a:latin typeface="Roboto" panose="02000000000000000000" pitchFamily="2" charset="0"/>
                <a:ea typeface="Roboto" panose="02000000000000000000" pitchFamily="2" charset="0"/>
              </a:rPr>
              <a:t>Se caracterizan, principalmente, por utilizar </a:t>
            </a:r>
            <a:r>
              <a:rPr lang="es-ES" sz="2400" b="0" i="0" strike="noStrike" dirty="0">
                <a:effectLst/>
                <a:latin typeface="Roboto" panose="02000000000000000000" pitchFamily="2" charset="0"/>
                <a:ea typeface="Roboto" panose="02000000000000000000" pitchFamily="2" charset="0"/>
              </a:rPr>
              <a:t>tela</a:t>
            </a:r>
            <a:r>
              <a:rPr lang="es-ES" sz="2400" b="0" i="0" dirty="0">
                <a:effectLst/>
                <a:latin typeface="Roboto" panose="02000000000000000000" pitchFamily="2" charset="0"/>
                <a:ea typeface="Roboto" panose="02000000000000000000" pitchFamily="2" charset="0"/>
              </a:rPr>
              <a:t> para envolver gigantescos edificios o cubrir extensas áreas públicas.</a:t>
            </a:r>
          </a:p>
          <a:p>
            <a:r>
              <a:rPr lang="es-ES" sz="2400" b="0" i="0" dirty="0">
                <a:effectLst/>
                <a:latin typeface="Roboto" panose="02000000000000000000" pitchFamily="2" charset="0"/>
                <a:ea typeface="Roboto" panose="02000000000000000000" pitchFamily="2" charset="0"/>
              </a:rPr>
              <a:t>Han realizado sus instalaciones en diferentes lugares como:  Alemania, París</a:t>
            </a:r>
            <a:r>
              <a:rPr lang="es-ES" sz="2400" b="0" i="0" strike="noStrike" dirty="0">
                <a:effectLst/>
                <a:latin typeface="Roboto" panose="02000000000000000000" pitchFamily="2" charset="0"/>
                <a:ea typeface="Roboto" panose="02000000000000000000" pitchFamily="2" charset="0"/>
              </a:rPr>
              <a:t> y Nueva York, entre otros.</a:t>
            </a:r>
            <a:endParaRPr lang="es-ES" sz="2400" b="0" i="0" dirty="0">
              <a:effectLst/>
              <a:latin typeface="Roboto" panose="02000000000000000000" pitchFamily="2" charset="0"/>
              <a:ea typeface="Roboto" panose="02000000000000000000" pitchFamily="2" charset="0"/>
            </a:endParaRPr>
          </a:p>
          <a:p>
            <a:pPr marL="0" indent="0">
              <a:buNone/>
            </a:pPr>
            <a:br>
              <a:rPr lang="es-ES" sz="2400" dirty="0"/>
            </a:br>
            <a:endParaRPr lang="en-US" sz="2400" dirty="0"/>
          </a:p>
        </p:txBody>
      </p:sp>
    </p:spTree>
    <p:extLst>
      <p:ext uri="{BB962C8B-B14F-4D97-AF65-F5344CB8AC3E}">
        <p14:creationId xmlns:p14="http://schemas.microsoft.com/office/powerpoint/2010/main" val="3969385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63DB8D05-C521-402C-94DC-AF47C53C2D7D}"/>
              </a:ext>
            </a:extLst>
          </p:cNvPr>
          <p:cNvPicPr>
            <a:picLocks noGrp="1" noChangeAspect="1"/>
          </p:cNvPicPr>
          <p:nvPr>
            <p:ph idx="1"/>
          </p:nvPr>
        </p:nvPicPr>
        <p:blipFill>
          <a:blip r:embed="rId2"/>
          <a:stretch>
            <a:fillRect/>
          </a:stretch>
        </p:blipFill>
        <p:spPr>
          <a:xfrm>
            <a:off x="394519" y="365125"/>
            <a:ext cx="6330745" cy="4314825"/>
          </a:xfrm>
          <a:prstGeom prst="rect">
            <a:avLst/>
          </a:prstGeom>
        </p:spPr>
      </p:pic>
      <p:sp>
        <p:nvSpPr>
          <p:cNvPr id="5" name="Rectangle 1">
            <a:extLst>
              <a:ext uri="{FF2B5EF4-FFF2-40B4-BE49-F238E27FC236}">
                <a16:creationId xmlns:a16="http://schemas.microsoft.com/office/drawing/2014/main" id="{808D530E-B640-406A-8B56-6D61E26AD24C}"/>
              </a:ext>
            </a:extLst>
          </p:cNvPr>
          <p:cNvSpPr>
            <a:spLocks noChangeArrowheads="1"/>
          </p:cNvSpPr>
          <p:nvPr/>
        </p:nvSpPr>
        <p:spPr bwMode="auto">
          <a:xfrm>
            <a:off x="394519" y="5147428"/>
            <a:ext cx="6330745" cy="1272795"/>
          </a:xfrm>
          <a:prstGeom prst="rect">
            <a:avLst/>
          </a:prstGeom>
          <a:noFill/>
          <a:ln>
            <a:noFill/>
          </a:ln>
          <a:effectLst/>
        </p:spPr>
        <p:txBody>
          <a:bodyPr vert="horz" wrap="square" lIns="0" tIns="-17457" rIns="0" bIns="-17457" numCol="1" anchor="ctr" anchorCtr="0" compatLnSpc="1">
            <a:prstTxWarp prst="textNoShape">
              <a:avLst/>
            </a:prstTxWarp>
            <a:spAutoFit/>
          </a:bodyPr>
          <a:lstStyle/>
          <a:p>
            <a:pPr lvl="0" algn="ctr" defTabSz="914400" eaLnBrk="0" fontAlgn="base" hangingPunct="0">
              <a:spcBef>
                <a:spcPct val="0"/>
              </a:spcBef>
              <a:spcAft>
                <a:spcPct val="0"/>
              </a:spcAft>
            </a:pPr>
            <a:r>
              <a:rPr kumimoji="0" lang="es-ES" altLang="es-CL" sz="1700" b="1" i="0" u="none" strike="noStrike" cap="none" normalizeH="0" baseline="0" dirty="0">
                <a:ln>
                  <a:noFill/>
                </a:ln>
                <a:solidFill>
                  <a:srgbClr val="E8EAED"/>
                </a:solidFill>
                <a:effectLst/>
                <a:latin typeface="Roboto" panose="02000000000000000000" pitchFamily="2" charset="0"/>
                <a:ea typeface="Roboto" panose="02000000000000000000" pitchFamily="2" charset="0"/>
              </a:rPr>
              <a:t>RED BALL</a:t>
            </a:r>
            <a:r>
              <a:rPr lang="es-ES" altLang="es-CL" sz="1700" b="1" dirty="0">
                <a:solidFill>
                  <a:srgbClr val="E8EAED"/>
                </a:solidFill>
                <a:latin typeface="Roboto" panose="02000000000000000000" pitchFamily="2" charset="0"/>
                <a:ea typeface="Roboto" panose="02000000000000000000" pitchFamily="2" charset="0"/>
              </a:rPr>
              <a:t>PROJECT</a:t>
            </a:r>
            <a:endParaRPr kumimoji="0" lang="es-ES" altLang="es-CL" sz="1700" b="1" i="0" u="none" strike="noStrike" cap="none" normalizeH="0" baseline="0" dirty="0">
              <a:ln>
                <a:noFill/>
              </a:ln>
              <a:solidFill>
                <a:srgbClr val="E8EAED"/>
              </a:solidFill>
              <a:effectLst/>
              <a:latin typeface="Roboto" panose="02000000000000000000" pitchFamily="2" charset="0"/>
              <a:ea typeface="Roboto" panose="02000000000000000000"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s-ES" altLang="es-CL" sz="1700" dirty="0">
                <a:solidFill>
                  <a:srgbClr val="E8EAED"/>
                </a:solidFill>
                <a:latin typeface="Roboto" panose="02000000000000000000" pitchFamily="2" charset="0"/>
                <a:ea typeface="Roboto" panose="02000000000000000000" pitchFamily="2" charset="0"/>
              </a:rPr>
              <a:t>E</a:t>
            </a:r>
            <a:r>
              <a:rPr kumimoji="0" lang="es-ES" altLang="es-CL" sz="1700" b="0" i="0" u="none" strike="noStrike" cap="none" normalizeH="0" baseline="0" dirty="0">
                <a:ln>
                  <a:noFill/>
                </a:ln>
                <a:solidFill>
                  <a:srgbClr val="E8EAED"/>
                </a:solidFill>
                <a:effectLst/>
                <a:latin typeface="Roboto" panose="02000000000000000000" pitchFamily="2" charset="0"/>
                <a:ea typeface="Roboto" panose="02000000000000000000" pitchFamily="2" charset="0"/>
              </a:rPr>
              <a:t>s una obra de arte callejero itinerante del artista estadounidense Kurt </a:t>
            </a:r>
            <a:r>
              <a:rPr kumimoji="0" lang="es-ES" altLang="es-CL" sz="1700" b="0" i="0" u="none" strike="noStrike" cap="none" normalizeH="0" baseline="0" dirty="0" err="1">
                <a:ln>
                  <a:noFill/>
                </a:ln>
                <a:solidFill>
                  <a:srgbClr val="E8EAED"/>
                </a:solidFill>
                <a:effectLst/>
                <a:latin typeface="Roboto" panose="02000000000000000000" pitchFamily="2" charset="0"/>
                <a:ea typeface="Roboto" panose="02000000000000000000" pitchFamily="2" charset="0"/>
              </a:rPr>
              <a:t>Perschke</a:t>
            </a:r>
            <a:r>
              <a:rPr kumimoji="0" lang="es-ES" altLang="es-CL" sz="1700" b="0" i="0" u="none" strike="noStrike" cap="none" normalizeH="0" baseline="0" dirty="0">
                <a:ln>
                  <a:noFill/>
                </a:ln>
                <a:solidFill>
                  <a:srgbClr val="E8EAED"/>
                </a:solidFill>
                <a:effectLst/>
                <a:latin typeface="Roboto" panose="02000000000000000000" pitchFamily="2" charset="0"/>
                <a:ea typeface="Roboto" panose="02000000000000000000" pitchFamily="2" charset="0"/>
              </a:rPr>
              <a:t>. El proyecto consiste en una bola roja inflada de 15 pies encajada en diferentes espacios urbanos en varias ciudades alrededor del mundo.</a:t>
            </a:r>
            <a:r>
              <a:rPr kumimoji="0" lang="es-ES" altLang="es-CL" sz="1700" b="0" i="0" u="none" strike="noStrike" cap="none" normalizeH="0" baseline="0" dirty="0">
                <a:ln>
                  <a:noFill/>
                </a:ln>
                <a:solidFill>
                  <a:schemeClr val="tx1"/>
                </a:solidFill>
                <a:effectLst/>
                <a:latin typeface="Roboto" panose="02000000000000000000" pitchFamily="2" charset="0"/>
                <a:ea typeface="Roboto" panose="02000000000000000000" pitchFamily="2" charset="0"/>
              </a:rPr>
              <a:t> </a:t>
            </a:r>
          </a:p>
        </p:txBody>
      </p:sp>
      <p:pic>
        <p:nvPicPr>
          <p:cNvPr id="6" name="Imagen 5">
            <a:extLst>
              <a:ext uri="{FF2B5EF4-FFF2-40B4-BE49-F238E27FC236}">
                <a16:creationId xmlns:a16="http://schemas.microsoft.com/office/drawing/2014/main" id="{49A507BA-E81A-4938-B6D0-31D581C229A6}"/>
              </a:ext>
            </a:extLst>
          </p:cNvPr>
          <p:cNvPicPr>
            <a:picLocks noChangeAspect="1"/>
          </p:cNvPicPr>
          <p:nvPr/>
        </p:nvPicPr>
        <p:blipFill>
          <a:blip r:embed="rId3"/>
          <a:stretch>
            <a:fillRect/>
          </a:stretch>
        </p:blipFill>
        <p:spPr>
          <a:xfrm>
            <a:off x="7234898" y="365125"/>
            <a:ext cx="4562584" cy="4314824"/>
          </a:xfrm>
          <a:prstGeom prst="rect">
            <a:avLst/>
          </a:prstGeom>
        </p:spPr>
      </p:pic>
      <p:sp>
        <p:nvSpPr>
          <p:cNvPr id="9" name="CuadroTexto 8">
            <a:extLst>
              <a:ext uri="{FF2B5EF4-FFF2-40B4-BE49-F238E27FC236}">
                <a16:creationId xmlns:a16="http://schemas.microsoft.com/office/drawing/2014/main" id="{63117001-88CF-4743-97EB-042B07C50447}"/>
              </a:ext>
            </a:extLst>
          </p:cNvPr>
          <p:cNvSpPr txBox="1"/>
          <p:nvPr/>
        </p:nvSpPr>
        <p:spPr>
          <a:xfrm>
            <a:off x="7234898" y="4798821"/>
            <a:ext cx="4957102" cy="1849224"/>
          </a:xfrm>
          <a:prstGeom prst="rect">
            <a:avLst/>
          </a:prstGeom>
          <a:noFill/>
        </p:spPr>
        <p:txBody>
          <a:bodyPr wrap="square">
            <a:spAutoFit/>
          </a:bodyPr>
          <a:lstStyle/>
          <a:p>
            <a:pPr algn="ctr">
              <a:lnSpc>
                <a:spcPts val="27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s-ES" sz="1700" b="1" dirty="0">
                <a:solidFill>
                  <a:srgbClr val="E8EAED"/>
                </a:solidFill>
                <a:effectLst/>
                <a:latin typeface="inherit"/>
                <a:ea typeface="Times New Roman" panose="02020603050405020304" pitchFamily="18" charset="0"/>
                <a:cs typeface="Courier New" panose="02070309020205020404" pitchFamily="49" charset="0"/>
              </a:rPr>
              <a:t>SENTIDO DE PERTENENCIA </a:t>
            </a:r>
            <a:endParaRPr lang="es-CL" sz="1700" b="1" dirty="0">
              <a:effectLst/>
              <a:latin typeface="Calibri" panose="020F0502020204030204" pitchFamily="34" charset="0"/>
              <a:ea typeface="Calibri" panose="020F0502020204030204" pitchFamily="34" charset="0"/>
              <a:cs typeface="Times New Roman" panose="02020603050405020304" pitchFamily="18" charset="0"/>
            </a:endParaRPr>
          </a:p>
          <a:p>
            <a:pPr defTabSz="914400" eaLnBrk="0" fontAlgn="base" hangingPunct="0">
              <a:spcBef>
                <a:spcPct val="0"/>
              </a:spcBef>
              <a:spcAft>
                <a:spcPct val="0"/>
              </a:spcAft>
            </a:pPr>
            <a:r>
              <a:rPr lang="es-ES" sz="1700" dirty="0">
                <a:solidFill>
                  <a:srgbClr val="E8EAED"/>
                </a:solidFill>
                <a:latin typeface="Roboto" panose="02000000000000000000" pitchFamily="2" charset="0"/>
                <a:ea typeface="Roboto" panose="02000000000000000000" pitchFamily="2" charset="0"/>
              </a:rPr>
              <a:t>Esta instalación escultórica a gran escala del artista Patrick Murphy cuenta con 200 esculturas de gaviotas de tamaño real instaladas en la fachada del emblemático edificio del Ayuntamiento en la ciudad de Le </a:t>
            </a:r>
            <a:r>
              <a:rPr lang="es-ES" sz="1700" dirty="0" err="1">
                <a:solidFill>
                  <a:srgbClr val="E8EAED"/>
                </a:solidFill>
                <a:latin typeface="Roboto" panose="02000000000000000000" pitchFamily="2" charset="0"/>
                <a:ea typeface="Roboto" panose="02000000000000000000" pitchFamily="2" charset="0"/>
              </a:rPr>
              <a:t>Havre</a:t>
            </a:r>
            <a:r>
              <a:rPr lang="es-ES" sz="1700" dirty="0">
                <a:solidFill>
                  <a:srgbClr val="E8EAED"/>
                </a:solidFill>
                <a:latin typeface="Roboto" panose="02000000000000000000" pitchFamily="2" charset="0"/>
                <a:ea typeface="Roboto" panose="02000000000000000000" pitchFamily="2" charset="0"/>
              </a:rPr>
              <a:t>, Francia.</a:t>
            </a:r>
            <a:endParaRPr lang="es-CL" sz="1700" dirty="0">
              <a:solidFill>
                <a:srgbClr val="E8EAED"/>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00918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86834" y="1153572"/>
            <a:ext cx="3200400" cy="4461163"/>
          </a:xfrm>
        </p:spPr>
        <p:txBody>
          <a:bodyPr>
            <a:normAutofit/>
          </a:bodyPr>
          <a:lstStyle/>
          <a:p>
            <a:r>
              <a:rPr lang="es-ES_tradnl" sz="3400" b="1" dirty="0">
                <a:solidFill>
                  <a:srgbClr val="FFFFFF"/>
                </a:solidFill>
                <a:latin typeface="+mn-lt"/>
              </a:rPr>
              <a:t>Actividad: Intervenir artísticamente el establecimiento a partir de un</a:t>
            </a:r>
            <a:br>
              <a:rPr lang="es-ES_tradnl" sz="3400" b="1" dirty="0">
                <a:solidFill>
                  <a:srgbClr val="FFFFFF"/>
                </a:solidFill>
                <a:latin typeface="+mn-lt"/>
              </a:rPr>
            </a:br>
            <a:r>
              <a:rPr lang="es-ES_tradnl" sz="3400" b="1" dirty="0">
                <a:solidFill>
                  <a:srgbClr val="FFFFFF"/>
                </a:solidFill>
                <a:latin typeface="+mn-lt"/>
              </a:rPr>
              <a:t>trabajo artístico</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p:cNvSpPr>
            <a:spLocks noGrp="1"/>
          </p:cNvSpPr>
          <p:nvPr>
            <p:ph idx="1"/>
          </p:nvPr>
        </p:nvSpPr>
        <p:spPr>
          <a:xfrm>
            <a:off x="4447308" y="591344"/>
            <a:ext cx="6906491" cy="5585619"/>
          </a:xfrm>
        </p:spPr>
        <p:txBody>
          <a:bodyPr anchor="ctr">
            <a:normAutofit/>
          </a:bodyPr>
          <a:lstStyle/>
          <a:p>
            <a:pPr marL="0" indent="0">
              <a:buNone/>
            </a:pPr>
            <a:r>
              <a:rPr lang="es-ES_tradnl" sz="1500" dirty="0"/>
              <a:t>El desafío de esta actividad es crear de forma cooperativa una intervención en la que se transforme un espacio del establecimiento utilizando diferentes medios, elementos y materialidades. Para esto:</a:t>
            </a:r>
          </a:p>
          <a:p>
            <a:pPr lvl="0"/>
            <a:r>
              <a:rPr lang="es-ES_tradnl" sz="1500" dirty="0"/>
              <a:t>Seleccionan un espacio del establecimiento para intervención artística y determinan el propósito expresivo.</a:t>
            </a:r>
          </a:p>
          <a:p>
            <a:pPr lvl="0"/>
            <a:r>
              <a:rPr lang="es-ES_tradnl" sz="1500" dirty="0"/>
              <a:t>A partir del espacio, el propósito expresivo y una propuesta de materiales, desarrollan al menos dos ideas para su proyecto por medio de bocetos, collages, textos y/o representaciones en volumen.</a:t>
            </a:r>
          </a:p>
          <a:p>
            <a:pPr lvl="0"/>
            <a:r>
              <a:rPr lang="es-ES_tradnl" sz="1500" dirty="0"/>
              <a:t>Exponen sus ideas al docente y al curso, apoyándose en el material visual y textos generados, explicando la relación entre propósito expresivo los medios y materialidades. </a:t>
            </a:r>
          </a:p>
          <a:p>
            <a:pPr lvl="0"/>
            <a:r>
              <a:rPr lang="es-ES_tradnl" sz="1500" dirty="0"/>
              <a:t>Se autoevalúan y evalúan las propuestas de sus compañeros aplicando criterios estéticos. </a:t>
            </a:r>
          </a:p>
          <a:p>
            <a:pPr lvl="0"/>
            <a:r>
              <a:rPr lang="es-ES_tradnl" sz="1500" dirty="0"/>
              <a:t>Organizan las actividades, tareas y roles de los integrantes del grupo (ejemplo: encargados de conseguir materiales, montaje, producción y registro).</a:t>
            </a:r>
          </a:p>
          <a:p>
            <a:r>
              <a:rPr lang="es-ES_tradnl" sz="1500" dirty="0"/>
              <a:t>Realizan el montaje final de intervención artística e invitan a los miembros de la comunidad educativa a visitarla.</a:t>
            </a:r>
          </a:p>
          <a:p>
            <a:r>
              <a:rPr lang="es-ES_tradnl" sz="1500" dirty="0"/>
              <a:t>Registran por medio de fotografías y videos el recorrido y la interacción generada entre el público y la obra.</a:t>
            </a:r>
          </a:p>
          <a:p>
            <a:endParaRPr lang="es-ES_tradnl" sz="1500" dirty="0"/>
          </a:p>
        </p:txBody>
      </p:sp>
    </p:spTree>
    <p:extLst>
      <p:ext uri="{BB962C8B-B14F-4D97-AF65-F5344CB8AC3E}">
        <p14:creationId xmlns:p14="http://schemas.microsoft.com/office/powerpoint/2010/main" val="588238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F5A32A34-BDE9-4041-9CA3-2BC707CE7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49DA1874-724A-41CC-8CC9-F9EAD4A86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89611" cy="6858000"/>
          </a:xfrm>
          <a:custGeom>
            <a:avLst/>
            <a:gdLst>
              <a:gd name="connsiteX0" fmla="*/ 0 w 7289611"/>
              <a:gd name="connsiteY0" fmla="*/ 0 h 6858000"/>
              <a:gd name="connsiteX1" fmla="*/ 71559 w 7289611"/>
              <a:gd name="connsiteY1" fmla="*/ 0 h 6858000"/>
              <a:gd name="connsiteX2" fmla="*/ 135167 w 7289611"/>
              <a:gd name="connsiteY2" fmla="*/ 0 h 6858000"/>
              <a:gd name="connsiteX3" fmla="*/ 866689 w 7289611"/>
              <a:gd name="connsiteY3" fmla="*/ 0 h 6858000"/>
              <a:gd name="connsiteX4" fmla="*/ 1592911 w 7289611"/>
              <a:gd name="connsiteY4" fmla="*/ 0 h 6858000"/>
              <a:gd name="connsiteX5" fmla="*/ 5673324 w 7289611"/>
              <a:gd name="connsiteY5" fmla="*/ 0 h 6858000"/>
              <a:gd name="connsiteX6" fmla="*/ 5688713 w 7289611"/>
              <a:gd name="connsiteY6" fmla="*/ 10445 h 6858000"/>
              <a:gd name="connsiteX7" fmla="*/ 7289611 w 7289611"/>
              <a:gd name="connsiteY7" fmla="*/ 3621913 h 6858000"/>
              <a:gd name="connsiteX8" fmla="*/ 5415262 w 7289611"/>
              <a:gd name="connsiteY8" fmla="*/ 6378742 h 6858000"/>
              <a:gd name="connsiteX9" fmla="*/ 4898613 w 7289611"/>
              <a:gd name="connsiteY9" fmla="*/ 6785068 h 6858000"/>
              <a:gd name="connsiteX10" fmla="*/ 4793450 w 7289611"/>
              <a:gd name="connsiteY10" fmla="*/ 6858000 h 6858000"/>
              <a:gd name="connsiteX11" fmla="*/ 1592911 w 7289611"/>
              <a:gd name="connsiteY11" fmla="*/ 6858000 h 6858000"/>
              <a:gd name="connsiteX12" fmla="*/ 866689 w 7289611"/>
              <a:gd name="connsiteY12" fmla="*/ 6858000 h 6858000"/>
              <a:gd name="connsiteX13" fmla="*/ 135167 w 7289611"/>
              <a:gd name="connsiteY13" fmla="*/ 6858000 h 6858000"/>
              <a:gd name="connsiteX14" fmla="*/ 71559 w 7289611"/>
              <a:gd name="connsiteY14" fmla="*/ 6858000 h 6858000"/>
              <a:gd name="connsiteX15" fmla="*/ 0 w 7289611"/>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89611" h="6858000">
                <a:moveTo>
                  <a:pt x="0" y="0"/>
                </a:moveTo>
                <a:lnTo>
                  <a:pt x="71559" y="0"/>
                </a:lnTo>
                <a:lnTo>
                  <a:pt x="135167" y="0"/>
                </a:lnTo>
                <a:lnTo>
                  <a:pt x="866689" y="0"/>
                </a:lnTo>
                <a:lnTo>
                  <a:pt x="1592911" y="0"/>
                </a:lnTo>
                <a:lnTo>
                  <a:pt x="5673324" y="0"/>
                </a:lnTo>
                <a:lnTo>
                  <a:pt x="5688713" y="10445"/>
                </a:lnTo>
                <a:cubicBezTo>
                  <a:pt x="6715875" y="751075"/>
                  <a:pt x="7289611" y="2091411"/>
                  <a:pt x="7289611" y="3621913"/>
                </a:cubicBezTo>
                <a:cubicBezTo>
                  <a:pt x="7289611" y="4971185"/>
                  <a:pt x="6360886" y="5605738"/>
                  <a:pt x="5415262" y="6378742"/>
                </a:cubicBezTo>
                <a:cubicBezTo>
                  <a:pt x="5243058" y="6519512"/>
                  <a:pt x="5072431" y="6657407"/>
                  <a:pt x="4898613" y="6785068"/>
                </a:cubicBezTo>
                <a:lnTo>
                  <a:pt x="4793450" y="6858000"/>
                </a:lnTo>
                <a:lnTo>
                  <a:pt x="1592911" y="6858000"/>
                </a:lnTo>
                <a:lnTo>
                  <a:pt x="866689" y="6858000"/>
                </a:lnTo>
                <a:lnTo>
                  <a:pt x="135167" y="6858000"/>
                </a:lnTo>
                <a:lnTo>
                  <a:pt x="71559" y="6858000"/>
                </a:lnTo>
                <a:lnTo>
                  <a:pt x="0" y="6858000"/>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28" name="Freeform: Shape 27">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9836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ítulo 1"/>
          <p:cNvSpPr>
            <a:spLocks noGrp="1"/>
          </p:cNvSpPr>
          <p:nvPr>
            <p:ph type="title"/>
          </p:nvPr>
        </p:nvSpPr>
        <p:spPr>
          <a:xfrm>
            <a:off x="8023263" y="517701"/>
            <a:ext cx="5274860" cy="3066706"/>
          </a:xfrm>
        </p:spPr>
        <p:txBody>
          <a:bodyPr vert="horz" lIns="91440" tIns="45720" rIns="91440" bIns="45720" rtlCol="0" anchor="b">
            <a:normAutofit/>
          </a:bodyPr>
          <a:lstStyle/>
          <a:p>
            <a:r>
              <a:rPr lang="en-US" sz="6000" b="1" dirty="0" err="1"/>
              <a:t>Referencias</a:t>
            </a:r>
            <a:endParaRPr lang="en-US" sz="6000" b="1" dirty="0"/>
          </a:p>
        </p:txBody>
      </p:sp>
      <p:sp>
        <p:nvSpPr>
          <p:cNvPr id="5" name="CuadroTexto 4"/>
          <p:cNvSpPr txBox="1"/>
          <p:nvPr/>
        </p:nvSpPr>
        <p:spPr>
          <a:xfrm>
            <a:off x="1101137" y="726864"/>
            <a:ext cx="10515600" cy="723275"/>
          </a:xfrm>
          <a:prstGeom prst="rect">
            <a:avLst/>
          </a:prstGeom>
          <a:noFill/>
        </p:spPr>
        <p:txBody>
          <a:bodyPr wrap="square" rtlCol="0">
            <a:spAutoFit/>
          </a:bodyPr>
          <a:lstStyle/>
          <a:p>
            <a:pPr>
              <a:spcAft>
                <a:spcPts val="600"/>
              </a:spcAft>
            </a:pPr>
            <a:endParaRPr lang="es-ES_tradnl" dirty="0"/>
          </a:p>
          <a:p>
            <a:pPr>
              <a:spcAft>
                <a:spcPts val="600"/>
              </a:spcAft>
            </a:pPr>
            <a:endParaRPr lang="es-ES_tradnl" dirty="0"/>
          </a:p>
        </p:txBody>
      </p:sp>
      <p:sp>
        <p:nvSpPr>
          <p:cNvPr id="4" name="CuadroTexto 3"/>
          <p:cNvSpPr txBox="1"/>
          <p:nvPr/>
        </p:nvSpPr>
        <p:spPr>
          <a:xfrm>
            <a:off x="1277073" y="1091417"/>
            <a:ext cx="10076727" cy="3908762"/>
          </a:xfrm>
          <a:prstGeom prst="rect">
            <a:avLst/>
          </a:prstGeom>
          <a:noFill/>
        </p:spPr>
        <p:txBody>
          <a:bodyPr wrap="square" rtlCol="0">
            <a:spAutoFit/>
          </a:bodyPr>
          <a:lstStyle/>
          <a:p>
            <a:pPr>
              <a:spcAft>
                <a:spcPts val="600"/>
              </a:spcAft>
            </a:pPr>
            <a:r>
              <a:rPr lang="es-ES_tradnl" dirty="0"/>
              <a:t>www.mnba.cl</a:t>
            </a:r>
          </a:p>
          <a:p>
            <a:pPr>
              <a:spcAft>
                <a:spcPts val="600"/>
              </a:spcAft>
            </a:pPr>
            <a:r>
              <a:rPr lang="es-ES_tradnl" dirty="0"/>
              <a:t>www.emol.com</a:t>
            </a:r>
          </a:p>
          <a:p>
            <a:pPr>
              <a:spcAft>
                <a:spcPts val="600"/>
              </a:spcAft>
            </a:pPr>
            <a:r>
              <a:rPr lang="en-US" sz="1800" dirty="0"/>
              <a:t>www.fernandoprats.cl</a:t>
            </a:r>
          </a:p>
          <a:p>
            <a:pPr>
              <a:spcAft>
                <a:spcPts val="600"/>
              </a:spcAft>
            </a:pPr>
            <a:r>
              <a:rPr lang="en-US" sz="1800" dirty="0"/>
              <a:t>www.hechoencasa.cl/</a:t>
            </a:r>
          </a:p>
          <a:p>
            <a:pPr>
              <a:spcAft>
                <a:spcPts val="600"/>
              </a:spcAft>
            </a:pPr>
            <a:r>
              <a:rPr lang="en-US" sz="1800" dirty="0"/>
              <a:t>www.museosdemedianoche.cl/</a:t>
            </a:r>
          </a:p>
          <a:p>
            <a:pPr>
              <a:spcAft>
                <a:spcPts val="600"/>
              </a:spcAft>
            </a:pPr>
            <a:r>
              <a:rPr lang="en-US" sz="1800" dirty="0"/>
              <a:t>https://es.wikipedia.org/</a:t>
            </a:r>
          </a:p>
          <a:p>
            <a:pPr>
              <a:spcAft>
                <a:spcPts val="600"/>
              </a:spcAft>
            </a:pPr>
            <a:endParaRPr lang="es-ES_tradnl" dirty="0"/>
          </a:p>
          <a:p>
            <a:pPr>
              <a:spcAft>
                <a:spcPts val="600"/>
              </a:spcAft>
            </a:pPr>
            <a:endParaRPr lang="es-ES_tradnl" dirty="0"/>
          </a:p>
          <a:p>
            <a:pPr>
              <a:spcAft>
                <a:spcPts val="600"/>
              </a:spcAft>
            </a:pPr>
            <a:endParaRPr lang="es-ES_tradnl" dirty="0"/>
          </a:p>
          <a:p>
            <a:pPr>
              <a:spcAft>
                <a:spcPts val="600"/>
              </a:spcAft>
            </a:pPr>
            <a:endParaRPr lang="es-ES_tradnl" dirty="0"/>
          </a:p>
          <a:p>
            <a:pPr>
              <a:spcAft>
                <a:spcPts val="600"/>
              </a:spcAft>
            </a:pPr>
            <a:endParaRPr lang="es-ES_tradnl" dirty="0"/>
          </a:p>
        </p:txBody>
      </p:sp>
    </p:spTree>
    <p:extLst>
      <p:ext uri="{BB962C8B-B14F-4D97-AF65-F5344CB8AC3E}">
        <p14:creationId xmlns:p14="http://schemas.microsoft.com/office/powerpoint/2010/main" val="165989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E609232-74A9-454A-BA1E-B02C0713979C}"/>
              </a:ext>
            </a:extLst>
          </p:cNvPr>
          <p:cNvSpPr>
            <a:spLocks noGrp="1"/>
          </p:cNvSpPr>
          <p:nvPr>
            <p:ph type="title"/>
          </p:nvPr>
        </p:nvSpPr>
        <p:spPr>
          <a:xfrm>
            <a:off x="686834" y="1153572"/>
            <a:ext cx="3200400" cy="4461163"/>
          </a:xfrm>
        </p:spPr>
        <p:txBody>
          <a:bodyPr>
            <a:normAutofit/>
          </a:bodyPr>
          <a:lstStyle/>
          <a:p>
            <a:r>
              <a:rPr lang="es-CL" b="1" dirty="0">
                <a:solidFill>
                  <a:srgbClr val="FFFFFF"/>
                </a:solidFill>
              </a:rPr>
              <a:t>Objetivos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C7E42E00-C60E-4AD1-B8B4-7B2C9D702ED2}"/>
              </a:ext>
            </a:extLst>
          </p:cNvPr>
          <p:cNvSpPr>
            <a:spLocks noGrp="1"/>
          </p:cNvSpPr>
          <p:nvPr>
            <p:ph idx="1"/>
          </p:nvPr>
        </p:nvSpPr>
        <p:spPr>
          <a:xfrm>
            <a:off x="4447308" y="591344"/>
            <a:ext cx="6906491" cy="5585619"/>
          </a:xfrm>
        </p:spPr>
        <p:txBody>
          <a:bodyPr anchor="ctr">
            <a:normAutofit/>
          </a:bodyPr>
          <a:lstStyle/>
          <a:p>
            <a:pPr marL="0" indent="0">
              <a:buNone/>
            </a:pPr>
            <a:r>
              <a:rPr lang="es-CL" b="1" dirty="0">
                <a:effectLst/>
                <a:latin typeface="Roboto" panose="02000000000000000000" pitchFamily="2" charset="0"/>
                <a:ea typeface="Roboto" panose="02000000000000000000" pitchFamily="2" charset="0"/>
                <a:cs typeface="Calibri" panose="020F0502020204030204" pitchFamily="34" charset="0"/>
              </a:rPr>
              <a:t>OA 3</a:t>
            </a:r>
            <a:endParaRPr lang="es-CL" dirty="0">
              <a:effectLst/>
              <a:latin typeface="Roboto" panose="02000000000000000000" pitchFamily="2" charset="0"/>
              <a:ea typeface="Roboto" panose="02000000000000000000" pitchFamily="2" charset="0"/>
            </a:endParaRPr>
          </a:p>
          <a:p>
            <a:pPr>
              <a:spcAft>
                <a:spcPts val="600"/>
              </a:spcAft>
            </a:pPr>
            <a:r>
              <a:rPr lang="es-CL" dirty="0">
                <a:effectLst/>
                <a:latin typeface="Roboto" panose="02000000000000000000" pitchFamily="2" charset="0"/>
                <a:ea typeface="Roboto" panose="02000000000000000000" pitchFamily="2" charset="0"/>
                <a:cs typeface="Calibri" panose="020F0502020204030204" pitchFamily="34" charset="0"/>
              </a:rPr>
              <a:t>Crear proyectos visuales basados en diferentes desafíos creativos, utilizando medios contemporáneos como video y </a:t>
            </a:r>
            <a:r>
              <a:rPr lang="es-CL" b="1" dirty="0">
                <a:effectLst/>
                <a:latin typeface="Roboto" panose="02000000000000000000" pitchFamily="2" charset="0"/>
                <a:ea typeface="Roboto" panose="02000000000000000000" pitchFamily="2" charset="0"/>
                <a:cs typeface="Calibri" panose="020F0502020204030204" pitchFamily="34" charset="0"/>
              </a:rPr>
              <a:t>multimedia</a:t>
            </a:r>
            <a:r>
              <a:rPr lang="es-CL" b="1" dirty="0">
                <a:effectLst/>
                <a:latin typeface="Roboto" panose="02000000000000000000" pitchFamily="2" charset="0"/>
                <a:ea typeface="Roboto" panose="02000000000000000000" pitchFamily="2" charset="0"/>
              </a:rPr>
              <a:t>.</a:t>
            </a:r>
            <a:endParaRPr lang="es-CL" dirty="0">
              <a:effectLst/>
              <a:latin typeface="Roboto" panose="02000000000000000000" pitchFamily="2" charset="0"/>
              <a:ea typeface="Roboto" panose="02000000000000000000" pitchFamily="2" charset="0"/>
            </a:endParaRPr>
          </a:p>
          <a:p>
            <a:pPr marL="0" indent="0">
              <a:spcBef>
                <a:spcPts val="1200"/>
              </a:spcBef>
              <a:buNone/>
            </a:pPr>
            <a:r>
              <a:rPr lang="es-CL" b="1" dirty="0">
                <a:effectLst/>
                <a:latin typeface="Roboto" panose="02000000000000000000" pitchFamily="2" charset="0"/>
                <a:ea typeface="Roboto" panose="02000000000000000000" pitchFamily="2" charset="0"/>
                <a:cs typeface="Calibri" panose="020F0502020204030204" pitchFamily="34" charset="0"/>
              </a:rPr>
              <a:t>OA 5</a:t>
            </a:r>
            <a:endParaRPr lang="es-CL" dirty="0">
              <a:effectLst/>
              <a:latin typeface="Roboto" panose="02000000000000000000" pitchFamily="2" charset="0"/>
              <a:ea typeface="Roboto" panose="02000000000000000000" pitchFamily="2" charset="0"/>
            </a:endParaRPr>
          </a:p>
          <a:p>
            <a:r>
              <a:rPr lang="es-ES" dirty="0">
                <a:effectLst/>
                <a:latin typeface="Roboto" panose="02000000000000000000" pitchFamily="2" charset="0"/>
                <a:ea typeface="Roboto" panose="02000000000000000000" pitchFamily="2" charset="0"/>
                <a:cs typeface="Times New Roman" panose="02020603050405020304" pitchFamily="18" charset="0"/>
              </a:rPr>
              <a:t>Argumentar evaluaciones y juicios críticos, valorando el trabajo</a:t>
            </a:r>
            <a:r>
              <a:rPr lang="es-CL" dirty="0">
                <a:effectLst/>
                <a:latin typeface="Roboto" panose="02000000000000000000" pitchFamily="2" charset="0"/>
                <a:ea typeface="Roboto" panose="02000000000000000000" pitchFamily="2" charset="0"/>
                <a:cs typeface="Calibri" panose="020F0502020204030204" pitchFamily="34" charset="0"/>
              </a:rPr>
              <a:t> visual </a:t>
            </a:r>
            <a:r>
              <a:rPr lang="es-ES" dirty="0">
                <a:effectLst/>
                <a:latin typeface="Roboto" panose="02000000000000000000" pitchFamily="2" charset="0"/>
                <a:ea typeface="Roboto" panose="02000000000000000000" pitchFamily="2" charset="0"/>
                <a:cs typeface="Times New Roman" panose="02020603050405020304" pitchFamily="18" charset="0"/>
              </a:rPr>
              <a:t>personal y de sus pares, y seleccionando criterios de análisis según el tipo de trabajo o proyecto visual apreciado.</a:t>
            </a:r>
            <a:endParaRPr lang="es-CL"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9327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A2E1BA3E-DA0B-4CB3-93A0-35D1B06CC7C7}"/>
              </a:ext>
            </a:extLst>
          </p:cNvPr>
          <p:cNvSpPr>
            <a:spLocks noGrp="1"/>
          </p:cNvSpPr>
          <p:nvPr>
            <p:ph type="title"/>
          </p:nvPr>
        </p:nvSpPr>
        <p:spPr>
          <a:xfrm>
            <a:off x="838200" y="365125"/>
            <a:ext cx="10515600" cy="1325563"/>
          </a:xfrm>
        </p:spPr>
        <p:txBody>
          <a:bodyPr>
            <a:normAutofit/>
          </a:bodyPr>
          <a:lstStyle/>
          <a:p>
            <a:r>
              <a:rPr lang="es-ES_tradnl" b="1">
                <a:solidFill>
                  <a:srgbClr val="FFFFFF"/>
                </a:solidFill>
                <a:latin typeface="+mn-lt"/>
              </a:rPr>
              <a:t>¿Qué es una intervención artística?</a:t>
            </a:r>
            <a:endParaRPr lang="es-CL">
              <a:solidFill>
                <a:srgbClr val="FFFFFF"/>
              </a:solidFill>
            </a:endParaRPr>
          </a:p>
        </p:txBody>
      </p:sp>
      <p:graphicFrame>
        <p:nvGraphicFramePr>
          <p:cNvPr id="14" name="Marcador de contenido 2">
            <a:extLst>
              <a:ext uri="{FF2B5EF4-FFF2-40B4-BE49-F238E27FC236}">
                <a16:creationId xmlns:a16="http://schemas.microsoft.com/office/drawing/2014/main" id="{F5CA185E-D407-4F75-8547-8240A823F693}"/>
              </a:ext>
            </a:extLst>
          </p:cNvPr>
          <p:cNvGraphicFramePr>
            <a:graphicFrameLocks noGrp="1"/>
          </p:cNvGraphicFramePr>
          <p:nvPr>
            <p:ph idx="1"/>
            <p:extLst>
              <p:ext uri="{D42A27DB-BD31-4B8C-83A1-F6EECF244321}">
                <p14:modId xmlns:p14="http://schemas.microsoft.com/office/powerpoint/2010/main" val="250154801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8741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ítulo 1"/>
          <p:cNvSpPr>
            <a:spLocks noGrp="1"/>
          </p:cNvSpPr>
          <p:nvPr>
            <p:ph type="title"/>
          </p:nvPr>
        </p:nvSpPr>
        <p:spPr>
          <a:xfrm>
            <a:off x="574236" y="2331720"/>
            <a:ext cx="5111496" cy="1097280"/>
          </a:xfrm>
        </p:spPr>
        <p:txBody>
          <a:bodyPr vert="horz" lIns="91440" tIns="45720" rIns="91440" bIns="45720" rtlCol="0" anchor="ctr">
            <a:normAutofit fontScale="90000"/>
          </a:bodyPr>
          <a:lstStyle/>
          <a:p>
            <a:r>
              <a:rPr lang="en-US" b="1" kern="1200" dirty="0">
                <a:solidFill>
                  <a:schemeClr val="bg2">
                    <a:lumMod val="60000"/>
                    <a:lumOff val="40000"/>
                  </a:schemeClr>
                </a:solidFill>
                <a:latin typeface="+mj-lt"/>
                <a:ea typeface="+mj-ea"/>
                <a:cs typeface="+mj-cs"/>
              </a:rPr>
              <a:t>Museo </a:t>
            </a:r>
            <a:r>
              <a:rPr lang="en-US" b="1" kern="1200" dirty="0" err="1">
                <a:solidFill>
                  <a:schemeClr val="bg2">
                    <a:lumMod val="60000"/>
                    <a:lumOff val="40000"/>
                  </a:schemeClr>
                </a:solidFill>
                <a:latin typeface="+mj-lt"/>
                <a:ea typeface="+mj-ea"/>
                <a:cs typeface="+mj-cs"/>
              </a:rPr>
              <a:t>Arte</a:t>
            </a:r>
            <a:r>
              <a:rPr lang="en-US" b="1" kern="1200" dirty="0">
                <a:solidFill>
                  <a:schemeClr val="bg2">
                    <a:lumMod val="60000"/>
                    <a:lumOff val="40000"/>
                  </a:schemeClr>
                </a:solidFill>
                <a:latin typeface="+mj-lt"/>
                <a:ea typeface="+mj-ea"/>
                <a:cs typeface="+mj-cs"/>
              </a:rPr>
              <a:t> de Luz</a:t>
            </a:r>
            <a:br>
              <a:rPr lang="en-US" b="1" kern="1200" dirty="0">
                <a:solidFill>
                  <a:srgbClr val="FFFFFF"/>
                </a:solidFill>
                <a:latin typeface="+mj-lt"/>
                <a:ea typeface="+mj-ea"/>
                <a:cs typeface="+mj-cs"/>
              </a:rPr>
            </a:br>
            <a:br>
              <a:rPr lang="en-US" b="1" kern="1200" dirty="0">
                <a:solidFill>
                  <a:srgbClr val="FFFFFF"/>
                </a:solidFill>
                <a:latin typeface="+mj-lt"/>
                <a:ea typeface="+mj-ea"/>
                <a:cs typeface="+mj-cs"/>
              </a:rPr>
            </a:br>
            <a:br>
              <a:rPr lang="en-US" b="1" kern="1200" dirty="0">
                <a:solidFill>
                  <a:srgbClr val="FFFFFF"/>
                </a:solidFill>
                <a:latin typeface="+mj-lt"/>
                <a:ea typeface="+mj-ea"/>
                <a:cs typeface="+mj-cs"/>
              </a:rPr>
            </a:br>
            <a:r>
              <a:rPr lang="es-ES" sz="2700" b="0" i="0" dirty="0">
                <a:solidFill>
                  <a:schemeClr val="bg2">
                    <a:lumMod val="60000"/>
                    <a:lumOff val="40000"/>
                  </a:schemeClr>
                </a:solidFill>
                <a:effectLst/>
                <a:latin typeface="Segoe UI Historic" panose="020B0502040204020203" pitchFamily="34" charset="0"/>
              </a:rPr>
              <a:t>El “Museo Arte de Luz” es una plataforma artística y cultural emblemática y gratuita sobre la cuenca y muros del río Mapocho.</a:t>
            </a:r>
            <a:endParaRPr lang="en-US" b="1" kern="1200" dirty="0">
              <a:solidFill>
                <a:schemeClr val="bg2">
                  <a:lumMod val="60000"/>
                  <a:lumOff val="40000"/>
                </a:schemeClr>
              </a:solidFill>
              <a:latin typeface="+mj-lt"/>
              <a:ea typeface="+mj-ea"/>
              <a:cs typeface="+mj-cs"/>
            </a:endParaRPr>
          </a:p>
        </p:txBody>
      </p:sp>
      <p:sp>
        <p:nvSpPr>
          <p:cNvPr id="7" name="Rectángulo 6">
            <a:extLst>
              <a:ext uri="{FF2B5EF4-FFF2-40B4-BE49-F238E27FC236}">
                <a16:creationId xmlns:a16="http://schemas.microsoft.com/office/drawing/2014/main" id="{02222CBB-0C2C-4335-B415-DB83C165ED0C}"/>
              </a:ext>
            </a:extLst>
          </p:cNvPr>
          <p:cNvSpPr/>
          <p:nvPr/>
        </p:nvSpPr>
        <p:spPr>
          <a:xfrm>
            <a:off x="411099" y="5587151"/>
            <a:ext cx="4379976" cy="35478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000" dirty="0">
                <a:solidFill>
                  <a:srgbClr val="FFFFFF"/>
                </a:solidFill>
              </a:rPr>
              <a:t>https://www.youtube.com/watch?v=lO55e9ZSeIY</a:t>
            </a:r>
          </a:p>
        </p:txBody>
      </p:sp>
      <p:pic>
        <p:nvPicPr>
          <p:cNvPr id="2" name="Imagen 1">
            <a:extLst>
              <a:ext uri="{FF2B5EF4-FFF2-40B4-BE49-F238E27FC236}">
                <a16:creationId xmlns:a16="http://schemas.microsoft.com/office/drawing/2014/main" id="{DED03DEE-4B21-47FA-93C2-10C8CEF256FF}"/>
              </a:ext>
            </a:extLst>
          </p:cNvPr>
          <p:cNvPicPr>
            <a:picLocks noChangeAspect="1"/>
          </p:cNvPicPr>
          <p:nvPr/>
        </p:nvPicPr>
        <p:blipFill rotWithShape="1">
          <a:blip r:embed="rId3"/>
          <a:srcRect l="27271"/>
          <a:stretch/>
        </p:blipFill>
        <p:spPr>
          <a:xfrm>
            <a:off x="6771119" y="523805"/>
            <a:ext cx="5420880" cy="2757819"/>
          </a:xfrm>
          <a:custGeom>
            <a:avLst/>
            <a:gdLst/>
            <a:ahLst/>
            <a:cxnLst/>
            <a:rect l="l" t="t" r="r" b="b"/>
            <a:pathLst>
              <a:path w="5420880" h="2757819">
                <a:moveTo>
                  <a:pt x="1277860" y="0"/>
                </a:moveTo>
                <a:lnTo>
                  <a:pt x="5420880" y="0"/>
                </a:lnTo>
                <a:lnTo>
                  <a:pt x="5420880" y="2757819"/>
                </a:lnTo>
                <a:lnTo>
                  <a:pt x="0" y="2757819"/>
                </a:lnTo>
                <a:close/>
              </a:path>
            </a:pathLst>
          </a:custGeom>
        </p:spPr>
      </p:pic>
      <p:pic>
        <p:nvPicPr>
          <p:cNvPr id="11" name="Imagen 10">
            <a:extLst>
              <a:ext uri="{FF2B5EF4-FFF2-40B4-BE49-F238E27FC236}">
                <a16:creationId xmlns:a16="http://schemas.microsoft.com/office/drawing/2014/main" id="{C239DC5C-DDC9-4507-BE95-1D968700B880}"/>
              </a:ext>
            </a:extLst>
          </p:cNvPr>
          <p:cNvPicPr>
            <a:picLocks noChangeAspect="1"/>
          </p:cNvPicPr>
          <p:nvPr/>
        </p:nvPicPr>
        <p:blipFill rotWithShape="1">
          <a:blip r:embed="rId4"/>
          <a:srcRect t="18030" r="-1" b="-1"/>
          <a:stretch/>
        </p:blipFill>
        <p:spPr>
          <a:xfrm>
            <a:off x="4791075" y="3463056"/>
            <a:ext cx="5038428" cy="2756769"/>
          </a:xfrm>
          <a:custGeom>
            <a:avLst/>
            <a:gdLst/>
            <a:ahLst/>
            <a:cxnLst/>
            <a:rect l="l" t="t" r="r" b="b"/>
            <a:pathLst>
              <a:path w="4570758" h="2500884">
                <a:moveTo>
                  <a:pt x="1717230" y="0"/>
                </a:moveTo>
                <a:lnTo>
                  <a:pt x="4570758" y="0"/>
                </a:lnTo>
                <a:lnTo>
                  <a:pt x="3411951" y="2500884"/>
                </a:lnTo>
                <a:lnTo>
                  <a:pt x="3405728" y="2500884"/>
                </a:lnTo>
                <a:lnTo>
                  <a:pt x="2215937" y="2500884"/>
                </a:lnTo>
                <a:lnTo>
                  <a:pt x="565892" y="2500884"/>
                </a:lnTo>
                <a:lnTo>
                  <a:pt x="0" y="2500884"/>
                </a:lnTo>
                <a:lnTo>
                  <a:pt x="0" y="2500883"/>
                </a:lnTo>
                <a:lnTo>
                  <a:pt x="552186" y="2500883"/>
                </a:lnTo>
                <a:lnTo>
                  <a:pt x="558423" y="2500883"/>
                </a:lnTo>
                <a:close/>
              </a:path>
            </a:pathLst>
          </a:custGeom>
        </p:spPr>
      </p:pic>
      <p:pic>
        <p:nvPicPr>
          <p:cNvPr id="10" name="Imagen 9">
            <a:extLst>
              <a:ext uri="{FF2B5EF4-FFF2-40B4-BE49-F238E27FC236}">
                <a16:creationId xmlns:a16="http://schemas.microsoft.com/office/drawing/2014/main" id="{0F34E1C8-9652-4C88-8F98-5BE9150BFB22}"/>
              </a:ext>
            </a:extLst>
          </p:cNvPr>
          <p:cNvPicPr>
            <a:picLocks noChangeAspect="1"/>
          </p:cNvPicPr>
          <p:nvPr/>
        </p:nvPicPr>
        <p:blipFill rotWithShape="1">
          <a:blip r:embed="rId5"/>
          <a:srcRect t="11262" r="-3" b="46108"/>
          <a:stretch/>
        </p:blipFill>
        <p:spPr>
          <a:xfrm>
            <a:off x="8133963" y="3463056"/>
            <a:ext cx="4058036" cy="2756769"/>
          </a:xfrm>
          <a:custGeom>
            <a:avLst/>
            <a:gdLst/>
            <a:ahLst/>
            <a:cxnLst/>
            <a:rect l="l" t="t" r="r" b="b"/>
            <a:pathLst>
              <a:path w="4058036" h="2756769">
                <a:moveTo>
                  <a:pt x="1892933" y="0"/>
                </a:moveTo>
                <a:lnTo>
                  <a:pt x="4058036" y="0"/>
                </a:lnTo>
                <a:lnTo>
                  <a:pt x="4058036" y="2756769"/>
                </a:lnTo>
                <a:lnTo>
                  <a:pt x="0" y="2756769"/>
                </a:lnTo>
                <a:lnTo>
                  <a:pt x="0" y="2756768"/>
                </a:lnTo>
                <a:lnTo>
                  <a:pt x="608684" y="2756768"/>
                </a:lnTo>
                <a:lnTo>
                  <a:pt x="615560" y="2756768"/>
                </a:lnTo>
                <a:close/>
              </a:path>
            </a:pathLst>
          </a:custGeom>
        </p:spPr>
      </p:pic>
    </p:spTree>
    <p:extLst>
      <p:ext uri="{BB962C8B-B14F-4D97-AF65-F5344CB8AC3E}">
        <p14:creationId xmlns:p14="http://schemas.microsoft.com/office/powerpoint/2010/main" val="3226518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Imagen 3">
            <a:extLst>
              <a:ext uri="{FF2B5EF4-FFF2-40B4-BE49-F238E27FC236}">
                <a16:creationId xmlns:a16="http://schemas.microsoft.com/office/drawing/2014/main" id="{54EE4485-1466-4CA6-941D-C8A0D2956F61}"/>
              </a:ext>
            </a:extLst>
          </p:cNvPr>
          <p:cNvPicPr>
            <a:picLocks noChangeAspect="1"/>
          </p:cNvPicPr>
          <p:nvPr/>
        </p:nvPicPr>
        <p:blipFill rotWithShape="1">
          <a:blip r:embed="rId3"/>
          <a:srcRect t="15710" r="-1" b="-1"/>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37" y="875758"/>
            <a:ext cx="5219885" cy="5109539"/>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86" y="673591"/>
            <a:ext cx="5565913" cy="54154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734" y="1041621"/>
            <a:ext cx="4953365" cy="480152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Meiryo"/>
            </a:endParaRPr>
          </a:p>
        </p:txBody>
      </p:sp>
      <p:sp>
        <p:nvSpPr>
          <p:cNvPr id="2" name="Título 1">
            <a:extLst>
              <a:ext uri="{FF2B5EF4-FFF2-40B4-BE49-F238E27FC236}">
                <a16:creationId xmlns:a16="http://schemas.microsoft.com/office/drawing/2014/main" id="{EBF58B03-90A1-4E85-8B22-49B0777B907D}"/>
              </a:ext>
            </a:extLst>
          </p:cNvPr>
          <p:cNvSpPr>
            <a:spLocks noGrp="1"/>
          </p:cNvSpPr>
          <p:nvPr>
            <p:ph type="title"/>
          </p:nvPr>
        </p:nvSpPr>
        <p:spPr>
          <a:xfrm>
            <a:off x="1416871" y="769003"/>
            <a:ext cx="4181444" cy="2362673"/>
          </a:xfrm>
        </p:spPr>
        <p:txBody>
          <a:bodyPr vert="horz" lIns="91440" tIns="45720" rIns="91440" bIns="45720" rtlCol="0" anchor="b">
            <a:normAutofit/>
          </a:bodyPr>
          <a:lstStyle/>
          <a:p>
            <a:pPr algn="ctr"/>
            <a:r>
              <a:rPr lang="en-US" sz="5400" dirty="0" err="1">
                <a:solidFill>
                  <a:schemeClr val="tx1">
                    <a:lumMod val="75000"/>
                    <a:lumOff val="25000"/>
                  </a:schemeClr>
                </a:solidFill>
                <a:latin typeface="Roboto" panose="02000000000000000000" pitchFamily="2" charset="0"/>
                <a:ea typeface="Roboto" panose="02000000000000000000" pitchFamily="2" charset="0"/>
              </a:rPr>
              <a:t>Hecho</a:t>
            </a:r>
            <a:r>
              <a:rPr lang="en-US" sz="5400" dirty="0">
                <a:solidFill>
                  <a:schemeClr val="tx1">
                    <a:lumMod val="75000"/>
                    <a:lumOff val="25000"/>
                  </a:schemeClr>
                </a:solidFill>
                <a:latin typeface="Roboto" panose="02000000000000000000" pitchFamily="2" charset="0"/>
                <a:ea typeface="Roboto" panose="02000000000000000000" pitchFamily="2" charset="0"/>
              </a:rPr>
              <a:t> en casa</a:t>
            </a:r>
          </a:p>
        </p:txBody>
      </p:sp>
      <p:sp>
        <p:nvSpPr>
          <p:cNvPr id="3" name="Marcador de contenido 2">
            <a:extLst>
              <a:ext uri="{FF2B5EF4-FFF2-40B4-BE49-F238E27FC236}">
                <a16:creationId xmlns:a16="http://schemas.microsoft.com/office/drawing/2014/main" id="{F27A303D-4484-4606-9DEA-1E550A46D951}"/>
              </a:ext>
            </a:extLst>
          </p:cNvPr>
          <p:cNvSpPr>
            <a:spLocks noGrp="1"/>
          </p:cNvSpPr>
          <p:nvPr>
            <p:ph idx="1"/>
          </p:nvPr>
        </p:nvSpPr>
        <p:spPr>
          <a:xfrm>
            <a:off x="1440905" y="3145945"/>
            <a:ext cx="3942255" cy="1735771"/>
          </a:xfrm>
        </p:spPr>
        <p:txBody>
          <a:bodyPr vert="horz" lIns="91440" tIns="45720" rIns="91440" bIns="45720" rtlCol="0" anchor="t">
            <a:normAutofit fontScale="92500"/>
          </a:bodyPr>
          <a:lstStyle/>
          <a:p>
            <a:pPr marL="0" indent="0" algn="ctr">
              <a:buNone/>
            </a:pPr>
            <a:r>
              <a:rPr lang="es-CL" sz="2400" dirty="0">
                <a:solidFill>
                  <a:schemeClr val="tx1">
                    <a:lumMod val="75000"/>
                    <a:lumOff val="25000"/>
                  </a:schemeClr>
                </a:solidFill>
                <a:latin typeface="Roboto" panose="02000000000000000000" pitchFamily="2" charset="0"/>
                <a:ea typeface="Roboto" panose="02000000000000000000" pitchFamily="2" charset="0"/>
              </a:rPr>
              <a:t>Es un t</a:t>
            </a:r>
            <a:r>
              <a:rPr lang="es-CL" sz="2400" b="0" i="0" dirty="0">
                <a:solidFill>
                  <a:schemeClr val="tx1">
                    <a:lumMod val="75000"/>
                    <a:lumOff val="25000"/>
                  </a:schemeClr>
                </a:solidFill>
                <a:effectLst/>
                <a:latin typeface="Roboto" panose="02000000000000000000" pitchFamily="2" charset="0"/>
                <a:ea typeface="Roboto" panose="02000000000000000000" pitchFamily="2" charset="0"/>
              </a:rPr>
              <a:t>our de arte urbano a partir de intervenciones artísticas que hacen del espacio público un juego del que todos pueden participar.</a:t>
            </a:r>
            <a:endParaRPr lang="es-CL" sz="2400" dirty="0">
              <a:solidFill>
                <a:schemeClr val="tx1">
                  <a:lumMod val="75000"/>
                  <a:lumOff val="2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32724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3855D45-27EC-42BD-9972-750C6BF4DD96}"/>
              </a:ext>
            </a:extLst>
          </p:cNvPr>
          <p:cNvPicPr>
            <a:picLocks noChangeAspect="1"/>
          </p:cNvPicPr>
          <p:nvPr/>
        </p:nvPicPr>
        <p:blipFill rotWithShape="1">
          <a:blip r:embed="rId3"/>
          <a:srcRect l="1820" r="19331" b="-4"/>
          <a:stretch/>
        </p:blipFill>
        <p:spPr>
          <a:xfrm>
            <a:off x="20" y="10"/>
            <a:ext cx="4003019" cy="3388883"/>
          </a:xfrm>
          <a:prstGeom prst="rect">
            <a:avLst/>
          </a:prstGeom>
        </p:spPr>
      </p:pic>
      <p:pic>
        <p:nvPicPr>
          <p:cNvPr id="8" name="Imagen 7">
            <a:extLst>
              <a:ext uri="{FF2B5EF4-FFF2-40B4-BE49-F238E27FC236}">
                <a16:creationId xmlns:a16="http://schemas.microsoft.com/office/drawing/2014/main" id="{E8A02D48-8918-421A-83B3-C28E9B536D85}"/>
              </a:ext>
            </a:extLst>
          </p:cNvPr>
          <p:cNvPicPr>
            <a:picLocks noChangeAspect="1"/>
          </p:cNvPicPr>
          <p:nvPr/>
        </p:nvPicPr>
        <p:blipFill rotWithShape="1">
          <a:blip r:embed="rId4"/>
          <a:srcRect l="4352" r="20309"/>
          <a:stretch/>
        </p:blipFill>
        <p:spPr>
          <a:xfrm>
            <a:off x="4094479" y="10"/>
            <a:ext cx="4014047" cy="3383270"/>
          </a:xfrm>
          <a:prstGeom prst="rect">
            <a:avLst/>
          </a:prstGeom>
        </p:spPr>
      </p:pic>
      <p:pic>
        <p:nvPicPr>
          <p:cNvPr id="9" name="Imagen 8">
            <a:extLst>
              <a:ext uri="{FF2B5EF4-FFF2-40B4-BE49-F238E27FC236}">
                <a16:creationId xmlns:a16="http://schemas.microsoft.com/office/drawing/2014/main" id="{FDFA466D-E677-45C4-B3DC-7218D0E3D73E}"/>
              </a:ext>
            </a:extLst>
          </p:cNvPr>
          <p:cNvPicPr>
            <a:picLocks noChangeAspect="1"/>
          </p:cNvPicPr>
          <p:nvPr/>
        </p:nvPicPr>
        <p:blipFill rotWithShape="1">
          <a:blip r:embed="rId5"/>
          <a:srcRect l="17249" r="16198" b="2"/>
          <a:stretch/>
        </p:blipFill>
        <p:spPr>
          <a:xfrm>
            <a:off x="8188960" y="10"/>
            <a:ext cx="4003039" cy="3383270"/>
          </a:xfrm>
          <a:prstGeom prst="rect">
            <a:avLst/>
          </a:prstGeom>
        </p:spPr>
      </p:pic>
      <p:pic>
        <p:nvPicPr>
          <p:cNvPr id="13" name="Imagen 12">
            <a:extLst>
              <a:ext uri="{FF2B5EF4-FFF2-40B4-BE49-F238E27FC236}">
                <a16:creationId xmlns:a16="http://schemas.microsoft.com/office/drawing/2014/main" id="{022BF73E-6A0C-4AEC-8C69-9F0FDB1FB5D0}"/>
              </a:ext>
            </a:extLst>
          </p:cNvPr>
          <p:cNvPicPr>
            <a:picLocks noChangeAspect="1"/>
          </p:cNvPicPr>
          <p:nvPr/>
        </p:nvPicPr>
        <p:blipFill rotWithShape="1">
          <a:blip r:embed="rId6"/>
          <a:srcRect l="1752" r="19398" b="-4"/>
          <a:stretch/>
        </p:blipFill>
        <p:spPr>
          <a:xfrm>
            <a:off x="20" y="3469102"/>
            <a:ext cx="4003019" cy="3388893"/>
          </a:xfrm>
          <a:prstGeom prst="rect">
            <a:avLst/>
          </a:prstGeom>
        </p:spPr>
      </p:pic>
      <p:pic>
        <p:nvPicPr>
          <p:cNvPr id="12" name="Imagen 11">
            <a:extLst>
              <a:ext uri="{FF2B5EF4-FFF2-40B4-BE49-F238E27FC236}">
                <a16:creationId xmlns:a16="http://schemas.microsoft.com/office/drawing/2014/main" id="{50D676AD-6E4D-4ECF-ABDB-3BAC08D8B795}"/>
              </a:ext>
            </a:extLst>
          </p:cNvPr>
          <p:cNvPicPr>
            <a:picLocks noChangeAspect="1"/>
          </p:cNvPicPr>
          <p:nvPr/>
        </p:nvPicPr>
        <p:blipFill rotWithShape="1">
          <a:blip r:embed="rId7"/>
          <a:srcRect l="15311" r="5492" b="-4"/>
          <a:stretch/>
        </p:blipFill>
        <p:spPr>
          <a:xfrm>
            <a:off x="4094479" y="3469102"/>
            <a:ext cx="4014047" cy="3383280"/>
          </a:xfrm>
          <a:prstGeom prst="rect">
            <a:avLst/>
          </a:prstGeom>
        </p:spPr>
      </p:pic>
      <p:pic>
        <p:nvPicPr>
          <p:cNvPr id="15" name="Imagen 14">
            <a:extLst>
              <a:ext uri="{FF2B5EF4-FFF2-40B4-BE49-F238E27FC236}">
                <a16:creationId xmlns:a16="http://schemas.microsoft.com/office/drawing/2014/main" id="{39732975-2D1F-455C-BA52-0FE9C4360810}"/>
              </a:ext>
            </a:extLst>
          </p:cNvPr>
          <p:cNvPicPr>
            <a:picLocks noChangeAspect="1"/>
          </p:cNvPicPr>
          <p:nvPr/>
        </p:nvPicPr>
        <p:blipFill rotWithShape="1">
          <a:blip r:embed="rId8"/>
          <a:srcRect l="12969" r="8398" b="-4"/>
          <a:stretch/>
        </p:blipFill>
        <p:spPr>
          <a:xfrm>
            <a:off x="8199966" y="3469102"/>
            <a:ext cx="3992034" cy="3388893"/>
          </a:xfrm>
          <a:prstGeom prst="rect">
            <a:avLst/>
          </a:prstGeom>
        </p:spPr>
      </p:pic>
    </p:spTree>
    <p:extLst>
      <p:ext uri="{BB962C8B-B14F-4D97-AF65-F5344CB8AC3E}">
        <p14:creationId xmlns:p14="http://schemas.microsoft.com/office/powerpoint/2010/main" val="1049620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39732975-2D1F-455C-BA52-0FE9C4360810}"/>
              </a:ext>
            </a:extLst>
          </p:cNvPr>
          <p:cNvPicPr>
            <a:picLocks noChangeAspect="1"/>
          </p:cNvPicPr>
          <p:nvPr/>
        </p:nvPicPr>
        <p:blipFill rotWithShape="1">
          <a:blip r:embed="rId3"/>
          <a:srcRect l="12969" r="8398" b="-4"/>
          <a:stretch/>
        </p:blipFill>
        <p:spPr>
          <a:xfrm>
            <a:off x="8236876" y="3469956"/>
            <a:ext cx="3955123" cy="3357559"/>
          </a:xfrm>
          <a:prstGeom prst="rect">
            <a:avLst/>
          </a:prstGeom>
        </p:spPr>
      </p:pic>
      <p:sp>
        <p:nvSpPr>
          <p:cNvPr id="25" name="CuadroTexto 24">
            <a:extLst>
              <a:ext uri="{FF2B5EF4-FFF2-40B4-BE49-F238E27FC236}">
                <a16:creationId xmlns:a16="http://schemas.microsoft.com/office/drawing/2014/main" id="{4ED92D1D-2C38-40D7-95D4-4C931957882F}"/>
              </a:ext>
            </a:extLst>
          </p:cNvPr>
          <p:cNvSpPr txBox="1"/>
          <p:nvPr/>
        </p:nvSpPr>
        <p:spPr>
          <a:xfrm>
            <a:off x="4091431" y="3428999"/>
            <a:ext cx="3851856" cy="3247043"/>
          </a:xfrm>
          <a:prstGeom prst="rect">
            <a:avLst/>
          </a:prstGeom>
          <a:noFill/>
        </p:spPr>
        <p:txBody>
          <a:bodyPr wrap="square">
            <a:spAutoFit/>
          </a:bodyPr>
          <a:lstStyle/>
          <a:p>
            <a:endParaRPr lang="es-ES" dirty="0">
              <a:solidFill>
                <a:schemeClr val="bg2">
                  <a:lumMod val="60000"/>
                  <a:lumOff val="40000"/>
                </a:schemeClr>
              </a:solidFill>
            </a:endParaRPr>
          </a:p>
          <a:p>
            <a:pPr algn="ctr"/>
            <a:r>
              <a:rPr lang="es-ES" sz="1700" b="1" dirty="0">
                <a:solidFill>
                  <a:schemeClr val="bg2">
                    <a:lumMod val="60000"/>
                    <a:lumOff val="40000"/>
                  </a:schemeClr>
                </a:solidFill>
              </a:rPr>
              <a:t>PATO DE HULE</a:t>
            </a:r>
          </a:p>
          <a:p>
            <a:r>
              <a:rPr lang="es-ES" sz="1700" dirty="0">
                <a:solidFill>
                  <a:schemeClr val="bg2">
                    <a:lumMod val="60000"/>
                    <a:lumOff val="40000"/>
                  </a:schemeClr>
                </a:solidFill>
              </a:rPr>
              <a:t>Flotando en la ciudad como en las aguas de una gran bañera, una de las obras más populares de la historia del festival creada por </a:t>
            </a:r>
            <a:r>
              <a:rPr lang="es-ES" sz="1700" dirty="0" err="1">
                <a:solidFill>
                  <a:schemeClr val="bg2">
                    <a:lumMod val="60000"/>
                    <a:lumOff val="40000"/>
                  </a:schemeClr>
                </a:solidFill>
              </a:rPr>
              <a:t>Florentin</a:t>
            </a:r>
            <a:r>
              <a:rPr lang="es-ES" sz="1700" dirty="0">
                <a:solidFill>
                  <a:schemeClr val="bg2">
                    <a:lumMod val="60000"/>
                    <a:lumOff val="40000"/>
                  </a:schemeClr>
                </a:solidFill>
              </a:rPr>
              <a:t> </a:t>
            </a:r>
            <a:r>
              <a:rPr lang="es-ES" sz="1700" dirty="0" err="1">
                <a:solidFill>
                  <a:schemeClr val="bg2">
                    <a:lumMod val="60000"/>
                    <a:lumOff val="40000"/>
                  </a:schemeClr>
                </a:solidFill>
              </a:rPr>
              <a:t>Hofman</a:t>
            </a:r>
            <a:r>
              <a:rPr lang="es-ES" sz="1700" dirty="0">
                <a:solidFill>
                  <a:schemeClr val="bg2">
                    <a:lumMod val="60000"/>
                    <a:lumOff val="40000"/>
                  </a:schemeClr>
                </a:solidFill>
              </a:rPr>
              <a:t>, artista holandés, famoso por sus esculturas gigantes que mezclan con humor la iconografía pop, este artista sabe cómo sorprender al público con obras de gran tamaño que remiten a juguetes de la infancia</a:t>
            </a:r>
            <a:endParaRPr lang="es-CL" sz="1700" dirty="0">
              <a:solidFill>
                <a:schemeClr val="bg2">
                  <a:lumMod val="60000"/>
                  <a:lumOff val="40000"/>
                </a:schemeClr>
              </a:solidFill>
            </a:endParaRPr>
          </a:p>
        </p:txBody>
      </p:sp>
      <p:sp>
        <p:nvSpPr>
          <p:cNvPr id="27" name="CuadroTexto 26">
            <a:extLst>
              <a:ext uri="{FF2B5EF4-FFF2-40B4-BE49-F238E27FC236}">
                <a16:creationId xmlns:a16="http://schemas.microsoft.com/office/drawing/2014/main" id="{AEDC937C-B464-4609-A761-DE6B0C233E6F}"/>
              </a:ext>
            </a:extLst>
          </p:cNvPr>
          <p:cNvSpPr txBox="1"/>
          <p:nvPr/>
        </p:nvSpPr>
        <p:spPr>
          <a:xfrm>
            <a:off x="8138682" y="136237"/>
            <a:ext cx="3851856" cy="3247043"/>
          </a:xfrm>
          <a:prstGeom prst="rect">
            <a:avLst/>
          </a:prstGeom>
          <a:noFill/>
        </p:spPr>
        <p:txBody>
          <a:bodyPr wrap="square">
            <a:spAutoFit/>
          </a:bodyPr>
          <a:lstStyle/>
          <a:p>
            <a:pPr algn="ctr"/>
            <a:r>
              <a:rPr lang="es-ES" sz="1700" b="1" dirty="0">
                <a:solidFill>
                  <a:schemeClr val="bg2">
                    <a:lumMod val="60000"/>
                    <a:lumOff val="40000"/>
                  </a:schemeClr>
                </a:solidFill>
              </a:rPr>
              <a:t>ROBOT DE JUGUETE</a:t>
            </a:r>
          </a:p>
          <a:p>
            <a:r>
              <a:rPr lang="es-ES" sz="1700" dirty="0">
                <a:solidFill>
                  <a:schemeClr val="bg2">
                    <a:lumMod val="60000"/>
                    <a:lumOff val="40000"/>
                  </a:schemeClr>
                </a:solidFill>
              </a:rPr>
              <a:t>Inspirando a más personas a tomar conciencia de la relevancia de gestionar correctamente nuestros residuos electrónicos, un equipo de artistas exploró con imaginación las bodegas de Entel en busca de materiales que usaron como partes de la ornamentación de esta obra: un robot de más de 7 metros de altura que busca inspirar a las personas a reciclar de manera entretenida la tecnología que dejamos de usar</a:t>
            </a:r>
            <a:r>
              <a:rPr lang="es-ES" dirty="0">
                <a:solidFill>
                  <a:schemeClr val="bg2">
                    <a:lumMod val="60000"/>
                    <a:lumOff val="40000"/>
                  </a:schemeClr>
                </a:solidFill>
              </a:rPr>
              <a:t>.</a:t>
            </a:r>
            <a:endParaRPr lang="es-CL" dirty="0">
              <a:solidFill>
                <a:schemeClr val="bg2">
                  <a:lumMod val="60000"/>
                  <a:lumOff val="40000"/>
                </a:schemeClr>
              </a:solidFill>
            </a:endParaRPr>
          </a:p>
        </p:txBody>
      </p:sp>
      <p:sp>
        <p:nvSpPr>
          <p:cNvPr id="29" name="CuadroTexto 28">
            <a:extLst>
              <a:ext uri="{FF2B5EF4-FFF2-40B4-BE49-F238E27FC236}">
                <a16:creationId xmlns:a16="http://schemas.microsoft.com/office/drawing/2014/main" id="{AA7C23BF-2F35-4C2E-8EA0-4267AB02AF41}"/>
              </a:ext>
            </a:extLst>
          </p:cNvPr>
          <p:cNvSpPr txBox="1"/>
          <p:nvPr/>
        </p:nvSpPr>
        <p:spPr>
          <a:xfrm>
            <a:off x="0" y="26818"/>
            <a:ext cx="4091431" cy="3493264"/>
          </a:xfrm>
          <a:prstGeom prst="rect">
            <a:avLst/>
          </a:prstGeom>
          <a:noFill/>
        </p:spPr>
        <p:txBody>
          <a:bodyPr wrap="square">
            <a:spAutoFit/>
          </a:bodyPr>
          <a:lstStyle/>
          <a:p>
            <a:pPr algn="ctr"/>
            <a:r>
              <a:rPr lang="es-ES" sz="1700" b="1" dirty="0">
                <a:solidFill>
                  <a:schemeClr val="bg2">
                    <a:lumMod val="60000"/>
                    <a:lumOff val="40000"/>
                  </a:schemeClr>
                </a:solidFill>
                <a:latin typeface="Roboto" panose="02000000000000000000" pitchFamily="2" charset="0"/>
                <a:ea typeface="Roboto" panose="02000000000000000000" pitchFamily="2" charset="0"/>
              </a:rPr>
              <a:t>HUEVOS FRITOS</a:t>
            </a:r>
          </a:p>
          <a:p>
            <a:r>
              <a:rPr lang="es-ES" sz="1700" dirty="0">
                <a:solidFill>
                  <a:schemeClr val="bg2">
                    <a:lumMod val="60000"/>
                    <a:lumOff val="40000"/>
                  </a:schemeClr>
                </a:solidFill>
                <a:latin typeface="Roboto" panose="02000000000000000000" pitchFamily="2" charset="0"/>
                <a:ea typeface="Roboto" panose="02000000000000000000" pitchFamily="2" charset="0"/>
              </a:rPr>
              <a:t>«</a:t>
            </a:r>
            <a:r>
              <a:rPr lang="es-ES" sz="1700" dirty="0" err="1">
                <a:solidFill>
                  <a:schemeClr val="bg2">
                    <a:lumMod val="60000"/>
                    <a:lumOff val="40000"/>
                  </a:schemeClr>
                </a:solidFill>
                <a:latin typeface="Roboto" panose="02000000000000000000" pitchFamily="2" charset="0"/>
                <a:ea typeface="Roboto" panose="02000000000000000000" pitchFamily="2" charset="0"/>
              </a:rPr>
              <a:t>Kissing</a:t>
            </a:r>
            <a:r>
              <a:rPr lang="es-ES" sz="1700" dirty="0">
                <a:solidFill>
                  <a:schemeClr val="bg2">
                    <a:lumMod val="60000"/>
                    <a:lumOff val="40000"/>
                  </a:schemeClr>
                </a:solidFill>
                <a:latin typeface="Roboto" panose="02000000000000000000" pitchFamily="2" charset="0"/>
                <a:ea typeface="Roboto" panose="02000000000000000000" pitchFamily="2" charset="0"/>
              </a:rPr>
              <a:t> </a:t>
            </a:r>
            <a:r>
              <a:rPr lang="es-ES" sz="1700" dirty="0" err="1">
                <a:solidFill>
                  <a:schemeClr val="bg2">
                    <a:lumMod val="60000"/>
                    <a:lumOff val="40000"/>
                  </a:schemeClr>
                </a:solidFill>
                <a:latin typeface="Roboto" panose="02000000000000000000" pitchFamily="2" charset="0"/>
                <a:ea typeface="Roboto" panose="02000000000000000000" pitchFamily="2" charset="0"/>
              </a:rPr>
              <a:t>eggs</a:t>
            </a:r>
            <a:r>
              <a:rPr lang="es-ES" sz="1700" dirty="0">
                <a:solidFill>
                  <a:schemeClr val="bg2">
                    <a:lumMod val="60000"/>
                    <a:lumOff val="40000"/>
                  </a:schemeClr>
                </a:solidFill>
                <a:latin typeface="Roboto" panose="02000000000000000000" pitchFamily="2" charset="0"/>
                <a:ea typeface="Roboto" panose="02000000000000000000" pitchFamily="2" charset="0"/>
              </a:rPr>
              <a:t>» es el nombre de esta obra: una pareja de huevos que se dejará caer en la ciudad para recordarnos que, si no nos preocupamos del calentamiento global, estamos fritos.</a:t>
            </a:r>
          </a:p>
          <a:p>
            <a:r>
              <a:rPr lang="es-ES" sz="1700" dirty="0">
                <a:solidFill>
                  <a:schemeClr val="bg2">
                    <a:lumMod val="60000"/>
                    <a:lumOff val="40000"/>
                  </a:schemeClr>
                </a:solidFill>
                <a:latin typeface="Roboto" panose="02000000000000000000" pitchFamily="2" charset="0"/>
                <a:ea typeface="Roboto" panose="02000000000000000000" pitchFamily="2" charset="0"/>
              </a:rPr>
              <a:t>En esta obra, su creador el Holandés </a:t>
            </a:r>
            <a:r>
              <a:rPr lang="es-ES" sz="1700" dirty="0" err="1">
                <a:solidFill>
                  <a:schemeClr val="bg2">
                    <a:lumMod val="60000"/>
                    <a:lumOff val="40000"/>
                  </a:schemeClr>
                </a:solidFill>
                <a:latin typeface="Roboto" panose="02000000000000000000" pitchFamily="2" charset="0"/>
                <a:ea typeface="Roboto" panose="02000000000000000000" pitchFamily="2" charset="0"/>
              </a:rPr>
              <a:t>Henk</a:t>
            </a:r>
            <a:r>
              <a:rPr lang="es-ES" sz="1700" dirty="0">
                <a:solidFill>
                  <a:schemeClr val="bg2">
                    <a:lumMod val="60000"/>
                    <a:lumOff val="40000"/>
                  </a:schemeClr>
                </a:solidFill>
                <a:latin typeface="Roboto" panose="02000000000000000000" pitchFamily="2" charset="0"/>
                <a:ea typeface="Roboto" panose="02000000000000000000" pitchFamily="2" charset="0"/>
              </a:rPr>
              <a:t> </a:t>
            </a:r>
            <a:r>
              <a:rPr lang="es-ES" sz="1700" dirty="0" err="1">
                <a:solidFill>
                  <a:schemeClr val="bg2">
                    <a:lumMod val="60000"/>
                    <a:lumOff val="40000"/>
                  </a:schemeClr>
                </a:solidFill>
                <a:latin typeface="Roboto" panose="02000000000000000000" pitchFamily="2" charset="0"/>
                <a:ea typeface="Roboto" panose="02000000000000000000" pitchFamily="2" charset="0"/>
              </a:rPr>
              <a:t>Hofstra</a:t>
            </a:r>
            <a:r>
              <a:rPr lang="es-ES" sz="1700" dirty="0">
                <a:solidFill>
                  <a:schemeClr val="bg2">
                    <a:lumMod val="60000"/>
                    <a:lumOff val="40000"/>
                  </a:schemeClr>
                </a:solidFill>
                <a:latin typeface="Roboto" panose="02000000000000000000" pitchFamily="2" charset="0"/>
                <a:ea typeface="Roboto" panose="02000000000000000000" pitchFamily="2" charset="0"/>
              </a:rPr>
              <a:t> explota el sentido del humor y busca modificar la relación de las personas con el espacio público por medio de intervenciones urbanas de grandes dimensiones.</a:t>
            </a:r>
            <a:endParaRPr lang="es-CL" sz="1700" dirty="0">
              <a:solidFill>
                <a:schemeClr val="bg2">
                  <a:lumMod val="60000"/>
                  <a:lumOff val="40000"/>
                </a:schemeClr>
              </a:solidFill>
              <a:latin typeface="Roboto" panose="02000000000000000000" pitchFamily="2" charset="0"/>
              <a:ea typeface="Roboto" panose="02000000000000000000" pitchFamily="2" charset="0"/>
            </a:endParaRPr>
          </a:p>
        </p:txBody>
      </p:sp>
      <p:pic>
        <p:nvPicPr>
          <p:cNvPr id="19" name="Picture 2">
            <a:extLst>
              <a:ext uri="{FF2B5EF4-FFF2-40B4-BE49-F238E27FC236}">
                <a16:creationId xmlns:a16="http://schemas.microsoft.com/office/drawing/2014/main" id="{B132BB75-7577-4065-B5F3-71837F1D85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12" t="16613" r="21430" b="10076"/>
          <a:stretch/>
        </p:blipFill>
        <p:spPr bwMode="auto">
          <a:xfrm>
            <a:off x="0" y="3469956"/>
            <a:ext cx="3741247" cy="3421083"/>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DAC4A339-AAFB-41A2-BBAD-7EAA53F64462}"/>
              </a:ext>
            </a:extLst>
          </p:cNvPr>
          <p:cNvPicPr>
            <a:picLocks noChangeAspect="1"/>
          </p:cNvPicPr>
          <p:nvPr/>
        </p:nvPicPr>
        <p:blipFill rotWithShape="1">
          <a:blip r:embed="rId5"/>
          <a:srcRect l="10000" r="9086"/>
          <a:stretch/>
        </p:blipFill>
        <p:spPr>
          <a:xfrm>
            <a:off x="4111096" y="55983"/>
            <a:ext cx="3625322" cy="3360336"/>
          </a:xfrm>
          <a:prstGeom prst="rect">
            <a:avLst/>
          </a:prstGeom>
        </p:spPr>
      </p:pic>
    </p:spTree>
    <p:extLst>
      <p:ext uri="{BB962C8B-B14F-4D97-AF65-F5344CB8AC3E}">
        <p14:creationId xmlns:p14="http://schemas.microsoft.com/office/powerpoint/2010/main" val="1112914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8A02D48-8918-421A-83B3-C28E9B536D85}"/>
              </a:ext>
            </a:extLst>
          </p:cNvPr>
          <p:cNvPicPr>
            <a:picLocks noChangeAspect="1"/>
          </p:cNvPicPr>
          <p:nvPr/>
        </p:nvPicPr>
        <p:blipFill rotWithShape="1">
          <a:blip r:embed="rId3"/>
          <a:srcRect l="4455" r="20413"/>
          <a:stretch/>
        </p:blipFill>
        <p:spPr>
          <a:xfrm>
            <a:off x="8188960" y="-73732"/>
            <a:ext cx="4003039" cy="3383270"/>
          </a:xfrm>
          <a:prstGeom prst="rect">
            <a:avLst/>
          </a:prstGeom>
        </p:spPr>
      </p:pic>
      <p:sp>
        <p:nvSpPr>
          <p:cNvPr id="10" name="CuadroTexto 9">
            <a:extLst>
              <a:ext uri="{FF2B5EF4-FFF2-40B4-BE49-F238E27FC236}">
                <a16:creationId xmlns:a16="http://schemas.microsoft.com/office/drawing/2014/main" id="{7A51CBD9-1787-4B9B-B5C0-D24A9D882E02}"/>
              </a:ext>
            </a:extLst>
          </p:cNvPr>
          <p:cNvSpPr txBox="1"/>
          <p:nvPr/>
        </p:nvSpPr>
        <p:spPr>
          <a:xfrm>
            <a:off x="8199964" y="3429000"/>
            <a:ext cx="4003019" cy="3493264"/>
          </a:xfrm>
          <a:prstGeom prst="rect">
            <a:avLst/>
          </a:prstGeom>
          <a:noFill/>
        </p:spPr>
        <p:txBody>
          <a:bodyPr wrap="square">
            <a:spAutoFit/>
          </a:bodyPr>
          <a:lstStyle/>
          <a:p>
            <a:pPr algn="ctr"/>
            <a:r>
              <a:rPr lang="es-ES" sz="1700" b="1" i="0" dirty="0">
                <a:solidFill>
                  <a:schemeClr val="bg2">
                    <a:lumMod val="60000"/>
                    <a:lumOff val="40000"/>
                  </a:schemeClr>
                </a:solidFill>
                <a:effectLst/>
                <a:latin typeface="Roboto" panose="02000000000000000000" pitchFamily="2" charset="0"/>
              </a:rPr>
              <a:t>TROLL DE MADERA</a:t>
            </a:r>
          </a:p>
          <a:p>
            <a:r>
              <a:rPr lang="es-ES" sz="1700" b="0" i="0" dirty="0">
                <a:solidFill>
                  <a:schemeClr val="bg2">
                    <a:lumMod val="60000"/>
                    <a:lumOff val="40000"/>
                  </a:schemeClr>
                </a:solidFill>
                <a:effectLst/>
                <a:latin typeface="Roboto" panose="02000000000000000000" pitchFamily="2" charset="0"/>
              </a:rPr>
              <a:t>«Ulla» la troll de madera en que se</a:t>
            </a:r>
            <a:r>
              <a:rPr lang="es-ES" sz="1700" dirty="0">
                <a:solidFill>
                  <a:schemeClr val="bg2">
                    <a:lumMod val="60000"/>
                    <a:lumOff val="40000"/>
                  </a:schemeClr>
                </a:solidFill>
                <a:latin typeface="Roboto" panose="02000000000000000000" pitchFamily="2" charset="0"/>
              </a:rPr>
              <a:t> reutilizaron más de 3 toneladas de pallets, </a:t>
            </a:r>
            <a:r>
              <a:rPr lang="es-ES" sz="1700" b="0" i="0" dirty="0">
                <a:solidFill>
                  <a:schemeClr val="bg2">
                    <a:lumMod val="60000"/>
                    <a:lumOff val="40000"/>
                  </a:schemeClr>
                </a:solidFill>
                <a:effectLst/>
                <a:latin typeface="Roboto" panose="02000000000000000000" pitchFamily="2" charset="0"/>
              </a:rPr>
              <a:t>llega desde los bosques de Dinamarca para compartir un mensaje ecológico y promover ciudades más verdes a través del reciclaje.</a:t>
            </a:r>
            <a:r>
              <a:rPr lang="es-ES" sz="1700" dirty="0">
                <a:solidFill>
                  <a:schemeClr val="bg2">
                    <a:lumMod val="60000"/>
                    <a:lumOff val="40000"/>
                  </a:schemeClr>
                </a:solidFill>
                <a:latin typeface="Roboto" panose="02000000000000000000" pitchFamily="2" charset="0"/>
              </a:rPr>
              <a:t>  Su creador Thomas </a:t>
            </a:r>
            <a:r>
              <a:rPr lang="es-ES" sz="1700" dirty="0" err="1">
                <a:solidFill>
                  <a:schemeClr val="bg2">
                    <a:lumMod val="60000"/>
                    <a:lumOff val="40000"/>
                  </a:schemeClr>
                </a:solidFill>
                <a:latin typeface="Roboto" panose="02000000000000000000" pitchFamily="2" charset="0"/>
              </a:rPr>
              <a:t>Dambo</a:t>
            </a:r>
            <a:r>
              <a:rPr lang="es-ES" sz="1700" dirty="0">
                <a:solidFill>
                  <a:schemeClr val="bg2">
                    <a:lumMod val="60000"/>
                    <a:lumOff val="40000"/>
                  </a:schemeClr>
                </a:solidFill>
                <a:latin typeface="Roboto" panose="02000000000000000000" pitchFamily="2" charset="0"/>
              </a:rPr>
              <a:t>, artista y diseñador danés busca  a través del arte llamar la atención sobre la cantidad de desechos que generamos, otorgándole un nuevo sentido a esos </a:t>
            </a:r>
            <a:r>
              <a:rPr lang="es-ES" sz="1700" dirty="0">
                <a:solidFill>
                  <a:schemeClr val="bg1">
                    <a:lumMod val="65000"/>
                  </a:schemeClr>
                </a:solidFill>
                <a:latin typeface="Roboto" panose="02000000000000000000" pitchFamily="2" charset="0"/>
              </a:rPr>
              <a:t>residuos como recurso creativo. </a:t>
            </a:r>
            <a:endParaRPr lang="es-ES" sz="1700" b="0" i="0" dirty="0">
              <a:solidFill>
                <a:schemeClr val="bg1">
                  <a:lumMod val="65000"/>
                </a:schemeClr>
              </a:solidFill>
              <a:effectLst/>
              <a:latin typeface="Roboto" panose="02000000000000000000" pitchFamily="2" charset="0"/>
            </a:endParaRPr>
          </a:p>
        </p:txBody>
      </p:sp>
      <p:sp>
        <p:nvSpPr>
          <p:cNvPr id="16" name="CuadroTexto 15">
            <a:extLst>
              <a:ext uri="{FF2B5EF4-FFF2-40B4-BE49-F238E27FC236}">
                <a16:creationId xmlns:a16="http://schemas.microsoft.com/office/drawing/2014/main" id="{78B09451-94F6-4060-BD09-87B5C7862F4A}"/>
              </a:ext>
            </a:extLst>
          </p:cNvPr>
          <p:cNvSpPr txBox="1"/>
          <p:nvPr/>
        </p:nvSpPr>
        <p:spPr>
          <a:xfrm>
            <a:off x="182882" y="3560220"/>
            <a:ext cx="3820159" cy="2970044"/>
          </a:xfrm>
          <a:prstGeom prst="rect">
            <a:avLst/>
          </a:prstGeom>
          <a:noFill/>
        </p:spPr>
        <p:txBody>
          <a:bodyPr wrap="square">
            <a:spAutoFit/>
          </a:bodyPr>
          <a:lstStyle/>
          <a:p>
            <a:pPr algn="ctr"/>
            <a:r>
              <a:rPr lang="es-ES" sz="1700" b="1" dirty="0">
                <a:solidFill>
                  <a:schemeClr val="bg2">
                    <a:lumMod val="60000"/>
                    <a:lumOff val="40000"/>
                  </a:schemeClr>
                </a:solidFill>
                <a:latin typeface="Roboto" panose="02000000000000000000" pitchFamily="2" charset="0"/>
                <a:ea typeface="Roboto" panose="02000000000000000000" pitchFamily="2" charset="0"/>
              </a:rPr>
              <a:t>CARACOLES</a:t>
            </a:r>
          </a:p>
          <a:p>
            <a:r>
              <a:rPr lang="es-ES" sz="1700" dirty="0">
                <a:solidFill>
                  <a:schemeClr val="bg2">
                    <a:lumMod val="60000"/>
                    <a:lumOff val="40000"/>
                  </a:schemeClr>
                </a:solidFill>
                <a:latin typeface="Roboto" panose="02000000000000000000" pitchFamily="2" charset="0"/>
                <a:ea typeface="Roboto" panose="02000000000000000000" pitchFamily="2" charset="0"/>
              </a:rPr>
              <a:t>Caracoles vienen a regenerar nuestros espacios públicos, invitándonos a salir de casa y sacar los cachitos al sol.</a:t>
            </a:r>
          </a:p>
          <a:p>
            <a:r>
              <a:rPr lang="es-ES" sz="1700" dirty="0">
                <a:solidFill>
                  <a:schemeClr val="bg2">
                    <a:lumMod val="60000"/>
                    <a:lumOff val="40000"/>
                  </a:schemeClr>
                </a:solidFill>
                <a:latin typeface="Roboto" panose="02000000000000000000" pitchFamily="2" charset="0"/>
                <a:ea typeface="Roboto" panose="02000000000000000000" pitchFamily="2" charset="0"/>
              </a:rPr>
              <a:t>Sus creadores, el colectivo italiano Cracking Art,  expresa su compromiso medioambiental empleando plástico reciclado en obras que instalan en el espacio público.</a:t>
            </a:r>
            <a:endParaRPr lang="es-CL" sz="1700" dirty="0">
              <a:solidFill>
                <a:schemeClr val="bg2">
                  <a:lumMod val="60000"/>
                  <a:lumOff val="40000"/>
                </a:schemeClr>
              </a:solidFill>
              <a:latin typeface="Roboto" panose="02000000000000000000" pitchFamily="2" charset="0"/>
              <a:ea typeface="Roboto" panose="02000000000000000000" pitchFamily="2" charset="0"/>
            </a:endParaRPr>
          </a:p>
        </p:txBody>
      </p:sp>
      <p:pic>
        <p:nvPicPr>
          <p:cNvPr id="4" name="Imagen 3">
            <a:extLst>
              <a:ext uri="{FF2B5EF4-FFF2-40B4-BE49-F238E27FC236}">
                <a16:creationId xmlns:a16="http://schemas.microsoft.com/office/drawing/2014/main" id="{56974691-A561-44D6-9378-32D0129D2BED}"/>
              </a:ext>
            </a:extLst>
          </p:cNvPr>
          <p:cNvPicPr>
            <a:picLocks noChangeAspect="1"/>
          </p:cNvPicPr>
          <p:nvPr/>
        </p:nvPicPr>
        <p:blipFill rotWithShape="1">
          <a:blip r:embed="rId4"/>
          <a:srcRect l="9086" r="11372"/>
          <a:stretch/>
        </p:blipFill>
        <p:spPr>
          <a:xfrm>
            <a:off x="-10983" y="-36461"/>
            <a:ext cx="4014024" cy="3366647"/>
          </a:xfrm>
          <a:prstGeom prst="rect">
            <a:avLst/>
          </a:prstGeom>
        </p:spPr>
      </p:pic>
      <p:sp>
        <p:nvSpPr>
          <p:cNvPr id="17" name="CuadroTexto 16">
            <a:extLst>
              <a:ext uri="{FF2B5EF4-FFF2-40B4-BE49-F238E27FC236}">
                <a16:creationId xmlns:a16="http://schemas.microsoft.com/office/drawing/2014/main" id="{4DC1FD2A-B8B0-4531-84C5-75940E3102E6}"/>
              </a:ext>
            </a:extLst>
          </p:cNvPr>
          <p:cNvSpPr txBox="1"/>
          <p:nvPr/>
        </p:nvSpPr>
        <p:spPr>
          <a:xfrm>
            <a:off x="4014002" y="132881"/>
            <a:ext cx="4185962" cy="2970044"/>
          </a:xfrm>
          <a:prstGeom prst="rect">
            <a:avLst/>
          </a:prstGeom>
          <a:noFill/>
        </p:spPr>
        <p:txBody>
          <a:bodyPr wrap="square">
            <a:spAutoFit/>
          </a:bodyPr>
          <a:lstStyle/>
          <a:p>
            <a:pPr algn="ctr"/>
            <a:r>
              <a:rPr lang="es-ES" sz="1700" b="1" i="0" cap="all" dirty="0">
                <a:solidFill>
                  <a:schemeClr val="bg2">
                    <a:lumMod val="60000"/>
                    <a:lumOff val="40000"/>
                  </a:schemeClr>
                </a:solidFill>
                <a:effectLst/>
                <a:latin typeface="Roboto" panose="02000000000000000000" pitchFamily="2" charset="0"/>
                <a:ea typeface="Roboto" panose="02000000000000000000" pitchFamily="2" charset="0"/>
              </a:rPr>
              <a:t>El Tendedero </a:t>
            </a:r>
          </a:p>
          <a:p>
            <a:pPr algn="ctr"/>
            <a:r>
              <a:rPr lang="es-CL" sz="1700" dirty="0">
                <a:solidFill>
                  <a:schemeClr val="bg2">
                    <a:lumMod val="60000"/>
                    <a:lumOff val="40000"/>
                  </a:schemeClr>
                </a:solidFill>
                <a:latin typeface="Roboto" panose="02000000000000000000" pitchFamily="2" charset="0"/>
                <a:ea typeface="Roboto" panose="02000000000000000000" pitchFamily="2" charset="0"/>
              </a:rPr>
              <a:t>Once prendas gigantes cuelgan desde un cordel a 8 metros de altura. Están recién lavadas y colgadas, listas para cercarse al sol y chorrean agua, refrescando el espacio. La obra del </a:t>
            </a:r>
            <a:r>
              <a:rPr lang="es-CL" sz="1700" i="1" dirty="0">
                <a:solidFill>
                  <a:schemeClr val="bg2">
                    <a:lumMod val="60000"/>
                    <a:lumOff val="40000"/>
                  </a:schemeClr>
                </a:solidFill>
                <a:latin typeface="Roboto" panose="02000000000000000000" pitchFamily="2" charset="0"/>
                <a:ea typeface="Roboto" panose="02000000000000000000" pitchFamily="2" charset="0"/>
              </a:rPr>
              <a:t>colectivo australiano "The </a:t>
            </a:r>
            <a:r>
              <a:rPr lang="es-CL" sz="1700" i="1" dirty="0" err="1">
                <a:solidFill>
                  <a:schemeClr val="bg2">
                    <a:lumMod val="60000"/>
                    <a:lumOff val="40000"/>
                  </a:schemeClr>
                </a:solidFill>
                <a:latin typeface="Roboto" panose="02000000000000000000" pitchFamily="2" charset="0"/>
                <a:ea typeface="Roboto" panose="02000000000000000000" pitchFamily="2" charset="0"/>
              </a:rPr>
              <a:t>Glue</a:t>
            </a:r>
            <a:r>
              <a:rPr lang="es-CL" sz="1700" i="1" dirty="0">
                <a:solidFill>
                  <a:schemeClr val="bg2">
                    <a:lumMod val="60000"/>
                    <a:lumOff val="40000"/>
                  </a:schemeClr>
                </a:solidFill>
                <a:latin typeface="Roboto" panose="02000000000000000000" pitchFamily="2" charset="0"/>
                <a:ea typeface="Roboto" panose="02000000000000000000" pitchFamily="2" charset="0"/>
              </a:rPr>
              <a:t> </a:t>
            </a:r>
            <a:r>
              <a:rPr lang="es-CL" sz="1700" i="1" dirty="0" err="1">
                <a:solidFill>
                  <a:schemeClr val="bg2">
                    <a:lumMod val="60000"/>
                    <a:lumOff val="40000"/>
                  </a:schemeClr>
                </a:solidFill>
                <a:latin typeface="Roboto" panose="02000000000000000000" pitchFamily="2" charset="0"/>
                <a:ea typeface="Roboto" panose="02000000000000000000" pitchFamily="2" charset="0"/>
              </a:rPr>
              <a:t>Society</a:t>
            </a:r>
            <a:r>
              <a:rPr lang="es-CL" sz="1700" i="1" dirty="0">
                <a:solidFill>
                  <a:schemeClr val="bg2">
                    <a:lumMod val="60000"/>
                    <a:lumOff val="40000"/>
                  </a:schemeClr>
                </a:solidFill>
                <a:latin typeface="Roboto" panose="02000000000000000000" pitchFamily="2" charset="0"/>
                <a:ea typeface="Roboto" panose="02000000000000000000" pitchFamily="2" charset="0"/>
              </a:rPr>
              <a:t>", </a:t>
            </a:r>
            <a:r>
              <a:rPr lang="es-CL" sz="1700" dirty="0">
                <a:solidFill>
                  <a:schemeClr val="bg2">
                    <a:lumMod val="60000"/>
                    <a:lumOff val="40000"/>
                  </a:schemeClr>
                </a:solidFill>
                <a:latin typeface="Roboto" panose="02000000000000000000" pitchFamily="2" charset="0"/>
                <a:ea typeface="Roboto" panose="02000000000000000000" pitchFamily="2" charset="0"/>
              </a:rPr>
              <a:t>que se ha caracterizado por intervenir los espacios públicos buscando que el asombro y el humor entre en el acontecer cotidiano de los transeúntes </a:t>
            </a:r>
            <a:endParaRPr lang="es-CL" sz="1700" b="1" i="0" cap="all" dirty="0">
              <a:solidFill>
                <a:schemeClr val="bg2">
                  <a:lumMod val="60000"/>
                  <a:lumOff val="40000"/>
                </a:schemeClr>
              </a:solidFill>
              <a:effectLst/>
              <a:latin typeface="Roboto" panose="02000000000000000000" pitchFamily="2" charset="0"/>
              <a:ea typeface="Roboto" panose="02000000000000000000" pitchFamily="2" charset="0"/>
            </a:endParaRPr>
          </a:p>
        </p:txBody>
      </p:sp>
      <p:pic>
        <p:nvPicPr>
          <p:cNvPr id="6" name="Imagen 5">
            <a:extLst>
              <a:ext uri="{FF2B5EF4-FFF2-40B4-BE49-F238E27FC236}">
                <a16:creationId xmlns:a16="http://schemas.microsoft.com/office/drawing/2014/main" id="{6D4ED084-69D8-43F6-903E-70D97B6F7742}"/>
              </a:ext>
            </a:extLst>
          </p:cNvPr>
          <p:cNvPicPr>
            <a:picLocks noChangeAspect="1"/>
          </p:cNvPicPr>
          <p:nvPr/>
        </p:nvPicPr>
        <p:blipFill rotWithShape="1">
          <a:blip r:embed="rId5"/>
          <a:srcRect l="1" r="35366" b="14854"/>
          <a:stretch/>
        </p:blipFill>
        <p:spPr>
          <a:xfrm>
            <a:off x="4003042" y="3330187"/>
            <a:ext cx="4014024" cy="3527814"/>
          </a:xfrm>
          <a:prstGeom prst="rect">
            <a:avLst/>
          </a:prstGeom>
        </p:spPr>
      </p:pic>
    </p:spTree>
    <p:extLst>
      <p:ext uri="{BB962C8B-B14F-4D97-AF65-F5344CB8AC3E}">
        <p14:creationId xmlns:p14="http://schemas.microsoft.com/office/powerpoint/2010/main" val="740875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33F5FB-3A0C-45F1-88B9-B3E75F48F148}"/>
              </a:ext>
            </a:extLst>
          </p:cNvPr>
          <p:cNvPicPr>
            <a:picLocks noChangeAspect="1"/>
          </p:cNvPicPr>
          <p:nvPr/>
        </p:nvPicPr>
        <p:blipFill>
          <a:blip r:embed="rId2"/>
          <a:stretch>
            <a:fillRect/>
          </a:stretch>
        </p:blipFill>
        <p:spPr>
          <a:xfrm>
            <a:off x="0" y="0"/>
            <a:ext cx="4349577" cy="3262183"/>
          </a:xfrm>
          <a:prstGeom prst="rect">
            <a:avLst/>
          </a:prstGeom>
        </p:spPr>
      </p:pic>
      <p:sp>
        <p:nvSpPr>
          <p:cNvPr id="6" name="CuadroTexto 5">
            <a:extLst>
              <a:ext uri="{FF2B5EF4-FFF2-40B4-BE49-F238E27FC236}">
                <a16:creationId xmlns:a16="http://schemas.microsoft.com/office/drawing/2014/main" id="{4F7B2783-BE0B-423F-A7AF-3B21F9B942DD}"/>
              </a:ext>
            </a:extLst>
          </p:cNvPr>
          <p:cNvSpPr txBox="1"/>
          <p:nvPr/>
        </p:nvSpPr>
        <p:spPr>
          <a:xfrm>
            <a:off x="4573197" y="18335"/>
            <a:ext cx="4349577" cy="2970044"/>
          </a:xfrm>
          <a:prstGeom prst="rect">
            <a:avLst/>
          </a:prstGeom>
          <a:noFill/>
        </p:spPr>
        <p:txBody>
          <a:bodyPr wrap="square">
            <a:spAutoFit/>
          </a:bodyPr>
          <a:lstStyle/>
          <a:p>
            <a:pPr algn="ctr"/>
            <a:r>
              <a:rPr lang="es-ES" sz="1700" b="1" i="0" cap="all" dirty="0">
                <a:solidFill>
                  <a:schemeClr val="bg2">
                    <a:lumMod val="60000"/>
                    <a:lumOff val="40000"/>
                  </a:schemeClr>
                </a:solidFill>
                <a:effectLst/>
                <a:latin typeface="Roboto" panose="02000000000000000000" pitchFamily="2" charset="0"/>
                <a:ea typeface="Roboto" panose="02000000000000000000" pitchFamily="2" charset="0"/>
              </a:rPr>
              <a:t>DON LUCHO</a:t>
            </a:r>
          </a:p>
          <a:p>
            <a:pPr algn="l"/>
            <a:r>
              <a:rPr lang="es-ES" sz="1700" b="0" i="0" dirty="0">
                <a:solidFill>
                  <a:schemeClr val="bg2">
                    <a:lumMod val="60000"/>
                    <a:lumOff val="40000"/>
                  </a:schemeClr>
                </a:solidFill>
                <a:effectLst/>
                <a:latin typeface="Roboto" panose="02000000000000000000" pitchFamily="2" charset="0"/>
                <a:ea typeface="Roboto" panose="02000000000000000000" pitchFamily="2" charset="0"/>
              </a:rPr>
              <a:t>Seudónimo de Luis Valdés, artista chileno de 22 años que reproduce escenas tridimensionales, con la ayuda de un plumón negro, cajas de cartón y materiales de desecho. Ha construido desde sartenes y zapatillas de gran tamaño a casas, cocinas y su propio dormitorio, así como un auto chocado en una esquina de Santiago de Chile y una avioneta estrellada en otro de los rincones de la ciudad</a:t>
            </a:r>
          </a:p>
        </p:txBody>
      </p:sp>
      <p:pic>
        <p:nvPicPr>
          <p:cNvPr id="7" name="Imagen 6">
            <a:extLst>
              <a:ext uri="{FF2B5EF4-FFF2-40B4-BE49-F238E27FC236}">
                <a16:creationId xmlns:a16="http://schemas.microsoft.com/office/drawing/2014/main" id="{DBE815FC-92F5-49B8-B2F8-215323CFA0AE}"/>
              </a:ext>
            </a:extLst>
          </p:cNvPr>
          <p:cNvPicPr>
            <a:picLocks noChangeAspect="1"/>
          </p:cNvPicPr>
          <p:nvPr/>
        </p:nvPicPr>
        <p:blipFill rotWithShape="1">
          <a:blip r:embed="rId3"/>
          <a:srcRect l="25293" r="19653" b="10753"/>
          <a:stretch/>
        </p:blipFill>
        <p:spPr>
          <a:xfrm>
            <a:off x="9173497" y="0"/>
            <a:ext cx="3018502" cy="3262183"/>
          </a:xfrm>
          <a:prstGeom prst="rect">
            <a:avLst/>
          </a:prstGeom>
        </p:spPr>
      </p:pic>
      <p:sp>
        <p:nvSpPr>
          <p:cNvPr id="9" name="CuadroTexto 8">
            <a:extLst>
              <a:ext uri="{FF2B5EF4-FFF2-40B4-BE49-F238E27FC236}">
                <a16:creationId xmlns:a16="http://schemas.microsoft.com/office/drawing/2014/main" id="{916B8E3B-1F5C-4EAD-AE6E-4C5E94DA5B35}"/>
              </a:ext>
            </a:extLst>
          </p:cNvPr>
          <p:cNvSpPr txBox="1"/>
          <p:nvPr/>
        </p:nvSpPr>
        <p:spPr>
          <a:xfrm>
            <a:off x="9173496" y="3429000"/>
            <a:ext cx="3136489" cy="3293209"/>
          </a:xfrm>
          <a:prstGeom prst="rect">
            <a:avLst/>
          </a:prstGeom>
          <a:noFill/>
        </p:spPr>
        <p:txBody>
          <a:bodyPr wrap="square">
            <a:spAutoFit/>
          </a:bodyPr>
          <a:lstStyle/>
          <a:p>
            <a:pPr algn="ctr"/>
            <a:r>
              <a:rPr lang="es-ES" sz="1600" b="1" i="0" cap="all" dirty="0">
                <a:solidFill>
                  <a:schemeClr val="bg2">
                    <a:lumMod val="60000"/>
                    <a:lumOff val="40000"/>
                  </a:schemeClr>
                </a:solidFill>
                <a:effectLst/>
                <a:latin typeface="Roboto" panose="02000000000000000000" pitchFamily="2" charset="0"/>
              </a:rPr>
              <a:t>GRUPO GRIFO</a:t>
            </a:r>
          </a:p>
          <a:p>
            <a:pPr algn="l"/>
            <a:r>
              <a:rPr lang="es-ES" sz="1600" b="0" i="0" dirty="0">
                <a:solidFill>
                  <a:schemeClr val="bg2">
                    <a:lumMod val="60000"/>
                    <a:lumOff val="40000"/>
                  </a:schemeClr>
                </a:solidFill>
                <a:effectLst/>
                <a:latin typeface="Roboto" panose="02000000000000000000" pitchFamily="2" charset="0"/>
              </a:rPr>
              <a:t>Misterioso colectivo de arte urbano formado por anónimos artistas chilenos, que durante una década ha instalado provocativas intervenciones urbanas por las calles de Santiago, generando nuevos puntos de comunicación con el espacio público, a través de obras de carácter filosófico que suelen desplegar una gran dosis de humo</a:t>
            </a:r>
          </a:p>
        </p:txBody>
      </p:sp>
      <p:pic>
        <p:nvPicPr>
          <p:cNvPr id="10" name="Imagen 9">
            <a:extLst>
              <a:ext uri="{FF2B5EF4-FFF2-40B4-BE49-F238E27FC236}">
                <a16:creationId xmlns:a16="http://schemas.microsoft.com/office/drawing/2014/main" id="{FF25B10A-2A17-4029-BC6F-47BC761D43D6}"/>
              </a:ext>
            </a:extLst>
          </p:cNvPr>
          <p:cNvPicPr>
            <a:picLocks noChangeAspect="1"/>
          </p:cNvPicPr>
          <p:nvPr/>
        </p:nvPicPr>
        <p:blipFill rotWithShape="1">
          <a:blip r:embed="rId4"/>
          <a:srcRect l="38496" r="35860" b="28817"/>
          <a:stretch/>
        </p:blipFill>
        <p:spPr>
          <a:xfrm>
            <a:off x="4383990" y="3279269"/>
            <a:ext cx="2036475" cy="3585495"/>
          </a:xfrm>
          <a:prstGeom prst="rect">
            <a:avLst/>
          </a:prstGeom>
        </p:spPr>
      </p:pic>
      <p:pic>
        <p:nvPicPr>
          <p:cNvPr id="11" name="Imagen 10">
            <a:extLst>
              <a:ext uri="{FF2B5EF4-FFF2-40B4-BE49-F238E27FC236}">
                <a16:creationId xmlns:a16="http://schemas.microsoft.com/office/drawing/2014/main" id="{4D0A690F-780D-4D0E-88C3-A9CAE98079C4}"/>
              </a:ext>
            </a:extLst>
          </p:cNvPr>
          <p:cNvPicPr>
            <a:picLocks noChangeAspect="1"/>
          </p:cNvPicPr>
          <p:nvPr/>
        </p:nvPicPr>
        <p:blipFill rotWithShape="1">
          <a:blip r:embed="rId5"/>
          <a:srcRect l="19808" r="42828"/>
          <a:stretch/>
        </p:blipFill>
        <p:spPr>
          <a:xfrm>
            <a:off x="7067477" y="3264521"/>
            <a:ext cx="2106019" cy="3575144"/>
          </a:xfrm>
          <a:prstGeom prst="rect">
            <a:avLst/>
          </a:prstGeom>
        </p:spPr>
      </p:pic>
      <p:sp>
        <p:nvSpPr>
          <p:cNvPr id="13" name="CuadroTexto 12">
            <a:extLst>
              <a:ext uri="{FF2B5EF4-FFF2-40B4-BE49-F238E27FC236}">
                <a16:creationId xmlns:a16="http://schemas.microsoft.com/office/drawing/2014/main" id="{48BD37DF-4B37-4CD6-9BCD-43D5A9A696A7}"/>
              </a:ext>
            </a:extLst>
          </p:cNvPr>
          <p:cNvSpPr txBox="1"/>
          <p:nvPr/>
        </p:nvSpPr>
        <p:spPr>
          <a:xfrm>
            <a:off x="39929" y="3280518"/>
            <a:ext cx="4325594" cy="3539430"/>
          </a:xfrm>
          <a:prstGeom prst="rect">
            <a:avLst/>
          </a:prstGeom>
          <a:noFill/>
        </p:spPr>
        <p:txBody>
          <a:bodyPr wrap="square">
            <a:spAutoFit/>
          </a:bodyPr>
          <a:lstStyle/>
          <a:p>
            <a:pPr algn="ctr"/>
            <a:r>
              <a:rPr lang="es-ES" sz="1600" b="1" i="0" cap="all" dirty="0">
                <a:solidFill>
                  <a:schemeClr val="bg2">
                    <a:lumMod val="60000"/>
                    <a:lumOff val="40000"/>
                  </a:schemeClr>
                </a:solidFill>
                <a:effectLst/>
                <a:latin typeface="Roboto" panose="02000000000000000000" pitchFamily="2" charset="0"/>
              </a:rPr>
              <a:t>STAMPAA + DÍNAMO</a:t>
            </a:r>
          </a:p>
          <a:p>
            <a:pPr algn="l"/>
            <a:r>
              <a:rPr lang="es-ES" sz="1600" b="0" i="0" dirty="0">
                <a:solidFill>
                  <a:schemeClr val="bg2">
                    <a:lumMod val="60000"/>
                    <a:lumOff val="40000"/>
                  </a:schemeClr>
                </a:solidFill>
                <a:effectLst/>
                <a:latin typeface="Roboto" panose="02000000000000000000" pitchFamily="2" charset="0"/>
              </a:rPr>
              <a:t>El equipo, conformado por los arquitectos Nuria Espina y Xavier Pujol (Dínamo) y Gema L. March y Carlos Pesquera (</a:t>
            </a:r>
            <a:r>
              <a:rPr lang="es-ES" sz="1600" b="0" i="0" dirty="0" err="1">
                <a:solidFill>
                  <a:schemeClr val="bg2">
                    <a:lumMod val="60000"/>
                    <a:lumOff val="40000"/>
                  </a:schemeClr>
                </a:solidFill>
                <a:effectLst/>
                <a:latin typeface="Roboto" panose="02000000000000000000" pitchFamily="2" charset="0"/>
              </a:rPr>
              <a:t>Stampaa</a:t>
            </a:r>
            <a:r>
              <a:rPr lang="es-ES" sz="1600" b="0" i="0" dirty="0">
                <a:solidFill>
                  <a:schemeClr val="bg2">
                    <a:lumMod val="60000"/>
                    <a:lumOff val="40000"/>
                  </a:schemeClr>
                </a:solidFill>
                <a:effectLst/>
                <a:latin typeface="Roboto" panose="02000000000000000000" pitchFamily="2" charset="0"/>
              </a:rPr>
              <a:t>), instaló la intervención titulada “¿Y si te detienes a mirar?” en el frontis del Centro Cultural Gabriela Mistral. La obra fue una invitación a reflexionar sobre el frenético ritmo en que viven las personas en las ciudades, a través de la instalación de 20 personas imaginarias colgadas desde lo alto del techo exterior del GAM, que obligaban a los transeúntes a salir de su cuadro visual diario.</a:t>
            </a:r>
          </a:p>
        </p:txBody>
      </p:sp>
    </p:spTree>
    <p:extLst>
      <p:ext uri="{BB962C8B-B14F-4D97-AF65-F5344CB8AC3E}">
        <p14:creationId xmlns:p14="http://schemas.microsoft.com/office/powerpoint/2010/main" val="1139455475"/>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4612</TotalTime>
  <Words>1480</Words>
  <Application>Microsoft Office PowerPoint</Application>
  <PresentationFormat>Panorámica</PresentationFormat>
  <Paragraphs>84</Paragraphs>
  <Slides>16</Slides>
  <Notes>8</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16</vt:i4>
      </vt:variant>
    </vt:vector>
  </HeadingPairs>
  <TitlesOfParts>
    <vt:vector size="24" baseType="lpstr">
      <vt:lpstr>Meiryo</vt:lpstr>
      <vt:lpstr>Arial</vt:lpstr>
      <vt:lpstr>Calibri</vt:lpstr>
      <vt:lpstr>Calibri Light</vt:lpstr>
      <vt:lpstr>inherit</vt:lpstr>
      <vt:lpstr>Roboto</vt:lpstr>
      <vt:lpstr>Segoe UI Historic</vt:lpstr>
      <vt:lpstr>Office Theme</vt:lpstr>
      <vt:lpstr>Intervención artística 2°medio </vt:lpstr>
      <vt:lpstr>Objetivos</vt:lpstr>
      <vt:lpstr>¿Qué es una intervención artística?</vt:lpstr>
      <vt:lpstr>Museo Arte de Luz   El “Museo Arte de Luz” es una plataforma artística y cultural emblemática y gratuita sobre la cuenca y muros del río Mapocho.</vt:lpstr>
      <vt:lpstr>Hecho en casa</vt:lpstr>
      <vt:lpstr>Presentación de PowerPoint</vt:lpstr>
      <vt:lpstr>Presentación de PowerPoint</vt:lpstr>
      <vt:lpstr>Presentación de PowerPoint</vt:lpstr>
      <vt:lpstr>Presentación de PowerPoint</vt:lpstr>
      <vt:lpstr>Gonzalo Mezza  El proyecto de Museo Visual </vt:lpstr>
      <vt:lpstr>Líneas de Nazca 2013</vt:lpstr>
      <vt:lpstr>Luego de observar las ”Líneas de Nazca” de Fernando Prats responde:</vt:lpstr>
      <vt:lpstr>Chisto y Jeanne-Claude </vt:lpstr>
      <vt:lpstr>Presentación de PowerPoint</vt:lpstr>
      <vt:lpstr>Actividad: Intervenir artísticamente el establecimiento a partir de un trabajo artístico</vt:lpstr>
      <vt:lpstr>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Intervención artística</dc:title>
  <dc:creator>Carmen Julia Undurraga Ossa</dc:creator>
  <cp:lastModifiedBy>Carmen Julia Undurraga Ossa</cp:lastModifiedBy>
  <cp:revision>8</cp:revision>
  <dcterms:created xsi:type="dcterms:W3CDTF">2020-01-22T18:30:50Z</dcterms:created>
  <dcterms:modified xsi:type="dcterms:W3CDTF">2021-12-27T18:31:09Z</dcterms:modified>
</cp:coreProperties>
</file>