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79" r:id="rId5"/>
    <p:sldId id="276" r:id="rId6"/>
    <p:sldId id="277" r:id="rId7"/>
    <p:sldId id="280" r:id="rId8"/>
    <p:sldId id="278" r:id="rId9"/>
    <p:sldId id="274" r:id="rId10"/>
    <p:sldId id="273" r:id="rId11"/>
    <p:sldId id="260" r:id="rId12"/>
    <p:sldId id="262" r:id="rId13"/>
    <p:sldId id="259" r:id="rId14"/>
    <p:sldId id="281" r:id="rId15"/>
    <p:sldId id="270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Julia Undurraga Ossa" initials="CJUO" lastIdx="1" clrIdx="0">
    <p:extLst>
      <p:ext uri="{19B8F6BF-5375-455C-9EA6-DF929625EA0E}">
        <p15:presenceInfo xmlns:p15="http://schemas.microsoft.com/office/powerpoint/2012/main" userId="S::carmen.undurraga@mineduc.cl::1eb87c68-7f83-471f-ae65-8ba612ca88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064"/>
    <a:srgbClr val="FFFFFF"/>
    <a:srgbClr val="89985A"/>
    <a:srgbClr val="8CB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8D24F-E59A-433A-9FA1-4B5AE1AB2181}" v="2" dt="2022-09-22T15:43:2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6"/>
    <p:restoredTop sz="94620"/>
  </p:normalViewPr>
  <p:slideViewPr>
    <p:cSldViewPr snapToGrid="0" snapToObjects="1">
      <p:cViewPr varScale="1">
        <p:scale>
          <a:sx n="90" d="100"/>
          <a:sy n="90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Patricio Pardo Ortega" userId="241a5d7c-1ced-47e7-999b-99c99a498961" providerId="ADAL" clId="{D2B8D24F-E59A-433A-9FA1-4B5AE1AB2181}"/>
    <pc:docChg chg="modSld">
      <pc:chgData name="Alexis Patricio Pardo Ortega" userId="241a5d7c-1ced-47e7-999b-99c99a498961" providerId="ADAL" clId="{D2B8D24F-E59A-433A-9FA1-4B5AE1AB2181}" dt="2022-09-22T15:43:43.259" v="14" actId="2"/>
      <pc:docMkLst>
        <pc:docMk/>
      </pc:docMkLst>
      <pc:sldChg chg="modSp">
        <pc:chgData name="Alexis Patricio Pardo Ortega" userId="241a5d7c-1ced-47e7-999b-99c99a498961" providerId="ADAL" clId="{D2B8D24F-E59A-433A-9FA1-4B5AE1AB2181}" dt="2022-09-22T15:43:26.354" v="1" actId="2"/>
        <pc:sldMkLst>
          <pc:docMk/>
          <pc:sldMk cId="210336843" sldId="256"/>
        </pc:sldMkLst>
        <pc:spChg chg="mod">
          <ac:chgData name="Alexis Patricio Pardo Ortega" userId="241a5d7c-1ced-47e7-999b-99c99a498961" providerId="ADAL" clId="{D2B8D24F-E59A-433A-9FA1-4B5AE1AB2181}" dt="2022-09-22T15:43:26.354" v="1" actId="2"/>
          <ac:spMkLst>
            <pc:docMk/>
            <pc:sldMk cId="210336843" sldId="256"/>
            <ac:spMk id="2" creationId="{00000000-0000-0000-0000-000000000000}"/>
          </ac:spMkLst>
        </pc:spChg>
      </pc:sldChg>
      <pc:sldChg chg="modSp mod">
        <pc:chgData name="Alexis Patricio Pardo Ortega" userId="241a5d7c-1ced-47e7-999b-99c99a498961" providerId="ADAL" clId="{D2B8D24F-E59A-433A-9FA1-4B5AE1AB2181}" dt="2022-09-22T15:43:29.994" v="3" actId="2"/>
        <pc:sldMkLst>
          <pc:docMk/>
          <pc:sldMk cId="3782084340" sldId="276"/>
        </pc:sldMkLst>
        <pc:spChg chg="mod">
          <ac:chgData name="Alexis Patricio Pardo Ortega" userId="241a5d7c-1ced-47e7-999b-99c99a498961" providerId="ADAL" clId="{D2B8D24F-E59A-433A-9FA1-4B5AE1AB2181}" dt="2022-09-22T15:43:29.994" v="3" actId="2"/>
          <ac:spMkLst>
            <pc:docMk/>
            <pc:sldMk cId="3782084340" sldId="276"/>
            <ac:spMk id="22" creationId="{774B5AD1-7171-4068-BC03-755D477A7664}"/>
          </ac:spMkLst>
        </pc:spChg>
      </pc:sldChg>
      <pc:sldChg chg="modSp mod">
        <pc:chgData name="Alexis Patricio Pardo Ortega" userId="241a5d7c-1ced-47e7-999b-99c99a498961" providerId="ADAL" clId="{D2B8D24F-E59A-433A-9FA1-4B5AE1AB2181}" dt="2022-09-22T15:43:31.827" v="4" actId="2"/>
        <pc:sldMkLst>
          <pc:docMk/>
          <pc:sldMk cId="3168414633" sldId="277"/>
        </pc:sldMkLst>
        <pc:spChg chg="mod">
          <ac:chgData name="Alexis Patricio Pardo Ortega" userId="241a5d7c-1ced-47e7-999b-99c99a498961" providerId="ADAL" clId="{D2B8D24F-E59A-433A-9FA1-4B5AE1AB2181}" dt="2022-09-22T15:43:31.827" v="4" actId="2"/>
          <ac:spMkLst>
            <pc:docMk/>
            <pc:sldMk cId="3168414633" sldId="277"/>
            <ac:spMk id="27" creationId="{58F9B8F5-B0BC-4014-9E46-5CBEF4D7FF9D}"/>
          </ac:spMkLst>
        </pc:spChg>
      </pc:sldChg>
      <pc:sldChg chg="modSp mod">
        <pc:chgData name="Alexis Patricio Pardo Ortega" userId="241a5d7c-1ced-47e7-999b-99c99a498961" providerId="ADAL" clId="{D2B8D24F-E59A-433A-9FA1-4B5AE1AB2181}" dt="2022-09-22T15:43:42.307" v="13" actId="2"/>
        <pc:sldMkLst>
          <pc:docMk/>
          <pc:sldMk cId="3331222477" sldId="278"/>
        </pc:sldMkLst>
        <pc:spChg chg="mod">
          <ac:chgData name="Alexis Patricio Pardo Ortega" userId="241a5d7c-1ced-47e7-999b-99c99a498961" providerId="ADAL" clId="{D2B8D24F-E59A-433A-9FA1-4B5AE1AB2181}" dt="2022-09-22T15:43:42.307" v="13" actId="2"/>
          <ac:spMkLst>
            <pc:docMk/>
            <pc:sldMk cId="3331222477" sldId="278"/>
            <ac:spMk id="32" creationId="{B37A8778-DE64-41D2-8AD2-A6DEA31CEED8}"/>
          </ac:spMkLst>
        </pc:spChg>
      </pc:sldChg>
      <pc:sldChg chg="modSp mod">
        <pc:chgData name="Alexis Patricio Pardo Ortega" userId="241a5d7c-1ced-47e7-999b-99c99a498961" providerId="ADAL" clId="{D2B8D24F-E59A-433A-9FA1-4B5AE1AB2181}" dt="2022-09-22T15:43:34.963" v="6" actId="2"/>
        <pc:sldMkLst>
          <pc:docMk/>
          <pc:sldMk cId="2957270868" sldId="280"/>
        </pc:sldMkLst>
        <pc:spChg chg="mod">
          <ac:chgData name="Alexis Patricio Pardo Ortega" userId="241a5d7c-1ced-47e7-999b-99c99a498961" providerId="ADAL" clId="{D2B8D24F-E59A-433A-9FA1-4B5AE1AB2181}" dt="2022-09-22T15:43:34.963" v="6" actId="2"/>
          <ac:spMkLst>
            <pc:docMk/>
            <pc:sldMk cId="2957270868" sldId="280"/>
            <ac:spMk id="19" creationId="{AD5E1BE9-5353-4346-8B96-1BB9A4BAC770}"/>
          </ac:spMkLst>
        </pc:spChg>
      </pc:sldChg>
      <pc:sldChg chg="modSp mod">
        <pc:chgData name="Alexis Patricio Pardo Ortega" userId="241a5d7c-1ced-47e7-999b-99c99a498961" providerId="ADAL" clId="{D2B8D24F-E59A-433A-9FA1-4B5AE1AB2181}" dt="2022-09-22T15:43:43.259" v="14" actId="2"/>
        <pc:sldMkLst>
          <pc:docMk/>
          <pc:sldMk cId="3703977305" sldId="281"/>
        </pc:sldMkLst>
        <pc:spChg chg="mod">
          <ac:chgData name="Alexis Patricio Pardo Ortega" userId="241a5d7c-1ced-47e7-999b-99c99a498961" providerId="ADAL" clId="{D2B8D24F-E59A-433A-9FA1-4B5AE1AB2181}" dt="2022-09-22T15:43:43.259" v="14" actId="2"/>
          <ac:spMkLst>
            <pc:docMk/>
            <pc:sldMk cId="3703977305" sldId="281"/>
            <ac:spMk id="11" creationId="{6E5D26B7-9EF0-49C8-B7E8-00FB819EBA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310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311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90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07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9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87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57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52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35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750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809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3C9F-0166-7041-AE67-932FA3DC4C8C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579F-E29F-4B4F-B5D6-5465F3FEB44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49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4635F72-DB95-48D4-8BEB-93565523B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</a:rPr>
              <a:t>Diseño urbano</a:t>
            </a:r>
          </a:p>
        </p:txBody>
      </p:sp>
      <p:sp>
        <p:nvSpPr>
          <p:cNvPr id="4" name="Subtítulo 4"/>
          <p:cNvSpPr txBox="1"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1° medio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 descr="Imagen que contiene exterior, tabla, pasto, edificio&#10;&#10;Descripción generada automáticamente">
            <a:extLst>
              <a:ext uri="{FF2B5EF4-FFF2-40B4-BE49-F238E27FC236}">
                <a16:creationId xmlns:a16="http://schemas.microsoft.com/office/drawing/2014/main" id="{68A75BA6-B411-4271-B879-C8C0C5D64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642726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Banca de madera en un parque&#10;&#10;Descripción generada automáticamente con confianza baja">
            <a:extLst>
              <a:ext uri="{FF2B5EF4-FFF2-40B4-BE49-F238E27FC236}">
                <a16:creationId xmlns:a16="http://schemas.microsoft.com/office/drawing/2014/main" id="{FF8A3707-F143-44BD-98DF-D502E9170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049" y="10"/>
            <a:ext cx="4471952" cy="224027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E711A09-9E31-4DDE-8B85-D39B1673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dirty="0">
                <a:solidFill>
                  <a:srgbClr val="8EB064"/>
                </a:solidFill>
              </a:rPr>
              <a:t>Objetos de diseño presentes en espacios públicos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B2FDB4-63B2-4911-A589-07D25C168F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049" y="2308860"/>
            <a:ext cx="4471952" cy="22402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D639C5-4D8A-44DE-BD10-510A679D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625" y="4617720"/>
            <a:ext cx="2987027" cy="22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carretera en una ciudad&#10;&#10;Descripción generada automáticamente">
            <a:extLst>
              <a:ext uri="{FF2B5EF4-FFF2-40B4-BE49-F238E27FC236}">
                <a16:creationId xmlns:a16="http://schemas.microsoft.com/office/drawing/2014/main" id="{FC2DF575-6EA2-4161-B9EB-D931EF037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3080" name="Picture 8" descr="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Banca de madera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A8277407-D4DD-43A1-9657-B627A79F8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ge result for paraderos de buse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Vista de una jaula&#10;&#10;Descripción generada automáticamente con confianza media">
            <a:extLst>
              <a:ext uri="{FF2B5EF4-FFF2-40B4-BE49-F238E27FC236}">
                <a16:creationId xmlns:a16="http://schemas.microsoft.com/office/drawing/2014/main" id="{D89222B7-B701-4C3A-A953-98E0D40786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Imagen 17" descr="Un puente cerca de un edificio&#10;&#10;Descripción generada automáticamente con confianza baja">
            <a:extLst>
              <a:ext uri="{FF2B5EF4-FFF2-40B4-BE49-F238E27FC236}">
                <a16:creationId xmlns:a16="http://schemas.microsoft.com/office/drawing/2014/main" id="{FC7A914C-3E39-4631-853E-EBFD261B9D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743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+mn-lt"/>
              </a:rPr>
              <a:t>Los 5 elementos que todo espacio público     debe tener: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26644" y="2146901"/>
            <a:ext cx="4388708" cy="3697845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chemeClr val="bg1"/>
                </a:solidFill>
              </a:rPr>
              <a:t>1. Suministro energético:        iluminación, conectividad web y telefónica.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chemeClr val="bg1"/>
                </a:solidFill>
              </a:rPr>
              <a:t>2. Sistema de agua potable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chemeClr val="bg1"/>
                </a:solidFill>
              </a:rPr>
              <a:t>3. Seguridad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chemeClr val="bg1"/>
                </a:solidFill>
              </a:rPr>
              <a:t>4. Señalética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chemeClr val="bg1"/>
                </a:solidFill>
              </a:rPr>
              <a:t>5. Sustentabilidad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22323" y="5844746"/>
            <a:ext cx="485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Parque Manuel de Salas, Punta Arenas. XII Región de Magallanes y la Antártica Chilena </a:t>
            </a:r>
          </a:p>
        </p:txBody>
      </p:sp>
      <p:pic>
        <p:nvPicPr>
          <p:cNvPr id="5124" name="Picture 4" descr="http://www.ovejeronoticias.cl/wp-content/uploads/2019/02/proyectomdesa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82" y="2138999"/>
            <a:ext cx="6450277" cy="370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341" y="365125"/>
            <a:ext cx="11369536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+mn-lt"/>
              </a:rPr>
              <a:t>¿Qué cambio en la Plaza Egaña?</a:t>
            </a:r>
            <a:br>
              <a:rPr lang="es-ES_tradnl" sz="2800" b="1" dirty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>
                <a:solidFill>
                  <a:schemeClr val="bg1"/>
                </a:solidFill>
                <a:latin typeface="+mn-lt"/>
              </a:rPr>
              <a:t>¿Crees que se mejoro la calidad de vida de los habitantes de Plaza Egaña?</a:t>
            </a:r>
          </a:p>
        </p:txBody>
      </p:sp>
      <p:pic>
        <p:nvPicPr>
          <p:cNvPr id="2050" name="Picture 2" descr="±uÃ±oa plaza egaÃ±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40" y="1852920"/>
            <a:ext cx="5461687" cy="387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ge result for diseÃ±o urbano en Plaza EgaÃ±a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57725"/>
            <a:ext cx="5804877" cy="38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396314" y="5727643"/>
            <a:ext cx="405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972989" y="5847108"/>
            <a:ext cx="405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3335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921871-AC67-4DB1-A750-6B63FBEF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35C299-2BA6-4604-A815-3A58B85B6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" r="-2" b="-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E54E68A-8872-4B88-BE9C-B68240F5C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21" r="25288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F7EDF1-D2DE-488B-9EF1-99A0CDF1F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9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0C51A4A-3044-4E7B-8129-8F2A215B55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1" r="8105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A86E6E0-311F-4054-892D-DBA69FD14327}"/>
              </a:ext>
            </a:extLst>
          </p:cNvPr>
          <p:cNvSpPr/>
          <p:nvPr/>
        </p:nvSpPr>
        <p:spPr>
          <a:xfrm>
            <a:off x="4638955" y="3429000"/>
            <a:ext cx="7235410" cy="3107266"/>
          </a:xfrm>
          <a:prstGeom prst="rect">
            <a:avLst/>
          </a:prstGeom>
          <a:solidFill>
            <a:srgbClr val="8EB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5D26B7-9EF0-49C8-B7E8-00FB819EBA1A}"/>
              </a:ext>
            </a:extLst>
          </p:cNvPr>
          <p:cNvSpPr txBox="1"/>
          <p:nvPr/>
        </p:nvSpPr>
        <p:spPr>
          <a:xfrm>
            <a:off x="4708357" y="3550448"/>
            <a:ext cx="7092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Espacios públicos para jóvenes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</a:rPr>
              <a:t>Parque de skate San Miguel en Colina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</a:rPr>
              <a:t>Parque de skate Padre Hurtado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</a:rPr>
              <a:t>Proyecto en Cachagua para alumnos de colegios Municipales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</a:rPr>
              <a:t>Polideportivo en Puerto Aysén</a:t>
            </a:r>
          </a:p>
          <a:p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FFFFFF"/>
                </a:solidFill>
                <a:latin typeface="+mn-lt"/>
              </a:rPr>
              <a:t>Referencias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5509" y="0"/>
            <a:ext cx="6906491" cy="6858000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Guías metodológicas Fundación Futuro: Ojo con Recoleta; Ojo con la artesanía; 50 obras arquitectónicas patrimoniales de Chile; 50 obras arquitectónicas patrimoniales de Santiago, entre otras.</a:t>
            </a:r>
          </a:p>
          <a:p>
            <a:pPr marL="0" indent="0">
              <a:buNone/>
            </a:pPr>
            <a:r>
              <a:rPr lang="es-ES_tradnl" sz="2100" dirty="0">
                <a:solidFill>
                  <a:schemeClr val="bg1"/>
                </a:solidFill>
              </a:rPr>
              <a:t>    www.fundacionfuturo.cl/i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www.payo.cl/posters/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http://bordadorasdeislanegra.com/es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http://bibliotecadigital.uchile.cl/www.plataformaarquitectura.cl/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https://www.minvu.gob.cl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https://cchc.cl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https://www.cooperativa.cl/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https://www.24horas.cl/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https://www.google.com/maps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http://tvmaulinos.com/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http://lanoticiaonline.cl/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https://www.soychile.cl/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http://lanoticiaonline.cl/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https://eldefinido.cl/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https://umatu.cl/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http://www.intendenciametropolitana.gov.cl/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https://www.temucoontour.com/</a:t>
            </a:r>
          </a:p>
          <a:p>
            <a:pPr>
              <a:buFont typeface="Courier New" charset="0"/>
              <a:buChar char="o"/>
            </a:pPr>
            <a:r>
              <a:rPr lang="es-ES_tradnl" sz="2100" dirty="0">
                <a:solidFill>
                  <a:schemeClr val="bg1"/>
                </a:solidFill>
              </a:rPr>
              <a:t>https://chile.as.com/</a:t>
            </a:r>
          </a:p>
          <a:p>
            <a:pPr>
              <a:buFont typeface="Courier New" charset="0"/>
              <a:buChar char="o"/>
            </a:pPr>
            <a:endParaRPr lang="es-ES_tradnl" sz="13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979773" y="6314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749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5735C-B97F-4F48-A7C1-2BD3AD9F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65486-39F7-47F5-9FFA-B17B1574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 1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Crear proyectos visuales con diversos propósitos, basados en la apreciación y reflexión acerca de la arquitectura, los espacios y</a:t>
            </a: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diseño urbano</a:t>
            </a: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 diferentes medios y contextos.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 4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Realizar juicios críticos de manifestaciones visuales considerando las condiciones contextuales de su creador y utilizando criterios estéticos pertinentes.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89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s-ES_tradnl" sz="7400" b="1" dirty="0">
                <a:solidFill>
                  <a:schemeClr val="bg1"/>
                </a:solidFill>
                <a:latin typeface="+mn-lt"/>
              </a:rPr>
              <a:t>¿Qué es el diseño urbano?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dirty="0">
                <a:solidFill>
                  <a:schemeClr val="bg1"/>
                </a:solidFill>
              </a:rPr>
              <a:t>Es una disciplina compartida por la arquitectura y el diseño, que se preocupa de dar forma al espacio público de las ciudades respondiendo a criterios funcionales, físicos y estéticos, para hacer la vida urbana más cómoda a las y los habitantes de la ciudad.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1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C8C00-EEF8-4F05-84FC-187BDA2A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7" y="2503415"/>
            <a:ext cx="4380914" cy="1325563"/>
          </a:xfrm>
        </p:spPr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CL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Dónde podemos observar el diseño urbano en la ciudad</a:t>
            </a: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BE738-6FAA-4B6B-A774-2593F20F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62" y="1266092"/>
            <a:ext cx="5937738" cy="4910871"/>
          </a:xfrm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En:</a:t>
            </a:r>
          </a:p>
          <a:p>
            <a:r>
              <a:rPr lang="es-ES" dirty="0">
                <a:solidFill>
                  <a:schemeClr val="bg1"/>
                </a:solidFill>
              </a:rPr>
              <a:t>parques y plazas</a:t>
            </a:r>
          </a:p>
          <a:p>
            <a:r>
              <a:rPr lang="es-ES" dirty="0">
                <a:solidFill>
                  <a:schemeClr val="bg1"/>
                </a:solidFill>
              </a:rPr>
              <a:t>calles y carreteras urbanas</a:t>
            </a:r>
          </a:p>
          <a:p>
            <a:r>
              <a:rPr lang="es-ES" dirty="0">
                <a:solidFill>
                  <a:schemeClr val="bg1"/>
                </a:solidFill>
              </a:rPr>
              <a:t>edificaciones</a:t>
            </a:r>
          </a:p>
          <a:p>
            <a:r>
              <a:rPr lang="es-ES" dirty="0">
                <a:solidFill>
                  <a:schemeClr val="bg1"/>
                </a:solidFill>
              </a:rPr>
              <a:t>mobiliario urbano</a:t>
            </a:r>
          </a:p>
          <a:p>
            <a:r>
              <a:rPr lang="es-ES" dirty="0">
                <a:solidFill>
                  <a:schemeClr val="bg1"/>
                </a:solidFill>
              </a:rPr>
              <a:t>paraderos de buses y estaciones de metro</a:t>
            </a:r>
          </a:p>
          <a:p>
            <a:r>
              <a:rPr lang="es-ES" dirty="0">
                <a:solidFill>
                  <a:schemeClr val="bg1"/>
                </a:solidFill>
              </a:rPr>
              <a:t>fuentes de agua</a:t>
            </a:r>
          </a:p>
          <a:p>
            <a:r>
              <a:rPr lang="es-ES" dirty="0">
                <a:solidFill>
                  <a:schemeClr val="bg1"/>
                </a:solidFill>
              </a:rPr>
              <a:t>pasarelas peatonales</a:t>
            </a:r>
          </a:p>
          <a:p>
            <a:r>
              <a:rPr lang="es-ES" dirty="0">
                <a:solidFill>
                  <a:schemeClr val="bg1"/>
                </a:solidFill>
              </a:rPr>
              <a:t>señalética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4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ricatura de un puente&#10;&#10;Descripción generada automáticamente con confianza media">
            <a:extLst>
              <a:ext uri="{FF2B5EF4-FFF2-40B4-BE49-F238E27FC236}">
                <a16:creationId xmlns:a16="http://schemas.microsoft.com/office/drawing/2014/main" id="{36767720-C4F5-4136-86A8-23A26836A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68" y="351058"/>
            <a:ext cx="3256335" cy="183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Vista aérea de una playa&#10;&#10;Descripción generada automáticamente con confianza media">
            <a:extLst>
              <a:ext uri="{FF2B5EF4-FFF2-40B4-BE49-F238E27FC236}">
                <a16:creationId xmlns:a16="http://schemas.microsoft.com/office/drawing/2014/main" id="{E02032A5-E1BE-45ED-BFD9-18C498D99C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334" y="1014763"/>
            <a:ext cx="3402116" cy="191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85830AD-32CB-49A6-9302-8006CBB8B5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1941" y="365125"/>
            <a:ext cx="3853207" cy="2005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xterior, montaña, edificio, pasto&#10;&#10;Descripción generada automáticamente">
            <a:extLst>
              <a:ext uri="{FF2B5EF4-FFF2-40B4-BE49-F238E27FC236}">
                <a16:creationId xmlns:a16="http://schemas.microsoft.com/office/drawing/2014/main" id="{DD34C130-7168-4FA4-9212-C5B39CD38A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68" y="2376490"/>
            <a:ext cx="3257269" cy="217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xterior, pasto, edificio, área&#10;&#10;Descripción generada automáticamente">
            <a:extLst>
              <a:ext uri="{FF2B5EF4-FFF2-40B4-BE49-F238E27FC236}">
                <a16:creationId xmlns:a16="http://schemas.microsoft.com/office/drawing/2014/main" id="{B81E8127-87F0-4A06-83E2-58C8DB9CBD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32" y="3217281"/>
            <a:ext cx="3402115" cy="227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Un tren pasando en vías al lado de una carretera&#10;&#10;Descripción generada automáticamente con confianza media">
            <a:extLst>
              <a:ext uri="{FF2B5EF4-FFF2-40B4-BE49-F238E27FC236}">
                <a16:creationId xmlns:a16="http://schemas.microsoft.com/office/drawing/2014/main" id="{5C916037-0AC5-4A61-A875-3EDD67048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942" y="2601891"/>
            <a:ext cx="3853207" cy="217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3FADE6-398E-494A-8D61-FD0878B12BF5}"/>
              </a:ext>
            </a:extLst>
          </p:cNvPr>
          <p:cNvSpPr txBox="1"/>
          <p:nvPr/>
        </p:nvSpPr>
        <p:spPr>
          <a:xfrm>
            <a:off x="828142" y="4726598"/>
            <a:ext cx="325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Sur Oriente Santa Rosa de Alto Hospicio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Monseñor Ariztia, Caldera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74B5AD1-7171-4068-BC03-755D477A7664}"/>
              </a:ext>
            </a:extLst>
          </p:cNvPr>
          <p:cNvSpPr txBox="1"/>
          <p:nvPr/>
        </p:nvSpPr>
        <p:spPr>
          <a:xfrm>
            <a:off x="4239382" y="5700766"/>
            <a:ext cx="325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Borde Costero, Tal 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Kaukari, Copiapó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AB48A38-DE14-4E44-A97F-9E56777A72B9}"/>
              </a:ext>
            </a:extLst>
          </p:cNvPr>
          <p:cNvSpPr txBox="1"/>
          <p:nvPr/>
        </p:nvSpPr>
        <p:spPr>
          <a:xfrm>
            <a:off x="7723044" y="4865097"/>
            <a:ext cx="3853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deportivo Los Llanos de La Serena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Parque Villa Esperanza Antofagasta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3CE667-E85A-44BC-A04A-F60EE67BFC1F}"/>
              </a:ext>
            </a:extLst>
          </p:cNvPr>
          <p:cNvSpPr txBox="1"/>
          <p:nvPr/>
        </p:nvSpPr>
        <p:spPr>
          <a:xfrm>
            <a:off x="4085411" y="138965"/>
            <a:ext cx="396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Parques de la Zona Norte</a:t>
            </a:r>
          </a:p>
          <a:p>
            <a:pPr algn="ctr"/>
            <a:r>
              <a:rPr lang="es-CL" sz="2400" b="1" dirty="0">
                <a:solidFill>
                  <a:schemeClr val="bg1"/>
                </a:solidFill>
              </a:rPr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37820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n 12" descr="Imagen digital de una playa&#10;&#10;Descripción generada automáticamente con confianza media">
            <a:extLst>
              <a:ext uri="{FF2B5EF4-FFF2-40B4-BE49-F238E27FC236}">
                <a16:creationId xmlns:a16="http://schemas.microsoft.com/office/drawing/2014/main" id="{7A1F8A22-1486-4D98-A0EC-31392933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515" y="2517216"/>
            <a:ext cx="3605851" cy="2223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A7A10622-36AD-495C-8645-C4818A9CE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77" y="164848"/>
            <a:ext cx="3656846" cy="205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073275-E56A-435C-833B-C0CD80F3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617" y="158395"/>
            <a:ext cx="3757814" cy="210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D4E9A47-063C-46B5-A04C-1BF50D8521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0617" y="2533170"/>
            <a:ext cx="3756470" cy="189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643145-B4C4-4F3D-B0AF-7D3B029A49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506" y="4701709"/>
            <a:ext cx="3720581" cy="205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E93662-9743-4648-A155-09F4F1D1E110}"/>
              </a:ext>
            </a:extLst>
          </p:cNvPr>
          <p:cNvSpPr txBox="1"/>
          <p:nvPr/>
        </p:nvSpPr>
        <p:spPr>
          <a:xfrm>
            <a:off x="4267577" y="2213138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Parque La Paz, Santa Cruz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0770FC-56D0-4120-BB2A-2F0FAE3D4BE4}"/>
              </a:ext>
            </a:extLst>
          </p:cNvPr>
          <p:cNvSpPr txBox="1"/>
          <p:nvPr/>
        </p:nvSpPr>
        <p:spPr>
          <a:xfrm>
            <a:off x="8340241" y="2235945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Alameda de las Delicias, Parral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96B777-7E97-4DE0-831E-61AC6F85B864}"/>
              </a:ext>
            </a:extLst>
          </p:cNvPr>
          <p:cNvSpPr txBox="1"/>
          <p:nvPr/>
        </p:nvSpPr>
        <p:spPr>
          <a:xfrm>
            <a:off x="4911939" y="6363303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Parque Borde Fluvial, Constitución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6D5E22-D16A-4EB1-AFF6-12A5EBC8A70B}"/>
              </a:ext>
            </a:extLst>
          </p:cNvPr>
          <p:cNvSpPr txBox="1"/>
          <p:nvPr/>
        </p:nvSpPr>
        <p:spPr>
          <a:xfrm>
            <a:off x="8370127" y="4401660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Parque Cordillera , Rancagua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3E7DE9-A6B7-45C9-9E05-F386202D1C0F}"/>
              </a:ext>
            </a:extLst>
          </p:cNvPr>
          <p:cNvSpPr txBox="1"/>
          <p:nvPr/>
        </p:nvSpPr>
        <p:spPr>
          <a:xfrm>
            <a:off x="4192451" y="4740812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Parque Costanera, Pelluhue</a:t>
            </a:r>
          </a:p>
        </p:txBody>
      </p:sp>
      <p:pic>
        <p:nvPicPr>
          <p:cNvPr id="25" name="Imagen 24" descr="Diagrama&#10;&#10;Descripción generada automáticamente">
            <a:extLst>
              <a:ext uri="{FF2B5EF4-FFF2-40B4-BE49-F238E27FC236}">
                <a16:creationId xmlns:a16="http://schemas.microsoft.com/office/drawing/2014/main" id="{7BB62BB6-2713-4EDC-BF45-9034CF2E87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31" y="782124"/>
            <a:ext cx="3472662" cy="5719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EFE7252-06B7-4B1A-974C-D2BC65277CD4}"/>
              </a:ext>
            </a:extLst>
          </p:cNvPr>
          <p:cNvSpPr txBox="1"/>
          <p:nvPr/>
        </p:nvSpPr>
        <p:spPr>
          <a:xfrm>
            <a:off x="405026" y="761536"/>
            <a:ext cx="2099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F9B8F5-B0BC-4014-9E46-5CBEF4D7FF9D}"/>
              </a:ext>
            </a:extLst>
          </p:cNvPr>
          <p:cNvSpPr txBox="1"/>
          <p:nvPr/>
        </p:nvSpPr>
        <p:spPr>
          <a:xfrm>
            <a:off x="405026" y="6488668"/>
            <a:ext cx="365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Parque El Alamo, Villa Alemana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D640A8D-544B-488F-8C78-73BCE991DB34}"/>
              </a:ext>
            </a:extLst>
          </p:cNvPr>
          <p:cNvSpPr txBox="1"/>
          <p:nvPr/>
        </p:nvSpPr>
        <p:spPr>
          <a:xfrm>
            <a:off x="225918" y="-46257"/>
            <a:ext cx="376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Parques de la zona central Chile</a:t>
            </a:r>
          </a:p>
        </p:txBody>
      </p:sp>
    </p:spTree>
    <p:extLst>
      <p:ext uri="{BB962C8B-B14F-4D97-AF65-F5344CB8AC3E}">
        <p14:creationId xmlns:p14="http://schemas.microsoft.com/office/powerpoint/2010/main" val="316841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368CEF-08C3-45EC-8AD9-A2BBF591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 descr="Dibujo de un barco&#10;&#10;Descripción generada automáticamente con confianza baja">
            <a:extLst>
              <a:ext uri="{FF2B5EF4-FFF2-40B4-BE49-F238E27FC236}">
                <a16:creationId xmlns:a16="http://schemas.microsoft.com/office/drawing/2014/main" id="{93580C7D-959B-4BC0-9F31-CC6C19695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17" name="Imagen 16" descr="Una calle con una casa al lado de un árbol&#10;&#10;Descripción generada automáticamente">
            <a:extLst>
              <a:ext uri="{FF2B5EF4-FFF2-40B4-BE49-F238E27FC236}">
                <a16:creationId xmlns:a16="http://schemas.microsoft.com/office/drawing/2014/main" id="{2378AAB1-B8AD-47F2-854A-47A842A11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3" name="Imagen 12" descr="Personas en un barco en el agua&#10;&#10;Descripción generada automáticamente">
            <a:extLst>
              <a:ext uri="{FF2B5EF4-FFF2-40B4-BE49-F238E27FC236}">
                <a16:creationId xmlns:a16="http://schemas.microsoft.com/office/drawing/2014/main" id="{4F4570EC-C272-4832-AF54-0C4EC1BE17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9" name="Imagen 8" descr="Un grupo de personas en un parque de diversiones&#10;&#10;Descripción generada automáticamente con confianza baja">
            <a:extLst>
              <a:ext uri="{FF2B5EF4-FFF2-40B4-BE49-F238E27FC236}">
                <a16:creationId xmlns:a16="http://schemas.microsoft.com/office/drawing/2014/main" id="{54BA556F-192A-4CBF-B8C6-630962E74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5" name="Imagen 14" descr="Un campo de pasto y árboles&#10;&#10;Descripción generada automáticamente">
            <a:extLst>
              <a:ext uri="{FF2B5EF4-FFF2-40B4-BE49-F238E27FC236}">
                <a16:creationId xmlns:a16="http://schemas.microsoft.com/office/drawing/2014/main" id="{2717AF5F-F927-478B-B4D1-B5BC008171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11" name="Imagen 10" descr="Una banca de madera en medio de un campo con árboles&#10;&#10;Descripción generada automáticamente con confianza media">
            <a:extLst>
              <a:ext uri="{FF2B5EF4-FFF2-40B4-BE49-F238E27FC236}">
                <a16:creationId xmlns:a16="http://schemas.microsoft.com/office/drawing/2014/main" id="{097E468E-396D-4F26-A791-A543025E3E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105BC2-E94B-4500-A70B-0DA496B38C01}"/>
              </a:ext>
            </a:extLst>
          </p:cNvPr>
          <p:cNvSpPr/>
          <p:nvPr/>
        </p:nvSpPr>
        <p:spPr>
          <a:xfrm>
            <a:off x="4202549" y="4487857"/>
            <a:ext cx="7681611" cy="2048410"/>
          </a:xfrm>
          <a:prstGeom prst="rect">
            <a:avLst/>
          </a:prstGeom>
          <a:solidFill>
            <a:srgbClr val="8EB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5E1BE9-5353-4346-8B96-1BB9A4BAC770}"/>
              </a:ext>
            </a:extLst>
          </p:cNvPr>
          <p:cNvSpPr txBox="1"/>
          <p:nvPr/>
        </p:nvSpPr>
        <p:spPr>
          <a:xfrm>
            <a:off x="8228664" y="4432652"/>
            <a:ext cx="37347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Parque Humedal Los Batros, San Pedro de la Paz</a:t>
            </a:r>
          </a:p>
          <a:p>
            <a:r>
              <a:rPr lang="es-CL" dirty="0">
                <a:solidFill>
                  <a:schemeClr val="bg1"/>
                </a:solidFill>
              </a:rPr>
              <a:t>Parque Ecuador, Concepción</a:t>
            </a:r>
          </a:p>
          <a:p>
            <a:r>
              <a:rPr lang="es-CL" dirty="0">
                <a:solidFill>
                  <a:schemeClr val="bg1"/>
                </a:solidFill>
              </a:rPr>
              <a:t>Parque Saval, Valdivia</a:t>
            </a:r>
          </a:p>
          <a:p>
            <a:r>
              <a:rPr lang="es-CL" dirty="0">
                <a:solidFill>
                  <a:schemeClr val="bg1"/>
                </a:solidFill>
              </a:rPr>
              <a:t>Parque Isidora Cousiño, Lota</a:t>
            </a:r>
          </a:p>
          <a:p>
            <a:r>
              <a:rPr lang="es-CL" dirty="0">
                <a:solidFill>
                  <a:schemeClr val="bg1"/>
                </a:solidFill>
              </a:rPr>
              <a:t>Parque Chucayán, Osorno</a:t>
            </a:r>
          </a:p>
          <a:p>
            <a:r>
              <a:rPr lang="es-CL" dirty="0">
                <a:solidFill>
                  <a:schemeClr val="bg1"/>
                </a:solidFill>
              </a:rPr>
              <a:t>Parque Germán Becker, Temuco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5150F1-8F5C-4F40-BC62-0B47D0CB3A03}"/>
              </a:ext>
            </a:extLst>
          </p:cNvPr>
          <p:cNvSpPr txBox="1"/>
          <p:nvPr/>
        </p:nvSpPr>
        <p:spPr>
          <a:xfrm>
            <a:off x="4684916" y="5240014"/>
            <a:ext cx="357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</a:rPr>
              <a:t>Parques Zona Sur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</a:rPr>
              <a:t>Chile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151A1EF-3709-4843-B5DE-244D792A1147}"/>
              </a:ext>
            </a:extLst>
          </p:cNvPr>
          <p:cNvCxnSpPr>
            <a:cxnSpLocks/>
          </p:cNvCxnSpPr>
          <p:nvPr/>
        </p:nvCxnSpPr>
        <p:spPr>
          <a:xfrm>
            <a:off x="8043355" y="4741948"/>
            <a:ext cx="42821" cy="1518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7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B4116-92D2-41C0-8648-034BBDF7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endParaRPr lang="es-CL" sz="3600" dirty="0"/>
          </a:p>
        </p:txBody>
      </p:sp>
      <p:pic>
        <p:nvPicPr>
          <p:cNvPr id="11" name="Imagen 10" descr="Vista de cerca de un puente&#10;&#10;Descripción generada automáticamente con confianza media">
            <a:extLst>
              <a:ext uri="{FF2B5EF4-FFF2-40B4-BE49-F238E27FC236}">
                <a16:creationId xmlns:a16="http://schemas.microsoft.com/office/drawing/2014/main" id="{F87FF1DF-3023-4533-BD69-E9168430A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9" name="Imagen 8" descr="Un puente de madera&#10;&#10;Descripción generada automáticamente con confianza media">
            <a:extLst>
              <a:ext uri="{FF2B5EF4-FFF2-40B4-BE49-F238E27FC236}">
                <a16:creationId xmlns:a16="http://schemas.microsoft.com/office/drawing/2014/main" id="{88691F00-2B24-4971-8EC0-7AB969EF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" y="2269285"/>
            <a:ext cx="3719752" cy="2267032"/>
          </a:xfrm>
          <a:prstGeom prst="rect">
            <a:avLst/>
          </a:prstGeom>
        </p:spPr>
      </p:pic>
      <p:pic>
        <p:nvPicPr>
          <p:cNvPr id="5" name="Marcador de contenido 4" descr="Lago rodeado de árboles&#10;&#10;Descripción generada automáticamente con confianza media">
            <a:extLst>
              <a:ext uri="{FF2B5EF4-FFF2-40B4-BE49-F238E27FC236}">
                <a16:creationId xmlns:a16="http://schemas.microsoft.com/office/drawing/2014/main" id="{01454642-346F-4EE8-816D-ADD7DCE6D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811189" y="-1"/>
            <a:ext cx="3719729" cy="2208616"/>
          </a:xfrm>
          <a:prstGeom prst="rect">
            <a:avLst/>
          </a:prstGeom>
        </p:spPr>
      </p:pic>
      <p:pic>
        <p:nvPicPr>
          <p:cNvPr id="17" name="Imagen 16" descr="Personas en un parque&#10;&#10;Descripción generada automáticamente con confianza media">
            <a:extLst>
              <a:ext uri="{FF2B5EF4-FFF2-40B4-BE49-F238E27FC236}">
                <a16:creationId xmlns:a16="http://schemas.microsoft.com/office/drawing/2014/main" id="{DBD6F035-EDC5-4ED1-A267-BB0F4B0C15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4616536"/>
            <a:ext cx="3719748" cy="2241464"/>
          </a:xfrm>
          <a:prstGeom prst="rect">
            <a:avLst/>
          </a:prstGeom>
        </p:spPr>
      </p:pic>
      <p:pic>
        <p:nvPicPr>
          <p:cNvPr id="13" name="Imagen 12" descr="Vista de una ciudad&#10;&#10;Descripción generada automáticamente">
            <a:extLst>
              <a:ext uri="{FF2B5EF4-FFF2-40B4-BE49-F238E27FC236}">
                <a16:creationId xmlns:a16="http://schemas.microsoft.com/office/drawing/2014/main" id="{026247F6-EA12-469F-A4FB-4845989425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3811189" y="4616536"/>
            <a:ext cx="3885978" cy="2351181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79DAE-7892-4CD6-9F2A-8D68C1B553B7}"/>
              </a:ext>
            </a:extLst>
          </p:cNvPr>
          <p:cNvSpPr/>
          <p:nvPr/>
        </p:nvSpPr>
        <p:spPr>
          <a:xfrm>
            <a:off x="7530941" y="-16426"/>
            <a:ext cx="4661059" cy="6874427"/>
          </a:xfrm>
          <a:prstGeom prst="rect">
            <a:avLst/>
          </a:prstGeom>
          <a:solidFill>
            <a:srgbClr val="8EB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Content Placeholder 20">
            <a:extLst>
              <a:ext uri="{FF2B5EF4-FFF2-40B4-BE49-F238E27FC236}">
                <a16:creationId xmlns:a16="http://schemas.microsoft.com/office/drawing/2014/main" id="{B37A8778-DE64-41D2-8AD2-A6DEA31C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193" y="1830225"/>
            <a:ext cx="3336546" cy="390247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Parques de la Zona Metropolitana</a:t>
            </a:r>
          </a:p>
          <a:p>
            <a:r>
              <a:rPr lang="en-US" sz="2000" dirty="0"/>
              <a:t>Parque de la Aventura en Parque Metropolitano</a:t>
            </a:r>
          </a:p>
          <a:p>
            <a:r>
              <a:rPr lang="en-US" sz="2000" dirty="0"/>
              <a:t>Parque Quinta Normal</a:t>
            </a:r>
          </a:p>
          <a:p>
            <a:r>
              <a:rPr lang="en-US" sz="2000" dirty="0"/>
              <a:t>Parque de la Infancia en Parque Metropolitano</a:t>
            </a:r>
          </a:p>
          <a:p>
            <a:r>
              <a:rPr lang="en-US" sz="2000" dirty="0"/>
              <a:t>Parque Bicentenario</a:t>
            </a:r>
          </a:p>
          <a:p>
            <a:r>
              <a:rPr lang="en-US" sz="2000" dirty="0"/>
              <a:t>Parque Forestal</a:t>
            </a:r>
          </a:p>
          <a:p>
            <a:r>
              <a:rPr lang="en-US" sz="2000" dirty="0"/>
              <a:t>Parque de La Familia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8F65D8-E9CA-4BAA-BF09-71890DFB28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188" y="2269284"/>
            <a:ext cx="3719729" cy="2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Marcador de contenido 4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AB2A9E92-BF35-43E4-B6E1-F0B3CE71F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636" y="385011"/>
            <a:ext cx="8886923" cy="379915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7C7FE4B-B779-43E4-AF5F-68673CD67E01}"/>
              </a:ext>
            </a:extLst>
          </p:cNvPr>
          <p:cNvSpPr txBox="1"/>
          <p:nvPr/>
        </p:nvSpPr>
        <p:spPr>
          <a:xfrm>
            <a:off x="4878784" y="4572458"/>
            <a:ext cx="6673136" cy="228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900" b="1" dirty="0">
                <a:solidFill>
                  <a:schemeClr val="bg1"/>
                </a:solidFill>
              </a:rPr>
              <a:t>En la actualidad Chile tiene un estándar promedio nacional de 4,2 m2 de espacio público por habitante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9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900" b="1" dirty="0">
                <a:solidFill>
                  <a:schemeClr val="bg1"/>
                </a:solidFill>
              </a:rPr>
              <a:t>Santiago es la ciudad con mayor superficie de espacios públicos del país, con 3,9 m2 por habitante, mientras que Iquique y Antofagasta solo alcanzan 1,6 m2 por habitante.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5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631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Tw Cen MT</vt:lpstr>
      <vt:lpstr>Verdana</vt:lpstr>
      <vt:lpstr>Tema de Office</vt:lpstr>
      <vt:lpstr>Diseño urbano</vt:lpstr>
      <vt:lpstr>Objetivos:</vt:lpstr>
      <vt:lpstr>¿Qué es el diseño urbano?</vt:lpstr>
      <vt:lpstr>¿Dónde podemos observar el diseño urbano en la ciudad?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5 elementos que todo espacio público     debe tener:</vt:lpstr>
      <vt:lpstr>¿Qué cambio en la Plaza Egaña? ¿Crees que se mejoro la calidad de vida de los habitantes de Plaza Egaña?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urbano</dc:title>
  <dc:creator>Usuario de Microsoft Office</dc:creator>
  <cp:lastModifiedBy>Alexis Patricio Pardo Ortega</cp:lastModifiedBy>
  <cp:revision>70</cp:revision>
  <dcterms:created xsi:type="dcterms:W3CDTF">2019-06-14T15:19:29Z</dcterms:created>
  <dcterms:modified xsi:type="dcterms:W3CDTF">2022-09-22T15:43:44Z</dcterms:modified>
</cp:coreProperties>
</file>