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18"/>
  </p:notesMasterIdLst>
  <p:sldIdLst>
    <p:sldId id="256" r:id="rId2"/>
    <p:sldId id="272" r:id="rId3"/>
    <p:sldId id="270" r:id="rId4"/>
    <p:sldId id="262" r:id="rId5"/>
    <p:sldId id="259" r:id="rId6"/>
    <p:sldId id="266" r:id="rId7"/>
    <p:sldId id="257" r:id="rId8"/>
    <p:sldId id="261" r:id="rId9"/>
    <p:sldId id="268" r:id="rId10"/>
    <p:sldId id="264" r:id="rId11"/>
    <p:sldId id="265" r:id="rId12"/>
    <p:sldId id="263" r:id="rId13"/>
    <p:sldId id="260" r:id="rId14"/>
    <p:sldId id="258" r:id="rId15"/>
    <p:sldId id="267"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n Julia Undurraga Ossa" initials="CJUO" lastIdx="6" clrIdx="0">
    <p:extLst>
      <p:ext uri="{19B8F6BF-5375-455C-9EA6-DF929625EA0E}">
        <p15:presenceInfo xmlns:p15="http://schemas.microsoft.com/office/powerpoint/2012/main" userId="S::carmen.undurraga@mineduc.cl::1eb87c68-7f83-471f-ae65-8ba612ca88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1E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86" d="100"/>
          <a:sy n="86" d="100"/>
        </p:scale>
        <p:origin x="-222" y="372"/>
      </p:cViewPr>
      <p:guideLst/>
    </p:cSldViewPr>
  </p:slideViewPr>
  <p:notesTextViewPr>
    <p:cViewPr>
      <p:scale>
        <a:sx n="1" d="1"/>
        <a:sy n="1" d="1"/>
      </p:scale>
      <p:origin x="0" y="0"/>
    </p:cViewPr>
  </p:notesTextViewPr>
  <p:sorterViewPr>
    <p:cViewPr>
      <p:scale>
        <a:sx n="100" d="100"/>
        <a:sy n="100" d="100"/>
      </p:scale>
      <p:origin x="0" y="-38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is Patricio Pardo Ortega" userId="241a5d7c-1ced-47e7-999b-99c99a498961" providerId="ADAL" clId="{5757B7CF-D077-4889-9398-0B5A42238662}"/>
    <pc:docChg chg="custSel modSld">
      <pc:chgData name="Alexis Patricio Pardo Ortega" userId="241a5d7c-1ced-47e7-999b-99c99a498961" providerId="ADAL" clId="{5757B7CF-D077-4889-9398-0B5A42238662}" dt="2022-09-22T14:36:59.711" v="34" actId="2"/>
      <pc:docMkLst>
        <pc:docMk/>
      </pc:docMkLst>
      <pc:sldChg chg="modSp mod">
        <pc:chgData name="Alexis Patricio Pardo Ortega" userId="241a5d7c-1ced-47e7-999b-99c99a498961" providerId="ADAL" clId="{5757B7CF-D077-4889-9398-0B5A42238662}" dt="2022-09-22T14:36:13.706" v="16" actId="2"/>
        <pc:sldMkLst>
          <pc:docMk/>
          <pc:sldMk cId="2962947710" sldId="257"/>
        </pc:sldMkLst>
        <pc:spChg chg="mod">
          <ac:chgData name="Alexis Patricio Pardo Ortega" userId="241a5d7c-1ced-47e7-999b-99c99a498961" providerId="ADAL" clId="{5757B7CF-D077-4889-9398-0B5A42238662}" dt="2022-09-22T14:36:06.270" v="14" actId="2"/>
          <ac:spMkLst>
            <pc:docMk/>
            <pc:sldMk cId="2962947710" sldId="257"/>
            <ac:spMk id="2" creationId="{86A8B986-7A50-4AF1-8247-DE66731967D0}"/>
          </ac:spMkLst>
        </pc:spChg>
        <pc:spChg chg="mod">
          <ac:chgData name="Alexis Patricio Pardo Ortega" userId="241a5d7c-1ced-47e7-999b-99c99a498961" providerId="ADAL" clId="{5757B7CF-D077-4889-9398-0B5A42238662}" dt="2022-09-22T14:36:13.706" v="16" actId="2"/>
          <ac:spMkLst>
            <pc:docMk/>
            <pc:sldMk cId="2962947710" sldId="257"/>
            <ac:spMk id="3" creationId="{D09D6548-7997-4D0A-981D-4DEE9B77853B}"/>
          </ac:spMkLst>
        </pc:spChg>
      </pc:sldChg>
      <pc:sldChg chg="modSp mod">
        <pc:chgData name="Alexis Patricio Pardo Ortega" userId="241a5d7c-1ced-47e7-999b-99c99a498961" providerId="ADAL" clId="{5757B7CF-D077-4889-9398-0B5A42238662}" dt="2022-09-22T14:36:52.038" v="27" actId="2"/>
        <pc:sldMkLst>
          <pc:docMk/>
          <pc:sldMk cId="1730468946" sldId="258"/>
        </pc:sldMkLst>
        <pc:spChg chg="mod">
          <ac:chgData name="Alexis Patricio Pardo Ortega" userId="241a5d7c-1ced-47e7-999b-99c99a498961" providerId="ADAL" clId="{5757B7CF-D077-4889-9398-0B5A42238662}" dt="2022-09-22T14:36:50.606" v="25" actId="2"/>
          <ac:spMkLst>
            <pc:docMk/>
            <pc:sldMk cId="1730468946" sldId="258"/>
            <ac:spMk id="2" creationId="{27E192AB-5BAC-44C1-A0F3-6789896A1FB0}"/>
          </ac:spMkLst>
        </pc:spChg>
        <pc:spChg chg="mod">
          <ac:chgData name="Alexis Patricio Pardo Ortega" userId="241a5d7c-1ced-47e7-999b-99c99a498961" providerId="ADAL" clId="{5757B7CF-D077-4889-9398-0B5A42238662}" dt="2022-09-22T14:36:52.038" v="27" actId="2"/>
          <ac:spMkLst>
            <pc:docMk/>
            <pc:sldMk cId="1730468946" sldId="258"/>
            <ac:spMk id="3" creationId="{B2878261-6BAF-4170-B736-2745A0B71889}"/>
          </ac:spMkLst>
        </pc:spChg>
      </pc:sldChg>
      <pc:sldChg chg="modSp mod">
        <pc:chgData name="Alexis Patricio Pardo Ortega" userId="241a5d7c-1ced-47e7-999b-99c99a498961" providerId="ADAL" clId="{5757B7CF-D077-4889-9398-0B5A42238662}" dt="2022-09-22T14:36:04.015" v="13" actId="2"/>
        <pc:sldMkLst>
          <pc:docMk/>
          <pc:sldMk cId="2295891487" sldId="259"/>
        </pc:sldMkLst>
        <pc:spChg chg="mod">
          <ac:chgData name="Alexis Patricio Pardo Ortega" userId="241a5d7c-1ced-47e7-999b-99c99a498961" providerId="ADAL" clId="{5757B7CF-D077-4889-9398-0B5A42238662}" dt="2022-09-22T14:35:58.190" v="12" actId="2"/>
          <ac:spMkLst>
            <pc:docMk/>
            <pc:sldMk cId="2295891487" sldId="259"/>
            <ac:spMk id="2" creationId="{34C29BCC-A1B5-4822-8D0D-D2606CB9F073}"/>
          </ac:spMkLst>
        </pc:spChg>
        <pc:spChg chg="mod">
          <ac:chgData name="Alexis Patricio Pardo Ortega" userId="241a5d7c-1ced-47e7-999b-99c99a498961" providerId="ADAL" clId="{5757B7CF-D077-4889-9398-0B5A42238662}" dt="2022-09-22T14:36:04.015" v="13" actId="2"/>
          <ac:spMkLst>
            <pc:docMk/>
            <pc:sldMk cId="2295891487" sldId="259"/>
            <ac:spMk id="13" creationId="{B77EF13A-8CE8-48B0-84F4-B6C5D4824EA4}"/>
          </ac:spMkLst>
        </pc:spChg>
      </pc:sldChg>
      <pc:sldChg chg="modSp mod">
        <pc:chgData name="Alexis Patricio Pardo Ortega" userId="241a5d7c-1ced-47e7-999b-99c99a498961" providerId="ADAL" clId="{5757B7CF-D077-4889-9398-0B5A42238662}" dt="2022-09-22T14:36:48.599" v="24" actId="2"/>
        <pc:sldMkLst>
          <pc:docMk/>
          <pc:sldMk cId="2006526603" sldId="260"/>
        </pc:sldMkLst>
        <pc:spChg chg="mod">
          <ac:chgData name="Alexis Patricio Pardo Ortega" userId="241a5d7c-1ced-47e7-999b-99c99a498961" providerId="ADAL" clId="{5757B7CF-D077-4889-9398-0B5A42238662}" dt="2022-09-22T14:36:48.599" v="24" actId="2"/>
          <ac:spMkLst>
            <pc:docMk/>
            <pc:sldMk cId="2006526603" sldId="260"/>
            <ac:spMk id="2" creationId="{1D8F3FF2-A89B-4828-8BDB-97AD41D89986}"/>
          </ac:spMkLst>
        </pc:spChg>
      </pc:sldChg>
      <pc:sldChg chg="modSp mod">
        <pc:chgData name="Alexis Patricio Pardo Ortega" userId="241a5d7c-1ced-47e7-999b-99c99a498961" providerId="ADAL" clId="{5757B7CF-D077-4889-9398-0B5A42238662}" dt="2022-09-22T14:36:16.655" v="17" actId="2"/>
        <pc:sldMkLst>
          <pc:docMk/>
          <pc:sldMk cId="2684109179" sldId="261"/>
        </pc:sldMkLst>
        <pc:spChg chg="mod">
          <ac:chgData name="Alexis Patricio Pardo Ortega" userId="241a5d7c-1ced-47e7-999b-99c99a498961" providerId="ADAL" clId="{5757B7CF-D077-4889-9398-0B5A42238662}" dt="2022-09-22T14:36:16.655" v="17" actId="2"/>
          <ac:spMkLst>
            <pc:docMk/>
            <pc:sldMk cId="2684109179" sldId="261"/>
            <ac:spMk id="11" creationId="{547460FC-CAA6-4D51-9E6B-0FDCB935A9CF}"/>
          </ac:spMkLst>
        </pc:spChg>
      </pc:sldChg>
      <pc:sldChg chg="modSp mod">
        <pc:chgData name="Alexis Patricio Pardo Ortega" userId="241a5d7c-1ced-47e7-999b-99c99a498961" providerId="ADAL" clId="{5757B7CF-D077-4889-9398-0B5A42238662}" dt="2022-09-22T14:36:45.551" v="23" actId="2"/>
        <pc:sldMkLst>
          <pc:docMk/>
          <pc:sldMk cId="2284294111" sldId="263"/>
        </pc:sldMkLst>
        <pc:spChg chg="mod">
          <ac:chgData name="Alexis Patricio Pardo Ortega" userId="241a5d7c-1ced-47e7-999b-99c99a498961" providerId="ADAL" clId="{5757B7CF-D077-4889-9398-0B5A42238662}" dt="2022-09-22T14:36:45.551" v="23" actId="2"/>
          <ac:spMkLst>
            <pc:docMk/>
            <pc:sldMk cId="2284294111" sldId="263"/>
            <ac:spMk id="24" creationId="{75676513-4853-4EF1-9E53-3C20658355A0}"/>
          </ac:spMkLst>
        </pc:spChg>
      </pc:sldChg>
      <pc:sldChg chg="modSp mod">
        <pc:chgData name="Alexis Patricio Pardo Ortega" userId="241a5d7c-1ced-47e7-999b-99c99a498961" providerId="ADAL" clId="{5757B7CF-D077-4889-9398-0B5A42238662}" dt="2022-09-22T14:36:31.040" v="19" actId="313"/>
        <pc:sldMkLst>
          <pc:docMk/>
          <pc:sldMk cId="1690888129" sldId="264"/>
        </pc:sldMkLst>
        <pc:spChg chg="mod">
          <ac:chgData name="Alexis Patricio Pardo Ortega" userId="241a5d7c-1ced-47e7-999b-99c99a498961" providerId="ADAL" clId="{5757B7CF-D077-4889-9398-0B5A42238662}" dt="2022-09-22T14:36:18.150" v="18" actId="2"/>
          <ac:spMkLst>
            <pc:docMk/>
            <pc:sldMk cId="1690888129" sldId="264"/>
            <ac:spMk id="2" creationId="{1D38B683-D588-4A6B-B52F-7022EC7D57DA}"/>
          </ac:spMkLst>
        </pc:spChg>
        <pc:spChg chg="mod">
          <ac:chgData name="Alexis Patricio Pardo Ortega" userId="241a5d7c-1ced-47e7-999b-99c99a498961" providerId="ADAL" clId="{5757B7CF-D077-4889-9398-0B5A42238662}" dt="2022-09-22T14:36:31.040" v="19" actId="313"/>
          <ac:spMkLst>
            <pc:docMk/>
            <pc:sldMk cId="1690888129" sldId="264"/>
            <ac:spMk id="11" creationId="{20F535BA-4CC7-46F2-AA04-52886187B16A}"/>
          </ac:spMkLst>
        </pc:spChg>
      </pc:sldChg>
      <pc:sldChg chg="modSp mod">
        <pc:chgData name="Alexis Patricio Pardo Ortega" userId="241a5d7c-1ced-47e7-999b-99c99a498961" providerId="ADAL" clId="{5757B7CF-D077-4889-9398-0B5A42238662}" dt="2022-09-22T14:36:42.951" v="21" actId="2"/>
        <pc:sldMkLst>
          <pc:docMk/>
          <pc:sldMk cId="3615153863" sldId="265"/>
        </pc:sldMkLst>
        <pc:spChg chg="mod">
          <ac:chgData name="Alexis Patricio Pardo Ortega" userId="241a5d7c-1ced-47e7-999b-99c99a498961" providerId="ADAL" clId="{5757B7CF-D077-4889-9398-0B5A42238662}" dt="2022-09-22T14:36:32.846" v="20" actId="2"/>
          <ac:spMkLst>
            <pc:docMk/>
            <pc:sldMk cId="3615153863" sldId="265"/>
            <ac:spMk id="2" creationId="{45453B71-F128-4CAA-A4D5-D306342FD7EF}"/>
          </ac:spMkLst>
        </pc:spChg>
        <pc:spChg chg="mod">
          <ac:chgData name="Alexis Patricio Pardo Ortega" userId="241a5d7c-1ced-47e7-999b-99c99a498961" providerId="ADAL" clId="{5757B7CF-D077-4889-9398-0B5A42238662}" dt="2022-09-22T14:36:42.951" v="21" actId="2"/>
          <ac:spMkLst>
            <pc:docMk/>
            <pc:sldMk cId="3615153863" sldId="265"/>
            <ac:spMk id="3" creationId="{BDD6F8D4-1C3D-474E-868E-C0A7BEAA05D6}"/>
          </ac:spMkLst>
        </pc:spChg>
      </pc:sldChg>
      <pc:sldChg chg="modSp mod">
        <pc:chgData name="Alexis Patricio Pardo Ortega" userId="241a5d7c-1ced-47e7-999b-99c99a498961" providerId="ADAL" clId="{5757B7CF-D077-4889-9398-0B5A42238662}" dt="2022-09-22T14:36:53.238" v="28" actId="2"/>
        <pc:sldMkLst>
          <pc:docMk/>
          <pc:sldMk cId="2997862804" sldId="267"/>
        </pc:sldMkLst>
        <pc:spChg chg="mod">
          <ac:chgData name="Alexis Patricio Pardo Ortega" userId="241a5d7c-1ced-47e7-999b-99c99a498961" providerId="ADAL" clId="{5757B7CF-D077-4889-9398-0B5A42238662}" dt="2022-09-22T14:36:53.238" v="28" actId="2"/>
          <ac:spMkLst>
            <pc:docMk/>
            <pc:sldMk cId="2997862804" sldId="267"/>
            <ac:spMk id="2" creationId="{2037EAA8-8B76-4D35-BB4F-A2EF2CB5D8F6}"/>
          </ac:spMkLst>
        </pc:spChg>
      </pc:sldChg>
      <pc:sldChg chg="modSp mod">
        <pc:chgData name="Alexis Patricio Pardo Ortega" userId="241a5d7c-1ced-47e7-999b-99c99a498961" providerId="ADAL" clId="{5757B7CF-D077-4889-9398-0B5A42238662}" dt="2022-09-22T14:35:49.615" v="10" actId="2"/>
        <pc:sldMkLst>
          <pc:docMk/>
          <pc:sldMk cId="2991293210" sldId="270"/>
        </pc:sldMkLst>
        <pc:spChg chg="mod">
          <ac:chgData name="Alexis Patricio Pardo Ortega" userId="241a5d7c-1ced-47e7-999b-99c99a498961" providerId="ADAL" clId="{5757B7CF-D077-4889-9398-0B5A42238662}" dt="2022-09-22T14:35:32.719" v="1" actId="2"/>
          <ac:spMkLst>
            <pc:docMk/>
            <pc:sldMk cId="2991293210" sldId="270"/>
            <ac:spMk id="2" creationId="{BE0A1A68-6B0B-4DEE-81C5-DFCB39991DA4}"/>
          </ac:spMkLst>
        </pc:spChg>
        <pc:spChg chg="mod">
          <ac:chgData name="Alexis Patricio Pardo Ortega" userId="241a5d7c-1ced-47e7-999b-99c99a498961" providerId="ADAL" clId="{5757B7CF-D077-4889-9398-0B5A42238662}" dt="2022-09-22T14:35:49.615" v="10" actId="2"/>
          <ac:spMkLst>
            <pc:docMk/>
            <pc:sldMk cId="2991293210" sldId="270"/>
            <ac:spMk id="13" creationId="{4DA8607D-3FA0-467A-BCFC-4CAFE7C4096F}"/>
          </ac:spMkLst>
        </pc:spChg>
      </pc:sldChg>
      <pc:sldChg chg="modSp mod">
        <pc:chgData name="Alexis Patricio Pardo Ortega" userId="241a5d7c-1ced-47e7-999b-99c99a498961" providerId="ADAL" clId="{5757B7CF-D077-4889-9398-0B5A42238662}" dt="2022-09-22T14:36:59.711" v="34" actId="2"/>
        <pc:sldMkLst>
          <pc:docMk/>
          <pc:sldMk cId="110378513" sldId="271"/>
        </pc:sldMkLst>
        <pc:spChg chg="mod">
          <ac:chgData name="Alexis Patricio Pardo Ortega" userId="241a5d7c-1ced-47e7-999b-99c99a498961" providerId="ADAL" clId="{5757B7CF-D077-4889-9398-0B5A42238662}" dt="2022-09-22T14:36:59.711" v="34" actId="2"/>
          <ac:spMkLst>
            <pc:docMk/>
            <pc:sldMk cId="110378513" sldId="271"/>
            <ac:spMk id="3" creationId="{D0BA7B7A-4307-4088-81B5-C9212A293868}"/>
          </ac:spMkLst>
        </pc:spChg>
      </pc:sldChg>
      <pc:sldChg chg="modSp mod">
        <pc:chgData name="Alexis Patricio Pardo Ortega" userId="241a5d7c-1ced-47e7-999b-99c99a498961" providerId="ADAL" clId="{5757B7CF-D077-4889-9398-0B5A42238662}" dt="2022-09-22T14:35:30.999" v="0" actId="2"/>
        <pc:sldMkLst>
          <pc:docMk/>
          <pc:sldMk cId="1592543307" sldId="272"/>
        </pc:sldMkLst>
        <pc:spChg chg="mod">
          <ac:chgData name="Alexis Patricio Pardo Ortega" userId="241a5d7c-1ced-47e7-999b-99c99a498961" providerId="ADAL" clId="{5757B7CF-D077-4889-9398-0B5A42238662}" dt="2022-09-22T14:35:30.999" v="0" actId="2"/>
          <ac:spMkLst>
            <pc:docMk/>
            <pc:sldMk cId="1592543307" sldId="272"/>
            <ac:spMk id="2" creationId="{FF06CE50-3A33-4210-8F84-DA9014C9DC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D758F-AF09-4351-9E23-7916C370DBB1}" type="datetimeFigureOut">
              <a:rPr lang="es-CL" smtClean="0"/>
              <a:t>22-09-2022</a:t>
            </a:fld>
            <a:endParaRPr lang="es-C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BA203-59E9-4643-8422-52C69DD68CC6}" type="slidenum">
              <a:rPr lang="es-CL" smtClean="0"/>
              <a:t>‹Nº›</a:t>
            </a:fld>
            <a:endParaRPr lang="es-CL" dirty="0"/>
          </a:p>
        </p:txBody>
      </p:sp>
    </p:spTree>
    <p:extLst>
      <p:ext uri="{BB962C8B-B14F-4D97-AF65-F5344CB8AC3E}">
        <p14:creationId xmlns:p14="http://schemas.microsoft.com/office/powerpoint/2010/main" val="20276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44BA203-59E9-4643-8422-52C69DD68CC6}" type="slidenum">
              <a:rPr lang="es-CL" smtClean="0"/>
              <a:t>16</a:t>
            </a:fld>
            <a:endParaRPr lang="es-CL" dirty="0"/>
          </a:p>
        </p:txBody>
      </p:sp>
    </p:spTree>
    <p:extLst>
      <p:ext uri="{BB962C8B-B14F-4D97-AF65-F5344CB8AC3E}">
        <p14:creationId xmlns:p14="http://schemas.microsoft.com/office/powerpoint/2010/main" val="2620124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9/22/2022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336398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2666454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387481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9/22/2022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22154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1160EA64-D806-43AC-9DF2-F8C432F32B4C}" type="datetimeFigureOut">
              <a:rPr lang="en-US" smtClean="0"/>
              <a:t>9/22/2022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122419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9/22/2022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2966706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4F7D4976-E339-4826-83B7-FBD03F55ECF8}" type="datetimeFigureOut">
              <a:rPr lang="en-US" smtClean="0"/>
              <a:t>9/22/2022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166258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9/22/2022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419152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9/22/2022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539455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9" name="Date Placeholder 8"/>
          <p:cNvSpPr>
            <a:spLocks noGrp="1"/>
          </p:cNvSpPr>
          <p:nvPr>
            <p:ph type="dt" sz="half" idx="10"/>
          </p:nvPr>
        </p:nvSpPr>
        <p:spPr/>
        <p:txBody>
          <a:bodyPr/>
          <a:lstStyle/>
          <a:p>
            <a:fld id="{D1BE4249-C0D0-4B06-8692-E8BB871AF643}" type="datetimeFigureOut">
              <a:rPr lang="en-US" smtClean="0"/>
              <a:t>9/22/2022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49683207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9/22/2022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77741602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9/22/2022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3542551825"/>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58599D-FEC3-4188-95E5-BD9FA16B6CBE}"/>
              </a:ext>
            </a:extLst>
          </p:cNvPr>
          <p:cNvPicPr>
            <a:picLocks noChangeAspect="1"/>
          </p:cNvPicPr>
          <p:nvPr/>
        </p:nvPicPr>
        <p:blipFill>
          <a:blip r:embed="rId2"/>
          <a:stretch>
            <a:fillRect/>
          </a:stretch>
        </p:blipFill>
        <p:spPr>
          <a:xfrm>
            <a:off x="5339494" y="5494"/>
            <a:ext cx="6852506" cy="6852506"/>
          </a:xfrm>
          <a:prstGeom prst="rect">
            <a:avLst/>
          </a:prstGeom>
        </p:spPr>
      </p:pic>
      <p:pic>
        <p:nvPicPr>
          <p:cNvPr id="5" name="Imagen 4" descr="Dibujo de un barco en el mar&#10;&#10;Descripción generada automáticamente con confianza baja">
            <a:extLst>
              <a:ext uri="{FF2B5EF4-FFF2-40B4-BE49-F238E27FC236}">
                <a16:creationId xmlns:a16="http://schemas.microsoft.com/office/drawing/2014/main" id="{D8D0BB45-55CC-41FB-B8DF-01D7636DB4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7629"/>
            <a:ext cx="6095979" cy="6865629"/>
          </a:xfrm>
          <a:prstGeom prst="rect">
            <a:avLst/>
          </a:prstGeom>
        </p:spPr>
      </p:pic>
      <p:sp>
        <p:nvSpPr>
          <p:cNvPr id="2" name="Título 1">
            <a:extLst>
              <a:ext uri="{FF2B5EF4-FFF2-40B4-BE49-F238E27FC236}">
                <a16:creationId xmlns:a16="http://schemas.microsoft.com/office/drawing/2014/main" id="{B3FB8660-BCC4-44B2-9871-A97FC4E6160F}"/>
              </a:ext>
            </a:extLst>
          </p:cNvPr>
          <p:cNvSpPr>
            <a:spLocks noGrp="1"/>
          </p:cNvSpPr>
          <p:nvPr>
            <p:ph type="ctrTitle"/>
          </p:nvPr>
        </p:nvSpPr>
        <p:spPr>
          <a:xfrm>
            <a:off x="-876300" y="-3371850"/>
            <a:ext cx="15697200" cy="14706600"/>
          </a:xfrm>
          <a:noFill/>
          <a:ln w="38100" cap="sq">
            <a:noFill/>
            <a:miter lim="800000"/>
          </a:ln>
          <a:scene3d>
            <a:camera prst="perspectiveRelaxedModerately"/>
            <a:lightRig rig="threePt" dir="t"/>
          </a:scene3d>
          <a:sp3d>
            <a:bevelT w="165100" prst="coolSlant"/>
          </a:sp3d>
        </p:spPr>
        <p:txBody>
          <a:bodyPr anchor="ctr">
            <a:noAutofit/>
            <a:sp3d extrusionH="57150">
              <a:bevelT w="50800" h="38100" prst="riblet"/>
            </a:sp3d>
          </a:bodyPr>
          <a:lstStyle/>
          <a:p>
            <a:r>
              <a:rPr lang="es-CL" sz="7200" cap="none" spc="0" dirty="0">
                <a:ln w="0"/>
                <a:solidFill>
                  <a:schemeClr val="accent6">
                    <a:lumMod val="50000"/>
                  </a:schemeClr>
                </a:solidFill>
                <a:effectLst>
                  <a:outerShdw blurRad="38100" dist="19050" dir="2700000" algn="tl" rotWithShape="0">
                    <a:schemeClr val="dk1">
                      <a:alpha val="40000"/>
                    </a:schemeClr>
                  </a:outerShdw>
                </a:effectLst>
              </a:rPr>
              <a:t>ARQUITECTURA LATINOAMERICANA CONTEMPORANEA</a:t>
            </a:r>
            <a:br>
              <a:rPr lang="es-CL" sz="7200" cap="none" spc="0" dirty="0">
                <a:ln w="0"/>
                <a:solidFill>
                  <a:schemeClr val="accent6">
                    <a:lumMod val="50000"/>
                  </a:schemeClr>
                </a:solidFill>
                <a:effectLst>
                  <a:outerShdw blurRad="38100" dist="19050" dir="2700000" algn="tl" rotWithShape="0">
                    <a:schemeClr val="dk1">
                      <a:alpha val="40000"/>
                    </a:schemeClr>
                  </a:outerShdw>
                </a:effectLst>
              </a:rPr>
            </a:br>
            <a:r>
              <a:rPr lang="es-CL" sz="5400" cap="none" spc="0" dirty="0">
                <a:ln w="0"/>
                <a:solidFill>
                  <a:schemeClr val="accent6">
                    <a:lumMod val="50000"/>
                  </a:schemeClr>
                </a:solidFill>
                <a:effectLst>
                  <a:outerShdw blurRad="38100" dist="19050" dir="2700000" algn="tl" rotWithShape="0">
                    <a:schemeClr val="dk1">
                      <a:alpha val="40000"/>
                    </a:schemeClr>
                  </a:outerShdw>
                </a:effectLst>
              </a:rPr>
              <a:t>1° MEDIO</a:t>
            </a:r>
          </a:p>
        </p:txBody>
      </p:sp>
    </p:spTree>
    <p:extLst>
      <p:ext uri="{BB962C8B-B14F-4D97-AF65-F5344CB8AC3E}">
        <p14:creationId xmlns:p14="http://schemas.microsoft.com/office/powerpoint/2010/main" val="4255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B7AAA16-FD26-465A-8DFA-196B202F6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1D38B683-D588-4A6B-B52F-7022EC7D57DA}"/>
              </a:ext>
            </a:extLst>
          </p:cNvPr>
          <p:cNvSpPr>
            <a:spLocks noGrp="1"/>
          </p:cNvSpPr>
          <p:nvPr>
            <p:ph type="title"/>
          </p:nvPr>
        </p:nvSpPr>
        <p:spPr>
          <a:xfrm>
            <a:off x="784915" y="321731"/>
            <a:ext cx="4475892" cy="1188720"/>
          </a:xfrm>
          <a:solidFill>
            <a:srgbClr val="FFFFFF"/>
          </a:solidFill>
          <a:ln>
            <a:solidFill>
              <a:srgbClr val="404040"/>
            </a:solidFill>
          </a:ln>
        </p:spPr>
        <p:txBody>
          <a:bodyPr>
            <a:normAutofit/>
          </a:bodyPr>
          <a:lstStyle/>
          <a:p>
            <a:r>
              <a:rPr lang="es-CL" dirty="0">
                <a:solidFill>
                  <a:srgbClr val="262626"/>
                </a:solidFill>
              </a:rPr>
              <a:t>Laureano forero ochoa</a:t>
            </a:r>
          </a:p>
        </p:txBody>
      </p:sp>
      <p:sp>
        <p:nvSpPr>
          <p:cNvPr id="11" name="Content Placeholder 10">
            <a:extLst>
              <a:ext uri="{FF2B5EF4-FFF2-40B4-BE49-F238E27FC236}">
                <a16:creationId xmlns:a16="http://schemas.microsoft.com/office/drawing/2014/main" id="{20F535BA-4CC7-46F2-AA04-52886187B16A}"/>
              </a:ext>
            </a:extLst>
          </p:cNvPr>
          <p:cNvSpPr>
            <a:spLocks noGrp="1"/>
          </p:cNvSpPr>
          <p:nvPr>
            <p:ph idx="1"/>
          </p:nvPr>
        </p:nvSpPr>
        <p:spPr>
          <a:xfrm>
            <a:off x="501574" y="1677017"/>
            <a:ext cx="4877464" cy="4859252"/>
          </a:xfrm>
        </p:spPr>
        <p:txBody>
          <a:bodyPr>
            <a:normAutofit fontScale="92500"/>
          </a:bodyPr>
          <a:lstStyle/>
          <a:p>
            <a:pPr algn="l"/>
            <a:endParaRPr lang="es-ES" sz="1600" b="0" i="0" dirty="0">
              <a:solidFill>
                <a:srgbClr val="333333"/>
              </a:solidFill>
              <a:effectLst/>
              <a:latin typeface="Arial" panose="020B0604020202020204" pitchFamily="34" charset="0"/>
            </a:endParaRPr>
          </a:p>
          <a:p>
            <a:r>
              <a:rPr lang="es-ES" sz="1700" dirty="0">
                <a:solidFill>
                  <a:schemeClr val="bg2"/>
                </a:solidFill>
              </a:rPr>
              <a:t>E</a:t>
            </a:r>
            <a:r>
              <a:rPr lang="es-ES" sz="1700" b="0" i="0" dirty="0">
                <a:solidFill>
                  <a:schemeClr val="bg2"/>
                </a:solidFill>
                <a:effectLst/>
              </a:rPr>
              <a:t>s un arquitecto colombiano Su obra se caracteriza por </a:t>
            </a:r>
            <a:r>
              <a:rPr lang="es-ES" sz="1700" dirty="0">
                <a:solidFill>
                  <a:schemeClr val="bg2"/>
                </a:solidFill>
              </a:rPr>
              <a:t>los patios, los techos altos, el color, los espacios amplios y luminosos, la heterogeneidad, pero sobre todo el trabajo artesanal en las construcciones. Dentro de estas están el</a:t>
            </a:r>
            <a:r>
              <a:rPr lang="es-ES" sz="1700" b="0" i="0" dirty="0">
                <a:solidFill>
                  <a:schemeClr val="bg2"/>
                </a:solidFill>
                <a:effectLst/>
              </a:rPr>
              <a:t> Centro de </a:t>
            </a:r>
            <a:r>
              <a:rPr lang="es-ES" sz="1700" dirty="0">
                <a:solidFill>
                  <a:schemeClr val="bg2"/>
                </a:solidFill>
              </a:rPr>
              <a:t>Capacitación Aranjuez en  Medellín y </a:t>
            </a:r>
            <a:r>
              <a:rPr lang="es-ES" sz="1700" b="0" i="0" dirty="0">
                <a:solidFill>
                  <a:schemeClr val="bg2"/>
                </a:solidFill>
                <a:effectLst/>
              </a:rPr>
              <a:t>el Parque de Bolívar en Pereira, Risaralda . También diseñó la capilla del cementerio Campos de Paz en Medellín en que la construcción se asemeja a una escalera al cielo.</a:t>
            </a:r>
          </a:p>
          <a:p>
            <a:r>
              <a:rPr lang="es-ES" sz="1700" b="0" i="0" dirty="0">
                <a:solidFill>
                  <a:schemeClr val="bg2"/>
                </a:solidFill>
                <a:effectLst/>
              </a:rPr>
              <a:t>Se graduó de la Universidad Nacional de Colombia, prosiguiendo sus estudios  en Italia y en Londres. </a:t>
            </a:r>
            <a:r>
              <a:rPr lang="es-ES" sz="1700" dirty="0">
                <a:solidFill>
                  <a:schemeClr val="bg2"/>
                </a:solidFill>
              </a:rPr>
              <a:t>Trabajo en</a:t>
            </a:r>
            <a:r>
              <a:rPr lang="es-ES" sz="1700" b="0" i="0" dirty="0">
                <a:solidFill>
                  <a:schemeClr val="bg2"/>
                </a:solidFill>
                <a:effectLst/>
              </a:rPr>
              <a:t> Bagdad e Inglaterra y luego en Estados Unidos por 18 años. Obtuvo el Premio Nacional de Arquitectura de Colombia  en1983 y el Premio de Arquitectura Latinoamericana en 2009. </a:t>
            </a:r>
          </a:p>
          <a:p>
            <a:br>
              <a:rPr lang="es-ES" sz="1700" b="0" i="0" dirty="0">
                <a:solidFill>
                  <a:schemeClr val="bg2"/>
                </a:solidFill>
                <a:effectLst/>
              </a:rPr>
            </a:br>
            <a:endParaRPr lang="en-US" sz="1700" dirty="0">
              <a:solidFill>
                <a:schemeClr val="bg2"/>
              </a:solidFill>
            </a:endParaRPr>
          </a:p>
        </p:txBody>
      </p:sp>
      <p:sp>
        <p:nvSpPr>
          <p:cNvPr id="18" name="Rectangle 17">
            <a:extLst>
              <a:ext uri="{FF2B5EF4-FFF2-40B4-BE49-F238E27FC236}">
                <a16:creationId xmlns:a16="http://schemas.microsoft.com/office/drawing/2014/main" id="{A0D6D522-B75F-4E3D-BA25-735EAEBF9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D61F1AB-254D-42ED-88D5-BF30381A6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321731"/>
            <a:ext cx="2111317" cy="20658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Marcador de contenido 6" descr="Una casa de color verde&#10;&#10;Descripción generada automáticamente con confianza baja">
            <a:extLst>
              <a:ext uri="{FF2B5EF4-FFF2-40B4-BE49-F238E27FC236}">
                <a16:creationId xmlns:a16="http://schemas.microsoft.com/office/drawing/2014/main" id="{9153CA1B-693A-4F11-8DD8-AE1E9B0DB7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9906765" y="608013"/>
            <a:ext cx="1783661" cy="954116"/>
          </a:xfrm>
          <a:prstGeom prst="rect">
            <a:avLst/>
          </a:prstGeom>
        </p:spPr>
      </p:pic>
      <p:sp>
        <p:nvSpPr>
          <p:cNvPr id="22" name="Rectangle 21">
            <a:extLst>
              <a:ext uri="{FF2B5EF4-FFF2-40B4-BE49-F238E27FC236}">
                <a16:creationId xmlns:a16="http://schemas.microsoft.com/office/drawing/2014/main" id="{9A8D3E32-A06E-4F29-910E-D8E4E813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2548467"/>
            <a:ext cx="2111317" cy="33527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E43B253-B088-48D5-9C13-23FA84D08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4163080"/>
            <a:ext cx="3208079" cy="2374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Imagen 12">
            <a:extLst>
              <a:ext uri="{FF2B5EF4-FFF2-40B4-BE49-F238E27FC236}">
                <a16:creationId xmlns:a16="http://schemas.microsoft.com/office/drawing/2014/main" id="{8C765762-B146-4242-966A-1945FD69CF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3597" y="1148458"/>
            <a:ext cx="2897563" cy="2444390"/>
          </a:xfrm>
          <a:prstGeom prst="rect">
            <a:avLst/>
          </a:prstGeom>
        </p:spPr>
      </p:pic>
      <p:pic>
        <p:nvPicPr>
          <p:cNvPr id="17" name="Imagen 16">
            <a:extLst>
              <a:ext uri="{FF2B5EF4-FFF2-40B4-BE49-F238E27FC236}">
                <a16:creationId xmlns:a16="http://schemas.microsoft.com/office/drawing/2014/main" id="{2BDD56DF-131D-452B-8F54-EE0EFD40EF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3597" y="4571088"/>
            <a:ext cx="2887269" cy="929737"/>
          </a:xfrm>
          <a:prstGeom prst="rect">
            <a:avLst/>
          </a:prstGeom>
        </p:spPr>
      </p:pic>
      <p:sp>
        <p:nvSpPr>
          <p:cNvPr id="19" name="CuadroTexto 18">
            <a:extLst>
              <a:ext uri="{FF2B5EF4-FFF2-40B4-BE49-F238E27FC236}">
                <a16:creationId xmlns:a16="http://schemas.microsoft.com/office/drawing/2014/main" id="{081D5A6B-E267-4F71-8A0C-393B0211F275}"/>
              </a:ext>
            </a:extLst>
          </p:cNvPr>
          <p:cNvSpPr txBox="1"/>
          <p:nvPr/>
        </p:nvSpPr>
        <p:spPr>
          <a:xfrm>
            <a:off x="6543303" y="3563401"/>
            <a:ext cx="2887269" cy="461665"/>
          </a:xfrm>
          <a:prstGeom prst="rect">
            <a:avLst/>
          </a:prstGeom>
          <a:noFill/>
        </p:spPr>
        <p:txBody>
          <a:bodyPr wrap="square" rtlCol="0">
            <a:spAutoFit/>
          </a:bodyPr>
          <a:lstStyle/>
          <a:p>
            <a:pPr algn="ctr"/>
            <a:r>
              <a:rPr lang="es-ES" sz="1200" b="0" i="0" dirty="0">
                <a:solidFill>
                  <a:schemeClr val="bg2"/>
                </a:solidFill>
                <a:effectLst/>
              </a:rPr>
              <a:t>CAPILLA DEL CEMENTERIO CAMPOS DE PAZ</a:t>
            </a:r>
            <a:endParaRPr lang="es-CL" sz="1200" dirty="0"/>
          </a:p>
        </p:txBody>
      </p:sp>
      <p:sp>
        <p:nvSpPr>
          <p:cNvPr id="28" name="CuadroTexto 27">
            <a:extLst>
              <a:ext uri="{FF2B5EF4-FFF2-40B4-BE49-F238E27FC236}">
                <a16:creationId xmlns:a16="http://schemas.microsoft.com/office/drawing/2014/main" id="{3C090974-CE2E-4188-8AC2-A56F4B47007F}"/>
              </a:ext>
            </a:extLst>
          </p:cNvPr>
          <p:cNvSpPr txBox="1"/>
          <p:nvPr/>
        </p:nvSpPr>
        <p:spPr>
          <a:xfrm>
            <a:off x="9768522" y="1714032"/>
            <a:ext cx="2100007" cy="646331"/>
          </a:xfrm>
          <a:prstGeom prst="rect">
            <a:avLst/>
          </a:prstGeom>
          <a:noFill/>
        </p:spPr>
        <p:txBody>
          <a:bodyPr wrap="square" rtlCol="0">
            <a:spAutoFit/>
          </a:bodyPr>
          <a:lstStyle/>
          <a:p>
            <a:pPr algn="ctr"/>
            <a:r>
              <a:rPr lang="es-ES" sz="1200" b="0" i="0" dirty="0">
                <a:solidFill>
                  <a:schemeClr val="bg2"/>
                </a:solidFill>
                <a:effectLst/>
              </a:rPr>
              <a:t>FACULTAD DE ARQUITECTURA DE MEDELLIN</a:t>
            </a:r>
            <a:endParaRPr lang="es-CL" sz="1200" dirty="0"/>
          </a:p>
        </p:txBody>
      </p:sp>
      <p:sp>
        <p:nvSpPr>
          <p:cNvPr id="30" name="CuadroTexto 29">
            <a:extLst>
              <a:ext uri="{FF2B5EF4-FFF2-40B4-BE49-F238E27FC236}">
                <a16:creationId xmlns:a16="http://schemas.microsoft.com/office/drawing/2014/main" id="{00B5EC12-5104-46EC-BADD-3A6402515C6A}"/>
              </a:ext>
            </a:extLst>
          </p:cNvPr>
          <p:cNvSpPr txBox="1"/>
          <p:nvPr/>
        </p:nvSpPr>
        <p:spPr>
          <a:xfrm>
            <a:off x="6706623" y="5571763"/>
            <a:ext cx="2887269" cy="276999"/>
          </a:xfrm>
          <a:prstGeom prst="rect">
            <a:avLst/>
          </a:prstGeom>
          <a:noFill/>
        </p:spPr>
        <p:txBody>
          <a:bodyPr wrap="square" rtlCol="0">
            <a:spAutoFit/>
          </a:bodyPr>
          <a:lstStyle/>
          <a:p>
            <a:pPr algn="ctr"/>
            <a:r>
              <a:rPr lang="es-ES" sz="1200" b="0" i="0" dirty="0">
                <a:solidFill>
                  <a:schemeClr val="bg2"/>
                </a:solidFill>
                <a:effectLst/>
              </a:rPr>
              <a:t>CASA BETANIA</a:t>
            </a:r>
            <a:endParaRPr lang="es-CL" sz="1200" dirty="0"/>
          </a:p>
        </p:txBody>
      </p:sp>
      <p:pic>
        <p:nvPicPr>
          <p:cNvPr id="25" name="Imagen 24">
            <a:extLst>
              <a:ext uri="{FF2B5EF4-FFF2-40B4-BE49-F238E27FC236}">
                <a16:creationId xmlns:a16="http://schemas.microsoft.com/office/drawing/2014/main" id="{37BE205B-5354-4234-9A5B-741401DE8C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00960" y="2954430"/>
            <a:ext cx="1789466" cy="1343726"/>
          </a:xfrm>
          <a:prstGeom prst="rect">
            <a:avLst/>
          </a:prstGeom>
        </p:spPr>
      </p:pic>
      <p:sp>
        <p:nvSpPr>
          <p:cNvPr id="26" name="CuadroTexto 25">
            <a:extLst>
              <a:ext uri="{FF2B5EF4-FFF2-40B4-BE49-F238E27FC236}">
                <a16:creationId xmlns:a16="http://schemas.microsoft.com/office/drawing/2014/main" id="{1B2F1213-A6F9-431B-BCD8-DFBF493D45B4}"/>
              </a:ext>
            </a:extLst>
          </p:cNvPr>
          <p:cNvSpPr txBox="1"/>
          <p:nvPr/>
        </p:nvSpPr>
        <p:spPr>
          <a:xfrm>
            <a:off x="9757212" y="4602044"/>
            <a:ext cx="2066668" cy="646331"/>
          </a:xfrm>
          <a:prstGeom prst="rect">
            <a:avLst/>
          </a:prstGeom>
          <a:noFill/>
        </p:spPr>
        <p:txBody>
          <a:bodyPr wrap="square" rtlCol="0">
            <a:spAutoFit/>
          </a:bodyPr>
          <a:lstStyle/>
          <a:p>
            <a:pPr algn="ctr"/>
            <a:r>
              <a:rPr lang="es-CL" dirty="0">
                <a:solidFill>
                  <a:schemeClr val="bg2"/>
                </a:solidFill>
              </a:rPr>
              <a:t>GOBERNACIÓN DE RISARALDA</a:t>
            </a:r>
          </a:p>
        </p:txBody>
      </p:sp>
    </p:spTree>
    <p:extLst>
      <p:ext uri="{BB962C8B-B14F-4D97-AF65-F5344CB8AC3E}">
        <p14:creationId xmlns:p14="http://schemas.microsoft.com/office/powerpoint/2010/main" val="1690888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6" name="Rectangle 134">
            <a:extLst>
              <a:ext uri="{FF2B5EF4-FFF2-40B4-BE49-F238E27FC236}">
                <a16:creationId xmlns:a16="http://schemas.microsoft.com/office/drawing/2014/main" id="{E9C049A3-4E7A-438B-BB28-CCA0844016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5453B71-F128-4CAA-A4D5-D306342FD7EF}"/>
              </a:ext>
            </a:extLst>
          </p:cNvPr>
          <p:cNvSpPr>
            <a:spLocks noGrp="1"/>
          </p:cNvSpPr>
          <p:nvPr>
            <p:ph type="title"/>
          </p:nvPr>
        </p:nvSpPr>
        <p:spPr>
          <a:xfrm>
            <a:off x="798511" y="378898"/>
            <a:ext cx="4475892" cy="1188720"/>
          </a:xfrm>
          <a:solidFill>
            <a:srgbClr val="FFFFFF"/>
          </a:solidFill>
          <a:ln>
            <a:solidFill>
              <a:srgbClr val="404040"/>
            </a:solidFill>
          </a:ln>
        </p:spPr>
        <p:txBody>
          <a:bodyPr>
            <a:normAutofit/>
          </a:bodyPr>
          <a:lstStyle/>
          <a:p>
            <a:r>
              <a:rPr lang="es-CL" sz="2600" dirty="0">
                <a:solidFill>
                  <a:srgbClr val="262626"/>
                </a:solidFill>
              </a:rPr>
              <a:t>Rogelio salmona</a:t>
            </a:r>
          </a:p>
        </p:txBody>
      </p:sp>
      <p:sp>
        <p:nvSpPr>
          <p:cNvPr id="3" name="Marcador de contenido 2">
            <a:extLst>
              <a:ext uri="{FF2B5EF4-FFF2-40B4-BE49-F238E27FC236}">
                <a16:creationId xmlns:a16="http://schemas.microsoft.com/office/drawing/2014/main" id="{BDD6F8D4-1C3D-474E-868E-C0A7BEAA05D6}"/>
              </a:ext>
            </a:extLst>
          </p:cNvPr>
          <p:cNvSpPr>
            <a:spLocks noGrp="1"/>
          </p:cNvSpPr>
          <p:nvPr>
            <p:ph idx="1"/>
          </p:nvPr>
        </p:nvSpPr>
        <p:spPr>
          <a:xfrm>
            <a:off x="526909" y="1823778"/>
            <a:ext cx="4853269" cy="5034222"/>
          </a:xfrm>
        </p:spPr>
        <p:txBody>
          <a:bodyPr>
            <a:normAutofit fontScale="47500" lnSpcReduction="20000"/>
          </a:bodyPr>
          <a:lstStyle/>
          <a:p>
            <a:r>
              <a:rPr lang="es-ES" sz="2500" dirty="0">
                <a:solidFill>
                  <a:schemeClr val="bg2"/>
                </a:solidFill>
              </a:rPr>
              <a:t>Nace en Francia, hijo de padre español y madre francesa que más tarde en 1931 se establecen en Bogotá. Inicia sus estudios de Arquitectura en la Universidad Nacional de Colombia, pero debido a los disturbios de1948 regresa a Francia, donde ingresó a trabajar como colaborador en el Atelier de Le Corbusier, durante casi una década. ​ En 1958 regresa a Colombia, donde la mayor parte de su obra se encuentra en Bogotá. Entre los colaboradores de Le Corbusier fue uno de los que más se destacó en la arquitectura moderna y contemporánea latinoamericana, con una amplia obra que le mereció ser candidato en 2007 al Premio Pritzker de Arquitectura y en el 2003 ganó el prestigioso Premio Alvar Aalto, otorgado por la Asociación Finlandesa de Arquitectos (SAFA).</a:t>
            </a:r>
          </a:p>
          <a:p>
            <a:r>
              <a:rPr lang="es-ES" sz="2500" b="0" i="0" dirty="0">
                <a:solidFill>
                  <a:schemeClr val="bg2"/>
                </a:solidFill>
                <a:effectLst/>
              </a:rPr>
              <a:t>Su obra se caracteriza por estar fuertemente ligada a las raíces latinoamericanas y a su contexto urbano, destacándose por un amplio uso del ladrillo y el hormigón a la vista, presentando elementos brutalista. Sin embargo, aunque el material de sus construcciones es definido por el lugar en el que estas se ubiquen, también es amplio el uso del agua como elemento conector, mediante canales, </a:t>
            </a:r>
            <a:r>
              <a:rPr lang="es-ES" sz="2500" b="0" i="0" u="none" strike="noStrike" dirty="0">
                <a:solidFill>
                  <a:schemeClr val="bg2"/>
                </a:solidFill>
                <a:effectLst/>
              </a:rPr>
              <a:t>espejos de agua</a:t>
            </a:r>
            <a:r>
              <a:rPr lang="es-ES" sz="2500" b="0" i="0" dirty="0">
                <a:solidFill>
                  <a:schemeClr val="bg2"/>
                </a:solidFill>
                <a:effectLst/>
              </a:rPr>
              <a:t>, piscinas y estanques.</a:t>
            </a:r>
          </a:p>
          <a:p>
            <a:r>
              <a:rPr lang="es-ES" sz="2500" dirty="0">
                <a:solidFill>
                  <a:schemeClr val="bg2"/>
                </a:solidFill>
              </a:rPr>
              <a:t>Dentro de sus obras más importantes y reconocidas se encuentran las Torres del Parque, el Centro Cultural Gabriel García Márquez, el edificio del Archivo General de la Nación, el Eje Ambiental, el Edificio de postgrados de Ciencias Humanas de la Universidad Nacional, la Biblioteca Virgilio Barco, la urbanización Nueva Santa Fe, la sede de la Vicepresidencia de Colombia,  el Museo de Arte Moderno de Bogotá, el Museo Quimbaya en Armenia, la Casa de Huéspedes Ilustres de Cartagena de Indias, y el Centro Cultural de Moravia en Medellín y el Conjunto Residencial Jesús María Marulanda ubicado al sur oriente de la ciudad y declarado patrimonio arquitectónico.</a:t>
            </a:r>
          </a:p>
          <a:p>
            <a:endParaRPr lang="es-ES" sz="2500" dirty="0">
              <a:solidFill>
                <a:schemeClr val="bg2"/>
              </a:solidFill>
            </a:endParaRPr>
          </a:p>
          <a:p>
            <a:endParaRPr lang="es-ES" dirty="0">
              <a:solidFill>
                <a:schemeClr val="bg2"/>
              </a:solidFill>
            </a:endParaRPr>
          </a:p>
        </p:txBody>
      </p:sp>
      <p:sp>
        <p:nvSpPr>
          <p:cNvPr id="2057" name="Rectangle 136">
            <a:extLst>
              <a:ext uri="{FF2B5EF4-FFF2-40B4-BE49-F238E27FC236}">
                <a16:creationId xmlns:a16="http://schemas.microsoft.com/office/drawing/2014/main" id="{8729EC07-1857-4EE2-9A39-B9A490F20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a:extLst>
              <a:ext uri="{FF2B5EF4-FFF2-40B4-BE49-F238E27FC236}">
                <a16:creationId xmlns:a16="http://schemas.microsoft.com/office/drawing/2014/main" id="{D94DDA7D-E981-489B-B5DF-6D435B9076AC}"/>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560062" y="973258"/>
            <a:ext cx="2880360" cy="2371794"/>
          </a:xfrm>
          <a:prstGeom prst="rect">
            <a:avLst/>
          </a:prstGeom>
          <a:noFill/>
          <a:extLst>
            <a:ext uri="{909E8E84-426E-40DD-AFC4-6F175D3DCCD1}">
              <a14:hiddenFill xmlns:a14="http://schemas.microsoft.com/office/drawing/2010/main">
                <a:solidFill>
                  <a:srgbClr val="FFFFFF"/>
                </a:solidFill>
              </a14:hiddenFill>
            </a:ext>
          </a:extLst>
        </p:spPr>
      </p:pic>
      <p:sp>
        <p:nvSpPr>
          <p:cNvPr id="2058" name="Rectangle 138">
            <a:extLst>
              <a:ext uri="{FF2B5EF4-FFF2-40B4-BE49-F238E27FC236}">
                <a16:creationId xmlns:a16="http://schemas.microsoft.com/office/drawing/2014/main" id="{C0F5F962-550D-4C27-8AE6-6B2AF4C34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321731"/>
            <a:ext cx="2111317" cy="206586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7C511F57-D000-4FA2-833B-F34797D51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2548467"/>
            <a:ext cx="2111317" cy="33527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2782FABF-08C7-4E28-A113-749EAD6CF9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4163080"/>
            <a:ext cx="3208079" cy="2374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magen 8">
            <a:extLst>
              <a:ext uri="{FF2B5EF4-FFF2-40B4-BE49-F238E27FC236}">
                <a16:creationId xmlns:a16="http://schemas.microsoft.com/office/drawing/2014/main" id="{71BA1818-0AFD-45C0-99AC-C57571409A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1134" y="4224858"/>
            <a:ext cx="2718216" cy="2038662"/>
          </a:xfrm>
          <a:prstGeom prst="rect">
            <a:avLst/>
          </a:prstGeom>
        </p:spPr>
      </p:pic>
      <p:sp>
        <p:nvSpPr>
          <p:cNvPr id="4" name="CuadroTexto 3">
            <a:extLst>
              <a:ext uri="{FF2B5EF4-FFF2-40B4-BE49-F238E27FC236}">
                <a16:creationId xmlns:a16="http://schemas.microsoft.com/office/drawing/2014/main" id="{27ADB09F-FFED-4695-84F0-EA9E7415B3D2}"/>
              </a:ext>
            </a:extLst>
          </p:cNvPr>
          <p:cNvSpPr txBox="1"/>
          <p:nvPr/>
        </p:nvSpPr>
        <p:spPr>
          <a:xfrm>
            <a:off x="9927570" y="5276148"/>
            <a:ext cx="1777130" cy="461665"/>
          </a:xfrm>
          <a:prstGeom prst="rect">
            <a:avLst/>
          </a:prstGeom>
          <a:noFill/>
        </p:spPr>
        <p:txBody>
          <a:bodyPr wrap="square" rtlCol="0">
            <a:spAutoFit/>
          </a:bodyPr>
          <a:lstStyle/>
          <a:p>
            <a:pPr algn="ctr"/>
            <a:r>
              <a:rPr lang="es-CL" sz="1200" dirty="0">
                <a:solidFill>
                  <a:schemeClr val="bg2"/>
                </a:solidFill>
              </a:rPr>
              <a:t>MUSEO DE ARTE MODERNO (MAMBO)</a:t>
            </a:r>
          </a:p>
        </p:txBody>
      </p:sp>
      <p:sp>
        <p:nvSpPr>
          <p:cNvPr id="13" name="CuadroTexto 12">
            <a:extLst>
              <a:ext uri="{FF2B5EF4-FFF2-40B4-BE49-F238E27FC236}">
                <a16:creationId xmlns:a16="http://schemas.microsoft.com/office/drawing/2014/main" id="{0F632535-4919-4742-BC13-F575E34AEF44}"/>
              </a:ext>
            </a:extLst>
          </p:cNvPr>
          <p:cNvSpPr txBox="1"/>
          <p:nvPr/>
        </p:nvSpPr>
        <p:spPr>
          <a:xfrm>
            <a:off x="6641134" y="6259270"/>
            <a:ext cx="2880360" cy="276999"/>
          </a:xfrm>
          <a:prstGeom prst="rect">
            <a:avLst/>
          </a:prstGeom>
          <a:noFill/>
        </p:spPr>
        <p:txBody>
          <a:bodyPr wrap="square" rtlCol="0">
            <a:spAutoFit/>
          </a:bodyPr>
          <a:lstStyle/>
          <a:p>
            <a:pPr algn="ctr"/>
            <a:r>
              <a:rPr lang="es-CL" sz="1200" dirty="0">
                <a:solidFill>
                  <a:schemeClr val="bg2"/>
                </a:solidFill>
              </a:rPr>
              <a:t>TORRES DEL PARQUE</a:t>
            </a:r>
          </a:p>
        </p:txBody>
      </p:sp>
      <p:pic>
        <p:nvPicPr>
          <p:cNvPr id="6" name="Imagen 5">
            <a:extLst>
              <a:ext uri="{FF2B5EF4-FFF2-40B4-BE49-F238E27FC236}">
                <a16:creationId xmlns:a16="http://schemas.microsoft.com/office/drawing/2014/main" id="{372B62CC-B216-4E73-8BD4-066F4585AD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7961" y="2739499"/>
            <a:ext cx="1848583" cy="2465547"/>
          </a:xfrm>
          <a:prstGeom prst="rect">
            <a:avLst/>
          </a:prstGeom>
        </p:spPr>
      </p:pic>
      <p:sp>
        <p:nvSpPr>
          <p:cNvPr id="16" name="CuadroTexto 15">
            <a:extLst>
              <a:ext uri="{FF2B5EF4-FFF2-40B4-BE49-F238E27FC236}">
                <a16:creationId xmlns:a16="http://schemas.microsoft.com/office/drawing/2014/main" id="{CBBB03B3-A7D1-4B47-B91B-89C9351B6AC7}"/>
              </a:ext>
            </a:extLst>
          </p:cNvPr>
          <p:cNvSpPr txBox="1"/>
          <p:nvPr/>
        </p:nvSpPr>
        <p:spPr>
          <a:xfrm>
            <a:off x="6712462" y="3497451"/>
            <a:ext cx="2880360" cy="276999"/>
          </a:xfrm>
          <a:prstGeom prst="rect">
            <a:avLst/>
          </a:prstGeom>
          <a:noFill/>
        </p:spPr>
        <p:txBody>
          <a:bodyPr wrap="square" rtlCol="0">
            <a:spAutoFit/>
          </a:bodyPr>
          <a:lstStyle/>
          <a:p>
            <a:r>
              <a:rPr lang="es-CL" sz="1200" dirty="0">
                <a:solidFill>
                  <a:schemeClr val="bg2"/>
                </a:solidFill>
              </a:rPr>
              <a:t>ARCHIVO GENERAL DE LA NACION</a:t>
            </a:r>
          </a:p>
        </p:txBody>
      </p:sp>
      <p:pic>
        <p:nvPicPr>
          <p:cNvPr id="10" name="Imagen 9">
            <a:extLst>
              <a:ext uri="{FF2B5EF4-FFF2-40B4-BE49-F238E27FC236}">
                <a16:creationId xmlns:a16="http://schemas.microsoft.com/office/drawing/2014/main" id="{D0BA694E-8F02-4491-AAF9-30516AA493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87961" y="491710"/>
            <a:ext cx="1848583" cy="1332067"/>
          </a:xfrm>
          <a:prstGeom prst="rect">
            <a:avLst/>
          </a:prstGeom>
        </p:spPr>
      </p:pic>
      <p:sp>
        <p:nvSpPr>
          <p:cNvPr id="19" name="CuadroTexto 18">
            <a:extLst>
              <a:ext uri="{FF2B5EF4-FFF2-40B4-BE49-F238E27FC236}">
                <a16:creationId xmlns:a16="http://schemas.microsoft.com/office/drawing/2014/main" id="{A013175C-2500-4EBA-984D-CD742902685C}"/>
              </a:ext>
            </a:extLst>
          </p:cNvPr>
          <p:cNvSpPr txBox="1"/>
          <p:nvPr/>
        </p:nvSpPr>
        <p:spPr>
          <a:xfrm>
            <a:off x="9887961" y="1823794"/>
            <a:ext cx="1777130" cy="461665"/>
          </a:xfrm>
          <a:prstGeom prst="rect">
            <a:avLst/>
          </a:prstGeom>
          <a:noFill/>
        </p:spPr>
        <p:txBody>
          <a:bodyPr wrap="square" rtlCol="0">
            <a:spAutoFit/>
          </a:bodyPr>
          <a:lstStyle/>
          <a:p>
            <a:pPr algn="ctr"/>
            <a:r>
              <a:rPr lang="es-CL" sz="1200" dirty="0">
                <a:solidFill>
                  <a:schemeClr val="bg2"/>
                </a:solidFill>
              </a:rPr>
              <a:t>BIBLIOTECA VIRGILIO BARCO</a:t>
            </a:r>
          </a:p>
        </p:txBody>
      </p:sp>
    </p:spTree>
    <p:extLst>
      <p:ext uri="{BB962C8B-B14F-4D97-AF65-F5344CB8AC3E}">
        <p14:creationId xmlns:p14="http://schemas.microsoft.com/office/powerpoint/2010/main" val="3615153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9C049A3-4E7A-438B-BB28-CCA0844016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111154A-E029-41AA-A5E9-875232D2968D}"/>
              </a:ext>
            </a:extLst>
          </p:cNvPr>
          <p:cNvSpPr>
            <a:spLocks noGrp="1"/>
          </p:cNvSpPr>
          <p:nvPr>
            <p:ph type="title"/>
          </p:nvPr>
        </p:nvSpPr>
        <p:spPr>
          <a:xfrm>
            <a:off x="804672" y="362390"/>
            <a:ext cx="4475892" cy="1188720"/>
          </a:xfrm>
          <a:solidFill>
            <a:srgbClr val="FFFFFF"/>
          </a:solidFill>
          <a:ln>
            <a:solidFill>
              <a:srgbClr val="404040"/>
            </a:solidFill>
          </a:ln>
        </p:spPr>
        <p:txBody>
          <a:bodyPr>
            <a:normAutofit/>
          </a:bodyPr>
          <a:lstStyle/>
          <a:p>
            <a:r>
              <a:rPr lang="es-CL" sz="2600" dirty="0">
                <a:solidFill>
                  <a:srgbClr val="262626"/>
                </a:solidFill>
              </a:rPr>
              <a:t>Luis miro quesada</a:t>
            </a:r>
          </a:p>
        </p:txBody>
      </p:sp>
      <p:sp>
        <p:nvSpPr>
          <p:cNvPr id="24" name="Content Placeholder 10">
            <a:extLst>
              <a:ext uri="{FF2B5EF4-FFF2-40B4-BE49-F238E27FC236}">
                <a16:creationId xmlns:a16="http://schemas.microsoft.com/office/drawing/2014/main" id="{75676513-4853-4EF1-9E53-3C20658355A0}"/>
              </a:ext>
            </a:extLst>
          </p:cNvPr>
          <p:cNvSpPr>
            <a:spLocks noGrp="1"/>
          </p:cNvSpPr>
          <p:nvPr>
            <p:ph idx="1"/>
          </p:nvPr>
        </p:nvSpPr>
        <p:spPr>
          <a:xfrm>
            <a:off x="798511" y="1719016"/>
            <a:ext cx="4475892" cy="5138984"/>
          </a:xfrm>
        </p:spPr>
        <p:txBody>
          <a:bodyPr>
            <a:normAutofit/>
          </a:bodyPr>
          <a:lstStyle/>
          <a:p>
            <a:r>
              <a:rPr lang="es-ES" sz="1600" dirty="0">
                <a:solidFill>
                  <a:schemeClr val="bg2"/>
                </a:solidFill>
              </a:rPr>
              <a:t>F</a:t>
            </a:r>
            <a:r>
              <a:rPr lang="es-ES" sz="1600" b="0" i="0" dirty="0">
                <a:solidFill>
                  <a:schemeClr val="bg2"/>
                </a:solidFill>
                <a:effectLst/>
              </a:rPr>
              <a:t>ue un arquitecto, docente, periodista y crítico de arte peruano. Fue catedrático en la Universidad nacional de Ingeniería donde fue decano de la Facultad de </a:t>
            </a:r>
            <a:r>
              <a:rPr lang="es-ES" sz="1600" dirty="0">
                <a:solidFill>
                  <a:schemeClr val="bg2"/>
                </a:solidFill>
              </a:rPr>
              <a:t>Arquitectura. </a:t>
            </a:r>
          </a:p>
          <a:p>
            <a:r>
              <a:rPr lang="es-ES" sz="1600" dirty="0">
                <a:solidFill>
                  <a:schemeClr val="bg2"/>
                </a:solidFill>
              </a:rPr>
              <a:t>En una primera etapa Miró Quesada se acerca al estilo neocolonial, pronto, influenciado por el cambiante contexto mundial posterior a la Segunda Guerra Mundial y por las ideas innovadoras de autores como Frank LLloyd Wright y Le Corbousier, gira hacia el modernismo. </a:t>
            </a:r>
            <a:endParaRPr lang="es-ES" sz="1600" b="0" i="0" dirty="0">
              <a:solidFill>
                <a:schemeClr val="bg2"/>
              </a:solidFill>
              <a:effectLst/>
            </a:endParaRPr>
          </a:p>
          <a:p>
            <a:r>
              <a:rPr lang="es-ES" sz="1600" b="0" i="0" dirty="0">
                <a:solidFill>
                  <a:schemeClr val="bg2"/>
                </a:solidFill>
                <a:effectLst/>
              </a:rPr>
              <a:t>Fue un personaje trascendental para el cambio de la sociedad peruana, arraigada en normas académicas. Mantuvo una visión de vanguardia y con gran sensibilidad artística, participando activamente en una época de cambios y de lucha contra lo tradicional. Sus acciones fueron fundamentales para cambios urbano-sociales y políticos en su país.</a:t>
            </a:r>
          </a:p>
        </p:txBody>
      </p:sp>
      <p:sp>
        <p:nvSpPr>
          <p:cNvPr id="44" name="Rectangle 43">
            <a:extLst>
              <a:ext uri="{FF2B5EF4-FFF2-40B4-BE49-F238E27FC236}">
                <a16:creationId xmlns:a16="http://schemas.microsoft.com/office/drawing/2014/main" id="{8729EC07-1857-4EE2-9A39-B9A490F20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Imagen 6" descr="Imagen en blanco y negro de un edificio&#10;&#10;Descripción generada automáticamente">
            <a:extLst>
              <a:ext uri="{FF2B5EF4-FFF2-40B4-BE49-F238E27FC236}">
                <a16:creationId xmlns:a16="http://schemas.microsoft.com/office/drawing/2014/main" id="{607A9C1B-6BD3-4757-8392-FDC671260C78}"/>
              </a:ext>
            </a:extLst>
          </p:cNvPr>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6560061" y="412254"/>
            <a:ext cx="2880360" cy="3322736"/>
          </a:xfrm>
          <a:prstGeom prst="rect">
            <a:avLst/>
          </a:prstGeom>
        </p:spPr>
      </p:pic>
      <p:sp>
        <p:nvSpPr>
          <p:cNvPr id="46" name="Rectangle 45">
            <a:extLst>
              <a:ext uri="{FF2B5EF4-FFF2-40B4-BE49-F238E27FC236}">
                <a16:creationId xmlns:a16="http://schemas.microsoft.com/office/drawing/2014/main" id="{C0F5F962-550D-4C27-8AE6-6B2AF4C34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321731"/>
            <a:ext cx="2111317" cy="206586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7C511F57-D000-4FA2-833B-F34797D51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2548467"/>
            <a:ext cx="2111317" cy="33527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n 3" descr="Imagen en blanco y negro de una casa&#10;&#10;Descripción generada automáticamente con confianza media">
            <a:extLst>
              <a:ext uri="{FF2B5EF4-FFF2-40B4-BE49-F238E27FC236}">
                <a16:creationId xmlns:a16="http://schemas.microsoft.com/office/drawing/2014/main" id="{6C03D3CC-0484-4115-A15E-8D2C318D80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1040" y="2965505"/>
            <a:ext cx="1783661" cy="2521075"/>
          </a:xfrm>
          <a:prstGeom prst="rect">
            <a:avLst/>
          </a:prstGeom>
        </p:spPr>
      </p:pic>
      <p:sp>
        <p:nvSpPr>
          <p:cNvPr id="50" name="Rectangle 49">
            <a:extLst>
              <a:ext uri="{FF2B5EF4-FFF2-40B4-BE49-F238E27FC236}">
                <a16:creationId xmlns:a16="http://schemas.microsoft.com/office/drawing/2014/main" id="{2782FABF-08C7-4E28-A113-749EAD6CF9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4163080"/>
            <a:ext cx="3208079" cy="2374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Marcador de contenido 4" descr="Imagen en blanco y negro de un edificio&#10;&#10;Descripción generada automáticamente">
            <a:extLst>
              <a:ext uri="{FF2B5EF4-FFF2-40B4-BE49-F238E27FC236}">
                <a16:creationId xmlns:a16="http://schemas.microsoft.com/office/drawing/2014/main" id="{BF0A3176-B82A-4AF0-B4E2-A5D3A15B0B4F}"/>
              </a:ext>
            </a:extLst>
          </p:cNvPr>
          <p:cNvPicPr>
            <a:picLocks noChangeAspect="1"/>
          </p:cNvPicPr>
          <p:nvPr/>
        </p:nvPicPr>
        <p:blipFill rotWithShape="1">
          <a:blip r:embed="rId4" cstate="screen">
            <a:extLst>
              <a:ext uri="{28A0092B-C50C-407E-A947-70E740481C1C}">
                <a14:useLocalDpi xmlns:a14="http://schemas.microsoft.com/office/drawing/2010/main"/>
              </a:ext>
            </a:extLst>
          </a:blip>
          <a:stretch/>
        </p:blipFill>
        <p:spPr>
          <a:xfrm>
            <a:off x="7098133" y="4224858"/>
            <a:ext cx="1804215" cy="2038662"/>
          </a:xfrm>
          <a:prstGeom prst="rect">
            <a:avLst/>
          </a:prstGeom>
        </p:spPr>
      </p:pic>
      <p:sp>
        <p:nvSpPr>
          <p:cNvPr id="6" name="CuadroTexto 5">
            <a:extLst>
              <a:ext uri="{FF2B5EF4-FFF2-40B4-BE49-F238E27FC236}">
                <a16:creationId xmlns:a16="http://schemas.microsoft.com/office/drawing/2014/main" id="{ADE086DE-0465-4C92-8909-64B0329CAE9C}"/>
              </a:ext>
            </a:extLst>
          </p:cNvPr>
          <p:cNvSpPr txBox="1"/>
          <p:nvPr/>
        </p:nvSpPr>
        <p:spPr>
          <a:xfrm>
            <a:off x="6560061" y="3688803"/>
            <a:ext cx="2880360" cy="307777"/>
          </a:xfrm>
          <a:prstGeom prst="rect">
            <a:avLst/>
          </a:prstGeom>
          <a:noFill/>
        </p:spPr>
        <p:txBody>
          <a:bodyPr wrap="square" rtlCol="0">
            <a:spAutoFit/>
          </a:bodyPr>
          <a:lstStyle/>
          <a:p>
            <a:pPr algn="ctr"/>
            <a:r>
              <a:rPr lang="es-CL" sz="1400" dirty="0">
                <a:solidFill>
                  <a:schemeClr val="bg2"/>
                </a:solidFill>
              </a:rPr>
              <a:t>EDIFICIO RADIO EL SOL</a:t>
            </a:r>
          </a:p>
        </p:txBody>
      </p:sp>
      <p:sp>
        <p:nvSpPr>
          <p:cNvPr id="19" name="CuadroTexto 18">
            <a:extLst>
              <a:ext uri="{FF2B5EF4-FFF2-40B4-BE49-F238E27FC236}">
                <a16:creationId xmlns:a16="http://schemas.microsoft.com/office/drawing/2014/main" id="{ACBDF080-0D11-45CC-8C25-A1DD8E278F60}"/>
              </a:ext>
            </a:extLst>
          </p:cNvPr>
          <p:cNvSpPr txBox="1"/>
          <p:nvPr/>
        </p:nvSpPr>
        <p:spPr>
          <a:xfrm>
            <a:off x="6642124" y="6213515"/>
            <a:ext cx="2880360" cy="307777"/>
          </a:xfrm>
          <a:prstGeom prst="rect">
            <a:avLst/>
          </a:prstGeom>
          <a:noFill/>
        </p:spPr>
        <p:txBody>
          <a:bodyPr wrap="square" rtlCol="0">
            <a:spAutoFit/>
          </a:bodyPr>
          <a:lstStyle/>
          <a:p>
            <a:pPr algn="ctr"/>
            <a:r>
              <a:rPr lang="es-CL" sz="1400" dirty="0">
                <a:solidFill>
                  <a:schemeClr val="bg2"/>
                </a:solidFill>
              </a:rPr>
              <a:t>CASA WIRACOCHA</a:t>
            </a:r>
          </a:p>
        </p:txBody>
      </p:sp>
      <p:pic>
        <p:nvPicPr>
          <p:cNvPr id="8" name="Imagen 7">
            <a:extLst>
              <a:ext uri="{FF2B5EF4-FFF2-40B4-BE49-F238E27FC236}">
                <a16:creationId xmlns:a16="http://schemas.microsoft.com/office/drawing/2014/main" id="{490D9B6D-65B1-4564-9851-3D33C4C42F97}"/>
              </a:ext>
            </a:extLst>
          </p:cNvPr>
          <p:cNvPicPr>
            <a:picLocks noChangeAspect="1"/>
          </p:cNvPicPr>
          <p:nvPr/>
        </p:nvPicPr>
        <p:blipFill>
          <a:blip r:embed="rId5"/>
          <a:stretch>
            <a:fillRect/>
          </a:stretch>
        </p:blipFill>
        <p:spPr>
          <a:xfrm>
            <a:off x="9374089" y="5531599"/>
            <a:ext cx="2877561" cy="377985"/>
          </a:xfrm>
          <a:prstGeom prst="rect">
            <a:avLst/>
          </a:prstGeom>
        </p:spPr>
      </p:pic>
    </p:spTree>
    <p:extLst>
      <p:ext uri="{BB962C8B-B14F-4D97-AF65-F5344CB8AC3E}">
        <p14:creationId xmlns:p14="http://schemas.microsoft.com/office/powerpoint/2010/main" val="2284294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B7AAA16-FD26-465A-8DFA-196B202F6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1D8F3FF2-A89B-4828-8BDB-97AD41D89986}"/>
              </a:ext>
            </a:extLst>
          </p:cNvPr>
          <p:cNvSpPr>
            <a:spLocks noGrp="1"/>
          </p:cNvSpPr>
          <p:nvPr>
            <p:ph type="title"/>
          </p:nvPr>
        </p:nvSpPr>
        <p:spPr>
          <a:xfrm>
            <a:off x="798511" y="482070"/>
            <a:ext cx="4475892" cy="1188720"/>
          </a:xfrm>
          <a:solidFill>
            <a:srgbClr val="FFFFFF"/>
          </a:solidFill>
          <a:ln>
            <a:solidFill>
              <a:srgbClr val="404040"/>
            </a:solidFill>
          </a:ln>
        </p:spPr>
        <p:txBody>
          <a:bodyPr>
            <a:normAutofit/>
          </a:bodyPr>
          <a:lstStyle/>
          <a:p>
            <a:r>
              <a:rPr lang="es-CL" dirty="0">
                <a:solidFill>
                  <a:srgbClr val="262626"/>
                </a:solidFill>
              </a:rPr>
              <a:t>Carlos Raúl villanueva</a:t>
            </a:r>
          </a:p>
        </p:txBody>
      </p:sp>
      <p:sp>
        <p:nvSpPr>
          <p:cNvPr id="3" name="Marcador de contenido 2">
            <a:extLst>
              <a:ext uri="{FF2B5EF4-FFF2-40B4-BE49-F238E27FC236}">
                <a16:creationId xmlns:a16="http://schemas.microsoft.com/office/drawing/2014/main" id="{34F7FD9B-DD41-4811-A1EC-48F2B418F571}"/>
              </a:ext>
            </a:extLst>
          </p:cNvPr>
          <p:cNvSpPr>
            <a:spLocks noGrp="1"/>
          </p:cNvSpPr>
          <p:nvPr>
            <p:ph idx="1"/>
          </p:nvPr>
        </p:nvSpPr>
        <p:spPr>
          <a:xfrm>
            <a:off x="798511" y="1834499"/>
            <a:ext cx="4475892" cy="4701770"/>
          </a:xfrm>
        </p:spPr>
        <p:txBody>
          <a:bodyPr>
            <a:normAutofit/>
          </a:bodyPr>
          <a:lstStyle/>
          <a:p>
            <a:pPr>
              <a:lnSpc>
                <a:spcPct val="90000"/>
              </a:lnSpc>
            </a:pPr>
            <a:r>
              <a:rPr lang="es-ES" dirty="0">
                <a:solidFill>
                  <a:schemeClr val="bg2"/>
                </a:solidFill>
              </a:rPr>
              <a:t>Fue un arquitecto y urbanista venezolano y es considerado como unos de los arquitectos más influyentes en la Venezuela del siglo XX ; pionero, máximo exponente e impulsor de la arquitectura moderna en su país. Llega por primera vez a Venezuela a la edad de 28 años. Desde ese entonces comenzó a participar en el desarrollo y modernización de Caracas, Maracay y otras ciudades de Venezuela. Entre sus obras más destacadas se encuentran la Ciudad Universitaria de Caracas inaugurada parcialmente en 1954 y nombrada Patrimonio de la Humanidad por la Unesco en el año 2000, y la re urbanización de El Silencio inaugurada en 1945.</a:t>
            </a:r>
            <a:endParaRPr lang="es-CL" dirty="0">
              <a:solidFill>
                <a:schemeClr val="bg2"/>
              </a:solidFill>
            </a:endParaRPr>
          </a:p>
        </p:txBody>
      </p:sp>
      <p:sp>
        <p:nvSpPr>
          <p:cNvPr id="19" name="Rectangle 18">
            <a:extLst>
              <a:ext uri="{FF2B5EF4-FFF2-40B4-BE49-F238E27FC236}">
                <a16:creationId xmlns:a16="http://schemas.microsoft.com/office/drawing/2014/main" id="{A0D6D522-B75F-4E3D-BA25-735EAEBF9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D61F1AB-254D-42ED-88D5-BF30381A6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321731"/>
            <a:ext cx="2111317" cy="20658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Imagen 7">
            <a:extLst>
              <a:ext uri="{FF2B5EF4-FFF2-40B4-BE49-F238E27FC236}">
                <a16:creationId xmlns:a16="http://schemas.microsoft.com/office/drawing/2014/main" id="{1D216D51-E70B-4DC1-90A3-4009A2C6CE5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14361" y="581500"/>
            <a:ext cx="1597016" cy="1505654"/>
          </a:xfrm>
          <a:prstGeom prst="rect">
            <a:avLst/>
          </a:prstGeom>
        </p:spPr>
      </p:pic>
      <p:sp>
        <p:nvSpPr>
          <p:cNvPr id="23" name="Rectangle 22">
            <a:extLst>
              <a:ext uri="{FF2B5EF4-FFF2-40B4-BE49-F238E27FC236}">
                <a16:creationId xmlns:a16="http://schemas.microsoft.com/office/drawing/2014/main" id="{9A8D3E32-A06E-4F29-910E-D8E4E813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2548467"/>
            <a:ext cx="2111317" cy="33527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Imagen 9">
            <a:extLst>
              <a:ext uri="{FF2B5EF4-FFF2-40B4-BE49-F238E27FC236}">
                <a16:creationId xmlns:a16="http://schemas.microsoft.com/office/drawing/2014/main" id="{DD377A84-C6F4-461B-8AC2-7783831C7B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6602739" y="2257177"/>
            <a:ext cx="2780411" cy="1260802"/>
          </a:xfrm>
          <a:prstGeom prst="rect">
            <a:avLst/>
          </a:prstGeom>
        </p:spPr>
      </p:pic>
      <p:sp>
        <p:nvSpPr>
          <p:cNvPr id="25" name="Rectangle 24">
            <a:extLst>
              <a:ext uri="{FF2B5EF4-FFF2-40B4-BE49-F238E27FC236}">
                <a16:creationId xmlns:a16="http://schemas.microsoft.com/office/drawing/2014/main" id="{DE43B253-B088-48D5-9C13-23FA84D08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4163080"/>
            <a:ext cx="3208079" cy="2374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Imagen 11">
            <a:extLst>
              <a:ext uri="{FF2B5EF4-FFF2-40B4-BE49-F238E27FC236}">
                <a16:creationId xmlns:a16="http://schemas.microsoft.com/office/drawing/2014/main" id="{80BC663E-DDD5-4E01-B836-65E75AA872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77587" y="4320823"/>
            <a:ext cx="2045188" cy="1928198"/>
          </a:xfrm>
          <a:prstGeom prst="rect">
            <a:avLst/>
          </a:prstGeom>
        </p:spPr>
      </p:pic>
      <p:pic>
        <p:nvPicPr>
          <p:cNvPr id="14" name="Imagen 13">
            <a:extLst>
              <a:ext uri="{FF2B5EF4-FFF2-40B4-BE49-F238E27FC236}">
                <a16:creationId xmlns:a16="http://schemas.microsoft.com/office/drawing/2014/main" id="{BC34E171-FCC3-45F8-9821-372328B3BB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51924" y="581500"/>
            <a:ext cx="2017910" cy="1513432"/>
          </a:xfrm>
          <a:prstGeom prst="rect">
            <a:avLst/>
          </a:prstGeom>
        </p:spPr>
      </p:pic>
      <p:sp>
        <p:nvSpPr>
          <p:cNvPr id="16" name="CuadroTexto 15">
            <a:extLst>
              <a:ext uri="{FF2B5EF4-FFF2-40B4-BE49-F238E27FC236}">
                <a16:creationId xmlns:a16="http://schemas.microsoft.com/office/drawing/2014/main" id="{5501C86A-7429-448B-A256-146FA052A57E}"/>
              </a:ext>
            </a:extLst>
          </p:cNvPr>
          <p:cNvSpPr txBox="1"/>
          <p:nvPr/>
        </p:nvSpPr>
        <p:spPr>
          <a:xfrm>
            <a:off x="9783288" y="4423494"/>
            <a:ext cx="2032318" cy="646331"/>
          </a:xfrm>
          <a:prstGeom prst="rect">
            <a:avLst/>
          </a:prstGeom>
          <a:noFill/>
        </p:spPr>
        <p:txBody>
          <a:bodyPr wrap="square" rtlCol="0">
            <a:spAutoFit/>
          </a:bodyPr>
          <a:lstStyle/>
          <a:p>
            <a:pPr algn="ctr"/>
            <a:r>
              <a:rPr lang="es-CL" sz="1200" dirty="0">
                <a:solidFill>
                  <a:schemeClr val="bg1">
                    <a:lumMod val="50000"/>
                    <a:lumOff val="50000"/>
                  </a:schemeClr>
                </a:solidFill>
              </a:rPr>
              <a:t>AULA MAGNA UNIVERSIDAD DE CARACAS</a:t>
            </a:r>
          </a:p>
        </p:txBody>
      </p:sp>
      <p:sp>
        <p:nvSpPr>
          <p:cNvPr id="45" name="CuadroTexto 44">
            <a:extLst>
              <a:ext uri="{FF2B5EF4-FFF2-40B4-BE49-F238E27FC236}">
                <a16:creationId xmlns:a16="http://schemas.microsoft.com/office/drawing/2014/main" id="{E9B6BB75-02EB-4F49-82C7-30373A171BD5}"/>
              </a:ext>
            </a:extLst>
          </p:cNvPr>
          <p:cNvSpPr txBox="1"/>
          <p:nvPr/>
        </p:nvSpPr>
        <p:spPr>
          <a:xfrm>
            <a:off x="9783288" y="2179311"/>
            <a:ext cx="2085241" cy="276999"/>
          </a:xfrm>
          <a:prstGeom prst="rect">
            <a:avLst/>
          </a:prstGeom>
          <a:noFill/>
        </p:spPr>
        <p:txBody>
          <a:bodyPr wrap="square" rtlCol="0">
            <a:spAutoFit/>
          </a:bodyPr>
          <a:lstStyle/>
          <a:p>
            <a:pPr algn="ctr"/>
            <a:r>
              <a:rPr lang="es-CL" sz="1200" dirty="0">
                <a:solidFill>
                  <a:schemeClr val="bg1">
                    <a:lumMod val="50000"/>
                    <a:lumOff val="50000"/>
                  </a:schemeClr>
                </a:solidFill>
              </a:rPr>
              <a:t>AULA MAGNA </a:t>
            </a:r>
          </a:p>
        </p:txBody>
      </p:sp>
      <p:sp>
        <p:nvSpPr>
          <p:cNvPr id="47" name="CuadroTexto 46">
            <a:extLst>
              <a:ext uri="{FF2B5EF4-FFF2-40B4-BE49-F238E27FC236}">
                <a16:creationId xmlns:a16="http://schemas.microsoft.com/office/drawing/2014/main" id="{41EEF4C4-6DB1-49CA-831C-A6F41F2189CB}"/>
              </a:ext>
            </a:extLst>
          </p:cNvPr>
          <p:cNvSpPr txBox="1"/>
          <p:nvPr/>
        </p:nvSpPr>
        <p:spPr>
          <a:xfrm>
            <a:off x="6396203" y="3534915"/>
            <a:ext cx="3208079" cy="461665"/>
          </a:xfrm>
          <a:prstGeom prst="rect">
            <a:avLst/>
          </a:prstGeom>
          <a:noFill/>
        </p:spPr>
        <p:txBody>
          <a:bodyPr wrap="square" rtlCol="0">
            <a:spAutoFit/>
          </a:bodyPr>
          <a:lstStyle/>
          <a:p>
            <a:pPr algn="ctr"/>
            <a:r>
              <a:rPr lang="es-CL" sz="1200" dirty="0">
                <a:solidFill>
                  <a:schemeClr val="bg1">
                    <a:lumMod val="50000"/>
                    <a:lumOff val="50000"/>
                  </a:schemeClr>
                </a:solidFill>
              </a:rPr>
              <a:t>REURBANIZACIÓN</a:t>
            </a:r>
          </a:p>
          <a:p>
            <a:pPr algn="ctr"/>
            <a:r>
              <a:rPr lang="es-CL" sz="1200" dirty="0">
                <a:solidFill>
                  <a:schemeClr val="bg1">
                    <a:lumMod val="50000"/>
                    <a:lumOff val="50000"/>
                  </a:schemeClr>
                </a:solidFill>
              </a:rPr>
              <a:t> EL SILENCIO</a:t>
            </a:r>
          </a:p>
        </p:txBody>
      </p:sp>
      <p:sp>
        <p:nvSpPr>
          <p:cNvPr id="48" name="CuadroTexto 47">
            <a:extLst>
              <a:ext uri="{FF2B5EF4-FFF2-40B4-BE49-F238E27FC236}">
                <a16:creationId xmlns:a16="http://schemas.microsoft.com/office/drawing/2014/main" id="{5412FD8C-1A44-419A-A902-7944F33127BE}"/>
              </a:ext>
            </a:extLst>
          </p:cNvPr>
          <p:cNvSpPr txBox="1"/>
          <p:nvPr/>
        </p:nvSpPr>
        <p:spPr>
          <a:xfrm>
            <a:off x="6396203" y="6233697"/>
            <a:ext cx="3208079" cy="276999"/>
          </a:xfrm>
          <a:prstGeom prst="rect">
            <a:avLst/>
          </a:prstGeom>
          <a:noFill/>
        </p:spPr>
        <p:txBody>
          <a:bodyPr wrap="square" rtlCol="0">
            <a:spAutoFit/>
          </a:bodyPr>
          <a:lstStyle/>
          <a:p>
            <a:r>
              <a:rPr lang="es-CL" sz="1200" dirty="0">
                <a:solidFill>
                  <a:schemeClr val="bg1">
                    <a:lumMod val="50000"/>
                    <a:lumOff val="50000"/>
                  </a:schemeClr>
                </a:solidFill>
              </a:rPr>
              <a:t>BIBLIOTECA UNIVERSIDAD DE CARACAS</a:t>
            </a:r>
          </a:p>
        </p:txBody>
      </p:sp>
      <p:pic>
        <p:nvPicPr>
          <p:cNvPr id="5" name="Imagen 4">
            <a:extLst>
              <a:ext uri="{FF2B5EF4-FFF2-40B4-BE49-F238E27FC236}">
                <a16:creationId xmlns:a16="http://schemas.microsoft.com/office/drawing/2014/main" id="{F6AACA45-35D8-496A-87AB-4FDB8BEA94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0342" y="2789785"/>
            <a:ext cx="1711035" cy="1154949"/>
          </a:xfrm>
          <a:prstGeom prst="rect">
            <a:avLst/>
          </a:prstGeom>
        </p:spPr>
      </p:pic>
    </p:spTree>
    <p:extLst>
      <p:ext uri="{BB962C8B-B14F-4D97-AF65-F5344CB8AC3E}">
        <p14:creationId xmlns:p14="http://schemas.microsoft.com/office/powerpoint/2010/main" val="2006526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9C049A3-4E7A-438B-BB28-CCA0844016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27E192AB-5BAC-44C1-A0F3-6789896A1FB0}"/>
              </a:ext>
            </a:extLst>
          </p:cNvPr>
          <p:cNvSpPr>
            <a:spLocks noGrp="1"/>
          </p:cNvSpPr>
          <p:nvPr>
            <p:ph type="title"/>
          </p:nvPr>
        </p:nvSpPr>
        <p:spPr>
          <a:xfrm>
            <a:off x="910690" y="362390"/>
            <a:ext cx="4475892" cy="1188720"/>
          </a:xfrm>
          <a:solidFill>
            <a:srgbClr val="FFFFFF"/>
          </a:solidFill>
          <a:ln>
            <a:solidFill>
              <a:srgbClr val="404040"/>
            </a:solidFill>
          </a:ln>
        </p:spPr>
        <p:txBody>
          <a:bodyPr>
            <a:normAutofit/>
          </a:bodyPr>
          <a:lstStyle/>
          <a:p>
            <a:r>
              <a:rPr lang="es-CL" sz="2600" dirty="0">
                <a:solidFill>
                  <a:srgbClr val="262626"/>
                </a:solidFill>
              </a:rPr>
              <a:t>ELADIO dIESTE</a:t>
            </a:r>
          </a:p>
        </p:txBody>
      </p:sp>
      <p:sp>
        <p:nvSpPr>
          <p:cNvPr id="3" name="Marcador de contenido 2">
            <a:extLst>
              <a:ext uri="{FF2B5EF4-FFF2-40B4-BE49-F238E27FC236}">
                <a16:creationId xmlns:a16="http://schemas.microsoft.com/office/drawing/2014/main" id="{B2878261-6BAF-4170-B736-2745A0B71889}"/>
              </a:ext>
            </a:extLst>
          </p:cNvPr>
          <p:cNvSpPr>
            <a:spLocks noGrp="1"/>
          </p:cNvSpPr>
          <p:nvPr>
            <p:ph idx="1"/>
          </p:nvPr>
        </p:nvSpPr>
        <p:spPr>
          <a:xfrm>
            <a:off x="750013" y="1907725"/>
            <a:ext cx="4636569" cy="4692971"/>
          </a:xfrm>
        </p:spPr>
        <p:txBody>
          <a:bodyPr>
            <a:normAutofit/>
          </a:bodyPr>
          <a:lstStyle/>
          <a:p>
            <a:r>
              <a:rPr lang="es-ES" dirty="0">
                <a:solidFill>
                  <a:schemeClr val="bg2"/>
                </a:solidFill>
              </a:rPr>
              <a:t>Eladio Dieste es un ingeniero civil uruguayo reconocido mundialmente por el uso de lo que él denominó cerámica armada.</a:t>
            </a:r>
          </a:p>
          <a:p>
            <a:pPr algn="l"/>
            <a:r>
              <a:rPr lang="es-ES" b="0" i="0" dirty="0">
                <a:solidFill>
                  <a:schemeClr val="bg2"/>
                </a:solidFill>
                <a:effectLst/>
              </a:rPr>
              <a:t>La obra de Dieste toma el ladrillo y lo lleva a su máxima liviandad en la creación de superficies curvas a partir de una nueva tecnología que el denominó </a:t>
            </a:r>
            <a:r>
              <a:rPr lang="es-ES" b="0" i="0" u="none" strike="noStrike" dirty="0">
                <a:solidFill>
                  <a:schemeClr val="bg2"/>
                </a:solidFill>
                <a:effectLst/>
              </a:rPr>
              <a:t>cerámica armada. Esta permite realizar construcciones</a:t>
            </a:r>
            <a:r>
              <a:rPr lang="es-ES" b="0" i="0" dirty="0">
                <a:solidFill>
                  <a:schemeClr val="bg2"/>
                </a:solidFill>
                <a:effectLst/>
              </a:rPr>
              <a:t> abovedadas realizadas con ladrillo, armadura de </a:t>
            </a:r>
            <a:r>
              <a:rPr lang="es-ES" b="0" i="0" u="none" strike="noStrike" dirty="0">
                <a:solidFill>
                  <a:schemeClr val="bg2"/>
                </a:solidFill>
                <a:effectLst/>
              </a:rPr>
              <a:t>acero</a:t>
            </a:r>
            <a:r>
              <a:rPr lang="es-ES" b="0" i="0" dirty="0">
                <a:solidFill>
                  <a:schemeClr val="bg2"/>
                </a:solidFill>
                <a:effectLst/>
              </a:rPr>
              <a:t> y un mínimo de </a:t>
            </a:r>
            <a:r>
              <a:rPr lang="es-ES" b="0" i="0" u="none" strike="noStrike" dirty="0">
                <a:solidFill>
                  <a:schemeClr val="bg2"/>
                </a:solidFill>
                <a:effectLst/>
              </a:rPr>
              <a:t>hormigón</a:t>
            </a:r>
            <a:r>
              <a:rPr lang="es-ES" b="0" i="0" dirty="0">
                <a:solidFill>
                  <a:schemeClr val="bg2"/>
                </a:solidFill>
                <a:effectLst/>
              </a:rPr>
              <a:t>.</a:t>
            </a:r>
          </a:p>
          <a:p>
            <a:pPr algn="l"/>
            <a:r>
              <a:rPr lang="es-ES" b="0" i="0" dirty="0">
                <a:solidFill>
                  <a:schemeClr val="bg2"/>
                </a:solidFill>
                <a:effectLst/>
              </a:rPr>
              <a:t>Su obra es objeto de estudio en distintas universidades y lo llevó a recibir el título de arquitecto honorario.</a:t>
            </a:r>
          </a:p>
          <a:p>
            <a:endParaRPr lang="es-CL" sz="2400" dirty="0">
              <a:solidFill>
                <a:srgbClr val="FFFFFF"/>
              </a:solidFill>
            </a:endParaRPr>
          </a:p>
        </p:txBody>
      </p:sp>
      <p:sp>
        <p:nvSpPr>
          <p:cNvPr id="27" name="Rectangle 26">
            <a:extLst>
              <a:ext uri="{FF2B5EF4-FFF2-40B4-BE49-F238E27FC236}">
                <a16:creationId xmlns:a16="http://schemas.microsoft.com/office/drawing/2014/main" id="{8729EC07-1857-4EE2-9A39-B9A490F20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Imagen 6">
            <a:extLst>
              <a:ext uri="{FF2B5EF4-FFF2-40B4-BE49-F238E27FC236}">
                <a16:creationId xmlns:a16="http://schemas.microsoft.com/office/drawing/2014/main" id="{0DDE226E-1460-42F2-8015-DF8F789AB0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0061" y="653094"/>
            <a:ext cx="2880360" cy="3012122"/>
          </a:xfrm>
          <a:prstGeom prst="rect">
            <a:avLst/>
          </a:prstGeom>
        </p:spPr>
      </p:pic>
      <p:sp>
        <p:nvSpPr>
          <p:cNvPr id="29" name="Rectangle 28">
            <a:extLst>
              <a:ext uri="{FF2B5EF4-FFF2-40B4-BE49-F238E27FC236}">
                <a16:creationId xmlns:a16="http://schemas.microsoft.com/office/drawing/2014/main" id="{C0F5F962-550D-4C27-8AE6-6B2AF4C34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321731"/>
            <a:ext cx="2111317" cy="206586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C511F57-D000-4FA2-833B-F34797D51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2548467"/>
            <a:ext cx="2111317" cy="33527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Imagen 5">
            <a:extLst>
              <a:ext uri="{FF2B5EF4-FFF2-40B4-BE49-F238E27FC236}">
                <a16:creationId xmlns:a16="http://schemas.microsoft.com/office/drawing/2014/main" id="{C5D09F77-43E7-4A73-95CC-1AD0D1FA37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1040" y="3036935"/>
            <a:ext cx="1783661" cy="2378214"/>
          </a:xfrm>
          <a:prstGeom prst="rect">
            <a:avLst/>
          </a:prstGeom>
        </p:spPr>
      </p:pic>
      <p:sp>
        <p:nvSpPr>
          <p:cNvPr id="33" name="Rectangle 32">
            <a:extLst>
              <a:ext uri="{FF2B5EF4-FFF2-40B4-BE49-F238E27FC236}">
                <a16:creationId xmlns:a16="http://schemas.microsoft.com/office/drawing/2014/main" id="{2782FABF-08C7-4E28-A113-749EAD6CF9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4163080"/>
            <a:ext cx="3208079" cy="2374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a:extLst>
              <a:ext uri="{FF2B5EF4-FFF2-40B4-BE49-F238E27FC236}">
                <a16:creationId xmlns:a16="http://schemas.microsoft.com/office/drawing/2014/main" id="{A9111EF3-564C-427D-8DB7-676C44C7EA06}"/>
              </a:ext>
            </a:extLst>
          </p:cNvPr>
          <p:cNvPicPr>
            <a:picLocks noChangeAspect="1"/>
          </p:cNvPicPr>
          <p:nvPr/>
        </p:nvPicPr>
        <p:blipFill rotWithShape="1">
          <a:blip r:embed="rId4" cstate="screen">
            <a:extLst>
              <a:ext uri="{28A0092B-C50C-407E-A947-70E740481C1C}">
                <a14:useLocalDpi xmlns:a14="http://schemas.microsoft.com/office/drawing/2010/main"/>
              </a:ext>
            </a:extLst>
          </a:blip>
          <a:stretch/>
        </p:blipFill>
        <p:spPr>
          <a:xfrm>
            <a:off x="7072714" y="4334146"/>
            <a:ext cx="1855055" cy="2038662"/>
          </a:xfrm>
          <a:prstGeom prst="rect">
            <a:avLst/>
          </a:prstGeom>
        </p:spPr>
      </p:pic>
      <p:sp>
        <p:nvSpPr>
          <p:cNvPr id="8" name="CuadroTexto 7">
            <a:extLst>
              <a:ext uri="{FF2B5EF4-FFF2-40B4-BE49-F238E27FC236}">
                <a16:creationId xmlns:a16="http://schemas.microsoft.com/office/drawing/2014/main" id="{0DCC2647-DE2C-4DB4-8A5E-8566339A927E}"/>
              </a:ext>
            </a:extLst>
          </p:cNvPr>
          <p:cNvSpPr txBox="1"/>
          <p:nvPr/>
        </p:nvSpPr>
        <p:spPr>
          <a:xfrm>
            <a:off x="6474883" y="3657600"/>
            <a:ext cx="2979083" cy="261610"/>
          </a:xfrm>
          <a:prstGeom prst="rect">
            <a:avLst/>
          </a:prstGeom>
          <a:noFill/>
        </p:spPr>
        <p:txBody>
          <a:bodyPr wrap="square" rtlCol="0">
            <a:spAutoFit/>
          </a:bodyPr>
          <a:lstStyle/>
          <a:p>
            <a:r>
              <a:rPr lang="es-CL" sz="1100" dirty="0">
                <a:solidFill>
                  <a:schemeClr val="bg1">
                    <a:lumMod val="50000"/>
                    <a:lumOff val="50000"/>
                  </a:schemeClr>
                </a:solidFill>
              </a:rPr>
              <a:t>IGLESIA DE LA ATLANTIDA CRISTO OBRERO</a:t>
            </a:r>
          </a:p>
        </p:txBody>
      </p:sp>
      <p:sp>
        <p:nvSpPr>
          <p:cNvPr id="19" name="CuadroTexto 18">
            <a:extLst>
              <a:ext uri="{FF2B5EF4-FFF2-40B4-BE49-F238E27FC236}">
                <a16:creationId xmlns:a16="http://schemas.microsoft.com/office/drawing/2014/main" id="{3CCF38CA-2015-423F-81A1-BDEDE759FDA7}"/>
              </a:ext>
            </a:extLst>
          </p:cNvPr>
          <p:cNvSpPr txBox="1"/>
          <p:nvPr/>
        </p:nvSpPr>
        <p:spPr>
          <a:xfrm>
            <a:off x="6474882" y="6339086"/>
            <a:ext cx="2979083" cy="261610"/>
          </a:xfrm>
          <a:prstGeom prst="rect">
            <a:avLst/>
          </a:prstGeom>
          <a:noFill/>
        </p:spPr>
        <p:txBody>
          <a:bodyPr wrap="square" rtlCol="0">
            <a:spAutoFit/>
          </a:bodyPr>
          <a:lstStyle/>
          <a:p>
            <a:r>
              <a:rPr lang="es-CL" sz="1100" dirty="0">
                <a:solidFill>
                  <a:schemeClr val="bg1">
                    <a:lumMod val="50000"/>
                    <a:lumOff val="50000"/>
                  </a:schemeClr>
                </a:solidFill>
              </a:rPr>
              <a:t>IGLESIA DE LA ATLANTIDA CRISTO OBRERO</a:t>
            </a:r>
          </a:p>
        </p:txBody>
      </p:sp>
      <p:sp>
        <p:nvSpPr>
          <p:cNvPr id="21" name="CuadroTexto 20">
            <a:extLst>
              <a:ext uri="{FF2B5EF4-FFF2-40B4-BE49-F238E27FC236}">
                <a16:creationId xmlns:a16="http://schemas.microsoft.com/office/drawing/2014/main" id="{78BBF6E8-D472-4202-B54F-EC1A53763E24}"/>
              </a:ext>
            </a:extLst>
          </p:cNvPr>
          <p:cNvSpPr txBox="1"/>
          <p:nvPr/>
        </p:nvSpPr>
        <p:spPr>
          <a:xfrm>
            <a:off x="9921040" y="5527394"/>
            <a:ext cx="1947489" cy="415498"/>
          </a:xfrm>
          <a:prstGeom prst="rect">
            <a:avLst/>
          </a:prstGeom>
          <a:noFill/>
        </p:spPr>
        <p:txBody>
          <a:bodyPr wrap="square" rtlCol="0">
            <a:spAutoFit/>
          </a:bodyPr>
          <a:lstStyle/>
          <a:p>
            <a:pPr algn="ctr"/>
            <a:r>
              <a:rPr lang="es-CL" sz="1100" dirty="0">
                <a:solidFill>
                  <a:schemeClr val="bg1">
                    <a:lumMod val="50000"/>
                    <a:lumOff val="50000"/>
                  </a:schemeClr>
                </a:solidFill>
              </a:rPr>
              <a:t> </a:t>
            </a:r>
            <a:r>
              <a:rPr lang="es-CL" sz="1000" dirty="0">
                <a:solidFill>
                  <a:schemeClr val="bg1">
                    <a:lumMod val="50000"/>
                    <a:lumOff val="50000"/>
                  </a:schemeClr>
                </a:solidFill>
              </a:rPr>
              <a:t>BANCO DE SEGURO DEL ESTADO</a:t>
            </a:r>
          </a:p>
        </p:txBody>
      </p:sp>
    </p:spTree>
    <p:extLst>
      <p:ext uri="{BB962C8B-B14F-4D97-AF65-F5344CB8AC3E}">
        <p14:creationId xmlns:p14="http://schemas.microsoft.com/office/powerpoint/2010/main" val="1730468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B7AAA16-FD26-465A-8DFA-196B202F6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2037EAA8-8B76-4D35-BB4F-A2EF2CB5D8F6}"/>
              </a:ext>
            </a:extLst>
          </p:cNvPr>
          <p:cNvSpPr>
            <a:spLocks noGrp="1"/>
          </p:cNvSpPr>
          <p:nvPr>
            <p:ph type="title"/>
          </p:nvPr>
        </p:nvSpPr>
        <p:spPr>
          <a:xfrm>
            <a:off x="886866" y="355276"/>
            <a:ext cx="4475892" cy="1188720"/>
          </a:xfrm>
          <a:solidFill>
            <a:srgbClr val="FFFFFF"/>
          </a:solidFill>
          <a:ln>
            <a:solidFill>
              <a:srgbClr val="404040"/>
            </a:solidFill>
          </a:ln>
        </p:spPr>
        <p:txBody>
          <a:bodyPr>
            <a:normAutofit/>
          </a:bodyPr>
          <a:lstStyle/>
          <a:p>
            <a:r>
              <a:rPr lang="es-CL" dirty="0">
                <a:solidFill>
                  <a:srgbClr val="262626"/>
                </a:solidFill>
              </a:rPr>
              <a:t>Bruno stagno</a:t>
            </a:r>
          </a:p>
        </p:txBody>
      </p:sp>
      <p:sp>
        <p:nvSpPr>
          <p:cNvPr id="19" name="Content Placeholder 18">
            <a:extLst>
              <a:ext uri="{FF2B5EF4-FFF2-40B4-BE49-F238E27FC236}">
                <a16:creationId xmlns:a16="http://schemas.microsoft.com/office/drawing/2014/main" id="{5B6BFE59-D418-4076-B6AC-17FA8EC8C8C5}"/>
              </a:ext>
            </a:extLst>
          </p:cNvPr>
          <p:cNvSpPr>
            <a:spLocks noGrp="1"/>
          </p:cNvSpPr>
          <p:nvPr>
            <p:ph idx="1"/>
          </p:nvPr>
        </p:nvSpPr>
        <p:spPr>
          <a:xfrm>
            <a:off x="886866" y="1779916"/>
            <a:ext cx="4475892" cy="4722808"/>
          </a:xfrm>
        </p:spPr>
        <p:txBody>
          <a:bodyPr>
            <a:normAutofit/>
          </a:bodyPr>
          <a:lstStyle/>
          <a:p>
            <a:pPr fontAlgn="base">
              <a:lnSpc>
                <a:spcPct val="90000"/>
              </a:lnSpc>
            </a:pPr>
            <a:r>
              <a:rPr lang="es-ES" sz="1000" b="0" i="0" dirty="0">
                <a:solidFill>
                  <a:schemeClr val="bg2"/>
                </a:solidFill>
                <a:effectLst/>
              </a:rPr>
              <a:t>Es un arquitecto costarricense que estudió en la Universidad Católica de Chile ye en Francia. Desde Costa Rica, comienza a reflexionar sobre como las respuestas al ambiente pueden ser la base de la inspiración e identidad de la arquitectura, sino que propone ir un poco más allá, con una arquitectura para una latitud.</a:t>
            </a:r>
            <a:r>
              <a:rPr lang="es-ES" sz="1000" dirty="0">
                <a:solidFill>
                  <a:schemeClr val="bg2"/>
                </a:solidFill>
              </a:rPr>
              <a:t> Desde el inicio centró la atención en la comunión de los edificios con la naturaleza, sincretizando tradición e innovación. Su trabajo incorpora los principios del regionalismo crítico en un momento en que la imagen de la globalización es la fuerza dominante. Ha desarrollado un intenso enfoque en el aprovechamiento máximo de las características climáticas de los trópicos y el uso de materiales locales, con énfasis en la biodiversidad tropical en el paisajismo. Su arquitectura se ha convertido en un referente para la latitud. Ha recibido numerosos premios y reconocimientos en todo el mundo por su obra arquitectónica</a:t>
            </a:r>
            <a:endParaRPr lang="es-ES" sz="1000" b="0" i="0" dirty="0">
              <a:solidFill>
                <a:schemeClr val="bg2"/>
              </a:solidFill>
              <a:effectLst/>
            </a:endParaRPr>
          </a:p>
          <a:p>
            <a:pPr>
              <a:lnSpc>
                <a:spcPct val="90000"/>
              </a:lnSpc>
            </a:pPr>
            <a:r>
              <a:rPr lang="es-ES" sz="1000" b="0" i="0" dirty="0">
                <a:solidFill>
                  <a:schemeClr val="bg2"/>
                </a:solidFill>
                <a:effectLst/>
              </a:rPr>
              <a:t>Es uno de los precursores de la arquitectura bioclimática en las regiones tropicales del mundo. Sus diseños pretenden, a través del control climático consciente, establecer una mejor relación entre el edificio y el ambiente.</a:t>
            </a:r>
            <a:br>
              <a:rPr lang="es-ES" sz="1000" dirty="0">
                <a:solidFill>
                  <a:schemeClr val="bg2"/>
                </a:solidFill>
              </a:rPr>
            </a:br>
            <a:br>
              <a:rPr lang="es-ES" sz="1000" dirty="0">
                <a:solidFill>
                  <a:schemeClr val="bg2"/>
                </a:solidFill>
              </a:rPr>
            </a:br>
            <a:r>
              <a:rPr lang="es-ES" sz="1000" b="0" i="0" dirty="0">
                <a:solidFill>
                  <a:schemeClr val="bg2"/>
                </a:solidFill>
                <a:effectLst/>
              </a:rPr>
              <a:t>En sus diseños es común el uso de parasoles, ventilación cruzada, ventilación convectiva, vegetación, radiadores, grandes aleros, y otros medios pasivos (manuales, en ocasiones) de control climático. Aboga por una disminución en el consumo de energía de las edificaciones, con la consiguiente disminución del impacto climático. Promueve el uso de espacios abiertos con grandes techos con pendiente para evacuar las aguas lluvia con rapidez, grandes aleros para generar so</a:t>
            </a:r>
            <a:r>
              <a:rPr lang="es-ES" sz="1000" dirty="0">
                <a:solidFill>
                  <a:schemeClr val="bg2"/>
                </a:solidFill>
              </a:rPr>
              <a:t>mbra, la fachada perforada o desmaterializada que capta la brisa y ventila el interior, los zócalos para que las en contraste con la luminosidad y resolana del paisaje, los espacios intermedios abiertos y sombreados que sirven de zonas de transición entre el interior y el exterior, y por último, el zaguán, que como un espacio central alto, ventilado e iluminado.</a:t>
            </a:r>
            <a:br>
              <a:rPr lang="es-ES" sz="1000" dirty="0">
                <a:solidFill>
                  <a:schemeClr val="bg2"/>
                </a:solidFill>
              </a:rPr>
            </a:br>
            <a:br>
              <a:rPr lang="es-ES" sz="1000" dirty="0">
                <a:solidFill>
                  <a:schemeClr val="bg2"/>
                </a:solidFill>
              </a:rPr>
            </a:br>
            <a:r>
              <a:rPr lang="es-ES" sz="1000" b="0" i="0" dirty="0">
                <a:solidFill>
                  <a:schemeClr val="bg2"/>
                </a:solidFill>
                <a:effectLst/>
              </a:rPr>
              <a:t>En la actualidad dirige el Instituto de Arquitectura Tropical, dedicado a la investigación y promoción de sus ideas.</a:t>
            </a:r>
            <a:br>
              <a:rPr lang="es-ES" sz="300" dirty="0">
                <a:solidFill>
                  <a:srgbClr val="FFFFFF"/>
                </a:solidFill>
              </a:rPr>
            </a:br>
            <a:endParaRPr lang="es-ES" sz="300" dirty="0">
              <a:solidFill>
                <a:srgbClr val="FFFFFF"/>
              </a:solidFill>
            </a:endParaRPr>
          </a:p>
        </p:txBody>
      </p:sp>
      <p:sp>
        <p:nvSpPr>
          <p:cNvPr id="37" name="Rectangle 36">
            <a:extLst>
              <a:ext uri="{FF2B5EF4-FFF2-40B4-BE49-F238E27FC236}">
                <a16:creationId xmlns:a16="http://schemas.microsoft.com/office/drawing/2014/main" id="{A0D6D522-B75F-4E3D-BA25-735EAEBF9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Imagen 14">
            <a:extLst>
              <a:ext uri="{FF2B5EF4-FFF2-40B4-BE49-F238E27FC236}">
                <a16:creationId xmlns:a16="http://schemas.microsoft.com/office/drawing/2014/main" id="{DFE9B14E-080E-4919-88F3-311C5654C1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60062" y="564806"/>
            <a:ext cx="2880360" cy="1929841"/>
          </a:xfrm>
          <a:prstGeom prst="rect">
            <a:avLst/>
          </a:prstGeom>
        </p:spPr>
      </p:pic>
      <p:sp>
        <p:nvSpPr>
          <p:cNvPr id="39" name="Rectangle 38">
            <a:extLst>
              <a:ext uri="{FF2B5EF4-FFF2-40B4-BE49-F238E27FC236}">
                <a16:creationId xmlns:a16="http://schemas.microsoft.com/office/drawing/2014/main" id="{8D61F1AB-254D-42ED-88D5-BF30381A6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321731"/>
            <a:ext cx="2111317" cy="20658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Marcador de contenido 12">
            <a:extLst>
              <a:ext uri="{FF2B5EF4-FFF2-40B4-BE49-F238E27FC236}">
                <a16:creationId xmlns:a16="http://schemas.microsoft.com/office/drawing/2014/main" id="{4E9AD686-EEC3-4D2C-8468-DAC93D883D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1875" y="2661797"/>
            <a:ext cx="1783661" cy="1190825"/>
          </a:xfrm>
          <a:prstGeom prst="rect">
            <a:avLst/>
          </a:prstGeom>
        </p:spPr>
      </p:pic>
      <p:sp>
        <p:nvSpPr>
          <p:cNvPr id="41" name="Rectangle 40">
            <a:extLst>
              <a:ext uri="{FF2B5EF4-FFF2-40B4-BE49-F238E27FC236}">
                <a16:creationId xmlns:a16="http://schemas.microsoft.com/office/drawing/2014/main" id="{9A8D3E32-A06E-4F29-910E-D8E4E813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2548467"/>
            <a:ext cx="2111317" cy="33527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Imagen 6">
            <a:extLst>
              <a:ext uri="{FF2B5EF4-FFF2-40B4-BE49-F238E27FC236}">
                <a16:creationId xmlns:a16="http://schemas.microsoft.com/office/drawing/2014/main" id="{6AB5316F-85C8-4C89-82C4-58B6EEF2DC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1039" y="564806"/>
            <a:ext cx="1783661" cy="1342204"/>
          </a:xfrm>
          <a:prstGeom prst="rect">
            <a:avLst/>
          </a:prstGeom>
        </p:spPr>
      </p:pic>
      <p:sp>
        <p:nvSpPr>
          <p:cNvPr id="43" name="Rectangle 42">
            <a:extLst>
              <a:ext uri="{FF2B5EF4-FFF2-40B4-BE49-F238E27FC236}">
                <a16:creationId xmlns:a16="http://schemas.microsoft.com/office/drawing/2014/main" id="{DE43B253-B088-48D5-9C13-23FA84D08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4163080"/>
            <a:ext cx="3208079" cy="2374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Imagen 10">
            <a:extLst>
              <a:ext uri="{FF2B5EF4-FFF2-40B4-BE49-F238E27FC236}">
                <a16:creationId xmlns:a16="http://schemas.microsoft.com/office/drawing/2014/main" id="{21841088-C149-400B-B2AC-A4DB302392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60062" y="4313254"/>
            <a:ext cx="2880360" cy="1879434"/>
          </a:xfrm>
          <a:prstGeom prst="rect">
            <a:avLst/>
          </a:prstGeom>
        </p:spPr>
      </p:pic>
      <p:sp>
        <p:nvSpPr>
          <p:cNvPr id="3" name="CuadroTexto 2">
            <a:extLst>
              <a:ext uri="{FF2B5EF4-FFF2-40B4-BE49-F238E27FC236}">
                <a16:creationId xmlns:a16="http://schemas.microsoft.com/office/drawing/2014/main" id="{777F3E4A-B976-42F6-AFEF-64E9144AC035}"/>
              </a:ext>
            </a:extLst>
          </p:cNvPr>
          <p:cNvSpPr txBox="1"/>
          <p:nvPr/>
        </p:nvSpPr>
        <p:spPr>
          <a:xfrm>
            <a:off x="7429043" y="3020145"/>
            <a:ext cx="2853982" cy="276999"/>
          </a:xfrm>
          <a:prstGeom prst="rect">
            <a:avLst/>
          </a:prstGeom>
          <a:noFill/>
        </p:spPr>
        <p:txBody>
          <a:bodyPr wrap="square" rtlCol="0">
            <a:spAutoFit/>
          </a:bodyPr>
          <a:lstStyle/>
          <a:p>
            <a:pPr algn="ctr">
              <a:spcAft>
                <a:spcPts val="600"/>
              </a:spcAft>
            </a:pPr>
            <a:r>
              <a:rPr lang="es-CL" sz="1200" dirty="0">
                <a:solidFill>
                  <a:schemeClr val="bg2"/>
                </a:solidFill>
              </a:rPr>
              <a:t>OFICINAS J Y R</a:t>
            </a:r>
          </a:p>
        </p:txBody>
      </p:sp>
      <p:sp>
        <p:nvSpPr>
          <p:cNvPr id="4" name="CuadroTexto 3">
            <a:extLst>
              <a:ext uri="{FF2B5EF4-FFF2-40B4-BE49-F238E27FC236}">
                <a16:creationId xmlns:a16="http://schemas.microsoft.com/office/drawing/2014/main" id="{514806B3-BD3B-4243-80D7-7C829CBEEC6D}"/>
              </a:ext>
            </a:extLst>
          </p:cNvPr>
          <p:cNvSpPr txBox="1"/>
          <p:nvPr/>
        </p:nvSpPr>
        <p:spPr>
          <a:xfrm>
            <a:off x="9757212" y="4781550"/>
            <a:ext cx="2111317" cy="553998"/>
          </a:xfrm>
          <a:prstGeom prst="rect">
            <a:avLst/>
          </a:prstGeom>
          <a:noFill/>
        </p:spPr>
        <p:txBody>
          <a:bodyPr wrap="square" rtlCol="0">
            <a:spAutoFit/>
          </a:bodyPr>
          <a:lstStyle/>
          <a:p>
            <a:pPr algn="ctr">
              <a:spcAft>
                <a:spcPts val="600"/>
              </a:spcAft>
            </a:pPr>
            <a:r>
              <a:rPr lang="es-CL" sz="1000" dirty="0">
                <a:solidFill>
                  <a:schemeClr val="bg2"/>
                </a:solidFill>
              </a:rPr>
              <a:t>INSTITUTO CENTROAMERICANO DE ADMINISTRACIÓN DE EMPRESAS</a:t>
            </a:r>
          </a:p>
        </p:txBody>
      </p:sp>
      <p:sp>
        <p:nvSpPr>
          <p:cNvPr id="8" name="CuadroTexto 7">
            <a:extLst>
              <a:ext uri="{FF2B5EF4-FFF2-40B4-BE49-F238E27FC236}">
                <a16:creationId xmlns:a16="http://schemas.microsoft.com/office/drawing/2014/main" id="{D43A3099-BA2E-457B-846A-321692420F82}"/>
              </a:ext>
            </a:extLst>
          </p:cNvPr>
          <p:cNvSpPr txBox="1"/>
          <p:nvPr/>
        </p:nvSpPr>
        <p:spPr>
          <a:xfrm>
            <a:off x="9927570" y="1992989"/>
            <a:ext cx="1778655" cy="276999"/>
          </a:xfrm>
          <a:prstGeom prst="rect">
            <a:avLst/>
          </a:prstGeom>
          <a:noFill/>
        </p:spPr>
        <p:txBody>
          <a:bodyPr wrap="square" rtlCol="0">
            <a:spAutoFit/>
          </a:bodyPr>
          <a:lstStyle/>
          <a:p>
            <a:pPr algn="ctr"/>
            <a:r>
              <a:rPr lang="es-CL" sz="1200" dirty="0">
                <a:solidFill>
                  <a:schemeClr val="bg2"/>
                </a:solidFill>
              </a:rPr>
              <a:t>ESTUDIO STAGNO</a:t>
            </a:r>
          </a:p>
        </p:txBody>
      </p:sp>
      <p:pic>
        <p:nvPicPr>
          <p:cNvPr id="10" name="Imagen 9">
            <a:extLst>
              <a:ext uri="{FF2B5EF4-FFF2-40B4-BE49-F238E27FC236}">
                <a16:creationId xmlns:a16="http://schemas.microsoft.com/office/drawing/2014/main" id="{86F614BF-A38D-42BC-95DB-BEE5E0ACAF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44838" y="3373465"/>
            <a:ext cx="1859861" cy="1242392"/>
          </a:xfrm>
          <a:prstGeom prst="rect">
            <a:avLst/>
          </a:prstGeom>
        </p:spPr>
      </p:pic>
      <p:sp>
        <p:nvSpPr>
          <p:cNvPr id="27" name="CuadroTexto 26">
            <a:extLst>
              <a:ext uri="{FF2B5EF4-FFF2-40B4-BE49-F238E27FC236}">
                <a16:creationId xmlns:a16="http://schemas.microsoft.com/office/drawing/2014/main" id="{98349B58-BE0C-4A4C-A9B7-EC2A7CC5BB2E}"/>
              </a:ext>
            </a:extLst>
          </p:cNvPr>
          <p:cNvSpPr txBox="1"/>
          <p:nvPr/>
        </p:nvSpPr>
        <p:spPr>
          <a:xfrm>
            <a:off x="6551876" y="6192688"/>
            <a:ext cx="2880360" cy="276999"/>
          </a:xfrm>
          <a:prstGeom prst="rect">
            <a:avLst/>
          </a:prstGeom>
          <a:noFill/>
        </p:spPr>
        <p:txBody>
          <a:bodyPr wrap="square" rtlCol="0">
            <a:spAutoFit/>
          </a:bodyPr>
          <a:lstStyle/>
          <a:p>
            <a:pPr algn="ctr"/>
            <a:r>
              <a:rPr lang="es-CL" sz="1200" dirty="0">
                <a:solidFill>
                  <a:schemeClr val="bg2"/>
                </a:solidFill>
              </a:rPr>
              <a:t>SEDE CORPORATIVA IMAGE</a:t>
            </a:r>
          </a:p>
        </p:txBody>
      </p:sp>
    </p:spTree>
    <p:extLst>
      <p:ext uri="{BB962C8B-B14F-4D97-AF65-F5344CB8AC3E}">
        <p14:creationId xmlns:p14="http://schemas.microsoft.com/office/powerpoint/2010/main" val="2997862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58599D-FEC3-4188-95E5-BD9FA16B6CBE}"/>
              </a:ext>
            </a:extLst>
          </p:cNvPr>
          <p:cNvPicPr>
            <a:picLocks noChangeAspect="1"/>
          </p:cNvPicPr>
          <p:nvPr/>
        </p:nvPicPr>
        <p:blipFill>
          <a:blip r:embed="rId3"/>
          <a:stretch>
            <a:fillRect/>
          </a:stretch>
        </p:blipFill>
        <p:spPr>
          <a:xfrm>
            <a:off x="6095999" y="5494"/>
            <a:ext cx="6852506" cy="6852506"/>
          </a:xfrm>
          <a:prstGeom prst="rect">
            <a:avLst/>
          </a:prstGeom>
        </p:spPr>
      </p:pic>
      <p:pic>
        <p:nvPicPr>
          <p:cNvPr id="5" name="Imagen 4" descr="Dibujo de un barco en el mar&#10;&#10;Descripción generada automáticamente con confianza baja">
            <a:extLst>
              <a:ext uri="{FF2B5EF4-FFF2-40B4-BE49-F238E27FC236}">
                <a16:creationId xmlns:a16="http://schemas.microsoft.com/office/drawing/2014/main" id="{D8D0BB45-55CC-41FB-B8DF-01D7636DB4A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7629"/>
            <a:ext cx="6095979" cy="6865629"/>
          </a:xfrm>
          <a:prstGeom prst="rect">
            <a:avLst/>
          </a:prstGeom>
        </p:spPr>
      </p:pic>
      <p:sp>
        <p:nvSpPr>
          <p:cNvPr id="3" name="CuadroTexto 2">
            <a:extLst>
              <a:ext uri="{FF2B5EF4-FFF2-40B4-BE49-F238E27FC236}">
                <a16:creationId xmlns:a16="http://schemas.microsoft.com/office/drawing/2014/main" id="{D0BA7B7A-4307-4088-81B5-C9212A293868}"/>
              </a:ext>
            </a:extLst>
          </p:cNvPr>
          <p:cNvSpPr txBox="1"/>
          <p:nvPr/>
        </p:nvSpPr>
        <p:spPr>
          <a:xfrm>
            <a:off x="952501" y="1295400"/>
            <a:ext cx="11239499" cy="5016758"/>
          </a:xfrm>
          <a:prstGeom prst="rect">
            <a:avLst/>
          </a:prstGeom>
          <a:solidFill>
            <a:schemeClr val="tx1"/>
          </a:solidFill>
        </p:spPr>
        <p:txBody>
          <a:bodyPr wrap="square" rtlCol="0">
            <a:spAutoFit/>
          </a:bodyPr>
          <a:lstStyle/>
          <a:p>
            <a:r>
              <a:rPr lang="es-CL" sz="2000" dirty="0">
                <a:solidFill>
                  <a:schemeClr val="bg1">
                    <a:lumMod val="50000"/>
                    <a:lumOff val="50000"/>
                  </a:schemeClr>
                </a:solidFill>
              </a:rPr>
              <a:t>Imágenes en:</a:t>
            </a:r>
          </a:p>
          <a:p>
            <a:r>
              <a:rPr lang="es-CL" sz="2000" dirty="0">
                <a:solidFill>
                  <a:schemeClr val="bg1">
                    <a:lumMod val="50000"/>
                    <a:lumOff val="50000"/>
                  </a:schemeClr>
                </a:solidFill>
              </a:rPr>
              <a:t>wikiarquitectura.org (paula27)</a:t>
            </a:r>
          </a:p>
          <a:p>
            <a:r>
              <a:rPr lang="es-CL" sz="2000" dirty="0">
                <a:solidFill>
                  <a:schemeClr val="bg1">
                    <a:lumMod val="50000"/>
                    <a:lumOff val="50000"/>
                  </a:schemeClr>
                </a:solidFill>
              </a:rPr>
              <a:t>wikipedia.com (Mario Roberto Durán, Fernando Stankuns, Felipe Restrepo, Martín Duquerea, Jrivell y Morio)</a:t>
            </a:r>
          </a:p>
          <a:p>
            <a:r>
              <a:rPr lang="es-CL" sz="2000" dirty="0">
                <a:solidFill>
                  <a:schemeClr val="bg1">
                    <a:lumMod val="50000"/>
                    <a:lumOff val="50000"/>
                  </a:schemeClr>
                </a:solidFill>
              </a:rPr>
              <a:t>wikimediacommons.org</a:t>
            </a:r>
          </a:p>
          <a:p>
            <a:r>
              <a:rPr lang="es-CL" sz="2000" dirty="0">
                <a:solidFill>
                  <a:schemeClr val="bg1">
                    <a:lumMod val="50000"/>
                    <a:lumOff val="50000"/>
                  </a:schemeClr>
                </a:solidFill>
              </a:rPr>
              <a:t>plataformaarquitectura.cl (Sergio Pucci, Rodrigo Zoldon, Rodolfo Martínez y arquilove)</a:t>
            </a:r>
          </a:p>
          <a:p>
            <a:r>
              <a:rPr lang="es-CL" sz="2000" dirty="0">
                <a:solidFill>
                  <a:schemeClr val="bg1">
                    <a:lumMod val="50000"/>
                    <a:lumOff val="50000"/>
                  </a:schemeClr>
                </a:solidFill>
              </a:rPr>
              <a:t>archdaily.com</a:t>
            </a:r>
          </a:p>
          <a:p>
            <a:r>
              <a:rPr lang="es-CL" sz="2000" dirty="0">
                <a:solidFill>
                  <a:schemeClr val="bg1">
                    <a:lumMod val="50000"/>
                    <a:lumOff val="50000"/>
                  </a:schemeClr>
                </a:solidFill>
              </a:rPr>
              <a:t>arquba.com</a:t>
            </a:r>
          </a:p>
          <a:p>
            <a:r>
              <a:rPr lang="es-CL" sz="2000" dirty="0">
                <a:solidFill>
                  <a:schemeClr val="bg1">
                    <a:lumMod val="50000"/>
                    <a:lumOff val="50000"/>
                  </a:schemeClr>
                </a:solidFill>
              </a:rPr>
              <a:t>miguelangelroca.com.ar</a:t>
            </a:r>
          </a:p>
          <a:p>
            <a:r>
              <a:rPr lang="es-CL" sz="2000" dirty="0">
                <a:solidFill>
                  <a:schemeClr val="bg1">
                    <a:lumMod val="50000"/>
                    <a:lumOff val="50000"/>
                  </a:schemeClr>
                </a:solidFill>
              </a:rPr>
              <a:t>vitrivius.com.br</a:t>
            </a:r>
          </a:p>
          <a:p>
            <a:r>
              <a:rPr lang="es-CL" sz="2000" dirty="0">
                <a:solidFill>
                  <a:schemeClr val="bg1">
                    <a:lumMod val="50000"/>
                    <a:lumOff val="50000"/>
                  </a:schemeClr>
                </a:solidFill>
              </a:rPr>
              <a:t>tripadvisor.cl</a:t>
            </a:r>
          </a:p>
          <a:p>
            <a:r>
              <a:rPr lang="es-CL" sz="2000" dirty="0">
                <a:solidFill>
                  <a:schemeClr val="bg1">
                    <a:lumMod val="50000"/>
                    <a:lumOff val="50000"/>
                  </a:schemeClr>
                </a:solidFill>
              </a:rPr>
              <a:t>cammp.ulima.edu.pe</a:t>
            </a:r>
          </a:p>
          <a:p>
            <a:r>
              <a:rPr lang="es-CL" sz="2000" dirty="0">
                <a:solidFill>
                  <a:schemeClr val="bg1">
                    <a:lumMod val="50000"/>
                    <a:lumOff val="50000"/>
                  </a:schemeClr>
                </a:solidFill>
              </a:rPr>
              <a:t>cultura.gob.ar</a:t>
            </a:r>
          </a:p>
          <a:p>
            <a:r>
              <a:rPr lang="es-CL" sz="2000" dirty="0">
                <a:solidFill>
                  <a:schemeClr val="bg1">
                    <a:lumMod val="50000"/>
                    <a:lumOff val="50000"/>
                  </a:schemeClr>
                </a:solidFill>
              </a:rPr>
              <a:t>alterrapinamar.ob.ar</a:t>
            </a:r>
          </a:p>
          <a:p>
            <a:r>
              <a:rPr lang="es-CL" sz="2000" dirty="0">
                <a:solidFill>
                  <a:schemeClr val="bg1">
                    <a:lumMod val="50000"/>
                    <a:lumOff val="50000"/>
                  </a:schemeClr>
                </a:solidFill>
              </a:rPr>
              <a:t>arquitectura.com</a:t>
            </a:r>
          </a:p>
          <a:p>
            <a:r>
              <a:rPr lang="es-CL" sz="2000" dirty="0">
                <a:solidFill>
                  <a:schemeClr val="bg1">
                    <a:lumMod val="50000"/>
                    <a:lumOff val="50000"/>
                  </a:schemeClr>
                </a:solidFill>
              </a:rPr>
              <a:t>urbipedia.org</a:t>
            </a:r>
          </a:p>
        </p:txBody>
      </p:sp>
    </p:spTree>
    <p:extLst>
      <p:ext uri="{BB962C8B-B14F-4D97-AF65-F5344CB8AC3E}">
        <p14:creationId xmlns:p14="http://schemas.microsoft.com/office/powerpoint/2010/main" val="110378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06CE50-3A33-4210-8F84-DA9014C9DCD5}"/>
              </a:ext>
            </a:extLst>
          </p:cNvPr>
          <p:cNvSpPr>
            <a:spLocks noGrp="1"/>
          </p:cNvSpPr>
          <p:nvPr>
            <p:ph type="title"/>
          </p:nvPr>
        </p:nvSpPr>
        <p:spPr/>
        <p:txBody>
          <a:bodyPr/>
          <a:lstStyle/>
          <a:p>
            <a:r>
              <a:rPr lang="es-CL" dirty="0"/>
              <a:t>ObJETIVO</a:t>
            </a:r>
          </a:p>
        </p:txBody>
      </p:sp>
      <p:sp>
        <p:nvSpPr>
          <p:cNvPr id="3" name="Marcador de contenido 2">
            <a:extLst>
              <a:ext uri="{FF2B5EF4-FFF2-40B4-BE49-F238E27FC236}">
                <a16:creationId xmlns:a16="http://schemas.microsoft.com/office/drawing/2014/main" id="{59FF17C8-834F-4402-BE98-9A8550BADDC9}"/>
              </a:ext>
            </a:extLst>
          </p:cNvPr>
          <p:cNvSpPr>
            <a:spLocks noGrp="1"/>
          </p:cNvSpPr>
          <p:nvPr>
            <p:ph idx="1"/>
          </p:nvPr>
        </p:nvSpPr>
        <p:spPr/>
        <p:txBody>
          <a:bodyPr>
            <a:normAutofit/>
          </a:bodyPr>
          <a:lstStyle/>
          <a:p>
            <a:r>
              <a:rPr lang="es-ES" dirty="0"/>
              <a:t>Primero Medio</a:t>
            </a:r>
          </a:p>
          <a:p>
            <a:r>
              <a:rPr lang="es-ES" dirty="0"/>
              <a:t>OA1 Crear proyectos visuales con diversos propósitos, basados en la apreciación y reflexión acerca de la arquitectura, los espacios y el diseño urbano, en diferentes medios y contextos.</a:t>
            </a:r>
          </a:p>
          <a:p>
            <a:endParaRPr lang="es-ES" dirty="0"/>
          </a:p>
          <a:p>
            <a:endParaRPr lang="es-CL" dirty="0"/>
          </a:p>
        </p:txBody>
      </p:sp>
    </p:spTree>
    <p:extLst>
      <p:ext uri="{BB962C8B-B14F-4D97-AF65-F5344CB8AC3E}">
        <p14:creationId xmlns:p14="http://schemas.microsoft.com/office/powerpoint/2010/main" val="1592543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Rectangle 28">
            <a:extLst>
              <a:ext uri="{FF2B5EF4-FFF2-40B4-BE49-F238E27FC236}">
                <a16:creationId xmlns:a16="http://schemas.microsoft.com/office/drawing/2014/main" id="{0B7AAA16-FD26-465A-8DFA-196B202F6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E0A1A68-6B0B-4DEE-81C5-DFCB39991DA4}"/>
              </a:ext>
            </a:extLst>
          </p:cNvPr>
          <p:cNvSpPr>
            <a:spLocks noGrp="1"/>
          </p:cNvSpPr>
          <p:nvPr>
            <p:ph type="title"/>
          </p:nvPr>
        </p:nvSpPr>
        <p:spPr>
          <a:xfrm>
            <a:off x="866468" y="485803"/>
            <a:ext cx="4475892" cy="1188720"/>
          </a:xfrm>
          <a:solidFill>
            <a:srgbClr val="FFFFFF"/>
          </a:solidFill>
          <a:ln>
            <a:solidFill>
              <a:srgbClr val="404040"/>
            </a:solidFill>
          </a:ln>
        </p:spPr>
        <p:txBody>
          <a:bodyPr>
            <a:normAutofit/>
          </a:bodyPr>
          <a:lstStyle/>
          <a:p>
            <a:r>
              <a:rPr lang="es-CL" dirty="0">
                <a:solidFill>
                  <a:srgbClr val="262626"/>
                </a:solidFill>
              </a:rPr>
              <a:t>Cesar pelli</a:t>
            </a:r>
          </a:p>
        </p:txBody>
      </p:sp>
      <p:sp>
        <p:nvSpPr>
          <p:cNvPr id="13" name="Content Placeholder 12">
            <a:extLst>
              <a:ext uri="{FF2B5EF4-FFF2-40B4-BE49-F238E27FC236}">
                <a16:creationId xmlns:a16="http://schemas.microsoft.com/office/drawing/2014/main" id="{4DA8607D-3FA0-467A-BCFC-4CAFE7C4096F}"/>
              </a:ext>
            </a:extLst>
          </p:cNvPr>
          <p:cNvSpPr>
            <a:spLocks noGrp="1"/>
          </p:cNvSpPr>
          <p:nvPr>
            <p:ph idx="1"/>
          </p:nvPr>
        </p:nvSpPr>
        <p:spPr>
          <a:xfrm>
            <a:off x="487300" y="1766221"/>
            <a:ext cx="5234231" cy="4460718"/>
          </a:xfrm>
        </p:spPr>
        <p:txBody>
          <a:bodyPr>
            <a:normAutofit fontScale="85000" lnSpcReduction="20000"/>
          </a:bodyPr>
          <a:lstStyle/>
          <a:p>
            <a:pPr>
              <a:lnSpc>
                <a:spcPct val="90000"/>
              </a:lnSpc>
            </a:pPr>
            <a:r>
              <a:rPr lang="es-ES" b="1" dirty="0">
                <a:solidFill>
                  <a:schemeClr val="bg2"/>
                </a:solidFill>
              </a:rPr>
              <a:t>A</a:t>
            </a:r>
            <a:r>
              <a:rPr lang="es-ES" b="0" i="0" dirty="0">
                <a:solidFill>
                  <a:schemeClr val="bg2"/>
                </a:solidFill>
                <a:effectLst/>
              </a:rPr>
              <a:t>rquitecto </a:t>
            </a:r>
            <a:r>
              <a:rPr lang="es-ES" dirty="0">
                <a:solidFill>
                  <a:schemeClr val="bg2"/>
                </a:solidFill>
              </a:rPr>
              <a:t>argentino  posmoderno nacionalizado estadounidense</a:t>
            </a:r>
            <a:r>
              <a:rPr lang="es-ES" b="0" i="0" dirty="0">
                <a:solidFill>
                  <a:schemeClr val="bg2"/>
                </a:solidFill>
                <a:effectLst/>
              </a:rPr>
              <a:t> de gran prestigio y reconocimiento internacional, cuyas principales obras son rascacielos ubicados en América, Asia y Europa.</a:t>
            </a:r>
          </a:p>
          <a:p>
            <a:pPr>
              <a:lnSpc>
                <a:spcPct val="90000"/>
              </a:lnSpc>
            </a:pPr>
            <a:r>
              <a:rPr lang="es-ES" b="0" i="0" dirty="0">
                <a:solidFill>
                  <a:schemeClr val="bg2"/>
                </a:solidFill>
                <a:effectLst/>
              </a:rPr>
              <a:t>Dentro de éstas, las más famosas son las Torres Petronas </a:t>
            </a:r>
            <a:r>
              <a:rPr lang="es-ES" dirty="0">
                <a:solidFill>
                  <a:schemeClr val="bg2"/>
                </a:solidFill>
              </a:rPr>
              <a:t> </a:t>
            </a:r>
            <a:r>
              <a:rPr lang="es-ES" b="0" i="0" dirty="0">
                <a:solidFill>
                  <a:schemeClr val="bg2"/>
                </a:solidFill>
                <a:effectLst/>
              </a:rPr>
              <a:t>en Kuala Lampur, Malasia, que desde 1998 y hasta mediados de 2003 fueron los edificios más altos del mundo con 88 pisos y una altura de 452 metros. </a:t>
            </a:r>
          </a:p>
          <a:p>
            <a:pPr>
              <a:lnSpc>
                <a:spcPct val="90000"/>
              </a:lnSpc>
            </a:pPr>
            <a:r>
              <a:rPr lang="es-ES" b="0" i="0" dirty="0">
                <a:solidFill>
                  <a:schemeClr val="bg2"/>
                </a:solidFill>
                <a:effectLst/>
              </a:rPr>
              <a:t>En 1977,  junto a los arquitectos Balmori y Clarke formaron el estudio César Pelli and Associates, que se iniciaron con un encargo  para la renovación del MoMa de Nueva York, creando más tarde el l  World Financial Center y el Winter Garden en Battery Park, consistente en cuatro torres y una plaza pública abierta. </a:t>
            </a:r>
          </a:p>
          <a:p>
            <a:pPr>
              <a:lnSpc>
                <a:spcPct val="90000"/>
              </a:lnSpc>
            </a:pPr>
            <a:r>
              <a:rPr lang="es-ES" b="0" i="0" dirty="0">
                <a:solidFill>
                  <a:schemeClr val="bg2"/>
                </a:solidFill>
                <a:effectLst/>
              </a:rPr>
              <a:t>En 2006 crean el proyecto de la Gran Torre Santiago en el complejo Costanera Center, el edificio más grande de  América Latina y el edificio comercial más grande de </a:t>
            </a:r>
            <a:r>
              <a:rPr lang="es-ES" b="0" i="0" strike="noStrike" dirty="0">
                <a:solidFill>
                  <a:schemeClr val="bg2"/>
                </a:solidFill>
                <a:effectLst/>
              </a:rPr>
              <a:t>Iberoamérica.</a:t>
            </a:r>
            <a:endParaRPr lang="es-ES" dirty="0">
              <a:solidFill>
                <a:schemeClr val="bg2"/>
              </a:solidFill>
            </a:endParaRPr>
          </a:p>
          <a:p>
            <a:pPr>
              <a:lnSpc>
                <a:spcPct val="90000"/>
              </a:lnSpc>
            </a:pPr>
            <a:r>
              <a:rPr lang="es-ES" b="0" i="0" dirty="0">
                <a:solidFill>
                  <a:schemeClr val="bg2"/>
                </a:solidFill>
                <a:effectLst/>
              </a:rPr>
              <a:t>En la ciudad de Madrid construyen  La Torre de Cristal, uno de los cuatro rascacielos que se levantaron en el complejo empresarial </a:t>
            </a:r>
            <a:r>
              <a:rPr lang="es-ES" dirty="0">
                <a:solidFill>
                  <a:schemeClr val="bg2"/>
                </a:solidFill>
              </a:rPr>
              <a:t>Cuatro Torres Bussiness Area con</a:t>
            </a:r>
            <a:r>
              <a:rPr lang="es-ES" b="0" i="0" dirty="0">
                <a:solidFill>
                  <a:schemeClr val="bg2"/>
                </a:solidFill>
                <a:effectLst/>
              </a:rPr>
              <a:t> una altura de 249 metros convirtiéndose en el edificio más alto de España.</a:t>
            </a:r>
            <a:r>
              <a:rPr lang="es-ES" dirty="0">
                <a:solidFill>
                  <a:schemeClr val="bg2"/>
                </a:solidFill>
              </a:rPr>
              <a:t> </a:t>
            </a:r>
            <a:r>
              <a:rPr lang="es-ES" b="0" i="0" dirty="0">
                <a:solidFill>
                  <a:schemeClr val="bg2"/>
                </a:solidFill>
                <a:effectLst/>
              </a:rPr>
              <a:t>Además, construye la  Torre Iberdrola, siendo</a:t>
            </a:r>
            <a:r>
              <a:rPr lang="es-ES" b="0" i="0" dirty="0">
                <a:solidFill>
                  <a:srgbClr val="FFFFFF"/>
                </a:solidFill>
                <a:effectLst/>
              </a:rPr>
              <a:t> </a:t>
            </a:r>
            <a:r>
              <a:rPr lang="es-ES" b="0" i="0" dirty="0">
                <a:solidFill>
                  <a:schemeClr val="bg2"/>
                </a:solidFill>
                <a:effectLst/>
              </a:rPr>
              <a:t>el edificio más alto del </a:t>
            </a:r>
            <a:r>
              <a:rPr lang="es-ES" b="0" i="0" strike="noStrike" dirty="0">
                <a:solidFill>
                  <a:schemeClr val="bg2"/>
                </a:solidFill>
                <a:effectLst/>
              </a:rPr>
              <a:t>país Vasco</a:t>
            </a:r>
            <a:r>
              <a:rPr lang="es-ES" b="0" i="0" dirty="0">
                <a:solidFill>
                  <a:schemeClr val="bg2"/>
                </a:solidFill>
                <a:effectLst/>
              </a:rPr>
              <a:t>. </a:t>
            </a:r>
            <a:endParaRPr lang="en-US" sz="800" dirty="0">
              <a:solidFill>
                <a:schemeClr val="bg2"/>
              </a:solidFill>
            </a:endParaRPr>
          </a:p>
        </p:txBody>
      </p:sp>
      <p:sp>
        <p:nvSpPr>
          <p:cNvPr id="40" name="Rectangle 30">
            <a:extLst>
              <a:ext uri="{FF2B5EF4-FFF2-40B4-BE49-F238E27FC236}">
                <a16:creationId xmlns:a16="http://schemas.microsoft.com/office/drawing/2014/main" id="{A0D6D522-B75F-4E3D-BA25-735EAEBF9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Marcador de contenido 6">
            <a:extLst>
              <a:ext uri="{FF2B5EF4-FFF2-40B4-BE49-F238E27FC236}">
                <a16:creationId xmlns:a16="http://schemas.microsoft.com/office/drawing/2014/main" id="{C8A0FCCB-692B-4A82-8502-3BCA84E1D8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47262" y="485803"/>
            <a:ext cx="2305960" cy="3346704"/>
          </a:xfrm>
          <a:prstGeom prst="rect">
            <a:avLst/>
          </a:prstGeom>
        </p:spPr>
      </p:pic>
      <p:sp>
        <p:nvSpPr>
          <p:cNvPr id="41" name="Rectangle 32">
            <a:extLst>
              <a:ext uri="{FF2B5EF4-FFF2-40B4-BE49-F238E27FC236}">
                <a16:creationId xmlns:a16="http://schemas.microsoft.com/office/drawing/2014/main" id="{8D61F1AB-254D-42ED-88D5-BF30381A6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321731"/>
            <a:ext cx="2111317" cy="20658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magen 8">
            <a:extLst>
              <a:ext uri="{FF2B5EF4-FFF2-40B4-BE49-F238E27FC236}">
                <a16:creationId xmlns:a16="http://schemas.microsoft.com/office/drawing/2014/main" id="{3E8745D2-69EF-445A-B9D4-59A9B97A50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8123" y="485804"/>
            <a:ext cx="1309495" cy="1745994"/>
          </a:xfrm>
          <a:prstGeom prst="rect">
            <a:avLst/>
          </a:prstGeom>
        </p:spPr>
      </p:pic>
      <p:sp>
        <p:nvSpPr>
          <p:cNvPr id="42" name="Rectangle 34">
            <a:extLst>
              <a:ext uri="{FF2B5EF4-FFF2-40B4-BE49-F238E27FC236}">
                <a16:creationId xmlns:a16="http://schemas.microsoft.com/office/drawing/2014/main" id="{9A8D3E32-A06E-4F29-910E-D8E4E813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2548467"/>
            <a:ext cx="2111317" cy="33527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a:extLst>
              <a:ext uri="{FF2B5EF4-FFF2-40B4-BE49-F238E27FC236}">
                <a16:creationId xmlns:a16="http://schemas.microsoft.com/office/drawing/2014/main" id="{EDF799E4-4A46-4F06-B440-F5CF42BEBB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1039" y="2868462"/>
            <a:ext cx="1783661" cy="2712792"/>
          </a:xfrm>
          <a:prstGeom prst="rect">
            <a:avLst/>
          </a:prstGeom>
        </p:spPr>
      </p:pic>
      <p:sp>
        <p:nvSpPr>
          <p:cNvPr id="43" name="Rectangle 36">
            <a:extLst>
              <a:ext uri="{FF2B5EF4-FFF2-40B4-BE49-F238E27FC236}">
                <a16:creationId xmlns:a16="http://schemas.microsoft.com/office/drawing/2014/main" id="{DE43B253-B088-48D5-9C13-23FA84D08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4163080"/>
            <a:ext cx="3208079" cy="2374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n 3">
            <a:extLst>
              <a:ext uri="{FF2B5EF4-FFF2-40B4-BE49-F238E27FC236}">
                <a16:creationId xmlns:a16="http://schemas.microsoft.com/office/drawing/2014/main" id="{63591D84-6187-41FF-B6ED-EB7B1AEF35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60062" y="4392157"/>
            <a:ext cx="2880360" cy="1922640"/>
          </a:xfrm>
          <a:prstGeom prst="rect">
            <a:avLst/>
          </a:prstGeom>
        </p:spPr>
      </p:pic>
      <p:sp>
        <p:nvSpPr>
          <p:cNvPr id="6" name="CuadroTexto 5">
            <a:extLst>
              <a:ext uri="{FF2B5EF4-FFF2-40B4-BE49-F238E27FC236}">
                <a16:creationId xmlns:a16="http://schemas.microsoft.com/office/drawing/2014/main" id="{02FA78F6-E622-4F15-A0E5-733CC1306A5B}"/>
              </a:ext>
            </a:extLst>
          </p:cNvPr>
          <p:cNvSpPr txBox="1"/>
          <p:nvPr/>
        </p:nvSpPr>
        <p:spPr>
          <a:xfrm>
            <a:off x="10084868" y="5581254"/>
            <a:ext cx="1783661" cy="276999"/>
          </a:xfrm>
          <a:prstGeom prst="rect">
            <a:avLst/>
          </a:prstGeom>
          <a:noFill/>
        </p:spPr>
        <p:txBody>
          <a:bodyPr wrap="square" rtlCol="0">
            <a:spAutoFit/>
          </a:bodyPr>
          <a:lstStyle/>
          <a:p>
            <a:r>
              <a:rPr lang="es-CL" sz="1200" dirty="0">
                <a:solidFill>
                  <a:schemeClr val="bg1">
                    <a:lumMod val="50000"/>
                    <a:lumOff val="50000"/>
                  </a:schemeClr>
                </a:solidFill>
              </a:rPr>
              <a:t>TORRES PETRONAS</a:t>
            </a:r>
          </a:p>
        </p:txBody>
      </p:sp>
      <p:sp>
        <p:nvSpPr>
          <p:cNvPr id="8" name="CuadroTexto 7">
            <a:extLst>
              <a:ext uri="{FF2B5EF4-FFF2-40B4-BE49-F238E27FC236}">
                <a16:creationId xmlns:a16="http://schemas.microsoft.com/office/drawing/2014/main" id="{35E1688D-8E6C-46A1-B00D-02A8FAF51A5A}"/>
              </a:ext>
            </a:extLst>
          </p:cNvPr>
          <p:cNvSpPr txBox="1"/>
          <p:nvPr/>
        </p:nvSpPr>
        <p:spPr>
          <a:xfrm>
            <a:off x="6396203" y="6314797"/>
            <a:ext cx="3208079" cy="246221"/>
          </a:xfrm>
          <a:prstGeom prst="rect">
            <a:avLst/>
          </a:prstGeom>
          <a:noFill/>
        </p:spPr>
        <p:txBody>
          <a:bodyPr wrap="square" rtlCol="0">
            <a:spAutoFit/>
          </a:bodyPr>
          <a:lstStyle/>
          <a:p>
            <a:r>
              <a:rPr lang="es-ES" sz="1000" dirty="0">
                <a:solidFill>
                  <a:schemeClr val="bg1">
                    <a:lumMod val="50000"/>
                    <a:lumOff val="50000"/>
                  </a:schemeClr>
                </a:solidFill>
              </a:rPr>
              <a:t>I WORLD FINANCIAL CENTER Y WINTER GARDEN</a:t>
            </a:r>
            <a:endParaRPr lang="es-CL" sz="1000" dirty="0">
              <a:solidFill>
                <a:schemeClr val="bg1">
                  <a:lumMod val="50000"/>
                  <a:lumOff val="50000"/>
                </a:schemeClr>
              </a:solidFill>
            </a:endParaRPr>
          </a:p>
        </p:txBody>
      </p:sp>
      <p:sp>
        <p:nvSpPr>
          <p:cNvPr id="10" name="CuadroTexto 9">
            <a:extLst>
              <a:ext uri="{FF2B5EF4-FFF2-40B4-BE49-F238E27FC236}">
                <a16:creationId xmlns:a16="http://schemas.microsoft.com/office/drawing/2014/main" id="{C5626468-CF22-48F0-8958-5726A2963EFE}"/>
              </a:ext>
            </a:extLst>
          </p:cNvPr>
          <p:cNvSpPr txBox="1"/>
          <p:nvPr/>
        </p:nvSpPr>
        <p:spPr>
          <a:xfrm>
            <a:off x="7072792" y="3784585"/>
            <a:ext cx="2305960" cy="276999"/>
          </a:xfrm>
          <a:prstGeom prst="rect">
            <a:avLst/>
          </a:prstGeom>
          <a:noFill/>
        </p:spPr>
        <p:txBody>
          <a:bodyPr wrap="square" rtlCol="0">
            <a:spAutoFit/>
          </a:bodyPr>
          <a:lstStyle/>
          <a:p>
            <a:r>
              <a:rPr lang="es-CL" sz="1200" dirty="0">
                <a:solidFill>
                  <a:schemeClr val="bg1">
                    <a:lumMod val="50000"/>
                    <a:lumOff val="50000"/>
                  </a:schemeClr>
                </a:solidFill>
                <a:latin typeface="+mj-lt"/>
              </a:rPr>
              <a:t>TOR</a:t>
            </a:r>
            <a:r>
              <a:rPr lang="es-CL" sz="1200" dirty="0">
                <a:solidFill>
                  <a:schemeClr val="bg1">
                    <a:lumMod val="50000"/>
                    <a:lumOff val="50000"/>
                  </a:schemeClr>
                </a:solidFill>
              </a:rPr>
              <a:t>RE DE SANTIAGO</a:t>
            </a:r>
          </a:p>
        </p:txBody>
      </p:sp>
      <p:sp>
        <p:nvSpPr>
          <p:cNvPr id="28" name="CuadroTexto 27">
            <a:extLst>
              <a:ext uri="{FF2B5EF4-FFF2-40B4-BE49-F238E27FC236}">
                <a16:creationId xmlns:a16="http://schemas.microsoft.com/office/drawing/2014/main" id="{F3651F59-26D9-4E2D-903A-9ACD20EC8BB6}"/>
              </a:ext>
            </a:extLst>
          </p:cNvPr>
          <p:cNvSpPr txBox="1"/>
          <p:nvPr/>
        </p:nvSpPr>
        <p:spPr>
          <a:xfrm>
            <a:off x="9757212" y="2180869"/>
            <a:ext cx="2111318" cy="246221"/>
          </a:xfrm>
          <a:prstGeom prst="rect">
            <a:avLst/>
          </a:prstGeom>
          <a:noFill/>
        </p:spPr>
        <p:txBody>
          <a:bodyPr wrap="square" rtlCol="0">
            <a:spAutoFit/>
          </a:bodyPr>
          <a:lstStyle/>
          <a:p>
            <a:pPr algn="ctr"/>
            <a:r>
              <a:rPr lang="es-ES" sz="1000" dirty="0">
                <a:solidFill>
                  <a:schemeClr val="bg1">
                    <a:lumMod val="50000"/>
                    <a:lumOff val="50000"/>
                  </a:schemeClr>
                </a:solidFill>
              </a:rPr>
              <a:t>TORRE DE CRISTAL, MADRID</a:t>
            </a:r>
            <a:endParaRPr lang="es-CL" sz="1000" dirty="0">
              <a:solidFill>
                <a:schemeClr val="bg1">
                  <a:lumMod val="50000"/>
                  <a:lumOff val="50000"/>
                </a:schemeClr>
              </a:solidFill>
            </a:endParaRPr>
          </a:p>
        </p:txBody>
      </p:sp>
    </p:spTree>
    <p:extLst>
      <p:ext uri="{BB962C8B-B14F-4D97-AF65-F5344CB8AC3E}">
        <p14:creationId xmlns:p14="http://schemas.microsoft.com/office/powerpoint/2010/main" val="2991293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E9C049A3-4E7A-438B-BB28-CCA0844016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77A1077B-DBC1-4658-8662-D1DDFD3DB586}"/>
              </a:ext>
            </a:extLst>
          </p:cNvPr>
          <p:cNvSpPr>
            <a:spLocks noGrp="1"/>
          </p:cNvSpPr>
          <p:nvPr>
            <p:ph type="title"/>
          </p:nvPr>
        </p:nvSpPr>
        <p:spPr>
          <a:xfrm>
            <a:off x="804672" y="972332"/>
            <a:ext cx="4475892" cy="1188720"/>
          </a:xfrm>
          <a:solidFill>
            <a:srgbClr val="FFFFFF"/>
          </a:solidFill>
          <a:ln>
            <a:solidFill>
              <a:srgbClr val="404040"/>
            </a:solidFill>
          </a:ln>
        </p:spPr>
        <p:txBody>
          <a:bodyPr>
            <a:normAutofit/>
          </a:bodyPr>
          <a:lstStyle/>
          <a:p>
            <a:r>
              <a:rPr lang="es-CL" sz="2600" dirty="0">
                <a:solidFill>
                  <a:srgbClr val="262626"/>
                </a:solidFill>
              </a:rPr>
              <a:t>CLORINDO TESTA</a:t>
            </a:r>
          </a:p>
        </p:txBody>
      </p:sp>
      <p:sp>
        <p:nvSpPr>
          <p:cNvPr id="15" name="Content Placeholder 14">
            <a:extLst>
              <a:ext uri="{FF2B5EF4-FFF2-40B4-BE49-F238E27FC236}">
                <a16:creationId xmlns:a16="http://schemas.microsoft.com/office/drawing/2014/main" id="{4137FB98-6817-41B3-AAB1-746514D06F3B}"/>
              </a:ext>
            </a:extLst>
          </p:cNvPr>
          <p:cNvSpPr>
            <a:spLocks noGrp="1"/>
          </p:cNvSpPr>
          <p:nvPr>
            <p:ph idx="1"/>
          </p:nvPr>
        </p:nvSpPr>
        <p:spPr>
          <a:xfrm>
            <a:off x="808216" y="2548467"/>
            <a:ext cx="4475892" cy="3042547"/>
          </a:xfrm>
        </p:spPr>
        <p:txBody>
          <a:bodyPr>
            <a:normAutofit fontScale="92500" lnSpcReduction="10000"/>
          </a:bodyPr>
          <a:lstStyle/>
          <a:p>
            <a:pPr marL="0" indent="0">
              <a:lnSpc>
                <a:spcPct val="110000"/>
              </a:lnSpc>
              <a:buNone/>
            </a:pPr>
            <a:r>
              <a:rPr lang="es-ES" dirty="0">
                <a:solidFill>
                  <a:schemeClr val="bg2"/>
                </a:solidFill>
              </a:rPr>
              <a:t>Arquitecto italiano que vivió y desarrolló su obra en Argentina, logrando ser muy importante durante la segunda mitad del siglo XX. Entre sus obras más importantes están el ex Banco de Londres, actualmente Banco Hipotecario, la Biblioteca Nacional y el Hospital Naval. </a:t>
            </a:r>
          </a:p>
          <a:p>
            <a:pPr marL="0" indent="0">
              <a:lnSpc>
                <a:spcPct val="110000"/>
              </a:lnSpc>
              <a:buNone/>
            </a:pPr>
            <a:r>
              <a:rPr lang="es-ES" dirty="0">
                <a:solidFill>
                  <a:schemeClr val="bg2"/>
                </a:solidFill>
              </a:rPr>
              <a:t>Estudia en la Universidad de Buenos Aires​ y comienza en la época final del racionalismo argentino y es influido por el arquitecto modernista Le Corbusier.</a:t>
            </a:r>
            <a:endParaRPr lang="en-US" dirty="0">
              <a:solidFill>
                <a:schemeClr val="bg2"/>
              </a:solidFill>
            </a:endParaRPr>
          </a:p>
        </p:txBody>
      </p:sp>
      <p:sp>
        <p:nvSpPr>
          <p:cNvPr id="137" name="Rectangle 136">
            <a:extLst>
              <a:ext uri="{FF2B5EF4-FFF2-40B4-BE49-F238E27FC236}">
                <a16:creationId xmlns:a16="http://schemas.microsoft.com/office/drawing/2014/main" id="{8729EC07-1857-4EE2-9A39-B9A490F20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a:extLst>
              <a:ext uri="{FF2B5EF4-FFF2-40B4-BE49-F238E27FC236}">
                <a16:creationId xmlns:a16="http://schemas.microsoft.com/office/drawing/2014/main" id="{29AD802A-B55F-4AD4-AC84-848CFB22F1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60062" y="747779"/>
            <a:ext cx="2880360" cy="2822752"/>
          </a:xfrm>
          <a:prstGeom prst="rect">
            <a:avLst/>
          </a:prstGeom>
        </p:spPr>
      </p:pic>
      <p:sp>
        <p:nvSpPr>
          <p:cNvPr id="139" name="Rectangle 138">
            <a:extLst>
              <a:ext uri="{FF2B5EF4-FFF2-40B4-BE49-F238E27FC236}">
                <a16:creationId xmlns:a16="http://schemas.microsoft.com/office/drawing/2014/main" id="{C0F5F962-550D-4C27-8AE6-6B2AF4C34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321731"/>
            <a:ext cx="2111317" cy="206586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7C511F57-D000-4FA2-833B-F34797D51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2548467"/>
            <a:ext cx="2111317" cy="33527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n 3">
            <a:extLst>
              <a:ext uri="{FF2B5EF4-FFF2-40B4-BE49-F238E27FC236}">
                <a16:creationId xmlns:a16="http://schemas.microsoft.com/office/drawing/2014/main" id="{5428FE59-8106-4A09-AEFC-66C9A080F1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1040" y="3036935"/>
            <a:ext cx="1783661" cy="2378214"/>
          </a:xfrm>
          <a:prstGeom prst="rect">
            <a:avLst/>
          </a:prstGeom>
        </p:spPr>
      </p:pic>
      <p:sp>
        <p:nvSpPr>
          <p:cNvPr id="143" name="Rectangle 142">
            <a:extLst>
              <a:ext uri="{FF2B5EF4-FFF2-40B4-BE49-F238E27FC236}">
                <a16:creationId xmlns:a16="http://schemas.microsoft.com/office/drawing/2014/main" id="{2782FABF-08C7-4E28-A113-749EAD6CF9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4163080"/>
            <a:ext cx="3208079" cy="2374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7A955CAE-F476-456E-95AC-4EF19D23113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560062" y="4395757"/>
            <a:ext cx="2880360" cy="191543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D03C59C5-0158-4B5F-95BA-3785485851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1402" y="514020"/>
            <a:ext cx="1753299" cy="1479804"/>
          </a:xfrm>
          <a:prstGeom prst="rect">
            <a:avLst/>
          </a:prstGeom>
        </p:spPr>
      </p:pic>
      <p:sp>
        <p:nvSpPr>
          <p:cNvPr id="8" name="CuadroTexto 7">
            <a:extLst>
              <a:ext uri="{FF2B5EF4-FFF2-40B4-BE49-F238E27FC236}">
                <a16:creationId xmlns:a16="http://schemas.microsoft.com/office/drawing/2014/main" id="{0DFA43E2-DB4A-44B8-BE93-01147A1F988E}"/>
              </a:ext>
            </a:extLst>
          </p:cNvPr>
          <p:cNvSpPr txBox="1"/>
          <p:nvPr/>
        </p:nvSpPr>
        <p:spPr>
          <a:xfrm>
            <a:off x="6560062" y="3570531"/>
            <a:ext cx="2880360" cy="338554"/>
          </a:xfrm>
          <a:prstGeom prst="rect">
            <a:avLst/>
          </a:prstGeom>
          <a:noFill/>
        </p:spPr>
        <p:txBody>
          <a:bodyPr wrap="square" rtlCol="0">
            <a:spAutoFit/>
          </a:bodyPr>
          <a:lstStyle/>
          <a:p>
            <a:pPr algn="ctr"/>
            <a:r>
              <a:rPr lang="es-CL" sz="1600" dirty="0">
                <a:solidFill>
                  <a:schemeClr val="bg2"/>
                </a:solidFill>
              </a:rPr>
              <a:t>BANCO HIPOTECARIO</a:t>
            </a:r>
          </a:p>
        </p:txBody>
      </p:sp>
      <p:sp>
        <p:nvSpPr>
          <p:cNvPr id="26" name="CuadroTexto 25">
            <a:extLst>
              <a:ext uri="{FF2B5EF4-FFF2-40B4-BE49-F238E27FC236}">
                <a16:creationId xmlns:a16="http://schemas.microsoft.com/office/drawing/2014/main" id="{432CC08D-4359-46BA-861D-0867755EEF57}"/>
              </a:ext>
            </a:extLst>
          </p:cNvPr>
          <p:cNvSpPr txBox="1"/>
          <p:nvPr/>
        </p:nvSpPr>
        <p:spPr>
          <a:xfrm>
            <a:off x="6396202" y="6239445"/>
            <a:ext cx="2880360" cy="338554"/>
          </a:xfrm>
          <a:prstGeom prst="rect">
            <a:avLst/>
          </a:prstGeom>
          <a:noFill/>
        </p:spPr>
        <p:txBody>
          <a:bodyPr wrap="square" rtlCol="0">
            <a:spAutoFit/>
          </a:bodyPr>
          <a:lstStyle/>
          <a:p>
            <a:pPr algn="ctr"/>
            <a:r>
              <a:rPr lang="es-CL" sz="1600" dirty="0">
                <a:solidFill>
                  <a:schemeClr val="bg2"/>
                </a:solidFill>
              </a:rPr>
              <a:t>BIBLIOTECA NACIONAL</a:t>
            </a:r>
          </a:p>
        </p:txBody>
      </p:sp>
      <p:sp>
        <p:nvSpPr>
          <p:cNvPr id="27" name="CuadroTexto 26">
            <a:extLst>
              <a:ext uri="{FF2B5EF4-FFF2-40B4-BE49-F238E27FC236}">
                <a16:creationId xmlns:a16="http://schemas.microsoft.com/office/drawing/2014/main" id="{434DFFC8-7456-4A1C-A9B7-0818B78EAA21}"/>
              </a:ext>
            </a:extLst>
          </p:cNvPr>
          <p:cNvSpPr txBox="1"/>
          <p:nvPr/>
        </p:nvSpPr>
        <p:spPr>
          <a:xfrm>
            <a:off x="9921040" y="5488922"/>
            <a:ext cx="1783662" cy="338554"/>
          </a:xfrm>
          <a:prstGeom prst="rect">
            <a:avLst/>
          </a:prstGeom>
          <a:noFill/>
        </p:spPr>
        <p:txBody>
          <a:bodyPr wrap="square" rtlCol="0">
            <a:spAutoFit/>
          </a:bodyPr>
          <a:lstStyle/>
          <a:p>
            <a:pPr algn="ctr"/>
            <a:r>
              <a:rPr lang="es-CL" sz="1600" dirty="0">
                <a:solidFill>
                  <a:schemeClr val="bg2"/>
                </a:solidFill>
              </a:rPr>
              <a:t>HOSPITAL NAVAL</a:t>
            </a:r>
          </a:p>
        </p:txBody>
      </p:sp>
      <p:sp>
        <p:nvSpPr>
          <p:cNvPr id="29" name="CuadroTexto 28">
            <a:extLst>
              <a:ext uri="{FF2B5EF4-FFF2-40B4-BE49-F238E27FC236}">
                <a16:creationId xmlns:a16="http://schemas.microsoft.com/office/drawing/2014/main" id="{6BAA0CC8-A037-4A58-8BEF-FB28380CD91B}"/>
              </a:ext>
            </a:extLst>
          </p:cNvPr>
          <p:cNvSpPr txBox="1"/>
          <p:nvPr/>
        </p:nvSpPr>
        <p:spPr>
          <a:xfrm>
            <a:off x="9757211" y="2016836"/>
            <a:ext cx="2111317" cy="338554"/>
          </a:xfrm>
          <a:prstGeom prst="rect">
            <a:avLst/>
          </a:prstGeom>
          <a:noFill/>
        </p:spPr>
        <p:txBody>
          <a:bodyPr wrap="square" rtlCol="0">
            <a:spAutoFit/>
          </a:bodyPr>
          <a:lstStyle/>
          <a:p>
            <a:pPr algn="ctr"/>
            <a:r>
              <a:rPr lang="es-CL" sz="1600" dirty="0">
                <a:solidFill>
                  <a:schemeClr val="bg2"/>
                </a:solidFill>
              </a:rPr>
              <a:t>GALERIA ALTERA</a:t>
            </a:r>
          </a:p>
        </p:txBody>
      </p:sp>
    </p:spTree>
    <p:extLst>
      <p:ext uri="{BB962C8B-B14F-4D97-AF65-F5344CB8AC3E}">
        <p14:creationId xmlns:p14="http://schemas.microsoft.com/office/powerpoint/2010/main" val="844476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B7AAA16-FD26-465A-8DFA-196B202F6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4C29BCC-A1B5-4822-8D0D-D2606CB9F073}"/>
              </a:ext>
            </a:extLst>
          </p:cNvPr>
          <p:cNvSpPr>
            <a:spLocks noGrp="1"/>
          </p:cNvSpPr>
          <p:nvPr>
            <p:ph type="title"/>
          </p:nvPr>
        </p:nvSpPr>
        <p:spPr>
          <a:xfrm>
            <a:off x="827561" y="355927"/>
            <a:ext cx="4475892" cy="1188720"/>
          </a:xfrm>
          <a:solidFill>
            <a:srgbClr val="FFFFFF"/>
          </a:solidFill>
          <a:ln>
            <a:solidFill>
              <a:srgbClr val="404040"/>
            </a:solidFill>
          </a:ln>
        </p:spPr>
        <p:txBody>
          <a:bodyPr>
            <a:normAutofit/>
          </a:bodyPr>
          <a:lstStyle/>
          <a:p>
            <a:r>
              <a:rPr lang="es-CL" dirty="0">
                <a:solidFill>
                  <a:srgbClr val="262626"/>
                </a:solidFill>
              </a:rPr>
              <a:t>Mario roberto alvarez</a:t>
            </a:r>
          </a:p>
        </p:txBody>
      </p:sp>
      <p:sp>
        <p:nvSpPr>
          <p:cNvPr id="13" name="Content Placeholder 12">
            <a:extLst>
              <a:ext uri="{FF2B5EF4-FFF2-40B4-BE49-F238E27FC236}">
                <a16:creationId xmlns:a16="http://schemas.microsoft.com/office/drawing/2014/main" id="{B77EF13A-8CE8-48B0-84F4-B6C5D4824EA4}"/>
              </a:ext>
            </a:extLst>
          </p:cNvPr>
          <p:cNvSpPr>
            <a:spLocks noGrp="1"/>
          </p:cNvSpPr>
          <p:nvPr>
            <p:ph idx="1"/>
          </p:nvPr>
        </p:nvSpPr>
        <p:spPr>
          <a:xfrm>
            <a:off x="786122" y="1563210"/>
            <a:ext cx="4475892" cy="5199739"/>
          </a:xfrm>
        </p:spPr>
        <p:txBody>
          <a:bodyPr>
            <a:normAutofit fontScale="92500" lnSpcReduction="10000"/>
          </a:bodyPr>
          <a:lstStyle/>
          <a:p>
            <a:pPr>
              <a:lnSpc>
                <a:spcPct val="90000"/>
              </a:lnSpc>
            </a:pPr>
            <a:r>
              <a:rPr lang="es-ES" sz="1400" dirty="0">
                <a:solidFill>
                  <a:schemeClr val="bg2"/>
                </a:solidFill>
              </a:rPr>
              <a:t>Fue un arquitecto argentino de larga trayectoria, considerado uno de los más influyentes de la escuela arquitectónica del Movimiento Moderno internacional en su país.  Fue un fiel exponente de los principios del racionalismo, desarrollando su labor en una amplia variedad temática: viviendas unifamiliares, edificios de oficinas, sedes bancarias, sanatorios, teatros, laboratorios, galerías comerciales, edificios de propiedad horizontal y proyectos de urbanización.</a:t>
            </a:r>
          </a:p>
          <a:p>
            <a:pPr>
              <a:lnSpc>
                <a:spcPct val="90000"/>
              </a:lnSpc>
            </a:pPr>
            <a:r>
              <a:rPr lang="es-ES" sz="1400" dirty="0">
                <a:solidFill>
                  <a:schemeClr val="bg2"/>
                </a:solidFill>
              </a:rPr>
              <a:t>Creo el estudio de Álvarez y Asociados, que, con su metodología de trabajo, pasión por los detalles y rigurosidad en obra, el estudio se destacó rápidamente. La obra del Teatro General San Martín le sirvió para propulsarse a nivel internacional, ya que al día de hoy sigue considerada una de las obras más notables de arquitectura moderna de aquella época.</a:t>
            </a:r>
          </a:p>
          <a:p>
            <a:pPr>
              <a:lnSpc>
                <a:spcPct val="90000"/>
              </a:lnSpc>
            </a:pPr>
            <a:r>
              <a:rPr lang="es-ES" sz="1400" dirty="0">
                <a:solidFill>
                  <a:schemeClr val="bg2"/>
                </a:solidFill>
              </a:rPr>
              <a:t>En la década de 1960, el estudio  construyó una serie de edificios bancarios, de vivienda y de oficinas en torre, que mostraron la capacidad y el rigor alcanzado para ejecutar obras de gran escala, utilizando siempre un criterio funcionalista y racionalizado, sin apelar a la ornamentación y siempre regidas por la lógica y la técnica. Estructuras de hormigón armado a la vista, fachadas vidriadas y planos de granito o mármol aparecen con elementos característicos de la arquitectura sobria y moderna alcanzada en esta época</a:t>
            </a:r>
          </a:p>
          <a:p>
            <a:pPr>
              <a:lnSpc>
                <a:spcPct val="90000"/>
              </a:lnSpc>
            </a:pPr>
            <a:r>
              <a:rPr lang="es-ES" sz="1400" dirty="0">
                <a:solidFill>
                  <a:schemeClr val="bg2"/>
                </a:solidFill>
              </a:rPr>
              <a:t>Entre sus obras más destacadas se encuentran el edificio del Teatro General San Martín, la sede social de SOMISA, el edificio IBM y la Torre Le Parc, en la ciudad de Buenos Aires.</a:t>
            </a:r>
          </a:p>
          <a:p>
            <a:pPr>
              <a:lnSpc>
                <a:spcPct val="90000"/>
              </a:lnSpc>
            </a:pPr>
            <a:endParaRPr lang="es-ES" sz="1200" dirty="0">
              <a:solidFill>
                <a:schemeClr val="bg2"/>
              </a:solidFill>
            </a:endParaRPr>
          </a:p>
          <a:p>
            <a:pPr>
              <a:lnSpc>
                <a:spcPct val="90000"/>
              </a:lnSpc>
            </a:pPr>
            <a:endParaRPr lang="es-ES" sz="800" dirty="0">
              <a:solidFill>
                <a:schemeClr val="bg2"/>
              </a:solidFill>
            </a:endParaRPr>
          </a:p>
          <a:p>
            <a:pPr>
              <a:lnSpc>
                <a:spcPct val="90000"/>
              </a:lnSpc>
            </a:pPr>
            <a:endParaRPr lang="es-ES" sz="800" dirty="0">
              <a:solidFill>
                <a:schemeClr val="bg2"/>
              </a:solidFill>
            </a:endParaRPr>
          </a:p>
          <a:p>
            <a:pPr>
              <a:lnSpc>
                <a:spcPct val="90000"/>
              </a:lnSpc>
            </a:pPr>
            <a:endParaRPr lang="en-US" sz="800" dirty="0">
              <a:solidFill>
                <a:schemeClr val="bg2"/>
              </a:solidFill>
            </a:endParaRPr>
          </a:p>
        </p:txBody>
      </p:sp>
      <p:sp>
        <p:nvSpPr>
          <p:cNvPr id="46" name="Rectangle 45">
            <a:extLst>
              <a:ext uri="{FF2B5EF4-FFF2-40B4-BE49-F238E27FC236}">
                <a16:creationId xmlns:a16="http://schemas.microsoft.com/office/drawing/2014/main" id="{A0D6D522-B75F-4E3D-BA25-735EAEBF9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a:extLst>
              <a:ext uri="{FF2B5EF4-FFF2-40B4-BE49-F238E27FC236}">
                <a16:creationId xmlns:a16="http://schemas.microsoft.com/office/drawing/2014/main" id="{92983EBE-4D87-45E0-BBB0-FCE3FD4715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62195" y="359715"/>
            <a:ext cx="2505737" cy="3346704"/>
          </a:xfrm>
          <a:prstGeom prst="rect">
            <a:avLst/>
          </a:prstGeom>
        </p:spPr>
      </p:pic>
      <p:sp>
        <p:nvSpPr>
          <p:cNvPr id="48" name="Rectangle 47">
            <a:extLst>
              <a:ext uri="{FF2B5EF4-FFF2-40B4-BE49-F238E27FC236}">
                <a16:creationId xmlns:a16="http://schemas.microsoft.com/office/drawing/2014/main" id="{8D61F1AB-254D-42ED-88D5-BF30381A6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321731"/>
            <a:ext cx="2111317" cy="20658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n 3">
            <a:extLst>
              <a:ext uri="{FF2B5EF4-FFF2-40B4-BE49-F238E27FC236}">
                <a16:creationId xmlns:a16="http://schemas.microsoft.com/office/drawing/2014/main" id="{F3FD54C0-758B-4776-8B42-ECCEDDEA85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8717" y="485804"/>
            <a:ext cx="1308306" cy="1745994"/>
          </a:xfrm>
          <a:prstGeom prst="rect">
            <a:avLst/>
          </a:prstGeom>
        </p:spPr>
      </p:pic>
      <p:sp>
        <p:nvSpPr>
          <p:cNvPr id="50" name="Rectangle 49">
            <a:extLst>
              <a:ext uri="{FF2B5EF4-FFF2-40B4-BE49-F238E27FC236}">
                <a16:creationId xmlns:a16="http://schemas.microsoft.com/office/drawing/2014/main" id="{9A8D3E32-A06E-4F29-910E-D8E4E813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2548467"/>
            <a:ext cx="2111317" cy="33527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Imagen 7">
            <a:extLst>
              <a:ext uri="{FF2B5EF4-FFF2-40B4-BE49-F238E27FC236}">
                <a16:creationId xmlns:a16="http://schemas.microsoft.com/office/drawing/2014/main" id="{740D7442-4CD8-4F8F-9634-ADF18C62264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21040" y="3086914"/>
            <a:ext cx="1783661" cy="2278257"/>
          </a:xfrm>
          <a:prstGeom prst="rect">
            <a:avLst/>
          </a:prstGeom>
        </p:spPr>
      </p:pic>
      <p:sp>
        <p:nvSpPr>
          <p:cNvPr id="52" name="Rectangle 51">
            <a:extLst>
              <a:ext uri="{FF2B5EF4-FFF2-40B4-BE49-F238E27FC236}">
                <a16:creationId xmlns:a16="http://schemas.microsoft.com/office/drawing/2014/main" id="{DE43B253-B088-48D5-9C13-23FA84D08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4163080"/>
            <a:ext cx="3208079" cy="2374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Marcador de contenido 8">
            <a:extLst>
              <a:ext uri="{FF2B5EF4-FFF2-40B4-BE49-F238E27FC236}">
                <a16:creationId xmlns:a16="http://schemas.microsoft.com/office/drawing/2014/main" id="{9DD6A97B-A54F-4D7D-9B84-DAA7350038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05430" y="4334146"/>
            <a:ext cx="1461858" cy="1942668"/>
          </a:xfrm>
          <a:prstGeom prst="rect">
            <a:avLst/>
          </a:prstGeom>
        </p:spPr>
      </p:pic>
      <p:sp>
        <p:nvSpPr>
          <p:cNvPr id="10" name="CuadroTexto 9">
            <a:extLst>
              <a:ext uri="{FF2B5EF4-FFF2-40B4-BE49-F238E27FC236}">
                <a16:creationId xmlns:a16="http://schemas.microsoft.com/office/drawing/2014/main" id="{94B1CA26-7C45-40A5-8C34-686818B7B885}"/>
              </a:ext>
            </a:extLst>
          </p:cNvPr>
          <p:cNvSpPr txBox="1"/>
          <p:nvPr/>
        </p:nvSpPr>
        <p:spPr>
          <a:xfrm>
            <a:off x="9757212" y="2231798"/>
            <a:ext cx="2111317" cy="200055"/>
          </a:xfrm>
          <a:prstGeom prst="rect">
            <a:avLst/>
          </a:prstGeom>
          <a:noFill/>
        </p:spPr>
        <p:txBody>
          <a:bodyPr wrap="square" rtlCol="0">
            <a:spAutoFit/>
          </a:bodyPr>
          <a:lstStyle/>
          <a:p>
            <a:r>
              <a:rPr lang="es-CL" sz="700" dirty="0">
                <a:solidFill>
                  <a:schemeClr val="bg1">
                    <a:lumMod val="50000"/>
                    <a:lumOff val="50000"/>
                  </a:schemeClr>
                </a:solidFill>
              </a:rPr>
              <a:t>EDIFICIO DEL TEATRO GENERAL SAN MARTIN</a:t>
            </a:r>
          </a:p>
        </p:txBody>
      </p:sp>
      <p:sp>
        <p:nvSpPr>
          <p:cNvPr id="11" name="CuadroTexto 10">
            <a:extLst>
              <a:ext uri="{FF2B5EF4-FFF2-40B4-BE49-F238E27FC236}">
                <a16:creationId xmlns:a16="http://schemas.microsoft.com/office/drawing/2014/main" id="{5AACEA27-1AD1-431E-827A-8F0F9412E9F9}"/>
              </a:ext>
            </a:extLst>
          </p:cNvPr>
          <p:cNvSpPr txBox="1"/>
          <p:nvPr/>
        </p:nvSpPr>
        <p:spPr>
          <a:xfrm>
            <a:off x="9921040" y="5365171"/>
            <a:ext cx="1783661" cy="584775"/>
          </a:xfrm>
          <a:prstGeom prst="rect">
            <a:avLst/>
          </a:prstGeom>
          <a:noFill/>
        </p:spPr>
        <p:txBody>
          <a:bodyPr wrap="square" rtlCol="0">
            <a:spAutoFit/>
          </a:bodyPr>
          <a:lstStyle/>
          <a:p>
            <a:pPr algn="ctr"/>
            <a:r>
              <a:rPr lang="es-CL" sz="1600" dirty="0">
                <a:solidFill>
                  <a:schemeClr val="bg1">
                    <a:lumMod val="50000"/>
                    <a:lumOff val="50000"/>
                  </a:schemeClr>
                </a:solidFill>
              </a:rPr>
              <a:t>SEDE SOCIAL DE SOMISA</a:t>
            </a:r>
          </a:p>
        </p:txBody>
      </p:sp>
      <p:sp>
        <p:nvSpPr>
          <p:cNvPr id="12" name="CuadroTexto 11">
            <a:extLst>
              <a:ext uri="{FF2B5EF4-FFF2-40B4-BE49-F238E27FC236}">
                <a16:creationId xmlns:a16="http://schemas.microsoft.com/office/drawing/2014/main" id="{161EABD2-8DB6-491F-AD74-C09637FAEB58}"/>
              </a:ext>
            </a:extLst>
          </p:cNvPr>
          <p:cNvSpPr txBox="1"/>
          <p:nvPr/>
        </p:nvSpPr>
        <p:spPr>
          <a:xfrm>
            <a:off x="6634140" y="3703668"/>
            <a:ext cx="2574795" cy="369332"/>
          </a:xfrm>
          <a:prstGeom prst="rect">
            <a:avLst/>
          </a:prstGeom>
          <a:noFill/>
        </p:spPr>
        <p:txBody>
          <a:bodyPr wrap="square" rtlCol="0">
            <a:spAutoFit/>
          </a:bodyPr>
          <a:lstStyle/>
          <a:p>
            <a:pPr algn="ctr"/>
            <a:r>
              <a:rPr lang="es-CL" dirty="0">
                <a:solidFill>
                  <a:schemeClr val="bg1">
                    <a:lumMod val="50000"/>
                    <a:lumOff val="50000"/>
                  </a:schemeClr>
                </a:solidFill>
              </a:rPr>
              <a:t>TORRE IBM</a:t>
            </a:r>
          </a:p>
        </p:txBody>
      </p:sp>
      <p:sp>
        <p:nvSpPr>
          <p:cNvPr id="30" name="CuadroTexto 29">
            <a:extLst>
              <a:ext uri="{FF2B5EF4-FFF2-40B4-BE49-F238E27FC236}">
                <a16:creationId xmlns:a16="http://schemas.microsoft.com/office/drawing/2014/main" id="{72643786-A6A3-4552-A5D5-1EAC3158B8AE}"/>
              </a:ext>
            </a:extLst>
          </p:cNvPr>
          <p:cNvSpPr txBox="1"/>
          <p:nvPr/>
        </p:nvSpPr>
        <p:spPr>
          <a:xfrm>
            <a:off x="6634140" y="6228187"/>
            <a:ext cx="2791771" cy="338554"/>
          </a:xfrm>
          <a:prstGeom prst="rect">
            <a:avLst/>
          </a:prstGeom>
          <a:noFill/>
        </p:spPr>
        <p:txBody>
          <a:bodyPr wrap="square" rtlCol="0">
            <a:spAutoFit/>
          </a:bodyPr>
          <a:lstStyle/>
          <a:p>
            <a:pPr algn="ctr"/>
            <a:r>
              <a:rPr lang="es-CL" sz="1600" dirty="0">
                <a:solidFill>
                  <a:schemeClr val="bg1">
                    <a:lumMod val="50000"/>
                    <a:lumOff val="50000"/>
                  </a:schemeClr>
                </a:solidFill>
              </a:rPr>
              <a:t>TORRE LE PARC</a:t>
            </a:r>
          </a:p>
        </p:txBody>
      </p:sp>
    </p:spTree>
    <p:extLst>
      <p:ext uri="{BB962C8B-B14F-4D97-AF65-F5344CB8AC3E}">
        <p14:creationId xmlns:p14="http://schemas.microsoft.com/office/powerpoint/2010/main" val="229589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Rectangle 30">
            <a:extLst>
              <a:ext uri="{FF2B5EF4-FFF2-40B4-BE49-F238E27FC236}">
                <a16:creationId xmlns:a16="http://schemas.microsoft.com/office/drawing/2014/main" id="{0B7AAA16-FD26-465A-8DFA-196B202F6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9BB737A-4B5D-4726-A117-015603F323FF}"/>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s-CL" dirty="0">
                <a:solidFill>
                  <a:srgbClr val="262626"/>
                </a:solidFill>
              </a:rPr>
              <a:t>Miguel ángel roca</a:t>
            </a:r>
          </a:p>
        </p:txBody>
      </p:sp>
      <p:sp>
        <p:nvSpPr>
          <p:cNvPr id="15" name="Content Placeholder 14">
            <a:extLst>
              <a:ext uri="{FF2B5EF4-FFF2-40B4-BE49-F238E27FC236}">
                <a16:creationId xmlns:a16="http://schemas.microsoft.com/office/drawing/2014/main" id="{6CC51F8C-FB85-4D84-8080-593EC7A6A9D5}"/>
              </a:ext>
            </a:extLst>
          </p:cNvPr>
          <p:cNvSpPr>
            <a:spLocks noGrp="1"/>
          </p:cNvSpPr>
          <p:nvPr>
            <p:ph idx="1"/>
          </p:nvPr>
        </p:nvSpPr>
        <p:spPr>
          <a:xfrm>
            <a:off x="804672" y="2858703"/>
            <a:ext cx="4475892" cy="3042547"/>
          </a:xfrm>
        </p:spPr>
        <p:txBody>
          <a:bodyPr>
            <a:noAutofit/>
          </a:bodyPr>
          <a:lstStyle/>
          <a:p>
            <a:pPr>
              <a:lnSpc>
                <a:spcPct val="90000"/>
              </a:lnSpc>
            </a:pPr>
            <a:r>
              <a:rPr lang="es-ES" sz="1200" b="0" i="0" dirty="0">
                <a:solidFill>
                  <a:schemeClr val="bg2"/>
                </a:solidFill>
                <a:effectLst/>
                <a:latin typeface="Arial" panose="020B0604020202020204" pitchFamily="34" charset="0"/>
              </a:rPr>
              <a:t>Arquitecto y urbanista argentino que desde mediados de la década del 60 desarrolla una vasta producción, en la cual sus obras se reconocen y destacan por su particular manejo de las formas, los materiales y el color. Trabajó intensamente en Córdoba, su ciudad natal y desarrolló proyectos en Francia, Sudáfrica, Singapur Hong Kong, Uruguay, Marruecos, Bolivia y Chile, entre otros países. Se sumó a las filas del racionalismo y el Movimiento Moderno, desarrollando sus estudios en su ciudad natal de Córdoba y en la Universidad de Pensilvania en Estados Unidos. </a:t>
            </a:r>
            <a:endParaRPr lang="es-ES" sz="1200" dirty="0">
              <a:solidFill>
                <a:schemeClr val="bg2"/>
              </a:solidFill>
              <a:latin typeface="Arial" panose="020B0604020202020204" pitchFamily="34" charset="0"/>
            </a:endParaRPr>
          </a:p>
          <a:p>
            <a:pPr>
              <a:lnSpc>
                <a:spcPct val="90000"/>
              </a:lnSpc>
            </a:pPr>
            <a:r>
              <a:rPr lang="es-ES" sz="1200" b="0" i="0" dirty="0">
                <a:solidFill>
                  <a:schemeClr val="bg2"/>
                </a:solidFill>
                <a:effectLst/>
                <a:latin typeface="Arial" panose="020B0604020202020204" pitchFamily="34" charset="0"/>
              </a:rPr>
              <a:t>Ha realizado más de 180 diseños desde 1968. Cuenta con 60 edificios o conjuntos construidos o en construcción, entre los que figuran ciudades nuevas, conjuntos habitacionales, hospitales, centros cívicos y político-administrativos, centros culturales, bancos, oficinas, sedes corporativas, hoteles, galerías comerciales, shopping centers, iglesias, viviendas, plazas, circuitos peatonales, propuestas de diseño urbano y paisajismo. Además, ha realizado  trabajos de planificación en Argentina, Bolivia, en algunos países del África y Hong Kong, entre otros sitios. </a:t>
            </a:r>
            <a:endParaRPr lang="en-US" sz="1200" dirty="0">
              <a:solidFill>
                <a:schemeClr val="bg2"/>
              </a:solidFill>
            </a:endParaRPr>
          </a:p>
        </p:txBody>
      </p:sp>
      <p:sp>
        <p:nvSpPr>
          <p:cNvPr id="40" name="Rectangle 32">
            <a:extLst>
              <a:ext uri="{FF2B5EF4-FFF2-40B4-BE49-F238E27FC236}">
                <a16:creationId xmlns:a16="http://schemas.microsoft.com/office/drawing/2014/main" id="{A0D6D522-B75F-4E3D-BA25-735EAEBF9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n 3">
            <a:extLst>
              <a:ext uri="{FF2B5EF4-FFF2-40B4-BE49-F238E27FC236}">
                <a16:creationId xmlns:a16="http://schemas.microsoft.com/office/drawing/2014/main" id="{9A01B683-6105-4038-B548-103EF188FD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60062" y="1176232"/>
            <a:ext cx="2880360" cy="1965845"/>
          </a:xfrm>
          <a:prstGeom prst="rect">
            <a:avLst/>
          </a:prstGeom>
        </p:spPr>
      </p:pic>
      <p:sp>
        <p:nvSpPr>
          <p:cNvPr id="41" name="Rectangle 34">
            <a:extLst>
              <a:ext uri="{FF2B5EF4-FFF2-40B4-BE49-F238E27FC236}">
                <a16:creationId xmlns:a16="http://schemas.microsoft.com/office/drawing/2014/main" id="{8D61F1AB-254D-42ED-88D5-BF30381A6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321731"/>
            <a:ext cx="2111317" cy="20658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Marcador de contenido 8">
            <a:extLst>
              <a:ext uri="{FF2B5EF4-FFF2-40B4-BE49-F238E27FC236}">
                <a16:creationId xmlns:a16="http://schemas.microsoft.com/office/drawing/2014/main" id="{3F8C80BA-78DD-4B98-82EA-A8EBA95980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1040" y="765734"/>
            <a:ext cx="1783661" cy="1186134"/>
          </a:xfrm>
          <a:prstGeom prst="rect">
            <a:avLst/>
          </a:prstGeom>
        </p:spPr>
      </p:pic>
      <p:sp>
        <p:nvSpPr>
          <p:cNvPr id="37" name="Rectangle 36">
            <a:extLst>
              <a:ext uri="{FF2B5EF4-FFF2-40B4-BE49-F238E27FC236}">
                <a16:creationId xmlns:a16="http://schemas.microsoft.com/office/drawing/2014/main" id="{9A8D3E32-A06E-4F29-910E-D8E4E813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2548467"/>
            <a:ext cx="2111317" cy="33527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Imagen 6">
            <a:extLst>
              <a:ext uri="{FF2B5EF4-FFF2-40B4-BE49-F238E27FC236}">
                <a16:creationId xmlns:a16="http://schemas.microsoft.com/office/drawing/2014/main" id="{28FE63C1-4970-4FB7-9872-39CB098D0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7570" y="2765854"/>
            <a:ext cx="1783661" cy="1230726"/>
          </a:xfrm>
          <a:prstGeom prst="rect">
            <a:avLst/>
          </a:prstGeom>
        </p:spPr>
      </p:pic>
      <p:sp>
        <p:nvSpPr>
          <p:cNvPr id="39" name="Rectangle 38">
            <a:extLst>
              <a:ext uri="{FF2B5EF4-FFF2-40B4-BE49-F238E27FC236}">
                <a16:creationId xmlns:a16="http://schemas.microsoft.com/office/drawing/2014/main" id="{DE43B253-B088-48D5-9C13-23FA84D08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4163080"/>
            <a:ext cx="3208079" cy="2374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DB704A5B-6A8A-4BF0-ACC8-7C07966CB38D}"/>
              </a:ext>
            </a:extLst>
          </p:cNvPr>
          <p:cNvSpPr txBox="1"/>
          <p:nvPr/>
        </p:nvSpPr>
        <p:spPr>
          <a:xfrm>
            <a:off x="6560062" y="3142077"/>
            <a:ext cx="2880360" cy="461665"/>
          </a:xfrm>
          <a:prstGeom prst="rect">
            <a:avLst/>
          </a:prstGeom>
          <a:noFill/>
        </p:spPr>
        <p:txBody>
          <a:bodyPr wrap="square" rtlCol="0">
            <a:spAutoFit/>
          </a:bodyPr>
          <a:lstStyle/>
          <a:p>
            <a:pPr algn="ctr"/>
            <a:r>
              <a:rPr lang="es-CL" sz="1200" dirty="0">
                <a:solidFill>
                  <a:schemeClr val="bg2"/>
                </a:solidFill>
              </a:rPr>
              <a:t>AULAS COMUNES EN LA CIUDAD UNIVERSITARIA DE CORDOVA</a:t>
            </a:r>
          </a:p>
        </p:txBody>
      </p:sp>
      <p:pic>
        <p:nvPicPr>
          <p:cNvPr id="12" name="Imagen 11">
            <a:extLst>
              <a:ext uri="{FF2B5EF4-FFF2-40B4-BE49-F238E27FC236}">
                <a16:creationId xmlns:a16="http://schemas.microsoft.com/office/drawing/2014/main" id="{366BAD91-0E41-44AA-B844-EC8FCA6E7C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1040" y="4157447"/>
            <a:ext cx="1783661" cy="1094185"/>
          </a:xfrm>
          <a:prstGeom prst="rect">
            <a:avLst/>
          </a:prstGeom>
        </p:spPr>
      </p:pic>
      <p:sp>
        <p:nvSpPr>
          <p:cNvPr id="13" name="CuadroTexto 12">
            <a:extLst>
              <a:ext uri="{FF2B5EF4-FFF2-40B4-BE49-F238E27FC236}">
                <a16:creationId xmlns:a16="http://schemas.microsoft.com/office/drawing/2014/main" id="{B16A8F4B-555C-4E0B-9492-AA3440CF890B}"/>
              </a:ext>
            </a:extLst>
          </p:cNvPr>
          <p:cNvSpPr txBox="1"/>
          <p:nvPr/>
        </p:nvSpPr>
        <p:spPr>
          <a:xfrm>
            <a:off x="9927570" y="5248275"/>
            <a:ext cx="1777131" cy="461665"/>
          </a:xfrm>
          <a:prstGeom prst="rect">
            <a:avLst/>
          </a:prstGeom>
          <a:noFill/>
        </p:spPr>
        <p:txBody>
          <a:bodyPr wrap="square" rtlCol="0">
            <a:spAutoFit/>
          </a:bodyPr>
          <a:lstStyle/>
          <a:p>
            <a:r>
              <a:rPr lang="es-CL" sz="1200" dirty="0">
                <a:solidFill>
                  <a:schemeClr val="bg2"/>
                </a:solidFill>
              </a:rPr>
              <a:t>ESCUELA DE CIENCIAS DE LA INFORMACION</a:t>
            </a:r>
          </a:p>
        </p:txBody>
      </p:sp>
      <p:sp>
        <p:nvSpPr>
          <p:cNvPr id="17" name="CuadroTexto 16">
            <a:extLst>
              <a:ext uri="{FF2B5EF4-FFF2-40B4-BE49-F238E27FC236}">
                <a16:creationId xmlns:a16="http://schemas.microsoft.com/office/drawing/2014/main" id="{C1C8D259-434F-453B-ACBE-5F2288C754C2}"/>
              </a:ext>
            </a:extLst>
          </p:cNvPr>
          <p:cNvSpPr txBox="1"/>
          <p:nvPr/>
        </p:nvSpPr>
        <p:spPr>
          <a:xfrm>
            <a:off x="9921040" y="1951868"/>
            <a:ext cx="1783661" cy="276999"/>
          </a:xfrm>
          <a:prstGeom prst="rect">
            <a:avLst/>
          </a:prstGeom>
          <a:noFill/>
        </p:spPr>
        <p:txBody>
          <a:bodyPr wrap="square" rtlCol="0">
            <a:spAutoFit/>
          </a:bodyPr>
          <a:lstStyle/>
          <a:p>
            <a:pPr algn="ctr"/>
            <a:r>
              <a:rPr lang="es-CL" sz="1200" dirty="0">
                <a:solidFill>
                  <a:schemeClr val="bg2"/>
                </a:solidFill>
              </a:rPr>
              <a:t>CASA NEKOLA</a:t>
            </a:r>
          </a:p>
        </p:txBody>
      </p:sp>
      <p:pic>
        <p:nvPicPr>
          <p:cNvPr id="21" name="Imagen 20">
            <a:extLst>
              <a:ext uri="{FF2B5EF4-FFF2-40B4-BE49-F238E27FC236}">
                <a16:creationId xmlns:a16="http://schemas.microsoft.com/office/drawing/2014/main" id="{3316EBA7-DE3D-460E-8CA6-06C9C3B364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96060" y="4328101"/>
            <a:ext cx="3008364" cy="1691495"/>
          </a:xfrm>
          <a:prstGeom prst="rect">
            <a:avLst/>
          </a:prstGeom>
        </p:spPr>
      </p:pic>
      <p:sp>
        <p:nvSpPr>
          <p:cNvPr id="23" name="CuadroTexto 22">
            <a:extLst>
              <a:ext uri="{FF2B5EF4-FFF2-40B4-BE49-F238E27FC236}">
                <a16:creationId xmlns:a16="http://schemas.microsoft.com/office/drawing/2014/main" id="{99AF0D51-01E5-4DD3-9470-333FE35E5DAE}"/>
              </a:ext>
            </a:extLst>
          </p:cNvPr>
          <p:cNvSpPr txBox="1"/>
          <p:nvPr/>
        </p:nvSpPr>
        <p:spPr>
          <a:xfrm>
            <a:off x="6496060" y="6019596"/>
            <a:ext cx="3008364" cy="276999"/>
          </a:xfrm>
          <a:prstGeom prst="rect">
            <a:avLst/>
          </a:prstGeom>
          <a:noFill/>
        </p:spPr>
        <p:txBody>
          <a:bodyPr wrap="square" rtlCol="0">
            <a:spAutoFit/>
          </a:bodyPr>
          <a:lstStyle/>
          <a:p>
            <a:pPr algn="ctr"/>
            <a:r>
              <a:rPr lang="es-CL" sz="1200" dirty="0">
                <a:solidFill>
                  <a:schemeClr val="bg2"/>
                </a:solidFill>
              </a:rPr>
              <a:t>EDIFICIO BADER</a:t>
            </a:r>
          </a:p>
        </p:txBody>
      </p:sp>
    </p:spTree>
    <p:extLst>
      <p:ext uri="{BB962C8B-B14F-4D97-AF65-F5344CB8AC3E}">
        <p14:creationId xmlns:p14="http://schemas.microsoft.com/office/powerpoint/2010/main" val="2089369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0B7AAA16-FD26-465A-8DFA-196B202F6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86A8B986-7A50-4AF1-8247-DE66731967D0}"/>
              </a:ext>
            </a:extLst>
          </p:cNvPr>
          <p:cNvSpPr>
            <a:spLocks noGrp="1"/>
          </p:cNvSpPr>
          <p:nvPr>
            <p:ph type="title"/>
          </p:nvPr>
        </p:nvSpPr>
        <p:spPr>
          <a:xfrm>
            <a:off x="963698" y="362390"/>
            <a:ext cx="4475892" cy="1188720"/>
          </a:xfrm>
          <a:solidFill>
            <a:srgbClr val="FFFFFF"/>
          </a:solidFill>
          <a:ln>
            <a:solidFill>
              <a:srgbClr val="404040"/>
            </a:solidFill>
          </a:ln>
        </p:spPr>
        <p:txBody>
          <a:bodyPr>
            <a:normAutofit/>
          </a:bodyPr>
          <a:lstStyle/>
          <a:p>
            <a:r>
              <a:rPr lang="es-CL" dirty="0">
                <a:solidFill>
                  <a:srgbClr val="262626"/>
                </a:solidFill>
              </a:rPr>
              <a:t>Oscar NiEmeyer</a:t>
            </a:r>
          </a:p>
        </p:txBody>
      </p:sp>
      <p:sp>
        <p:nvSpPr>
          <p:cNvPr id="3" name="Marcador de contenido 2">
            <a:extLst>
              <a:ext uri="{FF2B5EF4-FFF2-40B4-BE49-F238E27FC236}">
                <a16:creationId xmlns:a16="http://schemas.microsoft.com/office/drawing/2014/main" id="{D09D6548-7997-4D0A-981D-4DEE9B77853B}"/>
              </a:ext>
            </a:extLst>
          </p:cNvPr>
          <p:cNvSpPr>
            <a:spLocks noGrp="1"/>
          </p:cNvSpPr>
          <p:nvPr>
            <p:ph idx="1"/>
          </p:nvPr>
        </p:nvSpPr>
        <p:spPr>
          <a:xfrm>
            <a:off x="798511" y="1748932"/>
            <a:ext cx="4475892" cy="5009677"/>
          </a:xfrm>
        </p:spPr>
        <p:txBody>
          <a:bodyPr>
            <a:normAutofit lnSpcReduction="10000"/>
          </a:bodyPr>
          <a:lstStyle/>
          <a:p>
            <a:pPr>
              <a:lnSpc>
                <a:spcPct val="90000"/>
              </a:lnSpc>
            </a:pPr>
            <a:r>
              <a:rPr lang="es-ES" sz="1600" dirty="0">
                <a:solidFill>
                  <a:schemeClr val="bg2"/>
                </a:solidFill>
              </a:rPr>
              <a:t>Arquitecto brasileño, seguidor y gran promotor de las ideas de Le Corbusier,  además considerado uno de los personajes más influyentes de la arquitectura moderna y  pionero en la exploración de las posibilidades constructivas y estéticas del hormigón armado.</a:t>
            </a:r>
          </a:p>
          <a:p>
            <a:pPr>
              <a:lnSpc>
                <a:spcPct val="90000"/>
              </a:lnSpc>
            </a:pPr>
            <a:r>
              <a:rPr lang="es-ES" sz="1600" dirty="0">
                <a:solidFill>
                  <a:schemeClr val="bg2"/>
                </a:solidFill>
              </a:rPr>
              <a:t>Entre sus proyectos arquitectónicos destaca la construcción de Brasilia como nueva capital durante los años 60, siendo el principal responsable de algunos icónicos edificios públicos de la ciudad, como el Congreso Nacional de Brasil, la catedral de Brasilia, el palacio de Planalto y el palacio da Alvorada.  A su vez, fue uno de los principales responsables del equipo que diseñó la Sede de la Organización de las Naciones Unidas en Nueva York.</a:t>
            </a:r>
          </a:p>
          <a:p>
            <a:pPr>
              <a:lnSpc>
                <a:spcPct val="90000"/>
              </a:lnSpc>
            </a:pPr>
            <a:r>
              <a:rPr lang="es-ES" sz="1600" dirty="0">
                <a:solidFill>
                  <a:schemeClr val="bg2"/>
                </a:solidFill>
              </a:rPr>
              <a:t>De las obras más destacadas durante su estadía en Europa se pueden mencionar  L a sede del partido comunista y la plaza del Coronel Fabien en Francia, en Italia la sede de la Editora Mondadori y por último en Portugal, el Pestana Casino Park. </a:t>
            </a:r>
          </a:p>
          <a:p>
            <a:pPr>
              <a:lnSpc>
                <a:spcPct val="90000"/>
              </a:lnSpc>
            </a:pPr>
            <a:endParaRPr lang="es-CL" sz="1600" dirty="0">
              <a:solidFill>
                <a:schemeClr val="bg2"/>
              </a:solidFill>
            </a:endParaRPr>
          </a:p>
        </p:txBody>
      </p:sp>
      <p:sp>
        <p:nvSpPr>
          <p:cNvPr id="55" name="Rectangle 54">
            <a:extLst>
              <a:ext uri="{FF2B5EF4-FFF2-40B4-BE49-F238E27FC236}">
                <a16:creationId xmlns:a16="http://schemas.microsoft.com/office/drawing/2014/main" id="{A0D6D522-B75F-4E3D-BA25-735EAEBF9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Imagen 6" descr="Un avión estacionado en un área abierta&#10;&#10;Descripción generada automáticamente con confianza media">
            <a:extLst>
              <a:ext uri="{FF2B5EF4-FFF2-40B4-BE49-F238E27FC236}">
                <a16:creationId xmlns:a16="http://schemas.microsoft.com/office/drawing/2014/main" id="{717FE0CB-8AB2-4286-A774-D1A467CDBC19}"/>
              </a:ext>
            </a:extLst>
          </p:cNvPr>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6716743" y="486718"/>
            <a:ext cx="2544749" cy="1641748"/>
          </a:xfrm>
          <a:prstGeom prst="rect">
            <a:avLst/>
          </a:prstGeom>
        </p:spPr>
      </p:pic>
      <p:sp>
        <p:nvSpPr>
          <p:cNvPr id="57" name="Rectangle 56">
            <a:extLst>
              <a:ext uri="{FF2B5EF4-FFF2-40B4-BE49-F238E27FC236}">
                <a16:creationId xmlns:a16="http://schemas.microsoft.com/office/drawing/2014/main" id="{8D61F1AB-254D-42ED-88D5-BF30381A6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321731"/>
            <a:ext cx="2111317" cy="20658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9A8D3E32-A06E-4F29-910E-D8E4E813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2548467"/>
            <a:ext cx="2111317" cy="33527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DE43B253-B088-48D5-9C13-23FA84D08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4163080"/>
            <a:ext cx="3208079" cy="2374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Imagen 5">
            <a:extLst>
              <a:ext uri="{FF2B5EF4-FFF2-40B4-BE49-F238E27FC236}">
                <a16:creationId xmlns:a16="http://schemas.microsoft.com/office/drawing/2014/main" id="{453BD1FD-B2A3-4C62-9F9A-4BF410F53D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0691" y="2334299"/>
            <a:ext cx="2544748" cy="1444144"/>
          </a:xfrm>
          <a:prstGeom prst="rect">
            <a:avLst/>
          </a:prstGeom>
        </p:spPr>
      </p:pic>
      <p:pic>
        <p:nvPicPr>
          <p:cNvPr id="15" name="Imagen 14">
            <a:extLst>
              <a:ext uri="{FF2B5EF4-FFF2-40B4-BE49-F238E27FC236}">
                <a16:creationId xmlns:a16="http://schemas.microsoft.com/office/drawing/2014/main" id="{780E8562-41E9-4068-AF60-48125B0B37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5828" y="4311696"/>
            <a:ext cx="2811081" cy="1962645"/>
          </a:xfrm>
          <a:prstGeom prst="rect">
            <a:avLst/>
          </a:prstGeom>
        </p:spPr>
      </p:pic>
      <p:pic>
        <p:nvPicPr>
          <p:cNvPr id="9" name="Imagen 8">
            <a:extLst>
              <a:ext uri="{FF2B5EF4-FFF2-40B4-BE49-F238E27FC236}">
                <a16:creationId xmlns:a16="http://schemas.microsoft.com/office/drawing/2014/main" id="{6BA7E513-6D02-410F-8E05-D6D098B249F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27570" y="2669800"/>
            <a:ext cx="1783661" cy="1200813"/>
          </a:xfrm>
          <a:prstGeom prst="rect">
            <a:avLst/>
          </a:prstGeom>
        </p:spPr>
      </p:pic>
      <p:pic>
        <p:nvPicPr>
          <p:cNvPr id="19" name="Imagen 18">
            <a:extLst>
              <a:ext uri="{FF2B5EF4-FFF2-40B4-BE49-F238E27FC236}">
                <a16:creationId xmlns:a16="http://schemas.microsoft.com/office/drawing/2014/main" id="{4CB640A9-B665-4CAF-85E3-8872F425A4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98770" y="670496"/>
            <a:ext cx="1835426" cy="1223617"/>
          </a:xfrm>
          <a:prstGeom prst="rect">
            <a:avLst/>
          </a:prstGeom>
        </p:spPr>
      </p:pic>
      <p:sp>
        <p:nvSpPr>
          <p:cNvPr id="21" name="CuadroTexto 20">
            <a:extLst>
              <a:ext uri="{FF2B5EF4-FFF2-40B4-BE49-F238E27FC236}">
                <a16:creationId xmlns:a16="http://schemas.microsoft.com/office/drawing/2014/main" id="{27A40E77-050C-45A4-9566-B624C2C6EA73}"/>
              </a:ext>
            </a:extLst>
          </p:cNvPr>
          <p:cNvSpPr txBox="1"/>
          <p:nvPr/>
        </p:nvSpPr>
        <p:spPr>
          <a:xfrm>
            <a:off x="9898770" y="1884385"/>
            <a:ext cx="1835426" cy="400110"/>
          </a:xfrm>
          <a:prstGeom prst="rect">
            <a:avLst/>
          </a:prstGeom>
          <a:noFill/>
        </p:spPr>
        <p:txBody>
          <a:bodyPr wrap="square" rtlCol="0">
            <a:spAutoFit/>
          </a:bodyPr>
          <a:lstStyle/>
          <a:p>
            <a:pPr algn="ctr"/>
            <a:r>
              <a:rPr lang="es-CL" sz="1000" b="0" i="0" dirty="0">
                <a:solidFill>
                  <a:schemeClr val="bg1">
                    <a:lumMod val="50000"/>
                    <a:lumOff val="50000"/>
                  </a:schemeClr>
                </a:solidFill>
                <a:effectLst/>
                <a:latin typeface="Arial" panose="020B0604020202020204" pitchFamily="34" charset="0"/>
              </a:rPr>
              <a:t>CASA DE LA CULTURA DE LE HAVRE</a:t>
            </a:r>
            <a:endParaRPr lang="es-CL" sz="1000" dirty="0">
              <a:solidFill>
                <a:schemeClr val="bg1">
                  <a:lumMod val="50000"/>
                  <a:lumOff val="50000"/>
                </a:schemeClr>
              </a:solidFill>
            </a:endParaRPr>
          </a:p>
        </p:txBody>
      </p:sp>
      <p:sp>
        <p:nvSpPr>
          <p:cNvPr id="22" name="CuadroTexto 21">
            <a:extLst>
              <a:ext uri="{FF2B5EF4-FFF2-40B4-BE49-F238E27FC236}">
                <a16:creationId xmlns:a16="http://schemas.microsoft.com/office/drawing/2014/main" id="{DBFAC60A-3464-4BC5-A178-E90357B428F4}"/>
              </a:ext>
            </a:extLst>
          </p:cNvPr>
          <p:cNvSpPr txBox="1"/>
          <p:nvPr/>
        </p:nvSpPr>
        <p:spPr>
          <a:xfrm>
            <a:off x="6716744" y="2091544"/>
            <a:ext cx="2544748" cy="307777"/>
          </a:xfrm>
          <a:prstGeom prst="rect">
            <a:avLst/>
          </a:prstGeom>
          <a:noFill/>
        </p:spPr>
        <p:txBody>
          <a:bodyPr wrap="square" rtlCol="0">
            <a:spAutoFit/>
          </a:bodyPr>
          <a:lstStyle/>
          <a:p>
            <a:pPr algn="ctr"/>
            <a:r>
              <a:rPr lang="es-CL" sz="1400" dirty="0">
                <a:solidFill>
                  <a:schemeClr val="bg1">
                    <a:lumMod val="50000"/>
                    <a:lumOff val="50000"/>
                  </a:schemeClr>
                </a:solidFill>
              </a:rPr>
              <a:t>PALACIO DE PLANALTO</a:t>
            </a:r>
          </a:p>
        </p:txBody>
      </p:sp>
      <p:sp>
        <p:nvSpPr>
          <p:cNvPr id="23" name="CuadroTexto 22">
            <a:extLst>
              <a:ext uri="{FF2B5EF4-FFF2-40B4-BE49-F238E27FC236}">
                <a16:creationId xmlns:a16="http://schemas.microsoft.com/office/drawing/2014/main" id="{79E72F75-332D-4D71-8EB5-ACEC2A7B86AF}"/>
              </a:ext>
            </a:extLst>
          </p:cNvPr>
          <p:cNvSpPr txBox="1"/>
          <p:nvPr/>
        </p:nvSpPr>
        <p:spPr>
          <a:xfrm>
            <a:off x="6635828" y="3741440"/>
            <a:ext cx="2544748" cy="253916"/>
          </a:xfrm>
          <a:prstGeom prst="rect">
            <a:avLst/>
          </a:prstGeom>
          <a:noFill/>
        </p:spPr>
        <p:txBody>
          <a:bodyPr wrap="square" rtlCol="0">
            <a:spAutoFit/>
          </a:bodyPr>
          <a:lstStyle/>
          <a:p>
            <a:pPr algn="ctr"/>
            <a:r>
              <a:rPr lang="es-ES" sz="1050" dirty="0">
                <a:solidFill>
                  <a:schemeClr val="bg1">
                    <a:lumMod val="50000"/>
                    <a:lumOff val="50000"/>
                  </a:schemeClr>
                </a:solidFill>
              </a:rPr>
              <a:t>CONGRESO NACIONAL DE BRASIL</a:t>
            </a:r>
            <a:endParaRPr lang="es-CL" sz="1050" dirty="0">
              <a:solidFill>
                <a:schemeClr val="bg1">
                  <a:lumMod val="50000"/>
                  <a:lumOff val="50000"/>
                </a:schemeClr>
              </a:solidFill>
            </a:endParaRPr>
          </a:p>
        </p:txBody>
      </p:sp>
      <p:sp>
        <p:nvSpPr>
          <p:cNvPr id="45" name="CuadroTexto 44">
            <a:extLst>
              <a:ext uri="{FF2B5EF4-FFF2-40B4-BE49-F238E27FC236}">
                <a16:creationId xmlns:a16="http://schemas.microsoft.com/office/drawing/2014/main" id="{CEBBD939-029B-4481-9FFE-D86B96A948D7}"/>
              </a:ext>
            </a:extLst>
          </p:cNvPr>
          <p:cNvSpPr txBox="1"/>
          <p:nvPr/>
        </p:nvSpPr>
        <p:spPr>
          <a:xfrm>
            <a:off x="6414438" y="6272932"/>
            <a:ext cx="3189844" cy="263336"/>
          </a:xfrm>
          <a:prstGeom prst="rect">
            <a:avLst/>
          </a:prstGeom>
          <a:noFill/>
        </p:spPr>
        <p:txBody>
          <a:bodyPr wrap="square" rtlCol="0">
            <a:spAutoFit/>
          </a:bodyPr>
          <a:lstStyle/>
          <a:p>
            <a:pPr algn="ctr"/>
            <a:r>
              <a:rPr lang="es-ES" sz="1050" dirty="0">
                <a:solidFill>
                  <a:schemeClr val="bg1">
                    <a:lumMod val="50000"/>
                    <a:lumOff val="50000"/>
                  </a:schemeClr>
                </a:solidFill>
              </a:rPr>
              <a:t>EDIFICIO DE LAS NACIONES UNIDAS</a:t>
            </a:r>
            <a:endParaRPr lang="es-CL" sz="1050" dirty="0">
              <a:solidFill>
                <a:schemeClr val="bg1">
                  <a:lumMod val="50000"/>
                  <a:lumOff val="50000"/>
                </a:schemeClr>
              </a:solidFill>
            </a:endParaRPr>
          </a:p>
        </p:txBody>
      </p:sp>
      <p:sp>
        <p:nvSpPr>
          <p:cNvPr id="47" name="CuadroTexto 46">
            <a:extLst>
              <a:ext uri="{FF2B5EF4-FFF2-40B4-BE49-F238E27FC236}">
                <a16:creationId xmlns:a16="http://schemas.microsoft.com/office/drawing/2014/main" id="{923D47A0-14D6-4FDD-A2EB-EDFA86229448}"/>
              </a:ext>
            </a:extLst>
          </p:cNvPr>
          <p:cNvSpPr txBox="1"/>
          <p:nvPr/>
        </p:nvSpPr>
        <p:spPr>
          <a:xfrm>
            <a:off x="9954622" y="3828411"/>
            <a:ext cx="1783661" cy="253916"/>
          </a:xfrm>
          <a:prstGeom prst="rect">
            <a:avLst/>
          </a:prstGeom>
          <a:noFill/>
        </p:spPr>
        <p:txBody>
          <a:bodyPr wrap="square" rtlCol="0">
            <a:spAutoFit/>
          </a:bodyPr>
          <a:lstStyle/>
          <a:p>
            <a:pPr algn="ctr"/>
            <a:r>
              <a:rPr lang="es-ES" sz="1050" dirty="0">
                <a:solidFill>
                  <a:schemeClr val="bg1">
                    <a:lumMod val="50000"/>
                    <a:lumOff val="50000"/>
                  </a:schemeClr>
                </a:solidFill>
              </a:rPr>
              <a:t>CATEDRAL DE BRASILIA</a:t>
            </a:r>
            <a:endParaRPr lang="es-CL" sz="1050" dirty="0">
              <a:solidFill>
                <a:schemeClr val="bg1">
                  <a:lumMod val="50000"/>
                  <a:lumOff val="50000"/>
                </a:schemeClr>
              </a:solidFill>
            </a:endParaRPr>
          </a:p>
        </p:txBody>
      </p:sp>
      <p:pic>
        <p:nvPicPr>
          <p:cNvPr id="28" name="Imagen 27">
            <a:extLst>
              <a:ext uri="{FF2B5EF4-FFF2-40B4-BE49-F238E27FC236}">
                <a16:creationId xmlns:a16="http://schemas.microsoft.com/office/drawing/2014/main" id="{B6EE43D4-9578-4815-A9EE-5FFB6FD7072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937831" y="4101602"/>
            <a:ext cx="1750078" cy="1568658"/>
          </a:xfrm>
          <a:prstGeom prst="rect">
            <a:avLst/>
          </a:prstGeom>
        </p:spPr>
      </p:pic>
      <p:sp>
        <p:nvSpPr>
          <p:cNvPr id="49" name="CuadroTexto 48">
            <a:extLst>
              <a:ext uri="{FF2B5EF4-FFF2-40B4-BE49-F238E27FC236}">
                <a16:creationId xmlns:a16="http://schemas.microsoft.com/office/drawing/2014/main" id="{7EBDF277-A388-4F6F-AE72-030612535DF0}"/>
              </a:ext>
            </a:extLst>
          </p:cNvPr>
          <p:cNvSpPr txBox="1"/>
          <p:nvPr/>
        </p:nvSpPr>
        <p:spPr>
          <a:xfrm>
            <a:off x="9898770" y="5626233"/>
            <a:ext cx="1783661" cy="338554"/>
          </a:xfrm>
          <a:prstGeom prst="rect">
            <a:avLst/>
          </a:prstGeom>
          <a:noFill/>
        </p:spPr>
        <p:txBody>
          <a:bodyPr wrap="square" rtlCol="0">
            <a:spAutoFit/>
          </a:bodyPr>
          <a:lstStyle/>
          <a:p>
            <a:pPr algn="ctr"/>
            <a:r>
              <a:rPr lang="es-ES" sz="800" dirty="0">
                <a:solidFill>
                  <a:schemeClr val="bg1">
                    <a:lumMod val="50000"/>
                    <a:lumOff val="50000"/>
                  </a:schemeClr>
                </a:solidFill>
              </a:rPr>
              <a:t>MUSEO ARTE CONTEMPORANEO NITEROI</a:t>
            </a:r>
            <a:endParaRPr lang="es-CL" sz="800" dirty="0">
              <a:solidFill>
                <a:schemeClr val="bg1">
                  <a:lumMod val="50000"/>
                  <a:lumOff val="50000"/>
                </a:schemeClr>
              </a:solidFill>
            </a:endParaRPr>
          </a:p>
        </p:txBody>
      </p:sp>
    </p:spTree>
    <p:extLst>
      <p:ext uri="{BB962C8B-B14F-4D97-AF65-F5344CB8AC3E}">
        <p14:creationId xmlns:p14="http://schemas.microsoft.com/office/powerpoint/2010/main" val="2962947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B7AAA16-FD26-465A-8DFA-196B202F6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CAF1685-8627-4CD0-A006-CFE6273EB31F}"/>
              </a:ext>
            </a:extLst>
          </p:cNvPr>
          <p:cNvSpPr>
            <a:spLocks noGrp="1"/>
          </p:cNvSpPr>
          <p:nvPr>
            <p:ph type="title"/>
          </p:nvPr>
        </p:nvSpPr>
        <p:spPr>
          <a:xfrm>
            <a:off x="798511" y="362390"/>
            <a:ext cx="4475892" cy="1188720"/>
          </a:xfrm>
          <a:solidFill>
            <a:srgbClr val="FFFFFF"/>
          </a:solidFill>
          <a:ln>
            <a:solidFill>
              <a:srgbClr val="404040"/>
            </a:solidFill>
          </a:ln>
        </p:spPr>
        <p:txBody>
          <a:bodyPr>
            <a:normAutofit/>
          </a:bodyPr>
          <a:lstStyle/>
          <a:p>
            <a:r>
              <a:rPr lang="es-CL" dirty="0">
                <a:solidFill>
                  <a:srgbClr val="262626"/>
                </a:solidFill>
              </a:rPr>
              <a:t>LINA BO BARDI</a:t>
            </a:r>
          </a:p>
        </p:txBody>
      </p:sp>
      <p:sp>
        <p:nvSpPr>
          <p:cNvPr id="11" name="Content Placeholder 10">
            <a:extLst>
              <a:ext uri="{FF2B5EF4-FFF2-40B4-BE49-F238E27FC236}">
                <a16:creationId xmlns:a16="http://schemas.microsoft.com/office/drawing/2014/main" id="{547460FC-CAA6-4D51-9E6B-0FDCB935A9CF}"/>
              </a:ext>
            </a:extLst>
          </p:cNvPr>
          <p:cNvSpPr>
            <a:spLocks noGrp="1"/>
          </p:cNvSpPr>
          <p:nvPr>
            <p:ph idx="1"/>
          </p:nvPr>
        </p:nvSpPr>
        <p:spPr>
          <a:xfrm>
            <a:off x="804672" y="1735810"/>
            <a:ext cx="4475892" cy="5122189"/>
          </a:xfrm>
        </p:spPr>
        <p:txBody>
          <a:bodyPr>
            <a:normAutofit fontScale="32500" lnSpcReduction="20000"/>
          </a:bodyPr>
          <a:lstStyle/>
          <a:p>
            <a:r>
              <a:rPr lang="es-ES" sz="4900" dirty="0">
                <a:solidFill>
                  <a:schemeClr val="bg2"/>
                </a:solidFill>
              </a:rPr>
              <a:t>Lina Bo Bardi estudió en la Facultad de Arquitectura de la Universidad de Roma durante la década de 1930. En 1946, tras la guerra, se casó con el periodista Pietro Maria Bardi, con quien decidieron emigrar a Brasil.</a:t>
            </a:r>
          </a:p>
          <a:p>
            <a:r>
              <a:rPr lang="es-ES" sz="4900" dirty="0">
                <a:solidFill>
                  <a:schemeClr val="bg2"/>
                </a:solidFill>
              </a:rPr>
              <a:t>En Brasil, Bo Bardi expandió sus ideas influenciadas por una cultura joven y desbordante, diferente a la europea. Junto con su marido, decidieron vivir en Río de Janeiro, encantados con la naturaleza de la ciudad y sus construcciones modernistas. Pietro Bardi recibió el encargo de un museo desde São Paulo, ciudad en que establecieron su residencia definitiva.</a:t>
            </a:r>
          </a:p>
          <a:p>
            <a:r>
              <a:rPr lang="es-ES" sz="4900" dirty="0">
                <a:solidFill>
                  <a:schemeClr val="bg2"/>
                </a:solidFill>
              </a:rPr>
              <a:t>En 1957 comenzó la construcción del Museo de Arte de sao Paulo que fue finalizó en 1962 y al final de la década del 70 realizó una de sus obras más paradigmáticas, el edificio SESC - Pompéia, que se tornó una fuerte referencia para la historia de la arquitectura en la segunda mitad del siglo XX.</a:t>
            </a:r>
          </a:p>
          <a:p>
            <a:endParaRPr lang="en-US" sz="1600" dirty="0">
              <a:solidFill>
                <a:srgbClr val="FFFFFF"/>
              </a:solidFill>
            </a:endParaRPr>
          </a:p>
        </p:txBody>
      </p:sp>
      <p:sp>
        <p:nvSpPr>
          <p:cNvPr id="42" name="Rectangle 41">
            <a:extLst>
              <a:ext uri="{FF2B5EF4-FFF2-40B4-BE49-F238E27FC236}">
                <a16:creationId xmlns:a16="http://schemas.microsoft.com/office/drawing/2014/main" id="{A0D6D522-B75F-4E3D-BA25-735EAEBF9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n 3">
            <a:extLst>
              <a:ext uri="{FF2B5EF4-FFF2-40B4-BE49-F238E27FC236}">
                <a16:creationId xmlns:a16="http://schemas.microsoft.com/office/drawing/2014/main" id="{60FA8536-A56C-44B3-BDC1-EE614E1724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60062" y="877395"/>
            <a:ext cx="2880360" cy="2563520"/>
          </a:xfrm>
          <a:prstGeom prst="rect">
            <a:avLst/>
          </a:prstGeom>
        </p:spPr>
      </p:pic>
      <p:sp>
        <p:nvSpPr>
          <p:cNvPr id="44" name="Rectangle 43">
            <a:extLst>
              <a:ext uri="{FF2B5EF4-FFF2-40B4-BE49-F238E27FC236}">
                <a16:creationId xmlns:a16="http://schemas.microsoft.com/office/drawing/2014/main" id="{8D61F1AB-254D-42ED-88D5-BF30381A6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321731"/>
            <a:ext cx="2111317" cy="20658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Imagen 7">
            <a:extLst>
              <a:ext uri="{FF2B5EF4-FFF2-40B4-BE49-F238E27FC236}">
                <a16:creationId xmlns:a16="http://schemas.microsoft.com/office/drawing/2014/main" id="{14EFBE9A-164B-456D-9586-98E37E2F0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1038" y="584757"/>
            <a:ext cx="1783661" cy="1217348"/>
          </a:xfrm>
          <a:prstGeom prst="rect">
            <a:avLst/>
          </a:prstGeom>
        </p:spPr>
      </p:pic>
      <p:sp>
        <p:nvSpPr>
          <p:cNvPr id="46" name="Rectangle 45">
            <a:extLst>
              <a:ext uri="{FF2B5EF4-FFF2-40B4-BE49-F238E27FC236}">
                <a16:creationId xmlns:a16="http://schemas.microsoft.com/office/drawing/2014/main" id="{9A8D3E32-A06E-4F29-910E-D8E4E813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2548467"/>
            <a:ext cx="2111317" cy="33527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Marcador de contenido 6" descr="Edificio en frente de una casa&#10;&#10;Descripción generada automáticamente con confianza media">
            <a:extLst>
              <a:ext uri="{FF2B5EF4-FFF2-40B4-BE49-F238E27FC236}">
                <a16:creationId xmlns:a16="http://schemas.microsoft.com/office/drawing/2014/main" id="{E9F4766F-513E-4B63-AF34-CAE933A534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1039" y="3428999"/>
            <a:ext cx="1783661" cy="1783661"/>
          </a:xfrm>
          <a:prstGeom prst="rect">
            <a:avLst/>
          </a:prstGeom>
        </p:spPr>
      </p:pic>
      <p:sp>
        <p:nvSpPr>
          <p:cNvPr id="48" name="Rectangle 47">
            <a:extLst>
              <a:ext uri="{FF2B5EF4-FFF2-40B4-BE49-F238E27FC236}">
                <a16:creationId xmlns:a16="http://schemas.microsoft.com/office/drawing/2014/main" id="{DE43B253-B088-48D5-9C13-23FA84D08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4163080"/>
            <a:ext cx="3208079" cy="2374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descr="Edificio con letrero en la calle&#10;&#10;Descripción generada automáticamente con confianza media">
            <a:extLst>
              <a:ext uri="{FF2B5EF4-FFF2-40B4-BE49-F238E27FC236}">
                <a16:creationId xmlns:a16="http://schemas.microsoft.com/office/drawing/2014/main" id="{E27CD51D-5B6D-4F75-9A82-2BC5FEDE8B8F}"/>
              </a:ext>
            </a:extLst>
          </p:cNvPr>
          <p:cNvPicPr>
            <a:picLocks noChangeAspect="1"/>
          </p:cNvPicPr>
          <p:nvPr/>
        </p:nvPicPr>
        <p:blipFill>
          <a:blip r:embed="rId5"/>
          <a:stretch>
            <a:fillRect/>
          </a:stretch>
        </p:blipFill>
        <p:spPr>
          <a:xfrm>
            <a:off x="6591961" y="4320829"/>
            <a:ext cx="2880360" cy="1843430"/>
          </a:xfrm>
          <a:prstGeom prst="rect">
            <a:avLst/>
          </a:prstGeom>
        </p:spPr>
      </p:pic>
      <p:sp>
        <p:nvSpPr>
          <p:cNvPr id="6" name="CuadroTexto 5">
            <a:extLst>
              <a:ext uri="{FF2B5EF4-FFF2-40B4-BE49-F238E27FC236}">
                <a16:creationId xmlns:a16="http://schemas.microsoft.com/office/drawing/2014/main" id="{043C1C3B-64FA-4AA1-86EA-D10B716DC560}"/>
              </a:ext>
            </a:extLst>
          </p:cNvPr>
          <p:cNvSpPr txBox="1"/>
          <p:nvPr/>
        </p:nvSpPr>
        <p:spPr>
          <a:xfrm>
            <a:off x="6560062" y="3556000"/>
            <a:ext cx="2880360" cy="369332"/>
          </a:xfrm>
          <a:prstGeom prst="rect">
            <a:avLst/>
          </a:prstGeom>
          <a:noFill/>
        </p:spPr>
        <p:txBody>
          <a:bodyPr wrap="square" rtlCol="0">
            <a:spAutoFit/>
          </a:bodyPr>
          <a:lstStyle/>
          <a:p>
            <a:pPr algn="ctr"/>
            <a:r>
              <a:rPr lang="es-CL" dirty="0">
                <a:solidFill>
                  <a:schemeClr val="bg1">
                    <a:lumMod val="50000"/>
                    <a:lumOff val="50000"/>
                  </a:schemeClr>
                </a:solidFill>
              </a:rPr>
              <a:t>CASA DE CRISTAL</a:t>
            </a:r>
          </a:p>
        </p:txBody>
      </p:sp>
      <p:sp>
        <p:nvSpPr>
          <p:cNvPr id="18" name="CuadroTexto 17">
            <a:extLst>
              <a:ext uri="{FF2B5EF4-FFF2-40B4-BE49-F238E27FC236}">
                <a16:creationId xmlns:a16="http://schemas.microsoft.com/office/drawing/2014/main" id="{AA4F7BB9-3E45-4510-AA79-91AF308C52E0}"/>
              </a:ext>
            </a:extLst>
          </p:cNvPr>
          <p:cNvSpPr txBox="1"/>
          <p:nvPr/>
        </p:nvSpPr>
        <p:spPr>
          <a:xfrm>
            <a:off x="6396203" y="6166937"/>
            <a:ext cx="3208079" cy="338554"/>
          </a:xfrm>
          <a:prstGeom prst="rect">
            <a:avLst/>
          </a:prstGeom>
          <a:noFill/>
        </p:spPr>
        <p:txBody>
          <a:bodyPr wrap="square" rtlCol="0">
            <a:spAutoFit/>
          </a:bodyPr>
          <a:lstStyle/>
          <a:p>
            <a:pPr algn="ctr"/>
            <a:r>
              <a:rPr lang="es-CL" sz="1600" dirty="0">
                <a:solidFill>
                  <a:schemeClr val="bg1">
                    <a:lumMod val="50000"/>
                    <a:lumOff val="50000"/>
                  </a:schemeClr>
                </a:solidFill>
              </a:rPr>
              <a:t>MUSEO DE ARTE DE SAO PAULO</a:t>
            </a:r>
          </a:p>
        </p:txBody>
      </p:sp>
      <p:sp>
        <p:nvSpPr>
          <p:cNvPr id="10" name="CuadroTexto 9">
            <a:extLst>
              <a:ext uri="{FF2B5EF4-FFF2-40B4-BE49-F238E27FC236}">
                <a16:creationId xmlns:a16="http://schemas.microsoft.com/office/drawing/2014/main" id="{0C1C0440-2C22-475F-9D26-5852ADADAF25}"/>
              </a:ext>
            </a:extLst>
          </p:cNvPr>
          <p:cNvSpPr txBox="1"/>
          <p:nvPr/>
        </p:nvSpPr>
        <p:spPr>
          <a:xfrm>
            <a:off x="9921039" y="5212660"/>
            <a:ext cx="1783661" cy="523220"/>
          </a:xfrm>
          <a:prstGeom prst="rect">
            <a:avLst/>
          </a:prstGeom>
          <a:noFill/>
        </p:spPr>
        <p:txBody>
          <a:bodyPr wrap="square" rtlCol="0">
            <a:spAutoFit/>
          </a:bodyPr>
          <a:lstStyle/>
          <a:p>
            <a:pPr algn="ctr"/>
            <a:r>
              <a:rPr lang="es-CL" sz="1400" dirty="0">
                <a:solidFill>
                  <a:schemeClr val="bg1">
                    <a:lumMod val="50000"/>
                    <a:lumOff val="50000"/>
                  </a:schemeClr>
                </a:solidFill>
              </a:rPr>
              <a:t>EDIFICIO SESC- POMPEIA</a:t>
            </a:r>
          </a:p>
        </p:txBody>
      </p:sp>
      <p:sp>
        <p:nvSpPr>
          <p:cNvPr id="12" name="CuadroTexto 11">
            <a:extLst>
              <a:ext uri="{FF2B5EF4-FFF2-40B4-BE49-F238E27FC236}">
                <a16:creationId xmlns:a16="http://schemas.microsoft.com/office/drawing/2014/main" id="{8B613BF7-214D-430F-B727-FE72F806E6CE}"/>
              </a:ext>
            </a:extLst>
          </p:cNvPr>
          <p:cNvSpPr txBox="1"/>
          <p:nvPr/>
        </p:nvSpPr>
        <p:spPr>
          <a:xfrm>
            <a:off x="9757212" y="1856898"/>
            <a:ext cx="2111317" cy="523220"/>
          </a:xfrm>
          <a:prstGeom prst="rect">
            <a:avLst/>
          </a:prstGeom>
          <a:noFill/>
        </p:spPr>
        <p:txBody>
          <a:bodyPr wrap="square" rtlCol="0">
            <a:spAutoFit/>
          </a:bodyPr>
          <a:lstStyle/>
          <a:p>
            <a:r>
              <a:rPr lang="es-CL" sz="1400" dirty="0">
                <a:solidFill>
                  <a:schemeClr val="bg1">
                    <a:lumMod val="50000"/>
                    <a:lumOff val="50000"/>
                  </a:schemeClr>
                </a:solidFill>
              </a:rPr>
              <a:t>IGLESIA DEL ESPÍRITU SANTO DO CERRADO</a:t>
            </a:r>
          </a:p>
        </p:txBody>
      </p:sp>
    </p:spTree>
    <p:extLst>
      <p:ext uri="{BB962C8B-B14F-4D97-AF65-F5344CB8AC3E}">
        <p14:creationId xmlns:p14="http://schemas.microsoft.com/office/powerpoint/2010/main" val="2684109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A991785-5416-41A8-A33A-E4C6F4709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53F71F0-96A2-473C-BB0B-EC6A6E88EB8B}"/>
              </a:ext>
            </a:extLst>
          </p:cNvPr>
          <p:cNvSpPr>
            <a:spLocks noGrp="1"/>
          </p:cNvSpPr>
          <p:nvPr>
            <p:ph type="title"/>
          </p:nvPr>
        </p:nvSpPr>
        <p:spPr>
          <a:xfrm>
            <a:off x="804672" y="713233"/>
            <a:ext cx="4475892" cy="1188720"/>
          </a:xfrm>
          <a:solidFill>
            <a:srgbClr val="FFFFFF"/>
          </a:solidFill>
          <a:ln>
            <a:solidFill>
              <a:srgbClr val="404040"/>
            </a:solidFill>
          </a:ln>
        </p:spPr>
        <p:txBody>
          <a:bodyPr>
            <a:normAutofit/>
          </a:bodyPr>
          <a:lstStyle/>
          <a:p>
            <a:r>
              <a:rPr lang="es-CL" dirty="0">
                <a:solidFill>
                  <a:srgbClr val="262626"/>
                </a:solidFill>
              </a:rPr>
              <a:t>Severiano porto</a:t>
            </a:r>
          </a:p>
        </p:txBody>
      </p:sp>
      <p:sp>
        <p:nvSpPr>
          <p:cNvPr id="3" name="Marcador de contenido 2">
            <a:extLst>
              <a:ext uri="{FF2B5EF4-FFF2-40B4-BE49-F238E27FC236}">
                <a16:creationId xmlns:a16="http://schemas.microsoft.com/office/drawing/2014/main" id="{361EDF2B-1C9E-4354-8125-1F48276A3718}"/>
              </a:ext>
            </a:extLst>
          </p:cNvPr>
          <p:cNvSpPr>
            <a:spLocks noGrp="1"/>
          </p:cNvSpPr>
          <p:nvPr>
            <p:ph idx="1"/>
          </p:nvPr>
        </p:nvSpPr>
        <p:spPr>
          <a:xfrm>
            <a:off x="804672" y="2249260"/>
            <a:ext cx="4475892" cy="4287007"/>
          </a:xfrm>
        </p:spPr>
        <p:txBody>
          <a:bodyPr>
            <a:normAutofit/>
          </a:bodyPr>
          <a:lstStyle/>
          <a:p>
            <a:r>
              <a:rPr lang="es-ES" sz="1600" dirty="0">
                <a:solidFill>
                  <a:schemeClr val="bg2"/>
                </a:solidFill>
              </a:rPr>
              <a:t>Fue un arquitecto brasileño conocido como el "arquitecto de la selva" o "arquitecto de la Amazonía", fue el encargado de diseñar un modelo único de arquitectura sustentable amazónica, que combina técnicas desarrolladas por ribereños y caboclos con las creaciones arquitectónicas más modernas e innovadoras.</a:t>
            </a:r>
          </a:p>
          <a:p>
            <a:r>
              <a:rPr lang="es-ES" sz="1600" dirty="0">
                <a:solidFill>
                  <a:schemeClr val="bg2"/>
                </a:solidFill>
              </a:rPr>
              <a:t> Vivía en Rio de Janeiro, donde formo un estudio de arquitectura. En 1963 viaja a Manaos por turismo, dos años después es invitado  para llevar a cabo la renovación del palacio de gobierno y el proyecto de la Asamblea Legislativa del Estado, mientras permanece en Manaos Severiano Porto recibe otros encargos y se traslada a la ciudad en 1966. </a:t>
            </a:r>
          </a:p>
        </p:txBody>
      </p:sp>
      <p:sp>
        <p:nvSpPr>
          <p:cNvPr id="14" name="Rectangle 13">
            <a:extLst>
              <a:ext uri="{FF2B5EF4-FFF2-40B4-BE49-F238E27FC236}">
                <a16:creationId xmlns:a16="http://schemas.microsoft.com/office/drawing/2014/main" id="{88BACEEE-3388-4947-A68B-EE6628785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descr="Casa en medio de campo&#10;&#10;Descripción generada automáticamente">
            <a:extLst>
              <a:ext uri="{FF2B5EF4-FFF2-40B4-BE49-F238E27FC236}">
                <a16:creationId xmlns:a16="http://schemas.microsoft.com/office/drawing/2014/main" id="{763C6FD5-82B5-4AFC-924B-0B1A0BC85E7C}"/>
              </a:ext>
            </a:extLst>
          </p:cNvPr>
          <p:cNvPicPr>
            <a:picLocks noChangeAspect="1"/>
          </p:cNvPicPr>
          <p:nvPr/>
        </p:nvPicPr>
        <p:blipFill>
          <a:blip r:embed="rId2" cstate="screen">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a:ext>
            </a:extLst>
          </a:blip>
          <a:stretch>
            <a:fillRect/>
          </a:stretch>
        </p:blipFill>
        <p:spPr>
          <a:xfrm>
            <a:off x="9921040" y="518557"/>
            <a:ext cx="1801702" cy="1202636"/>
          </a:xfrm>
          <a:prstGeom prst="rect">
            <a:avLst/>
          </a:prstGeom>
        </p:spPr>
      </p:pic>
      <p:sp>
        <p:nvSpPr>
          <p:cNvPr id="16" name="Rectangle 15">
            <a:extLst>
              <a:ext uri="{FF2B5EF4-FFF2-40B4-BE49-F238E27FC236}">
                <a16:creationId xmlns:a16="http://schemas.microsoft.com/office/drawing/2014/main" id="{506567C3-F28D-4347-98E9-8685B37F17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321731"/>
            <a:ext cx="2111317" cy="206586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0A7158F-4D1B-4A36-B1CC-21A2AE1C5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2548467"/>
            <a:ext cx="2111317" cy="33527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Imagen 6" descr="Una silla de madera&#10;&#10;Descripción generada automáticamente con confianza baja">
            <a:extLst>
              <a:ext uri="{FF2B5EF4-FFF2-40B4-BE49-F238E27FC236}">
                <a16:creationId xmlns:a16="http://schemas.microsoft.com/office/drawing/2014/main" id="{9F134EFD-DB44-4DA3-8093-897919B6FD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1040" y="2884944"/>
            <a:ext cx="1783661" cy="2682196"/>
          </a:xfrm>
          <a:prstGeom prst="rect">
            <a:avLst/>
          </a:prstGeom>
        </p:spPr>
      </p:pic>
      <p:sp>
        <p:nvSpPr>
          <p:cNvPr id="20" name="Rectangle 19">
            <a:extLst>
              <a:ext uri="{FF2B5EF4-FFF2-40B4-BE49-F238E27FC236}">
                <a16:creationId xmlns:a16="http://schemas.microsoft.com/office/drawing/2014/main" id="{7E4FBC1E-53F4-499B-9B21-9484380B9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7573" y="4157447"/>
            <a:ext cx="3206709" cy="2378820"/>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Imagen 5">
            <a:extLst>
              <a:ext uri="{FF2B5EF4-FFF2-40B4-BE49-F238E27FC236}">
                <a16:creationId xmlns:a16="http://schemas.microsoft.com/office/drawing/2014/main" id="{ECC1BE0A-192D-43ED-8F01-C81A683C812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953" b="-2344"/>
          <a:stretch/>
        </p:blipFill>
        <p:spPr>
          <a:xfrm>
            <a:off x="6580457" y="4307983"/>
            <a:ext cx="2907807" cy="1967649"/>
          </a:xfrm>
          <a:prstGeom prst="rect">
            <a:avLst/>
          </a:prstGeom>
        </p:spPr>
      </p:pic>
      <p:pic>
        <p:nvPicPr>
          <p:cNvPr id="9" name="Imagen 8">
            <a:extLst>
              <a:ext uri="{FF2B5EF4-FFF2-40B4-BE49-F238E27FC236}">
                <a16:creationId xmlns:a16="http://schemas.microsoft.com/office/drawing/2014/main" id="{0B852936-B505-4907-8C36-B18816A520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80457" y="813213"/>
            <a:ext cx="2853923" cy="1665532"/>
          </a:xfrm>
          <a:prstGeom prst="rect">
            <a:avLst/>
          </a:prstGeom>
        </p:spPr>
      </p:pic>
      <p:sp>
        <p:nvSpPr>
          <p:cNvPr id="10" name="CuadroTexto 9">
            <a:extLst>
              <a:ext uri="{FF2B5EF4-FFF2-40B4-BE49-F238E27FC236}">
                <a16:creationId xmlns:a16="http://schemas.microsoft.com/office/drawing/2014/main" id="{4F8F6260-451E-4274-90FB-C7DFF7F6B66D}"/>
              </a:ext>
            </a:extLst>
          </p:cNvPr>
          <p:cNvSpPr txBox="1"/>
          <p:nvPr/>
        </p:nvSpPr>
        <p:spPr>
          <a:xfrm>
            <a:off x="9921040" y="1721193"/>
            <a:ext cx="1783661" cy="646331"/>
          </a:xfrm>
          <a:prstGeom prst="rect">
            <a:avLst/>
          </a:prstGeom>
          <a:noFill/>
        </p:spPr>
        <p:txBody>
          <a:bodyPr wrap="square" rtlCol="0">
            <a:spAutoFit/>
          </a:bodyPr>
          <a:lstStyle/>
          <a:p>
            <a:pPr algn="ctr"/>
            <a:r>
              <a:rPr lang="es-CL" sz="1200" dirty="0">
                <a:solidFill>
                  <a:schemeClr val="bg2"/>
                </a:solidFill>
              </a:rPr>
              <a:t>CENTRO DE PRESERVACIÓN DE BALBINA</a:t>
            </a:r>
          </a:p>
        </p:txBody>
      </p:sp>
      <p:sp>
        <p:nvSpPr>
          <p:cNvPr id="4" name="Rectangle 1">
            <a:extLst>
              <a:ext uri="{FF2B5EF4-FFF2-40B4-BE49-F238E27FC236}">
                <a16:creationId xmlns:a16="http://schemas.microsoft.com/office/drawing/2014/main" id="{1D3ADFED-ABD9-4493-89E4-C2CDD36D503F}"/>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CL" sz="1800" b="0" i="0" u="none" strike="noStrike" cap="none" normalizeH="0" baseline="0" dirty="0">
              <a:ln>
                <a:noFill/>
              </a:ln>
              <a:solidFill>
                <a:schemeClr val="tx1"/>
              </a:solidFill>
              <a:effectLst/>
              <a:latin typeface="Arial" panose="020B0604020202020204" pitchFamily="34" charset="0"/>
            </a:endParaRPr>
          </a:p>
        </p:txBody>
      </p:sp>
      <p:sp>
        <p:nvSpPr>
          <p:cNvPr id="8" name="CuadroTexto 7">
            <a:extLst>
              <a:ext uri="{FF2B5EF4-FFF2-40B4-BE49-F238E27FC236}">
                <a16:creationId xmlns:a16="http://schemas.microsoft.com/office/drawing/2014/main" id="{42CBA559-EFA7-4478-B62A-B6620D731726}"/>
              </a:ext>
            </a:extLst>
          </p:cNvPr>
          <p:cNvSpPr txBox="1"/>
          <p:nvPr/>
        </p:nvSpPr>
        <p:spPr>
          <a:xfrm>
            <a:off x="6580457" y="2654300"/>
            <a:ext cx="2853923" cy="276999"/>
          </a:xfrm>
          <a:prstGeom prst="rect">
            <a:avLst/>
          </a:prstGeom>
          <a:noFill/>
        </p:spPr>
        <p:txBody>
          <a:bodyPr wrap="square" rtlCol="0">
            <a:spAutoFit/>
          </a:bodyPr>
          <a:lstStyle/>
          <a:p>
            <a:pPr algn="ctr"/>
            <a:r>
              <a:rPr lang="es-CL" sz="1200" dirty="0">
                <a:solidFill>
                  <a:schemeClr val="bg2"/>
                </a:solidFill>
              </a:rPr>
              <a:t>SEDE DE LA  SUFRAMA</a:t>
            </a:r>
          </a:p>
        </p:txBody>
      </p:sp>
    </p:spTree>
    <p:extLst>
      <p:ext uri="{BB962C8B-B14F-4D97-AF65-F5344CB8AC3E}">
        <p14:creationId xmlns:p14="http://schemas.microsoft.com/office/powerpoint/2010/main" val="1300926582"/>
      </p:ext>
    </p:extLst>
  </p:cSld>
  <p:clrMapOvr>
    <a:masterClrMapping/>
  </p:clrMapOvr>
</p:sld>
</file>

<file path=ppt/theme/theme1.xml><?xml version="1.0" encoding="utf-8"?>
<a:theme xmlns:a="http://schemas.openxmlformats.org/drawingml/2006/main" name="Paquete">
  <a:themeElements>
    <a:clrScheme name="Paquete">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quet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que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Paquete</Template>
  <TotalTime>1696</TotalTime>
  <Words>2744</Words>
  <Application>Microsoft Office PowerPoint</Application>
  <PresentationFormat>Panorámica</PresentationFormat>
  <Paragraphs>122</Paragraphs>
  <Slides>16</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Gill Sans MT</vt:lpstr>
      <vt:lpstr>Paquete</vt:lpstr>
      <vt:lpstr>ARQUITECTURA LATINOAMERICANA CONTEMPORANEA 1° MEDIO</vt:lpstr>
      <vt:lpstr>ObJETIVO</vt:lpstr>
      <vt:lpstr>Cesar pelli</vt:lpstr>
      <vt:lpstr>CLORINDO TESTA</vt:lpstr>
      <vt:lpstr>Mario roberto alvarez</vt:lpstr>
      <vt:lpstr>Miguel ángel roca</vt:lpstr>
      <vt:lpstr>Oscar NiEmeyer</vt:lpstr>
      <vt:lpstr>LINA BO BARDI</vt:lpstr>
      <vt:lpstr>Severiano porto</vt:lpstr>
      <vt:lpstr>Laureano forero ochoa</vt:lpstr>
      <vt:lpstr>Rogelio salmona</vt:lpstr>
      <vt:lpstr>Luis miro quesada</vt:lpstr>
      <vt:lpstr>Carlos Raúl villanueva</vt:lpstr>
      <vt:lpstr>ELADIO dIESTE</vt:lpstr>
      <vt:lpstr>Bruno stagno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Arquitectura latinoamericana contemporanea</dc:title>
  <dc:creator>Carmen Julia Undurraga Ossa</dc:creator>
  <cp:lastModifiedBy>Alexis Patricio Pardo Ortega</cp:lastModifiedBy>
  <cp:revision>18</cp:revision>
  <dcterms:created xsi:type="dcterms:W3CDTF">2021-03-04T13:46:29Z</dcterms:created>
  <dcterms:modified xsi:type="dcterms:W3CDTF">2022-09-22T14:37:02Z</dcterms:modified>
</cp:coreProperties>
</file>