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976" r:id="rId1"/>
  </p:sldMasterIdLst>
  <p:notesMasterIdLst>
    <p:notesMasterId r:id="rId12"/>
  </p:notesMasterIdLst>
  <p:sldIdLst>
    <p:sldId id="256" r:id="rId2"/>
    <p:sldId id="317" r:id="rId3"/>
    <p:sldId id="313" r:id="rId4"/>
    <p:sldId id="318" r:id="rId5"/>
    <p:sldId id="332" r:id="rId6"/>
    <p:sldId id="334" r:id="rId7"/>
    <p:sldId id="333" r:id="rId8"/>
    <p:sldId id="331" r:id="rId9"/>
    <p:sldId id="319" r:id="rId10"/>
    <p:sldId id="330" r:id="rId11"/>
  </p:sldIdLst>
  <p:sldSz cx="9144000" cy="5143500" type="screen16x9"/>
  <p:notesSz cx="6858000" cy="9144000"/>
  <p:embeddedFontLst>
    <p:embeddedFont>
      <p:font typeface="Days One" panose="020B0604020202020204" charset="0"/>
      <p:regular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70B"/>
    <a:srgbClr val="F55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758812-58E0-4072-A117-BE6FE21C9FDF}">
  <a:tblStyle styleId="{AF758812-58E0-4072-A117-BE6FE21C9F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e551a476a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e551a476a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5860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8462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418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 txBox="1">
            <a:spLocks noGrp="1"/>
          </p:cNvSpPr>
          <p:nvPr>
            <p:ph type="title"/>
          </p:nvPr>
        </p:nvSpPr>
        <p:spPr>
          <a:xfrm>
            <a:off x="715100" y="4150475"/>
            <a:ext cx="7713900" cy="458100"/>
          </a:xfrm>
          <a:prstGeom prst="rect">
            <a:avLst/>
          </a:prstGeom>
          <a:effectLst>
            <a:outerShdw blurRad="1143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26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051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979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046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3335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7970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6854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041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6112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7A39-DCD4-477E-A41A-26184828890B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5266FA83-34D2-45ED-A78B-E42342D1F2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7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498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38"/>
          <p:cNvSpPr txBox="1">
            <a:spLocks noGrp="1"/>
          </p:cNvSpPr>
          <p:nvPr>
            <p:ph type="ctrTitle"/>
          </p:nvPr>
        </p:nvSpPr>
        <p:spPr>
          <a:xfrm>
            <a:off x="999955" y="4017956"/>
            <a:ext cx="7316390" cy="2074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7° básico</a:t>
            </a:r>
            <a:endParaRPr sz="2000" dirty="0"/>
          </a:p>
        </p:txBody>
      </p:sp>
      <p:sp>
        <p:nvSpPr>
          <p:cNvPr id="1422" name="Google Shape;1422;p38"/>
          <p:cNvSpPr/>
          <p:nvPr/>
        </p:nvSpPr>
        <p:spPr>
          <a:xfrm>
            <a:off x="2009098" y="2660394"/>
            <a:ext cx="5826642" cy="11121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1000" b="0" i="0" dirty="0"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Days One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1D82662-CDD1-45EE-BAD8-8D792D46000E}"/>
              </a:ext>
            </a:extLst>
          </p:cNvPr>
          <p:cNvSpPr/>
          <p:nvPr/>
        </p:nvSpPr>
        <p:spPr>
          <a:xfrm>
            <a:off x="2009098" y="116786"/>
            <a:ext cx="2349795" cy="2454964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78DC9E2-B3BA-4569-864A-FCCBB7BEA879}"/>
              </a:ext>
            </a:extLst>
          </p:cNvPr>
          <p:cNvSpPr/>
          <p:nvPr/>
        </p:nvSpPr>
        <p:spPr>
          <a:xfrm>
            <a:off x="5597138" y="116786"/>
            <a:ext cx="2349795" cy="2454964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FE9C90-A447-405F-8E31-C44EAD701830}"/>
              </a:ext>
            </a:extLst>
          </p:cNvPr>
          <p:cNvSpPr txBox="1"/>
          <p:nvPr/>
        </p:nvSpPr>
        <p:spPr>
          <a:xfrm>
            <a:off x="0" y="287420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rgbClr val="C00000"/>
                </a:solidFill>
              </a:rPr>
              <a:t>Iconos 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2A025C-3C05-49AD-88BC-72FEA15A1D8A}"/>
              </a:ext>
            </a:extLst>
          </p:cNvPr>
          <p:cNvSpPr txBox="1"/>
          <p:nvPr/>
        </p:nvSpPr>
        <p:spPr>
          <a:xfrm>
            <a:off x="2283342" y="267218"/>
            <a:ext cx="45773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Imágenes en:</a:t>
            </a:r>
          </a:p>
          <a:p>
            <a:endParaRPr lang="es-CL" dirty="0"/>
          </a:p>
          <a:p>
            <a:r>
              <a:rPr lang="es-CL" dirty="0"/>
              <a:t>https://www.periodismo.com/</a:t>
            </a:r>
          </a:p>
          <a:p>
            <a:r>
              <a:rPr lang="es-CL" dirty="0"/>
              <a:t>https://es.wikipedia.org/</a:t>
            </a:r>
          </a:p>
          <a:p>
            <a:r>
              <a:rPr lang="es-CL" dirty="0"/>
              <a:t>https://www.artmajeur.com/</a:t>
            </a:r>
          </a:p>
          <a:p>
            <a:r>
              <a:rPr lang="es-CL" dirty="0"/>
              <a:t>https://www.wikiart.org/es</a:t>
            </a:r>
          </a:p>
        </p:txBody>
      </p:sp>
    </p:spTree>
    <p:extLst>
      <p:ext uri="{BB962C8B-B14F-4D97-AF65-F5344CB8AC3E}">
        <p14:creationId xmlns:p14="http://schemas.microsoft.com/office/powerpoint/2010/main" val="284369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6595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45191-5B04-4DF8-8E4A-05BD3103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2" y="930057"/>
            <a:ext cx="2045860" cy="3438395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913E9-442E-4219-9180-9E291302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195" y="930057"/>
            <a:ext cx="4526120" cy="368734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L" sz="12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 1)</a:t>
            </a:r>
            <a:endParaRPr lang="es-C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s-CL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Crear trabajos visuales basados en las percepciones, sentimientos e ideas generadas a partir de la observación de manifestaciones estéticas referidas a diversidad cultural, género e íconos sociales, patrimoniales y contemporáneas.</a:t>
            </a:r>
            <a:endParaRPr lang="es-C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CL" sz="12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(OA 4)</a:t>
            </a:r>
            <a:endParaRPr lang="es-C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s-CL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Interpretar manifestaciones visuales patrimoniales y contemporáneas, atendiendo a criterios como características del medio de expresión, materialidad y lenguaje visual.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L" sz="12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(OA 5)</a:t>
            </a:r>
            <a:endParaRPr lang="es-C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s-CL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Interpretar relaciones entre propósito expresivo del trabajo artístico personal y de sus pares, y la utilización del lenguaje visual.</a:t>
            </a:r>
            <a:endParaRPr lang="es-C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s-C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9277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CD1EFF2-9EA2-4519-B983-16E692E985CC}"/>
              </a:ext>
            </a:extLst>
          </p:cNvPr>
          <p:cNvSpPr txBox="1"/>
          <p:nvPr/>
        </p:nvSpPr>
        <p:spPr>
          <a:xfrm>
            <a:off x="47013" y="1053449"/>
            <a:ext cx="88250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Los iconos sociales son personas públicas que un gran número de personas imitan.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EC4D20-5274-4D54-84EB-E4CD8863BC33}"/>
              </a:ext>
            </a:extLst>
          </p:cNvPr>
          <p:cNvSpPr txBox="1"/>
          <p:nvPr/>
        </p:nvSpPr>
        <p:spPr>
          <a:xfrm>
            <a:off x="1" y="3361415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</a:rPr>
              <a:t>Las personas necesitan referentes, gente a la que mirar, admirar y personas con las que se identifiquen.</a:t>
            </a:r>
            <a:endParaRPr lang="es-CL" sz="2400" dirty="0">
              <a:solidFill>
                <a:srgbClr val="C00000"/>
              </a:solidFill>
            </a:endParaRPr>
          </a:p>
          <a:p>
            <a:pPr algn="ctr"/>
            <a:endParaRPr lang="es-CL" sz="2000" dirty="0">
              <a:solidFill>
                <a:srgbClr val="C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1C9568-077E-4163-809F-FB20325BFC6C}"/>
              </a:ext>
            </a:extLst>
          </p:cNvPr>
          <p:cNvSpPr txBox="1"/>
          <p:nvPr/>
        </p:nvSpPr>
        <p:spPr>
          <a:xfrm>
            <a:off x="0" y="2049799"/>
            <a:ext cx="663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¿Qué hace que un personaje se convierta en un icono social?</a:t>
            </a:r>
          </a:p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9A0061-0C3B-408E-A1B8-3636C010D4E7}"/>
              </a:ext>
            </a:extLst>
          </p:cNvPr>
          <p:cNvSpPr txBox="1"/>
          <p:nvPr/>
        </p:nvSpPr>
        <p:spPr>
          <a:xfrm>
            <a:off x="3880883" y="1528541"/>
            <a:ext cx="599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¿Quiénes se han vuelto modelos para otras personas?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740B41-D5CE-490B-A8E6-13ADE0091B57}"/>
              </a:ext>
            </a:extLst>
          </p:cNvPr>
          <p:cNvSpPr txBox="1"/>
          <p:nvPr/>
        </p:nvSpPr>
        <p:spPr>
          <a:xfrm>
            <a:off x="5220586" y="2571750"/>
            <a:ext cx="663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¿Quiénes son nuestros iconos sociales?</a:t>
            </a:r>
          </a:p>
          <a:p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E76FDD-F23E-4ADA-A1A6-829EF1871B68}"/>
              </a:ext>
            </a:extLst>
          </p:cNvPr>
          <p:cNvSpPr txBox="1"/>
          <p:nvPr/>
        </p:nvSpPr>
        <p:spPr>
          <a:xfrm>
            <a:off x="47013" y="-1055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rgbClr val="C00000"/>
                </a:solidFill>
              </a:rPr>
              <a:t>Iconos Sociales</a:t>
            </a:r>
          </a:p>
        </p:txBody>
      </p:sp>
    </p:spTree>
    <p:extLst>
      <p:ext uri="{BB962C8B-B14F-4D97-AF65-F5344CB8AC3E}">
        <p14:creationId xmlns:p14="http://schemas.microsoft.com/office/powerpoint/2010/main" val="193550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3FC2C54-7B45-404D-A519-1BF7DD18D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75017EA-9B66-4D89-A855-823DFCDE9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F41A41A-D714-4F7E-A8AF-D83C6CF07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10BEE2E-3B4C-4FB1-AAEE-BEA7CD2E7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2646406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ADCC7F73-1D1C-480E-AD68-2FDD1BA9C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448699A-78D5-4E92-A634-7A718C3BC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421930-BEB7-4ADE-9224-7863EB23DE98}"/>
              </a:ext>
            </a:extLst>
          </p:cNvPr>
          <p:cNvSpPr txBox="1"/>
          <p:nvPr/>
        </p:nvSpPr>
        <p:spPr>
          <a:xfrm>
            <a:off x="1332546" y="3344279"/>
            <a:ext cx="6482259" cy="41364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cap="all" dirty="0">
                <a:latin typeface="+mj-lt"/>
                <a:ea typeface="+mj-ea"/>
                <a:cs typeface="+mj-cs"/>
              </a:rPr>
              <a:t>Los </a:t>
            </a:r>
            <a:r>
              <a:rPr lang="en-US" sz="2100" cap="all" dirty="0" err="1">
                <a:latin typeface="+mj-lt"/>
                <a:ea typeface="+mj-ea"/>
                <a:cs typeface="+mj-cs"/>
              </a:rPr>
              <a:t>iconos</a:t>
            </a:r>
            <a:r>
              <a:rPr lang="en-US" sz="2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100" cap="all" dirty="0" err="1">
                <a:latin typeface="+mj-lt"/>
                <a:ea typeface="+mj-ea"/>
                <a:cs typeface="+mj-cs"/>
              </a:rPr>
              <a:t>pueden</a:t>
            </a:r>
            <a:r>
              <a:rPr lang="en-US" sz="2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100" cap="all" dirty="0" err="1">
                <a:latin typeface="+mj-lt"/>
                <a:ea typeface="+mj-ea"/>
                <a:cs typeface="+mj-cs"/>
              </a:rPr>
              <a:t>seR</a:t>
            </a:r>
            <a:r>
              <a:rPr lang="en-US" sz="2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100" cap="all" dirty="0" err="1">
                <a:latin typeface="+mj-lt"/>
                <a:ea typeface="+mj-ea"/>
                <a:cs typeface="+mj-cs"/>
              </a:rPr>
              <a:t>artistas</a:t>
            </a:r>
            <a:r>
              <a:rPr lang="en-US" sz="2100" cap="all" dirty="0">
                <a:latin typeface="+mj-lt"/>
                <a:ea typeface="+mj-ea"/>
                <a:cs typeface="+mj-cs"/>
              </a:rPr>
              <a:t> o </a:t>
            </a:r>
            <a:r>
              <a:rPr lang="en-US" sz="2100" cap="all" dirty="0" err="1">
                <a:latin typeface="+mj-lt"/>
                <a:ea typeface="+mj-ea"/>
                <a:cs typeface="+mj-cs"/>
              </a:rPr>
              <a:t>deportistas</a:t>
            </a:r>
            <a:endParaRPr lang="en-US" sz="2100" cap="all" dirty="0">
              <a:latin typeface="+mj-lt"/>
              <a:ea typeface="+mj-ea"/>
              <a:cs typeface="+mj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347BD2-4B39-4E38-AAB5-CC718769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4" y="242878"/>
            <a:ext cx="6974973" cy="2739593"/>
            <a:chOff x="7639235" y="600024"/>
            <a:chExt cx="3898557" cy="52224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D408836-B1CB-49E8-AA9F-5DCD26947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12850A7-78CE-4198-8966-566E628A2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n 6" descr="Imagen que contiene persona, interior, joven, mujer&#10;&#10;Descripción generada automáticamente">
            <a:extLst>
              <a:ext uri="{FF2B5EF4-FFF2-40B4-BE49-F238E27FC236}">
                <a16:creationId xmlns:a16="http://schemas.microsoft.com/office/drawing/2014/main" id="{F63E42DA-2E71-4402-B063-EE1CE3A48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585" y="722804"/>
            <a:ext cx="1396254" cy="17762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730727-160A-48BD-9D67-8F71ED9CE3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795" y="720872"/>
            <a:ext cx="1405890" cy="1776222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F995AF5-719A-47D0-AC53-B446978AC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3770388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" name="Picture 152">
            <a:extLst>
              <a:ext uri="{FF2B5EF4-FFF2-40B4-BE49-F238E27FC236}">
                <a16:creationId xmlns:a16="http://schemas.microsoft.com/office/drawing/2014/main" id="{0018F5B0-60EB-4180-B256-FDC26620F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DA5D95E-757A-40EB-B0BD-A1362DCEE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3D696EF-B11A-4E8A-B0B6-5FA188F352F3}"/>
              </a:ext>
            </a:extLst>
          </p:cNvPr>
          <p:cNvSpPr txBox="1"/>
          <p:nvPr/>
        </p:nvSpPr>
        <p:spPr>
          <a:xfrm>
            <a:off x="1617359" y="2447334"/>
            <a:ext cx="139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Benjamín Vicuña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91DB727-D298-4B2A-9D85-85398148FC72}"/>
              </a:ext>
            </a:extLst>
          </p:cNvPr>
          <p:cNvSpPr txBox="1"/>
          <p:nvPr/>
        </p:nvSpPr>
        <p:spPr>
          <a:xfrm>
            <a:off x="4641023" y="2441501"/>
            <a:ext cx="139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Tomás González</a:t>
            </a:r>
          </a:p>
        </p:txBody>
      </p:sp>
      <p:pic>
        <p:nvPicPr>
          <p:cNvPr id="10" name="Imagen 9" descr="Un grupo de personas sonriendo&#10;&#10;Descripción generada automáticamente">
            <a:extLst>
              <a:ext uri="{FF2B5EF4-FFF2-40B4-BE49-F238E27FC236}">
                <a16:creationId xmlns:a16="http://schemas.microsoft.com/office/drawing/2014/main" id="{7FAE0918-3DAF-4FFA-8D12-901C54B46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223" y="732873"/>
            <a:ext cx="1359548" cy="1774290"/>
          </a:xfrm>
          <a:prstGeom prst="rect">
            <a:avLst/>
          </a:prstGeom>
        </p:spPr>
      </p:pic>
      <p:pic>
        <p:nvPicPr>
          <p:cNvPr id="12" name="Imagen 11" descr="Imagen que contiene persona, sostener, mujer, viejo&#10;&#10;Descripción generada automáticamente">
            <a:extLst>
              <a:ext uri="{FF2B5EF4-FFF2-40B4-BE49-F238E27FC236}">
                <a16:creationId xmlns:a16="http://schemas.microsoft.com/office/drawing/2014/main" id="{BDA067EC-DF06-4F8D-930F-FE6982815D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338" y="747777"/>
            <a:ext cx="1363715" cy="177283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C7634EC-1832-47DD-8A7B-80D9CABCEFE7}"/>
              </a:ext>
            </a:extLst>
          </p:cNvPr>
          <p:cNvSpPr txBox="1"/>
          <p:nvPr/>
        </p:nvSpPr>
        <p:spPr>
          <a:xfrm>
            <a:off x="6246520" y="2497094"/>
            <a:ext cx="141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Violeta Parra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4A8FD27-3667-4DF1-9E05-CA742084F86F}"/>
              </a:ext>
            </a:extLst>
          </p:cNvPr>
          <p:cNvSpPr txBox="1"/>
          <p:nvPr/>
        </p:nvSpPr>
        <p:spPr>
          <a:xfrm>
            <a:off x="3124588" y="2446301"/>
            <a:ext cx="139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err="1"/>
              <a:t>Chistriane</a:t>
            </a:r>
            <a:r>
              <a:rPr lang="es-CL" sz="1200" dirty="0"/>
              <a:t> </a:t>
            </a:r>
            <a:r>
              <a:rPr lang="es-CL" sz="1200" dirty="0" err="1"/>
              <a:t>Endler</a:t>
            </a:r>
            <a:endParaRPr lang="es-CL" sz="1200" dirty="0"/>
          </a:p>
          <a:p>
            <a:pPr algn="ctr"/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82863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6BC691D-AC88-47BA-8BF2-025B2D731603}"/>
              </a:ext>
            </a:extLst>
          </p:cNvPr>
          <p:cNvSpPr/>
          <p:nvPr/>
        </p:nvSpPr>
        <p:spPr>
          <a:xfrm>
            <a:off x="414672" y="212649"/>
            <a:ext cx="8591106" cy="2923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421930-BEB7-4ADE-9224-7863EB23DE98}"/>
              </a:ext>
            </a:extLst>
          </p:cNvPr>
          <p:cNvSpPr txBox="1"/>
          <p:nvPr/>
        </p:nvSpPr>
        <p:spPr>
          <a:xfrm>
            <a:off x="1332546" y="3344279"/>
            <a:ext cx="6482259" cy="41364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cap="all" dirty="0" err="1">
                <a:latin typeface="+mj-lt"/>
                <a:ea typeface="+mj-ea"/>
                <a:cs typeface="+mj-cs"/>
              </a:rPr>
              <a:t>pueden</a:t>
            </a:r>
            <a:r>
              <a:rPr lang="en-US" sz="2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100" cap="all" dirty="0" err="1">
                <a:latin typeface="+mj-lt"/>
                <a:ea typeface="+mj-ea"/>
                <a:cs typeface="+mj-cs"/>
              </a:rPr>
              <a:t>seR</a:t>
            </a:r>
            <a:r>
              <a:rPr lang="en-US" sz="2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100" cap="all" dirty="0" err="1">
                <a:latin typeface="+mj-lt"/>
                <a:ea typeface="+mj-ea"/>
                <a:cs typeface="+mj-cs"/>
              </a:rPr>
              <a:t>actuales</a:t>
            </a:r>
            <a:r>
              <a:rPr lang="en-US" sz="2100" cap="all" dirty="0">
                <a:latin typeface="+mj-lt"/>
                <a:ea typeface="+mj-ea"/>
                <a:cs typeface="+mj-cs"/>
              </a:rPr>
              <a:t> o del </a:t>
            </a:r>
            <a:r>
              <a:rPr lang="en-US" sz="2100" cap="all" dirty="0" err="1">
                <a:latin typeface="+mj-lt"/>
                <a:ea typeface="+mj-ea"/>
                <a:cs typeface="+mj-cs"/>
              </a:rPr>
              <a:t>pasado</a:t>
            </a:r>
            <a:endParaRPr lang="en-US" sz="21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F896CC-72E8-4EA2-9210-4EC9E68E70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82" y="720650"/>
            <a:ext cx="1511831" cy="1851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9D2758-E19C-4A89-97B7-50BA279418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193" y="726430"/>
            <a:ext cx="1620033" cy="19189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68FC0A-668E-4703-AA95-9DD7B8D84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304" y="720649"/>
            <a:ext cx="1511831" cy="1901435"/>
          </a:xfrm>
          <a:prstGeom prst="rect">
            <a:avLst/>
          </a:prstGeom>
        </p:spPr>
      </p:pic>
      <p:pic>
        <p:nvPicPr>
          <p:cNvPr id="11" name="Imagen 10" descr="Una persona con los brazos cruzados&#10;&#10;Descripción generada automáticamente con confianza media">
            <a:extLst>
              <a:ext uri="{FF2B5EF4-FFF2-40B4-BE49-F238E27FC236}">
                <a16:creationId xmlns:a16="http://schemas.microsoft.com/office/drawing/2014/main" id="{90169113-9DFE-4AEE-AA41-0DED11F70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18" y="726618"/>
            <a:ext cx="1559246" cy="189601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D9A929A-B2CF-4BD5-AAFD-6C38056F8589}"/>
              </a:ext>
            </a:extLst>
          </p:cNvPr>
          <p:cNvSpPr txBox="1"/>
          <p:nvPr/>
        </p:nvSpPr>
        <p:spPr>
          <a:xfrm>
            <a:off x="713982" y="2571750"/>
            <a:ext cx="151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Albert Einstein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AA3CEFA-FDFF-4781-AA2B-65196F139AC1}"/>
              </a:ext>
            </a:extLst>
          </p:cNvPr>
          <p:cNvSpPr txBox="1"/>
          <p:nvPr/>
        </p:nvSpPr>
        <p:spPr>
          <a:xfrm>
            <a:off x="7058889" y="2622083"/>
            <a:ext cx="151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Angela Merkel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E4EC39B-7CE1-45A1-A4AF-04547822B45C}"/>
              </a:ext>
            </a:extLst>
          </p:cNvPr>
          <p:cNvSpPr txBox="1"/>
          <p:nvPr/>
        </p:nvSpPr>
        <p:spPr>
          <a:xfrm>
            <a:off x="2817173" y="2622637"/>
            <a:ext cx="151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Malala  </a:t>
            </a:r>
            <a:r>
              <a:rPr lang="es-CL" sz="1200" dirty="0" err="1"/>
              <a:t>Yousafzay</a:t>
            </a:r>
            <a:endParaRPr lang="es-CL" sz="1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DB68D8-A97E-43FD-8A46-1AB9EA5381DB}"/>
              </a:ext>
            </a:extLst>
          </p:cNvPr>
          <p:cNvSpPr txBox="1"/>
          <p:nvPr/>
        </p:nvSpPr>
        <p:spPr>
          <a:xfrm>
            <a:off x="4691193" y="2622084"/>
            <a:ext cx="1607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Nelson Mandela </a:t>
            </a:r>
          </a:p>
        </p:txBody>
      </p:sp>
    </p:spTree>
    <p:extLst>
      <p:ext uri="{BB962C8B-B14F-4D97-AF65-F5344CB8AC3E}">
        <p14:creationId xmlns:p14="http://schemas.microsoft.com/office/powerpoint/2010/main" val="121672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2646406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tif de tranches de citron sur arrière-plan de couleur turquoise éclatante">
            <a:extLst>
              <a:ext uri="{FF2B5EF4-FFF2-40B4-BE49-F238E27FC236}">
                <a16:creationId xmlns:a16="http://schemas.microsoft.com/office/drawing/2014/main" id="{EF04ED4B-063D-4C8E-96F9-D222BBFE0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" y="10"/>
            <a:ext cx="9143771" cy="51434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3C67645-AB59-493D-B786-1C0F4B6F47D8}"/>
              </a:ext>
            </a:extLst>
          </p:cNvPr>
          <p:cNvSpPr txBox="1"/>
          <p:nvPr/>
        </p:nvSpPr>
        <p:spPr>
          <a:xfrm>
            <a:off x="3732477" y="744165"/>
            <a:ext cx="4685481" cy="3655169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3600" cap="all" dirty="0">
                <a:latin typeface="+mj-lt"/>
                <a:ea typeface="+mj-ea"/>
                <a:cs typeface="+mj-cs"/>
              </a:rPr>
              <a:t>El Pop art se caracteriza por la presencia de iconos sociales en sus obras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200150"/>
            <a:ext cx="0" cy="27432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42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3FB12CD-D84D-403C-9FE4-F31063984791}"/>
              </a:ext>
            </a:extLst>
          </p:cNvPr>
          <p:cNvSpPr/>
          <p:nvPr/>
        </p:nvSpPr>
        <p:spPr>
          <a:xfrm>
            <a:off x="0" y="-10632"/>
            <a:ext cx="9144000" cy="4348716"/>
          </a:xfrm>
          <a:prstGeom prst="rect">
            <a:avLst/>
          </a:prstGeom>
          <a:solidFill>
            <a:srgbClr val="FCC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0BE8A2FB-6F3C-4E1D-B8C2-688A92A446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14" y="290713"/>
            <a:ext cx="3143603" cy="3143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3E59579-7E4A-4175-B41B-C1B1E12CB3AD}"/>
              </a:ext>
            </a:extLst>
          </p:cNvPr>
          <p:cNvSpPr txBox="1"/>
          <p:nvPr/>
        </p:nvSpPr>
        <p:spPr>
          <a:xfrm>
            <a:off x="405916" y="3439480"/>
            <a:ext cx="334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Inter"/>
              </a:rPr>
              <a:t>Marian Williams, </a:t>
            </a:r>
            <a:r>
              <a:rPr lang="en-US" sz="1400" i="1" dirty="0">
                <a:solidFill>
                  <a:srgbClr val="000000"/>
                </a:solidFill>
                <a:latin typeface="Inter"/>
              </a:rPr>
              <a:t>La </a:t>
            </a:r>
            <a:r>
              <a:rPr lang="en-US" sz="1400" i="1" dirty="0" err="1">
                <a:solidFill>
                  <a:srgbClr val="000000"/>
                </a:solidFill>
                <a:latin typeface="Inter"/>
              </a:rPr>
              <a:t>mirada</a:t>
            </a:r>
            <a:r>
              <a:rPr lang="en-US" sz="1400" i="1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Inter"/>
              </a:rPr>
              <a:t>verde</a:t>
            </a:r>
            <a:endParaRPr lang="en-US" sz="1400" i="1" dirty="0">
              <a:solidFill>
                <a:srgbClr val="000000"/>
              </a:solidFill>
              <a:latin typeface="Inter"/>
            </a:endParaRP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Inter"/>
              </a:rPr>
              <a:t>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Inter"/>
              </a:rPr>
              <a:t>Twigy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Inter"/>
              </a:rPr>
              <a:t>)</a:t>
            </a:r>
          </a:p>
        </p:txBody>
      </p:sp>
      <p:pic>
        <p:nvPicPr>
          <p:cNvPr id="3074" name="Picture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C86AF07-AC70-494A-8919-92C25A64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493" y="312170"/>
            <a:ext cx="2559404" cy="3132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DE6DC5-9EF8-4379-B915-BC43C3C1A0CE}"/>
              </a:ext>
            </a:extLst>
          </p:cNvPr>
          <p:cNvSpPr txBox="1"/>
          <p:nvPr/>
        </p:nvSpPr>
        <p:spPr>
          <a:xfrm>
            <a:off x="3506095" y="3439480"/>
            <a:ext cx="2736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Inter"/>
              </a:rPr>
              <a:t>Andy Warhol, </a:t>
            </a:r>
            <a:r>
              <a:rPr lang="en-US" sz="1400" i="1" dirty="0">
                <a:solidFill>
                  <a:srgbClr val="000000"/>
                </a:solidFill>
                <a:latin typeface="Inter"/>
              </a:rPr>
              <a:t>Mao</a:t>
            </a:r>
          </a:p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Inter"/>
              </a:rPr>
              <a:t>(Mao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Inter"/>
              </a:rPr>
              <a:t>Tse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Inter"/>
              </a:rPr>
              <a:t> Tung)</a:t>
            </a:r>
          </a:p>
        </p:txBody>
      </p:sp>
      <p:pic>
        <p:nvPicPr>
          <p:cNvPr id="3" name="Imagen 2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68168D3-7E8A-495E-923D-A7EACBF41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750" y="312169"/>
            <a:ext cx="2341985" cy="3143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B738370-66FB-44FA-80AA-1B5480739872}"/>
              </a:ext>
            </a:extLst>
          </p:cNvPr>
          <p:cNvSpPr txBox="1"/>
          <p:nvPr/>
        </p:nvSpPr>
        <p:spPr>
          <a:xfrm>
            <a:off x="6448018" y="3460936"/>
            <a:ext cx="25114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Inter"/>
              </a:rPr>
              <a:t>Robert Rauschenberg, </a:t>
            </a:r>
            <a:r>
              <a:rPr lang="en-US" sz="1400" i="1" dirty="0" err="1">
                <a:solidFill>
                  <a:srgbClr val="000000"/>
                </a:solidFill>
                <a:latin typeface="Inter"/>
              </a:rPr>
              <a:t>Signos</a:t>
            </a:r>
            <a:r>
              <a:rPr lang="en-US" sz="1400" i="1" dirty="0">
                <a:solidFill>
                  <a:srgbClr val="000000"/>
                </a:solidFill>
                <a:latin typeface="Inter"/>
              </a:rPr>
              <a:t> (</a:t>
            </a:r>
            <a:r>
              <a:rPr lang="en-US" sz="1400" dirty="0">
                <a:solidFill>
                  <a:srgbClr val="000000"/>
                </a:solidFill>
                <a:latin typeface="Inter"/>
              </a:rPr>
              <a:t>John y Robert Kennedy, Martin Luther King, Neil </a:t>
            </a:r>
            <a:r>
              <a:rPr lang="en-US" sz="1400" dirty="0" err="1">
                <a:solidFill>
                  <a:srgbClr val="000000"/>
                </a:solidFill>
                <a:latin typeface="Inter"/>
              </a:rPr>
              <a:t>Amstrong</a:t>
            </a:r>
            <a:r>
              <a:rPr lang="en-US" sz="1400" dirty="0">
                <a:solidFill>
                  <a:srgbClr val="000000"/>
                </a:solidFill>
                <a:latin typeface="Int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Inter"/>
              </a:rPr>
              <a:t>etc</a:t>
            </a:r>
            <a:r>
              <a:rPr lang="en-US" sz="1400" dirty="0">
                <a:solidFill>
                  <a:srgbClr val="000000"/>
                </a:solidFill>
                <a:latin typeface="Int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838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2646406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D279512-5439-4CEF-AC48-DD85D3F1E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D112B0-F6EE-436D-8B93-C9879A04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00262B-184D-4C22-A7D1-57859032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4" y="242878"/>
            <a:ext cx="6974973" cy="2739593"/>
            <a:chOff x="7639235" y="600024"/>
            <a:chExt cx="3898557" cy="52224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69D278-95C7-4D78-A650-4D15D8CDC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D44D93-C5A6-453D-A4FC-1E7B00EE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4854C4F-ED16-4134-9775-4F85EADE4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5057" y="604871"/>
            <a:ext cx="6260706" cy="2009080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foto, artículos, tabla, hombre&#10;&#10;Descripción generada automáticamente">
            <a:extLst>
              <a:ext uri="{FF2B5EF4-FFF2-40B4-BE49-F238E27FC236}">
                <a16:creationId xmlns:a16="http://schemas.microsoft.com/office/drawing/2014/main" id="{A4826551-0BF0-44EB-BE7C-E196729724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622" y="722804"/>
            <a:ext cx="1154544" cy="1776222"/>
          </a:xfrm>
          <a:prstGeom prst="rect">
            <a:avLst/>
          </a:prstGeom>
        </p:spPr>
      </p:pic>
      <p:pic>
        <p:nvPicPr>
          <p:cNvPr id="10" name="Imagen 9" descr="Un conjunto de imágenes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85E2935-A762-495E-B0FD-B8231FA088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923" y="722804"/>
            <a:ext cx="1176747" cy="1810380"/>
          </a:xfrm>
          <a:prstGeom prst="rect">
            <a:avLst/>
          </a:prstGeom>
        </p:spPr>
      </p:pic>
      <p:pic>
        <p:nvPicPr>
          <p:cNvPr id="8" name="Imagen 7" descr="Imagen que contiene foto, diferente, cubierto, refrigerador&#10;&#10;Descripción generada automáticamente">
            <a:extLst>
              <a:ext uri="{FF2B5EF4-FFF2-40B4-BE49-F238E27FC236}">
                <a16:creationId xmlns:a16="http://schemas.microsoft.com/office/drawing/2014/main" id="{6AEAF316-9E53-4603-971F-859E3A04A8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427" y="722804"/>
            <a:ext cx="1176747" cy="1776222"/>
          </a:xfrm>
          <a:prstGeom prst="rect">
            <a:avLst/>
          </a:prstGeom>
        </p:spPr>
      </p:pic>
      <p:pic>
        <p:nvPicPr>
          <p:cNvPr id="6" name="Imagen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B96B314-8F18-481F-91BD-4EE53BC010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947" y="722804"/>
            <a:ext cx="1341047" cy="177622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409B10-42ED-47F9-9888-8FF97E39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3770388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3E91B64-6348-4B8B-BF37-ABA9E6EBA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2C017E-EBCC-419F-AE92-D99A8EB2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D39640-DAA9-4E95-9127-18EC2FECDC09}"/>
              </a:ext>
            </a:extLst>
          </p:cNvPr>
          <p:cNvSpPr txBox="1"/>
          <p:nvPr/>
        </p:nvSpPr>
        <p:spPr>
          <a:xfrm>
            <a:off x="1435057" y="3043159"/>
            <a:ext cx="140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Erró, Pop Queen</a:t>
            </a:r>
          </a:p>
          <a:p>
            <a:pPr algn="ctr"/>
            <a:r>
              <a:rPr lang="es-CL" sz="1400" dirty="0"/>
              <a:t>Reina Isabel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08D0440-8478-4040-969B-E5D9294029EC}"/>
              </a:ext>
            </a:extLst>
          </p:cNvPr>
          <p:cNvSpPr txBox="1"/>
          <p:nvPr/>
        </p:nvSpPr>
        <p:spPr>
          <a:xfrm>
            <a:off x="2962561" y="3043159"/>
            <a:ext cx="1405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Mona Lisa colorida,  </a:t>
            </a:r>
          </a:p>
          <a:p>
            <a:pPr algn="ctr"/>
            <a:r>
              <a:rPr lang="es-CL" sz="1400" dirty="0"/>
              <a:t>Andy Warhol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43FF3FD-41C3-40D4-B3C2-9231B9711851}"/>
              </a:ext>
            </a:extLst>
          </p:cNvPr>
          <p:cNvSpPr txBox="1"/>
          <p:nvPr/>
        </p:nvSpPr>
        <p:spPr>
          <a:xfrm>
            <a:off x="4605357" y="3093282"/>
            <a:ext cx="1405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Richard Hamilton, </a:t>
            </a:r>
            <a:r>
              <a:rPr lang="es-CL" sz="1400" i="1" dirty="0"/>
              <a:t>Los Beatles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C78A9C8-FC68-4C7A-BB7F-670854C6B545}"/>
              </a:ext>
            </a:extLst>
          </p:cNvPr>
          <p:cNvSpPr txBox="1"/>
          <p:nvPr/>
        </p:nvSpPr>
        <p:spPr>
          <a:xfrm>
            <a:off x="6136885" y="3093282"/>
            <a:ext cx="1405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King Kong AKA El sueño Rosalyn </a:t>
            </a:r>
            <a:r>
              <a:rPr lang="es-CL" sz="1400" dirty="0" err="1"/>
              <a:t>Drexter</a:t>
            </a:r>
            <a:endParaRPr lang="es-CL" sz="1400" i="1" dirty="0"/>
          </a:p>
        </p:txBody>
      </p:sp>
    </p:spTree>
    <p:extLst>
      <p:ext uri="{BB962C8B-B14F-4D97-AF65-F5344CB8AC3E}">
        <p14:creationId xmlns:p14="http://schemas.microsoft.com/office/powerpoint/2010/main" val="1357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2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14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38" name="Straight Connector 16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8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2646406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0">
            <a:extLst>
              <a:ext uri="{FF2B5EF4-FFF2-40B4-BE49-F238E27FC236}">
                <a16:creationId xmlns:a16="http://schemas.microsoft.com/office/drawing/2014/main" id="{1D6703DA-C9F5-44CE-B061-A18446E71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3E3A25F1-6286-498A-B23F-12319B4BB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4607"/>
            <a:ext cx="9144000" cy="307945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2" name="Group 24">
            <a:extLst>
              <a:ext uri="{FF2B5EF4-FFF2-40B4-BE49-F238E27FC236}">
                <a16:creationId xmlns:a16="http://schemas.microsoft.com/office/drawing/2014/main" id="{5416DB9B-53E6-4C60-9FE7-1C40DA52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4" y="242878"/>
            <a:ext cx="6974973" cy="2739593"/>
            <a:chOff x="7639235" y="600024"/>
            <a:chExt cx="3898557" cy="5222486"/>
          </a:xfrm>
        </p:grpSpPr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D8EBCDF-E8F1-4478-AC12-308E946B0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6">
              <a:extLst>
                <a:ext uri="{FF2B5EF4-FFF2-40B4-BE49-F238E27FC236}">
                  <a16:creationId xmlns:a16="http://schemas.microsoft.com/office/drawing/2014/main" id="{979E237B-B3B3-48D2-8E4C-56703F6C2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28">
            <a:extLst>
              <a:ext uri="{FF2B5EF4-FFF2-40B4-BE49-F238E27FC236}">
                <a16:creationId xmlns:a16="http://schemas.microsoft.com/office/drawing/2014/main" id="{85E970D4-D834-445E-927E-4F29A1BD0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5057" y="604871"/>
            <a:ext cx="6260706" cy="2009080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79337F-EACF-4D43-B952-09110D3A6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081" y="722804"/>
            <a:ext cx="1425975" cy="1776917"/>
          </a:xfrm>
          <a:prstGeom prst="rect">
            <a:avLst/>
          </a:prstGeom>
        </p:spPr>
      </p:pic>
      <p:pic>
        <p:nvPicPr>
          <p:cNvPr id="8" name="Imagen 7" descr="Dibujo de una persona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E51D5E88-4B83-40AF-868D-AFF129328D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825" y="722804"/>
            <a:ext cx="1723609" cy="1776917"/>
          </a:xfrm>
          <a:prstGeom prst="rect">
            <a:avLst/>
          </a:prstGeom>
        </p:spPr>
      </p:pic>
      <p:pic>
        <p:nvPicPr>
          <p:cNvPr id="6" name="Imagen 5" descr="Un 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2376E629-18BE-4373-81B8-4478A244A3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175" y="1116801"/>
            <a:ext cx="1920240" cy="988923"/>
          </a:xfrm>
          <a:prstGeom prst="rect">
            <a:avLst/>
          </a:prstGeom>
        </p:spPr>
      </p:pic>
      <p:cxnSp>
        <p:nvCxnSpPr>
          <p:cNvPr id="46" name="Straight Connector 30">
            <a:extLst>
              <a:ext uri="{FF2B5EF4-FFF2-40B4-BE49-F238E27FC236}">
                <a16:creationId xmlns:a16="http://schemas.microsoft.com/office/drawing/2014/main" id="{84CCDFA7-FDDD-42EF-B0A9-4D54FD31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3770388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" name="Picture 32">
            <a:extLst>
              <a:ext uri="{FF2B5EF4-FFF2-40B4-BE49-F238E27FC236}">
                <a16:creationId xmlns:a16="http://schemas.microsoft.com/office/drawing/2014/main" id="{BAC2604D-C93D-4961-8AB5-AA8449DD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17D093-EAE5-469D-9B48-4CE112700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9630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25A8DA1-E788-4CC6-A767-364D967E9D00}"/>
              </a:ext>
            </a:extLst>
          </p:cNvPr>
          <p:cNvSpPr txBox="1"/>
          <p:nvPr/>
        </p:nvSpPr>
        <p:spPr>
          <a:xfrm>
            <a:off x="1435057" y="3136605"/>
            <a:ext cx="179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Jackie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3830C7E-1C4E-4D1D-90FA-2FF073F541EE}"/>
              </a:ext>
            </a:extLst>
          </p:cNvPr>
          <p:cNvSpPr txBox="1"/>
          <p:nvPr/>
        </p:nvSpPr>
        <p:spPr>
          <a:xfrm>
            <a:off x="1435058" y="4067185"/>
            <a:ext cx="6139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C00000"/>
                </a:solidFill>
              </a:rPr>
              <a:t>Andy Warhol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24F3264-D59A-4B54-83EF-B20C3D8B1589}"/>
              </a:ext>
            </a:extLst>
          </p:cNvPr>
          <p:cNvSpPr txBox="1"/>
          <p:nvPr/>
        </p:nvSpPr>
        <p:spPr>
          <a:xfrm>
            <a:off x="3666410" y="3183341"/>
            <a:ext cx="179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Marilyn Monroe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42E83F6-8D68-468B-951A-6693111E909F}"/>
              </a:ext>
            </a:extLst>
          </p:cNvPr>
          <p:cNvSpPr txBox="1"/>
          <p:nvPr/>
        </p:nvSpPr>
        <p:spPr>
          <a:xfrm>
            <a:off x="5506091" y="3213874"/>
            <a:ext cx="179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Elvis I y II</a:t>
            </a:r>
          </a:p>
        </p:txBody>
      </p:sp>
    </p:spTree>
    <p:extLst>
      <p:ext uri="{BB962C8B-B14F-4D97-AF65-F5344CB8AC3E}">
        <p14:creationId xmlns:p14="http://schemas.microsoft.com/office/powerpoint/2010/main" val="32835204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</TotalTime>
  <Words>309</Words>
  <Application>Microsoft Office PowerPoint</Application>
  <PresentationFormat>Presentación en pantalla (16:9)</PresentationFormat>
  <Paragraphs>55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Gill Sans MT</vt:lpstr>
      <vt:lpstr>Inter</vt:lpstr>
      <vt:lpstr>Days One</vt:lpstr>
      <vt:lpstr>Arial</vt:lpstr>
      <vt:lpstr>Times New Roman</vt:lpstr>
      <vt:lpstr>Verdana</vt:lpstr>
      <vt:lpstr>Galería</vt:lpstr>
      <vt:lpstr>7° básico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7° básico</dc:title>
  <dc:creator>Carmen Julia  Undurraga Ossa</dc:creator>
  <cp:lastModifiedBy>Carmen Julia Undurraga Ossa</cp:lastModifiedBy>
  <cp:revision>4</cp:revision>
  <dcterms:modified xsi:type="dcterms:W3CDTF">2021-12-27T18:02:58Z</dcterms:modified>
</cp:coreProperties>
</file>