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86" r:id="rId8"/>
    <p:sldId id="278" r:id="rId9"/>
    <p:sldId id="263" r:id="rId10"/>
    <p:sldId id="264" r:id="rId11"/>
    <p:sldId id="265" r:id="rId12"/>
    <p:sldId id="266" r:id="rId13"/>
    <p:sldId id="282" r:id="rId14"/>
    <p:sldId id="267" r:id="rId15"/>
    <p:sldId id="268" r:id="rId16"/>
    <p:sldId id="284" r:id="rId17"/>
    <p:sldId id="283" r:id="rId18"/>
    <p:sldId id="285" r:id="rId19"/>
    <p:sldId id="269" r:id="rId20"/>
    <p:sldId id="279" r:id="rId21"/>
    <p:sldId id="271" r:id="rId22"/>
    <p:sldId id="275" r:id="rId23"/>
    <p:sldId id="276" r:id="rId24"/>
    <p:sldId id="277" r:id="rId25"/>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DT"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A9BA5"/>
    <a:srgbClr val="751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8F44A2F1-9E1F-4B54-A3A2-5F16C0AD49E2}"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E4E4E4"/>
              </a:solidFill>
              <a:prstDash val="solid"/>
              <a:miter lim="400000"/>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E4E4E4"/>
              </a:solidFill>
              <a:prstDash val="solid"/>
              <a:miter lim="400000"/>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E4E4E4"/>
              </a:solidFill>
              <a:prstDash val="solid"/>
              <a:miter lim="400000"/>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1B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4"/>
    <p:restoredTop sz="94643"/>
  </p:normalViewPr>
  <p:slideViewPr>
    <p:cSldViewPr snapToGrid="0" snapToObjects="1">
      <p:cViewPr varScale="1">
        <p:scale>
          <a:sx n="97" d="100"/>
          <a:sy n="97" d="100"/>
        </p:scale>
        <p:origin x="18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06T02:52:01.394" idx="30">
    <p:pos x="5350" y="452"/>
    <p:text>Esta es una lámina fija,No cambia nada.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30946561"/>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One column text">
    <p:spTree>
      <p:nvGrpSpPr>
        <p:cNvPr id="1" name=""/>
        <p:cNvGrpSpPr/>
        <p:nvPr/>
      </p:nvGrpSpPr>
      <p:grpSpPr>
        <a:xfrm>
          <a:off x="0" y="0"/>
          <a:ext cx="0" cy="0"/>
          <a:chOff x="0" y="0"/>
          <a:chExt cx="0" cy="0"/>
        </a:xfrm>
      </p:grpSpPr>
      <p:sp>
        <p:nvSpPr>
          <p:cNvPr id="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29" name="Google Shape;15;p24"/>
          <p:cNvGrpSpPr/>
          <p:nvPr/>
        </p:nvGrpSpPr>
        <p:grpSpPr>
          <a:xfrm>
            <a:off x="242855" y="1756549"/>
            <a:ext cx="9346502" cy="5675924"/>
            <a:chOff x="0" y="0"/>
            <a:chExt cx="9346500" cy="5675922"/>
          </a:xfrm>
        </p:grpSpPr>
        <p:sp>
          <p:nvSpPr>
            <p:cNvPr id="27"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endParaRPr/>
            </a:p>
          </p:txBody>
        </p:sp>
        <p:sp>
          <p:nvSpPr>
            <p:cNvPr id="28"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30" name="Google Shape;16;p24" descr="Google Shape;16;p24"/>
          <p:cNvPicPr>
            <a:picLocks noChangeAspect="1"/>
          </p:cNvPicPr>
          <p:nvPr/>
        </p:nvPicPr>
        <p:blipFill>
          <a:blip r:embed="rId2">
            <a:extLst/>
          </a:blip>
          <a:stretch>
            <a:fillRect/>
          </a:stretch>
        </p:blipFill>
        <p:spPr>
          <a:xfrm>
            <a:off x="8272364" y="1222172"/>
            <a:ext cx="1080001" cy="241875"/>
          </a:xfrm>
          <a:prstGeom prst="rect">
            <a:avLst/>
          </a:prstGeom>
          <a:ln w="12700">
            <a:miter lim="400000"/>
          </a:ln>
        </p:spPr>
      </p:pic>
      <p:pic>
        <p:nvPicPr>
          <p:cNvPr id="31" name="Google Shape;17;p24" descr="Google Shape;17;p24"/>
          <p:cNvPicPr>
            <a:picLocks noChangeAspect="1"/>
          </p:cNvPicPr>
          <p:nvPr/>
        </p:nvPicPr>
        <p:blipFill>
          <a:blip r:embed="rId3">
            <a:extLst/>
          </a:blip>
          <a:stretch>
            <a:fillRect/>
          </a:stretch>
        </p:blipFill>
        <p:spPr>
          <a:xfrm>
            <a:off x="8272364" y="418596"/>
            <a:ext cx="1080001" cy="664778"/>
          </a:xfrm>
          <a:prstGeom prst="rect">
            <a:avLst/>
          </a:prstGeom>
          <a:ln w="12700">
            <a:miter lim="400000"/>
          </a:ln>
        </p:spPr>
      </p:pic>
      <p:pic>
        <p:nvPicPr>
          <p:cNvPr id="32" name="Google Shape;18;p24" descr="Google Shape;18;p24"/>
          <p:cNvPicPr>
            <a:picLocks noChangeAspect="1"/>
          </p:cNvPicPr>
          <p:nvPr/>
        </p:nvPicPr>
        <p:blipFill>
          <a:blip r:embed="rId4">
            <a:extLst/>
          </a:blip>
          <a:stretch>
            <a:fillRect/>
          </a:stretch>
        </p:blipFill>
        <p:spPr>
          <a:xfrm>
            <a:off x="436350" y="419800"/>
            <a:ext cx="3659450" cy="680475"/>
          </a:xfrm>
          <a:prstGeom prst="rect">
            <a:avLst/>
          </a:prstGeom>
          <a:ln w="12700">
            <a:miter lim="400000"/>
          </a:ln>
        </p:spPr>
      </p:pic>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43" name="Google Shape;21;p27"/>
          <p:cNvGrpSpPr/>
          <p:nvPr/>
        </p:nvGrpSpPr>
        <p:grpSpPr>
          <a:xfrm>
            <a:off x="8091899" y="451666"/>
            <a:ext cx="662101" cy="380235"/>
            <a:chOff x="0" y="0"/>
            <a:chExt cx="662099" cy="380233"/>
          </a:xfrm>
        </p:grpSpPr>
        <p:sp>
          <p:nvSpPr>
            <p:cNvPr id="41"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42"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46" name="Google Shape;22;p27"/>
          <p:cNvGrpSpPr/>
          <p:nvPr/>
        </p:nvGrpSpPr>
        <p:grpSpPr>
          <a:xfrm>
            <a:off x="8753999" y="451666"/>
            <a:ext cx="785401" cy="380235"/>
            <a:chOff x="0" y="0"/>
            <a:chExt cx="785400" cy="380233"/>
          </a:xfrm>
        </p:grpSpPr>
        <p:sp>
          <p:nvSpPr>
            <p:cNvPr id="44"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45"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47" name="Google Shape;23;p27"/>
          <p:cNvSpPr txBox="1"/>
          <p:nvPr/>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13</a:t>
            </a:r>
            <a:r>
              <a:rPr dirty="0" smtClean="0"/>
              <a:t>|</a:t>
            </a:r>
            <a:r>
              <a:rPr lang="es-ES" sz="1600" dirty="0" smtClean="0">
                <a:solidFill>
                  <a:srgbClr val="ED6B00"/>
                </a:solidFill>
              </a:rPr>
              <a:t>6</a:t>
            </a:r>
            <a:endParaRPr sz="1600" dirty="0">
              <a:solidFill>
                <a:srgbClr val="ED6B00"/>
              </a:solidFill>
            </a:endParaRPr>
          </a:p>
        </p:txBody>
      </p:sp>
      <p:sp>
        <p:nvSpPr>
          <p:cNvPr id="48" name="Google Shape;24;p27"/>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49"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50" name="Google Shape;26;p27"/>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endParaRPr/>
          </a:p>
        </p:txBody>
      </p:sp>
      <p:sp>
        <p:nvSpPr>
          <p:cNvPr id="58" name="Google Shape;29;p25"/>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61" name="Google Shape;30;p25"/>
          <p:cNvGrpSpPr/>
          <p:nvPr/>
        </p:nvGrpSpPr>
        <p:grpSpPr>
          <a:xfrm>
            <a:off x="8091899" y="451666"/>
            <a:ext cx="662101" cy="380235"/>
            <a:chOff x="0" y="0"/>
            <a:chExt cx="662099" cy="380233"/>
          </a:xfrm>
        </p:grpSpPr>
        <p:sp>
          <p:nvSpPr>
            <p:cNvPr id="59"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60"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64" name="Google Shape;31;p25"/>
          <p:cNvGrpSpPr/>
          <p:nvPr/>
        </p:nvGrpSpPr>
        <p:grpSpPr>
          <a:xfrm>
            <a:off x="8753999" y="451666"/>
            <a:ext cx="785401" cy="380235"/>
            <a:chOff x="0" y="0"/>
            <a:chExt cx="785400" cy="380233"/>
          </a:xfrm>
        </p:grpSpPr>
        <p:sp>
          <p:nvSpPr>
            <p:cNvPr id="62"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63"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66" name="Google Shape;33;p25"/>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67"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68" name="Google Shape;35;p25"/>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5"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13</a:t>
            </a:r>
            <a:r>
              <a:rPr dirty="0" smtClean="0"/>
              <a:t>|</a:t>
            </a:r>
            <a:r>
              <a:rPr lang="es-ES" sz="1600" dirty="0" smtClean="0">
                <a:solidFill>
                  <a:srgbClr val="ED6B00"/>
                </a:solidFill>
              </a:rPr>
              <a:t>6</a:t>
            </a:r>
            <a:endParaRPr sz="1600" dirty="0">
              <a:solidFill>
                <a:srgbClr val="ED6B00"/>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sp>
        <p:nvSpPr>
          <p:cNvPr id="76" name="Google Shape;38;p26"/>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79" name="Google Shape;39;p26"/>
          <p:cNvGrpSpPr/>
          <p:nvPr/>
        </p:nvGrpSpPr>
        <p:grpSpPr>
          <a:xfrm>
            <a:off x="8091899" y="451666"/>
            <a:ext cx="662101" cy="380235"/>
            <a:chOff x="0" y="0"/>
            <a:chExt cx="662099" cy="380233"/>
          </a:xfrm>
        </p:grpSpPr>
        <p:sp>
          <p:nvSpPr>
            <p:cNvPr id="77"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78"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82" name="Google Shape;40;p26"/>
          <p:cNvGrpSpPr/>
          <p:nvPr/>
        </p:nvGrpSpPr>
        <p:grpSpPr>
          <a:xfrm>
            <a:off x="8753999" y="451666"/>
            <a:ext cx="785401" cy="380235"/>
            <a:chOff x="0" y="0"/>
            <a:chExt cx="785400" cy="380233"/>
          </a:xfrm>
        </p:grpSpPr>
        <p:sp>
          <p:nvSpPr>
            <p:cNvPr id="80"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81"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84" name="Google Shape;42;p26"/>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85"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86" name="Google Shape;44;p26"/>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5"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13</a:t>
            </a:r>
            <a:r>
              <a:rPr dirty="0" smtClean="0"/>
              <a:t>|</a:t>
            </a:r>
            <a:r>
              <a:rPr lang="es-ES" sz="1600" dirty="0" smtClean="0">
                <a:solidFill>
                  <a:srgbClr val="ED6B00"/>
                </a:solidFill>
              </a:rPr>
              <a:t>6</a:t>
            </a:r>
            <a:endParaRPr sz="1600" dirty="0">
              <a:solidFill>
                <a:srgbClr val="ED6B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endParaRPr/>
          </a:p>
        </p:txBody>
      </p:sp>
      <p:sp>
        <p:nvSpPr>
          <p:cNvPr id="94" name="Google Shape;47;p28"/>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97" name="Google Shape;48;p28"/>
          <p:cNvGrpSpPr/>
          <p:nvPr/>
        </p:nvGrpSpPr>
        <p:grpSpPr>
          <a:xfrm>
            <a:off x="8091899" y="451666"/>
            <a:ext cx="662101" cy="380235"/>
            <a:chOff x="0" y="0"/>
            <a:chExt cx="662099" cy="380233"/>
          </a:xfrm>
        </p:grpSpPr>
        <p:sp>
          <p:nvSpPr>
            <p:cNvPr id="95"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96"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00" name="Google Shape;49;p28"/>
          <p:cNvGrpSpPr/>
          <p:nvPr/>
        </p:nvGrpSpPr>
        <p:grpSpPr>
          <a:xfrm>
            <a:off x="8753999" y="451666"/>
            <a:ext cx="785401" cy="380235"/>
            <a:chOff x="0" y="0"/>
            <a:chExt cx="785400" cy="380233"/>
          </a:xfrm>
        </p:grpSpPr>
        <p:sp>
          <p:nvSpPr>
            <p:cNvPr id="98"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99"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02" name="Google Shape;51;p28"/>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103"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104" name="Google Shape;53;p28"/>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5"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13</a:t>
            </a:r>
            <a:r>
              <a:rPr dirty="0" smtClean="0"/>
              <a:t>|</a:t>
            </a:r>
            <a:r>
              <a:rPr lang="es-ES" sz="1600" dirty="0" smtClean="0">
                <a:solidFill>
                  <a:srgbClr val="ED6B00"/>
                </a:solidFill>
              </a:rPr>
              <a:t>6</a:t>
            </a:r>
            <a:endParaRPr sz="1600" dirty="0">
              <a:solidFill>
                <a:srgbClr val="ED6B00"/>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55;p30"/>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grpSp>
        <p:nvGrpSpPr>
          <p:cNvPr id="114" name="Google Shape;56;p30"/>
          <p:cNvGrpSpPr/>
          <p:nvPr/>
        </p:nvGrpSpPr>
        <p:grpSpPr>
          <a:xfrm>
            <a:off x="8091899" y="451666"/>
            <a:ext cx="662101" cy="380235"/>
            <a:chOff x="0" y="0"/>
            <a:chExt cx="662099" cy="380233"/>
          </a:xfrm>
        </p:grpSpPr>
        <p:sp>
          <p:nvSpPr>
            <p:cNvPr id="112"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113"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17" name="Google Shape;57;p30"/>
          <p:cNvGrpSpPr/>
          <p:nvPr/>
        </p:nvGrpSpPr>
        <p:grpSpPr>
          <a:xfrm>
            <a:off x="8753999" y="451666"/>
            <a:ext cx="785401" cy="380235"/>
            <a:chOff x="0" y="0"/>
            <a:chExt cx="785400" cy="380233"/>
          </a:xfrm>
        </p:grpSpPr>
        <p:sp>
          <p:nvSpPr>
            <p:cNvPr id="115"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116"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19" name="Google Shape;59;p30"/>
          <p:cNvSpPr txBox="1"/>
          <p:nvPr/>
        </p:nvSpPr>
        <p:spPr>
          <a:xfrm>
            <a:off x="8170651" y="288449"/>
            <a:ext cx="1166701" cy="37220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r">
              <a:defRPr b="1">
                <a:latin typeface="Calibri"/>
                <a:ea typeface="Calibri"/>
                <a:cs typeface="Calibri"/>
                <a:sym typeface="Calibri"/>
              </a:defRPr>
            </a:lvl1pPr>
          </a:lstStyle>
          <a:p>
            <a:r>
              <a:t>¡Atención!</a:t>
            </a: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2" name="Google Shape;31;p6"/>
          <p:cNvSpPr/>
          <p:nvPr userDrawn="1"/>
        </p:nvSpPr>
        <p:spPr>
          <a:xfrm>
            <a:off x="181651" y="169641"/>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7;p23"/>
          <p:cNvGrpSpPr/>
          <p:nvPr/>
        </p:nvGrpSpPr>
        <p:grpSpPr>
          <a:xfrm>
            <a:off x="242855" y="1756549"/>
            <a:ext cx="9346502" cy="5675924"/>
            <a:chOff x="0" y="0"/>
            <a:chExt cx="9346500" cy="5675922"/>
          </a:xfrm>
        </p:grpSpPr>
        <p:sp>
          <p:nvSpPr>
            <p:cNvPr id="2"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endParaRPr/>
            </a:p>
          </p:txBody>
        </p:sp>
        <p:sp>
          <p:nvSpPr>
            <p:cNvPr id="3"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5" name="Google Shape;8;p23" descr="Google Shape;8;p23"/>
          <p:cNvPicPr>
            <a:picLocks noChangeAspect="1"/>
          </p:cNvPicPr>
          <p:nvPr/>
        </p:nvPicPr>
        <p:blipFill>
          <a:blip r:embed="rId9">
            <a:extLst/>
          </a:blip>
          <a:stretch>
            <a:fillRect/>
          </a:stretch>
        </p:blipFill>
        <p:spPr>
          <a:xfrm>
            <a:off x="436350" y="419800"/>
            <a:ext cx="3659450" cy="680475"/>
          </a:xfrm>
          <a:prstGeom prst="rect">
            <a:avLst/>
          </a:prstGeom>
          <a:ln w="12700">
            <a:miter lim="400000"/>
          </a:ln>
        </p:spPr>
      </p:pic>
      <p:sp>
        <p:nvSpPr>
          <p:cNvPr id="6" name="Google Shape;9;p23"/>
          <p:cNvSpPr/>
          <p:nvPr/>
        </p:nvSpPr>
        <p:spPr>
          <a:xfrm>
            <a:off x="436350" y="6464001"/>
            <a:ext cx="7891862" cy="680475"/>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defRPr>
            </a:pPr>
            <a:endParaRPr/>
          </a:p>
        </p:txBody>
      </p:sp>
      <p:pic>
        <p:nvPicPr>
          <p:cNvPr id="7" name="Google Shape;10;p23" descr="Google Shape;10;p23"/>
          <p:cNvPicPr>
            <a:picLocks noChangeAspect="1"/>
          </p:cNvPicPr>
          <p:nvPr/>
        </p:nvPicPr>
        <p:blipFill>
          <a:blip r:embed="rId10">
            <a:extLst/>
          </a:blip>
          <a:stretch>
            <a:fillRect/>
          </a:stretch>
        </p:blipFill>
        <p:spPr>
          <a:xfrm>
            <a:off x="433440" y="6464000"/>
            <a:ext cx="690483" cy="680476"/>
          </a:xfrm>
          <a:prstGeom prst="rect">
            <a:avLst/>
          </a:prstGeom>
          <a:ln w="12700">
            <a:miter lim="400000"/>
          </a:ln>
        </p:spPr>
      </p:pic>
      <p:pic>
        <p:nvPicPr>
          <p:cNvPr id="8" name="Google Shape;11;p23" descr="Google Shape;11;p23"/>
          <p:cNvPicPr>
            <a:picLocks noChangeAspect="1"/>
          </p:cNvPicPr>
          <p:nvPr/>
        </p:nvPicPr>
        <p:blipFill>
          <a:blip r:embed="rId11">
            <a:extLst/>
          </a:blip>
          <a:stretch>
            <a:fillRect/>
          </a:stretch>
        </p:blipFill>
        <p:spPr>
          <a:xfrm>
            <a:off x="8272364" y="1222172"/>
            <a:ext cx="1080001" cy="241875"/>
          </a:xfrm>
          <a:prstGeom prst="rect">
            <a:avLst/>
          </a:prstGeom>
          <a:ln w="12700">
            <a:miter lim="400000"/>
          </a:ln>
        </p:spPr>
      </p:pic>
      <p:pic>
        <p:nvPicPr>
          <p:cNvPr id="9" name="Google Shape;12;p23" descr="Google Shape;12;p23"/>
          <p:cNvPicPr>
            <a:picLocks noChangeAspect="1"/>
          </p:cNvPicPr>
          <p:nvPr/>
        </p:nvPicPr>
        <p:blipFill>
          <a:blip r:embed="rId12">
            <a:extLst/>
          </a:blip>
          <a:stretch>
            <a:fillRect/>
          </a:stretch>
        </p:blipFill>
        <p:spPr>
          <a:xfrm>
            <a:off x="8272364" y="418596"/>
            <a:ext cx="1080001" cy="664778"/>
          </a:xfrm>
          <a:prstGeom prst="rect">
            <a:avLst/>
          </a:prstGeom>
          <a:ln w="12700">
            <a:miter lim="400000"/>
          </a:ln>
        </p:spPr>
      </p:pic>
      <p:pic>
        <p:nvPicPr>
          <p:cNvPr id="10" name="Google Shape;13;p23" descr="Google Shape;13;p23"/>
          <p:cNvPicPr>
            <a:picLocks noChangeAspect="1"/>
          </p:cNvPicPr>
          <p:nvPr/>
        </p:nvPicPr>
        <p:blipFill>
          <a:blip r:embed="rId13">
            <a:extLst/>
          </a:blip>
          <a:stretch>
            <a:fillRect/>
          </a:stretch>
        </p:blipFill>
        <p:spPr>
          <a:xfrm>
            <a:off x="8521706" y="6387272"/>
            <a:ext cx="830660" cy="756001"/>
          </a:xfrm>
          <a:prstGeom prst="rect">
            <a:avLst/>
          </a:prstGeom>
          <a:ln w="12700">
            <a:miter lim="400000"/>
          </a:ln>
        </p:spPr>
      </p:pic>
      <p:sp>
        <p:nvSpPr>
          <p:cNvPr id="11" name="Texto del título"/>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Texto del título</a:t>
            </a:r>
          </a:p>
        </p:txBody>
      </p:sp>
      <p:sp>
        <p:nvSpPr>
          <p:cNvPr id="12" name="Nivel de texto 1…"/>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65;p1"/>
          <p:cNvSpPr txBox="1"/>
          <p:nvPr/>
        </p:nvSpPr>
        <p:spPr>
          <a:xfrm>
            <a:off x="1139099" y="834800"/>
            <a:ext cx="4156802" cy="3693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200" b="1">
                <a:solidFill>
                  <a:srgbClr val="741B47"/>
                </a:solidFill>
                <a:latin typeface="Calibri"/>
                <a:ea typeface="Calibri"/>
                <a:cs typeface="Calibri"/>
                <a:sym typeface="Calibri"/>
              </a:defRPr>
            </a:pPr>
            <a:r>
              <a:rPr dirty="0"/>
              <a:t>SECTOR METALMECÁNICA </a:t>
            </a:r>
            <a:r>
              <a:rPr b="0" dirty="0"/>
              <a:t>| NIVEL </a:t>
            </a:r>
            <a:r>
              <a:rPr lang="es-ES" b="0" dirty="0" smtClean="0"/>
              <a:t>4</a:t>
            </a:r>
            <a:r>
              <a:rPr b="0" dirty="0" smtClean="0"/>
              <a:t>° </a:t>
            </a:r>
            <a:r>
              <a:rPr b="0" dirty="0"/>
              <a:t>MEDIO</a:t>
            </a:r>
          </a:p>
        </p:txBody>
      </p:sp>
      <p:sp>
        <p:nvSpPr>
          <p:cNvPr id="7"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err="1">
                <a:solidFill>
                  <a:schemeClr val="lt1"/>
                </a:solidFill>
                <a:latin typeface="Calibri"/>
                <a:ea typeface="Calibri"/>
                <a:cs typeface="Calibri"/>
                <a:sym typeface="Calibri"/>
              </a:rPr>
              <a:t>En</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palabras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8"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i="0" u="none" strike="noStrike" cap="none" dirty="0" smtClean="0">
                <a:solidFill>
                  <a:srgbClr val="000000"/>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9" name="Google Shape;61;p13"/>
          <p:cNvSpPr txBox="1">
            <a:spLocks/>
          </p:cNvSpPr>
          <p:nvPr/>
        </p:nvSpPr>
        <p:spPr>
          <a:xfrm>
            <a:off x="365424" y="2361011"/>
            <a:ext cx="8740476" cy="4035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smtClean="0">
                <a:solidFill>
                  <a:srgbClr val="741B47"/>
                </a:solidFill>
                <a:latin typeface="Calibri" panose="020F0502020204030204" pitchFamily="34" charset="0"/>
                <a:ea typeface="Roboto"/>
                <a:cs typeface="Calibri" panose="020F0502020204030204" pitchFamily="34" charset="0"/>
                <a:sym typeface="Roboto"/>
              </a:rPr>
              <a:t>MANTENIMIENTO DE MOTORES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0" y="2900325"/>
            <a:ext cx="6623363" cy="335184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039" y="3300367"/>
            <a:ext cx="1818807" cy="3168932"/>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96" y="3320875"/>
            <a:ext cx="2205558" cy="3143056"/>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2"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pic>
        <p:nvPicPr>
          <p:cNvPr id="13" name="Google Shape;193;p7" descr="Google Shape;193;p7"/>
          <p:cNvPicPr>
            <a:picLocks noChangeAspect="1"/>
          </p:cNvPicPr>
          <p:nvPr/>
        </p:nvPicPr>
        <p:blipFill>
          <a:blip r:embed="rId2">
            <a:extLst/>
          </a:blip>
          <a:stretch>
            <a:fillRect/>
          </a:stretch>
        </p:blipFill>
        <p:spPr>
          <a:xfrm flipH="1">
            <a:off x="-5501465" y="2713814"/>
            <a:ext cx="4619426" cy="4673061"/>
          </a:xfrm>
          <a:prstGeom prst="rect">
            <a:avLst/>
          </a:prstGeom>
          <a:ln w="12700">
            <a:miter lim="400000"/>
          </a:ln>
        </p:spPr>
      </p:pic>
      <p:sp>
        <p:nvSpPr>
          <p:cNvPr id="9" name="CuadroTexto 8"/>
          <p:cNvSpPr txBox="1"/>
          <p:nvPr/>
        </p:nvSpPr>
        <p:spPr>
          <a:xfrm>
            <a:off x="575669" y="2430368"/>
            <a:ext cx="2575746" cy="4431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a:solidFill>
                  <a:schemeClr val="bg2">
                    <a:lumMod val="50000"/>
                  </a:schemeClr>
                </a:solidFill>
                <a:latin typeface="Calibri" charset="0"/>
                <a:ea typeface="Calibri" charset="0"/>
                <a:cs typeface="Calibri" charset="0"/>
              </a:rPr>
              <a:t>BUJÍAS DE </a:t>
            </a:r>
            <a:r>
              <a:rPr lang="es-CL" sz="1600" b="1" dirty="0" smtClean="0">
                <a:solidFill>
                  <a:schemeClr val="bg2">
                    <a:lumMod val="50000"/>
                  </a:schemeClr>
                </a:solidFill>
                <a:latin typeface="Calibri" charset="0"/>
                <a:ea typeface="Calibri" charset="0"/>
                <a:cs typeface="Calibri" charset="0"/>
              </a:rPr>
              <a:t>ENCENDIDO</a:t>
            </a:r>
          </a:p>
          <a:p>
            <a:r>
              <a:rPr lang="es-ES_tradnl" altLang="es-CL" sz="1600" b="1" dirty="0">
                <a:solidFill>
                  <a:schemeClr val="tx2">
                    <a:lumMod val="75000"/>
                  </a:schemeClr>
                </a:solidFill>
                <a:latin typeface="Calibri" charset="0"/>
                <a:ea typeface="Calibri" charset="0"/>
                <a:cs typeface="Calibri" charset="0"/>
              </a:rPr>
              <a:t>TEMPERATURA DE TRABAJO DE BUJÍAS DE </a:t>
            </a:r>
            <a:r>
              <a:rPr lang="es-ES_tradnl" altLang="es-CL" sz="1600" b="1" dirty="0" smtClean="0">
                <a:solidFill>
                  <a:schemeClr val="tx2">
                    <a:lumMod val="75000"/>
                  </a:schemeClr>
                </a:solidFill>
                <a:latin typeface="Calibri" charset="0"/>
                <a:ea typeface="Calibri" charset="0"/>
                <a:cs typeface="Calibri" charset="0"/>
              </a:rPr>
              <a:t>ENCENDIDO</a:t>
            </a:r>
          </a:p>
          <a:p>
            <a:endParaRPr lang="es-ES_tradnl" sz="1600" b="1" dirty="0">
              <a:solidFill>
                <a:schemeClr val="bg2">
                  <a:lumMod val="50000"/>
                </a:schemeClr>
              </a:solidFill>
              <a:latin typeface="Calibri" charset="0"/>
              <a:ea typeface="Calibri" charset="0"/>
              <a:cs typeface="Calibri" charset="0"/>
            </a:endParaRPr>
          </a:p>
          <a:p>
            <a:r>
              <a:rPr lang="es-CL" sz="1600" dirty="0">
                <a:solidFill>
                  <a:schemeClr val="bg2">
                    <a:lumMod val="50000"/>
                  </a:schemeClr>
                </a:solidFill>
                <a:latin typeface="Calibri" charset="0"/>
                <a:ea typeface="Calibri" charset="0"/>
                <a:cs typeface="Calibri" charset="0"/>
              </a:rPr>
              <a:t>La zona de trabajo óptima de la </a:t>
            </a:r>
            <a:r>
              <a:rPr lang="es-CL" sz="1600" dirty="0" smtClean="0">
                <a:solidFill>
                  <a:schemeClr val="bg2">
                    <a:lumMod val="50000"/>
                  </a:schemeClr>
                </a:solidFill>
                <a:latin typeface="Calibri" charset="0"/>
                <a:ea typeface="Calibri" charset="0"/>
                <a:cs typeface="Calibri" charset="0"/>
              </a:rPr>
              <a:t>bujía es </a:t>
            </a:r>
            <a:r>
              <a:rPr lang="es-CL" sz="1600" dirty="0">
                <a:solidFill>
                  <a:schemeClr val="bg2">
                    <a:lumMod val="50000"/>
                  </a:schemeClr>
                </a:solidFill>
                <a:latin typeface="Calibri" charset="0"/>
                <a:ea typeface="Calibri" charset="0"/>
                <a:cs typeface="Calibri" charset="0"/>
              </a:rPr>
              <a:t>también la zona donde la bujía realiza su auto limpieza </a:t>
            </a:r>
            <a:r>
              <a:rPr lang="es-CL" sz="1600" dirty="0" smtClean="0">
                <a:solidFill>
                  <a:schemeClr val="bg2">
                    <a:lumMod val="50000"/>
                  </a:schemeClr>
                </a:solidFill>
                <a:latin typeface="Calibri" charset="0"/>
                <a:ea typeface="Calibri" charset="0"/>
                <a:cs typeface="Calibri" charset="0"/>
              </a:rPr>
              <a:t>durante el </a:t>
            </a:r>
            <a:r>
              <a:rPr lang="es-CL" sz="1600" dirty="0">
                <a:solidFill>
                  <a:schemeClr val="bg2">
                    <a:lumMod val="50000"/>
                  </a:schemeClr>
                </a:solidFill>
                <a:latin typeface="Calibri" charset="0"/>
                <a:ea typeface="Calibri" charset="0"/>
                <a:cs typeface="Calibri" charset="0"/>
              </a:rPr>
              <a:t>funcionamiento</a:t>
            </a:r>
            <a:r>
              <a:rPr lang="es-CL" sz="1600" dirty="0" smtClean="0">
                <a:solidFill>
                  <a:schemeClr val="bg2">
                    <a:lumMod val="50000"/>
                  </a:schemeClr>
                </a:solidFill>
                <a:latin typeface="Calibri" charset="0"/>
                <a:ea typeface="Calibri" charset="0"/>
                <a:cs typeface="Calibri" charset="0"/>
              </a:rPr>
              <a:t>.</a:t>
            </a:r>
          </a:p>
          <a:p>
            <a:endParaRPr lang="es-CL" sz="1600" dirty="0">
              <a:solidFill>
                <a:schemeClr val="bg2">
                  <a:lumMod val="50000"/>
                </a:schemeClr>
              </a:solidFill>
              <a:latin typeface="Calibri" charset="0"/>
              <a:ea typeface="Calibri" charset="0"/>
              <a:cs typeface="Calibri" charset="0"/>
            </a:endParaRPr>
          </a:p>
          <a:p>
            <a:r>
              <a:rPr lang="es-CL" sz="1600" dirty="0">
                <a:solidFill>
                  <a:schemeClr val="bg2">
                    <a:lumMod val="50000"/>
                  </a:schemeClr>
                </a:solidFill>
                <a:latin typeface="Calibri" charset="0"/>
                <a:ea typeface="Calibri" charset="0"/>
                <a:cs typeface="Calibri" charset="0"/>
              </a:rPr>
              <a:t>Sobre los 1.000ºC de </a:t>
            </a:r>
            <a:r>
              <a:rPr lang="es-CL" sz="1600" dirty="0" smtClean="0">
                <a:solidFill>
                  <a:schemeClr val="bg2">
                    <a:lumMod val="50000"/>
                  </a:schemeClr>
                </a:solidFill>
                <a:latin typeface="Calibri" charset="0"/>
                <a:ea typeface="Calibri" charset="0"/>
                <a:cs typeface="Calibri" charset="0"/>
              </a:rPr>
              <a:t>temperatura la </a:t>
            </a:r>
            <a:r>
              <a:rPr lang="es-CL" sz="1600" dirty="0">
                <a:solidFill>
                  <a:schemeClr val="bg2">
                    <a:lumMod val="50000"/>
                  </a:schemeClr>
                </a:solidFill>
                <a:latin typeface="Calibri" charset="0"/>
                <a:ea typeface="Calibri" charset="0"/>
                <a:cs typeface="Calibri" charset="0"/>
              </a:rPr>
              <a:t>bujía provocará detonación </a:t>
            </a:r>
            <a:r>
              <a:rPr lang="es-CL" sz="1600" dirty="0" smtClean="0">
                <a:solidFill>
                  <a:schemeClr val="bg2">
                    <a:lumMod val="50000"/>
                  </a:schemeClr>
                </a:solidFill>
                <a:latin typeface="Calibri" charset="0"/>
                <a:ea typeface="Calibri" charset="0"/>
                <a:cs typeface="Calibri" charset="0"/>
              </a:rPr>
              <a:t>y auto </a:t>
            </a:r>
            <a:r>
              <a:rPr lang="es-CL" sz="1600" dirty="0">
                <a:solidFill>
                  <a:schemeClr val="bg2">
                    <a:lumMod val="50000"/>
                  </a:schemeClr>
                </a:solidFill>
                <a:latin typeface="Calibri" charset="0"/>
                <a:ea typeface="Calibri" charset="0"/>
                <a:cs typeface="Calibri" charset="0"/>
              </a:rPr>
              <a:t>encendido en el motor.</a:t>
            </a:r>
          </a:p>
          <a:p>
            <a:endParaRPr lang="es-CL" sz="1600" dirty="0">
              <a:solidFill>
                <a:schemeClr val="bg2">
                  <a:lumMod val="50000"/>
                </a:schemeClr>
              </a:solidFill>
              <a:latin typeface="Avenir Medium" panose="02000503020000020003" pitchFamily="2" charset="0"/>
            </a:endParaRPr>
          </a:p>
          <a:p>
            <a:endParaRPr lang="es-CL" sz="1600" b="1" dirty="0">
              <a:latin typeface="Calibri" charset="0"/>
              <a:ea typeface="Calibri" charset="0"/>
              <a:cs typeface="Calibri" charset="0"/>
            </a:endParaRPr>
          </a:p>
          <a:p>
            <a:pPr algn="just"/>
            <a:endParaRPr lang="es-CL" sz="1600" b="1" dirty="0">
              <a:solidFill>
                <a:schemeClr val="bg2">
                  <a:lumMod val="50000"/>
                </a:schemeClr>
              </a:solidFill>
              <a:latin typeface="Calibri" charset="0"/>
              <a:ea typeface="Calibri" charset="0"/>
              <a:cs typeface="Calibri" charset="0"/>
            </a:endParaRPr>
          </a:p>
          <a:p>
            <a:pPr marL="0" marR="0" indent="0" algn="ctr" defTabSz="914400" rtl="0" fontAlgn="auto" latinLnBrk="0" hangingPunct="0">
              <a:lnSpc>
                <a:spcPct val="100000"/>
              </a:lnSpc>
              <a:spcBef>
                <a:spcPts val="0"/>
              </a:spcBef>
              <a:spcAft>
                <a:spcPts val="0"/>
              </a:spcAft>
              <a:buClrTx/>
              <a:buSzTx/>
              <a:buFontTx/>
              <a:buNone/>
              <a:tabLst/>
            </a:pP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317" y="2430368"/>
            <a:ext cx="5819292" cy="419403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8"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9" name="CuadroTexto 8"/>
          <p:cNvSpPr txBox="1"/>
          <p:nvPr/>
        </p:nvSpPr>
        <p:spPr>
          <a:xfrm>
            <a:off x="575669" y="2430368"/>
            <a:ext cx="3980002" cy="47910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a:solidFill>
                  <a:schemeClr val="bg2">
                    <a:lumMod val="50000"/>
                  </a:schemeClr>
                </a:solidFill>
                <a:latin typeface="Calibri" charset="0"/>
                <a:ea typeface="Calibri" charset="0"/>
                <a:cs typeface="Calibri" charset="0"/>
              </a:rPr>
              <a:t>BUJÍAS DE </a:t>
            </a:r>
            <a:r>
              <a:rPr lang="es-CL" sz="1600" b="1" dirty="0" smtClean="0">
                <a:solidFill>
                  <a:schemeClr val="bg2">
                    <a:lumMod val="50000"/>
                  </a:schemeClr>
                </a:solidFill>
                <a:latin typeface="Calibri" charset="0"/>
                <a:ea typeface="Calibri" charset="0"/>
                <a:cs typeface="Calibri" charset="0"/>
              </a:rPr>
              <a:t>ENCENDIDO</a:t>
            </a:r>
          </a:p>
          <a:p>
            <a:r>
              <a:rPr lang="es-ES_tradnl" altLang="es-CL" sz="1600" b="1" dirty="0" smtClean="0">
                <a:solidFill>
                  <a:schemeClr val="tx2">
                    <a:lumMod val="75000"/>
                  </a:schemeClr>
                </a:solidFill>
                <a:latin typeface="Calibri" charset="0"/>
                <a:ea typeface="Calibri" charset="0"/>
                <a:cs typeface="Calibri" charset="0"/>
              </a:rPr>
              <a:t>GRADO TÉRMICO DE BUJÍAS DE ENCENDIDO</a:t>
            </a:r>
          </a:p>
          <a:p>
            <a:endParaRPr lang="es-ES_tradnl" sz="1600" b="1"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En los motores con baja Relación de Compresión no se alcanza una temperatura muy alta por lo que, si se utiliza una bujía fría, no se producirá una quema completa de la mezcla combustible comprimida de forma óptima.    </a:t>
            </a:r>
          </a:p>
          <a:p>
            <a:endParaRPr lang="es-CL" sz="1600" dirty="0">
              <a:solidFill>
                <a:schemeClr val="bg2">
                  <a:lumMod val="50000"/>
                </a:schemeClr>
              </a:solidFill>
              <a:latin typeface="Calibri" charset="0"/>
              <a:ea typeface="Calibri" charset="0"/>
              <a:cs typeface="Calibri" charset="0"/>
            </a:endParaRPr>
          </a:p>
          <a:p>
            <a:pPr algn="just">
              <a:lnSpc>
                <a:spcPts val="1960"/>
              </a:lnSpc>
            </a:pPr>
            <a:r>
              <a:rPr lang="es-CL" sz="1600" dirty="0">
                <a:solidFill>
                  <a:schemeClr val="bg2">
                    <a:lumMod val="50000"/>
                  </a:schemeClr>
                </a:solidFill>
                <a:latin typeface="Calibri" charset="0"/>
                <a:ea typeface="Calibri" charset="0"/>
                <a:cs typeface="Calibri" charset="0"/>
              </a:rPr>
              <a:t>Además, la bujía fría instalada en un motor con baja relación de compresión se contaminará con hollín rápidamente, lo que puede provocar fallas de encendido en la bujía o fallas de cilindros por no prodicirse la chispa adecuada.</a:t>
            </a:r>
          </a:p>
          <a:p>
            <a:endParaRPr lang="es-CL" sz="1600" dirty="0">
              <a:solidFill>
                <a:schemeClr val="bg2">
                  <a:lumMod val="50000"/>
                </a:schemeClr>
              </a:solidFill>
              <a:latin typeface="Avenir Medium" panose="02000503020000020003" pitchFamily="2" charset="0"/>
            </a:endParaRPr>
          </a:p>
          <a:p>
            <a:endParaRPr lang="es-CL" sz="1600" b="1" dirty="0">
              <a:latin typeface="Calibri" charset="0"/>
              <a:ea typeface="Calibri" charset="0"/>
              <a:cs typeface="Calibri" charset="0"/>
            </a:endParaRPr>
          </a:p>
          <a:p>
            <a:pPr algn="just"/>
            <a:endParaRPr lang="es-CL" sz="1600" b="1" dirty="0">
              <a:solidFill>
                <a:schemeClr val="bg2">
                  <a:lumMod val="50000"/>
                </a:schemeClr>
              </a:solidFill>
              <a:latin typeface="Calibri" charset="0"/>
              <a:ea typeface="Calibri" charset="0"/>
              <a:cs typeface="Calibri" charset="0"/>
            </a:endParaRPr>
          </a:p>
          <a:p>
            <a:pPr marL="0" marR="0" indent="0" algn="ctr" defTabSz="914400" rtl="0" fontAlgn="auto" latinLnBrk="0" hangingPunct="0">
              <a:lnSpc>
                <a:spcPct val="100000"/>
              </a:lnSpc>
              <a:spcBef>
                <a:spcPts val="0"/>
              </a:spcBef>
              <a:spcAft>
                <a:spcPts val="0"/>
              </a:spcAft>
              <a:buClrTx/>
              <a:buSzTx/>
              <a:buFontTx/>
              <a:buNone/>
              <a:tabLst/>
            </a:pP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162" y="2432846"/>
            <a:ext cx="3701952" cy="404901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p:cNvSpPr/>
          <p:nvPr/>
        </p:nvSpPr>
        <p:spPr>
          <a:xfrm>
            <a:off x="452174" y="2225739"/>
            <a:ext cx="9900140" cy="4276296"/>
          </a:xfrm>
          <a:prstGeom prst="roundRect">
            <a:avLst>
              <a:gd name="adj" fmla="val 8457"/>
            </a:avLst>
          </a:prstGeom>
          <a:solidFill>
            <a:srgbClr val="E9E1E4"/>
          </a:solidFill>
          <a:ln w="12700">
            <a:miter lim="400000"/>
          </a:ln>
        </p:spPr>
        <p:txBody>
          <a:bodyPr lIns="0" tIns="0" rIns="0" bIns="0" anchor="ctr"/>
          <a:lstStyle/>
          <a:p>
            <a:endParaRPr/>
          </a:p>
        </p:txBody>
      </p:sp>
      <p:sp>
        <p:nvSpPr>
          <p:cNvPr id="26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5"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6" name="CuadroTexto 5"/>
          <p:cNvSpPr txBox="1"/>
          <p:nvPr/>
        </p:nvSpPr>
        <p:spPr>
          <a:xfrm>
            <a:off x="802071" y="2512013"/>
            <a:ext cx="4485793" cy="42678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a:solidFill>
                  <a:schemeClr val="bg2">
                    <a:lumMod val="50000"/>
                  </a:schemeClr>
                </a:solidFill>
                <a:latin typeface="Calibri" charset="0"/>
                <a:ea typeface="Calibri" charset="0"/>
                <a:cs typeface="Calibri" charset="0"/>
              </a:rPr>
              <a:t>BUJÍAS DE </a:t>
            </a:r>
            <a:r>
              <a:rPr lang="es-CL" sz="1600" b="1" dirty="0" smtClean="0">
                <a:solidFill>
                  <a:schemeClr val="bg2">
                    <a:lumMod val="50000"/>
                  </a:schemeClr>
                </a:solidFill>
                <a:latin typeface="Calibri" charset="0"/>
                <a:ea typeface="Calibri" charset="0"/>
                <a:cs typeface="Calibri" charset="0"/>
              </a:rPr>
              <a:t>ENCENDIDO</a:t>
            </a:r>
          </a:p>
          <a:p>
            <a:r>
              <a:rPr lang="es-ES_tradnl" altLang="es-CL" sz="1600" b="1" dirty="0" smtClean="0">
                <a:solidFill>
                  <a:srgbClr val="751A47"/>
                </a:solidFill>
                <a:latin typeface="Calibri" charset="0"/>
                <a:ea typeface="Calibri" charset="0"/>
                <a:cs typeface="Calibri" charset="0"/>
              </a:rPr>
              <a:t>GRADO TÉRMICO DE BUJÍAS DE ENCENDIDO</a:t>
            </a:r>
          </a:p>
          <a:p>
            <a:endParaRPr lang="es-ES_tradnl" sz="1600" b="1" dirty="0">
              <a:solidFill>
                <a:schemeClr val="bg2">
                  <a:lumMod val="50000"/>
                </a:schemeClr>
              </a:solidFill>
              <a:latin typeface="Calibri" charset="0"/>
              <a:ea typeface="Calibri" charset="0"/>
              <a:cs typeface="Calibri" charset="0"/>
            </a:endParaRPr>
          </a:p>
          <a:p>
            <a:r>
              <a:rPr lang="es-CL" sz="1600" dirty="0">
                <a:solidFill>
                  <a:schemeClr val="bg2">
                    <a:lumMod val="50000"/>
                  </a:schemeClr>
                </a:solidFill>
                <a:latin typeface="Calibri" charset="0"/>
                <a:ea typeface="Calibri" charset="0"/>
                <a:cs typeface="Calibri" charset="0"/>
              </a:rPr>
              <a:t>Existen bujías con diferentes números de electrodos de masa, pueden ser de 1, 2, 3 y hasta 4 </a:t>
            </a:r>
            <a:r>
              <a:rPr lang="es-CL" sz="1600" dirty="0" smtClean="0">
                <a:solidFill>
                  <a:schemeClr val="bg2">
                    <a:lumMod val="50000"/>
                  </a:schemeClr>
                </a:solidFill>
                <a:latin typeface="Calibri" charset="0"/>
                <a:ea typeface="Calibri" charset="0"/>
                <a:cs typeface="Calibri" charset="0"/>
              </a:rPr>
              <a:t>electrodos</a:t>
            </a:r>
            <a:br>
              <a:rPr lang="es-CL" sz="1600" dirty="0" smtClean="0">
                <a:solidFill>
                  <a:schemeClr val="bg2">
                    <a:lumMod val="50000"/>
                  </a:schemeClr>
                </a:solidFill>
                <a:latin typeface="Calibri" charset="0"/>
                <a:ea typeface="Calibri" charset="0"/>
                <a:cs typeface="Calibri" charset="0"/>
              </a:rPr>
            </a:br>
            <a:r>
              <a:rPr lang="es-CL" sz="1600" dirty="0" smtClean="0">
                <a:solidFill>
                  <a:schemeClr val="bg2">
                    <a:lumMod val="50000"/>
                  </a:schemeClr>
                </a:solidFill>
                <a:latin typeface="Calibri" charset="0"/>
                <a:ea typeface="Calibri" charset="0"/>
                <a:cs typeface="Calibri" charset="0"/>
              </a:rPr>
              <a:t>de masa. La </a:t>
            </a:r>
            <a:r>
              <a:rPr lang="es-CL" sz="1600" dirty="0">
                <a:solidFill>
                  <a:schemeClr val="bg2">
                    <a:lumMod val="50000"/>
                  </a:schemeClr>
                </a:solidFill>
                <a:latin typeface="Calibri" charset="0"/>
                <a:ea typeface="Calibri" charset="0"/>
                <a:cs typeface="Calibri" charset="0"/>
              </a:rPr>
              <a:t>cantidad de electrodos de masa lo que permite es asegurar un buen salto de chispa, </a:t>
            </a:r>
            <a:r>
              <a:rPr lang="es-CL" sz="1600" dirty="0" smtClean="0">
                <a:solidFill>
                  <a:schemeClr val="bg2">
                    <a:lumMod val="50000"/>
                  </a:schemeClr>
                </a:solidFill>
                <a:latin typeface="Calibri" charset="0"/>
                <a:ea typeface="Calibri" charset="0"/>
                <a:cs typeface="Calibri" charset="0"/>
              </a:rPr>
              <a:t>ya</a:t>
            </a:r>
            <a:br>
              <a:rPr lang="es-CL" sz="1600" dirty="0" smtClean="0">
                <a:solidFill>
                  <a:schemeClr val="bg2">
                    <a:lumMod val="50000"/>
                  </a:schemeClr>
                </a:solidFill>
                <a:latin typeface="Calibri" charset="0"/>
                <a:ea typeface="Calibri" charset="0"/>
                <a:cs typeface="Calibri" charset="0"/>
              </a:rPr>
            </a:br>
            <a:r>
              <a:rPr lang="es-CL" sz="1600" dirty="0" smtClean="0">
                <a:solidFill>
                  <a:schemeClr val="bg2">
                    <a:lumMod val="50000"/>
                  </a:schemeClr>
                </a:solidFill>
                <a:latin typeface="Calibri" charset="0"/>
                <a:ea typeface="Calibri" charset="0"/>
                <a:cs typeface="Calibri" charset="0"/>
              </a:rPr>
              <a:t>que la </a:t>
            </a:r>
            <a:r>
              <a:rPr lang="es-CL" sz="1600" dirty="0">
                <a:solidFill>
                  <a:schemeClr val="bg2">
                    <a:lumMod val="50000"/>
                  </a:schemeClr>
                </a:solidFill>
                <a:latin typeface="Calibri" charset="0"/>
                <a:ea typeface="Calibri" charset="0"/>
                <a:cs typeface="Calibri" charset="0"/>
              </a:rPr>
              <a:t>chispa saltará al electrodo que </a:t>
            </a:r>
            <a:r>
              <a:rPr lang="es-CL" sz="1600" dirty="0" smtClean="0">
                <a:solidFill>
                  <a:schemeClr val="bg2">
                    <a:lumMod val="50000"/>
                  </a:schemeClr>
                </a:solidFill>
                <a:latin typeface="Calibri" charset="0"/>
                <a:ea typeface="Calibri" charset="0"/>
                <a:cs typeface="Calibri" charset="0"/>
              </a:rPr>
              <a:t>presente</a:t>
            </a:r>
            <a:br>
              <a:rPr lang="es-CL" sz="1600" dirty="0" smtClean="0">
                <a:solidFill>
                  <a:schemeClr val="bg2">
                    <a:lumMod val="50000"/>
                  </a:schemeClr>
                </a:solidFill>
                <a:latin typeface="Calibri" charset="0"/>
                <a:ea typeface="Calibri" charset="0"/>
                <a:cs typeface="Calibri" charset="0"/>
              </a:rPr>
            </a:br>
            <a:r>
              <a:rPr lang="es-CL" sz="1600" dirty="0" smtClean="0">
                <a:solidFill>
                  <a:schemeClr val="bg2">
                    <a:lumMod val="50000"/>
                  </a:schemeClr>
                </a:solidFill>
                <a:latin typeface="Calibri" charset="0"/>
                <a:ea typeface="Calibri" charset="0"/>
                <a:cs typeface="Calibri" charset="0"/>
              </a:rPr>
              <a:t>menos </a:t>
            </a:r>
            <a:r>
              <a:rPr lang="es-CL" sz="1600" dirty="0">
                <a:solidFill>
                  <a:schemeClr val="bg2">
                    <a:lumMod val="50000"/>
                  </a:schemeClr>
                </a:solidFill>
                <a:latin typeface="Calibri" charset="0"/>
                <a:ea typeface="Calibri" charset="0"/>
                <a:cs typeface="Calibri" charset="0"/>
              </a:rPr>
              <a:t>resistencia.</a:t>
            </a:r>
          </a:p>
          <a:p>
            <a:pPr>
              <a:lnSpc>
                <a:spcPts val="1960"/>
              </a:lnSpc>
            </a:pPr>
            <a:r>
              <a:rPr lang="es-CL" sz="1600" dirty="0">
                <a:solidFill>
                  <a:schemeClr val="bg2">
                    <a:lumMod val="50000"/>
                  </a:schemeClr>
                </a:solidFill>
                <a:latin typeface="Calibri" charset="0"/>
                <a:ea typeface="Calibri" charset="0"/>
                <a:cs typeface="Calibri" charset="0"/>
              </a:rPr>
              <a:t>Siempre saltará una sola chispa, solo que lo hará al electrodo de masa que presente menos resistencia que el resto</a:t>
            </a:r>
            <a:r>
              <a:rPr lang="es-CL" sz="1600" dirty="0" smtClean="0">
                <a:solidFill>
                  <a:schemeClr val="bg2">
                    <a:lumMod val="50000"/>
                  </a:schemeClr>
                </a:solidFill>
                <a:latin typeface="Calibri" charset="0"/>
                <a:ea typeface="Calibri" charset="0"/>
                <a:cs typeface="Calibri" charset="0"/>
              </a:rPr>
              <a:t>.</a:t>
            </a:r>
          </a:p>
          <a:p>
            <a:pPr>
              <a:lnSpc>
                <a:spcPts val="1960"/>
              </a:lnSpc>
            </a:pPr>
            <a:r>
              <a:rPr lang="es-CL" sz="1600" dirty="0">
                <a:solidFill>
                  <a:schemeClr val="bg2">
                    <a:lumMod val="50000"/>
                  </a:schemeClr>
                </a:solidFill>
                <a:latin typeface="Calibri" charset="0"/>
                <a:ea typeface="Calibri" charset="0"/>
                <a:cs typeface="Calibri" charset="0"/>
              </a:rPr>
              <a:t>Las bujías de más de un electrrodo de masa </a:t>
            </a:r>
            <a:r>
              <a:rPr lang="es-CL" sz="1600" dirty="0" smtClean="0">
                <a:solidFill>
                  <a:schemeClr val="bg2">
                    <a:lumMod val="50000"/>
                  </a:schemeClr>
                </a:solidFill>
                <a:latin typeface="Calibri" charset="0"/>
                <a:ea typeface="Calibri" charset="0"/>
                <a:cs typeface="Calibri" charset="0"/>
              </a:rPr>
              <a:t>tienden a </a:t>
            </a:r>
            <a:r>
              <a:rPr lang="es-CL" sz="1600" dirty="0">
                <a:solidFill>
                  <a:schemeClr val="bg2">
                    <a:lumMod val="50000"/>
                  </a:schemeClr>
                </a:solidFill>
                <a:latin typeface="Calibri" charset="0"/>
                <a:ea typeface="Calibri" charset="0"/>
                <a:cs typeface="Calibri" charset="0"/>
              </a:rPr>
              <a:t>tener más durabilidad que las de un solo electrodo de masa, y además permiten más opciones de chispas.</a:t>
            </a:r>
          </a:p>
          <a:p>
            <a:pPr>
              <a:lnSpc>
                <a:spcPts val="1960"/>
              </a:lnSpc>
            </a:pPr>
            <a:endParaRPr lang="es-CL" sz="1600" dirty="0">
              <a:solidFill>
                <a:schemeClr val="bg2">
                  <a:lumMod val="50000"/>
                </a:schemeClr>
              </a:solidFill>
              <a:latin typeface="Calibri" charset="0"/>
              <a:ea typeface="Calibri" charset="0"/>
              <a:cs typeface="Calibri" charset="0"/>
            </a:endParaRPr>
          </a:p>
          <a:p>
            <a:pPr>
              <a:lnSpc>
                <a:spcPts val="1960"/>
              </a:lnSpc>
            </a:pP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2" name="Elipse 1"/>
          <p:cNvSpPr/>
          <p:nvPr/>
        </p:nvSpPr>
        <p:spPr>
          <a:xfrm>
            <a:off x="5418573" y="2446697"/>
            <a:ext cx="3858720" cy="3858720"/>
          </a:xfrm>
          <a:prstGeom prst="ellipse">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477" y="3179106"/>
            <a:ext cx="2713208" cy="2408252"/>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400" name="Google Shape;321;p2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12" name="Google Shape;191;p46"/>
          <p:cNvPicPr preferRelativeResize="0"/>
          <p:nvPr/>
        </p:nvPicPr>
        <p:blipFill rotWithShape="1">
          <a:blip r:embed="rId2">
            <a:alphaModFix/>
          </a:blip>
          <a:srcRect/>
          <a:stretch/>
        </p:blipFill>
        <p:spPr>
          <a:xfrm>
            <a:off x="5941562" y="1567119"/>
            <a:ext cx="2962656" cy="5248656"/>
          </a:xfrm>
          <a:prstGeom prst="rect">
            <a:avLst/>
          </a:prstGeom>
          <a:noFill/>
          <a:ln>
            <a:noFill/>
          </a:ln>
        </p:spPr>
      </p:pic>
      <p:sp>
        <p:nvSpPr>
          <p:cNvPr id="13" name="Google Shape;192;p46"/>
          <p:cNvSpPr txBox="1"/>
          <p:nvPr/>
        </p:nvSpPr>
        <p:spPr>
          <a:xfrm>
            <a:off x="506729" y="5822930"/>
            <a:ext cx="49956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741B47"/>
                </a:solidFill>
                <a:latin typeface="Calibri"/>
                <a:ea typeface="Calibri"/>
                <a:cs typeface="Calibri"/>
                <a:sym typeface="Calibri"/>
              </a:rPr>
              <a:t>¡Comparte tus respuestas!</a:t>
            </a:r>
            <a:endParaRPr sz="1400" b="0" i="0" u="none" strike="noStrike" cap="none">
              <a:solidFill>
                <a:srgbClr val="000000"/>
              </a:solidFill>
              <a:latin typeface="Arial"/>
              <a:ea typeface="Arial"/>
              <a:cs typeface="Arial"/>
              <a:sym typeface="Arial"/>
            </a:endParaRPr>
          </a:p>
        </p:txBody>
      </p:sp>
      <p:sp>
        <p:nvSpPr>
          <p:cNvPr id="14" name="Google Shape;193;p46"/>
          <p:cNvSpPr/>
          <p:nvPr/>
        </p:nvSpPr>
        <p:spPr>
          <a:xfrm>
            <a:off x="371783" y="2258677"/>
            <a:ext cx="5146800" cy="1186652"/>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194;p46"/>
          <p:cNvPicPr preferRelativeResize="0"/>
          <p:nvPr/>
        </p:nvPicPr>
        <p:blipFill rotWithShape="1">
          <a:blip r:embed="rId3">
            <a:alphaModFix/>
          </a:blip>
          <a:srcRect/>
          <a:stretch/>
        </p:blipFill>
        <p:spPr>
          <a:xfrm>
            <a:off x="5262651" y="2061749"/>
            <a:ext cx="477100" cy="477100"/>
          </a:xfrm>
          <a:prstGeom prst="rect">
            <a:avLst/>
          </a:prstGeom>
          <a:noFill/>
          <a:ln>
            <a:noFill/>
          </a:ln>
        </p:spPr>
      </p:pic>
      <p:sp>
        <p:nvSpPr>
          <p:cNvPr id="16" name="Google Shape;195;p46"/>
          <p:cNvSpPr txBox="1"/>
          <p:nvPr/>
        </p:nvSpPr>
        <p:spPr>
          <a:xfrm>
            <a:off x="732228" y="2541232"/>
            <a:ext cx="4425900" cy="512210"/>
          </a:xfrm>
          <a:prstGeom prst="rect">
            <a:avLst/>
          </a:prstGeom>
          <a:noFill/>
          <a:ln>
            <a:noFill/>
          </a:ln>
        </p:spPr>
        <p:txBody>
          <a:bodyPr spcFirstLastPara="1" wrap="square" lIns="91425" tIns="45700" rIns="91425" bIns="45700" anchor="t" anchorCtr="0">
            <a:noAutofit/>
          </a:bodyPr>
          <a:lstStyle/>
          <a:p>
            <a:r>
              <a:rPr lang="es-ES" sz="1600" dirty="0" smtClean="0">
                <a:latin typeface="Calibri" charset="0"/>
                <a:ea typeface="Calibri" charset="0"/>
                <a:cs typeface="Calibri" charset="0"/>
              </a:rPr>
              <a:t>¿Todos </a:t>
            </a:r>
            <a:r>
              <a:rPr lang="es-ES" sz="1600" dirty="0">
                <a:latin typeface="Calibri" charset="0"/>
                <a:ea typeface="Calibri" charset="0"/>
                <a:cs typeface="Calibri" charset="0"/>
              </a:rPr>
              <a:t>las bujías son iguales?</a:t>
            </a:r>
          </a:p>
          <a:p>
            <a:r>
              <a:rPr lang="es-ES" sz="1600" dirty="0" smtClean="0">
                <a:latin typeface="Calibri" charset="0"/>
                <a:ea typeface="Calibri" charset="0"/>
                <a:cs typeface="Calibri" charset="0"/>
              </a:rPr>
              <a:t>Comenta.</a:t>
            </a:r>
            <a:endParaRPr lang="es-ES" sz="1600" dirty="0">
              <a:latin typeface="Calibri" charset="0"/>
              <a:ea typeface="Calibri" charset="0"/>
              <a:cs typeface="Calibri" charset="0"/>
            </a:endParaRPr>
          </a:p>
        </p:txBody>
      </p:sp>
      <p:sp>
        <p:nvSpPr>
          <p:cNvPr id="17" name="Google Shape;196;p4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REFLEXIONEMOS</a:t>
            </a:r>
            <a:endParaRPr sz="3100" b="1" i="0" u="none" strike="noStrike" cap="none">
              <a:solidFill>
                <a:srgbClr val="741B47"/>
              </a:solidFill>
              <a:latin typeface="Calibri"/>
              <a:ea typeface="Calibri"/>
              <a:cs typeface="Calibri"/>
              <a:sym typeface="Calibri"/>
            </a:endParaRPr>
          </a:p>
        </p:txBody>
      </p:sp>
      <p:sp>
        <p:nvSpPr>
          <p:cNvPr id="18" name="Google Shape;197;p46"/>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HAGAMOS UNA PAUSA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68376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redondeado"/>
          <p:cNvSpPr/>
          <p:nvPr/>
        </p:nvSpPr>
        <p:spPr>
          <a:xfrm>
            <a:off x="436929" y="4267913"/>
            <a:ext cx="8723695" cy="2393205"/>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270"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9" name="Rectángulo redondeado"/>
          <p:cNvSpPr/>
          <p:nvPr/>
        </p:nvSpPr>
        <p:spPr>
          <a:xfrm>
            <a:off x="436929" y="2260047"/>
            <a:ext cx="8723695" cy="1708505"/>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0" name="Rectángulo 9"/>
          <p:cNvSpPr/>
          <p:nvPr/>
        </p:nvSpPr>
        <p:spPr>
          <a:xfrm>
            <a:off x="593411" y="2346019"/>
            <a:ext cx="6587423" cy="1600438"/>
          </a:xfrm>
          <a:prstGeom prst="rect">
            <a:avLst/>
          </a:prstGeom>
        </p:spPr>
        <p:txBody>
          <a:bodyPr wrap="square">
            <a:spAutoFit/>
          </a:bodyPr>
          <a:lstStyle/>
          <a:p>
            <a:pPr marL="57150"/>
            <a:r>
              <a:rPr lang="es-CL" b="1" dirty="0" smtClean="0">
                <a:solidFill>
                  <a:schemeClr val="bg2">
                    <a:lumMod val="50000"/>
                  </a:schemeClr>
                </a:solidFill>
                <a:latin typeface="Calibri" charset="0"/>
                <a:ea typeface="Calibri" charset="0"/>
                <a:cs typeface="Calibri" charset="0"/>
              </a:rPr>
              <a:t>NORMAL</a:t>
            </a:r>
            <a:br>
              <a:rPr lang="es-CL" b="1" dirty="0" smtClean="0">
                <a:solidFill>
                  <a:schemeClr val="bg2">
                    <a:lumMod val="50000"/>
                  </a:schemeClr>
                </a:solidFill>
                <a:latin typeface="Calibri" charset="0"/>
                <a:ea typeface="Calibri" charset="0"/>
                <a:cs typeface="Calibri" charset="0"/>
              </a:rPr>
            </a:br>
            <a:r>
              <a:rPr lang="es-CL" dirty="0" smtClean="0">
                <a:solidFill>
                  <a:schemeClr val="bg2">
                    <a:lumMod val="50000"/>
                  </a:schemeClr>
                </a:solidFill>
                <a:latin typeface="Calibri" charset="0"/>
                <a:ea typeface="Calibri" charset="0"/>
                <a:cs typeface="Calibri" charset="0"/>
              </a:rPr>
              <a:t>Pie </a:t>
            </a:r>
            <a:r>
              <a:rPr lang="es-CL" dirty="0">
                <a:solidFill>
                  <a:schemeClr val="bg2">
                    <a:lumMod val="50000"/>
                  </a:schemeClr>
                </a:solidFill>
                <a:latin typeface="Calibri" charset="0"/>
                <a:ea typeface="Calibri" charset="0"/>
                <a:cs typeface="Calibri" charset="0"/>
              </a:rPr>
              <a:t>del aislador de color blanco o amarillo grisaceo hasta pardo. </a:t>
            </a:r>
          </a:p>
          <a:p>
            <a:pPr marL="14288"/>
            <a:r>
              <a:rPr lang="es-CL" dirty="0">
                <a:solidFill>
                  <a:schemeClr val="bg2">
                    <a:lumMod val="50000"/>
                  </a:schemeClr>
                </a:solidFill>
                <a:latin typeface="Calibri" charset="0"/>
                <a:ea typeface="Calibri" charset="0"/>
                <a:cs typeface="Calibri" charset="0"/>
              </a:rPr>
              <a:t>El motor está a punto. Se ha elegido el grado térmico correcto. El ajuste de la mezcla y del encendido son perfectos, no hay fallos de encendido, el sistema de arranque en frio funciona. </a:t>
            </a:r>
          </a:p>
          <a:p>
            <a:pPr marL="14288"/>
            <a:r>
              <a:rPr lang="es-CL" dirty="0">
                <a:solidFill>
                  <a:schemeClr val="bg2">
                    <a:lumMod val="50000"/>
                  </a:schemeClr>
                </a:solidFill>
                <a:latin typeface="Calibri" charset="0"/>
                <a:ea typeface="Calibri" charset="0"/>
                <a:cs typeface="Calibri" charset="0"/>
              </a:rPr>
              <a:t>No hay residuos de aditivos del combustible que contengan plomo </a:t>
            </a:r>
            <a:r>
              <a:rPr lang="es-CL" dirty="0" smtClean="0">
                <a:solidFill>
                  <a:schemeClr val="bg2">
                    <a:lumMod val="50000"/>
                  </a:schemeClr>
                </a:solidFill>
                <a:latin typeface="Calibri" charset="0"/>
                <a:ea typeface="Calibri" charset="0"/>
                <a:cs typeface="Calibri" charset="0"/>
              </a:rPr>
              <a:t>ni de </a:t>
            </a:r>
            <a:r>
              <a:rPr lang="es-CL" dirty="0">
                <a:solidFill>
                  <a:schemeClr val="bg2">
                    <a:lumMod val="50000"/>
                  </a:schemeClr>
                </a:solidFill>
                <a:latin typeface="Calibri" charset="0"/>
                <a:ea typeface="Calibri" charset="0"/>
                <a:cs typeface="Calibri" charset="0"/>
              </a:rPr>
              <a:t>componentes de aleacion de aceite del motor. No Existe sobrecarga termica</a:t>
            </a:r>
            <a:r>
              <a:rPr lang="es-CL" dirty="0" smtClean="0">
                <a:solidFill>
                  <a:schemeClr val="bg2">
                    <a:lumMod val="50000"/>
                  </a:schemeClr>
                </a:solidFill>
                <a:latin typeface="Calibri" charset="0"/>
                <a:ea typeface="Calibri" charset="0"/>
                <a:cs typeface="Calibri" charset="0"/>
              </a:rPr>
              <a:t>.</a:t>
            </a:r>
            <a:endParaRPr lang="es-CL" b="1" dirty="0">
              <a:solidFill>
                <a:schemeClr val="bg1"/>
              </a:solidFill>
              <a:latin typeface="Calibri" charset="0"/>
              <a:ea typeface="Calibri" charset="0"/>
              <a:cs typeface="Calibri" charset="0"/>
            </a:endParaRPr>
          </a:p>
        </p:txBody>
      </p:sp>
      <p:sp>
        <p:nvSpPr>
          <p:cNvPr id="14" name="Rectángulo 13"/>
          <p:cNvSpPr/>
          <p:nvPr/>
        </p:nvSpPr>
        <p:spPr>
          <a:xfrm>
            <a:off x="593411" y="4349558"/>
            <a:ext cx="6468359" cy="2246769"/>
          </a:xfrm>
          <a:prstGeom prst="rect">
            <a:avLst/>
          </a:prstGeom>
        </p:spPr>
        <p:txBody>
          <a:bodyPr wrap="square">
            <a:spAutoFit/>
          </a:bodyPr>
          <a:lstStyle/>
          <a:p>
            <a:r>
              <a:rPr lang="es-CL" b="1" dirty="0">
                <a:solidFill>
                  <a:schemeClr val="bg2">
                    <a:lumMod val="50000"/>
                  </a:schemeClr>
                </a:solidFill>
                <a:latin typeface="Calibri" charset="0"/>
                <a:ea typeface="Calibri" charset="0"/>
                <a:cs typeface="Calibri" charset="0"/>
              </a:rPr>
              <a:t>Bujia cubierta de hollin. </a:t>
            </a:r>
          </a:p>
          <a:p>
            <a:r>
              <a:rPr lang="es-CL" dirty="0">
                <a:solidFill>
                  <a:schemeClr val="bg2">
                    <a:lumMod val="50000"/>
                  </a:schemeClr>
                </a:solidFill>
                <a:latin typeface="Calibri" charset="0"/>
                <a:ea typeface="Calibri" charset="0"/>
                <a:cs typeface="Calibri" charset="0"/>
              </a:rPr>
              <a:t>Pie del aislador, electrodos y cuerpo de la bujia cubiertos de hollin de color negro mate y aspecto aterciopelado. </a:t>
            </a:r>
          </a:p>
          <a:p>
            <a:r>
              <a:rPr lang="es-CL" b="1" dirty="0">
                <a:solidFill>
                  <a:schemeClr val="bg2">
                    <a:lumMod val="50000"/>
                  </a:schemeClr>
                </a:solidFill>
                <a:latin typeface="Calibri" charset="0"/>
                <a:ea typeface="Calibri" charset="0"/>
                <a:cs typeface="Calibri" charset="0"/>
              </a:rPr>
              <a:t>Causa: </a:t>
            </a:r>
            <a:r>
              <a:rPr lang="es-CL" dirty="0">
                <a:solidFill>
                  <a:schemeClr val="bg2">
                    <a:lumMod val="50000"/>
                  </a:schemeClr>
                </a:solidFill>
                <a:latin typeface="Calibri" charset="0"/>
                <a:ea typeface="Calibri" charset="0"/>
                <a:cs typeface="Calibri" charset="0"/>
              </a:rPr>
              <a:t>Ajuste incorrecto de la mezcla (carburador, inyección): mezcla demasiado rica, filtro de aire muy sucio, dispositivo automatico de arranque defectuoso, recorridos predominantemente cortos, bujia demasiado fria, índice del grado </a:t>
            </a:r>
            <a:r>
              <a:rPr lang="es-CL" dirty="0" smtClean="0">
                <a:solidFill>
                  <a:schemeClr val="bg2">
                    <a:lumMod val="50000"/>
                  </a:schemeClr>
                </a:solidFill>
                <a:latin typeface="Calibri" charset="0"/>
                <a:ea typeface="Calibri" charset="0"/>
                <a:cs typeface="Calibri" charset="0"/>
              </a:rPr>
              <a:t>térmico</a:t>
            </a:r>
            <a:br>
              <a:rPr lang="es-CL" dirty="0" smtClean="0">
                <a:solidFill>
                  <a:schemeClr val="bg2">
                    <a:lumMod val="50000"/>
                  </a:schemeClr>
                </a:solidFill>
                <a:latin typeface="Calibri" charset="0"/>
                <a:ea typeface="Calibri" charset="0"/>
                <a:cs typeface="Calibri" charset="0"/>
              </a:rPr>
            </a:br>
            <a:r>
              <a:rPr lang="es-CL" dirty="0" smtClean="0">
                <a:solidFill>
                  <a:schemeClr val="bg2">
                    <a:lumMod val="50000"/>
                  </a:schemeClr>
                </a:solidFill>
                <a:latin typeface="Calibri" charset="0"/>
                <a:ea typeface="Calibri" charset="0"/>
                <a:cs typeface="Calibri" charset="0"/>
              </a:rPr>
              <a:t>demasiado </a:t>
            </a:r>
            <a:r>
              <a:rPr lang="es-CL" dirty="0">
                <a:solidFill>
                  <a:schemeClr val="bg2">
                    <a:lumMod val="50000"/>
                  </a:schemeClr>
                </a:solidFill>
                <a:latin typeface="Calibri" charset="0"/>
                <a:ea typeface="Calibri" charset="0"/>
                <a:cs typeface="Calibri" charset="0"/>
              </a:rPr>
              <a:t>bajo. </a:t>
            </a:r>
          </a:p>
          <a:p>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Fallos del encendido, mal comportamiento de arranque en frio.</a:t>
            </a:r>
            <a:br>
              <a:rPr lang="es-CL" dirty="0">
                <a:solidFill>
                  <a:schemeClr val="bg2">
                    <a:lumMod val="50000"/>
                  </a:schemeClr>
                </a:solidFill>
                <a:latin typeface="Calibri" charset="0"/>
                <a:ea typeface="Calibri" charset="0"/>
                <a:cs typeface="Calibri" charset="0"/>
              </a:rPr>
            </a:br>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Ajustar correctamente la mezcla y el dispositivo de arranque, </a:t>
            </a:r>
            <a:r>
              <a:rPr lang="es-CL" dirty="0" smtClean="0">
                <a:solidFill>
                  <a:schemeClr val="bg2">
                    <a:lumMod val="50000"/>
                  </a:schemeClr>
                </a:solidFill>
                <a:latin typeface="Calibri" charset="0"/>
                <a:ea typeface="Calibri" charset="0"/>
                <a:cs typeface="Calibri" charset="0"/>
              </a:rPr>
              <a:t>revisar</a:t>
            </a:r>
            <a:br>
              <a:rPr lang="es-CL" dirty="0" smtClean="0">
                <a:solidFill>
                  <a:schemeClr val="bg2">
                    <a:lumMod val="50000"/>
                  </a:schemeClr>
                </a:solidFill>
                <a:latin typeface="Calibri" charset="0"/>
                <a:ea typeface="Calibri" charset="0"/>
                <a:cs typeface="Calibri" charset="0"/>
              </a:rPr>
            </a:br>
            <a:r>
              <a:rPr lang="es-CL" dirty="0" smtClean="0">
                <a:solidFill>
                  <a:schemeClr val="bg2">
                    <a:lumMod val="50000"/>
                  </a:schemeClr>
                </a:solidFill>
                <a:latin typeface="Calibri" charset="0"/>
                <a:ea typeface="Calibri" charset="0"/>
                <a:cs typeface="Calibri" charset="0"/>
              </a:rPr>
              <a:t>filtro </a:t>
            </a:r>
            <a:r>
              <a:rPr lang="es-CL" dirty="0">
                <a:solidFill>
                  <a:schemeClr val="bg2">
                    <a:lumMod val="50000"/>
                  </a:schemeClr>
                </a:solidFill>
                <a:latin typeface="Calibri" charset="0"/>
                <a:ea typeface="Calibri" charset="0"/>
                <a:cs typeface="Calibri" charset="0"/>
              </a:rPr>
              <a:t>de aire. </a:t>
            </a:r>
          </a:p>
        </p:txBody>
      </p:sp>
      <p:sp>
        <p:nvSpPr>
          <p:cNvPr id="19" name="Elipse 18"/>
          <p:cNvSpPr/>
          <p:nvPr/>
        </p:nvSpPr>
        <p:spPr>
          <a:xfrm>
            <a:off x="7402779" y="4456841"/>
            <a:ext cx="1980000" cy="1980000"/>
          </a:xfrm>
          <a:prstGeom prst="ellipse">
            <a:avLst/>
          </a:prstGeom>
          <a:blipFill>
            <a:blip r:embed="rId2"/>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25"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26" name="CuadroTexto 25"/>
          <p:cNvSpPr txBox="1"/>
          <p:nvPr/>
        </p:nvSpPr>
        <p:spPr>
          <a:xfrm>
            <a:off x="575668" y="1926375"/>
            <a:ext cx="407397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smtClean="0">
                <a:solidFill>
                  <a:schemeClr val="bg2">
                    <a:lumMod val="50000"/>
                  </a:schemeClr>
                </a:solidFill>
                <a:latin typeface="Calibri" charset="0"/>
                <a:ea typeface="Calibri" charset="0"/>
                <a:cs typeface="Calibri" charset="0"/>
              </a:rPr>
              <a:t>ASPECTOS DE ELECTRODOS DE BUJÍAS</a:t>
            </a: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28" name="Elipse 27"/>
          <p:cNvSpPr/>
          <p:nvPr/>
        </p:nvSpPr>
        <p:spPr>
          <a:xfrm>
            <a:off x="7402989" y="1770578"/>
            <a:ext cx="1979790" cy="1979788"/>
          </a:xfrm>
          <a:prstGeom prst="ellipse">
            <a:avLst/>
          </a:prstGeom>
          <a:blipFill>
            <a:blip r:embed="rId3"/>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10" name="Rectángulo redondeado"/>
          <p:cNvSpPr/>
          <p:nvPr/>
        </p:nvSpPr>
        <p:spPr>
          <a:xfrm>
            <a:off x="436929" y="2260047"/>
            <a:ext cx="8723695" cy="4499982"/>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1" name="Rectángulo 10"/>
          <p:cNvSpPr/>
          <p:nvPr/>
        </p:nvSpPr>
        <p:spPr>
          <a:xfrm>
            <a:off x="593411" y="2346019"/>
            <a:ext cx="6587423" cy="2031325"/>
          </a:xfrm>
          <a:prstGeom prst="rect">
            <a:avLst/>
          </a:prstGeom>
        </p:spPr>
        <p:txBody>
          <a:bodyPr wrap="square">
            <a:spAutoFit/>
          </a:bodyPr>
          <a:lstStyle/>
          <a:p>
            <a:pPr algn="just"/>
            <a:r>
              <a:rPr lang="es-CL" b="1" dirty="0">
                <a:solidFill>
                  <a:schemeClr val="bg2">
                    <a:lumMod val="50000"/>
                  </a:schemeClr>
                </a:solidFill>
                <a:latin typeface="Calibri" charset="0"/>
                <a:ea typeface="Calibri" charset="0"/>
                <a:cs typeface="Calibri" charset="0"/>
              </a:rPr>
              <a:t>Bujía engrasada:</a:t>
            </a:r>
          </a:p>
          <a:p>
            <a:pPr algn="just"/>
            <a:r>
              <a:rPr lang="es-CL" dirty="0">
                <a:solidFill>
                  <a:schemeClr val="bg2">
                    <a:lumMod val="50000"/>
                  </a:schemeClr>
                </a:solidFill>
                <a:latin typeface="Calibri" charset="0"/>
                <a:ea typeface="Calibri" charset="0"/>
                <a:cs typeface="Calibri" charset="0"/>
              </a:rPr>
              <a:t>Pie del aislador, electrodos y cuerpo de la bujia cubiertos de hollin aceitoso brillante o de carbonilla. </a:t>
            </a:r>
          </a:p>
          <a:p>
            <a:pPr algn="just"/>
            <a:r>
              <a:rPr lang="es-CL" b="1" dirty="0">
                <a:solidFill>
                  <a:schemeClr val="bg2">
                    <a:lumMod val="50000"/>
                  </a:schemeClr>
                </a:solidFill>
                <a:latin typeface="Calibri" charset="0"/>
                <a:ea typeface="Calibri" charset="0"/>
                <a:cs typeface="Calibri" charset="0"/>
              </a:rPr>
              <a:t>Causa: </a:t>
            </a:r>
            <a:r>
              <a:rPr lang="es-CL" dirty="0">
                <a:solidFill>
                  <a:schemeClr val="bg2">
                    <a:lumMod val="50000"/>
                  </a:schemeClr>
                </a:solidFill>
                <a:latin typeface="Calibri" charset="0"/>
                <a:ea typeface="Calibri" charset="0"/>
                <a:cs typeface="Calibri" charset="0"/>
              </a:rPr>
              <a:t>Demasiado aceite en la cámara de combustión. Excesivo nivel de aceite, anillos de pistón, cilindros y guías de válvulas muy desgastados. En motores de gasollina de dos tiempos, demasiado aceite en la mezcla. </a:t>
            </a:r>
          </a:p>
          <a:p>
            <a:pPr algn="just"/>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Fallos del encendido, mal comportamiento de arranque.</a:t>
            </a:r>
            <a:br>
              <a:rPr lang="es-CL" dirty="0">
                <a:solidFill>
                  <a:schemeClr val="bg2">
                    <a:lumMod val="50000"/>
                  </a:schemeClr>
                </a:solidFill>
                <a:latin typeface="Calibri" charset="0"/>
                <a:ea typeface="Calibri" charset="0"/>
                <a:cs typeface="Calibri" charset="0"/>
              </a:rPr>
            </a:br>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Revisar el motor, emplear una mezcla correcta de combustible y aceite, montar nuevas bujías de encendido. </a:t>
            </a:r>
          </a:p>
        </p:txBody>
      </p:sp>
      <p:sp>
        <p:nvSpPr>
          <p:cNvPr id="15" name="Rectángulo 14"/>
          <p:cNvSpPr/>
          <p:nvPr/>
        </p:nvSpPr>
        <p:spPr>
          <a:xfrm>
            <a:off x="593411" y="4349558"/>
            <a:ext cx="6468359" cy="2246769"/>
          </a:xfrm>
          <a:prstGeom prst="rect">
            <a:avLst/>
          </a:prstGeom>
        </p:spPr>
        <p:txBody>
          <a:bodyPr wrap="square">
            <a:spAutoFit/>
          </a:bodyPr>
          <a:lstStyle/>
          <a:p>
            <a:pPr algn="just"/>
            <a:r>
              <a:rPr lang="es-CL" b="1" dirty="0">
                <a:solidFill>
                  <a:schemeClr val="bg2">
                    <a:lumMod val="50000"/>
                  </a:schemeClr>
                </a:solidFill>
                <a:latin typeface="Calibri" charset="0"/>
                <a:ea typeface="Calibri" charset="0"/>
                <a:cs typeface="Calibri" charset="0"/>
              </a:rPr>
              <a:t>Formación de ceniza:</a:t>
            </a:r>
          </a:p>
          <a:p>
            <a:pPr algn="just"/>
            <a:r>
              <a:rPr lang="es-CL" dirty="0">
                <a:solidFill>
                  <a:schemeClr val="bg2">
                    <a:lumMod val="50000"/>
                  </a:schemeClr>
                </a:solidFill>
                <a:latin typeface="Calibri" charset="0"/>
                <a:ea typeface="Calibri" charset="0"/>
                <a:cs typeface="Calibri" charset="0"/>
              </a:rPr>
              <a:t>Gruesa capa de ceniza provieniente de aditivos del aceite y del combustible, depositada sobre el pie del aislador, en el espacio de ventilación (rendija anular) y sobre el electrodo de masa. </a:t>
            </a:r>
          </a:p>
          <a:p>
            <a:pPr algn="just"/>
            <a:r>
              <a:rPr lang="es-CL" b="1" dirty="0">
                <a:solidFill>
                  <a:schemeClr val="bg2">
                    <a:lumMod val="50000"/>
                  </a:schemeClr>
                </a:solidFill>
                <a:latin typeface="Calibri" charset="0"/>
                <a:ea typeface="Calibri" charset="0"/>
                <a:cs typeface="Calibri" charset="0"/>
              </a:rPr>
              <a:t>Causa: </a:t>
            </a:r>
            <a:r>
              <a:rPr lang="es-CL" dirty="0">
                <a:solidFill>
                  <a:schemeClr val="bg2">
                    <a:lumMod val="50000"/>
                  </a:schemeClr>
                </a:solidFill>
                <a:latin typeface="Calibri" charset="0"/>
                <a:ea typeface="Calibri" charset="0"/>
                <a:cs typeface="Calibri" charset="0"/>
              </a:rPr>
              <a:t>Componentes de aleación, procedentes especialmente del aceite, pueden depositar esta ceniza en la cámara de combustión y sobre la cara de la bujía. </a:t>
            </a:r>
          </a:p>
          <a:p>
            <a:pPr algn="just"/>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Puede causar autoencendido con pérdidas de potencia e incluso daños en el motor. </a:t>
            </a:r>
          </a:p>
          <a:p>
            <a:pPr algn="just"/>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Poner el motor a punto. Montar bujías nuevas, emplear eventualmene otro aceite. </a:t>
            </a:r>
          </a:p>
        </p:txBody>
      </p:sp>
      <p:sp>
        <p:nvSpPr>
          <p:cNvPr id="16" name="Elipse 15"/>
          <p:cNvSpPr/>
          <p:nvPr/>
        </p:nvSpPr>
        <p:spPr>
          <a:xfrm>
            <a:off x="7402779" y="4456841"/>
            <a:ext cx="1980000" cy="1980000"/>
          </a:xfrm>
          <a:prstGeom prst="ellipse">
            <a:avLst/>
          </a:prstGeom>
          <a:blipFill>
            <a:blip r:embed="rId2"/>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7"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18" name="CuadroTexto 17"/>
          <p:cNvSpPr txBox="1"/>
          <p:nvPr/>
        </p:nvSpPr>
        <p:spPr>
          <a:xfrm>
            <a:off x="575668" y="1926375"/>
            <a:ext cx="407397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smtClean="0">
                <a:solidFill>
                  <a:schemeClr val="bg2">
                    <a:lumMod val="50000"/>
                  </a:schemeClr>
                </a:solidFill>
                <a:latin typeface="Calibri" charset="0"/>
                <a:ea typeface="Calibri" charset="0"/>
                <a:cs typeface="Calibri" charset="0"/>
              </a:rPr>
              <a:t>ASPECTOS DE ELECTRODOS DE BUJÍAS</a:t>
            </a: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19" name="Elipse 18"/>
          <p:cNvSpPr/>
          <p:nvPr/>
        </p:nvSpPr>
        <p:spPr>
          <a:xfrm>
            <a:off x="7402989" y="1770578"/>
            <a:ext cx="1979790" cy="1979788"/>
          </a:xfrm>
          <a:prstGeom prst="ellipse">
            <a:avLst/>
          </a:prstGeom>
          <a:blipFill>
            <a:blip r:embed="rId3"/>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9" name="Rectángulo redondeado"/>
          <p:cNvSpPr/>
          <p:nvPr/>
        </p:nvSpPr>
        <p:spPr>
          <a:xfrm>
            <a:off x="436929" y="4551685"/>
            <a:ext cx="8723695" cy="2109433"/>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0" name="Rectángulo redondeado"/>
          <p:cNvSpPr/>
          <p:nvPr/>
        </p:nvSpPr>
        <p:spPr>
          <a:xfrm>
            <a:off x="436929" y="2260047"/>
            <a:ext cx="8723695" cy="2070956"/>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1" name="Rectángulo 10"/>
          <p:cNvSpPr/>
          <p:nvPr/>
        </p:nvSpPr>
        <p:spPr>
          <a:xfrm>
            <a:off x="593411" y="2346019"/>
            <a:ext cx="6587423" cy="1892826"/>
          </a:xfrm>
          <a:prstGeom prst="rect">
            <a:avLst/>
          </a:prstGeom>
        </p:spPr>
        <p:txBody>
          <a:bodyPr wrap="square">
            <a:spAutoFit/>
          </a:bodyPr>
          <a:lstStyle/>
          <a:p>
            <a:pPr algn="just"/>
            <a:r>
              <a:rPr lang="es-CL" sz="1300" b="1" dirty="0">
                <a:solidFill>
                  <a:schemeClr val="bg2">
                    <a:lumMod val="50000"/>
                  </a:schemeClr>
                </a:solidFill>
                <a:latin typeface="Calibri" charset="0"/>
                <a:ea typeface="Calibri" charset="0"/>
                <a:cs typeface="Calibri" charset="0"/>
              </a:rPr>
              <a:t>Electrodo central parcialmente fundido: </a:t>
            </a:r>
          </a:p>
          <a:p>
            <a:pPr algn="just"/>
            <a:r>
              <a:rPr lang="es-CL" sz="1300" dirty="0">
                <a:solidFill>
                  <a:schemeClr val="bg2">
                    <a:lumMod val="50000"/>
                  </a:schemeClr>
                </a:solidFill>
                <a:latin typeface="Calibri" charset="0"/>
                <a:ea typeface="Calibri" charset="0"/>
                <a:cs typeface="Calibri" charset="0"/>
              </a:rPr>
              <a:t>Electrodo central parcialmente fundido, punta del pie del aislador cubierta con burbujas, esponjosa y reblandecida. </a:t>
            </a:r>
          </a:p>
          <a:p>
            <a:pPr algn="just"/>
            <a:r>
              <a:rPr lang="es-CL" sz="1300" b="1" dirty="0">
                <a:solidFill>
                  <a:schemeClr val="bg2">
                    <a:lumMod val="50000"/>
                  </a:schemeClr>
                </a:solidFill>
                <a:latin typeface="Calibri" charset="0"/>
                <a:ea typeface="Calibri" charset="0"/>
                <a:cs typeface="Calibri" charset="0"/>
              </a:rPr>
              <a:t>Causa: </a:t>
            </a:r>
            <a:r>
              <a:rPr lang="es-CL" sz="1300" dirty="0">
                <a:solidFill>
                  <a:schemeClr val="bg2">
                    <a:lumMod val="50000"/>
                  </a:schemeClr>
                </a:solidFill>
                <a:latin typeface="Calibri" charset="0"/>
                <a:ea typeface="Calibri" charset="0"/>
                <a:cs typeface="Calibri" charset="0"/>
              </a:rPr>
              <a:t>Sobrecarga térmica debida, por ejemplo, a un ajuste demasiado avanzado del punto de encendido, residuos de cumbustión en la cámara de combustión, válvulas defectuosas, combustible de calidad insuficiente. Posibilidad de que el grado térmico sea demasiado bajo. </a:t>
            </a:r>
          </a:p>
          <a:p>
            <a:pPr algn="just"/>
            <a:r>
              <a:rPr lang="es-CL" sz="1300" b="1" dirty="0">
                <a:solidFill>
                  <a:schemeClr val="bg2">
                    <a:lumMod val="50000"/>
                  </a:schemeClr>
                </a:solidFill>
                <a:latin typeface="Calibri" charset="0"/>
                <a:ea typeface="Calibri" charset="0"/>
                <a:cs typeface="Calibri" charset="0"/>
              </a:rPr>
              <a:t>Repercuciones: </a:t>
            </a:r>
            <a:r>
              <a:rPr lang="es-CL" sz="1300" dirty="0">
                <a:solidFill>
                  <a:schemeClr val="bg2">
                    <a:lumMod val="50000"/>
                  </a:schemeClr>
                </a:solidFill>
                <a:latin typeface="Calibri" charset="0"/>
                <a:ea typeface="Calibri" charset="0"/>
                <a:cs typeface="Calibri" charset="0"/>
              </a:rPr>
              <a:t>Fallos del encendido, pérdida de potencia.</a:t>
            </a:r>
          </a:p>
          <a:p>
            <a:pPr algn="just"/>
            <a:r>
              <a:rPr lang="es-CL" sz="1300" dirty="0">
                <a:solidFill>
                  <a:schemeClr val="bg2">
                    <a:lumMod val="50000"/>
                  </a:schemeClr>
                </a:solidFill>
                <a:latin typeface="Calibri" charset="0"/>
                <a:ea typeface="Calibri" charset="0"/>
                <a:cs typeface="Calibri" charset="0"/>
              </a:rPr>
              <a:t>Remedio: Revisar el motor, el encendido y la preparación de la mezcla. Montar bujías nuevas con el grado térmico correcto. </a:t>
            </a:r>
          </a:p>
        </p:txBody>
      </p:sp>
      <p:sp>
        <p:nvSpPr>
          <p:cNvPr id="15" name="Rectángulo 14"/>
          <p:cNvSpPr/>
          <p:nvPr/>
        </p:nvSpPr>
        <p:spPr>
          <a:xfrm>
            <a:off x="593411" y="4676134"/>
            <a:ext cx="6468359" cy="1892826"/>
          </a:xfrm>
          <a:prstGeom prst="rect">
            <a:avLst/>
          </a:prstGeom>
        </p:spPr>
        <p:txBody>
          <a:bodyPr wrap="square">
            <a:spAutoFit/>
          </a:bodyPr>
          <a:lstStyle/>
          <a:p>
            <a:pPr algn="just"/>
            <a:r>
              <a:rPr lang="es-CL" sz="1300" b="1" dirty="0">
                <a:solidFill>
                  <a:schemeClr val="bg2">
                    <a:lumMod val="50000"/>
                  </a:schemeClr>
                </a:solidFill>
                <a:latin typeface="Calibri" charset="0"/>
                <a:ea typeface="Calibri" charset="0"/>
                <a:cs typeface="Calibri" charset="0"/>
              </a:rPr>
              <a:t>Electrodo central fundido:</a:t>
            </a:r>
          </a:p>
          <a:p>
            <a:pPr algn="just"/>
            <a:r>
              <a:rPr lang="es-CL" sz="1300" dirty="0">
                <a:solidFill>
                  <a:schemeClr val="bg2">
                    <a:lumMod val="50000"/>
                  </a:schemeClr>
                </a:solidFill>
                <a:latin typeface="Calibri" charset="0"/>
                <a:ea typeface="Calibri" charset="0"/>
                <a:cs typeface="Calibri" charset="0"/>
              </a:rPr>
              <a:t>Electrodo central completamente fundido; al mismo tiempo, electrodo de masa muy deteriorado. </a:t>
            </a:r>
          </a:p>
          <a:p>
            <a:pPr algn="just"/>
            <a:r>
              <a:rPr lang="es-CL" sz="1300" b="1" dirty="0">
                <a:solidFill>
                  <a:schemeClr val="bg2">
                    <a:lumMod val="50000"/>
                  </a:schemeClr>
                </a:solidFill>
                <a:latin typeface="Calibri" charset="0"/>
                <a:ea typeface="Calibri" charset="0"/>
                <a:cs typeface="Calibri" charset="0"/>
              </a:rPr>
              <a:t>Causa: </a:t>
            </a:r>
            <a:r>
              <a:rPr lang="es-CL" sz="1300" dirty="0">
                <a:solidFill>
                  <a:schemeClr val="bg2">
                    <a:lumMod val="50000"/>
                  </a:schemeClr>
                </a:solidFill>
                <a:latin typeface="Calibri" charset="0"/>
                <a:ea typeface="Calibri" charset="0"/>
                <a:cs typeface="Calibri" charset="0"/>
              </a:rPr>
              <a:t>Sobrecarga térmica debida, por ejemplo, a un ajuste demasiado avanzado del punto de encendido, residuos de cumbustión en la cámara de combustión, válvulas defectuosas, combustible de calidad insuficiente. Posibilidad de que el grado térmico sea demasiado bajo. </a:t>
            </a:r>
          </a:p>
          <a:p>
            <a:pPr algn="just"/>
            <a:r>
              <a:rPr lang="es-CL" sz="1300" b="1" dirty="0">
                <a:solidFill>
                  <a:schemeClr val="bg2">
                    <a:lumMod val="50000"/>
                  </a:schemeClr>
                </a:solidFill>
                <a:latin typeface="Calibri" charset="0"/>
                <a:ea typeface="Calibri" charset="0"/>
                <a:cs typeface="Calibri" charset="0"/>
              </a:rPr>
              <a:t>Repercuciones</a:t>
            </a:r>
            <a:r>
              <a:rPr lang="es-CL" sz="1300" dirty="0">
                <a:solidFill>
                  <a:schemeClr val="bg2">
                    <a:lumMod val="50000"/>
                  </a:schemeClr>
                </a:solidFill>
                <a:latin typeface="Calibri" charset="0"/>
                <a:ea typeface="Calibri" charset="0"/>
                <a:cs typeface="Calibri" charset="0"/>
              </a:rPr>
              <a:t>: Fallos del encendido, mal comportamineto de arranque, eventualmente daños en el motor. Se puede agrietar el pie del aislador debido a sobrecalentamiento del electrodo central. </a:t>
            </a:r>
          </a:p>
        </p:txBody>
      </p:sp>
      <p:sp>
        <p:nvSpPr>
          <p:cNvPr id="16" name="Elipse 15"/>
          <p:cNvSpPr/>
          <p:nvPr/>
        </p:nvSpPr>
        <p:spPr>
          <a:xfrm>
            <a:off x="7402779" y="4456841"/>
            <a:ext cx="1980000" cy="1980000"/>
          </a:xfrm>
          <a:prstGeom prst="ellipse">
            <a:avLst/>
          </a:prstGeom>
          <a:blipFill>
            <a:blip r:embed="rId2"/>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7"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18" name="CuadroTexto 17"/>
          <p:cNvSpPr txBox="1"/>
          <p:nvPr/>
        </p:nvSpPr>
        <p:spPr>
          <a:xfrm>
            <a:off x="575668" y="1926375"/>
            <a:ext cx="407397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smtClean="0">
                <a:solidFill>
                  <a:schemeClr val="bg2">
                    <a:lumMod val="50000"/>
                  </a:schemeClr>
                </a:solidFill>
                <a:latin typeface="Calibri" charset="0"/>
                <a:ea typeface="Calibri" charset="0"/>
                <a:cs typeface="Calibri" charset="0"/>
              </a:rPr>
              <a:t>ASPECTOS DE ELECTRODOS DE BUJÍAS</a:t>
            </a: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19" name="Elipse 18"/>
          <p:cNvSpPr/>
          <p:nvPr/>
        </p:nvSpPr>
        <p:spPr>
          <a:xfrm>
            <a:off x="7402989" y="1770578"/>
            <a:ext cx="1979790" cy="1979788"/>
          </a:xfrm>
          <a:prstGeom prst="ellipse">
            <a:avLst/>
          </a:prstGeom>
          <a:blipFill>
            <a:blip r:embed="rId3"/>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8012861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9" name="Rectángulo redondeado"/>
          <p:cNvSpPr/>
          <p:nvPr/>
        </p:nvSpPr>
        <p:spPr>
          <a:xfrm>
            <a:off x="436929" y="4536318"/>
            <a:ext cx="8723695" cy="2124800"/>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0" name="Rectángulo redondeado"/>
          <p:cNvSpPr/>
          <p:nvPr/>
        </p:nvSpPr>
        <p:spPr>
          <a:xfrm>
            <a:off x="436929" y="2260047"/>
            <a:ext cx="8723695" cy="1962354"/>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1" name="Rectángulo 10"/>
          <p:cNvSpPr/>
          <p:nvPr/>
        </p:nvSpPr>
        <p:spPr>
          <a:xfrm>
            <a:off x="593411" y="2427664"/>
            <a:ext cx="6587423" cy="1600438"/>
          </a:xfrm>
          <a:prstGeom prst="rect">
            <a:avLst/>
          </a:prstGeom>
        </p:spPr>
        <p:txBody>
          <a:bodyPr wrap="square">
            <a:spAutoFit/>
          </a:bodyPr>
          <a:lstStyle/>
          <a:p>
            <a:pPr algn="just"/>
            <a:r>
              <a:rPr lang="es-CL" b="1" dirty="0">
                <a:solidFill>
                  <a:schemeClr val="bg2">
                    <a:lumMod val="50000"/>
                  </a:schemeClr>
                </a:solidFill>
                <a:latin typeface="Calibri" charset="0"/>
                <a:ea typeface="Calibri" charset="0"/>
                <a:cs typeface="Calibri" charset="0"/>
              </a:rPr>
              <a:t>Electrodo central y masa fundidos: </a:t>
            </a:r>
          </a:p>
          <a:p>
            <a:pPr algn="just"/>
            <a:r>
              <a:rPr lang="es-CL" dirty="0">
                <a:solidFill>
                  <a:schemeClr val="bg2">
                    <a:lumMod val="50000"/>
                  </a:schemeClr>
                </a:solidFill>
                <a:latin typeface="Calibri" charset="0"/>
                <a:ea typeface="Calibri" charset="0"/>
                <a:cs typeface="Calibri" charset="0"/>
              </a:rPr>
              <a:t>Electrodo con aspecto de coliflor. Posible precipitación de sustancias ajenas a la bujía. </a:t>
            </a:r>
          </a:p>
          <a:p>
            <a:pPr algn="just"/>
            <a:r>
              <a:rPr lang="es-CL" b="1" dirty="0">
                <a:solidFill>
                  <a:schemeClr val="bg2">
                    <a:lumMod val="50000"/>
                  </a:schemeClr>
                </a:solidFill>
                <a:latin typeface="Calibri" charset="0"/>
                <a:ea typeface="Calibri" charset="0"/>
                <a:cs typeface="Calibri" charset="0"/>
              </a:rPr>
              <a:t>Causa: </a:t>
            </a:r>
            <a:r>
              <a:rPr lang="es-CL" dirty="0">
                <a:solidFill>
                  <a:schemeClr val="bg2">
                    <a:lumMod val="50000"/>
                  </a:schemeClr>
                </a:solidFill>
                <a:latin typeface="Calibri" charset="0"/>
                <a:ea typeface="Calibri" charset="0"/>
                <a:cs typeface="Calibri" charset="0"/>
              </a:rPr>
              <a:t>Sobrecarga térmica debida, por ejemplo, residuos de cumbustión en la cámara de combustión, válvulas defectuosas, combustible de calidad insuficiente. </a:t>
            </a:r>
          </a:p>
          <a:p>
            <a:pPr algn="just"/>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Antes del fallo total (daños al motor), se produce pérdida de potencia. </a:t>
            </a:r>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Revisar el motor, el encendido y la preparación de la mezcla. Montar bujías nuevas. </a:t>
            </a:r>
          </a:p>
        </p:txBody>
      </p:sp>
      <p:sp>
        <p:nvSpPr>
          <p:cNvPr id="15" name="Rectángulo 14"/>
          <p:cNvSpPr/>
          <p:nvPr/>
        </p:nvSpPr>
        <p:spPr>
          <a:xfrm>
            <a:off x="593411" y="4708788"/>
            <a:ext cx="6468359" cy="1815882"/>
          </a:xfrm>
          <a:prstGeom prst="rect">
            <a:avLst/>
          </a:prstGeom>
        </p:spPr>
        <p:txBody>
          <a:bodyPr wrap="square">
            <a:spAutoFit/>
          </a:bodyPr>
          <a:lstStyle/>
          <a:p>
            <a:pPr algn="just"/>
            <a:r>
              <a:rPr lang="es-CL" b="1" dirty="0">
                <a:solidFill>
                  <a:schemeClr val="bg2">
                    <a:lumMod val="50000"/>
                  </a:schemeClr>
                </a:solidFill>
                <a:latin typeface="Calibri" charset="0"/>
                <a:ea typeface="Calibri" charset="0"/>
                <a:cs typeface="Calibri" charset="0"/>
              </a:rPr>
              <a:t>Fuertes desgastes del electrodo de masa:</a:t>
            </a:r>
          </a:p>
          <a:p>
            <a:pPr algn="just"/>
            <a:r>
              <a:rPr lang="es-CL" b="1" dirty="0">
                <a:solidFill>
                  <a:schemeClr val="bg2">
                    <a:lumMod val="50000"/>
                  </a:schemeClr>
                </a:solidFill>
                <a:latin typeface="Calibri" charset="0"/>
                <a:ea typeface="Calibri" charset="0"/>
                <a:cs typeface="Calibri" charset="0"/>
              </a:rPr>
              <a:t>Causa: A</a:t>
            </a:r>
            <a:r>
              <a:rPr lang="es-CL" dirty="0">
                <a:solidFill>
                  <a:schemeClr val="bg2">
                    <a:lumMod val="50000"/>
                  </a:schemeClr>
                </a:solidFill>
                <a:latin typeface="Calibri" charset="0"/>
                <a:ea typeface="Calibri" charset="0"/>
                <a:cs typeface="Calibri" charset="0"/>
              </a:rPr>
              <a:t>ditivos agresivos del combustible y del aceite. Condiciones de flujo desfavorables en la cámara de combustión, debidos eventualmente a depósitos, picado del motor. No existe sebrecarga térmica. </a:t>
            </a:r>
          </a:p>
          <a:p>
            <a:pPr algn="just"/>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Fallos de encendido, especialmente al acelerar (la tensión de encendido ya no es suficiente para compensar la gran separación de los electrodos). Mal comportamiento de arranque. </a:t>
            </a:r>
          </a:p>
          <a:p>
            <a:pPr algn="just"/>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Montar bujías nuevas. </a:t>
            </a:r>
          </a:p>
        </p:txBody>
      </p:sp>
      <p:sp>
        <p:nvSpPr>
          <p:cNvPr id="16" name="Elipse 15"/>
          <p:cNvSpPr/>
          <p:nvPr/>
        </p:nvSpPr>
        <p:spPr>
          <a:xfrm>
            <a:off x="7402779" y="4456841"/>
            <a:ext cx="1980000" cy="1980000"/>
          </a:xfrm>
          <a:prstGeom prst="ellipse">
            <a:avLst/>
          </a:prstGeom>
          <a:blipFill>
            <a:blip r:embed="rId2"/>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7"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18" name="CuadroTexto 17"/>
          <p:cNvSpPr txBox="1"/>
          <p:nvPr/>
        </p:nvSpPr>
        <p:spPr>
          <a:xfrm>
            <a:off x="575668" y="1926375"/>
            <a:ext cx="407397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smtClean="0">
                <a:solidFill>
                  <a:schemeClr val="bg2">
                    <a:lumMod val="50000"/>
                  </a:schemeClr>
                </a:solidFill>
                <a:latin typeface="Calibri" charset="0"/>
                <a:ea typeface="Calibri" charset="0"/>
                <a:cs typeface="Calibri" charset="0"/>
              </a:rPr>
              <a:t>ASPECTOS DE ELECTRODOS DE BUJÍAS</a:t>
            </a: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19" name="Elipse 18"/>
          <p:cNvSpPr/>
          <p:nvPr/>
        </p:nvSpPr>
        <p:spPr>
          <a:xfrm>
            <a:off x="7402989" y="1770578"/>
            <a:ext cx="1979790" cy="1979788"/>
          </a:xfrm>
          <a:prstGeom prst="ellipse">
            <a:avLst/>
          </a:prstGeom>
          <a:blipFill>
            <a:blip r:embed="rId3"/>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68052039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9" name="Rectángulo redondeado"/>
          <p:cNvSpPr/>
          <p:nvPr/>
        </p:nvSpPr>
        <p:spPr>
          <a:xfrm>
            <a:off x="436929" y="4788359"/>
            <a:ext cx="8723695" cy="1872759"/>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0" name="Rectángulo redondeado"/>
          <p:cNvSpPr/>
          <p:nvPr/>
        </p:nvSpPr>
        <p:spPr>
          <a:xfrm>
            <a:off x="436929" y="2260047"/>
            <a:ext cx="8723695" cy="2194298"/>
          </a:xfrm>
          <a:prstGeom prst="roundRect">
            <a:avLst>
              <a:gd name="adj" fmla="val 7922"/>
            </a:avLst>
          </a:prstGeom>
          <a:solidFill>
            <a:schemeClr val="bg1">
              <a:lumMod val="95000"/>
            </a:schemeClr>
          </a:solidFill>
          <a:ln w="12700">
            <a:miter lim="400000"/>
          </a:ln>
        </p:spPr>
        <p:txBody>
          <a:bodyPr lIns="0" tIns="0" rIns="0" bIns="0" anchor="ctr"/>
          <a:lstStyle/>
          <a:p>
            <a:endParaRPr/>
          </a:p>
        </p:txBody>
      </p:sp>
      <p:sp>
        <p:nvSpPr>
          <p:cNvPr id="11" name="Rectángulo 10"/>
          <p:cNvSpPr/>
          <p:nvPr/>
        </p:nvSpPr>
        <p:spPr>
          <a:xfrm>
            <a:off x="593411" y="2346019"/>
            <a:ext cx="6587423" cy="2031325"/>
          </a:xfrm>
          <a:prstGeom prst="rect">
            <a:avLst/>
          </a:prstGeom>
        </p:spPr>
        <p:txBody>
          <a:bodyPr wrap="square">
            <a:spAutoFit/>
          </a:bodyPr>
          <a:lstStyle/>
          <a:p>
            <a:pPr algn="just"/>
            <a:r>
              <a:rPr lang="es-CL" b="1" dirty="0">
                <a:solidFill>
                  <a:schemeClr val="bg2">
                    <a:lumMod val="50000"/>
                  </a:schemeClr>
                </a:solidFill>
                <a:latin typeface="Calibri" charset="0"/>
                <a:ea typeface="Calibri" charset="0"/>
                <a:cs typeface="Calibri" charset="0"/>
              </a:rPr>
              <a:t>Rotura del pie del aislador: </a:t>
            </a:r>
          </a:p>
          <a:p>
            <a:pPr algn="just"/>
            <a:r>
              <a:rPr lang="es-CL" b="1" dirty="0">
                <a:solidFill>
                  <a:schemeClr val="bg2">
                    <a:lumMod val="50000"/>
                  </a:schemeClr>
                </a:solidFill>
                <a:latin typeface="Calibri" charset="0"/>
                <a:ea typeface="Calibri" charset="0"/>
                <a:cs typeface="Calibri" charset="0"/>
              </a:rPr>
              <a:t>Causa: </a:t>
            </a:r>
            <a:r>
              <a:rPr lang="es-CL" dirty="0">
                <a:solidFill>
                  <a:schemeClr val="bg2">
                    <a:lumMod val="50000"/>
                  </a:schemeClr>
                </a:solidFill>
                <a:latin typeface="Calibri" charset="0"/>
                <a:ea typeface="Calibri" charset="0"/>
                <a:cs typeface="Calibri" charset="0"/>
              </a:rPr>
              <a:t>Daño de origen mecánico debido a golpes, caída o presión sobre el electrodo central por manipulación inadecuada. En casos extremos, debido a depósitos entre el electrodo central y el pie del aislador y a corrosión del electrodo central se puede romper el pie del aislador, especialmente en caso de funcionamiento demasiado prolongado. </a:t>
            </a:r>
          </a:p>
          <a:p>
            <a:pPr algn="just"/>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Fallos de encendido, la chispa del encendido salta en puntos a los que la mezcla recién entrada no llega con seguridad. </a:t>
            </a:r>
          </a:p>
          <a:p>
            <a:pPr algn="just"/>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Montar bujías nuevas. </a:t>
            </a:r>
          </a:p>
        </p:txBody>
      </p:sp>
      <p:sp>
        <p:nvSpPr>
          <p:cNvPr id="15" name="Rectángulo 14"/>
          <p:cNvSpPr/>
          <p:nvPr/>
        </p:nvSpPr>
        <p:spPr>
          <a:xfrm>
            <a:off x="593411" y="4919334"/>
            <a:ext cx="6468359" cy="1600438"/>
          </a:xfrm>
          <a:prstGeom prst="rect">
            <a:avLst/>
          </a:prstGeom>
        </p:spPr>
        <p:txBody>
          <a:bodyPr wrap="square">
            <a:spAutoFit/>
          </a:bodyPr>
          <a:lstStyle/>
          <a:p>
            <a:pPr algn="just"/>
            <a:r>
              <a:rPr lang="es-CL" b="1" dirty="0">
                <a:solidFill>
                  <a:schemeClr val="bg2">
                    <a:lumMod val="50000"/>
                  </a:schemeClr>
                </a:solidFill>
                <a:latin typeface="Calibri" charset="0"/>
                <a:ea typeface="Calibri" charset="0"/>
                <a:cs typeface="Calibri" charset="0"/>
              </a:rPr>
              <a:t>Fuertes desgastes del electrodo central:</a:t>
            </a:r>
          </a:p>
          <a:p>
            <a:pPr algn="just"/>
            <a:r>
              <a:rPr lang="es-CL" b="1" dirty="0">
                <a:solidFill>
                  <a:schemeClr val="bg2">
                    <a:lumMod val="50000"/>
                  </a:schemeClr>
                </a:solidFill>
                <a:latin typeface="Calibri" charset="0"/>
                <a:ea typeface="Calibri" charset="0"/>
                <a:cs typeface="Calibri" charset="0"/>
              </a:rPr>
              <a:t>Causa: </a:t>
            </a:r>
            <a:r>
              <a:rPr lang="es-CL" dirty="0">
                <a:solidFill>
                  <a:schemeClr val="bg2">
                    <a:lumMod val="50000"/>
                  </a:schemeClr>
                </a:solidFill>
                <a:latin typeface="Calibri" charset="0"/>
                <a:ea typeface="Calibri" charset="0"/>
                <a:cs typeface="Calibri" charset="0"/>
              </a:rPr>
              <a:t>Las bujías de encendido no se han cambiado en el kilometraje o tiempo previsto. </a:t>
            </a:r>
          </a:p>
          <a:p>
            <a:pPr algn="just"/>
            <a:r>
              <a:rPr lang="es-CL" b="1" dirty="0">
                <a:solidFill>
                  <a:schemeClr val="bg2">
                    <a:lumMod val="50000"/>
                  </a:schemeClr>
                </a:solidFill>
                <a:latin typeface="Calibri" charset="0"/>
                <a:ea typeface="Calibri" charset="0"/>
                <a:cs typeface="Calibri" charset="0"/>
              </a:rPr>
              <a:t>Repercuciones: </a:t>
            </a:r>
            <a:r>
              <a:rPr lang="es-CL" dirty="0">
                <a:solidFill>
                  <a:schemeClr val="bg2">
                    <a:lumMod val="50000"/>
                  </a:schemeClr>
                </a:solidFill>
                <a:latin typeface="Calibri" charset="0"/>
                <a:ea typeface="Calibri" charset="0"/>
                <a:cs typeface="Calibri" charset="0"/>
              </a:rPr>
              <a:t>Fallos en el encendido, especialmente al acelerar (la tensión de encendido ya no es suficiente para compensar la gran separación de los electrodos). Mal comportamiento. </a:t>
            </a:r>
          </a:p>
          <a:p>
            <a:pPr algn="just"/>
            <a:r>
              <a:rPr lang="es-CL" b="1" dirty="0">
                <a:solidFill>
                  <a:schemeClr val="bg2">
                    <a:lumMod val="50000"/>
                  </a:schemeClr>
                </a:solidFill>
                <a:latin typeface="Calibri" charset="0"/>
                <a:ea typeface="Calibri" charset="0"/>
                <a:cs typeface="Calibri" charset="0"/>
              </a:rPr>
              <a:t>Remedio: </a:t>
            </a:r>
            <a:r>
              <a:rPr lang="es-CL" dirty="0">
                <a:solidFill>
                  <a:schemeClr val="bg2">
                    <a:lumMod val="50000"/>
                  </a:schemeClr>
                </a:solidFill>
                <a:latin typeface="Calibri" charset="0"/>
                <a:ea typeface="Calibri" charset="0"/>
                <a:cs typeface="Calibri" charset="0"/>
              </a:rPr>
              <a:t>Montar bujías nuevas. </a:t>
            </a:r>
          </a:p>
        </p:txBody>
      </p:sp>
      <p:sp>
        <p:nvSpPr>
          <p:cNvPr id="16" name="Elipse 15"/>
          <p:cNvSpPr/>
          <p:nvPr/>
        </p:nvSpPr>
        <p:spPr>
          <a:xfrm>
            <a:off x="7402779" y="4456841"/>
            <a:ext cx="1980000" cy="1980000"/>
          </a:xfrm>
          <a:prstGeom prst="ellipse">
            <a:avLst/>
          </a:prstGeom>
          <a:blipFill>
            <a:blip r:embed="rId2"/>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7"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18" name="CuadroTexto 17"/>
          <p:cNvSpPr txBox="1"/>
          <p:nvPr/>
        </p:nvSpPr>
        <p:spPr>
          <a:xfrm>
            <a:off x="575668" y="1926375"/>
            <a:ext cx="407397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smtClean="0">
                <a:solidFill>
                  <a:schemeClr val="bg2">
                    <a:lumMod val="50000"/>
                  </a:schemeClr>
                </a:solidFill>
                <a:latin typeface="Calibri" charset="0"/>
                <a:ea typeface="Calibri" charset="0"/>
                <a:cs typeface="Calibri" charset="0"/>
              </a:rPr>
              <a:t>ASPECTOS DE ELECTRODOS DE BUJÍAS</a:t>
            </a: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19" name="Elipse 18"/>
          <p:cNvSpPr/>
          <p:nvPr/>
        </p:nvSpPr>
        <p:spPr>
          <a:xfrm>
            <a:off x="7402989" y="1770578"/>
            <a:ext cx="1979790" cy="1979788"/>
          </a:xfrm>
          <a:prstGeom prst="ellipse">
            <a:avLst/>
          </a:prstGeom>
          <a:blipFill>
            <a:blip r:embed="rId3"/>
            <a:stretch>
              <a:fillRect/>
            </a:stretch>
          </a:blipFill>
          <a:ln w="25400" cap="flat">
            <a:solidFill>
              <a:srgbClr val="741B4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4709541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8" name="CuadroTexto 7"/>
          <p:cNvSpPr txBox="1"/>
          <p:nvPr/>
        </p:nvSpPr>
        <p:spPr>
          <a:xfrm>
            <a:off x="1667677" y="2909241"/>
            <a:ext cx="5062366" cy="2954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a:solidFill>
                  <a:schemeClr val="bg2">
                    <a:lumMod val="50000"/>
                  </a:schemeClr>
                </a:solidFill>
                <a:latin typeface="Calibri" charset="0"/>
                <a:ea typeface="Calibri" charset="0"/>
                <a:cs typeface="Calibri" charset="0"/>
              </a:rPr>
              <a:t>BUJÍAS DE </a:t>
            </a:r>
            <a:r>
              <a:rPr lang="es-CL" sz="1600" b="1" dirty="0" smtClean="0">
                <a:solidFill>
                  <a:schemeClr val="bg2">
                    <a:lumMod val="50000"/>
                  </a:schemeClr>
                </a:solidFill>
                <a:latin typeface="Calibri" charset="0"/>
                <a:ea typeface="Calibri" charset="0"/>
                <a:cs typeface="Calibri" charset="0"/>
              </a:rPr>
              <a:t>ENCENDIDO</a:t>
            </a:r>
          </a:p>
          <a:p>
            <a:pPr algn="just"/>
            <a:r>
              <a:rPr lang="es-CL" sz="1600" b="1" dirty="0">
                <a:solidFill>
                  <a:schemeClr val="bg2">
                    <a:lumMod val="50000"/>
                  </a:schemeClr>
                </a:solidFill>
                <a:latin typeface="Calibri" charset="0"/>
                <a:ea typeface="Calibri" charset="0"/>
                <a:cs typeface="Calibri" charset="0"/>
              </a:rPr>
              <a:t>CÓDIGO DE FALLAS OBD II DE BUJÍAS DE </a:t>
            </a:r>
            <a:r>
              <a:rPr lang="es-CL" sz="1600" b="1" dirty="0" smtClean="0">
                <a:solidFill>
                  <a:schemeClr val="bg2">
                    <a:lumMod val="50000"/>
                  </a:schemeClr>
                </a:solidFill>
                <a:latin typeface="Calibri" charset="0"/>
                <a:ea typeface="Calibri" charset="0"/>
                <a:cs typeface="Calibri" charset="0"/>
              </a:rPr>
              <a:t>ENCENDIDO</a:t>
            </a:r>
          </a:p>
          <a:p>
            <a:pPr algn="just"/>
            <a:endParaRPr lang="es-CL" sz="1600" b="1" dirty="0">
              <a:solidFill>
                <a:schemeClr val="bg2">
                  <a:lumMod val="50000"/>
                </a:schemeClr>
              </a:solidFill>
              <a:latin typeface="Calibri" charset="0"/>
              <a:ea typeface="Calibri" charset="0"/>
              <a:cs typeface="Calibri" charset="0"/>
            </a:endParaRPr>
          </a:p>
          <a:p>
            <a:pPr algn="just"/>
            <a:r>
              <a:rPr lang="es-CL" sz="1600" b="1" dirty="0">
                <a:solidFill>
                  <a:schemeClr val="bg2">
                    <a:lumMod val="50000"/>
                  </a:schemeClr>
                </a:solidFill>
                <a:latin typeface="Calibri" charset="0"/>
                <a:ea typeface="Calibri" charset="0"/>
                <a:cs typeface="Calibri" charset="0"/>
              </a:rPr>
              <a:t>P0300=  </a:t>
            </a:r>
            <a:r>
              <a:rPr lang="es-CL" sz="1600" dirty="0">
                <a:solidFill>
                  <a:schemeClr val="bg2">
                    <a:lumMod val="50000"/>
                  </a:schemeClr>
                </a:solidFill>
                <a:latin typeface="Calibri" charset="0"/>
                <a:ea typeface="Calibri" charset="0"/>
                <a:cs typeface="Calibri" charset="0"/>
              </a:rPr>
              <a:t>Mala combustión general detectada de </a:t>
            </a:r>
            <a:r>
              <a:rPr lang="es-CL" sz="1600" dirty="0" smtClean="0">
                <a:solidFill>
                  <a:schemeClr val="bg2">
                    <a:lumMod val="50000"/>
                  </a:schemeClr>
                </a:solidFill>
                <a:latin typeface="Calibri" charset="0"/>
                <a:ea typeface="Calibri" charset="0"/>
                <a:cs typeface="Calibri" charset="0"/>
              </a:rPr>
              <a:t>cilindros</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b="1" dirty="0">
                <a:solidFill>
                  <a:schemeClr val="bg2">
                    <a:lumMod val="50000"/>
                  </a:schemeClr>
                </a:solidFill>
                <a:latin typeface="Calibri" charset="0"/>
                <a:ea typeface="Calibri" charset="0"/>
                <a:cs typeface="Calibri" charset="0"/>
              </a:rPr>
              <a:t>P0301=  </a:t>
            </a:r>
            <a:r>
              <a:rPr lang="es-CL" sz="1600" dirty="0">
                <a:solidFill>
                  <a:schemeClr val="bg2">
                    <a:lumMod val="50000"/>
                  </a:schemeClr>
                </a:solidFill>
                <a:latin typeface="Calibri" charset="0"/>
                <a:ea typeface="Calibri" charset="0"/>
                <a:cs typeface="Calibri" charset="0"/>
              </a:rPr>
              <a:t>Mala combustión detectada de cilindros </a:t>
            </a:r>
            <a:r>
              <a:rPr lang="es-CL" sz="1600" dirty="0" smtClean="0">
                <a:solidFill>
                  <a:schemeClr val="bg2">
                    <a:lumMod val="50000"/>
                  </a:schemeClr>
                </a:solidFill>
                <a:latin typeface="Calibri" charset="0"/>
                <a:ea typeface="Calibri" charset="0"/>
                <a:cs typeface="Calibri" charset="0"/>
              </a:rPr>
              <a:t>Nº1</a:t>
            </a:r>
          </a:p>
          <a:p>
            <a:pPr algn="just"/>
            <a:r>
              <a:rPr lang="es-CL" sz="1600" dirty="0" smtClean="0">
                <a:solidFill>
                  <a:schemeClr val="bg2">
                    <a:lumMod val="50000"/>
                  </a:schemeClr>
                </a:solidFill>
                <a:latin typeface="Calibri" charset="0"/>
                <a:ea typeface="Calibri" charset="0"/>
                <a:cs typeface="Calibri" charset="0"/>
              </a:rPr>
              <a:t> </a:t>
            </a:r>
          </a:p>
          <a:p>
            <a:pPr algn="just"/>
            <a:r>
              <a:rPr lang="es-CL" sz="1600" b="1" dirty="0">
                <a:solidFill>
                  <a:schemeClr val="bg2">
                    <a:lumMod val="50000"/>
                  </a:schemeClr>
                </a:solidFill>
                <a:latin typeface="Calibri" charset="0"/>
                <a:ea typeface="Calibri" charset="0"/>
                <a:cs typeface="Calibri" charset="0"/>
              </a:rPr>
              <a:t>P0302=  </a:t>
            </a:r>
            <a:r>
              <a:rPr lang="es-CL" sz="1600" dirty="0">
                <a:solidFill>
                  <a:schemeClr val="bg2">
                    <a:lumMod val="50000"/>
                  </a:schemeClr>
                </a:solidFill>
                <a:latin typeface="Calibri" charset="0"/>
                <a:ea typeface="Calibri" charset="0"/>
                <a:cs typeface="Calibri" charset="0"/>
              </a:rPr>
              <a:t>Mala combustión detectada de cilindros </a:t>
            </a:r>
            <a:r>
              <a:rPr lang="es-CL" sz="1600" dirty="0" smtClean="0">
                <a:solidFill>
                  <a:schemeClr val="bg2">
                    <a:lumMod val="50000"/>
                  </a:schemeClr>
                </a:solidFill>
                <a:latin typeface="Calibri" charset="0"/>
                <a:ea typeface="Calibri" charset="0"/>
                <a:cs typeface="Calibri" charset="0"/>
              </a:rPr>
              <a:t>Nº2</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b="1" dirty="0">
                <a:solidFill>
                  <a:schemeClr val="bg2">
                    <a:lumMod val="50000"/>
                  </a:schemeClr>
                </a:solidFill>
                <a:latin typeface="Calibri" charset="0"/>
                <a:ea typeface="Calibri" charset="0"/>
                <a:cs typeface="Calibri" charset="0"/>
              </a:rPr>
              <a:t>P0303=  </a:t>
            </a:r>
            <a:r>
              <a:rPr lang="es-CL" sz="1600" dirty="0">
                <a:solidFill>
                  <a:schemeClr val="bg2">
                    <a:lumMod val="50000"/>
                  </a:schemeClr>
                </a:solidFill>
                <a:latin typeface="Calibri" charset="0"/>
                <a:ea typeface="Calibri" charset="0"/>
                <a:cs typeface="Calibri" charset="0"/>
              </a:rPr>
              <a:t>Mala combustión detectada de cilindros </a:t>
            </a:r>
            <a:r>
              <a:rPr lang="es-CL" sz="1600" dirty="0" smtClean="0">
                <a:solidFill>
                  <a:schemeClr val="bg2">
                    <a:lumMod val="50000"/>
                  </a:schemeClr>
                </a:solidFill>
                <a:latin typeface="Calibri" charset="0"/>
                <a:ea typeface="Calibri" charset="0"/>
                <a:cs typeface="Calibri" charset="0"/>
              </a:rPr>
              <a:t>Nº3</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b="1" dirty="0">
                <a:solidFill>
                  <a:schemeClr val="bg2">
                    <a:lumMod val="50000"/>
                  </a:schemeClr>
                </a:solidFill>
                <a:latin typeface="Calibri" charset="0"/>
                <a:ea typeface="Calibri" charset="0"/>
                <a:cs typeface="Calibri" charset="0"/>
              </a:rPr>
              <a:t>P0304=  </a:t>
            </a:r>
            <a:r>
              <a:rPr lang="es-CL" sz="1600" dirty="0">
                <a:solidFill>
                  <a:schemeClr val="bg2">
                    <a:lumMod val="50000"/>
                  </a:schemeClr>
                </a:solidFill>
                <a:latin typeface="Calibri" charset="0"/>
                <a:ea typeface="Calibri" charset="0"/>
                <a:cs typeface="Calibri" charset="0"/>
              </a:rPr>
              <a:t>Mala combustión detectada de cilindros </a:t>
            </a:r>
            <a:r>
              <a:rPr lang="es-CL" sz="1600" dirty="0" smtClean="0">
                <a:solidFill>
                  <a:schemeClr val="bg2">
                    <a:lumMod val="50000"/>
                  </a:schemeClr>
                </a:solidFill>
                <a:latin typeface="Calibri" charset="0"/>
                <a:ea typeface="Calibri" charset="0"/>
                <a:cs typeface="Calibri" charset="0"/>
              </a:rPr>
              <a:t>Nº4</a:t>
            </a:r>
            <a:endParaRPr lang="es-CL" sz="1600" b="1" dirty="0">
              <a:solidFill>
                <a:schemeClr val="bg2">
                  <a:lumMod val="50000"/>
                </a:schemeClr>
              </a:solidFill>
              <a:latin typeface="Calibri" charset="0"/>
              <a:ea typeface="Calibri" charset="0"/>
              <a:cs typeface="Calibri" charset="0"/>
            </a:endParaRPr>
          </a:p>
        </p:txBody>
      </p:sp>
      <p:sp>
        <p:nvSpPr>
          <p:cNvPr id="11" name="Rectángulo 10"/>
          <p:cNvSpPr/>
          <p:nvPr/>
        </p:nvSpPr>
        <p:spPr>
          <a:xfrm>
            <a:off x="1037011" y="2605636"/>
            <a:ext cx="6323698" cy="3600000"/>
          </a:xfrm>
          <a:prstGeom prst="rect">
            <a:avLst/>
          </a:prstGeom>
          <a:noFill/>
          <a:ln w="3175" cap="flat">
            <a:solidFill>
              <a:schemeClr val="tx1">
                <a:lumMod val="50000"/>
                <a:lumOff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006" y="2619819"/>
            <a:ext cx="1843795" cy="3496084"/>
          </a:xfrm>
          <a:prstGeom prst="rect">
            <a:avLst/>
          </a:prstGeom>
        </p:spPr>
      </p:pic>
      <p:sp>
        <p:nvSpPr>
          <p:cNvPr id="14"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76;p37"/>
          <p:cNvSpPr txBox="1"/>
          <p:nvPr/>
        </p:nvSpPr>
        <p:spPr>
          <a:xfrm>
            <a:off x="1139099" y="834800"/>
            <a:ext cx="4246595" cy="3693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200" b="1">
                <a:solidFill>
                  <a:srgbClr val="741B47"/>
                </a:solidFill>
                <a:latin typeface="Calibri"/>
                <a:ea typeface="Calibri"/>
                <a:cs typeface="Calibri"/>
                <a:sym typeface="Calibri"/>
              </a:defRPr>
            </a:pPr>
            <a:r>
              <a:rPr dirty="0"/>
              <a:t>MÓDULO </a:t>
            </a:r>
            <a:r>
              <a:rPr lang="es-ES" dirty="0"/>
              <a:t>6</a:t>
            </a:r>
            <a:r>
              <a:rPr dirty="0" smtClean="0"/>
              <a:t> </a:t>
            </a:r>
            <a:r>
              <a:rPr b="0" dirty="0" smtClean="0"/>
              <a:t>|</a:t>
            </a:r>
            <a:r>
              <a:rPr lang="es-ES" b="0" dirty="0" smtClean="0"/>
              <a:t>MANTENIMIENTO DE MOTORES</a:t>
            </a:r>
            <a:endParaRPr b="0" dirty="0"/>
          </a:p>
        </p:txBody>
      </p:sp>
      <p:sp>
        <p:nvSpPr>
          <p:cNvPr id="139" name="Google Shape;77;p37"/>
          <p:cNvSpPr txBox="1"/>
          <p:nvPr/>
        </p:nvSpPr>
        <p:spPr>
          <a:xfrm>
            <a:off x="365425" y="2026107"/>
            <a:ext cx="1444326" cy="41546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500" b="1">
                <a:latin typeface="Calibri"/>
                <a:ea typeface="Calibri"/>
                <a:cs typeface="Calibri"/>
                <a:sym typeface="Calibri"/>
              </a:defRPr>
            </a:lvl1pPr>
          </a:lstStyle>
          <a:p>
            <a:r>
              <a:rPr dirty="0"/>
              <a:t>ACTIVIDAD </a:t>
            </a:r>
            <a:r>
              <a:rPr lang="es-ES" dirty="0" smtClean="0"/>
              <a:t>13</a:t>
            </a:r>
            <a:endParaRPr dirty="0"/>
          </a:p>
        </p:txBody>
      </p:sp>
      <p:sp>
        <p:nvSpPr>
          <p:cNvPr id="140" name="Google Shape;78;p37"/>
          <p:cNvSpPr txBox="1"/>
          <p:nvPr/>
        </p:nvSpPr>
        <p:spPr>
          <a:xfrm>
            <a:off x="365424" y="2200686"/>
            <a:ext cx="6481767" cy="118183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nSpc>
                <a:spcPct val="90000"/>
              </a:lnSpc>
              <a:defRPr sz="3600" b="1">
                <a:solidFill>
                  <a:srgbClr val="741B47"/>
                </a:solidFill>
                <a:latin typeface="Calibri"/>
                <a:ea typeface="Calibri"/>
                <a:cs typeface="Calibri"/>
                <a:sym typeface="Calibri"/>
              </a:defRPr>
            </a:pPr>
            <a:r>
              <a:rPr lang="es-ES" dirty="0" smtClean="0"/>
              <a:t>SISTEMAS DE ENCENDIDO DEL MOTOR 3</a:t>
            </a:r>
            <a:endParaRPr dirty="0">
              <a:solidFill>
                <a:srgbClr val="FF000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340" y="2998738"/>
            <a:ext cx="5940334" cy="4416248"/>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14" name="Google Shape;173;p6"/>
          <p:cNvSpPr txBox="1"/>
          <p:nvPr/>
        </p:nvSpPr>
        <p:spPr>
          <a:xfrm>
            <a:off x="452174" y="984626"/>
            <a:ext cx="8006026" cy="87405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a:solidFill>
                  <a:srgbClr val="751A47"/>
                </a:solidFill>
                <a:latin typeface="Calibri" charset="0"/>
                <a:ea typeface="Calibri" charset="0"/>
                <a:cs typeface="Calibri" charset="0"/>
              </a:rPr>
              <a:t>COMPONENTES PRINCIPALES DE SISTEMA DE </a:t>
            </a:r>
            <a:r>
              <a:rPr lang="es-CL">
                <a:solidFill>
                  <a:srgbClr val="FF0000"/>
                </a:solidFill>
                <a:latin typeface="Calibri" charset="0"/>
                <a:ea typeface="Calibri" charset="0"/>
                <a:cs typeface="Calibri" charset="0"/>
              </a:rPr>
              <a:t>ENCENDIDO DE MOTOR</a:t>
            </a:r>
            <a:endParaRPr lang="es-CL" dirty="0">
              <a:solidFill>
                <a:srgbClr val="FF0000"/>
              </a:solidFill>
              <a:latin typeface="Calibri" charset="0"/>
              <a:ea typeface="Calibri" charset="0"/>
              <a:cs typeface="Calibri" charset="0"/>
            </a:endParaRPr>
          </a:p>
        </p:txBody>
      </p:sp>
      <p:sp>
        <p:nvSpPr>
          <p:cNvPr id="15" name="Rectángulo redondeado"/>
          <p:cNvSpPr/>
          <p:nvPr/>
        </p:nvSpPr>
        <p:spPr>
          <a:xfrm>
            <a:off x="382498" y="1934512"/>
            <a:ext cx="10198416" cy="4707206"/>
          </a:xfrm>
          <a:prstGeom prst="roundRect">
            <a:avLst>
              <a:gd name="adj" fmla="val 11731"/>
            </a:avLst>
          </a:prstGeom>
          <a:solidFill>
            <a:srgbClr val="EEEEEE"/>
          </a:solidFill>
          <a:ln w="12700">
            <a:miter lim="400000"/>
          </a:ln>
        </p:spPr>
        <p:txBody>
          <a:bodyPr lIns="0" tIns="0" rIns="0" bIns="0" anchor="ctr"/>
          <a:lstStyle/>
          <a:p>
            <a:pPr>
              <a:defRPr>
                <a:solidFill>
                  <a:srgbClr val="EEEEEE"/>
                </a:solidFill>
              </a:defRPr>
            </a:pPr>
            <a:endParaRPr/>
          </a:p>
        </p:txBody>
      </p:sp>
      <p:sp>
        <p:nvSpPr>
          <p:cNvPr id="23" name="Google Shape;232;p12"/>
          <p:cNvSpPr txBox="1"/>
          <p:nvPr/>
        </p:nvSpPr>
        <p:spPr>
          <a:xfrm>
            <a:off x="700802" y="2616465"/>
            <a:ext cx="5193821" cy="2800724"/>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pPr algn="just"/>
            <a:r>
              <a:rPr lang="es-CL" dirty="0">
                <a:solidFill>
                  <a:schemeClr val="bg2">
                    <a:lumMod val="50000"/>
                  </a:schemeClr>
                </a:solidFill>
                <a:latin typeface="Calibri" charset="0"/>
                <a:ea typeface="Calibri" charset="0"/>
                <a:cs typeface="Calibri" charset="0"/>
              </a:rPr>
              <a:t>Para resolver posibles problemas de bujías, se debe</a:t>
            </a:r>
            <a:r>
              <a:rPr lang="es-CL" dirty="0" smtClean="0">
                <a:solidFill>
                  <a:schemeClr val="bg2">
                    <a:lumMod val="50000"/>
                  </a:schemeClr>
                </a:solidFill>
                <a:latin typeface="Calibri" charset="0"/>
                <a:ea typeface="Calibri" charset="0"/>
                <a:cs typeface="Calibri" charset="0"/>
              </a:rPr>
              <a:t>:</a:t>
            </a:r>
          </a:p>
          <a:p>
            <a:pPr algn="just"/>
            <a:r>
              <a:rPr lang="es-ES" b="1" dirty="0">
                <a:solidFill>
                  <a:schemeClr val="bg2">
                    <a:lumMod val="50000"/>
                  </a:schemeClr>
                </a:solidFill>
                <a:latin typeface="Calibri" charset="0"/>
                <a:ea typeface="Calibri" charset="0"/>
                <a:cs typeface="Calibri" charset="0"/>
              </a:rPr>
              <a:t>1.- </a:t>
            </a:r>
            <a:r>
              <a:rPr lang="es-ES" dirty="0">
                <a:solidFill>
                  <a:schemeClr val="bg2">
                    <a:lumMod val="50000"/>
                  </a:schemeClr>
                </a:solidFill>
                <a:latin typeface="Calibri" charset="0"/>
                <a:ea typeface="Calibri" charset="0"/>
                <a:cs typeface="Calibri" charset="0"/>
              </a:rPr>
              <a:t>En el caso que en la bujía se monte un cable de alto voltaje, se debe desmontar desde la bujía y observar si salta chispa en el cable</a:t>
            </a:r>
            <a:r>
              <a:rPr lang="es-ES" dirty="0" smtClean="0">
                <a:solidFill>
                  <a:schemeClr val="bg2">
                    <a:lumMod val="50000"/>
                  </a:schemeClr>
                </a:solidFill>
                <a:latin typeface="Calibri" charset="0"/>
                <a:ea typeface="Calibri" charset="0"/>
                <a:cs typeface="Calibri" charset="0"/>
              </a:rPr>
              <a:t>.</a:t>
            </a:r>
          </a:p>
          <a:p>
            <a:pPr algn="just"/>
            <a:r>
              <a:rPr lang="es-ES" b="1" dirty="0">
                <a:solidFill>
                  <a:schemeClr val="bg2">
                    <a:lumMod val="50000"/>
                  </a:schemeClr>
                </a:solidFill>
                <a:latin typeface="Calibri" charset="0"/>
                <a:ea typeface="Calibri" charset="0"/>
                <a:cs typeface="Calibri" charset="0"/>
              </a:rPr>
              <a:t>2.- </a:t>
            </a:r>
            <a:r>
              <a:rPr lang="es-ES" dirty="0">
                <a:solidFill>
                  <a:schemeClr val="bg2">
                    <a:lumMod val="50000"/>
                  </a:schemeClr>
                </a:solidFill>
                <a:latin typeface="Calibri" charset="0"/>
                <a:ea typeface="Calibri" charset="0"/>
                <a:cs typeface="Calibri" charset="0"/>
              </a:rPr>
              <a:t>Si no hay chispa en el cable, se debe chequear el sistema, comenzando por cambiar el cable de bujía</a:t>
            </a:r>
            <a:r>
              <a:rPr lang="es-ES" dirty="0" smtClean="0">
                <a:solidFill>
                  <a:schemeClr val="bg2">
                    <a:lumMod val="50000"/>
                  </a:schemeClr>
                </a:solidFill>
                <a:latin typeface="Calibri" charset="0"/>
                <a:ea typeface="Calibri" charset="0"/>
                <a:cs typeface="Calibri" charset="0"/>
              </a:rPr>
              <a:t>.</a:t>
            </a:r>
          </a:p>
          <a:p>
            <a:pPr algn="just"/>
            <a:r>
              <a:rPr lang="es-ES" b="1" dirty="0">
                <a:solidFill>
                  <a:schemeClr val="bg2">
                    <a:lumMod val="50000"/>
                  </a:schemeClr>
                </a:solidFill>
                <a:latin typeface="Calibri" charset="0"/>
                <a:ea typeface="Calibri" charset="0"/>
                <a:cs typeface="Calibri" charset="0"/>
              </a:rPr>
              <a:t>3.- </a:t>
            </a:r>
            <a:r>
              <a:rPr lang="es-ES" dirty="0">
                <a:solidFill>
                  <a:schemeClr val="bg2">
                    <a:lumMod val="50000"/>
                  </a:schemeClr>
                </a:solidFill>
                <a:latin typeface="Calibri" charset="0"/>
                <a:ea typeface="Calibri" charset="0"/>
                <a:cs typeface="Calibri" charset="0"/>
              </a:rPr>
              <a:t>Si hay chispa en el cable, lo más seguro es que esté la bujía con problemas</a:t>
            </a:r>
            <a:r>
              <a:rPr lang="es-ES" dirty="0" smtClean="0">
                <a:solidFill>
                  <a:schemeClr val="bg2">
                    <a:lumMod val="50000"/>
                  </a:schemeClr>
                </a:solidFill>
                <a:latin typeface="Calibri" charset="0"/>
                <a:ea typeface="Calibri" charset="0"/>
                <a:cs typeface="Calibri" charset="0"/>
              </a:rPr>
              <a:t>.</a:t>
            </a:r>
          </a:p>
          <a:p>
            <a:pPr algn="just"/>
            <a:r>
              <a:rPr lang="es-ES" b="1" dirty="0">
                <a:solidFill>
                  <a:schemeClr val="bg2">
                    <a:lumMod val="50000"/>
                  </a:schemeClr>
                </a:solidFill>
                <a:latin typeface="Calibri" charset="0"/>
                <a:ea typeface="Calibri" charset="0"/>
                <a:cs typeface="Calibri" charset="0"/>
              </a:rPr>
              <a:t>4.- </a:t>
            </a:r>
            <a:r>
              <a:rPr lang="es-ES" dirty="0">
                <a:solidFill>
                  <a:schemeClr val="bg2">
                    <a:lumMod val="50000"/>
                  </a:schemeClr>
                </a:solidFill>
                <a:latin typeface="Calibri" charset="0"/>
                <a:ea typeface="Calibri" charset="0"/>
                <a:cs typeface="Calibri" charset="0"/>
              </a:rPr>
              <a:t>Para estar seguros se puede desmontar la bujía y cambiarla de cilindro, para ver si la falla se cambia al nuevo cilindro</a:t>
            </a:r>
            <a:r>
              <a:rPr lang="es-ES" dirty="0" smtClean="0">
                <a:solidFill>
                  <a:schemeClr val="bg2">
                    <a:lumMod val="50000"/>
                  </a:schemeClr>
                </a:solidFill>
                <a:latin typeface="Calibri" charset="0"/>
                <a:ea typeface="Calibri" charset="0"/>
                <a:cs typeface="Calibri" charset="0"/>
              </a:rPr>
              <a:t>.</a:t>
            </a:r>
            <a:endParaRPr lang="es-CL" dirty="0">
              <a:solidFill>
                <a:schemeClr val="bg2">
                  <a:lumMod val="50000"/>
                </a:schemeClr>
              </a:solidFill>
              <a:latin typeface="Calibri" charset="0"/>
              <a:ea typeface="Calibri" charset="0"/>
              <a:cs typeface="Calibri" charset="0"/>
            </a:endParaRPr>
          </a:p>
        </p:txBody>
      </p:sp>
      <p:sp>
        <p:nvSpPr>
          <p:cNvPr id="25" name="Google Shape;232;p12"/>
          <p:cNvSpPr txBox="1"/>
          <p:nvPr/>
        </p:nvSpPr>
        <p:spPr>
          <a:xfrm>
            <a:off x="717132" y="2202120"/>
            <a:ext cx="8438917" cy="338512"/>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pPr algn="just"/>
            <a:r>
              <a:rPr lang="es-CL" b="1" dirty="0">
                <a:solidFill>
                  <a:schemeClr val="bg2">
                    <a:lumMod val="50000"/>
                  </a:schemeClr>
                </a:solidFill>
                <a:latin typeface="Avenir Black" panose="02000503020000020003" pitchFamily="2" charset="0"/>
                <a:cs typeface="Verdana"/>
              </a:rPr>
              <a:t>BUJÍAS DE ENCENDIDO</a:t>
            </a:r>
          </a:p>
        </p:txBody>
      </p:sp>
      <p:sp>
        <p:nvSpPr>
          <p:cNvPr id="27" name="Elipse 26"/>
          <p:cNvSpPr/>
          <p:nvPr/>
        </p:nvSpPr>
        <p:spPr>
          <a:xfrm>
            <a:off x="6134497" y="1694430"/>
            <a:ext cx="3223916" cy="3223916"/>
          </a:xfrm>
          <a:prstGeom prst="ellipse">
            <a:avLst/>
          </a:prstGeom>
          <a:solidFill>
            <a:srgbClr val="FFFFFF"/>
          </a:solidFill>
          <a:ln w="254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
        <p:nvSpPr>
          <p:cNvPr id="29" name="Google Shape;232;p12"/>
          <p:cNvSpPr txBox="1"/>
          <p:nvPr/>
        </p:nvSpPr>
        <p:spPr>
          <a:xfrm>
            <a:off x="700803" y="5318148"/>
            <a:ext cx="8417738" cy="1077176"/>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spAutoFit/>
          </a:bodyPr>
          <a:lstStyle>
            <a:lvl1pPr>
              <a:defRPr sz="1600">
                <a:latin typeface="Calibri"/>
                <a:ea typeface="Calibri"/>
                <a:cs typeface="Calibri"/>
                <a:sym typeface="Calibri"/>
              </a:defRPr>
            </a:lvl1pPr>
          </a:lstStyle>
          <a:p>
            <a:pPr algn="just"/>
            <a:r>
              <a:rPr lang="es-ES" b="1" dirty="0">
                <a:solidFill>
                  <a:schemeClr val="bg2">
                    <a:lumMod val="50000"/>
                  </a:schemeClr>
                </a:solidFill>
                <a:latin typeface="Calibri" charset="0"/>
                <a:ea typeface="Calibri" charset="0"/>
                <a:cs typeface="Calibri" charset="0"/>
              </a:rPr>
              <a:t>5.- </a:t>
            </a:r>
            <a:r>
              <a:rPr lang="es-ES" dirty="0">
                <a:solidFill>
                  <a:schemeClr val="bg2">
                    <a:lumMod val="50000"/>
                  </a:schemeClr>
                </a:solidFill>
                <a:latin typeface="Calibri" charset="0"/>
                <a:ea typeface="Calibri" charset="0"/>
                <a:cs typeface="Calibri" charset="0"/>
              </a:rPr>
              <a:t>Si el Sistema de Encendido equipa una bobina del tipo COP, lo aconsejable es desmontar la bujía y cambiarla a un  nuevo cilindro de inmediato.</a:t>
            </a:r>
            <a:endParaRPr lang="es-CL" dirty="0">
              <a:solidFill>
                <a:schemeClr val="bg2">
                  <a:lumMod val="50000"/>
                </a:schemeClr>
              </a:solidFill>
              <a:latin typeface="Calibri" charset="0"/>
              <a:ea typeface="Calibri" charset="0"/>
              <a:cs typeface="Calibri" charset="0"/>
            </a:endParaRPr>
          </a:p>
          <a:p>
            <a:pPr algn="just"/>
            <a:r>
              <a:rPr lang="es-ES" b="1" dirty="0">
                <a:solidFill>
                  <a:schemeClr val="bg2">
                    <a:lumMod val="50000"/>
                  </a:schemeClr>
                </a:solidFill>
                <a:latin typeface="Calibri" charset="0"/>
                <a:ea typeface="Calibri" charset="0"/>
                <a:cs typeface="Calibri" charset="0"/>
              </a:rPr>
              <a:t>6.- </a:t>
            </a:r>
            <a:r>
              <a:rPr lang="es-ES" dirty="0">
                <a:solidFill>
                  <a:schemeClr val="bg2">
                    <a:lumMod val="50000"/>
                  </a:schemeClr>
                </a:solidFill>
                <a:latin typeface="Calibri" charset="0"/>
                <a:ea typeface="Calibri" charset="0"/>
                <a:cs typeface="Calibri" charset="0"/>
              </a:rPr>
              <a:t>Poner en marcha el motor y observar si la falla se cambia el nuevo cilindro, si así ocurre, bujía dañada, solución cambio.</a:t>
            </a:r>
            <a:endParaRPr lang="es-CL" dirty="0">
              <a:solidFill>
                <a:schemeClr val="bg2">
                  <a:lumMod val="50000"/>
                </a:schemeClr>
              </a:solidFill>
              <a:latin typeface="Calibri" charset="0"/>
              <a:ea typeface="Calibri" charset="0"/>
              <a:cs typeface="Calibri"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504" y="2307468"/>
            <a:ext cx="2266896" cy="2012105"/>
          </a:xfrm>
          <a:prstGeom prst="rect">
            <a:avLst/>
          </a:prstGeom>
        </p:spPr>
      </p:pic>
    </p:spTree>
    <p:extLst>
      <p:ext uri="{BB962C8B-B14F-4D97-AF65-F5344CB8AC3E}">
        <p14:creationId xmlns:p14="http://schemas.microsoft.com/office/powerpoint/2010/main" val="199443448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Google Shape;43;p26"/>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314" name="Google Shape;240;p18"/>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grpSp>
        <p:nvGrpSpPr>
          <p:cNvPr id="317" name="Google Shape;242;p18"/>
          <p:cNvGrpSpPr/>
          <p:nvPr/>
        </p:nvGrpSpPr>
        <p:grpSpPr>
          <a:xfrm>
            <a:off x="2035276" y="2911885"/>
            <a:ext cx="6999673" cy="2696554"/>
            <a:chOff x="0" y="0"/>
            <a:chExt cx="6999671" cy="2696553"/>
          </a:xfrm>
        </p:grpSpPr>
        <p:sp>
          <p:nvSpPr>
            <p:cNvPr id="315" name="Rectángulo redondeado"/>
            <p:cNvSpPr/>
            <p:nvPr/>
          </p:nvSpPr>
          <p:spPr>
            <a:xfrm>
              <a:off x="0" y="0"/>
              <a:ext cx="6999672" cy="2696554"/>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6" name="Texto"/>
            <p:cNvSpPr txBox="1"/>
            <p:nvPr/>
          </p:nvSpPr>
          <p:spPr>
            <a:xfrm>
              <a:off x="131634" y="1158159"/>
              <a:ext cx="6736403"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18" name="Google Shape;243;p18"/>
          <p:cNvSpPr txBox="1"/>
          <p:nvPr/>
        </p:nvSpPr>
        <p:spPr>
          <a:xfrm>
            <a:off x="3142380" y="3575887"/>
            <a:ext cx="5403968" cy="110488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ENCENDIDO DEL </a:t>
            </a:r>
            <a:r>
              <a:rPr lang="es-ES" dirty="0"/>
              <a:t>MOTOR 3</a:t>
            </a:r>
          </a:p>
          <a:p>
            <a:pPr>
              <a:lnSpc>
                <a:spcPct val="115000"/>
              </a:lnSpc>
              <a:defRPr sz="1600">
                <a:latin typeface="Calibri"/>
                <a:ea typeface="Calibri"/>
                <a:cs typeface="Calibri"/>
                <a:sym typeface="Calibri"/>
              </a:defRPr>
            </a:pPr>
            <a:r>
              <a:rPr dirty="0" smtClean="0"/>
              <a:t>¡</a:t>
            </a:r>
            <a:r>
              <a:rPr dirty="0"/>
              <a:t>Ahora realizaremos una actividad que resume todo lo que hemos visto! </a:t>
            </a:r>
            <a:r>
              <a:rPr b="1" dirty="0">
                <a:solidFill>
                  <a:srgbClr val="76384D"/>
                </a:solidFill>
              </a:rPr>
              <a:t>¡Atentos!</a:t>
            </a:r>
          </a:p>
        </p:txBody>
      </p:sp>
      <p:sp>
        <p:nvSpPr>
          <p:cNvPr id="319" name="Google Shape;244;p18"/>
          <p:cNvSpPr txBox="1"/>
          <p:nvPr/>
        </p:nvSpPr>
        <p:spPr>
          <a:xfrm>
            <a:off x="366450" y="940231"/>
            <a:ext cx="4700400" cy="6088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REVISEMOS</a:t>
            </a:r>
          </a:p>
        </p:txBody>
      </p:sp>
      <p:sp>
        <p:nvSpPr>
          <p:cNvPr id="320" name="Google Shape;245;p18"/>
          <p:cNvSpPr txBox="1"/>
          <p:nvPr/>
        </p:nvSpPr>
        <p:spPr>
          <a:xfrm>
            <a:off x="4137874" y="1082185"/>
            <a:ext cx="834959"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dirty="0" smtClean="0"/>
              <a:t>13</a:t>
            </a:r>
            <a:endParaRPr dirty="0"/>
          </a:p>
        </p:txBody>
      </p:sp>
      <p:pic>
        <p:nvPicPr>
          <p:cNvPr id="321" name="Google Shape;246;p18" descr="Google Shape;246;p18"/>
          <p:cNvPicPr>
            <a:picLocks noChangeAspect="1"/>
          </p:cNvPicPr>
          <p:nvPr/>
        </p:nvPicPr>
        <p:blipFill>
          <a:blip r:embed="rId2">
            <a:extLst/>
          </a:blip>
          <a:stretch>
            <a:fillRect/>
          </a:stretch>
        </p:blipFill>
        <p:spPr>
          <a:xfrm>
            <a:off x="5474444" y="5389022"/>
            <a:ext cx="1651874" cy="884516"/>
          </a:xfrm>
          <a:prstGeom prst="rect">
            <a:avLst/>
          </a:prstGeom>
          <a:ln w="12700">
            <a:miter lim="400000"/>
          </a:ln>
        </p:spPr>
      </p:pic>
      <p:pic>
        <p:nvPicPr>
          <p:cNvPr id="322" name="Google Shape;247;p18" descr="Google Shape;247;p18"/>
          <p:cNvPicPr>
            <a:picLocks noChangeAspect="1"/>
          </p:cNvPicPr>
          <p:nvPr/>
        </p:nvPicPr>
        <p:blipFill>
          <a:blip r:embed="rId3">
            <a:extLst/>
          </a:blip>
          <a:stretch>
            <a:fillRect/>
          </a:stretch>
        </p:blipFill>
        <p:spPr>
          <a:xfrm>
            <a:off x="0" y="2474948"/>
            <a:ext cx="3854921" cy="3652249"/>
          </a:xfrm>
          <a:prstGeom prst="rect">
            <a:avLst/>
          </a:prstGeom>
          <a:ln w="12700">
            <a:miter lim="400000"/>
          </a:ln>
        </p:spPr>
      </p:pic>
      <p:pic>
        <p:nvPicPr>
          <p:cNvPr id="323" name="Google Shape;248;p18" descr="Google Shape;248;p18"/>
          <p:cNvPicPr>
            <a:picLocks noChangeAspect="1"/>
          </p:cNvPicPr>
          <p:nvPr/>
        </p:nvPicPr>
        <p:blipFill>
          <a:blip r:embed="rId4">
            <a:extLst/>
          </a:blip>
          <a:stretch>
            <a:fillRect/>
          </a:stretch>
        </p:blipFill>
        <p:spPr>
          <a:xfrm>
            <a:off x="7126316" y="5029930"/>
            <a:ext cx="1806826" cy="13482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Google Shape;278;p19"/>
          <p:cNvSpPr txBox="1"/>
          <p:nvPr/>
        </p:nvSpPr>
        <p:spPr>
          <a:xfrm>
            <a:off x="366450" y="905054"/>
            <a:ext cx="4700400" cy="600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ANTES DE COMENZAR LA ACTIVIDAD:</a:t>
            </a:r>
          </a:p>
        </p:txBody>
      </p:sp>
      <p:sp>
        <p:nvSpPr>
          <p:cNvPr id="358" name="Google Shape;279;p19"/>
          <p:cNvSpPr txBox="1"/>
          <p:nvPr/>
        </p:nvSpPr>
        <p:spPr>
          <a:xfrm>
            <a:off x="375977" y="1233670"/>
            <a:ext cx="1983765"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359" name="Google Shape;280;p19"/>
          <p:cNvSpPr txBox="1"/>
          <p:nvPr/>
        </p:nvSpPr>
        <p:spPr>
          <a:xfrm>
            <a:off x="1229039" y="1922016"/>
            <a:ext cx="7934626"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360" name="Google Shape;281;p19"/>
          <p:cNvSpPr txBox="1"/>
          <p:nvPr/>
        </p:nvSpPr>
        <p:spPr>
          <a:xfrm>
            <a:off x="1229038" y="2672931"/>
            <a:ext cx="7669157"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361" name="Google Shape;282;p19"/>
          <p:cNvSpPr txBox="1"/>
          <p:nvPr/>
        </p:nvSpPr>
        <p:spPr>
          <a:xfrm>
            <a:off x="1229039" y="4508603"/>
            <a:ext cx="7865799" cy="5093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362" name="Google Shape;283;p19"/>
          <p:cNvSpPr txBox="1"/>
          <p:nvPr/>
        </p:nvSpPr>
        <p:spPr>
          <a:xfrm>
            <a:off x="1229039" y="5298844"/>
            <a:ext cx="7030064" cy="7379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363" name="Google Shape;284;p19"/>
          <p:cNvSpPr txBox="1"/>
          <p:nvPr/>
        </p:nvSpPr>
        <p:spPr>
          <a:xfrm>
            <a:off x="1229039" y="6272147"/>
            <a:ext cx="3883739"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366" name="Google Shape;285;p19"/>
          <p:cNvGrpSpPr/>
          <p:nvPr/>
        </p:nvGrpSpPr>
        <p:grpSpPr>
          <a:xfrm>
            <a:off x="-4655" y="1788830"/>
            <a:ext cx="1135368" cy="783006"/>
            <a:chOff x="0" y="0"/>
            <a:chExt cx="1135367" cy="783005"/>
          </a:xfrm>
        </p:grpSpPr>
        <p:sp>
          <p:nvSpPr>
            <p:cNvPr id="364" name="Google Shape;28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5" name="Google Shape;287;p19" descr="Google Shape;287;p19"/>
            <p:cNvPicPr>
              <a:picLocks noChangeAspect="1"/>
            </p:cNvPicPr>
            <p:nvPr/>
          </p:nvPicPr>
          <p:blipFill>
            <a:blip r:embed="rId2">
              <a:extLst/>
            </a:blip>
            <a:stretch>
              <a:fillRect/>
            </a:stretch>
          </p:blipFill>
          <p:spPr>
            <a:xfrm>
              <a:off x="341852" y="157960"/>
              <a:ext cx="629466" cy="530551"/>
            </a:xfrm>
            <a:prstGeom prst="rect">
              <a:avLst/>
            </a:prstGeom>
            <a:ln w="12700" cap="flat">
              <a:noFill/>
              <a:miter lim="400000"/>
            </a:ln>
            <a:effectLst/>
          </p:spPr>
        </p:pic>
      </p:grpSp>
      <p:sp>
        <p:nvSpPr>
          <p:cNvPr id="367" name="Google Shape;288;p19"/>
          <p:cNvSpPr txBox="1"/>
          <p:nvPr/>
        </p:nvSpPr>
        <p:spPr>
          <a:xfrm>
            <a:off x="1229039" y="3536691"/>
            <a:ext cx="7865799"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370" name="Google Shape;289;p19"/>
          <p:cNvGrpSpPr/>
          <p:nvPr/>
        </p:nvGrpSpPr>
        <p:grpSpPr>
          <a:xfrm>
            <a:off x="-4655" y="2661653"/>
            <a:ext cx="1135368" cy="783007"/>
            <a:chOff x="0" y="0"/>
            <a:chExt cx="1135367" cy="783005"/>
          </a:xfrm>
        </p:grpSpPr>
        <p:sp>
          <p:nvSpPr>
            <p:cNvPr id="368" name="Google Shape;290;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9" name="Google Shape;291;p19" descr="Google Shape;291;p19"/>
            <p:cNvPicPr>
              <a:picLocks noChangeAspect="1"/>
            </p:cNvPicPr>
            <p:nvPr/>
          </p:nvPicPr>
          <p:blipFill>
            <a:blip r:embed="rId3">
              <a:extLst/>
            </a:blip>
            <a:stretch>
              <a:fillRect/>
            </a:stretch>
          </p:blipFill>
          <p:spPr>
            <a:xfrm>
              <a:off x="336602" y="143964"/>
              <a:ext cx="639966" cy="539400"/>
            </a:xfrm>
            <a:prstGeom prst="rect">
              <a:avLst/>
            </a:prstGeom>
            <a:ln w="12700" cap="flat">
              <a:noFill/>
              <a:miter lim="400000"/>
            </a:ln>
            <a:effectLst/>
          </p:spPr>
        </p:pic>
      </p:grpSp>
      <p:grpSp>
        <p:nvGrpSpPr>
          <p:cNvPr id="373" name="Google Shape;292;p19"/>
          <p:cNvGrpSpPr/>
          <p:nvPr/>
        </p:nvGrpSpPr>
        <p:grpSpPr>
          <a:xfrm>
            <a:off x="-4655" y="3534476"/>
            <a:ext cx="1135368" cy="783006"/>
            <a:chOff x="0" y="0"/>
            <a:chExt cx="1135367" cy="783005"/>
          </a:xfrm>
        </p:grpSpPr>
        <p:sp>
          <p:nvSpPr>
            <p:cNvPr id="371" name="Google Shape;293;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2" name="Google Shape;294;p19" descr="Google Shape;294;p19"/>
            <p:cNvPicPr>
              <a:picLocks noChangeAspect="1"/>
            </p:cNvPicPr>
            <p:nvPr/>
          </p:nvPicPr>
          <p:blipFill>
            <a:blip r:embed="rId4">
              <a:extLst/>
            </a:blip>
            <a:stretch>
              <a:fillRect/>
            </a:stretch>
          </p:blipFill>
          <p:spPr>
            <a:xfrm>
              <a:off x="355406" y="136148"/>
              <a:ext cx="602357" cy="507701"/>
            </a:xfrm>
            <a:prstGeom prst="rect">
              <a:avLst/>
            </a:prstGeom>
            <a:ln w="12700" cap="flat">
              <a:noFill/>
              <a:miter lim="400000"/>
            </a:ln>
            <a:effectLst/>
          </p:spPr>
        </p:pic>
      </p:grpSp>
      <p:grpSp>
        <p:nvGrpSpPr>
          <p:cNvPr id="376" name="Google Shape;295;p19"/>
          <p:cNvGrpSpPr/>
          <p:nvPr/>
        </p:nvGrpSpPr>
        <p:grpSpPr>
          <a:xfrm>
            <a:off x="-4655" y="4407299"/>
            <a:ext cx="1135368" cy="783007"/>
            <a:chOff x="0" y="0"/>
            <a:chExt cx="1135367" cy="783005"/>
          </a:xfrm>
        </p:grpSpPr>
        <p:sp>
          <p:nvSpPr>
            <p:cNvPr id="374" name="Google Shape;29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5" name="Google Shape;297;p19" descr="Google Shape;297;p19"/>
            <p:cNvPicPr>
              <a:picLocks noChangeAspect="1"/>
            </p:cNvPicPr>
            <p:nvPr/>
          </p:nvPicPr>
          <p:blipFill>
            <a:blip r:embed="rId5">
              <a:extLst/>
            </a:blip>
            <a:stretch>
              <a:fillRect/>
            </a:stretch>
          </p:blipFill>
          <p:spPr>
            <a:xfrm>
              <a:off x="347637" y="138928"/>
              <a:ext cx="610126" cy="514250"/>
            </a:xfrm>
            <a:prstGeom prst="rect">
              <a:avLst/>
            </a:prstGeom>
            <a:ln w="12700" cap="flat">
              <a:noFill/>
              <a:miter lim="400000"/>
            </a:ln>
            <a:effectLst/>
          </p:spPr>
        </p:pic>
      </p:grpSp>
      <p:grpSp>
        <p:nvGrpSpPr>
          <p:cNvPr id="379" name="Google Shape;298;p19"/>
          <p:cNvGrpSpPr/>
          <p:nvPr/>
        </p:nvGrpSpPr>
        <p:grpSpPr>
          <a:xfrm>
            <a:off x="-4655" y="6167964"/>
            <a:ext cx="1135368" cy="783007"/>
            <a:chOff x="0" y="0"/>
            <a:chExt cx="1135367" cy="783005"/>
          </a:xfrm>
        </p:grpSpPr>
        <p:sp>
          <p:nvSpPr>
            <p:cNvPr id="377" name="Google Shape;299;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8" name="Google Shape;300;p19" descr="Google Shape;300;p19"/>
            <p:cNvPicPr>
              <a:picLocks noChangeAspect="1"/>
            </p:cNvPicPr>
            <p:nvPr/>
          </p:nvPicPr>
          <p:blipFill>
            <a:blip r:embed="rId6">
              <a:extLst/>
            </a:blip>
            <a:stretch>
              <a:fillRect/>
            </a:stretch>
          </p:blipFill>
          <p:spPr>
            <a:xfrm>
              <a:off x="323583" y="127375"/>
              <a:ext cx="666002" cy="561344"/>
            </a:xfrm>
            <a:prstGeom prst="rect">
              <a:avLst/>
            </a:prstGeom>
            <a:ln w="12700" cap="flat">
              <a:noFill/>
              <a:miter lim="400000"/>
            </a:ln>
            <a:effectLst/>
          </p:spPr>
        </p:pic>
      </p:grpSp>
      <p:grpSp>
        <p:nvGrpSpPr>
          <p:cNvPr id="382" name="Google Shape;301;p19"/>
          <p:cNvGrpSpPr/>
          <p:nvPr/>
        </p:nvGrpSpPr>
        <p:grpSpPr>
          <a:xfrm>
            <a:off x="-4656" y="5117148"/>
            <a:ext cx="1193248" cy="1156254"/>
            <a:chOff x="0" y="0"/>
            <a:chExt cx="1193246" cy="1156253"/>
          </a:xfrm>
        </p:grpSpPr>
        <p:sp>
          <p:nvSpPr>
            <p:cNvPr id="380" name="Google Shape;302;p19"/>
            <p:cNvSpPr/>
            <p:nvPr/>
          </p:nvSpPr>
          <p:spPr>
            <a:xfrm rot="5400000">
              <a:off x="176180" y="-13207"/>
              <a:ext cx="783007"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81" name="Google Shape;303;p19" descr="Google Shape;303;p19"/>
            <p:cNvPicPr>
              <a:picLocks noChangeAspect="1"/>
            </p:cNvPicPr>
            <p:nvPr/>
          </p:nvPicPr>
          <p:blipFill>
            <a:blip r:embed="rId7">
              <a:extLst/>
            </a:blip>
            <a:stretch>
              <a:fillRect/>
            </a:stretch>
          </p:blipFill>
          <p:spPr>
            <a:xfrm rot="19406135">
              <a:off x="146057" y="195256"/>
              <a:ext cx="908506" cy="765741"/>
            </a:xfrm>
            <a:prstGeom prst="rect">
              <a:avLst/>
            </a:prstGeom>
            <a:ln w="12700" cap="flat">
              <a:noFill/>
              <a:miter lim="400000"/>
            </a:ln>
            <a:effectLst/>
          </p:spPr>
        </p:pic>
      </p:grpSp>
      <p:pic>
        <p:nvPicPr>
          <p:cNvPr id="383" name="Google Shape;304;p19" descr="Google Shape;304;p19"/>
          <p:cNvPicPr>
            <a:picLocks noChangeAspect="1"/>
          </p:cNvPicPr>
          <p:nvPr/>
        </p:nvPicPr>
        <p:blipFill>
          <a:blip r:embed="rId8">
            <a:extLst/>
          </a:blip>
          <a:stretch>
            <a:fillRect/>
          </a:stretch>
        </p:blipFill>
        <p:spPr>
          <a:xfrm>
            <a:off x="5211105" y="4810371"/>
            <a:ext cx="4327511" cy="335382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386" name="Google Shape;309;p4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grpSp>
        <p:nvGrpSpPr>
          <p:cNvPr id="389" name="Google Shape;310;p41"/>
          <p:cNvGrpSpPr/>
          <p:nvPr/>
        </p:nvGrpSpPr>
        <p:grpSpPr>
          <a:xfrm>
            <a:off x="375974" y="2370246"/>
            <a:ext cx="8839202" cy="3238194"/>
            <a:chOff x="0" y="0"/>
            <a:chExt cx="8839200" cy="3238192"/>
          </a:xfrm>
        </p:grpSpPr>
        <p:sp>
          <p:nvSpPr>
            <p:cNvPr id="38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8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90" name="Google Shape;311;p4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sp>
        <p:nvSpPr>
          <p:cNvPr id="391" name="Google Shape;312;p41"/>
          <p:cNvSpPr txBox="1"/>
          <p:nvPr/>
        </p:nvSpPr>
        <p:spPr>
          <a:xfrm>
            <a:off x="366450" y="996495"/>
            <a:ext cx="4700400" cy="600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¡PRACTIQUEMOS!</a:t>
            </a:r>
          </a:p>
        </p:txBody>
      </p:sp>
      <p:pic>
        <p:nvPicPr>
          <p:cNvPr id="392" name="Google Shape;313;p41" descr="Google Shape;313;p41"/>
          <p:cNvPicPr>
            <a:picLocks noChangeAspect="1"/>
          </p:cNvPicPr>
          <p:nvPr/>
        </p:nvPicPr>
        <p:blipFill>
          <a:blip r:embed="rId2">
            <a:extLst/>
          </a:blip>
          <a:stretch>
            <a:fillRect/>
          </a:stretch>
        </p:blipFill>
        <p:spPr>
          <a:xfrm>
            <a:off x="5188463" y="2370246"/>
            <a:ext cx="4539998" cy="5336913"/>
          </a:xfrm>
          <a:prstGeom prst="rect">
            <a:avLst/>
          </a:prstGeom>
          <a:ln w="12700">
            <a:miter lim="400000"/>
          </a:ln>
        </p:spPr>
      </p:pic>
      <p:sp>
        <p:nvSpPr>
          <p:cNvPr id="393" name="Google Shape;314;p41"/>
          <p:cNvSpPr txBox="1"/>
          <p:nvPr/>
        </p:nvSpPr>
        <p:spPr>
          <a:xfrm>
            <a:off x="958647" y="2907945"/>
            <a:ext cx="4704737" cy="167119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smtClean="0">
                <a:solidFill>
                  <a:srgbClr val="741B47"/>
                </a:solidFill>
              </a:rPr>
              <a:t>SISTEMA </a:t>
            </a:r>
            <a:r>
              <a:rPr lang="es-ES" dirty="0">
                <a:solidFill>
                  <a:srgbClr val="741B47"/>
                </a:solidFill>
              </a:rPr>
              <a:t>DE </a:t>
            </a:r>
            <a:r>
              <a:rPr lang="es-ES" dirty="0" smtClean="0"/>
              <a:t>ENCENDIDO DEL MOTOR 3</a:t>
            </a:r>
            <a:endParaRPr lang="es-ES" dirty="0"/>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Ahora realizaremos una actividad práctica.</a:t>
            </a:r>
          </a:p>
          <a:p>
            <a:pPr>
              <a:lnSpc>
                <a:spcPct val="115000"/>
              </a:lnSpc>
              <a:defRPr sz="1600">
                <a:latin typeface="Calibri"/>
                <a:ea typeface="Calibri"/>
                <a:cs typeface="Calibri"/>
                <a:sym typeface="Calibri"/>
              </a:defRPr>
            </a:pPr>
            <a:r>
              <a:rPr dirty="0"/>
              <a:t>Te sugerimos </a:t>
            </a:r>
            <a:r>
              <a:rPr b="1" dirty="0">
                <a:solidFill>
                  <a:srgbClr val="76384D"/>
                </a:solidFill>
              </a:rPr>
              <a:t>seguir las instrucciones </a:t>
            </a:r>
            <a:r>
              <a:rPr dirty="0"/>
              <a:t>que van</a:t>
            </a:r>
          </a:p>
          <a:p>
            <a:pPr>
              <a:lnSpc>
                <a:spcPct val="115000"/>
              </a:lnSpc>
              <a:defRPr sz="1600">
                <a:latin typeface="Calibri"/>
                <a:ea typeface="Calibri"/>
                <a:cs typeface="Calibri"/>
                <a:sym typeface="Calibri"/>
              </a:defRPr>
            </a:pPr>
            <a:r>
              <a:rPr dirty="0"/>
              <a:t>Adjuntas en la guía que el profesor te entregará.</a:t>
            </a:r>
          </a:p>
        </p:txBody>
      </p:sp>
      <p:sp>
        <p:nvSpPr>
          <p:cNvPr id="394" name="Google Shape;315;p41"/>
          <p:cNvSpPr txBox="1"/>
          <p:nvPr/>
        </p:nvSpPr>
        <p:spPr>
          <a:xfrm>
            <a:off x="3652622" y="1038576"/>
            <a:ext cx="1022557" cy="101563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6000">
                <a:solidFill>
                  <a:srgbClr val="BA9BA5"/>
                </a:solidFill>
                <a:latin typeface="Calibri"/>
                <a:ea typeface="Calibri"/>
                <a:cs typeface="Calibri"/>
                <a:sym typeface="Calibri"/>
              </a:defRPr>
            </a:lvl1pPr>
          </a:lstStyle>
          <a:p>
            <a:r>
              <a:rPr lang="es-ES" dirty="0" smtClean="0"/>
              <a:t>13</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grpSp>
        <p:nvGrpSpPr>
          <p:cNvPr id="399" name="Google Shape;320;p21"/>
          <p:cNvGrpSpPr/>
          <p:nvPr/>
        </p:nvGrpSpPr>
        <p:grpSpPr>
          <a:xfrm>
            <a:off x="383456" y="2370246"/>
            <a:ext cx="8839201" cy="3238194"/>
            <a:chOff x="0" y="0"/>
            <a:chExt cx="8839200" cy="3238192"/>
          </a:xfrm>
        </p:grpSpPr>
        <p:sp>
          <p:nvSpPr>
            <p:cNvPr id="39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9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400" name="Google Shape;321;p2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401" name="Google Shape;322;p21" descr="Google Shape;322;p21"/>
          <p:cNvPicPr>
            <a:picLocks noChangeAspect="1"/>
          </p:cNvPicPr>
          <p:nvPr/>
        </p:nvPicPr>
        <p:blipFill>
          <a:blip r:embed="rId2">
            <a:extLst/>
          </a:blip>
          <a:stretch>
            <a:fillRect/>
          </a:stretch>
        </p:blipFill>
        <p:spPr>
          <a:xfrm>
            <a:off x="5102940" y="2710743"/>
            <a:ext cx="5190655" cy="4917757"/>
          </a:xfrm>
          <a:prstGeom prst="rect">
            <a:avLst/>
          </a:prstGeom>
          <a:ln w="12700">
            <a:miter lim="400000"/>
          </a:ln>
        </p:spPr>
      </p:pic>
      <p:sp>
        <p:nvSpPr>
          <p:cNvPr id="402" name="Google Shape;323;p2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03" name="Google Shape;324;p21"/>
          <p:cNvSpPr txBox="1"/>
          <p:nvPr/>
        </p:nvSpPr>
        <p:spPr>
          <a:xfrm>
            <a:off x="366450" y="996495"/>
            <a:ext cx="4700400" cy="600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ANTES DE TERMINAR:</a:t>
            </a:r>
          </a:p>
        </p:txBody>
      </p:sp>
      <p:sp>
        <p:nvSpPr>
          <p:cNvPr id="404" name="Google Shape;325;p21"/>
          <p:cNvSpPr txBox="1"/>
          <p:nvPr/>
        </p:nvSpPr>
        <p:spPr>
          <a:xfrm>
            <a:off x="958647" y="2831569"/>
            <a:ext cx="4936179" cy="268916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ENCENDIDO DEL </a:t>
            </a:r>
            <a:r>
              <a:rPr lang="es-ES" dirty="0"/>
              <a:t>MOTOR 3</a:t>
            </a:r>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¡No olvides contestar la Autoevaluación y entregar el Ticket de Salida!</a:t>
            </a:r>
          </a:p>
          <a:p>
            <a:pPr>
              <a:lnSpc>
                <a:spcPct val="115000"/>
              </a:lnSpc>
            </a:pPr>
            <a:endParaRPr sz="1600" dirty="0"/>
          </a:p>
          <a:p>
            <a:pPr>
              <a:lnSpc>
                <a:spcPct val="115000"/>
              </a:lnSpc>
              <a:defRPr sz="2100" b="1">
                <a:solidFill>
                  <a:srgbClr val="741B47"/>
                </a:solidFill>
                <a:latin typeface="Calibri"/>
                <a:ea typeface="Calibri"/>
                <a:cs typeface="Calibri"/>
                <a:sym typeface="Calibri"/>
              </a:defRPr>
            </a:pPr>
            <a:r>
              <a:rPr dirty="0"/>
              <a:t>¡Hasta la próxima! </a:t>
            </a:r>
            <a:endParaRPr dirty="0">
              <a:latin typeface="+mj-lt"/>
              <a:ea typeface="+mj-ea"/>
              <a:cs typeface="+mj-cs"/>
              <a:sym typeface="Arial"/>
            </a:endParaRPr>
          </a:p>
          <a:p>
            <a:pPr>
              <a:defRPr sz="1600"/>
            </a:pPr>
            <a:r>
              <a:rPr sz="2100" b="1" dirty="0">
                <a:solidFill>
                  <a:srgbClr val="741B47"/>
                </a:solidFill>
              </a:rPr>
              <a:t/>
            </a:r>
            <a:br>
              <a:rPr sz="2100" b="1" dirty="0">
                <a:solidFill>
                  <a:srgbClr val="741B47"/>
                </a:solidFill>
              </a:rPr>
            </a:br>
            <a:endParaRPr sz="2100" b="1" dirty="0">
              <a:solidFill>
                <a:srgbClr val="741B47"/>
              </a:solidFill>
            </a:endParaRPr>
          </a:p>
        </p:txBody>
      </p:sp>
      <p:pic>
        <p:nvPicPr>
          <p:cNvPr id="405" name="Google Shape;326;p21" descr="Google Shape;326;p21"/>
          <p:cNvPicPr>
            <a:picLocks noChangeAspect="1"/>
          </p:cNvPicPr>
          <p:nvPr/>
        </p:nvPicPr>
        <p:blipFill>
          <a:blip r:embed="rId3">
            <a:extLst/>
          </a:blip>
          <a:stretch>
            <a:fillRect/>
          </a:stretch>
        </p:blipFill>
        <p:spPr>
          <a:xfrm>
            <a:off x="3210792" y="4159041"/>
            <a:ext cx="673177" cy="60372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44" name="Google Shape;35;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45719" rIns="45719" anchor="ctr"/>
          <a:lstStyle/>
          <a:p>
            <a:endParaRPr/>
          </a:p>
        </p:txBody>
      </p:sp>
      <p:grpSp>
        <p:nvGrpSpPr>
          <p:cNvPr id="11" name="Google Shape;101;p3"/>
          <p:cNvGrpSpPr/>
          <p:nvPr/>
        </p:nvGrpSpPr>
        <p:grpSpPr>
          <a:xfrm>
            <a:off x="481781" y="1887795"/>
            <a:ext cx="4090219" cy="3898856"/>
            <a:chOff x="0" y="0"/>
            <a:chExt cx="4090218" cy="3116824"/>
          </a:xfrm>
        </p:grpSpPr>
        <p:sp>
          <p:nvSpPr>
            <p:cNvPr id="12" name="Rectángulo redondeado"/>
            <p:cNvSpPr/>
            <p:nvPr/>
          </p:nvSpPr>
          <p:spPr>
            <a:xfrm>
              <a:off x="0" y="0"/>
              <a:ext cx="4090219" cy="3116825"/>
            </a:xfrm>
            <a:prstGeom prst="roundRect">
              <a:avLst>
                <a:gd name="adj" fmla="val 8420"/>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3" name="Texto"/>
            <p:cNvSpPr txBox="1"/>
            <p:nvPr/>
          </p:nvSpPr>
          <p:spPr>
            <a:xfrm>
              <a:off x="76864" y="1368295"/>
              <a:ext cx="3936491"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14" name="Imagen 21" descr="Imagen 21"/>
          <p:cNvPicPr>
            <a:picLocks noChangeAspect="1"/>
          </p:cNvPicPr>
          <p:nvPr/>
        </p:nvPicPr>
        <p:blipFill>
          <a:blip r:embed="rId2">
            <a:extLst/>
          </a:blip>
          <a:stretch>
            <a:fillRect/>
          </a:stretch>
        </p:blipFill>
        <p:spPr>
          <a:xfrm>
            <a:off x="375974" y="1796209"/>
            <a:ext cx="719663" cy="686190"/>
          </a:xfrm>
          <a:prstGeom prst="rect">
            <a:avLst/>
          </a:prstGeom>
          <a:ln w="12700">
            <a:miter lim="400000"/>
          </a:ln>
        </p:spPr>
      </p:pic>
      <p:sp>
        <p:nvSpPr>
          <p:cNvPr id="15" name="Google Shape;95;p3"/>
          <p:cNvSpPr txBox="1"/>
          <p:nvPr/>
        </p:nvSpPr>
        <p:spPr>
          <a:xfrm>
            <a:off x="375975" y="1265366"/>
            <a:ext cx="4864619"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OBJETIVO DE APRENDIZAJE</a:t>
            </a:r>
          </a:p>
        </p:txBody>
      </p:sp>
      <p:pic>
        <p:nvPicPr>
          <p:cNvPr id="16" name="Imagen 26" descr="Imagen 26"/>
          <p:cNvPicPr>
            <a:picLocks noChangeAspect="1"/>
          </p:cNvPicPr>
          <p:nvPr/>
        </p:nvPicPr>
        <p:blipFill>
          <a:blip r:embed="rId3">
            <a:extLst/>
          </a:blip>
          <a:stretch>
            <a:fillRect/>
          </a:stretch>
        </p:blipFill>
        <p:spPr>
          <a:xfrm>
            <a:off x="3485784" y="2354963"/>
            <a:ext cx="5849285" cy="4478455"/>
          </a:xfrm>
          <a:prstGeom prst="rect">
            <a:avLst/>
          </a:prstGeom>
          <a:ln w="12700">
            <a:miter lim="400000"/>
          </a:ln>
        </p:spPr>
      </p:pic>
      <p:sp>
        <p:nvSpPr>
          <p:cNvPr id="17" name="Google Shape;84;p38"/>
          <p:cNvSpPr txBox="1"/>
          <p:nvPr/>
        </p:nvSpPr>
        <p:spPr>
          <a:xfrm>
            <a:off x="841992" y="2017772"/>
            <a:ext cx="3707737" cy="358248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600">
                <a:latin typeface="Calibri"/>
                <a:ea typeface="Calibri"/>
                <a:cs typeface="Calibri"/>
                <a:sym typeface="Calibri"/>
              </a:defRPr>
            </a:lvl1pPr>
          </a:lstStyle>
          <a:p>
            <a:r>
              <a:rPr lang="es-ES_tradnl" dirty="0"/>
              <a:t> </a:t>
            </a:r>
            <a:r>
              <a:rPr lang="es-ES_tradnl" dirty="0" smtClean="0"/>
              <a:t>     </a:t>
            </a:r>
            <a:r>
              <a:rPr lang="es-ES_tradnl" dirty="0"/>
              <a:t>Inspeccionar y diagnosticar </a:t>
            </a:r>
            <a:r>
              <a:rPr lang="es-ES_tradnl" dirty="0" smtClean="0"/>
              <a:t>averías</a:t>
            </a:r>
            <a:br>
              <a:rPr lang="es-ES_tradnl" dirty="0" smtClean="0"/>
            </a:br>
            <a:r>
              <a:rPr lang="es-ES_tradnl" dirty="0" smtClean="0"/>
              <a:t>y fallas </a:t>
            </a:r>
            <a:r>
              <a:rPr lang="es-ES_tradnl" dirty="0"/>
              <a:t>en el funcionamiento mecánico, eléctrico o electrónico de vehículos motorizados, identificando el o los sistemas y componentes </a:t>
            </a:r>
            <a:r>
              <a:rPr lang="es-ES_tradnl" dirty="0" smtClean="0"/>
              <a:t>comprometidos,</a:t>
            </a:r>
          </a:p>
          <a:p>
            <a:r>
              <a:rPr lang="es-ES_tradnl" dirty="0" smtClean="0"/>
              <a:t>realizando </a:t>
            </a:r>
            <a:r>
              <a:rPr lang="es-ES_tradnl" dirty="0"/>
              <a:t>mediciones y </a:t>
            </a:r>
            <a:r>
              <a:rPr lang="es-ES_tradnl" dirty="0" smtClean="0"/>
              <a:t>controles de </a:t>
            </a:r>
            <a:r>
              <a:rPr lang="es-ES_tradnl" dirty="0"/>
              <a:t>verificación de </a:t>
            </a:r>
            <a:r>
              <a:rPr lang="es-ES_tradnl" dirty="0" smtClean="0"/>
              <a:t>distintas </a:t>
            </a:r>
          </a:p>
          <a:p>
            <a:r>
              <a:rPr lang="es-ES_tradnl" dirty="0" smtClean="0"/>
              <a:t>magnitudes mediante</a:t>
            </a:r>
            <a:br>
              <a:rPr lang="es-ES_tradnl" dirty="0" smtClean="0"/>
            </a:br>
            <a:r>
              <a:rPr lang="es-ES_tradnl" dirty="0" smtClean="0"/>
              <a:t>instrumentos </a:t>
            </a:r>
            <a:r>
              <a:rPr lang="es-ES_tradnl" dirty="0"/>
              <a:t>análogos </a:t>
            </a:r>
            <a:r>
              <a:rPr lang="es-ES_tradnl" dirty="0" smtClean="0"/>
              <a:t>y</a:t>
            </a:r>
            <a:br>
              <a:rPr lang="es-ES_tradnl" dirty="0" smtClean="0"/>
            </a:br>
            <a:r>
              <a:rPr lang="es-ES_tradnl" dirty="0" smtClean="0"/>
              <a:t>digitales, con </a:t>
            </a:r>
            <a:r>
              <a:rPr lang="es-ES_tradnl" dirty="0"/>
              <a:t>referencia a las especificaciones </a:t>
            </a:r>
            <a:r>
              <a:rPr lang="es-ES_tradnl" dirty="0" smtClean="0"/>
              <a:t>técnicas</a:t>
            </a:r>
            <a:br>
              <a:rPr lang="es-ES_tradnl" dirty="0" smtClean="0"/>
            </a:br>
            <a:r>
              <a:rPr lang="es-ES_tradnl" dirty="0" smtClean="0"/>
              <a:t>del </a:t>
            </a:r>
            <a:r>
              <a:rPr lang="es-ES_tradnl" dirty="0"/>
              <a:t>fabricante.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111;p3"/>
          <p:cNvSpPr txBox="1"/>
          <p:nvPr/>
        </p:nvSpPr>
        <p:spPr>
          <a:xfrm>
            <a:off x="572273" y="2199849"/>
            <a:ext cx="5782098" cy="51780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1800" b="1">
                <a:solidFill>
                  <a:srgbClr val="741B47"/>
                </a:solidFill>
                <a:latin typeface="Calibri"/>
                <a:ea typeface="Calibri"/>
                <a:cs typeface="Calibri"/>
                <a:sym typeface="Calibri"/>
              </a:defRPr>
            </a:lvl1p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ENCENDIDO DEL </a:t>
            </a:r>
            <a:r>
              <a:rPr lang="es-ES" dirty="0"/>
              <a:t>MOTOR </a:t>
            </a:r>
            <a:r>
              <a:rPr lang="es-ES" dirty="0" smtClean="0"/>
              <a:t>2</a:t>
            </a:r>
            <a:endParaRPr lang="es-ES" dirty="0"/>
          </a:p>
        </p:txBody>
      </p:sp>
      <p:sp>
        <p:nvSpPr>
          <p:cNvPr id="21" name="Google Shape;109;p3"/>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¿QUÉ APRENDIMOS LA ACTIVIDAD ANTERIOR?</a:t>
            </a:r>
          </a:p>
        </p:txBody>
      </p:sp>
      <p:sp>
        <p:nvSpPr>
          <p:cNvPr id="22" name="Google Shape;134;p4"/>
          <p:cNvSpPr txBox="1"/>
          <p:nvPr/>
        </p:nvSpPr>
        <p:spPr>
          <a:xfrm>
            <a:off x="366450" y="1044609"/>
            <a:ext cx="4700400"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rPr lang="es-ES" dirty="0" smtClean="0"/>
              <a:t>RECORDEMOS</a:t>
            </a:r>
            <a:endParaRPr dirty="0"/>
          </a:p>
        </p:txBody>
      </p:sp>
      <p:sp>
        <p:nvSpPr>
          <p:cNvPr id="2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grpSp>
        <p:nvGrpSpPr>
          <p:cNvPr id="50" name="Agrupar 49"/>
          <p:cNvGrpSpPr/>
          <p:nvPr/>
        </p:nvGrpSpPr>
        <p:grpSpPr>
          <a:xfrm>
            <a:off x="298987" y="2894103"/>
            <a:ext cx="4970725" cy="966744"/>
            <a:chOff x="312474" y="2947118"/>
            <a:chExt cx="4970725" cy="966744"/>
          </a:xfrm>
        </p:grpSpPr>
        <p:sp>
          <p:nvSpPr>
            <p:cNvPr id="51" name="Google Shape;121;p3"/>
            <p:cNvSpPr txBox="1"/>
            <p:nvPr/>
          </p:nvSpPr>
          <p:spPr>
            <a:xfrm>
              <a:off x="775665" y="2968842"/>
              <a:ext cx="4482134" cy="92329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r>
                <a:rPr lang="es-ES" dirty="0"/>
                <a:t>Identificaste te el mantenimiento correctivo del sistema de  encendido del motor, de acuerdo a lo propuesto en el manual del fabricante.</a:t>
              </a:r>
            </a:p>
          </p:txBody>
        </p:sp>
        <p:sp>
          <p:nvSpPr>
            <p:cNvPr id="52" name="Rectángulo redondeado"/>
            <p:cNvSpPr/>
            <p:nvPr/>
          </p:nvSpPr>
          <p:spPr>
            <a:xfrm>
              <a:off x="476510" y="2947118"/>
              <a:ext cx="4806689" cy="966744"/>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53" name="Google Shape;115;p3"/>
            <p:cNvGrpSpPr/>
            <p:nvPr/>
          </p:nvGrpSpPr>
          <p:grpSpPr>
            <a:xfrm>
              <a:off x="312474" y="3122730"/>
              <a:ext cx="376202" cy="615521"/>
              <a:chOff x="0" y="-39676"/>
              <a:chExt cx="376201" cy="615520"/>
            </a:xfrm>
          </p:grpSpPr>
          <p:sp>
            <p:nvSpPr>
              <p:cNvPr id="54" name="Google Shape;116;p3"/>
              <p:cNvSpPr/>
              <p:nvPr/>
            </p:nvSpPr>
            <p:spPr>
              <a:xfrm>
                <a:off x="0" y="84708"/>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55" name="Google Shape;117;p3"/>
              <p:cNvSpPr txBox="1"/>
              <p:nvPr/>
            </p:nvSpPr>
            <p:spPr>
              <a:xfrm>
                <a:off x="9524" y="-39676"/>
                <a:ext cx="300302" cy="6155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1</a:t>
                </a:r>
                <a:endParaRPr dirty="0"/>
              </a:p>
            </p:txBody>
          </p:sp>
        </p:grpSp>
      </p:grpSp>
      <p:grpSp>
        <p:nvGrpSpPr>
          <p:cNvPr id="56" name="Agrupar 55"/>
          <p:cNvGrpSpPr/>
          <p:nvPr/>
        </p:nvGrpSpPr>
        <p:grpSpPr>
          <a:xfrm>
            <a:off x="298987" y="4171635"/>
            <a:ext cx="4970725" cy="1327297"/>
            <a:chOff x="312474" y="2947117"/>
            <a:chExt cx="4970725" cy="1327297"/>
          </a:xfrm>
        </p:grpSpPr>
        <p:sp>
          <p:nvSpPr>
            <p:cNvPr id="57" name="Google Shape;121;p3"/>
            <p:cNvSpPr txBox="1"/>
            <p:nvPr/>
          </p:nvSpPr>
          <p:spPr>
            <a:xfrm>
              <a:off x="775665" y="3015550"/>
              <a:ext cx="4482134" cy="1169519"/>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r>
                <a:rPr lang="es-ES" dirty="0"/>
                <a:t>Aplicaste  el mantenimiento correctivo a un automóvil, considerando las funciones del sistema de encendido del motor, según lo propuesto en el manual de servicio.</a:t>
              </a:r>
            </a:p>
          </p:txBody>
        </p:sp>
        <p:sp>
          <p:nvSpPr>
            <p:cNvPr id="58" name="Rectángulo redondeado"/>
            <p:cNvSpPr/>
            <p:nvPr/>
          </p:nvSpPr>
          <p:spPr>
            <a:xfrm>
              <a:off x="476510" y="2947117"/>
              <a:ext cx="4806689" cy="1327297"/>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59" name="Google Shape;115;p3"/>
            <p:cNvGrpSpPr/>
            <p:nvPr/>
          </p:nvGrpSpPr>
          <p:grpSpPr>
            <a:xfrm>
              <a:off x="312474" y="3320527"/>
              <a:ext cx="376202" cy="559565"/>
              <a:chOff x="0" y="158121"/>
              <a:chExt cx="376201" cy="559564"/>
            </a:xfrm>
          </p:grpSpPr>
          <p:sp>
            <p:nvSpPr>
              <p:cNvPr id="60" name="Google Shape;116;p3"/>
              <p:cNvSpPr/>
              <p:nvPr/>
            </p:nvSpPr>
            <p:spPr>
              <a:xfrm>
                <a:off x="0" y="254527"/>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61" name="Google Shape;117;p3"/>
              <p:cNvSpPr txBox="1"/>
              <p:nvPr/>
            </p:nvSpPr>
            <p:spPr>
              <a:xfrm>
                <a:off x="9524" y="158121"/>
                <a:ext cx="300302" cy="5595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2</a:t>
                </a:r>
                <a:endParaRPr dirty="0"/>
              </a:p>
            </p:txBody>
          </p:sp>
        </p:grpSp>
      </p:grpSp>
      <p:sp>
        <p:nvSpPr>
          <p:cNvPr id="37" name="Google Shape;110;p3"/>
          <p:cNvSpPr/>
          <p:nvPr/>
        </p:nvSpPr>
        <p:spPr>
          <a:xfrm>
            <a:off x="5026616" y="3630159"/>
            <a:ext cx="696537" cy="696535"/>
          </a:xfrm>
          <a:prstGeom prst="ellipse">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62" name="Google Shape;124;p3" descr="Google Shape;124;p3"/>
          <p:cNvPicPr>
            <a:picLocks noChangeAspect="1"/>
          </p:cNvPicPr>
          <p:nvPr/>
        </p:nvPicPr>
        <p:blipFill>
          <a:blip r:embed="rId2">
            <a:extLst/>
          </a:blip>
          <a:stretch>
            <a:fillRect/>
          </a:stretch>
        </p:blipFill>
        <p:spPr>
          <a:xfrm>
            <a:off x="4844760" y="2500812"/>
            <a:ext cx="4863918" cy="460819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74" name="Google Shape;129;p4"/>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180" name="Google Shape;134;p4"/>
          <p:cNvSpPr txBox="1"/>
          <p:nvPr/>
        </p:nvSpPr>
        <p:spPr>
          <a:xfrm>
            <a:off x="366450" y="992483"/>
            <a:ext cx="4700400" cy="6088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ALGUNAS PREGUNTAS</a:t>
            </a:r>
          </a:p>
        </p:txBody>
      </p:sp>
      <p:pic>
        <p:nvPicPr>
          <p:cNvPr id="190" name="Google Shape;145;p4" descr="Google Shape;145;p4"/>
          <p:cNvPicPr>
            <a:picLocks noChangeAspect="1"/>
          </p:cNvPicPr>
          <p:nvPr/>
        </p:nvPicPr>
        <p:blipFill>
          <a:blip r:embed="rId2">
            <a:extLst/>
          </a:blip>
          <a:stretch>
            <a:fillRect/>
          </a:stretch>
        </p:blipFill>
        <p:spPr>
          <a:xfrm>
            <a:off x="6549425" y="1315762"/>
            <a:ext cx="2670049" cy="5675377"/>
          </a:xfrm>
          <a:prstGeom prst="rect">
            <a:avLst/>
          </a:prstGeom>
          <a:ln w="12700">
            <a:miter lim="400000"/>
          </a:ln>
        </p:spPr>
      </p:pic>
      <p:sp>
        <p:nvSpPr>
          <p:cNvPr id="20" name="Google Shape;138;p4"/>
          <p:cNvSpPr txBox="1"/>
          <p:nvPr/>
        </p:nvSpPr>
        <p:spPr>
          <a:xfrm>
            <a:off x="375766" y="2298657"/>
            <a:ext cx="4906813" cy="53857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pPr>
              <a:lnSpc>
                <a:spcPct val="115000"/>
              </a:lnSpc>
              <a:defRPr sz="2000" b="1">
                <a:solidFill>
                  <a:srgbClr val="FF0000"/>
                </a:solidFill>
                <a:latin typeface="Calibri"/>
                <a:ea typeface="Calibri"/>
                <a:cs typeface="Calibri"/>
                <a:sym typeface="Calibri"/>
              </a:defRPr>
            </a:pPr>
            <a:r>
              <a:rPr lang="es-ES">
                <a:solidFill>
                  <a:srgbClr val="751A47"/>
                </a:solidFill>
              </a:rPr>
              <a:t>SISTEMAS DE ENCENDIDO DEL </a:t>
            </a:r>
            <a:r>
              <a:rPr lang="es-ES"/>
              <a:t>MOTOR 3</a:t>
            </a:r>
            <a:endParaRPr lang="es-ES" dirty="0"/>
          </a:p>
        </p:txBody>
      </p:sp>
      <p:sp>
        <p:nvSpPr>
          <p:cNvPr id="21" name="Google Shape;133;p4"/>
          <p:cNvSpPr txBox="1"/>
          <p:nvPr/>
        </p:nvSpPr>
        <p:spPr>
          <a:xfrm>
            <a:off x="506728" y="6403800"/>
            <a:ext cx="5388802" cy="31021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grpSp>
        <p:nvGrpSpPr>
          <p:cNvPr id="22" name="Agrupar 21"/>
          <p:cNvGrpSpPr/>
          <p:nvPr/>
        </p:nvGrpSpPr>
        <p:grpSpPr>
          <a:xfrm>
            <a:off x="375766" y="2582541"/>
            <a:ext cx="5884406" cy="868863"/>
            <a:chOff x="375766" y="2793099"/>
            <a:chExt cx="5884406" cy="955749"/>
          </a:xfrm>
        </p:grpSpPr>
        <p:sp>
          <p:nvSpPr>
            <p:cNvPr id="23" name="Rectángulo redondeado"/>
            <p:cNvSpPr/>
            <p:nvPr/>
          </p:nvSpPr>
          <p:spPr>
            <a:xfrm>
              <a:off x="375766" y="3005528"/>
              <a:ext cx="5650727" cy="743320"/>
            </a:xfrm>
            <a:prstGeom prst="roundRect">
              <a:avLst>
                <a:gd name="adj" fmla="val 15011"/>
              </a:avLst>
            </a:prstGeom>
            <a:ln>
              <a:solidFill>
                <a:schemeClr val="accent2">
                  <a:lumOff val="21764"/>
                </a:schemeClr>
              </a:solidFill>
            </a:ln>
          </p:spPr>
          <p:txBody>
            <a:bodyPr lIns="0" tIns="0" rIns="0" bIns="0" anchor="ctr"/>
            <a:lstStyle/>
            <a:p>
              <a:endParaRPr/>
            </a:p>
          </p:txBody>
        </p:sp>
        <p:sp>
          <p:nvSpPr>
            <p:cNvPr id="24" name="Google Shape;136;p4"/>
            <p:cNvSpPr txBox="1"/>
            <p:nvPr/>
          </p:nvSpPr>
          <p:spPr>
            <a:xfrm>
              <a:off x="464747" y="3127289"/>
              <a:ext cx="4602103" cy="53290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r>
                <a:rPr lang="es-ES" dirty="0"/>
                <a:t>¿Qué son las bujías de encendido?</a:t>
              </a:r>
            </a:p>
          </p:txBody>
        </p:sp>
        <p:pic>
          <p:nvPicPr>
            <p:cNvPr id="25" name="Google Shape;142;p4" descr="Google Shape;142;p4"/>
            <p:cNvPicPr>
              <a:picLocks noChangeAspect="1"/>
            </p:cNvPicPr>
            <p:nvPr/>
          </p:nvPicPr>
          <p:blipFill>
            <a:blip r:embed="rId3">
              <a:extLst/>
            </a:blip>
            <a:stretch>
              <a:fillRect/>
            </a:stretch>
          </p:blipFill>
          <p:spPr>
            <a:xfrm>
              <a:off x="5818211" y="2793099"/>
              <a:ext cx="441961" cy="438913"/>
            </a:xfrm>
            <a:prstGeom prst="rect">
              <a:avLst/>
            </a:prstGeom>
            <a:ln w="12700">
              <a:miter lim="400000"/>
            </a:ln>
          </p:spPr>
        </p:pic>
      </p:grpSp>
      <p:grpSp>
        <p:nvGrpSpPr>
          <p:cNvPr id="26" name="Agrupar 25"/>
          <p:cNvGrpSpPr/>
          <p:nvPr/>
        </p:nvGrpSpPr>
        <p:grpSpPr>
          <a:xfrm>
            <a:off x="375766" y="3511014"/>
            <a:ext cx="5871706" cy="1075731"/>
            <a:chOff x="375766" y="3980112"/>
            <a:chExt cx="5871706" cy="1183306"/>
          </a:xfrm>
        </p:grpSpPr>
        <p:grpSp>
          <p:nvGrpSpPr>
            <p:cNvPr id="27" name="Google Shape;131;p4"/>
            <p:cNvGrpSpPr/>
            <p:nvPr/>
          </p:nvGrpSpPr>
          <p:grpSpPr>
            <a:xfrm>
              <a:off x="375766" y="4192101"/>
              <a:ext cx="5650728" cy="971317"/>
              <a:chOff x="0" y="0"/>
              <a:chExt cx="5650726" cy="971316"/>
            </a:xfrm>
          </p:grpSpPr>
          <p:sp>
            <p:nvSpPr>
              <p:cNvPr id="30" name="Rectángulo redondeado"/>
              <p:cNvSpPr/>
              <p:nvPr/>
            </p:nvSpPr>
            <p:spPr>
              <a:xfrm>
                <a:off x="0" y="0"/>
                <a:ext cx="5650726" cy="971316"/>
              </a:xfrm>
              <a:prstGeom prst="roundRect">
                <a:avLst>
                  <a:gd name="adj" fmla="val 16667"/>
                </a:avLst>
              </a:prstGeom>
              <a:no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 name="Texto"/>
              <p:cNvSpPr txBox="1"/>
              <p:nvPr/>
            </p:nvSpPr>
            <p:spPr>
              <a:xfrm>
                <a:off x="32680" y="144611"/>
                <a:ext cx="5585365"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28" name="Google Shape;132;p4"/>
            <p:cNvSpPr txBox="1"/>
            <p:nvPr/>
          </p:nvSpPr>
          <p:spPr>
            <a:xfrm>
              <a:off x="492519" y="4236082"/>
              <a:ext cx="4790061" cy="88331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r>
                <a:rPr lang="es-ES" dirty="0"/>
                <a:t>¿Qué función crees que cumple esta parte del sistema de encendido?</a:t>
              </a:r>
            </a:p>
          </p:txBody>
        </p:sp>
        <p:pic>
          <p:nvPicPr>
            <p:cNvPr id="29" name="Google Shape;143;p4" descr="Google Shape;143;p4"/>
            <p:cNvPicPr>
              <a:picLocks noChangeAspect="1"/>
            </p:cNvPicPr>
            <p:nvPr/>
          </p:nvPicPr>
          <p:blipFill>
            <a:blip r:embed="rId3">
              <a:extLst/>
            </a:blip>
            <a:stretch>
              <a:fillRect/>
            </a:stretch>
          </p:blipFill>
          <p:spPr>
            <a:xfrm>
              <a:off x="5805511" y="3980112"/>
              <a:ext cx="441961" cy="438913"/>
            </a:xfrm>
            <a:prstGeom prst="rect">
              <a:avLst/>
            </a:prstGeom>
            <a:ln w="12700">
              <a:miter lim="400000"/>
            </a:ln>
          </p:spPr>
        </p:pic>
      </p:grpSp>
      <p:grpSp>
        <p:nvGrpSpPr>
          <p:cNvPr id="32" name="Agrupar 31"/>
          <p:cNvGrpSpPr/>
          <p:nvPr/>
        </p:nvGrpSpPr>
        <p:grpSpPr>
          <a:xfrm>
            <a:off x="375766" y="4639788"/>
            <a:ext cx="5871706" cy="877014"/>
            <a:chOff x="375766" y="4929647"/>
            <a:chExt cx="5871706" cy="964714"/>
          </a:xfrm>
        </p:grpSpPr>
        <p:sp>
          <p:nvSpPr>
            <p:cNvPr id="33" name="Rectángulo redondeado"/>
            <p:cNvSpPr/>
            <p:nvPr/>
          </p:nvSpPr>
          <p:spPr>
            <a:xfrm>
              <a:off x="375766" y="5151041"/>
              <a:ext cx="5650727" cy="743320"/>
            </a:xfrm>
            <a:prstGeom prst="roundRect">
              <a:avLst>
                <a:gd name="adj" fmla="val 15011"/>
              </a:avLst>
            </a:prstGeom>
            <a:ln>
              <a:solidFill>
                <a:schemeClr val="accent2">
                  <a:lumOff val="21764"/>
                </a:schemeClr>
              </a:solidFill>
            </a:ln>
          </p:spPr>
          <p:txBody>
            <a:bodyPr lIns="0" tIns="0" rIns="0" bIns="0" anchor="ctr"/>
            <a:lstStyle/>
            <a:p>
              <a:endParaRPr/>
            </a:p>
          </p:txBody>
        </p:sp>
        <p:sp>
          <p:nvSpPr>
            <p:cNvPr id="34" name="Texto"/>
            <p:cNvSpPr txBox="1"/>
            <p:nvPr/>
          </p:nvSpPr>
          <p:spPr>
            <a:xfrm>
              <a:off x="408446" y="5295652"/>
              <a:ext cx="5585366" cy="38023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t>    </a:t>
              </a:r>
            </a:p>
          </p:txBody>
        </p:sp>
        <p:sp>
          <p:nvSpPr>
            <p:cNvPr id="35" name="Google Shape;141;p4"/>
            <p:cNvSpPr txBox="1"/>
            <p:nvPr/>
          </p:nvSpPr>
          <p:spPr>
            <a:xfrm>
              <a:off x="513416" y="5255443"/>
              <a:ext cx="4990143" cy="50779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800">
                  <a:latin typeface="Calibri"/>
                  <a:ea typeface="Calibri"/>
                  <a:cs typeface="Calibri"/>
                  <a:sym typeface="Calibri"/>
                </a:defRPr>
              </a:lvl1pPr>
            </a:lstStyle>
            <a:p>
              <a:r>
                <a:rPr lang="es-ES" dirty="0"/>
                <a:t>¿Has tenido experiencia previa con este elemento?</a:t>
              </a:r>
              <a:endParaRPr lang="es-CL" dirty="0"/>
            </a:p>
          </p:txBody>
        </p:sp>
        <p:pic>
          <p:nvPicPr>
            <p:cNvPr id="36" name="Google Shape;144;p4" descr="Google Shape;144;p4"/>
            <p:cNvPicPr>
              <a:picLocks noChangeAspect="1"/>
            </p:cNvPicPr>
            <p:nvPr/>
          </p:nvPicPr>
          <p:blipFill>
            <a:blip r:embed="rId3">
              <a:extLst/>
            </a:blip>
            <a:stretch>
              <a:fillRect/>
            </a:stretch>
          </p:blipFill>
          <p:spPr>
            <a:xfrm>
              <a:off x="5805511" y="4929647"/>
              <a:ext cx="441961" cy="438913"/>
            </a:xfrm>
            <a:prstGeom prst="rect">
              <a:avLst/>
            </a:prstGeom>
            <a:ln w="12700">
              <a:miter lim="400000"/>
            </a:ln>
          </p:spPr>
        </p:pic>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43;p26"/>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grpSp>
        <p:nvGrpSpPr>
          <p:cNvPr id="195" name="Google Shape;151;p5"/>
          <p:cNvGrpSpPr/>
          <p:nvPr/>
        </p:nvGrpSpPr>
        <p:grpSpPr>
          <a:xfrm>
            <a:off x="4063481" y="2903239"/>
            <a:ext cx="5095871" cy="3014236"/>
            <a:chOff x="0" y="0"/>
            <a:chExt cx="5095869" cy="3508578"/>
          </a:xfrm>
        </p:grpSpPr>
        <p:sp>
          <p:nvSpPr>
            <p:cNvPr id="193" name="Rectángulo redondeado"/>
            <p:cNvSpPr/>
            <p:nvPr/>
          </p:nvSpPr>
          <p:spPr>
            <a:xfrm>
              <a:off x="0" y="0"/>
              <a:ext cx="5095870" cy="3508579"/>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endParaRPr/>
            </a:p>
          </p:txBody>
        </p:sp>
        <p:sp>
          <p:nvSpPr>
            <p:cNvPr id="194" name="Texto"/>
            <p:cNvSpPr txBox="1"/>
            <p:nvPr/>
          </p:nvSpPr>
          <p:spPr>
            <a:xfrm>
              <a:off x="53108" y="1564172"/>
              <a:ext cx="4989654"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203" name="Google Shape;164;p5" descr="Google Shape;164;p5"/>
          <p:cNvPicPr>
            <a:picLocks noChangeAspect="1"/>
          </p:cNvPicPr>
          <p:nvPr/>
        </p:nvPicPr>
        <p:blipFill>
          <a:blip r:embed="rId2">
            <a:extLst/>
          </a:blip>
          <a:stretch>
            <a:fillRect/>
          </a:stretch>
        </p:blipFill>
        <p:spPr>
          <a:xfrm>
            <a:off x="663221" y="2367775"/>
            <a:ext cx="2965719" cy="4328992"/>
          </a:xfrm>
          <a:prstGeom prst="rect">
            <a:avLst/>
          </a:prstGeom>
          <a:ln w="12700">
            <a:miter lim="400000"/>
          </a:ln>
        </p:spPr>
      </p:pic>
      <p:sp>
        <p:nvSpPr>
          <p:cNvPr id="204" name="Google Shape;165;p5"/>
          <p:cNvSpPr txBox="1"/>
          <p:nvPr/>
        </p:nvSpPr>
        <p:spPr>
          <a:xfrm>
            <a:off x="4063851" y="2451185"/>
            <a:ext cx="4932407" cy="300554"/>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defRPr sz="1600" b="1">
                <a:latin typeface="Calibri"/>
                <a:ea typeface="Calibri"/>
                <a:cs typeface="Calibri"/>
                <a:sym typeface="Calibri"/>
              </a:defRPr>
            </a:lvl1pPr>
          </a:lstStyle>
          <a:p>
            <a:r>
              <a:t>Al término de la actividad estarás en condiciones de:</a:t>
            </a:r>
          </a:p>
        </p:txBody>
      </p:sp>
      <p:sp>
        <p:nvSpPr>
          <p:cNvPr id="205" name="Google Shape;166;p5"/>
          <p:cNvSpPr txBox="1"/>
          <p:nvPr/>
        </p:nvSpPr>
        <p:spPr>
          <a:xfrm>
            <a:off x="375974" y="1703907"/>
            <a:ext cx="6920518" cy="5385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a:t>
            </a:r>
            <a:r>
              <a:rPr lang="es-ES" dirty="0" smtClean="0">
                <a:solidFill>
                  <a:srgbClr val="751A47"/>
                </a:solidFill>
              </a:rPr>
              <a:t>DE ENCENDIDO DEL </a:t>
            </a:r>
            <a:r>
              <a:rPr lang="es-ES" dirty="0" smtClean="0"/>
              <a:t>MOTOR 3</a:t>
            </a:r>
            <a:endParaRPr lang="es-ES" dirty="0"/>
          </a:p>
        </p:txBody>
      </p:sp>
      <p:sp>
        <p:nvSpPr>
          <p:cNvPr id="206" name="Google Shape;167;p5"/>
          <p:cNvSpPr txBox="1"/>
          <p:nvPr/>
        </p:nvSpPr>
        <p:spPr>
          <a:xfrm>
            <a:off x="4017017" y="1043151"/>
            <a:ext cx="843082"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dirty="0" smtClean="0"/>
              <a:t>13</a:t>
            </a:r>
            <a:endParaRPr dirty="0"/>
          </a:p>
        </p:txBody>
      </p:sp>
      <p:sp>
        <p:nvSpPr>
          <p:cNvPr id="207" name="Google Shape;168;p5"/>
          <p:cNvSpPr txBox="1"/>
          <p:nvPr/>
        </p:nvSpPr>
        <p:spPr>
          <a:xfrm>
            <a:off x="375975" y="1265366"/>
            <a:ext cx="3872883"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grpSp>
        <p:nvGrpSpPr>
          <p:cNvPr id="19" name="Agrupar 18"/>
          <p:cNvGrpSpPr/>
          <p:nvPr/>
        </p:nvGrpSpPr>
        <p:grpSpPr>
          <a:xfrm>
            <a:off x="3880053" y="3194127"/>
            <a:ext cx="5086906" cy="983570"/>
            <a:chOff x="3880053" y="3340706"/>
            <a:chExt cx="5086906" cy="983570"/>
          </a:xfrm>
        </p:grpSpPr>
        <p:sp>
          <p:nvSpPr>
            <p:cNvPr id="20" name="Google Shape;152;p5"/>
            <p:cNvSpPr txBox="1"/>
            <p:nvPr/>
          </p:nvSpPr>
          <p:spPr>
            <a:xfrm>
              <a:off x="4520234" y="3340706"/>
              <a:ext cx="4446725" cy="98357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pPr lvl="0">
                <a:lnSpc>
                  <a:spcPct val="110000"/>
                </a:lnSpc>
                <a:buClr>
                  <a:schemeClr val="dk1"/>
                </a:buClr>
                <a:buSzPts val="2000"/>
              </a:pPr>
              <a:r>
                <a:rPr lang="es-ES" dirty="0"/>
                <a:t>Identificarás </a:t>
              </a:r>
              <a:r>
                <a:rPr lang="es-ES" dirty="0" smtClean="0"/>
                <a:t>el </a:t>
              </a:r>
              <a:r>
                <a:rPr lang="es-ES" dirty="0"/>
                <a:t>mantenimiento correctivo del sistema de  encendido del motor, de acuerdo a lo propuesto en el manual del </a:t>
              </a:r>
              <a:r>
                <a:rPr lang="es-ES" dirty="0" smtClean="0"/>
                <a:t>fabricante.</a:t>
              </a:r>
              <a:endParaRPr lang="es-CL" dirty="0">
                <a:latin typeface="Calibri" charset="0"/>
                <a:ea typeface="Calibri" charset="0"/>
                <a:cs typeface="Calibri" charset="0"/>
              </a:endParaRPr>
            </a:p>
          </p:txBody>
        </p:sp>
        <p:grpSp>
          <p:nvGrpSpPr>
            <p:cNvPr id="21" name="Google Shape;155;p5"/>
            <p:cNvGrpSpPr/>
            <p:nvPr/>
          </p:nvGrpSpPr>
          <p:grpSpPr>
            <a:xfrm>
              <a:off x="3880053" y="3459904"/>
              <a:ext cx="376202" cy="536170"/>
              <a:chOff x="0" y="0"/>
              <a:chExt cx="376201" cy="536168"/>
            </a:xfrm>
          </p:grpSpPr>
          <p:sp>
            <p:nvSpPr>
              <p:cNvPr id="22"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23" name="Google Shape;157;p5"/>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dirty="0"/>
                  <a:t>1</a:t>
                </a:r>
              </a:p>
            </p:txBody>
          </p:sp>
        </p:grpSp>
      </p:grpSp>
      <p:grpSp>
        <p:nvGrpSpPr>
          <p:cNvPr id="44" name="Agrupar 43"/>
          <p:cNvGrpSpPr/>
          <p:nvPr/>
        </p:nvGrpSpPr>
        <p:grpSpPr>
          <a:xfrm>
            <a:off x="3880053" y="4433564"/>
            <a:ext cx="5086906" cy="1169519"/>
            <a:chOff x="3880053" y="3247731"/>
            <a:chExt cx="5086906" cy="1169519"/>
          </a:xfrm>
        </p:grpSpPr>
        <p:sp>
          <p:nvSpPr>
            <p:cNvPr id="45" name="Google Shape;152;p5"/>
            <p:cNvSpPr txBox="1"/>
            <p:nvPr/>
          </p:nvSpPr>
          <p:spPr>
            <a:xfrm>
              <a:off x="4520234" y="3247731"/>
              <a:ext cx="4446725" cy="11695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r>
                <a:rPr lang="es-ES" dirty="0"/>
                <a:t>Aplicarás  el mantenimiento correctivo a un automóvil, considerando las funciones del sistema de encendido del motor, según lo propuesto en el manual de servicio.</a:t>
              </a:r>
            </a:p>
          </p:txBody>
        </p:sp>
        <p:grpSp>
          <p:nvGrpSpPr>
            <p:cNvPr id="46" name="Google Shape;155;p5"/>
            <p:cNvGrpSpPr/>
            <p:nvPr/>
          </p:nvGrpSpPr>
          <p:grpSpPr>
            <a:xfrm>
              <a:off x="3880053" y="3420228"/>
              <a:ext cx="376202" cy="615521"/>
              <a:chOff x="0" y="-39676"/>
              <a:chExt cx="376201" cy="615520"/>
            </a:xfrm>
          </p:grpSpPr>
          <p:sp>
            <p:nvSpPr>
              <p:cNvPr id="47"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48" name="Google Shape;157;p5"/>
              <p:cNvSpPr txBox="1"/>
              <p:nvPr/>
            </p:nvSpPr>
            <p:spPr>
              <a:xfrm>
                <a:off x="9524" y="-39676"/>
                <a:ext cx="300302" cy="6155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2</a:t>
                </a:r>
                <a:endParaRPr dirty="0"/>
              </a:p>
            </p:txBody>
          </p:sp>
        </p:gr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el mismo lado 1"/>
          <p:cNvSpPr/>
          <p:nvPr/>
        </p:nvSpPr>
        <p:spPr>
          <a:xfrm rot="5400000">
            <a:off x="2891645" y="1770019"/>
            <a:ext cx="440595" cy="6969600"/>
          </a:xfrm>
          <a:prstGeom prst="round2SameRect">
            <a:avLst/>
          </a:prstGeom>
          <a:solidFill>
            <a:schemeClr val="bg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4"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t>
            </a:r>
            <a:endParaRPr lang="es-CL" sz="2800" b="1" dirty="0" smtClean="0">
              <a:solidFill>
                <a:srgbClr val="751A47"/>
              </a:solidFill>
              <a:latin typeface="Calibri" charset="0"/>
              <a:ea typeface="Calibri" charset="0"/>
              <a:cs typeface="Calibri" charset="0"/>
            </a:endParaRPr>
          </a:p>
          <a:p>
            <a:r>
              <a:rPr lang="es-CL" sz="2800" b="1" dirty="0" smtClean="0">
                <a:solidFill>
                  <a:srgbClr val="FF0000"/>
                </a:solidFill>
                <a:latin typeface="Calibri" charset="0"/>
                <a:ea typeface="Calibri" charset="0"/>
                <a:cs typeface="Calibri" charset="0"/>
              </a:rPr>
              <a:t>ENCENDIDO </a:t>
            </a:r>
            <a:r>
              <a:rPr lang="es-CL" sz="2800" b="1" dirty="0">
                <a:solidFill>
                  <a:srgbClr val="FF0000"/>
                </a:solidFill>
                <a:latin typeface="Calibri" charset="0"/>
                <a:ea typeface="Calibri" charset="0"/>
                <a:cs typeface="Calibri" charset="0"/>
              </a:rPr>
              <a:t>DE MOTOR</a:t>
            </a:r>
          </a:p>
        </p:txBody>
      </p:sp>
      <p:sp>
        <p:nvSpPr>
          <p:cNvPr id="5" name="CuadroTexto 4"/>
          <p:cNvSpPr txBox="1"/>
          <p:nvPr/>
        </p:nvSpPr>
        <p:spPr>
          <a:xfrm>
            <a:off x="442490" y="2331314"/>
            <a:ext cx="5631739"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1960"/>
              </a:lnSpc>
            </a:pPr>
            <a:r>
              <a:rPr lang="es-ES" sz="1600" b="1" dirty="0" smtClean="0">
                <a:solidFill>
                  <a:schemeClr val="bg2">
                    <a:lumMod val="50000"/>
                  </a:schemeClr>
                </a:solidFill>
                <a:latin typeface="Calibri" charset="0"/>
                <a:ea typeface="Calibri" charset="0"/>
                <a:cs typeface="Calibri" charset="0"/>
              </a:rPr>
              <a:t>Bujías de Encendido</a:t>
            </a:r>
            <a:endParaRPr lang="es-ES" sz="1600" b="1" dirty="0">
              <a:solidFill>
                <a:schemeClr val="bg2">
                  <a:lumMod val="50000"/>
                </a:schemeClr>
              </a:solidFill>
              <a:latin typeface="Calibri" charset="0"/>
              <a:ea typeface="Calibri" charset="0"/>
              <a:cs typeface="Calibri" charset="0"/>
            </a:endParaRPr>
          </a:p>
          <a:p>
            <a:pPr>
              <a:lnSpc>
                <a:spcPts val="1960"/>
              </a:lnSpc>
            </a:pPr>
            <a:r>
              <a:rPr lang="es-CL" sz="1600" dirty="0" smtClean="0">
                <a:solidFill>
                  <a:schemeClr val="bg2">
                    <a:lumMod val="50000"/>
                  </a:schemeClr>
                </a:solidFill>
                <a:latin typeface="Calibri" charset="0"/>
                <a:ea typeface="Calibri" charset="0"/>
                <a:cs typeface="Calibri" charset="0"/>
              </a:rPr>
              <a:t>Son </a:t>
            </a:r>
            <a:r>
              <a:rPr lang="es-CL" sz="1600" dirty="0">
                <a:solidFill>
                  <a:schemeClr val="bg2">
                    <a:lumMod val="50000"/>
                  </a:schemeClr>
                </a:solidFill>
                <a:latin typeface="Calibri" charset="0"/>
                <a:ea typeface="Calibri" charset="0"/>
                <a:cs typeface="Calibri" charset="0"/>
              </a:rPr>
              <a:t>las encargadas de producir la chipa eléctrica entre sus electrodos, para generar la explosión de la mezcla combustible dentro del cilindro. </a:t>
            </a:r>
          </a:p>
          <a:p>
            <a:pPr marL="285750" indent="-285750">
              <a:buFont typeface="Arial" charset="0"/>
              <a:buChar char="•"/>
            </a:pPr>
            <a:endParaRPr lang="es-ES_tradnl" sz="1600" dirty="0">
              <a:latin typeface="Calibri" charset="0"/>
              <a:ea typeface="Calibri" charset="0"/>
              <a:cs typeface="Calibri" charset="0"/>
            </a:endParaRPr>
          </a:p>
          <a:p>
            <a:pPr marL="285750" indent="-285750">
              <a:lnSpc>
                <a:spcPts val="1960"/>
              </a:lnSpc>
              <a:buFont typeface="Arial" charset="0"/>
              <a:buChar char="•"/>
            </a:pPr>
            <a:r>
              <a:rPr lang="es-CL" sz="1600" dirty="0">
                <a:solidFill>
                  <a:schemeClr val="bg2">
                    <a:lumMod val="50000"/>
                  </a:schemeClr>
                </a:solidFill>
                <a:latin typeface="Calibri" charset="0"/>
                <a:ea typeface="Calibri" charset="0"/>
                <a:cs typeface="Calibri" charset="0"/>
              </a:rPr>
              <a:t>Existen diferentes tipos de bujías de acuerdo a su </a:t>
            </a:r>
            <a:r>
              <a:rPr lang="es-CL" sz="1600" dirty="0" smtClean="0">
                <a:solidFill>
                  <a:schemeClr val="bg2">
                    <a:lumMod val="50000"/>
                  </a:schemeClr>
                </a:solidFill>
                <a:latin typeface="Calibri" charset="0"/>
                <a:ea typeface="Calibri" charset="0"/>
                <a:cs typeface="Calibri" charset="0"/>
              </a:rPr>
              <a:t>grado térmico</a:t>
            </a:r>
            <a:r>
              <a:rPr lang="es-CL" sz="1600" dirty="0">
                <a:solidFill>
                  <a:schemeClr val="bg2">
                    <a:lumMod val="50000"/>
                  </a:schemeClr>
                </a:solidFill>
                <a:latin typeface="Calibri" charset="0"/>
                <a:ea typeface="Calibri" charset="0"/>
                <a:cs typeface="Calibri" charset="0"/>
              </a:rPr>
              <a:t>. </a:t>
            </a:r>
            <a:endParaRPr lang="es-CL" sz="1600" dirty="0" smtClean="0">
              <a:solidFill>
                <a:schemeClr val="bg2">
                  <a:lumMod val="50000"/>
                </a:schemeClr>
              </a:solidFill>
              <a:latin typeface="Calibri" charset="0"/>
              <a:ea typeface="Calibri" charset="0"/>
              <a:cs typeface="Calibri" charset="0"/>
            </a:endParaRPr>
          </a:p>
          <a:p>
            <a:pPr marL="285750" indent="-285750">
              <a:lnSpc>
                <a:spcPts val="1960"/>
              </a:lnSpc>
              <a:buFont typeface="Arial" charset="0"/>
              <a:buChar char="•"/>
            </a:pPr>
            <a:r>
              <a:rPr lang="es-CL" sz="1600" dirty="0">
                <a:solidFill>
                  <a:schemeClr val="bg2">
                    <a:lumMod val="50000"/>
                  </a:schemeClr>
                </a:solidFill>
                <a:latin typeface="Calibri" charset="0"/>
                <a:ea typeface="Calibri" charset="0"/>
                <a:cs typeface="Calibri" charset="0"/>
              </a:rPr>
              <a:t>El grado térmico tiene que ver con la rapidez con que la bujía </a:t>
            </a:r>
            <a:r>
              <a:rPr lang="es-CL" sz="1600" dirty="0" smtClean="0">
                <a:solidFill>
                  <a:schemeClr val="bg2">
                    <a:lumMod val="50000"/>
                  </a:schemeClr>
                </a:solidFill>
                <a:latin typeface="Calibri" charset="0"/>
                <a:ea typeface="Calibri" charset="0"/>
                <a:cs typeface="Calibri" charset="0"/>
              </a:rPr>
              <a:t>se</a:t>
            </a:r>
            <a:br>
              <a:rPr lang="es-CL" sz="1600" dirty="0" smtClean="0">
                <a:solidFill>
                  <a:schemeClr val="bg2">
                    <a:lumMod val="50000"/>
                  </a:schemeClr>
                </a:solidFill>
                <a:latin typeface="Calibri" charset="0"/>
                <a:ea typeface="Calibri" charset="0"/>
                <a:cs typeface="Calibri" charset="0"/>
              </a:rPr>
            </a:br>
            <a:r>
              <a:rPr lang="es-CL" sz="1600" dirty="0" smtClean="0">
                <a:solidFill>
                  <a:schemeClr val="bg2">
                    <a:lumMod val="50000"/>
                  </a:schemeClr>
                </a:solidFill>
                <a:latin typeface="Calibri" charset="0"/>
                <a:ea typeface="Calibri" charset="0"/>
                <a:cs typeface="Calibri" charset="0"/>
              </a:rPr>
              <a:t>puede </a:t>
            </a:r>
            <a:r>
              <a:rPr lang="es-CL" sz="1600" dirty="0">
                <a:solidFill>
                  <a:schemeClr val="bg2">
                    <a:lumMod val="50000"/>
                  </a:schemeClr>
                </a:solidFill>
                <a:latin typeface="Calibri" charset="0"/>
                <a:ea typeface="Calibri" charset="0"/>
                <a:cs typeface="Calibri" charset="0"/>
              </a:rPr>
              <a:t>refrigerar</a:t>
            </a:r>
            <a:r>
              <a:rPr lang="es-CL" sz="1600" dirty="0" smtClean="0">
                <a:solidFill>
                  <a:schemeClr val="bg2">
                    <a:lumMod val="50000"/>
                  </a:schemeClr>
                </a:solidFill>
                <a:latin typeface="Calibri" charset="0"/>
                <a:ea typeface="Calibri" charset="0"/>
                <a:cs typeface="Calibri" charset="0"/>
              </a:rPr>
              <a:t>.</a:t>
            </a:r>
          </a:p>
          <a:p>
            <a:pPr marL="285750" indent="-285750">
              <a:lnSpc>
                <a:spcPts val="1960"/>
              </a:lnSpc>
              <a:buFont typeface="Arial" charset="0"/>
              <a:buChar char="•"/>
            </a:pPr>
            <a:r>
              <a:rPr lang="es-CL" sz="1600" dirty="0">
                <a:solidFill>
                  <a:schemeClr val="bg2">
                    <a:lumMod val="50000"/>
                  </a:schemeClr>
                </a:solidFill>
                <a:latin typeface="Calibri" charset="0"/>
                <a:ea typeface="Calibri" charset="0"/>
                <a:cs typeface="Calibri" charset="0"/>
              </a:rPr>
              <a:t>El grado térmico determina en que tipo de motor se debe utilizar una determinada bujía, en síntesis, es</a:t>
            </a:r>
            <a:r>
              <a:rPr lang="es-CL" sz="1600" dirty="0" smtClean="0">
                <a:solidFill>
                  <a:schemeClr val="bg2">
                    <a:lumMod val="50000"/>
                  </a:schemeClr>
                </a:solidFill>
                <a:latin typeface="Calibri" charset="0"/>
                <a:ea typeface="Calibri" charset="0"/>
                <a:cs typeface="Calibri" charset="0"/>
              </a:rPr>
              <a:t>:</a:t>
            </a:r>
            <a:endParaRPr kumimoji="0" lang="es-ES_tradnl" sz="1400" u="none" strike="noStrike" cap="none" spc="0" normalizeH="0" baseline="0" dirty="0">
              <a:ln>
                <a:noFill/>
              </a:ln>
              <a:solidFill>
                <a:srgbClr val="000000"/>
              </a:solidFill>
              <a:effectLst/>
              <a:uFillTx/>
              <a:latin typeface="Calibri" charset="0"/>
              <a:ea typeface="Calibri" charset="0"/>
              <a:cs typeface="Calibri" charset="0"/>
              <a:sym typeface="Arial"/>
            </a:endParaRPr>
          </a:p>
        </p:txBody>
      </p:sp>
      <p:sp>
        <p:nvSpPr>
          <p:cNvPr id="6" name="Redondear rectángulo de esquina del mismo lado 5"/>
          <p:cNvSpPr/>
          <p:nvPr/>
        </p:nvSpPr>
        <p:spPr>
          <a:xfrm rot="5400000">
            <a:off x="2891645" y="2264192"/>
            <a:ext cx="440595" cy="6969600"/>
          </a:xfrm>
          <a:prstGeom prst="round2SameRect">
            <a:avLst/>
          </a:prstGeom>
          <a:solidFill>
            <a:schemeClr val="bg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7" name="CuadroTexto 6"/>
          <p:cNvSpPr txBox="1"/>
          <p:nvPr/>
        </p:nvSpPr>
        <p:spPr>
          <a:xfrm>
            <a:off x="442490" y="5114315"/>
            <a:ext cx="615425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1960"/>
              </a:lnSpc>
            </a:pPr>
            <a:r>
              <a:rPr lang="es-CL" sz="1600" b="1" dirty="0">
                <a:solidFill>
                  <a:srgbClr val="751A47"/>
                </a:solidFill>
                <a:latin typeface="Calibri" charset="0"/>
                <a:ea typeface="Calibri" charset="0"/>
                <a:cs typeface="Calibri" charset="0"/>
              </a:rPr>
              <a:t>Bujía Fría: </a:t>
            </a:r>
            <a:r>
              <a:rPr lang="es-CL" sz="1600" dirty="0">
                <a:solidFill>
                  <a:schemeClr val="bg2">
                    <a:lumMod val="50000"/>
                  </a:schemeClr>
                </a:solidFill>
                <a:latin typeface="Calibri" charset="0"/>
                <a:ea typeface="Calibri" charset="0"/>
                <a:cs typeface="Calibri" charset="0"/>
              </a:rPr>
              <a:t>Se utiliza en motores de </a:t>
            </a:r>
            <a:r>
              <a:rPr lang="es-CL" sz="1600" b="1" dirty="0">
                <a:solidFill>
                  <a:schemeClr val="bg2">
                    <a:lumMod val="50000"/>
                  </a:schemeClr>
                </a:solidFill>
                <a:latin typeface="Calibri" charset="0"/>
                <a:ea typeface="Calibri" charset="0"/>
                <a:cs typeface="Calibri" charset="0"/>
              </a:rPr>
              <a:t>Alta </a:t>
            </a:r>
            <a:r>
              <a:rPr lang="es-CL" sz="1600" b="1" dirty="0" smtClean="0">
                <a:solidFill>
                  <a:schemeClr val="bg2">
                    <a:lumMod val="50000"/>
                  </a:schemeClr>
                </a:solidFill>
                <a:latin typeface="Calibri" charset="0"/>
                <a:ea typeface="Calibri" charset="0"/>
                <a:cs typeface="Calibri" charset="0"/>
              </a:rPr>
              <a:t>Relación de Compresión</a:t>
            </a:r>
          </a:p>
          <a:p>
            <a:pPr>
              <a:lnSpc>
                <a:spcPts val="1960"/>
              </a:lnSpc>
            </a:pPr>
            <a:endParaRPr lang="es-CL" sz="1600" dirty="0">
              <a:solidFill>
                <a:schemeClr val="bg2">
                  <a:lumMod val="50000"/>
                </a:schemeClr>
              </a:solidFill>
              <a:latin typeface="Calibri" charset="0"/>
              <a:ea typeface="Calibri" charset="0"/>
              <a:cs typeface="Calibri" charset="0"/>
            </a:endParaRPr>
          </a:p>
          <a:p>
            <a:pPr>
              <a:lnSpc>
                <a:spcPts val="1960"/>
              </a:lnSpc>
            </a:pPr>
            <a:r>
              <a:rPr lang="es-CL" sz="1600" b="1" dirty="0">
                <a:solidFill>
                  <a:srgbClr val="751A47"/>
                </a:solidFill>
                <a:latin typeface="Calibri" charset="0"/>
                <a:ea typeface="Calibri" charset="0"/>
                <a:cs typeface="Calibri" charset="0"/>
              </a:rPr>
              <a:t>Bujía Caliente: </a:t>
            </a:r>
            <a:r>
              <a:rPr lang="es-CL" sz="1600" dirty="0">
                <a:solidFill>
                  <a:schemeClr val="bg2">
                    <a:lumMod val="50000"/>
                  </a:schemeClr>
                </a:solidFill>
                <a:latin typeface="Calibri" charset="0"/>
                <a:ea typeface="Calibri" charset="0"/>
                <a:cs typeface="Calibri" charset="0"/>
              </a:rPr>
              <a:t>Se utiliza en motores de </a:t>
            </a:r>
            <a:r>
              <a:rPr lang="es-CL" sz="1600" b="1" dirty="0">
                <a:solidFill>
                  <a:schemeClr val="bg2">
                    <a:lumMod val="50000"/>
                  </a:schemeClr>
                </a:solidFill>
                <a:latin typeface="Calibri" charset="0"/>
                <a:ea typeface="Calibri" charset="0"/>
                <a:cs typeface="Calibri" charset="0"/>
              </a:rPr>
              <a:t>Baja Relación </a:t>
            </a:r>
            <a:r>
              <a:rPr lang="es-CL" sz="1600" b="1" dirty="0" smtClean="0">
                <a:solidFill>
                  <a:schemeClr val="bg2">
                    <a:lumMod val="50000"/>
                  </a:schemeClr>
                </a:solidFill>
                <a:latin typeface="Calibri" charset="0"/>
                <a:ea typeface="Calibri" charset="0"/>
                <a:cs typeface="Calibri" charset="0"/>
              </a:rPr>
              <a:t>de Compresión</a:t>
            </a:r>
            <a:endParaRPr lang="es-CL" sz="1600" b="1" dirty="0">
              <a:solidFill>
                <a:schemeClr val="bg2">
                  <a:lumMod val="50000"/>
                </a:schemeClr>
              </a:solidFill>
              <a:latin typeface="Calibri" charset="0"/>
              <a:ea typeface="Calibri" charset="0"/>
              <a:cs typeface="Calibri" charset="0"/>
            </a:endParaRPr>
          </a:p>
          <a:p>
            <a:pPr>
              <a:lnSpc>
                <a:spcPts val="1960"/>
              </a:lnSpc>
            </a:pPr>
            <a:endParaRPr lang="es-CL" sz="1600" dirty="0">
              <a:solidFill>
                <a:schemeClr val="bg2">
                  <a:lumMod val="50000"/>
                </a:schemeClr>
              </a:solidFill>
              <a:latin typeface="Avenir Medium" panose="02000503020000020003" pitchFamily="2" charset="0"/>
            </a:endParaRPr>
          </a:p>
        </p:txBody>
      </p:sp>
      <p:sp>
        <p:nvSpPr>
          <p:cNvPr id="8" name="Rectángulo redondeado 7"/>
          <p:cNvSpPr/>
          <p:nvPr/>
        </p:nvSpPr>
        <p:spPr>
          <a:xfrm>
            <a:off x="6249828" y="2596245"/>
            <a:ext cx="3234315" cy="3770389"/>
          </a:xfrm>
          <a:prstGeom prst="roundRect">
            <a:avLst/>
          </a:prstGeom>
          <a:blipFill dpi="0" rotWithShape="1">
            <a:blip r:embed="rId2"/>
            <a:srcRect/>
            <a:stretch>
              <a:fillRect/>
            </a:stretch>
          </a:bli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9" name="Google Shape;192;p7" descr="Google Shape;192;p7"/>
          <p:cNvPicPr>
            <a:picLocks noChangeAspect="1"/>
          </p:cNvPicPr>
          <p:nvPr/>
        </p:nvPicPr>
        <p:blipFill>
          <a:blip r:embed="rId3">
            <a:extLst/>
          </a:blip>
          <a:stretch>
            <a:fillRect/>
          </a:stretch>
        </p:blipFill>
        <p:spPr>
          <a:xfrm>
            <a:off x="7765500" y="4942222"/>
            <a:ext cx="2521504" cy="2646935"/>
          </a:xfrm>
          <a:prstGeom prst="rect">
            <a:avLst/>
          </a:prstGeom>
          <a:ln w="12700">
            <a:miter lim="400000"/>
          </a:ln>
        </p:spPr>
      </p:pic>
    </p:spTree>
    <p:extLst>
      <p:ext uri="{BB962C8B-B14F-4D97-AF65-F5344CB8AC3E}">
        <p14:creationId xmlns:p14="http://schemas.microsoft.com/office/powerpoint/2010/main" val="5246702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dondear rectángulo de esquina del mismo lado 15"/>
          <p:cNvSpPr/>
          <p:nvPr/>
        </p:nvSpPr>
        <p:spPr>
          <a:xfrm rot="16200000">
            <a:off x="8122254" y="3493820"/>
            <a:ext cx="440595" cy="6969600"/>
          </a:xfrm>
          <a:prstGeom prst="round2SameRect">
            <a:avLst/>
          </a:prstGeom>
          <a:solidFill>
            <a:schemeClr val="bg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210"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211"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t>
            </a:r>
          </a:p>
          <a:p>
            <a:r>
              <a:rPr lang="es-CL" sz="2800" b="1" dirty="0">
                <a:solidFill>
                  <a:srgbClr val="FF0000"/>
                </a:solidFill>
                <a:latin typeface="Calibri" charset="0"/>
                <a:ea typeface="Calibri" charset="0"/>
                <a:cs typeface="Calibri" charset="0"/>
              </a:rPr>
              <a:t>ENCENDIDO DE MOTOR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46" y="3281192"/>
            <a:ext cx="3028043" cy="331192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040" y="2532460"/>
            <a:ext cx="3551460" cy="4060654"/>
          </a:xfrm>
          <a:prstGeom prst="rect">
            <a:avLst/>
          </a:prstGeom>
        </p:spPr>
      </p:pic>
      <p:sp>
        <p:nvSpPr>
          <p:cNvPr id="5" name="CuadroTexto 4"/>
          <p:cNvSpPr txBox="1"/>
          <p:nvPr/>
        </p:nvSpPr>
        <p:spPr>
          <a:xfrm>
            <a:off x="4857750" y="6849142"/>
            <a:ext cx="407397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es-CL" sz="1600" b="1" dirty="0">
                <a:solidFill>
                  <a:schemeClr val="tx1"/>
                </a:solidFill>
                <a:latin typeface="Calibri" charset="0"/>
                <a:ea typeface="Calibri" charset="0"/>
                <a:cs typeface="Calibri" charset="0"/>
              </a:rPr>
              <a:t>Índice de Grado térmico de bujías Bosch</a:t>
            </a:r>
          </a:p>
          <a:p>
            <a:pPr marL="0" marR="0" indent="0" algn="ctr" defTabSz="914400" rtl="0" fontAlgn="auto" latinLnBrk="0" hangingPunct="0">
              <a:lnSpc>
                <a:spcPct val="100000"/>
              </a:lnSpc>
              <a:spcBef>
                <a:spcPts val="0"/>
              </a:spcBef>
              <a:spcAft>
                <a:spcPts val="0"/>
              </a:spcAft>
              <a:buClrTx/>
              <a:buSzTx/>
              <a:buFontTx/>
              <a:buNone/>
              <a:tabLst/>
            </a:pP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
        <p:nvSpPr>
          <p:cNvPr id="15" name="CuadroTexto 14"/>
          <p:cNvSpPr txBox="1"/>
          <p:nvPr/>
        </p:nvSpPr>
        <p:spPr>
          <a:xfrm>
            <a:off x="575668" y="2430368"/>
            <a:ext cx="4073979" cy="984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b="1" dirty="0">
                <a:solidFill>
                  <a:schemeClr val="bg2">
                    <a:lumMod val="50000"/>
                  </a:schemeClr>
                </a:solidFill>
                <a:latin typeface="Calibri" charset="0"/>
                <a:ea typeface="Calibri" charset="0"/>
                <a:cs typeface="Calibri" charset="0"/>
              </a:rPr>
              <a:t>BUJÍAS DE </a:t>
            </a:r>
            <a:r>
              <a:rPr lang="es-CL" sz="1600" b="1" dirty="0" smtClean="0">
                <a:solidFill>
                  <a:schemeClr val="bg2">
                    <a:lumMod val="50000"/>
                  </a:schemeClr>
                </a:solidFill>
                <a:latin typeface="Calibri" charset="0"/>
                <a:ea typeface="Calibri" charset="0"/>
                <a:cs typeface="Calibri" charset="0"/>
              </a:rPr>
              <a:t>ENCENDIDO</a:t>
            </a:r>
          </a:p>
          <a:p>
            <a:pPr algn="just"/>
            <a:r>
              <a:rPr lang="es-ES_tradnl" altLang="es-CL" sz="1600" b="1" dirty="0">
                <a:solidFill>
                  <a:schemeClr val="bg2">
                    <a:lumMod val="50000"/>
                  </a:schemeClr>
                </a:solidFill>
                <a:latin typeface="Calibri" charset="0"/>
                <a:ea typeface="Calibri" charset="0"/>
                <a:cs typeface="Calibri" charset="0"/>
              </a:rPr>
              <a:t>GRADO TÉRMICO DE BUJÍAS DE </a:t>
            </a:r>
            <a:r>
              <a:rPr lang="es-ES_tradnl" altLang="es-CL" sz="1600" b="1" dirty="0" smtClean="0">
                <a:solidFill>
                  <a:schemeClr val="bg2">
                    <a:lumMod val="50000"/>
                  </a:schemeClr>
                </a:solidFill>
                <a:latin typeface="Calibri" charset="0"/>
                <a:ea typeface="Calibri" charset="0"/>
                <a:cs typeface="Calibri" charset="0"/>
              </a:rPr>
              <a:t>ENCENDIDO</a:t>
            </a:r>
            <a:endParaRPr lang="es-CL" sz="1600" b="1" dirty="0">
              <a:latin typeface="Calibri" charset="0"/>
              <a:ea typeface="Calibri" charset="0"/>
              <a:cs typeface="Calibri" charset="0"/>
            </a:endParaRPr>
          </a:p>
          <a:p>
            <a:pPr algn="just"/>
            <a:endParaRPr lang="es-CL" sz="1600" b="1" dirty="0">
              <a:solidFill>
                <a:schemeClr val="bg2">
                  <a:lumMod val="50000"/>
                </a:schemeClr>
              </a:solidFill>
              <a:latin typeface="Calibri" charset="0"/>
              <a:ea typeface="Calibri" charset="0"/>
              <a:cs typeface="Calibri" charset="0"/>
            </a:endParaRPr>
          </a:p>
          <a:p>
            <a:pPr marL="0" marR="0" indent="0" algn="ctr" defTabSz="914400" rtl="0" fontAlgn="auto" latinLnBrk="0" hangingPunct="0">
              <a:lnSpc>
                <a:spcPct val="100000"/>
              </a:lnSpc>
              <a:spcBef>
                <a:spcPts val="0"/>
              </a:spcBef>
              <a:spcAft>
                <a:spcPts val="0"/>
              </a:spcAft>
              <a:buClrTx/>
              <a:buSzTx/>
              <a:buFontTx/>
              <a:buNone/>
              <a:tabLst/>
            </a:pPr>
            <a:endParaRPr kumimoji="0" lang="es-ES_tradnl" sz="1600" b="0" i="0" u="none" strike="noStrike" cap="none" spc="0" normalizeH="0" baseline="0" dirty="0">
              <a:ln>
                <a:noFill/>
              </a:ln>
              <a:solidFill>
                <a:schemeClr val="tx1"/>
              </a:solidFill>
              <a:effectLst/>
              <a:uFillTx/>
              <a:latin typeface="Calibri" charset="0"/>
              <a:ea typeface="Calibri" charset="0"/>
              <a:cs typeface="Calibri" charset="0"/>
              <a:sym typeface="Arial"/>
            </a:endParaRPr>
          </a:p>
        </p:txBody>
      </p:sp>
    </p:spTree>
    <p:extLst>
      <p:ext uri="{BB962C8B-B14F-4D97-AF65-F5344CB8AC3E}">
        <p14:creationId xmlns:p14="http://schemas.microsoft.com/office/powerpoint/2010/main" val="120390383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p:cNvSpPr/>
          <p:nvPr/>
        </p:nvSpPr>
        <p:spPr>
          <a:xfrm rot="16200000">
            <a:off x="3215249" y="554914"/>
            <a:ext cx="4555081" cy="7429426"/>
          </a:xfrm>
          <a:prstGeom prst="roundRect">
            <a:avLst>
              <a:gd name="adj" fmla="val 11419"/>
            </a:avLst>
          </a:prstGeom>
          <a:solidFill>
            <a:schemeClr val="bg1">
              <a:lumMod val="85000"/>
            </a:schemeClr>
          </a:solidFill>
          <a:ln w="12700">
            <a:miter lim="400000"/>
          </a:ln>
        </p:spPr>
        <p:txBody>
          <a:bodyPr lIns="0" tIns="0" rIns="0" bIns="0" anchor="ctr"/>
          <a:lstStyle/>
          <a:p>
            <a:endParaRPr/>
          </a:p>
        </p:txBody>
      </p:sp>
      <p:sp>
        <p:nvSpPr>
          <p:cNvPr id="22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225" name="Google Shape;173;p6"/>
          <p:cNvSpPr txBox="1"/>
          <p:nvPr/>
        </p:nvSpPr>
        <p:spPr>
          <a:xfrm>
            <a:off x="452173" y="980330"/>
            <a:ext cx="6993656" cy="88264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lang="es-CL" dirty="0">
                <a:solidFill>
                  <a:srgbClr val="751A47"/>
                </a:solidFill>
                <a:latin typeface="Calibri" charset="0"/>
                <a:ea typeface="Calibri" charset="0"/>
                <a:cs typeface="Calibri" charset="0"/>
              </a:rPr>
              <a:t>COMPONENTES PRINCIPALES DE </a:t>
            </a:r>
            <a:r>
              <a:rPr lang="es-CL" dirty="0" smtClean="0">
                <a:solidFill>
                  <a:srgbClr val="751A47"/>
                </a:solidFill>
                <a:latin typeface="Calibri" charset="0"/>
                <a:ea typeface="Calibri" charset="0"/>
                <a:cs typeface="Calibri" charset="0"/>
              </a:rPr>
              <a:t>SISTEMA DE </a:t>
            </a:r>
            <a:r>
              <a:rPr lang="es-CL" dirty="0" smtClean="0">
                <a:solidFill>
                  <a:srgbClr val="FF0000"/>
                </a:solidFill>
                <a:latin typeface="Calibri" charset="0"/>
                <a:ea typeface="Calibri" charset="0"/>
                <a:cs typeface="Calibri" charset="0"/>
              </a:rPr>
              <a:t>ENCENDIDO </a:t>
            </a:r>
            <a:r>
              <a:rPr lang="es-CL" dirty="0">
                <a:solidFill>
                  <a:srgbClr val="FF0000"/>
                </a:solidFill>
                <a:latin typeface="Calibri" charset="0"/>
                <a:ea typeface="Calibri" charset="0"/>
                <a:cs typeface="Calibri" charset="0"/>
              </a:rPr>
              <a:t>DE MOTOR</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87" y="4205531"/>
            <a:ext cx="1825901" cy="2676270"/>
          </a:xfrm>
          <a:prstGeom prst="rect">
            <a:avLst/>
          </a:prstGeom>
        </p:spPr>
      </p:pic>
      <p:sp>
        <p:nvSpPr>
          <p:cNvPr id="8" name="Google Shape;189;p7"/>
          <p:cNvSpPr/>
          <p:nvPr/>
        </p:nvSpPr>
        <p:spPr>
          <a:xfrm rot="13391492" flipH="1">
            <a:off x="1655804" y="2438714"/>
            <a:ext cx="818717" cy="1935145"/>
          </a:xfrm>
          <a:prstGeom prst="triangle">
            <a:avLst/>
          </a:prstGeom>
          <a:solidFill>
            <a:schemeClr val="bg1">
              <a:lumMod val="85000"/>
            </a:schemeClr>
          </a:solidFill>
          <a:ln w="12700">
            <a:miter lim="400000"/>
          </a:ln>
        </p:spPr>
        <p:txBody>
          <a:bodyPr lIns="0" tIns="0" rIns="0" bIns="0" anchor="ctr"/>
          <a:lstStyle/>
          <a:p>
            <a:pPr algn="ctr">
              <a:defRPr>
                <a:solidFill>
                  <a:srgbClr val="FFFFFF"/>
                </a:solidFill>
              </a:defRPr>
            </a:pPr>
            <a:endParaRPr/>
          </a:p>
        </p:txBody>
      </p:sp>
      <p:sp>
        <p:nvSpPr>
          <p:cNvPr id="9" name="CuadroTexto 8"/>
          <p:cNvSpPr txBox="1"/>
          <p:nvPr/>
        </p:nvSpPr>
        <p:spPr>
          <a:xfrm>
            <a:off x="2134377" y="2309689"/>
            <a:ext cx="3688292"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b="1" dirty="0">
                <a:solidFill>
                  <a:schemeClr val="bg2">
                    <a:lumMod val="50000"/>
                  </a:schemeClr>
                </a:solidFill>
                <a:latin typeface="Calibri" charset="0"/>
                <a:ea typeface="Calibri" charset="0"/>
                <a:cs typeface="Calibri" charset="0"/>
              </a:rPr>
              <a:t>BUJÍAS DE ENCENDIDO</a:t>
            </a:r>
          </a:p>
          <a:p>
            <a:r>
              <a:rPr lang="es-ES_tradnl" altLang="es-CL" b="1" dirty="0">
                <a:solidFill>
                  <a:schemeClr val="bg2">
                    <a:lumMod val="50000"/>
                  </a:schemeClr>
                </a:solidFill>
                <a:latin typeface="Calibri" charset="0"/>
                <a:ea typeface="Calibri" charset="0"/>
                <a:cs typeface="Calibri" charset="0"/>
              </a:rPr>
              <a:t>GRADO TÉRMICO DE BUJÍAS DE ENCENDIDO</a:t>
            </a:r>
            <a:endParaRPr lang="es-CL" b="1" dirty="0">
              <a:latin typeface="Calibri" charset="0"/>
              <a:ea typeface="Calibri" charset="0"/>
              <a:cs typeface="Calibri" charset="0"/>
            </a:endParaRPr>
          </a:p>
          <a:p>
            <a:pPr algn="just"/>
            <a:endParaRPr lang="es-CL" b="1" dirty="0">
              <a:solidFill>
                <a:schemeClr val="bg2">
                  <a:lumMod val="50000"/>
                </a:schemeClr>
              </a:solidFill>
              <a:latin typeface="Calibri" charset="0"/>
              <a:ea typeface="Calibri" charset="0"/>
              <a:cs typeface="Calibri" charset="0"/>
            </a:endParaRPr>
          </a:p>
          <a:p>
            <a:pPr algn="just">
              <a:lnSpc>
                <a:spcPts val="1960"/>
              </a:lnSpc>
            </a:pPr>
            <a:r>
              <a:rPr lang="es-CL" dirty="0" smtClean="0">
                <a:solidFill>
                  <a:schemeClr val="bg2">
                    <a:lumMod val="50000"/>
                  </a:schemeClr>
                </a:solidFill>
                <a:latin typeface="Calibri" charset="0"/>
                <a:ea typeface="Calibri" charset="0"/>
                <a:cs typeface="Calibri" charset="0"/>
              </a:rPr>
              <a:t>Mientras </a:t>
            </a:r>
            <a:r>
              <a:rPr lang="es-CL" dirty="0">
                <a:solidFill>
                  <a:schemeClr val="bg2">
                    <a:lumMod val="50000"/>
                  </a:schemeClr>
                </a:solidFill>
                <a:latin typeface="Calibri" charset="0"/>
                <a:ea typeface="Calibri" charset="0"/>
                <a:cs typeface="Calibri" charset="0"/>
              </a:rPr>
              <a:t>más rápido pueda transferir el calor hacia las cámaras de refrigeración, más fría es la </a:t>
            </a:r>
            <a:r>
              <a:rPr lang="es-CL" dirty="0" smtClean="0">
                <a:solidFill>
                  <a:schemeClr val="bg2">
                    <a:lumMod val="50000"/>
                  </a:schemeClr>
                </a:solidFill>
                <a:latin typeface="Calibri" charset="0"/>
                <a:ea typeface="Calibri" charset="0"/>
                <a:cs typeface="Calibri" charset="0"/>
              </a:rPr>
              <a:t>bujía. Por </a:t>
            </a:r>
            <a:r>
              <a:rPr lang="es-CL" dirty="0">
                <a:solidFill>
                  <a:schemeClr val="bg2">
                    <a:lumMod val="50000"/>
                  </a:schemeClr>
                </a:solidFill>
                <a:latin typeface="Calibri" charset="0"/>
                <a:ea typeface="Calibri" charset="0"/>
                <a:cs typeface="Calibri" charset="0"/>
              </a:rPr>
              <a:t>el contrario, mientras más lento se transfiere el calor hacia las cámaras de refrigeración, más caliente es la bujía</a:t>
            </a:r>
            <a:r>
              <a:rPr lang="es-CL" dirty="0" smtClean="0">
                <a:solidFill>
                  <a:schemeClr val="bg2">
                    <a:lumMod val="50000"/>
                  </a:schemeClr>
                </a:solidFill>
                <a:latin typeface="Calibri" charset="0"/>
                <a:ea typeface="Calibri" charset="0"/>
                <a:cs typeface="Calibri" charset="0"/>
              </a:rPr>
              <a:t>.</a:t>
            </a:r>
          </a:p>
          <a:p>
            <a:pPr algn="just">
              <a:lnSpc>
                <a:spcPts val="1960"/>
              </a:lnSpc>
            </a:pPr>
            <a:endParaRPr lang="es-CL" dirty="0" smtClean="0">
              <a:solidFill>
                <a:schemeClr val="bg2">
                  <a:lumMod val="50000"/>
                </a:schemeClr>
              </a:solidFill>
              <a:latin typeface="Calibri" charset="0"/>
              <a:ea typeface="Calibri" charset="0"/>
              <a:cs typeface="Calibri" charset="0"/>
            </a:endParaRPr>
          </a:p>
          <a:p>
            <a:pPr marL="285750" indent="-285750" algn="just">
              <a:lnSpc>
                <a:spcPts val="1960"/>
              </a:lnSpc>
              <a:buFont typeface="Arial" charset="0"/>
              <a:buChar char="•"/>
            </a:pPr>
            <a:r>
              <a:rPr lang="es-CL" b="1" dirty="0">
                <a:solidFill>
                  <a:schemeClr val="bg2">
                    <a:lumMod val="50000"/>
                  </a:schemeClr>
                </a:solidFill>
                <a:latin typeface="Calibri" charset="0"/>
                <a:ea typeface="Calibri" charset="0"/>
                <a:cs typeface="Calibri" charset="0"/>
              </a:rPr>
              <a:t>Bujía Fría: </a:t>
            </a:r>
            <a:r>
              <a:rPr lang="es-CL" dirty="0">
                <a:solidFill>
                  <a:schemeClr val="bg2">
                    <a:lumMod val="50000"/>
                  </a:schemeClr>
                </a:solidFill>
                <a:latin typeface="Calibri" charset="0"/>
                <a:ea typeface="Calibri" charset="0"/>
                <a:cs typeface="Calibri" charset="0"/>
              </a:rPr>
              <a:t>Se utiliza en motores de Alta Relación de Compresión</a:t>
            </a:r>
            <a:r>
              <a:rPr lang="es-CL" dirty="0" smtClean="0">
                <a:solidFill>
                  <a:schemeClr val="bg2">
                    <a:lumMod val="50000"/>
                  </a:schemeClr>
                </a:solidFill>
                <a:latin typeface="Calibri" charset="0"/>
                <a:ea typeface="Calibri" charset="0"/>
                <a:cs typeface="Calibri" charset="0"/>
              </a:rPr>
              <a:t>.</a:t>
            </a:r>
          </a:p>
          <a:p>
            <a:pPr marL="285750" indent="-285750" algn="just">
              <a:lnSpc>
                <a:spcPts val="1960"/>
              </a:lnSpc>
              <a:buFont typeface="Arial" charset="0"/>
              <a:buChar char="•"/>
            </a:pPr>
            <a:r>
              <a:rPr lang="es-CL" b="1" dirty="0">
                <a:solidFill>
                  <a:schemeClr val="bg2">
                    <a:lumMod val="50000"/>
                  </a:schemeClr>
                </a:solidFill>
                <a:latin typeface="Calibri" charset="0"/>
                <a:ea typeface="Calibri" charset="0"/>
                <a:cs typeface="Calibri" charset="0"/>
              </a:rPr>
              <a:t>Bujía Caliente: </a:t>
            </a:r>
            <a:r>
              <a:rPr lang="es-CL" dirty="0">
                <a:solidFill>
                  <a:schemeClr val="bg2">
                    <a:lumMod val="50000"/>
                  </a:schemeClr>
                </a:solidFill>
                <a:latin typeface="Calibri" charset="0"/>
                <a:ea typeface="Calibri" charset="0"/>
                <a:cs typeface="Calibri" charset="0"/>
              </a:rPr>
              <a:t>Se utiliza en motores de Baja Relación de Compresión</a:t>
            </a:r>
            <a:r>
              <a:rPr lang="es-CL" dirty="0" smtClean="0">
                <a:solidFill>
                  <a:schemeClr val="bg2">
                    <a:lumMod val="50000"/>
                  </a:schemeClr>
                </a:solidFill>
                <a:latin typeface="Calibri" charset="0"/>
                <a:ea typeface="Calibri" charset="0"/>
                <a:cs typeface="Calibri" charset="0"/>
              </a:rPr>
              <a:t>.</a:t>
            </a:r>
          </a:p>
        </p:txBody>
      </p:sp>
      <p:grpSp>
        <p:nvGrpSpPr>
          <p:cNvPr id="3" name="Agrupar 2"/>
          <p:cNvGrpSpPr/>
          <p:nvPr/>
        </p:nvGrpSpPr>
        <p:grpSpPr>
          <a:xfrm>
            <a:off x="6284027" y="1901773"/>
            <a:ext cx="3051448" cy="3073654"/>
            <a:chOff x="6284027" y="1901773"/>
            <a:chExt cx="3051448" cy="3073654"/>
          </a:xfrm>
        </p:grpSpPr>
        <p:sp>
          <p:nvSpPr>
            <p:cNvPr id="13" name="Rectángulo redondeado 12"/>
            <p:cNvSpPr/>
            <p:nvPr/>
          </p:nvSpPr>
          <p:spPr>
            <a:xfrm rot="557351">
              <a:off x="6284027" y="1901773"/>
              <a:ext cx="3051448" cy="3073654"/>
            </a:xfrm>
            <a:prstGeom prst="roundRect">
              <a:avLst/>
            </a:prstGeom>
            <a:solidFill>
              <a:srgbClr val="FFFFFF"/>
            </a:solidFill>
            <a:ln w="508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sp>
          <p:nvSpPr>
            <p:cNvPr id="10" name="Rectángulo redondeado 9"/>
            <p:cNvSpPr/>
            <p:nvPr/>
          </p:nvSpPr>
          <p:spPr>
            <a:xfrm rot="557351">
              <a:off x="6284027" y="1901773"/>
              <a:ext cx="3051448" cy="3073654"/>
            </a:xfrm>
            <a:prstGeom prst="roundRect">
              <a:avLst/>
            </a:prstGeom>
            <a:blipFill dpi="0" rotWithShape="1">
              <a:blip r:embed="rId3"/>
              <a:srcRect/>
              <a:stretch>
                <a:fillRect l="5000" t="5000" r="5000" b="5000"/>
              </a:stretch>
            </a:blipFill>
            <a:ln w="508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grpSp>
      <p:sp>
        <p:nvSpPr>
          <p:cNvPr id="4" name="CuadroTexto 3"/>
          <p:cNvSpPr txBox="1"/>
          <p:nvPr/>
        </p:nvSpPr>
        <p:spPr>
          <a:xfrm>
            <a:off x="2400300" y="5700926"/>
            <a:ext cx="641712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dirty="0">
                <a:solidFill>
                  <a:schemeClr val="bg2">
                    <a:lumMod val="50000"/>
                  </a:schemeClr>
                </a:solidFill>
                <a:latin typeface="Calibri" charset="0"/>
                <a:ea typeface="Calibri" charset="0"/>
                <a:cs typeface="Calibri" charset="0"/>
              </a:rPr>
              <a:t>Esto es debido a que un motor de alta relación de compresión genera mucha temperatura al momento de la compresión, y si la bujía que utiliza es caliente se producirá el fenómeno llamado </a:t>
            </a:r>
            <a:r>
              <a:rPr lang="es-CL" b="1" dirty="0">
                <a:solidFill>
                  <a:schemeClr val="bg2">
                    <a:lumMod val="50000"/>
                  </a:schemeClr>
                </a:solidFill>
                <a:latin typeface="Calibri" charset="0"/>
                <a:ea typeface="Calibri" charset="0"/>
                <a:cs typeface="Calibri" charset="0"/>
              </a:rPr>
              <a:t>Detonación.</a:t>
            </a: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1428</TotalTime>
  <Words>2021</Words>
  <Application>Microsoft Office PowerPoint</Application>
  <PresentationFormat>Personalizado</PresentationFormat>
  <Paragraphs>221</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Avenir Black</vt:lpstr>
      <vt:lpstr>Avenir Medium</vt:lpstr>
      <vt:lpstr>Calibri</vt:lpstr>
      <vt:lpstr>Roboto</vt:lpstr>
      <vt:lpstr>Verdana</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75</cp:revision>
  <cp:lastPrinted>2021-01-26T00:10:56Z</cp:lastPrinted>
  <dcterms:modified xsi:type="dcterms:W3CDTF">2021-01-29T06:31:48Z</dcterms:modified>
</cp:coreProperties>
</file>