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handoutMasterIdLst>
    <p:handoutMasterId r:id="rId25"/>
  </p:handoutMasterIdLst>
  <p:sldIdLst>
    <p:sldId id="278" r:id="rId2"/>
    <p:sldId id="256" r:id="rId3"/>
    <p:sldId id="296" r:id="rId4"/>
    <p:sldId id="257" r:id="rId5"/>
    <p:sldId id="258" r:id="rId6"/>
    <p:sldId id="259" r:id="rId7"/>
    <p:sldId id="261" r:id="rId8"/>
    <p:sldId id="263" r:id="rId9"/>
    <p:sldId id="286" r:id="rId10"/>
    <p:sldId id="287" r:id="rId11"/>
    <p:sldId id="290" r:id="rId12"/>
    <p:sldId id="291" r:id="rId13"/>
    <p:sldId id="292" r:id="rId14"/>
    <p:sldId id="293" r:id="rId15"/>
    <p:sldId id="265" r:id="rId16"/>
    <p:sldId id="273" r:id="rId17"/>
    <p:sldId id="289" r:id="rId18"/>
    <p:sldId id="294" r:id="rId19"/>
    <p:sldId id="276" r:id="rId20"/>
    <p:sldId id="295" r:id="rId21"/>
    <p:sldId id="280" r:id="rId22"/>
    <p:sldId id="279" r:id="rId23"/>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15:clr>
            <a:srgbClr val="A4A3A4"/>
          </p15:clr>
        </p15:guide>
        <p15:guide id="4" orient="horz" pos="4194">
          <p15:clr>
            <a:srgbClr val="A4A3A4"/>
          </p15:clr>
        </p15:guide>
        <p15:guide id="5" pos="26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p15="http://schemas.microsoft.com/office/powerpoint/2012/main" xmlns:go="http://customooxmlschemas.google.com/" roundtripDataSignature="AMtx7mj2PffvuYPjktykOPKwfWdydr5zog==" r:id="rId41"/>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B43"/>
    <a:srgbClr val="442931"/>
    <a:srgbClr val="ED423D"/>
    <a:srgbClr val="76384D"/>
    <a:srgbClr val="E9E1E4"/>
    <a:srgbClr val="F1E9C7"/>
    <a:srgbClr val="CCB038"/>
    <a:srgbClr val="F9C4C3"/>
    <a:srgbClr val="BB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0" autoAdjust="0"/>
    <p:restoredTop sz="97013" autoAdjust="0"/>
  </p:normalViewPr>
  <p:slideViewPr>
    <p:cSldViewPr snapToGrid="0">
      <p:cViewPr varScale="1">
        <p:scale>
          <a:sx n="99" d="100"/>
          <a:sy n="99" d="100"/>
        </p:scale>
        <p:origin x="1962" y="78"/>
      </p:cViewPr>
      <p:guideLst>
        <p:guide orient="horz" pos="2381"/>
        <p:guide pos="3061"/>
        <p:guide orient="horz"/>
        <p:guide orient="horz" pos="4194"/>
        <p:guide pos="2685"/>
      </p:guideLst>
    </p:cSldViewPr>
  </p:slideViewPr>
  <p:notesTextViewPr>
    <p:cViewPr>
      <p:scale>
        <a:sx n="1" d="1"/>
        <a:sy n="1" d="1"/>
      </p:scale>
      <p:origin x="0" y="0"/>
    </p:cViewPr>
  </p:notesTextViewPr>
  <p:notesViewPr>
    <p:cSldViewPr snapToGrid="0" snapToObjects="1" showGuides="1">
      <p:cViewPr varScale="1">
        <p:scale>
          <a:sx n="68" d="100"/>
          <a:sy n="68" d="100"/>
        </p:scale>
        <p:origin x="-34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9822CE-C483-004A-89C9-CA62D7CD21A2}" type="datetimeFigureOut">
              <a:rPr lang="es-ES" smtClean="0"/>
              <a:t>29/01/2021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97CB3B-19D6-A944-AD13-EC097F16910C}" type="slidenum">
              <a:rPr lang="es-ES" smtClean="0"/>
              <a:t>‹Nº›</a:t>
            </a:fld>
            <a:endParaRPr lang="es-ES"/>
          </a:p>
        </p:txBody>
      </p:sp>
    </p:spTree>
    <p:extLst>
      <p:ext uri="{BB962C8B-B14F-4D97-AF65-F5344CB8AC3E}">
        <p14:creationId xmlns:p14="http://schemas.microsoft.com/office/powerpoint/2010/main" val="3425757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11375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46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12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12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70b88fe2e_1_4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70b88fe2e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75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423f9ec96_0_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423f9ec9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45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24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6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36c9504a1_0_9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36c9504a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47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36c9504a1_0_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36c9504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60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35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ecánica Automotriz" type="title">
  <p:cSld name="TITLE">
    <p:spTree>
      <p:nvGrpSpPr>
        <p:cNvPr id="1" name="Shape 7"/>
        <p:cNvGrpSpPr/>
        <p:nvPr/>
      </p:nvGrpSpPr>
      <p:grpSpPr>
        <a:xfrm>
          <a:off x="0" y="0"/>
          <a:ext cx="0" cy="0"/>
          <a:chOff x="0" y="0"/>
          <a:chExt cx="0" cy="0"/>
        </a:xfrm>
      </p:grpSpPr>
      <p:sp>
        <p:nvSpPr>
          <p:cNvPr id="8" name="Google Shape;8;p2"/>
          <p:cNvSpPr/>
          <p:nvPr/>
        </p:nvSpPr>
        <p:spPr>
          <a:xfrm>
            <a:off x="212950" y="1756550"/>
            <a:ext cx="9346500" cy="5602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7974075" y="419800"/>
            <a:ext cx="1301316" cy="921750"/>
          </a:xfrm>
          <a:prstGeom prst="rect">
            <a:avLst/>
          </a:prstGeom>
          <a:noFill/>
          <a:ln>
            <a:noFill/>
          </a:ln>
        </p:spPr>
      </p:pic>
      <p:pic>
        <p:nvPicPr>
          <p:cNvPr id="11" name="Google Shape;11;p2"/>
          <p:cNvPicPr preferRelativeResize="0"/>
          <p:nvPr/>
        </p:nvPicPr>
        <p:blipFill>
          <a:blip r:embed="rId3">
            <a:alphaModFix/>
          </a:blip>
          <a:stretch>
            <a:fillRect/>
          </a:stretch>
        </p:blipFill>
        <p:spPr>
          <a:xfrm>
            <a:off x="436350" y="419800"/>
            <a:ext cx="3659450" cy="680475"/>
          </a:xfrm>
          <a:prstGeom prst="rect">
            <a:avLst/>
          </a:prstGeom>
          <a:noFill/>
          <a:ln>
            <a:noFill/>
          </a:ln>
        </p:spPr>
      </p:pic>
      <p:pic>
        <p:nvPicPr>
          <p:cNvPr id="12" name="Google Shape;12;p2"/>
          <p:cNvPicPr preferRelativeResize="0"/>
          <p:nvPr/>
        </p:nvPicPr>
        <p:blipFill>
          <a:blip r:embed="rId4">
            <a:alphaModFix/>
          </a:blip>
          <a:stretch>
            <a:fillRect/>
          </a:stretch>
        </p:blipFill>
        <p:spPr>
          <a:xfrm>
            <a:off x="8527725" y="6464000"/>
            <a:ext cx="747675" cy="680475"/>
          </a:xfrm>
          <a:prstGeom prst="rect">
            <a:avLst/>
          </a:prstGeom>
          <a:noFill/>
          <a:ln>
            <a:noFill/>
          </a:ln>
        </p:spPr>
      </p:pic>
      <p:sp>
        <p:nvSpPr>
          <p:cNvPr id="13" name="Google Shape;62;p13"/>
          <p:cNvSpPr txBox="1"/>
          <p:nvPr userDrawn="1"/>
        </p:nvSpPr>
        <p:spPr>
          <a:xfrm>
            <a:off x="1139100" y="834800"/>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a:solidFill>
                  <a:srgbClr val="741B47"/>
                </a:solidFill>
                <a:latin typeface="Calibri" panose="020F0502020204030204" pitchFamily="34" charset="0"/>
                <a:ea typeface="Roboto"/>
                <a:cs typeface="Calibri" panose="020F0502020204030204" pitchFamily="34" charset="0"/>
                <a:sym typeface="Roboto"/>
              </a:rPr>
              <a:t>MÓDULO 1 </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MANTENIMIENTO DE SISTEMAS ELÉCTRICOS Y ELECTRÓNICOS</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4"/>
        <p:cNvGrpSpPr/>
        <p:nvPr/>
      </p:nvGrpSpPr>
      <p:grpSpPr>
        <a:xfrm>
          <a:off x="0" y="0"/>
          <a:ext cx="0" cy="0"/>
          <a:chOff x="0" y="0"/>
          <a:chExt cx="0" cy="0"/>
        </a:xfrm>
      </p:grpSpPr>
      <p:sp>
        <p:nvSpPr>
          <p:cNvPr id="37" name="Google Shape;37;p7"/>
          <p:cNvSpPr txBox="1">
            <a:spLocks noGrp="1"/>
          </p:cNvSpPr>
          <p:nvPr>
            <p:ph type="sldNum" idx="12"/>
          </p:nvPr>
        </p:nvSpPr>
        <p:spPr>
          <a:xfrm>
            <a:off x="9006156" y="6854072"/>
            <a:ext cx="583200" cy="578400"/>
          </a:xfrm>
          <a:prstGeom prst="rect">
            <a:avLst/>
          </a:prstGeom>
        </p:spPr>
        <p:txBody>
          <a:bodyPr spcFirstLastPara="1" wrap="square" lIns="109575" tIns="109575" rIns="109575" bIns="109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
        <p:nvSpPr>
          <p:cNvPr id="5" name="Google Shape;8;p2"/>
          <p:cNvSpPr/>
          <p:nvPr userDrawn="1"/>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L" dirty="0" smtClean="0"/>
              <a:t> </a:t>
            </a:r>
            <a:endParaRPr dirty="0"/>
          </a:p>
        </p:txBody>
      </p:sp>
      <p:pic>
        <p:nvPicPr>
          <p:cNvPr id="6" name="Google Shape;10;p2"/>
          <p:cNvPicPr preferRelativeResize="0"/>
          <p:nvPr userDrawn="1"/>
        </p:nvPicPr>
        <p:blipFill>
          <a:blip r:embed="rId2">
            <a:alphaModFix/>
          </a:blip>
          <a:stretch>
            <a:fillRect/>
          </a:stretch>
        </p:blipFill>
        <p:spPr>
          <a:xfrm>
            <a:off x="7974075" y="419800"/>
            <a:ext cx="1301316" cy="921750"/>
          </a:xfrm>
          <a:prstGeom prst="rect">
            <a:avLst/>
          </a:prstGeom>
          <a:noFill/>
          <a:ln>
            <a:noFill/>
          </a:ln>
        </p:spPr>
      </p:pic>
      <p:pic>
        <p:nvPicPr>
          <p:cNvPr id="7" name="Google Shape;11;p2"/>
          <p:cNvPicPr preferRelativeResize="0"/>
          <p:nvPr userDrawn="1"/>
        </p:nvPicPr>
        <p:blipFill>
          <a:blip r:embed="rId3">
            <a:alphaModFix/>
          </a:blip>
          <a:stretch>
            <a:fillRect/>
          </a:stretch>
        </p:blipFill>
        <p:spPr>
          <a:xfrm>
            <a:off x="436350" y="419800"/>
            <a:ext cx="3659450" cy="680475"/>
          </a:xfrm>
          <a:prstGeom prst="rect">
            <a:avLst/>
          </a:prstGeom>
          <a:noFill/>
          <a:ln>
            <a:noFill/>
          </a:ln>
        </p:spPr>
      </p:pic>
      <p:pic>
        <p:nvPicPr>
          <p:cNvPr id="8" name="Google Shape;12;p2"/>
          <p:cNvPicPr preferRelativeResize="0"/>
          <p:nvPr userDrawn="1"/>
        </p:nvPicPr>
        <p:blipFill>
          <a:blip r:embed="rId4">
            <a:alphaModFix/>
          </a:blip>
          <a:stretch>
            <a:fillRect/>
          </a:stretch>
        </p:blipFill>
        <p:spPr>
          <a:xfrm>
            <a:off x="8527725" y="6464000"/>
            <a:ext cx="747675" cy="680475"/>
          </a:xfrm>
          <a:prstGeom prst="rect">
            <a:avLst/>
          </a:prstGeom>
          <a:noFill/>
          <a:ln>
            <a:noFill/>
          </a:ln>
        </p:spPr>
      </p:pic>
      <p:sp>
        <p:nvSpPr>
          <p:cNvPr id="3" name="Rectángulo redondeado 2"/>
          <p:cNvSpPr/>
          <p:nvPr userDrawn="1"/>
        </p:nvSpPr>
        <p:spPr>
          <a:xfrm>
            <a:off x="436350" y="6464001"/>
            <a:ext cx="7891862" cy="680474"/>
          </a:xfrm>
          <a:prstGeom prst="roundRect">
            <a:avLst>
              <a:gd name="adj" fmla="val 19335"/>
            </a:avLst>
          </a:prstGeom>
          <a:solidFill>
            <a:srgbClr val="BB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1" y="6464000"/>
            <a:ext cx="690482" cy="680475"/>
          </a:xfrm>
          <a:prstGeom prst="rect">
            <a:avLst/>
          </a:prstGeom>
        </p:spPr>
      </p:pic>
      <p:sp>
        <p:nvSpPr>
          <p:cNvPr id="19" name="Google Shape;62;p13"/>
          <p:cNvSpPr txBox="1"/>
          <p:nvPr userDrawn="1"/>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3°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 name="Google Shape;15;p3"/>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16" name="Google Shape;16;p3"/>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5"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_tradnl" sz="1200" dirty="0" smtClean="0">
                <a:latin typeface="Calibri" panose="020F0502020204030204" pitchFamily="34" charset="0"/>
                <a:ea typeface="Roboto Medium"/>
                <a:cs typeface="Calibri" panose="020F0502020204030204" pitchFamily="34" charset="0"/>
                <a:sym typeface="Roboto Medium"/>
              </a:rPr>
              <a:t>13</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6"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 name="Google Shape;21;p4"/>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2" name="Google Shape;22;p4"/>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13|</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rot="10800000" flipH="1">
            <a:off x="181650" y="822025"/>
            <a:ext cx="9356700" cy="6531300"/>
          </a:xfrm>
          <a:prstGeom prst="round1Rect">
            <a:avLst>
              <a:gd name="adj" fmla="val 15350"/>
            </a:avLst>
          </a:prstGeom>
          <a:solidFill>
            <a:srgbClr val="BA9BA5">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6" name="Google Shape;26;p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7" name="Google Shape;27;p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6"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13|</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30" name="Google Shape;30;p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2" name="Google Shape;32;p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33" name="Google Shape;33;p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13|</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28"/>
        <p:cNvGrpSpPr/>
        <p:nvPr/>
      </p:nvGrpSpPr>
      <p:grpSpPr>
        <a:xfrm>
          <a:off x="0" y="0"/>
          <a:ext cx="0" cy="0"/>
          <a:chOff x="0" y="0"/>
          <a:chExt cx="0" cy="0"/>
        </a:xfrm>
      </p:grpSpPr>
      <p:sp>
        <p:nvSpPr>
          <p:cNvPr id="9"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 name="Google Shape;30;p6"/>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p6"/>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12" name="Google Shape;33;p6"/>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Tree>
    <p:extLst>
      <p:ext uri="{BB962C8B-B14F-4D97-AF65-F5344CB8AC3E}">
        <p14:creationId xmlns:p14="http://schemas.microsoft.com/office/powerpoint/2010/main" val="311483681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9006156" y="6854072"/>
            <a:ext cx="583200" cy="578400"/>
          </a:xfrm>
          <a:prstGeom prst="rect">
            <a:avLst/>
          </a:prstGeom>
          <a:noFill/>
          <a:ln>
            <a:noFill/>
          </a:ln>
        </p:spPr>
        <p:txBody>
          <a:bodyPr spcFirstLastPara="1" wrap="square" lIns="109575" tIns="109575" rIns="109575" bIns="10957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49" r:id="rId3"/>
    <p:sldLayoutId id="2147483650" r:id="rId4"/>
    <p:sldLayoutId id="2147483651" r:id="rId5"/>
    <p:sldLayoutId id="2147483652" r:id="rId6"/>
    <p:sldLayoutId id="2147483660" r:id="rId7"/>
  </p:sldLayoutIdLst>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p10"/>
          <p:cNvSpPr txBox="1">
            <a:spLocks/>
          </p:cNvSpPr>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Calibri" panose="020F0502020204030204" pitchFamily="34" charset="0"/>
                <a:ea typeface="Arial"/>
                <a:cs typeface="Calibri" panose="020F0502020204030204" pitchFamily="34" charset="0"/>
                <a:sym typeface="Arial"/>
              </a:defRPr>
            </a:lvl1pPr>
            <a:lvl2pPr marR="0" lvl="1" algn="just" rtl="0">
              <a:lnSpc>
                <a:spcPct val="100000"/>
              </a:lnSpc>
              <a:spcBef>
                <a:spcPts val="0"/>
              </a:spcBef>
              <a:spcAft>
                <a:spcPts val="0"/>
              </a:spcAft>
              <a:buClr>
                <a:srgbClr val="000000"/>
              </a:buClr>
              <a:buFont typeface="Arial"/>
              <a:defRPr sz="1100" b="0" i="0" u="none" strike="noStrike" cap="none">
                <a:solidFill>
                  <a:schemeClr val="bg1"/>
                </a:solidFill>
                <a:latin typeface="Calibri" panose="020F0502020204030204" pitchFamily="34" charset="0"/>
                <a:ea typeface="Arial"/>
                <a:cs typeface="Calibri" panose="020F0502020204030204" pitchFamily="34" charset="0"/>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s-CL" smtClean="0"/>
              <a:t>En estos documentos se utilizarán de manera inclusiva términos como: el estudiante, el docente, el compañero u otras palabras equivalentes y sus respectivos plurales, es decir, con ellas, se hace referencia tanto a hombres como a mujeres.</a:t>
            </a:r>
            <a:endParaRPr lang="es-CL" dirty="0"/>
          </a:p>
        </p:txBody>
      </p:sp>
      <p:sp>
        <p:nvSpPr>
          <p:cNvPr id="6" name="Google Shape;60;p13"/>
          <p:cNvSpPr txBox="1">
            <a:spLocks/>
          </p:cNvSpPr>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500" b="1" smtClean="0">
                <a:latin typeface="Calibri" panose="020F0502020204030204" pitchFamily="34" charset="0"/>
                <a:ea typeface="Roboto"/>
                <a:cs typeface="Calibri" panose="020F0502020204030204" pitchFamily="34" charset="0"/>
                <a:sym typeface="Roboto"/>
              </a:rPr>
              <a:t>MÓDULO 5</a:t>
            </a:r>
            <a:endParaRPr lang="es-CL" sz="1500" b="1" dirty="0" smtClean="0">
              <a:latin typeface="Calibri" panose="020F0502020204030204" pitchFamily="34" charset="0"/>
              <a:ea typeface="Roboto"/>
              <a:cs typeface="Calibri" panose="020F0502020204030204" pitchFamily="34" charset="0"/>
              <a:sym typeface="Roboto"/>
            </a:endParaRPr>
          </a:p>
          <a:p>
            <a:endParaRPr lang="es-CL" sz="1500" b="1" dirty="0">
              <a:latin typeface="Calibri" panose="020F0502020204030204" pitchFamily="34" charset="0"/>
              <a:ea typeface="Roboto"/>
              <a:cs typeface="Calibri" panose="020F0502020204030204" pitchFamily="34" charset="0"/>
              <a:sym typeface="Roboto"/>
            </a:endParaRPr>
          </a:p>
        </p:txBody>
      </p:sp>
      <p:sp>
        <p:nvSpPr>
          <p:cNvPr id="11" name="Google Shape;61;p13"/>
          <p:cNvSpPr txBox="1">
            <a:spLocks/>
          </p:cNvSpPr>
          <p:nvPr/>
        </p:nvSpPr>
        <p:spPr>
          <a:xfrm>
            <a:off x="365424" y="2611974"/>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x-none" sz="3600" b="1" dirty="0">
                <a:solidFill>
                  <a:srgbClr val="741B47"/>
                </a:solidFill>
                <a:latin typeface="Calibri" panose="020F0502020204030204" pitchFamily="34" charset="0"/>
                <a:ea typeface="Roboto"/>
                <a:cs typeface="Calibri" panose="020F0502020204030204" pitchFamily="34" charset="0"/>
                <a:sym typeface="Roboto"/>
              </a:rPr>
              <a:t>MANTENIMIENTO DE SISTEMAS ELÉCTRICOS Y ELECTRÓNICOS</a:t>
            </a:r>
          </a:p>
          <a:p>
            <a:pPr>
              <a:lnSpc>
                <a:spcPct val="90000"/>
              </a:lnSpc>
            </a:pP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4" y="1927122"/>
            <a:ext cx="6154391" cy="4438649"/>
          </a:xfrm>
          <a:prstGeom prst="rect">
            <a:avLst/>
          </a:prstGeom>
        </p:spPr>
      </p:pic>
    </p:spTree>
    <p:extLst>
      <p:ext uri="{BB962C8B-B14F-4D97-AF65-F5344CB8AC3E}">
        <p14:creationId xmlns:p14="http://schemas.microsoft.com/office/powerpoint/2010/main" val="249271897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7</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a:solidFill>
                  <a:srgbClr val="741B47"/>
                </a:solidFill>
                <a:latin typeface="Calibri" panose="020F0502020204030204" pitchFamily="34" charset="0"/>
                <a:ea typeface="Roboto"/>
                <a:cs typeface="Calibri" panose="020F0502020204030204" pitchFamily="34" charset="0"/>
                <a:sym typeface="Roboto"/>
              </a:rPr>
              <a:t>CUÁNDO SE ACTIVA </a:t>
            </a:r>
            <a:r>
              <a:rPr lang="pt-BR" sz="2800" b="1" dirty="0" smtClean="0">
                <a:solidFill>
                  <a:srgbClr val="741B47"/>
                </a:solidFill>
                <a:latin typeface="Calibri" panose="020F0502020204030204" pitchFamily="34" charset="0"/>
                <a:ea typeface="Roboto"/>
                <a:cs typeface="Calibri" panose="020F0502020204030204" pitchFamily="34" charset="0"/>
                <a:sym typeface="Roboto"/>
              </a:rPr>
              <a:t>EL </a:t>
            </a:r>
            <a:r>
              <a:rPr lang="da-DK" sz="2800" dirty="0">
                <a:solidFill>
                  <a:srgbClr val="ED423D"/>
                </a:solidFill>
                <a:latin typeface="Calibri" panose="020F0502020204030204" pitchFamily="34" charset="0"/>
                <a:ea typeface="Roboto"/>
                <a:cs typeface="Calibri" panose="020F0502020204030204" pitchFamily="34" charset="0"/>
                <a:sym typeface="Roboto"/>
              </a:rPr>
              <a:t>SISTEMA START </a:t>
            </a:r>
            <a:r>
              <a:rPr lang="da-DK" sz="2800" dirty="0" smtClean="0">
                <a:solidFill>
                  <a:srgbClr val="ED423D"/>
                </a:solidFill>
                <a:latin typeface="Calibri" panose="020F0502020204030204" pitchFamily="34" charset="0"/>
                <a:ea typeface="Roboto"/>
                <a:cs typeface="Calibri" panose="020F0502020204030204" pitchFamily="34" charset="0"/>
                <a:sym typeface="Roboto"/>
              </a:rPr>
              <a:t>STOP </a:t>
            </a:r>
            <a:r>
              <a:rPr lang="pt-BR" sz="2800" b="1" dirty="0" smtClean="0">
                <a:solidFill>
                  <a:srgbClr val="741B47"/>
                </a:solidFill>
                <a:latin typeface="Calibri" panose="020F0502020204030204" pitchFamily="34" charset="0"/>
                <a:ea typeface="Roboto"/>
                <a:cs typeface="Calibri" panose="020F0502020204030204" pitchFamily="34" charset="0"/>
                <a:sym typeface="Roboto"/>
              </a:rPr>
              <a:t>– </a:t>
            </a:r>
            <a:r>
              <a:rPr lang="pt-BR" sz="2800" b="1" dirty="0">
                <a:solidFill>
                  <a:srgbClr val="741B47"/>
                </a:solidFill>
                <a:latin typeface="Calibri" panose="020F0502020204030204" pitchFamily="34" charset="0"/>
                <a:ea typeface="Roboto"/>
                <a:cs typeface="Calibri" panose="020F0502020204030204" pitchFamily="34" charset="0"/>
                <a:sym typeface="Roboto"/>
              </a:rPr>
              <a:t>PASO </a:t>
            </a:r>
            <a:r>
              <a:rPr lang="pt-BR" sz="2800" b="1" dirty="0" smtClean="0">
                <a:solidFill>
                  <a:srgbClr val="741B47"/>
                </a:solidFill>
                <a:latin typeface="Calibri" panose="020F0502020204030204" pitchFamily="34" charset="0"/>
                <a:ea typeface="Roboto"/>
                <a:cs typeface="Calibri" panose="020F0502020204030204" pitchFamily="34" charset="0"/>
                <a:sym typeface="Roboto"/>
              </a:rPr>
              <a:t>2</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3" name="Google Shape;159;p18"/>
          <p:cNvSpPr/>
          <p:nvPr/>
        </p:nvSpPr>
        <p:spPr>
          <a:xfrm>
            <a:off x="511279" y="1842970"/>
            <a:ext cx="8130576" cy="4815005"/>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4" name="Rectángulo 13"/>
          <p:cNvSpPr/>
          <p:nvPr/>
        </p:nvSpPr>
        <p:spPr>
          <a:xfrm>
            <a:off x="883250" y="2136541"/>
            <a:ext cx="7510443" cy="1785104"/>
          </a:xfrm>
          <a:prstGeom prst="rect">
            <a:avLst/>
          </a:prstGeom>
        </p:spPr>
        <p:txBody>
          <a:bodyPr wrap="square">
            <a:spAutoFit/>
          </a:bodyPr>
          <a:lstStyle/>
          <a:p>
            <a:pPr lvl="0">
              <a:lnSpc>
                <a:spcPct val="115000"/>
              </a:lnSpc>
              <a:buClr>
                <a:schemeClr val="dk1"/>
              </a:buClr>
              <a:buSzPts val="1100"/>
            </a:pPr>
            <a:r>
              <a:rPr lang="es-ES_tradnl" sz="1600" b="1" dirty="0">
                <a:solidFill>
                  <a:srgbClr val="76384D"/>
                </a:solidFill>
                <a:latin typeface="Calibri"/>
                <a:ea typeface="Roboto Medium"/>
                <a:cs typeface="Calibri"/>
                <a:sym typeface="Roboto Medium"/>
              </a:rPr>
              <a:t>El arranque con el sistema </a:t>
            </a:r>
            <a:r>
              <a:rPr lang="es-ES_tradnl" sz="1600" b="1" dirty="0" err="1">
                <a:solidFill>
                  <a:srgbClr val="76384D"/>
                </a:solidFill>
                <a:latin typeface="Calibri"/>
                <a:ea typeface="Roboto Medium"/>
                <a:cs typeface="Calibri"/>
                <a:sym typeface="Roboto Medium"/>
              </a:rPr>
              <a:t>Start</a:t>
            </a:r>
            <a:r>
              <a:rPr lang="es-ES_tradnl" sz="1600" b="1" dirty="0">
                <a:solidFill>
                  <a:srgbClr val="76384D"/>
                </a:solidFill>
                <a:latin typeface="Calibri"/>
                <a:ea typeface="Roboto Medium"/>
                <a:cs typeface="Calibri"/>
                <a:sym typeface="Roboto Medium"/>
              </a:rPr>
              <a:t> Stop</a:t>
            </a:r>
          </a:p>
          <a:p>
            <a:pPr lvl="0">
              <a:lnSpc>
                <a:spcPct val="115000"/>
              </a:lnSpc>
              <a:buClr>
                <a:schemeClr val="dk1"/>
              </a:buClr>
              <a:buSzPts val="1100"/>
            </a:pPr>
            <a:endParaRPr lang="es-ES_tradnl" sz="1600" b="1" dirty="0">
              <a:solidFill>
                <a:srgbClr val="76384D"/>
              </a:solidFill>
              <a:latin typeface="Calibri"/>
              <a:ea typeface="Roboto Medium"/>
              <a:cs typeface="Calibri"/>
              <a:sym typeface="Roboto Medium"/>
            </a:endParaRPr>
          </a:p>
          <a:p>
            <a:pPr lvl="0">
              <a:lnSpc>
                <a:spcPct val="115000"/>
              </a:lnSpc>
              <a:buClr>
                <a:schemeClr val="dk1"/>
              </a:buClr>
              <a:buSzPts val="1100"/>
            </a:pPr>
            <a:r>
              <a:rPr lang="es-ES_tradnl" sz="1600" dirty="0" smtClean="0">
                <a:latin typeface="Calibri"/>
                <a:ea typeface="Roboto Medium"/>
                <a:cs typeface="Calibri"/>
                <a:sym typeface="Roboto Medium"/>
              </a:rPr>
              <a:t>El </a:t>
            </a:r>
            <a:r>
              <a:rPr lang="es-ES_tradnl" sz="1600" dirty="0">
                <a:latin typeface="Calibri"/>
                <a:ea typeface="Roboto Medium"/>
                <a:cs typeface="Calibri"/>
                <a:sym typeface="Roboto Medium"/>
              </a:rPr>
              <a:t>motor arrancará automáticamente en respuesta a la acción del conductor cuando detecte el engranaje de una velocidad y el pedal de embrague esté pisado en un 90% o cuando desde punto muerto se pisa en un 10% el pedal de embrague. En los modelos automáticos basta con mover ligeramente el volante</a:t>
            </a:r>
            <a:r>
              <a:rPr lang="es-ES_tradnl" sz="1600" dirty="0" smtClean="0">
                <a:latin typeface="Calibri"/>
                <a:ea typeface="Roboto Medium"/>
                <a:cs typeface="Calibri"/>
                <a:sym typeface="Roboto Medium"/>
              </a:rPr>
              <a:t>.</a:t>
            </a:r>
            <a:endParaRPr lang="es-ES_tradnl" sz="1600" dirty="0">
              <a:latin typeface="Calibri"/>
              <a:ea typeface="Roboto Medium"/>
              <a:cs typeface="Calibri"/>
              <a:sym typeface="Roboto Medium"/>
            </a:endParaRPr>
          </a:p>
        </p:txBody>
      </p:sp>
      <p:sp>
        <p:nvSpPr>
          <p:cNvPr id="15" name="Rectángulo 14"/>
          <p:cNvSpPr/>
          <p:nvPr/>
        </p:nvSpPr>
        <p:spPr>
          <a:xfrm>
            <a:off x="883250" y="4043315"/>
            <a:ext cx="5539749" cy="2351413"/>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Además, el sistema arranca el motor automáticamente en otras situaciones en las que puede no actuar el conductor, como cuando el vehículo comienza a rodar (velocidad superior a los 5 Km/h); cuando el nivel de carga de la batería desciende por debajo de los límites preestablecidos; el sensor de empañado detecte que el parabrisas comienza a empañarse; o la temperatura del evaporador supere los límites preestablecidos y sea necesario conectar el compresor.</a:t>
            </a:r>
          </a:p>
        </p:txBody>
      </p:sp>
      <p:sp>
        <p:nvSpPr>
          <p:cNvPr id="17" name="Elipse 16"/>
          <p:cNvSpPr/>
          <p:nvPr/>
        </p:nvSpPr>
        <p:spPr>
          <a:xfrm>
            <a:off x="6470724" y="4014309"/>
            <a:ext cx="3118160" cy="3118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descr="semafo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760" y="4229345"/>
            <a:ext cx="2688090" cy="2688090"/>
          </a:xfrm>
          <a:prstGeom prst="rect">
            <a:avLst/>
          </a:prstGeom>
        </p:spPr>
      </p:pic>
    </p:spTree>
    <p:extLst>
      <p:ext uri="{BB962C8B-B14F-4D97-AF65-F5344CB8AC3E}">
        <p14:creationId xmlns:p14="http://schemas.microsoft.com/office/powerpoint/2010/main" val="16520480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8</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a:solidFill>
                  <a:srgbClr val="741B47"/>
                </a:solidFill>
                <a:latin typeface="Calibri" panose="020F0502020204030204" pitchFamily="34" charset="0"/>
                <a:ea typeface="Roboto"/>
                <a:cs typeface="Calibri" panose="020F0502020204030204" pitchFamily="34" charset="0"/>
                <a:sym typeface="Roboto"/>
              </a:rPr>
              <a:t>CUÁNDO SE ACTIVA EL </a:t>
            </a:r>
            <a:r>
              <a:rPr lang="da-DK" sz="2800" dirty="0">
                <a:solidFill>
                  <a:srgbClr val="ED423D"/>
                </a:solidFill>
                <a:latin typeface="Calibri" panose="020F0502020204030204" pitchFamily="34" charset="0"/>
                <a:ea typeface="Roboto"/>
                <a:cs typeface="Calibri" panose="020F0502020204030204" pitchFamily="34" charset="0"/>
                <a:sym typeface="Roboto"/>
              </a:rPr>
              <a:t>SISTEMA START STOP</a:t>
            </a:r>
            <a:r>
              <a:rPr lang="pt-BR" sz="2800" b="1" dirty="0" smtClean="0">
                <a:solidFill>
                  <a:srgbClr val="741B47"/>
                </a:solidFill>
                <a:latin typeface="Calibri" panose="020F0502020204030204" pitchFamily="34" charset="0"/>
                <a:ea typeface="Roboto"/>
                <a:cs typeface="Calibri" panose="020F0502020204030204" pitchFamily="34" charset="0"/>
                <a:sym typeface="Roboto"/>
              </a:rPr>
              <a:t> </a:t>
            </a:r>
            <a:r>
              <a:rPr lang="pt-BR" sz="2800" b="1" dirty="0">
                <a:solidFill>
                  <a:srgbClr val="741B47"/>
                </a:solidFill>
                <a:latin typeface="Calibri" panose="020F0502020204030204" pitchFamily="34" charset="0"/>
                <a:ea typeface="Roboto"/>
                <a:cs typeface="Calibri" panose="020F0502020204030204" pitchFamily="34" charset="0"/>
                <a:sym typeface="Roboto"/>
              </a:rPr>
              <a:t>– PASO </a:t>
            </a:r>
            <a:r>
              <a:rPr lang="pt-BR" sz="2800" b="1" dirty="0" smtClean="0">
                <a:solidFill>
                  <a:srgbClr val="741B47"/>
                </a:solidFill>
                <a:latin typeface="Calibri" panose="020F0502020204030204" pitchFamily="34" charset="0"/>
                <a:ea typeface="Roboto"/>
                <a:cs typeface="Calibri" panose="020F0502020204030204" pitchFamily="34" charset="0"/>
                <a:sym typeface="Roboto"/>
              </a:rPr>
              <a:t>3</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3" name="Google Shape;159;p18"/>
          <p:cNvSpPr/>
          <p:nvPr/>
        </p:nvSpPr>
        <p:spPr>
          <a:xfrm>
            <a:off x="511279" y="1842971"/>
            <a:ext cx="8130576" cy="3864648"/>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4" name="Rectángulo 13"/>
          <p:cNvSpPr/>
          <p:nvPr/>
        </p:nvSpPr>
        <p:spPr>
          <a:xfrm>
            <a:off x="883250" y="2136541"/>
            <a:ext cx="7510443" cy="2068259"/>
          </a:xfrm>
          <a:prstGeom prst="rect">
            <a:avLst/>
          </a:prstGeom>
        </p:spPr>
        <p:txBody>
          <a:bodyPr wrap="square">
            <a:spAutoFit/>
          </a:bodyPr>
          <a:lstStyle/>
          <a:p>
            <a:pPr lvl="0">
              <a:lnSpc>
                <a:spcPct val="115000"/>
              </a:lnSpc>
              <a:buClr>
                <a:schemeClr val="dk1"/>
              </a:buClr>
              <a:buSzPts val="1100"/>
            </a:pPr>
            <a:r>
              <a:rPr lang="es-ES_tradnl" sz="1600" b="1" dirty="0">
                <a:solidFill>
                  <a:srgbClr val="76384D"/>
                </a:solidFill>
                <a:latin typeface="Calibri"/>
                <a:ea typeface="Roboto Medium"/>
                <a:cs typeface="Calibri"/>
                <a:sym typeface="Roboto Medium"/>
              </a:rPr>
              <a:t>La desconexión del sistema </a:t>
            </a:r>
            <a:r>
              <a:rPr lang="es-ES_tradnl" sz="1600" b="1" dirty="0" err="1" smtClean="0">
                <a:solidFill>
                  <a:srgbClr val="76384D"/>
                </a:solidFill>
                <a:latin typeface="Calibri"/>
                <a:ea typeface="Roboto Medium"/>
                <a:cs typeface="Calibri"/>
                <a:sym typeface="Roboto Medium"/>
              </a:rPr>
              <a:t>Start</a:t>
            </a:r>
            <a:r>
              <a:rPr lang="es-ES" sz="1600" b="1" dirty="0" smtClean="0">
                <a:solidFill>
                  <a:srgbClr val="76384D"/>
                </a:solidFill>
                <a:latin typeface="Calibri"/>
                <a:ea typeface="Roboto Medium"/>
                <a:cs typeface="Calibri"/>
                <a:sym typeface="Roboto Medium"/>
              </a:rPr>
              <a:t> </a:t>
            </a:r>
            <a:r>
              <a:rPr lang="es-ES_tradnl" sz="1600" b="1" dirty="0" smtClean="0">
                <a:solidFill>
                  <a:srgbClr val="76384D"/>
                </a:solidFill>
                <a:latin typeface="Calibri"/>
                <a:ea typeface="Roboto Medium"/>
                <a:cs typeface="Calibri"/>
                <a:sym typeface="Roboto Medium"/>
              </a:rPr>
              <a:t>Stop</a:t>
            </a:r>
          </a:p>
          <a:p>
            <a:pPr lvl="0">
              <a:lnSpc>
                <a:spcPct val="115000"/>
              </a:lnSpc>
              <a:buClr>
                <a:schemeClr val="dk1"/>
              </a:buClr>
              <a:buSzPts val="1100"/>
            </a:pPr>
            <a:endParaRPr lang="es-ES_tradnl" sz="1600" b="1" dirty="0">
              <a:solidFill>
                <a:srgbClr val="76384D"/>
              </a:solidFill>
              <a:latin typeface="Calibri"/>
              <a:ea typeface="Roboto Medium"/>
              <a:cs typeface="Calibri"/>
              <a:sym typeface="Roboto Medium"/>
            </a:endParaRPr>
          </a:p>
          <a:p>
            <a:pPr lvl="0">
              <a:lnSpc>
                <a:spcPct val="115000"/>
              </a:lnSpc>
              <a:buClr>
                <a:schemeClr val="dk1"/>
              </a:buClr>
              <a:buSzPts val="1100"/>
            </a:pPr>
            <a:r>
              <a:rPr lang="es-ES_tradnl" sz="1600" dirty="0">
                <a:latin typeface="Calibri"/>
                <a:ea typeface="Roboto Medium"/>
                <a:cs typeface="Calibri"/>
                <a:sym typeface="Roboto Medium"/>
              </a:rPr>
              <a:t>El sistema puede desconectarse con el botón ubicado por lo general en la consola central y se conectará de nuevo cuando volvamos a poner en marcha el motor o pulsemos de nuevo el botón. El sistema no puede desconectarse para siempre a no ser que acudamos a un servicio oficial o taller y procedan a la anulación informática del sistema o a la retirada del fusible (siempre que el modelo lo permita).</a:t>
            </a:r>
          </a:p>
        </p:txBody>
      </p:sp>
      <p:sp>
        <p:nvSpPr>
          <p:cNvPr id="15" name="Rectángulo 14"/>
          <p:cNvSpPr/>
          <p:nvPr/>
        </p:nvSpPr>
        <p:spPr>
          <a:xfrm>
            <a:off x="883250" y="4349852"/>
            <a:ext cx="5539749" cy="935641"/>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Lamentablemente el botón de desconexión del sistema no cuenta con un sistema de memoria que recuerde la última posición que el conductor ha seleccionado.</a:t>
            </a:r>
          </a:p>
        </p:txBody>
      </p:sp>
      <p:sp>
        <p:nvSpPr>
          <p:cNvPr id="17" name="Elipse 16"/>
          <p:cNvSpPr/>
          <p:nvPr/>
        </p:nvSpPr>
        <p:spPr>
          <a:xfrm>
            <a:off x="6470724" y="4014309"/>
            <a:ext cx="3118160" cy="3118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Imagen 2" descr="engine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492" y="4204077"/>
            <a:ext cx="2738624" cy="2738624"/>
          </a:xfrm>
          <a:prstGeom prst="rect">
            <a:avLst/>
          </a:prstGeom>
        </p:spPr>
      </p:pic>
    </p:spTree>
    <p:extLst>
      <p:ext uri="{BB962C8B-B14F-4D97-AF65-F5344CB8AC3E}">
        <p14:creationId xmlns:p14="http://schemas.microsoft.com/office/powerpoint/2010/main" val="240726297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9</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186;p20"/>
          <p:cNvSpPr/>
          <p:nvPr/>
        </p:nvSpPr>
        <p:spPr>
          <a:xfrm>
            <a:off x="2264577" y="1914321"/>
            <a:ext cx="6911608" cy="2736589"/>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lvl="0">
              <a:lnSpc>
                <a:spcPct val="115000"/>
              </a:lnSpc>
              <a:buClr>
                <a:schemeClr val="dk1"/>
              </a:buClr>
              <a:buSzPts val="1100"/>
            </a:pPr>
            <a:endParaRPr lang="es-ES_tradnl" sz="1500" dirty="0">
              <a:latin typeface="Calibri"/>
              <a:ea typeface="Roboto Medium"/>
              <a:cs typeface="Calibri"/>
              <a:sym typeface="Roboto Medium"/>
            </a:endParaRPr>
          </a:p>
        </p:txBody>
      </p:sp>
      <p:sp>
        <p:nvSpPr>
          <p:cNvPr id="9" name="Rectángulo 8"/>
          <p:cNvSpPr/>
          <p:nvPr/>
        </p:nvSpPr>
        <p:spPr>
          <a:xfrm>
            <a:off x="4831203" y="3391590"/>
            <a:ext cx="4357783" cy="830227"/>
          </a:xfrm>
          <a:prstGeom prst="rect">
            <a:avLst/>
          </a:prstGeom>
        </p:spPr>
        <p:txBody>
          <a:bodyPr wrap="square">
            <a:spAutoFit/>
          </a:bodyPr>
          <a:lstStyle/>
          <a:p>
            <a:pPr lvl="0">
              <a:lnSpc>
                <a:spcPct val="115000"/>
              </a:lnSpc>
              <a:buClr>
                <a:schemeClr val="dk1"/>
              </a:buClr>
              <a:buSzPts val="1100"/>
            </a:pPr>
            <a:r>
              <a:rPr lang="es-ES_tradnl" dirty="0" smtClean="0">
                <a:latin typeface="Calibri"/>
                <a:ea typeface="Roboto Medium"/>
                <a:cs typeface="Calibri"/>
                <a:sym typeface="Roboto Medium"/>
              </a:rPr>
              <a:t>El </a:t>
            </a:r>
            <a:r>
              <a:rPr lang="es-ES_tradnl" dirty="0">
                <a:latin typeface="Calibri"/>
                <a:ea typeface="Roboto Medium"/>
                <a:cs typeface="Calibri"/>
                <a:sym typeface="Roboto Medium"/>
              </a:rPr>
              <a:t>alternador, cuya eficacia ha sido aumentada, y una batería más resistente permiten unas fases de parada más prolongadas con el motor apagado.</a:t>
            </a:r>
          </a:p>
        </p:txBody>
      </p:sp>
      <p:pic>
        <p:nvPicPr>
          <p:cNvPr id="2" name="Imagen 1" descr="auto-start-s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27" y="3261081"/>
            <a:ext cx="4064000" cy="3048000"/>
          </a:xfrm>
          <a:prstGeom prst="rect">
            <a:avLst/>
          </a:prstGeom>
        </p:spPr>
      </p:pic>
      <p:sp>
        <p:nvSpPr>
          <p:cNvPr id="10" name="Rectángulo 9"/>
          <p:cNvSpPr/>
          <p:nvPr/>
        </p:nvSpPr>
        <p:spPr>
          <a:xfrm>
            <a:off x="4762934" y="4844796"/>
            <a:ext cx="6096000" cy="1815882"/>
          </a:xfrm>
          <a:prstGeom prst="rect">
            <a:avLst/>
          </a:prstGeom>
        </p:spPr>
        <p:txBody>
          <a:bodyPr>
            <a:spAutoFit/>
          </a:bodyPr>
          <a:lstStyle/>
          <a:p>
            <a:pPr marL="342900" indent="-342900">
              <a:buAutoNum type="arabicParenR"/>
            </a:pPr>
            <a:r>
              <a:rPr lang="es-ES_tradnl" sz="1400" dirty="0" smtClean="0">
                <a:latin typeface="Calibri"/>
                <a:ea typeface="Roboto Medium"/>
                <a:cs typeface="Calibri"/>
                <a:sym typeface="Roboto Medium"/>
              </a:rPr>
              <a:t>Unidad de control del motor con software </a:t>
            </a:r>
            <a:r>
              <a:rPr lang="es-ES_tradnl" sz="1400" dirty="0" err="1" smtClean="0">
                <a:latin typeface="Calibri"/>
                <a:ea typeface="Roboto Medium"/>
                <a:cs typeface="Calibri"/>
                <a:sym typeface="Roboto Medium"/>
              </a:rPr>
              <a:t>start</a:t>
            </a:r>
            <a:r>
              <a:rPr lang="es-ES_tradnl" sz="1400" dirty="0" smtClean="0">
                <a:latin typeface="Calibri"/>
                <a:ea typeface="Roboto Medium"/>
                <a:cs typeface="Calibri"/>
                <a:sym typeface="Roboto Medium"/>
              </a:rPr>
              <a:t>/stop.</a:t>
            </a:r>
          </a:p>
          <a:p>
            <a:pPr marL="342900" indent="-342900">
              <a:buAutoNum type="arabicParenR"/>
            </a:pPr>
            <a:r>
              <a:rPr lang="es-ES_tradnl" sz="1400" dirty="0" smtClean="0">
                <a:latin typeface="Calibri"/>
                <a:ea typeface="Roboto Medium"/>
                <a:cs typeface="Calibri"/>
                <a:sym typeface="Roboto Medium"/>
              </a:rPr>
              <a:t>Convertidor de 12V CC/CC.</a:t>
            </a:r>
          </a:p>
          <a:p>
            <a:pPr marL="342900" indent="-342900">
              <a:buAutoNum type="arabicParenR"/>
            </a:pPr>
            <a:r>
              <a:rPr lang="es-ES_tradnl" sz="1400" dirty="0" smtClean="0">
                <a:latin typeface="Calibri"/>
                <a:ea typeface="Roboto Medium"/>
                <a:cs typeface="Calibri"/>
                <a:sym typeface="Roboto Medium"/>
              </a:rPr>
              <a:t>Batería y sensor de monitoreo de batería.</a:t>
            </a:r>
          </a:p>
          <a:p>
            <a:pPr marL="342900" indent="-342900">
              <a:buAutoNum type="arabicParenR"/>
            </a:pPr>
            <a:r>
              <a:rPr lang="es-ES_tradnl" sz="1400" dirty="0" smtClean="0">
                <a:latin typeface="Calibri"/>
                <a:ea typeface="Roboto Medium"/>
                <a:cs typeface="Calibri"/>
                <a:sym typeface="Roboto Medium"/>
              </a:rPr>
              <a:t>Motor de arranque con sistema </a:t>
            </a:r>
            <a:r>
              <a:rPr lang="es-ES_tradnl" sz="1400" dirty="0" err="1" smtClean="0">
                <a:latin typeface="Calibri"/>
                <a:ea typeface="Roboto Medium"/>
                <a:cs typeface="Calibri"/>
                <a:sym typeface="Roboto Medium"/>
              </a:rPr>
              <a:t>start</a:t>
            </a:r>
            <a:r>
              <a:rPr lang="es-ES_tradnl" sz="1400" dirty="0" smtClean="0">
                <a:latin typeface="Calibri"/>
                <a:ea typeface="Roboto Medium"/>
                <a:cs typeface="Calibri"/>
                <a:sym typeface="Roboto Medium"/>
              </a:rPr>
              <a:t>/stop</a:t>
            </a:r>
          </a:p>
          <a:p>
            <a:pPr marL="342900" indent="-342900">
              <a:buAutoNum type="arabicParenR"/>
            </a:pPr>
            <a:r>
              <a:rPr lang="es-ES_tradnl" sz="1400" dirty="0" smtClean="0">
                <a:latin typeface="Calibri"/>
                <a:ea typeface="Roboto Medium"/>
                <a:cs typeface="Calibri"/>
                <a:sym typeface="Roboto Medium"/>
              </a:rPr>
              <a:t>Sensor de posición neutral.</a:t>
            </a:r>
          </a:p>
          <a:p>
            <a:pPr marL="342900" indent="-342900">
              <a:buAutoNum type="arabicParenR"/>
            </a:pPr>
            <a:r>
              <a:rPr lang="es-ES_tradnl" sz="1400" dirty="0" smtClean="0">
                <a:latin typeface="Calibri"/>
                <a:ea typeface="Roboto Medium"/>
                <a:cs typeface="Calibri"/>
                <a:sym typeface="Roboto Medium"/>
              </a:rPr>
              <a:t>Sensor de velocidad de la rueda.</a:t>
            </a:r>
          </a:p>
          <a:p>
            <a:pPr marL="342900" indent="-342900">
              <a:buAutoNum type="arabicParenR"/>
            </a:pPr>
            <a:r>
              <a:rPr lang="es-ES_tradnl" sz="1400" dirty="0" smtClean="0">
                <a:latin typeface="Calibri"/>
                <a:ea typeface="Roboto Medium"/>
                <a:cs typeface="Calibri"/>
                <a:sym typeface="Roboto Medium"/>
              </a:rPr>
              <a:t>Sensor del cigüeñal.</a:t>
            </a:r>
          </a:p>
          <a:p>
            <a:pPr marL="342900" indent="-342900">
              <a:buAutoNum type="arabicParenR"/>
            </a:pPr>
            <a:r>
              <a:rPr lang="es-ES_tradnl" sz="1400" dirty="0" smtClean="0">
                <a:latin typeface="Calibri"/>
                <a:ea typeface="Roboto Medium"/>
                <a:cs typeface="Calibri"/>
                <a:sym typeface="Roboto Medium"/>
              </a:rPr>
              <a:t>Alternador con recuperación de energía de frenado.</a:t>
            </a:r>
          </a:p>
        </p:txBody>
      </p:sp>
      <p:sp>
        <p:nvSpPr>
          <p:cNvPr id="3" name="Rectángulo 2"/>
          <p:cNvSpPr/>
          <p:nvPr/>
        </p:nvSpPr>
        <p:spPr>
          <a:xfrm>
            <a:off x="2658796" y="2269269"/>
            <a:ext cx="6217699" cy="830227"/>
          </a:xfrm>
          <a:prstGeom prst="rect">
            <a:avLst/>
          </a:prstGeom>
        </p:spPr>
        <p:txBody>
          <a:bodyPr wrap="square">
            <a:spAutoFit/>
          </a:bodyPr>
          <a:lstStyle/>
          <a:p>
            <a:pPr lvl="0">
              <a:lnSpc>
                <a:spcPct val="115000"/>
              </a:lnSpc>
              <a:buClr>
                <a:schemeClr val="dk1"/>
              </a:buClr>
              <a:buSzPts val="1100"/>
            </a:pPr>
            <a:r>
              <a:rPr lang="es-ES_tradnl" dirty="0">
                <a:latin typeface="Calibri"/>
                <a:ea typeface="Roboto Medium"/>
                <a:cs typeface="Calibri"/>
                <a:sym typeface="Roboto Medium"/>
              </a:rPr>
              <a:t>El sistema completo lo componen, además del motor de arranque, el software de regulación y el sensor de la batería; así como un sensor del cigüeñal y el sistema de sensores correspondiente para los pedales del vehículo. </a:t>
            </a:r>
          </a:p>
        </p:txBody>
      </p:sp>
      <p:sp>
        <p:nvSpPr>
          <p:cNvPr id="11"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da-DK" sz="2800" b="1" dirty="0" smtClean="0">
                <a:solidFill>
                  <a:srgbClr val="741B47"/>
                </a:solidFill>
                <a:latin typeface="Calibri" panose="020F0502020204030204" pitchFamily="34" charset="0"/>
                <a:ea typeface="Roboto"/>
                <a:cs typeface="Calibri" panose="020F0502020204030204" pitchFamily="34" charset="0"/>
                <a:sym typeface="Roboto"/>
              </a:rPr>
              <a:t>PARTES DEL </a:t>
            </a:r>
            <a:r>
              <a:rPr lang="da-DK" sz="2800" dirty="0" smtClean="0">
                <a:solidFill>
                  <a:srgbClr val="ED423D"/>
                </a:solidFill>
                <a:latin typeface="Calibri" panose="020F0502020204030204" pitchFamily="34" charset="0"/>
                <a:ea typeface="Roboto"/>
                <a:cs typeface="Calibri" panose="020F0502020204030204" pitchFamily="34" charset="0"/>
                <a:sym typeface="Roboto"/>
              </a:rPr>
              <a:t>SISTEMA START STOP</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58397143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0</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186;p20"/>
          <p:cNvSpPr/>
          <p:nvPr/>
        </p:nvSpPr>
        <p:spPr>
          <a:xfrm>
            <a:off x="594882" y="1969057"/>
            <a:ext cx="7867757" cy="4396744"/>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lvl="0">
              <a:lnSpc>
                <a:spcPct val="115000"/>
              </a:lnSpc>
              <a:buClr>
                <a:schemeClr val="dk1"/>
              </a:buClr>
              <a:buSzPts val="1100"/>
            </a:pPr>
            <a:endParaRPr lang="es-ES_tradnl" sz="1500" dirty="0">
              <a:latin typeface="Calibri"/>
              <a:ea typeface="Roboto Medium"/>
              <a:cs typeface="Calibri"/>
              <a:sym typeface="Roboto Medium"/>
            </a:endParaRPr>
          </a:p>
        </p:txBody>
      </p:sp>
      <p:sp>
        <p:nvSpPr>
          <p:cNvPr id="9" name="Rectángulo 8"/>
          <p:cNvSpPr/>
          <p:nvPr/>
        </p:nvSpPr>
        <p:spPr>
          <a:xfrm>
            <a:off x="989102" y="2916950"/>
            <a:ext cx="4929054" cy="3200876"/>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La parada del motor se produce siempre y cuando detenemos el vehículo o desaceleramos hasta velocidades inferiores a 5 Km/h. </a:t>
            </a:r>
          </a:p>
          <a:p>
            <a:pPr lvl="0">
              <a:lnSpc>
                <a:spcPct val="115000"/>
              </a:lnSpc>
              <a:buClr>
                <a:schemeClr val="dk1"/>
              </a:buClr>
              <a:buSzPts val="1100"/>
            </a:pPr>
            <a:endParaRPr lang="es-ES_tradnl" sz="1600" dirty="0">
              <a:latin typeface="Calibri"/>
              <a:ea typeface="Roboto Medium"/>
              <a:cs typeface="Calibri"/>
              <a:sym typeface="Roboto Medium"/>
            </a:endParaRPr>
          </a:p>
          <a:p>
            <a:pPr lvl="0">
              <a:lnSpc>
                <a:spcPct val="115000"/>
              </a:lnSpc>
              <a:buClr>
                <a:schemeClr val="dk1"/>
              </a:buClr>
              <a:buSzPts val="1100"/>
            </a:pPr>
            <a:r>
              <a:rPr lang="es-ES_tradnl" sz="1600" dirty="0">
                <a:latin typeface="Calibri"/>
                <a:ea typeface="Roboto Medium"/>
                <a:cs typeface="Calibri"/>
                <a:sym typeface="Roboto Medium"/>
              </a:rPr>
              <a:t>El arranque se produce bien cuando soltamos el pedal de freno en vehículos automáticos o accionamos el embrague en vehículos con cambio manual. </a:t>
            </a:r>
          </a:p>
          <a:p>
            <a:pPr lvl="0">
              <a:lnSpc>
                <a:spcPct val="115000"/>
              </a:lnSpc>
              <a:buClr>
                <a:schemeClr val="dk1"/>
              </a:buClr>
              <a:buSzPts val="1100"/>
            </a:pPr>
            <a:endParaRPr lang="es-ES_tradnl" sz="1600" dirty="0">
              <a:latin typeface="Calibri"/>
              <a:ea typeface="Roboto Medium"/>
              <a:cs typeface="Calibri"/>
              <a:sym typeface="Roboto Medium"/>
            </a:endParaRPr>
          </a:p>
          <a:p>
            <a:pPr lvl="0">
              <a:lnSpc>
                <a:spcPct val="115000"/>
              </a:lnSpc>
              <a:buClr>
                <a:schemeClr val="dk1"/>
              </a:buClr>
              <a:buSzPts val="1100"/>
            </a:pPr>
            <a:r>
              <a:rPr lang="es-ES_tradnl" sz="1600" dirty="0">
                <a:latin typeface="Calibri"/>
                <a:ea typeface="Roboto Medium"/>
                <a:cs typeface="Calibri"/>
                <a:sym typeface="Roboto Medium"/>
              </a:rPr>
              <a:t>Si los primeros coches con </a:t>
            </a:r>
            <a:r>
              <a:rPr lang="es-ES_tradnl" sz="1600" dirty="0" err="1">
                <a:latin typeface="Calibri"/>
                <a:ea typeface="Roboto Medium"/>
                <a:cs typeface="Calibri"/>
                <a:sym typeface="Roboto Medium"/>
              </a:rPr>
              <a:t>Start</a:t>
            </a:r>
            <a:r>
              <a:rPr lang="es-ES_tradnl" sz="1600" dirty="0">
                <a:latin typeface="Calibri"/>
                <a:ea typeface="Roboto Medium"/>
                <a:cs typeface="Calibri"/>
                <a:sym typeface="Roboto Medium"/>
              </a:rPr>
              <a:t>/Stop hacían perceptible y hasta incómodo el proceso de parada y arranque, hoy en día su funcionamiento es casi instantáneo.</a:t>
            </a:r>
          </a:p>
        </p:txBody>
      </p:sp>
      <p:sp>
        <p:nvSpPr>
          <p:cNvPr id="3" name="Rectángulo 2"/>
          <p:cNvSpPr/>
          <p:nvPr/>
        </p:nvSpPr>
        <p:spPr>
          <a:xfrm>
            <a:off x="989102" y="2151385"/>
            <a:ext cx="7188120" cy="652486"/>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Por regla general, los sistemas </a:t>
            </a:r>
            <a:r>
              <a:rPr lang="es-ES_tradnl" sz="1600" dirty="0" err="1">
                <a:latin typeface="Calibri"/>
                <a:ea typeface="Roboto Medium"/>
                <a:cs typeface="Calibri"/>
                <a:sym typeface="Roboto Medium"/>
              </a:rPr>
              <a:t>Start</a:t>
            </a:r>
            <a:r>
              <a:rPr lang="es-ES_tradnl" sz="1600" dirty="0">
                <a:latin typeface="Calibri"/>
                <a:ea typeface="Roboto Medium"/>
                <a:cs typeface="Calibri"/>
                <a:sym typeface="Roboto Medium"/>
              </a:rPr>
              <a:t>/Stop se nutren de los sensores del </a:t>
            </a:r>
            <a:r>
              <a:rPr lang="es-ES_tradnl" sz="1600" dirty="0" smtClean="0">
                <a:latin typeface="Calibri"/>
                <a:ea typeface="Roboto Medium"/>
                <a:cs typeface="Calibri"/>
                <a:sym typeface="Roboto Medium"/>
              </a:rPr>
              <a:t>vehículo</a:t>
            </a:r>
            <a:r>
              <a:rPr lang="es-ES" sz="1600" dirty="0" smtClean="0">
                <a:latin typeface="Calibri"/>
                <a:ea typeface="Roboto Medium"/>
                <a:cs typeface="Calibri"/>
                <a:sym typeface="Roboto Medium"/>
              </a:rPr>
              <a:t> </a:t>
            </a:r>
            <a:r>
              <a:rPr lang="es-ES_tradnl" sz="1600" dirty="0" smtClean="0">
                <a:latin typeface="Calibri"/>
                <a:ea typeface="Roboto Medium"/>
                <a:cs typeface="Calibri"/>
                <a:sym typeface="Roboto Medium"/>
              </a:rPr>
              <a:t>los </a:t>
            </a:r>
            <a:r>
              <a:rPr lang="es-ES_tradnl" sz="1600" dirty="0">
                <a:latin typeface="Calibri"/>
                <a:ea typeface="Roboto Medium"/>
                <a:cs typeface="Calibri"/>
                <a:sym typeface="Roboto Medium"/>
              </a:rPr>
              <a:t>cuales </a:t>
            </a:r>
            <a:r>
              <a:rPr lang="es-ES_tradnl" sz="1600" dirty="0" err="1">
                <a:latin typeface="Calibri"/>
                <a:ea typeface="Roboto Medium"/>
                <a:cs typeface="Calibri"/>
                <a:sym typeface="Roboto Medium"/>
              </a:rPr>
              <a:t>sensan</a:t>
            </a:r>
            <a:r>
              <a:rPr lang="es-ES_tradnl" sz="1600" dirty="0">
                <a:latin typeface="Calibri"/>
                <a:ea typeface="Roboto Medium"/>
                <a:cs typeface="Calibri"/>
                <a:sym typeface="Roboto Medium"/>
              </a:rPr>
              <a:t> (miden) mandando esta información a la computadora (</a:t>
            </a:r>
            <a:r>
              <a:rPr lang="es-ES_tradnl" sz="1600" dirty="0" err="1">
                <a:latin typeface="Calibri"/>
                <a:ea typeface="Roboto Medium"/>
                <a:cs typeface="Calibri"/>
                <a:sym typeface="Roboto Medium"/>
              </a:rPr>
              <a:t>ecm</a:t>
            </a:r>
            <a:r>
              <a:rPr lang="es-ES_tradnl" sz="1600" dirty="0">
                <a:latin typeface="Calibri"/>
                <a:ea typeface="Roboto Medium"/>
                <a:cs typeface="Calibri"/>
                <a:sym typeface="Roboto Medium"/>
              </a:rPr>
              <a:t>/ecu</a:t>
            </a:r>
            <a:r>
              <a:rPr lang="es-ES_tradnl" sz="1600" dirty="0" smtClean="0">
                <a:latin typeface="Calibri"/>
                <a:ea typeface="Roboto Medium"/>
                <a:cs typeface="Calibri"/>
                <a:sym typeface="Roboto Medium"/>
              </a:rPr>
              <a:t>).</a:t>
            </a:r>
            <a:endParaRPr lang="es-ES_tradnl" sz="1600" dirty="0">
              <a:latin typeface="Calibri"/>
              <a:ea typeface="Roboto Medium"/>
              <a:cs typeface="Calibri"/>
              <a:sym typeface="Roboto Medium"/>
            </a:endParaRPr>
          </a:p>
        </p:txBody>
      </p:sp>
      <p:pic>
        <p:nvPicPr>
          <p:cNvPr id="4" name="Imagen 3" descr="chi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681" y="3478000"/>
            <a:ext cx="3517900" cy="3048000"/>
          </a:xfrm>
          <a:prstGeom prst="rect">
            <a:avLst/>
          </a:prstGeom>
        </p:spPr>
      </p:pic>
      <p:sp>
        <p:nvSpPr>
          <p:cNvPr id="11" name="Rectángulo 10"/>
          <p:cNvSpPr/>
          <p:nvPr/>
        </p:nvSpPr>
        <p:spPr>
          <a:xfrm>
            <a:off x="2961561" y="6642953"/>
            <a:ext cx="6096000" cy="307777"/>
          </a:xfrm>
          <a:prstGeom prst="rect">
            <a:avLst/>
          </a:prstGeom>
        </p:spPr>
        <p:txBody>
          <a:bodyPr>
            <a:spAutoFit/>
          </a:bodyPr>
          <a:lstStyle/>
          <a:p>
            <a:pPr algn="r"/>
            <a:r>
              <a:rPr lang="es-ES_tradnl" sz="1400" dirty="0" smtClean="0">
                <a:latin typeface="Calibri"/>
                <a:ea typeface="Roboto Medium"/>
                <a:cs typeface="Calibri"/>
                <a:sym typeface="Roboto Medium"/>
              </a:rPr>
              <a:t>Sensor inteligente de batería (carga)</a:t>
            </a:r>
          </a:p>
        </p:txBody>
      </p:sp>
      <p:sp>
        <p:nvSpPr>
          <p:cNvPr id="10"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a:solidFill>
                  <a:srgbClr val="741B47"/>
                </a:solidFill>
                <a:latin typeface="Calibri" panose="020F0502020204030204" pitchFamily="34" charset="0"/>
                <a:ea typeface="Roboto"/>
                <a:cs typeface="Calibri" panose="020F0502020204030204" pitchFamily="34" charset="0"/>
                <a:sym typeface="Roboto"/>
              </a:rPr>
              <a:t>CÓMO SE OBTIENE LA INFORMACIÓN DEL ARRANQUE</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309875745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9"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USO </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DEL SISTEMA </a:t>
            </a:r>
            <a:r>
              <a:rPr lang="es-ES_tradnl" sz="2800" dirty="0" smtClean="0">
                <a:solidFill>
                  <a:srgbClr val="ED423D"/>
                </a:solidFill>
                <a:latin typeface="Calibri" panose="020F0502020204030204" pitchFamily="34" charset="0"/>
                <a:ea typeface="Roboto"/>
                <a:cs typeface="Calibri" panose="020F0502020204030204" pitchFamily="34" charset="0"/>
                <a:sym typeface="Roboto"/>
              </a:rPr>
              <a:t>START STOP </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EN </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EL AUTOMÓVIL</a:t>
            </a:r>
            <a:endParaRPr sz="28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3" name="Google Shape;152;p18"/>
          <p:cNvSpPr/>
          <p:nvPr/>
        </p:nvSpPr>
        <p:spPr>
          <a:xfrm>
            <a:off x="139341" y="1910291"/>
            <a:ext cx="9441582" cy="1396716"/>
          </a:xfrm>
          <a:prstGeom prst="roundRect">
            <a:avLst>
              <a:gd name="adj" fmla="val 16667"/>
            </a:avLst>
          </a:prstGeom>
          <a:solidFill>
            <a:srgbClr val="8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4" name="Google Shape;157;p18"/>
          <p:cNvSpPr txBox="1"/>
          <p:nvPr/>
        </p:nvSpPr>
        <p:spPr>
          <a:xfrm>
            <a:off x="1937362" y="2214949"/>
            <a:ext cx="7591768" cy="794846"/>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solidFill>
                  <a:schemeClr val="bg1"/>
                </a:solidFill>
                <a:latin typeface="Calibri"/>
                <a:ea typeface="Roboto Medium"/>
                <a:cs typeface="Calibri"/>
                <a:sym typeface="Roboto Medium"/>
              </a:rPr>
              <a:t>Las bajas temperaturas ejercen una presión sobre la batería en invierno, por lo que el sistema automático de </a:t>
            </a:r>
            <a:r>
              <a:rPr lang="es-ES_tradnl" sz="1600" dirty="0" err="1">
                <a:solidFill>
                  <a:schemeClr val="bg1"/>
                </a:solidFill>
                <a:latin typeface="Calibri"/>
                <a:ea typeface="Roboto Medium"/>
                <a:cs typeface="Calibri"/>
                <a:sym typeface="Roboto Medium"/>
              </a:rPr>
              <a:t>Start</a:t>
            </a:r>
            <a:r>
              <a:rPr lang="es-ES_tradnl" sz="1600" dirty="0">
                <a:solidFill>
                  <a:schemeClr val="bg1"/>
                </a:solidFill>
                <a:latin typeface="Calibri"/>
                <a:ea typeface="Roboto Medium"/>
                <a:cs typeface="Calibri"/>
                <a:sym typeface="Roboto Medium"/>
              </a:rPr>
              <a:t> Stop deja de funcionar en climas extremadamente fríos. El límite de temperatura inferior varía de un fabricante a otro, generalmente en el rango de más de tres a menos cinco grados.</a:t>
            </a:r>
            <a:endParaRPr sz="1600" dirty="0">
              <a:solidFill>
                <a:schemeClr val="bg1"/>
              </a:solidFill>
              <a:latin typeface="Calibri"/>
              <a:ea typeface="Roboto Medium"/>
              <a:cs typeface="Calibri"/>
              <a:sym typeface="Roboto Medium"/>
            </a:endParaRPr>
          </a:p>
        </p:txBody>
      </p:sp>
      <p:sp>
        <p:nvSpPr>
          <p:cNvPr id="17" name="Google Shape;160;p18"/>
          <p:cNvSpPr/>
          <p:nvPr/>
        </p:nvSpPr>
        <p:spPr>
          <a:xfrm rot="10800000">
            <a:off x="409901" y="1916791"/>
            <a:ext cx="1307548" cy="1212916"/>
          </a:xfrm>
          <a:prstGeom prst="round2SameRect">
            <a:avLst>
              <a:gd name="adj1" fmla="val 16667"/>
              <a:gd name="adj2" fmla="val 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8;p18"/>
          <p:cNvSpPr/>
          <p:nvPr/>
        </p:nvSpPr>
        <p:spPr>
          <a:xfrm>
            <a:off x="139341" y="3585775"/>
            <a:ext cx="9441582" cy="1396716"/>
          </a:xfrm>
          <a:prstGeom prst="roundRect">
            <a:avLst>
              <a:gd name="adj" fmla="val 16667"/>
            </a:avLst>
          </a:prstGeom>
          <a:solidFill>
            <a:srgbClr val="FF66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 name="Google Shape;159;p18"/>
          <p:cNvSpPr txBox="1"/>
          <p:nvPr/>
        </p:nvSpPr>
        <p:spPr>
          <a:xfrm>
            <a:off x="1937022" y="3894245"/>
            <a:ext cx="7605475" cy="794846"/>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solidFill>
                  <a:schemeClr val="bg1"/>
                </a:solidFill>
                <a:latin typeface="Calibri"/>
                <a:ea typeface="Roboto Medium"/>
                <a:cs typeface="Calibri"/>
                <a:sym typeface="Roboto Medium"/>
              </a:rPr>
              <a:t>Debido a los altos requisitos de potencia, por ejemplo en el invierno, el parabrisas y la calefacción del asiento o en pleno verano, el uso del aire acondicionado evita que los componentes electrónicos apaguen el motor.</a:t>
            </a:r>
            <a:endParaRPr sz="1600" dirty="0">
              <a:solidFill>
                <a:schemeClr val="bg1"/>
              </a:solidFill>
              <a:latin typeface="Calibri"/>
              <a:ea typeface="Roboto Medium"/>
              <a:cs typeface="Calibri"/>
              <a:sym typeface="Roboto Medium"/>
            </a:endParaRPr>
          </a:p>
        </p:txBody>
      </p:sp>
      <p:sp>
        <p:nvSpPr>
          <p:cNvPr id="19" name="Google Shape;162;p18"/>
          <p:cNvSpPr/>
          <p:nvPr/>
        </p:nvSpPr>
        <p:spPr>
          <a:xfrm rot="10800000">
            <a:off x="413913" y="3585765"/>
            <a:ext cx="1307548" cy="1212916"/>
          </a:xfrm>
          <a:prstGeom prst="round2SameRect">
            <a:avLst>
              <a:gd name="adj1" fmla="val 16667"/>
              <a:gd name="adj2" fmla="val 0"/>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8;p18"/>
          <p:cNvSpPr/>
          <p:nvPr/>
        </p:nvSpPr>
        <p:spPr>
          <a:xfrm>
            <a:off x="139341" y="5261259"/>
            <a:ext cx="9441582" cy="1396716"/>
          </a:xfrm>
          <a:prstGeom prst="roundRect">
            <a:avLst>
              <a:gd name="adj" fmla="val 16667"/>
            </a:avLst>
          </a:prstGeom>
          <a:solidFill>
            <a:schemeClr val="accent6">
              <a:lumMod val="5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6" name="Google Shape;159;p18"/>
          <p:cNvSpPr txBox="1"/>
          <p:nvPr/>
        </p:nvSpPr>
        <p:spPr>
          <a:xfrm>
            <a:off x="1937697" y="5569729"/>
            <a:ext cx="7578065" cy="794846"/>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solidFill>
                  <a:schemeClr val="bg1"/>
                </a:solidFill>
                <a:latin typeface="Calibri"/>
                <a:ea typeface="Roboto Medium"/>
                <a:cs typeface="Calibri"/>
                <a:sym typeface="Roboto Medium"/>
              </a:rPr>
              <a:t>Algo sumamente importante es que si la batería de arranque está defectuosa, solo se puede cambiar por una batería aprobada por el fabricante. La razón: el sensor de la batería debe conocer los datos del acumulador utilizado para poder determinar correctamente el estado de carga incluso con un envejecimiento mayor.</a:t>
            </a:r>
            <a:endParaRPr sz="1600" dirty="0">
              <a:solidFill>
                <a:schemeClr val="bg1"/>
              </a:solidFill>
              <a:latin typeface="Calibri"/>
              <a:ea typeface="Roboto Medium"/>
              <a:cs typeface="Calibri"/>
              <a:sym typeface="Roboto Medium"/>
            </a:endParaRPr>
          </a:p>
        </p:txBody>
      </p:sp>
      <p:sp>
        <p:nvSpPr>
          <p:cNvPr id="27" name="Google Shape;162;p18"/>
          <p:cNvSpPr/>
          <p:nvPr/>
        </p:nvSpPr>
        <p:spPr>
          <a:xfrm rot="10800000">
            <a:off x="413913" y="5261249"/>
            <a:ext cx="1307548" cy="1212916"/>
          </a:xfrm>
          <a:prstGeom prst="round2SameRect">
            <a:avLst>
              <a:gd name="adj1" fmla="val 16667"/>
              <a:gd name="adj2" fmla="val 0"/>
            </a:avLst>
          </a:pr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n 6" descr="low-temperatu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7" y="1975463"/>
            <a:ext cx="1082314" cy="1082314"/>
          </a:xfrm>
          <a:prstGeom prst="rect">
            <a:avLst/>
          </a:prstGeom>
        </p:spPr>
      </p:pic>
      <p:pic>
        <p:nvPicPr>
          <p:cNvPr id="8" name="Imagen 7" descr="thunderbol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27" y="3674264"/>
            <a:ext cx="1056918" cy="1056918"/>
          </a:xfrm>
          <a:prstGeom prst="rect">
            <a:avLst/>
          </a:prstGeom>
        </p:spPr>
      </p:pic>
      <p:pic>
        <p:nvPicPr>
          <p:cNvPr id="12" name="Imagen 11" descr="bateri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653" y="5376082"/>
            <a:ext cx="986068" cy="986068"/>
          </a:xfrm>
          <a:prstGeom prst="rect">
            <a:avLst/>
          </a:prstGeom>
        </p:spPr>
      </p:pic>
    </p:spTree>
    <p:extLst>
      <p:ext uri="{BB962C8B-B14F-4D97-AF65-F5344CB8AC3E}">
        <p14:creationId xmlns:p14="http://schemas.microsoft.com/office/powerpoint/2010/main" val="387767271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43" name="Google Shape;73;p14"/>
          <p:cNvSpPr/>
          <p:nvPr/>
        </p:nvSpPr>
        <p:spPr>
          <a:xfrm>
            <a:off x="371783" y="2258677"/>
            <a:ext cx="5146719" cy="2214336"/>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207" name="Google Shape;207;p22"/>
          <p:cNvPicPr preferRelativeResize="0"/>
          <p:nvPr/>
        </p:nvPicPr>
        <p:blipFill>
          <a:blip r:embed="rId3">
            <a:alphaModFix/>
          </a:blip>
          <a:stretch>
            <a:fillRect/>
          </a:stretch>
        </p:blipFill>
        <p:spPr>
          <a:xfrm>
            <a:off x="6073984" y="1526056"/>
            <a:ext cx="2832082" cy="5093079"/>
          </a:xfrm>
          <a:prstGeom prst="rect">
            <a:avLst/>
          </a:prstGeom>
          <a:noFill/>
          <a:ln>
            <a:noFill/>
          </a:ln>
        </p:spPr>
      </p:pic>
      <p:sp>
        <p:nvSpPr>
          <p:cNvPr id="10"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1"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HAGAMOS UNA PAUSA</a:t>
            </a:r>
          </a:p>
          <a:p>
            <a:endParaRPr lang="x-none" b="1" dirty="0">
              <a:latin typeface="Calibri" panose="020F0502020204030204" pitchFamily="34" charset="0"/>
              <a:ea typeface="Roboto"/>
              <a:cs typeface="Calibri" panose="020F0502020204030204" pitchFamily="34" charset="0"/>
              <a:sym typeface="Roboto"/>
            </a:endParaRPr>
          </a:p>
        </p:txBody>
      </p:sp>
      <p:pic>
        <p:nvPicPr>
          <p:cNvPr id="32" name="Google Shape;91;p15"/>
          <p:cNvPicPr preferRelativeResize="0"/>
          <p:nvPr/>
        </p:nvPicPr>
        <p:blipFill>
          <a:blip r:embed="rId4">
            <a:alphaModFix/>
          </a:blip>
          <a:stretch>
            <a:fillRect/>
          </a:stretch>
        </p:blipFill>
        <p:spPr>
          <a:xfrm>
            <a:off x="5262651" y="2061749"/>
            <a:ext cx="477100" cy="477100"/>
          </a:xfrm>
          <a:prstGeom prst="rect">
            <a:avLst/>
          </a:prstGeom>
          <a:noFill/>
          <a:ln>
            <a:noFill/>
          </a:ln>
        </p:spPr>
      </p:pic>
      <p:sp>
        <p:nvSpPr>
          <p:cNvPr id="2" name="Rectángulo 1">
            <a:extLst>
              <a:ext uri="{FF2B5EF4-FFF2-40B4-BE49-F238E27FC236}">
                <a16:creationId xmlns:a16="http://schemas.microsoft.com/office/drawing/2014/main" xmlns="" id="{FBF7A6C5-B3CF-D846-9F57-59C3D6D041A3}"/>
              </a:ext>
            </a:extLst>
          </p:cNvPr>
          <p:cNvSpPr/>
          <p:nvPr/>
        </p:nvSpPr>
        <p:spPr>
          <a:xfrm>
            <a:off x="591560" y="2411266"/>
            <a:ext cx="4407655" cy="1815882"/>
          </a:xfrm>
          <a:prstGeom prst="rect">
            <a:avLst/>
          </a:prstGeom>
        </p:spPr>
        <p:txBody>
          <a:bodyPr wrap="square" anchor="t">
            <a:spAutoFit/>
          </a:bodyPr>
          <a:lstStyle/>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¿Conocías este sistema?</a:t>
            </a:r>
          </a:p>
          <a:p>
            <a:pPr marL="406400" lvl="0" indent="-285750">
              <a:buClr>
                <a:schemeClr val="dk1"/>
              </a:buClr>
              <a:buSzPts val="1700"/>
              <a:buFont typeface="Arial" panose="020B0604020202020204" pitchFamily="34" charset="0"/>
              <a:buChar char="•"/>
            </a:pPr>
            <a:endParaRPr lang="es-ES_tradnl" sz="1600" dirty="0">
              <a:solidFill>
                <a:schemeClr val="dk1"/>
              </a:solidFill>
              <a:latin typeface="Calibri" panose="020F0502020204030204" pitchFamily="34" charset="0"/>
              <a:ea typeface="Roboto Medium"/>
              <a:cs typeface="Calibri" panose="020F0502020204030204" pitchFamily="34" charset="0"/>
              <a:sym typeface="Roboto Medium"/>
            </a:endParaRPr>
          </a:p>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¿Qué ventajas tiene dentro del sistema automotriz?</a:t>
            </a:r>
          </a:p>
          <a:p>
            <a:pPr marL="406400" lvl="0" indent="-285750">
              <a:buClr>
                <a:schemeClr val="dk1"/>
              </a:buClr>
              <a:buSzPts val="1700"/>
              <a:buFont typeface="Arial" panose="020B0604020202020204" pitchFamily="34" charset="0"/>
              <a:buChar char="•"/>
            </a:pPr>
            <a:endParaRPr lang="es-ES_tradnl" sz="1600" dirty="0">
              <a:solidFill>
                <a:schemeClr val="dk1"/>
              </a:solidFill>
              <a:latin typeface="Calibri" panose="020F0502020204030204" pitchFamily="34" charset="0"/>
              <a:ea typeface="Roboto Medium"/>
              <a:cs typeface="Calibri" panose="020F0502020204030204" pitchFamily="34" charset="0"/>
              <a:sym typeface="Roboto Medium"/>
            </a:endParaRPr>
          </a:p>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¿Cuál crees que es el futuro de este sistema dentro del ámbito automotriz?</a:t>
            </a:r>
            <a:endParaRPr lang="x-none" sz="1600" dirty="0">
              <a:solidFill>
                <a:schemeClr val="dk1"/>
              </a:solidFill>
              <a:latin typeface="Calibri" panose="020F0502020204030204" pitchFamily="34" charset="0"/>
              <a:ea typeface="Roboto Medium"/>
              <a:cs typeface="Calibri" panose="020F0502020204030204" pitchFamily="34" charset="0"/>
              <a:sym typeface="Roboto Medium"/>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961" y="3942959"/>
            <a:ext cx="3817418" cy="3616716"/>
          </a:xfrm>
          <a:prstGeom prst="rect">
            <a:avLst/>
          </a:prstGeom>
        </p:spPr>
      </p:pic>
      <p:sp>
        <p:nvSpPr>
          <p:cNvPr id="34" name="Google Shape;99;p15">
            <a:extLst>
              <a:ext uri="{FF2B5EF4-FFF2-40B4-BE49-F238E27FC236}">
                <a16:creationId xmlns:a16="http://schemas.microsoft.com/office/drawing/2014/main" xmlns="" id="{D3BFC07A-B750-F14E-AC42-E28F3EFD4064}"/>
              </a:ext>
            </a:extLst>
          </p:cNvPr>
          <p:cNvSpPr txBox="1"/>
          <p:nvPr/>
        </p:nvSpPr>
        <p:spPr>
          <a:xfrm>
            <a:off x="506729" y="5822930"/>
            <a:ext cx="4995614" cy="319500"/>
          </a:xfrm>
          <a:prstGeom prst="rect">
            <a:avLst/>
          </a:prstGeom>
          <a:noFill/>
          <a:ln>
            <a:noFill/>
          </a:ln>
        </p:spPr>
        <p:txBody>
          <a:bodyPr spcFirstLastPara="1" wrap="square" lIns="91425" tIns="91425" rIns="91425" bIns="91425" anchor="ctr" anchorCtr="0">
            <a:noAutofit/>
          </a:bodyPr>
          <a:lstStyle/>
          <a:p>
            <a:pPr lvl="0"/>
            <a:r>
              <a:rPr lang="x-none" sz="2100" dirty="0">
                <a:solidFill>
                  <a:srgbClr val="741B47"/>
                </a:solidFill>
                <a:latin typeface="Calibri" panose="020F0502020204030204" pitchFamily="34" charset="0"/>
                <a:ea typeface="Roboto"/>
                <a:cs typeface="Calibri" panose="020F0502020204030204" pitchFamily="34" charset="0"/>
                <a:sym typeface="Roboto"/>
              </a:rPr>
              <a:t>¡Investiga en </a:t>
            </a:r>
            <a:r>
              <a:rPr lang="x-none" sz="2100" dirty="0" smtClean="0">
                <a:solidFill>
                  <a:srgbClr val="ED423D"/>
                </a:solidFill>
                <a:latin typeface="Calibri" panose="020F0502020204030204" pitchFamily="34" charset="0"/>
                <a:ea typeface="Roboto"/>
                <a:cs typeface="Calibri" panose="020F0502020204030204" pitchFamily="34" charset="0"/>
                <a:sym typeface="Roboto"/>
              </a:rPr>
              <a:t>internet</a:t>
            </a:r>
          </a:p>
          <a:p>
            <a:pPr lvl="0"/>
            <a:r>
              <a:rPr lang="x-none" sz="2100" dirty="0" smtClean="0">
                <a:solidFill>
                  <a:srgbClr val="741B47"/>
                </a:solidFill>
                <a:latin typeface="Calibri" panose="020F0502020204030204" pitchFamily="34" charset="0"/>
                <a:ea typeface="Roboto"/>
                <a:cs typeface="Calibri" panose="020F0502020204030204" pitchFamily="34" charset="0"/>
                <a:sym typeface="Roboto"/>
              </a:rPr>
              <a:t>ocupando tu celular!</a:t>
            </a:r>
            <a:r>
              <a:rPr lang="es-ES" sz="2100" dirty="0" smtClean="0">
                <a:solidFill>
                  <a:srgbClr val="741B47"/>
                </a:solidFill>
                <a:latin typeface="Calibri" panose="020F0502020204030204" pitchFamily="34" charset="0"/>
                <a:ea typeface="Roboto"/>
                <a:cs typeface="Calibri" panose="020F0502020204030204" pitchFamily="34" charset="0"/>
                <a:sym typeface="Roboto"/>
              </a:rPr>
              <a:t> </a:t>
            </a:r>
            <a:endParaRPr lang="x-none" sz="2100" dirty="0" smtClean="0">
              <a:solidFill>
                <a:srgbClr val="741B47"/>
              </a:solidFill>
              <a:latin typeface="Calibri" panose="020F0502020204030204" pitchFamily="34" charset="0"/>
              <a:ea typeface="Roboto"/>
              <a:cs typeface="Calibri" panose="020F0502020204030204" pitchFamily="34" charset="0"/>
              <a:sym typeface="Roboto"/>
            </a:endParaRPr>
          </a:p>
          <a:p>
            <a:pPr lvl="0"/>
            <a:r>
              <a:rPr lang="x-none" sz="2100" b="1" dirty="0" smtClean="0">
                <a:solidFill>
                  <a:srgbClr val="741B47"/>
                </a:solidFill>
                <a:latin typeface="Calibri" panose="020F0502020204030204" pitchFamily="34" charset="0"/>
                <a:ea typeface="Roboto"/>
                <a:cs typeface="Calibri" panose="020F0502020204030204" pitchFamily="34" charset="0"/>
                <a:sym typeface="Roboto"/>
              </a:rPr>
              <a:t>¡</a:t>
            </a:r>
            <a:r>
              <a:rPr lang="x-none" sz="2100" b="1" dirty="0">
                <a:solidFill>
                  <a:srgbClr val="741B47"/>
                </a:solidFill>
                <a:latin typeface="Calibri" panose="020F0502020204030204" pitchFamily="34" charset="0"/>
                <a:ea typeface="Roboto"/>
                <a:cs typeface="Calibri" panose="020F0502020204030204" pitchFamily="34" charset="0"/>
                <a:sym typeface="Roboto"/>
              </a:rPr>
              <a:t>Comparte tus respuestas!</a:t>
            </a:r>
          </a:p>
        </p:txBody>
      </p:sp>
      <p:sp>
        <p:nvSpPr>
          <p:cNvPr id="45"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565899" y="2157559"/>
            <a:ext cx="7642409" cy="3789513"/>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Rectángulo 2"/>
          <p:cNvSpPr/>
          <p:nvPr/>
        </p:nvSpPr>
        <p:spPr>
          <a:xfrm>
            <a:off x="929646" y="2358317"/>
            <a:ext cx="6937940" cy="582467"/>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En el </a:t>
            </a:r>
            <a:r>
              <a:rPr lang="es-ES_tradnl" dirty="0" smtClean="0">
                <a:latin typeface="Calibri"/>
                <a:ea typeface="Roboto Medium"/>
                <a:cs typeface="Calibri"/>
                <a:sym typeface="Roboto Medium"/>
              </a:rPr>
              <a:t>tablero</a:t>
            </a:r>
            <a:r>
              <a:rPr lang="es-ES" dirty="0" smtClean="0">
                <a:latin typeface="Calibri"/>
                <a:ea typeface="Roboto Medium"/>
                <a:cs typeface="Calibri"/>
                <a:sym typeface="Roboto Medium"/>
              </a:rPr>
              <a:t> </a:t>
            </a:r>
            <a:r>
              <a:rPr lang="es-ES_tradnl" dirty="0" smtClean="0">
                <a:latin typeface="Calibri"/>
                <a:ea typeface="Roboto Medium"/>
                <a:cs typeface="Calibri"/>
                <a:sym typeface="Roboto Medium"/>
              </a:rPr>
              <a:t>existe </a:t>
            </a:r>
            <a:r>
              <a:rPr lang="es-ES_tradnl" dirty="0">
                <a:latin typeface="Calibri"/>
                <a:ea typeface="Roboto Medium"/>
                <a:cs typeface="Calibri"/>
                <a:sym typeface="Roboto Medium"/>
              </a:rPr>
              <a:t>un botón para este fin, es siempre una opción para el conductor, ya sea por criterios personales o por necesidad de cualquier tipo</a:t>
            </a:r>
            <a:r>
              <a:rPr lang="es-ES_tradnl" dirty="0" smtClean="0">
                <a:latin typeface="Calibri"/>
                <a:ea typeface="Roboto Medium"/>
                <a:cs typeface="Calibri"/>
                <a:sym typeface="Roboto Medium"/>
              </a:rPr>
              <a:t>.</a:t>
            </a:r>
            <a:endParaRPr lang="es-ES_tradnl" dirty="0">
              <a:latin typeface="Calibri"/>
              <a:ea typeface="Roboto Medium"/>
              <a:cs typeface="Calibri"/>
              <a:sym typeface="Roboto Medium"/>
            </a:endParaRPr>
          </a:p>
        </p:txBody>
      </p:sp>
      <p:sp>
        <p:nvSpPr>
          <p:cNvPr id="8" name="Rectángulo 7"/>
          <p:cNvSpPr/>
          <p:nvPr/>
        </p:nvSpPr>
        <p:spPr>
          <a:xfrm>
            <a:off x="929646" y="3258108"/>
            <a:ext cx="4857750" cy="2316789"/>
          </a:xfrm>
          <a:prstGeom prst="rect">
            <a:avLst/>
          </a:prstGeom>
        </p:spPr>
        <p:txBody>
          <a:bodyPr>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Es importante saber que hay veces que es mejor que el motor repose durante unos segundos para lubricar sus partes y mejorar la refrigeración. Situaciones de uso intensivo como viajes de muchos kilómetros, altos esfuerzos por carga elevada o incluso la conducción en circuito, son situaciones muy recomendables donde desactivar la función </a:t>
            </a:r>
            <a:r>
              <a:rPr lang="es-ES_tradnl" dirty="0" err="1">
                <a:latin typeface="Calibri"/>
                <a:ea typeface="Roboto Medium"/>
                <a:cs typeface="Calibri"/>
                <a:sym typeface="Roboto Medium"/>
              </a:rPr>
              <a:t>Start</a:t>
            </a:r>
            <a:r>
              <a:rPr lang="es-ES_tradnl" dirty="0">
                <a:latin typeface="Calibri"/>
                <a:ea typeface="Roboto Medium"/>
                <a:cs typeface="Calibri"/>
                <a:sym typeface="Roboto Medium"/>
              </a:rPr>
              <a:t>/Stop para dar a los componentes de tu motor un periodo de reposo, sobre todo en motores sobrealimentados o de alta potencia.</a:t>
            </a:r>
          </a:p>
        </p:txBody>
      </p:sp>
      <p:sp>
        <p:nvSpPr>
          <p:cNvPr id="11" name="Elipse 10"/>
          <p:cNvSpPr/>
          <p:nvPr/>
        </p:nvSpPr>
        <p:spPr>
          <a:xfrm>
            <a:off x="5947151" y="3639485"/>
            <a:ext cx="3546562" cy="354656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v</a:t>
            </a:r>
            <a:endParaRPr lang="es-ES" dirty="0"/>
          </a:p>
        </p:txBody>
      </p:sp>
      <p:pic>
        <p:nvPicPr>
          <p:cNvPr id="2" name="Imagen 1" descr="startsto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741" y="3957075"/>
            <a:ext cx="2911383" cy="2911383"/>
          </a:xfrm>
          <a:prstGeom prst="rect">
            <a:avLst/>
          </a:prstGeom>
        </p:spPr>
      </p:pic>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a:solidFill>
                  <a:srgbClr val="741B47"/>
                </a:solidFill>
                <a:latin typeface="Calibri" panose="020F0502020204030204" pitchFamily="34" charset="0"/>
                <a:ea typeface="Roboto"/>
                <a:cs typeface="Calibri" panose="020F0502020204030204" pitchFamily="34" charset="0"/>
                <a:sym typeface="Roboto"/>
              </a:rPr>
              <a:t>CUANDO ES ACONSEJABLE DESCONECTAR</a:t>
            </a:r>
          </a:p>
          <a:p>
            <a:pPr lvl="0">
              <a:lnSpc>
                <a:spcPct val="80000"/>
              </a:lnSpc>
            </a:pPr>
            <a:r>
              <a:rPr lang="es-ES_tradnl" sz="2800" b="1" dirty="0">
                <a:solidFill>
                  <a:srgbClr val="741B47"/>
                </a:solidFill>
                <a:latin typeface="Calibri" panose="020F0502020204030204" pitchFamily="34" charset="0"/>
                <a:ea typeface="Roboto"/>
                <a:cs typeface="Calibri" panose="020F0502020204030204" pitchFamily="34" charset="0"/>
                <a:sym typeface="Roboto"/>
              </a:rPr>
              <a:t>EL </a:t>
            </a:r>
            <a:r>
              <a:rPr lang="es-ES_tradnl" sz="2800" dirty="0">
                <a:solidFill>
                  <a:srgbClr val="ED423D"/>
                </a:solidFill>
                <a:latin typeface="Calibri" panose="020F0502020204030204" pitchFamily="34" charset="0"/>
                <a:ea typeface="Roboto"/>
                <a:cs typeface="Calibri" panose="020F0502020204030204" pitchFamily="34" charset="0"/>
                <a:sym typeface="Roboto"/>
              </a:rPr>
              <a:t>SISTEMA START STOP</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387137093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14</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0" name="Google Shape;186;p20"/>
          <p:cNvSpPr/>
          <p:nvPr/>
        </p:nvSpPr>
        <p:spPr>
          <a:xfrm>
            <a:off x="565899" y="2157559"/>
            <a:ext cx="7642409" cy="4079261"/>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12" name="Rectángulo 11"/>
          <p:cNvSpPr/>
          <p:nvPr/>
        </p:nvSpPr>
        <p:spPr>
          <a:xfrm>
            <a:off x="929646" y="2358317"/>
            <a:ext cx="6937940" cy="582467"/>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Este sistema sirve para reducir las emisiones de CO2, lo que termina significando un ahorro considerable del consumo de combustible en el vehículo. </a:t>
            </a:r>
          </a:p>
        </p:txBody>
      </p:sp>
      <p:sp>
        <p:nvSpPr>
          <p:cNvPr id="13" name="Rectángulo 12"/>
          <p:cNvSpPr/>
          <p:nvPr/>
        </p:nvSpPr>
        <p:spPr>
          <a:xfrm>
            <a:off x="929646" y="3102893"/>
            <a:ext cx="4857750" cy="2812309"/>
          </a:xfrm>
          <a:prstGeom prst="rect">
            <a:avLst/>
          </a:prstGeom>
        </p:spPr>
        <p:txBody>
          <a:bodyPr>
            <a:spAutoFit/>
          </a:bodyPr>
          <a:lstStyle/>
          <a:p>
            <a:pPr marL="285750" lvl="0" indent="-285750">
              <a:lnSpc>
                <a:spcPct val="115000"/>
              </a:lnSpc>
              <a:buClr>
                <a:schemeClr val="dk1"/>
              </a:buClr>
              <a:buSzPts val="1100"/>
              <a:buFont typeface="Arial"/>
              <a:buChar char="•"/>
            </a:pPr>
            <a:r>
              <a:rPr lang="es-ES_tradnl" dirty="0" smtClean="0">
                <a:latin typeface="Calibri"/>
                <a:ea typeface="Roboto Medium"/>
                <a:cs typeface="Calibri"/>
                <a:sym typeface="Roboto Medium"/>
              </a:rPr>
              <a:t>Con </a:t>
            </a:r>
            <a:r>
              <a:rPr lang="es-ES_tradnl" dirty="0">
                <a:latin typeface="Calibri"/>
                <a:ea typeface="Roboto Medium"/>
                <a:cs typeface="Calibri"/>
                <a:sym typeface="Roboto Medium"/>
              </a:rPr>
              <a:t>este sistema de encendido y según las pruebas comparativas de automóviles, las emisiones se pueden ver reducidas hasta en un 5%, mientras que la disminución en el consumo puede variar entre el 8% y el 15%, dependiendo del modelo</a:t>
            </a:r>
            <a:r>
              <a:rPr lang="es-ES_tradnl" dirty="0" smtClean="0">
                <a:latin typeface="Calibri"/>
                <a:ea typeface="Roboto Medium"/>
                <a:cs typeface="Calibri"/>
                <a:sym typeface="Roboto Medium"/>
              </a:rPr>
              <a:t>.</a:t>
            </a:r>
          </a:p>
          <a:p>
            <a:pPr marL="285750" lvl="0" indent="-285750">
              <a:lnSpc>
                <a:spcPct val="115000"/>
              </a:lnSpc>
              <a:buClr>
                <a:schemeClr val="dk1"/>
              </a:buClr>
              <a:buSzPts val="1100"/>
              <a:buFont typeface="Arial"/>
              <a:buChar char="•"/>
            </a:pPr>
            <a:endParaRPr lang="es-ES_tradnl"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Sin duda, este sistema de encendido cumple con una función muy interesante en los trayectos en ciudad que puede contribuir de manera considerable a mejorar la satisfacción de los conductores más comprometidos y ahorradores.</a:t>
            </a:r>
          </a:p>
        </p:txBody>
      </p:sp>
      <p:pic>
        <p:nvPicPr>
          <p:cNvPr id="4" name="Imagen 3" descr="autosemafo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263" y="4279805"/>
            <a:ext cx="4064000" cy="3048000"/>
          </a:xfrm>
          <a:prstGeom prst="rect">
            <a:avLst/>
          </a:prstGeom>
        </p:spPr>
      </p:pic>
      <p:sp>
        <p:nvSpPr>
          <p:cNvPr id="9"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a:solidFill>
                  <a:srgbClr val="741B47"/>
                </a:solidFill>
                <a:latin typeface="Calibri" panose="020F0502020204030204" pitchFamily="34" charset="0"/>
                <a:ea typeface="Roboto"/>
                <a:cs typeface="Calibri" panose="020F0502020204030204" pitchFamily="34" charset="0"/>
                <a:sym typeface="Roboto"/>
              </a:rPr>
              <a:t>VENTAJAS DEL </a:t>
            </a:r>
            <a:r>
              <a:rPr lang="es-ES_tradnl" sz="2800" dirty="0">
                <a:solidFill>
                  <a:srgbClr val="ED423D"/>
                </a:solidFill>
                <a:latin typeface="Calibri" panose="020F0502020204030204" pitchFamily="34" charset="0"/>
                <a:ea typeface="Roboto"/>
                <a:cs typeface="Calibri" panose="020F0502020204030204" pitchFamily="34" charset="0"/>
                <a:sym typeface="Roboto"/>
              </a:rPr>
              <a:t>SISTEMA START STOP</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81294854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7" name="Google Shape;186;p20"/>
          <p:cNvSpPr/>
          <p:nvPr/>
        </p:nvSpPr>
        <p:spPr>
          <a:xfrm>
            <a:off x="565899" y="2157560"/>
            <a:ext cx="7642409" cy="2980048"/>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19" name="Rectángulo 18"/>
          <p:cNvSpPr/>
          <p:nvPr/>
        </p:nvSpPr>
        <p:spPr>
          <a:xfrm>
            <a:off x="929646" y="2358316"/>
            <a:ext cx="3331269" cy="2569934"/>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En definitiva, el uso racional del </a:t>
            </a:r>
            <a:r>
              <a:rPr lang="es-ES_tradnl" dirty="0" err="1" smtClean="0">
                <a:latin typeface="Calibri"/>
                <a:ea typeface="Roboto Medium"/>
                <a:cs typeface="Calibri"/>
                <a:sym typeface="Roboto Medium"/>
              </a:rPr>
              <a:t>start</a:t>
            </a:r>
            <a:r>
              <a:rPr lang="es-ES" dirty="0" smtClean="0">
                <a:latin typeface="Calibri"/>
                <a:ea typeface="Roboto Medium"/>
                <a:cs typeface="Calibri"/>
                <a:sym typeface="Roboto Medium"/>
              </a:rPr>
              <a:t> </a:t>
            </a:r>
            <a:r>
              <a:rPr lang="es-ES_tradnl" dirty="0" smtClean="0">
                <a:latin typeface="Calibri"/>
                <a:ea typeface="Roboto Medium"/>
                <a:cs typeface="Calibri"/>
                <a:sym typeface="Roboto Medium"/>
              </a:rPr>
              <a:t>stop </a:t>
            </a:r>
            <a:r>
              <a:rPr lang="es-ES_tradnl" dirty="0">
                <a:latin typeface="Calibri"/>
                <a:ea typeface="Roboto Medium"/>
                <a:cs typeface="Calibri"/>
                <a:sym typeface="Roboto Medium"/>
              </a:rPr>
              <a:t>nos permite ahorrar combustible y también lo más importante, bajar las emisiones contaminantes pero también cabe decir que hay que mantener el vehículo siempre en buen estado mecánico (aceite, refrigerantes, filtros) para así evitar averías más costosas a largo plazo que acaben por hacer inútil dicho ahorro.</a:t>
            </a:r>
          </a:p>
        </p:txBody>
      </p:sp>
      <p:pic>
        <p:nvPicPr>
          <p:cNvPr id="21" name="Imagen 20" descr="autosemafo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575" y="2553968"/>
            <a:ext cx="4064000" cy="3048000"/>
          </a:xfrm>
          <a:prstGeom prst="rect">
            <a:avLst/>
          </a:prstGeom>
        </p:spPr>
      </p:pic>
      <p:sp>
        <p:nvSpPr>
          <p:cNvPr id="22" name="Elipse 21"/>
          <p:cNvSpPr/>
          <p:nvPr/>
        </p:nvSpPr>
        <p:spPr>
          <a:xfrm>
            <a:off x="3623167" y="4543566"/>
            <a:ext cx="2571274" cy="25712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v</a:t>
            </a:r>
            <a:endParaRPr lang="es-ES" dirty="0"/>
          </a:p>
        </p:txBody>
      </p:sp>
      <p:pic>
        <p:nvPicPr>
          <p:cNvPr id="2" name="Imagen 1" descr="ciruclol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4722" y="4765121"/>
            <a:ext cx="2128165" cy="2128165"/>
          </a:xfrm>
          <a:prstGeom prst="rect">
            <a:avLst/>
          </a:prstGeom>
        </p:spPr>
      </p:pic>
      <p:sp>
        <p:nvSpPr>
          <p:cNvPr id="9"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CONCLUSI</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ÓN</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 </a:t>
            </a:r>
            <a:r>
              <a:rPr lang="es-ES_tradnl" sz="2800" b="1" dirty="0">
                <a:solidFill>
                  <a:srgbClr val="741B47"/>
                </a:solidFill>
                <a:latin typeface="Calibri" panose="020F0502020204030204" pitchFamily="34" charset="0"/>
                <a:ea typeface="Roboto"/>
                <a:cs typeface="Calibri" panose="020F0502020204030204" pitchFamily="34" charset="0"/>
                <a:sym typeface="Roboto"/>
              </a:rPr>
              <a:t>DEL </a:t>
            </a:r>
            <a:r>
              <a:rPr lang="es-ES_tradnl" sz="2800" dirty="0">
                <a:solidFill>
                  <a:srgbClr val="ED423D"/>
                </a:solidFill>
                <a:latin typeface="Calibri" panose="020F0502020204030204" pitchFamily="34" charset="0"/>
                <a:ea typeface="Roboto"/>
                <a:cs typeface="Calibri" panose="020F0502020204030204" pitchFamily="34" charset="0"/>
                <a:sym typeface="Roboto"/>
              </a:rPr>
              <a:t>SISTEMA START STOP</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2328613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3"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¿CUÁNTO APRENDIMOS?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16" name="Grupo 15"/>
          <p:cNvGrpSpPr/>
          <p:nvPr/>
        </p:nvGrpSpPr>
        <p:grpSpPr>
          <a:xfrm>
            <a:off x="2035277" y="2911885"/>
            <a:ext cx="6999671" cy="2696553"/>
            <a:chOff x="4461133" y="3098700"/>
            <a:chExt cx="4657800" cy="1525000"/>
          </a:xfrm>
        </p:grpSpPr>
        <p:sp>
          <p:nvSpPr>
            <p:cNvPr id="17"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8" name="Google Shape;80;p14"/>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SISTEMA START STOP</a:t>
              </a:r>
            </a:p>
            <a:p>
              <a:pPr lvl="0">
                <a:lnSpc>
                  <a:spcPct val="115000"/>
                </a:lnSpc>
              </a:pPr>
              <a:endParaRPr lang="x-none" sz="1600" dirty="0" smtClean="0">
                <a:latin typeface="Calibri" panose="020F0502020204030204" pitchFamily="34" charset="0"/>
                <a:ea typeface="Roboto"/>
                <a:cs typeface="Calibri" panose="020F0502020204030204" pitchFamily="34" charset="0"/>
                <a:sym typeface="Roboto"/>
              </a:endParaRPr>
            </a:p>
            <a:p>
              <a:pPr>
                <a:lnSpc>
                  <a:spcPct val="115000"/>
                </a:lnSpc>
              </a:pPr>
              <a:r>
                <a:rPr lang="x-none" sz="1600" dirty="0" smtClean="0">
                  <a:latin typeface="Calibri" panose="020F0502020204030204" pitchFamily="34" charset="0"/>
                  <a:ea typeface="Roboto"/>
                  <a:cs typeface="Calibri" panose="020F0502020204030204" pitchFamily="34" charset="0"/>
                  <a:sym typeface="Roboto"/>
                </a:rPr>
                <a:t>¡</a:t>
              </a:r>
              <a:r>
                <a:rPr lang="x-none" sz="1600" dirty="0">
                  <a:latin typeface="Calibri" panose="020F0502020204030204" pitchFamily="34" charset="0"/>
                  <a:ea typeface="Roboto"/>
                  <a:cs typeface="Calibri" panose="020F0502020204030204" pitchFamily="34" charset="0"/>
                  <a:sym typeface="Roboto"/>
                </a:rPr>
                <a:t>Ahora realizaremos una actividad que resume todo lo que hemos visto</a:t>
              </a:r>
              <a:r>
                <a:rPr lang="x-none" sz="1600" dirty="0" smtClean="0">
                  <a:latin typeface="Calibri" panose="020F0502020204030204" pitchFamily="34" charset="0"/>
                  <a:ea typeface="Roboto"/>
                  <a:cs typeface="Calibri" panose="020F0502020204030204" pitchFamily="34" charset="0"/>
                  <a:sym typeface="Roboto"/>
                </a:rPr>
                <a:t>! </a:t>
              </a:r>
              <a:r>
                <a:rPr lang="x-none" sz="1600" b="1" dirty="0" smtClean="0">
                  <a:solidFill>
                    <a:srgbClr val="76384D"/>
                  </a:solidFill>
                  <a:latin typeface="Calibri" panose="020F0502020204030204" pitchFamily="34" charset="0"/>
                  <a:ea typeface="Roboto"/>
                  <a:cs typeface="Calibri" panose="020F0502020204030204" pitchFamily="34" charset="0"/>
                  <a:sym typeface="Roboto"/>
                </a:rPr>
                <a:t>¡Atentos!</a:t>
              </a:r>
              <a:endParaRPr lang="x-none" sz="1600" b="1" dirty="0">
                <a:solidFill>
                  <a:srgbClr val="76384D"/>
                </a:solidFill>
                <a:latin typeface="Calibri" panose="020F0502020204030204" pitchFamily="34" charset="0"/>
                <a:ea typeface="Roboto"/>
                <a:cs typeface="Calibri" panose="020F0502020204030204" pitchFamily="34" charset="0"/>
                <a:sym typeface="Roboto"/>
              </a:endParaRPr>
            </a:p>
          </p:txBody>
        </p:sp>
      </p:grpSp>
      <p:sp>
        <p:nvSpPr>
          <p:cNvPr id="29"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REVISEMOS</a:t>
            </a:r>
          </a:p>
          <a:p>
            <a:endParaRPr lang="x-none" b="1" dirty="0">
              <a:latin typeface="Calibri" panose="020F0502020204030204" pitchFamily="34" charset="0"/>
              <a:ea typeface="Roboto"/>
              <a:cs typeface="Calibri" panose="020F0502020204030204" pitchFamily="34" charset="0"/>
              <a:sym typeface="Roboto"/>
            </a:endParaRPr>
          </a:p>
        </p:txBody>
      </p:sp>
      <p:sp>
        <p:nvSpPr>
          <p:cNvPr id="3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6</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 y="2592933"/>
            <a:ext cx="3793269" cy="3593837"/>
          </a:xfrm>
          <a:prstGeom prst="rect">
            <a:avLst/>
          </a:prstGeom>
        </p:spPr>
      </p:pic>
      <p:sp>
        <p:nvSpPr>
          <p:cNvPr id="46" name="Google Shape;82;p14"/>
          <p:cNvSpPr txBox="1"/>
          <p:nvPr/>
        </p:nvSpPr>
        <p:spPr>
          <a:xfrm>
            <a:off x="4149211" y="1205044"/>
            <a:ext cx="1438306" cy="423424"/>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6000" dirty="0" smtClean="0">
                <a:solidFill>
                  <a:schemeClr val="bg1"/>
                </a:solidFill>
                <a:latin typeface="Calibri" panose="020F0502020204030204" pitchFamily="34" charset="0"/>
                <a:ea typeface="Roboto"/>
                <a:cs typeface="Calibri" panose="020F0502020204030204" pitchFamily="34" charset="0"/>
                <a:sym typeface="Roboto"/>
              </a:rPr>
              <a:t>13</a:t>
            </a:r>
            <a:endParaRPr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27826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 name="Imagen 5" descr="fondom1a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00" y="1822717"/>
            <a:ext cx="9132473" cy="5540405"/>
          </a:xfrm>
          <a:prstGeom prst="rect">
            <a:avLst/>
          </a:prstGeom>
        </p:spPr>
      </p:pic>
      <p:sp>
        <p:nvSpPr>
          <p:cNvPr id="60" name="Google Shape;60;p13"/>
          <p:cNvSpPr txBox="1">
            <a:spLocks noGrp="1"/>
          </p:cNvSpPr>
          <p:nvPr>
            <p:ph type="subTitle" id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CL" sz="1500" b="1" dirty="0" smtClean="0">
                <a:solidFill>
                  <a:srgbClr val="000000"/>
                </a:solidFill>
                <a:latin typeface="Calibri" panose="020F0502020204030204" pitchFamily="34" charset="0"/>
                <a:ea typeface="Roboto"/>
                <a:cs typeface="Calibri" panose="020F0502020204030204" pitchFamily="34" charset="0"/>
                <a:sym typeface="Roboto"/>
              </a:rPr>
              <a:t>ACTIVIDAD 13</a:t>
            </a:r>
            <a:endParaRPr sz="1500" b="1" dirty="0">
              <a:solidFill>
                <a:srgbClr val="000000"/>
              </a:solidFill>
              <a:latin typeface="Calibri" panose="020F0502020204030204" pitchFamily="34" charset="0"/>
              <a:ea typeface="Roboto"/>
              <a:cs typeface="Calibri" panose="020F0502020204030204" pitchFamily="34" charset="0"/>
              <a:sym typeface="Roboto"/>
            </a:endParaRPr>
          </a:p>
        </p:txBody>
      </p:sp>
      <p:sp>
        <p:nvSpPr>
          <p:cNvPr id="61" name="Google Shape;61;p13"/>
          <p:cNvSpPr txBox="1">
            <a:spLocks noGrp="1"/>
          </p:cNvSpPr>
          <p:nvPr>
            <p:ph type="subTitle" idx="2"/>
          </p:nvPr>
        </p:nvSpPr>
        <p:spPr>
          <a:xfrm>
            <a:off x="365424" y="2185350"/>
            <a:ext cx="7641547" cy="71302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s-ES_tradnl" sz="3600" b="1" dirty="0" smtClean="0">
                <a:solidFill>
                  <a:srgbClr val="741B47"/>
                </a:solidFill>
                <a:latin typeface="Calibri" panose="020F0502020204030204" pitchFamily="34" charset="0"/>
                <a:ea typeface="Roboto"/>
                <a:cs typeface="Calibri" panose="020F0502020204030204" pitchFamily="34" charset="0"/>
                <a:sym typeface="Roboto"/>
              </a:rPr>
              <a:t>ARRANQUE START STOP</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7" name="Imagen 6" descr="tapam1a1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054" y="2717872"/>
            <a:ext cx="6320155" cy="45562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ANTES DE COMENZAR LA ACTIVIDAD:</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18" name="Google Shape;123;p16"/>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b="1" dirty="0" smtClean="0">
                <a:solidFill>
                  <a:srgbClr val="ED423D"/>
                </a:solidFill>
                <a:latin typeface="Calibri" panose="020F0502020204030204" pitchFamily="34" charset="0"/>
                <a:cs typeface="Calibri" panose="020F0502020204030204" pitchFamily="34" charset="0"/>
              </a:rPr>
              <a:t>¡ATENCIÓN!</a:t>
            </a:r>
            <a:endParaRPr sz="3100" b="1" dirty="0">
              <a:solidFill>
                <a:srgbClr val="ED423D"/>
              </a:solidFill>
              <a:latin typeface="Calibri" panose="020F0502020204030204" pitchFamily="34" charset="0"/>
              <a:ea typeface="Roboto"/>
              <a:cs typeface="Calibri" panose="020F0502020204030204" pitchFamily="34" charset="0"/>
              <a:sym typeface="Roboto"/>
            </a:endParaRPr>
          </a:p>
        </p:txBody>
      </p:sp>
      <p:grpSp>
        <p:nvGrpSpPr>
          <p:cNvPr id="69" name="Grupo 68"/>
          <p:cNvGrpSpPr/>
          <p:nvPr/>
        </p:nvGrpSpPr>
        <p:grpSpPr>
          <a:xfrm>
            <a:off x="-4655" y="1788831"/>
            <a:ext cx="9168320" cy="5162139"/>
            <a:chOff x="-4655" y="1788831"/>
            <a:chExt cx="9168320" cy="5162139"/>
          </a:xfrm>
        </p:grpSpPr>
        <p:sp>
          <p:nvSpPr>
            <p:cNvPr id="8" name="CuadroTexto 7"/>
            <p:cNvSpPr txBox="1"/>
            <p:nvPr/>
          </p:nvSpPr>
          <p:spPr>
            <a:xfrm>
              <a:off x="1229039" y="1794200"/>
              <a:ext cx="7934626"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MATERIALES INFLAMABLES: </a:t>
              </a:r>
              <a:r>
                <a:rPr lang="es-CL" dirty="0">
                  <a:solidFill>
                    <a:schemeClr val="tx1"/>
                  </a:solidFill>
                  <a:latin typeface="Calibri" panose="020F0502020204030204" pitchFamily="34" charset="0"/>
                  <a:cs typeface="Calibri" panose="020F0502020204030204" pitchFamily="34" charset="0"/>
                </a:rPr>
                <a:t>Tener máxima precaución al momento de  manipular o extraer el combustible de los sistemas del vehículo (bomba combustible, mangueras de inyección, </a:t>
              </a:r>
              <a:r>
                <a:rPr lang="es-CL" dirty="0" err="1" smtClean="0">
                  <a:solidFill>
                    <a:schemeClr val="tx1"/>
                  </a:solidFill>
                  <a:latin typeface="Calibri" panose="020F0502020204030204" pitchFamily="34" charset="0"/>
                  <a:cs typeface="Calibri" panose="020F0502020204030204" pitchFamily="34" charset="0"/>
                </a:rPr>
                <a:t>etc</a:t>
              </a:r>
              <a:r>
                <a:rPr lang="es-CL" dirty="0" smtClean="0">
                  <a:solidFill>
                    <a:schemeClr val="tx1"/>
                  </a:solidFill>
                  <a:latin typeface="Calibri" panose="020F0502020204030204" pitchFamily="34" charset="0"/>
                  <a:cs typeface="Calibri" panose="020F0502020204030204" pitchFamily="34" charset="0"/>
                </a:rPr>
                <a:t>). </a:t>
              </a:r>
              <a:endParaRPr lang="es-CL" dirty="0">
                <a:solidFill>
                  <a:schemeClr val="tx1"/>
                </a:solidFill>
                <a:latin typeface="Calibri" panose="020F0502020204030204" pitchFamily="34" charset="0"/>
                <a:cs typeface="Calibri" panose="020F0502020204030204" pitchFamily="34" charset="0"/>
              </a:endParaRPr>
            </a:p>
          </p:txBody>
        </p:sp>
        <p:sp>
          <p:nvSpPr>
            <p:cNvPr id="9" name="CuadroTexto 8"/>
            <p:cNvSpPr txBox="1"/>
            <p:nvPr/>
          </p:nvSpPr>
          <p:spPr>
            <a:xfrm>
              <a:off x="1229039" y="2476287"/>
              <a:ext cx="7669155"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 VISTA: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utilizarán antiparras siempre que exista riesgo de proyección de partículas a los ojos. (aceites, líquidos refrigerantes y de freno, virutas del disco de freno, uso de circuitos eléctricos, </a:t>
              </a:r>
              <a:r>
                <a:rPr lang="es-CL" dirty="0" err="1" smtClean="0">
                  <a:solidFill>
                    <a:schemeClr val="tx1"/>
                  </a:solidFill>
                  <a:latin typeface="Calibri" panose="020F0502020204030204" pitchFamily="34" charset="0"/>
                  <a:cs typeface="Calibri" panose="020F0502020204030204" pitchFamily="34" charset="0"/>
                </a:rPr>
                <a:t>etc</a:t>
              </a:r>
              <a:r>
                <a:rPr lang="es-CL" dirty="0" smtClean="0">
                  <a:solidFill>
                    <a:schemeClr val="tx1"/>
                  </a:solidFill>
                  <a:latin typeface="Calibri" panose="020F0502020204030204" pitchFamily="34" charset="0"/>
                  <a:cs typeface="Calibri" panose="020F0502020204030204" pitchFamily="34" charset="0"/>
                </a:rPr>
                <a:t>).</a:t>
              </a:r>
              <a:endParaRPr lang="es-CL" dirty="0">
                <a:solidFill>
                  <a:schemeClr val="tx1"/>
                </a:solidFill>
                <a:latin typeface="Calibri" panose="020F0502020204030204" pitchFamily="34" charset="0"/>
                <a:cs typeface="Calibri" panose="020F0502020204030204" pitchFamily="34" charset="0"/>
              </a:endParaRPr>
            </a:p>
          </p:txBody>
        </p:sp>
        <p:sp>
          <p:nvSpPr>
            <p:cNvPr id="11" name="CuadroTexto 10"/>
            <p:cNvSpPr txBox="1"/>
            <p:nvPr/>
          </p:nvSpPr>
          <p:spPr>
            <a:xfrm>
              <a:off x="1229039" y="4302125"/>
              <a:ext cx="7865800"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LOS </a:t>
              </a:r>
              <a:r>
                <a:rPr lang="es-CL" sz="1600" b="1" dirty="0" smtClean="0">
                  <a:solidFill>
                    <a:srgbClr val="741B47"/>
                  </a:solidFill>
                  <a:latin typeface="Calibri" panose="020F0502020204030204" pitchFamily="34" charset="0"/>
                  <a:cs typeface="Calibri" panose="020F0502020204030204" pitchFamily="34" charset="0"/>
                </a:rPr>
                <a:t>PIES: </a:t>
              </a:r>
              <a:r>
                <a:rPr lang="es-CL" dirty="0" smtClean="0">
                  <a:latin typeface="Calibri" panose="020F0502020204030204" pitchFamily="34" charset="0"/>
                  <a:cs typeface="Calibri" panose="020F0502020204030204" pitchFamily="34" charset="0"/>
                </a:rPr>
                <a:t>Uso </a:t>
              </a:r>
              <a:r>
                <a:rPr lang="es-CL" dirty="0">
                  <a:latin typeface="Calibri" panose="020F0502020204030204" pitchFamily="34" charset="0"/>
                  <a:cs typeface="Calibri" panose="020F0502020204030204" pitchFamily="34" charset="0"/>
                </a:rPr>
                <a:t>obligatorio de zapatos de seguridad </a:t>
              </a:r>
              <a:r>
                <a:rPr lang="es-CL" dirty="0" smtClean="0">
                  <a:latin typeface="Calibri" panose="020F0502020204030204" pitchFamily="34" charset="0"/>
                  <a:cs typeface="Calibri" panose="020F0502020204030204" pitchFamily="34" charset="0"/>
                </a:rPr>
                <a:t>al </a:t>
              </a:r>
              <a:r>
                <a:rPr lang="es-CL" dirty="0">
                  <a:latin typeface="Calibri" panose="020F0502020204030204" pitchFamily="34" charset="0"/>
                  <a:cs typeface="Calibri" panose="020F0502020204030204" pitchFamily="34" charset="0"/>
                </a:rPr>
                <a:t>entrar al taller o laboratorio</a:t>
              </a:r>
              <a:r>
                <a:rPr lang="es-CL" dirty="0" smtClean="0">
                  <a:latin typeface="Calibri" panose="020F0502020204030204" pitchFamily="34" charset="0"/>
                  <a:cs typeface="Calibri" panose="020F0502020204030204" pitchFamily="34" charset="0"/>
                </a:rPr>
                <a:t>, en </a:t>
              </a:r>
              <a:r>
                <a:rPr lang="es-CL" dirty="0">
                  <a:latin typeface="Calibri" panose="020F0502020204030204" pitchFamily="34" charset="0"/>
                  <a:cs typeface="Calibri" panose="020F0502020204030204" pitchFamily="34" charset="0"/>
                </a:rPr>
                <a:t>casos </a:t>
              </a:r>
              <a:r>
                <a:rPr lang="es-CL" dirty="0" smtClean="0">
                  <a:latin typeface="Calibri" panose="020F0502020204030204" pitchFamily="34" charset="0"/>
                  <a:cs typeface="Calibri" panose="020F0502020204030204" pitchFamily="34" charset="0"/>
                </a:rPr>
                <a:t>que </a:t>
              </a:r>
              <a:r>
                <a:rPr lang="es-CL" dirty="0">
                  <a:latin typeface="Calibri" panose="020F0502020204030204" pitchFamily="34" charset="0"/>
                  <a:cs typeface="Calibri" panose="020F0502020204030204" pitchFamily="34" charset="0"/>
                </a:rPr>
                <a:t>exista riesgo de caídas de objetos </a:t>
              </a:r>
              <a:r>
                <a:rPr lang="es-CL" dirty="0" smtClean="0">
                  <a:latin typeface="Calibri" panose="020F0502020204030204" pitchFamily="34" charset="0"/>
                  <a:cs typeface="Calibri" panose="020F0502020204030204" pitchFamily="34" charset="0"/>
                </a:rPr>
                <a:t>pesados.</a:t>
              </a:r>
              <a:endParaRPr lang="es-CL" dirty="0">
                <a:solidFill>
                  <a:schemeClr val="bg1"/>
                </a:solidFill>
                <a:latin typeface="Calibri" panose="020F0502020204030204" pitchFamily="34" charset="0"/>
                <a:cs typeface="Calibri" panose="020F0502020204030204" pitchFamily="34" charset="0"/>
              </a:endParaRPr>
            </a:p>
          </p:txBody>
        </p:sp>
        <p:sp>
          <p:nvSpPr>
            <p:cNvPr id="12" name="CuadroTexto 11"/>
            <p:cNvSpPr txBox="1"/>
            <p:nvPr/>
          </p:nvSpPr>
          <p:spPr>
            <a:xfrm>
              <a:off x="1229039" y="4984212"/>
              <a:ext cx="7030065" cy="307777"/>
            </a:xfrm>
            <a:prstGeom prst="rect">
              <a:avLst/>
            </a:prstGeom>
            <a:noFill/>
          </p:spPr>
          <p:txBody>
            <a:bodyPr wrap="square" rtlCol="0">
              <a:spAutoFit/>
            </a:bodyPr>
            <a:lstStyle/>
            <a:p>
              <a:r>
                <a:rPr lang="es-CL" b="1" dirty="0" smtClean="0">
                  <a:solidFill>
                    <a:srgbClr val="741B47"/>
                  </a:solidFill>
                  <a:latin typeface="Calibri" panose="020F0502020204030204" pitchFamily="34" charset="0"/>
                  <a:cs typeface="Calibri" panose="020F0502020204030204" pitchFamily="34" charset="0"/>
                </a:rPr>
                <a:t>Manipular </a:t>
              </a:r>
              <a:r>
                <a:rPr lang="es-CL" b="1" dirty="0">
                  <a:solidFill>
                    <a:srgbClr val="741B47"/>
                  </a:solidFill>
                  <a:latin typeface="Calibri" panose="020F0502020204030204" pitchFamily="34" charset="0"/>
                  <a:cs typeface="Calibri" panose="020F0502020204030204" pitchFamily="34" charset="0"/>
                </a:rPr>
                <a:t>herramientas </a:t>
              </a:r>
              <a:r>
                <a:rPr lang="es-CL" dirty="0">
                  <a:latin typeface="Calibri" panose="020F0502020204030204" pitchFamily="34" charset="0"/>
                  <a:cs typeface="Calibri" panose="020F0502020204030204" pitchFamily="34" charset="0"/>
                </a:rPr>
                <a:t>cuidadosamente.</a:t>
              </a:r>
              <a:endParaRPr lang="es-CL" dirty="0">
                <a:solidFill>
                  <a:schemeClr val="bg1"/>
                </a:solidFill>
                <a:latin typeface="Calibri" panose="020F0502020204030204" pitchFamily="34" charset="0"/>
                <a:cs typeface="Calibri" panose="020F0502020204030204" pitchFamily="34" charset="0"/>
              </a:endParaRPr>
            </a:p>
          </p:txBody>
        </p:sp>
        <p:sp>
          <p:nvSpPr>
            <p:cNvPr id="14" name="CuadroTexto 13"/>
            <p:cNvSpPr txBox="1"/>
            <p:nvPr/>
          </p:nvSpPr>
          <p:spPr>
            <a:xfrm>
              <a:off x="1229039" y="5420078"/>
              <a:ext cx="4758809" cy="307777"/>
            </a:xfrm>
            <a:prstGeom prst="rect">
              <a:avLst/>
            </a:prstGeom>
            <a:noFill/>
          </p:spPr>
          <p:txBody>
            <a:bodyPr wrap="square" rtlCol="0">
              <a:spAutoFit/>
            </a:bodyPr>
            <a:lstStyle/>
            <a:p>
              <a:r>
                <a:rPr lang="es-CL" b="1" dirty="0">
                  <a:solidFill>
                    <a:srgbClr val="741B47"/>
                  </a:solidFill>
                  <a:latin typeface="Calibri" panose="020F0502020204030204" pitchFamily="34" charset="0"/>
                  <a:cs typeface="Calibri" panose="020F0502020204030204" pitchFamily="34" charset="0"/>
                </a:rPr>
                <a:t>Asegurar la integridad física </a:t>
              </a:r>
              <a:r>
                <a:rPr lang="es-CL" dirty="0" smtClean="0">
                  <a:latin typeface="Calibri" panose="020F0502020204030204" pitchFamily="34" charset="0"/>
                  <a:cs typeface="Calibri" panose="020F0502020204030204" pitchFamily="34" charset="0"/>
                </a:rPr>
                <a:t>propia </a:t>
              </a:r>
              <a:r>
                <a:rPr lang="es-CL" dirty="0">
                  <a:latin typeface="Calibri" panose="020F0502020204030204" pitchFamily="34" charset="0"/>
                  <a:cs typeface="Calibri" panose="020F0502020204030204" pitchFamily="34" charset="0"/>
                </a:rPr>
                <a:t>y del grupo de </a:t>
              </a:r>
              <a:r>
                <a:rPr lang="es-CL" dirty="0" smtClean="0">
                  <a:latin typeface="Calibri" panose="020F0502020204030204" pitchFamily="34" charset="0"/>
                  <a:cs typeface="Calibri" panose="020F0502020204030204" pitchFamily="34" charset="0"/>
                </a:rPr>
                <a:t>trabajo.</a:t>
              </a:r>
              <a:endParaRPr lang="es-CL" dirty="0">
                <a:solidFill>
                  <a:schemeClr val="bg1"/>
                </a:solidFill>
                <a:latin typeface="Calibri" panose="020F0502020204030204" pitchFamily="34" charset="0"/>
                <a:cs typeface="Calibri" panose="020F0502020204030204" pitchFamily="34" charset="0"/>
              </a:endParaRPr>
            </a:p>
          </p:txBody>
        </p:sp>
        <p:sp>
          <p:nvSpPr>
            <p:cNvPr id="15" name="CuadroTexto 14"/>
            <p:cNvSpPr txBox="1"/>
            <p:nvPr/>
          </p:nvSpPr>
          <p:spPr>
            <a:xfrm>
              <a:off x="1229039" y="5855944"/>
              <a:ext cx="7030065" cy="307777"/>
            </a:xfrm>
            <a:prstGeom prst="rect">
              <a:avLst/>
            </a:prstGeom>
            <a:noFill/>
          </p:spPr>
          <p:txBody>
            <a:bodyPr wrap="square" rtlCol="0">
              <a:spAutoFit/>
            </a:bodyPr>
            <a:lstStyle/>
            <a:p>
              <a:r>
                <a:rPr lang="es-CL" dirty="0" smtClean="0">
                  <a:latin typeface="Calibri" panose="020F0502020204030204" pitchFamily="34" charset="0"/>
                  <a:cs typeface="Calibri" panose="020F0502020204030204" pitchFamily="34" charset="0"/>
                </a:rPr>
                <a:t>Circular </a:t>
              </a:r>
              <a:r>
                <a:rPr lang="es-CL" dirty="0">
                  <a:latin typeface="Calibri" panose="020F0502020204030204" pitchFamily="34" charset="0"/>
                  <a:cs typeface="Calibri" panose="020F0502020204030204" pitchFamily="34" charset="0"/>
                </a:rPr>
                <a:t>solo por las </a:t>
              </a:r>
              <a:r>
                <a:rPr lang="es-CL" b="1" dirty="0">
                  <a:solidFill>
                    <a:srgbClr val="741B47"/>
                  </a:solidFill>
                  <a:latin typeface="Calibri" panose="020F0502020204030204" pitchFamily="34" charset="0"/>
                  <a:cs typeface="Calibri" panose="020F0502020204030204" pitchFamily="34" charset="0"/>
                </a:rPr>
                <a:t>zonas de seguridad </a:t>
              </a:r>
              <a:r>
                <a:rPr lang="es-CL" dirty="0" smtClean="0">
                  <a:latin typeface="Calibri" panose="020F0502020204030204" pitchFamily="34" charset="0"/>
                  <a:cs typeface="Calibri" panose="020F0502020204030204" pitchFamily="34" charset="0"/>
                </a:rPr>
                <a:t>demarcadas.</a:t>
              </a:r>
              <a:endParaRPr lang="es-CL" dirty="0">
                <a:solidFill>
                  <a:schemeClr val="bg1"/>
                </a:solidFill>
                <a:latin typeface="Calibri" panose="020F0502020204030204" pitchFamily="34" charset="0"/>
                <a:cs typeface="Calibri" panose="020F0502020204030204" pitchFamily="34" charset="0"/>
              </a:endParaRPr>
            </a:p>
          </p:txBody>
        </p:sp>
        <p:sp>
          <p:nvSpPr>
            <p:cNvPr id="16" name="CuadroTexto 15"/>
            <p:cNvSpPr txBox="1"/>
            <p:nvPr/>
          </p:nvSpPr>
          <p:spPr>
            <a:xfrm>
              <a:off x="1229039" y="6291811"/>
              <a:ext cx="3883739" cy="523220"/>
            </a:xfrm>
            <a:prstGeom prst="rect">
              <a:avLst/>
            </a:prstGeom>
            <a:noFill/>
          </p:spPr>
          <p:txBody>
            <a:bodyPr wrap="square" rtlCol="0">
              <a:spAutoFit/>
            </a:bodyPr>
            <a:lstStyle/>
            <a:p>
              <a:r>
                <a:rPr lang="es-CL" dirty="0">
                  <a:latin typeface="Calibri" panose="020F0502020204030204" pitchFamily="34" charset="0"/>
                  <a:cs typeface="Calibri" panose="020F0502020204030204" pitchFamily="34" charset="0"/>
                </a:rPr>
                <a:t>Toda actividad debe desarrollarse </a:t>
              </a:r>
              <a:r>
                <a:rPr lang="es-CL" b="1" dirty="0">
                  <a:solidFill>
                    <a:srgbClr val="741B47"/>
                  </a:solidFill>
                  <a:latin typeface="Calibri" panose="020F0502020204030204" pitchFamily="34" charset="0"/>
                  <a:cs typeface="Calibri" panose="020F0502020204030204" pitchFamily="34" charset="0"/>
                </a:rPr>
                <a:t>bajo supervisión </a:t>
              </a:r>
              <a:r>
                <a:rPr lang="es-CL" dirty="0">
                  <a:latin typeface="Calibri" panose="020F0502020204030204" pitchFamily="34" charset="0"/>
                  <a:cs typeface="Calibri" panose="020F0502020204030204" pitchFamily="34" charset="0"/>
                </a:rPr>
                <a:t>de la persona a </a:t>
              </a:r>
              <a:r>
                <a:rPr lang="es-CL" dirty="0" smtClean="0">
                  <a:latin typeface="Calibri" panose="020F0502020204030204" pitchFamily="34" charset="0"/>
                  <a:cs typeface="Calibri" panose="020F0502020204030204" pitchFamily="34" charset="0"/>
                </a:rPr>
                <a:t>cargo </a:t>
              </a:r>
              <a:r>
                <a:rPr lang="es-CL" dirty="0">
                  <a:latin typeface="Calibri" panose="020F0502020204030204" pitchFamily="34" charset="0"/>
                  <a:cs typeface="Calibri" panose="020F0502020204030204" pitchFamily="34" charset="0"/>
                </a:rPr>
                <a:t>del taller o laboratorio</a:t>
              </a:r>
              <a:r>
                <a:rPr lang="es-CL" dirty="0" smtClean="0">
                  <a:latin typeface="Calibri" panose="020F0502020204030204" pitchFamily="34" charset="0"/>
                  <a:cs typeface="Calibri" panose="020F0502020204030204" pitchFamily="34" charset="0"/>
                </a:rPr>
                <a:t>.</a:t>
              </a:r>
              <a:endParaRPr lang="es-CL" dirty="0">
                <a:solidFill>
                  <a:schemeClr val="bg1"/>
                </a:solidFill>
                <a:latin typeface="Calibri" panose="020F0502020204030204" pitchFamily="34" charset="0"/>
                <a:cs typeface="Calibri" panose="020F0502020204030204" pitchFamily="34" charset="0"/>
              </a:endParaRPr>
            </a:p>
          </p:txBody>
        </p:sp>
        <p:grpSp>
          <p:nvGrpSpPr>
            <p:cNvPr id="63" name="Grupo 62"/>
            <p:cNvGrpSpPr/>
            <p:nvPr/>
          </p:nvGrpSpPr>
          <p:grpSpPr>
            <a:xfrm>
              <a:off x="-4655" y="1788831"/>
              <a:ext cx="1135367" cy="783005"/>
              <a:chOff x="-4655" y="1877319"/>
              <a:chExt cx="1135367" cy="783005"/>
            </a:xfrm>
          </p:grpSpPr>
          <p:sp>
            <p:nvSpPr>
              <p:cNvPr id="44" name="Redondear rectángulo de esquina del mismo lado 43"/>
              <p:cNvSpPr/>
              <p:nvPr/>
            </p:nvSpPr>
            <p:spPr>
              <a:xfrm rot="5400000">
                <a:off x="171526" y="1701138"/>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2" name="Imagen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97" y="2035280"/>
                <a:ext cx="629465" cy="530549"/>
              </a:xfrm>
              <a:prstGeom prst="rect">
                <a:avLst/>
              </a:prstGeom>
            </p:spPr>
          </p:pic>
        </p:grpSp>
        <p:sp>
          <p:nvSpPr>
            <p:cNvPr id="10" name="CuadroTexto 9"/>
            <p:cNvSpPr txBox="1"/>
            <p:nvPr/>
          </p:nvSpPr>
          <p:spPr>
            <a:xfrm>
              <a:off x="1229039" y="3389206"/>
              <a:ext cx="7865800"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LAS MANOS: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utilizarán siempre guantes de protección cuando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manipulen cualquier tipo de fluidos, en uso de herramientas e intervención del motor, desarme de partes y trabajo en sistemas eléctricos. </a:t>
              </a:r>
            </a:p>
          </p:txBody>
        </p:sp>
        <p:grpSp>
          <p:nvGrpSpPr>
            <p:cNvPr id="64" name="Grupo 63"/>
            <p:cNvGrpSpPr/>
            <p:nvPr/>
          </p:nvGrpSpPr>
          <p:grpSpPr>
            <a:xfrm>
              <a:off x="-4655" y="2661654"/>
              <a:ext cx="1135367" cy="783005"/>
              <a:chOff x="-4655" y="2735448"/>
              <a:chExt cx="1135367" cy="783005"/>
            </a:xfrm>
          </p:grpSpPr>
          <p:sp>
            <p:nvSpPr>
              <p:cNvPr id="45" name="Redondear rectángulo de esquina del mismo lado 44"/>
              <p:cNvSpPr/>
              <p:nvPr/>
            </p:nvSpPr>
            <p:spPr>
              <a:xfrm rot="5400000">
                <a:off x="171526" y="2559267"/>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3" name="Imagen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47" y="2879412"/>
                <a:ext cx="639965" cy="539399"/>
              </a:xfrm>
              <a:prstGeom prst="rect">
                <a:avLst/>
              </a:prstGeom>
            </p:spPr>
          </p:pic>
        </p:grpSp>
        <p:grpSp>
          <p:nvGrpSpPr>
            <p:cNvPr id="65" name="Grupo 64"/>
            <p:cNvGrpSpPr/>
            <p:nvPr/>
          </p:nvGrpSpPr>
          <p:grpSpPr>
            <a:xfrm>
              <a:off x="-4655" y="3534477"/>
              <a:ext cx="1135367" cy="783005"/>
              <a:chOff x="-4655" y="3593577"/>
              <a:chExt cx="1135367" cy="783005"/>
            </a:xfrm>
          </p:grpSpPr>
          <p:sp>
            <p:nvSpPr>
              <p:cNvPr id="46" name="Redondear rectángulo de esquina del mismo lado 45"/>
              <p:cNvSpPr/>
              <p:nvPr/>
            </p:nvSpPr>
            <p:spPr>
              <a:xfrm rot="5400000">
                <a:off x="171526" y="3417396"/>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51" y="3729725"/>
                <a:ext cx="602356" cy="507700"/>
              </a:xfrm>
              <a:prstGeom prst="rect">
                <a:avLst/>
              </a:prstGeom>
            </p:spPr>
          </p:pic>
        </p:grpSp>
        <p:grpSp>
          <p:nvGrpSpPr>
            <p:cNvPr id="66" name="Grupo 65"/>
            <p:cNvGrpSpPr/>
            <p:nvPr/>
          </p:nvGrpSpPr>
          <p:grpSpPr>
            <a:xfrm>
              <a:off x="-4655" y="4407300"/>
              <a:ext cx="1135367" cy="783005"/>
              <a:chOff x="-4655" y="4451706"/>
              <a:chExt cx="1135367" cy="783005"/>
            </a:xfrm>
          </p:grpSpPr>
          <p:sp>
            <p:nvSpPr>
              <p:cNvPr id="47" name="Redondear rectángulo de esquina del mismo lado 46"/>
              <p:cNvSpPr/>
              <p:nvPr/>
            </p:nvSpPr>
            <p:spPr>
              <a:xfrm rot="5400000">
                <a:off x="171526" y="4275525"/>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82" y="4590635"/>
                <a:ext cx="610125" cy="514248"/>
              </a:xfrm>
              <a:prstGeom prst="rect">
                <a:avLst/>
              </a:prstGeom>
            </p:spPr>
          </p:pic>
        </p:grpSp>
        <p:grpSp>
          <p:nvGrpSpPr>
            <p:cNvPr id="68" name="Grupo 67"/>
            <p:cNvGrpSpPr/>
            <p:nvPr/>
          </p:nvGrpSpPr>
          <p:grpSpPr>
            <a:xfrm>
              <a:off x="-4655" y="6167965"/>
              <a:ext cx="1135367" cy="783005"/>
              <a:chOff x="-4655" y="6167965"/>
              <a:chExt cx="1135367" cy="783005"/>
            </a:xfrm>
          </p:grpSpPr>
          <p:sp>
            <p:nvSpPr>
              <p:cNvPr id="49" name="Redondear rectángulo de esquina del mismo lado 48"/>
              <p:cNvSpPr/>
              <p:nvPr/>
            </p:nvSpPr>
            <p:spPr>
              <a:xfrm rot="5400000">
                <a:off x="171526" y="599178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0" name="Imagen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28" y="6295340"/>
                <a:ext cx="666001" cy="561343"/>
              </a:xfrm>
              <a:prstGeom prst="rect">
                <a:avLst/>
              </a:prstGeom>
            </p:spPr>
          </p:pic>
        </p:grpSp>
        <p:grpSp>
          <p:nvGrpSpPr>
            <p:cNvPr id="67" name="Grupo 66"/>
            <p:cNvGrpSpPr/>
            <p:nvPr/>
          </p:nvGrpSpPr>
          <p:grpSpPr>
            <a:xfrm>
              <a:off x="-4655" y="5280123"/>
              <a:ext cx="1135367" cy="798022"/>
              <a:chOff x="-4655" y="5309835"/>
              <a:chExt cx="1135367" cy="798022"/>
            </a:xfrm>
          </p:grpSpPr>
          <p:sp>
            <p:nvSpPr>
              <p:cNvPr id="48" name="Redondear rectángulo de esquina del mismo lado 47"/>
              <p:cNvSpPr/>
              <p:nvPr/>
            </p:nvSpPr>
            <p:spPr>
              <a:xfrm rot="5400000">
                <a:off x="171526" y="513365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1" name="Imagen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406134">
                <a:off x="141403" y="5342117"/>
                <a:ext cx="908505" cy="765740"/>
              </a:xfrm>
              <a:prstGeom prst="rect">
                <a:avLst/>
              </a:prstGeom>
            </p:spPr>
          </p:pic>
        </p:grpSp>
      </p:grpSp>
      <p:pic>
        <p:nvPicPr>
          <p:cNvPr id="37" name="Imagen 36" descr="PresentacionSegurida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6046" y="4677126"/>
            <a:ext cx="4859386" cy="3766024"/>
          </a:xfrm>
          <a:prstGeom prst="rect">
            <a:avLst/>
          </a:prstGeom>
        </p:spPr>
      </p:pic>
      <p:sp>
        <p:nvSpPr>
          <p:cNvPr id="36" name="Google Shape;92;p3"/>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63750417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ACTIVIDAD PRÁCTICA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Google Shape;73;p14"/>
          <p:cNvSpPr/>
          <p:nvPr/>
        </p:nvSpPr>
        <p:spPr>
          <a:xfrm>
            <a:off x="375975"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7</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Rectángulo 6"/>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¡PRACTIQUEMOS!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464" y="2370247"/>
            <a:ext cx="4539997" cy="5336912"/>
          </a:xfrm>
          <a:prstGeom prst="rect">
            <a:avLst/>
          </a:prstGeom>
        </p:spPr>
      </p:pic>
      <p:sp>
        <p:nvSpPr>
          <p:cNvPr id="16" name="Google Shape;80;p14"/>
          <p:cNvSpPr txBox="1"/>
          <p:nvPr/>
        </p:nvSpPr>
        <p:spPr>
          <a:xfrm>
            <a:off x="958647" y="3602077"/>
            <a:ext cx="470473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SISTEMA START STOP</a:t>
            </a:r>
            <a:endParaRPr lang="es-CL" sz="2000" b="1" dirty="0">
              <a:solidFill>
                <a:srgbClr val="741B47"/>
              </a:solidFill>
              <a:latin typeface="Calibri" panose="020F0502020204030204" pitchFamily="34" charset="0"/>
              <a:ea typeface="Roboto"/>
              <a:cs typeface="Calibri" panose="020F0502020204030204" pitchFamily="34" charset="0"/>
              <a:sym typeface="Roboto"/>
            </a:endParaRPr>
          </a:p>
          <a:p>
            <a:pPr>
              <a:lnSpc>
                <a:spcPct val="115000"/>
              </a:lnSpc>
            </a:pPr>
            <a:endParaRPr lang="es-CL" sz="1600" dirty="0" smtClean="0">
              <a:latin typeface="Calibri" panose="020F0502020204030204" pitchFamily="34" charset="0"/>
              <a:ea typeface="Roboto"/>
              <a:cs typeface="Calibri" panose="020F0502020204030204" pitchFamily="34" charset="0"/>
              <a:sym typeface="Roboto"/>
            </a:endParaRPr>
          </a:p>
          <a:p>
            <a:pPr>
              <a:lnSpc>
                <a:spcPct val="115000"/>
              </a:lnSpc>
            </a:pPr>
            <a:r>
              <a:rPr lang="es-CL" sz="1600" dirty="0">
                <a:latin typeface="Calibri" panose="020F0502020204030204" pitchFamily="34" charset="0"/>
                <a:ea typeface="Roboto"/>
                <a:cs typeface="Calibri" panose="020F0502020204030204" pitchFamily="34" charset="0"/>
                <a:sym typeface="Roboto"/>
              </a:rPr>
              <a:t>Ahora realizaremos una </a:t>
            </a:r>
            <a:r>
              <a:rPr lang="es-CL" sz="1600" dirty="0">
                <a:solidFill>
                  <a:schemeClr val="tx1"/>
                </a:solidFill>
                <a:latin typeface="Calibri" panose="020F0502020204030204" pitchFamily="34" charset="0"/>
                <a:ea typeface="Roboto"/>
                <a:cs typeface="Calibri" panose="020F0502020204030204" pitchFamily="34" charset="0"/>
                <a:sym typeface="Roboto"/>
              </a:rPr>
              <a:t>actividad </a:t>
            </a:r>
            <a:r>
              <a:rPr lang="es-CL" sz="1600" dirty="0" smtClean="0">
                <a:solidFill>
                  <a:schemeClr val="tx1"/>
                </a:solidFill>
                <a:latin typeface="Calibri" panose="020F0502020204030204" pitchFamily="34" charset="0"/>
                <a:ea typeface="Roboto"/>
                <a:cs typeface="Calibri" panose="020F0502020204030204" pitchFamily="34" charset="0"/>
                <a:sym typeface="Roboto"/>
              </a:rPr>
              <a:t>práctica.</a:t>
            </a:r>
          </a:p>
          <a:p>
            <a:pPr>
              <a:lnSpc>
                <a:spcPct val="115000"/>
              </a:lnSpc>
            </a:pPr>
            <a:r>
              <a:rPr lang="es-CL" sz="1600" dirty="0" smtClean="0">
                <a:latin typeface="Calibri" panose="020F0502020204030204" pitchFamily="34" charset="0"/>
                <a:ea typeface="Roboto"/>
                <a:cs typeface="Calibri" panose="020F0502020204030204" pitchFamily="34" charset="0"/>
                <a:sym typeface="Roboto"/>
              </a:rPr>
              <a:t>Te </a:t>
            </a:r>
            <a:r>
              <a:rPr lang="es-CL" sz="1600" dirty="0">
                <a:latin typeface="Calibri" panose="020F0502020204030204" pitchFamily="34" charset="0"/>
                <a:ea typeface="Roboto"/>
                <a:cs typeface="Calibri" panose="020F0502020204030204" pitchFamily="34" charset="0"/>
                <a:sym typeface="Roboto"/>
              </a:rPr>
              <a:t>sugerimos </a:t>
            </a:r>
            <a:r>
              <a:rPr lang="es-CL" sz="1600" b="1" dirty="0">
                <a:solidFill>
                  <a:srgbClr val="76384D"/>
                </a:solidFill>
                <a:latin typeface="Calibri" panose="020F0502020204030204" pitchFamily="34" charset="0"/>
                <a:ea typeface="Roboto"/>
                <a:cs typeface="Calibri" panose="020F0502020204030204" pitchFamily="34" charset="0"/>
                <a:sym typeface="Roboto"/>
              </a:rPr>
              <a:t>seguir las instrucciones </a:t>
            </a:r>
            <a:r>
              <a:rPr lang="es-CL" sz="1600" dirty="0">
                <a:latin typeface="Calibri" panose="020F0502020204030204" pitchFamily="34" charset="0"/>
                <a:ea typeface="Roboto"/>
                <a:cs typeface="Calibri" panose="020F0502020204030204" pitchFamily="34" charset="0"/>
                <a:sym typeface="Roboto"/>
              </a:rPr>
              <a:t>que </a:t>
            </a:r>
            <a:r>
              <a:rPr lang="es-CL" sz="1600" dirty="0" smtClean="0">
                <a:latin typeface="Calibri" panose="020F0502020204030204" pitchFamily="34" charset="0"/>
                <a:ea typeface="Roboto"/>
                <a:cs typeface="Calibri" panose="020F0502020204030204" pitchFamily="34" charset="0"/>
                <a:sym typeface="Roboto"/>
              </a:rPr>
              <a:t>van</a:t>
            </a:r>
          </a:p>
          <a:p>
            <a:pPr>
              <a:lnSpc>
                <a:spcPct val="115000"/>
              </a:lnSpc>
            </a:pPr>
            <a:r>
              <a:rPr lang="es-CL" sz="1600" dirty="0">
                <a:latin typeface="Calibri" panose="020F0502020204030204" pitchFamily="34" charset="0"/>
                <a:ea typeface="Roboto"/>
                <a:cs typeface="Calibri" panose="020F0502020204030204" pitchFamily="34" charset="0"/>
                <a:sym typeface="Roboto"/>
              </a:rPr>
              <a:t>a</a:t>
            </a:r>
            <a:r>
              <a:rPr lang="es-CL" sz="1600" dirty="0" smtClean="0">
                <a:latin typeface="Calibri" panose="020F0502020204030204" pitchFamily="34" charset="0"/>
                <a:ea typeface="Roboto"/>
                <a:cs typeface="Calibri" panose="020F0502020204030204" pitchFamily="34" charset="0"/>
                <a:sym typeface="Roboto"/>
              </a:rPr>
              <a:t>djuntas en </a:t>
            </a:r>
            <a:r>
              <a:rPr lang="es-CL" sz="1600" dirty="0">
                <a:latin typeface="Calibri" panose="020F0502020204030204" pitchFamily="34" charset="0"/>
                <a:ea typeface="Roboto"/>
                <a:cs typeface="Calibri" panose="020F0502020204030204" pitchFamily="34" charset="0"/>
                <a:sym typeface="Roboto"/>
              </a:rPr>
              <a:t>la guía que el profesor te entregará.</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sp>
        <p:nvSpPr>
          <p:cNvPr id="11" name="Google Shape;82;p14"/>
          <p:cNvSpPr txBox="1"/>
          <p:nvPr/>
        </p:nvSpPr>
        <p:spPr>
          <a:xfrm>
            <a:off x="3715951" y="1205044"/>
            <a:ext cx="1438306" cy="423424"/>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6000" dirty="0" smtClean="0">
                <a:solidFill>
                  <a:schemeClr val="bg1"/>
                </a:solidFill>
                <a:latin typeface="Calibri" panose="020F0502020204030204" pitchFamily="34" charset="0"/>
                <a:ea typeface="Roboto"/>
                <a:cs typeface="Calibri" panose="020F0502020204030204" pitchFamily="34" charset="0"/>
                <a:sym typeface="Roboto"/>
              </a:rPr>
              <a:t>13</a:t>
            </a:r>
            <a:endParaRPr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18424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73;p14"/>
          <p:cNvSpPr/>
          <p:nvPr/>
        </p:nvSpPr>
        <p:spPr>
          <a:xfrm>
            <a:off x="383456"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8" name="Google Shape;80;p14"/>
          <p:cNvSpPr txBox="1"/>
          <p:nvPr/>
        </p:nvSpPr>
        <p:spPr>
          <a:xfrm>
            <a:off x="945293" y="3562128"/>
            <a:ext cx="4713171"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SISTEMA START STOP</a:t>
            </a:r>
            <a:endParaRPr lang="es-CL" sz="1600" dirty="0" smtClean="0">
              <a:latin typeface="Calibri" panose="020F0502020204030204" pitchFamily="34" charset="0"/>
              <a:ea typeface="Roboto"/>
              <a:cs typeface="Calibri" panose="020F0502020204030204" pitchFamily="34" charset="0"/>
              <a:sym typeface="Roboto"/>
            </a:endParaRPr>
          </a:p>
          <a:p>
            <a:pPr>
              <a:lnSpc>
                <a:spcPct val="115000"/>
              </a:lnSpc>
            </a:pPr>
            <a:r>
              <a:rPr lang="es-CL" sz="1600" dirty="0" smtClean="0">
                <a:latin typeface="Calibri" panose="020F0502020204030204" pitchFamily="34" charset="0"/>
                <a:ea typeface="Roboto"/>
                <a:cs typeface="Calibri" panose="020F0502020204030204" pitchFamily="34" charset="0"/>
                <a:sym typeface="Roboto"/>
              </a:rPr>
              <a:t>¡</a:t>
            </a:r>
            <a:r>
              <a:rPr lang="es-CL" sz="1600" dirty="0">
                <a:latin typeface="Calibri" panose="020F0502020204030204" pitchFamily="34" charset="0"/>
                <a:ea typeface="Roboto"/>
                <a:cs typeface="Calibri" panose="020F0502020204030204" pitchFamily="34" charset="0"/>
                <a:sym typeface="Roboto"/>
              </a:rPr>
              <a:t>No olvides contestar y entregar el ticket de salida</a:t>
            </a:r>
            <a:r>
              <a:rPr lang="es-CL" sz="1600" dirty="0" smtClean="0">
                <a:latin typeface="Calibri" panose="020F0502020204030204" pitchFamily="34" charset="0"/>
                <a:ea typeface="Roboto"/>
                <a:cs typeface="Calibri" panose="020F0502020204030204" pitchFamily="34" charset="0"/>
                <a:sym typeface="Roboto"/>
              </a:rPr>
              <a:t>!</a:t>
            </a:r>
          </a:p>
          <a:p>
            <a:pPr>
              <a:lnSpc>
                <a:spcPct val="115000"/>
              </a:lnSpc>
            </a:pPr>
            <a:r>
              <a:rPr lang="es-CL" sz="1600" b="1" dirty="0">
                <a:solidFill>
                  <a:srgbClr val="76384D"/>
                </a:solidFill>
                <a:latin typeface="Calibri" panose="020F0502020204030204" pitchFamily="34" charset="0"/>
                <a:ea typeface="Roboto"/>
                <a:cs typeface="Calibri" panose="020F0502020204030204" pitchFamily="34" charset="0"/>
                <a:sym typeface="Roboto"/>
              </a:rPr>
              <a:t>¡Hasta la próxima! </a:t>
            </a:r>
          </a:p>
        </p:txBody>
      </p:sp>
      <p:sp>
        <p:nvSpPr>
          <p:cNvPr id="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18</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Rectángulo 3"/>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40" y="2710743"/>
            <a:ext cx="5190655" cy="4917756"/>
          </a:xfrm>
          <a:prstGeom prst="rect">
            <a:avLst/>
          </a:prstGeom>
        </p:spPr>
      </p:pic>
      <p:sp>
        <p:nvSpPr>
          <p:cNvPr id="16"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TICKET DE SALIDA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0"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ANTES DE TERMINAR:</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7429471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5975" y="1373700"/>
            <a:ext cx="8959094" cy="5459718"/>
            <a:chOff x="375975" y="1373700"/>
            <a:chExt cx="8959094" cy="5459718"/>
          </a:xfrm>
        </p:grpSpPr>
        <p:sp>
          <p:nvSpPr>
            <p:cNvPr id="3" name="Google Shape;101;p3"/>
            <p:cNvSpPr/>
            <p:nvPr/>
          </p:nvSpPr>
          <p:spPr>
            <a:xfrm>
              <a:off x="481781" y="1887795"/>
              <a:ext cx="4090219" cy="3116824"/>
            </a:xfrm>
            <a:prstGeom prst="roundRect">
              <a:avLst>
                <a:gd name="adj" fmla="val 842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99;p3"/>
            <p:cNvSpPr txBox="1"/>
            <p:nvPr/>
          </p:nvSpPr>
          <p:spPr>
            <a:xfrm>
              <a:off x="1095636" y="2880851"/>
              <a:ext cx="2812027" cy="1130711"/>
            </a:xfrm>
            <a:prstGeom prst="rect">
              <a:avLst/>
            </a:prstGeom>
            <a:noFill/>
            <a:ln>
              <a:noFill/>
            </a:ln>
          </p:spPr>
          <p:txBody>
            <a:bodyPr spcFirstLastPara="1" wrap="square" lIns="91425" tIns="91425" rIns="91425" bIns="91425" anchor="ctr" anchorCtr="0">
              <a:noAutofit/>
            </a:bodyPr>
            <a:lstStyle/>
            <a:p>
              <a:r>
                <a:rPr lang="es-CL" sz="2200" b="1" baseline="30000" dirty="0">
                  <a:latin typeface="Calibri" panose="020F0502020204030204" pitchFamily="34" charset="0"/>
                  <a:cs typeface="Calibri" panose="020F0502020204030204" pitchFamily="34" charset="0"/>
                </a:rPr>
                <a:t>OA6.</a:t>
              </a:r>
              <a:r>
                <a:rPr lang="es-CL" sz="2200" baseline="30000" dirty="0">
                  <a:latin typeface="Calibri" panose="020F0502020204030204" pitchFamily="34" charset="0"/>
                  <a:cs typeface="Calibri" panose="020F0502020204030204" pitchFamily="34" charset="0"/>
                </a:rPr>
                <a:t> Reemplazar y probar sistemas eléctricos y electrónicos de los vehículos automotrices, tales como sistemas de carga, de arranque, de encendido, de alumbrado y señalización, de cierre centralizado, según indicaciones del fabricante y estándares internacionales.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5" y="1796210"/>
              <a:ext cx="719661" cy="686189"/>
            </a:xfrm>
            <a:prstGeom prst="rect">
              <a:avLst/>
            </a:prstGeom>
          </p:spPr>
        </p:pic>
        <p:sp>
          <p:nvSpPr>
            <p:cNvPr id="6" name="Google Shape;95;p3"/>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smtClean="0">
                  <a:solidFill>
                    <a:srgbClr val="741B47"/>
                  </a:solidFill>
                  <a:latin typeface="Calibri"/>
                  <a:ea typeface="Calibri"/>
                  <a:cs typeface="Calibri"/>
                  <a:sym typeface="Calibri"/>
                </a:rPr>
                <a:t>OBJETIVO DE APRENDIZAJE</a:t>
              </a:r>
              <a:endParaRPr lang="en-US" sz="3100" b="1" dirty="0">
                <a:solidFill>
                  <a:srgbClr val="741B47"/>
                </a:solidFill>
                <a:latin typeface="Calibri"/>
                <a:ea typeface="Calibri"/>
                <a:cs typeface="Calibri"/>
                <a:sym typeface="Calibri"/>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85" y="2354963"/>
              <a:ext cx="5849284" cy="4478455"/>
            </a:xfrm>
            <a:prstGeom prst="rect">
              <a:avLst/>
            </a:prstGeom>
          </p:spPr>
        </p:pic>
      </p:grpSp>
    </p:spTree>
    <p:extLst>
      <p:ext uri="{BB962C8B-B14F-4D97-AF65-F5344CB8AC3E}">
        <p14:creationId xmlns:p14="http://schemas.microsoft.com/office/powerpoint/2010/main" val="257351408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29" name="Google Shape;73;p14"/>
          <p:cNvSpPr/>
          <p:nvPr/>
        </p:nvSpPr>
        <p:spPr>
          <a:xfrm>
            <a:off x="540317" y="2915350"/>
            <a:ext cx="4657800" cy="113203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80" name="Google Shape;80;p14"/>
          <p:cNvSpPr txBox="1"/>
          <p:nvPr/>
        </p:nvSpPr>
        <p:spPr>
          <a:xfrm>
            <a:off x="938566" y="3195112"/>
            <a:ext cx="4027133"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smtClean="0">
                <a:latin typeface="Calibri" panose="020F0502020204030204" pitchFamily="34" charset="0"/>
                <a:ea typeface="Roboto"/>
                <a:cs typeface="Calibri" panose="020F0502020204030204" pitchFamily="34" charset="0"/>
                <a:sym typeface="Roboto"/>
              </a:rPr>
              <a:t>Reconociste, identificaste y trabajaste </a:t>
            </a:r>
            <a:r>
              <a:rPr lang="es-ES_tradnl" sz="1600" dirty="0">
                <a:latin typeface="Calibri" panose="020F0502020204030204" pitchFamily="34" charset="0"/>
                <a:ea typeface="Roboto"/>
                <a:cs typeface="Calibri" panose="020F0502020204030204" pitchFamily="34" charset="0"/>
                <a:sym typeface="Roboto"/>
              </a:rPr>
              <a:t>de manera correcta el sistema de carga Alternador en diferentes vehículos</a:t>
            </a:r>
            <a:r>
              <a:rPr lang="es-ES_tradnl" sz="1600" dirty="0" smtClean="0">
                <a:latin typeface="Calibri" panose="020F0502020204030204" pitchFamily="34" charset="0"/>
                <a:ea typeface="Roboto"/>
                <a:cs typeface="Calibri" panose="020F0502020204030204" pitchFamily="34" charset="0"/>
                <a:sym typeface="Roboto"/>
              </a:rPr>
              <a:t>.</a:t>
            </a:r>
            <a:endParaRPr lang="es-ES_tradnl" sz="1600" dirty="0">
              <a:latin typeface="Calibri" panose="020F0502020204030204" pitchFamily="34" charset="0"/>
              <a:ea typeface="Roboto"/>
              <a:cs typeface="Calibri" panose="020F0502020204030204" pitchFamily="34" charset="0"/>
              <a:sym typeface="Roboto"/>
            </a:endParaRPr>
          </a:p>
        </p:txBody>
      </p:sp>
      <p:grpSp>
        <p:nvGrpSpPr>
          <p:cNvPr id="74" name="Google Shape;74;p14"/>
          <p:cNvGrpSpPr/>
          <p:nvPr/>
        </p:nvGrpSpPr>
        <p:grpSpPr>
          <a:xfrm>
            <a:off x="375767" y="3278943"/>
            <a:ext cx="376200" cy="395325"/>
            <a:chOff x="476000" y="3499650"/>
            <a:chExt cx="376200" cy="395325"/>
          </a:xfrm>
        </p:grpSpPr>
        <p:sp>
          <p:nvSpPr>
            <p:cNvPr id="75" name="Google Shape;75;p14"/>
            <p:cNvSpPr/>
            <p:nvPr/>
          </p:nvSpPr>
          <p:spPr>
            <a:xfrm>
              <a:off x="476000"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p:nvPr/>
          </p:nvSpPr>
          <p:spPr>
            <a:xfrm>
              <a:off x="485525" y="34996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sp>
        <p:nvSpPr>
          <p:cNvPr id="81" name="Google Shape;81;p14"/>
          <p:cNvSpPr txBox="1"/>
          <p:nvPr/>
        </p:nvSpPr>
        <p:spPr>
          <a:xfrm>
            <a:off x="938565" y="4403601"/>
            <a:ext cx="4172267" cy="657338"/>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Identificar de manera correcta el mantenimiento del sistema de Carga Alternador de diferentes </a:t>
            </a:r>
            <a:r>
              <a:rPr lang="es-ES_tradnl" sz="1600" dirty="0" smtClean="0">
                <a:latin typeface="Calibri" panose="020F0502020204030204" pitchFamily="34" charset="0"/>
                <a:ea typeface="Roboto"/>
                <a:cs typeface="Calibri" panose="020F0502020204030204" pitchFamily="34" charset="0"/>
                <a:sym typeface="Roboto"/>
              </a:rPr>
              <a:t>vehículos.</a:t>
            </a:r>
            <a:endParaRPr lang="es-ES_tradnl" sz="1600" b="1" dirty="0">
              <a:solidFill>
                <a:srgbClr val="76384D"/>
              </a:solidFill>
              <a:latin typeface="Calibri" panose="020F0502020204030204" pitchFamily="34" charset="0"/>
              <a:ea typeface="Roboto"/>
              <a:cs typeface="Calibri" panose="020F0502020204030204" pitchFamily="34" charset="0"/>
              <a:sym typeface="Roboto"/>
            </a:endParaRPr>
          </a:p>
        </p:txBody>
      </p:sp>
      <p:sp>
        <p:nvSpPr>
          <p:cNvPr id="24" name="Google Shape;73;p14"/>
          <p:cNvSpPr/>
          <p:nvPr/>
        </p:nvSpPr>
        <p:spPr>
          <a:xfrm>
            <a:off x="540317" y="4160299"/>
            <a:ext cx="4657800" cy="113203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77" name="Google Shape;77;p14"/>
          <p:cNvGrpSpPr/>
          <p:nvPr/>
        </p:nvGrpSpPr>
        <p:grpSpPr>
          <a:xfrm>
            <a:off x="375767" y="4477738"/>
            <a:ext cx="376200" cy="500301"/>
            <a:chOff x="123575" y="4314050"/>
            <a:chExt cx="376200" cy="409625"/>
          </a:xfrm>
        </p:grpSpPr>
        <p:sp>
          <p:nvSpPr>
            <p:cNvPr id="78" name="Google Shape;78;p14"/>
            <p:cNvSpPr/>
            <p:nvPr/>
          </p:nvSpPr>
          <p:spPr>
            <a:xfrm>
              <a:off x="123575"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txBox="1"/>
            <p:nvPr/>
          </p:nvSpPr>
          <p:spPr>
            <a:xfrm>
              <a:off x="133100" y="43140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sp>
        <p:nvSpPr>
          <p:cNvPr id="70" name="Google Shape;70;p14"/>
          <p:cNvSpPr txBox="1">
            <a:spLocks noGrp="1"/>
          </p:cNvSpPr>
          <p:nvPr>
            <p:ph type="subTitle" id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x-none" b="1" dirty="0">
                <a:latin typeface="Calibri" panose="020F0502020204030204" pitchFamily="34" charset="0"/>
                <a:ea typeface="Roboto"/>
                <a:cs typeface="Calibri" panose="020F0502020204030204" pitchFamily="34" charset="0"/>
                <a:sym typeface="Roboto"/>
              </a:rPr>
              <a:t>RECORDEMOS</a:t>
            </a:r>
            <a:endParaRPr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b="1" dirty="0">
              <a:latin typeface="Calibri" panose="020F0502020204030204" pitchFamily="34" charset="0"/>
              <a:ea typeface="Roboto"/>
              <a:cs typeface="Calibri" panose="020F0502020204030204" pitchFamily="34" charset="0"/>
              <a:sym typeface="Roboto"/>
            </a:endParaRPr>
          </a:p>
        </p:txBody>
      </p:sp>
      <p:sp>
        <p:nvSpPr>
          <p:cNvPr id="71" name="Google Shape;71;p1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¿QUÉ APRENDIMOS </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EN </a:t>
            </a:r>
            <a:r>
              <a:rPr lang="x-none" sz="2800" b="1" dirty="0" smtClean="0">
                <a:solidFill>
                  <a:srgbClr val="741B47"/>
                </a:solidFill>
                <a:latin typeface="Calibri" panose="020F0502020204030204" pitchFamily="34" charset="0"/>
                <a:ea typeface="Roboto"/>
                <a:cs typeface="Calibri" panose="020F0502020204030204" pitchFamily="34" charset="0"/>
                <a:sym typeface="Roboto"/>
              </a:rPr>
              <a:t>LA </a:t>
            </a:r>
            <a:r>
              <a:rPr lang="x-none" sz="2800" b="1" dirty="0">
                <a:solidFill>
                  <a:srgbClr val="741B47"/>
                </a:solidFill>
                <a:latin typeface="Calibri" panose="020F0502020204030204" pitchFamily="34" charset="0"/>
                <a:ea typeface="Roboto"/>
                <a:cs typeface="Calibri" panose="020F0502020204030204" pitchFamily="34" charset="0"/>
                <a:sym typeface="Roboto"/>
              </a:rPr>
              <a:t>ACTIVIDAD ANTERIOR?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2" name="Google Shape;82;p14"/>
          <p:cNvSpPr txBox="1"/>
          <p:nvPr/>
        </p:nvSpPr>
        <p:spPr>
          <a:xfrm>
            <a:off x="375767" y="2370247"/>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2000" dirty="0" smtClean="0">
                <a:solidFill>
                  <a:srgbClr val="741B47"/>
                </a:solidFill>
                <a:latin typeface="Calibri" panose="020F0502020204030204" pitchFamily="34" charset="0"/>
                <a:ea typeface="Roboto"/>
                <a:cs typeface="Calibri" panose="020F0502020204030204" pitchFamily="34" charset="0"/>
                <a:sym typeface="Roboto"/>
              </a:rPr>
              <a:t>Sistema Carga Alternador Reversibles y Otros</a:t>
            </a:r>
            <a:endParaRPr sz="2000" dirty="0">
              <a:latin typeface="Calibri" panose="020F0502020204030204" pitchFamily="34" charset="0"/>
              <a:cs typeface="Calibri" panose="020F0502020204030204" pitchFamily="34" charset="0"/>
            </a:endParaRPr>
          </a:p>
        </p:txBody>
      </p:sp>
      <p:sp>
        <p:nvSpPr>
          <p:cNvPr id="83"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8" name="Google Shape;81;p14"/>
          <p:cNvSpPr txBox="1"/>
          <p:nvPr/>
        </p:nvSpPr>
        <p:spPr>
          <a:xfrm>
            <a:off x="938565" y="5731972"/>
            <a:ext cx="4172267" cy="657338"/>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smtClean="0">
                <a:latin typeface="Calibri" panose="020F0502020204030204" pitchFamily="34" charset="0"/>
                <a:ea typeface="Roboto"/>
                <a:cs typeface="Calibri" panose="020F0502020204030204" pitchFamily="34" charset="0"/>
                <a:sym typeface="Roboto"/>
              </a:rPr>
              <a:t>Trabajar </a:t>
            </a:r>
            <a:r>
              <a:rPr lang="es-ES_tradnl" sz="1600" dirty="0">
                <a:latin typeface="Calibri" panose="020F0502020204030204" pitchFamily="34" charset="0"/>
                <a:ea typeface="Roboto"/>
                <a:cs typeface="Calibri" panose="020F0502020204030204" pitchFamily="34" charset="0"/>
                <a:sym typeface="Roboto"/>
              </a:rPr>
              <a:t>eficazmente en equipo, coordinando acciones con otros in situ o a distancia, solicitando y prestando cooperación.</a:t>
            </a:r>
            <a:endParaRPr lang="es-ES_tradnl" sz="1600" b="1" dirty="0">
              <a:solidFill>
                <a:srgbClr val="76384D"/>
              </a:solidFill>
              <a:latin typeface="Calibri" panose="020F0502020204030204" pitchFamily="34" charset="0"/>
              <a:ea typeface="Roboto"/>
              <a:cs typeface="Calibri" panose="020F0502020204030204" pitchFamily="34" charset="0"/>
              <a:sym typeface="Roboto"/>
            </a:endParaRPr>
          </a:p>
        </p:txBody>
      </p:sp>
      <p:sp>
        <p:nvSpPr>
          <p:cNvPr id="49" name="Google Shape;73;p14"/>
          <p:cNvSpPr/>
          <p:nvPr/>
        </p:nvSpPr>
        <p:spPr>
          <a:xfrm>
            <a:off x="540317" y="5488670"/>
            <a:ext cx="4657800" cy="113203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50" name="Google Shape;77;p14"/>
          <p:cNvGrpSpPr/>
          <p:nvPr/>
        </p:nvGrpSpPr>
        <p:grpSpPr>
          <a:xfrm>
            <a:off x="375767" y="5806109"/>
            <a:ext cx="376200" cy="500301"/>
            <a:chOff x="123575" y="4314050"/>
            <a:chExt cx="376200" cy="409625"/>
          </a:xfrm>
        </p:grpSpPr>
        <p:sp>
          <p:nvSpPr>
            <p:cNvPr id="51" name="Google Shape;78;p14"/>
            <p:cNvSpPr/>
            <p:nvPr/>
          </p:nvSpPr>
          <p:spPr>
            <a:xfrm>
              <a:off x="123575"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p14"/>
            <p:cNvSpPr txBox="1"/>
            <p:nvPr/>
          </p:nvSpPr>
          <p:spPr>
            <a:xfrm>
              <a:off x="133100" y="43140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_tradnl" sz="2800" b="1" dirty="0" smtClean="0">
                  <a:solidFill>
                    <a:srgbClr val="FFFFFF"/>
                  </a:solidFill>
                  <a:latin typeface="Calibri"/>
                  <a:ea typeface="Calibri"/>
                  <a:cs typeface="Calibri"/>
                  <a:sym typeface="Calibri"/>
                </a:rPr>
                <a:t>3</a:t>
              </a:r>
              <a:endParaRPr sz="2800" b="1" dirty="0">
                <a:solidFill>
                  <a:srgbClr val="FFFFFF"/>
                </a:solidFill>
                <a:latin typeface="Calibri"/>
                <a:ea typeface="Calibri"/>
                <a:cs typeface="Calibri"/>
                <a:sym typeface="Calibri"/>
              </a:endParaRPr>
            </a:p>
          </p:txBody>
        </p:sp>
      </p:grpSp>
      <p:pic>
        <p:nvPicPr>
          <p:cNvPr id="33" name="Imagen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ANTES DE COMENZAR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03" name="Google Shape;103;p15"/>
          <p:cNvPicPr preferRelativeResize="0"/>
          <p:nvPr/>
        </p:nvPicPr>
        <p:blipFill>
          <a:blip r:embed="rId3">
            <a:alphaModFix/>
          </a:blip>
          <a:stretch>
            <a:fillRect/>
          </a:stretch>
        </p:blipFill>
        <p:spPr>
          <a:xfrm>
            <a:off x="6545737" y="1296900"/>
            <a:ext cx="2677425" cy="5696166"/>
          </a:xfrm>
          <a:prstGeom prst="rect">
            <a:avLst/>
          </a:prstGeom>
          <a:noFill/>
          <a:ln>
            <a:noFill/>
          </a:ln>
        </p:spPr>
      </p:pic>
      <p:sp>
        <p:nvSpPr>
          <p:cNvPr id="22"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ALGUNAS PREGUNTAS</a:t>
            </a:r>
          </a:p>
          <a:p>
            <a:endParaRPr lang="x-none" b="1" dirty="0">
              <a:latin typeface="Calibri" panose="020F0502020204030204" pitchFamily="34" charset="0"/>
              <a:ea typeface="Roboto"/>
              <a:cs typeface="Calibri" panose="020F0502020204030204" pitchFamily="34" charset="0"/>
              <a:sym typeface="Roboto"/>
            </a:endParaRPr>
          </a:p>
        </p:txBody>
      </p:sp>
      <p:sp>
        <p:nvSpPr>
          <p:cNvPr id="4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30" name="Google Shape;89;p15"/>
          <p:cNvGrpSpPr/>
          <p:nvPr/>
        </p:nvGrpSpPr>
        <p:grpSpPr>
          <a:xfrm>
            <a:off x="375767" y="3582322"/>
            <a:ext cx="5889275" cy="1431588"/>
            <a:chOff x="466025" y="2206962"/>
            <a:chExt cx="5889275" cy="1431588"/>
          </a:xfrm>
        </p:grpSpPr>
        <p:sp>
          <p:nvSpPr>
            <p:cNvPr id="32"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33" name="Google Shape;91;p15"/>
            <p:cNvPicPr preferRelativeResize="0"/>
            <p:nvPr/>
          </p:nvPicPr>
          <p:blipFill>
            <a:blip r:embed="rId4">
              <a:alphaModFix/>
            </a:blip>
            <a:stretch>
              <a:fillRect/>
            </a:stretch>
          </p:blipFill>
          <p:spPr>
            <a:xfrm>
              <a:off x="5878200" y="2206962"/>
              <a:ext cx="477100" cy="477100"/>
            </a:xfrm>
            <a:prstGeom prst="rect">
              <a:avLst/>
            </a:prstGeom>
            <a:noFill/>
            <a:ln>
              <a:noFill/>
            </a:ln>
          </p:spPr>
        </p:pic>
      </p:grpSp>
      <p:sp>
        <p:nvSpPr>
          <p:cNvPr id="31" name="Google Shape;97;p15"/>
          <p:cNvSpPr txBox="1"/>
          <p:nvPr/>
        </p:nvSpPr>
        <p:spPr>
          <a:xfrm>
            <a:off x="716617" y="4250052"/>
            <a:ext cx="3819550" cy="3636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a:latin typeface="Calibri" panose="020F0502020204030204" pitchFamily="34" charset="0"/>
                <a:ea typeface="Roboto Medium"/>
                <a:cs typeface="Calibri" panose="020F0502020204030204" pitchFamily="34" charset="0"/>
                <a:sym typeface="Roboto Medium"/>
              </a:rPr>
              <a:t>¿Es seguro</a:t>
            </a:r>
            <a:r>
              <a:rPr lang="es-ES_tradnl" sz="1800" dirty="0" smtClean="0">
                <a:latin typeface="Calibri" panose="020F0502020204030204" pitchFamily="34" charset="0"/>
                <a:ea typeface="Roboto Medium"/>
                <a:cs typeface="Calibri" panose="020F0502020204030204" pitchFamily="34" charset="0"/>
                <a:sym typeface="Roboto Medium"/>
              </a:rPr>
              <a:t>?</a:t>
            </a:r>
            <a:endParaRPr lang="es-ES_tradnl" sz="1800" dirty="0">
              <a:latin typeface="Calibri" panose="020F0502020204030204" pitchFamily="34" charset="0"/>
              <a:ea typeface="Roboto Medium"/>
              <a:cs typeface="Calibri" panose="020F0502020204030204" pitchFamily="34" charset="0"/>
              <a:sym typeface="Roboto Medium"/>
            </a:endParaRPr>
          </a:p>
        </p:txBody>
      </p:sp>
      <p:sp>
        <p:nvSpPr>
          <p:cNvPr id="34" name="Google Shape;99;p15"/>
          <p:cNvSpPr txBox="1"/>
          <p:nvPr/>
        </p:nvSpPr>
        <p:spPr>
          <a:xfrm>
            <a:off x="506729" y="6719899"/>
            <a:ext cx="5388800" cy="198385"/>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100" b="1" dirty="0">
                <a:solidFill>
                  <a:srgbClr val="76384D"/>
                </a:solidFill>
                <a:latin typeface="Calibri" panose="020F0502020204030204" pitchFamily="34" charset="0"/>
                <a:ea typeface="Roboto"/>
                <a:cs typeface="Calibri" panose="020F0502020204030204" pitchFamily="34" charset="0"/>
                <a:sym typeface="Roboto"/>
              </a:rPr>
              <a:t>¡Compartan </a:t>
            </a:r>
            <a:r>
              <a:rPr lang="x-none" sz="2100" b="1" dirty="0" smtClean="0">
                <a:solidFill>
                  <a:srgbClr val="76384D"/>
                </a:solidFill>
                <a:latin typeface="Calibri" panose="020F0502020204030204" pitchFamily="34" charset="0"/>
                <a:ea typeface="Roboto"/>
                <a:cs typeface="Calibri" panose="020F0502020204030204" pitchFamily="34" charset="0"/>
                <a:sym typeface="Roboto"/>
              </a:rPr>
              <a:t>experiencias </a:t>
            </a:r>
            <a:r>
              <a:rPr lang="x-none" sz="2100" dirty="0">
                <a:solidFill>
                  <a:srgbClr val="76384D"/>
                </a:solidFill>
                <a:latin typeface="Calibri" panose="020F0502020204030204" pitchFamily="34" charset="0"/>
                <a:ea typeface="Roboto"/>
                <a:cs typeface="Calibri" panose="020F0502020204030204" pitchFamily="34" charset="0"/>
                <a:sym typeface="Roboto"/>
              </a:rPr>
              <a:t>con sus compañeros! </a:t>
            </a:r>
            <a:endParaRPr sz="2000" dirty="0">
              <a:solidFill>
                <a:srgbClr val="76384D"/>
              </a:solidFill>
              <a:latin typeface="Calibri" panose="020F0502020204030204" pitchFamily="34" charset="0"/>
              <a:ea typeface="Roboto"/>
              <a:cs typeface="Calibri" panose="020F0502020204030204" pitchFamily="34" charset="0"/>
              <a:sym typeface="Roboto"/>
            </a:endParaRPr>
          </a:p>
        </p:txBody>
      </p:sp>
      <p:sp>
        <p:nvSpPr>
          <p:cNvPr id="53" name="Google Shape;98;p15"/>
          <p:cNvSpPr txBox="1"/>
          <p:nvPr/>
        </p:nvSpPr>
        <p:spPr>
          <a:xfrm>
            <a:off x="680648" y="5636319"/>
            <a:ext cx="5440500" cy="4830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smtClean="0">
                <a:latin typeface="Calibri" panose="020F0502020204030204" pitchFamily="34" charset="0"/>
                <a:ea typeface="Roboto Medium"/>
                <a:cs typeface="Calibri" panose="020F0502020204030204" pitchFamily="34" charset="0"/>
                <a:sym typeface="Roboto Medium"/>
              </a:rPr>
              <a:t>¿</a:t>
            </a:r>
            <a:r>
              <a:rPr lang="es-ES_tradnl" sz="1800" dirty="0">
                <a:latin typeface="Calibri" panose="020F0502020204030204" pitchFamily="34" charset="0"/>
                <a:ea typeface="Roboto Medium"/>
                <a:cs typeface="Calibri" panose="020F0502020204030204" pitchFamily="34" charset="0"/>
                <a:sym typeface="Roboto Medium"/>
              </a:rPr>
              <a:t>Qué ventajas y desventajas </a:t>
            </a:r>
            <a:r>
              <a:rPr lang="es-ES_tradnl" sz="1800" dirty="0" smtClean="0">
                <a:latin typeface="Calibri" panose="020F0502020204030204" pitchFamily="34" charset="0"/>
                <a:ea typeface="Roboto Medium"/>
                <a:cs typeface="Calibri" panose="020F0502020204030204" pitchFamily="34" charset="0"/>
                <a:sym typeface="Roboto Medium"/>
              </a:rPr>
              <a:t>tiene?</a:t>
            </a:r>
            <a:endParaRPr lang="es-ES_tradnl" sz="1800" dirty="0">
              <a:latin typeface="Calibri" panose="020F0502020204030204" pitchFamily="34" charset="0"/>
              <a:ea typeface="Roboto Medium"/>
              <a:cs typeface="Calibri" panose="020F0502020204030204" pitchFamily="34" charset="0"/>
              <a:sym typeface="Roboto Medium"/>
            </a:endParaRPr>
          </a:p>
        </p:txBody>
      </p:sp>
      <p:grpSp>
        <p:nvGrpSpPr>
          <p:cNvPr id="54" name="Google Shape;89;p15"/>
          <p:cNvGrpSpPr/>
          <p:nvPr/>
        </p:nvGrpSpPr>
        <p:grpSpPr>
          <a:xfrm>
            <a:off x="375767" y="5034958"/>
            <a:ext cx="5889275" cy="1431588"/>
            <a:chOff x="466025" y="2206962"/>
            <a:chExt cx="5889275" cy="1431588"/>
          </a:xfrm>
        </p:grpSpPr>
        <p:sp>
          <p:nvSpPr>
            <p:cNvPr id="55"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56" name="Google Shape;91;p15"/>
            <p:cNvPicPr preferRelativeResize="0"/>
            <p:nvPr/>
          </p:nvPicPr>
          <p:blipFill>
            <a:blip r:embed="rId4">
              <a:alphaModFix/>
            </a:blip>
            <a:stretch>
              <a:fillRect/>
            </a:stretch>
          </p:blipFill>
          <p:spPr>
            <a:xfrm>
              <a:off x="5878200" y="2206962"/>
              <a:ext cx="477100" cy="477100"/>
            </a:xfrm>
            <a:prstGeom prst="rect">
              <a:avLst/>
            </a:prstGeom>
            <a:noFill/>
            <a:ln>
              <a:noFill/>
            </a:ln>
          </p:spPr>
        </p:pic>
      </p:grpSp>
      <p:grpSp>
        <p:nvGrpSpPr>
          <p:cNvPr id="58" name="Google Shape;89;p15"/>
          <p:cNvGrpSpPr/>
          <p:nvPr/>
        </p:nvGrpSpPr>
        <p:grpSpPr>
          <a:xfrm>
            <a:off x="375767" y="2129686"/>
            <a:ext cx="5889275" cy="1431588"/>
            <a:chOff x="466025" y="2206962"/>
            <a:chExt cx="5889275" cy="1431588"/>
          </a:xfrm>
        </p:grpSpPr>
        <p:sp>
          <p:nvSpPr>
            <p:cNvPr id="60"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61" name="Google Shape;91;p15"/>
            <p:cNvPicPr preferRelativeResize="0"/>
            <p:nvPr/>
          </p:nvPicPr>
          <p:blipFill>
            <a:blip r:embed="rId4">
              <a:alphaModFix/>
            </a:blip>
            <a:stretch>
              <a:fillRect/>
            </a:stretch>
          </p:blipFill>
          <p:spPr>
            <a:xfrm>
              <a:off x="5878200" y="2206962"/>
              <a:ext cx="477100" cy="477100"/>
            </a:xfrm>
            <a:prstGeom prst="rect">
              <a:avLst/>
            </a:prstGeom>
            <a:noFill/>
            <a:ln>
              <a:noFill/>
            </a:ln>
          </p:spPr>
        </p:pic>
      </p:grpSp>
      <p:sp>
        <p:nvSpPr>
          <p:cNvPr id="59" name="Google Shape;97;p15"/>
          <p:cNvSpPr txBox="1"/>
          <p:nvPr/>
        </p:nvSpPr>
        <p:spPr>
          <a:xfrm>
            <a:off x="716617" y="2797416"/>
            <a:ext cx="4688476" cy="377454"/>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a:latin typeface="Calibri" panose="020F0502020204030204" pitchFamily="34" charset="0"/>
                <a:ea typeface="Roboto Medium"/>
                <a:cs typeface="Calibri" panose="020F0502020204030204" pitchFamily="34" charset="0"/>
                <a:sym typeface="Roboto Medium"/>
              </a:rPr>
              <a:t>¿Qué función tiene este sistema en un vehículo</a:t>
            </a:r>
            <a:r>
              <a:rPr lang="es-ES_tradnl" sz="1800" dirty="0" smtClean="0">
                <a:latin typeface="Calibri" panose="020F0502020204030204" pitchFamily="34" charset="0"/>
                <a:ea typeface="Roboto Medium"/>
                <a:cs typeface="Calibri" panose="020F0502020204030204" pitchFamily="34" charset="0"/>
                <a:sym typeface="Roboto Medium"/>
              </a:rPr>
              <a:t>?</a:t>
            </a:r>
            <a:endParaRPr lang="es-ES_tradnl" sz="1800" dirty="0">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8" name="Grupo 7"/>
          <p:cNvGrpSpPr/>
          <p:nvPr/>
        </p:nvGrpSpPr>
        <p:grpSpPr>
          <a:xfrm>
            <a:off x="4461133" y="2483807"/>
            <a:ext cx="4848912" cy="1525000"/>
            <a:chOff x="4461133" y="3098700"/>
            <a:chExt cx="4848912" cy="1525000"/>
          </a:xfrm>
        </p:grpSpPr>
        <p:sp>
          <p:nvSpPr>
            <p:cNvPr id="29"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4" name="Google Shape;80;p14"/>
            <p:cNvSpPr txBox="1"/>
            <p:nvPr/>
          </p:nvSpPr>
          <p:spPr>
            <a:xfrm>
              <a:off x="4851225" y="3548875"/>
              <a:ext cx="404445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Reconocerás el </a:t>
              </a:r>
              <a:r>
                <a:rPr lang="es-ES_tradnl" sz="1600" b="1" dirty="0">
                  <a:solidFill>
                    <a:srgbClr val="76384D"/>
                  </a:solidFill>
                  <a:latin typeface="Calibri" panose="020F0502020204030204" pitchFamily="34" charset="0"/>
                  <a:ea typeface="Roboto"/>
                  <a:cs typeface="Calibri" panose="020F0502020204030204" pitchFamily="34" charset="0"/>
                  <a:sym typeface="Roboto"/>
                </a:rPr>
                <a:t>sistema </a:t>
              </a:r>
              <a:r>
                <a:rPr lang="es-ES_tradnl" sz="1600" b="1" dirty="0" err="1" smtClean="0">
                  <a:solidFill>
                    <a:srgbClr val="76384D"/>
                  </a:solidFill>
                  <a:latin typeface="Calibri" panose="020F0502020204030204" pitchFamily="34" charset="0"/>
                  <a:ea typeface="Roboto"/>
                  <a:cs typeface="Calibri" panose="020F0502020204030204" pitchFamily="34" charset="0"/>
                  <a:sym typeface="Roboto"/>
                </a:rPr>
                <a:t>start</a:t>
              </a:r>
              <a:r>
                <a:rPr lang="es-ES_tradnl" sz="1600" b="1" dirty="0" smtClean="0">
                  <a:solidFill>
                    <a:srgbClr val="76384D"/>
                  </a:solidFill>
                  <a:latin typeface="Calibri" panose="020F0502020204030204" pitchFamily="34" charset="0"/>
                  <a:ea typeface="Roboto"/>
                  <a:cs typeface="Calibri" panose="020F0502020204030204" pitchFamily="34" charset="0"/>
                  <a:sym typeface="Roboto"/>
                </a:rPr>
                <a:t> stop</a:t>
              </a:r>
              <a:r>
                <a:rPr lang="es-ES_tradnl" sz="1600" dirty="0" smtClean="0">
                  <a:latin typeface="Calibri" panose="020F0502020204030204" pitchFamily="34" charset="0"/>
                  <a:ea typeface="Roboto"/>
                  <a:cs typeface="Calibri" panose="020F0502020204030204" pitchFamily="34" charset="0"/>
                  <a:sym typeface="Roboto"/>
                </a:rPr>
                <a:t> en</a:t>
              </a:r>
              <a:r>
                <a:rPr lang="es-ES" sz="1600" dirty="0" smtClean="0">
                  <a:latin typeface="Calibri" panose="020F0502020204030204" pitchFamily="34" charset="0"/>
                  <a:ea typeface="Roboto"/>
                  <a:cs typeface="Calibri" panose="020F0502020204030204" pitchFamily="34" charset="0"/>
                  <a:sym typeface="Roboto"/>
                </a:rPr>
                <a:t> </a:t>
              </a:r>
              <a:r>
                <a:rPr lang="es-ES_tradnl" sz="1600" dirty="0" smtClean="0">
                  <a:latin typeface="Calibri" panose="020F0502020204030204" pitchFamily="34" charset="0"/>
                  <a:ea typeface="Roboto"/>
                  <a:cs typeface="Calibri" panose="020F0502020204030204" pitchFamily="34" charset="0"/>
                  <a:sym typeface="Roboto"/>
                </a:rPr>
                <a:t>manuales </a:t>
              </a:r>
              <a:r>
                <a:rPr lang="es-ES_tradnl" sz="1600" dirty="0">
                  <a:latin typeface="Calibri" panose="020F0502020204030204" pitchFamily="34" charset="0"/>
                  <a:ea typeface="Roboto"/>
                  <a:cs typeface="Calibri" panose="020F0502020204030204" pitchFamily="34" charset="0"/>
                  <a:sym typeface="Roboto"/>
                </a:rPr>
                <a:t>de fábrica de diferentes modelos de vehículos</a:t>
              </a:r>
              <a:r>
                <a:rPr lang="es-ES_tradnl" sz="1600" dirty="0" smtClean="0">
                  <a:latin typeface="Calibri" panose="020F0502020204030204" pitchFamily="34" charset="0"/>
                  <a:ea typeface="Roboto"/>
                  <a:cs typeface="Calibri" panose="020F0502020204030204" pitchFamily="34" charset="0"/>
                  <a:sym typeface="Roboto"/>
                </a:rPr>
                <a:t>.</a:t>
              </a:r>
              <a:endParaRPr lang="es-ES_tradnl" sz="1600" dirty="0">
                <a:latin typeface="Calibri" panose="020F0502020204030204" pitchFamily="34" charset="0"/>
                <a:ea typeface="Roboto"/>
                <a:cs typeface="Calibri" panose="020F0502020204030204" pitchFamily="34" charset="0"/>
                <a:sym typeface="Roboto"/>
              </a:endParaRPr>
            </a:p>
          </p:txBody>
        </p:sp>
        <p:grpSp>
          <p:nvGrpSpPr>
            <p:cNvPr id="30" name="Google Shape;74;p14"/>
            <p:cNvGrpSpPr/>
            <p:nvPr/>
          </p:nvGrpSpPr>
          <p:grpSpPr>
            <a:xfrm>
              <a:off x="8933845" y="3673062"/>
              <a:ext cx="376200" cy="395325"/>
              <a:chOff x="5136812" y="3499650"/>
              <a:chExt cx="376200" cy="395325"/>
            </a:xfrm>
          </p:grpSpPr>
          <p:sp>
            <p:nvSpPr>
              <p:cNvPr id="31" name="Google Shape;75;p14"/>
              <p:cNvSpPr/>
              <p:nvPr/>
            </p:nvSpPr>
            <p:spPr>
              <a:xfrm>
                <a:off x="5136812"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p14"/>
              <p:cNvSpPr txBox="1"/>
              <p:nvPr/>
            </p:nvSpPr>
            <p:spPr>
              <a:xfrm>
                <a:off x="5146337" y="34996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nvGrpSpPr>
          <p:cNvPr id="9" name="Grupo 8"/>
          <p:cNvGrpSpPr/>
          <p:nvPr/>
        </p:nvGrpSpPr>
        <p:grpSpPr>
          <a:xfrm>
            <a:off x="4462013" y="4071779"/>
            <a:ext cx="4848032" cy="1525000"/>
            <a:chOff x="4462013" y="4889825"/>
            <a:chExt cx="4848032" cy="1525000"/>
          </a:xfrm>
        </p:grpSpPr>
        <p:sp>
          <p:nvSpPr>
            <p:cNvPr id="36" name="Google Shape;73;p14"/>
            <p:cNvSpPr/>
            <p:nvPr/>
          </p:nvSpPr>
          <p:spPr>
            <a:xfrm>
              <a:off x="4462013" y="4889825"/>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34" name="Google Shape;81;p14"/>
            <p:cNvSpPr txBox="1"/>
            <p:nvPr/>
          </p:nvSpPr>
          <p:spPr>
            <a:xfrm>
              <a:off x="4851225" y="5372600"/>
              <a:ext cx="375660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Identificarás el mantenimiento del </a:t>
              </a:r>
              <a:r>
                <a:rPr lang="es-ES_tradnl" sz="1600" b="1" dirty="0">
                  <a:solidFill>
                    <a:srgbClr val="76384D"/>
                  </a:solidFill>
                  <a:latin typeface="Calibri" panose="020F0502020204030204" pitchFamily="34" charset="0"/>
                  <a:ea typeface="Roboto"/>
                  <a:cs typeface="Calibri" panose="020F0502020204030204" pitchFamily="34" charset="0"/>
                  <a:sym typeface="Roboto"/>
                </a:rPr>
                <a:t>sistema </a:t>
              </a:r>
              <a:r>
                <a:rPr lang="es-ES_tradnl" sz="1600" b="1" dirty="0" err="1">
                  <a:solidFill>
                    <a:srgbClr val="76384D"/>
                  </a:solidFill>
                  <a:latin typeface="Calibri" panose="020F0502020204030204" pitchFamily="34" charset="0"/>
                  <a:ea typeface="Roboto"/>
                  <a:cs typeface="Calibri" panose="020F0502020204030204" pitchFamily="34" charset="0"/>
                  <a:sym typeface="Roboto"/>
                </a:rPr>
                <a:t>start</a:t>
              </a:r>
              <a:r>
                <a:rPr lang="es-ES_tradnl" sz="1600" b="1" dirty="0">
                  <a:solidFill>
                    <a:srgbClr val="76384D"/>
                  </a:solidFill>
                  <a:latin typeface="Calibri" panose="020F0502020204030204" pitchFamily="34" charset="0"/>
                  <a:ea typeface="Roboto"/>
                  <a:cs typeface="Calibri" panose="020F0502020204030204" pitchFamily="34" charset="0"/>
                  <a:sym typeface="Roboto"/>
                </a:rPr>
                <a:t> stop</a:t>
              </a:r>
              <a:r>
                <a:rPr lang="es-ES_tradnl" sz="1600" dirty="0" smtClean="0">
                  <a:latin typeface="Calibri" panose="020F0502020204030204" pitchFamily="34" charset="0"/>
                  <a:ea typeface="Roboto"/>
                  <a:cs typeface="Calibri" panose="020F0502020204030204" pitchFamily="34" charset="0"/>
                  <a:sym typeface="Roboto"/>
                </a:rPr>
                <a:t> </a:t>
              </a:r>
              <a:r>
                <a:rPr lang="es-ES_tradnl" sz="1600" dirty="0">
                  <a:latin typeface="Calibri" panose="020F0502020204030204" pitchFamily="34" charset="0"/>
                  <a:ea typeface="Roboto"/>
                  <a:cs typeface="Calibri" panose="020F0502020204030204" pitchFamily="34" charset="0"/>
                  <a:sym typeface="Roboto"/>
                </a:rPr>
                <a:t>en manuales de fábrica en diferentes modelos de vehículos</a:t>
              </a:r>
              <a:r>
                <a:rPr lang="es-ES_tradnl" sz="1600" dirty="0" smtClean="0">
                  <a:latin typeface="Calibri" panose="020F0502020204030204" pitchFamily="34" charset="0"/>
                  <a:ea typeface="Roboto"/>
                  <a:cs typeface="Calibri" panose="020F0502020204030204" pitchFamily="34" charset="0"/>
                  <a:sym typeface="Roboto"/>
                </a:rPr>
                <a:t>.</a:t>
              </a:r>
              <a:endParaRPr lang="es-ES_tradnl" sz="1600" dirty="0">
                <a:latin typeface="Calibri" panose="020F0502020204030204" pitchFamily="34" charset="0"/>
                <a:ea typeface="Roboto"/>
                <a:cs typeface="Calibri" panose="020F0502020204030204" pitchFamily="34" charset="0"/>
                <a:sym typeface="Roboto"/>
              </a:endParaRPr>
            </a:p>
          </p:txBody>
        </p:sp>
        <p:grpSp>
          <p:nvGrpSpPr>
            <p:cNvPr id="37" name="Google Shape;77;p14"/>
            <p:cNvGrpSpPr/>
            <p:nvPr/>
          </p:nvGrpSpPr>
          <p:grpSpPr>
            <a:xfrm>
              <a:off x="8933845" y="5458326"/>
              <a:ext cx="376200" cy="400099"/>
              <a:chOff x="4759957" y="4323576"/>
              <a:chExt cx="376200" cy="400099"/>
            </a:xfrm>
          </p:grpSpPr>
          <p:sp>
            <p:nvSpPr>
              <p:cNvPr id="38" name="Google Shape;78;p14"/>
              <p:cNvSpPr/>
              <p:nvPr/>
            </p:nvSpPr>
            <p:spPr>
              <a:xfrm>
                <a:off x="4759957"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p14"/>
              <p:cNvSpPr txBox="1"/>
              <p:nvPr/>
            </p:nvSpPr>
            <p:spPr>
              <a:xfrm>
                <a:off x="4769791" y="4323576"/>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sp>
        <p:nvSpPr>
          <p:cNvPr id="5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20" name="Grupo 8"/>
          <p:cNvGrpSpPr/>
          <p:nvPr/>
        </p:nvGrpSpPr>
        <p:grpSpPr>
          <a:xfrm>
            <a:off x="4462013" y="5630879"/>
            <a:ext cx="4848032" cy="1525000"/>
            <a:chOff x="4462013" y="4889825"/>
            <a:chExt cx="4848032" cy="1525000"/>
          </a:xfrm>
        </p:grpSpPr>
        <p:sp>
          <p:nvSpPr>
            <p:cNvPr id="21" name="Google Shape;73;p14"/>
            <p:cNvSpPr/>
            <p:nvPr/>
          </p:nvSpPr>
          <p:spPr>
            <a:xfrm>
              <a:off x="4462013" y="4889825"/>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3" name="Google Shape;81;p14"/>
            <p:cNvSpPr txBox="1"/>
            <p:nvPr/>
          </p:nvSpPr>
          <p:spPr>
            <a:xfrm>
              <a:off x="4851225" y="5372600"/>
              <a:ext cx="375660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Aplicarás el mantenimiento del </a:t>
              </a:r>
              <a:r>
                <a:rPr lang="es-ES_tradnl" sz="1600" b="1" dirty="0">
                  <a:solidFill>
                    <a:srgbClr val="76384D"/>
                  </a:solidFill>
                  <a:latin typeface="Calibri" panose="020F0502020204030204" pitchFamily="34" charset="0"/>
                  <a:ea typeface="Roboto"/>
                  <a:cs typeface="Calibri" panose="020F0502020204030204" pitchFamily="34" charset="0"/>
                  <a:sym typeface="Roboto"/>
                </a:rPr>
                <a:t>sistema </a:t>
              </a:r>
              <a:r>
                <a:rPr lang="es-ES_tradnl" sz="1600" b="1" dirty="0" err="1">
                  <a:solidFill>
                    <a:srgbClr val="76384D"/>
                  </a:solidFill>
                  <a:latin typeface="Calibri" panose="020F0502020204030204" pitchFamily="34" charset="0"/>
                  <a:ea typeface="Roboto"/>
                  <a:cs typeface="Calibri" panose="020F0502020204030204" pitchFamily="34" charset="0"/>
                  <a:sym typeface="Roboto"/>
                </a:rPr>
                <a:t>start</a:t>
              </a:r>
              <a:r>
                <a:rPr lang="es-ES_tradnl" sz="1600" b="1" dirty="0">
                  <a:solidFill>
                    <a:srgbClr val="76384D"/>
                  </a:solidFill>
                  <a:latin typeface="Calibri" panose="020F0502020204030204" pitchFamily="34" charset="0"/>
                  <a:ea typeface="Roboto"/>
                  <a:cs typeface="Calibri" panose="020F0502020204030204" pitchFamily="34" charset="0"/>
                  <a:sym typeface="Roboto"/>
                </a:rPr>
                <a:t> </a:t>
              </a:r>
              <a:r>
                <a:rPr lang="es-ES_tradnl" sz="1600" b="1" dirty="0" smtClean="0">
                  <a:solidFill>
                    <a:srgbClr val="76384D"/>
                  </a:solidFill>
                  <a:latin typeface="Calibri" panose="020F0502020204030204" pitchFamily="34" charset="0"/>
                  <a:ea typeface="Roboto"/>
                  <a:cs typeface="Calibri" panose="020F0502020204030204" pitchFamily="34" charset="0"/>
                  <a:sym typeface="Roboto"/>
                </a:rPr>
                <a:t>stop.</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25" name="Google Shape;77;p14"/>
            <p:cNvGrpSpPr/>
            <p:nvPr/>
          </p:nvGrpSpPr>
          <p:grpSpPr>
            <a:xfrm>
              <a:off x="8933845" y="5458326"/>
              <a:ext cx="376200" cy="400099"/>
              <a:chOff x="4759957" y="4323576"/>
              <a:chExt cx="376200" cy="400099"/>
            </a:xfrm>
          </p:grpSpPr>
          <p:sp>
            <p:nvSpPr>
              <p:cNvPr id="26" name="Google Shape;78;p14"/>
              <p:cNvSpPr/>
              <p:nvPr/>
            </p:nvSpPr>
            <p:spPr>
              <a:xfrm>
                <a:off x="4759957"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p14"/>
              <p:cNvSpPr txBox="1"/>
              <p:nvPr/>
            </p:nvSpPr>
            <p:spPr>
              <a:xfrm>
                <a:off x="4769791" y="4323576"/>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_tradnl" sz="2800" b="1" dirty="0" smtClean="0">
                    <a:solidFill>
                      <a:srgbClr val="FFFFFF"/>
                    </a:solidFill>
                    <a:latin typeface="Calibri"/>
                    <a:ea typeface="Calibri"/>
                    <a:cs typeface="Calibri"/>
                    <a:sym typeface="Calibri"/>
                  </a:rPr>
                  <a:t>3</a:t>
                </a:r>
                <a:endParaRPr sz="2800" b="1" dirty="0">
                  <a:solidFill>
                    <a:srgbClr val="FFFFFF"/>
                  </a:solidFill>
                  <a:latin typeface="Calibri"/>
                  <a:ea typeface="Calibri"/>
                  <a:cs typeface="Calibri"/>
                  <a:sym typeface="Calibri"/>
                </a:endParaRPr>
              </a:p>
            </p:txBody>
          </p:sp>
        </p:grpSp>
      </p:grpSp>
      <p:pic>
        <p:nvPicPr>
          <p:cNvPr id="28" name="Imagen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33" name="Google Shape;154;p5"/>
          <p:cNvSpPr txBox="1"/>
          <p:nvPr/>
        </p:nvSpPr>
        <p:spPr>
          <a:xfrm>
            <a:off x="4063852" y="2114432"/>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a:t>
            </a:r>
            <a:r>
              <a:rPr lang="es-CL" sz="1600" b="1" dirty="0" smtClean="0">
                <a:solidFill>
                  <a:schemeClr val="tx1"/>
                </a:solidFill>
                <a:latin typeface="Calibri" panose="020F0502020204030204" pitchFamily="34" charset="0"/>
                <a:cs typeface="Calibri" panose="020F0502020204030204" pitchFamily="34" charset="0"/>
              </a:rPr>
              <a:t>en condiciones </a:t>
            </a:r>
            <a:r>
              <a:rPr lang="es-CL" sz="1600" b="1" dirty="0">
                <a:solidFill>
                  <a:schemeClr val="tx1"/>
                </a:solidFill>
                <a:latin typeface="Calibri" panose="020F0502020204030204" pitchFamily="34" charset="0"/>
                <a:cs typeface="Calibri" panose="020F0502020204030204" pitchFamily="34" charset="0"/>
              </a:rPr>
              <a:t>de:</a:t>
            </a:r>
            <a:endParaRPr b="1" dirty="0">
              <a:solidFill>
                <a:schemeClr val="tx1"/>
              </a:solidFill>
              <a:latin typeface="Calibri" panose="020F0502020204030204" pitchFamily="34" charset="0"/>
              <a:cs typeface="Calibri" panose="020F0502020204030204" pitchFamily="34" charset="0"/>
            </a:endParaRPr>
          </a:p>
        </p:txBody>
      </p:sp>
      <p:sp>
        <p:nvSpPr>
          <p:cNvPr id="35"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
        <p:nvSpPr>
          <p:cNvPr id="42" name="Google Shape;82;p14"/>
          <p:cNvSpPr txBox="1"/>
          <p:nvPr/>
        </p:nvSpPr>
        <p:spPr>
          <a:xfrm>
            <a:off x="375975" y="1670832"/>
            <a:ext cx="5192504" cy="409500"/>
          </a:xfrm>
          <a:prstGeom prst="rect">
            <a:avLst/>
          </a:prstGeom>
          <a:noFill/>
          <a:ln>
            <a:noFill/>
          </a:ln>
        </p:spPr>
        <p:txBody>
          <a:bodyPr spcFirstLastPara="1" wrap="square" lIns="91425" tIns="91425" rIns="91425" bIns="91425" anchor="ctr" anchorCtr="0">
            <a:noAutofit/>
          </a:bodyPr>
          <a:lstStyle/>
          <a:p>
            <a:pPr lvl="0">
              <a:lnSpc>
                <a:spcPct val="90000"/>
              </a:lnSpc>
            </a:pPr>
            <a:r>
              <a:rPr lang="es-ES" sz="2000" dirty="0" smtClean="0">
                <a:solidFill>
                  <a:srgbClr val="FF0000"/>
                </a:solidFill>
                <a:latin typeface="Calibri" panose="020F0502020204030204" pitchFamily="34" charset="0"/>
                <a:ea typeface="Roboto"/>
                <a:cs typeface="Calibri" panose="020F0502020204030204" pitchFamily="34" charset="0"/>
                <a:sym typeface="Roboto"/>
              </a:rPr>
              <a:t>ARRANQUE</a:t>
            </a:r>
            <a:r>
              <a:rPr lang="es-ES" sz="2000" b="1" dirty="0" smtClean="0">
                <a:solidFill>
                  <a:srgbClr val="741B47"/>
                </a:solidFill>
                <a:latin typeface="Calibri" panose="020F0502020204030204" pitchFamily="34" charset="0"/>
                <a:ea typeface="Roboto"/>
                <a:cs typeface="Calibri" panose="020F0502020204030204" pitchFamily="34" charset="0"/>
                <a:sym typeface="Roboto"/>
              </a:rPr>
              <a:t> </a:t>
            </a:r>
            <a:r>
              <a:rPr lang="es-ES" sz="2000" b="1" dirty="0">
                <a:solidFill>
                  <a:srgbClr val="741B47"/>
                </a:solidFill>
                <a:latin typeface="Calibri" panose="020F0502020204030204" pitchFamily="34" charset="0"/>
                <a:ea typeface="Roboto"/>
                <a:cs typeface="Calibri" panose="020F0502020204030204" pitchFamily="34" charset="0"/>
                <a:sym typeface="Roboto"/>
              </a:rPr>
              <a:t>START </a:t>
            </a:r>
            <a:r>
              <a:rPr lang="es-ES" sz="2000" b="1" dirty="0" smtClean="0">
                <a:solidFill>
                  <a:srgbClr val="741B47"/>
                </a:solidFill>
                <a:latin typeface="Calibri" panose="020F0502020204030204" pitchFamily="34" charset="0"/>
                <a:ea typeface="Roboto"/>
                <a:cs typeface="Calibri" panose="020F0502020204030204" pitchFamily="34" charset="0"/>
                <a:sym typeface="Roboto"/>
              </a:rPr>
              <a:t>STOP</a:t>
            </a:r>
            <a:endParaRPr sz="20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9" name="Google Shape;159;p18"/>
          <p:cNvSpPr/>
          <p:nvPr/>
        </p:nvSpPr>
        <p:spPr>
          <a:xfrm>
            <a:off x="650665" y="1955027"/>
            <a:ext cx="7533619" cy="3205490"/>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0" name="Google Shape;160;p18"/>
          <p:cNvSpPr txBox="1"/>
          <p:nvPr/>
        </p:nvSpPr>
        <p:spPr>
          <a:xfrm>
            <a:off x="1006680" y="2824761"/>
            <a:ext cx="4941634" cy="13731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Medium"/>
                <a:cs typeface="Calibri" panose="020F0502020204030204" pitchFamily="34" charset="0"/>
                <a:sym typeface="Roboto Medium"/>
              </a:rPr>
              <a:t>Si bien Toyota y Volkswagen tenían sistemas similares durante los años 70 y 80, estos eran caros y </a:t>
            </a:r>
            <a:r>
              <a:rPr lang="es-ES_tradnl" sz="1600" dirty="0" smtClean="0">
                <a:latin typeface="Calibri" panose="020F0502020204030204" pitchFamily="34" charset="0"/>
                <a:ea typeface="Roboto Medium"/>
                <a:cs typeface="Calibri" panose="020F0502020204030204" pitchFamily="34" charset="0"/>
                <a:sym typeface="Roboto Medium"/>
              </a:rPr>
              <a:t>engorrosos.</a:t>
            </a:r>
          </a:p>
          <a:p>
            <a:pPr lvl="0">
              <a:lnSpc>
                <a:spcPct val="115000"/>
              </a:lnSpc>
            </a:pPr>
            <a:endParaRPr lang="es-ES_tradnl" sz="1600" dirty="0">
              <a:latin typeface="Calibri" panose="020F0502020204030204" pitchFamily="34" charset="0"/>
              <a:ea typeface="Roboto Medium"/>
              <a:cs typeface="Calibri" panose="020F0502020204030204" pitchFamily="34" charset="0"/>
              <a:sym typeface="Roboto Medium"/>
            </a:endParaRPr>
          </a:p>
          <a:p>
            <a:pPr lvl="0">
              <a:lnSpc>
                <a:spcPct val="115000"/>
              </a:lnSpc>
            </a:pPr>
            <a:r>
              <a:rPr lang="es-ES_tradnl" sz="1600" dirty="0" smtClean="0">
                <a:latin typeface="Calibri" panose="020F0502020204030204" pitchFamily="34" charset="0"/>
                <a:ea typeface="Roboto Medium"/>
                <a:cs typeface="Calibri" panose="020F0502020204030204" pitchFamily="34" charset="0"/>
                <a:sym typeface="Roboto Medium"/>
              </a:rPr>
              <a:t>Desde </a:t>
            </a:r>
            <a:r>
              <a:rPr lang="es-ES_tradnl" sz="1600" dirty="0">
                <a:latin typeface="Calibri" panose="020F0502020204030204" pitchFamily="34" charset="0"/>
                <a:ea typeface="Roboto Medium"/>
                <a:cs typeface="Calibri" panose="020F0502020204030204" pitchFamily="34" charset="0"/>
                <a:sym typeface="Roboto Medium"/>
              </a:rPr>
              <a:t>el año 2006 en adelante que Bosch y </a:t>
            </a:r>
            <a:r>
              <a:rPr lang="es-ES_tradnl" sz="1600" dirty="0" err="1">
                <a:latin typeface="Calibri" panose="020F0502020204030204" pitchFamily="34" charset="0"/>
                <a:ea typeface="Roboto Medium"/>
                <a:cs typeface="Calibri" panose="020F0502020204030204" pitchFamily="34" charset="0"/>
                <a:sym typeface="Roboto Medium"/>
              </a:rPr>
              <a:t>Valeo</a:t>
            </a:r>
            <a:r>
              <a:rPr lang="es-ES_tradnl" sz="1600" dirty="0">
                <a:latin typeface="Calibri" panose="020F0502020204030204" pitchFamily="34" charset="0"/>
                <a:ea typeface="Roboto Medium"/>
                <a:cs typeface="Calibri" panose="020F0502020204030204" pitchFamily="34" charset="0"/>
                <a:sym typeface="Roboto Medium"/>
              </a:rPr>
              <a:t> han dado con el sistema que se usa en la actualidad. BMW y el Grupo PSA fueron importantes impulsores del sistema.</a:t>
            </a:r>
          </a:p>
          <a:p>
            <a:pPr lvl="0">
              <a:lnSpc>
                <a:spcPct val="115000"/>
              </a:lnSpc>
            </a:pPr>
            <a:endParaRPr lang="es-ES_tradnl" sz="1600" dirty="0">
              <a:latin typeface="Calibri" panose="020F0502020204030204" pitchFamily="34" charset="0"/>
              <a:ea typeface="Roboto Medium"/>
              <a:cs typeface="Calibri" panose="020F0502020204030204" pitchFamily="34" charset="0"/>
              <a:sym typeface="Roboto Medium"/>
            </a:endParaRPr>
          </a:p>
          <a:p>
            <a:pPr lvl="0">
              <a:lnSpc>
                <a:spcPct val="115000"/>
              </a:lnSpc>
            </a:pPr>
            <a:r>
              <a:rPr lang="es-ES_tradnl" sz="1600" dirty="0" smtClean="0">
                <a:latin typeface="Calibri" panose="020F0502020204030204" pitchFamily="34" charset="0"/>
                <a:ea typeface="Roboto Medium"/>
                <a:cs typeface="Calibri" panose="020F0502020204030204" pitchFamily="34" charset="0"/>
                <a:sym typeface="Roboto Medium"/>
              </a:rPr>
              <a:t>EL </a:t>
            </a:r>
            <a:r>
              <a:rPr lang="es-ES_tradnl" sz="1600" dirty="0">
                <a:latin typeface="Calibri" panose="020F0502020204030204" pitchFamily="34" charset="0"/>
                <a:ea typeface="Roboto Medium"/>
                <a:cs typeface="Calibri" panose="020F0502020204030204" pitchFamily="34" charset="0"/>
                <a:sym typeface="Roboto Medium"/>
              </a:rPr>
              <a:t>VW polo 1986 fue uno de los vehículos con el sistema ya instalado y funcional.</a:t>
            </a:r>
            <a:endParaRPr sz="1600" dirty="0">
              <a:latin typeface="Calibri" panose="020F0502020204030204" pitchFamily="34" charset="0"/>
              <a:ea typeface="Roboto Medium"/>
              <a:cs typeface="Calibri" panose="020F0502020204030204" pitchFamily="34" charset="0"/>
              <a:sym typeface="Roboto Medium"/>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783" y="1661528"/>
            <a:ext cx="500373" cy="477100"/>
          </a:xfrm>
          <a:prstGeom prst="rect">
            <a:avLst/>
          </a:prstGeom>
        </p:spPr>
      </p:pic>
      <p:sp>
        <p:nvSpPr>
          <p:cNvPr id="3" name="Elipse 2"/>
          <p:cNvSpPr/>
          <p:nvPr/>
        </p:nvSpPr>
        <p:spPr>
          <a:xfrm>
            <a:off x="5948314" y="2876787"/>
            <a:ext cx="3665325" cy="3665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4</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6" name="Imagen 5" descr="BWV-pol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850" y="3065323"/>
            <a:ext cx="3247220" cy="3247220"/>
          </a:xfrm>
          <a:prstGeom prst="rect">
            <a:avLst/>
          </a:prstGeom>
        </p:spPr>
      </p:pic>
      <p:sp>
        <p:nvSpPr>
          <p:cNvPr id="14"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da-DK" sz="2800" b="1" dirty="0">
                <a:solidFill>
                  <a:srgbClr val="741B47"/>
                </a:solidFill>
                <a:latin typeface="Calibri" panose="020F0502020204030204" pitchFamily="34" charset="0"/>
                <a:ea typeface="Roboto"/>
                <a:cs typeface="Calibri" panose="020F0502020204030204" pitchFamily="34" charset="0"/>
                <a:sym typeface="Roboto"/>
              </a:rPr>
              <a:t>ORIGEN DEL </a:t>
            </a:r>
            <a:r>
              <a:rPr lang="da-DK" sz="2800" dirty="0">
                <a:solidFill>
                  <a:srgbClr val="ED423D"/>
                </a:solidFill>
                <a:latin typeface="Calibri" panose="020F0502020204030204" pitchFamily="34" charset="0"/>
                <a:ea typeface="Roboto"/>
                <a:cs typeface="Calibri" panose="020F0502020204030204" pitchFamily="34" charset="0"/>
                <a:sym typeface="Roboto"/>
              </a:rPr>
              <a:t>SISTEMA START STOP</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159;p18"/>
          <p:cNvSpPr/>
          <p:nvPr/>
        </p:nvSpPr>
        <p:spPr>
          <a:xfrm>
            <a:off x="511279" y="1842972"/>
            <a:ext cx="7533619" cy="4331766"/>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 name="Elipse 15"/>
          <p:cNvSpPr/>
          <p:nvPr/>
        </p:nvSpPr>
        <p:spPr>
          <a:xfrm>
            <a:off x="5825765" y="3255398"/>
            <a:ext cx="3964656" cy="3964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p:cNvSpPr/>
          <p:nvPr/>
        </p:nvSpPr>
        <p:spPr>
          <a:xfrm>
            <a:off x="883251" y="2297113"/>
            <a:ext cx="5611817" cy="1785104"/>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El sistema </a:t>
            </a:r>
            <a:r>
              <a:rPr lang="es-ES_tradnl" sz="1600" dirty="0" err="1">
                <a:latin typeface="Calibri"/>
                <a:ea typeface="Roboto Medium"/>
                <a:cs typeface="Calibri"/>
                <a:sym typeface="Roboto Medium"/>
              </a:rPr>
              <a:t>Start</a:t>
            </a:r>
            <a:r>
              <a:rPr lang="es-ES_tradnl" sz="1600" dirty="0">
                <a:latin typeface="Calibri"/>
                <a:ea typeface="Roboto Medium"/>
                <a:cs typeface="Calibri"/>
                <a:sym typeface="Roboto Medium"/>
              </a:rPr>
              <a:t>/Stop fue creado para </a:t>
            </a:r>
            <a:r>
              <a:rPr lang="es-ES_tradnl" sz="1600" dirty="0" smtClean="0">
                <a:latin typeface="Calibri"/>
                <a:ea typeface="Roboto Medium"/>
                <a:cs typeface="Calibri"/>
                <a:sym typeface="Roboto Medium"/>
              </a:rPr>
              <a:t>terminar con </a:t>
            </a:r>
            <a:r>
              <a:rPr lang="es-ES_tradnl" sz="1600" dirty="0">
                <a:latin typeface="Calibri"/>
                <a:ea typeface="Roboto Medium"/>
                <a:cs typeface="Calibri"/>
                <a:sym typeface="Roboto Medium"/>
              </a:rPr>
              <a:t>todas esas situaciones donde </a:t>
            </a:r>
            <a:r>
              <a:rPr lang="es-ES_tradnl" sz="1600" dirty="0" smtClean="0">
                <a:latin typeface="Calibri"/>
                <a:ea typeface="Roboto Medium"/>
                <a:cs typeface="Calibri"/>
                <a:sym typeface="Roboto Medium"/>
              </a:rPr>
              <a:t>permanecemos en el automóvil </a:t>
            </a:r>
            <a:r>
              <a:rPr lang="es-ES_tradnl" sz="1600" dirty="0">
                <a:latin typeface="Calibri"/>
                <a:ea typeface="Roboto Medium"/>
                <a:cs typeface="Calibri"/>
                <a:sym typeface="Roboto Medium"/>
              </a:rPr>
              <a:t>parados con el motor en marcha. Estas situaciones suelen representar de media un 30% de los trayectos habituales en ciudad, y por eso equipar un sistema </a:t>
            </a:r>
            <a:r>
              <a:rPr lang="es-ES_tradnl" sz="1600" dirty="0" err="1">
                <a:latin typeface="Calibri"/>
                <a:ea typeface="Roboto Medium"/>
                <a:cs typeface="Calibri"/>
                <a:sym typeface="Roboto Medium"/>
              </a:rPr>
              <a:t>Start</a:t>
            </a:r>
            <a:r>
              <a:rPr lang="es-ES_tradnl" sz="1600" dirty="0">
                <a:latin typeface="Calibri"/>
                <a:ea typeface="Roboto Medium"/>
                <a:cs typeface="Calibri"/>
                <a:sym typeface="Roboto Medium"/>
              </a:rPr>
              <a:t>/Stop puede llegar a alcanzar reducciones de consumo de combustible de alrededor de hasta el 15%</a:t>
            </a:r>
            <a:r>
              <a:rPr lang="es-ES_tradnl" sz="1600" dirty="0" smtClean="0">
                <a:latin typeface="Calibri"/>
                <a:ea typeface="Roboto Medium"/>
                <a:cs typeface="Calibri"/>
                <a:sym typeface="Roboto Medium"/>
              </a:rPr>
              <a:t>.</a:t>
            </a:r>
            <a:endParaRPr lang="es-ES_tradnl" sz="1600" dirty="0">
              <a:latin typeface="Calibri"/>
              <a:ea typeface="Roboto Medium"/>
              <a:cs typeface="Calibri"/>
              <a:sym typeface="Roboto Medium"/>
            </a:endParaRPr>
          </a:p>
        </p:txBody>
      </p:sp>
      <p:sp>
        <p:nvSpPr>
          <p:cNvPr id="2" name="Rectángulo 1"/>
          <p:cNvSpPr/>
          <p:nvPr/>
        </p:nvSpPr>
        <p:spPr>
          <a:xfrm>
            <a:off x="883251" y="4321062"/>
            <a:ext cx="4857750" cy="1501950"/>
          </a:xfrm>
          <a:prstGeom prst="rect">
            <a:avLst/>
          </a:prstGeom>
        </p:spPr>
        <p:txBody>
          <a:bodyPr>
            <a:spAutoFit/>
          </a:bodyPr>
          <a:lstStyle/>
          <a:p>
            <a:pPr lvl="0">
              <a:lnSpc>
                <a:spcPct val="115000"/>
              </a:lnSpc>
              <a:buClr>
                <a:schemeClr val="dk1"/>
              </a:buClr>
              <a:buSzPts val="1100"/>
            </a:pPr>
            <a:r>
              <a:rPr lang="es-ES_tradnl" sz="1600" dirty="0">
                <a:latin typeface="Calibri"/>
                <a:ea typeface="Roboto Medium"/>
                <a:cs typeface="Calibri"/>
                <a:sym typeface="Roboto Medium"/>
              </a:rPr>
              <a:t>La teoría respalda siempre el apagar el motor, pues la </a:t>
            </a:r>
            <a:r>
              <a:rPr lang="es-ES_tradnl" sz="1600" dirty="0" smtClean="0">
                <a:latin typeface="Calibri"/>
                <a:ea typeface="Roboto Medium"/>
                <a:cs typeface="Calibri"/>
                <a:sym typeface="Roboto Medium"/>
              </a:rPr>
              <a:t>optimización</a:t>
            </a:r>
            <a:r>
              <a:rPr lang="es-ES" sz="1600" dirty="0" smtClean="0">
                <a:latin typeface="Calibri"/>
                <a:ea typeface="Roboto Medium"/>
                <a:cs typeface="Calibri"/>
                <a:sym typeface="Roboto Medium"/>
              </a:rPr>
              <a:t> </a:t>
            </a:r>
            <a:r>
              <a:rPr lang="es-ES_tradnl" sz="1600" dirty="0" smtClean="0">
                <a:latin typeface="Calibri"/>
                <a:ea typeface="Roboto Medium"/>
                <a:cs typeface="Calibri"/>
                <a:sym typeface="Roboto Medium"/>
              </a:rPr>
              <a:t>consigue </a:t>
            </a:r>
            <a:r>
              <a:rPr lang="es-ES_tradnl" sz="1600" dirty="0">
                <a:latin typeface="Calibri"/>
                <a:ea typeface="Roboto Medium"/>
                <a:cs typeface="Calibri"/>
                <a:sym typeface="Roboto Medium"/>
              </a:rPr>
              <a:t>que apagar y volver a arrancar el motor sea más eficiente que mantenerlo encendido; siempre y cuando hablemos de paradas superiores a 10 o 20 segundos.</a:t>
            </a:r>
          </a:p>
        </p:txBody>
      </p:sp>
      <p:pic>
        <p:nvPicPr>
          <p:cNvPr id="3" name="Imagen 2" descr="engin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784" y="3561171"/>
            <a:ext cx="3408610" cy="3408610"/>
          </a:xfrm>
          <a:prstGeom prst="rect">
            <a:avLst/>
          </a:prstGeom>
        </p:spPr>
      </p:pic>
      <p:sp>
        <p:nvSpPr>
          <p:cNvPr id="11"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da-DK" sz="2800" b="1" dirty="0" smtClean="0">
                <a:solidFill>
                  <a:srgbClr val="741B47"/>
                </a:solidFill>
                <a:latin typeface="Calibri" panose="020F0502020204030204" pitchFamily="34" charset="0"/>
                <a:ea typeface="Roboto"/>
                <a:cs typeface="Calibri" panose="020F0502020204030204" pitchFamily="34" charset="0"/>
                <a:sym typeface="Roboto"/>
              </a:rPr>
              <a:t>¿QU</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É ES EL </a:t>
            </a:r>
            <a:r>
              <a:rPr lang="da-DK" sz="2800" dirty="0" smtClean="0">
                <a:solidFill>
                  <a:srgbClr val="ED423D"/>
                </a:solidFill>
                <a:latin typeface="Calibri" panose="020F0502020204030204" pitchFamily="34" charset="0"/>
                <a:ea typeface="Roboto"/>
                <a:cs typeface="Calibri" panose="020F0502020204030204" pitchFamily="34" charset="0"/>
                <a:sym typeface="Roboto"/>
              </a:rPr>
              <a:t>SISTEMA </a:t>
            </a:r>
            <a:r>
              <a:rPr lang="da-DK" sz="2800" dirty="0">
                <a:solidFill>
                  <a:srgbClr val="ED423D"/>
                </a:solidFill>
                <a:latin typeface="Calibri" panose="020F0502020204030204" pitchFamily="34" charset="0"/>
                <a:ea typeface="Roboto"/>
                <a:cs typeface="Calibri" panose="020F0502020204030204" pitchFamily="34" charset="0"/>
                <a:sym typeface="Roboto"/>
              </a:rPr>
              <a:t>START </a:t>
            </a:r>
            <a:r>
              <a:rPr lang="da-DK" sz="2800" dirty="0" smtClean="0">
                <a:solidFill>
                  <a:srgbClr val="ED423D"/>
                </a:solidFill>
                <a:latin typeface="Calibri" panose="020F0502020204030204" pitchFamily="34" charset="0"/>
                <a:ea typeface="Roboto"/>
                <a:cs typeface="Calibri" panose="020F0502020204030204" pitchFamily="34" charset="0"/>
                <a:sym typeface="Roboto"/>
              </a:rPr>
              <a:t>STOP?</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6</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159;p18"/>
          <p:cNvSpPr/>
          <p:nvPr/>
        </p:nvSpPr>
        <p:spPr>
          <a:xfrm>
            <a:off x="511279" y="1842970"/>
            <a:ext cx="8130576" cy="4331767"/>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5" name="Rectángulo 4"/>
          <p:cNvSpPr/>
          <p:nvPr/>
        </p:nvSpPr>
        <p:spPr>
          <a:xfrm>
            <a:off x="883251" y="2297113"/>
            <a:ext cx="6720940" cy="2634567"/>
          </a:xfrm>
          <a:prstGeom prst="rect">
            <a:avLst/>
          </a:prstGeom>
        </p:spPr>
        <p:txBody>
          <a:bodyPr wrap="square">
            <a:spAutoFit/>
          </a:bodyPr>
          <a:lstStyle/>
          <a:p>
            <a:pPr lvl="0">
              <a:lnSpc>
                <a:spcPct val="115000"/>
              </a:lnSpc>
              <a:buClr>
                <a:schemeClr val="dk1"/>
              </a:buClr>
              <a:buSzPts val="1100"/>
            </a:pPr>
            <a:r>
              <a:rPr lang="es-ES_tradnl" sz="1600" b="1" dirty="0">
                <a:solidFill>
                  <a:srgbClr val="76384D"/>
                </a:solidFill>
                <a:latin typeface="Calibri"/>
                <a:ea typeface="Roboto Medium"/>
                <a:cs typeface="Calibri"/>
                <a:sym typeface="Roboto Medium"/>
              </a:rPr>
              <a:t>La parada del motor con el sistema </a:t>
            </a:r>
            <a:r>
              <a:rPr lang="es-ES_tradnl" sz="1600" b="1" dirty="0" err="1">
                <a:solidFill>
                  <a:srgbClr val="76384D"/>
                </a:solidFill>
                <a:latin typeface="Calibri"/>
                <a:ea typeface="Roboto Medium"/>
                <a:cs typeface="Calibri"/>
                <a:sym typeface="Roboto Medium"/>
              </a:rPr>
              <a:t>Start</a:t>
            </a:r>
            <a:r>
              <a:rPr lang="es-ES_tradnl" sz="1600" b="1" dirty="0">
                <a:solidFill>
                  <a:srgbClr val="76384D"/>
                </a:solidFill>
                <a:latin typeface="Calibri"/>
                <a:ea typeface="Roboto Medium"/>
                <a:cs typeface="Calibri"/>
                <a:sym typeface="Roboto Medium"/>
              </a:rPr>
              <a:t> Stop</a:t>
            </a:r>
          </a:p>
          <a:p>
            <a:pPr lvl="0">
              <a:lnSpc>
                <a:spcPct val="115000"/>
              </a:lnSpc>
              <a:buClr>
                <a:schemeClr val="dk1"/>
              </a:buClr>
              <a:buSzPts val="1100"/>
            </a:pPr>
            <a:endParaRPr lang="es-ES_tradnl" sz="1600" dirty="0" smtClean="0">
              <a:latin typeface="Calibri"/>
              <a:ea typeface="Roboto Medium"/>
              <a:cs typeface="Calibri"/>
              <a:sym typeface="Roboto Medium"/>
            </a:endParaRPr>
          </a:p>
          <a:p>
            <a:pPr lvl="0">
              <a:lnSpc>
                <a:spcPct val="115000"/>
              </a:lnSpc>
              <a:buClr>
                <a:schemeClr val="dk1"/>
              </a:buClr>
              <a:buSzPts val="1100"/>
            </a:pPr>
            <a:r>
              <a:rPr lang="es-ES_tradnl" sz="1600" dirty="0" smtClean="0">
                <a:latin typeface="Calibri"/>
                <a:ea typeface="Roboto Medium"/>
                <a:cs typeface="Calibri"/>
                <a:sym typeface="Roboto Medium"/>
              </a:rPr>
              <a:t>Los sistemas </a:t>
            </a:r>
            <a:r>
              <a:rPr lang="es-ES_tradnl" sz="1600" dirty="0" err="1" smtClean="0">
                <a:latin typeface="Calibri"/>
                <a:ea typeface="Roboto Medium"/>
                <a:cs typeface="Calibri"/>
                <a:sym typeface="Roboto Medium"/>
              </a:rPr>
              <a:t>Start</a:t>
            </a:r>
            <a:r>
              <a:rPr lang="es-ES_tradnl" sz="1600" dirty="0" smtClean="0">
                <a:latin typeface="Calibri"/>
                <a:ea typeface="Roboto Medium"/>
                <a:cs typeface="Calibri"/>
                <a:sym typeface="Roboto Medium"/>
              </a:rPr>
              <a:t> Stop apagan el motor automáticamente cuando se producen algunas de estas condiciones y siempre y cuando se haya superado anteriormente los 5 km/h o desde la última vez que se puso el contacto: detención del vehículo, velocidad por debajo de los 3 Km/h (por ejemplo, en un semáforo en rojo), cuando la caja de cambios está en punto muerto o el pedal de embrague no está presionado y en caso de que no se haya comenzado a girar el volante.</a:t>
            </a:r>
            <a:endParaRPr lang="es-ES_tradnl" sz="1600" dirty="0">
              <a:latin typeface="Calibri"/>
              <a:ea typeface="Roboto Medium"/>
              <a:cs typeface="Calibri"/>
              <a:sym typeface="Roboto Medium"/>
            </a:endParaRPr>
          </a:p>
        </p:txBody>
      </p:sp>
      <p:sp>
        <p:nvSpPr>
          <p:cNvPr id="9" name="Elipse 8"/>
          <p:cNvSpPr/>
          <p:nvPr/>
        </p:nvSpPr>
        <p:spPr>
          <a:xfrm>
            <a:off x="6602103" y="4204077"/>
            <a:ext cx="3118160" cy="3118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p:cNvSpPr/>
          <p:nvPr/>
        </p:nvSpPr>
        <p:spPr>
          <a:xfrm>
            <a:off x="883251" y="5225711"/>
            <a:ext cx="5306186" cy="652486"/>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El motor no se parará si no detecta la posición de punto muerto en los modelos con cambio manual.</a:t>
            </a:r>
          </a:p>
        </p:txBody>
      </p:sp>
      <p:pic>
        <p:nvPicPr>
          <p:cNvPr id="4" name="Imagen 3" descr="engin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897" y="4397871"/>
            <a:ext cx="2730572" cy="2730572"/>
          </a:xfrm>
          <a:prstGeom prst="rect">
            <a:avLst/>
          </a:prstGeom>
        </p:spPr>
      </p:pic>
      <p:sp>
        <p:nvSpPr>
          <p:cNvPr id="11"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da-DK" sz="2800" b="1" dirty="0" smtClean="0">
                <a:solidFill>
                  <a:srgbClr val="741B47"/>
                </a:solidFill>
                <a:latin typeface="Calibri" panose="020F0502020204030204" pitchFamily="34" charset="0"/>
                <a:ea typeface="Roboto"/>
                <a:cs typeface="Calibri" panose="020F0502020204030204" pitchFamily="34" charset="0"/>
                <a:sym typeface="Roboto"/>
              </a:rPr>
              <a:t>CUANDO SE ACTIVA EL </a:t>
            </a:r>
            <a:r>
              <a:rPr lang="da-DK" sz="2800" dirty="0" smtClean="0">
                <a:solidFill>
                  <a:srgbClr val="ED423D"/>
                </a:solidFill>
                <a:latin typeface="Calibri" panose="020F0502020204030204" pitchFamily="34" charset="0"/>
                <a:ea typeface="Roboto"/>
                <a:cs typeface="Calibri" panose="020F0502020204030204" pitchFamily="34" charset="0"/>
                <a:sym typeface="Roboto"/>
              </a:rPr>
              <a:t>SISTEMA </a:t>
            </a:r>
            <a:r>
              <a:rPr lang="da-DK" sz="2800" dirty="0">
                <a:solidFill>
                  <a:srgbClr val="ED423D"/>
                </a:solidFill>
                <a:latin typeface="Calibri" panose="020F0502020204030204" pitchFamily="34" charset="0"/>
                <a:ea typeface="Roboto"/>
                <a:cs typeface="Calibri" panose="020F0502020204030204" pitchFamily="34" charset="0"/>
                <a:sym typeface="Roboto"/>
              </a:rPr>
              <a:t>START </a:t>
            </a:r>
            <a:r>
              <a:rPr lang="da-DK" sz="2800" dirty="0" smtClean="0">
                <a:solidFill>
                  <a:srgbClr val="ED423D"/>
                </a:solidFill>
                <a:latin typeface="Calibri" panose="020F0502020204030204" pitchFamily="34" charset="0"/>
                <a:ea typeface="Roboto"/>
                <a:cs typeface="Calibri" panose="020F0502020204030204" pitchFamily="34" charset="0"/>
                <a:sym typeface="Roboto"/>
              </a:rPr>
              <a:t>STOP </a:t>
            </a:r>
            <a:r>
              <a:rPr lang="pt-BR" sz="2800" b="1" dirty="0">
                <a:solidFill>
                  <a:srgbClr val="741B47"/>
                </a:solidFill>
                <a:latin typeface="Calibri" panose="020F0502020204030204" pitchFamily="34" charset="0"/>
                <a:ea typeface="Roboto"/>
                <a:cs typeface="Calibri" panose="020F0502020204030204" pitchFamily="34" charset="0"/>
                <a:sym typeface="Roboto"/>
              </a:rPr>
              <a:t>– PASO 1</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878599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1922</TotalTime>
  <Words>1996</Words>
  <Application>Microsoft Office PowerPoint</Application>
  <PresentationFormat>Personalizado</PresentationFormat>
  <Paragraphs>171</Paragraphs>
  <Slides>22</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Roboto</vt:lpstr>
      <vt:lpstr>Roboto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150</cp:revision>
  <dcterms:modified xsi:type="dcterms:W3CDTF">2021-01-29T08:00:24Z</dcterms:modified>
</cp:coreProperties>
</file>