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4"/>
  </p:notesMasterIdLst>
  <p:sldIdLst>
    <p:sldId id="278" r:id="rId2"/>
    <p:sldId id="256" r:id="rId3"/>
    <p:sldId id="366" r:id="rId4"/>
    <p:sldId id="257" r:id="rId5"/>
    <p:sldId id="258" r:id="rId6"/>
    <p:sldId id="259" r:id="rId7"/>
    <p:sldId id="261" r:id="rId8"/>
    <p:sldId id="262" r:id="rId9"/>
    <p:sldId id="289" r:id="rId10"/>
    <p:sldId id="264" r:id="rId11"/>
    <p:sldId id="282" r:id="rId12"/>
    <p:sldId id="290" r:id="rId13"/>
    <p:sldId id="265" r:id="rId14"/>
    <p:sldId id="268" r:id="rId15"/>
    <p:sldId id="291" r:id="rId16"/>
    <p:sldId id="292" r:id="rId17"/>
    <p:sldId id="293" r:id="rId18"/>
    <p:sldId id="364" r:id="rId19"/>
    <p:sldId id="276" r:id="rId20"/>
    <p:sldId id="365" r:id="rId21"/>
    <p:sldId id="280" r:id="rId22"/>
    <p:sldId id="279" r:id="rId23"/>
  </p:sldIdLst>
  <p:sldSz cx="9720263" cy="7559675"/>
  <p:notesSz cx="6858000" cy="9144000"/>
  <p:embeddedFontLst>
    <p:embeddedFont>
      <p:font typeface="Roboto Medium" panose="02000000000000000000" pitchFamily="2" charset="0"/>
      <p:regular r:id="rId25"/>
      <p:italic r:id="rId26"/>
    </p:embeddedFont>
    <p:embeddedFont>
      <p:font typeface="Calibri" panose="020F0502020204030204" pitchFamily="34" charset="0"/>
      <p:regular r:id="rId27"/>
      <p:bold r:id="rId28"/>
      <p:italic r:id="rId29"/>
      <p:boldItalic r:id="rId30"/>
    </p:embeddedFont>
    <p:embeddedFont>
      <p:font typeface="Roboto" panose="02000000000000000000" pitchFamily="2" charset="0"/>
      <p:regular r:id="rId31"/>
      <p:bold r:id="rId32"/>
      <p:italic r:id="rId33"/>
      <p:boldItalic r:id="rId34"/>
    </p:embeddedFont>
    <p:embeddedFont>
      <p:font typeface="Monotype Sorts" panose="05000000000000000000" charset="2"/>
      <p:regular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381">
          <p15:clr>
            <a:srgbClr val="A4A3A4"/>
          </p15:clr>
        </p15:guide>
        <p15:guide id="2" pos="3061">
          <p15:clr>
            <a:srgbClr val="A4A3A4"/>
          </p15:clr>
        </p15:guide>
      </p15:sldGuideLst>
    </p:ext>
    <p:ext uri="http://customooxmlschemas.google.com/">
      <go:slidesCustomData xmlns:go="http://customooxmlschemas.google.com/" xmlns:p15="http://schemas.microsoft.com/office/powerpoint/2012/main" xmlns="" roundtripDataSignature="AMtx7mh5caiBvI2yJjWG7Pi9SBdg96s5CA==" r:id="rId41"/>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31D47"/>
    <a:srgbClr val="741B47"/>
    <a:srgbClr val="ED423D"/>
    <a:srgbClr val="76384D"/>
    <a:srgbClr val="BB9BA5"/>
    <a:srgbClr val="E9E1E4"/>
    <a:srgbClr val="F1E9C7"/>
    <a:srgbClr val="CCB038"/>
    <a:srgbClr val="F9C4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741" autoAdjust="0"/>
    <p:restoredTop sz="94712"/>
  </p:normalViewPr>
  <p:slideViewPr>
    <p:cSldViewPr snapToGrid="0">
      <p:cViewPr varScale="1">
        <p:scale>
          <a:sx n="97" d="100"/>
          <a:sy n="97" d="100"/>
        </p:scale>
        <p:origin x="1854" y="84"/>
      </p:cViewPr>
      <p:guideLst>
        <p:guide orient="horz" pos="2381"/>
        <p:guide pos="306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font" Target="fonts/font10.fntdata"/><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41"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224953" y="685800"/>
            <a:ext cx="44088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22113756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404665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9423f9ec96_0_49: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9423f9ec96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881420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9423f9ec96_0_4: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9423f9ec96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824534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9423f9ec96_0_49: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9423f9ec96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336104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9423f9ec96_0_49: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9423f9ec96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746651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9423f9ec96_0_49: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9423f9ec96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679737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9423f9ec96_0_49: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9423f9ec96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632907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936c9504a1_0_30: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936c9504a1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123634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936c9504a1_0_30: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936c9504a1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282497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936c9504a1_0_30: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936c9504a1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826729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936c9504a1_0_92: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936c9504a1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834730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936c9504a1_0_38: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936c9504a1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386010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9423f9ec96_0_25: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9423f9ec96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963567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970b88fe2e_1_45: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970b88fe2e_1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157552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970b88fe2e_1_45: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970b88fe2e_1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371541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9423f9ec96_0_49: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9423f9ec96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901885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9423f9ec96_0_49: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9423f9ec96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10504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Mecánica Automotriz" type="title">
  <p:cSld name="TITLE">
    <p:spTree>
      <p:nvGrpSpPr>
        <p:cNvPr id="1" name="Shape 7"/>
        <p:cNvGrpSpPr/>
        <p:nvPr/>
      </p:nvGrpSpPr>
      <p:grpSpPr>
        <a:xfrm>
          <a:off x="0" y="0"/>
          <a:ext cx="0" cy="0"/>
          <a:chOff x="0" y="0"/>
          <a:chExt cx="0" cy="0"/>
        </a:xfrm>
      </p:grpSpPr>
      <p:sp>
        <p:nvSpPr>
          <p:cNvPr id="8" name="Google Shape;8;p2"/>
          <p:cNvSpPr/>
          <p:nvPr/>
        </p:nvSpPr>
        <p:spPr>
          <a:xfrm>
            <a:off x="212950" y="1756550"/>
            <a:ext cx="9346500" cy="5602300"/>
          </a:xfrm>
          <a:prstGeom prst="round1Rect">
            <a:avLst>
              <a:gd name="adj" fmla="val 15350"/>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 name="Google Shape;10;p2"/>
          <p:cNvPicPr preferRelativeResize="0"/>
          <p:nvPr/>
        </p:nvPicPr>
        <p:blipFill>
          <a:blip r:embed="rId2">
            <a:alphaModFix/>
          </a:blip>
          <a:stretch>
            <a:fillRect/>
          </a:stretch>
        </p:blipFill>
        <p:spPr>
          <a:xfrm>
            <a:off x="7974075" y="419800"/>
            <a:ext cx="1301316" cy="921750"/>
          </a:xfrm>
          <a:prstGeom prst="rect">
            <a:avLst/>
          </a:prstGeom>
          <a:noFill/>
          <a:ln>
            <a:noFill/>
          </a:ln>
        </p:spPr>
      </p:pic>
      <p:pic>
        <p:nvPicPr>
          <p:cNvPr id="11" name="Google Shape;11;p2"/>
          <p:cNvPicPr preferRelativeResize="0"/>
          <p:nvPr/>
        </p:nvPicPr>
        <p:blipFill>
          <a:blip r:embed="rId3">
            <a:alphaModFix/>
          </a:blip>
          <a:stretch>
            <a:fillRect/>
          </a:stretch>
        </p:blipFill>
        <p:spPr>
          <a:xfrm>
            <a:off x="436350" y="419800"/>
            <a:ext cx="3659450" cy="680475"/>
          </a:xfrm>
          <a:prstGeom prst="rect">
            <a:avLst/>
          </a:prstGeom>
          <a:noFill/>
          <a:ln>
            <a:noFill/>
          </a:ln>
        </p:spPr>
      </p:pic>
      <p:pic>
        <p:nvPicPr>
          <p:cNvPr id="12" name="Google Shape;12;p2"/>
          <p:cNvPicPr preferRelativeResize="0"/>
          <p:nvPr/>
        </p:nvPicPr>
        <p:blipFill>
          <a:blip r:embed="rId4">
            <a:alphaModFix/>
          </a:blip>
          <a:stretch>
            <a:fillRect/>
          </a:stretch>
        </p:blipFill>
        <p:spPr>
          <a:xfrm>
            <a:off x="8527725" y="6464000"/>
            <a:ext cx="747675" cy="680475"/>
          </a:xfrm>
          <a:prstGeom prst="rect">
            <a:avLst/>
          </a:prstGeom>
          <a:noFill/>
          <a:ln>
            <a:noFill/>
          </a:ln>
        </p:spPr>
      </p:pic>
      <p:sp>
        <p:nvSpPr>
          <p:cNvPr id="13" name="Google Shape;62;p13"/>
          <p:cNvSpPr txBox="1"/>
          <p:nvPr userDrawn="1"/>
        </p:nvSpPr>
        <p:spPr>
          <a:xfrm>
            <a:off x="1139100" y="834800"/>
            <a:ext cx="7441800" cy="31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419" sz="1200" b="1" dirty="0">
                <a:solidFill>
                  <a:srgbClr val="741B47"/>
                </a:solidFill>
                <a:latin typeface="Calibri" panose="020F0502020204030204" pitchFamily="34" charset="0"/>
                <a:ea typeface="Roboto"/>
                <a:cs typeface="Calibri" panose="020F0502020204030204" pitchFamily="34" charset="0"/>
                <a:sym typeface="Roboto"/>
              </a:rPr>
              <a:t>MÓDULO 1 </a:t>
            </a:r>
            <a:r>
              <a:rPr lang="es-419" sz="1200" dirty="0">
                <a:solidFill>
                  <a:srgbClr val="741B47"/>
                </a:solidFill>
                <a:latin typeface="Calibri" panose="020F0502020204030204" pitchFamily="34" charset="0"/>
                <a:ea typeface="Roboto Medium"/>
                <a:cs typeface="Calibri" panose="020F0502020204030204" pitchFamily="34" charset="0"/>
                <a:sym typeface="Roboto Medium"/>
              </a:rPr>
              <a:t>| MANTENIMIENTO DE SISTEMAS ELÉCTRICOS Y ELECTRÓNICOS</a:t>
            </a:r>
            <a:endParaRPr sz="1200" dirty="0">
              <a:solidFill>
                <a:srgbClr val="741B47"/>
              </a:solidFill>
              <a:latin typeface="Calibri" panose="020F0502020204030204" pitchFamily="34" charset="0"/>
              <a:ea typeface="Roboto Medium"/>
              <a:cs typeface="Calibri" panose="020F0502020204030204" pitchFamily="34" charset="0"/>
              <a:sym typeface="Roboto Medium"/>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ne column text" userDrawn="1">
  <p:cSld name="ONE_COLUMN_TEXT">
    <p:spTree>
      <p:nvGrpSpPr>
        <p:cNvPr id="1" name="Shape 34"/>
        <p:cNvGrpSpPr/>
        <p:nvPr/>
      </p:nvGrpSpPr>
      <p:grpSpPr>
        <a:xfrm>
          <a:off x="0" y="0"/>
          <a:ext cx="0" cy="0"/>
          <a:chOff x="0" y="0"/>
          <a:chExt cx="0" cy="0"/>
        </a:xfrm>
      </p:grpSpPr>
      <p:sp>
        <p:nvSpPr>
          <p:cNvPr id="37" name="Google Shape;37;p7"/>
          <p:cNvSpPr txBox="1">
            <a:spLocks noGrp="1"/>
          </p:cNvSpPr>
          <p:nvPr>
            <p:ph type="sldNum" idx="12"/>
          </p:nvPr>
        </p:nvSpPr>
        <p:spPr>
          <a:xfrm>
            <a:off x="9006156" y="6854072"/>
            <a:ext cx="583200" cy="578400"/>
          </a:xfrm>
          <a:prstGeom prst="rect">
            <a:avLst/>
          </a:prstGeom>
        </p:spPr>
        <p:txBody>
          <a:bodyPr spcFirstLastPara="1" wrap="square" lIns="109575" tIns="109575" rIns="109575" bIns="10957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
        <p:nvSpPr>
          <p:cNvPr id="5" name="Google Shape;8;p2"/>
          <p:cNvSpPr/>
          <p:nvPr userDrawn="1"/>
        </p:nvSpPr>
        <p:spPr>
          <a:xfrm>
            <a:off x="242856" y="1756550"/>
            <a:ext cx="9346500" cy="5675922"/>
          </a:xfrm>
          <a:prstGeom prst="round1Rect">
            <a:avLst>
              <a:gd name="adj" fmla="val 15350"/>
            </a:avLst>
          </a:prstGeom>
          <a:solidFill>
            <a:srgbClr val="E9E1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CL" dirty="0"/>
              <a:t> </a:t>
            </a:r>
            <a:endParaRPr dirty="0"/>
          </a:p>
        </p:txBody>
      </p:sp>
      <p:pic>
        <p:nvPicPr>
          <p:cNvPr id="6" name="Google Shape;10;p2"/>
          <p:cNvPicPr preferRelativeResize="0"/>
          <p:nvPr userDrawn="1"/>
        </p:nvPicPr>
        <p:blipFill>
          <a:blip r:embed="rId2">
            <a:alphaModFix/>
          </a:blip>
          <a:stretch>
            <a:fillRect/>
          </a:stretch>
        </p:blipFill>
        <p:spPr>
          <a:xfrm>
            <a:off x="7974075" y="419800"/>
            <a:ext cx="1301316" cy="921750"/>
          </a:xfrm>
          <a:prstGeom prst="rect">
            <a:avLst/>
          </a:prstGeom>
          <a:noFill/>
          <a:ln>
            <a:noFill/>
          </a:ln>
        </p:spPr>
      </p:pic>
      <p:pic>
        <p:nvPicPr>
          <p:cNvPr id="7" name="Google Shape;11;p2"/>
          <p:cNvPicPr preferRelativeResize="0"/>
          <p:nvPr userDrawn="1"/>
        </p:nvPicPr>
        <p:blipFill>
          <a:blip r:embed="rId3">
            <a:alphaModFix/>
          </a:blip>
          <a:stretch>
            <a:fillRect/>
          </a:stretch>
        </p:blipFill>
        <p:spPr>
          <a:xfrm>
            <a:off x="436350" y="419800"/>
            <a:ext cx="3659450" cy="680475"/>
          </a:xfrm>
          <a:prstGeom prst="rect">
            <a:avLst/>
          </a:prstGeom>
          <a:noFill/>
          <a:ln>
            <a:noFill/>
          </a:ln>
        </p:spPr>
      </p:pic>
      <p:pic>
        <p:nvPicPr>
          <p:cNvPr id="8" name="Google Shape;12;p2"/>
          <p:cNvPicPr preferRelativeResize="0"/>
          <p:nvPr userDrawn="1"/>
        </p:nvPicPr>
        <p:blipFill>
          <a:blip r:embed="rId4">
            <a:alphaModFix/>
          </a:blip>
          <a:stretch>
            <a:fillRect/>
          </a:stretch>
        </p:blipFill>
        <p:spPr>
          <a:xfrm>
            <a:off x="8527725" y="6464000"/>
            <a:ext cx="747675" cy="680475"/>
          </a:xfrm>
          <a:prstGeom prst="rect">
            <a:avLst/>
          </a:prstGeom>
          <a:noFill/>
          <a:ln>
            <a:noFill/>
          </a:ln>
        </p:spPr>
      </p:pic>
      <p:sp>
        <p:nvSpPr>
          <p:cNvPr id="3" name="Rectángulo redondeado 2"/>
          <p:cNvSpPr/>
          <p:nvPr userDrawn="1"/>
        </p:nvSpPr>
        <p:spPr>
          <a:xfrm>
            <a:off x="436350" y="6464001"/>
            <a:ext cx="7891862" cy="680474"/>
          </a:xfrm>
          <a:prstGeom prst="roundRect">
            <a:avLst>
              <a:gd name="adj" fmla="val 19335"/>
            </a:avLst>
          </a:prstGeom>
          <a:solidFill>
            <a:srgbClr val="BB9B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3" name="Imagen 1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33441" y="6464000"/>
            <a:ext cx="690482" cy="680475"/>
          </a:xfrm>
          <a:prstGeom prst="rect">
            <a:avLst/>
          </a:prstGeom>
        </p:spPr>
      </p:pic>
      <p:sp>
        <p:nvSpPr>
          <p:cNvPr id="19" name="Google Shape;62;p13"/>
          <p:cNvSpPr txBox="1"/>
          <p:nvPr userDrawn="1"/>
        </p:nvSpPr>
        <p:spPr>
          <a:xfrm>
            <a:off x="1139100" y="834800"/>
            <a:ext cx="4156800" cy="31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419" sz="1200" b="1" dirty="0">
                <a:solidFill>
                  <a:srgbClr val="741B47"/>
                </a:solidFill>
                <a:latin typeface="Calibri" panose="020F0502020204030204" pitchFamily="34" charset="0"/>
                <a:ea typeface="Roboto"/>
                <a:cs typeface="Calibri" panose="020F0502020204030204" pitchFamily="34" charset="0"/>
                <a:sym typeface="Roboto"/>
              </a:rPr>
              <a:t>SECTOR METALMECÁNICA </a:t>
            </a:r>
            <a:r>
              <a:rPr lang="es-419" sz="1200" dirty="0">
                <a:solidFill>
                  <a:srgbClr val="741B47"/>
                </a:solidFill>
                <a:latin typeface="Calibri" panose="020F0502020204030204" pitchFamily="34" charset="0"/>
                <a:ea typeface="Roboto Medium"/>
                <a:cs typeface="Calibri" panose="020F0502020204030204" pitchFamily="34" charset="0"/>
                <a:sym typeface="Roboto Medium"/>
              </a:rPr>
              <a:t>| NIVEL 3° MEDIO</a:t>
            </a:r>
            <a:endParaRPr sz="1200" dirty="0">
              <a:solidFill>
                <a:srgbClr val="741B47"/>
              </a:solidFill>
              <a:latin typeface="Calibri" panose="020F0502020204030204" pitchFamily="34" charset="0"/>
              <a:ea typeface="Roboto Medium"/>
              <a:cs typeface="Calibri" panose="020F0502020204030204" pitchFamily="34" charset="0"/>
              <a:sym typeface="Roboto Medium"/>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p:nvPr/>
        </p:nvSpPr>
        <p:spPr>
          <a:xfrm>
            <a:off x="180900" y="180900"/>
            <a:ext cx="7911000" cy="651000"/>
          </a:xfrm>
          <a:prstGeom prst="round2SameRect">
            <a:avLst>
              <a:gd name="adj1" fmla="val 16667"/>
              <a:gd name="adj2" fmla="val 0"/>
            </a:avLst>
          </a:prstGeom>
          <a:solidFill>
            <a:srgbClr val="741B47"/>
          </a:solidFill>
          <a:ln>
            <a:noFill/>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15" name="Google Shape;15;p3"/>
          <p:cNvSpPr/>
          <p:nvPr/>
        </p:nvSpPr>
        <p:spPr>
          <a:xfrm>
            <a:off x="8091900" y="779400"/>
            <a:ext cx="662100" cy="52500"/>
          </a:xfrm>
          <a:prstGeom prst="rect">
            <a:avLst/>
          </a:prstGeom>
          <a:solidFill>
            <a:srgbClr val="0F69B4"/>
          </a:solid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s-419"/>
              <a:t> </a:t>
            </a:r>
            <a:endParaRPr/>
          </a:p>
        </p:txBody>
      </p:sp>
      <p:sp>
        <p:nvSpPr>
          <p:cNvPr id="16" name="Google Shape;16;p3"/>
          <p:cNvSpPr/>
          <p:nvPr/>
        </p:nvSpPr>
        <p:spPr>
          <a:xfrm>
            <a:off x="8754000" y="779400"/>
            <a:ext cx="785400" cy="52500"/>
          </a:xfrm>
          <a:prstGeom prst="rect">
            <a:avLst/>
          </a:prstGeom>
          <a:solidFill>
            <a:srgbClr val="EB3C46"/>
          </a:solid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s-419"/>
              <a:t> </a:t>
            </a:r>
            <a:endParaRPr/>
          </a:p>
        </p:txBody>
      </p:sp>
      <p:sp>
        <p:nvSpPr>
          <p:cNvPr id="5" name="Google Shape;68;p14"/>
          <p:cNvSpPr txBox="1"/>
          <p:nvPr userDrawn="1"/>
        </p:nvSpPr>
        <p:spPr>
          <a:xfrm>
            <a:off x="8453450" y="280975"/>
            <a:ext cx="1166700" cy="3477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s-419" sz="1200" dirty="0">
                <a:latin typeface="Calibri" panose="020F0502020204030204" pitchFamily="34" charset="0"/>
                <a:ea typeface="Roboto Medium"/>
                <a:cs typeface="Calibri" panose="020F0502020204030204" pitchFamily="34" charset="0"/>
                <a:sym typeface="Roboto Medium"/>
              </a:rPr>
              <a:t>Actividad 8|</a:t>
            </a:r>
            <a:r>
              <a:rPr lang="es-419" sz="1600" dirty="0">
                <a:solidFill>
                  <a:srgbClr val="741B47"/>
                </a:solidFill>
                <a:latin typeface="Calibri" panose="020F0502020204030204" pitchFamily="34" charset="0"/>
                <a:ea typeface="Roboto"/>
                <a:cs typeface="Calibri" panose="020F0502020204030204" pitchFamily="34" charset="0"/>
                <a:sym typeface="Roboto"/>
              </a:rPr>
              <a:t>2</a:t>
            </a:r>
            <a:endParaRPr sz="1600" dirty="0">
              <a:solidFill>
                <a:srgbClr val="741B47"/>
              </a:solidFill>
              <a:latin typeface="Calibri" panose="020F0502020204030204" pitchFamily="34" charset="0"/>
              <a:ea typeface="Roboto"/>
              <a:cs typeface="Calibri" panose="020F0502020204030204" pitchFamily="34" charset="0"/>
              <a:sym typeface="Roboto"/>
            </a:endParaRPr>
          </a:p>
        </p:txBody>
      </p:sp>
      <p:sp>
        <p:nvSpPr>
          <p:cNvPr id="6" name="Google Shape;69;p14">
            <a:extLst>
              <a:ext uri="{FF2B5EF4-FFF2-40B4-BE49-F238E27FC236}">
                <a16:creationId xmlns="" xmlns:a16="http://schemas.microsoft.com/office/drawing/2014/main" id="{C532FFAC-AC06-444C-B632-11E9C5CE2D17}"/>
              </a:ext>
            </a:extLst>
          </p:cNvPr>
          <p:cNvSpPr txBox="1"/>
          <p:nvPr userDrawn="1"/>
        </p:nvSpPr>
        <p:spPr>
          <a:xfrm>
            <a:off x="442650" y="350325"/>
            <a:ext cx="7441800" cy="31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419" b="1" dirty="0">
                <a:solidFill>
                  <a:srgbClr val="FFFFFF"/>
                </a:solidFill>
                <a:latin typeface="Calibri" panose="020F0502020204030204" pitchFamily="34" charset="0"/>
                <a:ea typeface="Roboto"/>
                <a:cs typeface="Calibri" panose="020F0502020204030204" pitchFamily="34" charset="0"/>
                <a:sym typeface="Roboto"/>
              </a:rPr>
              <a:t>MÓDULO</a:t>
            </a:r>
            <a:r>
              <a:rPr lang="es-419" dirty="0">
                <a:solidFill>
                  <a:srgbClr val="FFFFFF"/>
                </a:solidFill>
                <a:latin typeface="Calibri" panose="020F0502020204030204" pitchFamily="34" charset="0"/>
                <a:ea typeface="Roboto"/>
                <a:cs typeface="Calibri" panose="020F0502020204030204" pitchFamily="34" charset="0"/>
                <a:sym typeface="Roboto"/>
              </a:rPr>
              <a:t> Mantenimiento de Sistemas Eléctricos y Electrónicos</a:t>
            </a:r>
            <a:endParaRPr dirty="0">
              <a:solidFill>
                <a:srgbClr val="FFFFFF"/>
              </a:solidFill>
              <a:latin typeface="Calibri" panose="020F0502020204030204" pitchFamily="34" charset="0"/>
              <a:ea typeface="Roboto"/>
              <a:cs typeface="Calibri" panose="020F0502020204030204" pitchFamily="34" charset="0"/>
              <a:sym typeface="Roboto"/>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p:nvPr/>
        </p:nvSpPr>
        <p:spPr>
          <a:xfrm rot="10800000" flipH="1">
            <a:off x="180975" y="832250"/>
            <a:ext cx="9358200" cy="1236900"/>
          </a:xfrm>
          <a:prstGeom prst="round1Rect">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4"/>
          <p:cNvSpPr/>
          <p:nvPr/>
        </p:nvSpPr>
        <p:spPr>
          <a:xfrm>
            <a:off x="180900" y="180900"/>
            <a:ext cx="7911000" cy="651000"/>
          </a:xfrm>
          <a:prstGeom prst="round2SameRect">
            <a:avLst>
              <a:gd name="adj1" fmla="val 16667"/>
              <a:gd name="adj2" fmla="val 0"/>
            </a:avLst>
          </a:prstGeom>
          <a:solidFill>
            <a:srgbClr val="741B47"/>
          </a:solidFill>
          <a:ln>
            <a:noFill/>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21" name="Google Shape;21;p4"/>
          <p:cNvSpPr/>
          <p:nvPr/>
        </p:nvSpPr>
        <p:spPr>
          <a:xfrm>
            <a:off x="8091900" y="779400"/>
            <a:ext cx="662100" cy="52500"/>
          </a:xfrm>
          <a:prstGeom prst="rect">
            <a:avLst/>
          </a:prstGeom>
          <a:solidFill>
            <a:srgbClr val="0F69B4"/>
          </a:solid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s-419"/>
              <a:t> </a:t>
            </a:r>
            <a:endParaRPr/>
          </a:p>
        </p:txBody>
      </p:sp>
      <p:sp>
        <p:nvSpPr>
          <p:cNvPr id="22" name="Google Shape;22;p4"/>
          <p:cNvSpPr/>
          <p:nvPr/>
        </p:nvSpPr>
        <p:spPr>
          <a:xfrm>
            <a:off x="8754000" y="779400"/>
            <a:ext cx="785400" cy="52500"/>
          </a:xfrm>
          <a:prstGeom prst="rect">
            <a:avLst/>
          </a:prstGeom>
          <a:solidFill>
            <a:srgbClr val="EB3C46"/>
          </a:solid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s-419"/>
              <a:t> </a:t>
            </a:r>
            <a:endParaRPr/>
          </a:p>
        </p:txBody>
      </p:sp>
      <p:sp>
        <p:nvSpPr>
          <p:cNvPr id="7" name="Google Shape;68;p14"/>
          <p:cNvSpPr txBox="1"/>
          <p:nvPr userDrawn="1"/>
        </p:nvSpPr>
        <p:spPr>
          <a:xfrm>
            <a:off x="8453450" y="280975"/>
            <a:ext cx="1166700" cy="3477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s-419" sz="1200" dirty="0">
                <a:latin typeface="Calibri" panose="020F0502020204030204" pitchFamily="34" charset="0"/>
                <a:ea typeface="Roboto Medium"/>
                <a:cs typeface="Calibri" panose="020F0502020204030204" pitchFamily="34" charset="0"/>
                <a:sym typeface="Roboto Medium"/>
              </a:rPr>
              <a:t>Actividad 8|</a:t>
            </a:r>
            <a:r>
              <a:rPr lang="es-419" sz="1600" dirty="0">
                <a:solidFill>
                  <a:srgbClr val="741B47"/>
                </a:solidFill>
                <a:latin typeface="Calibri" panose="020F0502020204030204" pitchFamily="34" charset="0"/>
                <a:ea typeface="Roboto"/>
                <a:cs typeface="Calibri" panose="020F0502020204030204" pitchFamily="34" charset="0"/>
                <a:sym typeface="Roboto"/>
              </a:rPr>
              <a:t>2</a:t>
            </a:r>
            <a:endParaRPr sz="1600" dirty="0">
              <a:solidFill>
                <a:srgbClr val="741B47"/>
              </a:solidFill>
              <a:latin typeface="Calibri" panose="020F0502020204030204" pitchFamily="34" charset="0"/>
              <a:ea typeface="Roboto"/>
              <a:cs typeface="Calibri" panose="020F0502020204030204" pitchFamily="34" charset="0"/>
              <a:sym typeface="Roboto"/>
            </a:endParaRPr>
          </a:p>
        </p:txBody>
      </p:sp>
      <p:sp>
        <p:nvSpPr>
          <p:cNvPr id="8" name="Google Shape;69;p14">
            <a:extLst>
              <a:ext uri="{FF2B5EF4-FFF2-40B4-BE49-F238E27FC236}">
                <a16:creationId xmlns="" xmlns:a16="http://schemas.microsoft.com/office/drawing/2014/main" id="{C532FFAC-AC06-444C-B632-11E9C5CE2D17}"/>
              </a:ext>
            </a:extLst>
          </p:cNvPr>
          <p:cNvSpPr txBox="1"/>
          <p:nvPr userDrawn="1"/>
        </p:nvSpPr>
        <p:spPr>
          <a:xfrm>
            <a:off x="442650" y="350325"/>
            <a:ext cx="7441800" cy="31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419" b="1" dirty="0">
                <a:solidFill>
                  <a:srgbClr val="FFFFFF"/>
                </a:solidFill>
                <a:latin typeface="Calibri" panose="020F0502020204030204" pitchFamily="34" charset="0"/>
                <a:ea typeface="Roboto"/>
                <a:cs typeface="Calibri" panose="020F0502020204030204" pitchFamily="34" charset="0"/>
                <a:sym typeface="Roboto"/>
              </a:rPr>
              <a:t>MÓDULO</a:t>
            </a:r>
            <a:r>
              <a:rPr lang="es-419" dirty="0">
                <a:solidFill>
                  <a:srgbClr val="FFFFFF"/>
                </a:solidFill>
                <a:latin typeface="Calibri" panose="020F0502020204030204" pitchFamily="34" charset="0"/>
                <a:ea typeface="Roboto"/>
                <a:cs typeface="Calibri" panose="020F0502020204030204" pitchFamily="34" charset="0"/>
                <a:sym typeface="Roboto"/>
              </a:rPr>
              <a:t> Mantenimiento de Sistemas Eléctricos y Electrónicos</a:t>
            </a:r>
            <a:endParaRPr dirty="0">
              <a:solidFill>
                <a:srgbClr val="FFFFFF"/>
              </a:solidFill>
              <a:latin typeface="Calibri" panose="020F0502020204030204" pitchFamily="34" charset="0"/>
              <a:ea typeface="Roboto"/>
              <a:cs typeface="Calibri" panose="020F0502020204030204" pitchFamily="34" charset="0"/>
              <a:sym typeface="Roboto"/>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
        <p:cNvGrpSpPr/>
        <p:nvPr/>
      </p:nvGrpSpPr>
      <p:grpSpPr>
        <a:xfrm>
          <a:off x="0" y="0"/>
          <a:ext cx="0" cy="0"/>
          <a:chOff x="0" y="0"/>
          <a:chExt cx="0" cy="0"/>
        </a:xfrm>
      </p:grpSpPr>
      <p:sp>
        <p:nvSpPr>
          <p:cNvPr id="24" name="Google Shape;24;p5"/>
          <p:cNvSpPr/>
          <p:nvPr/>
        </p:nvSpPr>
        <p:spPr>
          <a:xfrm rot="10800000" flipH="1">
            <a:off x="181650" y="822025"/>
            <a:ext cx="9356700" cy="6531300"/>
          </a:xfrm>
          <a:prstGeom prst="round1Rect">
            <a:avLst>
              <a:gd name="adj" fmla="val 15350"/>
            </a:avLst>
          </a:prstGeom>
          <a:solidFill>
            <a:srgbClr val="BA9BA5">
              <a:alpha val="258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5"/>
          <p:cNvSpPr/>
          <p:nvPr/>
        </p:nvSpPr>
        <p:spPr>
          <a:xfrm>
            <a:off x="180900" y="180900"/>
            <a:ext cx="7911000" cy="651000"/>
          </a:xfrm>
          <a:prstGeom prst="round2SameRect">
            <a:avLst>
              <a:gd name="adj1" fmla="val 16667"/>
              <a:gd name="adj2" fmla="val 0"/>
            </a:avLst>
          </a:prstGeom>
          <a:solidFill>
            <a:srgbClr val="741B47"/>
          </a:solidFill>
          <a:ln>
            <a:noFill/>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26" name="Google Shape;26;p5"/>
          <p:cNvSpPr/>
          <p:nvPr/>
        </p:nvSpPr>
        <p:spPr>
          <a:xfrm>
            <a:off x="8091900" y="779400"/>
            <a:ext cx="662100" cy="52500"/>
          </a:xfrm>
          <a:prstGeom prst="rect">
            <a:avLst/>
          </a:prstGeom>
          <a:solidFill>
            <a:srgbClr val="0F69B4"/>
          </a:solid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s-419"/>
              <a:t> </a:t>
            </a:r>
            <a:endParaRPr/>
          </a:p>
        </p:txBody>
      </p:sp>
      <p:sp>
        <p:nvSpPr>
          <p:cNvPr id="27" name="Google Shape;27;p5"/>
          <p:cNvSpPr/>
          <p:nvPr/>
        </p:nvSpPr>
        <p:spPr>
          <a:xfrm>
            <a:off x="8754000" y="779400"/>
            <a:ext cx="785400" cy="52500"/>
          </a:xfrm>
          <a:prstGeom prst="rect">
            <a:avLst/>
          </a:prstGeom>
          <a:solidFill>
            <a:srgbClr val="EB3C46"/>
          </a:solid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s-419"/>
              <a:t> </a:t>
            </a:r>
            <a:endParaRPr/>
          </a:p>
        </p:txBody>
      </p:sp>
      <p:sp>
        <p:nvSpPr>
          <p:cNvPr id="6" name="Google Shape;68;p14"/>
          <p:cNvSpPr txBox="1"/>
          <p:nvPr userDrawn="1"/>
        </p:nvSpPr>
        <p:spPr>
          <a:xfrm>
            <a:off x="8453450" y="280975"/>
            <a:ext cx="1166700" cy="3477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s-419" sz="1200" dirty="0">
                <a:latin typeface="Calibri" panose="020F0502020204030204" pitchFamily="34" charset="0"/>
                <a:ea typeface="Roboto Medium"/>
                <a:cs typeface="Calibri" panose="020F0502020204030204" pitchFamily="34" charset="0"/>
                <a:sym typeface="Roboto Medium"/>
              </a:rPr>
              <a:t>Actividad 8|</a:t>
            </a:r>
            <a:r>
              <a:rPr lang="es-419" sz="1600" dirty="0">
                <a:solidFill>
                  <a:srgbClr val="741B47"/>
                </a:solidFill>
                <a:latin typeface="Calibri" panose="020F0502020204030204" pitchFamily="34" charset="0"/>
                <a:ea typeface="Roboto"/>
                <a:cs typeface="Calibri" panose="020F0502020204030204" pitchFamily="34" charset="0"/>
                <a:sym typeface="Roboto"/>
              </a:rPr>
              <a:t>2</a:t>
            </a:r>
            <a:endParaRPr sz="1600" dirty="0">
              <a:solidFill>
                <a:srgbClr val="741B47"/>
              </a:solidFill>
              <a:latin typeface="Calibri" panose="020F0502020204030204" pitchFamily="34" charset="0"/>
              <a:ea typeface="Roboto"/>
              <a:cs typeface="Calibri" panose="020F0502020204030204" pitchFamily="34" charset="0"/>
              <a:sym typeface="Roboto"/>
            </a:endParaRPr>
          </a:p>
        </p:txBody>
      </p:sp>
      <p:sp>
        <p:nvSpPr>
          <p:cNvPr id="7" name="Google Shape;69;p14">
            <a:extLst>
              <a:ext uri="{FF2B5EF4-FFF2-40B4-BE49-F238E27FC236}">
                <a16:creationId xmlns="" xmlns:a16="http://schemas.microsoft.com/office/drawing/2014/main" id="{C532FFAC-AC06-444C-B632-11E9C5CE2D17}"/>
              </a:ext>
            </a:extLst>
          </p:cNvPr>
          <p:cNvSpPr txBox="1"/>
          <p:nvPr userDrawn="1"/>
        </p:nvSpPr>
        <p:spPr>
          <a:xfrm>
            <a:off x="442650" y="350325"/>
            <a:ext cx="7441800" cy="31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419" b="1" dirty="0">
                <a:solidFill>
                  <a:srgbClr val="FFFFFF"/>
                </a:solidFill>
                <a:latin typeface="Calibri" panose="020F0502020204030204" pitchFamily="34" charset="0"/>
                <a:ea typeface="Roboto"/>
                <a:cs typeface="Calibri" panose="020F0502020204030204" pitchFamily="34" charset="0"/>
                <a:sym typeface="Roboto"/>
              </a:rPr>
              <a:t>MÓDULO</a:t>
            </a:r>
            <a:r>
              <a:rPr lang="es-419" dirty="0">
                <a:solidFill>
                  <a:srgbClr val="FFFFFF"/>
                </a:solidFill>
                <a:latin typeface="Calibri" panose="020F0502020204030204" pitchFamily="34" charset="0"/>
                <a:ea typeface="Roboto"/>
                <a:cs typeface="Calibri" panose="020F0502020204030204" pitchFamily="34" charset="0"/>
                <a:sym typeface="Roboto"/>
              </a:rPr>
              <a:t> Mantenimiento de Sistemas Eléctricos y Electrónicos</a:t>
            </a:r>
            <a:endParaRPr dirty="0">
              <a:solidFill>
                <a:srgbClr val="FFFFFF"/>
              </a:solidFill>
              <a:latin typeface="Calibri" panose="020F0502020204030204" pitchFamily="34" charset="0"/>
              <a:ea typeface="Roboto"/>
              <a:cs typeface="Calibri" panose="020F0502020204030204" pitchFamily="34" charset="0"/>
              <a:sym typeface="Roboto"/>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30" name="Google Shape;30;p6"/>
          <p:cNvSpPr/>
          <p:nvPr/>
        </p:nvSpPr>
        <p:spPr>
          <a:xfrm rot="10800000" flipH="1">
            <a:off x="181650" y="822025"/>
            <a:ext cx="9356700" cy="6531300"/>
          </a:xfrm>
          <a:prstGeom prst="round1Rect">
            <a:avLst>
              <a:gd name="adj" fmla="val 15350"/>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6"/>
          <p:cNvSpPr/>
          <p:nvPr/>
        </p:nvSpPr>
        <p:spPr>
          <a:xfrm>
            <a:off x="180900" y="180900"/>
            <a:ext cx="7911000" cy="651000"/>
          </a:xfrm>
          <a:prstGeom prst="round2SameRect">
            <a:avLst>
              <a:gd name="adj1" fmla="val 16667"/>
              <a:gd name="adj2" fmla="val 0"/>
            </a:avLst>
          </a:prstGeom>
          <a:solidFill>
            <a:srgbClr val="741B47"/>
          </a:solidFill>
          <a:ln>
            <a:noFill/>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32" name="Google Shape;32;p6"/>
          <p:cNvSpPr/>
          <p:nvPr/>
        </p:nvSpPr>
        <p:spPr>
          <a:xfrm>
            <a:off x="8091900" y="779400"/>
            <a:ext cx="662100" cy="52500"/>
          </a:xfrm>
          <a:prstGeom prst="rect">
            <a:avLst/>
          </a:prstGeom>
          <a:solidFill>
            <a:srgbClr val="0F69B4"/>
          </a:solid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s-419"/>
              <a:t> </a:t>
            </a:r>
            <a:endParaRPr/>
          </a:p>
        </p:txBody>
      </p:sp>
      <p:sp>
        <p:nvSpPr>
          <p:cNvPr id="33" name="Google Shape;33;p6"/>
          <p:cNvSpPr/>
          <p:nvPr/>
        </p:nvSpPr>
        <p:spPr>
          <a:xfrm>
            <a:off x="8754000" y="779400"/>
            <a:ext cx="785400" cy="52500"/>
          </a:xfrm>
          <a:prstGeom prst="rect">
            <a:avLst/>
          </a:prstGeom>
          <a:solidFill>
            <a:srgbClr val="EB3C46"/>
          </a:solid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s-419"/>
              <a:t> </a:t>
            </a:r>
            <a:endParaRPr/>
          </a:p>
        </p:txBody>
      </p:sp>
      <p:sp>
        <p:nvSpPr>
          <p:cNvPr id="7" name="Google Shape;68;p14"/>
          <p:cNvSpPr txBox="1"/>
          <p:nvPr userDrawn="1"/>
        </p:nvSpPr>
        <p:spPr>
          <a:xfrm>
            <a:off x="8453450" y="280975"/>
            <a:ext cx="1166700" cy="3477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s-419" sz="1200" dirty="0">
                <a:latin typeface="Calibri" panose="020F0502020204030204" pitchFamily="34" charset="0"/>
                <a:ea typeface="Roboto Medium"/>
                <a:cs typeface="Calibri" panose="020F0502020204030204" pitchFamily="34" charset="0"/>
                <a:sym typeface="Roboto Medium"/>
              </a:rPr>
              <a:t>Actividad 8|</a:t>
            </a:r>
            <a:r>
              <a:rPr lang="es-419" sz="1600" dirty="0">
                <a:solidFill>
                  <a:srgbClr val="741B47"/>
                </a:solidFill>
                <a:latin typeface="Calibri" panose="020F0502020204030204" pitchFamily="34" charset="0"/>
                <a:ea typeface="Roboto"/>
                <a:cs typeface="Calibri" panose="020F0502020204030204" pitchFamily="34" charset="0"/>
                <a:sym typeface="Roboto"/>
              </a:rPr>
              <a:t>2</a:t>
            </a:r>
            <a:endParaRPr sz="1600" dirty="0">
              <a:solidFill>
                <a:srgbClr val="741B47"/>
              </a:solidFill>
              <a:latin typeface="Calibri" panose="020F0502020204030204" pitchFamily="34" charset="0"/>
              <a:ea typeface="Roboto"/>
              <a:cs typeface="Calibri" panose="020F0502020204030204" pitchFamily="34" charset="0"/>
              <a:sym typeface="Roboto"/>
            </a:endParaRPr>
          </a:p>
        </p:txBody>
      </p:sp>
      <p:sp>
        <p:nvSpPr>
          <p:cNvPr id="8" name="Google Shape;69;p14">
            <a:extLst>
              <a:ext uri="{FF2B5EF4-FFF2-40B4-BE49-F238E27FC236}">
                <a16:creationId xmlns="" xmlns:a16="http://schemas.microsoft.com/office/drawing/2014/main" id="{C532FFAC-AC06-444C-B632-11E9C5CE2D17}"/>
              </a:ext>
            </a:extLst>
          </p:cNvPr>
          <p:cNvSpPr txBox="1"/>
          <p:nvPr userDrawn="1"/>
        </p:nvSpPr>
        <p:spPr>
          <a:xfrm>
            <a:off x="442650" y="350325"/>
            <a:ext cx="7441800" cy="31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419" b="1" dirty="0">
                <a:solidFill>
                  <a:srgbClr val="FFFFFF"/>
                </a:solidFill>
                <a:latin typeface="Calibri" panose="020F0502020204030204" pitchFamily="34" charset="0"/>
                <a:ea typeface="Roboto"/>
                <a:cs typeface="Calibri" panose="020F0502020204030204" pitchFamily="34" charset="0"/>
                <a:sym typeface="Roboto"/>
              </a:rPr>
              <a:t>MÓDULO</a:t>
            </a:r>
            <a:r>
              <a:rPr lang="es-419" dirty="0">
                <a:solidFill>
                  <a:srgbClr val="FFFFFF"/>
                </a:solidFill>
                <a:latin typeface="Calibri" panose="020F0502020204030204" pitchFamily="34" charset="0"/>
                <a:ea typeface="Roboto"/>
                <a:cs typeface="Calibri" panose="020F0502020204030204" pitchFamily="34" charset="0"/>
                <a:sym typeface="Roboto"/>
              </a:rPr>
              <a:t> Mantenimiento de Sistemas Eléctricos y Electrónicos</a:t>
            </a:r>
            <a:endParaRPr dirty="0">
              <a:solidFill>
                <a:srgbClr val="FFFFFF"/>
              </a:solidFill>
              <a:latin typeface="Calibri" panose="020F0502020204030204" pitchFamily="34" charset="0"/>
              <a:ea typeface="Roboto"/>
              <a:cs typeface="Calibri" panose="020F0502020204030204" pitchFamily="34" charset="0"/>
              <a:sym typeface="Roboto"/>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4" name="Google Shape;31;p6">
            <a:extLst>
              <a:ext uri="{FF2B5EF4-FFF2-40B4-BE49-F238E27FC236}">
                <a16:creationId xmlns="" xmlns:a16="http://schemas.microsoft.com/office/drawing/2014/main" id="{802A86F2-11D9-674D-9CE5-D78D7B27D3BA}"/>
              </a:ext>
            </a:extLst>
          </p:cNvPr>
          <p:cNvSpPr/>
          <p:nvPr userDrawn="1"/>
        </p:nvSpPr>
        <p:spPr>
          <a:xfrm>
            <a:off x="181651" y="180900"/>
            <a:ext cx="7909200" cy="651000"/>
          </a:xfrm>
          <a:prstGeom prst="round2SameRect">
            <a:avLst>
              <a:gd name="adj1" fmla="val 16667"/>
              <a:gd name="adj2" fmla="val 0"/>
            </a:avLst>
          </a:prstGeom>
          <a:blipFill dpi="0" rotWithShape="0">
            <a:blip r:embed="rId2"/>
            <a:srcRect/>
            <a:tile tx="0" ty="0" sx="100000" sy="100000" flip="none" algn="tl"/>
          </a:blipFill>
          <a:ln>
            <a:noFill/>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5" name="Google Shape;30;p6">
            <a:extLst>
              <a:ext uri="{FF2B5EF4-FFF2-40B4-BE49-F238E27FC236}">
                <a16:creationId xmlns="" xmlns:a16="http://schemas.microsoft.com/office/drawing/2014/main" id="{3399B986-C066-CB41-8677-E4D69B7F3C34}"/>
              </a:ext>
            </a:extLst>
          </p:cNvPr>
          <p:cNvSpPr/>
          <p:nvPr userDrawn="1"/>
        </p:nvSpPr>
        <p:spPr>
          <a:xfrm rot="10800000" flipH="1">
            <a:off x="181650" y="822025"/>
            <a:ext cx="9356700" cy="6531300"/>
          </a:xfrm>
          <a:prstGeom prst="round1Rect">
            <a:avLst>
              <a:gd name="adj" fmla="val 15350"/>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1;p4">
            <a:extLst>
              <a:ext uri="{FF2B5EF4-FFF2-40B4-BE49-F238E27FC236}">
                <a16:creationId xmlns="" xmlns:a16="http://schemas.microsoft.com/office/drawing/2014/main" id="{EE69C87E-D61F-C347-81AB-BF5380E11EF0}"/>
              </a:ext>
            </a:extLst>
          </p:cNvPr>
          <p:cNvSpPr/>
          <p:nvPr userDrawn="1"/>
        </p:nvSpPr>
        <p:spPr>
          <a:xfrm>
            <a:off x="8090850" y="769525"/>
            <a:ext cx="662100" cy="52500"/>
          </a:xfrm>
          <a:prstGeom prst="rect">
            <a:avLst/>
          </a:prstGeom>
          <a:solidFill>
            <a:srgbClr val="0F69B4"/>
          </a:solid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s-419"/>
              <a:t> </a:t>
            </a:r>
            <a:endParaRPr/>
          </a:p>
        </p:txBody>
      </p:sp>
      <p:sp>
        <p:nvSpPr>
          <p:cNvPr id="9" name="Google Shape;22;p4">
            <a:extLst>
              <a:ext uri="{FF2B5EF4-FFF2-40B4-BE49-F238E27FC236}">
                <a16:creationId xmlns="" xmlns:a16="http://schemas.microsoft.com/office/drawing/2014/main" id="{A4553C38-990B-3043-8B09-5417B4D3FF28}"/>
              </a:ext>
            </a:extLst>
          </p:cNvPr>
          <p:cNvSpPr/>
          <p:nvPr userDrawn="1"/>
        </p:nvSpPr>
        <p:spPr>
          <a:xfrm>
            <a:off x="8752950" y="769525"/>
            <a:ext cx="785400" cy="52500"/>
          </a:xfrm>
          <a:prstGeom prst="rect">
            <a:avLst/>
          </a:prstGeom>
          <a:solidFill>
            <a:srgbClr val="EB3C46"/>
          </a:solid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s-419"/>
              <a:t> </a:t>
            </a:r>
            <a:endParaRPr/>
          </a:p>
        </p:txBody>
      </p:sp>
    </p:spTree>
    <p:extLst>
      <p:ext uri="{BB962C8B-B14F-4D97-AF65-F5344CB8AC3E}">
        <p14:creationId xmlns:p14="http://schemas.microsoft.com/office/powerpoint/2010/main" val="35404851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9006156" y="6854072"/>
            <a:ext cx="583200" cy="578400"/>
          </a:xfrm>
          <a:prstGeom prst="rect">
            <a:avLst/>
          </a:prstGeom>
          <a:noFill/>
          <a:ln>
            <a:noFill/>
          </a:ln>
        </p:spPr>
        <p:txBody>
          <a:bodyPr spcFirstLastPara="1" wrap="square" lIns="109575" tIns="109575" rIns="109575" bIns="109575" anchor="ctr" anchorCtr="0">
            <a:noAutofit/>
          </a:bodyPr>
          <a:lstStyle>
            <a:lvl1pPr lvl="0" algn="r">
              <a:buNone/>
              <a:defRPr sz="1200">
                <a:solidFill>
                  <a:schemeClr val="dk2"/>
                </a:solidFill>
              </a:defRPr>
            </a:lvl1pPr>
            <a:lvl2pPr lvl="1" algn="r">
              <a:buNone/>
              <a:defRPr sz="1200">
                <a:solidFill>
                  <a:schemeClr val="dk2"/>
                </a:solidFill>
              </a:defRPr>
            </a:lvl2pPr>
            <a:lvl3pPr lvl="2" algn="r">
              <a:buNone/>
              <a:defRPr sz="1200">
                <a:solidFill>
                  <a:schemeClr val="dk2"/>
                </a:solidFill>
              </a:defRPr>
            </a:lvl3pPr>
            <a:lvl4pPr lvl="3" algn="r">
              <a:buNone/>
              <a:defRPr sz="1200">
                <a:solidFill>
                  <a:schemeClr val="dk2"/>
                </a:solidFill>
              </a:defRPr>
            </a:lvl4pPr>
            <a:lvl5pPr lvl="4" algn="r">
              <a:buNone/>
              <a:defRPr sz="1200">
                <a:solidFill>
                  <a:schemeClr val="dk2"/>
                </a:solidFill>
              </a:defRPr>
            </a:lvl5pPr>
            <a:lvl6pPr lvl="5" algn="r">
              <a:buNone/>
              <a:defRPr sz="1200">
                <a:solidFill>
                  <a:schemeClr val="dk2"/>
                </a:solidFill>
              </a:defRPr>
            </a:lvl6pPr>
            <a:lvl7pPr lvl="6" algn="r">
              <a:buNone/>
              <a:defRPr sz="1200">
                <a:solidFill>
                  <a:schemeClr val="dk2"/>
                </a:solidFill>
              </a:defRPr>
            </a:lvl7pPr>
            <a:lvl8pPr lvl="7" algn="r">
              <a:buNone/>
              <a:defRPr sz="1200">
                <a:solidFill>
                  <a:schemeClr val="dk2"/>
                </a:solidFill>
              </a:defRPr>
            </a:lvl8pPr>
            <a:lvl9pPr lvl="8" algn="r">
              <a:buNone/>
              <a:defRPr sz="1200">
                <a:solidFill>
                  <a:schemeClr val="dk2"/>
                </a:solidFill>
              </a:defRPr>
            </a:lvl9pPr>
          </a:lstStyle>
          <a:p>
            <a:pPr marL="0" lvl="0" indent="0" algn="r" rtl="0">
              <a:spcBef>
                <a:spcPts val="0"/>
              </a:spcBef>
              <a:spcAft>
                <a:spcPts val="0"/>
              </a:spcAft>
              <a:buNone/>
            </a:pPr>
            <a:fld id="{00000000-1234-1234-1234-123412341234}" type="slidenum">
              <a:rPr lang="es-419"/>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53" r:id="rId2"/>
    <p:sldLayoutId id="2147483649" r:id="rId3"/>
    <p:sldLayoutId id="2147483650" r:id="rId4"/>
    <p:sldLayoutId id="2147483651" r:id="rId5"/>
    <p:sldLayoutId id="2147483652" r:id="rId6"/>
    <p:sldLayoutId id="2147483654" r:id="rId7"/>
  </p:sldLayoutIdLst>
  <mc:AlternateContent xmlns:mc="http://schemas.openxmlformats.org/markup-compatibility/2006" xmlns:p14="http://schemas.microsoft.com/office/powerpoint/2010/main">
    <mc:Choice Requires="p14">
      <p:transition p14:dur="0"/>
    </mc:Choice>
    <mc:Fallback xmlns="">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33.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3" Type="http://schemas.openxmlformats.org/officeDocument/2006/relationships/image" Target="../media/image36.jpeg"/><Relationship Id="rId7"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image" Target="../media/image28.png"/><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37.jpg"/><Relationship Id="rId5" Type="http://schemas.openxmlformats.org/officeDocument/2006/relationships/image" Target="../media/image31.pn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hyperlink" Target="https://www.youtube.com/watch?v=m7HY1Or01S0&amp;feature=emb_logo&amp;ab_channel=CharlyLabs" TargetMode="External"/><Relationship Id="rId4" Type="http://schemas.openxmlformats.org/officeDocument/2006/relationships/image" Target="../media/image41.png"/></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2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16.emf"/><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48;p10"/>
          <p:cNvSpPr txBox="1">
            <a:spLocks/>
          </p:cNvSpPr>
          <p:nvPr/>
        </p:nvSpPr>
        <p:spPr>
          <a:xfrm>
            <a:off x="1176619" y="6648293"/>
            <a:ext cx="7012134" cy="31188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rgbClr val="000000"/>
              </a:buClr>
              <a:buSzPts val="1400"/>
              <a:buFont typeface="Arial"/>
              <a:buNone/>
              <a:defRPr sz="1200" b="0" i="0" u="none" strike="noStrike" cap="none" baseline="0">
                <a:solidFill>
                  <a:srgbClr val="000000"/>
                </a:solidFill>
                <a:latin typeface="Calibri" panose="020F0502020204030204" pitchFamily="34" charset="0"/>
                <a:ea typeface="Arial"/>
                <a:cs typeface="Calibri" panose="020F0502020204030204" pitchFamily="34" charset="0"/>
                <a:sym typeface="Arial"/>
              </a:defRPr>
            </a:lvl1pPr>
            <a:lvl2pPr marR="0" lvl="1" algn="just" rtl="0">
              <a:lnSpc>
                <a:spcPct val="100000"/>
              </a:lnSpc>
              <a:spcBef>
                <a:spcPts val="0"/>
              </a:spcBef>
              <a:spcAft>
                <a:spcPts val="0"/>
              </a:spcAft>
              <a:buClr>
                <a:srgbClr val="000000"/>
              </a:buClr>
              <a:buFont typeface="Arial"/>
              <a:defRPr sz="1100" b="0" i="0" u="none" strike="noStrike" cap="none">
                <a:solidFill>
                  <a:schemeClr val="bg1"/>
                </a:solidFill>
                <a:latin typeface="Calibri" panose="020F0502020204030204" pitchFamily="34" charset="0"/>
                <a:ea typeface="Arial"/>
                <a:cs typeface="Calibri" panose="020F0502020204030204" pitchFamily="34" charset="0"/>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1"/>
            <a:r>
              <a:rPr lang="es-CL"/>
              <a:t>En estos documentos se utilizarán de manera inclusiva términos como: el estudiante, el docente, el compañero u otras palabras equivalentes y sus respectivos plurales, es decir, con ellas, se hace referencia tanto a hombres como a mujeres.</a:t>
            </a:r>
            <a:endParaRPr lang="es-CL" dirty="0"/>
          </a:p>
        </p:txBody>
      </p:sp>
      <p:sp>
        <p:nvSpPr>
          <p:cNvPr id="6" name="Google Shape;60;p13"/>
          <p:cNvSpPr txBox="1">
            <a:spLocks/>
          </p:cNvSpPr>
          <p:nvPr/>
        </p:nvSpPr>
        <p:spPr>
          <a:xfrm>
            <a:off x="374950" y="2144650"/>
            <a:ext cx="1444325" cy="17838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dk1"/>
              </a:buClr>
              <a:buSzPts val="1100"/>
            </a:pPr>
            <a:r>
              <a:rPr lang="es-CL" sz="1500" b="1" dirty="0">
                <a:latin typeface="Calibri" panose="020F0502020204030204" pitchFamily="34" charset="0"/>
                <a:ea typeface="Roboto"/>
                <a:cs typeface="Calibri" panose="020F0502020204030204" pitchFamily="34" charset="0"/>
                <a:sym typeface="Roboto"/>
              </a:rPr>
              <a:t>MÓDULO </a:t>
            </a:r>
            <a:r>
              <a:rPr lang="es-CL" sz="1500" b="1" dirty="0" smtClean="0">
                <a:latin typeface="Calibri" panose="020F0502020204030204" pitchFamily="34" charset="0"/>
                <a:ea typeface="Roboto"/>
                <a:cs typeface="Calibri" panose="020F0502020204030204" pitchFamily="34" charset="0"/>
                <a:sym typeface="Roboto"/>
              </a:rPr>
              <a:t>5</a:t>
            </a:r>
            <a:endParaRPr lang="es-CL" sz="1500" b="1" dirty="0">
              <a:latin typeface="Calibri" panose="020F0502020204030204" pitchFamily="34" charset="0"/>
              <a:ea typeface="Roboto"/>
              <a:cs typeface="Calibri" panose="020F0502020204030204" pitchFamily="34" charset="0"/>
              <a:sym typeface="Roboto"/>
            </a:endParaRPr>
          </a:p>
          <a:p>
            <a:endParaRPr lang="es-CL" sz="1500" b="1" dirty="0">
              <a:latin typeface="Calibri" panose="020F0502020204030204" pitchFamily="34" charset="0"/>
              <a:ea typeface="Roboto"/>
              <a:cs typeface="Calibri" panose="020F0502020204030204" pitchFamily="34" charset="0"/>
              <a:sym typeface="Roboto"/>
            </a:endParaRPr>
          </a:p>
        </p:txBody>
      </p:sp>
      <p:sp>
        <p:nvSpPr>
          <p:cNvPr id="11" name="Google Shape;61;p13"/>
          <p:cNvSpPr txBox="1">
            <a:spLocks/>
          </p:cNvSpPr>
          <p:nvPr/>
        </p:nvSpPr>
        <p:spPr>
          <a:xfrm>
            <a:off x="365424" y="2611974"/>
            <a:ext cx="4749501" cy="1357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buClr>
                <a:schemeClr val="dk1"/>
              </a:buClr>
              <a:buSzPts val="1100"/>
            </a:pPr>
            <a:r>
              <a:rPr lang="es-419" sz="3600" b="1" dirty="0">
                <a:solidFill>
                  <a:srgbClr val="741B47"/>
                </a:solidFill>
                <a:latin typeface="Calibri" panose="020F0502020204030204" pitchFamily="34" charset="0"/>
                <a:ea typeface="Roboto"/>
                <a:cs typeface="Calibri" panose="020F0502020204030204" pitchFamily="34" charset="0"/>
                <a:sym typeface="Roboto"/>
              </a:rPr>
              <a:t>MANTENIMIENTO DE SISTEMAS ELÉCTRICOS Y ELECTRÓNICOS</a:t>
            </a:r>
          </a:p>
          <a:p>
            <a:pPr>
              <a:lnSpc>
                <a:spcPct val="90000"/>
              </a:lnSpc>
            </a:pPr>
            <a:endParaRPr lang="es-419" sz="3600" b="1" dirty="0">
              <a:solidFill>
                <a:srgbClr val="741B47"/>
              </a:solidFill>
              <a:latin typeface="Calibri" panose="020F0502020204030204" pitchFamily="34" charset="0"/>
              <a:ea typeface="Roboto"/>
              <a:cs typeface="Calibri" panose="020F0502020204030204" pitchFamily="34" charset="0"/>
              <a:sym typeface="Roboto"/>
            </a:endParaRPr>
          </a:p>
        </p:txBody>
      </p:sp>
      <p:pic>
        <p:nvPicPr>
          <p:cNvPr id="9" name="Imagen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6074" y="1927122"/>
            <a:ext cx="6154391" cy="4438649"/>
          </a:xfrm>
          <a:prstGeom prst="rect">
            <a:avLst/>
          </a:prstGeom>
        </p:spPr>
      </p:pic>
    </p:spTree>
    <p:extLst>
      <p:ext uri="{BB962C8B-B14F-4D97-AF65-F5344CB8AC3E}">
        <p14:creationId xmlns:p14="http://schemas.microsoft.com/office/powerpoint/2010/main" val="2492718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7" name="Google Shape;159;p18">
            <a:extLst>
              <a:ext uri="{FF2B5EF4-FFF2-40B4-BE49-F238E27FC236}">
                <a16:creationId xmlns="" xmlns:a16="http://schemas.microsoft.com/office/drawing/2014/main" id="{3920FEA2-700B-F64B-9605-433FB954EA9D}"/>
              </a:ext>
            </a:extLst>
          </p:cNvPr>
          <p:cNvSpPr/>
          <p:nvPr/>
        </p:nvSpPr>
        <p:spPr>
          <a:xfrm>
            <a:off x="442649" y="1995884"/>
            <a:ext cx="6216943" cy="4545594"/>
          </a:xfrm>
          <a:prstGeom prst="roundRect">
            <a:avLst>
              <a:gd name="adj" fmla="val 10798"/>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419"/>
              <a:t>    </a:t>
            </a:r>
            <a:endParaRPr/>
          </a:p>
        </p:txBody>
      </p:sp>
      <p:sp>
        <p:nvSpPr>
          <p:cNvPr id="16" name="Google Shape;83;p14"/>
          <p:cNvSpPr txBox="1"/>
          <p:nvPr/>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lvl="0"/>
            <a:r>
              <a:rPr lang="es-419" sz="1100" dirty="0">
                <a:latin typeface="Calibri" panose="020F0502020204030204" pitchFamily="34" charset="0"/>
                <a:ea typeface="Roboto Medium"/>
                <a:cs typeface="Calibri" panose="020F0502020204030204" pitchFamily="34" charset="0"/>
                <a:sym typeface="Roboto Medium"/>
              </a:rPr>
              <a:t>7</a:t>
            </a:r>
            <a:r>
              <a:rPr lang="es-419" sz="1100" dirty="0">
                <a:solidFill>
                  <a:srgbClr val="741B47"/>
                </a:solidFill>
                <a:latin typeface="Calibri" panose="020F0502020204030204" pitchFamily="34" charset="0"/>
                <a:ea typeface="Roboto Medium"/>
                <a:cs typeface="Calibri" panose="020F0502020204030204" pitchFamily="34" charset="0"/>
                <a:sym typeface="Roboto Medium"/>
              </a:rPr>
              <a:t>       </a:t>
            </a:r>
            <a:r>
              <a:rPr lang="es-CL" sz="1100" dirty="0">
                <a:solidFill>
                  <a:srgbClr val="741B47"/>
                </a:solidFill>
                <a:latin typeface="Calibri" panose="020F0502020204030204" pitchFamily="34" charset="0"/>
                <a:ea typeface="Roboto Medium"/>
                <a:cs typeface="Calibri" panose="020F0502020204030204" pitchFamily="34" charset="0"/>
                <a:sym typeface="Roboto Medium"/>
              </a:rPr>
              <a:t>MECÁNICA AUTOMOTRIZ</a:t>
            </a:r>
            <a:r>
              <a:rPr lang="es-CL" sz="1100" dirty="0">
                <a:latin typeface="Calibri" panose="020F0502020204030204" pitchFamily="34" charset="0"/>
                <a:ea typeface="Roboto Medium"/>
                <a:cs typeface="Calibri" panose="020F0502020204030204" pitchFamily="34" charset="0"/>
                <a:sym typeface="Roboto Medium"/>
              </a:rPr>
              <a:t> | 3° Medio | Presentación</a:t>
            </a:r>
            <a:endParaRPr lang="es-CL" sz="1100" dirty="0">
              <a:solidFill>
                <a:srgbClr val="741B47"/>
              </a:solidFill>
              <a:latin typeface="Calibri" panose="020F0502020204030204" pitchFamily="34" charset="0"/>
              <a:ea typeface="Roboto"/>
              <a:cs typeface="Calibri" panose="020F0502020204030204" pitchFamily="34" charset="0"/>
              <a:sym typeface="Roboto"/>
            </a:endParaRPr>
          </a:p>
        </p:txBody>
      </p:sp>
      <p:sp>
        <p:nvSpPr>
          <p:cNvPr id="4" name="Rectángulo 3">
            <a:extLst>
              <a:ext uri="{FF2B5EF4-FFF2-40B4-BE49-F238E27FC236}">
                <a16:creationId xmlns="" xmlns:a16="http://schemas.microsoft.com/office/drawing/2014/main" id="{0034C4E4-EF27-2D4E-813C-5696FDBB030F}"/>
              </a:ext>
            </a:extLst>
          </p:cNvPr>
          <p:cNvSpPr/>
          <p:nvPr/>
        </p:nvSpPr>
        <p:spPr>
          <a:xfrm>
            <a:off x="804464" y="2363536"/>
            <a:ext cx="5509268" cy="3793154"/>
          </a:xfrm>
          <a:prstGeom prst="rect">
            <a:avLst/>
          </a:prstGeom>
        </p:spPr>
        <p:txBody>
          <a:bodyPr wrap="square">
            <a:spAutoFit/>
          </a:bodyPr>
          <a:lstStyle/>
          <a:p>
            <a:pPr marL="285750" lvl="0" indent="-285750">
              <a:lnSpc>
                <a:spcPct val="115000"/>
              </a:lnSpc>
              <a:buFont typeface="Arial" panose="020B0604020202020204" pitchFamily="34" charset="0"/>
              <a:buChar char="•"/>
            </a:pPr>
            <a:r>
              <a:rPr lang="es-419" sz="1500" dirty="0">
                <a:solidFill>
                  <a:schemeClr val="dk1"/>
                </a:solidFill>
                <a:latin typeface="Calibri" panose="020F0502020204030204" pitchFamily="34" charset="0"/>
                <a:ea typeface="Roboto Medium"/>
                <a:cs typeface="Calibri" panose="020F0502020204030204" pitchFamily="34" charset="0"/>
                <a:sym typeface="Roboto Medium"/>
              </a:rPr>
              <a:t>La resistencia eléctrica se define como la oposición al flujo de los electrones que pasan a través de un conductor.</a:t>
            </a:r>
          </a:p>
          <a:p>
            <a:pPr lvl="0">
              <a:lnSpc>
                <a:spcPct val="115000"/>
              </a:lnSpc>
            </a:pPr>
            <a:endParaRPr lang="es-419" sz="1500" dirty="0">
              <a:solidFill>
                <a:schemeClr val="dk1"/>
              </a:solidFill>
              <a:latin typeface="Calibri" panose="020F0502020204030204" pitchFamily="34" charset="0"/>
              <a:ea typeface="Roboto Medium"/>
              <a:cs typeface="Calibri" panose="020F0502020204030204" pitchFamily="34" charset="0"/>
              <a:sym typeface="Roboto Medium"/>
            </a:endParaRPr>
          </a:p>
          <a:p>
            <a:pPr marL="285750" lvl="0" indent="-285750">
              <a:lnSpc>
                <a:spcPct val="115000"/>
              </a:lnSpc>
              <a:buFont typeface="Arial" panose="020B0604020202020204" pitchFamily="34" charset="0"/>
              <a:buChar char="•"/>
            </a:pPr>
            <a:r>
              <a:rPr lang="es-419" sz="1500" dirty="0">
                <a:solidFill>
                  <a:schemeClr val="dk1"/>
                </a:solidFill>
                <a:latin typeface="Calibri" panose="020F0502020204030204" pitchFamily="34" charset="0"/>
                <a:ea typeface="Roboto Medium"/>
                <a:cs typeface="Calibri" panose="020F0502020204030204" pitchFamily="34" charset="0"/>
                <a:sym typeface="Roboto Medium"/>
              </a:rPr>
              <a:t>La ecuación que se ve en la imagen nos describe que el voltaje entre los terminales de un conductor y la corriente que circula por él, están relacionadas mediante la resistencia al flujo que encuentren los electrones.</a:t>
            </a:r>
          </a:p>
          <a:p>
            <a:pPr lvl="0">
              <a:lnSpc>
                <a:spcPct val="115000"/>
              </a:lnSpc>
            </a:pPr>
            <a:endParaRPr lang="es-419" sz="1500" dirty="0">
              <a:solidFill>
                <a:schemeClr val="dk1"/>
              </a:solidFill>
              <a:latin typeface="Calibri" panose="020F0502020204030204" pitchFamily="34" charset="0"/>
              <a:ea typeface="Roboto Medium"/>
              <a:cs typeface="Calibri" panose="020F0502020204030204" pitchFamily="34" charset="0"/>
              <a:sym typeface="Roboto Medium"/>
            </a:endParaRPr>
          </a:p>
          <a:p>
            <a:pPr marL="285750" lvl="0" indent="-285750">
              <a:lnSpc>
                <a:spcPct val="115000"/>
              </a:lnSpc>
              <a:buFont typeface="Arial" panose="020B0604020202020204" pitchFamily="34" charset="0"/>
              <a:buChar char="•"/>
            </a:pPr>
            <a:r>
              <a:rPr lang="es-419" sz="1500" dirty="0">
                <a:solidFill>
                  <a:schemeClr val="dk1"/>
                </a:solidFill>
                <a:latin typeface="Calibri" panose="020F0502020204030204" pitchFamily="34" charset="0"/>
                <a:ea typeface="Roboto Medium"/>
                <a:cs typeface="Calibri" panose="020F0502020204030204" pitchFamily="34" charset="0"/>
                <a:sym typeface="Roboto Medium"/>
              </a:rPr>
              <a:t>Una resistencia eléctrica pequeña facilita la circulación de corriente por el material. Mientras más grande es la resistencia, menos “conductores” son los materiales. Se dice que cuando un material es buen conductor eléctrico, los electrones pueden circular por el mismo de manera eficiente, es decir, que no encuentran una resistencia elevada que les impida la circulación.</a:t>
            </a:r>
          </a:p>
        </p:txBody>
      </p:sp>
      <p:sp>
        <p:nvSpPr>
          <p:cNvPr id="20" name="Google Shape;96;p15">
            <a:extLst>
              <a:ext uri="{FF2B5EF4-FFF2-40B4-BE49-F238E27FC236}">
                <a16:creationId xmlns="" xmlns:a16="http://schemas.microsoft.com/office/drawing/2014/main" id="{7D018862-3BCA-A54D-BBF8-15F51C822808}"/>
              </a:ext>
            </a:extLst>
          </p:cNvPr>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lvl="0">
              <a:lnSpc>
                <a:spcPct val="80000"/>
              </a:lnSpc>
            </a:pPr>
            <a:r>
              <a:rPr lang="es-419" sz="2800" b="1" dirty="0">
                <a:solidFill>
                  <a:srgbClr val="741B47"/>
                </a:solidFill>
                <a:latin typeface="Calibri" panose="020F0502020204030204" pitchFamily="34" charset="0"/>
                <a:ea typeface="Roboto"/>
                <a:cs typeface="Calibri" panose="020F0502020204030204" pitchFamily="34" charset="0"/>
                <a:sym typeface="Roboto"/>
              </a:rPr>
              <a:t>ECUACIÓN DE LA </a:t>
            </a:r>
            <a:r>
              <a:rPr lang="es-CL" sz="2800" dirty="0">
                <a:solidFill>
                  <a:srgbClr val="ED423D"/>
                </a:solidFill>
                <a:latin typeface="Calibri" panose="020F0502020204030204" pitchFamily="34" charset="0"/>
                <a:ea typeface="Roboto"/>
                <a:cs typeface="Calibri" panose="020F0502020204030204" pitchFamily="34" charset="0"/>
                <a:sym typeface="Roboto"/>
              </a:rPr>
              <a:t>LEY DE OHM</a:t>
            </a:r>
            <a:endParaRPr lang="es-CL" sz="3100" dirty="0">
              <a:solidFill>
                <a:srgbClr val="ED423D"/>
              </a:solidFill>
              <a:latin typeface="Calibri" panose="020F0502020204030204" pitchFamily="34" charset="0"/>
              <a:ea typeface="Roboto"/>
              <a:cs typeface="Calibri" panose="020F0502020204030204" pitchFamily="34" charset="0"/>
              <a:sym typeface="Roboto"/>
            </a:endParaRPr>
          </a:p>
        </p:txBody>
      </p:sp>
      <p:pic>
        <p:nvPicPr>
          <p:cNvPr id="3" name="Imagen 2">
            <a:extLst>
              <a:ext uri="{FF2B5EF4-FFF2-40B4-BE49-F238E27FC236}">
                <a16:creationId xmlns="" xmlns:a16="http://schemas.microsoft.com/office/drawing/2014/main" id="{5E031853-2620-D741-B176-5B238E4AC6BC}"/>
              </a:ext>
            </a:extLst>
          </p:cNvPr>
          <p:cNvPicPr>
            <a:picLocks noChangeAspect="1"/>
          </p:cNvPicPr>
          <p:nvPr/>
        </p:nvPicPr>
        <p:blipFill>
          <a:blip r:embed="rId3"/>
          <a:stretch>
            <a:fillRect/>
          </a:stretch>
        </p:blipFill>
        <p:spPr>
          <a:xfrm>
            <a:off x="6379680" y="1988958"/>
            <a:ext cx="2277560" cy="4555119"/>
          </a:xfrm>
          <a:prstGeom prst="rect">
            <a:avLst/>
          </a:prstGeom>
        </p:spPr>
      </p:pic>
      <p:pic>
        <p:nvPicPr>
          <p:cNvPr id="6" name="Imagen 5">
            <a:extLst>
              <a:ext uri="{FF2B5EF4-FFF2-40B4-BE49-F238E27FC236}">
                <a16:creationId xmlns="" xmlns:a16="http://schemas.microsoft.com/office/drawing/2014/main" id="{70B647E3-1139-E941-A06D-AC6B8694B7D9}"/>
              </a:ext>
            </a:extLst>
          </p:cNvPr>
          <p:cNvPicPr>
            <a:picLocks noChangeAspect="1"/>
          </p:cNvPicPr>
          <p:nvPr/>
        </p:nvPicPr>
        <p:blipFill>
          <a:blip r:embed="rId4"/>
          <a:stretch>
            <a:fillRect/>
          </a:stretch>
        </p:blipFill>
        <p:spPr>
          <a:xfrm>
            <a:off x="7781348" y="3437733"/>
            <a:ext cx="1889807" cy="172658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5" name="Google Shape;96;p15"/>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lvl="0">
              <a:lnSpc>
                <a:spcPct val="80000"/>
              </a:lnSpc>
            </a:pPr>
            <a:r>
              <a:rPr lang="es-419" sz="2800" b="1" dirty="0">
                <a:solidFill>
                  <a:srgbClr val="741B47"/>
                </a:solidFill>
                <a:latin typeface="Calibri" panose="020F0502020204030204" pitchFamily="34" charset="0"/>
                <a:ea typeface="Roboto"/>
                <a:cs typeface="Calibri" panose="020F0502020204030204" pitchFamily="34" charset="0"/>
                <a:sym typeface="Roboto"/>
              </a:rPr>
              <a:t>TRIÁNGULO DE FÓRMULAS DE LA </a:t>
            </a:r>
            <a:r>
              <a:rPr lang="es-CL" sz="2800" dirty="0">
                <a:solidFill>
                  <a:srgbClr val="ED423D"/>
                </a:solidFill>
                <a:latin typeface="Calibri" panose="020F0502020204030204" pitchFamily="34" charset="0"/>
                <a:ea typeface="Roboto"/>
                <a:cs typeface="Calibri" panose="020F0502020204030204" pitchFamily="34" charset="0"/>
                <a:sym typeface="Roboto"/>
              </a:rPr>
              <a:t>LEY DE OHM</a:t>
            </a:r>
            <a:endParaRPr lang="es-CL" sz="3100" dirty="0">
              <a:solidFill>
                <a:srgbClr val="ED423D"/>
              </a:solidFill>
              <a:latin typeface="Calibri" panose="020F0502020204030204" pitchFamily="34" charset="0"/>
              <a:ea typeface="Roboto"/>
              <a:cs typeface="Calibri" panose="020F0502020204030204" pitchFamily="34" charset="0"/>
              <a:sym typeface="Roboto"/>
            </a:endParaRPr>
          </a:p>
        </p:txBody>
      </p:sp>
      <p:sp>
        <p:nvSpPr>
          <p:cNvPr id="16" name="Google Shape;83;p14"/>
          <p:cNvSpPr txBox="1"/>
          <p:nvPr/>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lvl="0"/>
            <a:r>
              <a:rPr lang="es-419" sz="1100" dirty="0">
                <a:latin typeface="Calibri" panose="020F0502020204030204" pitchFamily="34" charset="0"/>
                <a:ea typeface="Roboto Medium"/>
                <a:cs typeface="Calibri" panose="020F0502020204030204" pitchFamily="34" charset="0"/>
                <a:sym typeface="Roboto Medium"/>
              </a:rPr>
              <a:t>8</a:t>
            </a:r>
            <a:r>
              <a:rPr lang="es-419" sz="1100" dirty="0">
                <a:solidFill>
                  <a:srgbClr val="741B47"/>
                </a:solidFill>
                <a:latin typeface="Calibri" panose="020F0502020204030204" pitchFamily="34" charset="0"/>
                <a:ea typeface="Roboto Medium"/>
                <a:cs typeface="Calibri" panose="020F0502020204030204" pitchFamily="34" charset="0"/>
                <a:sym typeface="Roboto Medium"/>
              </a:rPr>
              <a:t>       </a:t>
            </a:r>
            <a:r>
              <a:rPr lang="es-CL" sz="1100" dirty="0">
                <a:solidFill>
                  <a:srgbClr val="741B47"/>
                </a:solidFill>
                <a:latin typeface="Calibri" panose="020F0502020204030204" pitchFamily="34" charset="0"/>
                <a:ea typeface="Roboto Medium"/>
                <a:cs typeface="Calibri" panose="020F0502020204030204" pitchFamily="34" charset="0"/>
                <a:sym typeface="Roboto Medium"/>
              </a:rPr>
              <a:t>MECÁNICA AUTOMOTRIZ</a:t>
            </a:r>
            <a:r>
              <a:rPr lang="es-CL" sz="1100" dirty="0">
                <a:latin typeface="Calibri" panose="020F0502020204030204" pitchFamily="34" charset="0"/>
                <a:ea typeface="Roboto Medium"/>
                <a:cs typeface="Calibri" panose="020F0502020204030204" pitchFamily="34" charset="0"/>
                <a:sym typeface="Roboto Medium"/>
              </a:rPr>
              <a:t> | 3° Medio | Presentación</a:t>
            </a:r>
            <a:endParaRPr lang="es-CL" sz="1100" dirty="0">
              <a:solidFill>
                <a:srgbClr val="741B47"/>
              </a:solidFill>
              <a:latin typeface="Calibri" panose="020F0502020204030204" pitchFamily="34" charset="0"/>
              <a:ea typeface="Roboto"/>
              <a:cs typeface="Calibri" panose="020F0502020204030204" pitchFamily="34" charset="0"/>
              <a:sym typeface="Roboto"/>
            </a:endParaRPr>
          </a:p>
        </p:txBody>
      </p:sp>
      <p:sp>
        <p:nvSpPr>
          <p:cNvPr id="13" name="Google Shape;73;p14">
            <a:extLst>
              <a:ext uri="{FF2B5EF4-FFF2-40B4-BE49-F238E27FC236}">
                <a16:creationId xmlns="" xmlns:a16="http://schemas.microsoft.com/office/drawing/2014/main" id="{B993810A-E1FE-3841-9286-B04822732F4E}"/>
              </a:ext>
            </a:extLst>
          </p:cNvPr>
          <p:cNvSpPr/>
          <p:nvPr/>
        </p:nvSpPr>
        <p:spPr>
          <a:xfrm>
            <a:off x="466025" y="2104494"/>
            <a:ext cx="8726700" cy="1072460"/>
          </a:xfrm>
          <a:prstGeom prst="roundRect">
            <a:avLst>
              <a:gd name="adj" fmla="val 19728"/>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419"/>
              <a:t>    </a:t>
            </a:r>
            <a:endParaRPr/>
          </a:p>
        </p:txBody>
      </p:sp>
      <p:sp>
        <p:nvSpPr>
          <p:cNvPr id="14" name="Google Shape;174;p19">
            <a:extLst>
              <a:ext uri="{FF2B5EF4-FFF2-40B4-BE49-F238E27FC236}">
                <a16:creationId xmlns="" xmlns:a16="http://schemas.microsoft.com/office/drawing/2014/main" id="{C8E9B280-C74B-1742-84FE-090CEF9C636A}"/>
              </a:ext>
            </a:extLst>
          </p:cNvPr>
          <p:cNvSpPr/>
          <p:nvPr/>
        </p:nvSpPr>
        <p:spPr>
          <a:xfrm>
            <a:off x="1395046" y="3403100"/>
            <a:ext cx="6975231" cy="3156903"/>
          </a:xfrm>
          <a:prstGeom prst="roundRect">
            <a:avLst>
              <a:gd name="adj" fmla="val 11455"/>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419"/>
              <a:t>    </a:t>
            </a:r>
            <a:endParaRPr/>
          </a:p>
        </p:txBody>
      </p:sp>
      <p:pic>
        <p:nvPicPr>
          <p:cNvPr id="3" name="Imagen 2">
            <a:extLst>
              <a:ext uri="{FF2B5EF4-FFF2-40B4-BE49-F238E27FC236}">
                <a16:creationId xmlns="" xmlns:a16="http://schemas.microsoft.com/office/drawing/2014/main" id="{35A5A927-9B15-2345-840D-781BFCE987D3}"/>
              </a:ext>
            </a:extLst>
          </p:cNvPr>
          <p:cNvPicPr>
            <a:picLocks noChangeAspect="1"/>
          </p:cNvPicPr>
          <p:nvPr/>
        </p:nvPicPr>
        <p:blipFill>
          <a:blip r:embed="rId3"/>
          <a:stretch>
            <a:fillRect/>
          </a:stretch>
        </p:blipFill>
        <p:spPr>
          <a:xfrm>
            <a:off x="2234653" y="3297716"/>
            <a:ext cx="5236335" cy="3595807"/>
          </a:xfrm>
          <a:prstGeom prst="rect">
            <a:avLst/>
          </a:prstGeom>
        </p:spPr>
      </p:pic>
      <p:sp>
        <p:nvSpPr>
          <p:cNvPr id="9" name="Google Shape;175;p19">
            <a:extLst>
              <a:ext uri="{FF2B5EF4-FFF2-40B4-BE49-F238E27FC236}">
                <a16:creationId xmlns="" xmlns:a16="http://schemas.microsoft.com/office/drawing/2014/main" id="{5235B63B-6852-A744-8CCB-06840B7D2DA2}"/>
              </a:ext>
            </a:extLst>
          </p:cNvPr>
          <p:cNvSpPr txBox="1"/>
          <p:nvPr/>
        </p:nvSpPr>
        <p:spPr>
          <a:xfrm>
            <a:off x="669361" y="2400406"/>
            <a:ext cx="8417857" cy="466474"/>
          </a:xfrm>
          <a:prstGeom prst="rect">
            <a:avLst/>
          </a:prstGeom>
          <a:noFill/>
          <a:ln>
            <a:noFill/>
          </a:ln>
        </p:spPr>
        <p:txBody>
          <a:bodyPr spcFirstLastPara="1" wrap="square" lIns="91425" tIns="91425" rIns="91425" bIns="91425" anchor="ctr" anchorCtr="0">
            <a:noAutofit/>
          </a:bodyPr>
          <a:lstStyle/>
          <a:p>
            <a:r>
              <a:rPr lang="es-ES" sz="1500" dirty="0">
                <a:latin typeface="Calibri" panose="020F0502020204030204" pitchFamily="34" charset="0"/>
                <a:cs typeface="Calibri" panose="020F0502020204030204" pitchFamily="34" charset="0"/>
              </a:rPr>
              <a:t>La Ley de Ohm expresada en forma de ecuación es V=RI, donde V es el potencial eléctrico en voltios, </a:t>
            </a:r>
          </a:p>
          <a:p>
            <a:r>
              <a:rPr lang="es-ES" sz="1500" dirty="0">
                <a:latin typeface="Calibri" panose="020F0502020204030204" pitchFamily="34" charset="0"/>
                <a:cs typeface="Calibri" panose="020F0502020204030204" pitchFamily="34" charset="0"/>
              </a:rPr>
              <a:t>I es la corriente en amperios y R es la resistencia en </a:t>
            </a:r>
            <a:r>
              <a:rPr lang="es-ES" sz="1500" dirty="0" err="1">
                <a:latin typeface="Calibri" panose="020F0502020204030204" pitchFamily="34" charset="0"/>
                <a:cs typeface="Calibri" panose="020F0502020204030204" pitchFamily="34" charset="0"/>
              </a:rPr>
              <a:t>ohms</a:t>
            </a:r>
            <a:r>
              <a:rPr lang="es-ES" sz="1500" dirty="0">
                <a:latin typeface="Calibri" panose="020F0502020204030204" pitchFamily="34" charset="0"/>
                <a:cs typeface="Calibri" panose="020F0502020204030204" pitchFamily="34" charset="0"/>
              </a:rPr>
              <a:t>.</a:t>
            </a:r>
            <a:endParaRPr lang="es-CL" sz="1500" dirty="0"/>
          </a:p>
        </p:txBody>
      </p:sp>
    </p:spTree>
    <p:extLst>
      <p:ext uri="{BB962C8B-B14F-4D97-AF65-F5344CB8AC3E}">
        <p14:creationId xmlns:p14="http://schemas.microsoft.com/office/powerpoint/2010/main" val="25687680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5" name="Google Shape;96;p15"/>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lvl="0">
              <a:lnSpc>
                <a:spcPct val="80000"/>
              </a:lnSpc>
            </a:pPr>
            <a:r>
              <a:rPr lang="es-419" sz="2800" b="1" dirty="0">
                <a:solidFill>
                  <a:srgbClr val="741B47"/>
                </a:solidFill>
                <a:latin typeface="Calibri" panose="020F0502020204030204" pitchFamily="34" charset="0"/>
                <a:ea typeface="Roboto"/>
                <a:cs typeface="Calibri" panose="020F0502020204030204" pitchFamily="34" charset="0"/>
                <a:sym typeface="Roboto"/>
              </a:rPr>
              <a:t>TRIÁNGULO DE FÓRMULAS DE LA </a:t>
            </a:r>
            <a:r>
              <a:rPr lang="es-CL" sz="2800" dirty="0">
                <a:solidFill>
                  <a:srgbClr val="ED423D"/>
                </a:solidFill>
                <a:latin typeface="Calibri" panose="020F0502020204030204" pitchFamily="34" charset="0"/>
                <a:ea typeface="Roboto"/>
                <a:cs typeface="Calibri" panose="020F0502020204030204" pitchFamily="34" charset="0"/>
                <a:sym typeface="Roboto"/>
              </a:rPr>
              <a:t>LEY DE OHM</a:t>
            </a:r>
            <a:endParaRPr lang="es-CL" sz="3100" dirty="0">
              <a:solidFill>
                <a:srgbClr val="ED423D"/>
              </a:solidFill>
              <a:latin typeface="Calibri" panose="020F0502020204030204" pitchFamily="34" charset="0"/>
              <a:ea typeface="Roboto"/>
              <a:cs typeface="Calibri" panose="020F0502020204030204" pitchFamily="34" charset="0"/>
              <a:sym typeface="Roboto"/>
            </a:endParaRPr>
          </a:p>
        </p:txBody>
      </p:sp>
      <p:sp>
        <p:nvSpPr>
          <p:cNvPr id="16" name="Google Shape;83;p14"/>
          <p:cNvSpPr txBox="1"/>
          <p:nvPr/>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lvl="0"/>
            <a:r>
              <a:rPr lang="es-419" sz="1100" dirty="0">
                <a:latin typeface="Calibri" panose="020F0502020204030204" pitchFamily="34" charset="0"/>
                <a:ea typeface="Roboto Medium"/>
                <a:cs typeface="Calibri" panose="020F0502020204030204" pitchFamily="34" charset="0"/>
                <a:sym typeface="Roboto Medium"/>
              </a:rPr>
              <a:t>9</a:t>
            </a:r>
            <a:r>
              <a:rPr lang="es-419" sz="1100" dirty="0">
                <a:solidFill>
                  <a:srgbClr val="741B47"/>
                </a:solidFill>
                <a:latin typeface="Calibri" panose="020F0502020204030204" pitchFamily="34" charset="0"/>
                <a:ea typeface="Roboto Medium"/>
                <a:cs typeface="Calibri" panose="020F0502020204030204" pitchFamily="34" charset="0"/>
                <a:sym typeface="Roboto Medium"/>
              </a:rPr>
              <a:t>       </a:t>
            </a:r>
            <a:r>
              <a:rPr lang="es-CL" sz="1100" dirty="0">
                <a:solidFill>
                  <a:srgbClr val="741B47"/>
                </a:solidFill>
                <a:latin typeface="Calibri" panose="020F0502020204030204" pitchFamily="34" charset="0"/>
                <a:ea typeface="Roboto Medium"/>
                <a:cs typeface="Calibri" panose="020F0502020204030204" pitchFamily="34" charset="0"/>
                <a:sym typeface="Roboto Medium"/>
              </a:rPr>
              <a:t>MECÁNICA AUTOMOTRIZ</a:t>
            </a:r>
            <a:r>
              <a:rPr lang="es-CL" sz="1100" dirty="0">
                <a:latin typeface="Calibri" panose="020F0502020204030204" pitchFamily="34" charset="0"/>
                <a:ea typeface="Roboto Medium"/>
                <a:cs typeface="Calibri" panose="020F0502020204030204" pitchFamily="34" charset="0"/>
                <a:sym typeface="Roboto Medium"/>
              </a:rPr>
              <a:t> | 3° Medio | Presentación</a:t>
            </a:r>
            <a:endParaRPr lang="es-CL" sz="1100" dirty="0">
              <a:solidFill>
                <a:srgbClr val="741B47"/>
              </a:solidFill>
              <a:latin typeface="Calibri" panose="020F0502020204030204" pitchFamily="34" charset="0"/>
              <a:ea typeface="Roboto"/>
              <a:cs typeface="Calibri" panose="020F0502020204030204" pitchFamily="34" charset="0"/>
              <a:sym typeface="Roboto"/>
            </a:endParaRPr>
          </a:p>
        </p:txBody>
      </p:sp>
      <p:sp>
        <p:nvSpPr>
          <p:cNvPr id="11" name="Google Shape;175;p19">
            <a:extLst>
              <a:ext uri="{FF2B5EF4-FFF2-40B4-BE49-F238E27FC236}">
                <a16:creationId xmlns="" xmlns:a16="http://schemas.microsoft.com/office/drawing/2014/main" id="{D173FEB1-D441-0D40-AC04-BE78468D0ED8}"/>
              </a:ext>
            </a:extLst>
          </p:cNvPr>
          <p:cNvSpPr txBox="1"/>
          <p:nvPr/>
        </p:nvSpPr>
        <p:spPr>
          <a:xfrm>
            <a:off x="669361" y="2236284"/>
            <a:ext cx="8417857" cy="466474"/>
          </a:xfrm>
          <a:prstGeom prst="rect">
            <a:avLst/>
          </a:prstGeom>
          <a:noFill/>
          <a:ln>
            <a:noFill/>
          </a:ln>
        </p:spPr>
        <p:txBody>
          <a:bodyPr spcFirstLastPara="1" wrap="square" lIns="91425" tIns="91425" rIns="91425" bIns="91425" anchor="ctr" anchorCtr="0">
            <a:noAutofit/>
          </a:bodyPr>
          <a:lstStyle/>
          <a:p>
            <a:r>
              <a:rPr lang="es-ES" sz="1500" dirty="0">
                <a:latin typeface="Calibri" panose="020F0502020204030204" pitchFamily="34" charset="0"/>
                <a:cs typeface="Calibri" panose="020F0502020204030204" pitchFamily="34" charset="0"/>
              </a:rPr>
              <a:t>Otro ejemplo de como calcular las magnitudes eléctricas. Recuérdalo, practicaremos de ésta forma.</a:t>
            </a:r>
            <a:endParaRPr lang="es-CL" sz="1500" dirty="0"/>
          </a:p>
        </p:txBody>
      </p:sp>
      <p:sp>
        <p:nvSpPr>
          <p:cNvPr id="13" name="Google Shape;73;p14">
            <a:extLst>
              <a:ext uri="{FF2B5EF4-FFF2-40B4-BE49-F238E27FC236}">
                <a16:creationId xmlns="" xmlns:a16="http://schemas.microsoft.com/office/drawing/2014/main" id="{B993810A-E1FE-3841-9286-B04822732F4E}"/>
              </a:ext>
            </a:extLst>
          </p:cNvPr>
          <p:cNvSpPr/>
          <p:nvPr/>
        </p:nvSpPr>
        <p:spPr>
          <a:xfrm>
            <a:off x="466025" y="2104494"/>
            <a:ext cx="8726700" cy="750663"/>
          </a:xfrm>
          <a:prstGeom prst="roundRect">
            <a:avLst>
              <a:gd name="adj" fmla="val 19728"/>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419"/>
              <a:t>    </a:t>
            </a:r>
            <a:endParaRPr/>
          </a:p>
        </p:txBody>
      </p:sp>
      <p:sp>
        <p:nvSpPr>
          <p:cNvPr id="14" name="Google Shape;174;p19">
            <a:extLst>
              <a:ext uri="{FF2B5EF4-FFF2-40B4-BE49-F238E27FC236}">
                <a16:creationId xmlns="" xmlns:a16="http://schemas.microsoft.com/office/drawing/2014/main" id="{C8E9B280-C74B-1742-84FE-090CEF9C636A}"/>
              </a:ext>
            </a:extLst>
          </p:cNvPr>
          <p:cNvSpPr/>
          <p:nvPr/>
        </p:nvSpPr>
        <p:spPr>
          <a:xfrm>
            <a:off x="466026" y="3126066"/>
            <a:ext cx="2523359" cy="3059909"/>
          </a:xfrm>
          <a:prstGeom prst="roundRect">
            <a:avLst>
              <a:gd name="adj" fmla="val 11455"/>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419"/>
              <a:t>    </a:t>
            </a:r>
            <a:endParaRPr/>
          </a:p>
        </p:txBody>
      </p:sp>
      <p:sp>
        <p:nvSpPr>
          <p:cNvPr id="8" name="Google Shape;96;p15">
            <a:extLst>
              <a:ext uri="{FF2B5EF4-FFF2-40B4-BE49-F238E27FC236}">
                <a16:creationId xmlns="" xmlns:a16="http://schemas.microsoft.com/office/drawing/2014/main" id="{C45E2AB5-92AB-EC4C-B50B-424B392D0926}"/>
              </a:ext>
            </a:extLst>
          </p:cNvPr>
          <p:cNvSpPr txBox="1"/>
          <p:nvPr/>
        </p:nvSpPr>
        <p:spPr>
          <a:xfrm>
            <a:off x="384881" y="1701438"/>
            <a:ext cx="8950500" cy="319500"/>
          </a:xfrm>
          <a:prstGeom prst="rect">
            <a:avLst/>
          </a:prstGeom>
          <a:noFill/>
          <a:ln>
            <a:noFill/>
          </a:ln>
        </p:spPr>
        <p:txBody>
          <a:bodyPr spcFirstLastPara="1" wrap="square" lIns="91425" tIns="91425" rIns="91425" bIns="91425" anchor="ctr" anchorCtr="0">
            <a:noAutofit/>
          </a:bodyPr>
          <a:lstStyle/>
          <a:p>
            <a:pPr lvl="0">
              <a:lnSpc>
                <a:spcPct val="80000"/>
              </a:lnSpc>
            </a:pPr>
            <a:r>
              <a:rPr lang="es-ES" sz="1800" dirty="0">
                <a:solidFill>
                  <a:srgbClr val="741B47"/>
                </a:solidFill>
                <a:latin typeface="Calibri" panose="020F0502020204030204" pitchFamily="34" charset="0"/>
                <a:ea typeface="Roboto"/>
                <a:cs typeface="Calibri" panose="020F0502020204030204" pitchFamily="34" charset="0"/>
                <a:sym typeface="Roboto"/>
              </a:rPr>
              <a:t>PRACTICA CON TU PROFESOR</a:t>
            </a:r>
            <a:endParaRPr lang="es-CL" sz="1800" dirty="0">
              <a:solidFill>
                <a:srgbClr val="ED423D"/>
              </a:solidFill>
              <a:latin typeface="Calibri" panose="020F0502020204030204" pitchFamily="34" charset="0"/>
              <a:ea typeface="Roboto"/>
              <a:cs typeface="Calibri" panose="020F0502020204030204" pitchFamily="34" charset="0"/>
              <a:sym typeface="Roboto"/>
            </a:endParaRPr>
          </a:p>
        </p:txBody>
      </p:sp>
      <p:pic>
        <p:nvPicPr>
          <p:cNvPr id="9" name="Imagen 8">
            <a:extLst>
              <a:ext uri="{FF2B5EF4-FFF2-40B4-BE49-F238E27FC236}">
                <a16:creationId xmlns="" xmlns:a16="http://schemas.microsoft.com/office/drawing/2014/main" id="{E7082C40-2D5B-E746-937F-7806214CA6AA}"/>
              </a:ext>
            </a:extLst>
          </p:cNvPr>
          <p:cNvPicPr>
            <a:picLocks noChangeAspect="1"/>
          </p:cNvPicPr>
          <p:nvPr/>
        </p:nvPicPr>
        <p:blipFill>
          <a:blip r:embed="rId3"/>
          <a:stretch>
            <a:fillRect/>
          </a:stretch>
        </p:blipFill>
        <p:spPr>
          <a:xfrm>
            <a:off x="616960" y="2965723"/>
            <a:ext cx="2199686" cy="2078400"/>
          </a:xfrm>
          <a:prstGeom prst="rect">
            <a:avLst/>
          </a:prstGeom>
        </p:spPr>
      </p:pic>
      <p:pic>
        <p:nvPicPr>
          <p:cNvPr id="19" name="Imagen 18">
            <a:extLst>
              <a:ext uri="{FF2B5EF4-FFF2-40B4-BE49-F238E27FC236}">
                <a16:creationId xmlns="" xmlns:a16="http://schemas.microsoft.com/office/drawing/2014/main" id="{2B965E13-21D1-1842-B8D1-21F379279A8D}"/>
              </a:ext>
            </a:extLst>
          </p:cNvPr>
          <p:cNvPicPr>
            <a:picLocks noChangeAspect="1"/>
          </p:cNvPicPr>
          <p:nvPr/>
        </p:nvPicPr>
        <p:blipFill>
          <a:blip r:embed="rId4"/>
          <a:stretch>
            <a:fillRect/>
          </a:stretch>
        </p:blipFill>
        <p:spPr>
          <a:xfrm>
            <a:off x="558345" y="4187661"/>
            <a:ext cx="1363157" cy="1532182"/>
          </a:xfrm>
          <a:prstGeom prst="rect">
            <a:avLst/>
          </a:prstGeom>
        </p:spPr>
      </p:pic>
      <p:pic>
        <p:nvPicPr>
          <p:cNvPr id="21" name="Imagen 20">
            <a:extLst>
              <a:ext uri="{FF2B5EF4-FFF2-40B4-BE49-F238E27FC236}">
                <a16:creationId xmlns="" xmlns:a16="http://schemas.microsoft.com/office/drawing/2014/main" id="{FC0F3CCE-C079-F040-B702-329215270583}"/>
              </a:ext>
            </a:extLst>
          </p:cNvPr>
          <p:cNvPicPr>
            <a:picLocks noChangeAspect="1"/>
          </p:cNvPicPr>
          <p:nvPr/>
        </p:nvPicPr>
        <p:blipFill>
          <a:blip r:embed="rId5"/>
          <a:stretch>
            <a:fillRect/>
          </a:stretch>
        </p:blipFill>
        <p:spPr>
          <a:xfrm>
            <a:off x="1396440" y="4668998"/>
            <a:ext cx="1549006" cy="1268059"/>
          </a:xfrm>
          <a:prstGeom prst="rect">
            <a:avLst/>
          </a:prstGeom>
        </p:spPr>
      </p:pic>
      <p:sp>
        <p:nvSpPr>
          <p:cNvPr id="26" name="Google Shape;174;p19">
            <a:extLst>
              <a:ext uri="{FF2B5EF4-FFF2-40B4-BE49-F238E27FC236}">
                <a16:creationId xmlns="" xmlns:a16="http://schemas.microsoft.com/office/drawing/2014/main" id="{E5028748-1889-F14B-ACB7-42BDB13A7FE5}"/>
              </a:ext>
            </a:extLst>
          </p:cNvPr>
          <p:cNvSpPr/>
          <p:nvPr/>
        </p:nvSpPr>
        <p:spPr>
          <a:xfrm>
            <a:off x="3514448" y="3126066"/>
            <a:ext cx="2523359" cy="3059909"/>
          </a:xfrm>
          <a:prstGeom prst="roundRect">
            <a:avLst>
              <a:gd name="adj" fmla="val 11455"/>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419"/>
              <a:t>    </a:t>
            </a:r>
            <a:endParaRPr/>
          </a:p>
        </p:txBody>
      </p:sp>
      <p:sp>
        <p:nvSpPr>
          <p:cNvPr id="30" name="Google Shape;174;p19">
            <a:extLst>
              <a:ext uri="{FF2B5EF4-FFF2-40B4-BE49-F238E27FC236}">
                <a16:creationId xmlns="" xmlns:a16="http://schemas.microsoft.com/office/drawing/2014/main" id="{BF8825EA-003E-F345-BC7B-F2374CA5651E}"/>
              </a:ext>
            </a:extLst>
          </p:cNvPr>
          <p:cNvSpPr/>
          <p:nvPr/>
        </p:nvSpPr>
        <p:spPr>
          <a:xfrm>
            <a:off x="6653061" y="3126066"/>
            <a:ext cx="2523359" cy="3059909"/>
          </a:xfrm>
          <a:prstGeom prst="roundRect">
            <a:avLst>
              <a:gd name="adj" fmla="val 11455"/>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419"/>
              <a:t>    </a:t>
            </a:r>
            <a:endParaRPr/>
          </a:p>
        </p:txBody>
      </p:sp>
      <p:pic>
        <p:nvPicPr>
          <p:cNvPr id="37" name="Imagen 36">
            <a:extLst>
              <a:ext uri="{FF2B5EF4-FFF2-40B4-BE49-F238E27FC236}">
                <a16:creationId xmlns="" xmlns:a16="http://schemas.microsoft.com/office/drawing/2014/main" id="{15B206CF-6031-C64A-B2D5-DA8C21923DA4}"/>
              </a:ext>
            </a:extLst>
          </p:cNvPr>
          <p:cNvPicPr>
            <a:picLocks noChangeAspect="1"/>
          </p:cNvPicPr>
          <p:nvPr/>
        </p:nvPicPr>
        <p:blipFill>
          <a:blip r:embed="rId6"/>
          <a:stretch>
            <a:fillRect/>
          </a:stretch>
        </p:blipFill>
        <p:spPr>
          <a:xfrm>
            <a:off x="3677105" y="2906626"/>
            <a:ext cx="2199686" cy="2078400"/>
          </a:xfrm>
          <a:prstGeom prst="rect">
            <a:avLst/>
          </a:prstGeom>
        </p:spPr>
      </p:pic>
      <p:pic>
        <p:nvPicPr>
          <p:cNvPr id="38" name="Imagen 37">
            <a:extLst>
              <a:ext uri="{FF2B5EF4-FFF2-40B4-BE49-F238E27FC236}">
                <a16:creationId xmlns="" xmlns:a16="http://schemas.microsoft.com/office/drawing/2014/main" id="{F2CA13DF-1EC2-2D45-B5CF-102EB9C29409}"/>
              </a:ext>
            </a:extLst>
          </p:cNvPr>
          <p:cNvPicPr>
            <a:picLocks noChangeAspect="1"/>
          </p:cNvPicPr>
          <p:nvPr/>
        </p:nvPicPr>
        <p:blipFill>
          <a:blip r:embed="rId4"/>
          <a:stretch>
            <a:fillRect/>
          </a:stretch>
        </p:blipFill>
        <p:spPr>
          <a:xfrm rot="5400000">
            <a:off x="3544781" y="2933155"/>
            <a:ext cx="1363157" cy="1532182"/>
          </a:xfrm>
          <a:prstGeom prst="rect">
            <a:avLst/>
          </a:prstGeom>
        </p:spPr>
      </p:pic>
      <p:pic>
        <p:nvPicPr>
          <p:cNvPr id="39" name="Imagen 38">
            <a:extLst>
              <a:ext uri="{FF2B5EF4-FFF2-40B4-BE49-F238E27FC236}">
                <a16:creationId xmlns="" xmlns:a16="http://schemas.microsoft.com/office/drawing/2014/main" id="{3E5DA659-4248-B640-A3B0-FBFD63A1C567}"/>
              </a:ext>
            </a:extLst>
          </p:cNvPr>
          <p:cNvPicPr>
            <a:picLocks noChangeAspect="1"/>
          </p:cNvPicPr>
          <p:nvPr/>
        </p:nvPicPr>
        <p:blipFill>
          <a:blip r:embed="rId7"/>
          <a:stretch>
            <a:fillRect/>
          </a:stretch>
        </p:blipFill>
        <p:spPr>
          <a:xfrm>
            <a:off x="6803174" y="2969413"/>
            <a:ext cx="2199686" cy="2078400"/>
          </a:xfrm>
          <a:prstGeom prst="rect">
            <a:avLst/>
          </a:prstGeom>
        </p:spPr>
      </p:pic>
      <p:pic>
        <p:nvPicPr>
          <p:cNvPr id="40" name="Imagen 39">
            <a:extLst>
              <a:ext uri="{FF2B5EF4-FFF2-40B4-BE49-F238E27FC236}">
                <a16:creationId xmlns="" xmlns:a16="http://schemas.microsoft.com/office/drawing/2014/main" id="{DC1335E8-0EF3-4749-AECF-CB5E74FFC4D0}"/>
              </a:ext>
            </a:extLst>
          </p:cNvPr>
          <p:cNvPicPr>
            <a:picLocks noChangeAspect="1"/>
          </p:cNvPicPr>
          <p:nvPr/>
        </p:nvPicPr>
        <p:blipFill>
          <a:blip r:embed="rId4"/>
          <a:stretch>
            <a:fillRect/>
          </a:stretch>
        </p:blipFill>
        <p:spPr>
          <a:xfrm rot="20338549">
            <a:off x="7605415" y="4198447"/>
            <a:ext cx="1363157" cy="1532182"/>
          </a:xfrm>
          <a:prstGeom prst="rect">
            <a:avLst/>
          </a:prstGeom>
        </p:spPr>
      </p:pic>
      <p:pic>
        <p:nvPicPr>
          <p:cNvPr id="41" name="Imagen 40">
            <a:extLst>
              <a:ext uri="{FF2B5EF4-FFF2-40B4-BE49-F238E27FC236}">
                <a16:creationId xmlns="" xmlns:a16="http://schemas.microsoft.com/office/drawing/2014/main" id="{8394FCD8-8CC6-E84B-8DF6-9B8D0F221C31}"/>
              </a:ext>
            </a:extLst>
          </p:cNvPr>
          <p:cNvPicPr>
            <a:picLocks noChangeAspect="1"/>
          </p:cNvPicPr>
          <p:nvPr/>
        </p:nvPicPr>
        <p:blipFill>
          <a:blip r:embed="rId8"/>
          <a:stretch>
            <a:fillRect/>
          </a:stretch>
        </p:blipFill>
        <p:spPr>
          <a:xfrm>
            <a:off x="4020343" y="4593015"/>
            <a:ext cx="1618064" cy="1324592"/>
          </a:xfrm>
          <a:prstGeom prst="rect">
            <a:avLst/>
          </a:prstGeom>
        </p:spPr>
      </p:pic>
      <p:pic>
        <p:nvPicPr>
          <p:cNvPr id="44" name="Imagen 43">
            <a:extLst>
              <a:ext uri="{FF2B5EF4-FFF2-40B4-BE49-F238E27FC236}">
                <a16:creationId xmlns="" xmlns:a16="http://schemas.microsoft.com/office/drawing/2014/main" id="{58418AF8-C680-9643-BFB5-E317977B21F3}"/>
              </a:ext>
            </a:extLst>
          </p:cNvPr>
          <p:cNvPicPr>
            <a:picLocks noChangeAspect="1"/>
          </p:cNvPicPr>
          <p:nvPr/>
        </p:nvPicPr>
        <p:blipFill>
          <a:blip r:embed="rId9"/>
          <a:stretch>
            <a:fillRect/>
          </a:stretch>
        </p:blipFill>
        <p:spPr>
          <a:xfrm>
            <a:off x="6643465" y="4605887"/>
            <a:ext cx="1535155" cy="1256720"/>
          </a:xfrm>
          <a:prstGeom prst="rect">
            <a:avLst/>
          </a:prstGeom>
        </p:spPr>
      </p:pic>
      <p:sp>
        <p:nvSpPr>
          <p:cNvPr id="45" name="Google Shape;159;p18">
            <a:extLst>
              <a:ext uri="{FF2B5EF4-FFF2-40B4-BE49-F238E27FC236}">
                <a16:creationId xmlns="" xmlns:a16="http://schemas.microsoft.com/office/drawing/2014/main" id="{486300B7-89E5-A84F-B938-ED0FA0242387}"/>
              </a:ext>
            </a:extLst>
          </p:cNvPr>
          <p:cNvSpPr/>
          <p:nvPr/>
        </p:nvSpPr>
        <p:spPr>
          <a:xfrm>
            <a:off x="558345" y="5776498"/>
            <a:ext cx="2354892" cy="640857"/>
          </a:xfrm>
          <a:prstGeom prst="roundRect">
            <a:avLst>
              <a:gd name="adj" fmla="val 21340"/>
            </a:avLst>
          </a:prstGeom>
          <a:solidFill>
            <a:srgbClr val="ED42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419"/>
              <a:t>    </a:t>
            </a:r>
            <a:endParaRPr/>
          </a:p>
        </p:txBody>
      </p:sp>
      <p:sp>
        <p:nvSpPr>
          <p:cNvPr id="46" name="Rectángulo 45">
            <a:extLst>
              <a:ext uri="{FF2B5EF4-FFF2-40B4-BE49-F238E27FC236}">
                <a16:creationId xmlns="" xmlns:a16="http://schemas.microsoft.com/office/drawing/2014/main" id="{00792DED-814F-8D43-9FC6-61E77855FE83}"/>
              </a:ext>
            </a:extLst>
          </p:cNvPr>
          <p:cNvSpPr/>
          <p:nvPr/>
        </p:nvSpPr>
        <p:spPr>
          <a:xfrm>
            <a:off x="700821" y="5858237"/>
            <a:ext cx="2053768" cy="461665"/>
          </a:xfrm>
          <a:prstGeom prst="rect">
            <a:avLst/>
          </a:prstGeom>
        </p:spPr>
        <p:txBody>
          <a:bodyPr wrap="none">
            <a:spAutoFit/>
          </a:bodyPr>
          <a:lstStyle/>
          <a:p>
            <a:pPr algn="ctr"/>
            <a:r>
              <a:rPr lang="es-419" sz="1200" dirty="0">
                <a:solidFill>
                  <a:schemeClr val="bg1"/>
                </a:solidFill>
                <a:latin typeface="Calibri" panose="020F0502020204030204" pitchFamily="34" charset="0"/>
                <a:ea typeface="Roboto Medium"/>
                <a:cs typeface="Calibri" panose="020F0502020204030204" pitchFamily="34" charset="0"/>
                <a:sym typeface="Roboto Medium"/>
              </a:rPr>
              <a:t>ECUACIÓN PARA </a:t>
            </a:r>
          </a:p>
          <a:p>
            <a:pPr algn="ctr"/>
            <a:r>
              <a:rPr lang="es-419" sz="1200" dirty="0">
                <a:solidFill>
                  <a:schemeClr val="bg1"/>
                </a:solidFill>
                <a:latin typeface="Calibri" panose="020F0502020204030204" pitchFamily="34" charset="0"/>
                <a:ea typeface="Roboto Medium"/>
                <a:cs typeface="Calibri" panose="020F0502020204030204" pitchFamily="34" charset="0"/>
                <a:sym typeface="Roboto Medium"/>
              </a:rPr>
              <a:t>DETERMINAR LA </a:t>
            </a:r>
            <a:r>
              <a:rPr lang="es-419" sz="1200" b="1" dirty="0">
                <a:solidFill>
                  <a:schemeClr val="bg1"/>
                </a:solidFill>
                <a:latin typeface="Calibri" panose="020F0502020204030204" pitchFamily="34" charset="0"/>
                <a:ea typeface="Roboto Medium"/>
                <a:cs typeface="Calibri" panose="020F0502020204030204" pitchFamily="34" charset="0"/>
                <a:sym typeface="Roboto Medium"/>
              </a:rPr>
              <a:t>INTENSIDAD</a:t>
            </a:r>
          </a:p>
        </p:txBody>
      </p:sp>
      <p:sp>
        <p:nvSpPr>
          <p:cNvPr id="47" name="Google Shape;159;p18">
            <a:extLst>
              <a:ext uri="{FF2B5EF4-FFF2-40B4-BE49-F238E27FC236}">
                <a16:creationId xmlns="" xmlns:a16="http://schemas.microsoft.com/office/drawing/2014/main" id="{649E0716-AC98-BA4D-9509-9F98792FD3AA}"/>
              </a:ext>
            </a:extLst>
          </p:cNvPr>
          <p:cNvSpPr/>
          <p:nvPr/>
        </p:nvSpPr>
        <p:spPr>
          <a:xfrm>
            <a:off x="3599164" y="5765477"/>
            <a:ext cx="2354892" cy="640857"/>
          </a:xfrm>
          <a:prstGeom prst="roundRect">
            <a:avLst>
              <a:gd name="adj" fmla="val 21340"/>
            </a:avLst>
          </a:prstGeom>
          <a:solidFill>
            <a:srgbClr val="ED42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419"/>
              <a:t>    </a:t>
            </a:r>
            <a:endParaRPr/>
          </a:p>
        </p:txBody>
      </p:sp>
      <p:sp>
        <p:nvSpPr>
          <p:cNvPr id="48" name="Rectángulo 47">
            <a:extLst>
              <a:ext uri="{FF2B5EF4-FFF2-40B4-BE49-F238E27FC236}">
                <a16:creationId xmlns="" xmlns:a16="http://schemas.microsoft.com/office/drawing/2014/main" id="{53972FB0-59BB-494B-8E61-CE7B3826A0F2}"/>
              </a:ext>
            </a:extLst>
          </p:cNvPr>
          <p:cNvSpPr/>
          <p:nvPr/>
        </p:nvSpPr>
        <p:spPr>
          <a:xfrm>
            <a:off x="3751332" y="5847216"/>
            <a:ext cx="2031326" cy="461665"/>
          </a:xfrm>
          <a:prstGeom prst="rect">
            <a:avLst/>
          </a:prstGeom>
        </p:spPr>
        <p:txBody>
          <a:bodyPr wrap="square">
            <a:spAutoFit/>
          </a:bodyPr>
          <a:lstStyle/>
          <a:p>
            <a:pPr algn="ctr"/>
            <a:r>
              <a:rPr lang="es-419" sz="1200" dirty="0">
                <a:solidFill>
                  <a:schemeClr val="bg1"/>
                </a:solidFill>
                <a:latin typeface="Calibri" panose="020F0502020204030204" pitchFamily="34" charset="0"/>
                <a:ea typeface="Roboto Medium"/>
                <a:cs typeface="Calibri" panose="020F0502020204030204" pitchFamily="34" charset="0"/>
                <a:sym typeface="Roboto Medium"/>
              </a:rPr>
              <a:t>ECUACIÓN PARA </a:t>
            </a:r>
          </a:p>
          <a:p>
            <a:pPr algn="ctr"/>
            <a:r>
              <a:rPr lang="es-419" sz="1200" dirty="0">
                <a:solidFill>
                  <a:schemeClr val="bg1"/>
                </a:solidFill>
                <a:latin typeface="Calibri" panose="020F0502020204030204" pitchFamily="34" charset="0"/>
                <a:ea typeface="Roboto Medium"/>
                <a:cs typeface="Calibri" panose="020F0502020204030204" pitchFamily="34" charset="0"/>
                <a:sym typeface="Roboto Medium"/>
              </a:rPr>
              <a:t>DETERMINAR LA </a:t>
            </a:r>
            <a:r>
              <a:rPr lang="es-419" sz="1200" b="1" dirty="0">
                <a:solidFill>
                  <a:schemeClr val="bg1"/>
                </a:solidFill>
                <a:latin typeface="Calibri" panose="020F0502020204030204" pitchFamily="34" charset="0"/>
                <a:ea typeface="Roboto Medium"/>
                <a:cs typeface="Calibri" panose="020F0502020204030204" pitchFamily="34" charset="0"/>
                <a:sym typeface="Roboto Medium"/>
              </a:rPr>
              <a:t>TENSIÓN</a:t>
            </a:r>
          </a:p>
        </p:txBody>
      </p:sp>
      <p:sp>
        <p:nvSpPr>
          <p:cNvPr id="49" name="Google Shape;159;p18">
            <a:extLst>
              <a:ext uri="{FF2B5EF4-FFF2-40B4-BE49-F238E27FC236}">
                <a16:creationId xmlns="" xmlns:a16="http://schemas.microsoft.com/office/drawing/2014/main" id="{7FF09428-5206-774C-9697-F2E00D589D86}"/>
              </a:ext>
            </a:extLst>
          </p:cNvPr>
          <p:cNvSpPr/>
          <p:nvPr/>
        </p:nvSpPr>
        <p:spPr>
          <a:xfrm>
            <a:off x="6747437" y="5777360"/>
            <a:ext cx="2354892" cy="640857"/>
          </a:xfrm>
          <a:prstGeom prst="roundRect">
            <a:avLst>
              <a:gd name="adj" fmla="val 21340"/>
            </a:avLst>
          </a:prstGeom>
          <a:solidFill>
            <a:srgbClr val="ED42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419"/>
              <a:t>    </a:t>
            </a:r>
            <a:endParaRPr/>
          </a:p>
        </p:txBody>
      </p:sp>
      <p:sp>
        <p:nvSpPr>
          <p:cNvPr id="50" name="Rectángulo 49">
            <a:extLst>
              <a:ext uri="{FF2B5EF4-FFF2-40B4-BE49-F238E27FC236}">
                <a16:creationId xmlns="" xmlns:a16="http://schemas.microsoft.com/office/drawing/2014/main" id="{28D89DC3-B184-F04C-B192-466FE1738A18}"/>
              </a:ext>
            </a:extLst>
          </p:cNvPr>
          <p:cNvSpPr/>
          <p:nvPr/>
        </p:nvSpPr>
        <p:spPr>
          <a:xfrm>
            <a:off x="6890939" y="5859099"/>
            <a:ext cx="2137663" cy="461665"/>
          </a:xfrm>
          <a:prstGeom prst="rect">
            <a:avLst/>
          </a:prstGeom>
        </p:spPr>
        <p:txBody>
          <a:bodyPr wrap="square">
            <a:spAutoFit/>
          </a:bodyPr>
          <a:lstStyle/>
          <a:p>
            <a:pPr algn="ctr"/>
            <a:r>
              <a:rPr lang="es-419" sz="1200" dirty="0">
                <a:solidFill>
                  <a:schemeClr val="bg1"/>
                </a:solidFill>
                <a:latin typeface="Calibri" panose="020F0502020204030204" pitchFamily="34" charset="0"/>
                <a:ea typeface="Roboto Medium"/>
                <a:cs typeface="Calibri" panose="020F0502020204030204" pitchFamily="34" charset="0"/>
                <a:sym typeface="Roboto Medium"/>
              </a:rPr>
              <a:t>ECUACIÓN PARA </a:t>
            </a:r>
          </a:p>
          <a:p>
            <a:pPr algn="ctr"/>
            <a:r>
              <a:rPr lang="es-419" sz="1200" dirty="0">
                <a:solidFill>
                  <a:schemeClr val="bg1"/>
                </a:solidFill>
                <a:latin typeface="Calibri" panose="020F0502020204030204" pitchFamily="34" charset="0"/>
                <a:ea typeface="Roboto Medium"/>
                <a:cs typeface="Calibri" panose="020F0502020204030204" pitchFamily="34" charset="0"/>
                <a:sym typeface="Roboto Medium"/>
              </a:rPr>
              <a:t>DETERMINAR LA </a:t>
            </a:r>
            <a:r>
              <a:rPr lang="es-419" sz="1200" b="1" dirty="0">
                <a:solidFill>
                  <a:schemeClr val="bg1"/>
                </a:solidFill>
                <a:latin typeface="Calibri" panose="020F0502020204030204" pitchFamily="34" charset="0"/>
                <a:ea typeface="Roboto Medium"/>
                <a:cs typeface="Calibri" panose="020F0502020204030204" pitchFamily="34" charset="0"/>
                <a:sym typeface="Roboto Medium"/>
              </a:rPr>
              <a:t>RESISTENCIA</a:t>
            </a:r>
          </a:p>
        </p:txBody>
      </p:sp>
    </p:spTree>
    <p:extLst>
      <p:ext uri="{BB962C8B-B14F-4D97-AF65-F5344CB8AC3E}">
        <p14:creationId xmlns:p14="http://schemas.microsoft.com/office/powerpoint/2010/main" val="10608475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10" name="Google Shape;123;p16"/>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marL="0" lvl="0" indent="0" algn="l" rtl="0">
              <a:lnSpc>
                <a:spcPct val="80000"/>
              </a:lnSpc>
              <a:spcBef>
                <a:spcPts val="0"/>
              </a:spcBef>
              <a:spcAft>
                <a:spcPts val="0"/>
              </a:spcAft>
              <a:buNone/>
            </a:pPr>
            <a:r>
              <a:rPr lang="es-419" sz="2800" b="1" dirty="0">
                <a:solidFill>
                  <a:srgbClr val="741B47"/>
                </a:solidFill>
                <a:latin typeface="Calibri" panose="020F0502020204030204" pitchFamily="34" charset="0"/>
                <a:ea typeface="Roboto"/>
                <a:cs typeface="Calibri" panose="020F0502020204030204" pitchFamily="34" charset="0"/>
                <a:sym typeface="Roboto"/>
              </a:rPr>
              <a:t>REFLEXIONEMOS</a:t>
            </a:r>
            <a:endParaRPr sz="3100" b="1" dirty="0">
              <a:solidFill>
                <a:srgbClr val="741B47"/>
              </a:solidFill>
              <a:latin typeface="Calibri" panose="020F0502020204030204" pitchFamily="34" charset="0"/>
              <a:ea typeface="Roboto"/>
              <a:cs typeface="Calibri" panose="020F0502020204030204" pitchFamily="34" charset="0"/>
              <a:sym typeface="Roboto"/>
            </a:endParaRPr>
          </a:p>
        </p:txBody>
      </p:sp>
      <p:sp>
        <p:nvSpPr>
          <p:cNvPr id="11" name="Google Shape;70;p14">
            <a:extLst>
              <a:ext uri="{FF2B5EF4-FFF2-40B4-BE49-F238E27FC236}">
                <a16:creationId xmlns="" xmlns:a16="http://schemas.microsoft.com/office/drawing/2014/main" id="{3C5EA18A-4979-4B4F-89E8-76D78BAC99AB}"/>
              </a:ext>
            </a:extLst>
          </p:cNvPr>
          <p:cNvSpPr txBox="1">
            <a:spLocks/>
          </p:cNvSpPr>
          <p:nvPr/>
        </p:nvSpPr>
        <p:spPr>
          <a:xfrm>
            <a:off x="366450" y="1220100"/>
            <a:ext cx="4700400" cy="153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dk1"/>
              </a:buClr>
              <a:buSzPts val="1100"/>
            </a:pPr>
            <a:r>
              <a:rPr lang="es-419" b="1" dirty="0">
                <a:latin typeface="Calibri" panose="020F0502020204030204" pitchFamily="34" charset="0"/>
                <a:ea typeface="Roboto"/>
                <a:cs typeface="Calibri" panose="020F0502020204030204" pitchFamily="34" charset="0"/>
                <a:sym typeface="Roboto"/>
              </a:rPr>
              <a:t>HAGAMOS UNA PAUSA</a:t>
            </a:r>
          </a:p>
          <a:p>
            <a:endParaRPr lang="es-419" b="1" dirty="0">
              <a:latin typeface="Calibri" panose="020F0502020204030204" pitchFamily="34" charset="0"/>
              <a:ea typeface="Roboto"/>
              <a:cs typeface="Calibri" panose="020F0502020204030204" pitchFamily="34" charset="0"/>
              <a:sym typeface="Roboto"/>
            </a:endParaRPr>
          </a:p>
        </p:txBody>
      </p:sp>
      <p:sp>
        <p:nvSpPr>
          <p:cNvPr id="12" name="Google Shape;83;p14">
            <a:extLst>
              <a:ext uri="{FF2B5EF4-FFF2-40B4-BE49-F238E27FC236}">
                <a16:creationId xmlns="" xmlns:a16="http://schemas.microsoft.com/office/drawing/2014/main" id="{9180F097-B76D-D144-8225-53352195E4D3}"/>
              </a:ext>
            </a:extLst>
          </p:cNvPr>
          <p:cNvSpPr txBox="1"/>
          <p:nvPr/>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lvl="0"/>
            <a:r>
              <a:rPr lang="es-419" sz="1100" dirty="0">
                <a:latin typeface="Calibri" panose="020F0502020204030204" pitchFamily="34" charset="0"/>
                <a:ea typeface="Roboto Medium"/>
                <a:cs typeface="Calibri" panose="020F0502020204030204" pitchFamily="34" charset="0"/>
                <a:sym typeface="Roboto Medium"/>
              </a:rPr>
              <a:t>10</a:t>
            </a:r>
            <a:r>
              <a:rPr lang="es-419" sz="1100" dirty="0">
                <a:solidFill>
                  <a:srgbClr val="741B47"/>
                </a:solidFill>
                <a:latin typeface="Calibri" panose="020F0502020204030204" pitchFamily="34" charset="0"/>
                <a:ea typeface="Roboto Medium"/>
                <a:cs typeface="Calibri" panose="020F0502020204030204" pitchFamily="34" charset="0"/>
                <a:sym typeface="Roboto Medium"/>
              </a:rPr>
              <a:t>     </a:t>
            </a:r>
            <a:r>
              <a:rPr lang="es-CL" sz="1100" dirty="0">
                <a:solidFill>
                  <a:srgbClr val="741B47"/>
                </a:solidFill>
                <a:latin typeface="Calibri" panose="020F0502020204030204" pitchFamily="34" charset="0"/>
                <a:ea typeface="Roboto Medium"/>
                <a:cs typeface="Calibri" panose="020F0502020204030204" pitchFamily="34" charset="0"/>
                <a:sym typeface="Roboto Medium"/>
              </a:rPr>
              <a:t>MECÁNICA AUTOMOTRIZ</a:t>
            </a:r>
            <a:r>
              <a:rPr lang="es-CL" sz="1100" dirty="0">
                <a:latin typeface="Calibri" panose="020F0502020204030204" pitchFamily="34" charset="0"/>
                <a:ea typeface="Roboto Medium"/>
                <a:cs typeface="Calibri" panose="020F0502020204030204" pitchFamily="34" charset="0"/>
                <a:sym typeface="Roboto Medium"/>
              </a:rPr>
              <a:t> | 3° Medio | Presentación</a:t>
            </a:r>
            <a:endParaRPr lang="es-CL" sz="1100" dirty="0">
              <a:solidFill>
                <a:srgbClr val="741B47"/>
              </a:solidFill>
              <a:latin typeface="Calibri" panose="020F0502020204030204" pitchFamily="34" charset="0"/>
              <a:ea typeface="Roboto"/>
              <a:cs typeface="Calibri" panose="020F0502020204030204" pitchFamily="34" charset="0"/>
              <a:sym typeface="Roboto"/>
            </a:endParaRPr>
          </a:p>
        </p:txBody>
      </p:sp>
      <p:sp>
        <p:nvSpPr>
          <p:cNvPr id="17" name="Google Shape;123;p16">
            <a:extLst>
              <a:ext uri="{FF2B5EF4-FFF2-40B4-BE49-F238E27FC236}">
                <a16:creationId xmlns="" xmlns:a16="http://schemas.microsoft.com/office/drawing/2014/main" id="{D3612193-5169-D04A-B17B-051BF7AE093C}"/>
              </a:ext>
            </a:extLst>
          </p:cNvPr>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marL="0" lvl="0" indent="0" algn="l" rtl="0">
              <a:lnSpc>
                <a:spcPct val="80000"/>
              </a:lnSpc>
              <a:spcBef>
                <a:spcPts val="0"/>
              </a:spcBef>
              <a:spcAft>
                <a:spcPts val="0"/>
              </a:spcAft>
              <a:buNone/>
            </a:pPr>
            <a:r>
              <a:rPr lang="x-none" sz="2800" b="1" dirty="0">
                <a:solidFill>
                  <a:srgbClr val="741B47"/>
                </a:solidFill>
                <a:latin typeface="Calibri" panose="020F0502020204030204" pitchFamily="34" charset="0"/>
                <a:ea typeface="Roboto"/>
                <a:cs typeface="Calibri" panose="020F0502020204030204" pitchFamily="34" charset="0"/>
                <a:sym typeface="Roboto"/>
              </a:rPr>
              <a:t>REFLEXIONEMOS</a:t>
            </a:r>
            <a:endParaRPr sz="3100" b="1" dirty="0">
              <a:solidFill>
                <a:srgbClr val="741B47"/>
              </a:solidFill>
              <a:latin typeface="Calibri" panose="020F0502020204030204" pitchFamily="34" charset="0"/>
              <a:ea typeface="Roboto"/>
              <a:cs typeface="Calibri" panose="020F0502020204030204" pitchFamily="34" charset="0"/>
              <a:sym typeface="Roboto"/>
            </a:endParaRPr>
          </a:p>
        </p:txBody>
      </p:sp>
      <p:sp>
        <p:nvSpPr>
          <p:cNvPr id="18" name="Google Shape;70;p14">
            <a:extLst>
              <a:ext uri="{FF2B5EF4-FFF2-40B4-BE49-F238E27FC236}">
                <a16:creationId xmlns="" xmlns:a16="http://schemas.microsoft.com/office/drawing/2014/main" id="{6EC00FB4-9825-6247-A74E-6DB8C25FF882}"/>
              </a:ext>
            </a:extLst>
          </p:cNvPr>
          <p:cNvSpPr txBox="1">
            <a:spLocks/>
          </p:cNvSpPr>
          <p:nvPr/>
        </p:nvSpPr>
        <p:spPr>
          <a:xfrm>
            <a:off x="366450" y="1220100"/>
            <a:ext cx="4700400" cy="153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dk1"/>
              </a:buClr>
              <a:buSzPts val="1100"/>
            </a:pPr>
            <a:r>
              <a:rPr lang="x-none" b="1" dirty="0">
                <a:latin typeface="Calibri" panose="020F0502020204030204" pitchFamily="34" charset="0"/>
                <a:ea typeface="Roboto"/>
                <a:cs typeface="Calibri" panose="020F0502020204030204" pitchFamily="34" charset="0"/>
                <a:sym typeface="Roboto"/>
              </a:rPr>
              <a:t>HAGAMOS UNA PAUSA</a:t>
            </a:r>
          </a:p>
          <a:p>
            <a:endParaRPr lang="x-none" b="1" dirty="0">
              <a:latin typeface="Calibri" panose="020F0502020204030204" pitchFamily="34" charset="0"/>
              <a:ea typeface="Roboto"/>
              <a:cs typeface="Calibri" panose="020F0502020204030204" pitchFamily="34" charset="0"/>
              <a:sym typeface="Roboto"/>
            </a:endParaRPr>
          </a:p>
        </p:txBody>
      </p:sp>
      <p:sp>
        <p:nvSpPr>
          <p:cNvPr id="23" name="Google Shape;123;p16">
            <a:extLst>
              <a:ext uri="{FF2B5EF4-FFF2-40B4-BE49-F238E27FC236}">
                <a16:creationId xmlns="" xmlns:a16="http://schemas.microsoft.com/office/drawing/2014/main" id="{E066A94C-19CD-3B41-B623-7CBCF7CAD7D7}"/>
              </a:ext>
            </a:extLst>
          </p:cNvPr>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marL="0" lvl="0" indent="0" algn="l" rtl="0">
              <a:lnSpc>
                <a:spcPct val="80000"/>
              </a:lnSpc>
              <a:spcBef>
                <a:spcPts val="0"/>
              </a:spcBef>
              <a:spcAft>
                <a:spcPts val="0"/>
              </a:spcAft>
              <a:buNone/>
            </a:pPr>
            <a:r>
              <a:rPr lang="es-419" sz="2800" b="1" dirty="0">
                <a:solidFill>
                  <a:srgbClr val="741B47"/>
                </a:solidFill>
                <a:latin typeface="Calibri" panose="020F0502020204030204" pitchFamily="34" charset="0"/>
                <a:ea typeface="Roboto"/>
                <a:cs typeface="Calibri" panose="020F0502020204030204" pitchFamily="34" charset="0"/>
                <a:sym typeface="Roboto"/>
              </a:rPr>
              <a:t>REFLEXIONEMOS</a:t>
            </a:r>
            <a:endParaRPr sz="3100" b="1" dirty="0">
              <a:solidFill>
                <a:srgbClr val="741B47"/>
              </a:solidFill>
              <a:latin typeface="Calibri" panose="020F0502020204030204" pitchFamily="34" charset="0"/>
              <a:ea typeface="Roboto"/>
              <a:cs typeface="Calibri" panose="020F0502020204030204" pitchFamily="34" charset="0"/>
              <a:sym typeface="Roboto"/>
            </a:endParaRPr>
          </a:p>
        </p:txBody>
      </p:sp>
      <p:sp>
        <p:nvSpPr>
          <p:cNvPr id="24" name="Google Shape;70;p14">
            <a:extLst>
              <a:ext uri="{FF2B5EF4-FFF2-40B4-BE49-F238E27FC236}">
                <a16:creationId xmlns="" xmlns:a16="http://schemas.microsoft.com/office/drawing/2014/main" id="{45DFD8BE-EE62-8E4C-AAB5-1AE7D28BAD95}"/>
              </a:ext>
            </a:extLst>
          </p:cNvPr>
          <p:cNvSpPr txBox="1">
            <a:spLocks/>
          </p:cNvSpPr>
          <p:nvPr/>
        </p:nvSpPr>
        <p:spPr>
          <a:xfrm>
            <a:off x="366450" y="1220100"/>
            <a:ext cx="4700400" cy="153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dk1"/>
              </a:buClr>
              <a:buSzPts val="1100"/>
            </a:pPr>
            <a:r>
              <a:rPr lang="es-419" b="1" dirty="0">
                <a:latin typeface="Calibri" panose="020F0502020204030204" pitchFamily="34" charset="0"/>
                <a:ea typeface="Roboto"/>
                <a:cs typeface="Calibri" panose="020F0502020204030204" pitchFamily="34" charset="0"/>
                <a:sym typeface="Roboto"/>
              </a:rPr>
              <a:t>HAGAMOS UNA PAUSA</a:t>
            </a:r>
          </a:p>
          <a:p>
            <a:endParaRPr lang="es-419" b="1" dirty="0">
              <a:latin typeface="Calibri" panose="020F0502020204030204" pitchFamily="34" charset="0"/>
              <a:ea typeface="Roboto"/>
              <a:cs typeface="Calibri" panose="020F0502020204030204" pitchFamily="34" charset="0"/>
              <a:sym typeface="Roboto"/>
            </a:endParaRPr>
          </a:p>
        </p:txBody>
      </p:sp>
      <p:sp>
        <p:nvSpPr>
          <p:cNvPr id="25" name="Google Shape;123;p16">
            <a:extLst>
              <a:ext uri="{FF2B5EF4-FFF2-40B4-BE49-F238E27FC236}">
                <a16:creationId xmlns="" xmlns:a16="http://schemas.microsoft.com/office/drawing/2014/main" id="{61431D83-404C-B943-A59E-B750596B9F29}"/>
              </a:ext>
            </a:extLst>
          </p:cNvPr>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marL="0" lvl="0" indent="0" algn="l" rtl="0">
              <a:lnSpc>
                <a:spcPct val="80000"/>
              </a:lnSpc>
              <a:spcBef>
                <a:spcPts val="0"/>
              </a:spcBef>
              <a:spcAft>
                <a:spcPts val="0"/>
              </a:spcAft>
              <a:buNone/>
            </a:pPr>
            <a:r>
              <a:rPr lang="x-none" sz="2800" b="1" dirty="0">
                <a:solidFill>
                  <a:srgbClr val="741B47"/>
                </a:solidFill>
                <a:latin typeface="Calibri" panose="020F0502020204030204" pitchFamily="34" charset="0"/>
                <a:ea typeface="Roboto"/>
                <a:cs typeface="Calibri" panose="020F0502020204030204" pitchFamily="34" charset="0"/>
                <a:sym typeface="Roboto"/>
              </a:rPr>
              <a:t>REFLEXIONEMOS</a:t>
            </a:r>
            <a:endParaRPr sz="3100" b="1" dirty="0">
              <a:solidFill>
                <a:srgbClr val="741B47"/>
              </a:solidFill>
              <a:latin typeface="Calibri" panose="020F0502020204030204" pitchFamily="34" charset="0"/>
              <a:ea typeface="Roboto"/>
              <a:cs typeface="Calibri" panose="020F0502020204030204" pitchFamily="34" charset="0"/>
              <a:sym typeface="Roboto"/>
            </a:endParaRPr>
          </a:p>
        </p:txBody>
      </p:sp>
      <p:sp>
        <p:nvSpPr>
          <p:cNvPr id="26" name="Google Shape;70;p14">
            <a:extLst>
              <a:ext uri="{FF2B5EF4-FFF2-40B4-BE49-F238E27FC236}">
                <a16:creationId xmlns="" xmlns:a16="http://schemas.microsoft.com/office/drawing/2014/main" id="{4BA60ECA-1FC8-F041-8B1A-2C64FD5EB86C}"/>
              </a:ext>
            </a:extLst>
          </p:cNvPr>
          <p:cNvSpPr txBox="1">
            <a:spLocks/>
          </p:cNvSpPr>
          <p:nvPr/>
        </p:nvSpPr>
        <p:spPr>
          <a:xfrm>
            <a:off x="366450" y="1220100"/>
            <a:ext cx="4700400" cy="153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dk1"/>
              </a:buClr>
              <a:buSzPts val="1100"/>
            </a:pPr>
            <a:r>
              <a:rPr lang="x-none" b="1" dirty="0">
                <a:latin typeface="Calibri" panose="020F0502020204030204" pitchFamily="34" charset="0"/>
                <a:ea typeface="Roboto"/>
                <a:cs typeface="Calibri" panose="020F0502020204030204" pitchFamily="34" charset="0"/>
                <a:sym typeface="Roboto"/>
              </a:rPr>
              <a:t>HAGAMOS UNA PAUSA</a:t>
            </a:r>
          </a:p>
          <a:p>
            <a:endParaRPr lang="x-none" b="1" dirty="0">
              <a:latin typeface="Calibri" panose="020F0502020204030204" pitchFamily="34" charset="0"/>
              <a:ea typeface="Roboto"/>
              <a:cs typeface="Calibri" panose="020F0502020204030204" pitchFamily="34" charset="0"/>
              <a:sym typeface="Roboto"/>
            </a:endParaRPr>
          </a:p>
        </p:txBody>
      </p:sp>
      <p:pic>
        <p:nvPicPr>
          <p:cNvPr id="27" name="Imagen 26">
            <a:extLst>
              <a:ext uri="{FF2B5EF4-FFF2-40B4-BE49-F238E27FC236}">
                <a16:creationId xmlns="" xmlns:a16="http://schemas.microsoft.com/office/drawing/2014/main" id="{BB7246D7-C52A-E746-A3AC-70BA96253F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1562" y="1567119"/>
            <a:ext cx="2962656" cy="5248656"/>
          </a:xfrm>
          <a:prstGeom prst="rect">
            <a:avLst/>
          </a:prstGeom>
        </p:spPr>
      </p:pic>
      <p:sp>
        <p:nvSpPr>
          <p:cNvPr id="28" name="Google Shape;99;p15">
            <a:extLst>
              <a:ext uri="{FF2B5EF4-FFF2-40B4-BE49-F238E27FC236}">
                <a16:creationId xmlns="" xmlns:a16="http://schemas.microsoft.com/office/drawing/2014/main" id="{CC8AAD5A-8D4F-474F-9A88-7893D6372257}"/>
              </a:ext>
            </a:extLst>
          </p:cNvPr>
          <p:cNvSpPr txBox="1"/>
          <p:nvPr/>
        </p:nvSpPr>
        <p:spPr>
          <a:xfrm>
            <a:off x="506729" y="5822930"/>
            <a:ext cx="4995614" cy="319500"/>
          </a:xfrm>
          <a:prstGeom prst="rect">
            <a:avLst/>
          </a:prstGeom>
          <a:noFill/>
          <a:ln>
            <a:noFill/>
          </a:ln>
        </p:spPr>
        <p:txBody>
          <a:bodyPr spcFirstLastPara="1" wrap="square" lIns="91425" tIns="91425" rIns="91425" bIns="91425" anchor="ctr" anchorCtr="0">
            <a:noAutofit/>
          </a:bodyPr>
          <a:lstStyle/>
          <a:p>
            <a:pPr lvl="0"/>
            <a:r>
              <a:rPr lang="x-none" sz="2100" dirty="0">
                <a:solidFill>
                  <a:srgbClr val="741B47"/>
                </a:solidFill>
                <a:latin typeface="Calibri" panose="020F0502020204030204" pitchFamily="34" charset="0"/>
                <a:ea typeface="Roboto"/>
                <a:cs typeface="Calibri" panose="020F0502020204030204" pitchFamily="34" charset="0"/>
                <a:sym typeface="Roboto"/>
              </a:rPr>
              <a:t>¡Investiga en </a:t>
            </a:r>
            <a:r>
              <a:rPr lang="x-none" sz="2100" dirty="0">
                <a:solidFill>
                  <a:srgbClr val="ED423D"/>
                </a:solidFill>
                <a:latin typeface="Calibri" panose="020F0502020204030204" pitchFamily="34" charset="0"/>
                <a:ea typeface="Roboto"/>
                <a:cs typeface="Calibri" panose="020F0502020204030204" pitchFamily="34" charset="0"/>
                <a:sym typeface="Roboto"/>
              </a:rPr>
              <a:t>internet</a:t>
            </a:r>
          </a:p>
          <a:p>
            <a:pPr lvl="0"/>
            <a:r>
              <a:rPr lang="x-none" sz="2100" dirty="0">
                <a:solidFill>
                  <a:srgbClr val="741B47"/>
                </a:solidFill>
                <a:latin typeface="Calibri" panose="020F0502020204030204" pitchFamily="34" charset="0"/>
                <a:ea typeface="Roboto"/>
                <a:cs typeface="Calibri" panose="020F0502020204030204" pitchFamily="34" charset="0"/>
                <a:sym typeface="Roboto"/>
              </a:rPr>
              <a:t>ocupando tu celular!  </a:t>
            </a:r>
          </a:p>
          <a:p>
            <a:pPr lvl="0"/>
            <a:r>
              <a:rPr lang="x-none" sz="2100" b="1" dirty="0">
                <a:solidFill>
                  <a:srgbClr val="741B47"/>
                </a:solidFill>
                <a:latin typeface="Calibri" panose="020F0502020204030204" pitchFamily="34" charset="0"/>
                <a:ea typeface="Roboto"/>
                <a:cs typeface="Calibri" panose="020F0502020204030204" pitchFamily="34" charset="0"/>
                <a:sym typeface="Roboto"/>
              </a:rPr>
              <a:t>¡Comparte tus respuestas!</a:t>
            </a:r>
          </a:p>
        </p:txBody>
      </p:sp>
      <p:sp>
        <p:nvSpPr>
          <p:cNvPr id="29" name="Google Shape;123;p16">
            <a:extLst>
              <a:ext uri="{FF2B5EF4-FFF2-40B4-BE49-F238E27FC236}">
                <a16:creationId xmlns="" xmlns:a16="http://schemas.microsoft.com/office/drawing/2014/main" id="{30620461-366C-FB45-912B-B200C4B93247}"/>
              </a:ext>
            </a:extLst>
          </p:cNvPr>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marL="0" lvl="0" indent="0" algn="l" rtl="0">
              <a:lnSpc>
                <a:spcPct val="80000"/>
              </a:lnSpc>
              <a:spcBef>
                <a:spcPts val="0"/>
              </a:spcBef>
              <a:spcAft>
                <a:spcPts val="0"/>
              </a:spcAft>
              <a:buNone/>
            </a:pPr>
            <a:r>
              <a:rPr lang="x-none" sz="2800" b="1" dirty="0">
                <a:solidFill>
                  <a:srgbClr val="741B47"/>
                </a:solidFill>
                <a:latin typeface="Calibri" panose="020F0502020204030204" pitchFamily="34" charset="0"/>
                <a:ea typeface="Roboto"/>
                <a:cs typeface="Calibri" panose="020F0502020204030204" pitchFamily="34" charset="0"/>
                <a:sym typeface="Roboto"/>
              </a:rPr>
              <a:t>REFLEXIONEMOS</a:t>
            </a:r>
            <a:endParaRPr sz="3100" b="1" dirty="0">
              <a:solidFill>
                <a:srgbClr val="741B47"/>
              </a:solidFill>
              <a:latin typeface="Calibri" panose="020F0502020204030204" pitchFamily="34" charset="0"/>
              <a:ea typeface="Roboto"/>
              <a:cs typeface="Calibri" panose="020F0502020204030204" pitchFamily="34" charset="0"/>
              <a:sym typeface="Roboto"/>
            </a:endParaRPr>
          </a:p>
        </p:txBody>
      </p:sp>
      <p:sp>
        <p:nvSpPr>
          <p:cNvPr id="30" name="Google Shape;70;p14">
            <a:extLst>
              <a:ext uri="{FF2B5EF4-FFF2-40B4-BE49-F238E27FC236}">
                <a16:creationId xmlns="" xmlns:a16="http://schemas.microsoft.com/office/drawing/2014/main" id="{1F97707F-CBE7-4E4F-90AE-D8AF798F74B3}"/>
              </a:ext>
            </a:extLst>
          </p:cNvPr>
          <p:cNvSpPr txBox="1">
            <a:spLocks/>
          </p:cNvSpPr>
          <p:nvPr/>
        </p:nvSpPr>
        <p:spPr>
          <a:xfrm>
            <a:off x="366450" y="1220100"/>
            <a:ext cx="4700400" cy="153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dk1"/>
              </a:buClr>
              <a:buSzPts val="1100"/>
            </a:pPr>
            <a:r>
              <a:rPr lang="x-none" b="1" dirty="0">
                <a:latin typeface="Calibri" panose="020F0502020204030204" pitchFamily="34" charset="0"/>
                <a:ea typeface="Roboto"/>
                <a:cs typeface="Calibri" panose="020F0502020204030204" pitchFamily="34" charset="0"/>
                <a:sym typeface="Roboto"/>
              </a:rPr>
              <a:t>HAGAMOS UNA PAUSA</a:t>
            </a:r>
          </a:p>
          <a:p>
            <a:endParaRPr lang="x-none" b="1" dirty="0">
              <a:latin typeface="Calibri" panose="020F0502020204030204" pitchFamily="34" charset="0"/>
              <a:ea typeface="Roboto"/>
              <a:cs typeface="Calibri" panose="020F0502020204030204" pitchFamily="34" charset="0"/>
              <a:sym typeface="Roboto"/>
            </a:endParaRPr>
          </a:p>
        </p:txBody>
      </p:sp>
      <p:grpSp>
        <p:nvGrpSpPr>
          <p:cNvPr id="31" name="Agrupar 1">
            <a:extLst>
              <a:ext uri="{FF2B5EF4-FFF2-40B4-BE49-F238E27FC236}">
                <a16:creationId xmlns="" xmlns:a16="http://schemas.microsoft.com/office/drawing/2014/main" id="{6C606C51-86AF-8E47-A496-1DB206C5583D}"/>
              </a:ext>
            </a:extLst>
          </p:cNvPr>
          <p:cNvGrpSpPr/>
          <p:nvPr/>
        </p:nvGrpSpPr>
        <p:grpSpPr>
          <a:xfrm>
            <a:off x="371783" y="2061749"/>
            <a:ext cx="5367968" cy="2584981"/>
            <a:chOff x="371783" y="2061749"/>
            <a:chExt cx="5367968" cy="2584981"/>
          </a:xfrm>
        </p:grpSpPr>
        <p:sp>
          <p:nvSpPr>
            <p:cNvPr id="33" name="Google Shape;73;p14">
              <a:extLst>
                <a:ext uri="{FF2B5EF4-FFF2-40B4-BE49-F238E27FC236}">
                  <a16:creationId xmlns="" xmlns:a16="http://schemas.microsoft.com/office/drawing/2014/main" id="{885AEF3E-2446-F942-94BF-488765924275}"/>
                </a:ext>
              </a:extLst>
            </p:cNvPr>
            <p:cNvSpPr/>
            <p:nvPr/>
          </p:nvSpPr>
          <p:spPr>
            <a:xfrm>
              <a:off x="371783" y="2258677"/>
              <a:ext cx="5146719" cy="2388053"/>
            </a:xfrm>
            <a:prstGeom prst="roundRect">
              <a:avLst>
                <a:gd name="adj" fmla="val 9635"/>
              </a:avLst>
            </a:prstGeom>
            <a:solidFill>
              <a:schemeClr val="bg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x-none"/>
                <a:t>    </a:t>
              </a:r>
              <a:endParaRPr/>
            </a:p>
          </p:txBody>
        </p:sp>
        <p:pic>
          <p:nvPicPr>
            <p:cNvPr id="35" name="Google Shape;91;p15">
              <a:extLst>
                <a:ext uri="{FF2B5EF4-FFF2-40B4-BE49-F238E27FC236}">
                  <a16:creationId xmlns="" xmlns:a16="http://schemas.microsoft.com/office/drawing/2014/main" id="{D2062C6D-6043-C847-938C-C35066D23A88}"/>
                </a:ext>
              </a:extLst>
            </p:cNvPr>
            <p:cNvPicPr preferRelativeResize="0"/>
            <p:nvPr/>
          </p:nvPicPr>
          <p:blipFill>
            <a:blip r:embed="rId4">
              <a:alphaModFix/>
            </a:blip>
            <a:stretch>
              <a:fillRect/>
            </a:stretch>
          </p:blipFill>
          <p:spPr>
            <a:xfrm>
              <a:off x="5262651" y="2061749"/>
              <a:ext cx="477100" cy="477100"/>
            </a:xfrm>
            <a:prstGeom prst="rect">
              <a:avLst/>
            </a:prstGeom>
            <a:noFill/>
            <a:ln>
              <a:noFill/>
            </a:ln>
          </p:spPr>
        </p:pic>
        <p:sp>
          <p:nvSpPr>
            <p:cNvPr id="36" name="Rectángulo 35">
              <a:extLst>
                <a:ext uri="{FF2B5EF4-FFF2-40B4-BE49-F238E27FC236}">
                  <a16:creationId xmlns="" xmlns:a16="http://schemas.microsoft.com/office/drawing/2014/main" id="{9EC0754D-AA03-AC44-ADE5-09B973574E5F}"/>
                </a:ext>
              </a:extLst>
            </p:cNvPr>
            <p:cNvSpPr/>
            <p:nvPr/>
          </p:nvSpPr>
          <p:spPr>
            <a:xfrm>
              <a:off x="577255" y="2559760"/>
              <a:ext cx="4407655" cy="1491499"/>
            </a:xfrm>
            <a:prstGeom prst="rect">
              <a:avLst/>
            </a:prstGeom>
          </p:spPr>
          <p:txBody>
            <a:bodyPr wrap="square" anchor="b">
              <a:spAutoFit/>
            </a:bodyPr>
            <a:lstStyle/>
            <a:p>
              <a:pPr marL="285750" lvl="0" indent="-285750">
                <a:lnSpc>
                  <a:spcPct val="115000"/>
                </a:lnSpc>
                <a:buFont typeface="Arial" panose="020B0604020202020204" pitchFamily="34" charset="0"/>
                <a:buChar char="•"/>
              </a:pPr>
              <a:endParaRPr lang="es-419" sz="1600" dirty="0">
                <a:latin typeface="Calibri" panose="020F0502020204030204" pitchFamily="34" charset="0"/>
                <a:ea typeface="Roboto"/>
                <a:cs typeface="Calibri" panose="020F0502020204030204" pitchFamily="34" charset="0"/>
                <a:sym typeface="Roboto"/>
              </a:endParaRPr>
            </a:p>
            <a:p>
              <a:pPr marL="285750" lvl="0" indent="-285750">
                <a:lnSpc>
                  <a:spcPct val="115000"/>
                </a:lnSpc>
                <a:buFont typeface="Arial" panose="020B0604020202020204" pitchFamily="34" charset="0"/>
                <a:buChar char="•"/>
              </a:pPr>
              <a:r>
                <a:rPr lang="es-419" sz="1600" dirty="0">
                  <a:latin typeface="Calibri" panose="020F0502020204030204" pitchFamily="34" charset="0"/>
                  <a:ea typeface="Roboto"/>
                  <a:cs typeface="Calibri" panose="020F0502020204030204" pitchFamily="34" charset="0"/>
                  <a:sym typeface="Roboto"/>
                </a:rPr>
                <a:t>¿Quién fue </a:t>
              </a:r>
              <a:r>
                <a:rPr lang="es-419" sz="1600" b="1" dirty="0">
                  <a:latin typeface="Calibri" panose="020F0502020204030204" pitchFamily="34" charset="0"/>
                  <a:ea typeface="Roboto"/>
                  <a:cs typeface="Calibri" panose="020F0502020204030204" pitchFamily="34" charset="0"/>
                  <a:sym typeface="Roboto"/>
                </a:rPr>
                <a:t>Ohm?</a:t>
              </a:r>
              <a:r>
                <a:rPr lang="es-419" sz="1600" dirty="0">
                  <a:latin typeface="Calibri" panose="020F0502020204030204" pitchFamily="34" charset="0"/>
                  <a:ea typeface="Roboto"/>
                  <a:cs typeface="Calibri" panose="020F0502020204030204" pitchFamily="34" charset="0"/>
                  <a:sym typeface="Roboto"/>
                </a:rPr>
                <a:t> ¿Qué aspectos relevantes de su vida puedes nombrar?</a:t>
              </a:r>
            </a:p>
            <a:p>
              <a:pPr marL="285750" lvl="0" indent="-285750">
                <a:lnSpc>
                  <a:spcPct val="115000"/>
                </a:lnSpc>
                <a:buFont typeface="Arial" panose="020B0604020202020204" pitchFamily="34" charset="0"/>
                <a:buChar char="•"/>
              </a:pPr>
              <a:endParaRPr lang="es-419" sz="1600" dirty="0">
                <a:latin typeface="Calibri" panose="020F0502020204030204" pitchFamily="34" charset="0"/>
                <a:ea typeface="Roboto"/>
                <a:cs typeface="Calibri" panose="020F0502020204030204" pitchFamily="34" charset="0"/>
                <a:sym typeface="Roboto"/>
              </a:endParaRPr>
            </a:p>
            <a:p>
              <a:pPr marL="285750" lvl="0" indent="-285750">
                <a:lnSpc>
                  <a:spcPct val="115000"/>
                </a:lnSpc>
                <a:buFont typeface="Arial" panose="020B0604020202020204" pitchFamily="34" charset="0"/>
                <a:buChar char="•"/>
              </a:pPr>
              <a:r>
                <a:rPr lang="es-419" sz="1600" dirty="0">
                  <a:latin typeface="Calibri" panose="020F0502020204030204" pitchFamily="34" charset="0"/>
                  <a:ea typeface="Roboto"/>
                  <a:cs typeface="Calibri" panose="020F0502020204030204" pitchFamily="34" charset="0"/>
                  <a:sym typeface="Roboto"/>
                </a:rPr>
                <a:t>¿En qué años realizó sus estudios?</a:t>
              </a:r>
            </a:p>
          </p:txBody>
        </p:sp>
      </p:grpSp>
      <p:pic>
        <p:nvPicPr>
          <p:cNvPr id="37" name="Imagen 36">
            <a:extLst>
              <a:ext uri="{FF2B5EF4-FFF2-40B4-BE49-F238E27FC236}">
                <a16:creationId xmlns="" xmlns:a16="http://schemas.microsoft.com/office/drawing/2014/main" id="{58517E96-77F9-464A-AFF8-3064A3EE3B5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9996" y="4056360"/>
            <a:ext cx="3817418" cy="3616716"/>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29" name="Google Shape;174;p19">
            <a:extLst>
              <a:ext uri="{FF2B5EF4-FFF2-40B4-BE49-F238E27FC236}">
                <a16:creationId xmlns="" xmlns:a16="http://schemas.microsoft.com/office/drawing/2014/main" id="{438023D4-ED35-2F41-B08B-25C4D7A38BA4}"/>
              </a:ext>
            </a:extLst>
          </p:cNvPr>
          <p:cNvSpPr/>
          <p:nvPr/>
        </p:nvSpPr>
        <p:spPr>
          <a:xfrm>
            <a:off x="466025" y="1855873"/>
            <a:ext cx="8726700" cy="805266"/>
          </a:xfrm>
          <a:prstGeom prst="roundRect">
            <a:avLst>
              <a:gd name="adj" fmla="val 27256"/>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419"/>
              <a:t>    </a:t>
            </a:r>
            <a:endParaRPr/>
          </a:p>
        </p:txBody>
      </p:sp>
      <p:pic>
        <p:nvPicPr>
          <p:cNvPr id="24" name="Imagen 23">
            <a:extLst>
              <a:ext uri="{FF2B5EF4-FFF2-40B4-BE49-F238E27FC236}">
                <a16:creationId xmlns="" xmlns:a16="http://schemas.microsoft.com/office/drawing/2014/main" id="{F20F6E45-AFCB-9D46-8493-F75F6FDEF407}"/>
              </a:ext>
            </a:extLst>
          </p:cNvPr>
          <p:cNvPicPr>
            <a:picLocks noChangeAspect="1"/>
          </p:cNvPicPr>
          <p:nvPr/>
        </p:nvPicPr>
        <p:blipFill>
          <a:blip r:embed="rId3"/>
          <a:stretch>
            <a:fillRect/>
          </a:stretch>
        </p:blipFill>
        <p:spPr>
          <a:xfrm>
            <a:off x="466025" y="2874960"/>
            <a:ext cx="5934775" cy="2415800"/>
          </a:xfrm>
          <a:prstGeom prst="rect">
            <a:avLst/>
          </a:prstGeom>
        </p:spPr>
      </p:pic>
      <p:pic>
        <p:nvPicPr>
          <p:cNvPr id="20" name="Imagen 19">
            <a:extLst>
              <a:ext uri="{FF2B5EF4-FFF2-40B4-BE49-F238E27FC236}">
                <a16:creationId xmlns="" xmlns:a16="http://schemas.microsoft.com/office/drawing/2014/main" id="{24ADC757-B9C0-504F-8DF6-B06C26DCFDE2}"/>
              </a:ext>
            </a:extLst>
          </p:cNvPr>
          <p:cNvPicPr>
            <a:picLocks noChangeAspect="1"/>
          </p:cNvPicPr>
          <p:nvPr/>
        </p:nvPicPr>
        <p:blipFill>
          <a:blip r:embed="rId4"/>
          <a:stretch>
            <a:fillRect/>
          </a:stretch>
        </p:blipFill>
        <p:spPr>
          <a:xfrm>
            <a:off x="231005" y="4674791"/>
            <a:ext cx="6357937" cy="2646978"/>
          </a:xfrm>
          <a:prstGeom prst="rect">
            <a:avLst/>
          </a:prstGeom>
        </p:spPr>
      </p:pic>
      <p:sp>
        <p:nvSpPr>
          <p:cNvPr id="7" name="Google Shape;83;p14"/>
          <p:cNvSpPr txBox="1"/>
          <p:nvPr/>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lvl="0"/>
            <a:r>
              <a:rPr lang="es-419" sz="1100" dirty="0">
                <a:latin typeface="Calibri" panose="020F0502020204030204" pitchFamily="34" charset="0"/>
                <a:ea typeface="Roboto Medium"/>
                <a:cs typeface="Calibri" panose="020F0502020204030204" pitchFamily="34" charset="0"/>
                <a:sym typeface="Roboto Medium"/>
              </a:rPr>
              <a:t>11</a:t>
            </a:r>
            <a:r>
              <a:rPr lang="es-419" sz="1100" dirty="0">
                <a:solidFill>
                  <a:srgbClr val="741B47"/>
                </a:solidFill>
                <a:latin typeface="Calibri" panose="020F0502020204030204" pitchFamily="34" charset="0"/>
                <a:ea typeface="Roboto Medium"/>
                <a:cs typeface="Calibri" panose="020F0502020204030204" pitchFamily="34" charset="0"/>
                <a:sym typeface="Roboto Medium"/>
              </a:rPr>
              <a:t>     </a:t>
            </a:r>
            <a:r>
              <a:rPr lang="es-CL" sz="1100" dirty="0">
                <a:solidFill>
                  <a:srgbClr val="741B47"/>
                </a:solidFill>
                <a:latin typeface="Calibri" panose="020F0502020204030204" pitchFamily="34" charset="0"/>
                <a:ea typeface="Roboto Medium"/>
                <a:cs typeface="Calibri" panose="020F0502020204030204" pitchFamily="34" charset="0"/>
                <a:sym typeface="Roboto Medium"/>
              </a:rPr>
              <a:t>MECÁNICA AUTOMOTRIZ</a:t>
            </a:r>
            <a:r>
              <a:rPr lang="es-CL" sz="1100" dirty="0">
                <a:latin typeface="Calibri" panose="020F0502020204030204" pitchFamily="34" charset="0"/>
                <a:ea typeface="Roboto Medium"/>
                <a:cs typeface="Calibri" panose="020F0502020204030204" pitchFamily="34" charset="0"/>
                <a:sym typeface="Roboto Medium"/>
              </a:rPr>
              <a:t> | 3° Medio | Presentación</a:t>
            </a:r>
            <a:endParaRPr lang="es-CL" sz="1100" dirty="0">
              <a:solidFill>
                <a:srgbClr val="741B47"/>
              </a:solidFill>
              <a:latin typeface="Calibri" panose="020F0502020204030204" pitchFamily="34" charset="0"/>
              <a:ea typeface="Roboto"/>
              <a:cs typeface="Calibri" panose="020F0502020204030204" pitchFamily="34" charset="0"/>
              <a:sym typeface="Roboto"/>
            </a:endParaRPr>
          </a:p>
        </p:txBody>
      </p:sp>
      <p:sp>
        <p:nvSpPr>
          <p:cNvPr id="8" name="Google Shape;96;p15"/>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marL="0" lvl="0" indent="0" algn="l" rtl="0">
              <a:lnSpc>
                <a:spcPct val="80000"/>
              </a:lnSpc>
              <a:spcBef>
                <a:spcPts val="0"/>
              </a:spcBef>
              <a:spcAft>
                <a:spcPts val="0"/>
              </a:spcAft>
              <a:buNone/>
            </a:pPr>
            <a:r>
              <a:rPr lang="es-419" sz="2800" b="1" dirty="0">
                <a:solidFill>
                  <a:srgbClr val="741B47"/>
                </a:solidFill>
                <a:latin typeface="Calibri" panose="020F0502020204030204" pitchFamily="34" charset="0"/>
                <a:ea typeface="Roboto"/>
                <a:cs typeface="Calibri" panose="020F0502020204030204" pitchFamily="34" charset="0"/>
                <a:sym typeface="Roboto"/>
              </a:rPr>
              <a:t>TRIÁNGULO DE FÓRMULAS DE </a:t>
            </a:r>
            <a:r>
              <a:rPr lang="es-419" sz="2800" dirty="0">
                <a:solidFill>
                  <a:srgbClr val="ED423D"/>
                </a:solidFill>
                <a:latin typeface="Calibri" panose="020F0502020204030204" pitchFamily="34" charset="0"/>
                <a:ea typeface="Roboto"/>
                <a:cs typeface="Calibri" panose="020F0502020204030204" pitchFamily="34" charset="0"/>
                <a:sym typeface="Roboto"/>
              </a:rPr>
              <a:t>LA LEY DE OHM</a:t>
            </a:r>
            <a:endParaRPr sz="3100" dirty="0">
              <a:solidFill>
                <a:srgbClr val="ED423D"/>
              </a:solidFill>
              <a:latin typeface="Calibri" panose="020F0502020204030204" pitchFamily="34" charset="0"/>
              <a:ea typeface="Roboto"/>
              <a:cs typeface="Calibri" panose="020F0502020204030204" pitchFamily="34" charset="0"/>
              <a:sym typeface="Roboto"/>
            </a:endParaRPr>
          </a:p>
        </p:txBody>
      </p:sp>
      <p:sp>
        <p:nvSpPr>
          <p:cNvPr id="10" name="Google Shape;174;p19">
            <a:extLst>
              <a:ext uri="{FF2B5EF4-FFF2-40B4-BE49-F238E27FC236}">
                <a16:creationId xmlns="" xmlns:a16="http://schemas.microsoft.com/office/drawing/2014/main" id="{01E87945-D967-0E44-AC54-CCB4FE4ADA0B}"/>
              </a:ext>
            </a:extLst>
          </p:cNvPr>
          <p:cNvSpPr/>
          <p:nvPr/>
        </p:nvSpPr>
        <p:spPr>
          <a:xfrm>
            <a:off x="6669366" y="2867370"/>
            <a:ext cx="2523359" cy="3059909"/>
          </a:xfrm>
          <a:prstGeom prst="roundRect">
            <a:avLst>
              <a:gd name="adj" fmla="val 11455"/>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419"/>
              <a:t>    </a:t>
            </a:r>
            <a:endParaRPr/>
          </a:p>
        </p:txBody>
      </p:sp>
      <p:pic>
        <p:nvPicPr>
          <p:cNvPr id="12" name="Imagen 11">
            <a:extLst>
              <a:ext uri="{FF2B5EF4-FFF2-40B4-BE49-F238E27FC236}">
                <a16:creationId xmlns="" xmlns:a16="http://schemas.microsoft.com/office/drawing/2014/main" id="{A5847C1A-CB9A-D844-BBB8-9F6D80C52D44}"/>
              </a:ext>
            </a:extLst>
          </p:cNvPr>
          <p:cNvPicPr>
            <a:picLocks noChangeAspect="1"/>
          </p:cNvPicPr>
          <p:nvPr/>
        </p:nvPicPr>
        <p:blipFill>
          <a:blip r:embed="rId5"/>
          <a:stretch>
            <a:fillRect/>
          </a:stretch>
        </p:blipFill>
        <p:spPr>
          <a:xfrm>
            <a:off x="6820300" y="2707027"/>
            <a:ext cx="2199686" cy="2078400"/>
          </a:xfrm>
          <a:prstGeom prst="rect">
            <a:avLst/>
          </a:prstGeom>
        </p:spPr>
      </p:pic>
      <p:pic>
        <p:nvPicPr>
          <p:cNvPr id="13" name="Imagen 12">
            <a:extLst>
              <a:ext uri="{FF2B5EF4-FFF2-40B4-BE49-F238E27FC236}">
                <a16:creationId xmlns="" xmlns:a16="http://schemas.microsoft.com/office/drawing/2014/main" id="{AC338BBE-A2EA-6A47-9E6A-1CD08CC50877}"/>
              </a:ext>
            </a:extLst>
          </p:cNvPr>
          <p:cNvPicPr>
            <a:picLocks noChangeAspect="1"/>
          </p:cNvPicPr>
          <p:nvPr/>
        </p:nvPicPr>
        <p:blipFill>
          <a:blip r:embed="rId6"/>
          <a:stretch>
            <a:fillRect/>
          </a:stretch>
        </p:blipFill>
        <p:spPr>
          <a:xfrm>
            <a:off x="6761685" y="3928965"/>
            <a:ext cx="1363157" cy="1532182"/>
          </a:xfrm>
          <a:prstGeom prst="rect">
            <a:avLst/>
          </a:prstGeom>
        </p:spPr>
      </p:pic>
      <p:pic>
        <p:nvPicPr>
          <p:cNvPr id="14" name="Imagen 13">
            <a:extLst>
              <a:ext uri="{FF2B5EF4-FFF2-40B4-BE49-F238E27FC236}">
                <a16:creationId xmlns="" xmlns:a16="http://schemas.microsoft.com/office/drawing/2014/main" id="{DFA7FB70-9423-D846-BAC9-986582F0CD29}"/>
              </a:ext>
            </a:extLst>
          </p:cNvPr>
          <p:cNvPicPr>
            <a:picLocks noChangeAspect="1"/>
          </p:cNvPicPr>
          <p:nvPr/>
        </p:nvPicPr>
        <p:blipFill>
          <a:blip r:embed="rId7"/>
          <a:stretch>
            <a:fillRect/>
          </a:stretch>
        </p:blipFill>
        <p:spPr>
          <a:xfrm>
            <a:off x="7599780" y="4410302"/>
            <a:ext cx="1549006" cy="1268059"/>
          </a:xfrm>
          <a:prstGeom prst="rect">
            <a:avLst/>
          </a:prstGeom>
        </p:spPr>
      </p:pic>
      <p:sp>
        <p:nvSpPr>
          <p:cNvPr id="22" name="Google Shape;174;p19">
            <a:extLst>
              <a:ext uri="{FF2B5EF4-FFF2-40B4-BE49-F238E27FC236}">
                <a16:creationId xmlns="" xmlns:a16="http://schemas.microsoft.com/office/drawing/2014/main" id="{97321AE0-3D54-4747-96CF-A54B71F989ED}"/>
              </a:ext>
            </a:extLst>
          </p:cNvPr>
          <p:cNvSpPr/>
          <p:nvPr/>
        </p:nvSpPr>
        <p:spPr>
          <a:xfrm rot="16200000" flipH="1">
            <a:off x="3545565" y="2055171"/>
            <a:ext cx="183478" cy="6365999"/>
          </a:xfrm>
          <a:prstGeom prst="roundRect">
            <a:avLst>
              <a:gd name="adj" fmla="val 0"/>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419"/>
              <a:t>    </a:t>
            </a:r>
            <a:endParaRPr/>
          </a:p>
        </p:txBody>
      </p:sp>
      <p:sp>
        <p:nvSpPr>
          <p:cNvPr id="28" name="Google Shape;175;p19">
            <a:extLst>
              <a:ext uri="{FF2B5EF4-FFF2-40B4-BE49-F238E27FC236}">
                <a16:creationId xmlns="" xmlns:a16="http://schemas.microsoft.com/office/drawing/2014/main" id="{2CA7FB6F-00AD-3545-AB02-09D8E8517477}"/>
              </a:ext>
            </a:extLst>
          </p:cNvPr>
          <p:cNvSpPr txBox="1"/>
          <p:nvPr/>
        </p:nvSpPr>
        <p:spPr>
          <a:xfrm>
            <a:off x="1021010" y="2020605"/>
            <a:ext cx="8113100" cy="466474"/>
          </a:xfrm>
          <a:prstGeom prst="rect">
            <a:avLst/>
          </a:prstGeom>
          <a:noFill/>
          <a:ln>
            <a:noFill/>
          </a:ln>
        </p:spPr>
        <p:txBody>
          <a:bodyPr spcFirstLastPara="1" wrap="square" lIns="91425" tIns="91425" rIns="91425" bIns="91425" anchor="ctr" anchorCtr="0">
            <a:noAutofit/>
          </a:bodyPr>
          <a:lstStyle/>
          <a:p>
            <a:pPr lvl="0">
              <a:lnSpc>
                <a:spcPct val="115000"/>
              </a:lnSpc>
            </a:pPr>
            <a:r>
              <a:rPr lang="es-419" sz="1500" b="1" dirty="0">
                <a:solidFill>
                  <a:srgbClr val="76384D"/>
                </a:solidFill>
                <a:latin typeface="Calibri" panose="020F0502020204030204" pitchFamily="34" charset="0"/>
                <a:ea typeface="Roboto Medium"/>
                <a:cs typeface="Calibri" panose="020F0502020204030204" pitchFamily="34" charset="0"/>
                <a:sym typeface="Roboto Medium"/>
              </a:rPr>
              <a:t>INTENSIDAD: </a:t>
            </a:r>
            <a:r>
              <a:rPr lang="es-419" sz="1500" dirty="0">
                <a:solidFill>
                  <a:schemeClr val="dk1"/>
                </a:solidFill>
                <a:latin typeface="Calibri" panose="020F0502020204030204" pitchFamily="34" charset="0"/>
                <a:ea typeface="Roboto Medium"/>
                <a:cs typeface="Calibri" panose="020F0502020204030204" pitchFamily="34" charset="0"/>
                <a:sym typeface="Roboto Medium"/>
              </a:rPr>
              <a:t>Podemos medirla con un </a:t>
            </a:r>
            <a:r>
              <a:rPr lang="es-419" sz="1500" b="1" dirty="0">
                <a:solidFill>
                  <a:schemeClr val="dk1"/>
                </a:solidFill>
                <a:latin typeface="Calibri" panose="020F0502020204030204" pitchFamily="34" charset="0"/>
                <a:ea typeface="Roboto Medium"/>
                <a:cs typeface="Calibri" panose="020F0502020204030204" pitchFamily="34" charset="0"/>
                <a:sym typeface="Roboto Medium"/>
              </a:rPr>
              <a:t>Amperímetro.</a:t>
            </a:r>
            <a:r>
              <a:rPr lang="es-419" sz="1500" dirty="0">
                <a:solidFill>
                  <a:schemeClr val="dk1"/>
                </a:solidFill>
                <a:latin typeface="Calibri" panose="020F0502020204030204" pitchFamily="34" charset="0"/>
                <a:ea typeface="Roboto Medium"/>
                <a:cs typeface="Calibri" panose="020F0502020204030204" pitchFamily="34" charset="0"/>
                <a:sym typeface="Roboto Medium"/>
              </a:rPr>
              <a:t> Por ejemplo, en la batería del automóvil.</a:t>
            </a:r>
          </a:p>
        </p:txBody>
      </p:sp>
    </p:spTree>
    <p:extLst>
      <p:ext uri="{BB962C8B-B14F-4D97-AF65-F5344CB8AC3E}">
        <p14:creationId xmlns:p14="http://schemas.microsoft.com/office/powerpoint/2010/main" val="6888621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32" name="Google Shape;174;p19">
            <a:extLst>
              <a:ext uri="{FF2B5EF4-FFF2-40B4-BE49-F238E27FC236}">
                <a16:creationId xmlns="" xmlns:a16="http://schemas.microsoft.com/office/drawing/2014/main" id="{F6EC8A4D-41E9-FB42-816D-C73C7696AC73}"/>
              </a:ext>
            </a:extLst>
          </p:cNvPr>
          <p:cNvSpPr/>
          <p:nvPr/>
        </p:nvSpPr>
        <p:spPr>
          <a:xfrm>
            <a:off x="466025" y="1855873"/>
            <a:ext cx="8726700" cy="805266"/>
          </a:xfrm>
          <a:prstGeom prst="roundRect">
            <a:avLst>
              <a:gd name="adj" fmla="val 27256"/>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419"/>
              <a:t>    </a:t>
            </a:r>
            <a:endParaRPr/>
          </a:p>
        </p:txBody>
      </p:sp>
      <p:pic>
        <p:nvPicPr>
          <p:cNvPr id="21" name="Picture 2" descr="Cómo comprobar la batería del coche">
            <a:extLst>
              <a:ext uri="{FF2B5EF4-FFF2-40B4-BE49-F238E27FC236}">
                <a16:creationId xmlns="" xmlns:a16="http://schemas.microsoft.com/office/drawing/2014/main" id="{A794AD6C-16F8-0241-9ABF-3BA095DCF1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965" y="2874960"/>
            <a:ext cx="5900389" cy="2649425"/>
          </a:xfrm>
          <a:prstGeom prst="rect">
            <a:avLst/>
          </a:prstGeom>
          <a:noFill/>
          <a:extLst>
            <a:ext uri="{909E8E84-426E-40DD-AFC4-6F175D3DCCD1}">
              <a14:hiddenFill xmlns:a14="http://schemas.microsoft.com/office/drawing/2010/main">
                <a:solidFill>
                  <a:srgbClr val="FFFFFF"/>
                </a:solidFill>
              </a14:hiddenFill>
            </a:ext>
          </a:extLst>
        </p:spPr>
      </p:pic>
      <p:pic>
        <p:nvPicPr>
          <p:cNvPr id="20" name="Imagen 19">
            <a:extLst>
              <a:ext uri="{FF2B5EF4-FFF2-40B4-BE49-F238E27FC236}">
                <a16:creationId xmlns="" xmlns:a16="http://schemas.microsoft.com/office/drawing/2014/main" id="{41AC6417-EECD-F040-B789-047DC7E27B91}"/>
              </a:ext>
            </a:extLst>
          </p:cNvPr>
          <p:cNvPicPr>
            <a:picLocks noChangeAspect="1"/>
          </p:cNvPicPr>
          <p:nvPr/>
        </p:nvPicPr>
        <p:blipFill>
          <a:blip r:embed="rId4"/>
          <a:stretch>
            <a:fillRect/>
          </a:stretch>
        </p:blipFill>
        <p:spPr>
          <a:xfrm>
            <a:off x="231005" y="4674791"/>
            <a:ext cx="6357937" cy="2646978"/>
          </a:xfrm>
          <a:prstGeom prst="rect">
            <a:avLst/>
          </a:prstGeom>
        </p:spPr>
      </p:pic>
      <p:sp>
        <p:nvSpPr>
          <p:cNvPr id="7" name="Google Shape;83;p14"/>
          <p:cNvSpPr txBox="1"/>
          <p:nvPr/>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lvl="0"/>
            <a:r>
              <a:rPr lang="es-419" sz="1100" dirty="0">
                <a:latin typeface="Calibri" panose="020F0502020204030204" pitchFamily="34" charset="0"/>
                <a:ea typeface="Roboto Medium"/>
                <a:cs typeface="Calibri" panose="020F0502020204030204" pitchFamily="34" charset="0"/>
                <a:sym typeface="Roboto Medium"/>
              </a:rPr>
              <a:t>12</a:t>
            </a:r>
            <a:r>
              <a:rPr lang="es-419" sz="1100" dirty="0">
                <a:solidFill>
                  <a:srgbClr val="741B47"/>
                </a:solidFill>
                <a:latin typeface="Calibri" panose="020F0502020204030204" pitchFamily="34" charset="0"/>
                <a:ea typeface="Roboto Medium"/>
                <a:cs typeface="Calibri" panose="020F0502020204030204" pitchFamily="34" charset="0"/>
                <a:sym typeface="Roboto Medium"/>
              </a:rPr>
              <a:t>     </a:t>
            </a:r>
            <a:r>
              <a:rPr lang="es-CL" sz="1100" dirty="0">
                <a:solidFill>
                  <a:srgbClr val="741B47"/>
                </a:solidFill>
                <a:latin typeface="Calibri" panose="020F0502020204030204" pitchFamily="34" charset="0"/>
                <a:ea typeface="Roboto Medium"/>
                <a:cs typeface="Calibri" panose="020F0502020204030204" pitchFamily="34" charset="0"/>
                <a:sym typeface="Roboto Medium"/>
              </a:rPr>
              <a:t>MECÁNICA AUTOMOTRIZ</a:t>
            </a:r>
            <a:r>
              <a:rPr lang="es-CL" sz="1100" dirty="0">
                <a:latin typeface="Calibri" panose="020F0502020204030204" pitchFamily="34" charset="0"/>
                <a:ea typeface="Roboto Medium"/>
                <a:cs typeface="Calibri" panose="020F0502020204030204" pitchFamily="34" charset="0"/>
                <a:sym typeface="Roboto Medium"/>
              </a:rPr>
              <a:t> | 3° Medio | Presentación</a:t>
            </a:r>
            <a:endParaRPr lang="es-CL" sz="1100" dirty="0">
              <a:solidFill>
                <a:srgbClr val="741B47"/>
              </a:solidFill>
              <a:latin typeface="Calibri" panose="020F0502020204030204" pitchFamily="34" charset="0"/>
              <a:ea typeface="Roboto"/>
              <a:cs typeface="Calibri" panose="020F0502020204030204" pitchFamily="34" charset="0"/>
              <a:sym typeface="Roboto"/>
            </a:endParaRPr>
          </a:p>
        </p:txBody>
      </p:sp>
      <p:sp>
        <p:nvSpPr>
          <p:cNvPr id="17" name="Google Shape;175;p19">
            <a:extLst>
              <a:ext uri="{FF2B5EF4-FFF2-40B4-BE49-F238E27FC236}">
                <a16:creationId xmlns="" xmlns:a16="http://schemas.microsoft.com/office/drawing/2014/main" id="{1359E736-7F82-FD4D-B95D-567A89DACEEF}"/>
              </a:ext>
            </a:extLst>
          </p:cNvPr>
          <p:cNvSpPr txBox="1"/>
          <p:nvPr/>
        </p:nvSpPr>
        <p:spPr>
          <a:xfrm>
            <a:off x="1173409" y="2021653"/>
            <a:ext cx="8113100" cy="466474"/>
          </a:xfrm>
          <a:prstGeom prst="rect">
            <a:avLst/>
          </a:prstGeom>
          <a:noFill/>
          <a:ln>
            <a:noFill/>
          </a:ln>
        </p:spPr>
        <p:txBody>
          <a:bodyPr spcFirstLastPara="1" wrap="square" lIns="91425" tIns="91425" rIns="91425" bIns="91425" anchor="ctr" anchorCtr="0">
            <a:noAutofit/>
          </a:bodyPr>
          <a:lstStyle/>
          <a:p>
            <a:pPr lvl="0">
              <a:lnSpc>
                <a:spcPct val="115000"/>
              </a:lnSpc>
            </a:pPr>
            <a:r>
              <a:rPr lang="es-419" sz="1500" b="1" dirty="0">
                <a:solidFill>
                  <a:srgbClr val="76384D"/>
                </a:solidFill>
                <a:latin typeface="Calibri" panose="020F0502020204030204" pitchFamily="34" charset="0"/>
                <a:ea typeface="Roboto Medium"/>
                <a:cs typeface="Calibri" panose="020F0502020204030204" pitchFamily="34" charset="0"/>
                <a:sym typeface="Roboto Medium"/>
              </a:rPr>
              <a:t>VOLTAJE: </a:t>
            </a:r>
            <a:r>
              <a:rPr lang="es-419" sz="1500" dirty="0">
                <a:solidFill>
                  <a:schemeClr val="dk1"/>
                </a:solidFill>
                <a:latin typeface="Calibri" panose="020F0502020204030204" pitchFamily="34" charset="0"/>
                <a:ea typeface="Roboto Medium"/>
                <a:cs typeface="Calibri" panose="020F0502020204030204" pitchFamily="34" charset="0"/>
                <a:sym typeface="Roboto Medium"/>
              </a:rPr>
              <a:t>Podemos medirla con un </a:t>
            </a:r>
            <a:r>
              <a:rPr lang="es-419" sz="1500" b="1" dirty="0">
                <a:solidFill>
                  <a:schemeClr val="dk1"/>
                </a:solidFill>
                <a:latin typeface="Calibri" panose="020F0502020204030204" pitchFamily="34" charset="0"/>
                <a:ea typeface="Roboto Medium"/>
                <a:cs typeface="Calibri" panose="020F0502020204030204" pitchFamily="34" charset="0"/>
                <a:sym typeface="Roboto Medium"/>
              </a:rPr>
              <a:t>Multímetro.</a:t>
            </a:r>
            <a:r>
              <a:rPr lang="es-419" sz="1500" dirty="0">
                <a:solidFill>
                  <a:schemeClr val="dk1"/>
                </a:solidFill>
                <a:latin typeface="Calibri" panose="020F0502020204030204" pitchFamily="34" charset="0"/>
                <a:ea typeface="Roboto Medium"/>
                <a:cs typeface="Calibri" panose="020F0502020204030204" pitchFamily="34" charset="0"/>
                <a:sym typeface="Roboto Medium"/>
              </a:rPr>
              <a:t> Por ejemplo, en la batería del automóvil.</a:t>
            </a:r>
          </a:p>
        </p:txBody>
      </p:sp>
      <p:sp>
        <p:nvSpPr>
          <p:cNvPr id="22" name="Google Shape;174;p19">
            <a:extLst>
              <a:ext uri="{FF2B5EF4-FFF2-40B4-BE49-F238E27FC236}">
                <a16:creationId xmlns="" xmlns:a16="http://schemas.microsoft.com/office/drawing/2014/main" id="{3AA32938-5622-4A48-B208-144B93D71E98}"/>
              </a:ext>
            </a:extLst>
          </p:cNvPr>
          <p:cNvSpPr/>
          <p:nvPr/>
        </p:nvSpPr>
        <p:spPr>
          <a:xfrm rot="16200000" flipH="1">
            <a:off x="3545565" y="2055171"/>
            <a:ext cx="183478" cy="6365999"/>
          </a:xfrm>
          <a:prstGeom prst="roundRect">
            <a:avLst>
              <a:gd name="adj" fmla="val 0"/>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419"/>
              <a:t>    </a:t>
            </a:r>
            <a:endParaRPr/>
          </a:p>
        </p:txBody>
      </p:sp>
      <p:sp>
        <p:nvSpPr>
          <p:cNvPr id="27" name="Google Shape;174;p19">
            <a:extLst>
              <a:ext uri="{FF2B5EF4-FFF2-40B4-BE49-F238E27FC236}">
                <a16:creationId xmlns="" xmlns:a16="http://schemas.microsoft.com/office/drawing/2014/main" id="{A26F3E72-F7C0-1A47-9655-0616185D96AA}"/>
              </a:ext>
            </a:extLst>
          </p:cNvPr>
          <p:cNvSpPr/>
          <p:nvPr/>
        </p:nvSpPr>
        <p:spPr>
          <a:xfrm>
            <a:off x="6673047" y="2867370"/>
            <a:ext cx="2523359" cy="3059909"/>
          </a:xfrm>
          <a:prstGeom prst="roundRect">
            <a:avLst>
              <a:gd name="adj" fmla="val 11455"/>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419"/>
              <a:t>    </a:t>
            </a:r>
            <a:endParaRPr/>
          </a:p>
        </p:txBody>
      </p:sp>
      <p:pic>
        <p:nvPicPr>
          <p:cNvPr id="28" name="Imagen 27">
            <a:extLst>
              <a:ext uri="{FF2B5EF4-FFF2-40B4-BE49-F238E27FC236}">
                <a16:creationId xmlns="" xmlns:a16="http://schemas.microsoft.com/office/drawing/2014/main" id="{8F1FE2A9-F536-7940-8A35-C3680E5D9DC0}"/>
              </a:ext>
            </a:extLst>
          </p:cNvPr>
          <p:cNvPicPr>
            <a:picLocks noChangeAspect="1"/>
          </p:cNvPicPr>
          <p:nvPr/>
        </p:nvPicPr>
        <p:blipFill>
          <a:blip r:embed="rId5"/>
          <a:stretch>
            <a:fillRect/>
          </a:stretch>
        </p:blipFill>
        <p:spPr>
          <a:xfrm>
            <a:off x="6835704" y="2647930"/>
            <a:ext cx="2199686" cy="2078400"/>
          </a:xfrm>
          <a:prstGeom prst="rect">
            <a:avLst/>
          </a:prstGeom>
        </p:spPr>
      </p:pic>
      <p:pic>
        <p:nvPicPr>
          <p:cNvPr id="29" name="Imagen 28">
            <a:extLst>
              <a:ext uri="{FF2B5EF4-FFF2-40B4-BE49-F238E27FC236}">
                <a16:creationId xmlns="" xmlns:a16="http://schemas.microsoft.com/office/drawing/2014/main" id="{2632A75A-E3FA-4D48-87B6-E78800C4D3B8}"/>
              </a:ext>
            </a:extLst>
          </p:cNvPr>
          <p:cNvPicPr>
            <a:picLocks noChangeAspect="1"/>
          </p:cNvPicPr>
          <p:nvPr/>
        </p:nvPicPr>
        <p:blipFill>
          <a:blip r:embed="rId6"/>
          <a:stretch>
            <a:fillRect/>
          </a:stretch>
        </p:blipFill>
        <p:spPr>
          <a:xfrm rot="5400000">
            <a:off x="6703380" y="2674459"/>
            <a:ext cx="1363157" cy="1532182"/>
          </a:xfrm>
          <a:prstGeom prst="rect">
            <a:avLst/>
          </a:prstGeom>
        </p:spPr>
      </p:pic>
      <p:pic>
        <p:nvPicPr>
          <p:cNvPr id="30" name="Imagen 29">
            <a:extLst>
              <a:ext uri="{FF2B5EF4-FFF2-40B4-BE49-F238E27FC236}">
                <a16:creationId xmlns="" xmlns:a16="http://schemas.microsoft.com/office/drawing/2014/main" id="{20ED9BF7-E22E-2642-970C-3EEA23B14ECC}"/>
              </a:ext>
            </a:extLst>
          </p:cNvPr>
          <p:cNvPicPr>
            <a:picLocks noChangeAspect="1"/>
          </p:cNvPicPr>
          <p:nvPr/>
        </p:nvPicPr>
        <p:blipFill>
          <a:blip r:embed="rId7"/>
          <a:stretch>
            <a:fillRect/>
          </a:stretch>
        </p:blipFill>
        <p:spPr>
          <a:xfrm>
            <a:off x="7167219" y="4451549"/>
            <a:ext cx="1618064" cy="1324592"/>
          </a:xfrm>
          <a:prstGeom prst="rect">
            <a:avLst/>
          </a:prstGeom>
        </p:spPr>
      </p:pic>
      <p:sp>
        <p:nvSpPr>
          <p:cNvPr id="13" name="Google Shape;96;p15">
            <a:extLst>
              <a:ext uri="{FF2B5EF4-FFF2-40B4-BE49-F238E27FC236}">
                <a16:creationId xmlns="" xmlns:a16="http://schemas.microsoft.com/office/drawing/2014/main" id="{C284AD46-1CD2-C144-AEBD-D0A6DCEAE87F}"/>
              </a:ext>
            </a:extLst>
          </p:cNvPr>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marL="0" lvl="0" indent="0" algn="l" rtl="0">
              <a:lnSpc>
                <a:spcPct val="80000"/>
              </a:lnSpc>
              <a:spcBef>
                <a:spcPts val="0"/>
              </a:spcBef>
              <a:spcAft>
                <a:spcPts val="0"/>
              </a:spcAft>
              <a:buNone/>
            </a:pPr>
            <a:r>
              <a:rPr lang="es-419" sz="2800" b="1" dirty="0">
                <a:solidFill>
                  <a:srgbClr val="741B47"/>
                </a:solidFill>
                <a:latin typeface="Calibri" panose="020F0502020204030204" pitchFamily="34" charset="0"/>
                <a:ea typeface="Roboto"/>
                <a:cs typeface="Calibri" panose="020F0502020204030204" pitchFamily="34" charset="0"/>
                <a:sym typeface="Roboto"/>
              </a:rPr>
              <a:t>TRIÁNGULO DE FÓRMULAS DE </a:t>
            </a:r>
            <a:r>
              <a:rPr lang="es-419" sz="2800" dirty="0">
                <a:solidFill>
                  <a:srgbClr val="ED423D"/>
                </a:solidFill>
                <a:latin typeface="Calibri" panose="020F0502020204030204" pitchFamily="34" charset="0"/>
                <a:ea typeface="Roboto"/>
                <a:cs typeface="Calibri" panose="020F0502020204030204" pitchFamily="34" charset="0"/>
                <a:sym typeface="Roboto"/>
              </a:rPr>
              <a:t>LA LEY DE OHM</a:t>
            </a:r>
            <a:endParaRPr sz="3100" dirty="0">
              <a:solidFill>
                <a:srgbClr val="ED423D"/>
              </a:solidFill>
              <a:latin typeface="Calibri" panose="020F0502020204030204" pitchFamily="34" charset="0"/>
              <a:ea typeface="Roboto"/>
              <a:cs typeface="Calibri" panose="020F0502020204030204" pitchFamily="34" charset="0"/>
              <a:sym typeface="Roboto"/>
            </a:endParaRPr>
          </a:p>
        </p:txBody>
      </p:sp>
    </p:spTree>
    <p:extLst>
      <p:ext uri="{BB962C8B-B14F-4D97-AF65-F5344CB8AC3E}">
        <p14:creationId xmlns:p14="http://schemas.microsoft.com/office/powerpoint/2010/main" val="11294450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6" name="Google Shape;174;p19">
            <a:extLst>
              <a:ext uri="{FF2B5EF4-FFF2-40B4-BE49-F238E27FC236}">
                <a16:creationId xmlns="" xmlns:a16="http://schemas.microsoft.com/office/drawing/2014/main" id="{5A51DC92-1E62-9B44-B8DC-993325DC59FA}"/>
              </a:ext>
            </a:extLst>
          </p:cNvPr>
          <p:cNvSpPr/>
          <p:nvPr/>
        </p:nvSpPr>
        <p:spPr>
          <a:xfrm>
            <a:off x="466025" y="1855873"/>
            <a:ext cx="8726700" cy="805266"/>
          </a:xfrm>
          <a:prstGeom prst="roundRect">
            <a:avLst>
              <a:gd name="adj" fmla="val 27256"/>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419"/>
              <a:t>    </a:t>
            </a:r>
            <a:endParaRPr/>
          </a:p>
        </p:txBody>
      </p:sp>
      <p:sp>
        <p:nvSpPr>
          <p:cNvPr id="17" name="Google Shape;175;p19">
            <a:extLst>
              <a:ext uri="{FF2B5EF4-FFF2-40B4-BE49-F238E27FC236}">
                <a16:creationId xmlns="" xmlns:a16="http://schemas.microsoft.com/office/drawing/2014/main" id="{1359E736-7F82-FD4D-B95D-567A89DACEEF}"/>
              </a:ext>
            </a:extLst>
          </p:cNvPr>
          <p:cNvSpPr txBox="1"/>
          <p:nvPr/>
        </p:nvSpPr>
        <p:spPr>
          <a:xfrm>
            <a:off x="738554" y="2033237"/>
            <a:ext cx="8372110" cy="466474"/>
          </a:xfrm>
          <a:prstGeom prst="rect">
            <a:avLst/>
          </a:prstGeom>
          <a:noFill/>
          <a:ln>
            <a:noFill/>
          </a:ln>
        </p:spPr>
        <p:txBody>
          <a:bodyPr spcFirstLastPara="1" wrap="square" lIns="91425" tIns="91425" rIns="91425" bIns="91425" anchor="ctr" anchorCtr="0">
            <a:noAutofit/>
          </a:bodyPr>
          <a:lstStyle/>
          <a:p>
            <a:pPr lvl="0">
              <a:lnSpc>
                <a:spcPct val="115000"/>
              </a:lnSpc>
            </a:pPr>
            <a:r>
              <a:rPr lang="es-419" sz="1500" b="1" dirty="0">
                <a:solidFill>
                  <a:srgbClr val="76384D"/>
                </a:solidFill>
                <a:latin typeface="Calibri" panose="020F0502020204030204" pitchFamily="34" charset="0"/>
                <a:ea typeface="Roboto Medium"/>
                <a:cs typeface="Calibri" panose="020F0502020204030204" pitchFamily="34" charset="0"/>
                <a:sym typeface="Roboto Medium"/>
              </a:rPr>
              <a:t>RESISTENCIA: </a:t>
            </a:r>
            <a:r>
              <a:rPr lang="es-419" sz="1500" dirty="0">
                <a:solidFill>
                  <a:schemeClr val="dk1"/>
                </a:solidFill>
                <a:latin typeface="Calibri" panose="020F0502020204030204" pitchFamily="34" charset="0"/>
                <a:ea typeface="Roboto Medium"/>
                <a:cs typeface="Calibri" panose="020F0502020204030204" pitchFamily="34" charset="0"/>
                <a:sym typeface="Roboto Medium"/>
              </a:rPr>
              <a:t>Podemos medirla con un </a:t>
            </a:r>
            <a:r>
              <a:rPr lang="es-419" sz="1500" b="1" dirty="0">
                <a:solidFill>
                  <a:schemeClr val="dk1"/>
                </a:solidFill>
                <a:latin typeface="Calibri" panose="020F0502020204030204" pitchFamily="34" charset="0"/>
                <a:ea typeface="Roboto Medium"/>
                <a:cs typeface="Calibri" panose="020F0502020204030204" pitchFamily="34" charset="0"/>
                <a:sym typeface="Roboto Medium"/>
              </a:rPr>
              <a:t>Multímetro.</a:t>
            </a:r>
            <a:r>
              <a:rPr lang="es-419" sz="1500" dirty="0">
                <a:solidFill>
                  <a:schemeClr val="dk1"/>
                </a:solidFill>
                <a:latin typeface="Calibri" panose="020F0502020204030204" pitchFamily="34" charset="0"/>
                <a:ea typeface="Roboto Medium"/>
                <a:cs typeface="Calibri" panose="020F0502020204030204" pitchFamily="34" charset="0"/>
                <a:sym typeface="Roboto Medium"/>
              </a:rPr>
              <a:t> Por ejemplo, en los cables de bujías del automóvil.</a:t>
            </a:r>
          </a:p>
        </p:txBody>
      </p:sp>
      <p:sp>
        <p:nvSpPr>
          <p:cNvPr id="24" name="Google Shape;174;p19">
            <a:extLst>
              <a:ext uri="{FF2B5EF4-FFF2-40B4-BE49-F238E27FC236}">
                <a16:creationId xmlns="" xmlns:a16="http://schemas.microsoft.com/office/drawing/2014/main" id="{08861157-91E1-B84C-8021-FCD9C8464E27}"/>
              </a:ext>
            </a:extLst>
          </p:cNvPr>
          <p:cNvSpPr/>
          <p:nvPr/>
        </p:nvSpPr>
        <p:spPr>
          <a:xfrm>
            <a:off x="6671519" y="2769894"/>
            <a:ext cx="2523359" cy="3059909"/>
          </a:xfrm>
          <a:prstGeom prst="roundRect">
            <a:avLst>
              <a:gd name="adj" fmla="val 11455"/>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419"/>
              <a:t>    </a:t>
            </a:r>
            <a:endParaRPr/>
          </a:p>
        </p:txBody>
      </p:sp>
      <p:pic>
        <p:nvPicPr>
          <p:cNvPr id="25" name="Imagen 24">
            <a:extLst>
              <a:ext uri="{FF2B5EF4-FFF2-40B4-BE49-F238E27FC236}">
                <a16:creationId xmlns="" xmlns:a16="http://schemas.microsoft.com/office/drawing/2014/main" id="{86EAB56C-AFE2-C545-8375-06B8A8D6CD75}"/>
              </a:ext>
            </a:extLst>
          </p:cNvPr>
          <p:cNvPicPr>
            <a:picLocks noChangeAspect="1"/>
          </p:cNvPicPr>
          <p:nvPr/>
        </p:nvPicPr>
        <p:blipFill>
          <a:blip r:embed="rId3"/>
          <a:stretch>
            <a:fillRect/>
          </a:stretch>
        </p:blipFill>
        <p:spPr>
          <a:xfrm>
            <a:off x="6821632" y="2613241"/>
            <a:ext cx="2199686" cy="2078400"/>
          </a:xfrm>
          <a:prstGeom prst="rect">
            <a:avLst/>
          </a:prstGeom>
        </p:spPr>
      </p:pic>
      <p:pic>
        <p:nvPicPr>
          <p:cNvPr id="26" name="Imagen 25">
            <a:extLst>
              <a:ext uri="{FF2B5EF4-FFF2-40B4-BE49-F238E27FC236}">
                <a16:creationId xmlns="" xmlns:a16="http://schemas.microsoft.com/office/drawing/2014/main" id="{D2E01C32-7032-C04E-A3C3-791738A1D476}"/>
              </a:ext>
            </a:extLst>
          </p:cNvPr>
          <p:cNvPicPr>
            <a:picLocks noChangeAspect="1"/>
          </p:cNvPicPr>
          <p:nvPr/>
        </p:nvPicPr>
        <p:blipFill>
          <a:blip r:embed="rId4"/>
          <a:stretch>
            <a:fillRect/>
          </a:stretch>
        </p:blipFill>
        <p:spPr>
          <a:xfrm rot="20338549">
            <a:off x="7623873" y="3842275"/>
            <a:ext cx="1363157" cy="1532182"/>
          </a:xfrm>
          <a:prstGeom prst="rect">
            <a:avLst/>
          </a:prstGeom>
        </p:spPr>
      </p:pic>
      <p:pic>
        <p:nvPicPr>
          <p:cNvPr id="27" name="Imagen 26">
            <a:extLst>
              <a:ext uri="{FF2B5EF4-FFF2-40B4-BE49-F238E27FC236}">
                <a16:creationId xmlns="" xmlns:a16="http://schemas.microsoft.com/office/drawing/2014/main" id="{ABAF5391-272D-B544-8BBD-5957FF90B810}"/>
              </a:ext>
            </a:extLst>
          </p:cNvPr>
          <p:cNvPicPr>
            <a:picLocks noChangeAspect="1"/>
          </p:cNvPicPr>
          <p:nvPr/>
        </p:nvPicPr>
        <p:blipFill>
          <a:blip r:embed="rId5"/>
          <a:stretch>
            <a:fillRect/>
          </a:stretch>
        </p:blipFill>
        <p:spPr>
          <a:xfrm>
            <a:off x="6661923" y="4249715"/>
            <a:ext cx="1535155" cy="1256720"/>
          </a:xfrm>
          <a:prstGeom prst="rect">
            <a:avLst/>
          </a:prstGeom>
        </p:spPr>
      </p:pic>
      <p:sp>
        <p:nvSpPr>
          <p:cNvPr id="36" name="Google Shape;73;p14">
            <a:extLst>
              <a:ext uri="{FF2B5EF4-FFF2-40B4-BE49-F238E27FC236}">
                <a16:creationId xmlns="" xmlns:a16="http://schemas.microsoft.com/office/drawing/2014/main" id="{E04F793E-B980-0347-9EEF-F19FD21E43C3}"/>
              </a:ext>
            </a:extLst>
          </p:cNvPr>
          <p:cNvSpPr/>
          <p:nvPr/>
        </p:nvSpPr>
        <p:spPr>
          <a:xfrm>
            <a:off x="466025" y="5932908"/>
            <a:ext cx="8726700" cy="565865"/>
          </a:xfrm>
          <a:prstGeom prst="roundRect">
            <a:avLst>
              <a:gd name="adj" fmla="val 19728"/>
            </a:avLst>
          </a:prstGeom>
          <a:solidFill>
            <a:srgbClr val="ED423D"/>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419"/>
              <a:t>    </a:t>
            </a:r>
            <a:endParaRPr/>
          </a:p>
        </p:txBody>
      </p:sp>
      <p:sp>
        <p:nvSpPr>
          <p:cNvPr id="38" name="Google Shape;175;p19">
            <a:extLst>
              <a:ext uri="{FF2B5EF4-FFF2-40B4-BE49-F238E27FC236}">
                <a16:creationId xmlns="" xmlns:a16="http://schemas.microsoft.com/office/drawing/2014/main" id="{64587D6D-8760-6043-8E79-0811768B2AE9}"/>
              </a:ext>
            </a:extLst>
          </p:cNvPr>
          <p:cNvSpPr txBox="1"/>
          <p:nvPr/>
        </p:nvSpPr>
        <p:spPr>
          <a:xfrm>
            <a:off x="481480" y="5980140"/>
            <a:ext cx="8722967" cy="466474"/>
          </a:xfrm>
          <a:prstGeom prst="rect">
            <a:avLst/>
          </a:prstGeom>
          <a:noFill/>
          <a:ln>
            <a:noFill/>
          </a:ln>
        </p:spPr>
        <p:txBody>
          <a:bodyPr spcFirstLastPara="1" wrap="square" lIns="91425" tIns="91425" rIns="91425" bIns="91425" anchor="ctr" anchorCtr="0">
            <a:noAutofit/>
          </a:bodyPr>
          <a:lstStyle/>
          <a:p>
            <a:pPr algn="ctr"/>
            <a:r>
              <a:rPr lang="es-ES" sz="1200" dirty="0">
                <a:solidFill>
                  <a:schemeClr val="bg1"/>
                </a:solidFill>
                <a:latin typeface="Calibri" panose="020F0502020204030204" pitchFamily="34" charset="0"/>
                <a:cs typeface="Calibri" panose="020F0502020204030204" pitchFamily="34" charset="0"/>
              </a:rPr>
              <a:t>Para efectuar el test en cables de encendido nuevo o usado, se debe utilizar un </a:t>
            </a:r>
            <a:r>
              <a:rPr lang="es-ES" sz="1200" b="1" dirty="0">
                <a:solidFill>
                  <a:schemeClr val="bg1"/>
                </a:solidFill>
                <a:latin typeface="Calibri" panose="020F0502020204030204" pitchFamily="34" charset="0"/>
                <a:cs typeface="Calibri" panose="020F0502020204030204" pitchFamily="34" charset="0"/>
              </a:rPr>
              <a:t>multímetro u </a:t>
            </a:r>
            <a:r>
              <a:rPr lang="es-ES" sz="1200" b="1" dirty="0" err="1">
                <a:solidFill>
                  <a:schemeClr val="bg1"/>
                </a:solidFill>
                <a:latin typeface="Calibri" panose="020F0502020204030204" pitchFamily="34" charset="0"/>
                <a:cs typeface="Calibri" panose="020F0502020204030204" pitchFamily="34" charset="0"/>
              </a:rPr>
              <a:t>ohmiómetro</a:t>
            </a:r>
            <a:r>
              <a:rPr lang="es-ES" sz="1200" b="1" dirty="0">
                <a:solidFill>
                  <a:schemeClr val="bg1"/>
                </a:solidFill>
                <a:latin typeface="Calibri" panose="020F0502020204030204" pitchFamily="34" charset="0"/>
                <a:cs typeface="Calibri" panose="020F0502020204030204" pitchFamily="34" charset="0"/>
              </a:rPr>
              <a:t>. </a:t>
            </a:r>
          </a:p>
          <a:p>
            <a:pPr algn="ctr"/>
            <a:r>
              <a:rPr lang="es-ES" sz="1200" b="1" dirty="0">
                <a:solidFill>
                  <a:schemeClr val="bg1"/>
                </a:solidFill>
                <a:latin typeface="Calibri" panose="020F0502020204030204" pitchFamily="34" charset="0"/>
                <a:cs typeface="Calibri" panose="020F0502020204030204" pitchFamily="34" charset="0"/>
              </a:rPr>
              <a:t>Medir el valor de la resistencia óhmica</a:t>
            </a:r>
            <a:r>
              <a:rPr lang="es-ES" sz="1200" dirty="0">
                <a:solidFill>
                  <a:schemeClr val="bg1"/>
                </a:solidFill>
                <a:latin typeface="Calibri" panose="020F0502020204030204" pitchFamily="34" charset="0"/>
                <a:cs typeface="Calibri" panose="020F0502020204030204" pitchFamily="34" charset="0"/>
              </a:rPr>
              <a:t> entre los terminales del cable.</a:t>
            </a:r>
            <a:endParaRPr lang="es-CL" sz="1200" dirty="0">
              <a:solidFill>
                <a:schemeClr val="bg1"/>
              </a:solidFill>
            </a:endParaRPr>
          </a:p>
        </p:txBody>
      </p:sp>
      <p:sp>
        <p:nvSpPr>
          <p:cNvPr id="42" name="Google Shape;83;p14">
            <a:extLst>
              <a:ext uri="{FF2B5EF4-FFF2-40B4-BE49-F238E27FC236}">
                <a16:creationId xmlns="" xmlns:a16="http://schemas.microsoft.com/office/drawing/2014/main" id="{5C07E799-1C91-2D42-980E-248D683483E0}"/>
              </a:ext>
            </a:extLst>
          </p:cNvPr>
          <p:cNvSpPr txBox="1"/>
          <p:nvPr/>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lvl="0"/>
            <a:r>
              <a:rPr lang="es-419" sz="1100" dirty="0">
                <a:latin typeface="Calibri" panose="020F0502020204030204" pitchFamily="34" charset="0"/>
                <a:ea typeface="Roboto Medium"/>
                <a:cs typeface="Calibri" panose="020F0502020204030204" pitchFamily="34" charset="0"/>
                <a:sym typeface="Roboto Medium"/>
              </a:rPr>
              <a:t>13</a:t>
            </a:r>
            <a:r>
              <a:rPr lang="es-419" sz="1100" dirty="0">
                <a:solidFill>
                  <a:srgbClr val="741B47"/>
                </a:solidFill>
                <a:latin typeface="Calibri" panose="020F0502020204030204" pitchFamily="34" charset="0"/>
                <a:ea typeface="Roboto Medium"/>
                <a:cs typeface="Calibri" panose="020F0502020204030204" pitchFamily="34" charset="0"/>
                <a:sym typeface="Roboto Medium"/>
              </a:rPr>
              <a:t>     </a:t>
            </a:r>
            <a:r>
              <a:rPr lang="es-CL" sz="1100" dirty="0">
                <a:solidFill>
                  <a:srgbClr val="741B47"/>
                </a:solidFill>
                <a:latin typeface="Calibri" panose="020F0502020204030204" pitchFamily="34" charset="0"/>
                <a:ea typeface="Roboto Medium"/>
                <a:cs typeface="Calibri" panose="020F0502020204030204" pitchFamily="34" charset="0"/>
                <a:sym typeface="Roboto Medium"/>
              </a:rPr>
              <a:t>MECÁNICA AUTOMOTRIZ</a:t>
            </a:r>
            <a:r>
              <a:rPr lang="es-CL" sz="1100" dirty="0">
                <a:latin typeface="Calibri" panose="020F0502020204030204" pitchFamily="34" charset="0"/>
                <a:ea typeface="Roboto Medium"/>
                <a:cs typeface="Calibri" panose="020F0502020204030204" pitchFamily="34" charset="0"/>
                <a:sym typeface="Roboto Medium"/>
              </a:rPr>
              <a:t> | 3° Medio | Presentación</a:t>
            </a:r>
            <a:endParaRPr lang="es-CL" sz="1100" dirty="0">
              <a:solidFill>
                <a:srgbClr val="741B47"/>
              </a:solidFill>
              <a:latin typeface="Calibri" panose="020F0502020204030204" pitchFamily="34" charset="0"/>
              <a:ea typeface="Roboto"/>
              <a:cs typeface="Calibri" panose="020F0502020204030204" pitchFamily="34" charset="0"/>
              <a:sym typeface="Roboto"/>
            </a:endParaRPr>
          </a:p>
        </p:txBody>
      </p:sp>
      <p:pic>
        <p:nvPicPr>
          <p:cNvPr id="9" name="Imagen 8">
            <a:extLst>
              <a:ext uri="{FF2B5EF4-FFF2-40B4-BE49-F238E27FC236}">
                <a16:creationId xmlns="" xmlns:a16="http://schemas.microsoft.com/office/drawing/2014/main" id="{A666AF7F-ACA8-8940-9A2D-3D4C932B7229}"/>
              </a:ext>
            </a:extLst>
          </p:cNvPr>
          <p:cNvPicPr>
            <a:picLocks noChangeAspect="1"/>
          </p:cNvPicPr>
          <p:nvPr/>
        </p:nvPicPr>
        <p:blipFill>
          <a:blip r:embed="rId6"/>
          <a:stretch>
            <a:fillRect/>
          </a:stretch>
        </p:blipFill>
        <p:spPr>
          <a:xfrm>
            <a:off x="3159205" y="3180397"/>
            <a:ext cx="3401851" cy="2203628"/>
          </a:xfrm>
          <a:prstGeom prst="rect">
            <a:avLst/>
          </a:prstGeom>
        </p:spPr>
      </p:pic>
      <p:pic>
        <p:nvPicPr>
          <p:cNvPr id="43" name="Imagen 42">
            <a:extLst>
              <a:ext uri="{FF2B5EF4-FFF2-40B4-BE49-F238E27FC236}">
                <a16:creationId xmlns="" xmlns:a16="http://schemas.microsoft.com/office/drawing/2014/main" id="{FAFBAD69-4642-9848-87F7-21395483BBD6}"/>
              </a:ext>
            </a:extLst>
          </p:cNvPr>
          <p:cNvPicPr>
            <a:picLocks noChangeAspect="1"/>
          </p:cNvPicPr>
          <p:nvPr/>
        </p:nvPicPr>
        <p:blipFill>
          <a:blip r:embed="rId7"/>
          <a:stretch>
            <a:fillRect/>
          </a:stretch>
        </p:blipFill>
        <p:spPr>
          <a:xfrm rot="19668787">
            <a:off x="13567" y="2366190"/>
            <a:ext cx="3867819" cy="3542723"/>
          </a:xfrm>
          <a:prstGeom prst="rect">
            <a:avLst/>
          </a:prstGeom>
        </p:spPr>
      </p:pic>
      <p:sp>
        <p:nvSpPr>
          <p:cNvPr id="14" name="Google Shape;96;p15">
            <a:extLst>
              <a:ext uri="{FF2B5EF4-FFF2-40B4-BE49-F238E27FC236}">
                <a16:creationId xmlns="" xmlns:a16="http://schemas.microsoft.com/office/drawing/2014/main" id="{10EA3F39-15A3-904A-9E36-9454F4C61D6B}"/>
              </a:ext>
            </a:extLst>
          </p:cNvPr>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marL="0" lvl="0" indent="0" algn="l" rtl="0">
              <a:lnSpc>
                <a:spcPct val="80000"/>
              </a:lnSpc>
              <a:spcBef>
                <a:spcPts val="0"/>
              </a:spcBef>
              <a:spcAft>
                <a:spcPts val="0"/>
              </a:spcAft>
              <a:buNone/>
            </a:pPr>
            <a:r>
              <a:rPr lang="es-419" sz="2800" b="1" dirty="0">
                <a:solidFill>
                  <a:srgbClr val="741B47"/>
                </a:solidFill>
                <a:latin typeface="Calibri" panose="020F0502020204030204" pitchFamily="34" charset="0"/>
                <a:ea typeface="Roboto"/>
                <a:cs typeface="Calibri" panose="020F0502020204030204" pitchFamily="34" charset="0"/>
                <a:sym typeface="Roboto"/>
              </a:rPr>
              <a:t>TRIÁNGULO DE FÓRMULAS DE </a:t>
            </a:r>
            <a:r>
              <a:rPr lang="es-419" sz="2800" dirty="0">
                <a:solidFill>
                  <a:srgbClr val="ED423D"/>
                </a:solidFill>
                <a:latin typeface="Calibri" panose="020F0502020204030204" pitchFamily="34" charset="0"/>
                <a:ea typeface="Roboto"/>
                <a:cs typeface="Calibri" panose="020F0502020204030204" pitchFamily="34" charset="0"/>
                <a:sym typeface="Roboto"/>
              </a:rPr>
              <a:t>LA LEY DE OHM</a:t>
            </a:r>
            <a:endParaRPr sz="3100" dirty="0">
              <a:solidFill>
                <a:srgbClr val="ED423D"/>
              </a:solidFill>
              <a:latin typeface="Calibri" panose="020F0502020204030204" pitchFamily="34" charset="0"/>
              <a:ea typeface="Roboto"/>
              <a:cs typeface="Calibri" panose="020F0502020204030204" pitchFamily="34" charset="0"/>
              <a:sym typeface="Roboto"/>
            </a:endParaRPr>
          </a:p>
        </p:txBody>
      </p:sp>
    </p:spTree>
    <p:extLst>
      <p:ext uri="{BB962C8B-B14F-4D97-AF65-F5344CB8AC3E}">
        <p14:creationId xmlns:p14="http://schemas.microsoft.com/office/powerpoint/2010/main" val="34104300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34" name="Google Shape;174;p19">
            <a:extLst>
              <a:ext uri="{FF2B5EF4-FFF2-40B4-BE49-F238E27FC236}">
                <a16:creationId xmlns="" xmlns:a16="http://schemas.microsoft.com/office/drawing/2014/main" id="{7566487E-D189-404A-979C-EE9B82CE619A}"/>
              </a:ext>
            </a:extLst>
          </p:cNvPr>
          <p:cNvSpPr/>
          <p:nvPr/>
        </p:nvSpPr>
        <p:spPr>
          <a:xfrm>
            <a:off x="466025" y="2180552"/>
            <a:ext cx="8726700" cy="964880"/>
          </a:xfrm>
          <a:prstGeom prst="roundRect">
            <a:avLst>
              <a:gd name="adj" fmla="val 27256"/>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419"/>
              <a:t>    </a:t>
            </a:r>
            <a:endParaRPr/>
          </a:p>
        </p:txBody>
      </p:sp>
      <p:sp>
        <p:nvSpPr>
          <p:cNvPr id="8" name="Google Shape;96;p15"/>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marL="0" lvl="0" indent="0" algn="l" rtl="0">
              <a:lnSpc>
                <a:spcPct val="80000"/>
              </a:lnSpc>
              <a:spcBef>
                <a:spcPts val="0"/>
              </a:spcBef>
              <a:spcAft>
                <a:spcPts val="0"/>
              </a:spcAft>
              <a:buNone/>
            </a:pPr>
            <a:r>
              <a:rPr lang="es-419" sz="2800" dirty="0">
                <a:solidFill>
                  <a:srgbClr val="ED423D"/>
                </a:solidFill>
                <a:latin typeface="Calibri" panose="020F0502020204030204" pitchFamily="34" charset="0"/>
                <a:ea typeface="Roboto"/>
                <a:cs typeface="Calibri" panose="020F0502020204030204" pitchFamily="34" charset="0"/>
                <a:sym typeface="Roboto"/>
              </a:rPr>
              <a:t>DIAGRAMA CIRCULAR DE LA </a:t>
            </a:r>
            <a:r>
              <a:rPr lang="es-419" sz="2800" b="1" dirty="0">
                <a:solidFill>
                  <a:srgbClr val="741B47"/>
                </a:solidFill>
                <a:latin typeface="Calibri" panose="020F0502020204030204" pitchFamily="34" charset="0"/>
                <a:ea typeface="Roboto"/>
                <a:cs typeface="Calibri" panose="020F0502020204030204" pitchFamily="34" charset="0"/>
                <a:sym typeface="Roboto"/>
              </a:rPr>
              <a:t>LEY DE OHM</a:t>
            </a:r>
            <a:endParaRPr sz="3100" dirty="0">
              <a:solidFill>
                <a:srgbClr val="ED423D"/>
              </a:solidFill>
              <a:latin typeface="Calibri" panose="020F0502020204030204" pitchFamily="34" charset="0"/>
              <a:ea typeface="Roboto"/>
              <a:cs typeface="Calibri" panose="020F0502020204030204" pitchFamily="34" charset="0"/>
              <a:sym typeface="Roboto"/>
            </a:endParaRPr>
          </a:p>
        </p:txBody>
      </p:sp>
      <p:sp>
        <p:nvSpPr>
          <p:cNvPr id="41" name="Google Shape;83;p14">
            <a:extLst>
              <a:ext uri="{FF2B5EF4-FFF2-40B4-BE49-F238E27FC236}">
                <a16:creationId xmlns="" xmlns:a16="http://schemas.microsoft.com/office/drawing/2014/main" id="{CAE5409F-7AB0-E841-9A12-9E832F0AFD07}"/>
              </a:ext>
            </a:extLst>
          </p:cNvPr>
          <p:cNvSpPr txBox="1"/>
          <p:nvPr/>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lvl="0"/>
            <a:r>
              <a:rPr lang="es-419" sz="1100" dirty="0">
                <a:latin typeface="Calibri" panose="020F0502020204030204" pitchFamily="34" charset="0"/>
                <a:ea typeface="Roboto Medium"/>
                <a:cs typeface="Calibri" panose="020F0502020204030204" pitchFamily="34" charset="0"/>
                <a:sym typeface="Roboto Medium"/>
              </a:rPr>
              <a:t>14</a:t>
            </a:r>
            <a:r>
              <a:rPr lang="es-419" sz="1100" dirty="0">
                <a:solidFill>
                  <a:srgbClr val="741B47"/>
                </a:solidFill>
                <a:latin typeface="Calibri" panose="020F0502020204030204" pitchFamily="34" charset="0"/>
                <a:ea typeface="Roboto Medium"/>
                <a:cs typeface="Calibri" panose="020F0502020204030204" pitchFamily="34" charset="0"/>
                <a:sym typeface="Roboto Medium"/>
              </a:rPr>
              <a:t>     </a:t>
            </a:r>
            <a:r>
              <a:rPr lang="es-CL" sz="1100" dirty="0">
                <a:solidFill>
                  <a:srgbClr val="741B47"/>
                </a:solidFill>
                <a:latin typeface="Calibri" panose="020F0502020204030204" pitchFamily="34" charset="0"/>
                <a:ea typeface="Roboto Medium"/>
                <a:cs typeface="Calibri" panose="020F0502020204030204" pitchFamily="34" charset="0"/>
                <a:sym typeface="Roboto Medium"/>
              </a:rPr>
              <a:t>MECÁNICA AUTOMOTRIZ</a:t>
            </a:r>
            <a:r>
              <a:rPr lang="es-CL" sz="1100" dirty="0">
                <a:latin typeface="Calibri" panose="020F0502020204030204" pitchFamily="34" charset="0"/>
                <a:ea typeface="Roboto Medium"/>
                <a:cs typeface="Calibri" panose="020F0502020204030204" pitchFamily="34" charset="0"/>
                <a:sym typeface="Roboto Medium"/>
              </a:rPr>
              <a:t> | 3° Medio | Presentación</a:t>
            </a:r>
            <a:endParaRPr lang="es-CL" sz="1100" dirty="0">
              <a:solidFill>
                <a:srgbClr val="741B47"/>
              </a:solidFill>
              <a:latin typeface="Calibri" panose="020F0502020204030204" pitchFamily="34" charset="0"/>
              <a:ea typeface="Roboto"/>
              <a:cs typeface="Calibri" panose="020F0502020204030204" pitchFamily="34" charset="0"/>
              <a:sym typeface="Roboto"/>
            </a:endParaRPr>
          </a:p>
        </p:txBody>
      </p:sp>
      <p:sp>
        <p:nvSpPr>
          <p:cNvPr id="18" name="Google Shape;96;p15">
            <a:extLst>
              <a:ext uri="{FF2B5EF4-FFF2-40B4-BE49-F238E27FC236}">
                <a16:creationId xmlns="" xmlns:a16="http://schemas.microsoft.com/office/drawing/2014/main" id="{27C72E6B-828E-7249-8FE4-2BFA61686B98}"/>
              </a:ext>
            </a:extLst>
          </p:cNvPr>
          <p:cNvSpPr txBox="1"/>
          <p:nvPr/>
        </p:nvSpPr>
        <p:spPr>
          <a:xfrm>
            <a:off x="384881" y="1701438"/>
            <a:ext cx="8950500" cy="319500"/>
          </a:xfrm>
          <a:prstGeom prst="rect">
            <a:avLst/>
          </a:prstGeom>
          <a:noFill/>
          <a:ln>
            <a:noFill/>
          </a:ln>
        </p:spPr>
        <p:txBody>
          <a:bodyPr spcFirstLastPara="1" wrap="square" lIns="91425" tIns="91425" rIns="91425" bIns="91425" anchor="ctr" anchorCtr="0">
            <a:noAutofit/>
          </a:bodyPr>
          <a:lstStyle/>
          <a:p>
            <a:pPr lvl="0">
              <a:lnSpc>
                <a:spcPct val="80000"/>
              </a:lnSpc>
            </a:pPr>
            <a:r>
              <a:rPr lang="es-ES" sz="1800" dirty="0">
                <a:solidFill>
                  <a:srgbClr val="741B47"/>
                </a:solidFill>
                <a:latin typeface="Calibri" panose="020F0502020204030204" pitchFamily="34" charset="0"/>
                <a:ea typeface="Roboto"/>
                <a:cs typeface="Calibri" panose="020F0502020204030204" pitchFamily="34" charset="0"/>
                <a:sym typeface="Roboto"/>
              </a:rPr>
              <a:t>INCLUYENDO LA POTENCIA ELÉCTRICA</a:t>
            </a:r>
            <a:endParaRPr lang="es-CL" sz="1800" dirty="0">
              <a:solidFill>
                <a:srgbClr val="ED423D"/>
              </a:solidFill>
              <a:latin typeface="Calibri" panose="020F0502020204030204" pitchFamily="34" charset="0"/>
              <a:ea typeface="Roboto"/>
              <a:cs typeface="Calibri" panose="020F0502020204030204" pitchFamily="34" charset="0"/>
              <a:sym typeface="Roboto"/>
            </a:endParaRPr>
          </a:p>
        </p:txBody>
      </p:sp>
      <p:sp>
        <p:nvSpPr>
          <p:cNvPr id="23" name="Google Shape;174;p19">
            <a:extLst>
              <a:ext uri="{FF2B5EF4-FFF2-40B4-BE49-F238E27FC236}">
                <a16:creationId xmlns="" xmlns:a16="http://schemas.microsoft.com/office/drawing/2014/main" id="{2BA11C6C-2A85-1A4C-8C14-671808F0098E}"/>
              </a:ext>
            </a:extLst>
          </p:cNvPr>
          <p:cNvSpPr/>
          <p:nvPr/>
        </p:nvSpPr>
        <p:spPr>
          <a:xfrm>
            <a:off x="476965" y="3325062"/>
            <a:ext cx="3790235" cy="2072983"/>
          </a:xfrm>
          <a:prstGeom prst="roundRect">
            <a:avLst>
              <a:gd name="adj" fmla="val 11455"/>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419"/>
              <a:t>    </a:t>
            </a:r>
            <a:endParaRPr/>
          </a:p>
        </p:txBody>
      </p:sp>
      <p:sp>
        <p:nvSpPr>
          <p:cNvPr id="29" name="Google Shape;175;p19">
            <a:extLst>
              <a:ext uri="{FF2B5EF4-FFF2-40B4-BE49-F238E27FC236}">
                <a16:creationId xmlns="" xmlns:a16="http://schemas.microsoft.com/office/drawing/2014/main" id="{B87CB764-CEBE-C241-AD62-7616D061949E}"/>
              </a:ext>
            </a:extLst>
          </p:cNvPr>
          <p:cNvSpPr txBox="1"/>
          <p:nvPr/>
        </p:nvSpPr>
        <p:spPr>
          <a:xfrm>
            <a:off x="774867" y="3747732"/>
            <a:ext cx="3398547" cy="1269745"/>
          </a:xfrm>
          <a:prstGeom prst="rect">
            <a:avLst/>
          </a:prstGeom>
          <a:noFill/>
          <a:ln>
            <a:noFill/>
          </a:ln>
        </p:spPr>
        <p:txBody>
          <a:bodyPr spcFirstLastPara="1" wrap="square" lIns="91425" tIns="91425" rIns="91425" bIns="91425" anchor="ctr" anchorCtr="0">
            <a:noAutofit/>
          </a:bodyPr>
          <a:lstStyle/>
          <a:p>
            <a:pPr algn="just">
              <a:lnSpc>
                <a:spcPct val="80000"/>
              </a:lnSpc>
              <a:buFont typeface="Monotype Sorts" pitchFamily="2" charset="2"/>
              <a:buNone/>
            </a:pPr>
            <a:r>
              <a:rPr lang="es-ES" sz="1600" b="1" dirty="0">
                <a:solidFill>
                  <a:srgbClr val="76384D"/>
                </a:solidFill>
                <a:latin typeface="Calibri" panose="020F0502020204030204" pitchFamily="34" charset="0"/>
                <a:cs typeface="Calibri" panose="020F0502020204030204" pitchFamily="34" charset="0"/>
              </a:rPr>
              <a:t>RESISTENCIA</a:t>
            </a:r>
            <a:r>
              <a:rPr lang="es-ES" sz="1600" dirty="0">
                <a:latin typeface="Calibri" panose="020F0502020204030204" pitchFamily="34" charset="0"/>
                <a:cs typeface="Calibri" panose="020F0502020204030204" pitchFamily="34" charset="0"/>
              </a:rPr>
              <a:t>	OHM</a:t>
            </a:r>
          </a:p>
          <a:p>
            <a:pPr algn="just">
              <a:lnSpc>
                <a:spcPct val="80000"/>
              </a:lnSpc>
              <a:buFont typeface="Monotype Sorts" pitchFamily="2" charset="2"/>
              <a:buNone/>
            </a:pPr>
            <a:endParaRPr lang="es-ES" sz="1600" dirty="0">
              <a:latin typeface="Calibri" panose="020F0502020204030204" pitchFamily="34" charset="0"/>
              <a:cs typeface="Calibri" panose="020F0502020204030204" pitchFamily="34" charset="0"/>
            </a:endParaRPr>
          </a:p>
          <a:p>
            <a:pPr algn="just">
              <a:lnSpc>
                <a:spcPct val="80000"/>
              </a:lnSpc>
              <a:buFont typeface="Monotype Sorts" pitchFamily="2" charset="2"/>
              <a:buNone/>
            </a:pPr>
            <a:r>
              <a:rPr lang="es-ES" sz="1600" b="1" dirty="0">
                <a:solidFill>
                  <a:srgbClr val="76384D"/>
                </a:solidFill>
                <a:latin typeface="Calibri" panose="020F0502020204030204" pitchFamily="34" charset="0"/>
                <a:cs typeface="Calibri" panose="020F0502020204030204" pitchFamily="34" charset="0"/>
              </a:rPr>
              <a:t>POTENCIA</a:t>
            </a:r>
            <a:r>
              <a:rPr lang="es-ES" sz="1600" dirty="0">
                <a:latin typeface="Calibri" panose="020F0502020204030204" pitchFamily="34" charset="0"/>
                <a:cs typeface="Calibri" panose="020F0502020204030204" pitchFamily="34" charset="0"/>
              </a:rPr>
              <a:t>		WATT / VATIO</a:t>
            </a:r>
          </a:p>
          <a:p>
            <a:pPr algn="just">
              <a:lnSpc>
                <a:spcPct val="80000"/>
              </a:lnSpc>
              <a:buFont typeface="Monotype Sorts" pitchFamily="2" charset="2"/>
              <a:buNone/>
            </a:pPr>
            <a:endParaRPr lang="es-ES" sz="1600" dirty="0">
              <a:latin typeface="Calibri" panose="020F0502020204030204" pitchFamily="34" charset="0"/>
              <a:cs typeface="Calibri" panose="020F0502020204030204" pitchFamily="34" charset="0"/>
            </a:endParaRPr>
          </a:p>
          <a:p>
            <a:pPr algn="just">
              <a:lnSpc>
                <a:spcPct val="80000"/>
              </a:lnSpc>
              <a:buFont typeface="Monotype Sorts" pitchFamily="2" charset="2"/>
              <a:buNone/>
            </a:pPr>
            <a:r>
              <a:rPr lang="es-ES" sz="1600" b="1" dirty="0">
                <a:solidFill>
                  <a:srgbClr val="76384D"/>
                </a:solidFill>
                <a:latin typeface="Calibri" panose="020F0502020204030204" pitchFamily="34" charset="0"/>
                <a:cs typeface="Calibri" panose="020F0502020204030204" pitchFamily="34" charset="0"/>
              </a:rPr>
              <a:t>TENSIÓN</a:t>
            </a:r>
            <a:r>
              <a:rPr lang="es-ES" sz="1600" dirty="0">
                <a:latin typeface="Calibri" panose="020F0502020204030204" pitchFamily="34" charset="0"/>
                <a:cs typeface="Calibri" panose="020F0502020204030204" pitchFamily="34" charset="0"/>
              </a:rPr>
              <a:t>		VOLTAJE</a:t>
            </a:r>
          </a:p>
          <a:p>
            <a:pPr algn="just">
              <a:lnSpc>
                <a:spcPct val="80000"/>
              </a:lnSpc>
              <a:buFont typeface="Monotype Sorts" pitchFamily="2" charset="2"/>
              <a:buNone/>
            </a:pPr>
            <a:endParaRPr lang="es-ES" sz="1600" dirty="0">
              <a:latin typeface="Calibri" panose="020F0502020204030204" pitchFamily="34" charset="0"/>
              <a:cs typeface="Calibri" panose="020F0502020204030204" pitchFamily="34" charset="0"/>
            </a:endParaRPr>
          </a:p>
          <a:p>
            <a:pPr algn="just">
              <a:lnSpc>
                <a:spcPct val="80000"/>
              </a:lnSpc>
              <a:buFont typeface="Monotype Sorts" pitchFamily="2" charset="2"/>
              <a:buNone/>
            </a:pPr>
            <a:r>
              <a:rPr lang="es-ES" sz="1600" b="1" dirty="0">
                <a:solidFill>
                  <a:srgbClr val="76384D"/>
                </a:solidFill>
                <a:latin typeface="Calibri" panose="020F0502020204030204" pitchFamily="34" charset="0"/>
                <a:cs typeface="Calibri" panose="020F0502020204030204" pitchFamily="34" charset="0"/>
              </a:rPr>
              <a:t>INTENSIDAD</a:t>
            </a:r>
            <a:r>
              <a:rPr lang="es-ES" sz="1600" dirty="0">
                <a:latin typeface="Calibri" panose="020F0502020204030204" pitchFamily="34" charset="0"/>
                <a:cs typeface="Calibri" panose="020F0502020204030204" pitchFamily="34" charset="0"/>
              </a:rPr>
              <a:t>	CORRIENTE</a:t>
            </a:r>
            <a:endParaRPr lang="es-ES_tradnl" sz="1600" dirty="0">
              <a:cs typeface="Times New Roman" pitchFamily="18" charset="0"/>
            </a:endParaRPr>
          </a:p>
        </p:txBody>
      </p:sp>
      <p:pic>
        <p:nvPicPr>
          <p:cNvPr id="33" name="Picture 2" descr="La Ley de Ohm con ejemplos prácticos | Electrotecnia, Diagrama de ..">
            <a:extLst>
              <a:ext uri="{FF2B5EF4-FFF2-40B4-BE49-F238E27FC236}">
                <a16:creationId xmlns="" xmlns:a16="http://schemas.microsoft.com/office/drawing/2014/main" id="{395BA9D0-3CAD-0848-8E3A-01357B3D69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8243" y="3288866"/>
            <a:ext cx="3790236" cy="3775879"/>
          </a:xfrm>
          <a:prstGeom prst="round2DiagRect">
            <a:avLst>
              <a:gd name="adj1" fmla="val 0"/>
              <a:gd name="adj2" fmla="val 9160"/>
            </a:avLst>
          </a:prstGeom>
          <a:ln w="88900" cap="sq">
            <a:solidFill>
              <a:srgbClr val="FFFFFF"/>
            </a:solidFill>
            <a:miter lim="800000"/>
          </a:ln>
          <a:effectLst/>
          <a:extLst>
            <a:ext uri="{909E8E84-426E-40DD-AFC4-6F175D3DCCD1}">
              <a14:hiddenFill xmlns:a14="http://schemas.microsoft.com/office/drawing/2010/main">
                <a:solidFill>
                  <a:srgbClr val="FFFFFF"/>
                </a:solidFill>
              </a14:hiddenFill>
            </a:ext>
          </a:extLst>
        </p:spPr>
      </p:pic>
      <p:sp>
        <p:nvSpPr>
          <p:cNvPr id="11" name="Rectángulo 10">
            <a:extLst>
              <a:ext uri="{FF2B5EF4-FFF2-40B4-BE49-F238E27FC236}">
                <a16:creationId xmlns="" xmlns:a16="http://schemas.microsoft.com/office/drawing/2014/main" id="{F8C69F26-43F6-8141-904F-094890BC5370}"/>
              </a:ext>
            </a:extLst>
          </p:cNvPr>
          <p:cNvSpPr/>
          <p:nvPr/>
        </p:nvSpPr>
        <p:spPr>
          <a:xfrm>
            <a:off x="833482" y="2323986"/>
            <a:ext cx="7954997" cy="607667"/>
          </a:xfrm>
          <a:prstGeom prst="rect">
            <a:avLst/>
          </a:prstGeom>
        </p:spPr>
        <p:txBody>
          <a:bodyPr wrap="square">
            <a:spAutoFit/>
          </a:bodyPr>
          <a:lstStyle/>
          <a:p>
            <a:pPr lvl="0">
              <a:lnSpc>
                <a:spcPct val="115000"/>
              </a:lnSpc>
            </a:pPr>
            <a:r>
              <a:rPr lang="es-419" sz="1500" dirty="0">
                <a:solidFill>
                  <a:schemeClr val="dk1"/>
                </a:solidFill>
                <a:latin typeface="Calibri" panose="020F0502020204030204" pitchFamily="34" charset="0"/>
                <a:ea typeface="Roboto Medium"/>
                <a:cs typeface="Calibri" panose="020F0502020204030204" pitchFamily="34" charset="0"/>
                <a:sym typeface="Roboto Medium"/>
              </a:rPr>
              <a:t>Este diagrama circular nos muestra como podemos despegar una variable o incógnita a través de las </a:t>
            </a:r>
          </a:p>
          <a:p>
            <a:pPr lvl="0">
              <a:lnSpc>
                <a:spcPct val="115000"/>
              </a:lnSpc>
            </a:pPr>
            <a:r>
              <a:rPr lang="es-419" sz="1500" dirty="0">
                <a:solidFill>
                  <a:schemeClr val="dk1"/>
                </a:solidFill>
                <a:latin typeface="Calibri" panose="020F0502020204030204" pitchFamily="34" charset="0"/>
                <a:ea typeface="Roboto Medium"/>
                <a:cs typeface="Calibri" panose="020F0502020204030204" pitchFamily="34" charset="0"/>
                <a:sym typeface="Roboto Medium"/>
              </a:rPr>
              <a:t>otras 3.</a:t>
            </a:r>
          </a:p>
        </p:txBody>
      </p:sp>
    </p:spTree>
    <p:extLst>
      <p:ext uri="{BB962C8B-B14F-4D97-AF65-F5344CB8AC3E}">
        <p14:creationId xmlns:p14="http://schemas.microsoft.com/office/powerpoint/2010/main" val="30480875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36" name="Google Shape;83;p14"/>
          <p:cNvSpPr txBox="1"/>
          <p:nvPr/>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lvl="0"/>
            <a:r>
              <a:rPr lang="es-ES" sz="1100" dirty="0">
                <a:latin typeface="Calibri" panose="020F0502020204030204" pitchFamily="34" charset="0"/>
                <a:ea typeface="Roboto Medium"/>
                <a:cs typeface="Calibri" panose="020F0502020204030204" pitchFamily="34" charset="0"/>
                <a:sym typeface="Roboto Medium"/>
              </a:rPr>
              <a:t>15</a:t>
            </a:r>
            <a:r>
              <a:rPr lang="x-none" sz="1100">
                <a:solidFill>
                  <a:srgbClr val="741B47"/>
                </a:solidFill>
                <a:latin typeface="Calibri" panose="020F0502020204030204" pitchFamily="34" charset="0"/>
                <a:ea typeface="Roboto Medium"/>
                <a:cs typeface="Calibri" panose="020F0502020204030204" pitchFamily="34" charset="0"/>
                <a:sym typeface="Roboto Medium"/>
              </a:rPr>
              <a:t>     </a:t>
            </a:r>
            <a:r>
              <a:rPr lang="es-CL" sz="1100" dirty="0">
                <a:solidFill>
                  <a:srgbClr val="741B47"/>
                </a:solidFill>
                <a:latin typeface="Calibri" panose="020F0502020204030204" pitchFamily="34" charset="0"/>
                <a:ea typeface="Roboto Medium"/>
                <a:cs typeface="Calibri" panose="020F0502020204030204" pitchFamily="34" charset="0"/>
                <a:sym typeface="Roboto Medium"/>
              </a:rPr>
              <a:t>MECÁNICA AUTOMOTRIZ</a:t>
            </a:r>
            <a:r>
              <a:rPr lang="es-CL" sz="1100" dirty="0">
                <a:latin typeface="Calibri" panose="020F0502020204030204" pitchFamily="34" charset="0"/>
                <a:ea typeface="Roboto Medium"/>
                <a:cs typeface="Calibri" panose="020F0502020204030204" pitchFamily="34" charset="0"/>
                <a:sym typeface="Roboto Medium"/>
              </a:rPr>
              <a:t> | 3° Medio | Presentación</a:t>
            </a:r>
            <a:endParaRPr lang="es-CL" sz="1100" dirty="0">
              <a:solidFill>
                <a:srgbClr val="741B47"/>
              </a:solidFill>
              <a:latin typeface="Calibri" panose="020F0502020204030204" pitchFamily="34" charset="0"/>
              <a:ea typeface="Roboto"/>
              <a:cs typeface="Calibri" panose="020F0502020204030204" pitchFamily="34" charset="0"/>
              <a:sym typeface="Roboto"/>
            </a:endParaRPr>
          </a:p>
        </p:txBody>
      </p:sp>
      <p:pic>
        <p:nvPicPr>
          <p:cNvPr id="9" name="Google Shape;318;p18"/>
          <p:cNvPicPr preferRelativeResize="0"/>
          <p:nvPr/>
        </p:nvPicPr>
        <p:blipFill rotWithShape="1">
          <a:blip r:embed="rId3">
            <a:alphaModFix/>
          </a:blip>
          <a:srcRect/>
          <a:stretch/>
        </p:blipFill>
        <p:spPr>
          <a:xfrm>
            <a:off x="830642" y="1815299"/>
            <a:ext cx="7016440" cy="4871642"/>
          </a:xfrm>
          <a:prstGeom prst="rect">
            <a:avLst/>
          </a:prstGeom>
          <a:noFill/>
          <a:ln>
            <a:noFill/>
          </a:ln>
        </p:spPr>
      </p:pic>
      <p:pic>
        <p:nvPicPr>
          <p:cNvPr id="11" name="Google Shape;321;p18"/>
          <p:cNvPicPr preferRelativeResize="0"/>
          <p:nvPr/>
        </p:nvPicPr>
        <p:blipFill rotWithShape="1">
          <a:blip r:embed="rId4">
            <a:alphaModFix/>
          </a:blip>
          <a:srcRect/>
          <a:stretch/>
        </p:blipFill>
        <p:spPr>
          <a:xfrm flipH="1">
            <a:off x="5174255" y="3959846"/>
            <a:ext cx="4636301" cy="3844874"/>
          </a:xfrm>
          <a:prstGeom prst="rect">
            <a:avLst/>
          </a:prstGeom>
          <a:noFill/>
          <a:ln>
            <a:noFill/>
          </a:ln>
        </p:spPr>
      </p:pic>
      <p:sp>
        <p:nvSpPr>
          <p:cNvPr id="12" name="Google Shape;327;p18"/>
          <p:cNvSpPr txBox="1"/>
          <p:nvPr/>
        </p:nvSpPr>
        <p:spPr>
          <a:xfrm>
            <a:off x="382499" y="1261272"/>
            <a:ext cx="8950502" cy="536169"/>
          </a:xfrm>
          <a:prstGeom prst="rect">
            <a:avLst/>
          </a:prstGeom>
          <a:noFill/>
          <a:ln>
            <a:noFill/>
          </a:ln>
        </p:spPr>
        <p:txBody>
          <a:bodyPr spcFirstLastPara="1" wrap="square" lIns="91400" tIns="91400" rIns="91400" bIns="91400" anchor="ctr" anchorCtr="0">
            <a:spAutoFit/>
          </a:bodyPr>
          <a:lstStyle/>
          <a:p>
            <a:pPr marL="0" marR="0" lvl="0" indent="0" algn="l" rtl="0">
              <a:lnSpc>
                <a:spcPct val="80000"/>
              </a:lnSpc>
              <a:spcBef>
                <a:spcPts val="0"/>
              </a:spcBef>
              <a:spcAft>
                <a:spcPts val="0"/>
              </a:spcAft>
              <a:buNone/>
            </a:pPr>
            <a:r>
              <a:rPr lang="en-US" sz="2800" b="1" i="0" u="none" strike="noStrike" cap="none">
                <a:solidFill>
                  <a:srgbClr val="741B47"/>
                </a:solidFill>
                <a:latin typeface="Calibri"/>
                <a:ea typeface="Calibri"/>
                <a:cs typeface="Calibri"/>
                <a:sym typeface="Calibri"/>
              </a:rPr>
              <a:t>VIDEO</a:t>
            </a:r>
            <a:endParaRPr sz="2800" b="0" i="0" u="none" strike="noStrike" cap="none">
              <a:solidFill>
                <a:srgbClr val="000000"/>
              </a:solidFill>
              <a:latin typeface="Arial"/>
              <a:ea typeface="Arial"/>
              <a:cs typeface="Arial"/>
              <a:sym typeface="Arial"/>
            </a:endParaRPr>
          </a:p>
        </p:txBody>
      </p:sp>
      <p:sp>
        <p:nvSpPr>
          <p:cNvPr id="15" name="Google Shape;328;p18">
            <a:hlinkClick r:id="rId5"/>
          </p:cNvPr>
          <p:cNvSpPr/>
          <p:nvPr/>
        </p:nvSpPr>
        <p:spPr>
          <a:xfrm>
            <a:off x="2295805" y="3655179"/>
            <a:ext cx="491851" cy="491851"/>
          </a:xfrm>
          <a:custGeom>
            <a:avLst/>
            <a:gdLst/>
            <a:ahLst/>
            <a:cxnLst/>
            <a:rect l="l" t="t" r="r" b="b"/>
            <a:pathLst>
              <a:path w="120000" h="120000" extrusionOk="0">
                <a:moveTo>
                  <a:pt x="0" y="0"/>
                </a:moveTo>
                <a:lnTo>
                  <a:pt x="120000" y="0"/>
                </a:lnTo>
                <a:lnTo>
                  <a:pt x="120000" y="120000"/>
                </a:lnTo>
                <a:lnTo>
                  <a:pt x="0" y="120000"/>
                </a:lnTo>
                <a:close/>
                <a:moveTo>
                  <a:pt x="105000" y="60000"/>
                </a:moveTo>
                <a:lnTo>
                  <a:pt x="15000" y="15000"/>
                </a:lnTo>
                <a:lnTo>
                  <a:pt x="15000" y="105000"/>
                </a:lnTo>
                <a:close/>
              </a:path>
              <a:path w="120000" h="120000" fill="darken" extrusionOk="0">
                <a:moveTo>
                  <a:pt x="105000" y="60000"/>
                </a:moveTo>
                <a:lnTo>
                  <a:pt x="15000" y="15000"/>
                </a:lnTo>
                <a:lnTo>
                  <a:pt x="15000" y="105000"/>
                </a:lnTo>
                <a:close/>
              </a:path>
              <a:path w="120000" h="120000" fill="none" extrusionOk="0">
                <a:moveTo>
                  <a:pt x="105000" y="60000"/>
                </a:moveTo>
                <a:lnTo>
                  <a:pt x="15000" y="105000"/>
                </a:lnTo>
                <a:lnTo>
                  <a:pt x="15000" y="15000"/>
                </a:lnTo>
                <a:close/>
              </a:path>
              <a:path w="120000" h="120000" fill="none" extrusionOk="0">
                <a:moveTo>
                  <a:pt x="0" y="0"/>
                </a:moveTo>
                <a:lnTo>
                  <a:pt x="120000" y="0"/>
                </a:lnTo>
                <a:lnTo>
                  <a:pt x="120000" y="120000"/>
                </a:lnTo>
                <a:lnTo>
                  <a:pt x="0" y="120000"/>
                </a:lnTo>
                <a:close/>
              </a:path>
            </a:pathLst>
          </a:custGeom>
          <a:solidFill>
            <a:srgbClr val="BFBFBF"/>
          </a:solidFill>
          <a:ln w="9525"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6" name="Google Shape;329;p18"/>
          <p:cNvSpPr txBox="1"/>
          <p:nvPr/>
        </p:nvSpPr>
        <p:spPr>
          <a:xfrm>
            <a:off x="366450" y="1220100"/>
            <a:ext cx="4700400" cy="153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alibri"/>
                <a:ea typeface="Calibri"/>
                <a:cs typeface="Calibri"/>
                <a:sym typeface="Calibri"/>
              </a:rPr>
              <a:t>VEAMOS EL SIGUIENTE</a:t>
            </a:r>
            <a:endParaRPr sz="14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Calibri"/>
              <a:ea typeface="Calibri"/>
              <a:cs typeface="Calibri"/>
              <a:sym typeface="Calibri"/>
            </a:endParaRPr>
          </a:p>
        </p:txBody>
      </p:sp>
      <p:sp>
        <p:nvSpPr>
          <p:cNvPr id="17" name="Google Shape;80;p14">
            <a:extLst>
              <a:ext uri="{FF2B5EF4-FFF2-40B4-BE49-F238E27FC236}">
                <a16:creationId xmlns="" xmlns:a16="http://schemas.microsoft.com/office/drawing/2014/main" id="{80B05D3B-B6F2-4040-A8A8-0F75AC422395}"/>
              </a:ext>
            </a:extLst>
          </p:cNvPr>
          <p:cNvSpPr txBox="1"/>
          <p:nvPr/>
        </p:nvSpPr>
        <p:spPr>
          <a:xfrm>
            <a:off x="2787656" y="3518247"/>
            <a:ext cx="2590798" cy="774531"/>
          </a:xfrm>
          <a:prstGeom prst="rect">
            <a:avLst/>
          </a:prstGeom>
          <a:noFill/>
          <a:ln>
            <a:noFill/>
          </a:ln>
        </p:spPr>
        <p:txBody>
          <a:bodyPr spcFirstLastPara="1" wrap="square" lIns="91425" tIns="91425" rIns="91425" bIns="91425" anchor="ctr" anchorCtr="0">
            <a:noAutofit/>
          </a:bodyPr>
          <a:lstStyle/>
          <a:p>
            <a:pPr>
              <a:lnSpc>
                <a:spcPct val="115000"/>
              </a:lnSpc>
            </a:pPr>
            <a:r>
              <a:rPr lang="es-CL" sz="1800" u="sng" dirty="0">
                <a:solidFill>
                  <a:srgbClr val="731D47"/>
                </a:solidFill>
                <a:latin typeface="Calibri" panose="020F0502020204030204" pitchFamily="34" charset="0"/>
                <a:ea typeface="Roboto"/>
                <a:cs typeface="Calibri" panose="020F0502020204030204" pitchFamily="34" charset="0"/>
                <a:sym typeface="Roboto"/>
              </a:rPr>
              <a:t>La Ley de Ohm</a:t>
            </a:r>
            <a:endParaRPr lang="es-CL" sz="1800" b="1" u="sng" dirty="0">
              <a:solidFill>
                <a:srgbClr val="731D47"/>
              </a:solidFill>
              <a:latin typeface="Calibri" panose="020F0502020204030204" pitchFamily="34" charset="0"/>
              <a:ea typeface="Roboto"/>
              <a:cs typeface="Calibri" panose="020F0502020204030204" pitchFamily="34" charset="0"/>
              <a:sym typeface="Roboto"/>
            </a:endParaRPr>
          </a:p>
        </p:txBody>
      </p:sp>
    </p:spTree>
    <p:extLst>
      <p:ext uri="{BB962C8B-B14F-4D97-AF65-F5344CB8AC3E}">
        <p14:creationId xmlns:p14="http://schemas.microsoft.com/office/powerpoint/2010/main" val="2933006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13" name="Google Shape;123;p16"/>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marL="0" lvl="0" indent="0" algn="l" rtl="0">
              <a:lnSpc>
                <a:spcPct val="80000"/>
              </a:lnSpc>
              <a:spcBef>
                <a:spcPts val="0"/>
              </a:spcBef>
              <a:spcAft>
                <a:spcPts val="0"/>
              </a:spcAft>
              <a:buNone/>
            </a:pPr>
            <a:r>
              <a:rPr lang="es-419" sz="2800" b="1" dirty="0">
                <a:solidFill>
                  <a:srgbClr val="741B47"/>
                </a:solidFill>
                <a:latin typeface="Calibri" panose="020F0502020204030204" pitchFamily="34" charset="0"/>
                <a:ea typeface="Roboto"/>
                <a:cs typeface="Calibri" panose="020F0502020204030204" pitchFamily="34" charset="0"/>
                <a:sym typeface="Roboto"/>
              </a:rPr>
              <a:t>¿CUÁNTO APRENDIMOS?</a:t>
            </a:r>
            <a:endParaRPr sz="3100" b="1" dirty="0">
              <a:solidFill>
                <a:srgbClr val="741B47"/>
              </a:solidFill>
              <a:latin typeface="Calibri" panose="020F0502020204030204" pitchFamily="34" charset="0"/>
              <a:ea typeface="Roboto"/>
              <a:cs typeface="Calibri" panose="020F0502020204030204" pitchFamily="34" charset="0"/>
              <a:sym typeface="Roboto"/>
            </a:endParaRPr>
          </a:p>
        </p:txBody>
      </p:sp>
      <p:grpSp>
        <p:nvGrpSpPr>
          <p:cNvPr id="16" name="Grupo 15"/>
          <p:cNvGrpSpPr/>
          <p:nvPr/>
        </p:nvGrpSpPr>
        <p:grpSpPr>
          <a:xfrm>
            <a:off x="2035277" y="2911885"/>
            <a:ext cx="6999671" cy="2696553"/>
            <a:chOff x="4461133" y="3098700"/>
            <a:chExt cx="4657800" cy="1525000"/>
          </a:xfrm>
        </p:grpSpPr>
        <p:sp>
          <p:nvSpPr>
            <p:cNvPr id="17" name="Google Shape;73;p14"/>
            <p:cNvSpPr/>
            <p:nvPr/>
          </p:nvSpPr>
          <p:spPr>
            <a:xfrm>
              <a:off x="4461133" y="3098700"/>
              <a:ext cx="4657800" cy="1525000"/>
            </a:xfrm>
            <a:prstGeom prst="roundRect">
              <a:avLst>
                <a:gd name="adj" fmla="val 16667"/>
              </a:avLst>
            </a:prstGeom>
            <a:solidFill>
              <a:schemeClr val="bg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419"/>
                <a:t>    </a:t>
              </a:r>
              <a:endParaRPr/>
            </a:p>
          </p:txBody>
        </p:sp>
        <p:sp>
          <p:nvSpPr>
            <p:cNvPr id="18" name="Google Shape;80;p14"/>
            <p:cNvSpPr txBox="1"/>
            <p:nvPr/>
          </p:nvSpPr>
          <p:spPr>
            <a:xfrm>
              <a:off x="5442536" y="3625505"/>
              <a:ext cx="3323687" cy="438026"/>
            </a:xfrm>
            <a:prstGeom prst="rect">
              <a:avLst/>
            </a:prstGeom>
            <a:noFill/>
            <a:ln>
              <a:noFill/>
            </a:ln>
          </p:spPr>
          <p:txBody>
            <a:bodyPr spcFirstLastPara="1" wrap="square" lIns="91425" tIns="91425" rIns="91425" bIns="91425" anchor="ctr" anchorCtr="0">
              <a:noAutofit/>
            </a:bodyPr>
            <a:lstStyle/>
            <a:p>
              <a:pPr lvl="0">
                <a:lnSpc>
                  <a:spcPct val="115000"/>
                </a:lnSpc>
              </a:pPr>
              <a:r>
                <a:rPr lang="es-CL" sz="2000" dirty="0">
                  <a:solidFill>
                    <a:srgbClr val="741B47"/>
                  </a:solidFill>
                  <a:latin typeface="Calibri" panose="020F0502020204030204" pitchFamily="34" charset="0"/>
                  <a:ea typeface="Roboto"/>
                  <a:cs typeface="Calibri" panose="020F0502020204030204" pitchFamily="34" charset="0"/>
                  <a:sym typeface="Roboto"/>
                </a:rPr>
                <a:t>LEY </a:t>
              </a:r>
              <a:r>
                <a:rPr lang="es-CL" sz="2000" b="1" dirty="0">
                  <a:solidFill>
                    <a:srgbClr val="741B47"/>
                  </a:solidFill>
                  <a:latin typeface="Calibri" panose="020F0502020204030204" pitchFamily="34" charset="0"/>
                  <a:ea typeface="Roboto"/>
                  <a:cs typeface="Calibri" panose="020F0502020204030204" pitchFamily="34" charset="0"/>
                  <a:sym typeface="Roboto"/>
                </a:rPr>
                <a:t>DE OHM</a:t>
              </a:r>
            </a:p>
            <a:p>
              <a:pPr lvl="0">
                <a:lnSpc>
                  <a:spcPct val="115000"/>
                </a:lnSpc>
              </a:pPr>
              <a:endParaRPr lang="es-419" sz="1600" dirty="0">
                <a:latin typeface="Calibri" panose="020F0502020204030204" pitchFamily="34" charset="0"/>
                <a:ea typeface="Roboto"/>
                <a:cs typeface="Calibri" panose="020F0502020204030204" pitchFamily="34" charset="0"/>
                <a:sym typeface="Roboto"/>
              </a:endParaRPr>
            </a:p>
            <a:p>
              <a:pPr>
                <a:lnSpc>
                  <a:spcPct val="115000"/>
                </a:lnSpc>
              </a:pPr>
              <a:r>
                <a:rPr lang="es-419" sz="1600" dirty="0">
                  <a:latin typeface="Calibri" panose="020F0502020204030204" pitchFamily="34" charset="0"/>
                  <a:ea typeface="Roboto"/>
                  <a:cs typeface="Calibri" panose="020F0502020204030204" pitchFamily="34" charset="0"/>
                  <a:sym typeface="Roboto"/>
                </a:rPr>
                <a:t>¡Ahora realizaremos una actividad que resume todo lo que hemos visto! </a:t>
              </a:r>
              <a:r>
                <a:rPr lang="es-419" sz="1600" b="1" dirty="0">
                  <a:solidFill>
                    <a:srgbClr val="76384D"/>
                  </a:solidFill>
                  <a:latin typeface="Calibri" panose="020F0502020204030204" pitchFamily="34" charset="0"/>
                  <a:ea typeface="Roboto"/>
                  <a:cs typeface="Calibri" panose="020F0502020204030204" pitchFamily="34" charset="0"/>
                  <a:sym typeface="Roboto"/>
                </a:rPr>
                <a:t>¡Atentos!</a:t>
              </a:r>
            </a:p>
          </p:txBody>
        </p:sp>
      </p:grpSp>
      <p:sp>
        <p:nvSpPr>
          <p:cNvPr id="29" name="Google Shape;70;p14">
            <a:extLst>
              <a:ext uri="{FF2B5EF4-FFF2-40B4-BE49-F238E27FC236}">
                <a16:creationId xmlns="" xmlns:a16="http://schemas.microsoft.com/office/drawing/2014/main" id="{3C5EA18A-4979-4B4F-89E8-76D78BAC99AB}"/>
              </a:ext>
            </a:extLst>
          </p:cNvPr>
          <p:cNvSpPr txBox="1">
            <a:spLocks/>
          </p:cNvSpPr>
          <p:nvPr/>
        </p:nvSpPr>
        <p:spPr>
          <a:xfrm>
            <a:off x="366450" y="1220100"/>
            <a:ext cx="4700400" cy="153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dk1"/>
              </a:buClr>
              <a:buSzPts val="1100"/>
            </a:pPr>
            <a:r>
              <a:rPr lang="es-419" b="1" dirty="0">
                <a:latin typeface="Calibri" panose="020F0502020204030204" pitchFamily="34" charset="0"/>
                <a:ea typeface="Roboto"/>
                <a:cs typeface="Calibri" panose="020F0502020204030204" pitchFamily="34" charset="0"/>
                <a:sym typeface="Roboto"/>
              </a:rPr>
              <a:t>REVISEMOS</a:t>
            </a:r>
          </a:p>
          <a:p>
            <a:endParaRPr lang="es-419" b="1" dirty="0">
              <a:latin typeface="Calibri" panose="020F0502020204030204" pitchFamily="34" charset="0"/>
              <a:ea typeface="Roboto"/>
              <a:cs typeface="Calibri" panose="020F0502020204030204" pitchFamily="34" charset="0"/>
              <a:sym typeface="Roboto"/>
            </a:endParaRPr>
          </a:p>
        </p:txBody>
      </p:sp>
      <p:sp>
        <p:nvSpPr>
          <p:cNvPr id="36" name="Google Shape;83;p14"/>
          <p:cNvSpPr txBox="1"/>
          <p:nvPr/>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lvl="0"/>
            <a:r>
              <a:rPr lang="es-419" sz="1100" dirty="0">
                <a:latin typeface="Calibri" panose="020F0502020204030204" pitchFamily="34" charset="0"/>
                <a:ea typeface="Roboto Medium"/>
                <a:cs typeface="Calibri" panose="020F0502020204030204" pitchFamily="34" charset="0"/>
                <a:sym typeface="Roboto Medium"/>
              </a:rPr>
              <a:t>16</a:t>
            </a:r>
            <a:r>
              <a:rPr lang="es-419" sz="1100" dirty="0">
                <a:solidFill>
                  <a:srgbClr val="741B47"/>
                </a:solidFill>
                <a:latin typeface="Calibri" panose="020F0502020204030204" pitchFamily="34" charset="0"/>
                <a:ea typeface="Roboto Medium"/>
                <a:cs typeface="Calibri" panose="020F0502020204030204" pitchFamily="34" charset="0"/>
                <a:sym typeface="Roboto Medium"/>
              </a:rPr>
              <a:t>     </a:t>
            </a:r>
            <a:r>
              <a:rPr lang="es-CL" sz="1100" dirty="0">
                <a:solidFill>
                  <a:srgbClr val="741B47"/>
                </a:solidFill>
                <a:latin typeface="Calibri" panose="020F0502020204030204" pitchFamily="34" charset="0"/>
                <a:ea typeface="Roboto Medium"/>
                <a:cs typeface="Calibri" panose="020F0502020204030204" pitchFamily="34" charset="0"/>
                <a:sym typeface="Roboto Medium"/>
              </a:rPr>
              <a:t>MECÁNICA AUTOMOTRIZ</a:t>
            </a:r>
            <a:r>
              <a:rPr lang="es-CL" sz="1100" dirty="0">
                <a:latin typeface="Calibri" panose="020F0502020204030204" pitchFamily="34" charset="0"/>
                <a:ea typeface="Roboto Medium"/>
                <a:cs typeface="Calibri" panose="020F0502020204030204" pitchFamily="34" charset="0"/>
                <a:sym typeface="Roboto Medium"/>
              </a:rPr>
              <a:t> | 3° Medio | Presentación</a:t>
            </a:r>
            <a:endParaRPr lang="es-CL" sz="1100" dirty="0">
              <a:solidFill>
                <a:srgbClr val="741B47"/>
              </a:solidFill>
              <a:latin typeface="Calibri" panose="020F0502020204030204" pitchFamily="34" charset="0"/>
              <a:ea typeface="Roboto"/>
              <a:cs typeface="Calibri" panose="020F0502020204030204" pitchFamily="34" charset="0"/>
              <a:sym typeface="Roboto"/>
            </a:endParaRPr>
          </a:p>
        </p:txBody>
      </p:sp>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2" y="2592933"/>
            <a:ext cx="3793269" cy="3593837"/>
          </a:xfrm>
          <a:prstGeom prst="rect">
            <a:avLst/>
          </a:prstGeom>
        </p:spPr>
      </p:pic>
      <p:sp>
        <p:nvSpPr>
          <p:cNvPr id="46" name="Google Shape;82;p14"/>
          <p:cNvSpPr txBox="1"/>
          <p:nvPr/>
        </p:nvSpPr>
        <p:spPr>
          <a:xfrm>
            <a:off x="4149211" y="1205044"/>
            <a:ext cx="559356" cy="409500"/>
          </a:xfrm>
          <a:prstGeom prst="rect">
            <a:avLst/>
          </a:prstGeom>
          <a:noFill/>
          <a:ln>
            <a:noFill/>
          </a:ln>
        </p:spPr>
        <p:txBody>
          <a:bodyPr spcFirstLastPara="1" wrap="square" lIns="91425" tIns="91425" rIns="91425" bIns="91425" anchor="ctr" anchorCtr="0">
            <a:noAutofit/>
          </a:bodyPr>
          <a:lstStyle/>
          <a:p>
            <a:pPr marL="0" lvl="0" indent="0" algn="r" rtl="0">
              <a:lnSpc>
                <a:spcPct val="90000"/>
              </a:lnSpc>
              <a:spcBef>
                <a:spcPts val="0"/>
              </a:spcBef>
              <a:spcAft>
                <a:spcPts val="0"/>
              </a:spcAft>
              <a:buNone/>
            </a:pPr>
            <a:r>
              <a:rPr lang="es-419" sz="6000" dirty="0">
                <a:solidFill>
                  <a:schemeClr val="bg1"/>
                </a:solidFill>
                <a:latin typeface="Calibri" panose="020F0502020204030204" pitchFamily="34" charset="0"/>
                <a:ea typeface="Roboto"/>
                <a:cs typeface="Calibri" panose="020F0502020204030204" pitchFamily="34" charset="0"/>
                <a:sym typeface="Roboto"/>
              </a:rPr>
              <a:t>8</a:t>
            </a:r>
            <a:endParaRPr sz="60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492782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3"/>
          <p:cNvSpPr txBox="1">
            <a:spLocks noGrp="1"/>
          </p:cNvSpPr>
          <p:nvPr>
            <p:ph type="subTitle" idx="1"/>
          </p:nvPr>
        </p:nvSpPr>
        <p:spPr>
          <a:xfrm>
            <a:off x="365425" y="2144650"/>
            <a:ext cx="1444325" cy="17838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s-CL" sz="1500" b="1" dirty="0">
                <a:solidFill>
                  <a:srgbClr val="000000"/>
                </a:solidFill>
                <a:latin typeface="Calibri" panose="020F0502020204030204" pitchFamily="34" charset="0"/>
                <a:ea typeface="Roboto"/>
                <a:cs typeface="Calibri" panose="020F0502020204030204" pitchFamily="34" charset="0"/>
                <a:sym typeface="Roboto"/>
              </a:rPr>
              <a:t>ACTIVIDAD </a:t>
            </a:r>
            <a:r>
              <a:rPr lang="es-CL" sz="1500" b="1" dirty="0">
                <a:latin typeface="Calibri" panose="020F0502020204030204" pitchFamily="34" charset="0"/>
                <a:ea typeface="Roboto"/>
                <a:cs typeface="Calibri" panose="020F0502020204030204" pitchFamily="34" charset="0"/>
                <a:sym typeface="Roboto"/>
              </a:rPr>
              <a:t>8</a:t>
            </a:r>
            <a:endParaRPr sz="1500" b="1" dirty="0">
              <a:solidFill>
                <a:srgbClr val="000000"/>
              </a:solidFill>
              <a:latin typeface="Calibri" panose="020F0502020204030204" pitchFamily="34" charset="0"/>
              <a:ea typeface="Roboto"/>
              <a:cs typeface="Calibri" panose="020F0502020204030204" pitchFamily="34" charset="0"/>
              <a:sym typeface="Roboto"/>
            </a:endParaRPr>
          </a:p>
          <a:p>
            <a:pPr marL="0" lvl="0" indent="0" algn="l" rtl="0">
              <a:spcBef>
                <a:spcPts val="0"/>
              </a:spcBef>
              <a:spcAft>
                <a:spcPts val="0"/>
              </a:spcAft>
              <a:buNone/>
            </a:pPr>
            <a:endParaRPr sz="1500" b="1" dirty="0">
              <a:latin typeface="Calibri" panose="020F0502020204030204" pitchFamily="34" charset="0"/>
              <a:ea typeface="Roboto"/>
              <a:cs typeface="Calibri" panose="020F0502020204030204" pitchFamily="34" charset="0"/>
              <a:sym typeface="Roboto"/>
            </a:endParaRPr>
          </a:p>
        </p:txBody>
      </p:sp>
      <p:sp>
        <p:nvSpPr>
          <p:cNvPr id="61" name="Google Shape;61;p13"/>
          <p:cNvSpPr txBox="1">
            <a:spLocks noGrp="1"/>
          </p:cNvSpPr>
          <p:nvPr>
            <p:ph type="subTitle" idx="2"/>
          </p:nvPr>
        </p:nvSpPr>
        <p:spPr>
          <a:xfrm>
            <a:off x="365425" y="2364630"/>
            <a:ext cx="5940600" cy="953001"/>
          </a:xfrm>
          <a:prstGeom prst="rect">
            <a:avLst/>
          </a:prstGeom>
          <a:noFill/>
          <a:ln>
            <a:noFill/>
          </a:ln>
        </p:spPr>
        <p:txBody>
          <a:bodyPr spcFirstLastPara="1" wrap="square" lIns="91425" tIns="91425" rIns="91425" bIns="91425" anchor="ctr" anchorCtr="0">
            <a:noAutofit/>
          </a:bodyPr>
          <a:lstStyle/>
          <a:p>
            <a:pPr lvl="0">
              <a:lnSpc>
                <a:spcPct val="90000"/>
              </a:lnSpc>
              <a:buClr>
                <a:schemeClr val="dk1"/>
              </a:buClr>
              <a:buSzPts val="1100"/>
            </a:pPr>
            <a:r>
              <a:rPr lang="es-419" sz="3600" b="1" dirty="0">
                <a:solidFill>
                  <a:srgbClr val="741B47"/>
                </a:solidFill>
                <a:latin typeface="Calibri" panose="020F0502020204030204" pitchFamily="34" charset="0"/>
                <a:ea typeface="Roboto"/>
                <a:cs typeface="Calibri" panose="020F0502020204030204" pitchFamily="34" charset="0"/>
                <a:sym typeface="Roboto"/>
              </a:rPr>
              <a:t>LEY DE OHM </a:t>
            </a:r>
          </a:p>
          <a:p>
            <a:pPr marL="0" lvl="0" indent="0" algn="l" rtl="0">
              <a:lnSpc>
                <a:spcPct val="90000"/>
              </a:lnSpc>
              <a:spcBef>
                <a:spcPts val="0"/>
              </a:spcBef>
              <a:spcAft>
                <a:spcPts val="0"/>
              </a:spcAft>
              <a:buNone/>
            </a:pPr>
            <a:endParaRPr lang="es-419" sz="3600" b="1" dirty="0">
              <a:solidFill>
                <a:srgbClr val="741B47"/>
              </a:solidFill>
              <a:latin typeface="Calibri" panose="020F0502020204030204" pitchFamily="34" charset="0"/>
              <a:ea typeface="Roboto"/>
              <a:cs typeface="Calibri" panose="020F0502020204030204" pitchFamily="34" charset="0"/>
              <a:sym typeface="Roboto"/>
            </a:endParaRPr>
          </a:p>
        </p:txBody>
      </p:sp>
      <p:pic>
        <p:nvPicPr>
          <p:cNvPr id="7" name="Imagen 6">
            <a:extLst>
              <a:ext uri="{FF2B5EF4-FFF2-40B4-BE49-F238E27FC236}">
                <a16:creationId xmlns="" xmlns:a16="http://schemas.microsoft.com/office/drawing/2014/main" id="{D0B72308-3883-AE45-9A89-1DA6CCC527B7}"/>
              </a:ext>
            </a:extLst>
          </p:cNvPr>
          <p:cNvPicPr>
            <a:picLocks noChangeAspect="1"/>
          </p:cNvPicPr>
          <p:nvPr/>
        </p:nvPicPr>
        <p:blipFill>
          <a:blip r:embed="rId3"/>
          <a:stretch>
            <a:fillRect/>
          </a:stretch>
        </p:blipFill>
        <p:spPr>
          <a:xfrm>
            <a:off x="1087587" y="4745385"/>
            <a:ext cx="2581289" cy="2901357"/>
          </a:xfrm>
          <a:prstGeom prst="rect">
            <a:avLst/>
          </a:prstGeom>
        </p:spPr>
      </p:pic>
      <p:pic>
        <p:nvPicPr>
          <p:cNvPr id="18" name="Imagen 17">
            <a:extLst>
              <a:ext uri="{FF2B5EF4-FFF2-40B4-BE49-F238E27FC236}">
                <a16:creationId xmlns="" xmlns:a16="http://schemas.microsoft.com/office/drawing/2014/main" id="{E301AC15-771F-7142-AACB-504E91930AD7}"/>
              </a:ext>
            </a:extLst>
          </p:cNvPr>
          <p:cNvPicPr>
            <a:picLocks noChangeAspect="1"/>
          </p:cNvPicPr>
          <p:nvPr/>
        </p:nvPicPr>
        <p:blipFill>
          <a:blip r:embed="rId4"/>
          <a:stretch>
            <a:fillRect/>
          </a:stretch>
        </p:blipFill>
        <p:spPr>
          <a:xfrm rot="505318">
            <a:off x="396396" y="3103723"/>
            <a:ext cx="2025490" cy="2276641"/>
          </a:xfrm>
          <a:prstGeom prst="rect">
            <a:avLst/>
          </a:prstGeom>
        </p:spPr>
      </p:pic>
      <p:pic>
        <p:nvPicPr>
          <p:cNvPr id="28" name="Imagen 27">
            <a:extLst>
              <a:ext uri="{FF2B5EF4-FFF2-40B4-BE49-F238E27FC236}">
                <a16:creationId xmlns="" xmlns:a16="http://schemas.microsoft.com/office/drawing/2014/main" id="{4E61FF2D-B466-1C4E-8C67-C68A065FAF3E}"/>
              </a:ext>
            </a:extLst>
          </p:cNvPr>
          <p:cNvPicPr>
            <a:picLocks noChangeAspect="1"/>
          </p:cNvPicPr>
          <p:nvPr/>
        </p:nvPicPr>
        <p:blipFill>
          <a:blip r:embed="rId5"/>
          <a:stretch>
            <a:fillRect/>
          </a:stretch>
        </p:blipFill>
        <p:spPr>
          <a:xfrm>
            <a:off x="3182929" y="1951447"/>
            <a:ext cx="4817658" cy="5415025"/>
          </a:xfrm>
          <a:prstGeom prst="rect">
            <a:avLst/>
          </a:prstGeom>
        </p:spPr>
      </p:pic>
      <p:pic>
        <p:nvPicPr>
          <p:cNvPr id="10" name="Imagen 9">
            <a:extLst>
              <a:ext uri="{FF2B5EF4-FFF2-40B4-BE49-F238E27FC236}">
                <a16:creationId xmlns="" xmlns:a16="http://schemas.microsoft.com/office/drawing/2014/main" id="{179CE132-D324-7048-A49C-2B11E37C9418}"/>
              </a:ext>
            </a:extLst>
          </p:cNvPr>
          <p:cNvPicPr>
            <a:picLocks noChangeAspect="1"/>
          </p:cNvPicPr>
          <p:nvPr/>
        </p:nvPicPr>
        <p:blipFill>
          <a:blip r:embed="rId6"/>
          <a:stretch>
            <a:fillRect/>
          </a:stretch>
        </p:blipFill>
        <p:spPr>
          <a:xfrm rot="887801">
            <a:off x="2273371" y="3172426"/>
            <a:ext cx="1116973" cy="1255473"/>
          </a:xfrm>
          <a:prstGeom prst="rect">
            <a:avLst/>
          </a:prstGeom>
        </p:spPr>
      </p:pic>
      <p:pic>
        <p:nvPicPr>
          <p:cNvPr id="11" name="Imagen 10">
            <a:extLst>
              <a:ext uri="{FF2B5EF4-FFF2-40B4-BE49-F238E27FC236}">
                <a16:creationId xmlns="" xmlns:a16="http://schemas.microsoft.com/office/drawing/2014/main" id="{531882EE-137F-E247-8C81-86BB181550F5}"/>
              </a:ext>
            </a:extLst>
          </p:cNvPr>
          <p:cNvPicPr>
            <a:picLocks noChangeAspect="1"/>
          </p:cNvPicPr>
          <p:nvPr/>
        </p:nvPicPr>
        <p:blipFill>
          <a:blip r:embed="rId6"/>
          <a:stretch>
            <a:fillRect/>
          </a:stretch>
        </p:blipFill>
        <p:spPr>
          <a:xfrm rot="20236129">
            <a:off x="3279413" y="4475592"/>
            <a:ext cx="812752" cy="91353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70;p14">
            <a:extLst>
              <a:ext uri="{FF2B5EF4-FFF2-40B4-BE49-F238E27FC236}">
                <a16:creationId xmlns="" xmlns:a16="http://schemas.microsoft.com/office/drawing/2014/main" id="{8DF7CE5F-DB01-4046-BB40-DF7678424650}"/>
              </a:ext>
            </a:extLst>
          </p:cNvPr>
          <p:cNvSpPr txBox="1">
            <a:spLocks/>
          </p:cNvSpPr>
          <p:nvPr/>
        </p:nvSpPr>
        <p:spPr>
          <a:xfrm>
            <a:off x="366450" y="1220100"/>
            <a:ext cx="4700400" cy="153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dk1"/>
              </a:buClr>
              <a:buSzPts val="1100"/>
            </a:pPr>
            <a:r>
              <a:rPr lang="es-CL" b="1" dirty="0">
                <a:latin typeface="Calibri" panose="020F0502020204030204" pitchFamily="34" charset="0"/>
                <a:ea typeface="Roboto"/>
                <a:cs typeface="Calibri" panose="020F0502020204030204" pitchFamily="34" charset="0"/>
                <a:sym typeface="Roboto"/>
              </a:rPr>
              <a:t>ANTES DE COMENZAR LA ACTIVIDAD:</a:t>
            </a:r>
            <a:endParaRPr lang="x-none" b="1" dirty="0">
              <a:latin typeface="Calibri" panose="020F0502020204030204" pitchFamily="34" charset="0"/>
              <a:ea typeface="Roboto"/>
              <a:cs typeface="Calibri" panose="020F0502020204030204" pitchFamily="34" charset="0"/>
              <a:sym typeface="Roboto"/>
            </a:endParaRPr>
          </a:p>
          <a:p>
            <a:endParaRPr lang="x-none" b="1" dirty="0">
              <a:latin typeface="Calibri" panose="020F0502020204030204" pitchFamily="34" charset="0"/>
              <a:ea typeface="Roboto"/>
              <a:cs typeface="Calibri" panose="020F0502020204030204" pitchFamily="34" charset="0"/>
              <a:sym typeface="Roboto"/>
            </a:endParaRPr>
          </a:p>
        </p:txBody>
      </p:sp>
      <p:sp>
        <p:nvSpPr>
          <p:cNvPr id="4" name="Google Shape;123;p16">
            <a:extLst>
              <a:ext uri="{FF2B5EF4-FFF2-40B4-BE49-F238E27FC236}">
                <a16:creationId xmlns="" xmlns:a16="http://schemas.microsoft.com/office/drawing/2014/main" id="{D71EE9E8-6348-9C42-A0D0-FE12E0FEE4D8}"/>
              </a:ext>
            </a:extLst>
          </p:cNvPr>
          <p:cNvSpPr txBox="1"/>
          <p:nvPr/>
        </p:nvSpPr>
        <p:spPr>
          <a:xfrm>
            <a:off x="375977" y="1342004"/>
            <a:ext cx="1983765" cy="319500"/>
          </a:xfrm>
          <a:prstGeom prst="rect">
            <a:avLst/>
          </a:prstGeom>
          <a:noFill/>
          <a:ln>
            <a:noFill/>
          </a:ln>
        </p:spPr>
        <p:txBody>
          <a:bodyPr spcFirstLastPara="1" wrap="square" lIns="91425" tIns="91425" rIns="91425" bIns="91425" anchor="ctr" anchorCtr="0">
            <a:noAutofit/>
          </a:bodyPr>
          <a:lstStyle/>
          <a:p>
            <a:pPr lvl="0">
              <a:lnSpc>
                <a:spcPct val="80000"/>
              </a:lnSpc>
            </a:pPr>
            <a:r>
              <a:rPr lang="es-CL" sz="2800" b="1" dirty="0">
                <a:solidFill>
                  <a:srgbClr val="ED423D"/>
                </a:solidFill>
                <a:latin typeface="Calibri" panose="020F0502020204030204" pitchFamily="34" charset="0"/>
                <a:cs typeface="Calibri" panose="020F0502020204030204" pitchFamily="34" charset="0"/>
              </a:rPr>
              <a:t>¡ATENCIÓN!</a:t>
            </a:r>
            <a:endParaRPr sz="3100" b="1" dirty="0">
              <a:solidFill>
                <a:srgbClr val="ED423D"/>
              </a:solidFill>
              <a:latin typeface="Calibri" panose="020F0502020204030204" pitchFamily="34" charset="0"/>
              <a:ea typeface="Roboto"/>
              <a:cs typeface="Calibri" panose="020F0502020204030204" pitchFamily="34" charset="0"/>
              <a:sym typeface="Roboto"/>
            </a:endParaRPr>
          </a:p>
        </p:txBody>
      </p:sp>
      <p:grpSp>
        <p:nvGrpSpPr>
          <p:cNvPr id="5" name="Grupo 4">
            <a:extLst>
              <a:ext uri="{FF2B5EF4-FFF2-40B4-BE49-F238E27FC236}">
                <a16:creationId xmlns="" xmlns:a16="http://schemas.microsoft.com/office/drawing/2014/main" id="{1A10D889-D7E5-6145-8FCF-C02565CDACED}"/>
              </a:ext>
            </a:extLst>
          </p:cNvPr>
          <p:cNvGrpSpPr/>
          <p:nvPr/>
        </p:nvGrpSpPr>
        <p:grpSpPr>
          <a:xfrm>
            <a:off x="-4655" y="1788831"/>
            <a:ext cx="9168320" cy="5162139"/>
            <a:chOff x="-4655" y="1788831"/>
            <a:chExt cx="9168320" cy="5162139"/>
          </a:xfrm>
        </p:grpSpPr>
        <p:sp>
          <p:nvSpPr>
            <p:cNvPr id="6" name="CuadroTexto 5">
              <a:extLst>
                <a:ext uri="{FF2B5EF4-FFF2-40B4-BE49-F238E27FC236}">
                  <a16:creationId xmlns="" xmlns:a16="http://schemas.microsoft.com/office/drawing/2014/main" id="{B3D0F0F7-4606-1645-8149-3918E526045F}"/>
                </a:ext>
              </a:extLst>
            </p:cNvPr>
            <p:cNvSpPr txBox="1"/>
            <p:nvPr/>
          </p:nvSpPr>
          <p:spPr>
            <a:xfrm>
              <a:off x="1229039" y="1794200"/>
              <a:ext cx="7934626" cy="553998"/>
            </a:xfrm>
            <a:prstGeom prst="rect">
              <a:avLst/>
            </a:prstGeom>
            <a:noFill/>
          </p:spPr>
          <p:txBody>
            <a:bodyPr wrap="square" rtlCol="0">
              <a:spAutoFit/>
            </a:bodyPr>
            <a:lstStyle/>
            <a:p>
              <a:r>
                <a:rPr lang="es-CL" sz="1600" b="1" dirty="0">
                  <a:solidFill>
                    <a:srgbClr val="741B47"/>
                  </a:solidFill>
                  <a:latin typeface="Calibri" panose="020F0502020204030204" pitchFamily="34" charset="0"/>
                  <a:cs typeface="Calibri" panose="020F0502020204030204" pitchFamily="34" charset="0"/>
                </a:rPr>
                <a:t>MATERIALES INFLAMABLES: </a:t>
              </a:r>
              <a:r>
                <a:rPr lang="es-CL" dirty="0">
                  <a:solidFill>
                    <a:schemeClr val="tx1"/>
                  </a:solidFill>
                  <a:latin typeface="Calibri" panose="020F0502020204030204" pitchFamily="34" charset="0"/>
                  <a:cs typeface="Calibri" panose="020F0502020204030204" pitchFamily="34" charset="0"/>
                </a:rPr>
                <a:t>Tener máxima precaución al momento de  manipular o extraer el combustible de los sistemas del vehículo (bomba combustible, mangueras de inyección, </a:t>
              </a:r>
              <a:r>
                <a:rPr lang="es-CL" dirty="0" err="1">
                  <a:solidFill>
                    <a:schemeClr val="tx1"/>
                  </a:solidFill>
                  <a:latin typeface="Calibri" panose="020F0502020204030204" pitchFamily="34" charset="0"/>
                  <a:cs typeface="Calibri" panose="020F0502020204030204" pitchFamily="34" charset="0"/>
                </a:rPr>
                <a:t>etc</a:t>
              </a:r>
              <a:r>
                <a:rPr lang="es-CL" dirty="0">
                  <a:solidFill>
                    <a:schemeClr val="tx1"/>
                  </a:solidFill>
                  <a:latin typeface="Calibri" panose="020F0502020204030204" pitchFamily="34" charset="0"/>
                  <a:cs typeface="Calibri" panose="020F0502020204030204" pitchFamily="34" charset="0"/>
                </a:rPr>
                <a:t>). </a:t>
              </a:r>
            </a:p>
          </p:txBody>
        </p:sp>
        <p:sp>
          <p:nvSpPr>
            <p:cNvPr id="7" name="CuadroTexto 6">
              <a:extLst>
                <a:ext uri="{FF2B5EF4-FFF2-40B4-BE49-F238E27FC236}">
                  <a16:creationId xmlns="" xmlns:a16="http://schemas.microsoft.com/office/drawing/2014/main" id="{7CCD55F4-D58B-5540-8806-22C7A0B431AB}"/>
                </a:ext>
              </a:extLst>
            </p:cNvPr>
            <p:cNvSpPr txBox="1"/>
            <p:nvPr/>
          </p:nvSpPr>
          <p:spPr>
            <a:xfrm>
              <a:off x="1229039" y="2476287"/>
              <a:ext cx="7669155" cy="784830"/>
            </a:xfrm>
            <a:prstGeom prst="rect">
              <a:avLst/>
            </a:prstGeom>
            <a:noFill/>
          </p:spPr>
          <p:txBody>
            <a:bodyPr wrap="square" rtlCol="0">
              <a:spAutoFit/>
            </a:bodyPr>
            <a:lstStyle/>
            <a:p>
              <a:r>
                <a:rPr lang="es-CL" sz="1600" b="1" dirty="0">
                  <a:solidFill>
                    <a:srgbClr val="741B47"/>
                  </a:solidFill>
                  <a:latin typeface="Calibri" panose="020F0502020204030204" pitchFamily="34" charset="0"/>
                  <a:cs typeface="Calibri" panose="020F0502020204030204" pitchFamily="34" charset="0"/>
                </a:rPr>
                <a:t>PROTECCIÓN OBLIGATORIA DE LA VISTA: </a:t>
              </a:r>
              <a:r>
                <a:rPr lang="es-CL" dirty="0">
                  <a:solidFill>
                    <a:schemeClr val="tx1"/>
                  </a:solidFill>
                  <a:latin typeface="Calibri" panose="020F0502020204030204" pitchFamily="34" charset="0"/>
                  <a:cs typeface="Calibri" panose="020F0502020204030204" pitchFamily="34" charset="0"/>
                </a:rPr>
                <a:t>Se utilizarán antiparras siempre que exista riesgo de proyección de partículas a los ojos. (aceites, líquidos refrigerantes y de freno, virutas del disco de freno, uso de circuitos eléctricos, </a:t>
              </a:r>
              <a:r>
                <a:rPr lang="es-CL" dirty="0" err="1">
                  <a:solidFill>
                    <a:schemeClr val="tx1"/>
                  </a:solidFill>
                  <a:latin typeface="Calibri" panose="020F0502020204030204" pitchFamily="34" charset="0"/>
                  <a:cs typeface="Calibri" panose="020F0502020204030204" pitchFamily="34" charset="0"/>
                </a:rPr>
                <a:t>etc</a:t>
              </a:r>
              <a:r>
                <a:rPr lang="es-CL" dirty="0">
                  <a:solidFill>
                    <a:schemeClr val="tx1"/>
                  </a:solidFill>
                  <a:latin typeface="Calibri" panose="020F0502020204030204" pitchFamily="34" charset="0"/>
                  <a:cs typeface="Calibri" panose="020F0502020204030204" pitchFamily="34" charset="0"/>
                </a:rPr>
                <a:t>).</a:t>
              </a:r>
            </a:p>
          </p:txBody>
        </p:sp>
        <p:sp>
          <p:nvSpPr>
            <p:cNvPr id="8" name="CuadroTexto 7">
              <a:extLst>
                <a:ext uri="{FF2B5EF4-FFF2-40B4-BE49-F238E27FC236}">
                  <a16:creationId xmlns="" xmlns:a16="http://schemas.microsoft.com/office/drawing/2014/main" id="{A2A96C16-FE81-7D48-9E13-2B691F653432}"/>
                </a:ext>
              </a:extLst>
            </p:cNvPr>
            <p:cNvSpPr txBox="1"/>
            <p:nvPr/>
          </p:nvSpPr>
          <p:spPr>
            <a:xfrm>
              <a:off x="1229039" y="4302125"/>
              <a:ext cx="7865800" cy="553998"/>
            </a:xfrm>
            <a:prstGeom prst="rect">
              <a:avLst/>
            </a:prstGeom>
            <a:noFill/>
          </p:spPr>
          <p:txBody>
            <a:bodyPr wrap="square" rtlCol="0">
              <a:spAutoFit/>
            </a:bodyPr>
            <a:lstStyle/>
            <a:p>
              <a:r>
                <a:rPr lang="es-CL" sz="1600" b="1" dirty="0">
                  <a:solidFill>
                    <a:srgbClr val="741B47"/>
                  </a:solidFill>
                  <a:latin typeface="Calibri" panose="020F0502020204030204" pitchFamily="34" charset="0"/>
                  <a:cs typeface="Calibri" panose="020F0502020204030204" pitchFamily="34" charset="0"/>
                </a:rPr>
                <a:t>PROTECCIÓN OBLIGATORIA DE LOS PIES: </a:t>
              </a:r>
              <a:r>
                <a:rPr lang="es-CL" dirty="0">
                  <a:latin typeface="Calibri" panose="020F0502020204030204" pitchFamily="34" charset="0"/>
                  <a:cs typeface="Calibri" panose="020F0502020204030204" pitchFamily="34" charset="0"/>
                </a:rPr>
                <a:t>Uso obligatorio de zapatos de seguridad al entrar al taller o laboratorio, en casos que exista riesgo de caídas de objetos pesados.</a:t>
              </a:r>
              <a:endParaRPr lang="es-CL" dirty="0">
                <a:solidFill>
                  <a:schemeClr val="bg1"/>
                </a:solidFill>
                <a:latin typeface="Calibri" panose="020F0502020204030204" pitchFamily="34" charset="0"/>
                <a:cs typeface="Calibri" panose="020F0502020204030204" pitchFamily="34" charset="0"/>
              </a:endParaRPr>
            </a:p>
          </p:txBody>
        </p:sp>
        <p:sp>
          <p:nvSpPr>
            <p:cNvPr id="9" name="CuadroTexto 8">
              <a:extLst>
                <a:ext uri="{FF2B5EF4-FFF2-40B4-BE49-F238E27FC236}">
                  <a16:creationId xmlns="" xmlns:a16="http://schemas.microsoft.com/office/drawing/2014/main" id="{86B4A562-43C6-4A47-8601-1BBBD6787B02}"/>
                </a:ext>
              </a:extLst>
            </p:cNvPr>
            <p:cNvSpPr txBox="1"/>
            <p:nvPr/>
          </p:nvSpPr>
          <p:spPr>
            <a:xfrm>
              <a:off x="1229039" y="4984212"/>
              <a:ext cx="7030065" cy="307777"/>
            </a:xfrm>
            <a:prstGeom prst="rect">
              <a:avLst/>
            </a:prstGeom>
            <a:noFill/>
          </p:spPr>
          <p:txBody>
            <a:bodyPr wrap="square" rtlCol="0">
              <a:spAutoFit/>
            </a:bodyPr>
            <a:lstStyle/>
            <a:p>
              <a:r>
                <a:rPr lang="es-CL" b="1" dirty="0">
                  <a:solidFill>
                    <a:srgbClr val="741B47"/>
                  </a:solidFill>
                  <a:latin typeface="Calibri" panose="020F0502020204030204" pitchFamily="34" charset="0"/>
                  <a:cs typeface="Calibri" panose="020F0502020204030204" pitchFamily="34" charset="0"/>
                </a:rPr>
                <a:t>Manipular herramientas </a:t>
              </a:r>
              <a:r>
                <a:rPr lang="es-CL" dirty="0">
                  <a:latin typeface="Calibri" panose="020F0502020204030204" pitchFamily="34" charset="0"/>
                  <a:cs typeface="Calibri" panose="020F0502020204030204" pitchFamily="34" charset="0"/>
                </a:rPr>
                <a:t>cuidadosamente.</a:t>
              </a:r>
              <a:endParaRPr lang="es-CL" dirty="0">
                <a:solidFill>
                  <a:schemeClr val="bg1"/>
                </a:solidFill>
                <a:latin typeface="Calibri" panose="020F0502020204030204" pitchFamily="34" charset="0"/>
                <a:cs typeface="Calibri" panose="020F0502020204030204" pitchFamily="34" charset="0"/>
              </a:endParaRPr>
            </a:p>
          </p:txBody>
        </p:sp>
        <p:sp>
          <p:nvSpPr>
            <p:cNvPr id="10" name="CuadroTexto 9">
              <a:extLst>
                <a:ext uri="{FF2B5EF4-FFF2-40B4-BE49-F238E27FC236}">
                  <a16:creationId xmlns="" xmlns:a16="http://schemas.microsoft.com/office/drawing/2014/main" id="{18671F53-2B96-8942-85B4-386B3F4B62D2}"/>
                </a:ext>
              </a:extLst>
            </p:cNvPr>
            <p:cNvSpPr txBox="1"/>
            <p:nvPr/>
          </p:nvSpPr>
          <p:spPr>
            <a:xfrm>
              <a:off x="1229039" y="5420078"/>
              <a:ext cx="4758809" cy="307777"/>
            </a:xfrm>
            <a:prstGeom prst="rect">
              <a:avLst/>
            </a:prstGeom>
            <a:noFill/>
          </p:spPr>
          <p:txBody>
            <a:bodyPr wrap="square" rtlCol="0">
              <a:spAutoFit/>
            </a:bodyPr>
            <a:lstStyle/>
            <a:p>
              <a:r>
                <a:rPr lang="es-CL" b="1" dirty="0">
                  <a:solidFill>
                    <a:srgbClr val="741B47"/>
                  </a:solidFill>
                  <a:latin typeface="Calibri" panose="020F0502020204030204" pitchFamily="34" charset="0"/>
                  <a:cs typeface="Calibri" panose="020F0502020204030204" pitchFamily="34" charset="0"/>
                </a:rPr>
                <a:t>Asegurar la integridad física </a:t>
              </a:r>
              <a:r>
                <a:rPr lang="es-CL" dirty="0">
                  <a:latin typeface="Calibri" panose="020F0502020204030204" pitchFamily="34" charset="0"/>
                  <a:cs typeface="Calibri" panose="020F0502020204030204" pitchFamily="34" charset="0"/>
                </a:rPr>
                <a:t>propia y del grupo de trabajo.</a:t>
              </a:r>
              <a:endParaRPr lang="es-CL" dirty="0">
                <a:solidFill>
                  <a:schemeClr val="bg1"/>
                </a:solidFill>
                <a:latin typeface="Calibri" panose="020F0502020204030204" pitchFamily="34" charset="0"/>
                <a:cs typeface="Calibri" panose="020F0502020204030204" pitchFamily="34" charset="0"/>
              </a:endParaRPr>
            </a:p>
          </p:txBody>
        </p:sp>
        <p:sp>
          <p:nvSpPr>
            <p:cNvPr id="11" name="CuadroTexto 10">
              <a:extLst>
                <a:ext uri="{FF2B5EF4-FFF2-40B4-BE49-F238E27FC236}">
                  <a16:creationId xmlns="" xmlns:a16="http://schemas.microsoft.com/office/drawing/2014/main" id="{2CAC4266-EB99-D649-A6A1-4E0E356C243B}"/>
                </a:ext>
              </a:extLst>
            </p:cNvPr>
            <p:cNvSpPr txBox="1"/>
            <p:nvPr/>
          </p:nvSpPr>
          <p:spPr>
            <a:xfrm>
              <a:off x="1229039" y="5855944"/>
              <a:ext cx="7030065" cy="307777"/>
            </a:xfrm>
            <a:prstGeom prst="rect">
              <a:avLst/>
            </a:prstGeom>
            <a:noFill/>
          </p:spPr>
          <p:txBody>
            <a:bodyPr wrap="square" rtlCol="0">
              <a:spAutoFit/>
            </a:bodyPr>
            <a:lstStyle/>
            <a:p>
              <a:r>
                <a:rPr lang="es-CL" dirty="0">
                  <a:latin typeface="Calibri" panose="020F0502020204030204" pitchFamily="34" charset="0"/>
                  <a:cs typeface="Calibri" panose="020F0502020204030204" pitchFamily="34" charset="0"/>
                </a:rPr>
                <a:t>Circular solo por las </a:t>
              </a:r>
              <a:r>
                <a:rPr lang="es-CL" b="1" dirty="0">
                  <a:solidFill>
                    <a:srgbClr val="741B47"/>
                  </a:solidFill>
                  <a:latin typeface="Calibri" panose="020F0502020204030204" pitchFamily="34" charset="0"/>
                  <a:cs typeface="Calibri" panose="020F0502020204030204" pitchFamily="34" charset="0"/>
                </a:rPr>
                <a:t>zonas de seguridad </a:t>
              </a:r>
              <a:r>
                <a:rPr lang="es-CL" dirty="0">
                  <a:latin typeface="Calibri" panose="020F0502020204030204" pitchFamily="34" charset="0"/>
                  <a:cs typeface="Calibri" panose="020F0502020204030204" pitchFamily="34" charset="0"/>
                </a:rPr>
                <a:t>demarcadas.</a:t>
              </a:r>
              <a:endParaRPr lang="es-CL" dirty="0">
                <a:solidFill>
                  <a:schemeClr val="bg1"/>
                </a:solidFill>
                <a:latin typeface="Calibri" panose="020F0502020204030204" pitchFamily="34" charset="0"/>
                <a:cs typeface="Calibri" panose="020F0502020204030204" pitchFamily="34" charset="0"/>
              </a:endParaRPr>
            </a:p>
          </p:txBody>
        </p:sp>
        <p:sp>
          <p:nvSpPr>
            <p:cNvPr id="12" name="CuadroTexto 11">
              <a:extLst>
                <a:ext uri="{FF2B5EF4-FFF2-40B4-BE49-F238E27FC236}">
                  <a16:creationId xmlns="" xmlns:a16="http://schemas.microsoft.com/office/drawing/2014/main" id="{9495ED25-721F-8945-A20D-FF6ACD6D4796}"/>
                </a:ext>
              </a:extLst>
            </p:cNvPr>
            <p:cNvSpPr txBox="1"/>
            <p:nvPr/>
          </p:nvSpPr>
          <p:spPr>
            <a:xfrm>
              <a:off x="1229039" y="6291811"/>
              <a:ext cx="3883739" cy="523220"/>
            </a:xfrm>
            <a:prstGeom prst="rect">
              <a:avLst/>
            </a:prstGeom>
            <a:noFill/>
          </p:spPr>
          <p:txBody>
            <a:bodyPr wrap="square" rtlCol="0">
              <a:spAutoFit/>
            </a:bodyPr>
            <a:lstStyle/>
            <a:p>
              <a:r>
                <a:rPr lang="es-CL" dirty="0">
                  <a:latin typeface="Calibri" panose="020F0502020204030204" pitchFamily="34" charset="0"/>
                  <a:cs typeface="Calibri" panose="020F0502020204030204" pitchFamily="34" charset="0"/>
                </a:rPr>
                <a:t>Toda actividad debe desarrollarse </a:t>
              </a:r>
              <a:r>
                <a:rPr lang="es-CL" b="1" dirty="0">
                  <a:solidFill>
                    <a:srgbClr val="741B47"/>
                  </a:solidFill>
                  <a:latin typeface="Calibri" panose="020F0502020204030204" pitchFamily="34" charset="0"/>
                  <a:cs typeface="Calibri" panose="020F0502020204030204" pitchFamily="34" charset="0"/>
                </a:rPr>
                <a:t>bajo supervisión </a:t>
              </a:r>
              <a:r>
                <a:rPr lang="es-CL" dirty="0">
                  <a:latin typeface="Calibri" panose="020F0502020204030204" pitchFamily="34" charset="0"/>
                  <a:cs typeface="Calibri" panose="020F0502020204030204" pitchFamily="34" charset="0"/>
                </a:rPr>
                <a:t>de la persona a cargo del taller o laboratorio.</a:t>
              </a:r>
              <a:endParaRPr lang="es-CL" dirty="0">
                <a:solidFill>
                  <a:schemeClr val="bg1"/>
                </a:solidFill>
                <a:latin typeface="Calibri" panose="020F0502020204030204" pitchFamily="34" charset="0"/>
                <a:cs typeface="Calibri" panose="020F0502020204030204" pitchFamily="34" charset="0"/>
              </a:endParaRPr>
            </a:p>
          </p:txBody>
        </p:sp>
        <p:grpSp>
          <p:nvGrpSpPr>
            <p:cNvPr id="13" name="Grupo 12">
              <a:extLst>
                <a:ext uri="{FF2B5EF4-FFF2-40B4-BE49-F238E27FC236}">
                  <a16:creationId xmlns="" xmlns:a16="http://schemas.microsoft.com/office/drawing/2014/main" id="{0B16334B-AC31-E946-ACC1-729D15479827}"/>
                </a:ext>
              </a:extLst>
            </p:cNvPr>
            <p:cNvGrpSpPr/>
            <p:nvPr/>
          </p:nvGrpSpPr>
          <p:grpSpPr>
            <a:xfrm>
              <a:off x="-4655" y="1788831"/>
              <a:ext cx="1135367" cy="783005"/>
              <a:chOff x="-4655" y="1877319"/>
              <a:chExt cx="1135367" cy="783005"/>
            </a:xfrm>
          </p:grpSpPr>
          <p:sp>
            <p:nvSpPr>
              <p:cNvPr id="30" name="Redondear rectángulo de esquina del mismo lado 29">
                <a:extLst>
                  <a:ext uri="{FF2B5EF4-FFF2-40B4-BE49-F238E27FC236}">
                    <a16:creationId xmlns="" xmlns:a16="http://schemas.microsoft.com/office/drawing/2014/main" id="{4837F2B2-FEBE-EE40-85D1-27CAD4ECAAED}"/>
                  </a:ext>
                </a:extLst>
              </p:cNvPr>
              <p:cNvSpPr/>
              <p:nvPr/>
            </p:nvSpPr>
            <p:spPr>
              <a:xfrm rot="5400000">
                <a:off x="171526" y="1701138"/>
                <a:ext cx="783005" cy="1135367"/>
              </a:xfrm>
              <a:prstGeom prst="round2Same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31" name="Imagen 30">
                <a:extLst>
                  <a:ext uri="{FF2B5EF4-FFF2-40B4-BE49-F238E27FC236}">
                    <a16:creationId xmlns="" xmlns:a16="http://schemas.microsoft.com/office/drawing/2014/main" id="{14718693-36E4-CA47-8A40-9E835BDB42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197" y="2035280"/>
                <a:ext cx="629465" cy="530549"/>
              </a:xfrm>
              <a:prstGeom prst="rect">
                <a:avLst/>
              </a:prstGeom>
            </p:spPr>
          </p:pic>
        </p:grpSp>
        <p:sp>
          <p:nvSpPr>
            <p:cNvPr id="14" name="CuadroTexto 13">
              <a:extLst>
                <a:ext uri="{FF2B5EF4-FFF2-40B4-BE49-F238E27FC236}">
                  <a16:creationId xmlns="" xmlns:a16="http://schemas.microsoft.com/office/drawing/2014/main" id="{AC14F66D-DD46-B549-BFDA-1D3CFEF7A1CE}"/>
                </a:ext>
              </a:extLst>
            </p:cNvPr>
            <p:cNvSpPr txBox="1"/>
            <p:nvPr/>
          </p:nvSpPr>
          <p:spPr>
            <a:xfrm>
              <a:off x="1229039" y="3389206"/>
              <a:ext cx="7865800" cy="784830"/>
            </a:xfrm>
            <a:prstGeom prst="rect">
              <a:avLst/>
            </a:prstGeom>
            <a:noFill/>
          </p:spPr>
          <p:txBody>
            <a:bodyPr wrap="square" rtlCol="0">
              <a:spAutoFit/>
            </a:bodyPr>
            <a:lstStyle/>
            <a:p>
              <a:r>
                <a:rPr lang="es-CL" sz="1600" b="1" dirty="0">
                  <a:solidFill>
                    <a:srgbClr val="741B47"/>
                  </a:solidFill>
                  <a:latin typeface="Calibri" panose="020F0502020204030204" pitchFamily="34" charset="0"/>
                  <a:cs typeface="Calibri" panose="020F0502020204030204" pitchFamily="34" charset="0"/>
                </a:rPr>
                <a:t>PROTECCIÓN OBLIGATORIA DE LAS MANOS: </a:t>
              </a:r>
              <a:r>
                <a:rPr lang="es-CL" dirty="0">
                  <a:solidFill>
                    <a:schemeClr val="tx1"/>
                  </a:solidFill>
                  <a:latin typeface="Calibri" panose="020F0502020204030204" pitchFamily="34" charset="0"/>
                  <a:cs typeface="Calibri" panose="020F0502020204030204" pitchFamily="34" charset="0"/>
                </a:rPr>
                <a:t>Se utilizarán siempre guantes de protección cuando se manipulen cualquier tipo de fluidos, en uso de herramientas e intervención del motor, desarme de partes y trabajo en sistemas eléctricos. </a:t>
              </a:r>
            </a:p>
          </p:txBody>
        </p:sp>
        <p:grpSp>
          <p:nvGrpSpPr>
            <p:cNvPr id="15" name="Grupo 14">
              <a:extLst>
                <a:ext uri="{FF2B5EF4-FFF2-40B4-BE49-F238E27FC236}">
                  <a16:creationId xmlns="" xmlns:a16="http://schemas.microsoft.com/office/drawing/2014/main" id="{93A09434-E7C2-1B4D-99BF-6DE5CCC46E1D}"/>
                </a:ext>
              </a:extLst>
            </p:cNvPr>
            <p:cNvGrpSpPr/>
            <p:nvPr/>
          </p:nvGrpSpPr>
          <p:grpSpPr>
            <a:xfrm>
              <a:off x="-4655" y="2661654"/>
              <a:ext cx="1135367" cy="783005"/>
              <a:chOff x="-4655" y="2735448"/>
              <a:chExt cx="1135367" cy="783005"/>
            </a:xfrm>
          </p:grpSpPr>
          <p:sp>
            <p:nvSpPr>
              <p:cNvPr id="28" name="Redondear rectángulo de esquina del mismo lado 27">
                <a:extLst>
                  <a:ext uri="{FF2B5EF4-FFF2-40B4-BE49-F238E27FC236}">
                    <a16:creationId xmlns="" xmlns:a16="http://schemas.microsoft.com/office/drawing/2014/main" id="{51E72755-75FD-D445-B398-C661384B73B2}"/>
                  </a:ext>
                </a:extLst>
              </p:cNvPr>
              <p:cNvSpPr/>
              <p:nvPr/>
            </p:nvSpPr>
            <p:spPr>
              <a:xfrm rot="5400000">
                <a:off x="171526" y="2559267"/>
                <a:ext cx="783005" cy="1135367"/>
              </a:xfrm>
              <a:prstGeom prst="round2Same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29" name="Imagen 28">
                <a:extLst>
                  <a:ext uri="{FF2B5EF4-FFF2-40B4-BE49-F238E27FC236}">
                    <a16:creationId xmlns="" xmlns:a16="http://schemas.microsoft.com/office/drawing/2014/main" id="{FF0846C5-A97D-8B4B-B7A0-808CDE6665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947" y="2879412"/>
                <a:ext cx="639965" cy="539399"/>
              </a:xfrm>
              <a:prstGeom prst="rect">
                <a:avLst/>
              </a:prstGeom>
            </p:spPr>
          </p:pic>
        </p:grpSp>
        <p:grpSp>
          <p:nvGrpSpPr>
            <p:cNvPr id="16" name="Grupo 15">
              <a:extLst>
                <a:ext uri="{FF2B5EF4-FFF2-40B4-BE49-F238E27FC236}">
                  <a16:creationId xmlns="" xmlns:a16="http://schemas.microsoft.com/office/drawing/2014/main" id="{97E5C18F-833A-374C-9BF8-16C974EDE693}"/>
                </a:ext>
              </a:extLst>
            </p:cNvPr>
            <p:cNvGrpSpPr/>
            <p:nvPr/>
          </p:nvGrpSpPr>
          <p:grpSpPr>
            <a:xfrm>
              <a:off x="-4655" y="3534477"/>
              <a:ext cx="1135367" cy="783005"/>
              <a:chOff x="-4655" y="3593577"/>
              <a:chExt cx="1135367" cy="783005"/>
            </a:xfrm>
          </p:grpSpPr>
          <p:sp>
            <p:nvSpPr>
              <p:cNvPr id="26" name="Redondear rectángulo de esquina del mismo lado 25">
                <a:extLst>
                  <a:ext uri="{FF2B5EF4-FFF2-40B4-BE49-F238E27FC236}">
                    <a16:creationId xmlns="" xmlns:a16="http://schemas.microsoft.com/office/drawing/2014/main" id="{3BFF36EA-2213-E740-B84A-968B92F27534}"/>
                  </a:ext>
                </a:extLst>
              </p:cNvPr>
              <p:cNvSpPr/>
              <p:nvPr/>
            </p:nvSpPr>
            <p:spPr>
              <a:xfrm rot="5400000">
                <a:off x="171526" y="3417396"/>
                <a:ext cx="783005" cy="1135367"/>
              </a:xfrm>
              <a:prstGeom prst="round2Same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27" name="Imagen 26">
                <a:extLst>
                  <a:ext uri="{FF2B5EF4-FFF2-40B4-BE49-F238E27FC236}">
                    <a16:creationId xmlns="" xmlns:a16="http://schemas.microsoft.com/office/drawing/2014/main" id="{052D3CB4-51AA-004E-9C95-415E13C436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751" y="3729725"/>
                <a:ext cx="602356" cy="507700"/>
              </a:xfrm>
              <a:prstGeom prst="rect">
                <a:avLst/>
              </a:prstGeom>
            </p:spPr>
          </p:pic>
        </p:grpSp>
        <p:grpSp>
          <p:nvGrpSpPr>
            <p:cNvPr id="17" name="Grupo 16">
              <a:extLst>
                <a:ext uri="{FF2B5EF4-FFF2-40B4-BE49-F238E27FC236}">
                  <a16:creationId xmlns="" xmlns:a16="http://schemas.microsoft.com/office/drawing/2014/main" id="{8D814617-59D0-9948-9A19-026F5AD75856}"/>
                </a:ext>
              </a:extLst>
            </p:cNvPr>
            <p:cNvGrpSpPr/>
            <p:nvPr/>
          </p:nvGrpSpPr>
          <p:grpSpPr>
            <a:xfrm>
              <a:off x="-4655" y="4407300"/>
              <a:ext cx="1135367" cy="783005"/>
              <a:chOff x="-4655" y="4451706"/>
              <a:chExt cx="1135367" cy="783005"/>
            </a:xfrm>
          </p:grpSpPr>
          <p:sp>
            <p:nvSpPr>
              <p:cNvPr id="24" name="Redondear rectángulo de esquina del mismo lado 23">
                <a:extLst>
                  <a:ext uri="{FF2B5EF4-FFF2-40B4-BE49-F238E27FC236}">
                    <a16:creationId xmlns="" xmlns:a16="http://schemas.microsoft.com/office/drawing/2014/main" id="{B55E0647-D6FD-C342-9166-13D6BE8781F8}"/>
                  </a:ext>
                </a:extLst>
              </p:cNvPr>
              <p:cNvSpPr/>
              <p:nvPr/>
            </p:nvSpPr>
            <p:spPr>
              <a:xfrm rot="5400000">
                <a:off x="171526" y="4275525"/>
                <a:ext cx="783005" cy="1135367"/>
              </a:xfrm>
              <a:prstGeom prst="round2Same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25" name="Imagen 24">
                <a:extLst>
                  <a:ext uri="{FF2B5EF4-FFF2-40B4-BE49-F238E27FC236}">
                    <a16:creationId xmlns="" xmlns:a16="http://schemas.microsoft.com/office/drawing/2014/main" id="{14260727-30AD-B148-A60E-2301CA86289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2982" y="4590635"/>
                <a:ext cx="610125" cy="514248"/>
              </a:xfrm>
              <a:prstGeom prst="rect">
                <a:avLst/>
              </a:prstGeom>
            </p:spPr>
          </p:pic>
        </p:grpSp>
        <p:grpSp>
          <p:nvGrpSpPr>
            <p:cNvPr id="18" name="Grupo 17">
              <a:extLst>
                <a:ext uri="{FF2B5EF4-FFF2-40B4-BE49-F238E27FC236}">
                  <a16:creationId xmlns="" xmlns:a16="http://schemas.microsoft.com/office/drawing/2014/main" id="{6E7F886C-6066-A34B-BDA3-94ABAB3EDD38}"/>
                </a:ext>
              </a:extLst>
            </p:cNvPr>
            <p:cNvGrpSpPr/>
            <p:nvPr/>
          </p:nvGrpSpPr>
          <p:grpSpPr>
            <a:xfrm>
              <a:off x="-4655" y="6167965"/>
              <a:ext cx="1135367" cy="783005"/>
              <a:chOff x="-4655" y="6167965"/>
              <a:chExt cx="1135367" cy="783005"/>
            </a:xfrm>
          </p:grpSpPr>
          <p:sp>
            <p:nvSpPr>
              <p:cNvPr id="22" name="Redondear rectángulo de esquina del mismo lado 21">
                <a:extLst>
                  <a:ext uri="{FF2B5EF4-FFF2-40B4-BE49-F238E27FC236}">
                    <a16:creationId xmlns="" xmlns:a16="http://schemas.microsoft.com/office/drawing/2014/main" id="{D5E01613-13FD-E848-A944-30077977E1C4}"/>
                  </a:ext>
                </a:extLst>
              </p:cNvPr>
              <p:cNvSpPr/>
              <p:nvPr/>
            </p:nvSpPr>
            <p:spPr>
              <a:xfrm rot="5400000">
                <a:off x="171526" y="5991784"/>
                <a:ext cx="783005" cy="1135367"/>
              </a:xfrm>
              <a:prstGeom prst="round2Same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23" name="Imagen 22">
                <a:extLst>
                  <a:ext uri="{FF2B5EF4-FFF2-40B4-BE49-F238E27FC236}">
                    <a16:creationId xmlns="" xmlns:a16="http://schemas.microsoft.com/office/drawing/2014/main" id="{E8764492-D9F2-2740-96D4-6663CDB427C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8928" y="6295340"/>
                <a:ext cx="666001" cy="561343"/>
              </a:xfrm>
              <a:prstGeom prst="rect">
                <a:avLst/>
              </a:prstGeom>
            </p:spPr>
          </p:pic>
        </p:grpSp>
        <p:grpSp>
          <p:nvGrpSpPr>
            <p:cNvPr id="19" name="Grupo 18">
              <a:extLst>
                <a:ext uri="{FF2B5EF4-FFF2-40B4-BE49-F238E27FC236}">
                  <a16:creationId xmlns="" xmlns:a16="http://schemas.microsoft.com/office/drawing/2014/main" id="{DEB646AB-4DF3-CE46-986E-EE2CDF5BD294}"/>
                </a:ext>
              </a:extLst>
            </p:cNvPr>
            <p:cNvGrpSpPr/>
            <p:nvPr/>
          </p:nvGrpSpPr>
          <p:grpSpPr>
            <a:xfrm>
              <a:off x="-4655" y="5280123"/>
              <a:ext cx="1135367" cy="798022"/>
              <a:chOff x="-4655" y="5309835"/>
              <a:chExt cx="1135367" cy="798022"/>
            </a:xfrm>
          </p:grpSpPr>
          <p:sp>
            <p:nvSpPr>
              <p:cNvPr id="20" name="Redondear rectángulo de esquina del mismo lado 19">
                <a:extLst>
                  <a:ext uri="{FF2B5EF4-FFF2-40B4-BE49-F238E27FC236}">
                    <a16:creationId xmlns="" xmlns:a16="http://schemas.microsoft.com/office/drawing/2014/main" id="{2F965552-99F4-4042-BC53-58DA1ED16C7D}"/>
                  </a:ext>
                </a:extLst>
              </p:cNvPr>
              <p:cNvSpPr/>
              <p:nvPr/>
            </p:nvSpPr>
            <p:spPr>
              <a:xfrm rot="5400000">
                <a:off x="171526" y="5133654"/>
                <a:ext cx="783005" cy="1135367"/>
              </a:xfrm>
              <a:prstGeom prst="round2Same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21" name="Imagen 20">
                <a:extLst>
                  <a:ext uri="{FF2B5EF4-FFF2-40B4-BE49-F238E27FC236}">
                    <a16:creationId xmlns="" xmlns:a16="http://schemas.microsoft.com/office/drawing/2014/main" id="{0A471915-2BCB-D441-80E7-33098FFA890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9406134">
                <a:off x="141403" y="5342117"/>
                <a:ext cx="908505" cy="765740"/>
              </a:xfrm>
              <a:prstGeom prst="rect">
                <a:avLst/>
              </a:prstGeom>
            </p:spPr>
          </p:pic>
        </p:grpSp>
      </p:grpSp>
      <p:pic>
        <p:nvPicPr>
          <p:cNvPr id="34" name="Imagen 33">
            <a:extLst>
              <a:ext uri="{FF2B5EF4-FFF2-40B4-BE49-F238E27FC236}">
                <a16:creationId xmlns="" xmlns:a16="http://schemas.microsoft.com/office/drawing/2014/main" id="{6BF48101-28DB-1D4F-A5CE-F9174F07247E}"/>
              </a:ext>
            </a:extLst>
          </p:cNvPr>
          <p:cNvPicPr>
            <a:picLocks noChangeAspect="1"/>
          </p:cNvPicPr>
          <p:nvPr/>
        </p:nvPicPr>
        <p:blipFill>
          <a:blip r:embed="rId8"/>
          <a:srcRect/>
          <a:stretch/>
        </p:blipFill>
        <p:spPr>
          <a:xfrm>
            <a:off x="5120008" y="4762609"/>
            <a:ext cx="4378772" cy="3393549"/>
          </a:xfrm>
          <a:prstGeom prst="rect">
            <a:avLst/>
          </a:prstGeom>
        </p:spPr>
      </p:pic>
      <p:sp>
        <p:nvSpPr>
          <p:cNvPr id="35" name="Google Shape;92;p3"/>
          <p:cNvSpPr txBox="1"/>
          <p:nvPr/>
        </p:nvSpPr>
        <p:spPr>
          <a:xfrm>
            <a:off x="8170652" y="288449"/>
            <a:ext cx="1166700" cy="3477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b="1" i="0" u="none" strike="noStrike" cap="none" dirty="0" smtClean="0">
                <a:solidFill>
                  <a:schemeClr val="tx1"/>
                </a:solidFill>
                <a:latin typeface="Calibri"/>
                <a:ea typeface="Calibri"/>
                <a:cs typeface="Calibri"/>
                <a:sym typeface="Calibri"/>
              </a:rPr>
              <a:t>¡</a:t>
            </a:r>
            <a:r>
              <a:rPr lang="en-US" b="1" i="0" u="none" strike="noStrike" cap="none" dirty="0" err="1" smtClean="0">
                <a:solidFill>
                  <a:schemeClr val="tx1"/>
                </a:solidFill>
                <a:latin typeface="Calibri"/>
                <a:ea typeface="Calibri"/>
                <a:cs typeface="Calibri"/>
                <a:sym typeface="Calibri"/>
              </a:rPr>
              <a:t>Atención</a:t>
            </a:r>
            <a:r>
              <a:rPr lang="en-US" b="1" i="0" u="none" strike="noStrike" cap="none" dirty="0" smtClean="0">
                <a:solidFill>
                  <a:schemeClr val="tx1"/>
                </a:solidFill>
                <a:latin typeface="Calibri"/>
                <a:ea typeface="Calibri"/>
                <a:cs typeface="Calibri"/>
                <a:sym typeface="Calibri"/>
              </a:rPr>
              <a:t>!</a:t>
            </a:r>
            <a:endParaRPr b="1" i="0" u="none" strike="noStrike" cap="none" dirty="0">
              <a:solidFill>
                <a:schemeClr val="tx1"/>
              </a:solidFill>
              <a:latin typeface="Calibri"/>
              <a:ea typeface="Calibri"/>
              <a:cs typeface="Calibri"/>
              <a:sym typeface="Calibri"/>
            </a:endParaRPr>
          </a:p>
        </p:txBody>
      </p:sp>
    </p:spTree>
    <p:extLst>
      <p:ext uri="{BB962C8B-B14F-4D97-AF65-F5344CB8AC3E}">
        <p14:creationId xmlns:p14="http://schemas.microsoft.com/office/powerpoint/2010/main" val="39189788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23;p16"/>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marL="0" lvl="0" indent="0" algn="l" rtl="0">
              <a:lnSpc>
                <a:spcPct val="80000"/>
              </a:lnSpc>
              <a:spcBef>
                <a:spcPts val="0"/>
              </a:spcBef>
              <a:spcAft>
                <a:spcPts val="0"/>
              </a:spcAft>
              <a:buNone/>
            </a:pPr>
            <a:r>
              <a:rPr lang="es-419" sz="2800" b="1" dirty="0">
                <a:solidFill>
                  <a:srgbClr val="741B47"/>
                </a:solidFill>
                <a:latin typeface="Calibri" panose="020F0502020204030204" pitchFamily="34" charset="0"/>
                <a:ea typeface="Roboto"/>
                <a:cs typeface="Calibri" panose="020F0502020204030204" pitchFamily="34" charset="0"/>
                <a:sym typeface="Roboto"/>
              </a:rPr>
              <a:t>ACTIVIDAD PRÁCTICA</a:t>
            </a:r>
            <a:endParaRPr sz="3100" b="1" dirty="0">
              <a:solidFill>
                <a:srgbClr val="741B47"/>
              </a:solidFill>
              <a:latin typeface="Calibri" panose="020F0502020204030204" pitchFamily="34" charset="0"/>
              <a:ea typeface="Roboto"/>
              <a:cs typeface="Calibri" panose="020F0502020204030204" pitchFamily="34" charset="0"/>
              <a:sym typeface="Roboto"/>
            </a:endParaRPr>
          </a:p>
        </p:txBody>
      </p:sp>
      <p:sp>
        <p:nvSpPr>
          <p:cNvPr id="3" name="Google Shape;82;p14"/>
          <p:cNvSpPr txBox="1"/>
          <p:nvPr/>
        </p:nvSpPr>
        <p:spPr>
          <a:xfrm>
            <a:off x="3618271" y="1224708"/>
            <a:ext cx="559356" cy="409500"/>
          </a:xfrm>
          <a:prstGeom prst="rect">
            <a:avLst/>
          </a:prstGeom>
          <a:noFill/>
          <a:ln>
            <a:noFill/>
          </a:ln>
        </p:spPr>
        <p:txBody>
          <a:bodyPr spcFirstLastPara="1" wrap="square" lIns="91425" tIns="91425" rIns="91425" bIns="91425" anchor="ctr" anchorCtr="0">
            <a:noAutofit/>
          </a:bodyPr>
          <a:lstStyle/>
          <a:p>
            <a:pPr marL="0" lvl="0" indent="0" algn="r" rtl="0">
              <a:lnSpc>
                <a:spcPct val="90000"/>
              </a:lnSpc>
              <a:spcBef>
                <a:spcPts val="0"/>
              </a:spcBef>
              <a:spcAft>
                <a:spcPts val="0"/>
              </a:spcAft>
              <a:buNone/>
            </a:pPr>
            <a:r>
              <a:rPr lang="es-419" sz="6000" dirty="0">
                <a:solidFill>
                  <a:schemeClr val="bg1"/>
                </a:solidFill>
                <a:latin typeface="Calibri" panose="020F0502020204030204" pitchFamily="34" charset="0"/>
                <a:ea typeface="Roboto"/>
                <a:cs typeface="Calibri" panose="020F0502020204030204" pitchFamily="34" charset="0"/>
                <a:sym typeface="Roboto"/>
              </a:rPr>
              <a:t>8</a:t>
            </a:r>
            <a:endParaRPr sz="6000" dirty="0">
              <a:solidFill>
                <a:schemeClr val="bg1"/>
              </a:solidFill>
              <a:latin typeface="Calibri" panose="020F0502020204030204" pitchFamily="34" charset="0"/>
              <a:cs typeface="Calibri" panose="020F0502020204030204" pitchFamily="34" charset="0"/>
            </a:endParaRPr>
          </a:p>
        </p:txBody>
      </p:sp>
      <p:sp>
        <p:nvSpPr>
          <p:cNvPr id="4" name="Google Shape;73;p14"/>
          <p:cNvSpPr/>
          <p:nvPr/>
        </p:nvSpPr>
        <p:spPr>
          <a:xfrm>
            <a:off x="375975" y="2370247"/>
            <a:ext cx="8839201" cy="3238192"/>
          </a:xfrm>
          <a:prstGeom prst="roundRect">
            <a:avLst>
              <a:gd name="adj" fmla="val 16667"/>
            </a:avLst>
          </a:prstGeom>
          <a:solidFill>
            <a:schemeClr val="bg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419"/>
              <a:t>    </a:t>
            </a:r>
            <a:endParaRPr/>
          </a:p>
        </p:txBody>
      </p:sp>
      <p:sp>
        <p:nvSpPr>
          <p:cNvPr id="6" name="Google Shape;83;p14"/>
          <p:cNvSpPr txBox="1"/>
          <p:nvPr/>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lvl="0"/>
            <a:r>
              <a:rPr lang="es-419" sz="1100" dirty="0">
                <a:latin typeface="Calibri" panose="020F0502020204030204" pitchFamily="34" charset="0"/>
                <a:ea typeface="Roboto Medium"/>
                <a:cs typeface="Calibri" panose="020F0502020204030204" pitchFamily="34" charset="0"/>
                <a:sym typeface="Roboto Medium"/>
              </a:rPr>
              <a:t>17</a:t>
            </a:r>
            <a:r>
              <a:rPr lang="es-419" sz="1100" dirty="0">
                <a:solidFill>
                  <a:srgbClr val="741B47"/>
                </a:solidFill>
                <a:latin typeface="Calibri" panose="020F0502020204030204" pitchFamily="34" charset="0"/>
                <a:ea typeface="Roboto Medium"/>
                <a:cs typeface="Calibri" panose="020F0502020204030204" pitchFamily="34" charset="0"/>
                <a:sym typeface="Roboto Medium"/>
              </a:rPr>
              <a:t>     </a:t>
            </a:r>
            <a:r>
              <a:rPr lang="es-CL" sz="1100" dirty="0">
                <a:solidFill>
                  <a:srgbClr val="741B47"/>
                </a:solidFill>
                <a:latin typeface="Calibri" panose="020F0502020204030204" pitchFamily="34" charset="0"/>
                <a:ea typeface="Roboto Medium"/>
                <a:cs typeface="Calibri" panose="020F0502020204030204" pitchFamily="34" charset="0"/>
                <a:sym typeface="Roboto Medium"/>
              </a:rPr>
              <a:t>MECÁNICA AUTOMOTRIZ</a:t>
            </a:r>
            <a:r>
              <a:rPr lang="es-CL" sz="1100" dirty="0">
                <a:latin typeface="Calibri" panose="020F0502020204030204" pitchFamily="34" charset="0"/>
                <a:ea typeface="Roboto Medium"/>
                <a:cs typeface="Calibri" panose="020F0502020204030204" pitchFamily="34" charset="0"/>
                <a:sym typeface="Roboto Medium"/>
              </a:rPr>
              <a:t> | 3° Medio | Presentación</a:t>
            </a:r>
            <a:endParaRPr lang="es-CL" sz="1100" dirty="0">
              <a:solidFill>
                <a:srgbClr val="741B47"/>
              </a:solidFill>
              <a:latin typeface="Calibri" panose="020F0502020204030204" pitchFamily="34" charset="0"/>
              <a:ea typeface="Roboto"/>
              <a:cs typeface="Calibri" panose="020F0502020204030204" pitchFamily="34" charset="0"/>
              <a:sym typeface="Roboto"/>
            </a:endParaRPr>
          </a:p>
        </p:txBody>
      </p:sp>
      <p:sp>
        <p:nvSpPr>
          <p:cNvPr id="7" name="Rectángulo 6"/>
          <p:cNvSpPr/>
          <p:nvPr/>
        </p:nvSpPr>
        <p:spPr>
          <a:xfrm>
            <a:off x="5279923" y="7354529"/>
            <a:ext cx="2723535" cy="2051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 name="Google Shape;70;p14">
            <a:extLst>
              <a:ext uri="{FF2B5EF4-FFF2-40B4-BE49-F238E27FC236}">
                <a16:creationId xmlns="" xmlns:a16="http://schemas.microsoft.com/office/drawing/2014/main" id="{3C5EA18A-4979-4B4F-89E8-76D78BAC99AB}"/>
              </a:ext>
            </a:extLst>
          </p:cNvPr>
          <p:cNvSpPr txBox="1">
            <a:spLocks/>
          </p:cNvSpPr>
          <p:nvPr/>
        </p:nvSpPr>
        <p:spPr>
          <a:xfrm>
            <a:off x="366450" y="1220100"/>
            <a:ext cx="4700400" cy="153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dk1"/>
              </a:buClr>
              <a:buSzPts val="1100"/>
            </a:pPr>
            <a:r>
              <a:rPr lang="es-419" b="1" dirty="0">
                <a:latin typeface="Calibri" panose="020F0502020204030204" pitchFamily="34" charset="0"/>
                <a:ea typeface="Roboto"/>
                <a:cs typeface="Calibri" panose="020F0502020204030204" pitchFamily="34" charset="0"/>
                <a:sym typeface="Roboto"/>
              </a:rPr>
              <a:t>¡PRACTIQUEMOS!</a:t>
            </a:r>
          </a:p>
          <a:p>
            <a:endParaRPr lang="es-419" b="1" dirty="0">
              <a:latin typeface="Calibri" panose="020F0502020204030204" pitchFamily="34" charset="0"/>
              <a:ea typeface="Roboto"/>
              <a:cs typeface="Calibri" panose="020F0502020204030204" pitchFamily="34" charset="0"/>
              <a:sym typeface="Roboto"/>
            </a:endParaRPr>
          </a:p>
        </p:txBody>
      </p:sp>
      <p:pic>
        <p:nvPicPr>
          <p:cNvPr id="14" name="Imagen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8464" y="2370247"/>
            <a:ext cx="4539997" cy="5336912"/>
          </a:xfrm>
          <a:prstGeom prst="rect">
            <a:avLst/>
          </a:prstGeom>
        </p:spPr>
      </p:pic>
      <p:sp>
        <p:nvSpPr>
          <p:cNvPr id="16" name="Google Shape;80;p14"/>
          <p:cNvSpPr txBox="1"/>
          <p:nvPr/>
        </p:nvSpPr>
        <p:spPr>
          <a:xfrm>
            <a:off x="958647" y="3602077"/>
            <a:ext cx="4704736" cy="774531"/>
          </a:xfrm>
          <a:prstGeom prst="rect">
            <a:avLst/>
          </a:prstGeom>
          <a:noFill/>
          <a:ln>
            <a:noFill/>
          </a:ln>
        </p:spPr>
        <p:txBody>
          <a:bodyPr spcFirstLastPara="1" wrap="square" lIns="91425" tIns="91425" rIns="91425" bIns="91425" anchor="ctr" anchorCtr="0">
            <a:noAutofit/>
          </a:bodyPr>
          <a:lstStyle/>
          <a:p>
            <a:pPr lvl="0">
              <a:lnSpc>
                <a:spcPct val="115000"/>
              </a:lnSpc>
            </a:pPr>
            <a:r>
              <a:rPr lang="es-CL" sz="2000" dirty="0">
                <a:solidFill>
                  <a:srgbClr val="741B47"/>
                </a:solidFill>
                <a:latin typeface="Calibri" panose="020F0502020204030204" pitchFamily="34" charset="0"/>
                <a:ea typeface="Roboto"/>
                <a:cs typeface="Calibri" panose="020F0502020204030204" pitchFamily="34" charset="0"/>
                <a:sym typeface="Roboto"/>
              </a:rPr>
              <a:t>LEY </a:t>
            </a:r>
            <a:r>
              <a:rPr lang="es-CL" sz="2000" b="1" dirty="0">
                <a:solidFill>
                  <a:srgbClr val="741B47"/>
                </a:solidFill>
                <a:latin typeface="Calibri" panose="020F0502020204030204" pitchFamily="34" charset="0"/>
                <a:ea typeface="Roboto"/>
                <a:cs typeface="Calibri" panose="020F0502020204030204" pitchFamily="34" charset="0"/>
                <a:sym typeface="Roboto"/>
              </a:rPr>
              <a:t>DE OHM</a:t>
            </a:r>
          </a:p>
          <a:p>
            <a:pPr lvl="0">
              <a:lnSpc>
                <a:spcPct val="115000"/>
              </a:lnSpc>
            </a:pPr>
            <a:endParaRPr lang="es-CL" sz="1600" dirty="0">
              <a:latin typeface="Calibri" panose="020F0502020204030204" pitchFamily="34" charset="0"/>
              <a:ea typeface="Roboto"/>
              <a:cs typeface="Calibri" panose="020F0502020204030204" pitchFamily="34" charset="0"/>
              <a:sym typeface="Roboto"/>
            </a:endParaRPr>
          </a:p>
          <a:p>
            <a:pPr>
              <a:lnSpc>
                <a:spcPct val="115000"/>
              </a:lnSpc>
            </a:pPr>
            <a:r>
              <a:rPr lang="es-CL" sz="1600" dirty="0">
                <a:latin typeface="Calibri" panose="020F0502020204030204" pitchFamily="34" charset="0"/>
                <a:ea typeface="Roboto"/>
                <a:cs typeface="Calibri" panose="020F0502020204030204" pitchFamily="34" charset="0"/>
                <a:sym typeface="Roboto"/>
              </a:rPr>
              <a:t>Ahora realizaremos una </a:t>
            </a:r>
            <a:r>
              <a:rPr lang="es-CL" sz="1600" dirty="0">
                <a:solidFill>
                  <a:schemeClr val="tx1"/>
                </a:solidFill>
                <a:latin typeface="Calibri" panose="020F0502020204030204" pitchFamily="34" charset="0"/>
                <a:ea typeface="Roboto"/>
                <a:cs typeface="Calibri" panose="020F0502020204030204" pitchFamily="34" charset="0"/>
                <a:sym typeface="Roboto"/>
              </a:rPr>
              <a:t>actividad práctica.</a:t>
            </a:r>
          </a:p>
          <a:p>
            <a:pPr>
              <a:lnSpc>
                <a:spcPct val="115000"/>
              </a:lnSpc>
            </a:pPr>
            <a:r>
              <a:rPr lang="es-CL" sz="1600" dirty="0">
                <a:latin typeface="Calibri" panose="020F0502020204030204" pitchFamily="34" charset="0"/>
                <a:ea typeface="Roboto"/>
                <a:cs typeface="Calibri" panose="020F0502020204030204" pitchFamily="34" charset="0"/>
                <a:sym typeface="Roboto"/>
              </a:rPr>
              <a:t>Te sugerimos </a:t>
            </a:r>
            <a:r>
              <a:rPr lang="es-CL" sz="1600" b="1" dirty="0">
                <a:solidFill>
                  <a:srgbClr val="76384D"/>
                </a:solidFill>
                <a:latin typeface="Calibri" panose="020F0502020204030204" pitchFamily="34" charset="0"/>
                <a:ea typeface="Roboto"/>
                <a:cs typeface="Calibri" panose="020F0502020204030204" pitchFamily="34" charset="0"/>
                <a:sym typeface="Roboto"/>
              </a:rPr>
              <a:t>seguir las instrucciones </a:t>
            </a:r>
            <a:r>
              <a:rPr lang="es-CL" sz="1600" dirty="0">
                <a:latin typeface="Calibri" panose="020F0502020204030204" pitchFamily="34" charset="0"/>
                <a:ea typeface="Roboto"/>
                <a:cs typeface="Calibri" panose="020F0502020204030204" pitchFamily="34" charset="0"/>
                <a:sym typeface="Roboto"/>
              </a:rPr>
              <a:t>que van</a:t>
            </a:r>
          </a:p>
          <a:p>
            <a:pPr>
              <a:lnSpc>
                <a:spcPct val="115000"/>
              </a:lnSpc>
            </a:pPr>
            <a:r>
              <a:rPr lang="es-CL" sz="1600" dirty="0">
                <a:latin typeface="Calibri" panose="020F0502020204030204" pitchFamily="34" charset="0"/>
                <a:ea typeface="Roboto"/>
                <a:cs typeface="Calibri" panose="020F0502020204030204" pitchFamily="34" charset="0"/>
                <a:sym typeface="Roboto"/>
              </a:rPr>
              <a:t>Adjuntas en la guía que el profesor te entregará.</a:t>
            </a:r>
            <a:endParaRPr lang="es-CL" sz="1600" b="1" dirty="0">
              <a:solidFill>
                <a:srgbClr val="76384D"/>
              </a:solidFill>
              <a:latin typeface="Calibri" panose="020F0502020204030204" pitchFamily="34" charset="0"/>
              <a:ea typeface="Roboto"/>
              <a:cs typeface="Calibri" panose="020F0502020204030204" pitchFamily="34" charset="0"/>
              <a:sym typeface="Roboto"/>
            </a:endParaRPr>
          </a:p>
        </p:txBody>
      </p:sp>
    </p:spTree>
    <p:extLst>
      <p:ext uri="{BB962C8B-B14F-4D97-AF65-F5344CB8AC3E}">
        <p14:creationId xmlns:p14="http://schemas.microsoft.com/office/powerpoint/2010/main" val="27618424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Google Shape;73;p14"/>
          <p:cNvSpPr/>
          <p:nvPr/>
        </p:nvSpPr>
        <p:spPr>
          <a:xfrm>
            <a:off x="383456" y="2370247"/>
            <a:ext cx="8839201" cy="3238192"/>
          </a:xfrm>
          <a:prstGeom prst="roundRect">
            <a:avLst>
              <a:gd name="adj" fmla="val 16667"/>
            </a:avLst>
          </a:prstGeom>
          <a:solidFill>
            <a:schemeClr val="bg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419"/>
              <a:t>    </a:t>
            </a:r>
            <a:endParaRPr/>
          </a:p>
        </p:txBody>
      </p:sp>
      <p:sp>
        <p:nvSpPr>
          <p:cNvPr id="8" name="Google Shape;80;p14"/>
          <p:cNvSpPr txBox="1"/>
          <p:nvPr/>
        </p:nvSpPr>
        <p:spPr>
          <a:xfrm>
            <a:off x="945293" y="3562128"/>
            <a:ext cx="4713171" cy="774531"/>
          </a:xfrm>
          <a:prstGeom prst="rect">
            <a:avLst/>
          </a:prstGeom>
          <a:noFill/>
          <a:ln>
            <a:noFill/>
          </a:ln>
        </p:spPr>
        <p:txBody>
          <a:bodyPr spcFirstLastPara="1" wrap="square" lIns="91425" tIns="91425" rIns="91425" bIns="91425" anchor="ctr" anchorCtr="0">
            <a:noAutofit/>
          </a:bodyPr>
          <a:lstStyle/>
          <a:p>
            <a:pPr lvl="0">
              <a:lnSpc>
                <a:spcPct val="115000"/>
              </a:lnSpc>
            </a:pPr>
            <a:r>
              <a:rPr lang="es-CL" sz="2000" dirty="0">
                <a:solidFill>
                  <a:srgbClr val="741B47"/>
                </a:solidFill>
                <a:latin typeface="Calibri" panose="020F0502020204030204" pitchFamily="34" charset="0"/>
                <a:ea typeface="Roboto"/>
                <a:cs typeface="Calibri" panose="020F0502020204030204" pitchFamily="34" charset="0"/>
                <a:sym typeface="Roboto"/>
              </a:rPr>
              <a:t>LEY </a:t>
            </a:r>
            <a:r>
              <a:rPr lang="es-CL" sz="2000" b="1" dirty="0">
                <a:solidFill>
                  <a:srgbClr val="741B47"/>
                </a:solidFill>
                <a:latin typeface="Calibri" panose="020F0502020204030204" pitchFamily="34" charset="0"/>
                <a:ea typeface="Roboto"/>
                <a:cs typeface="Calibri" panose="020F0502020204030204" pitchFamily="34" charset="0"/>
                <a:sym typeface="Roboto"/>
              </a:rPr>
              <a:t>DE OHM</a:t>
            </a:r>
          </a:p>
          <a:p>
            <a:pPr>
              <a:lnSpc>
                <a:spcPct val="115000"/>
              </a:lnSpc>
            </a:pPr>
            <a:endParaRPr lang="es-CL" sz="1600" dirty="0">
              <a:latin typeface="Calibri" panose="020F0502020204030204" pitchFamily="34" charset="0"/>
              <a:ea typeface="Roboto"/>
              <a:cs typeface="Calibri" panose="020F0502020204030204" pitchFamily="34" charset="0"/>
              <a:sym typeface="Roboto"/>
            </a:endParaRPr>
          </a:p>
          <a:p>
            <a:pPr>
              <a:lnSpc>
                <a:spcPct val="115000"/>
              </a:lnSpc>
            </a:pPr>
            <a:r>
              <a:rPr lang="es-CL" sz="1600" dirty="0">
                <a:latin typeface="Calibri" panose="020F0502020204030204" pitchFamily="34" charset="0"/>
                <a:ea typeface="Roboto"/>
                <a:cs typeface="Calibri" panose="020F0502020204030204" pitchFamily="34" charset="0"/>
                <a:sym typeface="Roboto"/>
              </a:rPr>
              <a:t>¡No olvides contestar y entregar el ticket de salida!</a:t>
            </a:r>
          </a:p>
          <a:p>
            <a:pPr>
              <a:lnSpc>
                <a:spcPct val="115000"/>
              </a:lnSpc>
            </a:pPr>
            <a:r>
              <a:rPr lang="es-CL" sz="1600" b="1" dirty="0">
                <a:solidFill>
                  <a:srgbClr val="76384D"/>
                </a:solidFill>
                <a:latin typeface="Calibri" panose="020F0502020204030204" pitchFamily="34" charset="0"/>
                <a:ea typeface="Roboto"/>
                <a:cs typeface="Calibri" panose="020F0502020204030204" pitchFamily="34" charset="0"/>
                <a:sym typeface="Roboto"/>
              </a:rPr>
              <a:t>¡Hasta la próxima! </a:t>
            </a:r>
          </a:p>
        </p:txBody>
      </p:sp>
      <p:sp>
        <p:nvSpPr>
          <p:cNvPr id="2" name="Google Shape;83;p14"/>
          <p:cNvSpPr txBox="1"/>
          <p:nvPr/>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lvl="0"/>
            <a:r>
              <a:rPr lang="es-419" sz="1100">
                <a:latin typeface="Calibri" panose="020F0502020204030204" pitchFamily="34" charset="0"/>
                <a:ea typeface="Roboto Medium"/>
                <a:cs typeface="Calibri" panose="020F0502020204030204" pitchFamily="34" charset="0"/>
                <a:sym typeface="Roboto Medium"/>
              </a:rPr>
              <a:t>18</a:t>
            </a:r>
            <a:r>
              <a:rPr lang="es-419" sz="1100">
                <a:solidFill>
                  <a:srgbClr val="741B47"/>
                </a:solidFill>
                <a:latin typeface="Calibri" panose="020F0502020204030204" pitchFamily="34" charset="0"/>
                <a:ea typeface="Roboto Medium"/>
                <a:cs typeface="Calibri" panose="020F0502020204030204" pitchFamily="34" charset="0"/>
                <a:sym typeface="Roboto Medium"/>
              </a:rPr>
              <a:t>     </a:t>
            </a:r>
            <a:r>
              <a:rPr lang="es-CL" sz="1100" dirty="0">
                <a:solidFill>
                  <a:srgbClr val="741B47"/>
                </a:solidFill>
                <a:latin typeface="Calibri" panose="020F0502020204030204" pitchFamily="34" charset="0"/>
                <a:ea typeface="Roboto Medium"/>
                <a:cs typeface="Calibri" panose="020F0502020204030204" pitchFamily="34" charset="0"/>
                <a:sym typeface="Roboto Medium"/>
              </a:rPr>
              <a:t>MECÁNICA AUTOMOTRIZ</a:t>
            </a:r>
            <a:r>
              <a:rPr lang="es-CL" sz="1100" dirty="0">
                <a:latin typeface="Calibri" panose="020F0502020204030204" pitchFamily="34" charset="0"/>
                <a:ea typeface="Roboto Medium"/>
                <a:cs typeface="Calibri" panose="020F0502020204030204" pitchFamily="34" charset="0"/>
                <a:sym typeface="Roboto Medium"/>
              </a:rPr>
              <a:t> | 3° Medio | Presentación</a:t>
            </a:r>
            <a:endParaRPr lang="es-CL" sz="1100" dirty="0">
              <a:solidFill>
                <a:srgbClr val="741B47"/>
              </a:solidFill>
              <a:latin typeface="Calibri" panose="020F0502020204030204" pitchFamily="34" charset="0"/>
              <a:ea typeface="Roboto"/>
              <a:cs typeface="Calibri" panose="020F0502020204030204" pitchFamily="34" charset="0"/>
              <a:sym typeface="Roboto"/>
            </a:endParaRPr>
          </a:p>
        </p:txBody>
      </p:sp>
      <p:sp>
        <p:nvSpPr>
          <p:cNvPr id="4" name="Rectángulo 3"/>
          <p:cNvSpPr/>
          <p:nvPr/>
        </p:nvSpPr>
        <p:spPr>
          <a:xfrm>
            <a:off x="5279923" y="7354529"/>
            <a:ext cx="2723535" cy="2051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4" name="Imagen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2940" y="2710743"/>
            <a:ext cx="5190655" cy="4917756"/>
          </a:xfrm>
          <a:prstGeom prst="rect">
            <a:avLst/>
          </a:prstGeom>
        </p:spPr>
      </p:pic>
      <p:sp>
        <p:nvSpPr>
          <p:cNvPr id="16" name="Google Shape;123;p16"/>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marL="0" lvl="0" indent="0" algn="l" rtl="0">
              <a:lnSpc>
                <a:spcPct val="80000"/>
              </a:lnSpc>
              <a:spcBef>
                <a:spcPts val="0"/>
              </a:spcBef>
              <a:spcAft>
                <a:spcPts val="0"/>
              </a:spcAft>
              <a:buNone/>
            </a:pPr>
            <a:r>
              <a:rPr lang="es-419" sz="2800" b="1" dirty="0">
                <a:solidFill>
                  <a:srgbClr val="741B47"/>
                </a:solidFill>
                <a:latin typeface="Calibri" panose="020F0502020204030204" pitchFamily="34" charset="0"/>
                <a:ea typeface="Roboto"/>
                <a:cs typeface="Calibri" panose="020F0502020204030204" pitchFamily="34" charset="0"/>
                <a:sym typeface="Roboto"/>
              </a:rPr>
              <a:t>TICKET DE SALIDA</a:t>
            </a:r>
            <a:endParaRPr sz="3100" b="1" dirty="0">
              <a:solidFill>
                <a:srgbClr val="741B47"/>
              </a:solidFill>
              <a:latin typeface="Calibri" panose="020F0502020204030204" pitchFamily="34" charset="0"/>
              <a:ea typeface="Roboto"/>
              <a:cs typeface="Calibri" panose="020F0502020204030204" pitchFamily="34" charset="0"/>
              <a:sym typeface="Roboto"/>
            </a:endParaRPr>
          </a:p>
        </p:txBody>
      </p:sp>
      <p:sp>
        <p:nvSpPr>
          <p:cNvPr id="20" name="Google Shape;70;p14">
            <a:extLst>
              <a:ext uri="{FF2B5EF4-FFF2-40B4-BE49-F238E27FC236}">
                <a16:creationId xmlns="" xmlns:a16="http://schemas.microsoft.com/office/drawing/2014/main" id="{3C5EA18A-4979-4B4F-89E8-76D78BAC99AB}"/>
              </a:ext>
            </a:extLst>
          </p:cNvPr>
          <p:cNvSpPr txBox="1">
            <a:spLocks/>
          </p:cNvSpPr>
          <p:nvPr/>
        </p:nvSpPr>
        <p:spPr>
          <a:xfrm>
            <a:off x="366450" y="1220100"/>
            <a:ext cx="4700400" cy="153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dk1"/>
              </a:buClr>
              <a:buSzPts val="1100"/>
            </a:pPr>
            <a:r>
              <a:rPr lang="es-419" b="1" dirty="0">
                <a:latin typeface="Calibri" panose="020F0502020204030204" pitchFamily="34" charset="0"/>
                <a:ea typeface="Roboto"/>
                <a:cs typeface="Calibri" panose="020F0502020204030204" pitchFamily="34" charset="0"/>
                <a:sym typeface="Roboto"/>
              </a:rPr>
              <a:t>ANTES DE TERMINAR:</a:t>
            </a:r>
          </a:p>
          <a:p>
            <a:endParaRPr lang="es-419" b="1" dirty="0">
              <a:latin typeface="Calibri" panose="020F0502020204030204" pitchFamily="34" charset="0"/>
              <a:ea typeface="Roboto"/>
              <a:cs typeface="Calibri" panose="020F0502020204030204" pitchFamily="34" charset="0"/>
              <a:sym typeface="Roboto"/>
            </a:endParaRPr>
          </a:p>
        </p:txBody>
      </p:sp>
    </p:spTree>
    <p:extLst>
      <p:ext uri="{BB962C8B-B14F-4D97-AF65-F5344CB8AC3E}">
        <p14:creationId xmlns:p14="http://schemas.microsoft.com/office/powerpoint/2010/main" val="27742947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375975" y="1373700"/>
            <a:ext cx="8959094" cy="5459718"/>
            <a:chOff x="375975" y="1373700"/>
            <a:chExt cx="8959094" cy="5459718"/>
          </a:xfrm>
        </p:grpSpPr>
        <p:sp>
          <p:nvSpPr>
            <p:cNvPr id="3" name="Google Shape;101;p3"/>
            <p:cNvSpPr/>
            <p:nvPr/>
          </p:nvSpPr>
          <p:spPr>
            <a:xfrm>
              <a:off x="481781" y="1887795"/>
              <a:ext cx="4090219" cy="3116824"/>
            </a:xfrm>
            <a:prstGeom prst="roundRect">
              <a:avLst>
                <a:gd name="adj" fmla="val 8420"/>
              </a:avLst>
            </a:prstGeom>
            <a:solidFill>
              <a:schemeClr val="bg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4" name="Google Shape;99;p3"/>
            <p:cNvSpPr txBox="1"/>
            <p:nvPr/>
          </p:nvSpPr>
          <p:spPr>
            <a:xfrm>
              <a:off x="1095636" y="2880851"/>
              <a:ext cx="2812027" cy="1130711"/>
            </a:xfrm>
            <a:prstGeom prst="rect">
              <a:avLst/>
            </a:prstGeom>
            <a:noFill/>
            <a:ln>
              <a:noFill/>
            </a:ln>
          </p:spPr>
          <p:txBody>
            <a:bodyPr spcFirstLastPara="1" wrap="square" lIns="91425" tIns="91425" rIns="91425" bIns="91425" anchor="ctr" anchorCtr="0">
              <a:noAutofit/>
            </a:bodyPr>
            <a:lstStyle/>
            <a:p>
              <a:r>
                <a:rPr lang="es-CL" sz="2200" b="1" baseline="30000" dirty="0">
                  <a:latin typeface="Calibri" panose="020F0502020204030204" pitchFamily="34" charset="0"/>
                  <a:cs typeface="Calibri" panose="020F0502020204030204" pitchFamily="34" charset="0"/>
                </a:rPr>
                <a:t>OA6.</a:t>
              </a:r>
              <a:r>
                <a:rPr lang="es-CL" sz="2200" baseline="30000" dirty="0">
                  <a:latin typeface="Calibri" panose="020F0502020204030204" pitchFamily="34" charset="0"/>
                  <a:cs typeface="Calibri" panose="020F0502020204030204" pitchFamily="34" charset="0"/>
                </a:rPr>
                <a:t> Reemplazar y probar sistemas eléctricos y electrónicos de los vehículos automotrices, tales como sistemas de carga, de arranque, de encendido, de alumbrado y señalización, de cierre centralizado, según indicaciones del fabricante y estándares internacionales.</a:t>
              </a: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5975" y="1796210"/>
              <a:ext cx="719661" cy="686189"/>
            </a:xfrm>
            <a:prstGeom prst="rect">
              <a:avLst/>
            </a:prstGeom>
          </p:spPr>
        </p:pic>
        <p:sp>
          <p:nvSpPr>
            <p:cNvPr id="6" name="Google Shape;95;p3"/>
            <p:cNvSpPr txBox="1"/>
            <p:nvPr/>
          </p:nvSpPr>
          <p:spPr>
            <a:xfrm>
              <a:off x="375975" y="1373700"/>
              <a:ext cx="4864619" cy="319500"/>
            </a:xfrm>
            <a:prstGeom prst="rect">
              <a:avLst/>
            </a:prstGeom>
            <a:noFill/>
            <a:ln>
              <a:noFill/>
            </a:ln>
          </p:spPr>
          <p:txBody>
            <a:bodyPr spcFirstLastPara="1" wrap="square" lIns="91425" tIns="91425" rIns="91425" bIns="91425" anchor="ctr" anchorCtr="0">
              <a:noAutofit/>
            </a:bodyPr>
            <a:lstStyle/>
            <a:p>
              <a:pPr lvl="0">
                <a:lnSpc>
                  <a:spcPct val="80000"/>
                </a:lnSpc>
                <a:buSzPts val="2800"/>
              </a:pPr>
              <a:r>
                <a:rPr lang="en-US" sz="2800" b="1" dirty="0" smtClean="0">
                  <a:solidFill>
                    <a:srgbClr val="741B47"/>
                  </a:solidFill>
                  <a:latin typeface="Calibri"/>
                  <a:ea typeface="Calibri"/>
                  <a:cs typeface="Calibri"/>
                  <a:sym typeface="Calibri"/>
                </a:rPr>
                <a:t>OBJETIVO DE APRENDIZAJE</a:t>
              </a:r>
              <a:endParaRPr lang="en-US" sz="3100" b="1" dirty="0">
                <a:solidFill>
                  <a:srgbClr val="741B47"/>
                </a:solidFill>
                <a:latin typeface="Calibri"/>
                <a:ea typeface="Calibri"/>
                <a:cs typeface="Calibri"/>
                <a:sym typeface="Calibri"/>
              </a:endParaRPr>
            </a:p>
          </p:txBody>
        </p:sp>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5785" y="2354963"/>
              <a:ext cx="5849284" cy="4478455"/>
            </a:xfrm>
            <a:prstGeom prst="rect">
              <a:avLst/>
            </a:prstGeom>
          </p:spPr>
        </p:pic>
      </p:grpSp>
    </p:spTree>
    <p:extLst>
      <p:ext uri="{BB962C8B-B14F-4D97-AF65-F5344CB8AC3E}">
        <p14:creationId xmlns:p14="http://schemas.microsoft.com/office/powerpoint/2010/main" val="23037584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70" name="Google Shape;70;p14"/>
          <p:cNvSpPr txBox="1">
            <a:spLocks noGrp="1"/>
          </p:cNvSpPr>
          <p:nvPr>
            <p:ph type="subTitle" idx="1"/>
          </p:nvPr>
        </p:nvSpPr>
        <p:spPr>
          <a:xfrm>
            <a:off x="366450" y="1220100"/>
            <a:ext cx="4700400" cy="153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s-419" b="1" dirty="0">
                <a:latin typeface="Calibri" panose="020F0502020204030204" pitchFamily="34" charset="0"/>
                <a:ea typeface="Roboto"/>
                <a:cs typeface="Calibri" panose="020F0502020204030204" pitchFamily="34" charset="0"/>
                <a:sym typeface="Roboto"/>
              </a:rPr>
              <a:t>RECORDEMOS</a:t>
            </a:r>
            <a:endParaRPr b="1" dirty="0">
              <a:solidFill>
                <a:srgbClr val="000000"/>
              </a:solidFill>
              <a:latin typeface="Calibri" panose="020F0502020204030204" pitchFamily="34" charset="0"/>
              <a:ea typeface="Roboto"/>
              <a:cs typeface="Calibri" panose="020F0502020204030204" pitchFamily="34" charset="0"/>
              <a:sym typeface="Roboto"/>
            </a:endParaRPr>
          </a:p>
          <a:p>
            <a:pPr marL="0" lvl="0" indent="0" algn="l" rtl="0">
              <a:spcBef>
                <a:spcPts val="0"/>
              </a:spcBef>
              <a:spcAft>
                <a:spcPts val="0"/>
              </a:spcAft>
              <a:buNone/>
            </a:pPr>
            <a:endParaRPr b="1" dirty="0">
              <a:latin typeface="Calibri" panose="020F0502020204030204" pitchFamily="34" charset="0"/>
              <a:ea typeface="Roboto"/>
              <a:cs typeface="Calibri" panose="020F0502020204030204" pitchFamily="34" charset="0"/>
              <a:sym typeface="Roboto"/>
            </a:endParaRPr>
          </a:p>
        </p:txBody>
      </p:sp>
      <p:sp>
        <p:nvSpPr>
          <p:cNvPr id="71" name="Google Shape;71;p14"/>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marL="0" lvl="0" indent="0" algn="l" rtl="0">
              <a:lnSpc>
                <a:spcPct val="80000"/>
              </a:lnSpc>
              <a:spcBef>
                <a:spcPts val="0"/>
              </a:spcBef>
              <a:spcAft>
                <a:spcPts val="0"/>
              </a:spcAft>
              <a:buNone/>
            </a:pPr>
            <a:r>
              <a:rPr lang="es-419" sz="2800" b="1" dirty="0">
                <a:solidFill>
                  <a:srgbClr val="741B47"/>
                </a:solidFill>
                <a:latin typeface="Calibri" panose="020F0502020204030204" pitchFamily="34" charset="0"/>
                <a:ea typeface="Roboto"/>
                <a:cs typeface="Calibri" panose="020F0502020204030204" pitchFamily="34" charset="0"/>
                <a:sym typeface="Roboto"/>
              </a:rPr>
              <a:t>¿QUÉ APRENDIMOS LA ACTIVIDAD ANTERIOR?</a:t>
            </a:r>
            <a:endParaRPr sz="3100" b="1" dirty="0">
              <a:solidFill>
                <a:srgbClr val="741B47"/>
              </a:solidFill>
              <a:latin typeface="Calibri" panose="020F0502020204030204" pitchFamily="34" charset="0"/>
              <a:ea typeface="Roboto"/>
              <a:cs typeface="Calibri" panose="020F0502020204030204" pitchFamily="34" charset="0"/>
              <a:sym typeface="Roboto"/>
            </a:endParaRPr>
          </a:p>
        </p:txBody>
      </p:sp>
      <p:sp>
        <p:nvSpPr>
          <p:cNvPr id="82" name="Google Shape;82;p14"/>
          <p:cNvSpPr txBox="1"/>
          <p:nvPr/>
        </p:nvSpPr>
        <p:spPr>
          <a:xfrm>
            <a:off x="375767" y="2370247"/>
            <a:ext cx="5192504" cy="409500"/>
          </a:xfrm>
          <a:prstGeom prst="rect">
            <a:avLst/>
          </a:prstGeom>
          <a:noFill/>
          <a:ln>
            <a:noFill/>
          </a:ln>
        </p:spPr>
        <p:txBody>
          <a:bodyPr spcFirstLastPara="1" wrap="square" lIns="91425" tIns="91425" rIns="91425" bIns="91425" anchor="ctr" anchorCtr="0">
            <a:noAutofit/>
          </a:bodyPr>
          <a:lstStyle/>
          <a:p>
            <a:pPr marL="0" lvl="0" indent="0" rtl="0">
              <a:lnSpc>
                <a:spcPct val="90000"/>
              </a:lnSpc>
              <a:spcBef>
                <a:spcPts val="0"/>
              </a:spcBef>
              <a:spcAft>
                <a:spcPts val="0"/>
              </a:spcAft>
              <a:buNone/>
            </a:pPr>
            <a:r>
              <a:rPr lang="es-419" sz="2000" dirty="0">
                <a:solidFill>
                  <a:srgbClr val="741B47"/>
                </a:solidFill>
                <a:latin typeface="Calibri" panose="020F0502020204030204" pitchFamily="34" charset="0"/>
                <a:ea typeface="Roboto"/>
                <a:cs typeface="Calibri" panose="020F0502020204030204" pitchFamily="34" charset="0"/>
                <a:sym typeface="Roboto"/>
              </a:rPr>
              <a:t>DESCIFRANDO VALORES DE RESISTENCIAS</a:t>
            </a:r>
            <a:endParaRPr sz="2000" dirty="0">
              <a:latin typeface="Calibri" panose="020F0502020204030204" pitchFamily="34" charset="0"/>
              <a:cs typeface="Calibri" panose="020F0502020204030204" pitchFamily="34" charset="0"/>
            </a:endParaRPr>
          </a:p>
        </p:txBody>
      </p:sp>
      <p:sp>
        <p:nvSpPr>
          <p:cNvPr id="83" name="Google Shape;83;p14"/>
          <p:cNvSpPr txBox="1"/>
          <p:nvPr/>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lvl="0"/>
            <a:r>
              <a:rPr lang="es-419" sz="1100" dirty="0">
                <a:latin typeface="Calibri" panose="020F0502020204030204" pitchFamily="34" charset="0"/>
                <a:ea typeface="Roboto Medium"/>
                <a:cs typeface="Calibri" panose="020F0502020204030204" pitchFamily="34" charset="0"/>
                <a:sym typeface="Roboto Medium"/>
              </a:rPr>
              <a:t>1</a:t>
            </a:r>
            <a:r>
              <a:rPr lang="es-419" sz="1100" dirty="0">
                <a:solidFill>
                  <a:srgbClr val="741B47"/>
                </a:solidFill>
                <a:latin typeface="Calibri" panose="020F0502020204030204" pitchFamily="34" charset="0"/>
                <a:ea typeface="Roboto Medium"/>
                <a:cs typeface="Calibri" panose="020F0502020204030204" pitchFamily="34" charset="0"/>
                <a:sym typeface="Roboto Medium"/>
              </a:rPr>
              <a:t>       </a:t>
            </a:r>
            <a:r>
              <a:rPr lang="es-CL" sz="1100" dirty="0">
                <a:solidFill>
                  <a:srgbClr val="741B47"/>
                </a:solidFill>
                <a:latin typeface="Calibri" panose="020F0502020204030204" pitchFamily="34" charset="0"/>
                <a:ea typeface="Roboto Medium"/>
                <a:cs typeface="Calibri" panose="020F0502020204030204" pitchFamily="34" charset="0"/>
                <a:sym typeface="Roboto Medium"/>
              </a:rPr>
              <a:t>MECÁNICA AUTOMOTRIZ</a:t>
            </a:r>
            <a:r>
              <a:rPr lang="es-CL" sz="1100" dirty="0">
                <a:latin typeface="Calibri" panose="020F0502020204030204" pitchFamily="34" charset="0"/>
                <a:ea typeface="Roboto Medium"/>
                <a:cs typeface="Calibri" panose="020F0502020204030204" pitchFamily="34" charset="0"/>
                <a:sym typeface="Roboto Medium"/>
              </a:rPr>
              <a:t> | 3° Medio | Presentación</a:t>
            </a:r>
            <a:endParaRPr lang="es-CL" sz="1100" dirty="0">
              <a:solidFill>
                <a:srgbClr val="741B47"/>
              </a:solidFill>
              <a:latin typeface="Calibri" panose="020F0502020204030204" pitchFamily="34" charset="0"/>
              <a:ea typeface="Roboto"/>
              <a:cs typeface="Calibri" panose="020F0502020204030204" pitchFamily="34" charset="0"/>
              <a:sym typeface="Roboto"/>
            </a:endParaRPr>
          </a:p>
        </p:txBody>
      </p:sp>
      <p:sp>
        <p:nvSpPr>
          <p:cNvPr id="49" name="Google Shape;72;p14">
            <a:extLst>
              <a:ext uri="{FF2B5EF4-FFF2-40B4-BE49-F238E27FC236}">
                <a16:creationId xmlns="" xmlns:a16="http://schemas.microsoft.com/office/drawing/2014/main" id="{C6C89FEE-4204-714C-9899-EB8DE1D998D8}"/>
              </a:ext>
            </a:extLst>
          </p:cNvPr>
          <p:cNvSpPr/>
          <p:nvPr/>
        </p:nvSpPr>
        <p:spPr>
          <a:xfrm>
            <a:off x="647700" y="4281482"/>
            <a:ext cx="4620390" cy="11496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419"/>
              <a:t>             </a:t>
            </a:r>
            <a:endParaRPr/>
          </a:p>
        </p:txBody>
      </p:sp>
      <p:sp>
        <p:nvSpPr>
          <p:cNvPr id="50" name="Google Shape;73;p14">
            <a:extLst>
              <a:ext uri="{FF2B5EF4-FFF2-40B4-BE49-F238E27FC236}">
                <a16:creationId xmlns="" xmlns:a16="http://schemas.microsoft.com/office/drawing/2014/main" id="{D4642153-5F7A-8440-BFEE-E0C4B6D098A2}"/>
              </a:ext>
            </a:extLst>
          </p:cNvPr>
          <p:cNvSpPr/>
          <p:nvPr/>
        </p:nvSpPr>
        <p:spPr>
          <a:xfrm>
            <a:off x="647700" y="2934578"/>
            <a:ext cx="4620390" cy="11496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419"/>
              <a:t>    </a:t>
            </a:r>
            <a:endParaRPr/>
          </a:p>
        </p:txBody>
      </p:sp>
      <p:grpSp>
        <p:nvGrpSpPr>
          <p:cNvPr id="51" name="Google Shape;74;p14">
            <a:extLst>
              <a:ext uri="{FF2B5EF4-FFF2-40B4-BE49-F238E27FC236}">
                <a16:creationId xmlns="" xmlns:a16="http://schemas.microsoft.com/office/drawing/2014/main" id="{2E2AD544-6E2F-804C-9F20-530278762DF7}"/>
              </a:ext>
            </a:extLst>
          </p:cNvPr>
          <p:cNvGrpSpPr/>
          <p:nvPr/>
        </p:nvGrpSpPr>
        <p:grpSpPr>
          <a:xfrm>
            <a:off x="476000" y="3319774"/>
            <a:ext cx="376200" cy="393826"/>
            <a:chOff x="476000" y="3501149"/>
            <a:chExt cx="376200" cy="393826"/>
          </a:xfrm>
        </p:grpSpPr>
        <p:sp>
          <p:nvSpPr>
            <p:cNvPr id="52" name="Google Shape;75;p14">
              <a:extLst>
                <a:ext uri="{FF2B5EF4-FFF2-40B4-BE49-F238E27FC236}">
                  <a16:creationId xmlns="" xmlns:a16="http://schemas.microsoft.com/office/drawing/2014/main" id="{E587E443-336D-854F-81ED-C6CB23207093}"/>
                </a:ext>
              </a:extLst>
            </p:cNvPr>
            <p:cNvSpPr/>
            <p:nvPr/>
          </p:nvSpPr>
          <p:spPr>
            <a:xfrm>
              <a:off x="476000" y="3509175"/>
              <a:ext cx="376200" cy="385800"/>
            </a:xfrm>
            <a:prstGeom prst="roundRect">
              <a:avLst>
                <a:gd name="adj" fmla="val 16667"/>
              </a:avLst>
            </a:prstGeom>
            <a:solidFill>
              <a:srgbClr val="741B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76;p14">
              <a:extLst>
                <a:ext uri="{FF2B5EF4-FFF2-40B4-BE49-F238E27FC236}">
                  <a16:creationId xmlns="" xmlns:a16="http://schemas.microsoft.com/office/drawing/2014/main" id="{90A15267-1623-7846-BF74-3391DC7AEA8E}"/>
                </a:ext>
              </a:extLst>
            </p:cNvPr>
            <p:cNvSpPr txBox="1"/>
            <p:nvPr/>
          </p:nvSpPr>
          <p:spPr>
            <a:xfrm>
              <a:off x="486663" y="3501149"/>
              <a:ext cx="300300" cy="385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419" sz="2800" b="1" dirty="0">
                  <a:solidFill>
                    <a:srgbClr val="FFFFFF"/>
                  </a:solidFill>
                  <a:latin typeface="Calibri"/>
                  <a:ea typeface="Calibri"/>
                  <a:cs typeface="Calibri"/>
                  <a:sym typeface="Calibri"/>
                </a:rPr>
                <a:t>1</a:t>
              </a:r>
              <a:endParaRPr sz="2800" b="1" dirty="0">
                <a:solidFill>
                  <a:srgbClr val="FFFFFF"/>
                </a:solidFill>
                <a:latin typeface="Calibri"/>
                <a:ea typeface="Calibri"/>
                <a:cs typeface="Calibri"/>
                <a:sym typeface="Calibri"/>
              </a:endParaRPr>
            </a:p>
          </p:txBody>
        </p:sp>
      </p:grpSp>
      <p:grpSp>
        <p:nvGrpSpPr>
          <p:cNvPr id="54" name="Google Shape;77;p14">
            <a:extLst>
              <a:ext uri="{FF2B5EF4-FFF2-40B4-BE49-F238E27FC236}">
                <a16:creationId xmlns="" xmlns:a16="http://schemas.microsoft.com/office/drawing/2014/main" id="{296F0CAB-78DA-2747-87B4-E0A23579A728}"/>
              </a:ext>
            </a:extLst>
          </p:cNvPr>
          <p:cNvGrpSpPr/>
          <p:nvPr/>
        </p:nvGrpSpPr>
        <p:grpSpPr>
          <a:xfrm>
            <a:off x="476000" y="4666567"/>
            <a:ext cx="376200" cy="394527"/>
            <a:chOff x="123575" y="4329148"/>
            <a:chExt cx="376200" cy="394527"/>
          </a:xfrm>
        </p:grpSpPr>
        <p:sp>
          <p:nvSpPr>
            <p:cNvPr id="55" name="Google Shape;78;p14">
              <a:extLst>
                <a:ext uri="{FF2B5EF4-FFF2-40B4-BE49-F238E27FC236}">
                  <a16:creationId xmlns="" xmlns:a16="http://schemas.microsoft.com/office/drawing/2014/main" id="{13CC13E3-8800-6A4D-A0C3-FBCCDE5605F2}"/>
                </a:ext>
              </a:extLst>
            </p:cNvPr>
            <p:cNvSpPr/>
            <p:nvPr/>
          </p:nvSpPr>
          <p:spPr>
            <a:xfrm>
              <a:off x="123575" y="4337875"/>
              <a:ext cx="376200" cy="385800"/>
            </a:xfrm>
            <a:prstGeom prst="roundRect">
              <a:avLst>
                <a:gd name="adj" fmla="val 16667"/>
              </a:avLst>
            </a:prstGeom>
            <a:solidFill>
              <a:srgbClr val="741B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79;p14">
              <a:extLst>
                <a:ext uri="{FF2B5EF4-FFF2-40B4-BE49-F238E27FC236}">
                  <a16:creationId xmlns="" xmlns:a16="http://schemas.microsoft.com/office/drawing/2014/main" id="{5493A9F3-57A4-C54A-B437-2646461C65CF}"/>
                </a:ext>
              </a:extLst>
            </p:cNvPr>
            <p:cNvSpPr txBox="1"/>
            <p:nvPr/>
          </p:nvSpPr>
          <p:spPr>
            <a:xfrm>
              <a:off x="140802" y="4329148"/>
              <a:ext cx="300300" cy="385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419" sz="2800" b="1" dirty="0">
                  <a:solidFill>
                    <a:srgbClr val="FFFFFF"/>
                  </a:solidFill>
                  <a:latin typeface="Calibri"/>
                  <a:ea typeface="Calibri"/>
                  <a:cs typeface="Calibri"/>
                  <a:sym typeface="Calibri"/>
                </a:rPr>
                <a:t>2</a:t>
              </a:r>
              <a:endParaRPr sz="2800" b="1" dirty="0">
                <a:solidFill>
                  <a:srgbClr val="FFFFFF"/>
                </a:solidFill>
                <a:latin typeface="Calibri"/>
                <a:ea typeface="Calibri"/>
                <a:cs typeface="Calibri"/>
                <a:sym typeface="Calibri"/>
              </a:endParaRPr>
            </a:p>
          </p:txBody>
        </p:sp>
      </p:grpSp>
      <p:sp>
        <p:nvSpPr>
          <p:cNvPr id="57" name="Google Shape;80;p14">
            <a:extLst>
              <a:ext uri="{FF2B5EF4-FFF2-40B4-BE49-F238E27FC236}">
                <a16:creationId xmlns="" xmlns:a16="http://schemas.microsoft.com/office/drawing/2014/main" id="{FD5CCA16-F769-EE46-BB85-A310245CC79B}"/>
              </a:ext>
            </a:extLst>
          </p:cNvPr>
          <p:cNvSpPr txBox="1"/>
          <p:nvPr/>
        </p:nvSpPr>
        <p:spPr>
          <a:xfrm>
            <a:off x="1004899" y="3257930"/>
            <a:ext cx="4252303" cy="538200"/>
          </a:xfrm>
          <a:prstGeom prst="rect">
            <a:avLst/>
          </a:prstGeom>
          <a:noFill/>
          <a:ln>
            <a:noFill/>
          </a:ln>
        </p:spPr>
        <p:txBody>
          <a:bodyPr spcFirstLastPara="1" wrap="square" lIns="91425" tIns="91425" rIns="91425" bIns="91425" anchor="ctr" anchorCtr="0">
            <a:noAutofit/>
          </a:bodyPr>
          <a:lstStyle/>
          <a:p>
            <a:pPr lvl="0">
              <a:lnSpc>
                <a:spcPct val="115000"/>
              </a:lnSpc>
            </a:pPr>
            <a:r>
              <a:rPr lang="es-419" sz="1600" dirty="0">
                <a:solidFill>
                  <a:schemeClr val="tx1"/>
                </a:solidFill>
                <a:latin typeface="Calibri" panose="020F0502020204030204" pitchFamily="34" charset="0"/>
                <a:ea typeface="Roboto"/>
                <a:cs typeface="Calibri" panose="020F0502020204030204" pitchFamily="34" charset="0"/>
                <a:sym typeface="Roboto"/>
              </a:rPr>
              <a:t>Aprendiste qué es una resistencia y su </a:t>
            </a:r>
            <a:r>
              <a:rPr lang="es-419" sz="1600" dirty="0">
                <a:latin typeface="Calibri" panose="020F0502020204030204" pitchFamily="34" charset="0"/>
                <a:ea typeface="Roboto"/>
                <a:cs typeface="Calibri" panose="020F0502020204030204" pitchFamily="34" charset="0"/>
                <a:sym typeface="Roboto"/>
              </a:rPr>
              <a:t>simbología. </a:t>
            </a:r>
            <a:r>
              <a:rPr lang="es-419" sz="1600" b="1" dirty="0">
                <a:solidFill>
                  <a:srgbClr val="76384D"/>
                </a:solidFill>
                <a:latin typeface="Calibri" panose="020F0502020204030204" pitchFamily="34" charset="0"/>
                <a:ea typeface="Roboto"/>
                <a:cs typeface="Calibri" panose="020F0502020204030204" pitchFamily="34" charset="0"/>
                <a:sym typeface="Roboto"/>
              </a:rPr>
              <a:t>¿Cuáles son? ¿Recuerdas la simbología?</a:t>
            </a:r>
          </a:p>
        </p:txBody>
      </p:sp>
      <p:sp>
        <p:nvSpPr>
          <p:cNvPr id="58" name="Google Shape;81;p14">
            <a:extLst>
              <a:ext uri="{FF2B5EF4-FFF2-40B4-BE49-F238E27FC236}">
                <a16:creationId xmlns="" xmlns:a16="http://schemas.microsoft.com/office/drawing/2014/main" id="{CD10E17F-0C25-684D-B2C5-DB1BC6E95A6B}"/>
              </a:ext>
            </a:extLst>
          </p:cNvPr>
          <p:cNvSpPr txBox="1"/>
          <p:nvPr/>
        </p:nvSpPr>
        <p:spPr>
          <a:xfrm>
            <a:off x="1095375" y="4585948"/>
            <a:ext cx="4038600" cy="538200"/>
          </a:xfrm>
          <a:prstGeom prst="rect">
            <a:avLst/>
          </a:prstGeom>
          <a:noFill/>
          <a:ln>
            <a:noFill/>
          </a:ln>
        </p:spPr>
        <p:txBody>
          <a:bodyPr spcFirstLastPara="1" wrap="square" lIns="91425" tIns="91425" rIns="91425" bIns="91425" anchor="ctr" anchorCtr="0">
            <a:noAutofit/>
          </a:bodyPr>
          <a:lstStyle/>
          <a:p>
            <a:pPr lvl="0">
              <a:lnSpc>
                <a:spcPct val="115000"/>
              </a:lnSpc>
            </a:pPr>
            <a:r>
              <a:rPr lang="es-419" sz="1600" dirty="0">
                <a:latin typeface="Calibri" panose="020F0502020204030204" pitchFamily="34" charset="0"/>
                <a:ea typeface="Roboto"/>
                <a:cs typeface="Calibri" panose="020F0502020204030204" pitchFamily="34" charset="0"/>
                <a:sym typeface="Roboto"/>
              </a:rPr>
              <a:t>Diferenciaste las resistencias según sus colores. </a:t>
            </a:r>
            <a:r>
              <a:rPr lang="es-419" sz="1600" b="1" dirty="0">
                <a:solidFill>
                  <a:srgbClr val="76384D"/>
                </a:solidFill>
                <a:latin typeface="Calibri" panose="020F0502020204030204" pitchFamily="34" charset="0"/>
                <a:ea typeface="Roboto"/>
                <a:cs typeface="Calibri" panose="020F0502020204030204" pitchFamily="34" charset="0"/>
                <a:sym typeface="Roboto"/>
              </a:rPr>
              <a:t>¿Qué colores podemos encontrar </a:t>
            </a:r>
          </a:p>
          <a:p>
            <a:pPr lvl="0">
              <a:lnSpc>
                <a:spcPct val="115000"/>
              </a:lnSpc>
            </a:pPr>
            <a:r>
              <a:rPr lang="es-419" sz="1600" b="1" dirty="0">
                <a:solidFill>
                  <a:srgbClr val="76384D"/>
                </a:solidFill>
                <a:latin typeface="Calibri" panose="020F0502020204030204" pitchFamily="34" charset="0"/>
                <a:ea typeface="Roboto"/>
                <a:cs typeface="Calibri" panose="020F0502020204030204" pitchFamily="34" charset="0"/>
                <a:sym typeface="Roboto"/>
              </a:rPr>
              <a:t>en las resistencias?</a:t>
            </a:r>
          </a:p>
        </p:txBody>
      </p:sp>
      <p:sp>
        <p:nvSpPr>
          <p:cNvPr id="59" name="Google Shape;72;p14">
            <a:extLst>
              <a:ext uri="{FF2B5EF4-FFF2-40B4-BE49-F238E27FC236}">
                <a16:creationId xmlns="" xmlns:a16="http://schemas.microsoft.com/office/drawing/2014/main" id="{DBBA534F-C591-E347-80CA-BF75A3C9DD97}"/>
              </a:ext>
            </a:extLst>
          </p:cNvPr>
          <p:cNvSpPr/>
          <p:nvPr/>
        </p:nvSpPr>
        <p:spPr>
          <a:xfrm>
            <a:off x="636813" y="5628386"/>
            <a:ext cx="4620390" cy="11496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419"/>
              <a:t>             </a:t>
            </a:r>
            <a:endParaRPr/>
          </a:p>
        </p:txBody>
      </p:sp>
      <p:grpSp>
        <p:nvGrpSpPr>
          <p:cNvPr id="60" name="Google Shape;77;p14">
            <a:extLst>
              <a:ext uri="{FF2B5EF4-FFF2-40B4-BE49-F238E27FC236}">
                <a16:creationId xmlns="" xmlns:a16="http://schemas.microsoft.com/office/drawing/2014/main" id="{1BF9B684-5353-5F49-86DC-DE720CFC2FE2}"/>
              </a:ext>
            </a:extLst>
          </p:cNvPr>
          <p:cNvGrpSpPr/>
          <p:nvPr/>
        </p:nvGrpSpPr>
        <p:grpSpPr>
          <a:xfrm>
            <a:off x="465113" y="6014292"/>
            <a:ext cx="376200" cy="393706"/>
            <a:chOff x="123575" y="4329969"/>
            <a:chExt cx="376200" cy="393706"/>
          </a:xfrm>
        </p:grpSpPr>
        <p:sp>
          <p:nvSpPr>
            <p:cNvPr id="61" name="Google Shape;78;p14">
              <a:extLst>
                <a:ext uri="{FF2B5EF4-FFF2-40B4-BE49-F238E27FC236}">
                  <a16:creationId xmlns="" xmlns:a16="http://schemas.microsoft.com/office/drawing/2014/main" id="{5CED94F6-FD42-DA4C-AB06-35FC18D62B3B}"/>
                </a:ext>
              </a:extLst>
            </p:cNvPr>
            <p:cNvSpPr/>
            <p:nvPr/>
          </p:nvSpPr>
          <p:spPr>
            <a:xfrm>
              <a:off x="123575" y="4337875"/>
              <a:ext cx="376200" cy="385800"/>
            </a:xfrm>
            <a:prstGeom prst="roundRect">
              <a:avLst>
                <a:gd name="adj" fmla="val 16667"/>
              </a:avLst>
            </a:prstGeom>
            <a:solidFill>
              <a:srgbClr val="741B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79;p14">
              <a:extLst>
                <a:ext uri="{FF2B5EF4-FFF2-40B4-BE49-F238E27FC236}">
                  <a16:creationId xmlns="" xmlns:a16="http://schemas.microsoft.com/office/drawing/2014/main" id="{4CECCBCB-A544-5E45-84A3-E46F3B685AE2}"/>
                </a:ext>
              </a:extLst>
            </p:cNvPr>
            <p:cNvSpPr txBox="1"/>
            <p:nvPr/>
          </p:nvSpPr>
          <p:spPr>
            <a:xfrm>
              <a:off x="134462" y="4329969"/>
              <a:ext cx="300300" cy="385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419" sz="2800" b="1" dirty="0">
                  <a:solidFill>
                    <a:srgbClr val="FFFFFF"/>
                  </a:solidFill>
                  <a:latin typeface="Calibri"/>
                  <a:ea typeface="Calibri"/>
                  <a:cs typeface="Calibri"/>
                  <a:sym typeface="Calibri"/>
                </a:rPr>
                <a:t>3</a:t>
              </a:r>
              <a:endParaRPr sz="2800" b="1" dirty="0">
                <a:solidFill>
                  <a:srgbClr val="FFFFFF"/>
                </a:solidFill>
                <a:latin typeface="Calibri"/>
                <a:ea typeface="Calibri"/>
                <a:cs typeface="Calibri"/>
                <a:sym typeface="Calibri"/>
              </a:endParaRPr>
            </a:p>
          </p:txBody>
        </p:sp>
      </p:grpSp>
      <p:sp>
        <p:nvSpPr>
          <p:cNvPr id="29" name="Google Shape;81;p14">
            <a:extLst>
              <a:ext uri="{FF2B5EF4-FFF2-40B4-BE49-F238E27FC236}">
                <a16:creationId xmlns="" xmlns:a16="http://schemas.microsoft.com/office/drawing/2014/main" id="{D65ECF9A-E1FF-A54B-8FCA-699C9CA47A22}"/>
              </a:ext>
            </a:extLst>
          </p:cNvPr>
          <p:cNvSpPr txBox="1"/>
          <p:nvPr/>
        </p:nvSpPr>
        <p:spPr>
          <a:xfrm>
            <a:off x="1095374" y="5896211"/>
            <a:ext cx="4258113" cy="538200"/>
          </a:xfrm>
          <a:prstGeom prst="rect">
            <a:avLst/>
          </a:prstGeom>
          <a:noFill/>
          <a:ln>
            <a:noFill/>
          </a:ln>
        </p:spPr>
        <p:txBody>
          <a:bodyPr spcFirstLastPara="1" wrap="square" lIns="91425" tIns="91425" rIns="91425" bIns="91425" anchor="ctr" anchorCtr="0">
            <a:noAutofit/>
          </a:bodyPr>
          <a:lstStyle/>
          <a:p>
            <a:pPr lvl="0">
              <a:lnSpc>
                <a:spcPct val="115000"/>
              </a:lnSpc>
            </a:pPr>
            <a:r>
              <a:rPr lang="es-419" sz="1600" dirty="0">
                <a:latin typeface="Calibri" panose="020F0502020204030204" pitchFamily="34" charset="0"/>
                <a:ea typeface="Roboto"/>
                <a:cs typeface="Calibri" panose="020F0502020204030204" pitchFamily="34" charset="0"/>
                <a:sym typeface="Roboto"/>
              </a:rPr>
              <a:t>Identificaste el funcionamiento  de las resistencias en un circuito eléctrico. ¿Funcionan de la misma forma en todos los circuitos?</a:t>
            </a:r>
          </a:p>
        </p:txBody>
      </p:sp>
      <p:pic>
        <p:nvPicPr>
          <p:cNvPr id="30" name="Imagen 2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4760" y="2500812"/>
            <a:ext cx="4863918" cy="4608197"/>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96" name="Google Shape;96;p15"/>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marL="0" lvl="0" indent="0" algn="l" rtl="0">
              <a:lnSpc>
                <a:spcPct val="80000"/>
              </a:lnSpc>
              <a:spcBef>
                <a:spcPts val="0"/>
              </a:spcBef>
              <a:spcAft>
                <a:spcPts val="0"/>
              </a:spcAft>
              <a:buNone/>
            </a:pPr>
            <a:r>
              <a:rPr lang="es-419" sz="2800" b="1" dirty="0">
                <a:solidFill>
                  <a:srgbClr val="741B47"/>
                </a:solidFill>
                <a:latin typeface="Calibri" panose="020F0502020204030204" pitchFamily="34" charset="0"/>
                <a:ea typeface="Roboto"/>
                <a:cs typeface="Calibri" panose="020F0502020204030204" pitchFamily="34" charset="0"/>
                <a:sym typeface="Roboto"/>
              </a:rPr>
              <a:t>ANTES DE COMENZAR</a:t>
            </a:r>
            <a:endParaRPr sz="3100" b="1" dirty="0">
              <a:solidFill>
                <a:srgbClr val="741B47"/>
              </a:solidFill>
              <a:latin typeface="Calibri" panose="020F0502020204030204" pitchFamily="34" charset="0"/>
              <a:ea typeface="Roboto"/>
              <a:cs typeface="Calibri" panose="020F0502020204030204" pitchFamily="34" charset="0"/>
              <a:sym typeface="Roboto"/>
            </a:endParaRPr>
          </a:p>
        </p:txBody>
      </p:sp>
      <p:sp>
        <p:nvSpPr>
          <p:cNvPr id="99" name="Google Shape;99;p15"/>
          <p:cNvSpPr txBox="1"/>
          <p:nvPr/>
        </p:nvSpPr>
        <p:spPr>
          <a:xfrm>
            <a:off x="506729" y="6208822"/>
            <a:ext cx="5388800" cy="198385"/>
          </a:xfrm>
          <a:prstGeom prst="rect">
            <a:avLst/>
          </a:prstGeom>
          <a:noFill/>
          <a:ln>
            <a:noFill/>
          </a:ln>
        </p:spPr>
        <p:txBody>
          <a:bodyPr spcFirstLastPara="1" wrap="square" lIns="91425" tIns="91425" rIns="91425" bIns="91425" anchor="ctr" anchorCtr="0">
            <a:noAutofit/>
          </a:bodyPr>
          <a:lstStyle/>
          <a:p>
            <a:pPr marL="0" lvl="0" indent="0" algn="l" rtl="0">
              <a:lnSpc>
                <a:spcPct val="80000"/>
              </a:lnSpc>
              <a:spcBef>
                <a:spcPts val="0"/>
              </a:spcBef>
              <a:spcAft>
                <a:spcPts val="0"/>
              </a:spcAft>
              <a:buNone/>
            </a:pPr>
            <a:r>
              <a:rPr lang="es-419" sz="2100" b="1" dirty="0">
                <a:solidFill>
                  <a:srgbClr val="76384D"/>
                </a:solidFill>
                <a:latin typeface="Calibri" panose="020F0502020204030204" pitchFamily="34" charset="0"/>
                <a:ea typeface="Roboto"/>
                <a:cs typeface="Calibri" panose="020F0502020204030204" pitchFamily="34" charset="0"/>
                <a:sym typeface="Roboto"/>
              </a:rPr>
              <a:t>¡Compartan experiencias </a:t>
            </a:r>
            <a:r>
              <a:rPr lang="es-419" sz="2100" dirty="0">
                <a:solidFill>
                  <a:srgbClr val="76384D"/>
                </a:solidFill>
                <a:latin typeface="Calibri" panose="020F0502020204030204" pitchFamily="34" charset="0"/>
                <a:ea typeface="Roboto"/>
                <a:cs typeface="Calibri" panose="020F0502020204030204" pitchFamily="34" charset="0"/>
                <a:sym typeface="Roboto"/>
              </a:rPr>
              <a:t>con sus compañeros! </a:t>
            </a:r>
            <a:endParaRPr sz="2000" dirty="0">
              <a:solidFill>
                <a:srgbClr val="76384D"/>
              </a:solidFill>
              <a:latin typeface="Calibri" panose="020F0502020204030204" pitchFamily="34" charset="0"/>
              <a:ea typeface="Roboto"/>
              <a:cs typeface="Calibri" panose="020F0502020204030204" pitchFamily="34" charset="0"/>
              <a:sym typeface="Roboto"/>
            </a:endParaRPr>
          </a:p>
        </p:txBody>
      </p:sp>
      <p:sp>
        <p:nvSpPr>
          <p:cNvPr id="22" name="Google Shape;70;p14">
            <a:extLst>
              <a:ext uri="{FF2B5EF4-FFF2-40B4-BE49-F238E27FC236}">
                <a16:creationId xmlns="" xmlns:a16="http://schemas.microsoft.com/office/drawing/2014/main" id="{3C5EA18A-4979-4B4F-89E8-76D78BAC99AB}"/>
              </a:ext>
            </a:extLst>
          </p:cNvPr>
          <p:cNvSpPr txBox="1">
            <a:spLocks/>
          </p:cNvSpPr>
          <p:nvPr/>
        </p:nvSpPr>
        <p:spPr>
          <a:xfrm>
            <a:off x="366450" y="1220100"/>
            <a:ext cx="4700400" cy="153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dk1"/>
              </a:buClr>
              <a:buSzPts val="1100"/>
            </a:pPr>
            <a:r>
              <a:rPr lang="es-419" b="1" dirty="0">
                <a:latin typeface="Calibri" panose="020F0502020204030204" pitchFamily="34" charset="0"/>
                <a:ea typeface="Roboto"/>
                <a:cs typeface="Calibri" panose="020F0502020204030204" pitchFamily="34" charset="0"/>
                <a:sym typeface="Roboto"/>
              </a:rPr>
              <a:t>ALGUNAS PREGUNTAS</a:t>
            </a:r>
          </a:p>
          <a:p>
            <a:endParaRPr lang="es-419" b="1" dirty="0">
              <a:latin typeface="Calibri" panose="020F0502020204030204" pitchFamily="34" charset="0"/>
              <a:ea typeface="Roboto"/>
              <a:cs typeface="Calibri" panose="020F0502020204030204" pitchFamily="34" charset="0"/>
              <a:sym typeface="Roboto"/>
            </a:endParaRPr>
          </a:p>
        </p:txBody>
      </p:sp>
      <p:sp>
        <p:nvSpPr>
          <p:cNvPr id="41" name="Google Shape;82;p14"/>
          <p:cNvSpPr txBox="1"/>
          <p:nvPr/>
        </p:nvSpPr>
        <p:spPr>
          <a:xfrm>
            <a:off x="375767" y="2363194"/>
            <a:ext cx="5192504" cy="409500"/>
          </a:xfrm>
          <a:prstGeom prst="rect">
            <a:avLst/>
          </a:prstGeom>
          <a:noFill/>
          <a:ln>
            <a:noFill/>
          </a:ln>
        </p:spPr>
        <p:txBody>
          <a:bodyPr spcFirstLastPara="1" wrap="square" lIns="91425" tIns="91425" rIns="91425" bIns="91425" anchor="ctr" anchorCtr="0">
            <a:noAutofit/>
          </a:bodyPr>
          <a:lstStyle/>
          <a:p>
            <a:pPr marL="0" lvl="0" indent="0" rtl="0">
              <a:lnSpc>
                <a:spcPct val="90000"/>
              </a:lnSpc>
              <a:spcBef>
                <a:spcPts val="0"/>
              </a:spcBef>
              <a:spcAft>
                <a:spcPts val="0"/>
              </a:spcAft>
              <a:buNone/>
            </a:pPr>
            <a:r>
              <a:rPr lang="es-419" sz="2000" dirty="0">
                <a:solidFill>
                  <a:srgbClr val="741B47"/>
                </a:solidFill>
                <a:latin typeface="Calibri" panose="020F0502020204030204" pitchFamily="34" charset="0"/>
                <a:ea typeface="Roboto"/>
                <a:cs typeface="Calibri" panose="020F0502020204030204" pitchFamily="34" charset="0"/>
                <a:sym typeface="Roboto"/>
              </a:rPr>
              <a:t>LEY DE OHM</a:t>
            </a:r>
            <a:endParaRPr sz="2000" dirty="0">
              <a:latin typeface="Calibri" panose="020F0502020204030204" pitchFamily="34" charset="0"/>
              <a:cs typeface="Calibri" panose="020F0502020204030204" pitchFamily="34" charset="0"/>
            </a:endParaRPr>
          </a:p>
        </p:txBody>
      </p:sp>
      <p:sp>
        <p:nvSpPr>
          <p:cNvPr id="42" name="Google Shape;83;p14"/>
          <p:cNvSpPr txBox="1"/>
          <p:nvPr/>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lvl="0"/>
            <a:r>
              <a:rPr lang="es-419" sz="1100" dirty="0">
                <a:latin typeface="Calibri" panose="020F0502020204030204" pitchFamily="34" charset="0"/>
                <a:ea typeface="Roboto Medium"/>
                <a:cs typeface="Calibri" panose="020F0502020204030204" pitchFamily="34" charset="0"/>
                <a:sym typeface="Roboto Medium"/>
              </a:rPr>
              <a:t>2</a:t>
            </a:r>
            <a:r>
              <a:rPr lang="es-419" sz="1100" dirty="0">
                <a:solidFill>
                  <a:srgbClr val="741B47"/>
                </a:solidFill>
                <a:latin typeface="Calibri" panose="020F0502020204030204" pitchFamily="34" charset="0"/>
                <a:ea typeface="Roboto Medium"/>
                <a:cs typeface="Calibri" panose="020F0502020204030204" pitchFamily="34" charset="0"/>
                <a:sym typeface="Roboto Medium"/>
              </a:rPr>
              <a:t>       </a:t>
            </a:r>
            <a:r>
              <a:rPr lang="es-CL" sz="1100" dirty="0">
                <a:solidFill>
                  <a:srgbClr val="741B47"/>
                </a:solidFill>
                <a:latin typeface="Calibri" panose="020F0502020204030204" pitchFamily="34" charset="0"/>
                <a:ea typeface="Roboto Medium"/>
                <a:cs typeface="Calibri" panose="020F0502020204030204" pitchFamily="34" charset="0"/>
                <a:sym typeface="Roboto Medium"/>
              </a:rPr>
              <a:t>MECÁNICA AUTOMOTRIZ</a:t>
            </a:r>
            <a:r>
              <a:rPr lang="es-CL" sz="1100" dirty="0">
                <a:latin typeface="Calibri" panose="020F0502020204030204" pitchFamily="34" charset="0"/>
                <a:ea typeface="Roboto Medium"/>
                <a:cs typeface="Calibri" panose="020F0502020204030204" pitchFamily="34" charset="0"/>
                <a:sym typeface="Roboto Medium"/>
              </a:rPr>
              <a:t> | 3° Medio | Presentación</a:t>
            </a:r>
            <a:endParaRPr lang="es-CL" sz="1100" dirty="0">
              <a:solidFill>
                <a:srgbClr val="741B47"/>
              </a:solidFill>
              <a:latin typeface="Calibri" panose="020F0502020204030204" pitchFamily="34" charset="0"/>
              <a:ea typeface="Roboto"/>
              <a:cs typeface="Calibri" panose="020F0502020204030204" pitchFamily="34" charset="0"/>
              <a:sym typeface="Roboto"/>
            </a:endParaRPr>
          </a:p>
        </p:txBody>
      </p:sp>
      <p:pic>
        <p:nvPicPr>
          <p:cNvPr id="16" name="Imagen 15">
            <a:extLst>
              <a:ext uri="{FF2B5EF4-FFF2-40B4-BE49-F238E27FC236}">
                <a16:creationId xmlns="" xmlns:a16="http://schemas.microsoft.com/office/drawing/2014/main" id="{529A8DA3-E5A0-804A-9489-DCF1416E3C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9425" y="1315762"/>
            <a:ext cx="2670048" cy="5675376"/>
          </a:xfrm>
          <a:prstGeom prst="rect">
            <a:avLst/>
          </a:prstGeom>
        </p:spPr>
      </p:pic>
      <p:grpSp>
        <p:nvGrpSpPr>
          <p:cNvPr id="17" name="Grupo 16">
            <a:extLst>
              <a:ext uri="{FF2B5EF4-FFF2-40B4-BE49-F238E27FC236}">
                <a16:creationId xmlns="" xmlns:a16="http://schemas.microsoft.com/office/drawing/2014/main" id="{ED04D43B-FBB0-0D44-9C74-6C25E6182C85}"/>
              </a:ext>
            </a:extLst>
          </p:cNvPr>
          <p:cNvGrpSpPr/>
          <p:nvPr/>
        </p:nvGrpSpPr>
        <p:grpSpPr>
          <a:xfrm>
            <a:off x="375767" y="2826609"/>
            <a:ext cx="5889275" cy="1431588"/>
            <a:chOff x="466025" y="2264112"/>
            <a:chExt cx="5889275" cy="1431588"/>
          </a:xfrm>
        </p:grpSpPr>
        <p:grpSp>
          <p:nvGrpSpPr>
            <p:cNvPr id="18" name="Google Shape;89;p15">
              <a:extLst>
                <a:ext uri="{FF2B5EF4-FFF2-40B4-BE49-F238E27FC236}">
                  <a16:creationId xmlns="" xmlns:a16="http://schemas.microsoft.com/office/drawing/2014/main" id="{CB238F9D-7237-2545-B058-D6B463815C33}"/>
                </a:ext>
              </a:extLst>
            </p:cNvPr>
            <p:cNvGrpSpPr/>
            <p:nvPr/>
          </p:nvGrpSpPr>
          <p:grpSpPr>
            <a:xfrm>
              <a:off x="466025" y="2264112"/>
              <a:ext cx="5889275" cy="1431588"/>
              <a:chOff x="466025" y="2206962"/>
              <a:chExt cx="5889275" cy="1431588"/>
            </a:xfrm>
          </p:grpSpPr>
          <p:sp>
            <p:nvSpPr>
              <p:cNvPr id="20" name="Google Shape;90;p15">
                <a:extLst>
                  <a:ext uri="{FF2B5EF4-FFF2-40B4-BE49-F238E27FC236}">
                    <a16:creationId xmlns="" xmlns:a16="http://schemas.microsoft.com/office/drawing/2014/main" id="{AC47CC17-EA61-A147-A2D4-649EC13465EC}"/>
                  </a:ext>
                </a:extLst>
              </p:cNvPr>
              <p:cNvSpPr/>
              <p:nvPr/>
            </p:nvSpPr>
            <p:spPr>
              <a:xfrm>
                <a:off x="466025" y="2483000"/>
                <a:ext cx="5650725" cy="115555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419"/>
                  <a:t>    </a:t>
                </a:r>
                <a:endParaRPr/>
              </a:p>
            </p:txBody>
          </p:sp>
          <p:pic>
            <p:nvPicPr>
              <p:cNvPr id="21" name="Google Shape;91;p15">
                <a:extLst>
                  <a:ext uri="{FF2B5EF4-FFF2-40B4-BE49-F238E27FC236}">
                    <a16:creationId xmlns="" xmlns:a16="http://schemas.microsoft.com/office/drawing/2014/main" id="{84D3DF2C-8F83-CF4C-B2C7-944BC1AD99C0}"/>
                  </a:ext>
                </a:extLst>
              </p:cNvPr>
              <p:cNvPicPr preferRelativeResize="0"/>
              <p:nvPr/>
            </p:nvPicPr>
            <p:blipFill>
              <a:blip r:embed="rId4">
                <a:alphaModFix/>
              </a:blip>
              <a:stretch>
                <a:fillRect/>
              </a:stretch>
            </p:blipFill>
            <p:spPr>
              <a:xfrm>
                <a:off x="5878200" y="2206962"/>
                <a:ext cx="477100" cy="477100"/>
              </a:xfrm>
              <a:prstGeom prst="rect">
                <a:avLst/>
              </a:prstGeom>
              <a:noFill/>
              <a:ln>
                <a:noFill/>
              </a:ln>
            </p:spPr>
          </p:pic>
        </p:grpSp>
        <p:sp>
          <p:nvSpPr>
            <p:cNvPr id="19" name="Google Shape;97;p15">
              <a:extLst>
                <a:ext uri="{FF2B5EF4-FFF2-40B4-BE49-F238E27FC236}">
                  <a16:creationId xmlns="" xmlns:a16="http://schemas.microsoft.com/office/drawing/2014/main" id="{511C567C-E9A9-8343-BEE5-C194115C7C96}"/>
                </a:ext>
              </a:extLst>
            </p:cNvPr>
            <p:cNvSpPr txBox="1"/>
            <p:nvPr/>
          </p:nvSpPr>
          <p:spPr>
            <a:xfrm>
              <a:off x="806875" y="2931842"/>
              <a:ext cx="3819550" cy="363600"/>
            </a:xfrm>
            <a:prstGeom prst="rect">
              <a:avLst/>
            </a:prstGeom>
            <a:noFill/>
            <a:ln>
              <a:noFill/>
            </a:ln>
          </p:spPr>
          <p:txBody>
            <a:bodyPr spcFirstLastPara="1" wrap="square" lIns="91425" tIns="91425" rIns="91425" bIns="91425" anchor="ctr" anchorCtr="0">
              <a:noAutofit/>
            </a:bodyPr>
            <a:lstStyle/>
            <a:p>
              <a:pPr lvl="0">
                <a:lnSpc>
                  <a:spcPct val="115000"/>
                </a:lnSpc>
              </a:pPr>
              <a:r>
                <a:rPr lang="es-419" sz="1600" dirty="0">
                  <a:latin typeface="Calibri" panose="020F0502020204030204" pitchFamily="34" charset="0"/>
                  <a:ea typeface="Roboto Medium"/>
                  <a:cs typeface="Calibri" panose="020F0502020204030204" pitchFamily="34" charset="0"/>
                  <a:sym typeface="Roboto Medium"/>
                </a:rPr>
                <a:t>¿Qué es una Ley?</a:t>
              </a:r>
            </a:p>
          </p:txBody>
        </p:sp>
      </p:grpSp>
      <p:grpSp>
        <p:nvGrpSpPr>
          <p:cNvPr id="24" name="Grupo 23">
            <a:extLst>
              <a:ext uri="{FF2B5EF4-FFF2-40B4-BE49-F238E27FC236}">
                <a16:creationId xmlns="" xmlns:a16="http://schemas.microsoft.com/office/drawing/2014/main" id="{625CDD63-46DA-CA47-8C77-5722ADF3BD85}"/>
              </a:ext>
            </a:extLst>
          </p:cNvPr>
          <p:cNvGrpSpPr/>
          <p:nvPr/>
        </p:nvGrpSpPr>
        <p:grpSpPr>
          <a:xfrm>
            <a:off x="375767" y="4316803"/>
            <a:ext cx="5889275" cy="1431588"/>
            <a:chOff x="442650" y="3803939"/>
            <a:chExt cx="5889275" cy="1431588"/>
          </a:xfrm>
        </p:grpSpPr>
        <p:sp>
          <p:nvSpPr>
            <p:cNvPr id="27" name="Google Shape;98;p15">
              <a:extLst>
                <a:ext uri="{FF2B5EF4-FFF2-40B4-BE49-F238E27FC236}">
                  <a16:creationId xmlns="" xmlns:a16="http://schemas.microsoft.com/office/drawing/2014/main" id="{064BC4E5-08EB-594E-AA38-9EB97FB074A4}"/>
                </a:ext>
              </a:extLst>
            </p:cNvPr>
            <p:cNvSpPr txBox="1"/>
            <p:nvPr/>
          </p:nvSpPr>
          <p:spPr>
            <a:xfrm>
              <a:off x="747531" y="4416252"/>
              <a:ext cx="5440500" cy="483000"/>
            </a:xfrm>
            <a:prstGeom prst="rect">
              <a:avLst/>
            </a:prstGeom>
            <a:noFill/>
            <a:ln>
              <a:noFill/>
            </a:ln>
          </p:spPr>
          <p:txBody>
            <a:bodyPr spcFirstLastPara="1" wrap="square" lIns="91425" tIns="91425" rIns="91425" bIns="91425" anchor="ctr" anchorCtr="0">
              <a:noAutofit/>
            </a:bodyPr>
            <a:lstStyle/>
            <a:p>
              <a:pPr lvl="0">
                <a:lnSpc>
                  <a:spcPct val="115000"/>
                </a:lnSpc>
              </a:pPr>
              <a:r>
                <a:rPr lang="es-419" sz="1600" dirty="0">
                  <a:latin typeface="Calibri" panose="020F0502020204030204" pitchFamily="34" charset="0"/>
                  <a:ea typeface="Roboto Medium"/>
                  <a:cs typeface="Calibri" panose="020F0502020204030204" pitchFamily="34" charset="0"/>
                  <a:sym typeface="Roboto Medium"/>
                </a:rPr>
                <a:t>¿Se puede medir el voltaje </a:t>
              </a:r>
              <a:r>
                <a:rPr lang="es-419" sz="1600" b="1" dirty="0">
                  <a:latin typeface="Calibri" panose="020F0502020204030204" pitchFamily="34" charset="0"/>
                  <a:ea typeface="Roboto Medium"/>
                  <a:cs typeface="Calibri" panose="020F0502020204030204" pitchFamily="34" charset="0"/>
                  <a:sym typeface="Roboto Medium"/>
                </a:rPr>
                <a:t>sin tener un multímetro?</a:t>
              </a:r>
            </a:p>
          </p:txBody>
        </p:sp>
        <p:grpSp>
          <p:nvGrpSpPr>
            <p:cNvPr id="28" name="Google Shape;89;p15">
              <a:extLst>
                <a:ext uri="{FF2B5EF4-FFF2-40B4-BE49-F238E27FC236}">
                  <a16:creationId xmlns="" xmlns:a16="http://schemas.microsoft.com/office/drawing/2014/main" id="{27C64465-C9D8-6040-8FBE-3A9B3A0B0605}"/>
                </a:ext>
              </a:extLst>
            </p:cNvPr>
            <p:cNvGrpSpPr/>
            <p:nvPr/>
          </p:nvGrpSpPr>
          <p:grpSpPr>
            <a:xfrm>
              <a:off x="442650" y="3803939"/>
              <a:ext cx="5889275" cy="1431588"/>
              <a:chOff x="466025" y="2206962"/>
              <a:chExt cx="5889275" cy="1431588"/>
            </a:xfrm>
          </p:grpSpPr>
          <p:sp>
            <p:nvSpPr>
              <p:cNvPr id="34" name="Google Shape;90;p15">
                <a:extLst>
                  <a:ext uri="{FF2B5EF4-FFF2-40B4-BE49-F238E27FC236}">
                    <a16:creationId xmlns="" xmlns:a16="http://schemas.microsoft.com/office/drawing/2014/main" id="{D8E703C8-77B3-8840-BA78-BDAFE53BED7A}"/>
                  </a:ext>
                </a:extLst>
              </p:cNvPr>
              <p:cNvSpPr/>
              <p:nvPr/>
            </p:nvSpPr>
            <p:spPr>
              <a:xfrm>
                <a:off x="466025" y="2483000"/>
                <a:ext cx="5650725" cy="115555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419"/>
                  <a:t>    </a:t>
                </a:r>
                <a:endParaRPr/>
              </a:p>
            </p:txBody>
          </p:sp>
          <p:pic>
            <p:nvPicPr>
              <p:cNvPr id="35" name="Google Shape;91;p15">
                <a:extLst>
                  <a:ext uri="{FF2B5EF4-FFF2-40B4-BE49-F238E27FC236}">
                    <a16:creationId xmlns="" xmlns:a16="http://schemas.microsoft.com/office/drawing/2014/main" id="{5B283B47-73EC-CC4D-AFD4-A4F3ACD19A54}"/>
                  </a:ext>
                </a:extLst>
              </p:cNvPr>
              <p:cNvPicPr preferRelativeResize="0"/>
              <p:nvPr/>
            </p:nvPicPr>
            <p:blipFill>
              <a:blip r:embed="rId4">
                <a:alphaModFix/>
              </a:blip>
              <a:stretch>
                <a:fillRect/>
              </a:stretch>
            </p:blipFill>
            <p:spPr>
              <a:xfrm>
                <a:off x="5878200" y="2206962"/>
                <a:ext cx="477100" cy="477100"/>
              </a:xfrm>
              <a:prstGeom prst="rect">
                <a:avLst/>
              </a:prstGeom>
              <a:noFill/>
              <a:ln>
                <a:noFill/>
              </a:ln>
            </p:spPr>
          </p:pic>
        </p:grpSp>
      </p:grpSp>
      <p:pic>
        <p:nvPicPr>
          <p:cNvPr id="2" name="Imagen 1">
            <a:extLst>
              <a:ext uri="{FF2B5EF4-FFF2-40B4-BE49-F238E27FC236}">
                <a16:creationId xmlns="" xmlns:a16="http://schemas.microsoft.com/office/drawing/2014/main" id="{8C72F8EA-B6B4-2B4E-9593-7EFFBE8CE1B5}"/>
              </a:ext>
            </a:extLst>
          </p:cNvPr>
          <p:cNvPicPr>
            <a:picLocks noChangeAspect="1"/>
          </p:cNvPicPr>
          <p:nvPr/>
        </p:nvPicPr>
        <p:blipFill>
          <a:blip r:embed="rId5"/>
          <a:stretch>
            <a:fillRect/>
          </a:stretch>
        </p:blipFill>
        <p:spPr>
          <a:xfrm>
            <a:off x="1902688" y="2199088"/>
            <a:ext cx="860434" cy="62381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57" name="Google Shape;83;p14"/>
          <p:cNvSpPr txBox="1"/>
          <p:nvPr/>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lvl="0"/>
            <a:r>
              <a:rPr lang="es-419" sz="1100" dirty="0">
                <a:latin typeface="Calibri" panose="020F0502020204030204" pitchFamily="34" charset="0"/>
                <a:ea typeface="Roboto Medium"/>
                <a:cs typeface="Calibri" panose="020F0502020204030204" pitchFamily="34" charset="0"/>
                <a:sym typeface="Roboto Medium"/>
              </a:rPr>
              <a:t>3</a:t>
            </a:r>
            <a:r>
              <a:rPr lang="es-419" sz="1100" dirty="0">
                <a:solidFill>
                  <a:srgbClr val="741B47"/>
                </a:solidFill>
                <a:latin typeface="Calibri" panose="020F0502020204030204" pitchFamily="34" charset="0"/>
                <a:ea typeface="Roboto Medium"/>
                <a:cs typeface="Calibri" panose="020F0502020204030204" pitchFamily="34" charset="0"/>
                <a:sym typeface="Roboto Medium"/>
              </a:rPr>
              <a:t>       </a:t>
            </a:r>
            <a:r>
              <a:rPr lang="es-CL" sz="1100" dirty="0">
                <a:solidFill>
                  <a:srgbClr val="741B47"/>
                </a:solidFill>
                <a:latin typeface="Calibri" panose="020F0502020204030204" pitchFamily="34" charset="0"/>
                <a:ea typeface="Roboto Medium"/>
                <a:cs typeface="Calibri" panose="020F0502020204030204" pitchFamily="34" charset="0"/>
                <a:sym typeface="Roboto Medium"/>
              </a:rPr>
              <a:t>MECÁNICA AUTOMOTRIZ</a:t>
            </a:r>
            <a:r>
              <a:rPr lang="es-CL" sz="1100" dirty="0">
                <a:latin typeface="Calibri" panose="020F0502020204030204" pitchFamily="34" charset="0"/>
                <a:ea typeface="Roboto Medium"/>
                <a:cs typeface="Calibri" panose="020F0502020204030204" pitchFamily="34" charset="0"/>
                <a:sym typeface="Roboto Medium"/>
              </a:rPr>
              <a:t> | 3° Medio | Presentación</a:t>
            </a:r>
            <a:endParaRPr lang="es-CL" sz="1100" dirty="0">
              <a:solidFill>
                <a:srgbClr val="741B47"/>
              </a:solidFill>
              <a:latin typeface="Calibri" panose="020F0502020204030204" pitchFamily="34" charset="0"/>
              <a:ea typeface="Roboto"/>
              <a:cs typeface="Calibri" panose="020F0502020204030204" pitchFamily="34" charset="0"/>
              <a:sym typeface="Roboto"/>
            </a:endParaRPr>
          </a:p>
        </p:txBody>
      </p:sp>
      <p:grpSp>
        <p:nvGrpSpPr>
          <p:cNvPr id="32" name="Grupo 31">
            <a:extLst>
              <a:ext uri="{FF2B5EF4-FFF2-40B4-BE49-F238E27FC236}">
                <a16:creationId xmlns="" xmlns:a16="http://schemas.microsoft.com/office/drawing/2014/main" id="{AF15BE81-F6B2-8047-84D8-8095C342E9D1}"/>
              </a:ext>
            </a:extLst>
          </p:cNvPr>
          <p:cNvGrpSpPr/>
          <p:nvPr/>
        </p:nvGrpSpPr>
        <p:grpSpPr>
          <a:xfrm>
            <a:off x="4461133" y="3098700"/>
            <a:ext cx="4848912" cy="1525000"/>
            <a:chOff x="4461133" y="3098700"/>
            <a:chExt cx="4848912" cy="1525000"/>
          </a:xfrm>
        </p:grpSpPr>
        <p:sp>
          <p:nvSpPr>
            <p:cNvPr id="34" name="Google Shape;73;p14">
              <a:extLst>
                <a:ext uri="{FF2B5EF4-FFF2-40B4-BE49-F238E27FC236}">
                  <a16:creationId xmlns="" xmlns:a16="http://schemas.microsoft.com/office/drawing/2014/main" id="{5FE95805-B348-A841-8414-8CEC9A17BC54}"/>
                </a:ext>
              </a:extLst>
            </p:cNvPr>
            <p:cNvSpPr/>
            <p:nvPr/>
          </p:nvSpPr>
          <p:spPr>
            <a:xfrm>
              <a:off x="4461133" y="3098700"/>
              <a:ext cx="4657800" cy="1525000"/>
            </a:xfrm>
            <a:prstGeom prst="roundRect">
              <a:avLst>
                <a:gd name="adj" fmla="val 16667"/>
              </a:avLst>
            </a:prstGeom>
            <a:solidFill>
              <a:schemeClr val="bg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419"/>
                <a:t>    </a:t>
              </a:r>
              <a:endParaRPr/>
            </a:p>
          </p:txBody>
        </p:sp>
        <p:sp>
          <p:nvSpPr>
            <p:cNvPr id="36" name="Google Shape;80;p14">
              <a:extLst>
                <a:ext uri="{FF2B5EF4-FFF2-40B4-BE49-F238E27FC236}">
                  <a16:creationId xmlns="" xmlns:a16="http://schemas.microsoft.com/office/drawing/2014/main" id="{A35A9C16-3B4E-7E40-A74C-5F050D0945CE}"/>
                </a:ext>
              </a:extLst>
            </p:cNvPr>
            <p:cNvSpPr txBox="1"/>
            <p:nvPr/>
          </p:nvSpPr>
          <p:spPr>
            <a:xfrm>
              <a:off x="4851225" y="3560598"/>
              <a:ext cx="4044451" cy="538200"/>
            </a:xfrm>
            <a:prstGeom prst="rect">
              <a:avLst/>
            </a:prstGeom>
            <a:noFill/>
            <a:ln>
              <a:noFill/>
            </a:ln>
          </p:spPr>
          <p:txBody>
            <a:bodyPr spcFirstLastPara="1" wrap="square" lIns="91425" tIns="91425" rIns="91425" bIns="91425" anchor="ctr" anchorCtr="0">
              <a:noAutofit/>
            </a:bodyPr>
            <a:lstStyle/>
            <a:p>
              <a:pPr lvl="0">
                <a:lnSpc>
                  <a:spcPct val="115000"/>
                </a:lnSpc>
              </a:pPr>
              <a:r>
                <a:rPr lang="es-CL" sz="1600" dirty="0">
                  <a:latin typeface="Calibri" panose="020F0502020204030204" pitchFamily="34" charset="0"/>
                  <a:ea typeface="Roboto"/>
                  <a:cs typeface="Calibri" panose="020F0502020204030204" pitchFamily="34" charset="0"/>
                  <a:sym typeface="Roboto"/>
                </a:rPr>
                <a:t>Conocerás y aplicarás los postulados de la </a:t>
              </a:r>
            </a:p>
            <a:p>
              <a:pPr lvl="0">
                <a:lnSpc>
                  <a:spcPct val="115000"/>
                </a:lnSpc>
              </a:pPr>
              <a:r>
                <a:rPr lang="es-CL" sz="1600" b="1" dirty="0">
                  <a:solidFill>
                    <a:srgbClr val="76384D"/>
                  </a:solidFill>
                  <a:latin typeface="Calibri" panose="020F0502020204030204" pitchFamily="34" charset="0"/>
                  <a:ea typeface="Roboto"/>
                  <a:cs typeface="Calibri" panose="020F0502020204030204" pitchFamily="34" charset="0"/>
                  <a:sym typeface="Roboto"/>
                </a:rPr>
                <a:t>Ley de Ohm.</a:t>
              </a:r>
            </a:p>
          </p:txBody>
        </p:sp>
        <p:grpSp>
          <p:nvGrpSpPr>
            <p:cNvPr id="37" name="Google Shape;74;p14">
              <a:extLst>
                <a:ext uri="{FF2B5EF4-FFF2-40B4-BE49-F238E27FC236}">
                  <a16:creationId xmlns="" xmlns:a16="http://schemas.microsoft.com/office/drawing/2014/main" id="{74F493FC-819B-7140-9436-7E224B267E85}"/>
                </a:ext>
              </a:extLst>
            </p:cNvPr>
            <p:cNvGrpSpPr/>
            <p:nvPr/>
          </p:nvGrpSpPr>
          <p:grpSpPr>
            <a:xfrm>
              <a:off x="8933845" y="3682587"/>
              <a:ext cx="376200" cy="385800"/>
              <a:chOff x="5136812" y="3509175"/>
              <a:chExt cx="376200" cy="385800"/>
            </a:xfrm>
          </p:grpSpPr>
          <p:sp>
            <p:nvSpPr>
              <p:cNvPr id="38" name="Google Shape;75;p14">
                <a:extLst>
                  <a:ext uri="{FF2B5EF4-FFF2-40B4-BE49-F238E27FC236}">
                    <a16:creationId xmlns="" xmlns:a16="http://schemas.microsoft.com/office/drawing/2014/main" id="{E37AC243-54C0-B946-A913-001F5CD9A79D}"/>
                  </a:ext>
                </a:extLst>
              </p:cNvPr>
              <p:cNvSpPr/>
              <p:nvPr/>
            </p:nvSpPr>
            <p:spPr>
              <a:xfrm>
                <a:off x="5136812" y="3509175"/>
                <a:ext cx="376200" cy="385800"/>
              </a:xfrm>
              <a:prstGeom prst="roundRect">
                <a:avLst>
                  <a:gd name="adj" fmla="val 16667"/>
                </a:avLst>
              </a:prstGeom>
              <a:solidFill>
                <a:srgbClr val="741B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76;p14">
                <a:extLst>
                  <a:ext uri="{FF2B5EF4-FFF2-40B4-BE49-F238E27FC236}">
                    <a16:creationId xmlns="" xmlns:a16="http://schemas.microsoft.com/office/drawing/2014/main" id="{097BB822-F76D-CE48-8A9F-6E03A18065B1}"/>
                  </a:ext>
                </a:extLst>
              </p:cNvPr>
              <p:cNvSpPr txBox="1"/>
              <p:nvPr/>
            </p:nvSpPr>
            <p:spPr>
              <a:xfrm>
                <a:off x="5159365" y="3509175"/>
                <a:ext cx="300300" cy="385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419" sz="2800" b="1" dirty="0">
                    <a:solidFill>
                      <a:srgbClr val="FFFFFF"/>
                    </a:solidFill>
                    <a:latin typeface="Calibri"/>
                    <a:ea typeface="Calibri"/>
                    <a:cs typeface="Calibri"/>
                    <a:sym typeface="Calibri"/>
                  </a:rPr>
                  <a:t>1</a:t>
                </a:r>
                <a:endParaRPr sz="2800" b="1" dirty="0">
                  <a:solidFill>
                    <a:srgbClr val="FFFFFF"/>
                  </a:solidFill>
                  <a:latin typeface="Calibri"/>
                  <a:ea typeface="Calibri"/>
                  <a:cs typeface="Calibri"/>
                  <a:sym typeface="Calibri"/>
                </a:endParaRPr>
              </a:p>
            </p:txBody>
          </p:sp>
        </p:grpSp>
      </p:grpSp>
      <p:grpSp>
        <p:nvGrpSpPr>
          <p:cNvPr id="60" name="Grupo 59">
            <a:extLst>
              <a:ext uri="{FF2B5EF4-FFF2-40B4-BE49-F238E27FC236}">
                <a16:creationId xmlns="" xmlns:a16="http://schemas.microsoft.com/office/drawing/2014/main" id="{382868E2-5543-0143-82DE-848880F1462A}"/>
              </a:ext>
            </a:extLst>
          </p:cNvPr>
          <p:cNvGrpSpPr/>
          <p:nvPr/>
        </p:nvGrpSpPr>
        <p:grpSpPr>
          <a:xfrm>
            <a:off x="4462013" y="4889825"/>
            <a:ext cx="4848032" cy="1525000"/>
            <a:chOff x="4462013" y="4889825"/>
            <a:chExt cx="4848032" cy="1525000"/>
          </a:xfrm>
        </p:grpSpPr>
        <p:sp>
          <p:nvSpPr>
            <p:cNvPr id="61" name="Google Shape;73;p14">
              <a:extLst>
                <a:ext uri="{FF2B5EF4-FFF2-40B4-BE49-F238E27FC236}">
                  <a16:creationId xmlns="" xmlns:a16="http://schemas.microsoft.com/office/drawing/2014/main" id="{37BB9410-7106-1347-9C66-EEDEE187B6B2}"/>
                </a:ext>
              </a:extLst>
            </p:cNvPr>
            <p:cNvSpPr/>
            <p:nvPr/>
          </p:nvSpPr>
          <p:spPr>
            <a:xfrm>
              <a:off x="4462013" y="4889825"/>
              <a:ext cx="4657800" cy="1525000"/>
            </a:xfrm>
            <a:prstGeom prst="roundRect">
              <a:avLst>
                <a:gd name="adj" fmla="val 16667"/>
              </a:avLst>
            </a:prstGeom>
            <a:solidFill>
              <a:schemeClr val="bg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419"/>
                <a:t>    </a:t>
              </a:r>
              <a:endParaRPr/>
            </a:p>
          </p:txBody>
        </p:sp>
        <p:sp>
          <p:nvSpPr>
            <p:cNvPr id="62" name="Google Shape;81;p14">
              <a:extLst>
                <a:ext uri="{FF2B5EF4-FFF2-40B4-BE49-F238E27FC236}">
                  <a16:creationId xmlns="" xmlns:a16="http://schemas.microsoft.com/office/drawing/2014/main" id="{BE2CAC78-CC92-754E-9E09-90304CC57C7D}"/>
                </a:ext>
              </a:extLst>
            </p:cNvPr>
            <p:cNvSpPr txBox="1"/>
            <p:nvPr/>
          </p:nvSpPr>
          <p:spPr>
            <a:xfrm>
              <a:off x="4851225" y="5372600"/>
              <a:ext cx="3756601" cy="538200"/>
            </a:xfrm>
            <a:prstGeom prst="rect">
              <a:avLst/>
            </a:prstGeom>
            <a:noFill/>
            <a:ln>
              <a:noFill/>
            </a:ln>
          </p:spPr>
          <p:txBody>
            <a:bodyPr spcFirstLastPara="1" wrap="square" lIns="91425" tIns="91425" rIns="91425" bIns="91425" anchor="ctr" anchorCtr="0">
              <a:noAutofit/>
            </a:bodyPr>
            <a:lstStyle/>
            <a:p>
              <a:pPr lvl="0">
                <a:lnSpc>
                  <a:spcPct val="115000"/>
                </a:lnSpc>
              </a:pPr>
              <a:r>
                <a:rPr lang="es-419" sz="1600" dirty="0">
                  <a:latin typeface="Calibri" panose="020F0502020204030204" pitchFamily="34" charset="0"/>
                  <a:ea typeface="Roboto"/>
                  <a:cs typeface="Calibri" panose="020F0502020204030204" pitchFamily="34" charset="0"/>
                  <a:sym typeface="Roboto"/>
                </a:rPr>
                <a:t>Medirás voltaje, amperaje y resistencia de diferentes circuitos y baterías eléctricas ocupando los principios de la Ley de Ohm.</a:t>
              </a:r>
            </a:p>
          </p:txBody>
        </p:sp>
        <p:grpSp>
          <p:nvGrpSpPr>
            <p:cNvPr id="63" name="Google Shape;77;p14">
              <a:extLst>
                <a:ext uri="{FF2B5EF4-FFF2-40B4-BE49-F238E27FC236}">
                  <a16:creationId xmlns="" xmlns:a16="http://schemas.microsoft.com/office/drawing/2014/main" id="{F61B8389-1EA0-534F-97FE-0D902BFCD31F}"/>
                </a:ext>
              </a:extLst>
            </p:cNvPr>
            <p:cNvGrpSpPr/>
            <p:nvPr/>
          </p:nvGrpSpPr>
          <p:grpSpPr>
            <a:xfrm>
              <a:off x="8933845" y="5472625"/>
              <a:ext cx="376200" cy="385800"/>
              <a:chOff x="4759957" y="4337875"/>
              <a:chExt cx="376200" cy="385800"/>
            </a:xfrm>
          </p:grpSpPr>
          <p:sp>
            <p:nvSpPr>
              <p:cNvPr id="64" name="Google Shape;78;p14">
                <a:extLst>
                  <a:ext uri="{FF2B5EF4-FFF2-40B4-BE49-F238E27FC236}">
                    <a16:creationId xmlns="" xmlns:a16="http://schemas.microsoft.com/office/drawing/2014/main" id="{7D9C92E4-A41B-784F-9A78-333A417C87B7}"/>
                  </a:ext>
                </a:extLst>
              </p:cNvPr>
              <p:cNvSpPr/>
              <p:nvPr/>
            </p:nvSpPr>
            <p:spPr>
              <a:xfrm>
                <a:off x="4759957" y="4337875"/>
                <a:ext cx="376200" cy="385800"/>
              </a:xfrm>
              <a:prstGeom prst="roundRect">
                <a:avLst>
                  <a:gd name="adj" fmla="val 16667"/>
                </a:avLst>
              </a:prstGeom>
              <a:solidFill>
                <a:srgbClr val="741B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79;p14">
                <a:extLst>
                  <a:ext uri="{FF2B5EF4-FFF2-40B4-BE49-F238E27FC236}">
                    <a16:creationId xmlns="" xmlns:a16="http://schemas.microsoft.com/office/drawing/2014/main" id="{7637DD87-491A-3849-96FF-38FE7CA43481}"/>
                  </a:ext>
                </a:extLst>
              </p:cNvPr>
              <p:cNvSpPr txBox="1"/>
              <p:nvPr/>
            </p:nvSpPr>
            <p:spPr>
              <a:xfrm>
                <a:off x="4775017" y="4337875"/>
                <a:ext cx="300300" cy="385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419" sz="2800" b="1" dirty="0">
                    <a:solidFill>
                      <a:srgbClr val="FFFFFF"/>
                    </a:solidFill>
                    <a:latin typeface="Calibri"/>
                    <a:ea typeface="Calibri"/>
                    <a:cs typeface="Calibri"/>
                    <a:sym typeface="Calibri"/>
                  </a:rPr>
                  <a:t>2</a:t>
                </a:r>
                <a:endParaRPr sz="2800" b="1" dirty="0">
                  <a:solidFill>
                    <a:srgbClr val="FFFFFF"/>
                  </a:solidFill>
                  <a:latin typeface="Calibri"/>
                  <a:ea typeface="Calibri"/>
                  <a:cs typeface="Calibri"/>
                  <a:sym typeface="Calibri"/>
                </a:endParaRPr>
              </a:p>
            </p:txBody>
          </p:sp>
        </p:grpSp>
      </p:grpSp>
      <p:pic>
        <p:nvPicPr>
          <p:cNvPr id="23" name="Imagen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221" y="2367775"/>
            <a:ext cx="2965718" cy="4328991"/>
          </a:xfrm>
          <a:prstGeom prst="rect">
            <a:avLst/>
          </a:prstGeom>
        </p:spPr>
      </p:pic>
      <p:sp>
        <p:nvSpPr>
          <p:cNvPr id="24" name="Google Shape;154;p5"/>
          <p:cNvSpPr txBox="1"/>
          <p:nvPr/>
        </p:nvSpPr>
        <p:spPr>
          <a:xfrm>
            <a:off x="4063852" y="2576445"/>
            <a:ext cx="4932406" cy="338514"/>
          </a:xfrm>
          <a:prstGeom prst="rect">
            <a:avLst/>
          </a:prstGeom>
          <a:noFill/>
          <a:ln>
            <a:noFill/>
          </a:ln>
        </p:spPr>
        <p:txBody>
          <a:bodyPr spcFirstLastPara="1" wrap="square" lIns="91425" tIns="45700" rIns="91425" bIns="45700" anchor="t" anchorCtr="0">
            <a:spAutoFit/>
          </a:bodyPr>
          <a:lstStyle/>
          <a:p>
            <a:pPr lvl="0"/>
            <a:r>
              <a:rPr lang="es-CL" sz="1600" b="1" dirty="0">
                <a:solidFill>
                  <a:schemeClr val="tx1"/>
                </a:solidFill>
                <a:latin typeface="Calibri" panose="020F0502020204030204" pitchFamily="34" charset="0"/>
                <a:cs typeface="Calibri" panose="020F0502020204030204" pitchFamily="34" charset="0"/>
              </a:rPr>
              <a:t>Al término de la actividad estarás </a:t>
            </a:r>
            <a:r>
              <a:rPr lang="es-CL" sz="1600" b="1" dirty="0" smtClean="0">
                <a:solidFill>
                  <a:schemeClr val="tx1"/>
                </a:solidFill>
                <a:latin typeface="Calibri" panose="020F0502020204030204" pitchFamily="34" charset="0"/>
                <a:cs typeface="Calibri" panose="020F0502020204030204" pitchFamily="34" charset="0"/>
              </a:rPr>
              <a:t>en condiciones </a:t>
            </a:r>
            <a:r>
              <a:rPr lang="es-CL" sz="1600" b="1" dirty="0">
                <a:solidFill>
                  <a:schemeClr val="tx1"/>
                </a:solidFill>
                <a:latin typeface="Calibri" panose="020F0502020204030204" pitchFamily="34" charset="0"/>
                <a:cs typeface="Calibri" panose="020F0502020204030204" pitchFamily="34" charset="0"/>
              </a:rPr>
              <a:t>de:</a:t>
            </a:r>
            <a:endParaRPr b="1" dirty="0">
              <a:solidFill>
                <a:schemeClr val="tx1"/>
              </a:solidFill>
              <a:latin typeface="Calibri" panose="020F0502020204030204" pitchFamily="34" charset="0"/>
              <a:cs typeface="Calibri" panose="020F0502020204030204" pitchFamily="34" charset="0"/>
            </a:endParaRPr>
          </a:p>
        </p:txBody>
      </p:sp>
      <p:sp>
        <p:nvSpPr>
          <p:cNvPr id="25" name="Google Shape;95;p3"/>
          <p:cNvSpPr txBox="1"/>
          <p:nvPr/>
        </p:nvSpPr>
        <p:spPr>
          <a:xfrm>
            <a:off x="375975" y="1373700"/>
            <a:ext cx="4107535" cy="319500"/>
          </a:xfrm>
          <a:prstGeom prst="rect">
            <a:avLst/>
          </a:prstGeom>
          <a:noFill/>
          <a:ln>
            <a:noFill/>
          </a:ln>
        </p:spPr>
        <p:txBody>
          <a:bodyPr spcFirstLastPara="1" wrap="square" lIns="91425" tIns="91425" rIns="91425" bIns="91425" anchor="ctr" anchorCtr="0">
            <a:noAutofit/>
          </a:bodyPr>
          <a:lstStyle/>
          <a:p>
            <a:pPr lvl="0">
              <a:lnSpc>
                <a:spcPct val="80000"/>
              </a:lnSpc>
              <a:buSzPts val="2800"/>
            </a:pPr>
            <a:r>
              <a:rPr lang="en-US" sz="2800" b="1" dirty="0">
                <a:solidFill>
                  <a:srgbClr val="741B47"/>
                </a:solidFill>
                <a:latin typeface="Calibri"/>
                <a:ea typeface="Calibri"/>
                <a:cs typeface="Calibri"/>
                <a:sym typeface="Calibri"/>
              </a:rPr>
              <a:t>MENÚ DE LA ACTIVIDAD</a:t>
            </a:r>
            <a:endParaRPr lang="en-US" sz="3100" b="1" dirty="0">
              <a:solidFill>
                <a:srgbClr val="741B47"/>
              </a:solidFill>
              <a:latin typeface="Calibri"/>
              <a:ea typeface="Calibri"/>
              <a:cs typeface="Calibri"/>
              <a:sym typeface="Calibri"/>
            </a:endParaRPr>
          </a:p>
        </p:txBody>
      </p:sp>
      <p:sp>
        <p:nvSpPr>
          <p:cNvPr id="27" name="Google Shape;82;p14"/>
          <p:cNvSpPr txBox="1"/>
          <p:nvPr/>
        </p:nvSpPr>
        <p:spPr>
          <a:xfrm>
            <a:off x="375975" y="1659000"/>
            <a:ext cx="5192504" cy="409500"/>
          </a:xfrm>
          <a:prstGeom prst="rect">
            <a:avLst/>
          </a:prstGeom>
          <a:noFill/>
          <a:ln>
            <a:noFill/>
          </a:ln>
        </p:spPr>
        <p:txBody>
          <a:bodyPr spcFirstLastPara="1" wrap="square" lIns="91425" tIns="91425" rIns="91425" bIns="91425" anchor="ctr" anchorCtr="0">
            <a:noAutofit/>
          </a:bodyPr>
          <a:lstStyle/>
          <a:p>
            <a:pPr marL="0" lvl="0" indent="0" rtl="0">
              <a:lnSpc>
                <a:spcPct val="90000"/>
              </a:lnSpc>
              <a:spcBef>
                <a:spcPts val="0"/>
              </a:spcBef>
              <a:spcAft>
                <a:spcPts val="0"/>
              </a:spcAft>
              <a:buNone/>
            </a:pPr>
            <a:r>
              <a:rPr lang="es-419" sz="2000" dirty="0">
                <a:solidFill>
                  <a:srgbClr val="FF0000"/>
                </a:solidFill>
                <a:latin typeface="Calibri" panose="020F0502020204030204" pitchFamily="34" charset="0"/>
                <a:ea typeface="Roboto"/>
                <a:cs typeface="Calibri" panose="020F0502020204030204" pitchFamily="34" charset="0"/>
                <a:sym typeface="Roboto"/>
              </a:rPr>
              <a:t>LEY</a:t>
            </a:r>
            <a:r>
              <a:rPr lang="es-419" sz="2000" dirty="0">
                <a:solidFill>
                  <a:srgbClr val="741B47"/>
                </a:solidFill>
                <a:latin typeface="Calibri" panose="020F0502020204030204" pitchFamily="34" charset="0"/>
                <a:ea typeface="Roboto"/>
                <a:cs typeface="Calibri" panose="020F0502020204030204" pitchFamily="34" charset="0"/>
                <a:sym typeface="Roboto"/>
              </a:rPr>
              <a:t> </a:t>
            </a:r>
            <a:r>
              <a:rPr lang="es-419" sz="2000" b="1" dirty="0">
                <a:solidFill>
                  <a:srgbClr val="741B47"/>
                </a:solidFill>
                <a:latin typeface="Calibri" panose="020F0502020204030204" pitchFamily="34" charset="0"/>
                <a:ea typeface="Roboto"/>
                <a:cs typeface="Calibri" panose="020F0502020204030204" pitchFamily="34" charset="0"/>
                <a:sym typeface="Roboto"/>
              </a:rPr>
              <a:t>DE OHM</a:t>
            </a:r>
            <a:endParaRPr sz="2000" b="1" dirty="0">
              <a:latin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9" name="Google Shape;159;p18"/>
          <p:cNvSpPr/>
          <p:nvPr/>
        </p:nvSpPr>
        <p:spPr>
          <a:xfrm>
            <a:off x="511279" y="2232087"/>
            <a:ext cx="7533619" cy="1704000"/>
          </a:xfrm>
          <a:prstGeom prst="roundRect">
            <a:avLst>
              <a:gd name="adj" fmla="val 16667"/>
            </a:avLst>
          </a:prstGeom>
          <a:solidFill>
            <a:srgbClr val="E9E1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419">
                <a:solidFill>
                  <a:srgbClr val="E9E1E4"/>
                </a:solidFill>
              </a:rPr>
              <a:t>    </a:t>
            </a:r>
            <a:endParaRPr>
              <a:solidFill>
                <a:srgbClr val="E9E1E4"/>
              </a:solidFill>
            </a:endParaRPr>
          </a:p>
        </p:txBody>
      </p:sp>
      <p:sp>
        <p:nvSpPr>
          <p:cNvPr id="161" name="Google Shape;161;p18"/>
          <p:cNvSpPr/>
          <p:nvPr/>
        </p:nvSpPr>
        <p:spPr>
          <a:xfrm>
            <a:off x="511279" y="4206611"/>
            <a:ext cx="7533619" cy="2132964"/>
          </a:xfrm>
          <a:prstGeom prst="roundRect">
            <a:avLst>
              <a:gd name="adj" fmla="val 16667"/>
            </a:avLst>
          </a:prstGeom>
          <a:solidFill>
            <a:srgbClr val="E9E1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419"/>
              <a:t>    </a:t>
            </a:r>
            <a:endParaRPr/>
          </a:p>
        </p:txBody>
      </p:sp>
      <p:sp>
        <p:nvSpPr>
          <p:cNvPr id="12" name="Google Shape;96;p15"/>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a:lnSpc>
                <a:spcPct val="80000"/>
              </a:lnSpc>
            </a:pPr>
            <a:r>
              <a:rPr lang="es-419" sz="2800" b="1" dirty="0">
                <a:solidFill>
                  <a:srgbClr val="741B47"/>
                </a:solidFill>
                <a:latin typeface="Calibri" panose="020F0502020204030204" pitchFamily="34" charset="0"/>
                <a:ea typeface="Roboto"/>
                <a:cs typeface="Calibri" panose="020F0502020204030204" pitchFamily="34" charset="0"/>
                <a:sym typeface="Roboto"/>
              </a:rPr>
              <a:t>¿QUÉ ES LA </a:t>
            </a:r>
            <a:r>
              <a:rPr lang="es-CL" sz="2800" dirty="0">
                <a:solidFill>
                  <a:srgbClr val="ED423D"/>
                </a:solidFill>
                <a:latin typeface="Calibri" panose="020F0502020204030204" pitchFamily="34" charset="0"/>
                <a:ea typeface="Roboto"/>
                <a:cs typeface="Calibri" panose="020F0502020204030204" pitchFamily="34" charset="0"/>
                <a:sym typeface="Roboto"/>
              </a:rPr>
              <a:t>LEY DE OHM?</a:t>
            </a:r>
            <a:endParaRPr lang="es-CL" sz="3100" dirty="0">
              <a:solidFill>
                <a:srgbClr val="ED423D"/>
              </a:solidFill>
              <a:latin typeface="Calibri" panose="020F0502020204030204" pitchFamily="34" charset="0"/>
              <a:ea typeface="Roboto"/>
              <a:cs typeface="Calibri" panose="020F0502020204030204" pitchFamily="34" charset="0"/>
              <a:sym typeface="Roboto"/>
            </a:endParaRPr>
          </a:p>
        </p:txBody>
      </p:sp>
      <p:sp>
        <p:nvSpPr>
          <p:cNvPr id="13" name="Google Shape;70;p14">
            <a:extLst>
              <a:ext uri="{FF2B5EF4-FFF2-40B4-BE49-F238E27FC236}">
                <a16:creationId xmlns="" xmlns:a16="http://schemas.microsoft.com/office/drawing/2014/main" id="{3C5EA18A-4979-4B4F-89E8-76D78BAC99AB}"/>
              </a:ext>
            </a:extLst>
          </p:cNvPr>
          <p:cNvSpPr txBox="1">
            <a:spLocks/>
          </p:cNvSpPr>
          <p:nvPr/>
        </p:nvSpPr>
        <p:spPr>
          <a:xfrm>
            <a:off x="366450" y="1220100"/>
            <a:ext cx="4700400" cy="153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dk1"/>
              </a:buClr>
              <a:buSzPts val="1100"/>
            </a:pPr>
            <a:r>
              <a:rPr lang="es-419" b="1" dirty="0">
                <a:latin typeface="Calibri" panose="020F0502020204030204" pitchFamily="34" charset="0"/>
                <a:ea typeface="Roboto"/>
                <a:cs typeface="Calibri" panose="020F0502020204030204" pitchFamily="34" charset="0"/>
                <a:sym typeface="Roboto"/>
              </a:rPr>
              <a:t>DEFINICIÓN</a:t>
            </a:r>
          </a:p>
          <a:p>
            <a:endParaRPr lang="es-419" b="1" dirty="0">
              <a:latin typeface="Calibri" panose="020F0502020204030204" pitchFamily="34" charset="0"/>
              <a:ea typeface="Roboto"/>
              <a:cs typeface="Calibri" panose="020F0502020204030204" pitchFamily="34" charset="0"/>
              <a:sym typeface="Roboto"/>
            </a:endParaRPr>
          </a:p>
        </p:txBody>
      </p:sp>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6891" y="2044059"/>
            <a:ext cx="500373" cy="477100"/>
          </a:xfrm>
          <a:prstGeom prst="rect">
            <a:avLst/>
          </a:prstGeom>
        </p:spPr>
      </p:pic>
      <p:pic>
        <p:nvPicPr>
          <p:cNvPr id="20" name="Imagen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94711" y="4048950"/>
            <a:ext cx="500373" cy="477100"/>
          </a:xfrm>
          <a:prstGeom prst="rect">
            <a:avLst/>
          </a:prstGeom>
        </p:spPr>
      </p:pic>
      <p:sp>
        <p:nvSpPr>
          <p:cNvPr id="3" name="Elipse 2"/>
          <p:cNvSpPr/>
          <p:nvPr/>
        </p:nvSpPr>
        <p:spPr>
          <a:xfrm>
            <a:off x="6965774" y="4819097"/>
            <a:ext cx="2498353" cy="249835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7" name="Google Shape;83;p14"/>
          <p:cNvSpPr txBox="1"/>
          <p:nvPr/>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lvl="0"/>
            <a:r>
              <a:rPr lang="es-419" sz="1100" dirty="0">
                <a:latin typeface="Calibri" panose="020F0502020204030204" pitchFamily="34" charset="0"/>
                <a:ea typeface="Roboto Medium"/>
                <a:cs typeface="Calibri" panose="020F0502020204030204" pitchFamily="34" charset="0"/>
                <a:sym typeface="Roboto Medium"/>
              </a:rPr>
              <a:t>4</a:t>
            </a:r>
            <a:r>
              <a:rPr lang="es-419" sz="1100" dirty="0">
                <a:solidFill>
                  <a:srgbClr val="741B47"/>
                </a:solidFill>
                <a:latin typeface="Calibri" panose="020F0502020204030204" pitchFamily="34" charset="0"/>
                <a:ea typeface="Roboto Medium"/>
                <a:cs typeface="Calibri" panose="020F0502020204030204" pitchFamily="34" charset="0"/>
                <a:sym typeface="Roboto Medium"/>
              </a:rPr>
              <a:t>       </a:t>
            </a:r>
            <a:r>
              <a:rPr lang="es-CL" sz="1100" dirty="0">
                <a:solidFill>
                  <a:srgbClr val="741B47"/>
                </a:solidFill>
                <a:latin typeface="Calibri" panose="020F0502020204030204" pitchFamily="34" charset="0"/>
                <a:ea typeface="Roboto Medium"/>
                <a:cs typeface="Calibri" panose="020F0502020204030204" pitchFamily="34" charset="0"/>
                <a:sym typeface="Roboto Medium"/>
              </a:rPr>
              <a:t>MECÁNICA AUTOMOTRIZ</a:t>
            </a:r>
            <a:r>
              <a:rPr lang="es-CL" sz="1100" dirty="0">
                <a:latin typeface="Calibri" panose="020F0502020204030204" pitchFamily="34" charset="0"/>
                <a:ea typeface="Roboto Medium"/>
                <a:cs typeface="Calibri" panose="020F0502020204030204" pitchFamily="34" charset="0"/>
                <a:sym typeface="Roboto Medium"/>
              </a:rPr>
              <a:t> | 3° Medio | Presentación</a:t>
            </a:r>
            <a:endParaRPr lang="es-CL" sz="1100" dirty="0">
              <a:solidFill>
                <a:srgbClr val="741B47"/>
              </a:solidFill>
              <a:latin typeface="Calibri" panose="020F0502020204030204" pitchFamily="34" charset="0"/>
              <a:ea typeface="Roboto"/>
              <a:cs typeface="Calibri" panose="020F0502020204030204" pitchFamily="34" charset="0"/>
              <a:sym typeface="Roboto"/>
            </a:endParaRPr>
          </a:p>
        </p:txBody>
      </p:sp>
      <p:sp>
        <p:nvSpPr>
          <p:cNvPr id="16" name="Google Shape;160;p18">
            <a:extLst>
              <a:ext uri="{FF2B5EF4-FFF2-40B4-BE49-F238E27FC236}">
                <a16:creationId xmlns="" xmlns:a16="http://schemas.microsoft.com/office/drawing/2014/main" id="{AC8B1306-F312-9F48-A00A-BA89758E95B5}"/>
              </a:ext>
            </a:extLst>
          </p:cNvPr>
          <p:cNvSpPr txBox="1"/>
          <p:nvPr/>
        </p:nvSpPr>
        <p:spPr>
          <a:xfrm>
            <a:off x="883251" y="2374091"/>
            <a:ext cx="6726917" cy="1373100"/>
          </a:xfrm>
          <a:prstGeom prst="rect">
            <a:avLst/>
          </a:prstGeom>
          <a:noFill/>
          <a:ln>
            <a:noFill/>
          </a:ln>
        </p:spPr>
        <p:txBody>
          <a:bodyPr spcFirstLastPara="1" wrap="square" lIns="91425" tIns="91425" rIns="91425" bIns="91425" anchor="ctr" anchorCtr="0">
            <a:noAutofit/>
          </a:bodyPr>
          <a:lstStyle/>
          <a:p>
            <a:pPr lvl="0">
              <a:lnSpc>
                <a:spcPct val="115000"/>
              </a:lnSpc>
            </a:pPr>
            <a:r>
              <a:rPr lang="es-419" sz="1500" dirty="0">
                <a:latin typeface="Calibri" panose="020F0502020204030204" pitchFamily="34" charset="0"/>
                <a:ea typeface="Roboto Medium"/>
                <a:cs typeface="Calibri" panose="020F0502020204030204" pitchFamily="34" charset="0"/>
                <a:sym typeface="Roboto Medium"/>
              </a:rPr>
              <a:t>La </a:t>
            </a:r>
            <a:r>
              <a:rPr lang="es-419" sz="1500" b="1" dirty="0">
                <a:latin typeface="Calibri" panose="020F0502020204030204" pitchFamily="34" charset="0"/>
                <a:ea typeface="Roboto Medium"/>
                <a:cs typeface="Calibri" panose="020F0502020204030204" pitchFamily="34" charset="0"/>
                <a:sym typeface="Roboto Medium"/>
              </a:rPr>
              <a:t>Ley de Ohm </a:t>
            </a:r>
            <a:r>
              <a:rPr lang="es-419" sz="1500" dirty="0">
                <a:latin typeface="Calibri" panose="020F0502020204030204" pitchFamily="34" charset="0"/>
                <a:ea typeface="Roboto Medium"/>
                <a:cs typeface="Calibri" panose="020F0502020204030204" pitchFamily="34" charset="0"/>
                <a:sym typeface="Roboto Medium"/>
              </a:rPr>
              <a:t>es la relación existente entre conductores eléctricos y su resistencia, que establece que la corriente que pasa por los conductores es proporcional al voltaje aplicado en ellos.</a:t>
            </a:r>
          </a:p>
        </p:txBody>
      </p:sp>
      <p:sp>
        <p:nvSpPr>
          <p:cNvPr id="17" name="Google Shape;162;p18">
            <a:extLst>
              <a:ext uri="{FF2B5EF4-FFF2-40B4-BE49-F238E27FC236}">
                <a16:creationId xmlns="" xmlns:a16="http://schemas.microsoft.com/office/drawing/2014/main" id="{8FCA8B79-1D43-C644-8695-FC6E74F89887}"/>
              </a:ext>
            </a:extLst>
          </p:cNvPr>
          <p:cNvSpPr txBox="1"/>
          <p:nvPr/>
        </p:nvSpPr>
        <p:spPr>
          <a:xfrm>
            <a:off x="883250" y="4718243"/>
            <a:ext cx="6492909" cy="1109700"/>
          </a:xfrm>
          <a:prstGeom prst="rect">
            <a:avLst/>
          </a:prstGeom>
          <a:noFill/>
          <a:ln>
            <a:noFill/>
          </a:ln>
        </p:spPr>
        <p:txBody>
          <a:bodyPr spcFirstLastPara="1" wrap="square" lIns="91425" tIns="91425" rIns="91425" bIns="91425" anchor="ctr" anchorCtr="0">
            <a:noAutofit/>
          </a:bodyPr>
          <a:lstStyle/>
          <a:p>
            <a:pPr lvl="0">
              <a:lnSpc>
                <a:spcPct val="115000"/>
              </a:lnSpc>
            </a:pPr>
            <a:r>
              <a:rPr lang="es-419" sz="1500" dirty="0">
                <a:latin typeface="Calibri" panose="020F0502020204030204" pitchFamily="34" charset="0"/>
                <a:ea typeface="Roboto Medium"/>
                <a:cs typeface="Calibri" panose="020F0502020204030204" pitchFamily="34" charset="0"/>
                <a:sym typeface="Roboto Medium"/>
              </a:rPr>
              <a:t>El físico alemán </a:t>
            </a:r>
            <a:r>
              <a:rPr lang="es-419" sz="1500" b="1" dirty="0">
                <a:latin typeface="Calibri" panose="020F0502020204030204" pitchFamily="34" charset="0"/>
                <a:ea typeface="Roboto Medium"/>
                <a:cs typeface="Calibri" panose="020F0502020204030204" pitchFamily="34" charset="0"/>
                <a:sym typeface="Roboto Medium"/>
              </a:rPr>
              <a:t>Georg Simon Ohm (1787-1854) </a:t>
            </a:r>
            <a:r>
              <a:rPr lang="es-419" sz="1500" dirty="0">
                <a:latin typeface="Calibri" panose="020F0502020204030204" pitchFamily="34" charset="0"/>
                <a:ea typeface="Roboto Medium"/>
                <a:cs typeface="Calibri" panose="020F0502020204030204" pitchFamily="34" charset="0"/>
                <a:sym typeface="Roboto Medium"/>
              </a:rPr>
              <a:t>fue el primero en demostrar experimentalmente esta relación.</a:t>
            </a:r>
          </a:p>
        </p:txBody>
      </p:sp>
      <p:pic>
        <p:nvPicPr>
          <p:cNvPr id="25" name="Imagen 24">
            <a:extLst>
              <a:ext uri="{FF2B5EF4-FFF2-40B4-BE49-F238E27FC236}">
                <a16:creationId xmlns="" xmlns:a16="http://schemas.microsoft.com/office/drawing/2014/main" id="{38C97928-3977-EC4F-96A2-5888EEDC766B}"/>
              </a:ext>
            </a:extLst>
          </p:cNvPr>
          <p:cNvPicPr>
            <a:picLocks noChangeAspect="1"/>
          </p:cNvPicPr>
          <p:nvPr/>
        </p:nvPicPr>
        <p:blipFill>
          <a:blip r:embed="rId4"/>
          <a:stretch>
            <a:fillRect/>
          </a:stretch>
        </p:blipFill>
        <p:spPr>
          <a:xfrm>
            <a:off x="7070954" y="4766042"/>
            <a:ext cx="2369727" cy="2663562"/>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25" name="Google Shape;174;p19">
            <a:extLst>
              <a:ext uri="{FF2B5EF4-FFF2-40B4-BE49-F238E27FC236}">
                <a16:creationId xmlns="" xmlns:a16="http://schemas.microsoft.com/office/drawing/2014/main" id="{0C9D6F54-DE69-534E-B4CE-F1807BB9D4DF}"/>
              </a:ext>
            </a:extLst>
          </p:cNvPr>
          <p:cNvSpPr/>
          <p:nvPr/>
        </p:nvSpPr>
        <p:spPr>
          <a:xfrm>
            <a:off x="464387" y="2339290"/>
            <a:ext cx="4602463" cy="4268544"/>
          </a:xfrm>
          <a:prstGeom prst="roundRect">
            <a:avLst>
              <a:gd name="adj" fmla="val 11861"/>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419"/>
              <a:t>    </a:t>
            </a:r>
            <a:endParaRPr/>
          </a:p>
        </p:txBody>
      </p:sp>
      <p:sp>
        <p:nvSpPr>
          <p:cNvPr id="11" name="Google Shape;83;p14"/>
          <p:cNvSpPr txBox="1"/>
          <p:nvPr/>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lvl="0"/>
            <a:r>
              <a:rPr lang="es-419" sz="1100" dirty="0">
                <a:latin typeface="Calibri" panose="020F0502020204030204" pitchFamily="34" charset="0"/>
                <a:ea typeface="Roboto Medium"/>
                <a:cs typeface="Calibri" panose="020F0502020204030204" pitchFamily="34" charset="0"/>
                <a:sym typeface="Roboto Medium"/>
              </a:rPr>
              <a:t>5</a:t>
            </a:r>
            <a:r>
              <a:rPr lang="es-419" sz="1100" dirty="0">
                <a:solidFill>
                  <a:srgbClr val="741B47"/>
                </a:solidFill>
                <a:latin typeface="Calibri" panose="020F0502020204030204" pitchFamily="34" charset="0"/>
                <a:ea typeface="Roboto Medium"/>
                <a:cs typeface="Calibri" panose="020F0502020204030204" pitchFamily="34" charset="0"/>
                <a:sym typeface="Roboto Medium"/>
              </a:rPr>
              <a:t>       </a:t>
            </a:r>
            <a:r>
              <a:rPr lang="es-CL" sz="1100" dirty="0">
                <a:solidFill>
                  <a:srgbClr val="741B47"/>
                </a:solidFill>
                <a:latin typeface="Calibri" panose="020F0502020204030204" pitchFamily="34" charset="0"/>
                <a:ea typeface="Roboto Medium"/>
                <a:cs typeface="Calibri" panose="020F0502020204030204" pitchFamily="34" charset="0"/>
                <a:sym typeface="Roboto Medium"/>
              </a:rPr>
              <a:t>MECÁNICA AUTOMOTRIZ</a:t>
            </a:r>
            <a:r>
              <a:rPr lang="es-CL" sz="1100" dirty="0">
                <a:latin typeface="Calibri" panose="020F0502020204030204" pitchFamily="34" charset="0"/>
                <a:ea typeface="Roboto Medium"/>
                <a:cs typeface="Calibri" panose="020F0502020204030204" pitchFamily="34" charset="0"/>
                <a:sym typeface="Roboto Medium"/>
              </a:rPr>
              <a:t> | 3° Medio | Presentación</a:t>
            </a:r>
            <a:endParaRPr lang="es-CL" sz="1100" dirty="0">
              <a:solidFill>
                <a:srgbClr val="741B47"/>
              </a:solidFill>
              <a:latin typeface="Calibri" panose="020F0502020204030204" pitchFamily="34" charset="0"/>
              <a:ea typeface="Roboto"/>
              <a:cs typeface="Calibri" panose="020F0502020204030204" pitchFamily="34" charset="0"/>
              <a:sym typeface="Roboto"/>
            </a:endParaRPr>
          </a:p>
        </p:txBody>
      </p:sp>
      <p:sp>
        <p:nvSpPr>
          <p:cNvPr id="21" name="Rectángulo 20">
            <a:extLst>
              <a:ext uri="{FF2B5EF4-FFF2-40B4-BE49-F238E27FC236}">
                <a16:creationId xmlns="" xmlns:a16="http://schemas.microsoft.com/office/drawing/2014/main" id="{5CAE8D12-E67D-0A47-8EC8-77D2D46D3010}"/>
              </a:ext>
            </a:extLst>
          </p:cNvPr>
          <p:cNvSpPr/>
          <p:nvPr/>
        </p:nvSpPr>
        <p:spPr>
          <a:xfrm>
            <a:off x="709441" y="2508142"/>
            <a:ext cx="4013676" cy="3793154"/>
          </a:xfrm>
          <a:prstGeom prst="rect">
            <a:avLst/>
          </a:prstGeom>
        </p:spPr>
        <p:txBody>
          <a:bodyPr wrap="square">
            <a:spAutoFit/>
          </a:bodyPr>
          <a:lstStyle/>
          <a:p>
            <a:pPr lvl="0">
              <a:lnSpc>
                <a:spcPct val="115000"/>
              </a:lnSpc>
            </a:pPr>
            <a:r>
              <a:rPr lang="es-419" sz="1500" b="1" dirty="0">
                <a:solidFill>
                  <a:srgbClr val="76384D"/>
                </a:solidFill>
                <a:latin typeface="Calibri" panose="020F0502020204030204" pitchFamily="34" charset="0"/>
                <a:ea typeface="Roboto Medium"/>
                <a:cs typeface="Calibri" panose="020F0502020204030204" pitchFamily="34" charset="0"/>
                <a:sym typeface="Roboto Medium"/>
              </a:rPr>
              <a:t>RESISTENCIA: </a:t>
            </a:r>
            <a:r>
              <a:rPr lang="es-419" sz="1500" dirty="0">
                <a:solidFill>
                  <a:schemeClr val="dk1"/>
                </a:solidFill>
                <a:latin typeface="Calibri" panose="020F0502020204030204" pitchFamily="34" charset="0"/>
                <a:ea typeface="Roboto Medium"/>
                <a:cs typeface="Calibri" panose="020F0502020204030204" pitchFamily="34" charset="0"/>
                <a:sym typeface="Roboto Medium"/>
              </a:rPr>
              <a:t>Es la oposición al paso de los electrones que pasan a través de un conductor.  La resistencia eléctrica se mide en Ohmios y cuanto mayor sea el valor de esta, mayor será la dificultad al paso de la corriente.</a:t>
            </a:r>
          </a:p>
          <a:p>
            <a:pPr lvl="0">
              <a:lnSpc>
                <a:spcPct val="115000"/>
              </a:lnSpc>
            </a:pPr>
            <a:endParaRPr lang="es-419" sz="1500" dirty="0">
              <a:solidFill>
                <a:schemeClr val="dk1"/>
              </a:solidFill>
              <a:latin typeface="Calibri" panose="020F0502020204030204" pitchFamily="34" charset="0"/>
              <a:ea typeface="Roboto Medium"/>
              <a:cs typeface="Calibri" panose="020F0502020204030204" pitchFamily="34" charset="0"/>
              <a:sym typeface="Roboto Medium"/>
            </a:endParaRPr>
          </a:p>
          <a:p>
            <a:pPr lvl="0">
              <a:lnSpc>
                <a:spcPct val="115000"/>
              </a:lnSpc>
            </a:pPr>
            <a:r>
              <a:rPr lang="es-419" sz="1500" b="1" dirty="0">
                <a:solidFill>
                  <a:srgbClr val="76384D"/>
                </a:solidFill>
                <a:latin typeface="Calibri" panose="020F0502020204030204" pitchFamily="34" charset="0"/>
                <a:ea typeface="Roboto Medium"/>
                <a:cs typeface="Calibri" panose="020F0502020204030204" pitchFamily="34" charset="0"/>
                <a:sym typeface="Roboto Medium"/>
              </a:rPr>
              <a:t>INTENSIDAD: </a:t>
            </a:r>
            <a:r>
              <a:rPr lang="es-419" sz="1500" dirty="0">
                <a:solidFill>
                  <a:schemeClr val="dk1"/>
                </a:solidFill>
                <a:latin typeface="Calibri" panose="020F0502020204030204" pitchFamily="34" charset="0"/>
                <a:ea typeface="Roboto Medium"/>
                <a:cs typeface="Calibri" panose="020F0502020204030204" pitchFamily="34" charset="0"/>
                <a:sym typeface="Roboto Medium"/>
              </a:rPr>
              <a:t>Es la cantidad de Carga eléctrica (electrones) que circulan por un conductor en </a:t>
            </a:r>
          </a:p>
          <a:p>
            <a:pPr lvl="0">
              <a:lnSpc>
                <a:spcPct val="115000"/>
              </a:lnSpc>
            </a:pPr>
            <a:r>
              <a:rPr lang="es-419" sz="1500" dirty="0">
                <a:solidFill>
                  <a:schemeClr val="dk1"/>
                </a:solidFill>
                <a:latin typeface="Calibri" panose="020F0502020204030204" pitchFamily="34" charset="0"/>
                <a:ea typeface="Roboto Medium"/>
                <a:cs typeface="Calibri" panose="020F0502020204030204" pitchFamily="34" charset="0"/>
                <a:sym typeface="Roboto Medium"/>
              </a:rPr>
              <a:t>una cantidad de tiempo. Su unidad de medición </a:t>
            </a:r>
          </a:p>
          <a:p>
            <a:pPr lvl="0">
              <a:lnSpc>
                <a:spcPct val="115000"/>
              </a:lnSpc>
            </a:pPr>
            <a:r>
              <a:rPr lang="es-419" sz="1500" dirty="0">
                <a:solidFill>
                  <a:schemeClr val="dk1"/>
                </a:solidFill>
                <a:latin typeface="Calibri" panose="020F0502020204030204" pitchFamily="34" charset="0"/>
                <a:ea typeface="Roboto Medium"/>
                <a:cs typeface="Calibri" panose="020F0502020204030204" pitchFamily="34" charset="0"/>
                <a:sym typeface="Roboto Medium"/>
              </a:rPr>
              <a:t>es amperios. </a:t>
            </a:r>
          </a:p>
          <a:p>
            <a:pPr lvl="0">
              <a:lnSpc>
                <a:spcPct val="115000"/>
              </a:lnSpc>
            </a:pPr>
            <a:endParaRPr lang="es-419" sz="1500" b="1" dirty="0">
              <a:solidFill>
                <a:srgbClr val="76384D"/>
              </a:solidFill>
              <a:latin typeface="Calibri" panose="020F0502020204030204" pitchFamily="34" charset="0"/>
              <a:ea typeface="Roboto Medium"/>
              <a:cs typeface="Calibri" panose="020F0502020204030204" pitchFamily="34" charset="0"/>
              <a:sym typeface="Roboto Medium"/>
            </a:endParaRPr>
          </a:p>
          <a:p>
            <a:pPr lvl="0">
              <a:lnSpc>
                <a:spcPct val="115000"/>
              </a:lnSpc>
            </a:pPr>
            <a:r>
              <a:rPr lang="es-419" sz="1500" b="1" dirty="0">
                <a:solidFill>
                  <a:srgbClr val="76384D"/>
                </a:solidFill>
                <a:latin typeface="Calibri" panose="020F0502020204030204" pitchFamily="34" charset="0"/>
                <a:ea typeface="Roboto Medium"/>
                <a:cs typeface="Calibri" panose="020F0502020204030204" pitchFamily="34" charset="0"/>
                <a:sym typeface="Roboto Medium"/>
              </a:rPr>
              <a:t>VOLTAJE: </a:t>
            </a:r>
            <a:r>
              <a:rPr lang="es-419" sz="1500" dirty="0">
                <a:solidFill>
                  <a:schemeClr val="dk1"/>
                </a:solidFill>
                <a:latin typeface="Calibri" panose="020F0502020204030204" pitchFamily="34" charset="0"/>
                <a:ea typeface="Roboto Medium"/>
                <a:cs typeface="Calibri" panose="020F0502020204030204" pitchFamily="34" charset="0"/>
                <a:sym typeface="Roboto Medium"/>
              </a:rPr>
              <a:t>Es la fuerza con que circulan los electrones en un conductor,  su unidad de medición es volt.</a:t>
            </a:r>
          </a:p>
        </p:txBody>
      </p:sp>
      <p:sp>
        <p:nvSpPr>
          <p:cNvPr id="27" name="Google Shape;96;p15">
            <a:extLst>
              <a:ext uri="{FF2B5EF4-FFF2-40B4-BE49-F238E27FC236}">
                <a16:creationId xmlns="" xmlns:a16="http://schemas.microsoft.com/office/drawing/2014/main" id="{AF63BA51-CE06-1144-A2C1-7E2C42D063C6}"/>
              </a:ext>
            </a:extLst>
          </p:cNvPr>
          <p:cNvSpPr txBox="1"/>
          <p:nvPr/>
        </p:nvSpPr>
        <p:spPr>
          <a:xfrm>
            <a:off x="375975" y="1544247"/>
            <a:ext cx="8950500" cy="319500"/>
          </a:xfrm>
          <a:prstGeom prst="rect">
            <a:avLst/>
          </a:prstGeom>
          <a:noFill/>
          <a:ln>
            <a:noFill/>
          </a:ln>
        </p:spPr>
        <p:txBody>
          <a:bodyPr spcFirstLastPara="1" wrap="square" lIns="91425" tIns="91425" rIns="91425" bIns="91425" anchor="ctr" anchorCtr="0">
            <a:noAutofit/>
          </a:bodyPr>
          <a:lstStyle/>
          <a:p>
            <a:pPr>
              <a:lnSpc>
                <a:spcPct val="80000"/>
              </a:lnSpc>
            </a:pPr>
            <a:r>
              <a:rPr lang="es-419" sz="2800" b="1" dirty="0">
                <a:solidFill>
                  <a:srgbClr val="741B47"/>
                </a:solidFill>
                <a:latin typeface="Calibri" panose="020F0502020204030204" pitchFamily="34" charset="0"/>
                <a:ea typeface="Roboto"/>
                <a:cs typeface="Calibri" panose="020F0502020204030204" pitchFamily="34" charset="0"/>
                <a:sym typeface="Roboto"/>
              </a:rPr>
              <a:t>PRIMERO RECORDEMOS</a:t>
            </a:r>
          </a:p>
          <a:p>
            <a:pPr>
              <a:lnSpc>
                <a:spcPct val="80000"/>
              </a:lnSpc>
            </a:pPr>
            <a:r>
              <a:rPr lang="es-CL" sz="2800" dirty="0">
                <a:solidFill>
                  <a:srgbClr val="ED423D"/>
                </a:solidFill>
                <a:latin typeface="Calibri" panose="020F0502020204030204" pitchFamily="34" charset="0"/>
                <a:ea typeface="Roboto"/>
                <a:cs typeface="Calibri" panose="020F0502020204030204" pitchFamily="34" charset="0"/>
                <a:sym typeface="Roboto"/>
              </a:rPr>
              <a:t>LAS MAGNITUDES ELÉCTRICAS</a:t>
            </a:r>
            <a:endParaRPr sz="3100" dirty="0">
              <a:solidFill>
                <a:srgbClr val="ED423D"/>
              </a:solidFill>
              <a:latin typeface="Calibri" panose="020F0502020204030204" pitchFamily="34" charset="0"/>
              <a:ea typeface="Roboto"/>
              <a:cs typeface="Calibri" panose="020F0502020204030204" pitchFamily="34" charset="0"/>
              <a:sym typeface="Roboto"/>
            </a:endParaRPr>
          </a:p>
        </p:txBody>
      </p:sp>
      <p:sp>
        <p:nvSpPr>
          <p:cNvPr id="7" name="Rectángulo 6">
            <a:extLst>
              <a:ext uri="{FF2B5EF4-FFF2-40B4-BE49-F238E27FC236}">
                <a16:creationId xmlns="" xmlns:a16="http://schemas.microsoft.com/office/drawing/2014/main" id="{684779C7-C084-EE46-8B3E-AD47FC7F8297}"/>
              </a:ext>
            </a:extLst>
          </p:cNvPr>
          <p:cNvSpPr/>
          <p:nvPr/>
        </p:nvSpPr>
        <p:spPr>
          <a:xfrm>
            <a:off x="7014974" y="3768114"/>
            <a:ext cx="577402" cy="307777"/>
          </a:xfrm>
          <a:prstGeom prst="rect">
            <a:avLst/>
          </a:prstGeom>
        </p:spPr>
        <p:txBody>
          <a:bodyPr wrap="none">
            <a:spAutoFit/>
          </a:bodyPr>
          <a:lstStyle/>
          <a:p>
            <a:r>
              <a:rPr lang="es-419" b="1" dirty="0">
                <a:solidFill>
                  <a:schemeClr val="bg1"/>
                </a:solidFill>
                <a:latin typeface="Calibri" panose="020F0502020204030204" pitchFamily="34" charset="0"/>
                <a:ea typeface="Roboto Medium"/>
                <a:cs typeface="Calibri" panose="020F0502020204030204" pitchFamily="34" charset="0"/>
                <a:sym typeface="Roboto Medium"/>
              </a:rPr>
              <a:t>OHM</a:t>
            </a:r>
            <a:endParaRPr lang="es-CL" dirty="0">
              <a:solidFill>
                <a:schemeClr val="bg1"/>
              </a:solidFill>
            </a:endParaRPr>
          </a:p>
        </p:txBody>
      </p:sp>
      <p:sp>
        <p:nvSpPr>
          <p:cNvPr id="30" name="Rectángulo 29">
            <a:extLst>
              <a:ext uri="{FF2B5EF4-FFF2-40B4-BE49-F238E27FC236}">
                <a16:creationId xmlns="" xmlns:a16="http://schemas.microsoft.com/office/drawing/2014/main" id="{F2D082CA-7307-6447-873D-FA17E2B1E7DB}"/>
              </a:ext>
            </a:extLst>
          </p:cNvPr>
          <p:cNvSpPr/>
          <p:nvPr/>
        </p:nvSpPr>
        <p:spPr>
          <a:xfrm>
            <a:off x="5326653" y="5744109"/>
            <a:ext cx="575799" cy="307777"/>
          </a:xfrm>
          <a:prstGeom prst="rect">
            <a:avLst/>
          </a:prstGeom>
        </p:spPr>
        <p:txBody>
          <a:bodyPr wrap="none">
            <a:spAutoFit/>
          </a:bodyPr>
          <a:lstStyle/>
          <a:p>
            <a:r>
              <a:rPr lang="es-419" b="1" dirty="0">
                <a:solidFill>
                  <a:schemeClr val="bg1"/>
                </a:solidFill>
                <a:latin typeface="Calibri" panose="020F0502020204030204" pitchFamily="34" charset="0"/>
                <a:ea typeface="Roboto Medium"/>
                <a:cs typeface="Calibri" panose="020F0502020204030204" pitchFamily="34" charset="0"/>
                <a:sym typeface="Roboto Medium"/>
              </a:rPr>
              <a:t>VOLT</a:t>
            </a:r>
            <a:endParaRPr lang="es-CL" dirty="0">
              <a:solidFill>
                <a:schemeClr val="bg1"/>
              </a:solidFill>
            </a:endParaRPr>
          </a:p>
        </p:txBody>
      </p:sp>
      <p:sp>
        <p:nvSpPr>
          <p:cNvPr id="31" name="Rectángulo 30">
            <a:extLst>
              <a:ext uri="{FF2B5EF4-FFF2-40B4-BE49-F238E27FC236}">
                <a16:creationId xmlns="" xmlns:a16="http://schemas.microsoft.com/office/drawing/2014/main" id="{42282320-220E-1749-BB1E-72031B9F82B5}"/>
              </a:ext>
            </a:extLst>
          </p:cNvPr>
          <p:cNvSpPr/>
          <p:nvPr/>
        </p:nvSpPr>
        <p:spPr>
          <a:xfrm>
            <a:off x="7048414" y="5561274"/>
            <a:ext cx="577402" cy="307777"/>
          </a:xfrm>
          <a:prstGeom prst="rect">
            <a:avLst/>
          </a:prstGeom>
        </p:spPr>
        <p:txBody>
          <a:bodyPr wrap="square">
            <a:spAutoFit/>
          </a:bodyPr>
          <a:lstStyle/>
          <a:p>
            <a:r>
              <a:rPr lang="es-419" b="1" dirty="0">
                <a:solidFill>
                  <a:schemeClr val="bg1"/>
                </a:solidFill>
                <a:latin typeface="Calibri" panose="020F0502020204030204" pitchFamily="34" charset="0"/>
                <a:ea typeface="Roboto Medium"/>
                <a:cs typeface="Calibri" panose="020F0502020204030204" pitchFamily="34" charset="0"/>
                <a:sym typeface="Roboto Medium"/>
              </a:rPr>
              <a:t>AMP</a:t>
            </a:r>
            <a:endParaRPr lang="es-CL" dirty="0">
              <a:solidFill>
                <a:schemeClr val="bg1"/>
              </a:solidFill>
            </a:endParaRPr>
          </a:p>
        </p:txBody>
      </p:sp>
      <p:pic>
        <p:nvPicPr>
          <p:cNvPr id="5" name="Imagen 4">
            <a:extLst>
              <a:ext uri="{FF2B5EF4-FFF2-40B4-BE49-F238E27FC236}">
                <a16:creationId xmlns="" xmlns:a16="http://schemas.microsoft.com/office/drawing/2014/main" id="{A73D52F1-37CE-BB44-B62B-1E4A9ED969A2}"/>
              </a:ext>
            </a:extLst>
          </p:cNvPr>
          <p:cNvPicPr>
            <a:picLocks noChangeAspect="1"/>
          </p:cNvPicPr>
          <p:nvPr/>
        </p:nvPicPr>
        <p:blipFill>
          <a:blip r:embed="rId3"/>
          <a:stretch>
            <a:fillRect/>
          </a:stretch>
        </p:blipFill>
        <p:spPr>
          <a:xfrm>
            <a:off x="4575313" y="1916383"/>
            <a:ext cx="5768149" cy="526994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25" name="Google Shape;174;p19">
            <a:extLst>
              <a:ext uri="{FF2B5EF4-FFF2-40B4-BE49-F238E27FC236}">
                <a16:creationId xmlns="" xmlns:a16="http://schemas.microsoft.com/office/drawing/2014/main" id="{0C9D6F54-DE69-534E-B4CE-F1807BB9D4DF}"/>
              </a:ext>
            </a:extLst>
          </p:cNvPr>
          <p:cNvSpPr/>
          <p:nvPr/>
        </p:nvSpPr>
        <p:spPr>
          <a:xfrm>
            <a:off x="464387" y="2703355"/>
            <a:ext cx="8738228" cy="4068516"/>
          </a:xfrm>
          <a:prstGeom prst="roundRect">
            <a:avLst>
              <a:gd name="adj" fmla="val 11861"/>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419"/>
              <a:t>    </a:t>
            </a:r>
            <a:endParaRPr/>
          </a:p>
        </p:txBody>
      </p:sp>
      <p:pic>
        <p:nvPicPr>
          <p:cNvPr id="3" name="Imagen 2">
            <a:extLst>
              <a:ext uri="{FF2B5EF4-FFF2-40B4-BE49-F238E27FC236}">
                <a16:creationId xmlns="" xmlns:a16="http://schemas.microsoft.com/office/drawing/2014/main" id="{2E53F13C-94F9-1942-89CA-1200789303D4}"/>
              </a:ext>
            </a:extLst>
          </p:cNvPr>
          <p:cNvPicPr>
            <a:picLocks noChangeAspect="1"/>
          </p:cNvPicPr>
          <p:nvPr/>
        </p:nvPicPr>
        <p:blipFill>
          <a:blip r:embed="rId3"/>
          <a:stretch>
            <a:fillRect/>
          </a:stretch>
        </p:blipFill>
        <p:spPr>
          <a:xfrm>
            <a:off x="2012277" y="834041"/>
            <a:ext cx="5837761" cy="6403749"/>
          </a:xfrm>
          <a:prstGeom prst="rect">
            <a:avLst/>
          </a:prstGeom>
        </p:spPr>
      </p:pic>
      <p:sp>
        <p:nvSpPr>
          <p:cNvPr id="11" name="Google Shape;83;p14"/>
          <p:cNvSpPr txBox="1"/>
          <p:nvPr/>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lvl="0"/>
            <a:r>
              <a:rPr lang="es-419" sz="1100" dirty="0">
                <a:latin typeface="Calibri" panose="020F0502020204030204" pitchFamily="34" charset="0"/>
                <a:ea typeface="Roboto Medium"/>
                <a:cs typeface="Calibri" panose="020F0502020204030204" pitchFamily="34" charset="0"/>
                <a:sym typeface="Roboto Medium"/>
              </a:rPr>
              <a:t>6</a:t>
            </a:r>
            <a:r>
              <a:rPr lang="es-419" sz="1100" dirty="0">
                <a:solidFill>
                  <a:srgbClr val="741B47"/>
                </a:solidFill>
                <a:latin typeface="Calibri" panose="020F0502020204030204" pitchFamily="34" charset="0"/>
                <a:ea typeface="Roboto Medium"/>
                <a:cs typeface="Calibri" panose="020F0502020204030204" pitchFamily="34" charset="0"/>
                <a:sym typeface="Roboto Medium"/>
              </a:rPr>
              <a:t>       </a:t>
            </a:r>
            <a:r>
              <a:rPr lang="es-CL" sz="1100" dirty="0">
                <a:solidFill>
                  <a:srgbClr val="741B47"/>
                </a:solidFill>
                <a:latin typeface="Calibri" panose="020F0502020204030204" pitchFamily="34" charset="0"/>
                <a:ea typeface="Roboto Medium"/>
                <a:cs typeface="Calibri" panose="020F0502020204030204" pitchFamily="34" charset="0"/>
                <a:sym typeface="Roboto Medium"/>
              </a:rPr>
              <a:t>MECÁNICA AUTOMOTRIZ</a:t>
            </a:r>
            <a:r>
              <a:rPr lang="es-CL" sz="1100" dirty="0">
                <a:latin typeface="Calibri" panose="020F0502020204030204" pitchFamily="34" charset="0"/>
                <a:ea typeface="Roboto Medium"/>
                <a:cs typeface="Calibri" panose="020F0502020204030204" pitchFamily="34" charset="0"/>
                <a:sym typeface="Roboto Medium"/>
              </a:rPr>
              <a:t> | 3° Medio | Presentación</a:t>
            </a:r>
            <a:endParaRPr lang="es-CL" sz="1100" dirty="0">
              <a:solidFill>
                <a:srgbClr val="741B47"/>
              </a:solidFill>
              <a:latin typeface="Calibri" panose="020F0502020204030204" pitchFamily="34" charset="0"/>
              <a:ea typeface="Roboto"/>
              <a:cs typeface="Calibri" panose="020F0502020204030204" pitchFamily="34" charset="0"/>
              <a:sym typeface="Roboto"/>
            </a:endParaRPr>
          </a:p>
        </p:txBody>
      </p:sp>
      <p:sp>
        <p:nvSpPr>
          <p:cNvPr id="7" name="Rectángulo 6">
            <a:extLst>
              <a:ext uri="{FF2B5EF4-FFF2-40B4-BE49-F238E27FC236}">
                <a16:creationId xmlns="" xmlns:a16="http://schemas.microsoft.com/office/drawing/2014/main" id="{684779C7-C084-EE46-8B3E-AD47FC7F8297}"/>
              </a:ext>
            </a:extLst>
          </p:cNvPr>
          <p:cNvSpPr/>
          <p:nvPr/>
        </p:nvSpPr>
        <p:spPr>
          <a:xfrm>
            <a:off x="4947011" y="2620773"/>
            <a:ext cx="577402" cy="307777"/>
          </a:xfrm>
          <a:prstGeom prst="rect">
            <a:avLst/>
          </a:prstGeom>
        </p:spPr>
        <p:txBody>
          <a:bodyPr wrap="none">
            <a:spAutoFit/>
          </a:bodyPr>
          <a:lstStyle/>
          <a:p>
            <a:r>
              <a:rPr lang="es-419" b="1" dirty="0">
                <a:solidFill>
                  <a:schemeClr val="bg1"/>
                </a:solidFill>
                <a:latin typeface="Calibri" panose="020F0502020204030204" pitchFamily="34" charset="0"/>
                <a:ea typeface="Roboto Medium"/>
                <a:cs typeface="Calibri" panose="020F0502020204030204" pitchFamily="34" charset="0"/>
                <a:sym typeface="Roboto Medium"/>
              </a:rPr>
              <a:t>OHM</a:t>
            </a:r>
            <a:endParaRPr lang="es-CL" dirty="0">
              <a:solidFill>
                <a:schemeClr val="bg1"/>
              </a:solidFill>
            </a:endParaRPr>
          </a:p>
        </p:txBody>
      </p:sp>
      <p:sp>
        <p:nvSpPr>
          <p:cNvPr id="30" name="Rectángulo 29">
            <a:extLst>
              <a:ext uri="{FF2B5EF4-FFF2-40B4-BE49-F238E27FC236}">
                <a16:creationId xmlns="" xmlns:a16="http://schemas.microsoft.com/office/drawing/2014/main" id="{F2D082CA-7307-6447-873D-FA17E2B1E7DB}"/>
              </a:ext>
            </a:extLst>
          </p:cNvPr>
          <p:cNvSpPr/>
          <p:nvPr/>
        </p:nvSpPr>
        <p:spPr>
          <a:xfrm>
            <a:off x="2958571" y="4997793"/>
            <a:ext cx="575799" cy="307777"/>
          </a:xfrm>
          <a:prstGeom prst="rect">
            <a:avLst/>
          </a:prstGeom>
        </p:spPr>
        <p:txBody>
          <a:bodyPr wrap="none">
            <a:spAutoFit/>
          </a:bodyPr>
          <a:lstStyle/>
          <a:p>
            <a:r>
              <a:rPr lang="es-419" b="1" dirty="0">
                <a:solidFill>
                  <a:schemeClr val="bg1"/>
                </a:solidFill>
                <a:latin typeface="Calibri" panose="020F0502020204030204" pitchFamily="34" charset="0"/>
                <a:ea typeface="Roboto Medium"/>
                <a:cs typeface="Calibri" panose="020F0502020204030204" pitchFamily="34" charset="0"/>
                <a:sym typeface="Roboto Medium"/>
              </a:rPr>
              <a:t>VOLT</a:t>
            </a:r>
            <a:endParaRPr lang="es-CL" dirty="0">
              <a:solidFill>
                <a:schemeClr val="bg1"/>
              </a:solidFill>
            </a:endParaRPr>
          </a:p>
        </p:txBody>
      </p:sp>
      <p:sp>
        <p:nvSpPr>
          <p:cNvPr id="31" name="Rectángulo 30">
            <a:extLst>
              <a:ext uri="{FF2B5EF4-FFF2-40B4-BE49-F238E27FC236}">
                <a16:creationId xmlns="" xmlns:a16="http://schemas.microsoft.com/office/drawing/2014/main" id="{42282320-220E-1749-BB1E-72031B9F82B5}"/>
              </a:ext>
            </a:extLst>
          </p:cNvPr>
          <p:cNvSpPr/>
          <p:nvPr/>
        </p:nvSpPr>
        <p:spPr>
          <a:xfrm>
            <a:off x="4962510" y="4799709"/>
            <a:ext cx="577402" cy="307777"/>
          </a:xfrm>
          <a:prstGeom prst="rect">
            <a:avLst/>
          </a:prstGeom>
        </p:spPr>
        <p:txBody>
          <a:bodyPr wrap="square">
            <a:spAutoFit/>
          </a:bodyPr>
          <a:lstStyle/>
          <a:p>
            <a:r>
              <a:rPr lang="es-419" b="1" dirty="0">
                <a:solidFill>
                  <a:schemeClr val="bg1"/>
                </a:solidFill>
                <a:latin typeface="Calibri" panose="020F0502020204030204" pitchFamily="34" charset="0"/>
                <a:ea typeface="Roboto Medium"/>
                <a:cs typeface="Calibri" panose="020F0502020204030204" pitchFamily="34" charset="0"/>
                <a:sym typeface="Roboto Medium"/>
              </a:rPr>
              <a:t>AMP</a:t>
            </a:r>
            <a:endParaRPr lang="es-CL" dirty="0">
              <a:solidFill>
                <a:schemeClr val="bg1"/>
              </a:solidFill>
            </a:endParaRPr>
          </a:p>
        </p:txBody>
      </p:sp>
      <p:sp>
        <p:nvSpPr>
          <p:cNvPr id="10" name="Google Shape;96;p15">
            <a:extLst>
              <a:ext uri="{FF2B5EF4-FFF2-40B4-BE49-F238E27FC236}">
                <a16:creationId xmlns="" xmlns:a16="http://schemas.microsoft.com/office/drawing/2014/main" id="{BC026DE9-4782-EB42-BE76-9A914C7B8714}"/>
              </a:ext>
            </a:extLst>
          </p:cNvPr>
          <p:cNvSpPr txBox="1"/>
          <p:nvPr/>
        </p:nvSpPr>
        <p:spPr>
          <a:xfrm>
            <a:off x="384881" y="1746064"/>
            <a:ext cx="8950500" cy="319500"/>
          </a:xfrm>
          <a:prstGeom prst="rect">
            <a:avLst/>
          </a:prstGeom>
          <a:noFill/>
          <a:ln>
            <a:noFill/>
          </a:ln>
        </p:spPr>
        <p:txBody>
          <a:bodyPr spcFirstLastPara="1" wrap="square" lIns="91425" tIns="91425" rIns="91425" bIns="91425" anchor="ctr" anchorCtr="0">
            <a:noAutofit/>
          </a:bodyPr>
          <a:lstStyle/>
          <a:p>
            <a:pPr lvl="0">
              <a:lnSpc>
                <a:spcPct val="80000"/>
              </a:lnSpc>
            </a:pPr>
            <a:r>
              <a:rPr lang="es-ES" sz="1800" dirty="0">
                <a:solidFill>
                  <a:srgbClr val="741B47"/>
                </a:solidFill>
                <a:latin typeface="Calibri" panose="020F0502020204030204" pitchFamily="34" charset="0"/>
                <a:ea typeface="Roboto"/>
                <a:cs typeface="Calibri" panose="020F0502020204030204" pitchFamily="34" charset="0"/>
                <a:sym typeface="Roboto"/>
              </a:rPr>
              <a:t>¿QUÉ PODEMOS CONCLUIR DE ESTA IMAGEN?</a:t>
            </a:r>
          </a:p>
        </p:txBody>
      </p:sp>
      <p:sp>
        <p:nvSpPr>
          <p:cNvPr id="15" name="Google Shape;96;p15">
            <a:extLst>
              <a:ext uri="{FF2B5EF4-FFF2-40B4-BE49-F238E27FC236}">
                <a16:creationId xmlns="" xmlns:a16="http://schemas.microsoft.com/office/drawing/2014/main" id="{8066DA79-3425-FE47-A32D-B7708339625D}"/>
              </a:ext>
            </a:extLst>
          </p:cNvPr>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a:lnSpc>
                <a:spcPct val="80000"/>
              </a:lnSpc>
            </a:pPr>
            <a:r>
              <a:rPr lang="es-419" sz="2800" b="1" dirty="0">
                <a:solidFill>
                  <a:srgbClr val="741B47"/>
                </a:solidFill>
                <a:latin typeface="Calibri" panose="020F0502020204030204" pitchFamily="34" charset="0"/>
                <a:ea typeface="Roboto"/>
                <a:cs typeface="Calibri" panose="020F0502020204030204" pitchFamily="34" charset="0"/>
                <a:sym typeface="Roboto"/>
              </a:rPr>
              <a:t>EXPLICACIÓN GRÁFICA DE LA </a:t>
            </a:r>
            <a:r>
              <a:rPr lang="es-CL" sz="2800" dirty="0">
                <a:solidFill>
                  <a:srgbClr val="ED423D"/>
                </a:solidFill>
                <a:latin typeface="Calibri" panose="020F0502020204030204" pitchFamily="34" charset="0"/>
                <a:ea typeface="Roboto"/>
                <a:cs typeface="Calibri" panose="020F0502020204030204" pitchFamily="34" charset="0"/>
                <a:sym typeface="Roboto"/>
              </a:rPr>
              <a:t>LEY DE OHM</a:t>
            </a:r>
            <a:endParaRPr sz="3100" dirty="0">
              <a:solidFill>
                <a:srgbClr val="ED423D"/>
              </a:solidFill>
              <a:latin typeface="Calibri" panose="020F0502020204030204" pitchFamily="34" charset="0"/>
              <a:ea typeface="Roboto"/>
              <a:cs typeface="Calibri" panose="020F0502020204030204" pitchFamily="34" charset="0"/>
              <a:sym typeface="Roboto"/>
            </a:endParaRPr>
          </a:p>
        </p:txBody>
      </p:sp>
    </p:spTree>
    <p:extLst>
      <p:ext uri="{BB962C8B-B14F-4D97-AF65-F5344CB8AC3E}">
        <p14:creationId xmlns:p14="http://schemas.microsoft.com/office/powerpoint/2010/main" val="2276533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2567</TotalTime>
  <Words>1253</Words>
  <Application>Microsoft Office PowerPoint</Application>
  <PresentationFormat>Personalizado</PresentationFormat>
  <Paragraphs>195</Paragraphs>
  <Slides>22</Slides>
  <Notes>17</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22</vt:i4>
      </vt:variant>
    </vt:vector>
  </HeadingPairs>
  <TitlesOfParts>
    <vt:vector size="29" baseType="lpstr">
      <vt:lpstr>Roboto Medium</vt:lpstr>
      <vt:lpstr>Calibri</vt:lpstr>
      <vt:lpstr>Roboto</vt:lpstr>
      <vt:lpstr>Monotype Sorts</vt:lpstr>
      <vt:lpstr>Times New Roman</vt:lpstr>
      <vt:lpstr>Arial</vt:lpstr>
      <vt:lpstr>Simple Light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Toledo</dc:creator>
  <cp:lastModifiedBy>Toledo</cp:lastModifiedBy>
  <cp:revision>197</cp:revision>
  <dcterms:modified xsi:type="dcterms:W3CDTF">2021-01-29T08:03:34Z</dcterms:modified>
</cp:coreProperties>
</file>