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1" roundtripDataSignature="AMtx7mi9UM9MizJ2xPC79cwPf75PmbAm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3: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16"/>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16"/>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16"/>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16"/>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16"/>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16"/>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16"/>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 name="Google Shape;79;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6"/>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82" name="Google Shape;8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83" name="Google Shape;83;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27"/>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27"/>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0" name="Google Shape;90;p2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92" name="Google Shape;92;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28"/>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8" name="Google Shape;98;p28"/>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9" name="Google Shape;99;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101" name="Google Shape;101;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102" name="Google Shape;102;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17"/>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17"/>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17"/>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17"/>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8"/>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1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1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 name="Google Shape;25;p1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1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1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19"/>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9"/>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19"/>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19"/>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19"/>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9"/>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19"/>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1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0"/>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0"/>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 name="Google Shape;42;p20"/>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2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3"/>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3"/>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3"/>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3"/>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23"/>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3"/>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2" name="Google Shape;52;p23"/>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53" name="Google Shape;53;p2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22"/>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2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22"/>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2"/>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22"/>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2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3" name="Shape 63"/>
        <p:cNvGrpSpPr/>
        <p:nvPr/>
      </p:nvGrpSpPr>
      <p:grpSpPr>
        <a:xfrm>
          <a:off x="0" y="0"/>
          <a:ext cx="0" cy="0"/>
          <a:chOff x="0" y="0"/>
          <a:chExt cx="0" cy="0"/>
        </a:xfrm>
      </p:grpSpPr>
      <p:sp>
        <p:nvSpPr>
          <p:cNvPr id="64" name="Google Shape;64;p24"/>
          <p:cNvSpPr/>
          <p:nvPr/>
        </p:nvSpPr>
        <p:spPr>
          <a:xfrm>
            <a:off x="270565" y="1747314"/>
            <a:ext cx="9346500" cy="5676000"/>
          </a:xfrm>
          <a:prstGeom prst="round1Rect">
            <a:avLst>
              <a:gd fmla="val 15350" name="adj"/>
            </a:avLst>
          </a:prstGeom>
          <a:solidFill>
            <a:srgbClr val="29754D">
              <a:alpha val="2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 name="Google Shape;65;p24"/>
          <p:cNvSpPr/>
          <p:nvPr/>
        </p:nvSpPr>
        <p:spPr>
          <a:xfrm>
            <a:off x="436350" y="6464001"/>
            <a:ext cx="7891800" cy="680400"/>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 name="Google Shape;66;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67" name="Google Shape;67;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68" name="Google Shape;68;p24"/>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69" name="Google Shape;69;p24"/>
          <p:cNvPicPr preferRelativeResize="0"/>
          <p:nvPr/>
        </p:nvPicPr>
        <p:blipFill rotWithShape="1">
          <a:blip r:embed="rId5">
            <a:alphaModFix/>
          </a:blip>
          <a:srcRect b="0" l="0" r="0" t="0"/>
          <a:stretch/>
        </p:blipFill>
        <p:spPr>
          <a:xfrm>
            <a:off x="433441" y="419875"/>
            <a:ext cx="4210921" cy="680400"/>
          </a:xfrm>
          <a:prstGeom prst="rect">
            <a:avLst/>
          </a:prstGeom>
          <a:noFill/>
          <a:ln>
            <a:noFill/>
          </a:ln>
        </p:spPr>
      </p:pic>
      <p:pic>
        <p:nvPicPr>
          <p:cNvPr id="70" name="Google Shape;70;p24"/>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pic>
        <p:nvPicPr>
          <p:cNvPr id="72" name="Google Shape;72;p25"/>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73" name="Google Shape;73;p25"/>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74" name="Google Shape;74;p25"/>
          <p:cNvPicPr preferRelativeResize="0"/>
          <p:nvPr/>
        </p:nvPicPr>
        <p:blipFill rotWithShape="1">
          <a:blip r:embed="rId4">
            <a:alphaModFix/>
          </a:blip>
          <a:srcRect b="0" l="0" r="0" t="0"/>
          <a:stretch/>
        </p:blipFill>
        <p:spPr>
          <a:xfrm>
            <a:off x="433441" y="419875"/>
            <a:ext cx="4210921" cy="680400"/>
          </a:xfrm>
          <a:prstGeom prst="rect">
            <a:avLst/>
          </a:prstGeom>
          <a:noFill/>
          <a:ln>
            <a:noFill/>
          </a:ln>
        </p:spPr>
      </p:pic>
      <p:sp>
        <p:nvSpPr>
          <p:cNvPr id="75" name="Google Shape;75;p25"/>
          <p:cNvSpPr/>
          <p:nvPr/>
        </p:nvSpPr>
        <p:spPr>
          <a:xfrm>
            <a:off x="242856" y="1756550"/>
            <a:ext cx="9346500" cy="5676000"/>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0.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19.png"/><Relationship Id="rId11" Type="http://schemas.openxmlformats.org/officeDocument/2006/relationships/image" Target="../media/image28.png"/><Relationship Id="rId10" Type="http://schemas.openxmlformats.org/officeDocument/2006/relationships/image" Target="../media/image32.png"/><Relationship Id="rId9" Type="http://schemas.openxmlformats.org/officeDocument/2006/relationships/image" Target="../media/image29.png"/><Relationship Id="rId5" Type="http://schemas.openxmlformats.org/officeDocument/2006/relationships/image" Target="../media/image20.png"/><Relationship Id="rId6" Type="http://schemas.openxmlformats.org/officeDocument/2006/relationships/image" Target="../media/image34.png"/><Relationship Id="rId7" Type="http://schemas.openxmlformats.org/officeDocument/2006/relationships/image" Target="../media/image21.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08" name="Google Shape;10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109" name="Google Shape;10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0" name="Google Shape;110;p1"/>
          <p:cNvSpPr txBox="1"/>
          <p:nvPr/>
        </p:nvSpPr>
        <p:spPr>
          <a:xfrm>
            <a:off x="374950" y="1962500"/>
            <a:ext cx="84597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SENSORES DE NIVEL Y LLENADO</a:t>
            </a:r>
            <a:endParaRPr b="0" i="0" sz="1400" u="none" cap="none" strike="noStrike">
              <a:solidFill>
                <a:srgbClr val="000000"/>
              </a:solidFill>
              <a:latin typeface="Arial"/>
              <a:ea typeface="Arial"/>
              <a:cs typeface="Arial"/>
              <a:sym typeface="Arial"/>
            </a:endParaRPr>
          </a:p>
        </p:txBody>
      </p:sp>
      <p:sp>
        <p:nvSpPr>
          <p:cNvPr id="219" name="Google Shape;219;p10"/>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0" name="Google Shape;220;p10"/>
          <p:cNvSpPr txBox="1"/>
          <p:nvPr/>
        </p:nvSpPr>
        <p:spPr>
          <a:xfrm>
            <a:off x="730897" y="2124262"/>
            <a:ext cx="3261049" cy="2462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2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diferencia radica en que con los sensores ultrasónicos se puede conocer en detalle la cantidad de líquido, mientras que con los que son del tipo interruptor, solo se puede conocer si el estanque presenta nivel alto o bajo.</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730897" y="4662203"/>
            <a:ext cx="3261049" cy="25852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Una aplicación muy común donde se necesita conocer el llenado de estanque, es cuando se necesita mezclar cuatro productos.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10"/>
          <p:cNvSpPr/>
          <p:nvPr/>
        </p:nvSpPr>
        <p:spPr>
          <a:xfrm>
            <a:off x="4346868" y="2365131"/>
            <a:ext cx="4642497" cy="350172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3" name="Google Shape;223;p10"/>
          <p:cNvPicPr preferRelativeResize="0"/>
          <p:nvPr/>
        </p:nvPicPr>
        <p:blipFill rotWithShape="1">
          <a:blip r:embed="rId3">
            <a:alphaModFix/>
          </a:blip>
          <a:srcRect b="0" l="0" r="0" t="0"/>
          <a:stretch/>
        </p:blipFill>
        <p:spPr>
          <a:xfrm>
            <a:off x="4542746" y="2484317"/>
            <a:ext cx="4252890" cy="32251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p:nvPr/>
        </p:nvSpPr>
        <p:spPr>
          <a:xfrm>
            <a:off x="1940312" y="2297151"/>
            <a:ext cx="5399048" cy="3252534"/>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11"/>
          <p:cNvSpPr txBox="1"/>
          <p:nvPr/>
        </p:nvSpPr>
        <p:spPr>
          <a:xfrm>
            <a:off x="2380903" y="2522968"/>
            <a:ext cx="4318364" cy="271354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Es un problema muy común en el área industrial el poder realizar el control de llenado de estanques mediante bombas eléctricas. Por medio de contactores y relés se puede realizar fácilmente el control de un estanque de líquidos. Por otra parte, si el deseo es conocer la cantidad de líquido dentro del estanque, se suele recurrir a aplicaciones más complejas mediante el uso de PLC.</a:t>
            </a:r>
            <a:endParaRPr b="0" i="0" sz="1400" u="none" cap="none" strike="noStrike">
              <a:solidFill>
                <a:srgbClr val="000000"/>
              </a:solidFill>
              <a:latin typeface="Arial"/>
              <a:ea typeface="Arial"/>
              <a:cs typeface="Arial"/>
              <a:sym typeface="Arial"/>
            </a:endParaRPr>
          </a:p>
        </p:txBody>
      </p:sp>
      <p:pic>
        <p:nvPicPr>
          <p:cNvPr id="230" name="Google Shape;230;p11"/>
          <p:cNvPicPr preferRelativeResize="0"/>
          <p:nvPr/>
        </p:nvPicPr>
        <p:blipFill rotWithShape="1">
          <a:blip r:embed="rId3">
            <a:alphaModFix/>
          </a:blip>
          <a:srcRect b="0" l="0" r="0" t="0"/>
          <a:stretch/>
        </p:blipFill>
        <p:spPr>
          <a:xfrm>
            <a:off x="6699267" y="2153570"/>
            <a:ext cx="1827870" cy="32525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236" name="Google Shape;236;p12"/>
          <p:cNvGrpSpPr/>
          <p:nvPr/>
        </p:nvGrpSpPr>
        <p:grpSpPr>
          <a:xfrm>
            <a:off x="2035277" y="2911885"/>
            <a:ext cx="6999671" cy="2696553"/>
            <a:chOff x="4461133" y="3098700"/>
            <a:chExt cx="4657800" cy="1525000"/>
          </a:xfrm>
        </p:grpSpPr>
        <p:sp>
          <p:nvSpPr>
            <p:cNvPr id="237" name="Google Shape;237;p12"/>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8" name="Google Shape;238;p12"/>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NIVEL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239" name="Google Shape;239;p1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40" name="Google Shape;240;p12"/>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6</a:t>
            </a:r>
            <a:endParaRPr b="0" i="0" sz="5000" u="none" cap="none" strike="noStrike">
              <a:solidFill>
                <a:srgbClr val="8EB99F"/>
              </a:solidFill>
              <a:latin typeface="Calibri"/>
              <a:ea typeface="Calibri"/>
              <a:cs typeface="Calibri"/>
              <a:sym typeface="Calibri"/>
            </a:endParaRPr>
          </a:p>
        </p:txBody>
      </p:sp>
      <p:pic>
        <p:nvPicPr>
          <p:cNvPr id="241" name="Google Shape;241;p12"/>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242" name="Google Shape;242;p12"/>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243" name="Google Shape;243;p12"/>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3"/>
          <p:cNvGrpSpPr/>
          <p:nvPr/>
        </p:nvGrpSpPr>
        <p:grpSpPr>
          <a:xfrm>
            <a:off x="24701" y="2705494"/>
            <a:ext cx="5835378" cy="1156253"/>
            <a:chOff x="-4788" y="2600094"/>
            <a:chExt cx="5835378" cy="1156253"/>
          </a:xfrm>
        </p:grpSpPr>
        <p:sp>
          <p:nvSpPr>
            <p:cNvPr id="249" name="Google Shape;249;p13"/>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250" name="Google Shape;250;p13"/>
            <p:cNvGrpSpPr/>
            <p:nvPr/>
          </p:nvGrpSpPr>
          <p:grpSpPr>
            <a:xfrm>
              <a:off x="-4788" y="2600094"/>
              <a:ext cx="1193379" cy="1156253"/>
              <a:chOff x="-4788" y="5117148"/>
              <a:chExt cx="1193379" cy="1156253"/>
            </a:xfrm>
          </p:grpSpPr>
          <p:sp>
            <p:nvSpPr>
              <p:cNvPr id="251" name="Google Shape;251;p13"/>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2" name="Google Shape;252;p13"/>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253" name="Google Shape;253;p13"/>
          <p:cNvGrpSpPr/>
          <p:nvPr/>
        </p:nvGrpSpPr>
        <p:grpSpPr>
          <a:xfrm>
            <a:off x="24701" y="5827421"/>
            <a:ext cx="5833674" cy="783000"/>
            <a:chOff x="-4788" y="5414468"/>
            <a:chExt cx="5833674" cy="783000"/>
          </a:xfrm>
        </p:grpSpPr>
        <p:grpSp>
          <p:nvGrpSpPr>
            <p:cNvPr id="254" name="Google Shape;254;p13"/>
            <p:cNvGrpSpPr/>
            <p:nvPr/>
          </p:nvGrpSpPr>
          <p:grpSpPr>
            <a:xfrm>
              <a:off x="-4788" y="5414468"/>
              <a:ext cx="1135500" cy="783000"/>
              <a:chOff x="-4788" y="6167965"/>
              <a:chExt cx="1135500" cy="783000"/>
            </a:xfrm>
          </p:grpSpPr>
          <p:sp>
            <p:nvSpPr>
              <p:cNvPr id="255" name="Google Shape;255;p13"/>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6" name="Google Shape;256;p13"/>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257" name="Google Shape;257;p13"/>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258" name="Google Shape;258;p13"/>
          <p:cNvGrpSpPr/>
          <p:nvPr/>
        </p:nvGrpSpPr>
        <p:grpSpPr>
          <a:xfrm>
            <a:off x="-4685" y="1887157"/>
            <a:ext cx="9306000" cy="783000"/>
            <a:chOff x="-4685" y="1887157"/>
            <a:chExt cx="9306000" cy="783000"/>
          </a:xfrm>
        </p:grpSpPr>
        <p:sp>
          <p:nvSpPr>
            <p:cNvPr id="259" name="Google Shape;259;p13"/>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0" name="Google Shape;260;p13"/>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261" name="Google Shape;261;p13"/>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262" name="Google Shape;262;p13"/>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263" name="Google Shape;263;p13"/>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264" name="Google Shape;264;p13"/>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265" name="Google Shape;265;p13"/>
          <p:cNvGrpSpPr/>
          <p:nvPr/>
        </p:nvGrpSpPr>
        <p:grpSpPr>
          <a:xfrm>
            <a:off x="24701" y="4846110"/>
            <a:ext cx="5764674" cy="783000"/>
            <a:chOff x="-4788" y="3650215"/>
            <a:chExt cx="5764674" cy="783000"/>
          </a:xfrm>
        </p:grpSpPr>
        <p:sp>
          <p:nvSpPr>
            <p:cNvPr id="266" name="Google Shape;266;p13"/>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267" name="Google Shape;267;p13"/>
            <p:cNvGrpSpPr/>
            <p:nvPr/>
          </p:nvGrpSpPr>
          <p:grpSpPr>
            <a:xfrm>
              <a:off x="-4788" y="3650215"/>
              <a:ext cx="1135500" cy="783000"/>
              <a:chOff x="-4788" y="4407300"/>
              <a:chExt cx="1135500" cy="783000"/>
            </a:xfrm>
          </p:grpSpPr>
          <p:sp>
            <p:nvSpPr>
              <p:cNvPr id="268" name="Google Shape;268;p13"/>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9" name="Google Shape;269;p13"/>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270" name="Google Shape;270;p13"/>
          <p:cNvGrpSpPr/>
          <p:nvPr/>
        </p:nvGrpSpPr>
        <p:grpSpPr>
          <a:xfrm>
            <a:off x="24701" y="3864798"/>
            <a:ext cx="6503939" cy="783000"/>
            <a:chOff x="2348" y="4582469"/>
            <a:chExt cx="6503939" cy="783000"/>
          </a:xfrm>
        </p:grpSpPr>
        <p:sp>
          <p:nvSpPr>
            <p:cNvPr id="271" name="Google Shape;271;p13"/>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272" name="Google Shape;272;p13"/>
            <p:cNvGrpSpPr/>
            <p:nvPr/>
          </p:nvGrpSpPr>
          <p:grpSpPr>
            <a:xfrm>
              <a:off x="2348" y="4582469"/>
              <a:ext cx="1135500" cy="783000"/>
              <a:chOff x="2348" y="5287632"/>
              <a:chExt cx="1135500" cy="783000"/>
            </a:xfrm>
          </p:grpSpPr>
          <p:sp>
            <p:nvSpPr>
              <p:cNvPr id="273" name="Google Shape;273;p13"/>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4" name="Google Shape;274;p13"/>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275" name="Google Shape;275;p13"/>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276" name="Google Shape;276;p13"/>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277" name="Google Shape;277;p1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1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284" name="Google Shape;284;p1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5" name="Google Shape;285;p14"/>
          <p:cNvSpPr txBox="1"/>
          <p:nvPr/>
        </p:nvSpPr>
        <p:spPr>
          <a:xfrm>
            <a:off x="958647" y="298414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NIVEL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86" name="Google Shape;286;p14"/>
          <p:cNvPicPr preferRelativeResize="0"/>
          <p:nvPr/>
        </p:nvPicPr>
        <p:blipFill rotWithShape="1">
          <a:blip r:embed="rId3">
            <a:alphaModFix/>
          </a:blip>
          <a:srcRect b="0" l="0" r="0" t="0"/>
          <a:stretch/>
        </p:blipFill>
        <p:spPr>
          <a:xfrm>
            <a:off x="3210793" y="4394152"/>
            <a:ext cx="674379" cy="604800"/>
          </a:xfrm>
          <a:prstGeom prst="rect">
            <a:avLst/>
          </a:prstGeom>
          <a:noFill/>
          <a:ln>
            <a:noFill/>
          </a:ln>
        </p:spPr>
      </p:pic>
      <p:pic>
        <p:nvPicPr>
          <p:cNvPr id="287" name="Google Shape;287;p14"/>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1139099" y="834799"/>
            <a:ext cx="5524459"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8" name="Google Shape;118;p2"/>
          <p:cNvSpPr txBox="1"/>
          <p:nvPr/>
        </p:nvSpPr>
        <p:spPr>
          <a:xfrm>
            <a:off x="365425" y="2466670"/>
            <a:ext cx="2542875" cy="10639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CONTROL DE NIVEL </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a:off x="2701036" y="1308417"/>
            <a:ext cx="6159500" cy="591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4917644" y="1631343"/>
            <a:ext cx="4122332" cy="4227328"/>
            <a:chOff x="1541397" y="1631343"/>
            <a:chExt cx="4122332" cy="4227328"/>
          </a:xfrm>
        </p:grpSpPr>
        <p:sp>
          <p:nvSpPr>
            <p:cNvPr id="125" name="Google Shape;125;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128" name="Google Shape;128;p3"/>
            <p:cNvSpPr txBox="1"/>
            <p:nvPr/>
          </p:nvSpPr>
          <p:spPr>
            <a:xfrm>
              <a:off x="1681318" y="3395582"/>
              <a:ext cx="2548691"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circuitos de control utilizando dispositivos electrónicos de potencia de acuerdo a los requerimientos técnicos.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130" name="Google Shape;130;p3"/>
          <p:cNvGrpSpPr/>
          <p:nvPr/>
        </p:nvGrpSpPr>
        <p:grpSpPr>
          <a:xfrm>
            <a:off x="1775857" y="1631343"/>
            <a:ext cx="2980513" cy="4227328"/>
            <a:chOff x="4727195" y="1631343"/>
            <a:chExt cx="2980513" cy="4227328"/>
          </a:xfrm>
        </p:grpSpPr>
        <p:sp>
          <p:nvSpPr>
            <p:cNvPr id="131" name="Google Shape;131;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133" name="Google Shape;133;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34" name="Google Shape;134;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Estudio de caso</a:t>
              </a:r>
              <a:endParaRPr b="0" i="0" sz="1400" u="none" cap="none" strike="noStrike">
                <a:solidFill>
                  <a:srgbClr val="000000"/>
                </a:solidFill>
                <a:latin typeface="Arial"/>
                <a:ea typeface="Arial"/>
                <a:cs typeface="Arial"/>
                <a:sym typeface="Arial"/>
              </a:endParaRPr>
            </a:p>
          </p:txBody>
        </p:sp>
      </p:grpSp>
      <p:pic>
        <p:nvPicPr>
          <p:cNvPr id="135" name="Google Shape;135;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139385" y="2218944"/>
            <a:ext cx="4414306" cy="3967031"/>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428998" y="2344342"/>
            <a:ext cx="4107535" cy="354275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Control de nivel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Sensor de nivel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Sensor de flotador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Sensor de nivel y llenado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9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42" name="Google Shape;142;p4"/>
          <p:cNvGrpSpPr/>
          <p:nvPr/>
        </p:nvGrpSpPr>
        <p:grpSpPr>
          <a:xfrm>
            <a:off x="4010249" y="2604381"/>
            <a:ext cx="269929" cy="290712"/>
            <a:chOff x="4076603" y="2143361"/>
            <a:chExt cx="269929" cy="290712"/>
          </a:xfrm>
        </p:grpSpPr>
        <p:sp>
          <p:nvSpPr>
            <p:cNvPr id="143" name="Google Shape;143;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44" name="Google Shape;144;p4"/>
            <p:cNvSpPr txBox="1"/>
            <p:nvPr/>
          </p:nvSpPr>
          <p:spPr>
            <a:xfrm>
              <a:off x="4076603" y="214336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45" name="Google Shape;145;p4"/>
          <p:cNvGrpSpPr/>
          <p:nvPr/>
        </p:nvGrpSpPr>
        <p:grpSpPr>
          <a:xfrm>
            <a:off x="4010249" y="3099856"/>
            <a:ext cx="269929" cy="290712"/>
            <a:chOff x="4071840" y="2807418"/>
            <a:chExt cx="269929" cy="290712"/>
          </a:xfrm>
        </p:grpSpPr>
        <p:sp>
          <p:nvSpPr>
            <p:cNvPr id="146" name="Google Shape;146;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071840" y="280741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48" name="Google Shape;148;p4"/>
          <p:cNvGrpSpPr/>
          <p:nvPr/>
        </p:nvGrpSpPr>
        <p:grpSpPr>
          <a:xfrm>
            <a:off x="4010249" y="3595331"/>
            <a:ext cx="269929" cy="290712"/>
            <a:chOff x="4071840" y="3504336"/>
            <a:chExt cx="269929" cy="290712"/>
          </a:xfrm>
        </p:grpSpPr>
        <p:sp>
          <p:nvSpPr>
            <p:cNvPr id="149" name="Google Shape;149;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071840" y="350433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51" name="Google Shape;151;p4"/>
          <p:cNvSpPr txBox="1"/>
          <p:nvPr/>
        </p:nvSpPr>
        <p:spPr>
          <a:xfrm>
            <a:off x="4139385" y="1394107"/>
            <a:ext cx="3444039" cy="2869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CONTROL DE NIVEL </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54" name="Google Shape;154;p4"/>
          <p:cNvGrpSpPr/>
          <p:nvPr/>
        </p:nvGrpSpPr>
        <p:grpSpPr>
          <a:xfrm>
            <a:off x="4010249" y="4090806"/>
            <a:ext cx="269929" cy="290712"/>
            <a:chOff x="4122127" y="4064878"/>
            <a:chExt cx="269929" cy="290712"/>
          </a:xfrm>
        </p:grpSpPr>
        <p:sp>
          <p:nvSpPr>
            <p:cNvPr id="155" name="Google Shape;155;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122127" y="406487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57" name="Google Shape;157;p4"/>
          <p:cNvGrpSpPr/>
          <p:nvPr/>
        </p:nvGrpSpPr>
        <p:grpSpPr>
          <a:xfrm>
            <a:off x="4010249" y="4586281"/>
            <a:ext cx="269929" cy="290712"/>
            <a:chOff x="4182332" y="4708705"/>
            <a:chExt cx="269929" cy="290712"/>
          </a:xfrm>
        </p:grpSpPr>
        <p:sp>
          <p:nvSpPr>
            <p:cNvPr id="158" name="Google Shape;158;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182332" y="470870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60" name="Google Shape;160;p4"/>
          <p:cNvGrpSpPr/>
          <p:nvPr/>
        </p:nvGrpSpPr>
        <p:grpSpPr>
          <a:xfrm>
            <a:off x="4010249" y="5060415"/>
            <a:ext cx="269929" cy="290712"/>
            <a:chOff x="4182332" y="4708705"/>
            <a:chExt cx="269929" cy="290712"/>
          </a:xfrm>
        </p:grpSpPr>
        <p:sp>
          <p:nvSpPr>
            <p:cNvPr id="161" name="Google Shape;161;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182332" y="470870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grpSp>
        <p:nvGrpSpPr>
          <p:cNvPr id="163" name="Google Shape;163;p4"/>
          <p:cNvGrpSpPr/>
          <p:nvPr/>
        </p:nvGrpSpPr>
        <p:grpSpPr>
          <a:xfrm>
            <a:off x="4010249" y="5551481"/>
            <a:ext cx="269929" cy="290712"/>
            <a:chOff x="4182332" y="4708705"/>
            <a:chExt cx="269929" cy="290712"/>
          </a:xfrm>
        </p:grpSpPr>
        <p:sp>
          <p:nvSpPr>
            <p:cNvPr id="164" name="Google Shape;164;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4182332" y="470870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7</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1" name="Google Shape;171;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72" name="Google Shape;172;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CONTROL DE NIVEL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Veamos cómo lo que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73" name="Google Shape;173;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74" name="Google Shape;174;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75" name="Google Shape;175;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6</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CONTROL DE NIVEL</a:t>
            </a:r>
            <a:endParaRPr b="0" i="0" sz="1400" u="none" cap="none" strike="noStrike">
              <a:solidFill>
                <a:srgbClr val="000000"/>
              </a:solidFill>
              <a:latin typeface="Arial"/>
              <a:ea typeface="Arial"/>
              <a:cs typeface="Arial"/>
              <a:sym typeface="Arial"/>
            </a:endParaRPr>
          </a:p>
        </p:txBody>
      </p:sp>
      <p:grpSp>
        <p:nvGrpSpPr>
          <p:cNvPr id="181" name="Google Shape;181;p6"/>
          <p:cNvGrpSpPr/>
          <p:nvPr/>
        </p:nvGrpSpPr>
        <p:grpSpPr>
          <a:xfrm>
            <a:off x="1962912" y="2752945"/>
            <a:ext cx="6697147" cy="3433030"/>
            <a:chOff x="1962912" y="2752945"/>
            <a:chExt cx="6697147" cy="3433030"/>
          </a:xfrm>
        </p:grpSpPr>
        <p:sp>
          <p:nvSpPr>
            <p:cNvPr id="182" name="Google Shape;182;p6"/>
            <p:cNvSpPr/>
            <p:nvPr/>
          </p:nvSpPr>
          <p:spPr>
            <a:xfrm>
              <a:off x="1962912" y="2752945"/>
              <a:ext cx="5507512" cy="3433030"/>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6"/>
            <p:cNvSpPr txBox="1"/>
            <p:nvPr/>
          </p:nvSpPr>
          <p:spPr>
            <a:xfrm>
              <a:off x="2555333" y="3249443"/>
              <a:ext cx="4322670" cy="2236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los procesos de llenado de líquido siempre ha sido de vital importancia poder saber cuanta es la cantidad de líquido por medio del nivel de llenado.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Las aplicaciones para este tipo control pueden ser para detergentes, aceites, bebestibles, agua, etc. </a:t>
              </a:r>
              <a:endParaRPr b="0" i="0" sz="1400" u="none" cap="none" strike="noStrike">
                <a:solidFill>
                  <a:srgbClr val="000000"/>
                </a:solidFill>
                <a:latin typeface="Arial"/>
                <a:ea typeface="Arial"/>
                <a:cs typeface="Arial"/>
                <a:sym typeface="Arial"/>
              </a:endParaRPr>
            </a:p>
          </p:txBody>
        </p:sp>
        <p:pic>
          <p:nvPicPr>
            <p:cNvPr id="184" name="Google Shape;184;p6"/>
            <p:cNvPicPr preferRelativeResize="0"/>
            <p:nvPr/>
          </p:nvPicPr>
          <p:blipFill rotWithShape="1">
            <a:blip r:embed="rId3">
              <a:alphaModFix/>
            </a:blip>
            <a:srcRect b="0" l="0" r="0" t="0"/>
            <a:stretch/>
          </p:blipFill>
          <p:spPr>
            <a:xfrm>
              <a:off x="6832189" y="2859299"/>
              <a:ext cx="1827870" cy="325253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SENSOR DE NIVEL</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1" name="Google Shape;191;p7"/>
          <p:cNvSpPr txBox="1"/>
          <p:nvPr/>
        </p:nvSpPr>
        <p:spPr>
          <a:xfrm>
            <a:off x="757969" y="2190692"/>
            <a:ext cx="3925544" cy="4401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Una forma de conocer el nivel de un estanque es mediante un sensor ultrasónico. Al rebotar el sonido en la superficie del líquido a medir y conociendo la constante de velocidad del sonido, se puede saber la distancia que recorre este sonido antes de rebotar en la superficie del líquido.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Este principio de funcionamiento de eco localización es similar al cual los murciélagos en la naturaleza se posicionan.</a:t>
            </a:r>
            <a:endParaRPr b="0" i="0" sz="2000" u="none" cap="none" strike="noStrike">
              <a:solidFill>
                <a:srgbClr val="000000"/>
              </a:solidFill>
              <a:latin typeface="Arial"/>
              <a:ea typeface="Arial"/>
              <a:cs typeface="Arial"/>
              <a:sym typeface="Arial"/>
            </a:endParaRPr>
          </a:p>
        </p:txBody>
      </p:sp>
      <p:sp>
        <p:nvSpPr>
          <p:cNvPr id="192" name="Google Shape;192;p7"/>
          <p:cNvSpPr/>
          <p:nvPr/>
        </p:nvSpPr>
        <p:spPr>
          <a:xfrm>
            <a:off x="5242125" y="2346809"/>
            <a:ext cx="3630703" cy="3747602"/>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3" name="Google Shape;193;p7"/>
          <p:cNvPicPr preferRelativeResize="0"/>
          <p:nvPr/>
        </p:nvPicPr>
        <p:blipFill rotWithShape="1">
          <a:blip r:embed="rId3">
            <a:alphaModFix/>
          </a:blip>
          <a:srcRect b="0" l="0" r="0" t="0"/>
          <a:stretch/>
        </p:blipFill>
        <p:spPr>
          <a:xfrm>
            <a:off x="5574381" y="2702774"/>
            <a:ext cx="3069748" cy="3035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9" name="Google Shape;199;p8"/>
          <p:cNvSpPr txBox="1"/>
          <p:nvPr/>
        </p:nvSpPr>
        <p:spPr>
          <a:xfrm>
            <a:off x="613317" y="1961293"/>
            <a:ext cx="8405423" cy="9694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La mayoría de sensores ultrasónicos son de señal analógica normalizada de lazo de corriente de 4-20mA o señal de 0-10v. Es por ello que se hace necesario el uso de un PLC para la lectura de este tipo de sensores.</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624468" y="3199218"/>
            <a:ext cx="8405423" cy="3182364"/>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1" name="Google Shape;201;p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SENSOR DE NIVEL</a:t>
            </a:r>
            <a:endParaRPr b="0" i="0" sz="1400" u="none" cap="none" strike="noStrike">
              <a:solidFill>
                <a:srgbClr val="000000"/>
              </a:solidFill>
              <a:latin typeface="Arial"/>
              <a:ea typeface="Arial"/>
              <a:cs typeface="Arial"/>
              <a:sym typeface="Arial"/>
            </a:endParaRPr>
          </a:p>
        </p:txBody>
      </p:sp>
      <p:pic>
        <p:nvPicPr>
          <p:cNvPr id="202" name="Google Shape;202;p8"/>
          <p:cNvPicPr preferRelativeResize="0"/>
          <p:nvPr/>
        </p:nvPicPr>
        <p:blipFill rotWithShape="1">
          <a:blip r:embed="rId3">
            <a:alphaModFix/>
          </a:blip>
          <a:srcRect b="0" l="0" r="0" t="0"/>
          <a:stretch/>
        </p:blipFill>
        <p:spPr>
          <a:xfrm>
            <a:off x="5564560" y="3395058"/>
            <a:ext cx="3001626" cy="2880099"/>
          </a:xfrm>
          <a:prstGeom prst="rect">
            <a:avLst/>
          </a:prstGeom>
          <a:noFill/>
          <a:ln>
            <a:noFill/>
          </a:ln>
        </p:spPr>
      </p:pic>
      <p:pic>
        <p:nvPicPr>
          <p:cNvPr id="203" name="Google Shape;203;p8"/>
          <p:cNvPicPr preferRelativeResize="0"/>
          <p:nvPr/>
        </p:nvPicPr>
        <p:blipFill rotWithShape="1">
          <a:blip r:embed="rId4">
            <a:alphaModFix/>
          </a:blip>
          <a:srcRect b="0" l="0" r="0" t="0"/>
          <a:stretch/>
        </p:blipFill>
        <p:spPr>
          <a:xfrm>
            <a:off x="1033239" y="3720033"/>
            <a:ext cx="3599722" cy="22849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SENSORES DE FLOTADOR</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0" name="Google Shape;210;p9"/>
          <p:cNvSpPr txBox="1"/>
          <p:nvPr/>
        </p:nvSpPr>
        <p:spPr>
          <a:xfrm>
            <a:off x="751434" y="2222154"/>
            <a:ext cx="3609967" cy="3724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aplicaciones más simples, también se pueden usar sensores tipo switch conectados a un flotador que se encuentra flotando en el líquido.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Entonces, para aplicaciones sencillas, bastaría con realizar el enclave y desenclave de un motor por medio de contactores que posteriormente controlarán el llenado del estanque por medio del accionamiento de una bomba.</a:t>
            </a:r>
            <a:endParaRPr b="0" i="0" sz="1400" u="none" cap="none" strike="noStrike">
              <a:solidFill>
                <a:srgbClr val="000000"/>
              </a:solidFill>
              <a:latin typeface="Arial"/>
              <a:ea typeface="Arial"/>
              <a:cs typeface="Arial"/>
              <a:sym typeface="Arial"/>
            </a:endParaRPr>
          </a:p>
        </p:txBody>
      </p:sp>
      <p:grpSp>
        <p:nvGrpSpPr>
          <p:cNvPr id="211" name="Google Shape;211;p9"/>
          <p:cNvGrpSpPr/>
          <p:nvPr/>
        </p:nvGrpSpPr>
        <p:grpSpPr>
          <a:xfrm>
            <a:off x="4832395" y="2222154"/>
            <a:ext cx="3942100" cy="3914077"/>
            <a:chOff x="5241072" y="2330606"/>
            <a:chExt cx="3773635" cy="3746810"/>
          </a:xfrm>
        </p:grpSpPr>
        <p:sp>
          <p:nvSpPr>
            <p:cNvPr id="212" name="Google Shape;212;p9"/>
            <p:cNvSpPr/>
            <p:nvPr/>
          </p:nvSpPr>
          <p:spPr>
            <a:xfrm>
              <a:off x="5241072" y="2330606"/>
              <a:ext cx="3773635" cy="374681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3" name="Google Shape;213;p9"/>
            <p:cNvPicPr preferRelativeResize="0"/>
            <p:nvPr/>
          </p:nvPicPr>
          <p:blipFill rotWithShape="1">
            <a:blip r:embed="rId3">
              <a:alphaModFix/>
            </a:blip>
            <a:srcRect b="2671" l="1912" r="3645" t="4004"/>
            <a:stretch/>
          </p:blipFill>
          <p:spPr>
            <a:xfrm>
              <a:off x="5472205" y="2554938"/>
              <a:ext cx="3351596" cy="3311913"/>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