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8" name="Google Shape;358;p2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365425" y="2203311"/>
            <a:ext cx="6573994" cy="69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3008234"/>
            <a:ext cx="749808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488515" y="2437356"/>
            <a:ext cx="84136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vez de esto, los registros del inventario deben verificarse con una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comprobación del ciclo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conteo cíclico usa la clasificación del inventario desarrollada en el análisis ABC. </a:t>
            </a:r>
            <a:endParaRPr b="0" i="0" sz="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-175364" y="1791222"/>
            <a:ext cx="3331923" cy="47730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475989" y="1927786"/>
            <a:ext cx="4700400" cy="185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CONTEO CÍCLICO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4707" y="3933041"/>
            <a:ext cx="3331923" cy="3345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8"/>
          <p:cNvGrpSpPr/>
          <p:nvPr/>
        </p:nvGrpSpPr>
        <p:grpSpPr>
          <a:xfrm>
            <a:off x="787190" y="4094773"/>
            <a:ext cx="4389199" cy="1483941"/>
            <a:chOff x="488515" y="4373860"/>
            <a:chExt cx="4389199" cy="1483941"/>
          </a:xfrm>
        </p:grpSpPr>
        <p:sp>
          <p:nvSpPr>
            <p:cNvPr id="189" name="Google Shape;189;p18"/>
            <p:cNvSpPr txBox="1"/>
            <p:nvPr/>
          </p:nvSpPr>
          <p:spPr>
            <a:xfrm>
              <a:off x="2407428" y="5374711"/>
              <a:ext cx="522610" cy="36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</a:t>
              </a:r>
              <a:endParaRPr b="1" i="0" sz="18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648383" y="4422826"/>
              <a:ext cx="560391" cy="24450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488515" y="4675479"/>
              <a:ext cx="1716066" cy="118232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3161648" y="4675479"/>
              <a:ext cx="1716066" cy="118232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8"/>
            <p:cNvGrpSpPr/>
            <p:nvPr/>
          </p:nvGrpSpPr>
          <p:grpSpPr>
            <a:xfrm>
              <a:off x="2343746" y="5029742"/>
              <a:ext cx="649975" cy="344969"/>
              <a:chOff x="2343746" y="5029742"/>
              <a:chExt cx="649975" cy="344969"/>
            </a:xfrm>
          </p:grpSpPr>
          <p:sp>
            <p:nvSpPr>
              <p:cNvPr id="194" name="Google Shape;194;p18"/>
              <p:cNvSpPr/>
              <p:nvPr/>
            </p:nvSpPr>
            <p:spPr>
              <a:xfrm>
                <a:off x="2343746" y="5029742"/>
                <a:ext cx="649975" cy="143507"/>
              </a:xfrm>
              <a:prstGeom prst="rect">
                <a:avLst/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>
                <a:off x="2343746" y="5231204"/>
                <a:ext cx="649975" cy="143507"/>
              </a:xfrm>
              <a:prstGeom prst="rect">
                <a:avLst/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18"/>
            <p:cNvSpPr txBox="1"/>
            <p:nvPr/>
          </p:nvSpPr>
          <p:spPr>
            <a:xfrm>
              <a:off x="731032" y="4897308"/>
              <a:ext cx="123103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</a:t>
              </a: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total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unidades en inventario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3321072" y="4789587"/>
              <a:ext cx="1397219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</a:t>
              </a: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saldo </a:t>
              </a: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 aparece en los registros de almacén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2407428" y="4373860"/>
              <a:ext cx="522610" cy="707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ED6B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1" i="0" sz="40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-175364" y="3088874"/>
            <a:ext cx="10208712" cy="26179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452175" y="3274460"/>
            <a:ext cx="314403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artículos A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cuentan con frecuencia, quizá una vez al mes.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artículos B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cuentan con menos frecuencia, tal vez cada trimestre; y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artículos C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cuentan probablemente una vez cada seis meses. </a:t>
            </a:r>
            <a:endParaRPr b="0" i="0" sz="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3940053" y="2623323"/>
            <a:ext cx="5323563" cy="3549042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-175364" y="1791222"/>
            <a:ext cx="3331923" cy="47730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475989" y="1927786"/>
            <a:ext cx="4700400" cy="185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CONTEO CÍCLICO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488516" y="2330186"/>
            <a:ext cx="3844341" cy="2747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Ventajas: 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 la detención y la interrupción de la producción necesarias para efectuar el inventario físico anual.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 los ajustes anuales del inventario.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capacitado audita la precisión del inventario.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identificar las causas de error y emprender acciones correctivas.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Mantiene registros exactos del inventario. </a:t>
            </a:r>
            <a:endParaRPr b="0" i="0" sz="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20"/>
          <p:cNvGrpSpPr/>
          <p:nvPr/>
        </p:nvGrpSpPr>
        <p:grpSpPr>
          <a:xfrm>
            <a:off x="4687492" y="2330186"/>
            <a:ext cx="4119279" cy="3469462"/>
            <a:chOff x="4641630" y="3733116"/>
            <a:chExt cx="3538840" cy="2980587"/>
          </a:xfrm>
        </p:grpSpPr>
        <p:pic>
          <p:nvPicPr>
            <p:cNvPr id="216" name="Google Shape;216;p20"/>
            <p:cNvPicPr preferRelativeResize="0"/>
            <p:nvPr/>
          </p:nvPicPr>
          <p:blipFill rotWithShape="1">
            <a:blip r:embed="rId3">
              <a:alphaModFix/>
            </a:blip>
            <a:srcRect b="1883" l="0" r="0" t="0"/>
            <a:stretch/>
          </p:blipFill>
          <p:spPr>
            <a:xfrm>
              <a:off x="4641630" y="3733116"/>
              <a:ext cx="3538840" cy="2980587"/>
            </a:xfrm>
            <a:prstGeom prst="rect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17" name="Google Shape;217;p20"/>
            <p:cNvSpPr txBox="1"/>
            <p:nvPr/>
          </p:nvSpPr>
          <p:spPr>
            <a:xfrm>
              <a:off x="4655770" y="4504226"/>
              <a:ext cx="1316322" cy="30008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Conteos Cíclicos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5964821" y="4143838"/>
              <a:ext cx="939424" cy="5078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Ajustes 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Inventario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0"/>
            <p:cNvSpPr txBox="1"/>
            <p:nvPr/>
          </p:nvSpPr>
          <p:spPr>
            <a:xfrm>
              <a:off x="6776582" y="4621515"/>
              <a:ext cx="1363334" cy="2577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Transferencias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5856995" y="5016807"/>
              <a:ext cx="2000562" cy="3172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inventario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0"/>
            <p:cNvSpPr txBox="1"/>
            <p:nvPr/>
          </p:nvSpPr>
          <p:spPr>
            <a:xfrm>
              <a:off x="4894264" y="6083723"/>
              <a:ext cx="679994" cy="30008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Picking</a:t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6037726" y="6288101"/>
              <a:ext cx="902811" cy="4154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Impresión 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Etiquetas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0"/>
            <p:cNvSpPr txBox="1"/>
            <p:nvPr/>
          </p:nvSpPr>
          <p:spPr>
            <a:xfrm>
              <a:off x="7226134" y="6083723"/>
              <a:ext cx="726674" cy="30008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Recibos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20"/>
          <p:cNvSpPr/>
          <p:nvPr/>
        </p:nvSpPr>
        <p:spPr>
          <a:xfrm>
            <a:off x="-175364" y="1791222"/>
            <a:ext cx="3331923" cy="47730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475989" y="1927786"/>
            <a:ext cx="4700400" cy="185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CONTEO CÍCLICO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488515" y="2551177"/>
            <a:ext cx="319413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retail, el inventario por el que nadie se responsabiliza entre la recepción y la venta se conoce como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merma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mermas también ocurren por daños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robos, así como por documentación descuidada o falta de control.</a:t>
            </a:r>
            <a:endParaRPr b="0" i="0" sz="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4405137" y="1543227"/>
            <a:ext cx="3552775" cy="4422689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-7999" r="-1499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-175364" y="1806721"/>
            <a:ext cx="3331923" cy="47730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475989" y="1943285"/>
            <a:ext cx="4700400" cy="185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MERMAS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/>
          <p:cNvSpPr/>
          <p:nvPr/>
        </p:nvSpPr>
        <p:spPr>
          <a:xfrm rot="-5400000">
            <a:off x="3557257" y="1740978"/>
            <a:ext cx="4891618" cy="4027190"/>
          </a:xfrm>
          <a:prstGeom prst="roundRect">
            <a:avLst>
              <a:gd fmla="val 10157" name="adj"/>
            </a:avLst>
          </a:prstGeom>
          <a:noFill/>
          <a:ln cap="flat" cmpd="sng" w="50800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666579" y="4357226"/>
            <a:ext cx="2202042" cy="357831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/>
          <p:nvPr/>
        </p:nvSpPr>
        <p:spPr>
          <a:xfrm rot="-5400000">
            <a:off x="1974431" y="4105316"/>
            <a:ext cx="2080260" cy="3047928"/>
          </a:xfrm>
          <a:prstGeom prst="roundRect">
            <a:avLst>
              <a:gd fmla="val 10157" name="adj"/>
            </a:avLst>
          </a:prstGeom>
          <a:blipFill rotWithShape="0">
            <a:blip r:embed="rId5">
              <a:alphaModFix/>
            </a:blip>
            <a:stretch>
              <a:fillRect b="-7997" l="-7999" r="-7999" t="-7997"/>
            </a:stretch>
          </a:blipFill>
          <a:ln cap="flat" cmpd="sng" w="50800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371783" y="2258677"/>
            <a:ext cx="5146719" cy="2560447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732228" y="2509304"/>
            <a:ext cx="4425827" cy="201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acuerdo a lo visto anteriormente: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la principal función de los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Conteos Cíclicos?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su relación con las mermas?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732228" y="5021492"/>
            <a:ext cx="4997715" cy="508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1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¡Vamos a trabajar!</a:t>
            </a:r>
            <a:endParaRPr b="0" i="0" sz="21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562" y="1567119"/>
            <a:ext cx="2953512" cy="526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8891" y="2056309"/>
            <a:ext cx="482540" cy="48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/>
          <p:nvPr/>
        </p:nvSpPr>
        <p:spPr>
          <a:xfrm>
            <a:off x="-175364" y="2492680"/>
            <a:ext cx="10208712" cy="3344449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PREPARACIÓN PARA EL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2919939" y="2951336"/>
            <a:ext cx="593733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Buena selección de personal, capacitación y disciplina: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reclutamiento del personal debe ser idóneo y permanentemente deberá ser capacitado para el correcto desempeño de su función en el control de stock.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Control estricto de los envíos entrantes: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códigos de barra EAN y sistemas de identificación radio frecuencia (RFID) son realizadas por la gran mayoría de operadores logísticos debido al gran número de SKU (Stock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Unit; unidad de conservación en inventario), por lo tanto la verificación automática de las existencias se puede ver contra órdenes de compra, facturas, guías de despacho.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se diseñan adecuadamente, estos sistemas son difíciles de burlar.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786" y="2690784"/>
            <a:ext cx="2768252" cy="431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PREPARACIÓN PARA EL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488515" y="2126228"/>
            <a:ext cx="3060597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El control de la expedición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mercaderías de una instalación o centro de distribución se realiza mediante códigos de barra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etiquetando todas las cajas y pallet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 cintas magnéticas adheridas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 directa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efectuada por el personal de vigilancia en las salidas y en las áreas con mayor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 de pérdidas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utilizan cámaras de video para la vigilancia y doble control de existencias de gran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monetario.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3865249" y="2706091"/>
            <a:ext cx="6661502" cy="4151484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INDICADOR DE GESTIÓN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STOCK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488514" y="2608881"/>
            <a:ext cx="87237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días de inventario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en promedio la cantidad de días que permanece un SKU en inventario.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modelo nos ayuda a calcular la asignación de los costos de almacenamiento permitiendo determinar la tarea fundamental de bajar los costos de inventario en el almacén debido a que mientras menos tiempo el producto permanezca en bodega menor serán los costos de inventario involucrados.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-175364" y="1806721"/>
            <a:ext cx="3331923" cy="47730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475989" y="1943285"/>
            <a:ext cx="4700400" cy="185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DÍAS DE INVENTARIOS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25"/>
          <p:cNvGrpSpPr/>
          <p:nvPr/>
        </p:nvGrpSpPr>
        <p:grpSpPr>
          <a:xfrm>
            <a:off x="354296" y="4501651"/>
            <a:ext cx="9011670" cy="1894833"/>
            <a:chOff x="1194418" y="4705153"/>
            <a:chExt cx="9011670" cy="1894834"/>
          </a:xfrm>
        </p:grpSpPr>
        <p:grpSp>
          <p:nvGrpSpPr>
            <p:cNvPr id="274" name="Google Shape;274;p25"/>
            <p:cNvGrpSpPr/>
            <p:nvPr/>
          </p:nvGrpSpPr>
          <p:grpSpPr>
            <a:xfrm>
              <a:off x="1194418" y="5095162"/>
              <a:ext cx="2251634" cy="1114817"/>
              <a:chOff x="789141" y="4454595"/>
              <a:chExt cx="2251634" cy="1114817"/>
            </a:xfrm>
          </p:grpSpPr>
          <p:sp>
            <p:nvSpPr>
              <p:cNvPr id="275" name="Google Shape;275;p25"/>
              <p:cNvSpPr/>
              <p:nvPr/>
            </p:nvSpPr>
            <p:spPr>
              <a:xfrm>
                <a:off x="789141" y="4454595"/>
                <a:ext cx="2251634" cy="1114817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5"/>
              <p:cNvSpPr txBox="1"/>
              <p:nvPr/>
            </p:nvSpPr>
            <p:spPr>
              <a:xfrm>
                <a:off x="1210678" y="4688838"/>
                <a:ext cx="140856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DÍAS DE INVENTARIO</a:t>
                </a:r>
                <a:endParaRPr b="1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25"/>
            <p:cNvGrpSpPr/>
            <p:nvPr/>
          </p:nvGrpSpPr>
          <p:grpSpPr>
            <a:xfrm>
              <a:off x="3742852" y="5325973"/>
              <a:ext cx="1118840" cy="653194"/>
              <a:chOff x="4398869" y="5400359"/>
              <a:chExt cx="649975" cy="344969"/>
            </a:xfrm>
          </p:grpSpPr>
          <p:sp>
            <p:nvSpPr>
              <p:cNvPr id="278" name="Google Shape;278;p25"/>
              <p:cNvSpPr/>
              <p:nvPr/>
            </p:nvSpPr>
            <p:spPr>
              <a:xfrm>
                <a:off x="4398869" y="5400359"/>
                <a:ext cx="649975" cy="14350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4398869" y="5601821"/>
                <a:ext cx="649975" cy="14350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25"/>
            <p:cNvGrpSpPr/>
            <p:nvPr/>
          </p:nvGrpSpPr>
          <p:grpSpPr>
            <a:xfrm>
              <a:off x="5158492" y="4705153"/>
              <a:ext cx="5047596" cy="1894834"/>
              <a:chOff x="5127130" y="4131761"/>
              <a:chExt cx="5047596" cy="1894834"/>
            </a:xfrm>
          </p:grpSpPr>
          <p:grpSp>
            <p:nvGrpSpPr>
              <p:cNvPr id="281" name="Google Shape;281;p25"/>
              <p:cNvGrpSpPr/>
              <p:nvPr/>
            </p:nvGrpSpPr>
            <p:grpSpPr>
              <a:xfrm>
                <a:off x="5127130" y="4521770"/>
                <a:ext cx="2251634" cy="1114817"/>
                <a:chOff x="3417126" y="4454595"/>
                <a:chExt cx="2251634" cy="1114817"/>
              </a:xfrm>
            </p:grpSpPr>
            <p:sp>
              <p:nvSpPr>
                <p:cNvPr id="282" name="Google Shape;282;p25"/>
                <p:cNvSpPr/>
                <p:nvPr/>
              </p:nvSpPr>
              <p:spPr>
                <a:xfrm>
                  <a:off x="3417126" y="4454595"/>
                  <a:ext cx="2251634" cy="1114817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25"/>
                <p:cNvSpPr txBox="1"/>
                <p:nvPr/>
              </p:nvSpPr>
              <p:spPr>
                <a:xfrm>
                  <a:off x="3838663" y="4688838"/>
                  <a:ext cx="140856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INVENTARIOPROMEDIO</a:t>
                  </a:r>
                  <a:endParaRPr b="1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" name="Google Shape;284;p25"/>
              <p:cNvGrpSpPr/>
              <p:nvPr/>
            </p:nvGrpSpPr>
            <p:grpSpPr>
              <a:xfrm>
                <a:off x="7923092" y="4521770"/>
                <a:ext cx="2251634" cy="1114817"/>
                <a:chOff x="6257975" y="4475973"/>
                <a:chExt cx="2251634" cy="1114817"/>
              </a:xfrm>
            </p:grpSpPr>
            <p:sp>
              <p:nvSpPr>
                <p:cNvPr id="285" name="Google Shape;285;p25"/>
                <p:cNvSpPr/>
                <p:nvPr/>
              </p:nvSpPr>
              <p:spPr>
                <a:xfrm>
                  <a:off x="6257975" y="4475973"/>
                  <a:ext cx="2251634" cy="1114817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5"/>
                <p:cNvSpPr txBox="1"/>
                <p:nvPr/>
              </p:nvSpPr>
              <p:spPr>
                <a:xfrm>
                  <a:off x="6679512" y="4571716"/>
                  <a:ext cx="1408561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VENTAS PROMEDIO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DIARIAS</a:t>
                  </a:r>
                  <a:endParaRPr b="1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7" name="Google Shape;287;p25"/>
              <p:cNvSpPr/>
              <p:nvPr/>
            </p:nvSpPr>
            <p:spPr>
              <a:xfrm rot="-4582346">
                <a:off x="6692401" y="4958774"/>
                <a:ext cx="1891343" cy="240809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6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93" name="Google Shape;293;p26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5331311" y="3625505"/>
              <a:ext cx="358512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GESTIÓN DE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STOCKS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Indica claramente los pasos para preparar el inventario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Cómo se calcula y qué mide el indicador: días de inventario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¡Vamos a trabajar!</a:t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2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 txBox="1"/>
          <p:nvPr/>
        </p:nvSpPr>
        <p:spPr>
          <a:xfrm>
            <a:off x="4125175" y="1184197"/>
            <a:ext cx="83513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7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3670560" y="1209418"/>
            <a:ext cx="96407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7"/>
          <p:cNvSpPr txBox="1"/>
          <p:nvPr/>
        </p:nvSpPr>
        <p:spPr>
          <a:xfrm>
            <a:off x="958647" y="3708229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consolidar los temas trabajados en esta actividad, reúnanse en equipos de trabajo, de no más de 4 integrantes, y descarguen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11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finalizadas tus respuestas, se presentarán los resultados obtenidos.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LOGÍSTICA Y DISTRIBUCIÓN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365425" y="2203311"/>
            <a:ext cx="6573994" cy="69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STOCKS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304" y="2888414"/>
            <a:ext cx="6486728" cy="427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28"/>
          <p:cNvGrpSpPr/>
          <p:nvPr/>
        </p:nvGrpSpPr>
        <p:grpSpPr>
          <a:xfrm>
            <a:off x="-4655" y="1884864"/>
            <a:ext cx="9223735" cy="783005"/>
            <a:chOff x="-4655" y="1955978"/>
            <a:chExt cx="9223735" cy="783005"/>
          </a:xfrm>
        </p:grpSpPr>
        <p:grpSp>
          <p:nvGrpSpPr>
            <p:cNvPr id="320" name="Google Shape;320;p28"/>
            <p:cNvGrpSpPr/>
            <p:nvPr/>
          </p:nvGrpSpPr>
          <p:grpSpPr>
            <a:xfrm>
              <a:off x="-4655" y="1955978"/>
              <a:ext cx="9223735" cy="783005"/>
              <a:chOff x="-4655" y="1788831"/>
              <a:chExt cx="9223735" cy="783005"/>
            </a:xfrm>
          </p:grpSpPr>
          <p:sp>
            <p:nvSpPr>
              <p:cNvPr id="321" name="Google Shape;321;p28"/>
              <p:cNvSpPr txBox="1"/>
              <p:nvPr/>
            </p:nvSpPr>
            <p:spPr>
              <a:xfrm>
                <a:off x="1284454" y="2011076"/>
                <a:ext cx="7934626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Usar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EPP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adecuados cuando corresponda.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8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23" name="Google Shape;32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5941" y="2130681"/>
              <a:ext cx="502282" cy="5022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28"/>
          <p:cNvGrpSpPr/>
          <p:nvPr/>
        </p:nvGrpSpPr>
        <p:grpSpPr>
          <a:xfrm>
            <a:off x="5505" y="3203919"/>
            <a:ext cx="6760834" cy="783005"/>
            <a:chOff x="-4655" y="5100793"/>
            <a:chExt cx="6760834" cy="783005"/>
          </a:xfrm>
        </p:grpSpPr>
        <p:sp>
          <p:nvSpPr>
            <p:cNvPr id="325" name="Google Shape;325;p28"/>
            <p:cNvSpPr txBox="1"/>
            <p:nvPr/>
          </p:nvSpPr>
          <p:spPr>
            <a:xfrm>
              <a:off x="1284453" y="5224717"/>
              <a:ext cx="5471726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Busca un lugar tranquilo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tus clases, la concentración y atención son críticos para un buen aprendizaje.</a:t>
              </a:r>
              <a:endParaRPr/>
            </a:p>
          </p:txBody>
        </p:sp>
        <p:grpSp>
          <p:nvGrpSpPr>
            <p:cNvPr id="326" name="Google Shape;326;p28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327" name="Google Shape;327;p28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8" name="Google Shape;328;p2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9" name="Google Shape;329;p28"/>
          <p:cNvGrpSpPr/>
          <p:nvPr/>
        </p:nvGrpSpPr>
        <p:grpSpPr>
          <a:xfrm>
            <a:off x="15665" y="4594409"/>
            <a:ext cx="6103238" cy="783005"/>
            <a:chOff x="-4655" y="4015333"/>
            <a:chExt cx="6103238" cy="783005"/>
          </a:xfrm>
        </p:grpSpPr>
        <p:grpSp>
          <p:nvGrpSpPr>
            <p:cNvPr id="330" name="Google Shape;330;p28"/>
            <p:cNvGrpSpPr/>
            <p:nvPr/>
          </p:nvGrpSpPr>
          <p:grpSpPr>
            <a:xfrm>
              <a:off x="-4655" y="4015333"/>
              <a:ext cx="6103238" cy="783005"/>
              <a:chOff x="-4655" y="2568971"/>
              <a:chExt cx="6103238" cy="783005"/>
            </a:xfrm>
          </p:grpSpPr>
          <p:sp>
            <p:nvSpPr>
              <p:cNvPr id="331" name="Google Shape;331;p28"/>
              <p:cNvSpPr txBox="1"/>
              <p:nvPr/>
            </p:nvSpPr>
            <p:spPr>
              <a:xfrm>
                <a:off x="1284454" y="2659480"/>
                <a:ext cx="4814129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Utilizar cuidadosamente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equipos, herramientas y artículos de escritorio.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 rot="5400000">
                <a:off x="171526" y="239279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3" name="Google Shape;333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6039" y="4140710"/>
              <a:ext cx="522086" cy="5220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9"/>
          <p:cNvGrpSpPr/>
          <p:nvPr/>
        </p:nvGrpSpPr>
        <p:grpSpPr>
          <a:xfrm>
            <a:off x="-4655" y="1960234"/>
            <a:ext cx="6661094" cy="783005"/>
            <a:chOff x="-4655" y="4997819"/>
            <a:chExt cx="6661094" cy="783005"/>
          </a:xfrm>
        </p:grpSpPr>
        <p:grpSp>
          <p:nvGrpSpPr>
            <p:cNvPr id="342" name="Google Shape;342;p29"/>
            <p:cNvGrpSpPr/>
            <p:nvPr/>
          </p:nvGrpSpPr>
          <p:grpSpPr>
            <a:xfrm>
              <a:off x="-4655" y="4997819"/>
              <a:ext cx="6661094" cy="783005"/>
              <a:chOff x="-4655" y="3461842"/>
              <a:chExt cx="6661094" cy="783005"/>
            </a:xfrm>
          </p:grpSpPr>
          <p:sp>
            <p:nvSpPr>
              <p:cNvPr id="343" name="Google Shape;343;p29"/>
              <p:cNvSpPr txBox="1"/>
              <p:nvPr/>
            </p:nvSpPr>
            <p:spPr>
              <a:xfrm>
                <a:off x="1284454" y="3556270"/>
                <a:ext cx="5371985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Intentar siempre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dar lo mejor de ti, 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buscando ser eficiente al cumplir los objetivos.</a:t>
                </a:r>
                <a:endParaRPr b="0" i="0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 rot="5400000">
                <a:off x="171526" y="328566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45" name="Google Shape;345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5340" y="5162855"/>
              <a:ext cx="483485" cy="483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29"/>
          <p:cNvGrpSpPr/>
          <p:nvPr/>
        </p:nvGrpSpPr>
        <p:grpSpPr>
          <a:xfrm>
            <a:off x="-4655" y="3277971"/>
            <a:ext cx="5870763" cy="783005"/>
            <a:chOff x="-4655" y="4568183"/>
            <a:chExt cx="5870763" cy="783005"/>
          </a:xfrm>
        </p:grpSpPr>
        <p:grpSp>
          <p:nvGrpSpPr>
            <p:cNvPr id="347" name="Google Shape;347;p29"/>
            <p:cNvGrpSpPr/>
            <p:nvPr/>
          </p:nvGrpSpPr>
          <p:grpSpPr>
            <a:xfrm>
              <a:off x="-4655" y="4568183"/>
              <a:ext cx="5870763" cy="783005"/>
              <a:chOff x="-4655" y="4354713"/>
              <a:chExt cx="5870763" cy="783005"/>
            </a:xfrm>
          </p:grpSpPr>
          <p:sp>
            <p:nvSpPr>
              <p:cNvPr id="348" name="Google Shape;348;p29"/>
              <p:cNvSpPr txBox="1"/>
              <p:nvPr/>
            </p:nvSpPr>
            <p:spPr>
              <a:xfrm>
                <a:off x="1284454" y="4468470"/>
                <a:ext cx="4581654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Trabajar en equipo,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cuidando la integridad física y emocional de todos y todas.</a:t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 rot="5400000">
                <a:off x="171526" y="417853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50" name="Google Shape;350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597" y="4705564"/>
              <a:ext cx="486970" cy="486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29"/>
          <p:cNvGrpSpPr/>
          <p:nvPr/>
        </p:nvGrpSpPr>
        <p:grpSpPr>
          <a:xfrm>
            <a:off x="-4655" y="4605866"/>
            <a:ext cx="6467449" cy="783005"/>
            <a:chOff x="-4655" y="5438917"/>
            <a:chExt cx="6467449" cy="783005"/>
          </a:xfrm>
        </p:grpSpPr>
        <p:grpSp>
          <p:nvGrpSpPr>
            <p:cNvPr id="352" name="Google Shape;352;p29"/>
            <p:cNvGrpSpPr/>
            <p:nvPr/>
          </p:nvGrpSpPr>
          <p:grpSpPr>
            <a:xfrm>
              <a:off x="-4655" y="5438917"/>
              <a:ext cx="6467449" cy="783005"/>
              <a:chOff x="-4655" y="5100793"/>
              <a:chExt cx="6467449" cy="783005"/>
            </a:xfrm>
          </p:grpSpPr>
          <p:sp>
            <p:nvSpPr>
              <p:cNvPr id="353" name="Google Shape;353;p29"/>
              <p:cNvSpPr txBox="1"/>
              <p:nvPr/>
            </p:nvSpPr>
            <p:spPr>
              <a:xfrm>
                <a:off x="1284454" y="5224717"/>
                <a:ext cx="5178340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finalizar cada actividad,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ordenar y limpiar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área de trabajo, reciclando al máximo los residuos.</a:t>
                </a: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 rot="5400000">
                <a:off x="171526" y="492461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55" name="Google Shape;355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3358" y="5579402"/>
              <a:ext cx="507448" cy="507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la entrada y salida de productos, revisando el stock disponible y confirmando la recepción y despacho de manera computacional y/o manual, utilizando instrumentos de registro apropiados y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un informe del stock de mercaderías disponible a través del sistema manual y/o computacional de acuerdo a los requerimientos e indicaciones de jefatura.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6473043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6656439" y="2499450"/>
            <a:ext cx="2684206" cy="1508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Redacta, informes actualizados de stock de mercaderías de acuerdo a los requerimientos de jefaturas, utilizando sistemas disponibles.</a:t>
            </a:r>
            <a:endParaRPr b="0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CONTROL DE INVENTARIOS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2"/>
          <p:cNvGrpSpPr/>
          <p:nvPr/>
        </p:nvGrpSpPr>
        <p:grpSpPr>
          <a:xfrm>
            <a:off x="386551" y="3816228"/>
            <a:ext cx="4845900" cy="883650"/>
            <a:chOff x="386551" y="4102397"/>
            <a:chExt cx="4845900" cy="883650"/>
          </a:xfrm>
        </p:grpSpPr>
        <p:sp>
          <p:nvSpPr>
            <p:cNvPr id="105" name="Google Shape;105;p12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12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107" name="Google Shape;107;p12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2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" name="Google Shape;109;p12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el objetivo de los inventarios</a:t>
              </a: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 qué factores influyen en estos.</a:t>
              </a:r>
              <a:endParaRPr/>
            </a:p>
          </p:txBody>
        </p:sp>
      </p:grpSp>
      <p:sp>
        <p:nvSpPr>
          <p:cNvPr id="110" name="Google Shape;110;p12"/>
          <p:cNvSpPr/>
          <p:nvPr/>
        </p:nvSpPr>
        <p:spPr>
          <a:xfrm>
            <a:off x="564075" y="2843142"/>
            <a:ext cx="4657800" cy="88365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2"/>
          <p:cNvGrpSpPr/>
          <p:nvPr/>
        </p:nvGrpSpPr>
        <p:grpSpPr>
          <a:xfrm>
            <a:off x="375975" y="3087305"/>
            <a:ext cx="376200" cy="395325"/>
            <a:chOff x="375767" y="3437085"/>
            <a:chExt cx="376200" cy="395325"/>
          </a:xfrm>
        </p:grpSpPr>
        <p:sp>
          <p:nvSpPr>
            <p:cNvPr id="112" name="Google Shape;112;p12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2"/>
          <p:cNvSpPr txBox="1"/>
          <p:nvPr/>
        </p:nvSpPr>
        <p:spPr>
          <a:xfrm>
            <a:off x="938775" y="3015867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Identificamos la función de los inventarios. </a:t>
            </a:r>
            <a:endParaRPr/>
          </a:p>
        </p:txBody>
      </p:sp>
      <p:sp>
        <p:nvSpPr>
          <p:cNvPr id="115" name="Google Shape;115;p12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3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22" name="Google Shape;122;p13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1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actividad anterior, los invitamos a reunirse en equipos de trabajo de 4 integrantes, y responder las siguientes interrogantes, utilizando la aplicación “Mentimeter”.  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4"/>
          <p:cNvGrpSpPr/>
          <p:nvPr/>
        </p:nvGrpSpPr>
        <p:grpSpPr>
          <a:xfrm flipH="1">
            <a:off x="203186" y="2428037"/>
            <a:ext cx="6277227" cy="3088381"/>
            <a:chOff x="3774221" y="2843142"/>
            <a:chExt cx="5390398" cy="2567589"/>
          </a:xfrm>
        </p:grpSpPr>
        <p:sp>
          <p:nvSpPr>
            <p:cNvPr id="133" name="Google Shape;133;p14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 Y MOTIVACIÓN AL MÓDULO 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487662" y="2712492"/>
            <a:ext cx="4998991" cy="2458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comenzar, te invitamos a analizar y reflexionar sobre las siguientes interrogantes: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Imagina que estas a cargo de una bodega de repuestos de una importante marca de automóviles.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harías para llegar el control y el orden de los productos?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evitarías mermas y hurtos en la bodega?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491039" y="6037978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endParaRPr b="1" i="0" sz="2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compartamos nuestras respuestas</a:t>
            </a:r>
            <a:endParaRPr/>
          </a:p>
        </p:txBody>
      </p:sp>
      <p:pic>
        <p:nvPicPr>
          <p:cNvPr descr="JuguemosCPrevios.png" id="138" name="Google Shape;1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5641" y="3546109"/>
            <a:ext cx="3908932" cy="409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fmla="val 674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4578914" y="3550919"/>
            <a:ext cx="4014476" cy="71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las principales herramientas de la gestión de stocks en una empresa.</a:t>
            </a:r>
            <a:endParaRPr/>
          </a:p>
        </p:txBody>
      </p:sp>
      <p:grpSp>
        <p:nvGrpSpPr>
          <p:cNvPr id="146" name="Google Shape;146;p15"/>
          <p:cNvGrpSpPr/>
          <p:nvPr/>
        </p:nvGrpSpPr>
        <p:grpSpPr>
          <a:xfrm>
            <a:off x="3895220" y="3795572"/>
            <a:ext cx="375438" cy="362157"/>
            <a:chOff x="8933845" y="4538850"/>
            <a:chExt cx="376200" cy="385800"/>
          </a:xfrm>
        </p:grpSpPr>
        <p:sp>
          <p:nvSpPr>
            <p:cNvPr id="147" name="Google Shape;147;p1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5"/>
          <p:cNvSpPr txBox="1"/>
          <p:nvPr/>
        </p:nvSpPr>
        <p:spPr>
          <a:xfrm>
            <a:off x="4609835" y="4813784"/>
            <a:ext cx="4108280" cy="959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Aplicar técnicas de clasificación y verificación de stocks según la función que cumplan, a través de un análisis de caso.</a:t>
            </a:r>
            <a:endParaRPr/>
          </a:p>
        </p:txBody>
      </p:sp>
      <p:grpSp>
        <p:nvGrpSpPr>
          <p:cNvPr id="150" name="Google Shape;150;p15"/>
          <p:cNvGrpSpPr/>
          <p:nvPr/>
        </p:nvGrpSpPr>
        <p:grpSpPr>
          <a:xfrm>
            <a:off x="3895220" y="5163188"/>
            <a:ext cx="375438" cy="362157"/>
            <a:chOff x="8933845" y="6093269"/>
            <a:chExt cx="376200" cy="385800"/>
          </a:xfrm>
        </p:grpSpPr>
        <p:sp>
          <p:nvSpPr>
            <p:cNvPr id="151" name="Google Shape;151;p1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4017017" y="1184197"/>
            <a:ext cx="843081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-175364" y="1791222"/>
            <a:ext cx="3331923" cy="47730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475989" y="1927786"/>
            <a:ext cx="4700400" cy="185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TOMA DE REGISTROS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488516" y="2414682"/>
            <a:ext cx="273067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exactitud de los registros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a las organizaciones enfocarse en aquellos artículos que son más necesarios.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cuando la organización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determinar con exactitud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está disponible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capaz de tomar decisiones concretas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 de pedidos, programación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embarque.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16"/>
          <p:cNvGrpSpPr/>
          <p:nvPr/>
        </p:nvGrpSpPr>
        <p:grpSpPr>
          <a:xfrm>
            <a:off x="4927425" y="2843407"/>
            <a:ext cx="3698352" cy="4183691"/>
            <a:chOff x="3588005" y="1221796"/>
            <a:chExt cx="4603520" cy="5207648"/>
          </a:xfrm>
        </p:grpSpPr>
        <p:sp>
          <p:nvSpPr>
            <p:cNvPr id="166" name="Google Shape;166;p16"/>
            <p:cNvSpPr/>
            <p:nvPr/>
          </p:nvSpPr>
          <p:spPr>
            <a:xfrm>
              <a:off x="3588005" y="3360430"/>
              <a:ext cx="4603520" cy="3069014"/>
            </a:xfrm>
            <a:prstGeom prst="roundRect">
              <a:avLst>
                <a:gd fmla="val 16667" name="adj"/>
              </a:avLst>
            </a:prstGeom>
            <a:noFill/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3588005" y="1221796"/>
              <a:ext cx="4603520" cy="1947173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stretch>
                <a:fillRect b="0" l="-7999" r="-14999" t="0"/>
              </a:stretch>
            </a:blipFill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7737" y="1012926"/>
            <a:ext cx="3387250" cy="245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-175364" y="3101400"/>
            <a:ext cx="10208712" cy="26179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GESTIÓN DE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6087650" y="3389499"/>
            <a:ext cx="3144032" cy="2041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Normalmente en Chile muchas empresas realizan sus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inventarios en forma anual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trayendo como consecuencia cierres temporales en las líneas de producción, tiempos ociosos muy largos en el conteo de la mercadería física, poca efectividad en el control de stock y a veces personal sin experiencia en la toma de inventario .</a:t>
            </a:r>
            <a:endParaRPr b="0" i="0" sz="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488515" y="2635849"/>
            <a:ext cx="5323563" cy="3549042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-175364" y="1791222"/>
            <a:ext cx="3331923" cy="47730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475989" y="1927786"/>
            <a:ext cx="4700400" cy="185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CONTEO CÍCLICO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