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7556500" cx="97155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A4B876-6A69-4107-A35E-1AF898AC41E6}">
  <a:tblStyle styleId="{E7A4B876-6A69-4107-A35E-1AF898AC41E6}" styleName="Table_0">
    <a:wholeTbl>
      <a:tcTxStyle b="off" i="off">
        <a:font>
          <a:latin typeface="Arial"/>
          <a:ea typeface="Arial"/>
          <a:cs typeface="Arial"/>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FE2CD"/>
          </a:solidFill>
        </a:fill>
      </a:tcStyle>
    </a:wholeTbl>
    <a:band1H>
      <a:tcTxStyle/>
    </a:band1H>
    <a:band2H>
      <a:tcTxStyle b="off" i="off"/>
      <a:tcStyle>
        <a:fill>
          <a:solidFill>
            <a:srgbClr val="FFF1E8"/>
          </a:solidFill>
        </a:fill>
      </a:tcStyle>
    </a:band2H>
    <a:band1V>
      <a:tcTxStyle/>
    </a:band1V>
    <a:band2V>
      <a:tcTxStyle/>
    </a:band2V>
    <a:lastCol>
      <a:tcTxStyle/>
    </a:lastCol>
    <a:firstCol>
      <a:tcTxStyle b="on" i="off">
        <a:font>
          <a:latin typeface="Arial"/>
          <a:ea typeface="Arial"/>
          <a:cs typeface="Arial"/>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firstCol>
    <a:lastRow>
      <a:tcTxStyle b="on" i="off">
        <a:font>
          <a:latin typeface="Arial"/>
          <a:ea typeface="Arial"/>
          <a:cs typeface="Arial"/>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381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lastRow>
    <a:seCell>
      <a:tcTxStyle/>
    </a:seCell>
    <a:swCell>
      <a:tcTxStyle/>
    </a:swCell>
    <a:firstRow>
      <a:tcTxStyle b="on" i="off">
        <a:font>
          <a:latin typeface="Arial"/>
          <a:ea typeface="Arial"/>
          <a:cs typeface="Arial"/>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381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showMasterSp="0" type="title">
  <p:cSld name="TITLE">
    <p:spTree>
      <p:nvGrpSpPr>
        <p:cNvPr id="15" name="Shape 15"/>
        <p:cNvGrpSpPr/>
        <p:nvPr/>
      </p:nvGrpSpPr>
      <p:grpSpPr>
        <a:xfrm>
          <a:off x="0" y="0"/>
          <a:ext cx="0" cy="0"/>
          <a:chOff x="0" y="0"/>
          <a:chExt cx="0" cy="0"/>
        </a:xfrm>
      </p:grpSpPr>
      <p:pic>
        <p:nvPicPr>
          <p:cNvPr descr="Imagen 24" id="16" name="Google Shape;16;p2"/>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grpSp>
        <p:nvGrpSpPr>
          <p:cNvPr id="17" name="Google Shape;17;p2"/>
          <p:cNvGrpSpPr/>
          <p:nvPr/>
        </p:nvGrpSpPr>
        <p:grpSpPr>
          <a:xfrm>
            <a:off x="242853" y="1756547"/>
            <a:ext cx="9346505" cy="5675927"/>
            <a:chOff x="-2" y="-1"/>
            <a:chExt cx="9346504" cy="5675926"/>
          </a:xfrm>
        </p:grpSpPr>
        <p:sp>
          <p:nvSpPr>
            <p:cNvPr id="18" name="Google Shape;18;p2"/>
            <p:cNvSpPr/>
            <p:nvPr/>
          </p:nvSpPr>
          <p:spPr>
            <a:xfrm>
              <a:off x="-2" y="-1"/>
              <a:ext cx="9346504" cy="5675926"/>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txBox="1"/>
            <p:nvPr/>
          </p:nvSpPr>
          <p:spPr>
            <a:xfrm>
              <a:off x="-1" y="2647844"/>
              <a:ext cx="9091321"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12;p23" id="20" name="Google Shape;20;p2"/>
          <p:cNvPicPr preferRelativeResize="0"/>
          <p:nvPr/>
        </p:nvPicPr>
        <p:blipFill rotWithShape="1">
          <a:blip r:embed="rId3">
            <a:alphaModFix/>
          </a:blip>
          <a:srcRect b="0" l="0" r="0" t="0"/>
          <a:stretch/>
        </p:blipFill>
        <p:spPr>
          <a:xfrm>
            <a:off x="8521706" y="6387272"/>
            <a:ext cx="830661" cy="756002"/>
          </a:xfrm>
          <a:prstGeom prst="rect">
            <a:avLst/>
          </a:prstGeom>
          <a:noFill/>
          <a:ln>
            <a:noFill/>
          </a:ln>
        </p:spPr>
      </p:pic>
      <p:sp>
        <p:nvSpPr>
          <p:cNvPr id="21" name="Google Shape;21;p2"/>
          <p:cNvSpPr/>
          <p:nvPr/>
        </p:nvSpPr>
        <p:spPr>
          <a:xfrm>
            <a:off x="436350" y="6464001"/>
            <a:ext cx="7891862" cy="680476"/>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baseline="-25000" i="0" sz="1400" u="none" cap="none" strike="noStrike">
              <a:solidFill>
                <a:srgbClr val="FFFFFF"/>
              </a:solidFill>
              <a:latin typeface="Arial"/>
              <a:ea typeface="Arial"/>
              <a:cs typeface="Arial"/>
              <a:sym typeface="Arial"/>
            </a:endParaRPr>
          </a:p>
        </p:txBody>
      </p:sp>
      <p:pic>
        <p:nvPicPr>
          <p:cNvPr descr="Imagen 17" id="22" name="Google Shape;22;p2"/>
          <p:cNvPicPr preferRelativeResize="0"/>
          <p:nvPr/>
        </p:nvPicPr>
        <p:blipFill rotWithShape="1">
          <a:blip r:embed="rId4">
            <a:alphaModFix/>
          </a:blip>
          <a:srcRect b="0" l="0" r="0" t="0"/>
          <a:stretch/>
        </p:blipFill>
        <p:spPr>
          <a:xfrm>
            <a:off x="433440" y="6462795"/>
            <a:ext cx="690484" cy="680477"/>
          </a:xfrm>
          <a:prstGeom prst="rect">
            <a:avLst/>
          </a:prstGeom>
          <a:noFill/>
          <a:ln>
            <a:noFill/>
          </a:ln>
        </p:spPr>
      </p:pic>
      <p:pic>
        <p:nvPicPr>
          <p:cNvPr descr="Imagen 1" id="23" name="Google Shape;23;p2"/>
          <p:cNvPicPr preferRelativeResize="0"/>
          <p:nvPr/>
        </p:nvPicPr>
        <p:blipFill rotWithShape="1">
          <a:blip r:embed="rId5">
            <a:alphaModFix/>
          </a:blip>
          <a:srcRect b="0" l="0" r="0" t="0"/>
          <a:stretch/>
        </p:blipFill>
        <p:spPr>
          <a:xfrm>
            <a:off x="8272364" y="1222172"/>
            <a:ext cx="1080002" cy="241875"/>
          </a:xfrm>
          <a:prstGeom prst="rect">
            <a:avLst/>
          </a:prstGeom>
          <a:noFill/>
          <a:ln>
            <a:noFill/>
          </a:ln>
        </p:spPr>
      </p:pic>
      <p:pic>
        <p:nvPicPr>
          <p:cNvPr descr="Imagen 2" id="24" name="Google Shape;24;p2"/>
          <p:cNvPicPr preferRelativeResize="0"/>
          <p:nvPr/>
        </p:nvPicPr>
        <p:blipFill rotWithShape="1">
          <a:blip r:embed="rId6">
            <a:alphaModFix/>
          </a:blip>
          <a:srcRect b="0" l="0" r="0" t="0"/>
          <a:stretch/>
        </p:blipFill>
        <p:spPr>
          <a:xfrm>
            <a:off x="8272364" y="418596"/>
            <a:ext cx="1080002" cy="664778"/>
          </a:xfrm>
          <a:prstGeom prst="rect">
            <a:avLst/>
          </a:prstGeom>
          <a:noFill/>
          <a:ln>
            <a:noFill/>
          </a:ln>
        </p:spPr>
      </p:pic>
      <p:sp>
        <p:nvSpPr>
          <p:cNvPr id="25" name="Google Shape;25;p2"/>
          <p:cNvSpPr txBox="1"/>
          <p:nvPr>
            <p:ph idx="12" type="sldNum"/>
          </p:nvPr>
        </p:nvSpPr>
        <p:spPr>
          <a:xfrm>
            <a:off x="6689121" y="6871630"/>
            <a:ext cx="273654" cy="26425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26" name="Shape 26"/>
        <p:cNvGrpSpPr/>
        <p:nvPr/>
      </p:nvGrpSpPr>
      <p:grpSpPr>
        <a:xfrm>
          <a:off x="0" y="0"/>
          <a:ext cx="0" cy="0"/>
          <a:chOff x="0" y="0"/>
          <a:chExt cx="0" cy="0"/>
        </a:xfrm>
      </p:grpSpPr>
      <p:sp>
        <p:nvSpPr>
          <p:cNvPr id="27" name="Google Shape;27;p3"/>
          <p:cNvSpPr txBox="1"/>
          <p:nvPr>
            <p:ph idx="12" type="sldNum"/>
          </p:nvPr>
        </p:nvSpPr>
        <p:spPr>
          <a:xfrm>
            <a:off x="6689121" y="6871630"/>
            <a:ext cx="273654" cy="26425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28" name="Shape 28"/>
        <p:cNvGrpSpPr/>
        <p:nvPr/>
      </p:nvGrpSpPr>
      <p:grpSpPr>
        <a:xfrm>
          <a:off x="0" y="0"/>
          <a:ext cx="0" cy="0"/>
          <a:chOff x="0" y="0"/>
          <a:chExt cx="0" cy="0"/>
        </a:xfrm>
      </p:grpSpPr>
      <p:sp>
        <p:nvSpPr>
          <p:cNvPr id="29" name="Google Shape;29;p4"/>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 name="Google Shape;30;p4"/>
          <p:cNvGrpSpPr/>
          <p:nvPr/>
        </p:nvGrpSpPr>
        <p:grpSpPr>
          <a:xfrm>
            <a:off x="8091898" y="451665"/>
            <a:ext cx="662105" cy="380238"/>
            <a:chOff x="-1" y="0"/>
            <a:chExt cx="662104" cy="380236"/>
          </a:xfrm>
        </p:grpSpPr>
        <p:sp>
          <p:nvSpPr>
            <p:cNvPr id="31" name="Google Shape;31;p4"/>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33" name="Google Shape;33;p4"/>
          <p:cNvGrpSpPr/>
          <p:nvPr/>
        </p:nvGrpSpPr>
        <p:grpSpPr>
          <a:xfrm>
            <a:off x="8753997" y="451665"/>
            <a:ext cx="785404" cy="380238"/>
            <a:chOff x="-1" y="0"/>
            <a:chExt cx="785403" cy="380236"/>
          </a:xfrm>
        </p:grpSpPr>
        <p:sp>
          <p:nvSpPr>
            <p:cNvPr id="34" name="Google Shape;34;p4"/>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4"/>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6" name="Google Shape;36;p4"/>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ED6B00"/>
                </a:solidFill>
                <a:latin typeface="Calibri"/>
                <a:ea typeface="Calibri"/>
                <a:cs typeface="Calibri"/>
                <a:sym typeface="Calibri"/>
              </a:rPr>
              <a:t>2</a:t>
            </a:r>
            <a:endParaRPr/>
          </a:p>
        </p:txBody>
      </p:sp>
      <p:sp>
        <p:nvSpPr>
          <p:cNvPr id="37" name="Google Shape;37;p4"/>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LOGÍSTICA </a:t>
            </a:r>
            <a:r>
              <a:rPr b="0" i="0" lang="en-US" sz="1100" u="none" cap="none" strike="noStrike">
                <a:solidFill>
                  <a:srgbClr val="000000"/>
                </a:solidFill>
                <a:latin typeface="Calibri"/>
                <a:ea typeface="Calibri"/>
                <a:cs typeface="Calibri"/>
                <a:sym typeface="Calibri"/>
              </a:rPr>
              <a:t>| 4° Medio | Presentación</a:t>
            </a:r>
            <a:endParaRPr/>
          </a:p>
        </p:txBody>
      </p:sp>
      <p:sp>
        <p:nvSpPr>
          <p:cNvPr id="38" name="Google Shape;38;p4"/>
          <p:cNvSpPr txBox="1"/>
          <p:nvPr/>
        </p:nvSpPr>
        <p:spPr>
          <a:xfrm>
            <a:off x="442650" y="350324"/>
            <a:ext cx="7441801" cy="3722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Lógica y Distribución</a:t>
            </a:r>
            <a:endParaRPr/>
          </a:p>
        </p:txBody>
      </p:sp>
      <p:sp>
        <p:nvSpPr>
          <p:cNvPr id="39" name="Google Shape;39;p4"/>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40" name="Shape 40"/>
        <p:cNvGrpSpPr/>
        <p:nvPr/>
      </p:nvGrpSpPr>
      <p:grpSpPr>
        <a:xfrm>
          <a:off x="0" y="0"/>
          <a:ext cx="0" cy="0"/>
          <a:chOff x="0" y="0"/>
          <a:chExt cx="0" cy="0"/>
        </a:xfrm>
      </p:grpSpPr>
      <p:sp>
        <p:nvSpPr>
          <p:cNvPr id="41" name="Google Shape;41;p5"/>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5"/>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5"/>
          <p:cNvGrpSpPr/>
          <p:nvPr/>
        </p:nvGrpSpPr>
        <p:grpSpPr>
          <a:xfrm>
            <a:off x="8091898" y="451665"/>
            <a:ext cx="662105" cy="380238"/>
            <a:chOff x="-1" y="0"/>
            <a:chExt cx="662104" cy="380236"/>
          </a:xfrm>
        </p:grpSpPr>
        <p:sp>
          <p:nvSpPr>
            <p:cNvPr id="44" name="Google Shape;44;p5"/>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5"/>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46" name="Google Shape;46;p5"/>
          <p:cNvGrpSpPr/>
          <p:nvPr/>
        </p:nvGrpSpPr>
        <p:grpSpPr>
          <a:xfrm>
            <a:off x="8753997" y="451665"/>
            <a:ext cx="785404" cy="380238"/>
            <a:chOff x="-1" y="0"/>
            <a:chExt cx="785403" cy="380236"/>
          </a:xfrm>
        </p:grpSpPr>
        <p:sp>
          <p:nvSpPr>
            <p:cNvPr id="47" name="Google Shape;47;p5"/>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5"/>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9" name="Google Shape;49;p5"/>
          <p:cNvSpPr txBox="1"/>
          <p:nvPr/>
        </p:nvSpPr>
        <p:spPr>
          <a:xfrm>
            <a:off x="442650" y="350324"/>
            <a:ext cx="7441801" cy="3722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Lógica y Distribución</a:t>
            </a:r>
            <a:endParaRPr/>
          </a:p>
        </p:txBody>
      </p:sp>
      <p:sp>
        <p:nvSpPr>
          <p:cNvPr id="50" name="Google Shape;50;p5"/>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LOGÍSTICA </a:t>
            </a:r>
            <a:r>
              <a:rPr b="0" i="0" lang="en-US" sz="1100" u="none" cap="none" strike="noStrike">
                <a:solidFill>
                  <a:srgbClr val="000000"/>
                </a:solidFill>
                <a:latin typeface="Calibri"/>
                <a:ea typeface="Calibri"/>
                <a:cs typeface="Calibri"/>
                <a:sym typeface="Calibri"/>
              </a:rPr>
              <a:t>| 4° Medio | Presentación</a:t>
            </a:r>
            <a:endParaRPr/>
          </a:p>
        </p:txBody>
      </p:sp>
      <p:sp>
        <p:nvSpPr>
          <p:cNvPr id="51" name="Google Shape;51;p5"/>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ED6B00"/>
                </a:solidFill>
                <a:latin typeface="Calibri"/>
                <a:ea typeface="Calibri"/>
                <a:cs typeface="Calibri"/>
                <a:sym typeface="Calibri"/>
              </a:rPr>
              <a:t>2</a:t>
            </a:r>
            <a:endParaRPr/>
          </a:p>
        </p:txBody>
      </p:sp>
      <p:sp>
        <p:nvSpPr>
          <p:cNvPr id="52" name="Google Shape;52;p5"/>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53" name="Shape 53"/>
        <p:cNvGrpSpPr/>
        <p:nvPr/>
      </p:nvGrpSpPr>
      <p:grpSpPr>
        <a:xfrm>
          <a:off x="0" y="0"/>
          <a:ext cx="0" cy="0"/>
          <a:chOff x="0" y="0"/>
          <a:chExt cx="0" cy="0"/>
        </a:xfrm>
      </p:grpSpPr>
      <p:sp>
        <p:nvSpPr>
          <p:cNvPr id="54" name="Google Shape;54;p6"/>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6"/>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6"/>
          <p:cNvGrpSpPr/>
          <p:nvPr/>
        </p:nvGrpSpPr>
        <p:grpSpPr>
          <a:xfrm>
            <a:off x="8091898" y="451665"/>
            <a:ext cx="662105" cy="380238"/>
            <a:chOff x="-1" y="0"/>
            <a:chExt cx="662104" cy="380236"/>
          </a:xfrm>
        </p:grpSpPr>
        <p:sp>
          <p:nvSpPr>
            <p:cNvPr id="57" name="Google Shape;57;p6"/>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6"/>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59" name="Google Shape;59;p6"/>
          <p:cNvGrpSpPr/>
          <p:nvPr/>
        </p:nvGrpSpPr>
        <p:grpSpPr>
          <a:xfrm>
            <a:off x="8753997" y="451665"/>
            <a:ext cx="785404" cy="380238"/>
            <a:chOff x="-1" y="0"/>
            <a:chExt cx="785403" cy="380236"/>
          </a:xfrm>
        </p:grpSpPr>
        <p:sp>
          <p:nvSpPr>
            <p:cNvPr id="60" name="Google Shape;60;p6"/>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6"/>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62" name="Google Shape;62;p6"/>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LOGÍSTICA </a:t>
            </a:r>
            <a:r>
              <a:rPr b="0" i="0" lang="en-US" sz="1100" u="none" cap="none" strike="noStrike">
                <a:solidFill>
                  <a:srgbClr val="000000"/>
                </a:solidFill>
                <a:latin typeface="Calibri"/>
                <a:ea typeface="Calibri"/>
                <a:cs typeface="Calibri"/>
                <a:sym typeface="Calibri"/>
              </a:rPr>
              <a:t>| 4° Medio | Presentación</a:t>
            </a:r>
            <a:endParaRPr/>
          </a:p>
        </p:txBody>
      </p:sp>
      <p:sp>
        <p:nvSpPr>
          <p:cNvPr id="63" name="Google Shape;63;p6"/>
          <p:cNvSpPr txBox="1"/>
          <p:nvPr/>
        </p:nvSpPr>
        <p:spPr>
          <a:xfrm>
            <a:off x="442650" y="350324"/>
            <a:ext cx="7441801" cy="3722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Lógica y Distribución</a:t>
            </a:r>
            <a:endParaRPr/>
          </a:p>
        </p:txBody>
      </p:sp>
      <p:sp>
        <p:nvSpPr>
          <p:cNvPr id="64" name="Google Shape;64;p6"/>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ED6B00"/>
                </a:solidFill>
                <a:latin typeface="Calibri"/>
                <a:ea typeface="Calibri"/>
                <a:cs typeface="Calibri"/>
                <a:sym typeface="Calibri"/>
              </a:rPr>
              <a:t>2</a:t>
            </a:r>
            <a:endParaRPr/>
          </a:p>
        </p:txBody>
      </p:sp>
      <p:sp>
        <p:nvSpPr>
          <p:cNvPr id="65" name="Google Shape;65;p6"/>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66" name="Shape 66"/>
        <p:cNvGrpSpPr/>
        <p:nvPr/>
      </p:nvGrpSpPr>
      <p:grpSpPr>
        <a:xfrm>
          <a:off x="0" y="0"/>
          <a:ext cx="0" cy="0"/>
          <a:chOff x="0" y="0"/>
          <a:chExt cx="0" cy="0"/>
        </a:xfrm>
      </p:grpSpPr>
      <p:sp>
        <p:nvSpPr>
          <p:cNvPr id="67" name="Google Shape;67;p7"/>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7"/>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7"/>
          <p:cNvGrpSpPr/>
          <p:nvPr/>
        </p:nvGrpSpPr>
        <p:grpSpPr>
          <a:xfrm>
            <a:off x="8091898" y="451665"/>
            <a:ext cx="662105" cy="380238"/>
            <a:chOff x="-1" y="0"/>
            <a:chExt cx="662104" cy="380236"/>
          </a:xfrm>
        </p:grpSpPr>
        <p:sp>
          <p:nvSpPr>
            <p:cNvPr id="70" name="Google Shape;70;p7"/>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7"/>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72" name="Google Shape;72;p7"/>
          <p:cNvGrpSpPr/>
          <p:nvPr/>
        </p:nvGrpSpPr>
        <p:grpSpPr>
          <a:xfrm>
            <a:off x="8753997" y="451665"/>
            <a:ext cx="785404" cy="380238"/>
            <a:chOff x="-1" y="0"/>
            <a:chExt cx="785403" cy="380236"/>
          </a:xfrm>
        </p:grpSpPr>
        <p:sp>
          <p:nvSpPr>
            <p:cNvPr id="73" name="Google Shape;73;p7"/>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7"/>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5" name="Google Shape;75;p7"/>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LOGÍSTICA </a:t>
            </a:r>
            <a:r>
              <a:rPr b="0" i="0" lang="en-US" sz="1100" u="none" cap="none" strike="noStrike">
                <a:solidFill>
                  <a:srgbClr val="000000"/>
                </a:solidFill>
                <a:latin typeface="Calibri"/>
                <a:ea typeface="Calibri"/>
                <a:cs typeface="Calibri"/>
                <a:sym typeface="Calibri"/>
              </a:rPr>
              <a:t>| 4° Medio | Presentación</a:t>
            </a:r>
            <a:endParaRPr/>
          </a:p>
        </p:txBody>
      </p:sp>
      <p:sp>
        <p:nvSpPr>
          <p:cNvPr id="76" name="Google Shape;76;p7"/>
          <p:cNvSpPr txBox="1"/>
          <p:nvPr/>
        </p:nvSpPr>
        <p:spPr>
          <a:xfrm>
            <a:off x="442650" y="350324"/>
            <a:ext cx="7441801" cy="3722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Lógica y Distribución</a:t>
            </a:r>
            <a:endParaRPr/>
          </a:p>
        </p:txBody>
      </p:sp>
      <p:sp>
        <p:nvSpPr>
          <p:cNvPr id="77" name="Google Shape;77;p7"/>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ED6B00"/>
                </a:solidFill>
                <a:latin typeface="Calibri"/>
                <a:ea typeface="Calibri"/>
                <a:cs typeface="Calibri"/>
                <a:sym typeface="Calibri"/>
              </a:rPr>
              <a:t>2</a:t>
            </a:r>
            <a:endParaRPr/>
          </a:p>
        </p:txBody>
      </p:sp>
      <p:sp>
        <p:nvSpPr>
          <p:cNvPr id="78" name="Google Shape;78;p7"/>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79" name="Shape 79"/>
        <p:cNvGrpSpPr/>
        <p:nvPr/>
      </p:nvGrpSpPr>
      <p:grpSpPr>
        <a:xfrm>
          <a:off x="0" y="0"/>
          <a:ext cx="0" cy="0"/>
          <a:chOff x="0" y="0"/>
          <a:chExt cx="0" cy="0"/>
        </a:xfrm>
      </p:grpSpPr>
      <p:sp>
        <p:nvSpPr>
          <p:cNvPr id="80" name="Google Shape;80;p8"/>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 name="Google Shape;81;p8"/>
          <p:cNvGrpSpPr/>
          <p:nvPr/>
        </p:nvGrpSpPr>
        <p:grpSpPr>
          <a:xfrm>
            <a:off x="8091898" y="451665"/>
            <a:ext cx="662105" cy="380238"/>
            <a:chOff x="-1" y="0"/>
            <a:chExt cx="662104" cy="380236"/>
          </a:xfrm>
        </p:grpSpPr>
        <p:sp>
          <p:nvSpPr>
            <p:cNvPr id="82" name="Google Shape;82;p8"/>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8"/>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84" name="Google Shape;84;p8"/>
          <p:cNvGrpSpPr/>
          <p:nvPr/>
        </p:nvGrpSpPr>
        <p:grpSpPr>
          <a:xfrm>
            <a:off x="8753997" y="451665"/>
            <a:ext cx="785404" cy="380238"/>
            <a:chOff x="-1" y="0"/>
            <a:chExt cx="785403" cy="380236"/>
          </a:xfrm>
        </p:grpSpPr>
        <p:sp>
          <p:nvSpPr>
            <p:cNvPr id="85" name="Google Shape;85;p8"/>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8"/>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87" name="Google Shape;87;p8"/>
          <p:cNvSpPr/>
          <p:nvPr/>
        </p:nvSpPr>
        <p:spPr>
          <a:xfrm>
            <a:off x="181649" y="180899"/>
            <a:ext cx="7909204"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8"/>
          <p:cNvSpPr txBox="1"/>
          <p:nvPr/>
        </p:nvSpPr>
        <p:spPr>
          <a:xfrm>
            <a:off x="8170650" y="288449"/>
            <a:ext cx="1166702" cy="372207"/>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¡Atención!</a:t>
            </a:r>
            <a:endParaRPr/>
          </a:p>
        </p:txBody>
      </p:sp>
      <p:sp>
        <p:nvSpPr>
          <p:cNvPr id="89" name="Google Shape;89;p8"/>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LOGÍSTICA </a:t>
            </a:r>
            <a:r>
              <a:rPr b="0" i="0" lang="en-US" sz="1100" u="none" cap="none" strike="noStrike">
                <a:solidFill>
                  <a:srgbClr val="000000"/>
                </a:solidFill>
                <a:latin typeface="Calibri"/>
                <a:ea typeface="Calibri"/>
                <a:cs typeface="Calibri"/>
                <a:sym typeface="Calibri"/>
              </a:rPr>
              <a:t>| 4° Medio | Presentación</a:t>
            </a:r>
            <a:endParaRPr/>
          </a:p>
        </p:txBody>
      </p:sp>
      <p:sp>
        <p:nvSpPr>
          <p:cNvPr id="90" name="Google Shape;90;p8"/>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slideLayout" Target="../slideLayouts/slideLayout1.xml"/><Relationship Id="rId11" Type="http://schemas.openxmlformats.org/officeDocument/2006/relationships/theme" Target="../theme/theme1.xml"/><Relationship Id="rId10" Type="http://schemas.openxmlformats.org/officeDocument/2006/relationships/slideLayout" Target="../slideLayouts/slideLayout7.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grpSp>
        <p:nvGrpSpPr>
          <p:cNvPr id="6" name="Google Shape;6;p1"/>
          <p:cNvGrpSpPr/>
          <p:nvPr/>
        </p:nvGrpSpPr>
        <p:grpSpPr>
          <a:xfrm>
            <a:off x="242853" y="1756547"/>
            <a:ext cx="9346505" cy="5675927"/>
            <a:chOff x="-2" y="-1"/>
            <a:chExt cx="9346504" cy="5675926"/>
          </a:xfrm>
        </p:grpSpPr>
        <p:sp>
          <p:nvSpPr>
            <p:cNvPr id="7" name="Google Shape;7;p1"/>
            <p:cNvSpPr/>
            <p:nvPr/>
          </p:nvSpPr>
          <p:spPr>
            <a:xfrm>
              <a:off x="-2" y="-1"/>
              <a:ext cx="9346504" cy="5675926"/>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1"/>
            <p:cNvSpPr txBox="1"/>
            <p:nvPr/>
          </p:nvSpPr>
          <p:spPr>
            <a:xfrm>
              <a:off x="-1" y="2647844"/>
              <a:ext cx="9091321"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9" id="9" name="Google Shape;9;p1"/>
          <p:cNvPicPr preferRelativeResize="0"/>
          <p:nvPr/>
        </p:nvPicPr>
        <p:blipFill rotWithShape="1">
          <a:blip r:embed="rId1">
            <a:alphaModFix/>
          </a:blip>
          <a:srcRect b="0" l="0" r="0" t="0"/>
          <a:stretch/>
        </p:blipFill>
        <p:spPr>
          <a:xfrm>
            <a:off x="433440" y="418596"/>
            <a:ext cx="2897435" cy="680400"/>
          </a:xfrm>
          <a:prstGeom prst="rect">
            <a:avLst/>
          </a:prstGeom>
          <a:noFill/>
          <a:ln>
            <a:noFill/>
          </a:ln>
        </p:spPr>
      </p:pic>
      <p:pic>
        <p:nvPicPr>
          <p:cNvPr descr="Imagen 4" id="10" name="Google Shape;10;p1"/>
          <p:cNvPicPr preferRelativeResize="0"/>
          <p:nvPr/>
        </p:nvPicPr>
        <p:blipFill rotWithShape="1">
          <a:blip r:embed="rId2">
            <a:alphaModFix/>
          </a:blip>
          <a:srcRect b="0" l="0" r="0" t="0"/>
          <a:stretch/>
        </p:blipFill>
        <p:spPr>
          <a:xfrm>
            <a:off x="8272364" y="1222172"/>
            <a:ext cx="1080002" cy="241875"/>
          </a:xfrm>
          <a:prstGeom prst="rect">
            <a:avLst/>
          </a:prstGeom>
          <a:noFill/>
          <a:ln>
            <a:noFill/>
          </a:ln>
        </p:spPr>
      </p:pic>
      <p:pic>
        <p:nvPicPr>
          <p:cNvPr descr="Imagen 5" id="11" name="Google Shape;11;p1"/>
          <p:cNvPicPr preferRelativeResize="0"/>
          <p:nvPr/>
        </p:nvPicPr>
        <p:blipFill rotWithShape="1">
          <a:blip r:embed="rId3">
            <a:alphaModFix/>
          </a:blip>
          <a:srcRect b="0" l="0" r="0" t="0"/>
          <a:stretch/>
        </p:blipFill>
        <p:spPr>
          <a:xfrm>
            <a:off x="8272364" y="418596"/>
            <a:ext cx="1080002" cy="664778"/>
          </a:xfrm>
          <a:prstGeom prst="rect">
            <a:avLst/>
          </a:prstGeom>
          <a:noFill/>
          <a:ln>
            <a:noFill/>
          </a:ln>
        </p:spPr>
      </p:pic>
      <p:sp>
        <p:nvSpPr>
          <p:cNvPr id="12" name="Google Shape;12;p1"/>
          <p:cNvSpPr txBox="1"/>
          <p:nvPr>
            <p:ph type="title"/>
          </p:nvPr>
        </p:nvSpPr>
        <p:spPr>
          <a:xfrm>
            <a:off x="1455638" y="848357"/>
            <a:ext cx="7772401" cy="1838399"/>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1"/>
          <p:cNvSpPr txBox="1"/>
          <p:nvPr>
            <p:ph idx="1" type="body"/>
          </p:nvPr>
        </p:nvSpPr>
        <p:spPr>
          <a:xfrm>
            <a:off x="5422800" y="2686755"/>
            <a:ext cx="3805239" cy="4869746"/>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1"/>
          <p:cNvSpPr txBox="1"/>
          <p:nvPr>
            <p:ph idx="12" type="sldNum"/>
          </p:nvPr>
        </p:nvSpPr>
        <p:spPr>
          <a:xfrm>
            <a:off x="6689121" y="6871630"/>
            <a:ext cx="273654" cy="264253"/>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33.png"/><Relationship Id="rId5"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9"/>
          <p:cNvSpPr txBox="1"/>
          <p:nvPr/>
        </p:nvSpPr>
        <p:spPr>
          <a:xfrm>
            <a:off x="1176618" y="6563127"/>
            <a:ext cx="7012135" cy="482217"/>
          </a:xfrm>
          <a:prstGeom prst="rect">
            <a:avLst/>
          </a:prstGeom>
          <a:noFill/>
          <a:ln>
            <a:noFill/>
          </a:ln>
        </p:spPr>
        <p:txBody>
          <a:bodyPr anchorCtr="0" anchor="ctr" bIns="91400" lIns="91400" spcFirstLastPara="1" rIns="91400" wrap="square" tIns="91400">
            <a:spAutoFit/>
          </a:bodyPr>
          <a:lstStyle/>
          <a:p>
            <a:pPr indent="0" lvl="1" marL="0" marR="0" rtl="0" algn="just">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96" name="Google Shape;96;p9"/>
          <p:cNvSpPr txBox="1"/>
          <p:nvPr/>
        </p:nvSpPr>
        <p:spPr>
          <a:xfrm>
            <a:off x="374948" y="2049137"/>
            <a:ext cx="1444329" cy="36940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MÓDULO 3</a:t>
            </a:r>
            <a:endParaRPr/>
          </a:p>
        </p:txBody>
      </p:sp>
      <p:sp>
        <p:nvSpPr>
          <p:cNvPr id="97" name="Google Shape;97;p9"/>
          <p:cNvSpPr txBox="1"/>
          <p:nvPr/>
        </p:nvSpPr>
        <p:spPr>
          <a:xfrm>
            <a:off x="1139098" y="842548"/>
            <a:ext cx="4156804" cy="339713"/>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LOGÍSTICA </a:t>
            </a:r>
            <a:r>
              <a:rPr b="0" i="0" lang="en-US" sz="1200" u="none" cap="none" strike="noStrike">
                <a:solidFill>
                  <a:srgbClr val="ED6B00"/>
                </a:solidFill>
                <a:latin typeface="Calibri"/>
                <a:ea typeface="Calibri"/>
                <a:cs typeface="Calibri"/>
                <a:sym typeface="Calibri"/>
              </a:rPr>
              <a:t>| NIVEL 4° MEDIO</a:t>
            </a:r>
            <a:endParaRPr/>
          </a:p>
        </p:txBody>
      </p:sp>
      <p:sp>
        <p:nvSpPr>
          <p:cNvPr id="98" name="Google Shape;98;p9"/>
          <p:cNvSpPr txBox="1"/>
          <p:nvPr/>
        </p:nvSpPr>
        <p:spPr>
          <a:xfrm>
            <a:off x="365423" y="2554877"/>
            <a:ext cx="4118088" cy="1153754"/>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LÓGICA Y DISTRIBUCIÓN</a:t>
            </a:r>
            <a:endParaRPr/>
          </a:p>
        </p:txBody>
      </p:sp>
      <p:pic>
        <p:nvPicPr>
          <p:cNvPr descr="Imagen 3" id="99" name="Google Shape;99;p9"/>
          <p:cNvPicPr preferRelativeResize="0"/>
          <p:nvPr/>
        </p:nvPicPr>
        <p:blipFill rotWithShape="1">
          <a:blip r:embed="rId3">
            <a:alphaModFix/>
          </a:blip>
          <a:srcRect b="0" l="0" r="0" t="0"/>
          <a:stretch/>
        </p:blipFill>
        <p:spPr>
          <a:xfrm>
            <a:off x="4265693" y="2611974"/>
            <a:ext cx="4968242" cy="37277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8"/>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55" name="Google Shape;255;p18"/>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2. ESTABLECER LA IMPORTANCIA DE CADA VARIABLE</a:t>
            </a:r>
            <a:endParaRPr/>
          </a:p>
        </p:txBody>
      </p:sp>
      <p:grpSp>
        <p:nvGrpSpPr>
          <p:cNvPr id="256" name="Google Shape;256;p18"/>
          <p:cNvGrpSpPr/>
          <p:nvPr/>
        </p:nvGrpSpPr>
        <p:grpSpPr>
          <a:xfrm>
            <a:off x="466559" y="2145631"/>
            <a:ext cx="8517438" cy="1952239"/>
            <a:chOff x="0" y="-1"/>
            <a:chExt cx="8517437" cy="1952237"/>
          </a:xfrm>
        </p:grpSpPr>
        <p:sp>
          <p:nvSpPr>
            <p:cNvPr id="257" name="Google Shape;257;p18"/>
            <p:cNvSpPr/>
            <p:nvPr/>
          </p:nvSpPr>
          <p:spPr>
            <a:xfrm>
              <a:off x="0" y="-1"/>
              <a:ext cx="8517437" cy="1952237"/>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8"/>
            <p:cNvSpPr txBox="1"/>
            <p:nvPr/>
          </p:nvSpPr>
          <p:spPr>
            <a:xfrm>
              <a:off x="67671" y="785963"/>
              <a:ext cx="8382091" cy="380257"/>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59" name="Google Shape;259;p18"/>
          <p:cNvSpPr txBox="1"/>
          <p:nvPr/>
        </p:nvSpPr>
        <p:spPr>
          <a:xfrm>
            <a:off x="795526" y="2273087"/>
            <a:ext cx="7789713" cy="1662026"/>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basta con ser objetivos al definir las variables. También hay que serlo para determinar cuál es la importancia relativa de cada variable. Para esto, una vez que están decididas las variables, se puede pedir a las mismas personas claves que repartan 100 puntos entre ellas. Al obtener un promedio de todas las opiniones, se llegará al porcentaje a aplicar a cada una. </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Importante: verificar que la suma de los puntos de 100.</a:t>
            </a:r>
            <a:endParaRPr/>
          </a:p>
        </p:txBody>
      </p:sp>
      <p:pic>
        <p:nvPicPr>
          <p:cNvPr descr="Imagen 1" id="260" name="Google Shape;260;p18"/>
          <p:cNvPicPr preferRelativeResize="0"/>
          <p:nvPr/>
        </p:nvPicPr>
        <p:blipFill rotWithShape="1">
          <a:blip r:embed="rId3">
            <a:alphaModFix/>
          </a:blip>
          <a:srcRect b="0" l="0" r="0" t="0"/>
          <a:stretch/>
        </p:blipFill>
        <p:spPr>
          <a:xfrm>
            <a:off x="5309511" y="3362171"/>
            <a:ext cx="3275728" cy="4079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9"/>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66" name="Google Shape;266;p19"/>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VEAMOS SI ENTENDIMOS</a:t>
            </a:r>
            <a:endParaRPr/>
          </a:p>
        </p:txBody>
      </p:sp>
      <p:grpSp>
        <p:nvGrpSpPr>
          <p:cNvPr id="267" name="Google Shape;267;p19"/>
          <p:cNvGrpSpPr/>
          <p:nvPr/>
        </p:nvGrpSpPr>
        <p:grpSpPr>
          <a:xfrm>
            <a:off x="466559" y="2145630"/>
            <a:ext cx="5832643" cy="3950375"/>
            <a:chOff x="0" y="-1"/>
            <a:chExt cx="5832642" cy="3950373"/>
          </a:xfrm>
        </p:grpSpPr>
        <p:sp>
          <p:nvSpPr>
            <p:cNvPr id="268" name="Google Shape;268;p19"/>
            <p:cNvSpPr/>
            <p:nvPr/>
          </p:nvSpPr>
          <p:spPr>
            <a:xfrm>
              <a:off x="0" y="-1"/>
              <a:ext cx="5832642" cy="3950373"/>
            </a:xfrm>
            <a:prstGeom prst="roundRect">
              <a:avLst>
                <a:gd fmla="val 4466"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9"/>
            <p:cNvSpPr txBox="1"/>
            <p:nvPr/>
          </p:nvSpPr>
          <p:spPr>
            <a:xfrm>
              <a:off x="46340" y="1785005"/>
              <a:ext cx="5739959" cy="380257"/>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70" name="Google Shape;270;p19"/>
          <p:cNvSpPr txBox="1"/>
          <p:nvPr/>
        </p:nvSpPr>
        <p:spPr>
          <a:xfrm>
            <a:off x="859535" y="2295144"/>
            <a:ext cx="5055280" cy="80859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Calcula la importancia relativa de cada variable, si sabe que los siguientes fueron los puntajes entregados por las personas que se señalan:</a:t>
            </a:r>
            <a:endParaRPr/>
          </a:p>
        </p:txBody>
      </p:sp>
      <p:pic>
        <p:nvPicPr>
          <p:cNvPr descr="Imagen 6" id="271" name="Google Shape;271;p19"/>
          <p:cNvPicPr preferRelativeResize="0"/>
          <p:nvPr/>
        </p:nvPicPr>
        <p:blipFill rotWithShape="1">
          <a:blip r:embed="rId3">
            <a:alphaModFix/>
          </a:blip>
          <a:srcRect b="0" l="0" r="0" t="0"/>
          <a:stretch/>
        </p:blipFill>
        <p:spPr>
          <a:xfrm>
            <a:off x="6519333" y="2549418"/>
            <a:ext cx="2917210" cy="4532273"/>
          </a:xfrm>
          <a:prstGeom prst="rect">
            <a:avLst/>
          </a:prstGeom>
          <a:noFill/>
          <a:ln>
            <a:noFill/>
          </a:ln>
        </p:spPr>
      </p:pic>
      <p:graphicFrame>
        <p:nvGraphicFramePr>
          <p:cNvPr id="272" name="Google Shape;272;p19"/>
          <p:cNvGraphicFramePr/>
          <p:nvPr/>
        </p:nvGraphicFramePr>
        <p:xfrm>
          <a:off x="573617" y="3275653"/>
          <a:ext cx="3000000" cy="3000000"/>
        </p:xfrm>
        <a:graphic>
          <a:graphicData uri="http://schemas.openxmlformats.org/drawingml/2006/table">
            <a:tbl>
              <a:tblPr bandRow="1" firstRow="1">
                <a:noFill/>
                <a:tableStyleId>{E7A4B876-6A69-4107-A35E-1AF898AC41E6}</a:tableStyleId>
              </a:tblPr>
              <a:tblGrid>
                <a:gridCol w="1158225"/>
                <a:gridCol w="936900"/>
                <a:gridCol w="914775"/>
                <a:gridCol w="922150"/>
                <a:gridCol w="907400"/>
              </a:tblGrid>
              <a:tr h="491250">
                <a:tc>
                  <a:txBody>
                    <a:bodyPr/>
                    <a:lstStyle/>
                    <a:p>
                      <a:pPr indent="0" lvl="0" marL="0" marR="0" rtl="0" algn="l">
                        <a:lnSpc>
                          <a:spcPct val="100000"/>
                        </a:lnSpc>
                        <a:spcBef>
                          <a:spcPts val="0"/>
                        </a:spcBef>
                        <a:spcAft>
                          <a:spcPts val="0"/>
                        </a:spcAft>
                        <a:buClr>
                          <a:srgbClr val="FFFFFF"/>
                        </a:buClr>
                        <a:buSzPts val="1100"/>
                        <a:buFont typeface="Calibri"/>
                        <a:buNone/>
                      </a:pPr>
                      <a:r>
                        <a:rPr b="1" lang="en-US" sz="1100" u="none" cap="none" strike="noStrike">
                          <a:solidFill>
                            <a:srgbClr val="FFFFFF"/>
                          </a:solidFill>
                          <a:latin typeface="Calibri"/>
                          <a:ea typeface="Calibri"/>
                          <a:cs typeface="Calibri"/>
                          <a:sym typeface="Calibri"/>
                        </a:rPr>
                        <a:t>Variable</a:t>
                      </a:r>
                      <a:endParaRPr/>
                    </a:p>
                  </a:txBody>
                  <a:tcPr marT="35400" marB="35400" marR="35400" marL="35400"/>
                </a:tc>
                <a:tc>
                  <a:txBody>
                    <a:bodyPr/>
                    <a:lstStyle/>
                    <a:p>
                      <a:pPr indent="0" lvl="0" marL="0" marR="0" rtl="0" algn="ctr">
                        <a:lnSpc>
                          <a:spcPct val="100000"/>
                        </a:lnSpc>
                        <a:spcBef>
                          <a:spcPts val="0"/>
                        </a:spcBef>
                        <a:spcAft>
                          <a:spcPts val="0"/>
                        </a:spcAft>
                        <a:buClr>
                          <a:srgbClr val="FFFFFF"/>
                        </a:buClr>
                        <a:buSzPts val="1100"/>
                        <a:buFont typeface="Calibri"/>
                        <a:buNone/>
                      </a:pPr>
                      <a:r>
                        <a:rPr b="1" lang="en-US" sz="1100" u="none" cap="none" strike="noStrike">
                          <a:solidFill>
                            <a:srgbClr val="FFFFFF"/>
                          </a:solidFill>
                          <a:latin typeface="Calibri"/>
                          <a:ea typeface="Calibri"/>
                          <a:cs typeface="Calibri"/>
                          <a:sym typeface="Calibri"/>
                        </a:rPr>
                        <a:t>Jefe 1</a:t>
                      </a:r>
                      <a:endParaRPr/>
                    </a:p>
                  </a:txBody>
                  <a:tcPr marT="35400" marB="35400" marR="35400" marL="35400"/>
                </a:tc>
                <a:tc>
                  <a:txBody>
                    <a:bodyPr/>
                    <a:lstStyle/>
                    <a:p>
                      <a:pPr indent="0" lvl="0" marL="0" marR="0" rtl="0" algn="ctr">
                        <a:lnSpc>
                          <a:spcPct val="100000"/>
                        </a:lnSpc>
                        <a:spcBef>
                          <a:spcPts val="0"/>
                        </a:spcBef>
                        <a:spcAft>
                          <a:spcPts val="0"/>
                        </a:spcAft>
                        <a:buClr>
                          <a:srgbClr val="FFFFFF"/>
                        </a:buClr>
                        <a:buSzPts val="1100"/>
                        <a:buFont typeface="Calibri"/>
                        <a:buNone/>
                      </a:pPr>
                      <a:r>
                        <a:rPr b="1" lang="en-US" sz="1100" u="none" cap="none" strike="noStrike">
                          <a:solidFill>
                            <a:srgbClr val="FFFFFF"/>
                          </a:solidFill>
                          <a:latin typeface="Calibri"/>
                          <a:ea typeface="Calibri"/>
                          <a:cs typeface="Calibri"/>
                          <a:sym typeface="Calibri"/>
                        </a:rPr>
                        <a:t>Jefe 2</a:t>
                      </a:r>
                      <a:endParaRPr/>
                    </a:p>
                  </a:txBody>
                  <a:tcPr marT="35400" marB="35400" marR="35400" marL="35400"/>
                </a:tc>
                <a:tc>
                  <a:txBody>
                    <a:bodyPr/>
                    <a:lstStyle/>
                    <a:p>
                      <a:pPr indent="0" lvl="0" marL="0" marR="0" rtl="0" algn="ctr">
                        <a:lnSpc>
                          <a:spcPct val="100000"/>
                        </a:lnSpc>
                        <a:spcBef>
                          <a:spcPts val="0"/>
                        </a:spcBef>
                        <a:spcAft>
                          <a:spcPts val="0"/>
                        </a:spcAft>
                        <a:buClr>
                          <a:srgbClr val="FFFFFF"/>
                        </a:buClr>
                        <a:buSzPts val="1100"/>
                        <a:buFont typeface="Calibri"/>
                        <a:buNone/>
                      </a:pPr>
                      <a:r>
                        <a:rPr b="1" lang="en-US" sz="1100" u="none" cap="none" strike="noStrike">
                          <a:solidFill>
                            <a:srgbClr val="FFFFFF"/>
                          </a:solidFill>
                          <a:latin typeface="Calibri"/>
                          <a:ea typeface="Calibri"/>
                          <a:cs typeface="Calibri"/>
                          <a:sym typeface="Calibri"/>
                        </a:rPr>
                        <a:t>Jefe 3</a:t>
                      </a:r>
                      <a:endParaRPr/>
                    </a:p>
                  </a:txBody>
                  <a:tcPr marT="35400" marB="35400" marR="35400" marL="35400"/>
                </a:tc>
                <a:tc>
                  <a:txBody>
                    <a:bodyPr/>
                    <a:lstStyle/>
                    <a:p>
                      <a:pPr indent="0" lvl="0" marL="0" marR="0" rtl="0" algn="ctr">
                        <a:lnSpc>
                          <a:spcPct val="100000"/>
                        </a:lnSpc>
                        <a:spcBef>
                          <a:spcPts val="0"/>
                        </a:spcBef>
                        <a:spcAft>
                          <a:spcPts val="0"/>
                        </a:spcAft>
                        <a:buClr>
                          <a:srgbClr val="FFFFFF"/>
                        </a:buClr>
                        <a:buSzPts val="1100"/>
                        <a:buFont typeface="Calibri"/>
                        <a:buNone/>
                      </a:pPr>
                      <a:r>
                        <a:rPr b="1" lang="en-US" sz="1100" u="none" cap="none" strike="noStrike">
                          <a:solidFill>
                            <a:srgbClr val="FFFFFF"/>
                          </a:solidFill>
                          <a:latin typeface="Calibri"/>
                          <a:ea typeface="Calibri"/>
                          <a:cs typeface="Calibri"/>
                          <a:sym typeface="Calibri"/>
                        </a:rPr>
                        <a:t>Jefe 4</a:t>
                      </a:r>
                      <a:endParaRPr/>
                    </a:p>
                  </a:txBody>
                  <a:tcPr marT="35400" marB="35400" marR="35400" marL="35400"/>
                </a:tc>
              </a:tr>
              <a:tr h="491250">
                <a:tc>
                  <a:txBody>
                    <a:bodyPr/>
                    <a:lstStyle/>
                    <a:p>
                      <a:pPr indent="0" lvl="0" marL="0" marR="0" rtl="0" algn="l">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Precio</a:t>
                      </a:r>
                      <a:endParaRPr/>
                    </a:p>
                  </a:txBody>
                  <a:tcPr marT="35400" marB="35400" marR="35400" marL="35400"/>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40</a:t>
                      </a:r>
                      <a:endParaRPr/>
                    </a:p>
                  </a:txBody>
                  <a:tcPr marT="35400" marB="35400" marR="35400" marL="35400"/>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30</a:t>
                      </a:r>
                      <a:endParaRPr/>
                    </a:p>
                  </a:txBody>
                  <a:tcPr marT="35400" marB="35400" marR="35400" marL="35400"/>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50</a:t>
                      </a:r>
                      <a:endParaRPr/>
                    </a:p>
                  </a:txBody>
                  <a:tcPr marT="35400" marB="35400" marR="35400" marL="35400"/>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40</a:t>
                      </a:r>
                      <a:endParaRPr/>
                    </a:p>
                  </a:txBody>
                  <a:tcPr marT="35400" marB="35400" marR="35400" marL="35400"/>
                </a:tc>
              </a:tr>
              <a:tr h="491250">
                <a:tc>
                  <a:txBody>
                    <a:bodyPr/>
                    <a:lstStyle/>
                    <a:p>
                      <a:pPr indent="0" lvl="0" marL="0" marR="0" rtl="0" algn="l">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Calidad</a:t>
                      </a:r>
                      <a:endParaRPr/>
                    </a:p>
                  </a:txBody>
                  <a:tcPr marT="35400" marB="35400" marR="35400" marL="35400"/>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25</a:t>
                      </a:r>
                      <a:endParaRPr/>
                    </a:p>
                  </a:txBody>
                  <a:tcPr marT="35400" marB="35400" marR="35400" marL="35400"/>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15</a:t>
                      </a:r>
                      <a:endParaRPr/>
                    </a:p>
                  </a:txBody>
                  <a:tcPr marT="35400" marB="35400" marR="35400" marL="35400"/>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20</a:t>
                      </a:r>
                      <a:endParaRPr/>
                    </a:p>
                  </a:txBody>
                  <a:tcPr marT="35400" marB="35400" marR="35400" marL="35400"/>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16</a:t>
                      </a:r>
                      <a:endParaRPr/>
                    </a:p>
                  </a:txBody>
                  <a:tcPr marT="35400" marB="35400" marR="35400" marL="35400"/>
                </a:tc>
              </a:tr>
              <a:tr h="491250">
                <a:tc>
                  <a:txBody>
                    <a:bodyPr/>
                    <a:lstStyle/>
                    <a:p>
                      <a:pPr indent="0" lvl="0" marL="0" marR="0" rtl="0" algn="l">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Forma Pago</a:t>
                      </a:r>
                      <a:endParaRPr/>
                    </a:p>
                  </a:txBody>
                  <a:tcPr marT="35400" marB="35400" marR="35400" marL="35400"/>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20</a:t>
                      </a:r>
                      <a:endParaRPr/>
                    </a:p>
                  </a:txBody>
                  <a:tcPr marT="35400" marB="35400" marR="35400" marL="35400"/>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24</a:t>
                      </a:r>
                      <a:endParaRPr/>
                    </a:p>
                  </a:txBody>
                  <a:tcPr marT="35400" marB="35400" marR="35400" marL="35400"/>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18</a:t>
                      </a:r>
                      <a:endParaRPr/>
                    </a:p>
                  </a:txBody>
                  <a:tcPr marT="35400" marB="35400" marR="35400" marL="35400"/>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18</a:t>
                      </a:r>
                      <a:endParaRPr/>
                    </a:p>
                  </a:txBody>
                  <a:tcPr marT="35400" marB="35400" marR="35400" marL="35400"/>
                </a:tc>
              </a:tr>
              <a:tr h="491250">
                <a:tc>
                  <a:txBody>
                    <a:bodyPr/>
                    <a:lstStyle/>
                    <a:p>
                      <a:pPr indent="0" lvl="0" marL="0" marR="0" rtl="0" algn="l">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Serv. Técnico</a:t>
                      </a:r>
                      <a:endParaRPr/>
                    </a:p>
                  </a:txBody>
                  <a:tcPr marT="35400" marB="35400" marR="35400" marL="35400"/>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15</a:t>
                      </a:r>
                      <a:endParaRPr/>
                    </a:p>
                  </a:txBody>
                  <a:tcPr marT="35400" marB="35400" marR="35400" marL="35400"/>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31</a:t>
                      </a:r>
                      <a:endParaRPr/>
                    </a:p>
                  </a:txBody>
                  <a:tcPr marT="35400" marB="35400" marR="35400" marL="35400"/>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12</a:t>
                      </a:r>
                      <a:endParaRPr/>
                    </a:p>
                  </a:txBody>
                  <a:tcPr marT="35400" marB="35400" marR="35400" marL="35400"/>
                </a:tc>
                <a:tc>
                  <a:txBody>
                    <a:bodyPr/>
                    <a:lstStyle/>
                    <a:p>
                      <a:pPr indent="0" lvl="0" marL="0" marR="0" rtl="0" algn="ctr">
                        <a:lnSpc>
                          <a:spcPct val="100000"/>
                        </a:lnSpc>
                        <a:spcBef>
                          <a:spcPts val="0"/>
                        </a:spcBef>
                        <a:spcAft>
                          <a:spcPts val="0"/>
                        </a:spcAft>
                        <a:buClr>
                          <a:schemeClr val="dk1"/>
                        </a:buClr>
                        <a:buSzPts val="1100"/>
                        <a:buFont typeface="Calibri"/>
                        <a:buNone/>
                      </a:pPr>
                      <a:r>
                        <a:rPr lang="en-US" sz="1100" u="none" cap="none" strike="noStrike">
                          <a:latin typeface="Calibri"/>
                          <a:ea typeface="Calibri"/>
                          <a:cs typeface="Calibri"/>
                          <a:sym typeface="Calibri"/>
                        </a:rPr>
                        <a:t>26</a:t>
                      </a:r>
                      <a:endParaRPr/>
                    </a:p>
                  </a:txBody>
                  <a:tcPr marT="35400" marB="35400" marR="35400" marL="35400"/>
                </a:tc>
              </a:tr>
            </a:tbl>
          </a:graphicData>
        </a:graphic>
      </p:graphicFrame>
      <p:graphicFrame>
        <p:nvGraphicFramePr>
          <p:cNvPr id="273" name="Google Shape;273;p19"/>
          <p:cNvGraphicFramePr/>
          <p:nvPr/>
        </p:nvGraphicFramePr>
        <p:xfrm>
          <a:off x="5413102" y="3275650"/>
          <a:ext cx="3000000" cy="3000000"/>
        </p:xfrm>
        <a:graphic>
          <a:graphicData uri="http://schemas.openxmlformats.org/drawingml/2006/table">
            <a:tbl>
              <a:tblPr bandRow="1" firstRow="1">
                <a:noFill/>
                <a:tableStyleId>{E7A4B876-6A69-4107-A35E-1AF898AC41E6}</a:tableStyleId>
              </a:tblPr>
              <a:tblGrid>
                <a:gridCol w="767500"/>
              </a:tblGrid>
              <a:tr h="491250">
                <a:tc>
                  <a:txBody>
                    <a:bodyPr/>
                    <a:lstStyle/>
                    <a:p>
                      <a:pPr indent="0" lvl="0" marL="0" marR="0" rtl="0" algn="ctr">
                        <a:lnSpc>
                          <a:spcPct val="100000"/>
                        </a:lnSpc>
                        <a:spcBef>
                          <a:spcPts val="0"/>
                        </a:spcBef>
                        <a:spcAft>
                          <a:spcPts val="0"/>
                        </a:spcAft>
                        <a:buClr>
                          <a:srgbClr val="FFFFFF"/>
                        </a:buClr>
                        <a:buSzPts val="900"/>
                        <a:buFont typeface="Arial"/>
                        <a:buNone/>
                      </a:pPr>
                      <a:r>
                        <a:rPr b="1" lang="en-US" sz="900" u="none" cap="none" strike="noStrike">
                          <a:solidFill>
                            <a:srgbClr val="FFFFFF"/>
                          </a:solidFill>
                        </a:rPr>
                        <a:t>Promedio</a:t>
                      </a:r>
                      <a:endParaRPr/>
                    </a:p>
                  </a:txBody>
                  <a:tcPr marT="29950" marB="29950" marR="29950" marL="29950"/>
                </a:tc>
              </a:tr>
              <a:tr h="491250">
                <a:tc>
                  <a:txBody>
                    <a:bodyPr/>
                    <a:lstStyle/>
                    <a:p>
                      <a:pPr indent="0" lvl="0" marL="0" marR="0" rtl="0" algn="ctr">
                        <a:lnSpc>
                          <a:spcPct val="100000"/>
                        </a:lnSpc>
                        <a:spcBef>
                          <a:spcPts val="0"/>
                        </a:spcBef>
                        <a:spcAft>
                          <a:spcPts val="0"/>
                        </a:spcAft>
                        <a:buClr>
                          <a:schemeClr val="dk1"/>
                        </a:buClr>
                        <a:buSzPts val="900"/>
                        <a:buFont typeface="Arial"/>
                        <a:buNone/>
                      </a:pPr>
                      <a:r>
                        <a:rPr lang="en-US" sz="900" u="none" cap="none" strike="noStrike"/>
                        <a:t>40</a:t>
                      </a:r>
                      <a:endParaRPr/>
                    </a:p>
                  </a:txBody>
                  <a:tcPr marT="29950" marB="29950" marR="29950" marL="29950"/>
                </a:tc>
              </a:tr>
              <a:tr h="491250">
                <a:tc>
                  <a:txBody>
                    <a:bodyPr/>
                    <a:lstStyle/>
                    <a:p>
                      <a:pPr indent="0" lvl="0" marL="0" marR="0" rtl="0" algn="ctr">
                        <a:lnSpc>
                          <a:spcPct val="100000"/>
                        </a:lnSpc>
                        <a:spcBef>
                          <a:spcPts val="0"/>
                        </a:spcBef>
                        <a:spcAft>
                          <a:spcPts val="0"/>
                        </a:spcAft>
                        <a:buClr>
                          <a:schemeClr val="dk1"/>
                        </a:buClr>
                        <a:buSzPts val="900"/>
                        <a:buFont typeface="Arial"/>
                        <a:buNone/>
                      </a:pPr>
                      <a:r>
                        <a:rPr lang="en-US" sz="900" u="none" cap="none" strike="noStrike"/>
                        <a:t>19</a:t>
                      </a:r>
                      <a:endParaRPr/>
                    </a:p>
                  </a:txBody>
                  <a:tcPr marT="29950" marB="29950" marR="29950" marL="29950"/>
                </a:tc>
              </a:tr>
              <a:tr h="491250">
                <a:tc>
                  <a:txBody>
                    <a:bodyPr/>
                    <a:lstStyle/>
                    <a:p>
                      <a:pPr indent="0" lvl="0" marL="0" marR="0" rtl="0" algn="ctr">
                        <a:lnSpc>
                          <a:spcPct val="100000"/>
                        </a:lnSpc>
                        <a:spcBef>
                          <a:spcPts val="0"/>
                        </a:spcBef>
                        <a:spcAft>
                          <a:spcPts val="0"/>
                        </a:spcAft>
                        <a:buClr>
                          <a:schemeClr val="dk1"/>
                        </a:buClr>
                        <a:buSzPts val="900"/>
                        <a:buFont typeface="Arial"/>
                        <a:buNone/>
                      </a:pPr>
                      <a:r>
                        <a:rPr lang="en-US" sz="900" u="none" cap="none" strike="noStrike"/>
                        <a:t>20</a:t>
                      </a:r>
                      <a:endParaRPr/>
                    </a:p>
                  </a:txBody>
                  <a:tcPr marT="29950" marB="29950" marR="29950" marL="29950"/>
                </a:tc>
              </a:tr>
              <a:tr h="491250">
                <a:tc>
                  <a:txBody>
                    <a:bodyPr/>
                    <a:lstStyle/>
                    <a:p>
                      <a:pPr indent="0" lvl="0" marL="0" marR="0" rtl="0" algn="ctr">
                        <a:lnSpc>
                          <a:spcPct val="100000"/>
                        </a:lnSpc>
                        <a:spcBef>
                          <a:spcPts val="0"/>
                        </a:spcBef>
                        <a:spcAft>
                          <a:spcPts val="0"/>
                        </a:spcAft>
                        <a:buClr>
                          <a:schemeClr val="dk1"/>
                        </a:buClr>
                        <a:buSzPts val="900"/>
                        <a:buFont typeface="Arial"/>
                        <a:buNone/>
                      </a:pPr>
                      <a:r>
                        <a:rPr lang="en-US" sz="900" u="none" cap="none" strike="noStrike"/>
                        <a:t>21</a:t>
                      </a:r>
                      <a:endParaRPr/>
                    </a:p>
                  </a:txBody>
                  <a:tcPr marT="29950" marB="29950" marR="29950" marL="2995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0"/>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79" name="Google Shape;279;p20"/>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3. CALIFICAR CADA VARIABLE</a:t>
            </a:r>
            <a:endParaRPr/>
          </a:p>
        </p:txBody>
      </p:sp>
      <p:grpSp>
        <p:nvGrpSpPr>
          <p:cNvPr id="280" name="Google Shape;280;p20"/>
          <p:cNvGrpSpPr/>
          <p:nvPr/>
        </p:nvGrpSpPr>
        <p:grpSpPr>
          <a:xfrm>
            <a:off x="466559" y="2145630"/>
            <a:ext cx="7695312" cy="4653104"/>
            <a:chOff x="0" y="-1"/>
            <a:chExt cx="7695311" cy="4653103"/>
          </a:xfrm>
        </p:grpSpPr>
        <p:sp>
          <p:nvSpPr>
            <p:cNvPr id="281" name="Google Shape;281;p20"/>
            <p:cNvSpPr/>
            <p:nvPr/>
          </p:nvSpPr>
          <p:spPr>
            <a:xfrm>
              <a:off x="0" y="-1"/>
              <a:ext cx="7695311" cy="4653103"/>
            </a:xfrm>
            <a:prstGeom prst="roundRect">
              <a:avLst>
                <a:gd fmla="val 6939" name="adj"/>
              </a:avLst>
            </a:prstGeom>
            <a:solidFill>
              <a:srgbClr val="F9EBD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282" name="Google Shape;282;p20"/>
            <p:cNvSpPr txBox="1"/>
            <p:nvPr/>
          </p:nvSpPr>
          <p:spPr>
            <a:xfrm>
              <a:off x="61138" y="2140374"/>
              <a:ext cx="7573031" cy="372232"/>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    </a:t>
              </a:r>
              <a:endParaRPr/>
            </a:p>
          </p:txBody>
        </p:sp>
      </p:grpSp>
      <p:pic>
        <p:nvPicPr>
          <p:cNvPr descr="Gráfico 6" id="283" name="Google Shape;283;p20"/>
          <p:cNvPicPr preferRelativeResize="0"/>
          <p:nvPr/>
        </p:nvPicPr>
        <p:blipFill rotWithShape="1">
          <a:blip r:embed="rId3">
            <a:alphaModFix/>
          </a:blip>
          <a:srcRect b="0" l="0" r="0" t="0"/>
          <a:stretch/>
        </p:blipFill>
        <p:spPr>
          <a:xfrm flipH="1">
            <a:off x="7533729" y="4120053"/>
            <a:ext cx="2275348" cy="3697440"/>
          </a:xfrm>
          <a:prstGeom prst="rect">
            <a:avLst/>
          </a:prstGeom>
          <a:noFill/>
          <a:ln>
            <a:noFill/>
          </a:ln>
        </p:spPr>
      </p:pic>
      <p:sp>
        <p:nvSpPr>
          <p:cNvPr id="284" name="Google Shape;284;p20"/>
          <p:cNvSpPr txBox="1"/>
          <p:nvPr/>
        </p:nvSpPr>
        <p:spPr>
          <a:xfrm>
            <a:off x="795528" y="2616071"/>
            <a:ext cx="6985338" cy="3786737"/>
          </a:xfrm>
          <a:prstGeom prst="rect">
            <a:avLst/>
          </a:prstGeom>
          <a:noFill/>
          <a:ln>
            <a:noFill/>
          </a:ln>
        </p:spPr>
        <p:txBody>
          <a:bodyPr anchorCtr="0" anchor="ctr" bIns="91425" lIns="91425" spcFirstLastPara="1" rIns="91425" wrap="square" tIns="91425">
            <a:spAutoFit/>
          </a:bodyPr>
          <a:lstStyle/>
          <a:p>
            <a:pPr indent="0" lvl="0" marL="0" marR="0" rtl="0" algn="just">
              <a:lnSpc>
                <a:spcPct val="8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Teniendo claridad sobre las variables y la importancia de cada una, corresponde entonces calificar las distintas cotizaciones para obtener la ganadora. Hacerlo va desde poner una nota (un 7 a la mejor, un 6 a la segunda, y así sucesivamente) hasta buscar mecanismo más complejos: se pueden ver varios ejemplos en las licitaciones de Mercadopublico.cl (portal donde más de 850 organismos públicos realizan sus compras).</a:t>
            </a:r>
            <a:endParaRPr/>
          </a:p>
          <a:p>
            <a:pPr indent="0" lvl="0" marL="0" marR="0" rtl="0" algn="just">
              <a:lnSpc>
                <a:spcPct val="8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just">
              <a:lnSpc>
                <a:spcPct val="8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Ejemplos: </a:t>
            </a:r>
            <a:endParaRPr/>
          </a:p>
          <a:p>
            <a:pPr indent="0" lvl="0" marL="0" marR="0" rtl="0" algn="just">
              <a:lnSpc>
                <a:spcPct val="8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342900" lvl="0" marL="342900" marR="0" rtl="0" algn="just">
              <a:lnSpc>
                <a:spcPct val="80000"/>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Calibri"/>
                <a:ea typeface="Calibri"/>
                <a:cs typeface="Calibri"/>
                <a:sym typeface="Calibri"/>
              </a:rPr>
              <a:t>Para el precio, se multiplica el menor valor de todos por 100, y el resultado se divide por el precio ofrecido por cada uno. El menor precio obtiene un puntaje de 100, y el resto un puntaje más bajo (menor, mientras más se alejen del más barato).</a:t>
            </a:r>
            <a:endParaRPr/>
          </a:p>
          <a:p>
            <a:pPr indent="-342900" lvl="0" marL="342900" marR="0" rtl="0" algn="just">
              <a:lnSpc>
                <a:spcPct val="80000"/>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Calibri"/>
                <a:ea typeface="Calibri"/>
                <a:cs typeface="Calibri"/>
                <a:sym typeface="Calibri"/>
              </a:rPr>
              <a:t>Si se pide a los cotizantes que cumplan con uno o más requisitos, se le entrega puntaje por cada requisito cumplido.</a:t>
            </a:r>
            <a:endParaRPr/>
          </a:p>
          <a:p>
            <a:pPr indent="-342900" lvl="0" marL="342900" marR="0" rtl="0" algn="just">
              <a:lnSpc>
                <a:spcPct val="80000"/>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Calibri"/>
                <a:ea typeface="Calibri"/>
                <a:cs typeface="Calibri"/>
                <a:sym typeface="Calibri"/>
              </a:rPr>
              <a:t>En el plazo de entrega, se estipula un puntaje por rango de tiempo: mientras más tarda la entrega, menos puntaje.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1"/>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90" name="Google Shape;290;p21"/>
          <p:cNvSpPr txBox="1"/>
          <p:nvPr/>
        </p:nvSpPr>
        <p:spPr>
          <a:xfrm>
            <a:off x="452173" y="1089342"/>
            <a:ext cx="8950504" cy="897303"/>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1" i="0" lang="en-US" sz="2800" u="none" cap="none" strike="noStrike">
                <a:solidFill>
                  <a:srgbClr val="A93501"/>
                </a:solidFill>
                <a:latin typeface="Calibri"/>
                <a:ea typeface="Calibri"/>
                <a:cs typeface="Calibri"/>
                <a:sym typeface="Calibri"/>
              </a:rPr>
              <a:t>REVISEMOS CÓMO VAMOS </a:t>
            </a:r>
            <a:r>
              <a:rPr b="1" i="0" lang="en-US" sz="2800" u="none" cap="none" strike="noStrike">
                <a:solidFill>
                  <a:srgbClr val="ED6B00"/>
                </a:solidFill>
                <a:latin typeface="Calibri"/>
                <a:ea typeface="Calibri"/>
                <a:cs typeface="Calibri"/>
                <a:sym typeface="Calibri"/>
              </a:rPr>
              <a:t>PARA ELLO REALICEMOS UN EJERCICIO</a:t>
            </a:r>
            <a:endParaRPr/>
          </a:p>
        </p:txBody>
      </p:sp>
      <p:grpSp>
        <p:nvGrpSpPr>
          <p:cNvPr id="291" name="Google Shape;291;p21"/>
          <p:cNvGrpSpPr/>
          <p:nvPr/>
        </p:nvGrpSpPr>
        <p:grpSpPr>
          <a:xfrm>
            <a:off x="452175" y="2154775"/>
            <a:ext cx="8517438" cy="588428"/>
            <a:chOff x="0" y="-1"/>
            <a:chExt cx="8517437" cy="588427"/>
          </a:xfrm>
        </p:grpSpPr>
        <p:sp>
          <p:nvSpPr>
            <p:cNvPr id="292" name="Google Shape;292;p21"/>
            <p:cNvSpPr/>
            <p:nvPr/>
          </p:nvSpPr>
          <p:spPr>
            <a:xfrm>
              <a:off x="0" y="-1"/>
              <a:ext cx="8517437" cy="588427"/>
            </a:xfrm>
            <a:prstGeom prst="roundRect">
              <a:avLst>
                <a:gd fmla="val 10942" name="adj"/>
              </a:avLst>
            </a:prstGeom>
            <a:solidFill>
              <a:srgbClr val="F9EBD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1"/>
            <p:cNvSpPr txBox="1"/>
            <p:nvPr/>
          </p:nvSpPr>
          <p:spPr>
            <a:xfrm>
              <a:off x="67671" y="104075"/>
              <a:ext cx="8382091" cy="380256"/>
            </a:xfrm>
            <a:prstGeom prst="rect">
              <a:avLst/>
            </a:prstGeom>
            <a:solidFill>
              <a:srgbClr val="F9EBDE"/>
            </a:solid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94" name="Google Shape;294;p21"/>
          <p:cNvSpPr txBox="1"/>
          <p:nvPr/>
        </p:nvSpPr>
        <p:spPr>
          <a:xfrm>
            <a:off x="859536" y="2295145"/>
            <a:ext cx="7516367" cy="30059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Recibimos las siguientes 3 cotizaciones. Analizar cada variable en forma independiente.</a:t>
            </a:r>
            <a:endParaRPr/>
          </a:p>
        </p:txBody>
      </p:sp>
      <p:graphicFrame>
        <p:nvGraphicFramePr>
          <p:cNvPr id="295" name="Google Shape;295;p21"/>
          <p:cNvGraphicFramePr/>
          <p:nvPr/>
        </p:nvGraphicFramePr>
        <p:xfrm>
          <a:off x="452172" y="2868776"/>
          <a:ext cx="3000000" cy="3000000"/>
        </p:xfrm>
        <a:graphic>
          <a:graphicData uri="http://schemas.openxmlformats.org/drawingml/2006/table">
            <a:tbl>
              <a:tblPr bandRow="1" firstRow="1">
                <a:noFill/>
                <a:tableStyleId>{E7A4B876-6A69-4107-A35E-1AF898AC41E6}</a:tableStyleId>
              </a:tblPr>
              <a:tblGrid>
                <a:gridCol w="2549350"/>
                <a:gridCol w="1973700"/>
                <a:gridCol w="1997200"/>
                <a:gridCol w="1997200"/>
              </a:tblGrid>
              <a:tr h="370850">
                <a:tc>
                  <a:txBody>
                    <a:bodyPr/>
                    <a:lstStyle/>
                    <a:p>
                      <a:pPr indent="0" lvl="0" marL="0" marR="0" rtl="0" algn="l">
                        <a:lnSpc>
                          <a:spcPct val="100000"/>
                        </a:lnSpc>
                        <a:spcBef>
                          <a:spcPts val="0"/>
                        </a:spcBef>
                        <a:spcAft>
                          <a:spcPts val="0"/>
                        </a:spcAft>
                        <a:buClr>
                          <a:schemeClr val="dk1"/>
                        </a:buClr>
                        <a:buSzPts val="1400"/>
                        <a:buFont typeface="Calibri"/>
                        <a:buNone/>
                      </a:pPr>
                      <a:r>
                        <a:t/>
                      </a:r>
                      <a:endParaRPr sz="1400" u="none" cap="none" strike="noStrike">
                        <a:latin typeface="Calibri"/>
                        <a:ea typeface="Calibri"/>
                        <a:cs typeface="Calibri"/>
                        <a:sym typeface="Calibri"/>
                      </a:endParaRPr>
                    </a:p>
                  </a:txBody>
                  <a:tcPr marT="45725" marB="45725" marR="45725" marL="45725"/>
                </a:tc>
                <a:tc>
                  <a:txBody>
                    <a:bodyPr/>
                    <a:lstStyle/>
                    <a:p>
                      <a:pPr indent="0" lvl="0" marL="0" marR="0" rtl="0" algn="l">
                        <a:lnSpc>
                          <a:spcPct val="100000"/>
                        </a:lnSpc>
                        <a:spcBef>
                          <a:spcPts val="0"/>
                        </a:spcBef>
                        <a:spcAft>
                          <a:spcPts val="0"/>
                        </a:spcAft>
                        <a:buClr>
                          <a:srgbClr val="FFFFFF"/>
                        </a:buClr>
                        <a:buSzPts val="1400"/>
                        <a:buFont typeface="Calibri"/>
                        <a:buNone/>
                      </a:pPr>
                      <a:r>
                        <a:rPr b="1" lang="en-US" sz="1400" u="none" cap="none" strike="noStrike">
                          <a:solidFill>
                            <a:srgbClr val="FFFFFF"/>
                          </a:solidFill>
                          <a:latin typeface="Calibri"/>
                          <a:ea typeface="Calibri"/>
                          <a:cs typeface="Calibri"/>
                          <a:sym typeface="Calibri"/>
                        </a:rPr>
                        <a:t>Cotización “A”</a:t>
                      </a:r>
                      <a:endParaRPr/>
                    </a:p>
                  </a:txBody>
                  <a:tcPr marT="45725" marB="45725" marR="45725" marL="45725"/>
                </a:tc>
                <a:tc>
                  <a:txBody>
                    <a:bodyPr/>
                    <a:lstStyle/>
                    <a:p>
                      <a:pPr indent="0" lvl="0" marL="0" marR="0" rtl="0" algn="l">
                        <a:lnSpc>
                          <a:spcPct val="100000"/>
                        </a:lnSpc>
                        <a:spcBef>
                          <a:spcPts val="0"/>
                        </a:spcBef>
                        <a:spcAft>
                          <a:spcPts val="0"/>
                        </a:spcAft>
                        <a:buClr>
                          <a:srgbClr val="FFFFFF"/>
                        </a:buClr>
                        <a:buSzPts val="1400"/>
                        <a:buFont typeface="Calibri"/>
                        <a:buNone/>
                      </a:pPr>
                      <a:r>
                        <a:rPr b="1" lang="en-US" sz="1400" u="none" cap="none" strike="noStrike">
                          <a:solidFill>
                            <a:srgbClr val="FFFFFF"/>
                          </a:solidFill>
                          <a:latin typeface="Calibri"/>
                          <a:ea typeface="Calibri"/>
                          <a:cs typeface="Calibri"/>
                          <a:sym typeface="Calibri"/>
                        </a:rPr>
                        <a:t>Cotización “B”</a:t>
                      </a:r>
                      <a:endParaRPr/>
                    </a:p>
                  </a:txBody>
                  <a:tcPr marT="45725" marB="45725" marR="45725" marL="45725"/>
                </a:tc>
                <a:tc>
                  <a:txBody>
                    <a:bodyPr/>
                    <a:lstStyle/>
                    <a:p>
                      <a:pPr indent="0" lvl="0" marL="0" marR="0" rtl="0" algn="l">
                        <a:lnSpc>
                          <a:spcPct val="100000"/>
                        </a:lnSpc>
                        <a:spcBef>
                          <a:spcPts val="0"/>
                        </a:spcBef>
                        <a:spcAft>
                          <a:spcPts val="0"/>
                        </a:spcAft>
                        <a:buClr>
                          <a:srgbClr val="FFFFFF"/>
                        </a:buClr>
                        <a:buSzPts val="1400"/>
                        <a:buFont typeface="Calibri"/>
                        <a:buNone/>
                      </a:pPr>
                      <a:r>
                        <a:rPr b="1" lang="en-US" sz="1400" u="none" cap="none" strike="noStrike">
                          <a:solidFill>
                            <a:srgbClr val="FFFFFF"/>
                          </a:solidFill>
                          <a:latin typeface="Calibri"/>
                          <a:ea typeface="Calibri"/>
                          <a:cs typeface="Calibri"/>
                          <a:sym typeface="Calibri"/>
                        </a:rPr>
                        <a:t>Cotización “C”</a:t>
                      </a:r>
                      <a:endParaRPr/>
                    </a:p>
                  </a:txBody>
                  <a:tcPr marT="45725" marB="45725" marR="45725" marL="45725"/>
                </a:tc>
              </a:tr>
              <a:tr h="370850">
                <a:tc>
                  <a:txBody>
                    <a:bodyPr/>
                    <a:lstStyle/>
                    <a:p>
                      <a:pPr indent="0" lvl="0" marL="0" marR="0" rtl="0" algn="l">
                        <a:lnSpc>
                          <a:spcPct val="100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Precio (1)</a:t>
                      </a:r>
                      <a:endParaRPr/>
                    </a:p>
                  </a:txBody>
                  <a:tcPr marT="45725" marB="45725" marR="45725" marL="45725"/>
                </a:tc>
                <a:tc>
                  <a:txBody>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1.000</a:t>
                      </a:r>
                      <a:endParaRPr/>
                    </a:p>
                  </a:txBody>
                  <a:tcPr marT="45725" marB="45725" marR="45725" marL="45725"/>
                </a:tc>
                <a:tc>
                  <a:txBody>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850</a:t>
                      </a:r>
                      <a:endParaRPr/>
                    </a:p>
                  </a:txBody>
                  <a:tcPr marT="45725" marB="45725" marR="45725" marL="45725"/>
                </a:tc>
                <a:tc>
                  <a:txBody>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1.200</a:t>
                      </a:r>
                      <a:endParaRPr/>
                    </a:p>
                  </a:txBody>
                  <a:tcPr marT="45725" marB="45725" marR="45725" marL="45725"/>
                </a:tc>
              </a:tr>
              <a:tr h="370850">
                <a:tc>
                  <a:txBody>
                    <a:bodyPr/>
                    <a:lstStyle/>
                    <a:p>
                      <a:pPr indent="0" lvl="0" marL="0" marR="0" rtl="0" algn="l">
                        <a:lnSpc>
                          <a:spcPct val="100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Certificados (2)</a:t>
                      </a:r>
                      <a:endParaRPr/>
                    </a:p>
                  </a:txBody>
                  <a:tcPr marT="45725" marB="45725" marR="45725" marL="45725"/>
                </a:tc>
                <a:tc>
                  <a:txBody>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5</a:t>
                      </a:r>
                      <a:endParaRPr/>
                    </a:p>
                  </a:txBody>
                  <a:tcPr marT="45725" marB="45725" marR="45725" marL="45725"/>
                </a:tc>
                <a:tc>
                  <a:txBody>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3</a:t>
                      </a:r>
                      <a:endParaRPr/>
                    </a:p>
                  </a:txBody>
                  <a:tcPr marT="45725" marB="45725" marR="45725" marL="45725"/>
                </a:tc>
                <a:tc>
                  <a:txBody>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4</a:t>
                      </a:r>
                      <a:endParaRPr/>
                    </a:p>
                  </a:txBody>
                  <a:tcPr marT="45725" marB="45725" marR="45725" marL="45725"/>
                </a:tc>
              </a:tr>
              <a:tr h="370850">
                <a:tc>
                  <a:txBody>
                    <a:bodyPr/>
                    <a:lstStyle/>
                    <a:p>
                      <a:pPr indent="0" lvl="0" marL="0" marR="0" rtl="0" algn="l">
                        <a:lnSpc>
                          <a:spcPct val="100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Plazo entrega (3)</a:t>
                      </a:r>
                      <a:endParaRPr/>
                    </a:p>
                  </a:txBody>
                  <a:tcPr marT="45725" marB="45725" marR="45725" marL="45725"/>
                </a:tc>
                <a:tc>
                  <a:txBody>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1 mes</a:t>
                      </a:r>
                      <a:endParaRPr/>
                    </a:p>
                  </a:txBody>
                  <a:tcPr marT="45725" marB="45725" marR="45725" marL="45725"/>
                </a:tc>
                <a:tc>
                  <a:txBody>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45 días</a:t>
                      </a:r>
                      <a:endParaRPr/>
                    </a:p>
                  </a:txBody>
                  <a:tcPr marT="45725" marB="45725" marR="45725" marL="45725"/>
                </a:tc>
                <a:tc>
                  <a:txBody>
                    <a:bodyPr/>
                    <a:lstStyle/>
                    <a:p>
                      <a:pPr indent="0" lvl="0" marL="0" marR="0" rtl="0" algn="ctr">
                        <a:lnSpc>
                          <a:spcPct val="100000"/>
                        </a:lnSpc>
                        <a:spcBef>
                          <a:spcPts val="0"/>
                        </a:spcBef>
                        <a:spcAft>
                          <a:spcPts val="0"/>
                        </a:spcAft>
                        <a:buClr>
                          <a:schemeClr val="dk1"/>
                        </a:buClr>
                        <a:buSzPts val="1400"/>
                        <a:buFont typeface="Calibri"/>
                        <a:buNone/>
                      </a:pPr>
                      <a:r>
                        <a:rPr lang="en-US" sz="1400" u="none" cap="none" strike="noStrike">
                          <a:latin typeface="Calibri"/>
                          <a:ea typeface="Calibri"/>
                          <a:cs typeface="Calibri"/>
                          <a:sym typeface="Calibri"/>
                        </a:rPr>
                        <a:t>2 semanas</a:t>
                      </a:r>
                      <a:endParaRPr/>
                    </a:p>
                  </a:txBody>
                  <a:tcPr marT="45725" marB="45725" marR="45725" marL="45725"/>
                </a:tc>
              </a:tr>
            </a:tbl>
          </a:graphicData>
        </a:graphic>
      </p:graphicFrame>
      <p:grpSp>
        <p:nvGrpSpPr>
          <p:cNvPr id="296" name="Google Shape;296;p21"/>
          <p:cNvGrpSpPr/>
          <p:nvPr/>
        </p:nvGrpSpPr>
        <p:grpSpPr>
          <a:xfrm>
            <a:off x="452175" y="4516975"/>
            <a:ext cx="6380427" cy="2087027"/>
            <a:chOff x="0" y="0"/>
            <a:chExt cx="6380426" cy="2087026"/>
          </a:xfrm>
        </p:grpSpPr>
        <p:sp>
          <p:nvSpPr>
            <p:cNvPr id="297" name="Google Shape;297;p21"/>
            <p:cNvSpPr/>
            <p:nvPr/>
          </p:nvSpPr>
          <p:spPr>
            <a:xfrm>
              <a:off x="0" y="0"/>
              <a:ext cx="6380426" cy="2087026"/>
            </a:xfrm>
            <a:prstGeom prst="roundRect">
              <a:avLst>
                <a:gd fmla="val 10942" name="adj"/>
              </a:avLst>
            </a:prstGeom>
            <a:solidFill>
              <a:srgbClr val="F9EBD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21"/>
            <p:cNvSpPr txBox="1"/>
            <p:nvPr/>
          </p:nvSpPr>
          <p:spPr>
            <a:xfrm>
              <a:off x="50691" y="853357"/>
              <a:ext cx="6279041" cy="380257"/>
            </a:xfrm>
            <a:prstGeom prst="rect">
              <a:avLst/>
            </a:prstGeom>
            <a:solidFill>
              <a:srgbClr val="F9EBDE"/>
            </a:solid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99" name="Google Shape;299;p21"/>
          <p:cNvSpPr txBox="1"/>
          <p:nvPr/>
        </p:nvSpPr>
        <p:spPr>
          <a:xfrm>
            <a:off x="859534" y="4657344"/>
            <a:ext cx="5631003" cy="1824593"/>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(1) Utilizar fórmula de multiplicar el menor valor por 100 y dividir por cada precio. </a:t>
            </a:r>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(2) Obtiene un 7 quien tenga más certificados, un 6 el siguiente, y así sucesivamente.</a:t>
            </a:r>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(3) 100 puntos si plazo es entre 1 y 3 semanas; 60 puntos si plazo es entre 4 y 7 semanas, y 30 puntos si plazo es mayor o igual a 8 semanas.</a:t>
            </a:r>
            <a:endParaRPr/>
          </a:p>
        </p:txBody>
      </p:sp>
      <p:pic>
        <p:nvPicPr>
          <p:cNvPr descr="Google Shape;267;p16" id="300" name="Google Shape;300;p21"/>
          <p:cNvPicPr preferRelativeResize="0"/>
          <p:nvPr/>
        </p:nvPicPr>
        <p:blipFill rotWithShape="1">
          <a:blip r:embed="rId3">
            <a:alphaModFix/>
          </a:blip>
          <a:srcRect b="0" l="0" r="0" t="0"/>
          <a:stretch/>
        </p:blipFill>
        <p:spPr>
          <a:xfrm flipH="1">
            <a:off x="6586949" y="4588392"/>
            <a:ext cx="2529807" cy="472454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2"/>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06" name="Google Shape;306;p22"/>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4. FINALMENTE ESCOGER</a:t>
            </a:r>
            <a:endParaRPr/>
          </a:p>
        </p:txBody>
      </p:sp>
      <p:grpSp>
        <p:nvGrpSpPr>
          <p:cNvPr id="307" name="Google Shape;307;p22"/>
          <p:cNvGrpSpPr/>
          <p:nvPr/>
        </p:nvGrpSpPr>
        <p:grpSpPr>
          <a:xfrm>
            <a:off x="466559" y="2145633"/>
            <a:ext cx="8517438" cy="3035969"/>
            <a:chOff x="0" y="0"/>
            <a:chExt cx="8517437" cy="3035968"/>
          </a:xfrm>
        </p:grpSpPr>
        <p:sp>
          <p:nvSpPr>
            <p:cNvPr id="308" name="Google Shape;308;p22"/>
            <p:cNvSpPr/>
            <p:nvPr/>
          </p:nvSpPr>
          <p:spPr>
            <a:xfrm>
              <a:off x="0" y="0"/>
              <a:ext cx="8517437" cy="3035968"/>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2"/>
            <p:cNvSpPr txBox="1"/>
            <p:nvPr/>
          </p:nvSpPr>
          <p:spPr>
            <a:xfrm>
              <a:off x="67671" y="1327816"/>
              <a:ext cx="8382091" cy="380256"/>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10" name="Google Shape;310;p22"/>
          <p:cNvSpPr txBox="1"/>
          <p:nvPr/>
        </p:nvSpPr>
        <p:spPr>
          <a:xfrm>
            <a:off x="795526" y="2298469"/>
            <a:ext cx="7789713" cy="2678026"/>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incorporar todo lo que hemos visto y comparar las fortalezas y debilidades de todas las cotizaciones, tenemos básicamente 2 opciones:</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Igualar el puntaje máximo de todas las variables, y aplicarles el factor de importancia como porcentaje, obteniendo así un promedio ponderado.</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Incorporar en los puntajes máximos la importancia relativa de cada variable (más importancia implica mayor puntaje), sumando directamente los puntajes.</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En ambos casos, la cotización que obtenga el mayor puntaje </a:t>
            </a:r>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acumulado será la ganadora.</a:t>
            </a:r>
            <a:endParaRPr/>
          </a:p>
        </p:txBody>
      </p:sp>
      <p:pic>
        <p:nvPicPr>
          <p:cNvPr descr="Imagen 9" id="311" name="Google Shape;311;p22"/>
          <p:cNvPicPr preferRelativeResize="0"/>
          <p:nvPr/>
        </p:nvPicPr>
        <p:blipFill rotWithShape="1">
          <a:blip r:embed="rId3">
            <a:alphaModFix/>
          </a:blip>
          <a:srcRect b="0" l="0" r="0" t="0"/>
          <a:stretch/>
        </p:blipFill>
        <p:spPr>
          <a:xfrm>
            <a:off x="5562598" y="4241800"/>
            <a:ext cx="3979012" cy="31062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3"/>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317" name="Google Shape;317;p23"/>
          <p:cNvGrpSpPr/>
          <p:nvPr/>
        </p:nvGrpSpPr>
        <p:grpSpPr>
          <a:xfrm>
            <a:off x="2035274" y="2125132"/>
            <a:ext cx="6999677" cy="3483310"/>
            <a:chOff x="-1" y="-1"/>
            <a:chExt cx="6999677" cy="3483309"/>
          </a:xfrm>
        </p:grpSpPr>
        <p:grpSp>
          <p:nvGrpSpPr>
            <p:cNvPr id="318" name="Google Shape;318;p23"/>
            <p:cNvGrpSpPr/>
            <p:nvPr/>
          </p:nvGrpSpPr>
          <p:grpSpPr>
            <a:xfrm>
              <a:off x="-1" y="-1"/>
              <a:ext cx="6999677" cy="3483309"/>
              <a:chOff x="0" y="-1"/>
              <a:chExt cx="6999676" cy="3483308"/>
            </a:xfrm>
          </p:grpSpPr>
          <p:sp>
            <p:nvSpPr>
              <p:cNvPr id="319" name="Google Shape;319;p23"/>
              <p:cNvSpPr/>
              <p:nvPr/>
            </p:nvSpPr>
            <p:spPr>
              <a:xfrm>
                <a:off x="0" y="-1"/>
                <a:ext cx="6999676" cy="3483308"/>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23"/>
              <p:cNvSpPr txBox="1"/>
              <p:nvPr/>
            </p:nvSpPr>
            <p:spPr>
              <a:xfrm>
                <a:off x="174803" y="1551535"/>
                <a:ext cx="6650068" cy="38023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21" name="Google Shape;321;p23"/>
            <p:cNvSpPr txBox="1"/>
            <p:nvPr/>
          </p:nvSpPr>
          <p:spPr>
            <a:xfrm>
              <a:off x="1307690" y="416118"/>
              <a:ext cx="5161937" cy="2574859"/>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SELECCIONANDO </a:t>
              </a:r>
              <a:r>
                <a:rPr b="1" i="0" lang="en-US" sz="2000" u="none" cap="none" strike="noStrike">
                  <a:solidFill>
                    <a:srgbClr val="ED6B00"/>
                  </a:solidFill>
                  <a:latin typeface="Calibri"/>
                  <a:ea typeface="Calibri"/>
                  <a:cs typeface="Calibri"/>
                  <a:sym typeface="Calibri"/>
                </a:rPr>
                <a:t>COTIZACIONES</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0" i="0" sz="1400" u="none" cap="none" strike="noStrike">
                <a:solidFill>
                  <a:srgbClr val="ED6B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revisar los temas trabajados a lo largo de la actividad, los invito a reunirse en parejas y realizar la </a:t>
              </a:r>
              <a:r>
                <a:rPr b="1" i="0" lang="en-US" sz="1600" u="none" cap="none" strike="noStrike">
                  <a:solidFill>
                    <a:srgbClr val="000000"/>
                  </a:solidFill>
                  <a:latin typeface="Calibri"/>
                  <a:ea typeface="Calibri"/>
                  <a:cs typeface="Calibri"/>
                  <a:sym typeface="Calibri"/>
                </a:rPr>
                <a:t>actividad 5 Cuánto aprendimos</a:t>
              </a:r>
              <a:r>
                <a:rPr b="0" i="0" lang="en-US" sz="1600" u="none" cap="none" strike="noStrike">
                  <a:solidFill>
                    <a:srgbClr val="000000"/>
                  </a:solidFill>
                  <a:latin typeface="Calibri"/>
                  <a:ea typeface="Calibri"/>
                  <a:cs typeface="Calibri"/>
                  <a:sym typeface="Calibri"/>
                </a:rPr>
                <a:t>. En la que deberás revisar tres cotizaciones y seleccionar la más conveniente para una empresa determinada. </a:t>
              </a:r>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realizaremos una actividad que resume todo lo que hemos visto! </a:t>
              </a:r>
              <a:r>
                <a:rPr b="1" i="0" lang="en-US" sz="1600" u="none" cap="none" strike="noStrike">
                  <a:solidFill>
                    <a:srgbClr val="ED6B00"/>
                  </a:solidFill>
                  <a:latin typeface="Calibri"/>
                  <a:ea typeface="Calibri"/>
                  <a:cs typeface="Calibri"/>
                  <a:sym typeface="Calibri"/>
                </a:rPr>
                <a:t>¡Atentos!</a:t>
              </a:r>
              <a:endParaRPr/>
            </a:p>
          </p:txBody>
        </p:sp>
      </p:grpSp>
      <p:sp>
        <p:nvSpPr>
          <p:cNvPr id="322" name="Google Shape;322;p23"/>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¿CUÁNTO APRENDIMOS?</a:t>
            </a:r>
            <a:endParaRPr/>
          </a:p>
        </p:txBody>
      </p:sp>
      <p:sp>
        <p:nvSpPr>
          <p:cNvPr id="323" name="Google Shape;323;p23"/>
          <p:cNvSpPr txBox="1"/>
          <p:nvPr/>
        </p:nvSpPr>
        <p:spPr>
          <a:xfrm>
            <a:off x="366450" y="1120628"/>
            <a:ext cx="4700400"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REVISEMOS</a:t>
            </a:r>
            <a:endParaRPr/>
          </a:p>
        </p:txBody>
      </p:sp>
      <p:pic>
        <p:nvPicPr>
          <p:cNvPr descr="Imagen 17" id="324" name="Google Shape;324;p23"/>
          <p:cNvPicPr preferRelativeResize="0"/>
          <p:nvPr/>
        </p:nvPicPr>
        <p:blipFill rotWithShape="1">
          <a:blip r:embed="rId3">
            <a:alphaModFix/>
          </a:blip>
          <a:srcRect b="0" l="0" r="0" t="0"/>
          <a:stretch/>
        </p:blipFill>
        <p:spPr>
          <a:xfrm>
            <a:off x="530942" y="2715211"/>
            <a:ext cx="2812028" cy="3182574"/>
          </a:xfrm>
          <a:prstGeom prst="rect">
            <a:avLst/>
          </a:prstGeom>
          <a:noFill/>
          <a:ln>
            <a:noFill/>
          </a:ln>
        </p:spPr>
      </p:pic>
      <p:pic>
        <p:nvPicPr>
          <p:cNvPr descr="Imagen 4" id="325" name="Google Shape;325;p23"/>
          <p:cNvPicPr preferRelativeResize="0"/>
          <p:nvPr/>
        </p:nvPicPr>
        <p:blipFill rotWithShape="1">
          <a:blip r:embed="rId4">
            <a:alphaModFix/>
          </a:blip>
          <a:srcRect b="0" l="0" r="0" t="0"/>
          <a:stretch/>
        </p:blipFill>
        <p:spPr>
          <a:xfrm>
            <a:off x="7228123" y="5063613"/>
            <a:ext cx="1705021" cy="1272247"/>
          </a:xfrm>
          <a:prstGeom prst="rect">
            <a:avLst/>
          </a:prstGeom>
          <a:noFill/>
          <a:ln>
            <a:noFill/>
          </a:ln>
        </p:spPr>
      </p:pic>
      <p:pic>
        <p:nvPicPr>
          <p:cNvPr descr="Imagen 5" id="326" name="Google Shape;326;p23"/>
          <p:cNvPicPr preferRelativeResize="0"/>
          <p:nvPr/>
        </p:nvPicPr>
        <p:blipFill rotWithShape="1">
          <a:blip r:embed="rId5">
            <a:alphaModFix/>
          </a:blip>
          <a:srcRect b="0" l="0" r="0" t="0"/>
          <a:stretch/>
        </p:blipFill>
        <p:spPr>
          <a:xfrm>
            <a:off x="5474444" y="5389021"/>
            <a:ext cx="1651875" cy="884517"/>
          </a:xfrm>
          <a:prstGeom prst="rect">
            <a:avLst/>
          </a:prstGeom>
          <a:noFill/>
          <a:ln>
            <a:noFill/>
          </a:ln>
        </p:spPr>
      </p:pic>
      <p:sp>
        <p:nvSpPr>
          <p:cNvPr id="327" name="Google Shape;327;p23"/>
          <p:cNvSpPr txBox="1"/>
          <p:nvPr/>
        </p:nvSpPr>
        <p:spPr>
          <a:xfrm>
            <a:off x="4125174" y="1029694"/>
            <a:ext cx="466494" cy="830102"/>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4"/>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33" name="Google Shape;333;p24"/>
          <p:cNvSpPr txBox="1"/>
          <p:nvPr/>
        </p:nvSpPr>
        <p:spPr>
          <a:xfrm>
            <a:off x="366450" y="1110796"/>
            <a:ext cx="4700400"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a:p>
        </p:txBody>
      </p:sp>
      <p:sp>
        <p:nvSpPr>
          <p:cNvPr id="334" name="Google Shape;334;p24"/>
          <p:cNvSpPr txBox="1"/>
          <p:nvPr/>
        </p:nvSpPr>
        <p:spPr>
          <a:xfrm>
            <a:off x="375977" y="1283910"/>
            <a:ext cx="7017881"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a:p>
        </p:txBody>
      </p:sp>
      <p:grpSp>
        <p:nvGrpSpPr>
          <p:cNvPr id="335" name="Google Shape;335;p24"/>
          <p:cNvGrpSpPr/>
          <p:nvPr/>
        </p:nvGrpSpPr>
        <p:grpSpPr>
          <a:xfrm>
            <a:off x="-4658" y="4568181"/>
            <a:ext cx="5825044" cy="783009"/>
            <a:chOff x="-1" y="-1"/>
            <a:chExt cx="5825042" cy="783008"/>
          </a:xfrm>
        </p:grpSpPr>
        <p:sp>
          <p:nvSpPr>
            <p:cNvPr id="336" name="Google Shape;336;p24"/>
            <p:cNvSpPr txBox="1"/>
            <p:nvPr/>
          </p:nvSpPr>
          <p:spPr>
            <a:xfrm>
              <a:off x="1334833" y="113757"/>
              <a:ext cx="4490208"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Trabajar en equipo, </a:t>
              </a:r>
              <a:r>
                <a:rPr b="0" i="0" lang="en-US" sz="1600" u="none" cap="none" strike="noStrike">
                  <a:solidFill>
                    <a:srgbClr val="000000"/>
                  </a:solidFill>
                  <a:latin typeface="Calibri"/>
                  <a:ea typeface="Calibri"/>
                  <a:cs typeface="Calibri"/>
                  <a:sym typeface="Calibri"/>
                </a:rPr>
                <a:t>cuidando la integridad física y emocional de todos y todas.</a:t>
              </a:r>
              <a:endParaRPr/>
            </a:p>
          </p:txBody>
        </p:sp>
        <p:sp>
          <p:nvSpPr>
            <p:cNvPr id="337" name="Google Shape;337;p24"/>
            <p:cNvSpPr/>
            <p:nvPr/>
          </p:nvSpPr>
          <p:spPr>
            <a:xfrm rot="5400000">
              <a:off x="176180" y="-176182"/>
              <a:ext cx="783008"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nvGrpSpPr>
          <p:cNvPr id="338" name="Google Shape;338;p24"/>
          <p:cNvGrpSpPr/>
          <p:nvPr/>
        </p:nvGrpSpPr>
        <p:grpSpPr>
          <a:xfrm>
            <a:off x="-4657" y="3697445"/>
            <a:ext cx="6615374" cy="783009"/>
            <a:chOff x="-1" y="-1"/>
            <a:chExt cx="6615372" cy="783008"/>
          </a:xfrm>
        </p:grpSpPr>
        <p:sp>
          <p:nvSpPr>
            <p:cNvPr id="339" name="Google Shape;339;p24"/>
            <p:cNvSpPr txBox="1"/>
            <p:nvPr/>
          </p:nvSpPr>
          <p:spPr>
            <a:xfrm>
              <a:off x="1334834" y="94428"/>
              <a:ext cx="5280537"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Intentar siempre </a:t>
              </a:r>
              <a:r>
                <a:rPr b="1" i="0" lang="en-US" sz="1600" u="none" cap="none" strike="noStrike">
                  <a:solidFill>
                    <a:srgbClr val="ED6B00"/>
                  </a:solidFill>
                  <a:latin typeface="Calibri"/>
                  <a:ea typeface="Calibri"/>
                  <a:cs typeface="Calibri"/>
                  <a:sym typeface="Calibri"/>
                </a:rPr>
                <a:t>dar lo mejor de ti, </a:t>
              </a:r>
              <a:r>
                <a:rPr b="0" i="0" lang="en-US" sz="1600" u="none" cap="none" strike="noStrike">
                  <a:solidFill>
                    <a:srgbClr val="000000"/>
                  </a:solidFill>
                  <a:latin typeface="Calibri"/>
                  <a:ea typeface="Calibri"/>
                  <a:cs typeface="Calibri"/>
                  <a:sym typeface="Calibri"/>
                </a:rPr>
                <a:t>buscando ser eficiente al cumplir los objetivos.</a:t>
              </a:r>
              <a:endParaRPr/>
            </a:p>
          </p:txBody>
        </p:sp>
        <p:sp>
          <p:nvSpPr>
            <p:cNvPr id="340" name="Google Shape;340;p24"/>
            <p:cNvSpPr/>
            <p:nvPr/>
          </p:nvSpPr>
          <p:spPr>
            <a:xfrm rot="5400000">
              <a:off x="176180" y="-176182"/>
              <a:ext cx="783008"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nvGrpSpPr>
          <p:cNvPr id="341" name="Google Shape;341;p24"/>
          <p:cNvGrpSpPr/>
          <p:nvPr/>
        </p:nvGrpSpPr>
        <p:grpSpPr>
          <a:xfrm>
            <a:off x="-4657" y="1955976"/>
            <a:ext cx="9178015" cy="783009"/>
            <a:chOff x="-1" y="-1"/>
            <a:chExt cx="9178013" cy="783008"/>
          </a:xfrm>
        </p:grpSpPr>
        <p:sp>
          <p:nvSpPr>
            <p:cNvPr id="342" name="Google Shape;342;p24"/>
            <p:cNvSpPr txBox="1"/>
            <p:nvPr/>
          </p:nvSpPr>
          <p:spPr>
            <a:xfrm>
              <a:off x="1334833" y="222245"/>
              <a:ext cx="7843179"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Usar </a:t>
              </a:r>
              <a:r>
                <a:rPr b="1" i="0" lang="en-US" sz="1600" u="none" cap="none" strike="noStrike">
                  <a:solidFill>
                    <a:srgbClr val="ED6B00"/>
                  </a:solidFill>
                  <a:latin typeface="Calibri"/>
                  <a:ea typeface="Calibri"/>
                  <a:cs typeface="Calibri"/>
                  <a:sym typeface="Calibri"/>
                </a:rPr>
                <a:t>EPP </a:t>
              </a:r>
              <a:r>
                <a:rPr b="0" i="0" lang="en-US" sz="1600" u="none" cap="none" strike="noStrike">
                  <a:solidFill>
                    <a:srgbClr val="000000"/>
                  </a:solidFill>
                  <a:latin typeface="Calibri"/>
                  <a:ea typeface="Calibri"/>
                  <a:cs typeface="Calibri"/>
                  <a:sym typeface="Calibri"/>
                </a:rPr>
                <a:t>adecuados cuando corresponda.</a:t>
              </a:r>
              <a:endParaRPr/>
            </a:p>
          </p:txBody>
        </p:sp>
        <p:sp>
          <p:nvSpPr>
            <p:cNvPr id="343" name="Google Shape;343;p24"/>
            <p:cNvSpPr/>
            <p:nvPr/>
          </p:nvSpPr>
          <p:spPr>
            <a:xfrm rot="5400000">
              <a:off x="176179" y="-176181"/>
              <a:ext cx="783008" cy="1135368"/>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nvGrpSpPr>
          <p:cNvPr id="344" name="Google Shape;344;p24"/>
          <p:cNvGrpSpPr/>
          <p:nvPr/>
        </p:nvGrpSpPr>
        <p:grpSpPr>
          <a:xfrm>
            <a:off x="-4658" y="2826710"/>
            <a:ext cx="6057520" cy="783009"/>
            <a:chOff x="-1" y="-1"/>
            <a:chExt cx="6057518" cy="783008"/>
          </a:xfrm>
        </p:grpSpPr>
        <p:sp>
          <p:nvSpPr>
            <p:cNvPr id="345" name="Google Shape;345;p24"/>
            <p:cNvSpPr txBox="1"/>
            <p:nvPr/>
          </p:nvSpPr>
          <p:spPr>
            <a:xfrm>
              <a:off x="1334834" y="90509"/>
              <a:ext cx="4722683"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Utilizar cuidadosamente </a:t>
              </a:r>
              <a:r>
                <a:rPr b="0" i="0" lang="en-US" sz="1600" u="none" cap="none" strike="noStrike">
                  <a:solidFill>
                    <a:srgbClr val="000000"/>
                  </a:solidFill>
                  <a:latin typeface="Calibri"/>
                  <a:ea typeface="Calibri"/>
                  <a:cs typeface="Calibri"/>
                  <a:sym typeface="Calibri"/>
                </a:rPr>
                <a:t>equipos, herramientas y artículos de escritorio.</a:t>
              </a:r>
              <a:endParaRPr/>
            </a:p>
          </p:txBody>
        </p:sp>
        <p:sp>
          <p:nvSpPr>
            <p:cNvPr id="346" name="Google Shape;346;p24"/>
            <p:cNvSpPr/>
            <p:nvPr/>
          </p:nvSpPr>
          <p:spPr>
            <a:xfrm rot="5400000">
              <a:off x="176180" y="-176182"/>
              <a:ext cx="783008"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nvGrpSpPr>
          <p:cNvPr id="347" name="Google Shape;347;p24"/>
          <p:cNvGrpSpPr/>
          <p:nvPr/>
        </p:nvGrpSpPr>
        <p:grpSpPr>
          <a:xfrm>
            <a:off x="-4658" y="5438914"/>
            <a:ext cx="6421729" cy="783009"/>
            <a:chOff x="-1" y="-1"/>
            <a:chExt cx="6421728" cy="783008"/>
          </a:xfrm>
        </p:grpSpPr>
        <p:sp>
          <p:nvSpPr>
            <p:cNvPr id="348" name="Google Shape;348;p24"/>
            <p:cNvSpPr txBox="1"/>
            <p:nvPr/>
          </p:nvSpPr>
          <p:spPr>
            <a:xfrm>
              <a:off x="1334833" y="123924"/>
              <a:ext cx="5086894"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Al finalizar cada actividad, </a:t>
              </a:r>
              <a:r>
                <a:rPr b="1" i="0" lang="en-US" sz="1600" u="none" cap="none" strike="noStrike">
                  <a:solidFill>
                    <a:srgbClr val="ED6B00"/>
                  </a:solidFill>
                  <a:latin typeface="Calibri"/>
                  <a:ea typeface="Calibri"/>
                  <a:cs typeface="Calibri"/>
                  <a:sym typeface="Calibri"/>
                </a:rPr>
                <a:t>ordenar y limpiar </a:t>
              </a:r>
              <a:r>
                <a:rPr b="0" i="0" lang="en-US" sz="1600" u="none" cap="none" strike="noStrike">
                  <a:solidFill>
                    <a:srgbClr val="000000"/>
                  </a:solidFill>
                  <a:latin typeface="Calibri"/>
                  <a:ea typeface="Calibri"/>
                  <a:cs typeface="Calibri"/>
                  <a:sym typeface="Calibri"/>
                </a:rPr>
                <a:t>el área de trabajo, reciclando al máximo los residuos.</a:t>
              </a:r>
              <a:endParaRPr/>
            </a:p>
          </p:txBody>
        </p:sp>
        <p:sp>
          <p:nvSpPr>
            <p:cNvPr id="349" name="Google Shape;349;p24"/>
            <p:cNvSpPr/>
            <p:nvPr/>
          </p:nvSpPr>
          <p:spPr>
            <a:xfrm rot="5400000">
              <a:off x="176180" y="-176182"/>
              <a:ext cx="783008"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pic>
        <p:nvPicPr>
          <p:cNvPr descr="Imagen 1" id="350" name="Google Shape;350;p24"/>
          <p:cNvPicPr preferRelativeResize="0"/>
          <p:nvPr/>
        </p:nvPicPr>
        <p:blipFill rotWithShape="1">
          <a:blip r:embed="rId3">
            <a:alphaModFix/>
          </a:blip>
          <a:srcRect b="0" l="0" r="0" t="0"/>
          <a:stretch/>
        </p:blipFill>
        <p:spPr>
          <a:xfrm>
            <a:off x="5639332" y="1565094"/>
            <a:ext cx="3816535" cy="6006178"/>
          </a:xfrm>
          <a:prstGeom prst="rect">
            <a:avLst/>
          </a:prstGeom>
          <a:noFill/>
          <a:ln>
            <a:noFill/>
          </a:ln>
        </p:spPr>
      </p:pic>
      <p:pic>
        <p:nvPicPr>
          <p:cNvPr descr="Gráfico 7" id="351" name="Google Shape;351;p24"/>
          <p:cNvPicPr preferRelativeResize="0"/>
          <p:nvPr/>
        </p:nvPicPr>
        <p:blipFill rotWithShape="1">
          <a:blip r:embed="rId4">
            <a:alphaModFix/>
          </a:blip>
          <a:srcRect b="0" l="0" r="0" t="0"/>
          <a:stretch/>
        </p:blipFill>
        <p:spPr>
          <a:xfrm>
            <a:off x="346039" y="2952088"/>
            <a:ext cx="522087" cy="522088"/>
          </a:xfrm>
          <a:prstGeom prst="rect">
            <a:avLst/>
          </a:prstGeom>
          <a:noFill/>
          <a:ln>
            <a:noFill/>
          </a:ln>
        </p:spPr>
      </p:pic>
      <p:pic>
        <p:nvPicPr>
          <p:cNvPr descr="Gráfico 22" id="352" name="Google Shape;352;p24"/>
          <p:cNvPicPr preferRelativeResize="0"/>
          <p:nvPr/>
        </p:nvPicPr>
        <p:blipFill rotWithShape="1">
          <a:blip r:embed="rId5">
            <a:alphaModFix/>
          </a:blip>
          <a:srcRect b="0" l="0" r="0" t="0"/>
          <a:stretch/>
        </p:blipFill>
        <p:spPr>
          <a:xfrm>
            <a:off x="355939" y="2130680"/>
            <a:ext cx="502285" cy="502284"/>
          </a:xfrm>
          <a:prstGeom prst="rect">
            <a:avLst/>
          </a:prstGeom>
          <a:noFill/>
          <a:ln>
            <a:noFill/>
          </a:ln>
        </p:spPr>
      </p:pic>
      <p:pic>
        <p:nvPicPr>
          <p:cNvPr descr="Gráfico 24" id="353" name="Google Shape;353;p24"/>
          <p:cNvPicPr preferRelativeResize="0"/>
          <p:nvPr/>
        </p:nvPicPr>
        <p:blipFill rotWithShape="1">
          <a:blip r:embed="rId6">
            <a:alphaModFix/>
          </a:blip>
          <a:srcRect b="0" l="0" r="0" t="0"/>
          <a:stretch/>
        </p:blipFill>
        <p:spPr>
          <a:xfrm>
            <a:off x="353358" y="5579402"/>
            <a:ext cx="507450" cy="507450"/>
          </a:xfrm>
          <a:prstGeom prst="rect">
            <a:avLst/>
          </a:prstGeom>
          <a:noFill/>
          <a:ln>
            <a:noFill/>
          </a:ln>
        </p:spPr>
      </p:pic>
      <p:pic>
        <p:nvPicPr>
          <p:cNvPr descr="Gráfico 26" id="354" name="Google Shape;354;p24"/>
          <p:cNvPicPr preferRelativeResize="0"/>
          <p:nvPr/>
        </p:nvPicPr>
        <p:blipFill rotWithShape="1">
          <a:blip r:embed="rId7">
            <a:alphaModFix/>
          </a:blip>
          <a:srcRect b="0" l="0" r="0" t="0"/>
          <a:stretch/>
        </p:blipFill>
        <p:spPr>
          <a:xfrm>
            <a:off x="363595" y="4705563"/>
            <a:ext cx="486973" cy="486972"/>
          </a:xfrm>
          <a:prstGeom prst="rect">
            <a:avLst/>
          </a:prstGeom>
          <a:noFill/>
          <a:ln>
            <a:noFill/>
          </a:ln>
        </p:spPr>
      </p:pic>
      <p:pic>
        <p:nvPicPr>
          <p:cNvPr descr="Gráfico 28" id="355" name="Google Shape;355;p24"/>
          <p:cNvPicPr preferRelativeResize="0"/>
          <p:nvPr/>
        </p:nvPicPr>
        <p:blipFill rotWithShape="1">
          <a:blip r:embed="rId8">
            <a:alphaModFix/>
          </a:blip>
          <a:srcRect b="0" l="0" r="0" t="0"/>
          <a:stretch/>
        </p:blipFill>
        <p:spPr>
          <a:xfrm>
            <a:off x="365340" y="3862484"/>
            <a:ext cx="483486" cy="48348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5"/>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361" name="Google Shape;361;p25"/>
          <p:cNvGrpSpPr/>
          <p:nvPr/>
        </p:nvGrpSpPr>
        <p:grpSpPr>
          <a:xfrm>
            <a:off x="431621" y="2285848"/>
            <a:ext cx="8839207" cy="3238196"/>
            <a:chOff x="-1" y="0"/>
            <a:chExt cx="8839205" cy="3238195"/>
          </a:xfrm>
        </p:grpSpPr>
        <p:sp>
          <p:nvSpPr>
            <p:cNvPr id="362" name="Google Shape;362;p25"/>
            <p:cNvSpPr/>
            <p:nvPr/>
          </p:nvSpPr>
          <p:spPr>
            <a:xfrm>
              <a:off x="-1" y="0"/>
              <a:ext cx="8839205" cy="3238195"/>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5"/>
            <p:cNvSpPr txBox="1"/>
            <p:nvPr/>
          </p:nvSpPr>
          <p:spPr>
            <a:xfrm>
              <a:off x="162838" y="1428979"/>
              <a:ext cx="8513528"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64" name="Google Shape;364;p25"/>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PRÁCTICA</a:t>
            </a:r>
            <a:endParaRPr/>
          </a:p>
        </p:txBody>
      </p:sp>
      <p:sp>
        <p:nvSpPr>
          <p:cNvPr id="365" name="Google Shape;365;p25"/>
          <p:cNvSpPr/>
          <p:nvPr/>
        </p:nvSpPr>
        <p:spPr>
          <a:xfrm>
            <a:off x="5279923" y="7354529"/>
            <a:ext cx="2723537"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66" name="Google Shape;366;p25"/>
          <p:cNvSpPr txBox="1"/>
          <p:nvPr/>
        </p:nvSpPr>
        <p:spPr>
          <a:xfrm>
            <a:off x="366450" y="1110796"/>
            <a:ext cx="4700400"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¡PRACTIQUEMOS!</a:t>
            </a:r>
            <a:endParaRPr/>
          </a:p>
        </p:txBody>
      </p:sp>
      <p:sp>
        <p:nvSpPr>
          <p:cNvPr id="367" name="Google Shape;367;p25"/>
          <p:cNvSpPr txBox="1"/>
          <p:nvPr/>
        </p:nvSpPr>
        <p:spPr>
          <a:xfrm>
            <a:off x="3645482" y="993948"/>
            <a:ext cx="559358" cy="94177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6000"/>
              <a:buFont typeface="Calibri"/>
              <a:buNone/>
            </a:pPr>
            <a:r>
              <a:rPr b="0" i="0" lang="en-US" sz="6000" u="none" cap="none" strike="noStrike">
                <a:solidFill>
                  <a:srgbClr val="FFB375"/>
                </a:solidFill>
                <a:latin typeface="Calibri"/>
                <a:ea typeface="Calibri"/>
                <a:cs typeface="Calibri"/>
                <a:sym typeface="Calibri"/>
              </a:rPr>
              <a:t>5</a:t>
            </a:r>
            <a:endParaRPr/>
          </a:p>
        </p:txBody>
      </p:sp>
      <p:pic>
        <p:nvPicPr>
          <p:cNvPr descr="Imagen 2" id="368" name="Google Shape;368;p25"/>
          <p:cNvPicPr preferRelativeResize="0"/>
          <p:nvPr/>
        </p:nvPicPr>
        <p:blipFill rotWithShape="1">
          <a:blip r:embed="rId3">
            <a:alphaModFix/>
          </a:blip>
          <a:srcRect b="0" l="0" r="0" t="0"/>
          <a:stretch/>
        </p:blipFill>
        <p:spPr>
          <a:xfrm>
            <a:off x="2716054" y="3978569"/>
            <a:ext cx="6899894" cy="3974397"/>
          </a:xfrm>
          <a:prstGeom prst="rect">
            <a:avLst/>
          </a:prstGeom>
          <a:noFill/>
          <a:ln>
            <a:noFill/>
          </a:ln>
        </p:spPr>
      </p:pic>
      <p:sp>
        <p:nvSpPr>
          <p:cNvPr id="369" name="Google Shape;369;p25"/>
          <p:cNvSpPr txBox="1"/>
          <p:nvPr/>
        </p:nvSpPr>
        <p:spPr>
          <a:xfrm>
            <a:off x="2686559" y="6881800"/>
            <a:ext cx="2142895"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  | Presentación</a:t>
            </a:r>
            <a:endParaRPr/>
          </a:p>
        </p:txBody>
      </p:sp>
      <p:sp>
        <p:nvSpPr>
          <p:cNvPr id="370" name="Google Shape;370;p25"/>
          <p:cNvSpPr txBox="1"/>
          <p:nvPr/>
        </p:nvSpPr>
        <p:spPr>
          <a:xfrm>
            <a:off x="958646" y="2918951"/>
            <a:ext cx="5107859" cy="2353085"/>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SELECCIONANDO </a:t>
            </a:r>
            <a:r>
              <a:rPr b="1" i="0" lang="en-US" sz="2000" u="none" cap="none" strike="noStrike">
                <a:solidFill>
                  <a:srgbClr val="ED6B00"/>
                </a:solidFill>
                <a:latin typeface="Calibri"/>
                <a:ea typeface="Calibri"/>
                <a:cs typeface="Calibri"/>
                <a:sym typeface="Calibri"/>
              </a:rPr>
              <a:t>COTIZACIONES</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realizar la siguiente actividad,  utiliza el archivo </a:t>
            </a:r>
            <a:r>
              <a:rPr b="1" i="0" lang="en-US" sz="1600" u="none" cap="none" strike="noStrike">
                <a:solidFill>
                  <a:srgbClr val="ED6B00"/>
                </a:solidFill>
                <a:latin typeface="Calibri"/>
                <a:ea typeface="Calibri"/>
                <a:cs typeface="Calibri"/>
                <a:sym typeface="Calibri"/>
              </a:rPr>
              <a:t>Actividad Práctica</a:t>
            </a:r>
            <a:r>
              <a:rPr b="0" i="0" lang="en-US" sz="1600" u="none" cap="none" strike="noStrike">
                <a:solidFill>
                  <a:srgbClr val="000000"/>
                </a:solidFill>
                <a:latin typeface="Calibri"/>
                <a:ea typeface="Calibri"/>
                <a:cs typeface="Calibri"/>
                <a:sym typeface="Calibri"/>
              </a:rPr>
              <a:t>,  y sigue las instrucciones señaladas.</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6"/>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376" name="Google Shape;376;p26"/>
          <p:cNvGrpSpPr/>
          <p:nvPr/>
        </p:nvGrpSpPr>
        <p:grpSpPr>
          <a:xfrm>
            <a:off x="431621" y="2285848"/>
            <a:ext cx="8839207" cy="3238196"/>
            <a:chOff x="-1" y="0"/>
            <a:chExt cx="8839205" cy="3238195"/>
          </a:xfrm>
        </p:grpSpPr>
        <p:sp>
          <p:nvSpPr>
            <p:cNvPr id="377" name="Google Shape;377;p26"/>
            <p:cNvSpPr/>
            <p:nvPr/>
          </p:nvSpPr>
          <p:spPr>
            <a:xfrm>
              <a:off x="-1" y="0"/>
              <a:ext cx="8839205" cy="3238195"/>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26"/>
            <p:cNvSpPr txBox="1"/>
            <p:nvPr/>
          </p:nvSpPr>
          <p:spPr>
            <a:xfrm>
              <a:off x="162838" y="1428979"/>
              <a:ext cx="8513528"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79" name="Google Shape;379;p26"/>
          <p:cNvSpPr/>
          <p:nvPr/>
        </p:nvSpPr>
        <p:spPr>
          <a:xfrm>
            <a:off x="5279923" y="7354529"/>
            <a:ext cx="2723537"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80" name="Google Shape;380;p26"/>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TICKET DE SALIDA</a:t>
            </a:r>
            <a:endParaRPr/>
          </a:p>
        </p:txBody>
      </p:sp>
      <p:sp>
        <p:nvSpPr>
          <p:cNvPr id="381" name="Google Shape;381;p26"/>
          <p:cNvSpPr txBox="1"/>
          <p:nvPr/>
        </p:nvSpPr>
        <p:spPr>
          <a:xfrm>
            <a:off x="416602" y="1110796"/>
            <a:ext cx="4700403"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TERMINAR:</a:t>
            </a:r>
            <a:endParaRPr/>
          </a:p>
        </p:txBody>
      </p:sp>
      <p:pic>
        <p:nvPicPr>
          <p:cNvPr descr="Imagen 8" id="382" name="Google Shape;382;p26"/>
          <p:cNvPicPr preferRelativeResize="0"/>
          <p:nvPr/>
        </p:nvPicPr>
        <p:blipFill rotWithShape="1">
          <a:blip r:embed="rId3">
            <a:alphaModFix/>
          </a:blip>
          <a:srcRect b="0" l="0" r="0" t="0"/>
          <a:stretch/>
        </p:blipFill>
        <p:spPr>
          <a:xfrm>
            <a:off x="5830530" y="2890682"/>
            <a:ext cx="2963596" cy="4629223"/>
          </a:xfrm>
          <a:prstGeom prst="rect">
            <a:avLst/>
          </a:prstGeom>
          <a:noFill/>
          <a:ln>
            <a:noFill/>
          </a:ln>
        </p:spPr>
      </p:pic>
      <p:sp>
        <p:nvSpPr>
          <p:cNvPr id="383" name="Google Shape;383;p26"/>
          <p:cNvSpPr txBox="1"/>
          <p:nvPr/>
        </p:nvSpPr>
        <p:spPr>
          <a:xfrm>
            <a:off x="958646" y="2868776"/>
            <a:ext cx="5107859" cy="2614748"/>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SELECCIONANDO </a:t>
            </a:r>
            <a:r>
              <a:rPr b="1" i="0" lang="en-US" sz="2000" u="none" cap="none" strike="noStrike">
                <a:solidFill>
                  <a:srgbClr val="ED6B00"/>
                </a:solidFill>
                <a:latin typeface="Calibri"/>
                <a:ea typeface="Calibri"/>
                <a:cs typeface="Calibri"/>
                <a:sym typeface="Calibri"/>
              </a:rPr>
              <a:t>COTIZACIONES</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¡Hasta la próxima!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Arial"/>
              <a:buNone/>
            </a:pPr>
            <a:br>
              <a:rPr b="1" i="0" lang="en-US" sz="2100" u="none" cap="none" strike="noStrike">
                <a:solidFill>
                  <a:srgbClr val="ED6B00"/>
                </a:solidFill>
                <a:latin typeface="Arial"/>
                <a:ea typeface="Arial"/>
                <a:cs typeface="Arial"/>
                <a:sym typeface="Arial"/>
              </a:rPr>
            </a:br>
            <a:endParaRPr/>
          </a:p>
        </p:txBody>
      </p:sp>
      <p:pic>
        <p:nvPicPr>
          <p:cNvPr descr="Imagen 16" id="384" name="Google Shape;384;p26"/>
          <p:cNvPicPr preferRelativeResize="0"/>
          <p:nvPr/>
        </p:nvPicPr>
        <p:blipFill rotWithShape="1">
          <a:blip r:embed="rId4">
            <a:alphaModFix/>
          </a:blip>
          <a:srcRect b="0" l="0" r="0" t="0"/>
          <a:stretch/>
        </p:blipFill>
        <p:spPr>
          <a:xfrm>
            <a:off x="3210792" y="4159041"/>
            <a:ext cx="673177" cy="6037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0"/>
          <p:cNvSpPr txBox="1"/>
          <p:nvPr/>
        </p:nvSpPr>
        <p:spPr>
          <a:xfrm>
            <a:off x="365423" y="2049137"/>
            <a:ext cx="1444329" cy="36940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ACTIVIDAD 4</a:t>
            </a:r>
            <a:endParaRPr/>
          </a:p>
        </p:txBody>
      </p:sp>
      <p:sp>
        <p:nvSpPr>
          <p:cNvPr id="105" name="Google Shape;105;p10"/>
          <p:cNvSpPr txBox="1"/>
          <p:nvPr/>
        </p:nvSpPr>
        <p:spPr>
          <a:xfrm>
            <a:off x="1139098" y="834800"/>
            <a:ext cx="4156804" cy="339713"/>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MÓDULO 3 </a:t>
            </a:r>
            <a:r>
              <a:rPr b="0" i="0" lang="en-US" sz="1200" u="none" cap="none" strike="noStrike">
                <a:solidFill>
                  <a:srgbClr val="ED6B00"/>
                </a:solidFill>
                <a:latin typeface="Calibri"/>
                <a:ea typeface="Calibri"/>
                <a:cs typeface="Calibri"/>
                <a:sym typeface="Calibri"/>
              </a:rPr>
              <a:t>| LOGÍSTICA Y DISTRIBUCIÓN</a:t>
            </a:r>
            <a:endParaRPr/>
          </a:p>
        </p:txBody>
      </p:sp>
      <p:sp>
        <p:nvSpPr>
          <p:cNvPr id="106" name="Google Shape;106;p10"/>
          <p:cNvSpPr txBox="1"/>
          <p:nvPr/>
        </p:nvSpPr>
        <p:spPr>
          <a:xfrm>
            <a:off x="365423" y="2713695"/>
            <a:ext cx="4118088" cy="1153755"/>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SELECCIONANDO COTIZACIONES</a:t>
            </a:r>
            <a:endParaRPr/>
          </a:p>
        </p:txBody>
      </p:sp>
      <p:pic>
        <p:nvPicPr>
          <p:cNvPr descr="Imagen 2" id="107" name="Google Shape;107;p10"/>
          <p:cNvPicPr preferRelativeResize="0"/>
          <p:nvPr/>
        </p:nvPicPr>
        <p:blipFill rotWithShape="1">
          <a:blip r:embed="rId3">
            <a:alphaModFix/>
          </a:blip>
          <a:srcRect b="0" l="0" r="0" t="0"/>
          <a:stretch/>
        </p:blipFill>
        <p:spPr>
          <a:xfrm>
            <a:off x="3835400" y="2352669"/>
            <a:ext cx="5087112" cy="4614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1"/>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13" name="Google Shape;113;p11"/>
          <p:cNvSpPr txBox="1"/>
          <p:nvPr/>
        </p:nvSpPr>
        <p:spPr>
          <a:xfrm>
            <a:off x="462113" y="2499449"/>
            <a:ext cx="2760224" cy="3372411"/>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1</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Controlar la entrada y salida de productos, revisando el stock disponible y confirmando la recepción y despacho de manera computacional y/o manual, utilizando instrumentos de registro apropiados y la normativa vigente.</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Genérico</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C - H</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br>
              <a:rPr b="0" i="0" lang="en-US" sz="1400" u="none" cap="none" strike="noStrike">
                <a:solidFill>
                  <a:srgbClr val="000000"/>
                </a:solidFill>
                <a:latin typeface="Calibri"/>
                <a:ea typeface="Calibri"/>
                <a:cs typeface="Calibri"/>
                <a:sym typeface="Calibri"/>
              </a:rPr>
            </a:br>
            <a:endParaRPr/>
          </a:p>
        </p:txBody>
      </p:sp>
      <p:grpSp>
        <p:nvGrpSpPr>
          <p:cNvPr id="114" name="Google Shape;114;p11"/>
          <p:cNvGrpSpPr/>
          <p:nvPr/>
        </p:nvGrpSpPr>
        <p:grpSpPr>
          <a:xfrm>
            <a:off x="252573" y="1472658"/>
            <a:ext cx="2980516" cy="4543832"/>
            <a:chOff x="0" y="-1"/>
            <a:chExt cx="2980515" cy="4543831"/>
          </a:xfrm>
        </p:grpSpPr>
        <p:sp>
          <p:nvSpPr>
            <p:cNvPr id="115" name="Google Shape;115;p11"/>
            <p:cNvSpPr/>
            <p:nvPr/>
          </p:nvSpPr>
          <p:spPr>
            <a:xfrm>
              <a:off x="0" y="-1"/>
              <a:ext cx="2980515" cy="4543831"/>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1"/>
            <p:cNvSpPr txBox="1"/>
            <p:nvPr/>
          </p:nvSpPr>
          <p:spPr>
            <a:xfrm>
              <a:off x="78265" y="2081797"/>
              <a:ext cx="2823984"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17" name="Google Shape;117;p11"/>
          <p:cNvSpPr txBox="1"/>
          <p:nvPr/>
        </p:nvSpPr>
        <p:spPr>
          <a:xfrm>
            <a:off x="358669" y="2033503"/>
            <a:ext cx="2768320" cy="424497"/>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OBJETIVO DE APRENDIZAJE</a:t>
            </a:r>
            <a:endParaRPr/>
          </a:p>
        </p:txBody>
      </p:sp>
      <p:pic>
        <p:nvPicPr>
          <p:cNvPr descr="Imagen 27" id="118" name="Google Shape;118;p11"/>
          <p:cNvPicPr preferRelativeResize="0"/>
          <p:nvPr/>
        </p:nvPicPr>
        <p:blipFill rotWithShape="1">
          <a:blip r:embed="rId3">
            <a:alphaModFix/>
          </a:blip>
          <a:srcRect b="0" l="0" r="0" t="0"/>
          <a:stretch/>
        </p:blipFill>
        <p:spPr>
          <a:xfrm>
            <a:off x="1410121" y="1203013"/>
            <a:ext cx="702377" cy="669709"/>
          </a:xfrm>
          <a:prstGeom prst="rect">
            <a:avLst/>
          </a:prstGeom>
          <a:noFill/>
          <a:ln>
            <a:noFill/>
          </a:ln>
        </p:spPr>
      </p:pic>
      <p:grpSp>
        <p:nvGrpSpPr>
          <p:cNvPr id="119" name="Google Shape;119;p11"/>
          <p:cNvGrpSpPr/>
          <p:nvPr/>
        </p:nvGrpSpPr>
        <p:grpSpPr>
          <a:xfrm>
            <a:off x="3362219" y="1472658"/>
            <a:ext cx="2980517" cy="4543831"/>
            <a:chOff x="0" y="-1"/>
            <a:chExt cx="2980515" cy="4543829"/>
          </a:xfrm>
        </p:grpSpPr>
        <p:sp>
          <p:nvSpPr>
            <p:cNvPr id="120" name="Google Shape;120;p11"/>
            <p:cNvSpPr/>
            <p:nvPr/>
          </p:nvSpPr>
          <p:spPr>
            <a:xfrm>
              <a:off x="0" y="-1"/>
              <a:ext cx="2980515" cy="4543829"/>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1"/>
            <p:cNvSpPr txBox="1"/>
            <p:nvPr/>
          </p:nvSpPr>
          <p:spPr>
            <a:xfrm>
              <a:off x="78265" y="2081796"/>
              <a:ext cx="2823984"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22" name="Google Shape;122;p11"/>
          <p:cNvSpPr txBox="1"/>
          <p:nvPr/>
        </p:nvSpPr>
        <p:spPr>
          <a:xfrm>
            <a:off x="3561634" y="2499448"/>
            <a:ext cx="2781099" cy="1286607"/>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1 </a:t>
            </a:r>
            <a:r>
              <a:rPr b="0" i="0" lang="en-US" sz="1400" u="none" cap="none" strike="noStrike">
                <a:solidFill>
                  <a:srgbClr val="000000"/>
                </a:solidFill>
                <a:latin typeface="Calibri"/>
                <a:ea typeface="Calibri"/>
                <a:cs typeface="Calibri"/>
                <a:sym typeface="Calibri"/>
              </a:rPr>
              <a:t>Revisa las entradas de productos, confirmando la recepción de estos a través del uso de</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registros pertinentes y cumpliendo con la normativa vigente.</a:t>
            </a:r>
            <a:endParaRPr/>
          </a:p>
        </p:txBody>
      </p:sp>
      <p:sp>
        <p:nvSpPr>
          <p:cNvPr id="123" name="Google Shape;123;p11"/>
          <p:cNvSpPr txBox="1"/>
          <p:nvPr/>
        </p:nvSpPr>
        <p:spPr>
          <a:xfrm>
            <a:off x="3561636" y="2033503"/>
            <a:ext cx="2609186" cy="424497"/>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APRENDIZAJE ESPERADO</a:t>
            </a:r>
            <a:endParaRPr/>
          </a:p>
        </p:txBody>
      </p:sp>
      <p:pic>
        <p:nvPicPr>
          <p:cNvPr descr="Imagen 35" id="124" name="Google Shape;124;p11"/>
          <p:cNvPicPr preferRelativeResize="0"/>
          <p:nvPr/>
        </p:nvPicPr>
        <p:blipFill rotWithShape="1">
          <a:blip r:embed="rId4">
            <a:alphaModFix/>
          </a:blip>
          <a:srcRect b="0" l="0" r="0" t="0"/>
          <a:stretch/>
        </p:blipFill>
        <p:spPr>
          <a:xfrm>
            <a:off x="4539905" y="1203013"/>
            <a:ext cx="702378" cy="669709"/>
          </a:xfrm>
          <a:prstGeom prst="rect">
            <a:avLst/>
          </a:prstGeom>
          <a:noFill/>
          <a:ln>
            <a:noFill/>
          </a:ln>
        </p:spPr>
      </p:pic>
      <p:grpSp>
        <p:nvGrpSpPr>
          <p:cNvPr id="125" name="Google Shape;125;p11"/>
          <p:cNvGrpSpPr/>
          <p:nvPr/>
        </p:nvGrpSpPr>
        <p:grpSpPr>
          <a:xfrm>
            <a:off x="6473042" y="1472658"/>
            <a:ext cx="2980516" cy="4543831"/>
            <a:chOff x="0" y="-1"/>
            <a:chExt cx="2980515" cy="4543829"/>
          </a:xfrm>
        </p:grpSpPr>
        <p:sp>
          <p:nvSpPr>
            <p:cNvPr id="126" name="Google Shape;126;p11"/>
            <p:cNvSpPr/>
            <p:nvPr/>
          </p:nvSpPr>
          <p:spPr>
            <a:xfrm>
              <a:off x="0" y="-1"/>
              <a:ext cx="2980515" cy="4543829"/>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1"/>
            <p:cNvSpPr txBox="1"/>
            <p:nvPr/>
          </p:nvSpPr>
          <p:spPr>
            <a:xfrm>
              <a:off x="78265" y="2081796"/>
              <a:ext cx="2823984"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28" name="Google Shape;128;p11"/>
          <p:cNvSpPr txBox="1"/>
          <p:nvPr/>
        </p:nvSpPr>
        <p:spPr>
          <a:xfrm>
            <a:off x="6656437" y="2499448"/>
            <a:ext cx="2760338" cy="28868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1.4 </a:t>
            </a:r>
            <a:r>
              <a:rPr b="0" i="0" lang="en-US" sz="1400" u="none" cap="none" strike="noStrike">
                <a:solidFill>
                  <a:srgbClr val="000000"/>
                </a:solidFill>
                <a:latin typeface="Calibri"/>
                <a:ea typeface="Calibri"/>
                <a:cs typeface="Calibri"/>
                <a:sym typeface="Calibri"/>
              </a:rPr>
              <a:t>Planifica la reposición de productos de acuerdo a los datos obtenidos a partir de los sistemas de información y según instrucciones de superiores.</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Determina variables, relevantes al cotizar, para seleccionar de manera idónea según requerimientos de la organización.</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endParaRPr/>
          </a:p>
        </p:txBody>
      </p:sp>
      <p:sp>
        <p:nvSpPr>
          <p:cNvPr id="129" name="Google Shape;129;p11"/>
          <p:cNvSpPr txBox="1"/>
          <p:nvPr/>
        </p:nvSpPr>
        <p:spPr>
          <a:xfrm>
            <a:off x="6554516" y="2033503"/>
            <a:ext cx="2862262" cy="424497"/>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CRITERIOS DE EVALUACIÓN</a:t>
            </a:r>
            <a:endParaRPr/>
          </a:p>
        </p:txBody>
      </p:sp>
      <p:pic>
        <p:nvPicPr>
          <p:cNvPr descr="Imagen 39" id="130" name="Google Shape;130;p11"/>
          <p:cNvPicPr preferRelativeResize="0"/>
          <p:nvPr/>
        </p:nvPicPr>
        <p:blipFill rotWithShape="1">
          <a:blip r:embed="rId5">
            <a:alphaModFix/>
          </a:blip>
          <a:srcRect b="0" l="0" r="0" t="0"/>
          <a:stretch/>
        </p:blipFill>
        <p:spPr>
          <a:xfrm>
            <a:off x="7649550" y="1203013"/>
            <a:ext cx="702378" cy="669709"/>
          </a:xfrm>
          <a:prstGeom prst="rect">
            <a:avLst/>
          </a:prstGeom>
          <a:noFill/>
          <a:ln>
            <a:noFill/>
          </a:ln>
        </p:spPr>
      </p:pic>
      <p:pic>
        <p:nvPicPr>
          <p:cNvPr descr="Imagen 43" id="131" name="Google Shape;131;p11"/>
          <p:cNvPicPr preferRelativeResize="0"/>
          <p:nvPr/>
        </p:nvPicPr>
        <p:blipFill rotWithShape="1">
          <a:blip r:embed="rId6">
            <a:alphaModFix/>
          </a:blip>
          <a:srcRect b="0" l="0" r="0" t="0"/>
          <a:stretch/>
        </p:blipFill>
        <p:spPr>
          <a:xfrm flipH="1">
            <a:off x="3588296" y="3757726"/>
            <a:ext cx="3025213" cy="4082385"/>
          </a:xfrm>
          <a:prstGeom prst="rect">
            <a:avLst/>
          </a:prstGeom>
          <a:noFill/>
          <a:ln>
            <a:noFill/>
          </a:ln>
        </p:spPr>
      </p:pic>
      <p:pic>
        <p:nvPicPr>
          <p:cNvPr descr="Imagen 15" id="132" name="Google Shape;132;p11"/>
          <p:cNvPicPr preferRelativeResize="0"/>
          <p:nvPr/>
        </p:nvPicPr>
        <p:blipFill rotWithShape="1">
          <a:blip r:embed="rId7">
            <a:alphaModFix/>
          </a:blip>
          <a:srcRect b="0" l="0" r="0" t="0"/>
          <a:stretch/>
        </p:blipFill>
        <p:spPr>
          <a:xfrm flipH="1">
            <a:off x="511864" y="4448533"/>
            <a:ext cx="3103843" cy="24662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2"/>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38" name="Google Shape;138;p12"/>
          <p:cNvSpPr txBox="1"/>
          <p:nvPr/>
        </p:nvSpPr>
        <p:spPr>
          <a:xfrm>
            <a:off x="443015" y="6884689"/>
            <a:ext cx="266471" cy="317141"/>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4</a:t>
            </a:r>
            <a:endParaRPr/>
          </a:p>
        </p:txBody>
      </p:sp>
      <p:grpSp>
        <p:nvGrpSpPr>
          <p:cNvPr id="139" name="Google Shape;139;p12"/>
          <p:cNvGrpSpPr/>
          <p:nvPr/>
        </p:nvGrpSpPr>
        <p:grpSpPr>
          <a:xfrm>
            <a:off x="387045" y="3817830"/>
            <a:ext cx="4847957" cy="884033"/>
            <a:chOff x="-3" y="0"/>
            <a:chExt cx="4847955" cy="884031"/>
          </a:xfrm>
        </p:grpSpPr>
        <p:grpSp>
          <p:nvGrpSpPr>
            <p:cNvPr id="140" name="Google Shape;140;p12"/>
            <p:cNvGrpSpPr/>
            <p:nvPr/>
          </p:nvGrpSpPr>
          <p:grpSpPr>
            <a:xfrm>
              <a:off x="188181" y="0"/>
              <a:ext cx="4659771" cy="884031"/>
              <a:chOff x="0" y="0"/>
              <a:chExt cx="4659769" cy="884030"/>
            </a:xfrm>
          </p:grpSpPr>
          <p:sp>
            <p:nvSpPr>
              <p:cNvPr id="141" name="Google Shape;141;p12"/>
              <p:cNvSpPr/>
              <p:nvPr/>
            </p:nvSpPr>
            <p:spPr>
              <a:xfrm>
                <a:off x="0" y="0"/>
                <a:ext cx="4659769" cy="884030"/>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2"/>
              <p:cNvSpPr txBox="1"/>
              <p:nvPr/>
            </p:nvSpPr>
            <p:spPr>
              <a:xfrm>
                <a:off x="47918" y="251857"/>
                <a:ext cx="4563931" cy="380256"/>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43" name="Google Shape;143;p12"/>
            <p:cNvGrpSpPr/>
            <p:nvPr/>
          </p:nvGrpSpPr>
          <p:grpSpPr>
            <a:xfrm>
              <a:off x="-3" y="169126"/>
              <a:ext cx="391287" cy="536192"/>
              <a:chOff x="-1" y="0"/>
              <a:chExt cx="391285" cy="536190"/>
            </a:xfrm>
          </p:grpSpPr>
          <p:sp>
            <p:nvSpPr>
              <p:cNvPr id="144" name="Google Shape;144;p12"/>
              <p:cNvSpPr/>
              <p:nvPr/>
            </p:nvSpPr>
            <p:spPr>
              <a:xfrm>
                <a:off x="-1" y="84667"/>
                <a:ext cx="391285" cy="38597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2"/>
              <p:cNvSpPr txBox="1"/>
              <p:nvPr/>
            </p:nvSpPr>
            <p:spPr>
              <a:xfrm>
                <a:off x="9907" y="0"/>
                <a:ext cx="312339" cy="53619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146" name="Google Shape;146;p12"/>
            <p:cNvSpPr txBox="1"/>
            <p:nvPr/>
          </p:nvSpPr>
          <p:spPr>
            <a:xfrm>
              <a:off x="563036" y="234243"/>
              <a:ext cx="4119238" cy="392026"/>
            </a:xfrm>
            <a:prstGeom prst="rect">
              <a:avLst/>
            </a:prstGeom>
            <a:noFill/>
            <a:ln>
              <a:noFill/>
            </a:ln>
          </p:spPr>
          <p:txBody>
            <a:bodyPr anchorCtr="0" anchor="ctr"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Seleccionamos la más conveniente.</a:t>
              </a:r>
              <a:endParaRPr/>
            </a:p>
          </p:txBody>
        </p:sp>
      </p:grpSp>
      <p:grpSp>
        <p:nvGrpSpPr>
          <p:cNvPr id="147" name="Google Shape;147;p12"/>
          <p:cNvGrpSpPr/>
          <p:nvPr/>
        </p:nvGrpSpPr>
        <p:grpSpPr>
          <a:xfrm>
            <a:off x="376469" y="2844331"/>
            <a:ext cx="4847950" cy="884035"/>
            <a:chOff x="-1" y="-2"/>
            <a:chExt cx="4847949" cy="884034"/>
          </a:xfrm>
        </p:grpSpPr>
        <p:grpSp>
          <p:nvGrpSpPr>
            <p:cNvPr id="148" name="Google Shape;148;p12"/>
            <p:cNvGrpSpPr/>
            <p:nvPr/>
          </p:nvGrpSpPr>
          <p:grpSpPr>
            <a:xfrm>
              <a:off x="188179" y="-2"/>
              <a:ext cx="4659769" cy="884034"/>
              <a:chOff x="-1" y="-1"/>
              <a:chExt cx="4659767" cy="884032"/>
            </a:xfrm>
          </p:grpSpPr>
          <p:sp>
            <p:nvSpPr>
              <p:cNvPr id="149" name="Google Shape;149;p12"/>
              <p:cNvSpPr/>
              <p:nvPr/>
            </p:nvSpPr>
            <p:spPr>
              <a:xfrm>
                <a:off x="-1" y="-1"/>
                <a:ext cx="4659767" cy="884032"/>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2"/>
              <p:cNvSpPr txBox="1"/>
              <p:nvPr/>
            </p:nvSpPr>
            <p:spPr>
              <a:xfrm>
                <a:off x="47918" y="251858"/>
                <a:ext cx="4563929" cy="380256"/>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51" name="Google Shape;151;p12"/>
            <p:cNvGrpSpPr/>
            <p:nvPr/>
          </p:nvGrpSpPr>
          <p:grpSpPr>
            <a:xfrm>
              <a:off x="-1" y="169127"/>
              <a:ext cx="376367" cy="536192"/>
              <a:chOff x="-1" y="0"/>
              <a:chExt cx="376366" cy="536190"/>
            </a:xfrm>
          </p:grpSpPr>
          <p:sp>
            <p:nvSpPr>
              <p:cNvPr id="152" name="Google Shape;152;p12"/>
              <p:cNvSpPr/>
              <p:nvPr/>
            </p:nvSpPr>
            <p:spPr>
              <a:xfrm>
                <a:off x="-1" y="84667"/>
                <a:ext cx="376366" cy="38597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2"/>
              <p:cNvSpPr txBox="1"/>
              <p:nvPr/>
            </p:nvSpPr>
            <p:spPr>
              <a:xfrm>
                <a:off x="9528" y="0"/>
                <a:ext cx="300432" cy="53619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sp>
          <p:nvSpPr>
            <p:cNvPr id="154" name="Google Shape;154;p12"/>
            <p:cNvSpPr txBox="1"/>
            <p:nvPr/>
          </p:nvSpPr>
          <p:spPr>
            <a:xfrm>
              <a:off x="563036" y="103288"/>
              <a:ext cx="4129813" cy="677399"/>
            </a:xfrm>
            <a:prstGeom prst="rect">
              <a:avLst/>
            </a:prstGeom>
            <a:noFill/>
            <a:ln>
              <a:noFill/>
            </a:ln>
          </p:spPr>
          <p:txBody>
            <a:bodyPr anchorCtr="0" anchor="ctr"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Reconocimos la existencia de diversas fuentes de abastecimiento.</a:t>
              </a:r>
              <a:endParaRPr/>
            </a:p>
          </p:txBody>
        </p:sp>
      </p:grpSp>
      <p:sp>
        <p:nvSpPr>
          <p:cNvPr id="155" name="Google Shape;155;p12"/>
          <p:cNvSpPr/>
          <p:nvPr/>
        </p:nvSpPr>
        <p:spPr>
          <a:xfrm>
            <a:off x="5029067" y="3631684"/>
            <a:ext cx="696835" cy="696833"/>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6" name="Google Shape;156;p12"/>
          <p:cNvSpPr txBox="1"/>
          <p:nvPr/>
        </p:nvSpPr>
        <p:spPr>
          <a:xfrm>
            <a:off x="376470" y="1265970"/>
            <a:ext cx="8954267" cy="536191"/>
          </a:xfrm>
          <a:prstGeom prst="rect">
            <a:avLst/>
          </a:prstGeom>
          <a:noFill/>
          <a:ln>
            <a:noFill/>
          </a:ln>
        </p:spPr>
        <p:txBody>
          <a:bodyPr anchorCtr="0" anchor="ctr" bIns="91425" lIns="91425" spcFirstLastPara="1" rIns="91425" wrap="square" tIns="9142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APRENDIMOS LA ACTIVIDAD ANTERIOR?</a:t>
            </a:r>
            <a:endParaRPr/>
          </a:p>
        </p:txBody>
      </p:sp>
      <p:sp>
        <p:nvSpPr>
          <p:cNvPr id="157" name="Google Shape;157;p12"/>
          <p:cNvSpPr txBox="1"/>
          <p:nvPr/>
        </p:nvSpPr>
        <p:spPr>
          <a:xfrm>
            <a:off x="575228" y="2254629"/>
            <a:ext cx="4780415" cy="424520"/>
          </a:xfrm>
          <a:prstGeom prst="rect">
            <a:avLst/>
          </a:prstGeom>
          <a:noFill/>
          <a:ln>
            <a:noFill/>
          </a:ln>
        </p:spPr>
        <p:txBody>
          <a:bodyPr anchorCtr="0" anchor="ctr" bIns="91425" lIns="91425" spcFirstLastPara="1" rIns="91425" wrap="square" tIns="91425">
            <a:spAutoFit/>
          </a:bodyPr>
          <a:lstStyle/>
          <a:p>
            <a:pPr indent="0" lvl="0" marL="0" marR="0" rtl="0" algn="l">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FUENTES DE ABASTECIMIENTO</a:t>
            </a:r>
            <a:endParaRPr/>
          </a:p>
        </p:txBody>
      </p:sp>
      <p:grpSp>
        <p:nvGrpSpPr>
          <p:cNvPr id="158" name="Google Shape;158;p12"/>
          <p:cNvGrpSpPr/>
          <p:nvPr/>
        </p:nvGrpSpPr>
        <p:grpSpPr>
          <a:xfrm>
            <a:off x="395173" y="4791321"/>
            <a:ext cx="4847949" cy="884034"/>
            <a:chOff x="-2" y="-2"/>
            <a:chExt cx="4847949" cy="884033"/>
          </a:xfrm>
        </p:grpSpPr>
        <p:grpSp>
          <p:nvGrpSpPr>
            <p:cNvPr id="159" name="Google Shape;159;p12"/>
            <p:cNvGrpSpPr/>
            <p:nvPr/>
          </p:nvGrpSpPr>
          <p:grpSpPr>
            <a:xfrm>
              <a:off x="188178" y="-2"/>
              <a:ext cx="4659769" cy="884033"/>
              <a:chOff x="-1" y="-1"/>
              <a:chExt cx="4659767" cy="884031"/>
            </a:xfrm>
          </p:grpSpPr>
          <p:sp>
            <p:nvSpPr>
              <p:cNvPr id="160" name="Google Shape;160;p12"/>
              <p:cNvSpPr/>
              <p:nvPr/>
            </p:nvSpPr>
            <p:spPr>
              <a:xfrm>
                <a:off x="-1" y="-1"/>
                <a:ext cx="4659767" cy="88403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2"/>
              <p:cNvSpPr txBox="1"/>
              <p:nvPr/>
            </p:nvSpPr>
            <p:spPr>
              <a:xfrm>
                <a:off x="47917" y="251857"/>
                <a:ext cx="4563930" cy="380257"/>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62" name="Google Shape;162;p12"/>
            <p:cNvGrpSpPr/>
            <p:nvPr/>
          </p:nvGrpSpPr>
          <p:grpSpPr>
            <a:xfrm>
              <a:off x="-2" y="169125"/>
              <a:ext cx="376368" cy="536193"/>
              <a:chOff x="0" y="-1"/>
              <a:chExt cx="376366" cy="536191"/>
            </a:xfrm>
          </p:grpSpPr>
          <p:sp>
            <p:nvSpPr>
              <p:cNvPr id="163" name="Google Shape;163;p12"/>
              <p:cNvSpPr/>
              <p:nvPr/>
            </p:nvSpPr>
            <p:spPr>
              <a:xfrm>
                <a:off x="0" y="84667"/>
                <a:ext cx="376366" cy="38597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2"/>
              <p:cNvSpPr txBox="1"/>
              <p:nvPr/>
            </p:nvSpPr>
            <p:spPr>
              <a:xfrm>
                <a:off x="9528" y="-1"/>
                <a:ext cx="300433" cy="536191"/>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sp>
          <p:nvSpPr>
            <p:cNvPr id="165" name="Google Shape;165;p12"/>
            <p:cNvSpPr txBox="1"/>
            <p:nvPr/>
          </p:nvSpPr>
          <p:spPr>
            <a:xfrm>
              <a:off x="563036" y="234242"/>
              <a:ext cx="3962196" cy="392026"/>
            </a:xfrm>
            <a:prstGeom prst="rect">
              <a:avLst/>
            </a:prstGeom>
            <a:noFill/>
            <a:ln>
              <a:noFill/>
            </a:ln>
          </p:spPr>
          <p:txBody>
            <a:bodyPr anchorCtr="0" anchor="ctr"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Evaluamos las fuentes de abastecimiento.</a:t>
              </a:r>
              <a:endParaRPr/>
            </a:p>
          </p:txBody>
        </p:sp>
      </p:grpSp>
      <p:pic>
        <p:nvPicPr>
          <p:cNvPr descr="Google Shape;167;p12" id="166" name="Google Shape;166;p12"/>
          <p:cNvPicPr preferRelativeResize="0"/>
          <p:nvPr/>
        </p:nvPicPr>
        <p:blipFill rotWithShape="1">
          <a:blip r:embed="rId3">
            <a:alphaModFix/>
          </a:blip>
          <a:srcRect b="0" l="0" r="0" t="0"/>
          <a:stretch/>
        </p:blipFill>
        <p:spPr>
          <a:xfrm>
            <a:off x="4872904" y="2514207"/>
            <a:ext cx="4830358" cy="4576403"/>
          </a:xfrm>
          <a:prstGeom prst="rect">
            <a:avLst/>
          </a:prstGeom>
          <a:noFill/>
          <a:ln>
            <a:noFill/>
          </a:ln>
        </p:spPr>
      </p:pic>
      <p:sp>
        <p:nvSpPr>
          <p:cNvPr id="167" name="Google Shape;167;p12"/>
          <p:cNvSpPr txBox="1"/>
          <p:nvPr/>
        </p:nvSpPr>
        <p:spPr>
          <a:xfrm>
            <a:off x="366944" y="1111303"/>
            <a:ext cx="4702375" cy="372284"/>
          </a:xfrm>
          <a:prstGeom prst="rect">
            <a:avLst/>
          </a:prstGeom>
          <a:noFill/>
          <a:ln>
            <a:noFill/>
          </a:ln>
        </p:spPr>
        <p:txBody>
          <a:bodyPr anchorCtr="0" anchor="ctr" bIns="91450" lIns="91450" spcFirstLastPara="1" rIns="91450" wrap="square" tIns="9145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RECORDEMOS</a:t>
            </a:r>
            <a:endParaRPr/>
          </a:p>
        </p:txBody>
      </p:sp>
      <p:grpSp>
        <p:nvGrpSpPr>
          <p:cNvPr id="168" name="Google Shape;168;p12"/>
          <p:cNvGrpSpPr/>
          <p:nvPr/>
        </p:nvGrpSpPr>
        <p:grpSpPr>
          <a:xfrm>
            <a:off x="395172" y="5766304"/>
            <a:ext cx="4895865" cy="884034"/>
            <a:chOff x="-2" y="-2"/>
            <a:chExt cx="4895864" cy="884033"/>
          </a:xfrm>
        </p:grpSpPr>
        <p:grpSp>
          <p:nvGrpSpPr>
            <p:cNvPr id="169" name="Google Shape;169;p12"/>
            <p:cNvGrpSpPr/>
            <p:nvPr/>
          </p:nvGrpSpPr>
          <p:grpSpPr>
            <a:xfrm>
              <a:off x="188178" y="-2"/>
              <a:ext cx="4659769" cy="884033"/>
              <a:chOff x="-1" y="-1"/>
              <a:chExt cx="4659767" cy="884031"/>
            </a:xfrm>
          </p:grpSpPr>
          <p:sp>
            <p:nvSpPr>
              <p:cNvPr id="170" name="Google Shape;170;p12"/>
              <p:cNvSpPr/>
              <p:nvPr/>
            </p:nvSpPr>
            <p:spPr>
              <a:xfrm>
                <a:off x="-1" y="-1"/>
                <a:ext cx="4659767" cy="88403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2"/>
              <p:cNvSpPr txBox="1"/>
              <p:nvPr/>
            </p:nvSpPr>
            <p:spPr>
              <a:xfrm>
                <a:off x="47917" y="251857"/>
                <a:ext cx="4563930" cy="380257"/>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72" name="Google Shape;172;p12"/>
            <p:cNvGrpSpPr/>
            <p:nvPr/>
          </p:nvGrpSpPr>
          <p:grpSpPr>
            <a:xfrm>
              <a:off x="-2" y="169125"/>
              <a:ext cx="376368" cy="536193"/>
              <a:chOff x="-1" y="-1"/>
              <a:chExt cx="376366" cy="536191"/>
            </a:xfrm>
          </p:grpSpPr>
          <p:sp>
            <p:nvSpPr>
              <p:cNvPr id="173" name="Google Shape;173;p12"/>
              <p:cNvSpPr/>
              <p:nvPr/>
            </p:nvSpPr>
            <p:spPr>
              <a:xfrm>
                <a:off x="-1" y="84667"/>
                <a:ext cx="376366" cy="38597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2"/>
              <p:cNvSpPr txBox="1"/>
              <p:nvPr/>
            </p:nvSpPr>
            <p:spPr>
              <a:xfrm>
                <a:off x="9528" y="-1"/>
                <a:ext cx="300432" cy="536191"/>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4</a:t>
                </a:r>
                <a:endParaRPr/>
              </a:p>
            </p:txBody>
          </p:sp>
        </p:grpSp>
        <p:sp>
          <p:nvSpPr>
            <p:cNvPr id="175" name="Google Shape;175;p12"/>
            <p:cNvSpPr txBox="1"/>
            <p:nvPr/>
          </p:nvSpPr>
          <p:spPr>
            <a:xfrm>
              <a:off x="563036" y="91557"/>
              <a:ext cx="4332826" cy="677399"/>
            </a:xfrm>
            <a:prstGeom prst="rect">
              <a:avLst/>
            </a:prstGeom>
            <a:noFill/>
            <a:ln>
              <a:noFill/>
            </a:ln>
          </p:spPr>
          <p:txBody>
            <a:bodyPr anchorCtr="0" anchor="ctr"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Identificamos cómo las instituciones del estado buscan fuentes de abastecimiento.</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3"/>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81" name="Google Shape;181;p13"/>
          <p:cNvGrpSpPr/>
          <p:nvPr/>
        </p:nvGrpSpPr>
        <p:grpSpPr>
          <a:xfrm>
            <a:off x="283691" y="3646789"/>
            <a:ext cx="8923939" cy="2429789"/>
            <a:chOff x="-1" y="0"/>
            <a:chExt cx="8923937" cy="2429787"/>
          </a:xfrm>
        </p:grpSpPr>
        <p:sp>
          <p:nvSpPr>
            <p:cNvPr id="182" name="Google Shape;182;p13"/>
            <p:cNvSpPr/>
            <p:nvPr/>
          </p:nvSpPr>
          <p:spPr>
            <a:xfrm>
              <a:off x="-1" y="0"/>
              <a:ext cx="8923937" cy="2429787"/>
            </a:xfrm>
            <a:prstGeom prst="roundRect">
              <a:avLst>
                <a:gd fmla="val 9642" name="adj"/>
              </a:avLst>
            </a:prstGeom>
            <a:solidFill>
              <a:srgbClr val="F9EBD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3"/>
            <p:cNvSpPr txBox="1"/>
            <p:nvPr/>
          </p:nvSpPr>
          <p:spPr>
            <a:xfrm>
              <a:off x="68617" y="1024775"/>
              <a:ext cx="8786702" cy="38023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84" name="Google Shape;184;p13"/>
          <p:cNvSpPr txBox="1"/>
          <p:nvPr/>
        </p:nvSpPr>
        <p:spPr>
          <a:xfrm>
            <a:off x="86120" y="6485319"/>
            <a:ext cx="5090164" cy="30059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¡Muy bien!, </a:t>
            </a:r>
            <a:r>
              <a:rPr b="0" i="0" lang="en-US" sz="1600" u="none" cap="none" strike="noStrike">
                <a:solidFill>
                  <a:srgbClr val="000000"/>
                </a:solidFill>
                <a:latin typeface="Calibri"/>
                <a:ea typeface="Calibri"/>
                <a:cs typeface="Calibri"/>
                <a:sym typeface="Calibri"/>
              </a:rPr>
              <a:t>ahora sigamos profundizando. </a:t>
            </a:r>
            <a:endParaRPr/>
          </a:p>
        </p:txBody>
      </p:sp>
      <p:sp>
        <p:nvSpPr>
          <p:cNvPr id="185" name="Google Shape;185;p13"/>
          <p:cNvSpPr txBox="1"/>
          <p:nvPr/>
        </p:nvSpPr>
        <p:spPr>
          <a:xfrm>
            <a:off x="376470" y="1265970"/>
            <a:ext cx="8954267" cy="536191"/>
          </a:xfrm>
          <a:prstGeom prst="rect">
            <a:avLst/>
          </a:prstGeom>
          <a:noFill/>
          <a:ln>
            <a:noFill/>
          </a:ln>
        </p:spPr>
        <p:txBody>
          <a:bodyPr anchorCtr="0" anchor="ctr" bIns="91425" lIns="91425" spcFirstLastPara="1" rIns="91425" wrap="square" tIns="9142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APRENDIMOS LA ACTIVIDAD ANTERIOR?</a:t>
            </a:r>
            <a:endParaRPr/>
          </a:p>
        </p:txBody>
      </p:sp>
      <p:sp>
        <p:nvSpPr>
          <p:cNvPr id="186" name="Google Shape;186;p13"/>
          <p:cNvSpPr txBox="1"/>
          <p:nvPr/>
        </p:nvSpPr>
        <p:spPr>
          <a:xfrm>
            <a:off x="366944" y="1111303"/>
            <a:ext cx="4702375" cy="372284"/>
          </a:xfrm>
          <a:prstGeom prst="rect">
            <a:avLst/>
          </a:prstGeom>
          <a:noFill/>
          <a:ln>
            <a:noFill/>
          </a:ln>
        </p:spPr>
        <p:txBody>
          <a:bodyPr anchorCtr="0" anchor="ctr" bIns="91450" lIns="91450" spcFirstLastPara="1" rIns="91450" wrap="square" tIns="9145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RECORDEMOS</a:t>
            </a:r>
            <a:endParaRPr/>
          </a:p>
        </p:txBody>
      </p:sp>
      <p:sp>
        <p:nvSpPr>
          <p:cNvPr id="187" name="Google Shape;187;p13"/>
          <p:cNvSpPr txBox="1"/>
          <p:nvPr/>
        </p:nvSpPr>
        <p:spPr>
          <a:xfrm>
            <a:off x="762174" y="3834008"/>
            <a:ext cx="7951935" cy="2078592"/>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revisar los aprendizajes trabajados en la actividad anterior. Los invito a reunirse en grupos de tres integrantes y  realizar la siguiente actividad.</a:t>
            </a:r>
            <a:endParaRPr/>
          </a:p>
          <a:p>
            <a:pPr indent="0" lvl="0" marL="0" marR="0" rtl="0" algn="just">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Supongamos que una empresa de vehículos eléctricos (*) quiere instalar en Chile una fábrica de baterías, porque le interesa estar cerca de las </a:t>
            </a:r>
            <a:r>
              <a:rPr b="1" i="0" lang="en-US" sz="1600" u="none" cap="none" strike="noStrike">
                <a:solidFill>
                  <a:srgbClr val="000000"/>
                </a:solidFill>
                <a:latin typeface="Calibri"/>
                <a:ea typeface="Calibri"/>
                <a:cs typeface="Calibri"/>
                <a:sym typeface="Calibri"/>
              </a:rPr>
              <a:t>fuentes de abastecimiento</a:t>
            </a:r>
            <a:r>
              <a:rPr b="0" i="0" lang="en-US" sz="1600" u="none" cap="none" strike="noStrike">
                <a:solidFill>
                  <a:srgbClr val="000000"/>
                </a:solidFill>
                <a:latin typeface="Calibri"/>
                <a:ea typeface="Calibri"/>
                <a:cs typeface="Calibri"/>
                <a:sym typeface="Calibri"/>
              </a:rPr>
              <a:t> de litio.  De acuerdo a los antecedentes presentados, responda lo siguiente:</a:t>
            </a:r>
            <a:endParaRPr/>
          </a:p>
          <a:p>
            <a:pPr indent="0" lvl="0" marL="0" marR="0" rtl="0" algn="just">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¿Dónde se encuentran en nuestro país estas minas, para sugerirle alguna ciudad donde instalar su fábrica? </a:t>
            </a:r>
            <a:endParaRPr/>
          </a:p>
        </p:txBody>
      </p:sp>
      <p:grpSp>
        <p:nvGrpSpPr>
          <p:cNvPr id="188" name="Google Shape;188;p13"/>
          <p:cNvGrpSpPr/>
          <p:nvPr/>
        </p:nvGrpSpPr>
        <p:grpSpPr>
          <a:xfrm>
            <a:off x="309094" y="1872355"/>
            <a:ext cx="8924439" cy="1596639"/>
            <a:chOff x="0" y="0"/>
            <a:chExt cx="8924438" cy="1596637"/>
          </a:xfrm>
        </p:grpSpPr>
        <p:sp>
          <p:nvSpPr>
            <p:cNvPr id="189" name="Google Shape;189;p13"/>
            <p:cNvSpPr/>
            <p:nvPr/>
          </p:nvSpPr>
          <p:spPr>
            <a:xfrm>
              <a:off x="0" y="0"/>
              <a:ext cx="8924438" cy="1596637"/>
            </a:xfrm>
            <a:prstGeom prst="roundRect">
              <a:avLst>
                <a:gd fmla="val 886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90" name="Google Shape;190;p13"/>
            <p:cNvSpPr txBox="1"/>
            <p:nvPr/>
          </p:nvSpPr>
          <p:spPr>
            <a:xfrm>
              <a:off x="70904" y="612180"/>
              <a:ext cx="8782626" cy="372232"/>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    </a:t>
              </a:r>
              <a:endParaRPr/>
            </a:p>
          </p:txBody>
        </p:sp>
      </p:grpSp>
      <p:sp>
        <p:nvSpPr>
          <p:cNvPr id="191" name="Google Shape;191;p13"/>
          <p:cNvSpPr txBox="1"/>
          <p:nvPr/>
        </p:nvSpPr>
        <p:spPr>
          <a:xfrm>
            <a:off x="728655" y="1956775"/>
            <a:ext cx="7207610" cy="1408027"/>
          </a:xfrm>
          <a:prstGeom prst="rect">
            <a:avLst/>
          </a:prstGeom>
          <a:noFill/>
          <a:ln>
            <a:noFill/>
          </a:ln>
        </p:spPr>
        <p:txBody>
          <a:bodyPr anchorCtr="0" anchor="ctr" bIns="91425" lIns="91425" spcFirstLastPara="1" rIns="91425" wrap="square" tIns="91425">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Reconocimos las existencias de diversas fuentes de abastecimiento.</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Seleccionamos la más conveniente.</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Evaluamos fuentes de abastecimiento.</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Y finalmente identificamos cómo las instituciones del Estado buscan fuentes de abastecimiento.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4"/>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97" name="Google Shape;197;p14"/>
          <p:cNvGrpSpPr/>
          <p:nvPr/>
        </p:nvGrpSpPr>
        <p:grpSpPr>
          <a:xfrm>
            <a:off x="306279" y="1790687"/>
            <a:ext cx="8517438" cy="4564548"/>
            <a:chOff x="0" y="-1"/>
            <a:chExt cx="8517437" cy="4564546"/>
          </a:xfrm>
        </p:grpSpPr>
        <p:sp>
          <p:nvSpPr>
            <p:cNvPr id="198" name="Google Shape;198;p14"/>
            <p:cNvSpPr/>
            <p:nvPr/>
          </p:nvSpPr>
          <p:spPr>
            <a:xfrm>
              <a:off x="0" y="-1"/>
              <a:ext cx="8517437" cy="4564546"/>
            </a:xfrm>
            <a:prstGeom prst="roundRect">
              <a:avLst>
                <a:gd fmla="val 5934" name="adj"/>
              </a:avLst>
            </a:prstGeom>
            <a:solidFill>
              <a:srgbClr val="F9EBD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4"/>
            <p:cNvSpPr txBox="1"/>
            <p:nvPr/>
          </p:nvSpPr>
          <p:spPr>
            <a:xfrm>
              <a:off x="67671" y="2092084"/>
              <a:ext cx="8382091" cy="380257"/>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00" name="Google Shape;200;p14"/>
          <p:cNvSpPr txBox="1"/>
          <p:nvPr/>
        </p:nvSpPr>
        <p:spPr>
          <a:xfrm>
            <a:off x="670139" y="1844888"/>
            <a:ext cx="7789710" cy="4456027"/>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Reúnete en grupos de tres integrantes, y lee atentamente.</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Tu familia va a comprar un computador portátil. Te piden a ti que investigues y sugieras el que más les conviene. Luego de averiguar en distintas tiendas, llegas a 3 modelos:</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El primero tiene pantalla touch, viene con un lápiz especial para usarla, tiene un buen disco duro, y cuesta más caro (es el que más te sirve para estudiar).</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El segundo tiene pantalla normal, una buena tarjeta de video y sonido para una mejor experiencia con juegos y películas, pero un disco duro pequeño. Precio medio (un integrante de tu familia es fanático de los juegos; sería feliz con este).</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El tercero es el más económico y no tiene mucho que lo destaque, excepto </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que tiene el disco duro más grande y viene con un año gratis de internet (otra integrante baja software y videos continuamente desde la web; ella vería </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con muy buenos ojos esta alternativa).</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uso que le dará cada integrante de la familia es distinto, de modo que no es </a:t>
            </a:r>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fácil definir cuál es el que mejor se adapta a todos</a:t>
            </a:r>
            <a:r>
              <a:rPr b="1" i="0" lang="en-US" sz="1600" u="none" cap="none" strike="noStrike">
                <a:solidFill>
                  <a:srgbClr val="000000"/>
                </a:solidFill>
                <a:latin typeface="Calibri"/>
                <a:ea typeface="Calibri"/>
                <a:cs typeface="Calibri"/>
                <a:sym typeface="Calibri"/>
              </a:rPr>
              <a:t>. </a:t>
            </a:r>
            <a:r>
              <a:rPr b="1" i="0" lang="en-US" sz="1600" u="none" cap="none" strike="noStrike">
                <a:solidFill>
                  <a:srgbClr val="ED6B00"/>
                </a:solidFill>
                <a:latin typeface="Calibri"/>
                <a:ea typeface="Calibri"/>
                <a:cs typeface="Calibri"/>
                <a:sym typeface="Calibri"/>
              </a:rPr>
              <a:t>¿Qué se te ocurre?</a:t>
            </a:r>
            <a:endParaRPr/>
          </a:p>
        </p:txBody>
      </p:sp>
      <p:sp>
        <p:nvSpPr>
          <p:cNvPr id="201" name="Google Shape;201;p14"/>
          <p:cNvSpPr txBox="1"/>
          <p:nvPr/>
        </p:nvSpPr>
        <p:spPr>
          <a:xfrm>
            <a:off x="456363" y="1034214"/>
            <a:ext cx="7106254" cy="444793"/>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MOTIVACIÓN</a:t>
            </a:r>
            <a:endParaRPr/>
          </a:p>
        </p:txBody>
      </p:sp>
      <p:pic>
        <p:nvPicPr>
          <p:cNvPr descr="Image" id="202" name="Google Shape;202;p14"/>
          <p:cNvPicPr preferRelativeResize="0"/>
          <p:nvPr/>
        </p:nvPicPr>
        <p:blipFill rotWithShape="1">
          <a:blip r:embed="rId3">
            <a:alphaModFix/>
          </a:blip>
          <a:srcRect b="0" l="0" r="0" t="0"/>
          <a:stretch/>
        </p:blipFill>
        <p:spPr>
          <a:xfrm>
            <a:off x="6818796" y="5130536"/>
            <a:ext cx="2335348" cy="28599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5"/>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208" name="Google Shape;208;p15"/>
          <p:cNvGrpSpPr/>
          <p:nvPr/>
        </p:nvGrpSpPr>
        <p:grpSpPr>
          <a:xfrm>
            <a:off x="431664" y="2179495"/>
            <a:ext cx="7730208" cy="4564547"/>
            <a:chOff x="0" y="-1"/>
            <a:chExt cx="7730206" cy="4564545"/>
          </a:xfrm>
        </p:grpSpPr>
        <p:sp>
          <p:nvSpPr>
            <p:cNvPr id="209" name="Google Shape;209;p15"/>
            <p:cNvSpPr/>
            <p:nvPr/>
          </p:nvSpPr>
          <p:spPr>
            <a:xfrm>
              <a:off x="0" y="-1"/>
              <a:ext cx="7730206" cy="4564545"/>
            </a:xfrm>
            <a:prstGeom prst="roundRect">
              <a:avLst>
                <a:gd fmla="val 5934" name="adj"/>
              </a:avLst>
            </a:prstGeom>
            <a:solidFill>
              <a:srgbClr val="F9EBD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5"/>
            <p:cNvSpPr txBox="1"/>
            <p:nvPr/>
          </p:nvSpPr>
          <p:spPr>
            <a:xfrm>
              <a:off x="61416" y="2092084"/>
              <a:ext cx="7607370" cy="380256"/>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11" name="Google Shape;211;p15"/>
          <p:cNvSpPr txBox="1"/>
          <p:nvPr/>
        </p:nvSpPr>
        <p:spPr>
          <a:xfrm>
            <a:off x="795525" y="2614697"/>
            <a:ext cx="6799075" cy="3694027"/>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Calibri"/>
              <a:buNone/>
            </a:pPr>
            <a:r>
              <a:rPr b="0" i="1" lang="en-US" sz="1600" u="none" cap="none" strike="noStrike">
                <a:solidFill>
                  <a:srgbClr val="000000"/>
                </a:solidFill>
                <a:latin typeface="Calibri"/>
                <a:ea typeface="Calibri"/>
                <a:cs typeface="Calibri"/>
                <a:sym typeface="Calibri"/>
              </a:rPr>
              <a:t>(*) La mayor empresa automotriz dedicada 100% a vehículos eléctricos (desde el año 2003) es TESLA. Su principal accionista, Elon Musk, es un brillante empresario, en cuya personalidad se dice que estaría inspirado al personaje de Tony Stark (Iron Man) de la película The Avengers. Él lidera también, por ejemplo, la empresa SpaceX, pensada en desarrollar el turismo espacial, pero que pretende llegar a Marte. </a:t>
            </a:r>
            <a:endParaRPr/>
          </a:p>
          <a:p>
            <a:pPr indent="0" lvl="0" marL="0" marR="0" rtl="0" algn="l">
              <a:lnSpc>
                <a:spcPct val="100000"/>
              </a:lnSpc>
              <a:spcBef>
                <a:spcPts val="0"/>
              </a:spcBef>
              <a:spcAft>
                <a:spcPts val="0"/>
              </a:spcAft>
              <a:buClr>
                <a:srgbClr val="000000"/>
              </a:buClr>
              <a:buSzPts val="1600"/>
              <a:buFont typeface="Calibri"/>
              <a:buNone/>
            </a:pPr>
            <a:r>
              <a:t/>
            </a:r>
            <a:endParaRPr b="0" i="1"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1" lang="en-US" sz="1600" u="none" cap="none" strike="noStrike">
                <a:solidFill>
                  <a:srgbClr val="000000"/>
                </a:solidFill>
                <a:latin typeface="Calibri"/>
                <a:ea typeface="Calibri"/>
                <a:cs typeface="Calibri"/>
                <a:sym typeface="Calibri"/>
              </a:rPr>
              <a:t>Más datos interesantes sobre Elon Musk:</a:t>
            </a:r>
            <a:endParaRPr/>
          </a:p>
          <a:p>
            <a:pPr indent="0" lvl="0" marL="0" marR="0" rtl="0" algn="l">
              <a:lnSpc>
                <a:spcPct val="100000"/>
              </a:lnSpc>
              <a:spcBef>
                <a:spcPts val="0"/>
              </a:spcBef>
              <a:spcAft>
                <a:spcPts val="0"/>
              </a:spcAft>
              <a:buClr>
                <a:srgbClr val="000000"/>
              </a:buClr>
              <a:buSzPts val="1600"/>
              <a:buFont typeface="Calibri"/>
              <a:buNone/>
            </a:pPr>
            <a:r>
              <a:t/>
            </a:r>
            <a:endParaRPr b="0" i="1"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1" lang="en-US" sz="1600" u="none" cap="none" strike="noStrike">
                <a:solidFill>
                  <a:srgbClr val="000000"/>
                </a:solidFill>
                <a:latin typeface="Calibri"/>
                <a:ea typeface="Calibri"/>
                <a:cs typeface="Calibri"/>
                <a:sym typeface="Calibri"/>
              </a:rPr>
              <a:t>Le puso Tesla a la empresa de vehículos eléctricos en honor al inventor Nikola Tesla, un genio que ha sido opacado en los libros de historia por Tomás Edison (ver película “Una Guerra Brillante”, de 2017).</a:t>
            </a:r>
            <a:endParaRPr/>
          </a:p>
          <a:p>
            <a:pPr indent="-184150" lvl="0" marL="285750" marR="0" rtl="0" algn="l">
              <a:lnSpc>
                <a:spcPct val="100000"/>
              </a:lnSpc>
              <a:spcBef>
                <a:spcPts val="0"/>
              </a:spcBef>
              <a:spcAft>
                <a:spcPts val="0"/>
              </a:spcAft>
              <a:buClr>
                <a:srgbClr val="000000"/>
              </a:buClr>
              <a:buSzPts val="1600"/>
              <a:buFont typeface="Arial"/>
              <a:buNone/>
            </a:pPr>
            <a:r>
              <a:t/>
            </a:r>
            <a:endParaRPr b="0" i="1"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1" lang="en-US" sz="1600" u="none" cap="none" strike="noStrike">
                <a:solidFill>
                  <a:srgbClr val="000000"/>
                </a:solidFill>
                <a:latin typeface="Calibri"/>
                <a:ea typeface="Calibri"/>
                <a:cs typeface="Calibri"/>
                <a:sym typeface="Calibri"/>
              </a:rPr>
              <a:t>En mayo de 2020 nació su sexto hijo, al quien le puso por nombre: </a:t>
            </a:r>
            <a:r>
              <a:rPr b="1" i="1" lang="en-US" sz="1600" u="none" cap="none" strike="noStrike">
                <a:solidFill>
                  <a:srgbClr val="ED6B00"/>
                </a:solidFill>
                <a:latin typeface="Calibri"/>
                <a:ea typeface="Calibri"/>
                <a:cs typeface="Calibri"/>
                <a:sym typeface="Calibri"/>
              </a:rPr>
              <a:t>X Æ A-12</a:t>
            </a:r>
            <a:r>
              <a:rPr b="0" i="1" lang="en-US" sz="1600" u="none" cap="none" strike="noStrike">
                <a:solidFill>
                  <a:srgbClr val="ED6B00"/>
                </a:solidFill>
                <a:latin typeface="Calibri"/>
                <a:ea typeface="Calibri"/>
                <a:cs typeface="Calibri"/>
                <a:sym typeface="Calibri"/>
              </a:rPr>
              <a:t> </a:t>
            </a:r>
            <a:endParaRPr/>
          </a:p>
        </p:txBody>
      </p:sp>
      <p:sp>
        <p:nvSpPr>
          <p:cNvPr id="212" name="Google Shape;212;p15"/>
          <p:cNvSpPr txBox="1"/>
          <p:nvPr/>
        </p:nvSpPr>
        <p:spPr>
          <a:xfrm>
            <a:off x="715491" y="1368574"/>
            <a:ext cx="7106254" cy="444792"/>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MOTIVACIÓN</a:t>
            </a:r>
            <a:endParaRPr/>
          </a:p>
        </p:txBody>
      </p:sp>
      <p:pic>
        <p:nvPicPr>
          <p:cNvPr descr="Image" id="213" name="Google Shape;213;p15"/>
          <p:cNvPicPr preferRelativeResize="0"/>
          <p:nvPr/>
        </p:nvPicPr>
        <p:blipFill rotWithShape="1">
          <a:blip r:embed="rId3">
            <a:alphaModFix/>
          </a:blip>
          <a:srcRect b="0" l="0" r="0" t="0"/>
          <a:stretch/>
        </p:blipFill>
        <p:spPr>
          <a:xfrm>
            <a:off x="6977615" y="4466113"/>
            <a:ext cx="2335348" cy="28599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6"/>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19" name="Google Shape;219;p16"/>
          <p:cNvSpPr txBox="1"/>
          <p:nvPr/>
        </p:nvSpPr>
        <p:spPr>
          <a:xfrm>
            <a:off x="4109576" y="2664933"/>
            <a:ext cx="4840957"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Al término de la actividad estarás en condiciones de:</a:t>
            </a:r>
            <a:endParaRPr/>
          </a:p>
        </p:txBody>
      </p:sp>
      <p:sp>
        <p:nvSpPr>
          <p:cNvPr id="220" name="Google Shape;220;p16"/>
          <p:cNvSpPr txBox="1"/>
          <p:nvPr/>
        </p:nvSpPr>
        <p:spPr>
          <a:xfrm>
            <a:off x="375973" y="1760907"/>
            <a:ext cx="4997503" cy="431590"/>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SELECCIONANDO </a:t>
            </a:r>
            <a:r>
              <a:rPr b="1" i="0" lang="en-US" sz="2000" u="none" cap="none" strike="noStrike">
                <a:solidFill>
                  <a:srgbClr val="ED6B00"/>
                </a:solidFill>
                <a:latin typeface="Calibri"/>
                <a:ea typeface="Calibri"/>
                <a:cs typeface="Calibri"/>
                <a:sym typeface="Calibri"/>
              </a:rPr>
              <a:t>COTIZACIONES</a:t>
            </a:r>
            <a:endParaRPr/>
          </a:p>
        </p:txBody>
      </p:sp>
      <p:sp>
        <p:nvSpPr>
          <p:cNvPr id="221" name="Google Shape;221;p16"/>
          <p:cNvSpPr txBox="1"/>
          <p:nvPr/>
        </p:nvSpPr>
        <p:spPr>
          <a:xfrm>
            <a:off x="4017016" y="1029694"/>
            <a:ext cx="466494" cy="830102"/>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5</a:t>
            </a:r>
            <a:endParaRPr/>
          </a:p>
        </p:txBody>
      </p:sp>
      <p:pic>
        <p:nvPicPr>
          <p:cNvPr descr="Imagen 20" id="222" name="Google Shape;222;p16"/>
          <p:cNvPicPr preferRelativeResize="0"/>
          <p:nvPr/>
        </p:nvPicPr>
        <p:blipFill rotWithShape="1">
          <a:blip r:embed="rId3">
            <a:alphaModFix/>
          </a:blip>
          <a:srcRect b="0" l="0" r="0" t="0"/>
          <a:stretch/>
        </p:blipFill>
        <p:spPr>
          <a:xfrm>
            <a:off x="678383" y="2382977"/>
            <a:ext cx="2950556" cy="4313791"/>
          </a:xfrm>
          <a:prstGeom prst="rect">
            <a:avLst/>
          </a:prstGeom>
          <a:noFill/>
          <a:ln>
            <a:noFill/>
          </a:ln>
        </p:spPr>
      </p:pic>
      <p:sp>
        <p:nvSpPr>
          <p:cNvPr id="223" name="Google Shape;223;p16"/>
          <p:cNvSpPr txBox="1"/>
          <p:nvPr/>
        </p:nvSpPr>
        <p:spPr>
          <a:xfrm>
            <a:off x="375975" y="1265365"/>
            <a:ext cx="4107535"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MENÚ DE LA ACTIVIDAD</a:t>
            </a:r>
            <a:endParaRPr/>
          </a:p>
        </p:txBody>
      </p:sp>
      <p:sp>
        <p:nvSpPr>
          <p:cNvPr id="224" name="Google Shape;224;p16"/>
          <p:cNvSpPr txBox="1"/>
          <p:nvPr/>
        </p:nvSpPr>
        <p:spPr>
          <a:xfrm>
            <a:off x="967423" y="-363823"/>
            <a:ext cx="4766312" cy="280797"/>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PROCESO DE ABASTECIMIENTO</a:t>
            </a:r>
            <a:endParaRPr/>
          </a:p>
        </p:txBody>
      </p:sp>
      <p:grpSp>
        <p:nvGrpSpPr>
          <p:cNvPr id="225" name="Google Shape;225;p16"/>
          <p:cNvGrpSpPr/>
          <p:nvPr/>
        </p:nvGrpSpPr>
        <p:grpSpPr>
          <a:xfrm>
            <a:off x="4063851" y="3181672"/>
            <a:ext cx="5081313" cy="2617997"/>
            <a:chOff x="0" y="-1"/>
            <a:chExt cx="5081311" cy="2617995"/>
          </a:xfrm>
        </p:grpSpPr>
        <p:sp>
          <p:nvSpPr>
            <p:cNvPr id="226" name="Google Shape;226;p16"/>
            <p:cNvSpPr/>
            <p:nvPr/>
          </p:nvSpPr>
          <p:spPr>
            <a:xfrm>
              <a:off x="0" y="-1"/>
              <a:ext cx="5081311" cy="2617995"/>
            </a:xfrm>
            <a:prstGeom prst="roundRect">
              <a:avLst>
                <a:gd fmla="val 6741"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6"/>
            <p:cNvSpPr txBox="1"/>
            <p:nvPr/>
          </p:nvSpPr>
          <p:spPr>
            <a:xfrm>
              <a:off x="56451" y="1118879"/>
              <a:ext cx="4968408"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28" name="Google Shape;228;p16"/>
          <p:cNvSpPr txBox="1"/>
          <p:nvPr/>
        </p:nvSpPr>
        <p:spPr>
          <a:xfrm>
            <a:off x="4624637" y="3445354"/>
            <a:ext cx="3923027"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Determinar qué variables son relevantes al comprar.</a:t>
            </a:r>
            <a:endParaRPr/>
          </a:p>
        </p:txBody>
      </p:sp>
      <p:grpSp>
        <p:nvGrpSpPr>
          <p:cNvPr id="229" name="Google Shape;229;p16"/>
          <p:cNvGrpSpPr/>
          <p:nvPr/>
        </p:nvGrpSpPr>
        <p:grpSpPr>
          <a:xfrm>
            <a:off x="3895218" y="3449834"/>
            <a:ext cx="375443" cy="536167"/>
            <a:chOff x="0" y="0"/>
            <a:chExt cx="375441" cy="536166"/>
          </a:xfrm>
        </p:grpSpPr>
        <p:sp>
          <p:nvSpPr>
            <p:cNvPr id="230" name="Google Shape;230;p16"/>
            <p:cNvSpPr/>
            <p:nvPr/>
          </p:nvSpPr>
          <p:spPr>
            <a:xfrm>
              <a:off x="0" y="87005"/>
              <a:ext cx="375441" cy="36216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6"/>
            <p:cNvSpPr txBox="1"/>
            <p:nvPr/>
          </p:nvSpPr>
          <p:spPr>
            <a:xfrm>
              <a:off x="9505" y="0"/>
              <a:ext cx="29969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sp>
        <p:nvSpPr>
          <p:cNvPr id="232" name="Google Shape;232;p16"/>
          <p:cNvSpPr txBox="1"/>
          <p:nvPr/>
        </p:nvSpPr>
        <p:spPr>
          <a:xfrm>
            <a:off x="4655558" y="4919574"/>
            <a:ext cx="4233490"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Comparar objetivamente cotizaciones para escoger la mejor opción.</a:t>
            </a:r>
            <a:endParaRPr/>
          </a:p>
        </p:txBody>
      </p:sp>
      <p:grpSp>
        <p:nvGrpSpPr>
          <p:cNvPr id="233" name="Google Shape;233;p16"/>
          <p:cNvGrpSpPr/>
          <p:nvPr/>
        </p:nvGrpSpPr>
        <p:grpSpPr>
          <a:xfrm>
            <a:off x="3895218" y="4190962"/>
            <a:ext cx="375443" cy="1172939"/>
            <a:chOff x="0" y="-1"/>
            <a:chExt cx="375441" cy="1172938"/>
          </a:xfrm>
        </p:grpSpPr>
        <p:sp>
          <p:nvSpPr>
            <p:cNvPr id="234" name="Google Shape;234;p16"/>
            <p:cNvSpPr/>
            <p:nvPr/>
          </p:nvSpPr>
          <p:spPr>
            <a:xfrm>
              <a:off x="0" y="87005"/>
              <a:ext cx="375441" cy="362159"/>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6"/>
            <p:cNvSpPr txBox="1"/>
            <p:nvPr/>
          </p:nvSpPr>
          <p:spPr>
            <a:xfrm>
              <a:off x="9505" y="-1"/>
              <a:ext cx="29969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sp>
          <p:nvSpPr>
            <p:cNvPr id="236" name="Google Shape;236;p16"/>
            <p:cNvSpPr/>
            <p:nvPr/>
          </p:nvSpPr>
          <p:spPr>
            <a:xfrm>
              <a:off x="0" y="723776"/>
              <a:ext cx="375441" cy="362159"/>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6"/>
            <p:cNvSpPr txBox="1"/>
            <p:nvPr/>
          </p:nvSpPr>
          <p:spPr>
            <a:xfrm>
              <a:off x="9505" y="636770"/>
              <a:ext cx="29969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sp>
        <p:nvSpPr>
          <p:cNvPr id="238" name="Google Shape;238;p16"/>
          <p:cNvSpPr txBox="1"/>
          <p:nvPr/>
        </p:nvSpPr>
        <p:spPr>
          <a:xfrm>
            <a:off x="4624637" y="4289788"/>
            <a:ext cx="4474798"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Establecer la importancia relativa que tiene cada variable.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7"/>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44" name="Google Shape;244;p17"/>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1. SELECCIONAR QUÉ ES IMPORTANTE</a:t>
            </a:r>
            <a:endParaRPr/>
          </a:p>
        </p:txBody>
      </p:sp>
      <p:grpSp>
        <p:nvGrpSpPr>
          <p:cNvPr id="245" name="Google Shape;245;p17"/>
          <p:cNvGrpSpPr/>
          <p:nvPr/>
        </p:nvGrpSpPr>
        <p:grpSpPr>
          <a:xfrm>
            <a:off x="466559" y="2145630"/>
            <a:ext cx="8059376" cy="3459304"/>
            <a:chOff x="0" y="-1"/>
            <a:chExt cx="8059375" cy="3459303"/>
          </a:xfrm>
        </p:grpSpPr>
        <p:sp>
          <p:nvSpPr>
            <p:cNvPr id="246" name="Google Shape;246;p17"/>
            <p:cNvSpPr/>
            <p:nvPr/>
          </p:nvSpPr>
          <p:spPr>
            <a:xfrm>
              <a:off x="0" y="-1"/>
              <a:ext cx="8059375" cy="3459303"/>
            </a:xfrm>
            <a:prstGeom prst="roundRect">
              <a:avLst>
                <a:gd fmla="val 7271"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247" name="Google Shape;247;p17"/>
            <p:cNvSpPr txBox="1"/>
            <p:nvPr/>
          </p:nvSpPr>
          <p:spPr>
            <a:xfrm>
              <a:off x="64031" y="1543489"/>
              <a:ext cx="7931309" cy="372232"/>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    </a:t>
              </a:r>
              <a:endParaRPr/>
            </a:p>
          </p:txBody>
        </p:sp>
      </p:grpSp>
      <p:sp>
        <p:nvSpPr>
          <p:cNvPr id="248" name="Google Shape;248;p17"/>
          <p:cNvSpPr txBox="1"/>
          <p:nvPr/>
        </p:nvSpPr>
        <p:spPr>
          <a:xfrm>
            <a:off x="795527" y="2230625"/>
            <a:ext cx="7207609" cy="3186026"/>
          </a:xfrm>
          <a:prstGeom prst="rect">
            <a:avLst/>
          </a:prstGeom>
          <a:noFill/>
          <a:ln>
            <a:noFill/>
          </a:ln>
        </p:spPr>
        <p:txBody>
          <a:bodyPr anchorCtr="0" anchor="ctr"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Hay situaciones en que lo único que importa es el precio, pero la mayoría de las veces intervienen varios factores en la toma de una decisión. </a:t>
            </a:r>
            <a:endParaRPr/>
          </a:p>
          <a:p>
            <a:pPr indent="0" lvl="0" marL="0" marR="0" rtl="0" algn="just">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Por ello, es importante que se defina qué variables son importantes de tener en cuenta al evaluar las cotizaciones. </a:t>
            </a:r>
            <a:endParaRPr/>
          </a:p>
          <a:p>
            <a:pPr indent="0" lvl="0" marL="0" marR="0" rtl="0" algn="just">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Por ejemplo: precio, forma de pago, tiempo de despacho, garantía, entre otros.</a:t>
            </a:r>
            <a:endParaRPr/>
          </a:p>
          <a:p>
            <a:pPr indent="0" lvl="0" marL="0" marR="0" rtl="0" algn="just">
              <a:lnSpc>
                <a:spcPct val="100000"/>
              </a:lnSpc>
              <a:spcBef>
                <a:spcPts val="0"/>
              </a:spcBef>
              <a:spcAft>
                <a:spcPts val="0"/>
              </a:spcAft>
              <a:buClr>
                <a:srgbClr val="000000"/>
              </a:buClr>
              <a:buSzPts val="1600"/>
              <a:buFont typeface="Calibri"/>
              <a:buNone/>
            </a:pPr>
            <a:r>
              <a:t/>
            </a:r>
            <a:endParaRPr b="1" i="0" sz="1600" u="none" cap="none" strike="noStrike">
              <a:solidFill>
                <a:srgbClr val="ED6B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Una forma objetiva de determinar estas variables es consultar a distintas personas claves de la organización, para que señalen qué hay que tomar en cuenta. Se incorporarán aquellas que más se repitan. De este modo no se puede pensar que hubo subjetividad al definir estos factores.</a:t>
            </a:r>
            <a:endParaRPr/>
          </a:p>
        </p:txBody>
      </p:sp>
      <p:pic>
        <p:nvPicPr>
          <p:cNvPr descr="Google Shape;256;p15" id="249" name="Google Shape;249;p17"/>
          <p:cNvPicPr preferRelativeResize="0"/>
          <p:nvPr/>
        </p:nvPicPr>
        <p:blipFill rotWithShape="1">
          <a:blip r:embed="rId3">
            <a:alphaModFix/>
          </a:blip>
          <a:srcRect b="0" l="0" r="0" t="0"/>
          <a:stretch/>
        </p:blipFill>
        <p:spPr>
          <a:xfrm>
            <a:off x="6640259" y="4315967"/>
            <a:ext cx="2989953" cy="32657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