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43000" y="685800"/>
            <a:ext cx="45720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One column tex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29" name="Google Shape;9;p23"/>
          <p:cNvGrpSpPr/>
          <p:nvPr/>
        </p:nvGrpSpPr>
        <p:grpSpPr>
          <a:xfrm>
            <a:off x="242856" y="1756549"/>
            <a:ext cx="9346501" cy="5675923"/>
            <a:chOff x="0" y="0"/>
            <a:chExt cx="9346500" cy="5675922"/>
          </a:xfrm>
        </p:grpSpPr>
        <p:sp>
          <p:nvSpPr>
            <p:cNvPr id="27" name="Shape"/>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28" name="Text"/>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0" name="Imagen 9" descr="Imagen 9"/>
          <p:cNvPicPr>
            <a:picLocks noChangeAspect="1"/>
          </p:cNvPicPr>
          <p:nvPr/>
        </p:nvPicPr>
        <p:blipFill>
          <a:blip r:embed="rId2"/>
          <a:stretch>
            <a:fillRect/>
          </a:stretch>
        </p:blipFill>
        <p:spPr>
          <a:xfrm>
            <a:off x="433440" y="418596"/>
            <a:ext cx="2897435" cy="680400"/>
          </a:xfrm>
          <a:prstGeom prst="rect">
            <a:avLst/>
          </a:prstGeom>
          <a:ln w="12700">
            <a:miter lim="400000"/>
          </a:ln>
        </p:spPr>
      </p:pic>
      <p:pic>
        <p:nvPicPr>
          <p:cNvPr id="31" name="Imagen 4" descr="Imagen 4"/>
          <p:cNvPicPr>
            <a:picLocks noChangeAspect="1"/>
          </p:cNvPicPr>
          <p:nvPr/>
        </p:nvPicPr>
        <p:blipFill>
          <a:blip r:embed="rId3"/>
          <a:stretch>
            <a:fillRect/>
          </a:stretch>
        </p:blipFill>
        <p:spPr>
          <a:xfrm>
            <a:off x="8272364" y="1222172"/>
            <a:ext cx="1080001" cy="241875"/>
          </a:xfrm>
          <a:prstGeom prst="rect">
            <a:avLst/>
          </a:prstGeom>
          <a:ln w="12700">
            <a:miter lim="400000"/>
          </a:ln>
        </p:spPr>
      </p:pic>
      <p:pic>
        <p:nvPicPr>
          <p:cNvPr id="32" name="Imagen 5" descr="Imagen 5"/>
          <p:cNvPicPr>
            <a:picLocks noChangeAspect="1"/>
          </p:cNvPicPr>
          <p:nvPr/>
        </p:nvPicPr>
        <p:blipFill>
          <a:blip r:embed="rId4"/>
          <a:stretch>
            <a:fillRect/>
          </a:stretch>
        </p:blipFill>
        <p:spPr>
          <a:xfrm>
            <a:off x="8272364" y="418596"/>
            <a:ext cx="1080001" cy="664778"/>
          </a:xfrm>
          <a:prstGeom prst="rect">
            <a:avLst/>
          </a:prstGeom>
          <a:ln w="12700">
            <a:miter lim="400000"/>
          </a:ln>
        </p:spPr>
      </p:pic>
      <p:sp>
        <p:nvSpPr>
          <p:cNvPr id="3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40" name="Google Shape;19;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41" name="Google Shape;21;p25"/>
          <p:cNvSpPr/>
          <p:nvPr/>
        </p:nvSpPr>
        <p:spPr>
          <a:xfrm>
            <a:off x="180899" y="180900"/>
            <a:ext cx="7911002"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44" name="Google Shape;22;p25"/>
          <p:cNvGrpSpPr/>
          <p:nvPr/>
        </p:nvGrpSpPr>
        <p:grpSpPr>
          <a:xfrm>
            <a:off x="8091899" y="451666"/>
            <a:ext cx="662101" cy="380235"/>
            <a:chOff x="0" y="0"/>
            <a:chExt cx="662099" cy="380233"/>
          </a:xfrm>
        </p:grpSpPr>
        <p:sp>
          <p:nvSpPr>
            <p:cNvPr id="42" name="Rectangle"/>
            <p:cNvSpPr/>
            <p:nvPr/>
          </p:nvSpPr>
          <p:spPr>
            <a:xfrm>
              <a:off x="0" y="327733"/>
              <a:ext cx="662100" cy="52501"/>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43" name="Text"/>
            <p:cNvSpPr txBox="1"/>
            <p:nvPr/>
          </p:nvSpPr>
          <p:spPr>
            <a:xfrm>
              <a:off x="0" y="0"/>
              <a:ext cx="662100"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grpSp>
        <p:nvGrpSpPr>
          <p:cNvPr id="47" name="Google Shape;23;p25"/>
          <p:cNvGrpSpPr/>
          <p:nvPr/>
        </p:nvGrpSpPr>
        <p:grpSpPr>
          <a:xfrm>
            <a:off x="8753999" y="451666"/>
            <a:ext cx="785401" cy="380235"/>
            <a:chOff x="0" y="0"/>
            <a:chExt cx="785400" cy="380233"/>
          </a:xfrm>
        </p:grpSpPr>
        <p:sp>
          <p:nvSpPr>
            <p:cNvPr id="45" name="Rectangle"/>
            <p:cNvSpPr/>
            <p:nvPr/>
          </p:nvSpPr>
          <p:spPr>
            <a:xfrm>
              <a:off x="0" y="327733"/>
              <a:ext cx="785401" cy="52501"/>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46" name="Text"/>
            <p:cNvSpPr txBox="1"/>
            <p:nvPr/>
          </p:nvSpPr>
          <p:spPr>
            <a:xfrm>
              <a:off x="0" y="0"/>
              <a:ext cx="78540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sp>
        <p:nvSpPr>
          <p:cNvPr id="48" name="Google Shape;92;p3"/>
          <p:cNvSpPr txBox="1"/>
          <p:nvPr/>
        </p:nvSpPr>
        <p:spPr>
          <a:xfrm>
            <a:off x="8443617" y="271142"/>
            <a:ext cx="1166701" cy="392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gn="r">
              <a:defRPr sz="1200">
                <a:latin typeface="Calibri"/>
                <a:ea typeface="Calibri"/>
                <a:cs typeface="Calibri"/>
                <a:sym typeface="Calibri"/>
              </a:defRPr>
            </a:pPr>
            <a:r>
              <a:t>Actividad 11|</a:t>
            </a:r>
            <a:r>
              <a:rPr sz="1600">
                <a:solidFill>
                  <a:srgbClr val="ED6B00"/>
                </a:solidFill>
              </a:rPr>
              <a:t>3</a:t>
            </a:r>
          </a:p>
        </p:txBody>
      </p:sp>
      <p:sp>
        <p:nvSpPr>
          <p:cNvPr id="49" name="Google Shape;93;p3"/>
          <p:cNvSpPr txBox="1"/>
          <p:nvPr/>
        </p:nvSpPr>
        <p:spPr>
          <a:xfrm>
            <a:off x="442650" y="350325"/>
            <a:ext cx="7441801" cy="37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solidFill>
                  <a:srgbClr val="FFFFFF"/>
                </a:solidFill>
                <a:latin typeface="Calibri"/>
                <a:ea typeface="Calibri"/>
                <a:cs typeface="Calibri"/>
                <a:sym typeface="Calibri"/>
              </a:defRPr>
            </a:pPr>
            <a:r>
              <a:t>MÓDULO</a:t>
            </a:r>
            <a:r>
              <a:rPr b="0"/>
              <a:t> Procesos Administrativos</a:t>
            </a:r>
          </a:p>
        </p:txBody>
      </p:sp>
      <p:sp>
        <p:nvSpPr>
          <p:cNvPr id="50"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51" name="Slide Number"/>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58" name="Google Shape;26;p26"/>
          <p:cNvSpPr/>
          <p:nvPr/>
        </p:nvSpPr>
        <p:spPr>
          <a:xfrm rot="10800000" flipH="1">
            <a:off x="181649" y="822025"/>
            <a:ext cx="9356702"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59" name="Google Shape;27;p26"/>
          <p:cNvSpPr/>
          <p:nvPr/>
        </p:nvSpPr>
        <p:spPr>
          <a:xfrm>
            <a:off x="180899" y="180900"/>
            <a:ext cx="7911002"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2" name="Google Shape;28;p26"/>
          <p:cNvGrpSpPr/>
          <p:nvPr/>
        </p:nvGrpSpPr>
        <p:grpSpPr>
          <a:xfrm>
            <a:off x="8091899" y="451666"/>
            <a:ext cx="662101" cy="380235"/>
            <a:chOff x="0" y="0"/>
            <a:chExt cx="662099" cy="380233"/>
          </a:xfrm>
        </p:grpSpPr>
        <p:sp>
          <p:nvSpPr>
            <p:cNvPr id="60" name="Rectangle"/>
            <p:cNvSpPr/>
            <p:nvPr/>
          </p:nvSpPr>
          <p:spPr>
            <a:xfrm>
              <a:off x="0" y="327733"/>
              <a:ext cx="662100" cy="52501"/>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61" name="Text"/>
            <p:cNvSpPr txBox="1"/>
            <p:nvPr/>
          </p:nvSpPr>
          <p:spPr>
            <a:xfrm>
              <a:off x="0" y="0"/>
              <a:ext cx="662100"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grpSp>
        <p:nvGrpSpPr>
          <p:cNvPr id="65" name="Google Shape;29;p26"/>
          <p:cNvGrpSpPr/>
          <p:nvPr/>
        </p:nvGrpSpPr>
        <p:grpSpPr>
          <a:xfrm>
            <a:off x="8753999" y="451666"/>
            <a:ext cx="785401" cy="380235"/>
            <a:chOff x="0" y="0"/>
            <a:chExt cx="785400" cy="380233"/>
          </a:xfrm>
        </p:grpSpPr>
        <p:sp>
          <p:nvSpPr>
            <p:cNvPr id="63" name="Rectangle"/>
            <p:cNvSpPr/>
            <p:nvPr/>
          </p:nvSpPr>
          <p:spPr>
            <a:xfrm>
              <a:off x="0" y="327733"/>
              <a:ext cx="785401" cy="52501"/>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64" name="Text"/>
            <p:cNvSpPr txBox="1"/>
            <p:nvPr/>
          </p:nvSpPr>
          <p:spPr>
            <a:xfrm>
              <a:off x="0" y="0"/>
              <a:ext cx="78540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sp>
        <p:nvSpPr>
          <p:cNvPr id="66" name="Google Shape;93;p3"/>
          <p:cNvSpPr txBox="1"/>
          <p:nvPr/>
        </p:nvSpPr>
        <p:spPr>
          <a:xfrm>
            <a:off x="442650" y="350325"/>
            <a:ext cx="7441801" cy="37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solidFill>
                  <a:srgbClr val="FFFFFF"/>
                </a:solidFill>
                <a:latin typeface="Calibri"/>
                <a:ea typeface="Calibri"/>
                <a:cs typeface="Calibri"/>
                <a:sym typeface="Calibri"/>
              </a:defRPr>
            </a:pPr>
            <a:r>
              <a:t>MÓDULO</a:t>
            </a:r>
            <a:r>
              <a:rPr b="0"/>
              <a:t> Procesos Administrativos</a:t>
            </a:r>
          </a:p>
        </p:txBody>
      </p:sp>
      <p:sp>
        <p:nvSpPr>
          <p:cNvPr id="67" name="Google Shape;92;p3"/>
          <p:cNvSpPr txBox="1"/>
          <p:nvPr/>
        </p:nvSpPr>
        <p:spPr>
          <a:xfrm>
            <a:off x="8443617" y="271142"/>
            <a:ext cx="1166701" cy="392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gn="r">
              <a:defRPr sz="1200">
                <a:latin typeface="Calibri"/>
                <a:ea typeface="Calibri"/>
                <a:cs typeface="Calibri"/>
                <a:sym typeface="Calibri"/>
              </a:defRPr>
            </a:pPr>
            <a:r>
              <a:t>Actividad 11|</a:t>
            </a:r>
            <a:r>
              <a:rPr sz="1600">
                <a:solidFill>
                  <a:srgbClr val="ED6B00"/>
                </a:solidFill>
              </a:rPr>
              <a:t>3</a:t>
            </a:r>
          </a:p>
        </p:txBody>
      </p:sp>
      <p:sp>
        <p:nvSpPr>
          <p:cNvPr id="68" name="Slide Number"/>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69"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76" name="Google Shape;31;p27"/>
          <p:cNvSpPr/>
          <p:nvPr/>
        </p:nvSpPr>
        <p:spPr>
          <a:xfrm>
            <a:off x="180899" y="180900"/>
            <a:ext cx="7911002"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79" name="Google Shape;32;p27"/>
          <p:cNvGrpSpPr/>
          <p:nvPr/>
        </p:nvGrpSpPr>
        <p:grpSpPr>
          <a:xfrm>
            <a:off x="8091899" y="451666"/>
            <a:ext cx="662101" cy="380235"/>
            <a:chOff x="0" y="0"/>
            <a:chExt cx="662099" cy="380233"/>
          </a:xfrm>
        </p:grpSpPr>
        <p:sp>
          <p:nvSpPr>
            <p:cNvPr id="77" name="Rectangle"/>
            <p:cNvSpPr/>
            <p:nvPr/>
          </p:nvSpPr>
          <p:spPr>
            <a:xfrm>
              <a:off x="0" y="327733"/>
              <a:ext cx="662100" cy="52501"/>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8" name="Text"/>
            <p:cNvSpPr txBox="1"/>
            <p:nvPr/>
          </p:nvSpPr>
          <p:spPr>
            <a:xfrm>
              <a:off x="0" y="0"/>
              <a:ext cx="662100"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grpSp>
        <p:nvGrpSpPr>
          <p:cNvPr id="82" name="Google Shape;33;p27"/>
          <p:cNvGrpSpPr/>
          <p:nvPr/>
        </p:nvGrpSpPr>
        <p:grpSpPr>
          <a:xfrm>
            <a:off x="8753999" y="451666"/>
            <a:ext cx="785401" cy="380235"/>
            <a:chOff x="0" y="0"/>
            <a:chExt cx="785400" cy="380233"/>
          </a:xfrm>
        </p:grpSpPr>
        <p:sp>
          <p:nvSpPr>
            <p:cNvPr id="80" name="Rectangle"/>
            <p:cNvSpPr/>
            <p:nvPr/>
          </p:nvSpPr>
          <p:spPr>
            <a:xfrm>
              <a:off x="0" y="327733"/>
              <a:ext cx="785401" cy="52501"/>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1" name="Text"/>
            <p:cNvSpPr txBox="1"/>
            <p:nvPr/>
          </p:nvSpPr>
          <p:spPr>
            <a:xfrm>
              <a:off x="0" y="0"/>
              <a:ext cx="78540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sp>
        <p:nvSpPr>
          <p:cNvPr id="83" name="Google Shape;93;p3"/>
          <p:cNvSpPr txBox="1"/>
          <p:nvPr/>
        </p:nvSpPr>
        <p:spPr>
          <a:xfrm>
            <a:off x="442650" y="350325"/>
            <a:ext cx="7441801" cy="37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solidFill>
                  <a:srgbClr val="FFFFFF"/>
                </a:solidFill>
                <a:latin typeface="Calibri"/>
                <a:ea typeface="Calibri"/>
                <a:cs typeface="Calibri"/>
                <a:sym typeface="Calibri"/>
              </a:defRPr>
            </a:pPr>
            <a:r>
              <a:t>MÓDULO</a:t>
            </a:r>
            <a:r>
              <a:rPr b="0"/>
              <a:t> Procesos Administrativos</a:t>
            </a:r>
          </a:p>
        </p:txBody>
      </p:sp>
      <p:sp>
        <p:nvSpPr>
          <p:cNvPr id="84" name="Google Shape;92;p3"/>
          <p:cNvSpPr txBox="1"/>
          <p:nvPr/>
        </p:nvSpPr>
        <p:spPr>
          <a:xfrm>
            <a:off x="8443617" y="271142"/>
            <a:ext cx="1166701" cy="392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gn="r">
              <a:defRPr sz="1200">
                <a:latin typeface="Calibri"/>
                <a:ea typeface="Calibri"/>
                <a:cs typeface="Calibri"/>
                <a:sym typeface="Calibri"/>
              </a:defRPr>
            </a:pPr>
            <a:r>
              <a:t>Actividad 11|</a:t>
            </a:r>
            <a:r>
              <a:rPr sz="1600">
                <a:solidFill>
                  <a:srgbClr val="ED6B00"/>
                </a:solidFill>
              </a:rPr>
              <a:t>3</a:t>
            </a:r>
          </a:p>
        </p:txBody>
      </p:sp>
      <p:sp>
        <p:nvSpPr>
          <p:cNvPr id="85" name="Slide Number"/>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86"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35;p28"/>
          <p:cNvSpPr/>
          <p:nvPr/>
        </p:nvSpPr>
        <p:spPr>
          <a:xfrm rot="10800000" flipH="1">
            <a:off x="181649" y="822025"/>
            <a:ext cx="9356702"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94" name="Google Shape;36;p28"/>
          <p:cNvSpPr/>
          <p:nvPr/>
        </p:nvSpPr>
        <p:spPr>
          <a:xfrm>
            <a:off x="180899" y="180900"/>
            <a:ext cx="7911002"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97" name="Google Shape;37;p28"/>
          <p:cNvGrpSpPr/>
          <p:nvPr/>
        </p:nvGrpSpPr>
        <p:grpSpPr>
          <a:xfrm>
            <a:off x="8091899" y="451666"/>
            <a:ext cx="662101" cy="380235"/>
            <a:chOff x="0" y="0"/>
            <a:chExt cx="662099" cy="380233"/>
          </a:xfrm>
        </p:grpSpPr>
        <p:sp>
          <p:nvSpPr>
            <p:cNvPr id="95" name="Rectangle"/>
            <p:cNvSpPr/>
            <p:nvPr/>
          </p:nvSpPr>
          <p:spPr>
            <a:xfrm>
              <a:off x="0" y="327733"/>
              <a:ext cx="662100" cy="52501"/>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6" name="Text"/>
            <p:cNvSpPr txBox="1"/>
            <p:nvPr/>
          </p:nvSpPr>
          <p:spPr>
            <a:xfrm>
              <a:off x="0" y="0"/>
              <a:ext cx="662100"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grpSp>
        <p:nvGrpSpPr>
          <p:cNvPr id="100" name="Google Shape;38;p28"/>
          <p:cNvGrpSpPr/>
          <p:nvPr/>
        </p:nvGrpSpPr>
        <p:grpSpPr>
          <a:xfrm>
            <a:off x="8753999" y="451666"/>
            <a:ext cx="785401" cy="380235"/>
            <a:chOff x="0" y="0"/>
            <a:chExt cx="785400" cy="380233"/>
          </a:xfrm>
        </p:grpSpPr>
        <p:sp>
          <p:nvSpPr>
            <p:cNvPr id="98" name="Rectangle"/>
            <p:cNvSpPr/>
            <p:nvPr/>
          </p:nvSpPr>
          <p:spPr>
            <a:xfrm>
              <a:off x="0" y="327733"/>
              <a:ext cx="785401" cy="52501"/>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99" name="Text"/>
            <p:cNvSpPr txBox="1"/>
            <p:nvPr/>
          </p:nvSpPr>
          <p:spPr>
            <a:xfrm>
              <a:off x="0" y="0"/>
              <a:ext cx="78540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sp>
        <p:nvSpPr>
          <p:cNvPr id="101" name="Google Shape;93;p3"/>
          <p:cNvSpPr txBox="1"/>
          <p:nvPr/>
        </p:nvSpPr>
        <p:spPr>
          <a:xfrm>
            <a:off x="442650" y="350325"/>
            <a:ext cx="7441801" cy="37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solidFill>
                  <a:srgbClr val="FFFFFF"/>
                </a:solidFill>
                <a:latin typeface="Calibri"/>
                <a:ea typeface="Calibri"/>
                <a:cs typeface="Calibri"/>
                <a:sym typeface="Calibri"/>
              </a:defRPr>
            </a:pPr>
            <a:r>
              <a:t>MÓDULO</a:t>
            </a:r>
            <a:r>
              <a:rPr b="0"/>
              <a:t> Procesos Administrativos</a:t>
            </a:r>
          </a:p>
        </p:txBody>
      </p:sp>
      <p:sp>
        <p:nvSpPr>
          <p:cNvPr id="102" name="Google Shape;92;p3"/>
          <p:cNvSpPr txBox="1"/>
          <p:nvPr/>
        </p:nvSpPr>
        <p:spPr>
          <a:xfrm>
            <a:off x="8443617" y="271142"/>
            <a:ext cx="1166701" cy="392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gn="r">
              <a:defRPr sz="1200">
                <a:latin typeface="Calibri"/>
                <a:ea typeface="Calibri"/>
                <a:cs typeface="Calibri"/>
                <a:sym typeface="Calibri"/>
              </a:defRPr>
            </a:pPr>
            <a:r>
              <a:t>Actividad 11|</a:t>
            </a:r>
            <a:r>
              <a:rPr sz="1600">
                <a:solidFill>
                  <a:srgbClr val="ED6B00"/>
                </a:solidFill>
              </a:rPr>
              <a:t>3</a:t>
            </a:r>
          </a:p>
        </p:txBody>
      </p:sp>
      <p:sp>
        <p:nvSpPr>
          <p:cNvPr id="103" name="Slide Number"/>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104"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61;p30"/>
          <p:cNvSpPr/>
          <p:nvPr/>
        </p:nvSpPr>
        <p:spPr>
          <a:xfrm rot="10800000" flipH="1">
            <a:off x="181649" y="822025"/>
            <a:ext cx="9356702"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114" name="Google Shape;62;p30"/>
          <p:cNvGrpSpPr/>
          <p:nvPr/>
        </p:nvGrpSpPr>
        <p:grpSpPr>
          <a:xfrm>
            <a:off x="8091899" y="451666"/>
            <a:ext cx="662101" cy="380235"/>
            <a:chOff x="0" y="0"/>
            <a:chExt cx="662099" cy="380233"/>
          </a:xfrm>
        </p:grpSpPr>
        <p:sp>
          <p:nvSpPr>
            <p:cNvPr id="112" name="Rectangle"/>
            <p:cNvSpPr/>
            <p:nvPr/>
          </p:nvSpPr>
          <p:spPr>
            <a:xfrm>
              <a:off x="0" y="327733"/>
              <a:ext cx="662100" cy="52501"/>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113" name="Text"/>
            <p:cNvSpPr txBox="1"/>
            <p:nvPr/>
          </p:nvSpPr>
          <p:spPr>
            <a:xfrm>
              <a:off x="0" y="0"/>
              <a:ext cx="662100"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grpSp>
        <p:nvGrpSpPr>
          <p:cNvPr id="117" name="Google Shape;63;p30"/>
          <p:cNvGrpSpPr/>
          <p:nvPr/>
        </p:nvGrpSpPr>
        <p:grpSpPr>
          <a:xfrm>
            <a:off x="8753999" y="451666"/>
            <a:ext cx="785401" cy="380235"/>
            <a:chOff x="0" y="0"/>
            <a:chExt cx="785400" cy="380233"/>
          </a:xfrm>
        </p:grpSpPr>
        <p:sp>
          <p:nvSpPr>
            <p:cNvPr id="115" name="Rectangle"/>
            <p:cNvSpPr/>
            <p:nvPr/>
          </p:nvSpPr>
          <p:spPr>
            <a:xfrm>
              <a:off x="0" y="327733"/>
              <a:ext cx="785401" cy="52501"/>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16" name="Text"/>
            <p:cNvSpPr txBox="1"/>
            <p:nvPr/>
          </p:nvSpPr>
          <p:spPr>
            <a:xfrm>
              <a:off x="0" y="0"/>
              <a:ext cx="78540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b">
              <a:spAutoFit/>
            </a:bodyPr>
            <a:lstStyle/>
            <a:p>
              <a:r>
                <a:t> </a:t>
              </a:r>
            </a:p>
          </p:txBody>
        </p:sp>
      </p:grpSp>
      <p:sp>
        <p:nvSpPr>
          <p:cNvPr id="118" name="Google Shape;31;p6"/>
          <p:cNvSpPr/>
          <p:nvPr/>
        </p:nvSpPr>
        <p:spPr>
          <a:xfrm>
            <a:off x="181650" y="180900"/>
            <a:ext cx="7909202"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45719" rIns="45719" anchor="b"/>
          <a:lstStyle/>
          <a:p>
            <a:endParaRPr/>
          </a:p>
        </p:txBody>
      </p:sp>
      <p:sp>
        <p:nvSpPr>
          <p:cNvPr id="119" name="Slide Number"/>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120" name="Google Shape;92;p3"/>
          <p:cNvSpPr txBox="1"/>
          <p:nvPr/>
        </p:nvSpPr>
        <p:spPr>
          <a:xfrm>
            <a:off x="8170651" y="288449"/>
            <a:ext cx="1166701" cy="37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r">
              <a:defRPr b="1">
                <a:latin typeface="Calibri"/>
                <a:ea typeface="Calibri"/>
                <a:cs typeface="Calibri"/>
                <a:sym typeface="Calibri"/>
              </a:defRPr>
            </a:lvl1pPr>
          </a:lstStyle>
          <a:p>
            <a:r>
              <a:t>¡Atención!</a:t>
            </a:r>
          </a:p>
        </p:txBody>
      </p:sp>
      <p:sp>
        <p:nvSpPr>
          <p:cNvPr id="121"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128" name="Google Shape;35;p28"/>
          <p:cNvSpPr/>
          <p:nvPr/>
        </p:nvSpPr>
        <p:spPr>
          <a:xfrm rot="10800000" flipH="1">
            <a:off x="181648" y="822024"/>
            <a:ext cx="9356703"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8" tIns="45718" rIns="45718" bIns="45718" anchor="ctr"/>
          <a:lstStyle/>
          <a:p>
            <a:endParaRPr/>
          </a:p>
        </p:txBody>
      </p:sp>
      <p:sp>
        <p:nvSpPr>
          <p:cNvPr id="129" name="Google Shape;36;p28"/>
          <p:cNvSpPr/>
          <p:nvPr/>
        </p:nvSpPr>
        <p:spPr>
          <a:xfrm>
            <a:off x="180898" y="180900"/>
            <a:ext cx="7911003"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8" tIns="45718" rIns="45718" bIns="45718" anchor="b"/>
          <a:lstStyle/>
          <a:p>
            <a:endParaRPr/>
          </a:p>
        </p:txBody>
      </p:sp>
      <p:grpSp>
        <p:nvGrpSpPr>
          <p:cNvPr id="132" name="Google Shape;37;p28"/>
          <p:cNvGrpSpPr/>
          <p:nvPr/>
        </p:nvGrpSpPr>
        <p:grpSpPr>
          <a:xfrm>
            <a:off x="8091899" y="451665"/>
            <a:ext cx="662103" cy="380237"/>
            <a:chOff x="0" y="0"/>
            <a:chExt cx="662102" cy="380235"/>
          </a:xfrm>
        </p:grpSpPr>
        <p:sp>
          <p:nvSpPr>
            <p:cNvPr id="130" name="Rectangle"/>
            <p:cNvSpPr/>
            <p:nvPr/>
          </p:nvSpPr>
          <p:spPr>
            <a:xfrm>
              <a:off x="-1" y="327734"/>
              <a:ext cx="662104" cy="52502"/>
            </a:xfrm>
            <a:prstGeom prst="rect">
              <a:avLst/>
            </a:prstGeom>
            <a:solidFill>
              <a:srgbClr val="0F69B4"/>
            </a:solidFill>
            <a:ln w="12700" cap="flat">
              <a:noFill/>
              <a:miter lim="400000"/>
            </a:ln>
            <a:effectLst/>
          </p:spPr>
          <p:txBody>
            <a:bodyPr wrap="square" lIns="45718" tIns="45718" rIns="45718" bIns="45718" numCol="1" anchor="b">
              <a:noAutofit/>
            </a:bodyPr>
            <a:lstStyle/>
            <a:p>
              <a:endParaRPr/>
            </a:p>
          </p:txBody>
        </p:sp>
        <p:sp>
          <p:nvSpPr>
            <p:cNvPr id="131" name="Text"/>
            <p:cNvSpPr txBox="1"/>
            <p:nvPr/>
          </p:nvSpPr>
          <p:spPr>
            <a:xfrm>
              <a:off x="-1" y="0"/>
              <a:ext cx="66210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p>
              <a:r>
                <a:t> </a:t>
              </a:r>
            </a:p>
          </p:txBody>
        </p:sp>
      </p:grpSp>
      <p:grpSp>
        <p:nvGrpSpPr>
          <p:cNvPr id="135" name="Google Shape;38;p28"/>
          <p:cNvGrpSpPr/>
          <p:nvPr/>
        </p:nvGrpSpPr>
        <p:grpSpPr>
          <a:xfrm>
            <a:off x="8753998" y="451665"/>
            <a:ext cx="785403" cy="380237"/>
            <a:chOff x="0" y="0"/>
            <a:chExt cx="785402" cy="380235"/>
          </a:xfrm>
        </p:grpSpPr>
        <p:sp>
          <p:nvSpPr>
            <p:cNvPr id="133" name="Rectangle"/>
            <p:cNvSpPr/>
            <p:nvPr/>
          </p:nvSpPr>
          <p:spPr>
            <a:xfrm>
              <a:off x="-1" y="327734"/>
              <a:ext cx="785403" cy="52502"/>
            </a:xfrm>
            <a:prstGeom prst="rect">
              <a:avLst/>
            </a:prstGeom>
            <a:solidFill>
              <a:srgbClr val="EB3C46"/>
            </a:solidFill>
            <a:ln w="12700" cap="flat">
              <a:noFill/>
              <a:miter lim="400000"/>
            </a:ln>
            <a:effectLst/>
          </p:spPr>
          <p:txBody>
            <a:bodyPr wrap="square" lIns="45718" tIns="45718" rIns="45718" bIns="45718" numCol="1" anchor="b">
              <a:noAutofit/>
            </a:bodyPr>
            <a:lstStyle/>
            <a:p>
              <a:endParaRPr/>
            </a:p>
          </p:txBody>
        </p:sp>
        <p:sp>
          <p:nvSpPr>
            <p:cNvPr id="134" name="Text"/>
            <p:cNvSpPr txBox="1"/>
            <p:nvPr/>
          </p:nvSpPr>
          <p:spPr>
            <a:xfrm>
              <a:off x="-1" y="0"/>
              <a:ext cx="785403"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p>
              <a:r>
                <a:t> </a:t>
              </a:r>
            </a:p>
          </p:txBody>
        </p:sp>
      </p:grpSp>
      <p:sp>
        <p:nvSpPr>
          <p:cNvPr id="136" name="Google Shape;93;p3"/>
          <p:cNvSpPr txBox="1"/>
          <p:nvPr/>
        </p:nvSpPr>
        <p:spPr>
          <a:xfrm>
            <a:off x="442650" y="350325"/>
            <a:ext cx="7441801" cy="372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solidFill>
                  <a:srgbClr val="FFFFFF"/>
                </a:solidFill>
                <a:latin typeface="Calibri"/>
                <a:ea typeface="Calibri"/>
                <a:cs typeface="Calibri"/>
                <a:sym typeface="Calibri"/>
              </a:defRPr>
            </a:pPr>
            <a:r>
              <a:t>MÓDULO</a:t>
            </a:r>
            <a:r>
              <a:rPr b="0"/>
              <a:t> Procesos Administrativos</a:t>
            </a:r>
          </a:p>
        </p:txBody>
      </p:sp>
      <p:sp>
        <p:nvSpPr>
          <p:cNvPr id="137" name="Google Shape;92;p3"/>
          <p:cNvSpPr txBox="1"/>
          <p:nvPr/>
        </p:nvSpPr>
        <p:spPr>
          <a:xfrm>
            <a:off x="8443617" y="271142"/>
            <a:ext cx="1166701" cy="392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gn="r">
              <a:defRPr sz="1200">
                <a:latin typeface="Calibri"/>
                <a:ea typeface="Calibri"/>
                <a:cs typeface="Calibri"/>
                <a:sym typeface="Calibri"/>
              </a:defRPr>
            </a:pPr>
            <a:r>
              <a:t>Actividad 11|</a:t>
            </a:r>
            <a:r>
              <a:rPr sz="1600">
                <a:solidFill>
                  <a:srgbClr val="ED6B00"/>
                </a:solidFill>
              </a:rPr>
              <a:t>3</a:t>
            </a:r>
          </a:p>
        </p:txBody>
      </p:sp>
      <p:sp>
        <p:nvSpPr>
          <p:cNvPr id="138"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39" name="Slide Number"/>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24" descr="Imagen 24"/>
          <p:cNvPicPr>
            <a:picLocks noChangeAspect="1"/>
          </p:cNvPicPr>
          <p:nvPr/>
        </p:nvPicPr>
        <p:blipFill>
          <a:blip r:embed="rId10"/>
          <a:stretch>
            <a:fillRect/>
          </a:stretch>
        </p:blipFill>
        <p:spPr>
          <a:xfrm>
            <a:off x="433440" y="418596"/>
            <a:ext cx="2897435" cy="680400"/>
          </a:xfrm>
          <a:prstGeom prst="rect">
            <a:avLst/>
          </a:prstGeom>
          <a:ln w="12700">
            <a:miter lim="400000"/>
          </a:ln>
        </p:spPr>
      </p:pic>
      <p:grpSp>
        <p:nvGrpSpPr>
          <p:cNvPr id="5" name="Google Shape;9;p23"/>
          <p:cNvGrpSpPr/>
          <p:nvPr/>
        </p:nvGrpSpPr>
        <p:grpSpPr>
          <a:xfrm>
            <a:off x="242856" y="1756549"/>
            <a:ext cx="9346501" cy="5675923"/>
            <a:chOff x="0" y="0"/>
            <a:chExt cx="9346500" cy="5675922"/>
          </a:xfrm>
        </p:grpSpPr>
        <p:sp>
          <p:nvSpPr>
            <p:cNvPr id="3" name="Shape"/>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4" name="Text"/>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6" name="Google Shape;12;p23" descr="Google Shape;12;p23"/>
          <p:cNvPicPr>
            <a:picLocks noChangeAspect="1"/>
          </p:cNvPicPr>
          <p:nvPr/>
        </p:nvPicPr>
        <p:blipFill>
          <a:blip r:embed="rId11"/>
          <a:stretch>
            <a:fillRect/>
          </a:stretch>
        </p:blipFill>
        <p:spPr>
          <a:xfrm>
            <a:off x="8521706" y="6387272"/>
            <a:ext cx="830660" cy="756001"/>
          </a:xfrm>
          <a:prstGeom prst="rect">
            <a:avLst/>
          </a:prstGeom>
          <a:ln w="12700">
            <a:miter lim="400000"/>
          </a:ln>
        </p:spPr>
      </p:pic>
      <p:sp>
        <p:nvSpPr>
          <p:cNvPr id="7" name="Google Shape;13;p23"/>
          <p:cNvSpPr/>
          <p:nvPr/>
        </p:nvSpPr>
        <p:spPr>
          <a:xfrm>
            <a:off x="436350" y="6464001"/>
            <a:ext cx="7891862" cy="680475"/>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8" name="Imagen 17" descr="Imagen 17"/>
          <p:cNvPicPr>
            <a:picLocks noChangeAspect="1"/>
          </p:cNvPicPr>
          <p:nvPr/>
        </p:nvPicPr>
        <p:blipFill>
          <a:blip r:embed="rId12"/>
          <a:stretch>
            <a:fillRect/>
          </a:stretch>
        </p:blipFill>
        <p:spPr>
          <a:xfrm>
            <a:off x="433440" y="6462796"/>
            <a:ext cx="690483" cy="680476"/>
          </a:xfrm>
          <a:prstGeom prst="rect">
            <a:avLst/>
          </a:prstGeom>
          <a:ln w="12700">
            <a:miter lim="400000"/>
          </a:ln>
        </p:spPr>
      </p:pic>
      <p:pic>
        <p:nvPicPr>
          <p:cNvPr id="9" name="Imagen 1" descr="Imagen 1"/>
          <p:cNvPicPr>
            <a:picLocks noChangeAspect="1"/>
          </p:cNvPicPr>
          <p:nvPr/>
        </p:nvPicPr>
        <p:blipFill>
          <a:blip r:embed="rId13"/>
          <a:stretch>
            <a:fillRect/>
          </a:stretch>
        </p:blipFill>
        <p:spPr>
          <a:xfrm>
            <a:off x="8272364" y="1222172"/>
            <a:ext cx="1080001" cy="241875"/>
          </a:xfrm>
          <a:prstGeom prst="rect">
            <a:avLst/>
          </a:prstGeom>
          <a:ln w="12700">
            <a:miter lim="400000"/>
          </a:ln>
        </p:spPr>
      </p:pic>
      <p:pic>
        <p:nvPicPr>
          <p:cNvPr id="10" name="Imagen 2" descr="Imagen 2"/>
          <p:cNvPicPr>
            <a:picLocks noChangeAspect="1"/>
          </p:cNvPicPr>
          <p:nvPr/>
        </p:nvPicPr>
        <p:blipFill>
          <a:blip r:embed="rId14"/>
          <a:stretch>
            <a:fillRect/>
          </a:stretch>
        </p:blipFill>
        <p:spPr>
          <a:xfrm>
            <a:off x="8272364" y="418596"/>
            <a:ext cx="1080001" cy="664778"/>
          </a:xfrm>
          <a:prstGeom prst="rect">
            <a:avLst/>
          </a:prstGeom>
          <a:ln w="12700">
            <a:miter lim="400000"/>
          </a:ln>
        </p:spPr>
      </p:pic>
      <p:sp>
        <p:nvSpPr>
          <p:cNvPr id="11"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12"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4695825" y="6800556"/>
            <a:ext cx="2266950"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oogle Shape;75;p1"/>
          <p:cNvSpPr txBox="1"/>
          <p:nvPr/>
        </p:nvSpPr>
        <p:spPr>
          <a:xfrm>
            <a:off x="1176618" y="6563127"/>
            <a:ext cx="7012135" cy="482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49" name="Google Shape;76;p1"/>
          <p:cNvSpPr txBox="1"/>
          <p:nvPr/>
        </p:nvSpPr>
        <p:spPr>
          <a:xfrm>
            <a:off x="374949" y="1934836"/>
            <a:ext cx="1444327" cy="598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sz="1500" b="1">
                <a:latin typeface="Calibri"/>
                <a:ea typeface="Calibri"/>
                <a:cs typeface="Calibri"/>
                <a:sym typeface="Calibri"/>
              </a:defRPr>
            </a:lvl1pPr>
          </a:lstStyle>
          <a:p>
            <a:r>
              <a:t>MÓDULO 3</a:t>
            </a:r>
          </a:p>
        </p:txBody>
      </p:sp>
      <p:sp>
        <p:nvSpPr>
          <p:cNvPr id="150" name="Google Shape;15;p23"/>
          <p:cNvSpPr txBox="1"/>
          <p:nvPr/>
        </p:nvSpPr>
        <p:spPr>
          <a:xfrm>
            <a:off x="1139099" y="834800"/>
            <a:ext cx="4156802" cy="33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200" b="1">
                <a:solidFill>
                  <a:srgbClr val="ED6B00"/>
                </a:solidFill>
                <a:latin typeface="Calibri"/>
                <a:ea typeface="Calibri"/>
                <a:cs typeface="Calibri"/>
                <a:sym typeface="Calibri"/>
              </a:defRPr>
            </a:pPr>
            <a:r>
              <a:t>PLAN COMÚN </a:t>
            </a:r>
            <a:r>
              <a:rPr b="0"/>
              <a:t>| NIVEL 3° MEDIO</a:t>
            </a:r>
          </a:p>
        </p:txBody>
      </p:sp>
      <p:sp>
        <p:nvSpPr>
          <p:cNvPr id="151" name="Google Shape;61;p13"/>
          <p:cNvSpPr txBox="1"/>
          <p:nvPr/>
        </p:nvSpPr>
        <p:spPr>
          <a:xfrm>
            <a:off x="397856" y="2270711"/>
            <a:ext cx="4118086" cy="1666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90000"/>
              </a:lnSpc>
              <a:defRPr sz="3600" b="1">
                <a:solidFill>
                  <a:srgbClr val="ED6B00"/>
                </a:solidFill>
                <a:latin typeface="Calibri"/>
                <a:ea typeface="Calibri"/>
                <a:cs typeface="Calibri"/>
                <a:sym typeface="Calibri"/>
              </a:defRPr>
            </a:lvl1pPr>
          </a:lstStyle>
          <a:p>
            <a:r>
              <a:t>PROCESOS ADMINISTRATIVOS</a:t>
            </a:r>
          </a:p>
        </p:txBody>
      </p:sp>
      <p:pic>
        <p:nvPicPr>
          <p:cNvPr id="152" name="Image" descr="Image"/>
          <p:cNvPicPr>
            <a:picLocks noChangeAspect="1"/>
          </p:cNvPicPr>
          <p:nvPr/>
        </p:nvPicPr>
        <p:blipFill>
          <a:blip r:embed="rId2"/>
          <a:stretch>
            <a:fillRect/>
          </a:stretch>
        </p:blipFill>
        <p:spPr>
          <a:xfrm>
            <a:off x="4474392" y="2407126"/>
            <a:ext cx="3785163" cy="380827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85"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IDENTIFICAR </a:t>
            </a:r>
            <a:r>
              <a:rPr b="0">
                <a:solidFill>
                  <a:srgbClr val="A93501"/>
                </a:solidFill>
              </a:rPr>
              <a:t>MATERIAS PRIMAS</a:t>
            </a:r>
          </a:p>
        </p:txBody>
      </p:sp>
      <p:grpSp>
        <p:nvGrpSpPr>
          <p:cNvPr id="288" name="Google Shape;173;p6"/>
          <p:cNvGrpSpPr/>
          <p:nvPr/>
        </p:nvGrpSpPr>
        <p:grpSpPr>
          <a:xfrm>
            <a:off x="452173" y="2329021"/>
            <a:ext cx="4289749" cy="3616032"/>
            <a:chOff x="0" y="0"/>
            <a:chExt cx="4289747" cy="3616030"/>
          </a:xfrm>
        </p:grpSpPr>
        <p:sp>
          <p:nvSpPr>
            <p:cNvPr id="286" name="Rounded Rectangle"/>
            <p:cNvSpPr/>
            <p:nvPr/>
          </p:nvSpPr>
          <p:spPr>
            <a:xfrm>
              <a:off x="0" y="0"/>
              <a:ext cx="4289748" cy="3616031"/>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87" name="Text"/>
            <p:cNvSpPr txBox="1"/>
            <p:nvPr/>
          </p:nvSpPr>
          <p:spPr>
            <a:xfrm>
              <a:off x="177843" y="1617898"/>
              <a:ext cx="393406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289" name="Imagen 6" descr="Imagen 6"/>
          <p:cNvPicPr>
            <a:picLocks noChangeAspect="1"/>
          </p:cNvPicPr>
          <p:nvPr/>
        </p:nvPicPr>
        <p:blipFill>
          <a:blip r:embed="rId2"/>
          <a:stretch>
            <a:fillRect/>
          </a:stretch>
        </p:blipFill>
        <p:spPr>
          <a:xfrm>
            <a:off x="4323220" y="2108071"/>
            <a:ext cx="663550" cy="632686"/>
          </a:xfrm>
          <a:prstGeom prst="rect">
            <a:avLst/>
          </a:prstGeom>
          <a:ln w="12700">
            <a:miter lim="400000"/>
          </a:ln>
        </p:spPr>
      </p:pic>
      <p:sp>
        <p:nvSpPr>
          <p:cNvPr id="290" name="CuadroTexto 7"/>
          <p:cNvSpPr txBox="1"/>
          <p:nvPr/>
        </p:nvSpPr>
        <p:spPr>
          <a:xfrm>
            <a:off x="733540" y="2501575"/>
            <a:ext cx="3727016" cy="3270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80000"/>
              </a:lnSpc>
              <a:spcBef>
                <a:spcPts val="1000"/>
              </a:spcBef>
              <a:defRPr sz="1600">
                <a:latin typeface="Calibri"/>
                <a:ea typeface="Calibri"/>
                <a:cs typeface="Calibri"/>
                <a:sym typeface="Calibri"/>
              </a:defRPr>
            </a:lvl1pPr>
          </a:lstStyle>
          <a:p>
            <a:r>
              <a:t>Esta función es la encargada de determinar la cantidad (unidades) requerida para producir lo proyectado y dispuesto en la planificación de la empresa,  y así, responder a la demanda de la misma. Esta labor es de suma importancia, ya que la empresa u organización no puede quedar sin materias primas para producir, no puede permitir que el cliente se quede sin sus productos, por tanto, si no se realiza bien el trabajo, podría derivar en no tener la calidad del producto terminado (en caso de no comprobar la calidad de las materias primas que se comprarán), o no suplir la demanda actual de los clientes.</a:t>
            </a:r>
          </a:p>
        </p:txBody>
      </p:sp>
      <p:pic>
        <p:nvPicPr>
          <p:cNvPr id="291" name="Imagen 1" descr="Imagen 1"/>
          <p:cNvPicPr>
            <a:picLocks noChangeAspect="1"/>
          </p:cNvPicPr>
          <p:nvPr/>
        </p:nvPicPr>
        <p:blipFill>
          <a:blip r:embed="rId3"/>
          <a:stretch>
            <a:fillRect/>
          </a:stretch>
        </p:blipFill>
        <p:spPr>
          <a:xfrm>
            <a:off x="4666857" y="2215883"/>
            <a:ext cx="5053406" cy="445514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94"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PLANIFICAR LA PRODUCCIÓN </a:t>
            </a:r>
            <a:r>
              <a:rPr b="0">
                <a:solidFill>
                  <a:srgbClr val="A93501"/>
                </a:solidFill>
              </a:rPr>
              <a:t>DE LA EMPRESA</a:t>
            </a:r>
          </a:p>
        </p:txBody>
      </p:sp>
      <p:grpSp>
        <p:nvGrpSpPr>
          <p:cNvPr id="297" name="Google Shape;173;p6"/>
          <p:cNvGrpSpPr/>
          <p:nvPr/>
        </p:nvGrpSpPr>
        <p:grpSpPr>
          <a:xfrm>
            <a:off x="4883370" y="2329022"/>
            <a:ext cx="4289748" cy="3372825"/>
            <a:chOff x="0" y="0"/>
            <a:chExt cx="4289747" cy="3372823"/>
          </a:xfrm>
        </p:grpSpPr>
        <p:sp>
          <p:nvSpPr>
            <p:cNvPr id="295" name="Rounded Rectangle"/>
            <p:cNvSpPr/>
            <p:nvPr/>
          </p:nvSpPr>
          <p:spPr>
            <a:xfrm>
              <a:off x="0" y="0"/>
              <a:ext cx="4289748" cy="3372824"/>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96" name="Text"/>
            <p:cNvSpPr txBox="1"/>
            <p:nvPr/>
          </p:nvSpPr>
          <p:spPr>
            <a:xfrm>
              <a:off x="165883" y="1496295"/>
              <a:ext cx="3957981"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298" name="Imagen 6" descr="Imagen 6"/>
          <p:cNvPicPr>
            <a:picLocks noChangeAspect="1"/>
          </p:cNvPicPr>
          <p:nvPr/>
        </p:nvPicPr>
        <p:blipFill>
          <a:blip r:embed="rId2"/>
          <a:stretch>
            <a:fillRect/>
          </a:stretch>
        </p:blipFill>
        <p:spPr>
          <a:xfrm>
            <a:off x="8754418" y="2108071"/>
            <a:ext cx="663550" cy="632686"/>
          </a:xfrm>
          <a:prstGeom prst="rect">
            <a:avLst/>
          </a:prstGeom>
          <a:ln w="12700">
            <a:miter lim="400000"/>
          </a:ln>
        </p:spPr>
      </p:pic>
      <p:sp>
        <p:nvSpPr>
          <p:cNvPr id="299" name="CuadroTexto 7"/>
          <p:cNvSpPr txBox="1"/>
          <p:nvPr/>
        </p:nvSpPr>
        <p:spPr>
          <a:xfrm>
            <a:off x="5305810" y="2631153"/>
            <a:ext cx="3564899" cy="284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La función de Planificar la Producción que debe llevar a cabo la Empresa, implica realizar una proyección de todas las tareas y procesos necesarios para lograr llegar con la producción en el tiempo establecido. De este modo, se podrá cumplir con las metas y objetivos definidos en la planificación, considerando siempre que se debe conservar la calidad de los productos de la compañía.</a:t>
            </a:r>
          </a:p>
        </p:txBody>
      </p:sp>
      <p:pic>
        <p:nvPicPr>
          <p:cNvPr id="300" name="Imagen 3" descr="Imagen 3"/>
          <p:cNvPicPr>
            <a:picLocks noChangeAspect="1"/>
          </p:cNvPicPr>
          <p:nvPr/>
        </p:nvPicPr>
        <p:blipFill>
          <a:blip r:embed="rId3"/>
          <a:stretch>
            <a:fillRect/>
          </a:stretch>
        </p:blipFill>
        <p:spPr>
          <a:xfrm>
            <a:off x="270196" y="2212800"/>
            <a:ext cx="4392187" cy="42650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303"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MINIMIZAR AL MÁXIMO </a:t>
            </a:r>
            <a:r>
              <a:rPr b="0">
                <a:solidFill>
                  <a:srgbClr val="A93501"/>
                </a:solidFill>
              </a:rPr>
              <a:t>LOS COSTOS DE PRODUCCIÓN</a:t>
            </a:r>
          </a:p>
        </p:txBody>
      </p:sp>
      <p:grpSp>
        <p:nvGrpSpPr>
          <p:cNvPr id="306" name="Google Shape;173;p6"/>
          <p:cNvGrpSpPr/>
          <p:nvPr/>
        </p:nvGrpSpPr>
        <p:grpSpPr>
          <a:xfrm>
            <a:off x="452173" y="2329022"/>
            <a:ext cx="4289749" cy="2683739"/>
            <a:chOff x="0" y="0"/>
            <a:chExt cx="4289747" cy="2683737"/>
          </a:xfrm>
        </p:grpSpPr>
        <p:sp>
          <p:nvSpPr>
            <p:cNvPr id="304" name="Rounded Rectangle"/>
            <p:cNvSpPr/>
            <p:nvPr/>
          </p:nvSpPr>
          <p:spPr>
            <a:xfrm>
              <a:off x="0" y="0"/>
              <a:ext cx="4289748" cy="268373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05" name="Text"/>
            <p:cNvSpPr txBox="1"/>
            <p:nvPr/>
          </p:nvSpPr>
          <p:spPr>
            <a:xfrm>
              <a:off x="131991" y="1151752"/>
              <a:ext cx="4025765"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07" name="Imagen 6" descr="Imagen 6"/>
          <p:cNvPicPr>
            <a:picLocks noChangeAspect="1"/>
          </p:cNvPicPr>
          <p:nvPr/>
        </p:nvPicPr>
        <p:blipFill>
          <a:blip r:embed="rId2"/>
          <a:stretch>
            <a:fillRect/>
          </a:stretch>
        </p:blipFill>
        <p:spPr>
          <a:xfrm>
            <a:off x="4323220" y="2108071"/>
            <a:ext cx="663550" cy="632686"/>
          </a:xfrm>
          <a:prstGeom prst="rect">
            <a:avLst/>
          </a:prstGeom>
          <a:ln w="12700">
            <a:miter lim="400000"/>
          </a:ln>
        </p:spPr>
      </p:pic>
      <p:sp>
        <p:nvSpPr>
          <p:cNvPr id="308" name="CuadroTexto 7"/>
          <p:cNvSpPr txBox="1"/>
          <p:nvPr/>
        </p:nvSpPr>
        <p:spPr>
          <a:xfrm>
            <a:off x="712495" y="2631153"/>
            <a:ext cx="3727016" cy="2165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90000"/>
              </a:lnSpc>
              <a:spcBef>
                <a:spcPts val="1000"/>
              </a:spcBef>
              <a:defRPr sz="1600">
                <a:latin typeface="Calibri"/>
                <a:ea typeface="Calibri"/>
                <a:cs typeface="Calibri"/>
                <a:sym typeface="Calibri"/>
              </a:defRPr>
            </a:lvl1pPr>
          </a:lstStyle>
          <a:p>
            <a:r>
              <a:t>En esta función se debe reducir el costo unitario de producción, con el fin de maximizar los beneficios (ganancias) de la organización. Se debe tener especial cuidado en mantener en óptimas condiciones las maquinarias de producción si es que las hay, pues de lo contrario, podríamos incurrir en futuros costos de mantención.</a:t>
            </a:r>
          </a:p>
        </p:txBody>
      </p:sp>
      <p:pic>
        <p:nvPicPr>
          <p:cNvPr id="309" name="Imagen 2" descr="Imagen 2"/>
          <p:cNvPicPr>
            <a:picLocks noChangeAspect="1"/>
          </p:cNvPicPr>
          <p:nvPr/>
        </p:nvPicPr>
        <p:blipFill>
          <a:blip r:embed="rId3"/>
          <a:stretch>
            <a:fillRect/>
          </a:stretch>
        </p:blipFill>
        <p:spPr>
          <a:xfrm>
            <a:off x="3053202" y="2286236"/>
            <a:ext cx="6951938" cy="536934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312"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INNOVAR Y APLICAR PROCESOS </a:t>
            </a:r>
            <a:r>
              <a:rPr b="0">
                <a:solidFill>
                  <a:srgbClr val="A93501"/>
                </a:solidFill>
              </a:rPr>
              <a:t>DE MEJORA CONSTANTE</a:t>
            </a:r>
          </a:p>
        </p:txBody>
      </p:sp>
      <p:grpSp>
        <p:nvGrpSpPr>
          <p:cNvPr id="315" name="Google Shape;173;p6"/>
          <p:cNvGrpSpPr/>
          <p:nvPr/>
        </p:nvGrpSpPr>
        <p:grpSpPr>
          <a:xfrm>
            <a:off x="4883370" y="2329022"/>
            <a:ext cx="4289748" cy="2129769"/>
            <a:chOff x="0" y="0"/>
            <a:chExt cx="4289747" cy="2129767"/>
          </a:xfrm>
        </p:grpSpPr>
        <p:sp>
          <p:nvSpPr>
            <p:cNvPr id="313" name="Rounded Rectangle"/>
            <p:cNvSpPr/>
            <p:nvPr/>
          </p:nvSpPr>
          <p:spPr>
            <a:xfrm>
              <a:off x="0" y="0"/>
              <a:ext cx="4289748" cy="212976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14" name="Text"/>
            <p:cNvSpPr txBox="1"/>
            <p:nvPr/>
          </p:nvSpPr>
          <p:spPr>
            <a:xfrm>
              <a:off x="104745" y="874766"/>
              <a:ext cx="4080257"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16" name="Imagen 6" descr="Imagen 6"/>
          <p:cNvPicPr>
            <a:picLocks noChangeAspect="1"/>
          </p:cNvPicPr>
          <p:nvPr/>
        </p:nvPicPr>
        <p:blipFill>
          <a:blip r:embed="rId2"/>
          <a:stretch>
            <a:fillRect/>
          </a:stretch>
        </p:blipFill>
        <p:spPr>
          <a:xfrm>
            <a:off x="8754418" y="2108071"/>
            <a:ext cx="663550" cy="632686"/>
          </a:xfrm>
          <a:prstGeom prst="rect">
            <a:avLst/>
          </a:prstGeom>
          <a:ln w="12700">
            <a:miter lim="400000"/>
          </a:ln>
        </p:spPr>
      </p:pic>
      <p:sp>
        <p:nvSpPr>
          <p:cNvPr id="317" name="CuadroTexto 7"/>
          <p:cNvSpPr txBox="1"/>
          <p:nvPr/>
        </p:nvSpPr>
        <p:spPr>
          <a:xfrm>
            <a:off x="5305810" y="2631153"/>
            <a:ext cx="3564899" cy="2151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66700">
              <a:lnSpc>
                <a:spcPct val="90000"/>
              </a:lnSpc>
              <a:spcBef>
                <a:spcPts val="1000"/>
              </a:spcBef>
              <a:buClr>
                <a:srgbClr val="000000"/>
              </a:buClr>
              <a:buSzPts val="1600"/>
              <a:buFont typeface="Arial"/>
              <a:buChar char="•"/>
              <a:defRPr sz="1600">
                <a:latin typeface="Calibri"/>
                <a:ea typeface="Calibri"/>
                <a:cs typeface="Calibri"/>
                <a:sym typeface="Calibri"/>
              </a:defRPr>
            </a:lvl1pPr>
          </a:lstStyle>
          <a:p>
            <a:r>
              <a:t>Esta función es la encargada de detectar permanentemente aquellas mejoras que se pueden hacer en el proceso de producción y al mismo tiempo, se debe pensar en posibles innovaciones para generar mejoras más contundentes. </a:t>
            </a:r>
            <a:endParaRPr sz="2400"/>
          </a:p>
        </p:txBody>
      </p:sp>
      <p:pic>
        <p:nvPicPr>
          <p:cNvPr id="318" name="Imagen 1" descr="Imagen 1"/>
          <p:cNvPicPr>
            <a:picLocks noChangeAspect="1"/>
          </p:cNvPicPr>
          <p:nvPr/>
        </p:nvPicPr>
        <p:blipFill>
          <a:blip r:embed="rId3"/>
          <a:stretch>
            <a:fillRect/>
          </a:stretch>
        </p:blipFill>
        <p:spPr>
          <a:xfrm>
            <a:off x="194338" y="1849432"/>
            <a:ext cx="4736721" cy="524648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21"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ASEGURAR LA CALIDAD </a:t>
            </a:r>
            <a:r>
              <a:rPr b="0">
                <a:solidFill>
                  <a:srgbClr val="A93501"/>
                </a:solidFill>
              </a:rPr>
              <a:t>DEL PRODUCTOS</a:t>
            </a:r>
          </a:p>
        </p:txBody>
      </p:sp>
      <p:grpSp>
        <p:nvGrpSpPr>
          <p:cNvPr id="324" name="Google Shape;173;p6"/>
          <p:cNvGrpSpPr/>
          <p:nvPr/>
        </p:nvGrpSpPr>
        <p:grpSpPr>
          <a:xfrm>
            <a:off x="452173" y="2329022"/>
            <a:ext cx="4289749" cy="2683739"/>
            <a:chOff x="0" y="0"/>
            <a:chExt cx="4289747" cy="2683737"/>
          </a:xfrm>
        </p:grpSpPr>
        <p:sp>
          <p:nvSpPr>
            <p:cNvPr id="322" name="Rounded Rectangle"/>
            <p:cNvSpPr/>
            <p:nvPr/>
          </p:nvSpPr>
          <p:spPr>
            <a:xfrm>
              <a:off x="0" y="0"/>
              <a:ext cx="4289748" cy="268373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23" name="Text"/>
            <p:cNvSpPr txBox="1"/>
            <p:nvPr/>
          </p:nvSpPr>
          <p:spPr>
            <a:xfrm>
              <a:off x="131991" y="1151752"/>
              <a:ext cx="4025765"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25" name="Imagen 6" descr="Imagen 6"/>
          <p:cNvPicPr>
            <a:picLocks noChangeAspect="1"/>
          </p:cNvPicPr>
          <p:nvPr/>
        </p:nvPicPr>
        <p:blipFill>
          <a:blip r:embed="rId2"/>
          <a:stretch>
            <a:fillRect/>
          </a:stretch>
        </p:blipFill>
        <p:spPr>
          <a:xfrm>
            <a:off x="4323220" y="2108071"/>
            <a:ext cx="663550" cy="632686"/>
          </a:xfrm>
          <a:prstGeom prst="rect">
            <a:avLst/>
          </a:prstGeom>
          <a:ln w="12700">
            <a:miter lim="400000"/>
          </a:ln>
        </p:spPr>
      </p:pic>
      <p:sp>
        <p:nvSpPr>
          <p:cNvPr id="326" name="CuadroTexto 7"/>
          <p:cNvSpPr txBox="1"/>
          <p:nvPr/>
        </p:nvSpPr>
        <p:spPr>
          <a:xfrm>
            <a:off x="733540" y="2931143"/>
            <a:ext cx="3727016" cy="1232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90000"/>
              </a:lnSpc>
              <a:spcBef>
                <a:spcPts val="1000"/>
              </a:spcBef>
              <a:defRPr sz="1600">
                <a:latin typeface="Calibri"/>
                <a:ea typeface="Calibri"/>
                <a:cs typeface="Calibri"/>
                <a:sym typeface="Calibri"/>
              </a:defRPr>
            </a:lvl1pPr>
          </a:lstStyle>
          <a:p>
            <a:r>
              <a:t>Esta función es fundamental para la organización, pues son los responsables por la calidad en los productos que fabrican, por lo tanto, es un proceso que debe tener mucho cuidado, prolijidad y atención.</a:t>
            </a:r>
          </a:p>
        </p:txBody>
      </p:sp>
      <p:pic>
        <p:nvPicPr>
          <p:cNvPr id="327" name="Google Shape;284;p47" descr="Google Shape;284;p47"/>
          <p:cNvPicPr>
            <a:picLocks noChangeAspect="1"/>
          </p:cNvPicPr>
          <p:nvPr/>
        </p:nvPicPr>
        <p:blipFill>
          <a:blip r:embed="rId3"/>
          <a:stretch>
            <a:fillRect/>
          </a:stretch>
        </p:blipFill>
        <p:spPr>
          <a:xfrm>
            <a:off x="7015867" y="4394777"/>
            <a:ext cx="2466540" cy="3164898"/>
          </a:xfrm>
          <a:prstGeom prst="rect">
            <a:avLst/>
          </a:prstGeom>
          <a:ln w="12700">
            <a:miter lim="400000"/>
          </a:ln>
        </p:spPr>
      </p:pic>
      <p:pic>
        <p:nvPicPr>
          <p:cNvPr id="328" name="Imagen 3" descr="Imagen 3"/>
          <p:cNvPicPr>
            <a:picLocks noChangeAspect="1"/>
          </p:cNvPicPr>
          <p:nvPr/>
        </p:nvPicPr>
        <p:blipFill>
          <a:blip r:embed="rId4"/>
          <a:stretch>
            <a:fillRect/>
          </a:stretch>
        </p:blipFill>
        <p:spPr>
          <a:xfrm>
            <a:off x="4363920" y="1729470"/>
            <a:ext cx="3784131" cy="393611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331"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LOGISTICA DENTRO </a:t>
            </a:r>
            <a:r>
              <a:rPr b="0">
                <a:solidFill>
                  <a:srgbClr val="A93501"/>
                </a:solidFill>
              </a:rPr>
              <a:t>DE LA ORGANIZACIÓN</a:t>
            </a:r>
          </a:p>
        </p:txBody>
      </p:sp>
      <p:grpSp>
        <p:nvGrpSpPr>
          <p:cNvPr id="334" name="Google Shape;173;p6"/>
          <p:cNvGrpSpPr/>
          <p:nvPr/>
        </p:nvGrpSpPr>
        <p:grpSpPr>
          <a:xfrm>
            <a:off x="4296099" y="2329021"/>
            <a:ext cx="4877019" cy="4170002"/>
            <a:chOff x="0" y="0"/>
            <a:chExt cx="4877018" cy="4170000"/>
          </a:xfrm>
        </p:grpSpPr>
        <p:sp>
          <p:nvSpPr>
            <p:cNvPr id="332" name="Rounded Rectangle"/>
            <p:cNvSpPr/>
            <p:nvPr/>
          </p:nvSpPr>
          <p:spPr>
            <a:xfrm>
              <a:off x="0" y="0"/>
              <a:ext cx="4877019" cy="4170001"/>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33" name="Text"/>
            <p:cNvSpPr txBox="1"/>
            <p:nvPr/>
          </p:nvSpPr>
          <p:spPr>
            <a:xfrm>
              <a:off x="205089" y="1894883"/>
              <a:ext cx="4466841"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35" name="Imagen 6" descr="Imagen 6"/>
          <p:cNvPicPr>
            <a:picLocks noChangeAspect="1"/>
          </p:cNvPicPr>
          <p:nvPr/>
        </p:nvPicPr>
        <p:blipFill>
          <a:blip r:embed="rId2"/>
          <a:stretch>
            <a:fillRect/>
          </a:stretch>
        </p:blipFill>
        <p:spPr>
          <a:xfrm>
            <a:off x="8754418" y="2108071"/>
            <a:ext cx="663550" cy="632686"/>
          </a:xfrm>
          <a:prstGeom prst="rect">
            <a:avLst/>
          </a:prstGeom>
          <a:ln w="12700">
            <a:miter lim="400000"/>
          </a:ln>
        </p:spPr>
      </p:pic>
      <p:sp>
        <p:nvSpPr>
          <p:cNvPr id="336" name="CuadroTexto 7"/>
          <p:cNvSpPr txBox="1"/>
          <p:nvPr/>
        </p:nvSpPr>
        <p:spPr>
          <a:xfrm>
            <a:off x="4422881" y="2523062"/>
            <a:ext cx="4636964" cy="3610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228600" indent="-228600">
              <a:lnSpc>
                <a:spcPct val="80000"/>
              </a:lnSpc>
              <a:buClr>
                <a:srgbClr val="000000"/>
              </a:buClr>
              <a:buSzPts val="1600"/>
              <a:buFont typeface="Arial"/>
              <a:buChar char="•"/>
              <a:defRPr sz="1600">
                <a:latin typeface="Calibri"/>
                <a:ea typeface="Calibri"/>
                <a:cs typeface="Calibri"/>
                <a:sym typeface="Calibri"/>
              </a:defRPr>
            </a:pPr>
            <a:r>
              <a:t>En la actualidad, hemos podido dar cuenta de la importancia y desarrollo que ha tenido la Logística dentro de cada organización, ya que esta área es la encargada de poner a disposición de los clientes, todos aquellos productos y servicios que fabrica la empresa, sin embargo, el proceso de llegar al cliente final debe ser siempre bajo ciertos estándares, sobre todo, poniendo atención en el momento (tiempo) y lugar perfecto.</a:t>
            </a:r>
          </a:p>
          <a:p>
            <a:pPr marL="228600" indent="-228600">
              <a:lnSpc>
                <a:spcPct val="80000"/>
              </a:lnSpc>
              <a:spcBef>
                <a:spcPts val="1000"/>
              </a:spcBef>
              <a:buClr>
                <a:srgbClr val="000000"/>
              </a:buClr>
              <a:buSzPts val="1600"/>
              <a:buFont typeface="Arial"/>
              <a:buChar char="•"/>
              <a:defRPr sz="1600">
                <a:latin typeface="Calibri"/>
                <a:ea typeface="Calibri"/>
                <a:cs typeface="Calibri"/>
                <a:sym typeface="Calibri"/>
              </a:defRPr>
            </a:pPr>
            <a:r>
              <a:t>Por estas razones es que el departamento de Logística debe aplicar un exhaustivo proceso administrativo, pues debe ejecutar un correcto desempeño del área, planificando y controlando todas las labores relacionadas a la obtención, almacenamiento y, por último, traslado de materias primas que requiere la empresa.</a:t>
            </a:r>
          </a:p>
        </p:txBody>
      </p:sp>
      <p:pic>
        <p:nvPicPr>
          <p:cNvPr id="337" name="Imagen 5" descr="Imagen 5"/>
          <p:cNvPicPr>
            <a:picLocks noChangeAspect="1"/>
          </p:cNvPicPr>
          <p:nvPr/>
        </p:nvPicPr>
        <p:blipFill>
          <a:blip r:embed="rId3"/>
          <a:stretch>
            <a:fillRect/>
          </a:stretch>
        </p:blipFill>
        <p:spPr>
          <a:xfrm>
            <a:off x="-175627" y="2888583"/>
            <a:ext cx="4849999" cy="319236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40"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OBJETIVO DE </a:t>
            </a:r>
            <a:r>
              <a:rPr b="0">
                <a:solidFill>
                  <a:srgbClr val="A93501"/>
                </a:solidFill>
              </a:rPr>
              <a:t>LA LOGÍSTICA</a:t>
            </a:r>
          </a:p>
        </p:txBody>
      </p:sp>
      <p:grpSp>
        <p:nvGrpSpPr>
          <p:cNvPr id="343" name="Google Shape;173;p6"/>
          <p:cNvGrpSpPr/>
          <p:nvPr/>
        </p:nvGrpSpPr>
        <p:grpSpPr>
          <a:xfrm>
            <a:off x="378274" y="2329021"/>
            <a:ext cx="4363648" cy="4305117"/>
            <a:chOff x="0" y="0"/>
            <a:chExt cx="4363647" cy="4305115"/>
          </a:xfrm>
        </p:grpSpPr>
        <p:sp>
          <p:nvSpPr>
            <p:cNvPr id="341" name="Rounded Rectangle"/>
            <p:cNvSpPr/>
            <p:nvPr/>
          </p:nvSpPr>
          <p:spPr>
            <a:xfrm>
              <a:off x="0" y="0"/>
              <a:ext cx="4363648" cy="4305116"/>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42" name="Text"/>
            <p:cNvSpPr txBox="1"/>
            <p:nvPr/>
          </p:nvSpPr>
          <p:spPr>
            <a:xfrm>
              <a:off x="211734" y="1962440"/>
              <a:ext cx="3940180"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44" name="Imagen 6" descr="Imagen 6"/>
          <p:cNvPicPr>
            <a:picLocks noChangeAspect="1"/>
          </p:cNvPicPr>
          <p:nvPr/>
        </p:nvPicPr>
        <p:blipFill>
          <a:blip r:embed="rId2"/>
          <a:stretch>
            <a:fillRect/>
          </a:stretch>
        </p:blipFill>
        <p:spPr>
          <a:xfrm>
            <a:off x="4323220" y="2108071"/>
            <a:ext cx="663550" cy="632686"/>
          </a:xfrm>
          <a:prstGeom prst="rect">
            <a:avLst/>
          </a:prstGeom>
          <a:ln w="12700">
            <a:miter lim="400000"/>
          </a:ln>
        </p:spPr>
      </p:pic>
      <p:sp>
        <p:nvSpPr>
          <p:cNvPr id="345" name="CuadroTexto 7"/>
          <p:cNvSpPr txBox="1"/>
          <p:nvPr/>
        </p:nvSpPr>
        <p:spPr>
          <a:xfrm>
            <a:off x="712495" y="2631153"/>
            <a:ext cx="3727016" cy="3991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228600" indent="-228600">
              <a:lnSpc>
                <a:spcPct val="80000"/>
              </a:lnSpc>
              <a:buClr>
                <a:srgbClr val="000000"/>
              </a:buClr>
              <a:buSzPts val="1600"/>
              <a:buFont typeface="Arial"/>
              <a:buChar char="•"/>
              <a:defRPr sz="1600">
                <a:latin typeface="Calibri"/>
                <a:ea typeface="Calibri"/>
                <a:cs typeface="Calibri"/>
                <a:sym typeface="Calibri"/>
              </a:defRPr>
            </a:pPr>
            <a:r>
              <a:t>La función o área Logística cuenta con dos objetivos principales:</a:t>
            </a:r>
          </a:p>
          <a:p>
            <a:pPr marL="600075" lvl="1" indent="-257175">
              <a:lnSpc>
                <a:spcPct val="80000"/>
              </a:lnSpc>
              <a:spcBef>
                <a:spcPts val="500"/>
              </a:spcBef>
              <a:buClr>
                <a:srgbClr val="000000"/>
              </a:buClr>
              <a:buSzPts val="1600"/>
              <a:buAutoNum type="arabicPeriod"/>
              <a:defRPr sz="1600">
                <a:latin typeface="Calibri"/>
                <a:ea typeface="Calibri"/>
                <a:cs typeface="Calibri"/>
                <a:sym typeface="Calibri"/>
              </a:defRPr>
            </a:pPr>
            <a:r>
              <a:t>Excelencia en el servicio al cliente.</a:t>
            </a:r>
          </a:p>
          <a:p>
            <a:pPr marL="600075" lvl="1" indent="-257175">
              <a:lnSpc>
                <a:spcPct val="80000"/>
              </a:lnSpc>
              <a:spcBef>
                <a:spcPts val="500"/>
              </a:spcBef>
              <a:buClr>
                <a:srgbClr val="000000"/>
              </a:buClr>
              <a:buSzPts val="1600"/>
              <a:buAutoNum type="arabicPeriod"/>
              <a:defRPr sz="1600">
                <a:latin typeface="Calibri"/>
                <a:ea typeface="Calibri"/>
                <a:cs typeface="Calibri"/>
                <a:sym typeface="Calibri"/>
              </a:defRPr>
            </a:pPr>
            <a:r>
              <a:t>Minimizar los costos al máximo sin transar la calidad de los procesos y productos.</a:t>
            </a:r>
          </a:p>
          <a:p>
            <a:pPr marL="228600" indent="-228600">
              <a:lnSpc>
                <a:spcPct val="80000"/>
              </a:lnSpc>
              <a:spcBef>
                <a:spcPts val="1000"/>
              </a:spcBef>
              <a:buClr>
                <a:srgbClr val="000000"/>
              </a:buClr>
              <a:buSzPts val="1600"/>
              <a:buFont typeface="Arial"/>
              <a:buChar char="•"/>
              <a:defRPr sz="1600">
                <a:latin typeface="Calibri"/>
                <a:ea typeface="Calibri"/>
                <a:cs typeface="Calibri"/>
                <a:sym typeface="Calibri"/>
              </a:defRPr>
            </a:pPr>
            <a:r>
              <a:t>Para conseguir estos objetivos, es necesario un estudio y planificación previos, para diseñar un sistema de control de toda la </a:t>
            </a:r>
            <a:r>
              <a:rPr b="1"/>
              <a:t>actividad logística</a:t>
            </a:r>
            <a:r>
              <a:t> de la empresa en sí, haciéndola lo más eficaz y eficiente posible.</a:t>
            </a:r>
          </a:p>
          <a:p>
            <a:pPr marL="228600" indent="-228600">
              <a:lnSpc>
                <a:spcPct val="80000"/>
              </a:lnSpc>
              <a:spcBef>
                <a:spcPts val="1000"/>
              </a:spcBef>
              <a:buClr>
                <a:srgbClr val="000000"/>
              </a:buClr>
              <a:buSzPts val="1600"/>
              <a:buFont typeface="Arial"/>
              <a:buChar char="•"/>
              <a:defRPr sz="1600">
                <a:latin typeface="Calibri"/>
                <a:ea typeface="Calibri"/>
                <a:cs typeface="Calibri"/>
                <a:sym typeface="Calibri"/>
              </a:defRPr>
            </a:pPr>
            <a:r>
              <a:t>Por lo tanto,</a:t>
            </a:r>
            <a:r>
              <a:rPr b="1"/>
              <a:t> la logística </a:t>
            </a:r>
            <a:r>
              <a:t>bien organizada y planificada permite a las empresas optimizar procesos y reducir costos.</a:t>
            </a:r>
          </a:p>
        </p:txBody>
      </p:sp>
      <p:pic>
        <p:nvPicPr>
          <p:cNvPr id="346" name="Imagen 1" descr="Imagen 1"/>
          <p:cNvPicPr>
            <a:picLocks noChangeAspect="1"/>
          </p:cNvPicPr>
          <p:nvPr/>
        </p:nvPicPr>
        <p:blipFill>
          <a:blip r:embed="rId3"/>
          <a:stretch>
            <a:fillRect/>
          </a:stretch>
        </p:blipFill>
        <p:spPr>
          <a:xfrm>
            <a:off x="4896789" y="2783364"/>
            <a:ext cx="4644204" cy="356703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349"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LOGÍSTICA</a:t>
            </a:r>
          </a:p>
        </p:txBody>
      </p:sp>
      <p:sp>
        <p:nvSpPr>
          <p:cNvPr id="350" name="Elipse 9"/>
          <p:cNvSpPr/>
          <p:nvPr/>
        </p:nvSpPr>
        <p:spPr>
          <a:xfrm>
            <a:off x="562185" y="2423878"/>
            <a:ext cx="2220823" cy="2220822"/>
          </a:xfrm>
          <a:prstGeom prst="ellipse">
            <a:avLst/>
          </a:prstGeom>
          <a:solidFill>
            <a:srgbClr val="FFB375"/>
          </a:solidFill>
          <a:ln w="12700">
            <a:miter lim="400000"/>
          </a:ln>
        </p:spPr>
        <p:txBody>
          <a:bodyPr lIns="45719" rIns="45719" anchor="ctr"/>
          <a:lstStyle/>
          <a:p>
            <a:pPr algn="ctr">
              <a:defRPr>
                <a:solidFill>
                  <a:srgbClr val="FFFFFF"/>
                </a:solidFill>
              </a:defRPr>
            </a:pPr>
            <a:endParaRPr/>
          </a:p>
        </p:txBody>
      </p:sp>
      <p:sp>
        <p:nvSpPr>
          <p:cNvPr id="351" name="CuadroTexto 10"/>
          <p:cNvSpPr txBox="1"/>
          <p:nvPr/>
        </p:nvSpPr>
        <p:spPr>
          <a:xfrm>
            <a:off x="845034" y="3281848"/>
            <a:ext cx="1668075" cy="533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1600" b="1">
                <a:solidFill>
                  <a:srgbClr val="FFFFFF"/>
                </a:solidFill>
                <a:latin typeface="Calibri"/>
                <a:ea typeface="Calibri"/>
                <a:cs typeface="Calibri"/>
                <a:sym typeface="Calibri"/>
              </a:defRPr>
            </a:lvl1pPr>
          </a:lstStyle>
          <a:p>
            <a:r>
              <a:t>SERVICIO AL CLIENTE</a:t>
            </a:r>
          </a:p>
        </p:txBody>
      </p:sp>
      <p:sp>
        <p:nvSpPr>
          <p:cNvPr id="352" name="Elipse 13"/>
          <p:cNvSpPr/>
          <p:nvPr/>
        </p:nvSpPr>
        <p:spPr>
          <a:xfrm>
            <a:off x="3642407" y="2423878"/>
            <a:ext cx="2220823" cy="2220822"/>
          </a:xfrm>
          <a:prstGeom prst="ellipse">
            <a:avLst/>
          </a:prstGeom>
          <a:solidFill>
            <a:srgbClr val="E73A2D"/>
          </a:solidFill>
          <a:ln w="12700">
            <a:miter lim="400000"/>
          </a:ln>
        </p:spPr>
        <p:txBody>
          <a:bodyPr lIns="45719" rIns="45719" anchor="ctr"/>
          <a:lstStyle/>
          <a:p>
            <a:pPr algn="ctr">
              <a:defRPr>
                <a:solidFill>
                  <a:srgbClr val="FFFFFF"/>
                </a:solidFill>
              </a:defRPr>
            </a:pPr>
            <a:endParaRPr/>
          </a:p>
        </p:txBody>
      </p:sp>
      <p:sp>
        <p:nvSpPr>
          <p:cNvPr id="353" name="CuadroTexto 14"/>
          <p:cNvSpPr txBox="1"/>
          <p:nvPr/>
        </p:nvSpPr>
        <p:spPr>
          <a:xfrm>
            <a:off x="3938766" y="3254826"/>
            <a:ext cx="1668075" cy="533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1600" b="1">
                <a:solidFill>
                  <a:srgbClr val="FFFFFF"/>
                </a:solidFill>
                <a:latin typeface="Calibri"/>
                <a:ea typeface="Calibri"/>
                <a:cs typeface="Calibri"/>
                <a:sym typeface="Calibri"/>
              </a:defRPr>
            </a:lvl1pPr>
          </a:lstStyle>
          <a:p>
            <a:r>
              <a:t>GESTIONA EL INVENTARIO</a:t>
            </a:r>
          </a:p>
        </p:txBody>
      </p:sp>
      <p:sp>
        <p:nvSpPr>
          <p:cNvPr id="354" name="Elipse 17"/>
          <p:cNvSpPr/>
          <p:nvPr/>
        </p:nvSpPr>
        <p:spPr>
          <a:xfrm>
            <a:off x="6722629" y="2423878"/>
            <a:ext cx="2220823" cy="2220822"/>
          </a:xfrm>
          <a:prstGeom prst="ellipse">
            <a:avLst/>
          </a:prstGeom>
          <a:solidFill>
            <a:srgbClr val="800000"/>
          </a:solidFill>
          <a:ln w="12700">
            <a:miter lim="400000"/>
          </a:ln>
        </p:spPr>
        <p:txBody>
          <a:bodyPr lIns="45719" rIns="45719" anchor="ctr"/>
          <a:lstStyle/>
          <a:p>
            <a:pPr algn="ctr">
              <a:defRPr>
                <a:solidFill>
                  <a:srgbClr val="FFFFFF"/>
                </a:solidFill>
              </a:defRPr>
            </a:pPr>
            <a:endParaRPr/>
          </a:p>
        </p:txBody>
      </p:sp>
      <p:sp>
        <p:nvSpPr>
          <p:cNvPr id="355" name="CuadroTexto 18"/>
          <p:cNvSpPr txBox="1"/>
          <p:nvPr/>
        </p:nvSpPr>
        <p:spPr>
          <a:xfrm>
            <a:off x="7018989" y="3349409"/>
            <a:ext cx="1668075" cy="533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1600" b="1">
                <a:solidFill>
                  <a:srgbClr val="FFFFFF"/>
                </a:solidFill>
                <a:latin typeface="Calibri"/>
                <a:ea typeface="Calibri"/>
                <a:cs typeface="Calibri"/>
                <a:sym typeface="Calibri"/>
              </a:defRPr>
            </a:lvl1pPr>
          </a:lstStyle>
          <a:p>
            <a:r>
              <a:t>GESTIÓN DE DATOS</a:t>
            </a:r>
          </a:p>
        </p:txBody>
      </p:sp>
      <p:sp>
        <p:nvSpPr>
          <p:cNvPr id="356" name="Elipse 19"/>
          <p:cNvSpPr/>
          <p:nvPr/>
        </p:nvSpPr>
        <p:spPr>
          <a:xfrm>
            <a:off x="2129316" y="4518159"/>
            <a:ext cx="2220823" cy="2220821"/>
          </a:xfrm>
          <a:prstGeom prst="ellipse">
            <a:avLst/>
          </a:prstGeom>
          <a:solidFill>
            <a:srgbClr val="ED6B00"/>
          </a:solidFill>
          <a:ln w="12700">
            <a:miter lim="400000"/>
          </a:ln>
        </p:spPr>
        <p:txBody>
          <a:bodyPr lIns="45719" rIns="45719" anchor="ctr"/>
          <a:lstStyle/>
          <a:p>
            <a:pPr algn="ctr">
              <a:defRPr>
                <a:solidFill>
                  <a:srgbClr val="FFFFFF"/>
                </a:solidFill>
              </a:defRPr>
            </a:pPr>
            <a:endParaRPr/>
          </a:p>
        </p:txBody>
      </p:sp>
      <p:sp>
        <p:nvSpPr>
          <p:cNvPr id="357" name="CuadroTexto 20"/>
          <p:cNvSpPr txBox="1"/>
          <p:nvPr/>
        </p:nvSpPr>
        <p:spPr>
          <a:xfrm>
            <a:off x="2412166" y="5295060"/>
            <a:ext cx="1668075" cy="766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1600" b="1">
                <a:solidFill>
                  <a:srgbClr val="FFFFFF"/>
                </a:solidFill>
                <a:latin typeface="Calibri"/>
                <a:ea typeface="Calibri"/>
                <a:cs typeface="Calibri"/>
                <a:sym typeface="Calibri"/>
              </a:defRPr>
            </a:lvl1pPr>
          </a:lstStyle>
          <a:p>
            <a:r>
              <a:t>DISEÑA Y PLANIFICA RUTAS DE TRANSPORTE</a:t>
            </a:r>
          </a:p>
        </p:txBody>
      </p:sp>
      <p:sp>
        <p:nvSpPr>
          <p:cNvPr id="358" name="Elipse 21"/>
          <p:cNvSpPr/>
          <p:nvPr/>
        </p:nvSpPr>
        <p:spPr>
          <a:xfrm>
            <a:off x="5209537" y="4518159"/>
            <a:ext cx="2220823" cy="2220821"/>
          </a:xfrm>
          <a:prstGeom prst="ellipse">
            <a:avLst/>
          </a:prstGeom>
          <a:solidFill>
            <a:srgbClr val="A93501"/>
          </a:solidFill>
          <a:ln w="12700">
            <a:miter lim="400000"/>
          </a:ln>
        </p:spPr>
        <p:txBody>
          <a:bodyPr lIns="45719" rIns="45719" anchor="ctr"/>
          <a:lstStyle/>
          <a:p>
            <a:pPr algn="ctr">
              <a:defRPr>
                <a:solidFill>
                  <a:srgbClr val="FFFFFF"/>
                </a:solidFill>
              </a:defRPr>
            </a:pPr>
            <a:endParaRPr/>
          </a:p>
        </p:txBody>
      </p:sp>
      <p:sp>
        <p:nvSpPr>
          <p:cNvPr id="359" name="CuadroTexto 22"/>
          <p:cNvSpPr txBox="1"/>
          <p:nvPr/>
        </p:nvSpPr>
        <p:spPr>
          <a:xfrm>
            <a:off x="5519407" y="5362614"/>
            <a:ext cx="1668075" cy="300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1600" b="1">
                <a:solidFill>
                  <a:srgbClr val="FFFFFF"/>
                </a:solidFill>
                <a:latin typeface="Calibri"/>
                <a:ea typeface="Calibri"/>
                <a:cs typeface="Calibri"/>
                <a:sym typeface="Calibri"/>
              </a:defRPr>
            </a:lvl1pPr>
          </a:lstStyle>
          <a:p>
            <a:r>
              <a:t>PROCESA PEDIDOS</a:t>
            </a:r>
          </a:p>
        </p:txBody>
      </p:sp>
      <p:grpSp>
        <p:nvGrpSpPr>
          <p:cNvPr id="362" name="Agrupar 1"/>
          <p:cNvGrpSpPr/>
          <p:nvPr/>
        </p:nvGrpSpPr>
        <p:grpSpPr>
          <a:xfrm>
            <a:off x="412721" y="2437289"/>
            <a:ext cx="797960" cy="653692"/>
            <a:chOff x="0" y="0"/>
            <a:chExt cx="797958" cy="653690"/>
          </a:xfrm>
        </p:grpSpPr>
        <p:sp>
          <p:nvSpPr>
            <p:cNvPr id="360" name="Elipse 25"/>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1" name="CuadroTexto 23"/>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A</a:t>
              </a:r>
            </a:p>
          </p:txBody>
        </p:sp>
      </p:grpSp>
      <p:grpSp>
        <p:nvGrpSpPr>
          <p:cNvPr id="365" name="Agrupar 26"/>
          <p:cNvGrpSpPr/>
          <p:nvPr/>
        </p:nvGrpSpPr>
        <p:grpSpPr>
          <a:xfrm>
            <a:off x="2047399" y="4558593"/>
            <a:ext cx="797960" cy="653691"/>
            <a:chOff x="0" y="0"/>
            <a:chExt cx="797958" cy="653690"/>
          </a:xfrm>
        </p:grpSpPr>
        <p:sp>
          <p:nvSpPr>
            <p:cNvPr id="363" name="Elipse 27"/>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4" name="CuadroTexto 28"/>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B</a:t>
              </a:r>
            </a:p>
          </p:txBody>
        </p:sp>
      </p:grpSp>
      <p:grpSp>
        <p:nvGrpSpPr>
          <p:cNvPr id="368" name="Agrupar 29"/>
          <p:cNvGrpSpPr/>
          <p:nvPr/>
        </p:nvGrpSpPr>
        <p:grpSpPr>
          <a:xfrm>
            <a:off x="3587511" y="2504846"/>
            <a:ext cx="797960" cy="653691"/>
            <a:chOff x="0" y="0"/>
            <a:chExt cx="797958" cy="653690"/>
          </a:xfrm>
        </p:grpSpPr>
        <p:sp>
          <p:nvSpPr>
            <p:cNvPr id="366" name="Elipse 30"/>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7" name="CuadroTexto 31"/>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C</a:t>
              </a:r>
            </a:p>
          </p:txBody>
        </p:sp>
      </p:grpSp>
      <p:grpSp>
        <p:nvGrpSpPr>
          <p:cNvPr id="371" name="Agrupar 32"/>
          <p:cNvGrpSpPr/>
          <p:nvPr/>
        </p:nvGrpSpPr>
        <p:grpSpPr>
          <a:xfrm>
            <a:off x="6573165" y="2504846"/>
            <a:ext cx="797960" cy="653691"/>
            <a:chOff x="0" y="0"/>
            <a:chExt cx="797958" cy="653690"/>
          </a:xfrm>
        </p:grpSpPr>
        <p:sp>
          <p:nvSpPr>
            <p:cNvPr id="369" name="Elipse 33"/>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0" name="CuadroTexto 34"/>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E</a:t>
              </a:r>
            </a:p>
          </p:txBody>
        </p:sp>
      </p:grpSp>
      <p:grpSp>
        <p:nvGrpSpPr>
          <p:cNvPr id="374" name="Agrupar 35"/>
          <p:cNvGrpSpPr/>
          <p:nvPr/>
        </p:nvGrpSpPr>
        <p:grpSpPr>
          <a:xfrm>
            <a:off x="5154641" y="4518057"/>
            <a:ext cx="797960" cy="653691"/>
            <a:chOff x="0" y="0"/>
            <a:chExt cx="797958" cy="653690"/>
          </a:xfrm>
        </p:grpSpPr>
        <p:sp>
          <p:nvSpPr>
            <p:cNvPr id="372" name="Elipse 36"/>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3" name="CuadroTexto 37"/>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D</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377"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SERVICIO </a:t>
            </a:r>
            <a:r>
              <a:rPr b="0">
                <a:solidFill>
                  <a:srgbClr val="A93501"/>
                </a:solidFill>
              </a:rPr>
              <a:t>AL CLIENTE</a:t>
            </a:r>
          </a:p>
        </p:txBody>
      </p:sp>
      <p:grpSp>
        <p:nvGrpSpPr>
          <p:cNvPr id="380" name="Google Shape;173;p6"/>
          <p:cNvGrpSpPr/>
          <p:nvPr/>
        </p:nvGrpSpPr>
        <p:grpSpPr>
          <a:xfrm>
            <a:off x="864623" y="2329021"/>
            <a:ext cx="3769221" cy="3035039"/>
            <a:chOff x="0" y="0"/>
            <a:chExt cx="3769219" cy="3035037"/>
          </a:xfrm>
        </p:grpSpPr>
        <p:sp>
          <p:nvSpPr>
            <p:cNvPr id="378" name="Rounded Rectangle"/>
            <p:cNvSpPr/>
            <p:nvPr/>
          </p:nvSpPr>
          <p:spPr>
            <a:xfrm>
              <a:off x="0" y="0"/>
              <a:ext cx="3769220" cy="303503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79" name="Text"/>
            <p:cNvSpPr txBox="1"/>
            <p:nvPr/>
          </p:nvSpPr>
          <p:spPr>
            <a:xfrm>
              <a:off x="149269" y="1327401"/>
              <a:ext cx="3470682"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81" name="Imagen 6" descr="Imagen 6"/>
          <p:cNvPicPr>
            <a:picLocks noChangeAspect="1"/>
          </p:cNvPicPr>
          <p:nvPr/>
        </p:nvPicPr>
        <p:blipFill>
          <a:blip r:embed="rId2"/>
          <a:stretch>
            <a:fillRect/>
          </a:stretch>
        </p:blipFill>
        <p:spPr>
          <a:xfrm>
            <a:off x="4215143" y="2108071"/>
            <a:ext cx="663550" cy="632686"/>
          </a:xfrm>
          <a:prstGeom prst="rect">
            <a:avLst/>
          </a:prstGeom>
          <a:ln w="12700">
            <a:miter lim="400000"/>
          </a:ln>
        </p:spPr>
      </p:pic>
      <p:sp>
        <p:nvSpPr>
          <p:cNvPr id="382" name="CuadroTexto 7"/>
          <p:cNvSpPr txBox="1"/>
          <p:nvPr/>
        </p:nvSpPr>
        <p:spPr>
          <a:xfrm>
            <a:off x="1072465" y="2523062"/>
            <a:ext cx="3448105" cy="2586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14311" indent="-258761">
              <a:buClr>
                <a:srgbClr val="000000"/>
              </a:buClr>
              <a:buSzPts val="1600"/>
              <a:buFont typeface="Arial"/>
              <a:buChar char="•"/>
              <a:defRPr sz="1600">
                <a:latin typeface="Calibri"/>
                <a:ea typeface="Calibri"/>
                <a:cs typeface="Calibri"/>
                <a:sym typeface="Calibri"/>
              </a:defRPr>
            </a:lvl1pPr>
          </a:lstStyle>
          <a:p>
            <a:r>
              <a:t>El departamento de ventas puede gestionar los productos y servicios en función de las necesidades de los clientes. Es importante tener un departamento de servicio al cliente que funcione para los clientes, dedicado exclusivamente a satisfacer las necesidades y problemas que presenten con la organización y el servicio o producto vendido.</a:t>
            </a:r>
          </a:p>
        </p:txBody>
      </p:sp>
      <p:pic>
        <p:nvPicPr>
          <p:cNvPr id="383" name="Imagen 1" descr="Imagen 1"/>
          <p:cNvPicPr>
            <a:picLocks noChangeAspect="1"/>
          </p:cNvPicPr>
          <p:nvPr/>
        </p:nvPicPr>
        <p:blipFill>
          <a:blip r:embed="rId3"/>
          <a:stretch>
            <a:fillRect/>
          </a:stretch>
        </p:blipFill>
        <p:spPr>
          <a:xfrm>
            <a:off x="5487134" y="3412204"/>
            <a:ext cx="4102609" cy="425501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86" name="Elipse 8"/>
          <p:cNvSpPr/>
          <p:nvPr/>
        </p:nvSpPr>
        <p:spPr>
          <a:xfrm>
            <a:off x="697284" y="2410507"/>
            <a:ext cx="4328342" cy="4328333"/>
          </a:xfrm>
          <a:prstGeom prst="ellipse">
            <a:avLst/>
          </a:prstGeom>
          <a:solidFill>
            <a:srgbClr val="D9D9D9"/>
          </a:solidFill>
          <a:ln w="12700">
            <a:miter lim="400000"/>
          </a:ln>
        </p:spPr>
        <p:txBody>
          <a:bodyPr lIns="45719" rIns="45719" anchor="ctr"/>
          <a:lstStyle/>
          <a:p>
            <a:pPr algn="ctr">
              <a:defRPr>
                <a:solidFill>
                  <a:srgbClr val="FFFFFF"/>
                </a:solidFill>
              </a:defRPr>
            </a:pPr>
            <a:endParaRPr/>
          </a:p>
        </p:txBody>
      </p:sp>
      <p:sp>
        <p:nvSpPr>
          <p:cNvPr id="387"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DISEÑAR Y PLANIFICAR </a:t>
            </a:r>
            <a:r>
              <a:rPr b="0">
                <a:solidFill>
                  <a:srgbClr val="A93501"/>
                </a:solidFill>
              </a:rPr>
              <a:t>RUTAS DE TRANSPORTE</a:t>
            </a:r>
          </a:p>
        </p:txBody>
      </p:sp>
      <p:grpSp>
        <p:nvGrpSpPr>
          <p:cNvPr id="390" name="Google Shape;173;p6"/>
          <p:cNvGrpSpPr/>
          <p:nvPr/>
        </p:nvGrpSpPr>
        <p:grpSpPr>
          <a:xfrm>
            <a:off x="5471447" y="2329021"/>
            <a:ext cx="3796239" cy="4494277"/>
            <a:chOff x="0" y="0"/>
            <a:chExt cx="3796238" cy="4494276"/>
          </a:xfrm>
        </p:grpSpPr>
        <p:sp>
          <p:nvSpPr>
            <p:cNvPr id="388" name="Rounded Rectangle"/>
            <p:cNvSpPr/>
            <p:nvPr/>
          </p:nvSpPr>
          <p:spPr>
            <a:xfrm>
              <a:off x="0" y="0"/>
              <a:ext cx="3796239" cy="449427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89" name="Text"/>
            <p:cNvSpPr txBox="1"/>
            <p:nvPr/>
          </p:nvSpPr>
          <p:spPr>
            <a:xfrm>
              <a:off x="186706" y="2057021"/>
              <a:ext cx="3422826"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391" name="Imagen 6" descr="Imagen 6"/>
          <p:cNvPicPr>
            <a:picLocks noChangeAspect="1"/>
          </p:cNvPicPr>
          <p:nvPr/>
        </p:nvPicPr>
        <p:blipFill>
          <a:blip r:embed="rId2"/>
          <a:stretch>
            <a:fillRect/>
          </a:stretch>
        </p:blipFill>
        <p:spPr>
          <a:xfrm>
            <a:off x="8754418" y="2108071"/>
            <a:ext cx="663550" cy="632686"/>
          </a:xfrm>
          <a:prstGeom prst="rect">
            <a:avLst/>
          </a:prstGeom>
          <a:ln w="12700">
            <a:miter lim="400000"/>
          </a:ln>
        </p:spPr>
      </p:pic>
      <p:sp>
        <p:nvSpPr>
          <p:cNvPr id="392" name="CuadroTexto 7"/>
          <p:cNvSpPr txBox="1"/>
          <p:nvPr/>
        </p:nvSpPr>
        <p:spPr>
          <a:xfrm>
            <a:off x="5706308" y="2644664"/>
            <a:ext cx="3258969" cy="411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214311" indent="-233361">
              <a:buClr>
                <a:srgbClr val="000000"/>
              </a:buClr>
              <a:buSzPts val="1600"/>
              <a:buFont typeface="Arial"/>
              <a:buChar char="•"/>
              <a:defRPr sz="1600" b="1">
                <a:latin typeface="Calibri"/>
                <a:ea typeface="Calibri"/>
                <a:cs typeface="Calibri"/>
                <a:sym typeface="Calibri"/>
              </a:defRPr>
            </a:pPr>
            <a:r>
              <a:t>Las Rutas de Transporte</a:t>
            </a:r>
            <a:r>
              <a:rPr b="0"/>
              <a:t> deben ser adecuadas y óptimas, así como el modo y el medio que se debe emplear para distribuir los productos a los clientes. La relevancia que tienen para la empresa es, en primer lugar, llegar con el producto al cliente en el tiempo estipulado, llevando un producto de calidad y priorizando los costos que esto implica para la organización. Es importante considerar que esto es un servicio importante y que debe ser brindado con los estándares de calidad esperados por el cliente.</a:t>
            </a:r>
          </a:p>
        </p:txBody>
      </p:sp>
      <p:pic>
        <p:nvPicPr>
          <p:cNvPr id="393" name="Imagen 2" descr="Imagen 2"/>
          <p:cNvPicPr>
            <a:picLocks noChangeAspect="1"/>
          </p:cNvPicPr>
          <p:nvPr/>
        </p:nvPicPr>
        <p:blipFill>
          <a:blip r:embed="rId3"/>
          <a:stretch>
            <a:fillRect/>
          </a:stretch>
        </p:blipFill>
        <p:spPr>
          <a:xfrm>
            <a:off x="-682240" y="2101794"/>
            <a:ext cx="6518451" cy="455530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Google Shape;83;p2"/>
          <p:cNvSpPr txBox="1"/>
          <p:nvPr/>
        </p:nvSpPr>
        <p:spPr>
          <a:xfrm>
            <a:off x="376565" y="1934836"/>
            <a:ext cx="1444327" cy="598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1500" b="1">
                <a:latin typeface="Calibri"/>
                <a:ea typeface="Calibri"/>
                <a:cs typeface="Calibri"/>
                <a:sym typeface="Calibri"/>
              </a:defRPr>
            </a:pPr>
            <a:r>
              <a:t>ACTIVIDAD 12</a:t>
            </a:r>
          </a:p>
        </p:txBody>
      </p:sp>
      <p:sp>
        <p:nvSpPr>
          <p:cNvPr id="155" name="Google Shape;15;p23"/>
          <p:cNvSpPr txBox="1"/>
          <p:nvPr/>
        </p:nvSpPr>
        <p:spPr>
          <a:xfrm>
            <a:off x="1139099" y="834800"/>
            <a:ext cx="4156802" cy="33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200" b="1">
                <a:solidFill>
                  <a:srgbClr val="ED6B00"/>
                </a:solidFill>
                <a:latin typeface="Calibri"/>
                <a:ea typeface="Calibri"/>
                <a:cs typeface="Calibri"/>
                <a:sym typeface="Calibri"/>
              </a:defRPr>
            </a:pPr>
            <a:r>
              <a:t>MÓDULO 3 </a:t>
            </a:r>
            <a:r>
              <a:rPr b="0"/>
              <a:t>| PROCESOS ADMINISTRATIVOS</a:t>
            </a:r>
          </a:p>
        </p:txBody>
      </p:sp>
      <p:sp>
        <p:nvSpPr>
          <p:cNvPr id="156" name="Google Shape;61;p13"/>
          <p:cNvSpPr txBox="1"/>
          <p:nvPr/>
        </p:nvSpPr>
        <p:spPr>
          <a:xfrm>
            <a:off x="365424" y="1882238"/>
            <a:ext cx="4118087" cy="1181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90000"/>
              </a:lnSpc>
              <a:defRPr sz="3600" b="1">
                <a:solidFill>
                  <a:srgbClr val="ED6B00"/>
                </a:solidFill>
                <a:latin typeface="Calibri"/>
                <a:ea typeface="Calibri"/>
                <a:cs typeface="Calibri"/>
                <a:sym typeface="Calibri"/>
              </a:defRPr>
            </a:lvl1pPr>
          </a:lstStyle>
          <a:p>
            <a:endParaRPr lang="es-ES" dirty="0"/>
          </a:p>
          <a:p>
            <a:r>
              <a:rPr dirty="0"/>
              <a:t>PRODUCCIÓN</a:t>
            </a:r>
          </a:p>
        </p:txBody>
      </p:sp>
      <p:pic>
        <p:nvPicPr>
          <p:cNvPr id="157" name="Imagen 4" descr="Imagen 4"/>
          <p:cNvPicPr>
            <a:picLocks noChangeAspect="1"/>
          </p:cNvPicPr>
          <p:nvPr/>
        </p:nvPicPr>
        <p:blipFill>
          <a:blip r:embed="rId2"/>
          <a:stretch>
            <a:fillRect/>
          </a:stretch>
        </p:blipFill>
        <p:spPr>
          <a:xfrm>
            <a:off x="1628239" y="2326251"/>
            <a:ext cx="8033186" cy="505686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396"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GESTIÓN DE </a:t>
            </a:r>
            <a:r>
              <a:rPr b="0">
                <a:solidFill>
                  <a:srgbClr val="A93501"/>
                </a:solidFill>
              </a:rPr>
              <a:t>INVENTARIOS</a:t>
            </a:r>
          </a:p>
        </p:txBody>
      </p:sp>
      <p:grpSp>
        <p:nvGrpSpPr>
          <p:cNvPr id="399" name="Google Shape;173;p6"/>
          <p:cNvGrpSpPr/>
          <p:nvPr/>
        </p:nvGrpSpPr>
        <p:grpSpPr>
          <a:xfrm>
            <a:off x="378274" y="2329022"/>
            <a:ext cx="4363648" cy="3224199"/>
            <a:chOff x="0" y="0"/>
            <a:chExt cx="4363647" cy="3224197"/>
          </a:xfrm>
        </p:grpSpPr>
        <p:sp>
          <p:nvSpPr>
            <p:cNvPr id="397" name="Rounded Rectangle"/>
            <p:cNvSpPr/>
            <p:nvPr/>
          </p:nvSpPr>
          <p:spPr>
            <a:xfrm>
              <a:off x="0" y="0"/>
              <a:ext cx="4363648" cy="322419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98" name="Text"/>
            <p:cNvSpPr txBox="1"/>
            <p:nvPr/>
          </p:nvSpPr>
          <p:spPr>
            <a:xfrm>
              <a:off x="158572" y="1421982"/>
              <a:ext cx="4046504"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400" name="Imagen 6" descr="Imagen 6"/>
          <p:cNvPicPr>
            <a:picLocks noChangeAspect="1"/>
          </p:cNvPicPr>
          <p:nvPr/>
        </p:nvPicPr>
        <p:blipFill>
          <a:blip r:embed="rId2"/>
          <a:stretch>
            <a:fillRect/>
          </a:stretch>
        </p:blipFill>
        <p:spPr>
          <a:xfrm>
            <a:off x="4323220" y="2108071"/>
            <a:ext cx="663550" cy="632686"/>
          </a:xfrm>
          <a:prstGeom prst="rect">
            <a:avLst/>
          </a:prstGeom>
          <a:ln w="12700">
            <a:miter lim="400000"/>
          </a:ln>
        </p:spPr>
      </p:pic>
      <p:sp>
        <p:nvSpPr>
          <p:cNvPr id="401" name="CuadroTexto 7"/>
          <p:cNvSpPr txBox="1"/>
          <p:nvPr/>
        </p:nvSpPr>
        <p:spPr>
          <a:xfrm>
            <a:off x="712495" y="2631153"/>
            <a:ext cx="3727016" cy="2634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54000">
              <a:lnSpc>
                <a:spcPct val="80000"/>
              </a:lnSpc>
              <a:buClr>
                <a:srgbClr val="000000"/>
              </a:buClr>
              <a:buSzPts val="1600"/>
              <a:buFont typeface="Arial"/>
              <a:buChar char="•"/>
              <a:defRPr sz="1600">
                <a:latin typeface="Calibri"/>
                <a:ea typeface="Calibri"/>
                <a:cs typeface="Calibri"/>
                <a:sym typeface="Calibri"/>
              </a:defRPr>
            </a:lvl1pPr>
          </a:lstStyle>
          <a:p>
            <a:r>
              <a:t>Está referida al almacenamiento de materias primas, productos en proceso y productos terminados. Esta función requiere de orden y prolijidad en su desarrollo y la administración de los inventarios es de suma importancia para conseguir un proceso productivo fluido y que al mismo tiempo, logre la optimización de los recursos financieros involucrados en su mantención, adquisición de materias primas y posterior mantención de las mismas.</a:t>
            </a:r>
          </a:p>
        </p:txBody>
      </p:sp>
      <p:sp>
        <p:nvSpPr>
          <p:cNvPr id="402" name="Rectángulo redondeado 8"/>
          <p:cNvSpPr/>
          <p:nvPr/>
        </p:nvSpPr>
        <p:spPr>
          <a:xfrm>
            <a:off x="5093172" y="2418557"/>
            <a:ext cx="4336631" cy="540459"/>
          </a:xfrm>
          <a:prstGeom prst="roundRect">
            <a:avLst>
              <a:gd name="adj" fmla="val 16667"/>
            </a:avLst>
          </a:prstGeom>
          <a:solidFill>
            <a:srgbClr val="ED6B00"/>
          </a:solidFill>
          <a:ln w="12700">
            <a:miter lim="400000"/>
          </a:ln>
        </p:spPr>
        <p:txBody>
          <a:bodyPr lIns="45719" rIns="45719" anchor="ctr"/>
          <a:lstStyle/>
          <a:p>
            <a:pPr algn="ctr">
              <a:defRPr>
                <a:solidFill>
                  <a:srgbClr val="FFFFFF"/>
                </a:solidFill>
              </a:defRPr>
            </a:pPr>
            <a:endParaRPr/>
          </a:p>
        </p:txBody>
      </p:sp>
      <p:sp>
        <p:nvSpPr>
          <p:cNvPr id="403" name="CuadroTexto 9"/>
          <p:cNvSpPr txBox="1"/>
          <p:nvPr/>
        </p:nvSpPr>
        <p:spPr>
          <a:xfrm>
            <a:off x="5571210" y="2499230"/>
            <a:ext cx="3353540" cy="30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solidFill>
                  <a:srgbClr val="FFFFFF"/>
                </a:solidFill>
                <a:latin typeface="Calibri"/>
                <a:ea typeface="Calibri"/>
                <a:cs typeface="Calibri"/>
                <a:sym typeface="Calibri"/>
              </a:defRPr>
            </a:lvl1pPr>
          </a:lstStyle>
          <a:p>
            <a:r>
              <a:t>Gestión de Inventario</a:t>
            </a:r>
          </a:p>
        </p:txBody>
      </p:sp>
      <p:sp>
        <p:nvSpPr>
          <p:cNvPr id="404" name="Rectángulo redondeado 10"/>
          <p:cNvSpPr/>
          <p:nvPr/>
        </p:nvSpPr>
        <p:spPr>
          <a:xfrm>
            <a:off x="5093172" y="3040084"/>
            <a:ext cx="2148052" cy="824200"/>
          </a:xfrm>
          <a:prstGeom prst="roundRect">
            <a:avLst>
              <a:gd name="adj" fmla="val 16667"/>
            </a:avLst>
          </a:prstGeom>
          <a:solidFill>
            <a:srgbClr val="E73A2D"/>
          </a:solidFill>
          <a:ln w="12700">
            <a:miter lim="400000"/>
          </a:ln>
        </p:spPr>
        <p:txBody>
          <a:bodyPr lIns="45719" rIns="45719" anchor="ctr"/>
          <a:lstStyle/>
          <a:p>
            <a:pPr algn="ctr">
              <a:defRPr>
                <a:solidFill>
                  <a:srgbClr val="FFFFFF"/>
                </a:solidFill>
              </a:defRPr>
            </a:pPr>
            <a:endParaRPr/>
          </a:p>
        </p:txBody>
      </p:sp>
      <p:sp>
        <p:nvSpPr>
          <p:cNvPr id="405" name="CuadroTexto 11"/>
          <p:cNvSpPr txBox="1"/>
          <p:nvPr/>
        </p:nvSpPr>
        <p:spPr>
          <a:xfrm>
            <a:off x="5422604" y="3147783"/>
            <a:ext cx="1516211" cy="554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1600">
                <a:solidFill>
                  <a:srgbClr val="FFFFFF"/>
                </a:solidFill>
                <a:latin typeface="Calibri"/>
                <a:ea typeface="Calibri"/>
                <a:cs typeface="Calibri"/>
                <a:sym typeface="Calibri"/>
              </a:defRPr>
            </a:pPr>
            <a:r>
              <a:t>Administración</a:t>
            </a:r>
          </a:p>
          <a:p>
            <a:pPr algn="ctr">
              <a:defRPr sz="1600">
                <a:solidFill>
                  <a:srgbClr val="FFFFFF"/>
                </a:solidFill>
                <a:latin typeface="Calibri"/>
                <a:ea typeface="Calibri"/>
                <a:cs typeface="Calibri"/>
                <a:sym typeface="Calibri"/>
              </a:defRPr>
            </a:pPr>
            <a:r>
              <a:t> de Inventario</a:t>
            </a:r>
          </a:p>
        </p:txBody>
      </p:sp>
      <p:sp>
        <p:nvSpPr>
          <p:cNvPr id="406" name="Rectángulo redondeado 14"/>
          <p:cNvSpPr/>
          <p:nvPr/>
        </p:nvSpPr>
        <p:spPr>
          <a:xfrm>
            <a:off x="7281751" y="3040084"/>
            <a:ext cx="2148052" cy="824200"/>
          </a:xfrm>
          <a:prstGeom prst="roundRect">
            <a:avLst>
              <a:gd name="adj" fmla="val 16667"/>
            </a:avLst>
          </a:prstGeom>
          <a:solidFill>
            <a:srgbClr val="E73A2D"/>
          </a:solidFill>
          <a:ln w="12700">
            <a:miter lim="400000"/>
          </a:ln>
        </p:spPr>
        <p:txBody>
          <a:bodyPr lIns="45719" rIns="45719" anchor="ctr"/>
          <a:lstStyle/>
          <a:p>
            <a:pPr algn="ctr">
              <a:defRPr>
                <a:solidFill>
                  <a:srgbClr val="FFFFFF"/>
                </a:solidFill>
              </a:defRPr>
            </a:pPr>
            <a:endParaRPr/>
          </a:p>
        </p:txBody>
      </p:sp>
      <p:sp>
        <p:nvSpPr>
          <p:cNvPr id="407" name="CuadroTexto 15"/>
          <p:cNvSpPr txBox="1"/>
          <p:nvPr/>
        </p:nvSpPr>
        <p:spPr>
          <a:xfrm>
            <a:off x="7611183" y="3147783"/>
            <a:ext cx="1516211" cy="554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1600">
                <a:solidFill>
                  <a:srgbClr val="FFFFFF"/>
                </a:solidFill>
                <a:latin typeface="Calibri"/>
                <a:ea typeface="Calibri"/>
                <a:cs typeface="Calibri"/>
                <a:sym typeface="Calibri"/>
              </a:defRPr>
            </a:pPr>
            <a:r>
              <a:t>Control</a:t>
            </a:r>
          </a:p>
          <a:p>
            <a:pPr algn="ctr">
              <a:defRPr sz="1600">
                <a:solidFill>
                  <a:srgbClr val="FFFFFF"/>
                </a:solidFill>
                <a:latin typeface="Calibri"/>
                <a:ea typeface="Calibri"/>
                <a:cs typeface="Calibri"/>
                <a:sym typeface="Calibri"/>
              </a:defRPr>
            </a:pPr>
            <a:r>
              <a:t> de Inventario</a:t>
            </a:r>
          </a:p>
        </p:txBody>
      </p:sp>
      <p:sp>
        <p:nvSpPr>
          <p:cNvPr id="408" name="Rectángulo redondeado 16"/>
          <p:cNvSpPr/>
          <p:nvPr/>
        </p:nvSpPr>
        <p:spPr>
          <a:xfrm>
            <a:off x="7281751" y="3918329"/>
            <a:ext cx="2148052" cy="1094431"/>
          </a:xfrm>
          <a:prstGeom prst="roundRect">
            <a:avLst>
              <a:gd name="adj" fmla="val 16667"/>
            </a:avLst>
          </a:prstGeom>
          <a:solidFill>
            <a:srgbClr val="C64033"/>
          </a:solidFill>
          <a:ln w="12700">
            <a:miter lim="400000"/>
          </a:ln>
        </p:spPr>
        <p:txBody>
          <a:bodyPr lIns="45719" rIns="45719" anchor="ctr"/>
          <a:lstStyle/>
          <a:p>
            <a:pPr algn="ctr">
              <a:defRPr>
                <a:solidFill>
                  <a:srgbClr val="FFFFFF"/>
                </a:solidFill>
              </a:defRPr>
            </a:pPr>
            <a:endParaRPr/>
          </a:p>
        </p:txBody>
      </p:sp>
      <p:sp>
        <p:nvSpPr>
          <p:cNvPr id="409" name="CuadroTexto 17"/>
          <p:cNvSpPr txBox="1"/>
          <p:nvPr/>
        </p:nvSpPr>
        <p:spPr>
          <a:xfrm>
            <a:off x="7611183" y="4026029"/>
            <a:ext cx="1516211" cy="80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1600">
                <a:solidFill>
                  <a:srgbClr val="FFFFFF"/>
                </a:solidFill>
                <a:latin typeface="Calibri"/>
                <a:ea typeface="Calibri"/>
                <a:cs typeface="Calibri"/>
                <a:sym typeface="Calibri"/>
              </a:defRPr>
            </a:pPr>
            <a:r>
              <a:t>Almacenamiento</a:t>
            </a:r>
          </a:p>
          <a:p>
            <a:pPr algn="ctr">
              <a:defRPr sz="1600">
                <a:solidFill>
                  <a:srgbClr val="FFFFFF"/>
                </a:solidFill>
                <a:latin typeface="Calibri"/>
                <a:ea typeface="Calibri"/>
                <a:cs typeface="Calibri"/>
                <a:sym typeface="Calibri"/>
              </a:defRPr>
            </a:pPr>
            <a:r>
              <a:t> Conteo</a:t>
            </a:r>
          </a:p>
          <a:p>
            <a:pPr algn="ctr">
              <a:defRPr sz="1600">
                <a:solidFill>
                  <a:srgbClr val="FFFFFF"/>
                </a:solidFill>
                <a:latin typeface="Calibri"/>
                <a:ea typeface="Calibri"/>
                <a:cs typeface="Calibri"/>
                <a:sym typeface="Calibri"/>
              </a:defRPr>
            </a:pPr>
            <a:r>
              <a:t>Registros</a:t>
            </a:r>
          </a:p>
        </p:txBody>
      </p:sp>
      <p:sp>
        <p:nvSpPr>
          <p:cNvPr id="410" name="Rectángulo redondeado 18"/>
          <p:cNvSpPr/>
          <p:nvPr/>
        </p:nvSpPr>
        <p:spPr>
          <a:xfrm>
            <a:off x="5093175" y="3918329"/>
            <a:ext cx="1067271" cy="1094431"/>
          </a:xfrm>
          <a:prstGeom prst="roundRect">
            <a:avLst>
              <a:gd name="adj" fmla="val 16667"/>
            </a:avLst>
          </a:prstGeom>
          <a:solidFill>
            <a:srgbClr val="C64033"/>
          </a:solidFill>
          <a:ln w="12700">
            <a:miter lim="400000"/>
          </a:ln>
        </p:spPr>
        <p:txBody>
          <a:bodyPr lIns="45719" rIns="45719" anchor="ctr"/>
          <a:lstStyle/>
          <a:p>
            <a:pPr algn="ctr">
              <a:defRPr>
                <a:solidFill>
                  <a:srgbClr val="FFFFFF"/>
                </a:solidFill>
              </a:defRPr>
            </a:pPr>
            <a:endParaRPr/>
          </a:p>
        </p:txBody>
      </p:sp>
      <p:sp>
        <p:nvSpPr>
          <p:cNvPr id="411" name="CuadroTexto 19"/>
          <p:cNvSpPr txBox="1"/>
          <p:nvPr/>
        </p:nvSpPr>
        <p:spPr>
          <a:xfrm>
            <a:off x="4895725" y="3917941"/>
            <a:ext cx="1516211" cy="1062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1600">
                <a:solidFill>
                  <a:srgbClr val="FFFFFF"/>
                </a:solidFill>
                <a:latin typeface="Calibri"/>
                <a:ea typeface="Calibri"/>
                <a:cs typeface="Calibri"/>
                <a:sym typeface="Calibri"/>
              </a:defRPr>
            </a:pPr>
            <a:r>
              <a:t>Max. </a:t>
            </a:r>
          </a:p>
          <a:p>
            <a:pPr algn="ctr">
              <a:defRPr sz="1600">
                <a:solidFill>
                  <a:srgbClr val="FFFFFF"/>
                </a:solidFill>
                <a:latin typeface="Calibri"/>
                <a:ea typeface="Calibri"/>
                <a:cs typeface="Calibri"/>
                <a:sym typeface="Calibri"/>
              </a:defRPr>
            </a:pPr>
            <a:r>
              <a:t>Nivel</a:t>
            </a:r>
          </a:p>
          <a:p>
            <a:pPr algn="ctr">
              <a:defRPr sz="1600">
                <a:solidFill>
                  <a:srgbClr val="FFFFFF"/>
                </a:solidFill>
                <a:latin typeface="Calibri"/>
                <a:ea typeface="Calibri"/>
                <a:cs typeface="Calibri"/>
                <a:sym typeface="Calibri"/>
              </a:defRPr>
            </a:pPr>
            <a:r>
              <a:t>de</a:t>
            </a:r>
          </a:p>
          <a:p>
            <a:pPr algn="ctr">
              <a:defRPr sz="1600">
                <a:solidFill>
                  <a:srgbClr val="FFFFFF"/>
                </a:solidFill>
                <a:latin typeface="Calibri"/>
                <a:ea typeface="Calibri"/>
                <a:cs typeface="Calibri"/>
                <a:sym typeface="Calibri"/>
              </a:defRPr>
            </a:pPr>
            <a:r>
              <a:t>servicio</a:t>
            </a:r>
          </a:p>
        </p:txBody>
      </p:sp>
      <p:sp>
        <p:nvSpPr>
          <p:cNvPr id="412" name="Rectángulo redondeado 21"/>
          <p:cNvSpPr/>
          <p:nvPr/>
        </p:nvSpPr>
        <p:spPr>
          <a:xfrm>
            <a:off x="6214483" y="3918329"/>
            <a:ext cx="1013233" cy="1094431"/>
          </a:xfrm>
          <a:prstGeom prst="roundRect">
            <a:avLst>
              <a:gd name="adj" fmla="val 16667"/>
            </a:avLst>
          </a:prstGeom>
          <a:solidFill>
            <a:srgbClr val="C64033"/>
          </a:solidFill>
          <a:ln w="12700">
            <a:miter lim="400000"/>
          </a:ln>
        </p:spPr>
        <p:txBody>
          <a:bodyPr lIns="45719" rIns="45719" anchor="ctr"/>
          <a:lstStyle/>
          <a:p>
            <a:pPr algn="ctr">
              <a:defRPr>
                <a:solidFill>
                  <a:srgbClr val="FFFFFF"/>
                </a:solidFill>
              </a:defRPr>
            </a:pPr>
            <a:endParaRPr/>
          </a:p>
        </p:txBody>
      </p:sp>
      <p:sp>
        <p:nvSpPr>
          <p:cNvPr id="413" name="CuadroTexto 22"/>
          <p:cNvSpPr txBox="1"/>
          <p:nvPr/>
        </p:nvSpPr>
        <p:spPr>
          <a:xfrm>
            <a:off x="5962994" y="3958471"/>
            <a:ext cx="1516211" cy="1062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1600">
                <a:solidFill>
                  <a:srgbClr val="FFFFFF"/>
                </a:solidFill>
                <a:latin typeface="Calibri"/>
                <a:ea typeface="Calibri"/>
                <a:cs typeface="Calibri"/>
                <a:sym typeface="Calibri"/>
              </a:defRPr>
            </a:pPr>
            <a:r>
              <a:t>Min. costos</a:t>
            </a:r>
          </a:p>
          <a:p>
            <a:pPr algn="ctr">
              <a:defRPr sz="1600">
                <a:solidFill>
                  <a:srgbClr val="FFFFFF"/>
                </a:solidFill>
                <a:latin typeface="Calibri"/>
                <a:ea typeface="Calibri"/>
                <a:cs typeface="Calibri"/>
                <a:sym typeface="Calibri"/>
              </a:defRPr>
            </a:pPr>
            <a:r>
              <a:t>de</a:t>
            </a:r>
          </a:p>
          <a:p>
            <a:pPr algn="ctr">
              <a:defRPr sz="1600">
                <a:solidFill>
                  <a:srgbClr val="FFFFFF"/>
                </a:solidFill>
                <a:latin typeface="Calibri"/>
                <a:ea typeface="Calibri"/>
                <a:cs typeface="Calibri"/>
                <a:sym typeface="Calibri"/>
              </a:defRPr>
            </a:pPr>
            <a:r>
              <a:t>mantener</a:t>
            </a:r>
          </a:p>
          <a:p>
            <a:pPr algn="ctr">
              <a:defRPr sz="1600">
                <a:solidFill>
                  <a:srgbClr val="FFFFFF"/>
                </a:solidFill>
                <a:latin typeface="Calibri"/>
                <a:ea typeface="Calibri"/>
                <a:cs typeface="Calibri"/>
                <a:sym typeface="Calibri"/>
              </a:defRPr>
            </a:pPr>
            <a:r>
              <a:t>inventario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416"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PROCESAMIENTO </a:t>
            </a:r>
            <a:r>
              <a:rPr b="0">
                <a:solidFill>
                  <a:srgbClr val="A93501"/>
                </a:solidFill>
              </a:rPr>
              <a:t>DE PEDIDOS</a:t>
            </a:r>
          </a:p>
        </p:txBody>
      </p:sp>
      <p:grpSp>
        <p:nvGrpSpPr>
          <p:cNvPr id="419" name="Google Shape;173;p6"/>
          <p:cNvGrpSpPr/>
          <p:nvPr/>
        </p:nvGrpSpPr>
        <p:grpSpPr>
          <a:xfrm>
            <a:off x="5471447" y="2329021"/>
            <a:ext cx="3796239" cy="3008016"/>
            <a:chOff x="0" y="0"/>
            <a:chExt cx="3796238" cy="3008015"/>
          </a:xfrm>
        </p:grpSpPr>
        <p:sp>
          <p:nvSpPr>
            <p:cNvPr id="417" name="Rounded Rectangle"/>
            <p:cNvSpPr/>
            <p:nvPr/>
          </p:nvSpPr>
          <p:spPr>
            <a:xfrm>
              <a:off x="0" y="0"/>
              <a:ext cx="3796239" cy="3008016"/>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418" name="Text"/>
            <p:cNvSpPr txBox="1"/>
            <p:nvPr/>
          </p:nvSpPr>
          <p:spPr>
            <a:xfrm>
              <a:off x="147939" y="1313890"/>
              <a:ext cx="3500360"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420" name="Imagen 6" descr="Imagen 6"/>
          <p:cNvPicPr>
            <a:picLocks noChangeAspect="1"/>
          </p:cNvPicPr>
          <p:nvPr/>
        </p:nvPicPr>
        <p:blipFill>
          <a:blip r:embed="rId2"/>
          <a:stretch>
            <a:fillRect/>
          </a:stretch>
        </p:blipFill>
        <p:spPr>
          <a:xfrm>
            <a:off x="8754418" y="2108071"/>
            <a:ext cx="663550" cy="632686"/>
          </a:xfrm>
          <a:prstGeom prst="rect">
            <a:avLst/>
          </a:prstGeom>
          <a:ln w="12700">
            <a:miter lim="400000"/>
          </a:ln>
        </p:spPr>
      </p:pic>
      <p:sp>
        <p:nvSpPr>
          <p:cNvPr id="421" name="CuadroTexto 7"/>
          <p:cNvSpPr txBox="1"/>
          <p:nvPr/>
        </p:nvSpPr>
        <p:spPr>
          <a:xfrm>
            <a:off x="5706308" y="2644665"/>
            <a:ext cx="3258969" cy="2761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79400">
              <a:lnSpc>
                <a:spcPct val="80000"/>
              </a:lnSpc>
              <a:buClr>
                <a:srgbClr val="000000"/>
              </a:buClr>
              <a:buSzPts val="1600"/>
              <a:buFont typeface="Arial"/>
              <a:buChar char="•"/>
              <a:defRPr sz="1600">
                <a:latin typeface="Calibri"/>
                <a:ea typeface="Calibri"/>
                <a:cs typeface="Calibri"/>
                <a:sym typeface="Calibri"/>
              </a:defRPr>
            </a:lvl1pPr>
          </a:lstStyle>
          <a:p>
            <a:r>
              <a:t>El procesamiento de pedidos u órdenes de compra (OC), implica una buena gestión y planificación del stock, ya que, esto permite procesar los pedidos de manera muy rápida, satisfaciendo la demanda de los clientes de forma eficaz. Con ello, esta área y sus funciones contribuyen de manera relevante al cumplimiento de los objetivos de la organización.</a:t>
            </a:r>
          </a:p>
        </p:txBody>
      </p:sp>
      <p:pic>
        <p:nvPicPr>
          <p:cNvPr id="422" name="Imagen 1" descr="Imagen 1"/>
          <p:cNvPicPr>
            <a:picLocks noChangeAspect="1"/>
          </p:cNvPicPr>
          <p:nvPr/>
        </p:nvPicPr>
        <p:blipFill>
          <a:blip r:embed="rId3"/>
          <a:stretch>
            <a:fillRect/>
          </a:stretch>
        </p:blipFill>
        <p:spPr>
          <a:xfrm>
            <a:off x="-64753" y="2209792"/>
            <a:ext cx="4674373" cy="3861231"/>
          </a:xfrm>
          <a:prstGeom prst="rect">
            <a:avLst/>
          </a:prstGeom>
          <a:ln w="12700">
            <a:miter lim="400000"/>
          </a:ln>
        </p:spPr>
      </p:pic>
      <p:pic>
        <p:nvPicPr>
          <p:cNvPr id="423" name="Imagen 9" descr="Imagen 9"/>
          <p:cNvPicPr>
            <a:picLocks noChangeAspect="1"/>
          </p:cNvPicPr>
          <p:nvPr/>
        </p:nvPicPr>
        <p:blipFill>
          <a:blip r:embed="rId4"/>
          <a:srcRect b="27206"/>
          <a:stretch>
            <a:fillRect/>
          </a:stretch>
        </p:blipFill>
        <p:spPr>
          <a:xfrm flipH="1">
            <a:off x="2702294" y="3529698"/>
            <a:ext cx="2800887" cy="407051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426"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GESTIÓN DE </a:t>
            </a:r>
            <a:r>
              <a:rPr b="0">
                <a:solidFill>
                  <a:srgbClr val="A93501"/>
                </a:solidFill>
              </a:rPr>
              <a:t>DATOS</a:t>
            </a:r>
          </a:p>
        </p:txBody>
      </p:sp>
      <p:grpSp>
        <p:nvGrpSpPr>
          <p:cNvPr id="429" name="Google Shape;173;p6"/>
          <p:cNvGrpSpPr/>
          <p:nvPr/>
        </p:nvGrpSpPr>
        <p:grpSpPr>
          <a:xfrm>
            <a:off x="378274" y="2329022"/>
            <a:ext cx="4363648" cy="3224199"/>
            <a:chOff x="0" y="0"/>
            <a:chExt cx="4363647" cy="3224197"/>
          </a:xfrm>
        </p:grpSpPr>
        <p:sp>
          <p:nvSpPr>
            <p:cNvPr id="427" name="Rounded Rectangle"/>
            <p:cNvSpPr/>
            <p:nvPr/>
          </p:nvSpPr>
          <p:spPr>
            <a:xfrm>
              <a:off x="0" y="0"/>
              <a:ext cx="4363648" cy="322419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428" name="Text"/>
            <p:cNvSpPr txBox="1"/>
            <p:nvPr/>
          </p:nvSpPr>
          <p:spPr>
            <a:xfrm>
              <a:off x="158572" y="1421982"/>
              <a:ext cx="4046504"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430" name="Imagen 6" descr="Imagen 6"/>
          <p:cNvPicPr>
            <a:picLocks noChangeAspect="1"/>
          </p:cNvPicPr>
          <p:nvPr/>
        </p:nvPicPr>
        <p:blipFill>
          <a:blip r:embed="rId2"/>
          <a:stretch>
            <a:fillRect/>
          </a:stretch>
        </p:blipFill>
        <p:spPr>
          <a:xfrm>
            <a:off x="4323220" y="2108071"/>
            <a:ext cx="663550" cy="632686"/>
          </a:xfrm>
          <a:prstGeom prst="rect">
            <a:avLst/>
          </a:prstGeom>
          <a:ln w="12700">
            <a:miter lim="400000"/>
          </a:ln>
        </p:spPr>
      </p:pic>
      <p:sp>
        <p:nvSpPr>
          <p:cNvPr id="431" name="CuadroTexto 7"/>
          <p:cNvSpPr txBox="1"/>
          <p:nvPr/>
        </p:nvSpPr>
        <p:spPr>
          <a:xfrm>
            <a:off x="712495" y="2631154"/>
            <a:ext cx="3727016" cy="275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buClr>
                <a:srgbClr val="000000"/>
              </a:buClr>
              <a:buSzPts val="1600"/>
              <a:buFont typeface="Arial"/>
              <a:buChar char="•"/>
              <a:defRPr sz="1600">
                <a:latin typeface="Calibri"/>
                <a:ea typeface="Calibri"/>
                <a:cs typeface="Calibri"/>
                <a:sym typeface="Calibri"/>
              </a:defRPr>
            </a:lvl1pPr>
          </a:lstStyle>
          <a:p>
            <a:r>
              <a:t>Esta función es la encargada de obtener gran cantidad de información, la que debe ser referente a pedidos, horarios de mayor concentración de dichos pedidos, detección de errores e incidencias, etc. Lo anterior se ejecuta para poder mejorar el servicio y el funcionamiento interno del área, pues sólo así se pueden corregir desviaciones o errores para obtener los mejores resultados posibles.</a:t>
            </a:r>
          </a:p>
        </p:txBody>
      </p:sp>
      <p:pic>
        <p:nvPicPr>
          <p:cNvPr id="432" name="Imagen 2" descr="Imagen 2"/>
          <p:cNvPicPr>
            <a:picLocks noChangeAspect="1"/>
          </p:cNvPicPr>
          <p:nvPr/>
        </p:nvPicPr>
        <p:blipFill>
          <a:blip r:embed="rId3"/>
          <a:stretch>
            <a:fillRect/>
          </a:stretch>
        </p:blipFill>
        <p:spPr>
          <a:xfrm>
            <a:off x="4903418" y="2729319"/>
            <a:ext cx="4816845" cy="435069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435" name="Google Shape;158;p5"/>
          <p:cNvSpPr txBox="1"/>
          <p:nvPr/>
        </p:nvSpPr>
        <p:spPr>
          <a:xfrm>
            <a:off x="375974" y="1265365"/>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EN </a:t>
            </a:r>
            <a:r>
              <a:rPr b="0">
                <a:solidFill>
                  <a:srgbClr val="C64033"/>
                </a:solidFill>
              </a:rPr>
              <a:t>RESUMEN</a:t>
            </a:r>
          </a:p>
        </p:txBody>
      </p:sp>
      <p:grpSp>
        <p:nvGrpSpPr>
          <p:cNvPr id="440" name="Google Shape;125;p4"/>
          <p:cNvGrpSpPr/>
          <p:nvPr/>
        </p:nvGrpSpPr>
        <p:grpSpPr>
          <a:xfrm>
            <a:off x="477078" y="2553669"/>
            <a:ext cx="5856995" cy="3327025"/>
            <a:chOff x="0" y="0"/>
            <a:chExt cx="5856994" cy="3327024"/>
          </a:xfrm>
        </p:grpSpPr>
        <p:grpSp>
          <p:nvGrpSpPr>
            <p:cNvPr id="438" name="Google Shape;126;p4"/>
            <p:cNvGrpSpPr/>
            <p:nvPr/>
          </p:nvGrpSpPr>
          <p:grpSpPr>
            <a:xfrm>
              <a:off x="0" y="0"/>
              <a:ext cx="5856995" cy="3283293"/>
              <a:chOff x="0" y="0"/>
              <a:chExt cx="5856994" cy="3283292"/>
            </a:xfrm>
          </p:grpSpPr>
          <p:sp>
            <p:nvSpPr>
              <p:cNvPr id="436" name="Rounded Rectangle"/>
              <p:cNvSpPr/>
              <p:nvPr/>
            </p:nvSpPr>
            <p:spPr>
              <a:xfrm>
                <a:off x="0" y="0"/>
                <a:ext cx="5856995" cy="3283293"/>
              </a:xfrm>
              <a:prstGeom prst="roundRect">
                <a:avLst>
                  <a:gd name="adj" fmla="val 7935"/>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437" name="Text"/>
              <p:cNvSpPr txBox="1"/>
              <p:nvPr/>
            </p:nvSpPr>
            <p:spPr>
              <a:xfrm>
                <a:off x="81068" y="1451529"/>
                <a:ext cx="5694858"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439" name="Google Shape;127;p4"/>
            <p:cNvSpPr txBox="1"/>
            <p:nvPr/>
          </p:nvSpPr>
          <p:spPr>
            <a:xfrm>
              <a:off x="117471" y="184846"/>
              <a:ext cx="5459897" cy="31421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pPr marL="228600" indent="-228600" algn="just">
                <a:lnSpc>
                  <a:spcPct val="90000"/>
                </a:lnSpc>
                <a:buClr>
                  <a:srgbClr val="000000"/>
                </a:buClr>
                <a:buSzPts val="1400"/>
                <a:buFont typeface="Arial"/>
                <a:buChar char="•"/>
                <a:defRPr>
                  <a:latin typeface="Calibri"/>
                  <a:ea typeface="Calibri"/>
                  <a:cs typeface="Calibri"/>
                  <a:sym typeface="Calibri"/>
                </a:defRPr>
              </a:pPr>
              <a:r>
                <a:t>El área de producción debe estar concentrada de manera permanente en administrar sus costos y materias primas de la forma más óptima posible, evitando caer en costos elevados para la organización. Esto demuestra la unión que existe entre las diversas áreas de la organización y que finalmente todo radica en optimizar los recursos con los cuales cuentan para de ese modo, lograr los objetivos transversales de la compañía.</a:t>
              </a:r>
            </a:p>
            <a:p>
              <a:pPr marL="228600" indent="-228600" algn="just">
                <a:lnSpc>
                  <a:spcPct val="90000"/>
                </a:lnSpc>
                <a:spcBef>
                  <a:spcPts val="1000"/>
                </a:spcBef>
                <a:buClr>
                  <a:srgbClr val="000000"/>
                </a:buClr>
                <a:buSzPts val="1400"/>
                <a:buFont typeface="Arial"/>
                <a:buChar char="•"/>
                <a:defRPr>
                  <a:latin typeface="Calibri"/>
                  <a:ea typeface="Calibri"/>
                  <a:cs typeface="Calibri"/>
                  <a:sym typeface="Calibri"/>
                </a:defRPr>
              </a:pPr>
              <a:r>
                <a:t>La innovación y la mejora continua siempre deben estar presentes en estas áreas, ya que les ayudará a optimizar sus procesos y con ello, los resultados para la organización. Eso sí, no se debe olvidar de una cosa sumamente importante para ambas áreas, la de siempre considerar los requerimientos de los clientes.</a:t>
              </a:r>
            </a:p>
          </p:txBody>
        </p:sp>
      </p:grpSp>
      <p:pic>
        <p:nvPicPr>
          <p:cNvPr id="441" name="Imagen 7" descr="Imagen 7"/>
          <p:cNvPicPr>
            <a:picLocks noChangeAspect="1"/>
          </p:cNvPicPr>
          <p:nvPr/>
        </p:nvPicPr>
        <p:blipFill>
          <a:blip r:embed="rId2"/>
          <a:stretch>
            <a:fillRect/>
          </a:stretch>
        </p:blipFill>
        <p:spPr>
          <a:xfrm>
            <a:off x="4122011" y="2285736"/>
            <a:ext cx="6316845" cy="600896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Google Shape;343;p14"/>
          <p:cNvSpPr txBox="1">
            <a:spLocks noGrp="1"/>
          </p:cNvSpPr>
          <p:nvPr>
            <p:ph type="sldNum" sz="quarter" idx="4294967295"/>
          </p:nvPr>
        </p:nvSpPr>
        <p:spPr>
          <a:xfrm>
            <a:off x="371688" y="6881800"/>
            <a:ext cx="337158"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24</a:t>
            </a:fld>
            <a:endParaRPr/>
          </a:p>
        </p:txBody>
      </p:sp>
      <p:grpSp>
        <p:nvGrpSpPr>
          <p:cNvPr id="448" name="Google Shape;389;p18"/>
          <p:cNvGrpSpPr/>
          <p:nvPr/>
        </p:nvGrpSpPr>
        <p:grpSpPr>
          <a:xfrm>
            <a:off x="2035275" y="2911883"/>
            <a:ext cx="6999676" cy="2696559"/>
            <a:chOff x="0" y="-1"/>
            <a:chExt cx="6999675" cy="2696558"/>
          </a:xfrm>
        </p:grpSpPr>
        <p:grpSp>
          <p:nvGrpSpPr>
            <p:cNvPr id="446" name="Google Shape;390;p18"/>
            <p:cNvGrpSpPr/>
            <p:nvPr/>
          </p:nvGrpSpPr>
          <p:grpSpPr>
            <a:xfrm>
              <a:off x="-1" y="-2"/>
              <a:ext cx="6999676" cy="2696560"/>
              <a:chOff x="0" y="0"/>
              <a:chExt cx="6999675" cy="2696558"/>
            </a:xfrm>
          </p:grpSpPr>
          <p:sp>
            <p:nvSpPr>
              <p:cNvPr id="444" name="Rounded Rectangle"/>
              <p:cNvSpPr/>
              <p:nvPr/>
            </p:nvSpPr>
            <p:spPr>
              <a:xfrm>
                <a:off x="0" y="0"/>
                <a:ext cx="6999676" cy="2696559"/>
              </a:xfrm>
              <a:prstGeom prst="roundRect">
                <a:avLst>
                  <a:gd name="adj" fmla="val 16667"/>
                </a:avLst>
              </a:prstGeom>
              <a:solidFill>
                <a:srgbClr val="FFFFFF"/>
              </a:solidFill>
              <a:ln w="9525" cap="flat">
                <a:solidFill>
                  <a:srgbClr val="585858"/>
                </a:solidFill>
                <a:prstDash val="solid"/>
                <a:round/>
              </a:ln>
              <a:effectLst/>
            </p:spPr>
            <p:txBody>
              <a:bodyPr wrap="square" lIns="45718" tIns="45718" rIns="45718" bIns="45718" numCol="1" anchor="ctr">
                <a:noAutofit/>
              </a:bodyPr>
              <a:lstStyle/>
              <a:p>
                <a:endParaRPr/>
              </a:p>
            </p:txBody>
          </p:sp>
          <p:sp>
            <p:nvSpPr>
              <p:cNvPr id="445" name="Text"/>
              <p:cNvSpPr txBox="1"/>
              <p:nvPr/>
            </p:nvSpPr>
            <p:spPr>
              <a:xfrm>
                <a:off x="136397" y="1158160"/>
                <a:ext cx="6726881"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p>
                <a:r>
                  <a:t>    </a:t>
                </a:r>
              </a:p>
            </p:txBody>
          </p:sp>
        </p:grpSp>
        <p:sp>
          <p:nvSpPr>
            <p:cNvPr id="447" name="Google Shape;391;p18"/>
            <p:cNvSpPr txBox="1"/>
            <p:nvPr/>
          </p:nvSpPr>
          <p:spPr>
            <a:xfrm>
              <a:off x="1307690" y="403519"/>
              <a:ext cx="5161937" cy="18305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p>
              <a:pPr>
                <a:lnSpc>
                  <a:spcPct val="115000"/>
                </a:lnSpc>
                <a:defRPr sz="2000">
                  <a:solidFill>
                    <a:srgbClr val="A93501"/>
                  </a:solidFill>
                  <a:latin typeface="Calibri"/>
                  <a:ea typeface="Calibri"/>
                  <a:cs typeface="Calibri"/>
                  <a:sym typeface="Calibri"/>
                </a:defRPr>
              </a:pPr>
              <a:r>
                <a:t>PRODUCCIÓN</a:t>
              </a:r>
              <a:endParaRPr>
                <a:solidFill>
                  <a:srgbClr val="ED6B00"/>
                </a:solidFill>
              </a:endParaRPr>
            </a:p>
            <a:p>
              <a:pPr marR="5080" indent="13970">
                <a:lnSpc>
                  <a:spcPts val="2600"/>
                </a:lnSpc>
                <a:defRPr sz="1600">
                  <a:latin typeface="Calibri"/>
                  <a:ea typeface="Calibri"/>
                  <a:cs typeface="Calibri"/>
                  <a:sym typeface="Calibri"/>
                </a:defRPr>
              </a:pPr>
              <a:r>
                <a:t>Para recordar los aprendizajes trabajados durante el desarrollo de la presentación, te invitamos a:</a:t>
              </a:r>
            </a:p>
            <a:p>
              <a:pPr marR="5080">
                <a:lnSpc>
                  <a:spcPts val="2600"/>
                </a:lnSpc>
                <a:defRPr sz="1600">
                  <a:latin typeface="Calibri"/>
                  <a:ea typeface="Calibri"/>
                  <a:cs typeface="Calibri"/>
                  <a:sym typeface="Calibri"/>
                </a:defRPr>
              </a:pPr>
              <a:r>
                <a:t>Realizar la </a:t>
              </a:r>
              <a:r>
                <a:rPr b="1"/>
                <a:t>Actividad 12 Cuánto aprendimos</a:t>
              </a:r>
            </a:p>
            <a:p>
              <a:pPr marR="5080">
                <a:lnSpc>
                  <a:spcPts val="2600"/>
                </a:lnSpc>
                <a:defRPr sz="1600" spc="-4">
                  <a:latin typeface="Calibri"/>
                  <a:ea typeface="Calibri"/>
                  <a:cs typeface="Calibri"/>
                  <a:sym typeface="Calibri"/>
                </a:defRPr>
              </a:pPr>
              <a:r>
                <a:t>Utiliza el archivo adjunto </a:t>
              </a:r>
              <a:r>
                <a:rPr b="1">
                  <a:solidFill>
                    <a:srgbClr val="ED6B00"/>
                  </a:solidFill>
                </a:rPr>
                <a:t>¡Éxito!</a:t>
              </a:r>
            </a:p>
          </p:txBody>
        </p:sp>
      </p:grpSp>
      <p:sp>
        <p:nvSpPr>
          <p:cNvPr id="449" name="Google Shape;158;p5"/>
          <p:cNvSpPr txBox="1"/>
          <p:nvPr/>
        </p:nvSpPr>
        <p:spPr>
          <a:xfrm>
            <a:off x="286787" y="1378874"/>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450" name="Google Shape;159;p5"/>
          <p:cNvSpPr txBox="1"/>
          <p:nvPr/>
        </p:nvSpPr>
        <p:spPr>
          <a:xfrm>
            <a:off x="366450" y="1120628"/>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REVISEMOS</a:t>
            </a:r>
          </a:p>
        </p:txBody>
      </p:sp>
      <p:pic>
        <p:nvPicPr>
          <p:cNvPr id="451" name="Imagen 17" descr="Imagen 17"/>
          <p:cNvPicPr>
            <a:picLocks noChangeAspect="1"/>
          </p:cNvPicPr>
          <p:nvPr/>
        </p:nvPicPr>
        <p:blipFill>
          <a:blip r:embed="rId2"/>
          <a:stretch>
            <a:fillRect/>
          </a:stretch>
        </p:blipFill>
        <p:spPr>
          <a:xfrm>
            <a:off x="530942" y="2715211"/>
            <a:ext cx="2812028" cy="3182574"/>
          </a:xfrm>
          <a:prstGeom prst="rect">
            <a:avLst/>
          </a:prstGeom>
          <a:ln w="12700">
            <a:miter lim="400000"/>
          </a:ln>
        </p:spPr>
      </p:pic>
      <p:pic>
        <p:nvPicPr>
          <p:cNvPr id="452" name="Imagen 4" descr="Imagen 4"/>
          <p:cNvPicPr>
            <a:picLocks noChangeAspect="1"/>
          </p:cNvPicPr>
          <p:nvPr/>
        </p:nvPicPr>
        <p:blipFill>
          <a:blip r:embed="rId3"/>
          <a:stretch>
            <a:fillRect/>
          </a:stretch>
        </p:blipFill>
        <p:spPr>
          <a:xfrm>
            <a:off x="7228123" y="5063613"/>
            <a:ext cx="1705021" cy="1272247"/>
          </a:xfrm>
          <a:prstGeom prst="rect">
            <a:avLst/>
          </a:prstGeom>
          <a:ln w="12700">
            <a:miter lim="400000"/>
          </a:ln>
        </p:spPr>
      </p:pic>
      <p:pic>
        <p:nvPicPr>
          <p:cNvPr id="453" name="Imagen 5" descr="Imagen 5"/>
          <p:cNvPicPr>
            <a:picLocks noChangeAspect="1"/>
          </p:cNvPicPr>
          <p:nvPr/>
        </p:nvPicPr>
        <p:blipFill>
          <a:blip r:embed="rId4"/>
          <a:stretch>
            <a:fillRect/>
          </a:stretch>
        </p:blipFill>
        <p:spPr>
          <a:xfrm>
            <a:off x="5474444" y="5389021"/>
            <a:ext cx="1651875" cy="884517"/>
          </a:xfrm>
          <a:prstGeom prst="rect">
            <a:avLst/>
          </a:prstGeom>
          <a:ln w="12700">
            <a:miter lim="400000"/>
          </a:ln>
        </p:spPr>
      </p:pic>
      <p:sp>
        <p:nvSpPr>
          <p:cNvPr id="454" name="Google Shape;168;p5"/>
          <p:cNvSpPr txBox="1"/>
          <p:nvPr/>
        </p:nvSpPr>
        <p:spPr>
          <a:xfrm>
            <a:off x="4068419" y="1167527"/>
            <a:ext cx="466494" cy="830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5000">
                <a:solidFill>
                  <a:srgbClr val="FFB375"/>
                </a:solidFill>
                <a:latin typeface="Calibri"/>
                <a:ea typeface="Calibri"/>
                <a:cs typeface="Calibri"/>
                <a:sym typeface="Calibri"/>
              </a:defRPr>
            </a:lvl1pPr>
          </a:lstStyle>
          <a:p>
            <a:r>
              <a:t>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457" name="Google Shape;401;p19"/>
          <p:cNvSpPr txBox="1"/>
          <p:nvPr/>
        </p:nvSpPr>
        <p:spPr>
          <a:xfrm>
            <a:off x="366450" y="996495"/>
            <a:ext cx="4700400" cy="60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ANTES DE COMENZAR A TRABAJAR</a:t>
            </a:r>
          </a:p>
        </p:txBody>
      </p:sp>
      <p:sp>
        <p:nvSpPr>
          <p:cNvPr id="458" name="Google Shape;402;p19"/>
          <p:cNvSpPr txBox="1"/>
          <p:nvPr/>
        </p:nvSpPr>
        <p:spPr>
          <a:xfrm>
            <a:off x="375977" y="1283910"/>
            <a:ext cx="7017881" cy="536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463" name="Grupo 17"/>
          <p:cNvGrpSpPr/>
          <p:nvPr/>
        </p:nvGrpSpPr>
        <p:grpSpPr>
          <a:xfrm>
            <a:off x="-4655" y="4568183"/>
            <a:ext cx="9109183" cy="783006"/>
            <a:chOff x="0" y="0"/>
            <a:chExt cx="9109182" cy="783005"/>
          </a:xfrm>
        </p:grpSpPr>
        <p:sp>
          <p:nvSpPr>
            <p:cNvPr id="459" name="Google Shape;406;p19"/>
            <p:cNvSpPr txBox="1"/>
            <p:nvPr/>
          </p:nvSpPr>
          <p:spPr>
            <a:xfrm>
              <a:off x="1334833" y="222245"/>
              <a:ext cx="7774350" cy="300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462" name="Grupo 12"/>
            <p:cNvGrpSpPr/>
            <p:nvPr/>
          </p:nvGrpSpPr>
          <p:grpSpPr>
            <a:xfrm>
              <a:off x="-1" y="-1"/>
              <a:ext cx="1135368" cy="783007"/>
              <a:chOff x="0" y="0"/>
              <a:chExt cx="1135366" cy="783005"/>
            </a:xfrm>
          </p:grpSpPr>
          <p:sp>
            <p:nvSpPr>
              <p:cNvPr id="460" name="Google Shape;422;p19"/>
              <p:cNvSpPr/>
              <p:nvPr/>
            </p:nvSpPr>
            <p:spPr>
              <a:xfrm rot="5400000">
                <a:off x="176180" y="-176181"/>
                <a:ext cx="783006" cy="113536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61" name="Imagen 3" descr="Imagen 3"/>
              <p:cNvPicPr>
                <a:picLocks noChangeAspect="1"/>
              </p:cNvPicPr>
              <p:nvPr/>
            </p:nvPicPr>
            <p:blipFill>
              <a:blip r:embed="rId2"/>
              <a:stretch>
                <a:fillRect/>
              </a:stretch>
            </p:blipFill>
            <p:spPr>
              <a:xfrm>
                <a:off x="286450" y="103502"/>
                <a:ext cx="683387" cy="576001"/>
              </a:xfrm>
              <a:prstGeom prst="rect">
                <a:avLst/>
              </a:prstGeom>
              <a:ln w="12700" cap="flat">
                <a:noFill/>
                <a:miter lim="400000"/>
              </a:ln>
              <a:effectLst/>
            </p:spPr>
          </p:pic>
        </p:grpSp>
      </p:grpSp>
      <p:grpSp>
        <p:nvGrpSpPr>
          <p:cNvPr id="468" name="Grupo 16"/>
          <p:cNvGrpSpPr/>
          <p:nvPr/>
        </p:nvGrpSpPr>
        <p:grpSpPr>
          <a:xfrm>
            <a:off x="-4655" y="3697447"/>
            <a:ext cx="6615370" cy="783006"/>
            <a:chOff x="0" y="0"/>
            <a:chExt cx="6615369" cy="783005"/>
          </a:xfrm>
        </p:grpSpPr>
        <p:sp>
          <p:nvSpPr>
            <p:cNvPr id="464" name="Google Shape;414;p19"/>
            <p:cNvSpPr txBox="1"/>
            <p:nvPr/>
          </p:nvSpPr>
          <p:spPr>
            <a:xfrm>
              <a:off x="1334834" y="94428"/>
              <a:ext cx="5280536" cy="554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467" name="Grupo 11"/>
            <p:cNvGrpSpPr/>
            <p:nvPr/>
          </p:nvGrpSpPr>
          <p:grpSpPr>
            <a:xfrm>
              <a:off x="-1" y="-1"/>
              <a:ext cx="1135369" cy="783007"/>
              <a:chOff x="0" y="0"/>
              <a:chExt cx="1135367" cy="783005"/>
            </a:xfrm>
          </p:grpSpPr>
          <p:sp>
            <p:nvSpPr>
              <p:cNvPr id="465" name="Google Shape;419;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66" name="Imagen 4" descr="Imagen 4"/>
              <p:cNvPicPr>
                <a:picLocks noChangeAspect="1"/>
              </p:cNvPicPr>
              <p:nvPr/>
            </p:nvPicPr>
            <p:blipFill>
              <a:blip r:embed="rId3"/>
              <a:stretch>
                <a:fillRect/>
              </a:stretch>
            </p:blipFill>
            <p:spPr>
              <a:xfrm>
                <a:off x="286451" y="103502"/>
                <a:ext cx="683387" cy="576001"/>
              </a:xfrm>
              <a:prstGeom prst="rect">
                <a:avLst/>
              </a:prstGeom>
              <a:ln w="12700" cap="flat">
                <a:noFill/>
                <a:miter lim="400000"/>
              </a:ln>
              <a:effectLst/>
            </p:spPr>
          </p:pic>
        </p:grpSp>
      </p:grpSp>
      <p:grpSp>
        <p:nvGrpSpPr>
          <p:cNvPr id="473" name="Grupo 14"/>
          <p:cNvGrpSpPr/>
          <p:nvPr/>
        </p:nvGrpSpPr>
        <p:grpSpPr>
          <a:xfrm>
            <a:off x="-4655" y="1955978"/>
            <a:ext cx="9178010" cy="783006"/>
            <a:chOff x="0" y="0"/>
            <a:chExt cx="9178009" cy="783005"/>
          </a:xfrm>
        </p:grpSpPr>
        <p:sp>
          <p:nvSpPr>
            <p:cNvPr id="469" name="Google Shape;404;p19"/>
            <p:cNvSpPr txBox="1"/>
            <p:nvPr/>
          </p:nvSpPr>
          <p:spPr>
            <a:xfrm>
              <a:off x="1334833" y="222245"/>
              <a:ext cx="7843177" cy="300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472" name="Grupo 9"/>
            <p:cNvGrpSpPr/>
            <p:nvPr/>
          </p:nvGrpSpPr>
          <p:grpSpPr>
            <a:xfrm>
              <a:off x="-1" y="-1"/>
              <a:ext cx="1135368" cy="783007"/>
              <a:chOff x="0" y="0"/>
              <a:chExt cx="1135366" cy="783005"/>
            </a:xfrm>
          </p:grpSpPr>
          <p:sp>
            <p:nvSpPr>
              <p:cNvPr id="470" name="Google Shape;412;p19"/>
              <p:cNvSpPr/>
              <p:nvPr/>
            </p:nvSpPr>
            <p:spPr>
              <a:xfrm rot="5400000">
                <a:off x="176180" y="-176181"/>
                <a:ext cx="783006" cy="113536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71" name="Imagen 5" descr="Imagen 5"/>
              <p:cNvPicPr>
                <a:picLocks noChangeAspect="1"/>
              </p:cNvPicPr>
              <p:nvPr/>
            </p:nvPicPr>
            <p:blipFill>
              <a:blip r:embed="rId4"/>
              <a:stretch>
                <a:fillRect/>
              </a:stretch>
            </p:blipFill>
            <p:spPr>
              <a:xfrm>
                <a:off x="262214" y="83074"/>
                <a:ext cx="731860" cy="616857"/>
              </a:xfrm>
              <a:prstGeom prst="rect">
                <a:avLst/>
              </a:prstGeom>
              <a:ln w="12700" cap="flat">
                <a:noFill/>
                <a:miter lim="400000"/>
              </a:ln>
              <a:effectLst/>
            </p:spPr>
          </p:pic>
        </p:grpSp>
      </p:grpSp>
      <p:grpSp>
        <p:nvGrpSpPr>
          <p:cNvPr id="478" name="Grupo 15"/>
          <p:cNvGrpSpPr/>
          <p:nvPr/>
        </p:nvGrpSpPr>
        <p:grpSpPr>
          <a:xfrm>
            <a:off x="-4656" y="2826712"/>
            <a:ext cx="8912540" cy="783006"/>
            <a:chOff x="0" y="0"/>
            <a:chExt cx="8912538" cy="783005"/>
          </a:xfrm>
        </p:grpSpPr>
        <p:sp>
          <p:nvSpPr>
            <p:cNvPr id="474" name="Google Shape;405;p19"/>
            <p:cNvSpPr txBox="1"/>
            <p:nvPr/>
          </p:nvSpPr>
          <p:spPr>
            <a:xfrm>
              <a:off x="1334833" y="222245"/>
              <a:ext cx="7577707" cy="300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477" name="Grupo 10"/>
            <p:cNvGrpSpPr/>
            <p:nvPr/>
          </p:nvGrpSpPr>
          <p:grpSpPr>
            <a:xfrm>
              <a:off x="-1" y="-1"/>
              <a:ext cx="1135369" cy="783007"/>
              <a:chOff x="0" y="0"/>
              <a:chExt cx="1135367" cy="783005"/>
            </a:xfrm>
          </p:grpSpPr>
          <p:sp>
            <p:nvSpPr>
              <p:cNvPr id="475" name="Google Shape;41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76" name="Imagen 6" descr="Imagen 6"/>
              <p:cNvPicPr>
                <a:picLocks noChangeAspect="1"/>
              </p:cNvPicPr>
              <p:nvPr/>
            </p:nvPicPr>
            <p:blipFill>
              <a:blip r:embed="rId5"/>
              <a:stretch>
                <a:fillRect/>
              </a:stretch>
            </p:blipFill>
            <p:spPr>
              <a:xfrm>
                <a:off x="286451" y="103502"/>
                <a:ext cx="683387" cy="576001"/>
              </a:xfrm>
              <a:prstGeom prst="rect">
                <a:avLst/>
              </a:prstGeom>
              <a:ln w="12700" cap="flat">
                <a:noFill/>
                <a:miter lim="400000"/>
              </a:ln>
              <a:effectLst/>
            </p:spPr>
          </p:pic>
        </p:grpSp>
      </p:grpSp>
      <p:grpSp>
        <p:nvGrpSpPr>
          <p:cNvPr id="483" name="Grupo 18"/>
          <p:cNvGrpSpPr/>
          <p:nvPr/>
        </p:nvGrpSpPr>
        <p:grpSpPr>
          <a:xfrm>
            <a:off x="-4655" y="5438916"/>
            <a:ext cx="6861175" cy="783006"/>
            <a:chOff x="0" y="0"/>
            <a:chExt cx="6861174" cy="783005"/>
          </a:xfrm>
        </p:grpSpPr>
        <p:sp>
          <p:nvSpPr>
            <p:cNvPr id="479" name="Google Shape;406;p19"/>
            <p:cNvSpPr txBox="1"/>
            <p:nvPr/>
          </p:nvSpPr>
          <p:spPr>
            <a:xfrm>
              <a:off x="1334832" y="123924"/>
              <a:ext cx="5526343" cy="5545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482" name="Grupo 13"/>
            <p:cNvGrpSpPr/>
            <p:nvPr/>
          </p:nvGrpSpPr>
          <p:grpSpPr>
            <a:xfrm>
              <a:off x="-1" y="-1"/>
              <a:ext cx="1135369" cy="783007"/>
              <a:chOff x="0" y="0"/>
              <a:chExt cx="1135367" cy="783005"/>
            </a:xfrm>
          </p:grpSpPr>
          <p:sp>
            <p:nvSpPr>
              <p:cNvPr id="480" name="Google Shape;428;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81" name="Imagen 8" descr="Imagen 8"/>
              <p:cNvPicPr>
                <a:picLocks noChangeAspect="1"/>
              </p:cNvPicPr>
              <p:nvPr/>
            </p:nvPicPr>
            <p:blipFill>
              <a:blip r:embed="rId6"/>
              <a:stretch>
                <a:fillRect/>
              </a:stretch>
            </p:blipFill>
            <p:spPr>
              <a:xfrm>
                <a:off x="286450" y="103502"/>
                <a:ext cx="683390" cy="576001"/>
              </a:xfrm>
              <a:prstGeom prst="rect">
                <a:avLst/>
              </a:prstGeom>
              <a:ln w="12700" cap="flat">
                <a:noFill/>
                <a:miter lim="400000"/>
              </a:ln>
              <a:effectLst/>
            </p:spPr>
          </p:pic>
        </p:grpSp>
      </p:grpSp>
      <p:pic>
        <p:nvPicPr>
          <p:cNvPr id="484" name="Imagen 1" descr="Imagen 1"/>
          <p:cNvPicPr>
            <a:picLocks noChangeAspect="1"/>
          </p:cNvPicPr>
          <p:nvPr/>
        </p:nvPicPr>
        <p:blipFill>
          <a:blip r:embed="rId7"/>
          <a:stretch>
            <a:fillRect/>
          </a:stretch>
        </p:blipFill>
        <p:spPr>
          <a:xfrm>
            <a:off x="5639332" y="1565094"/>
            <a:ext cx="3816534" cy="600617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grpSp>
        <p:nvGrpSpPr>
          <p:cNvPr id="489" name="Google Shape;450;p21"/>
          <p:cNvGrpSpPr/>
          <p:nvPr/>
        </p:nvGrpSpPr>
        <p:grpSpPr>
          <a:xfrm>
            <a:off x="431623" y="2285848"/>
            <a:ext cx="8839202" cy="3238193"/>
            <a:chOff x="0" y="0"/>
            <a:chExt cx="8839200" cy="3238192"/>
          </a:xfrm>
        </p:grpSpPr>
        <p:sp>
          <p:nvSpPr>
            <p:cNvPr id="487" name="Rounded Rectangle"/>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488" name="Text"/>
            <p:cNvSpPr txBox="1"/>
            <p:nvPr/>
          </p:nvSpPr>
          <p:spPr>
            <a:xfrm>
              <a:off x="162838" y="1428979"/>
              <a:ext cx="8513525"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490" name="Google Shape;438;p20"/>
          <p:cNvSpPr txBox="1"/>
          <p:nvPr/>
        </p:nvSpPr>
        <p:spPr>
          <a:xfrm>
            <a:off x="375974" y="1265365"/>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491" name="Google Shape;442;p20"/>
          <p:cNvSpPr/>
          <p:nvPr/>
        </p:nvSpPr>
        <p:spPr>
          <a:xfrm>
            <a:off x="5279923" y="7354529"/>
            <a:ext cx="2723536" cy="20514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92" name="Google Shape;443;p20"/>
          <p:cNvSpPr txBox="1"/>
          <p:nvPr/>
        </p:nvSpPr>
        <p:spPr>
          <a:xfrm>
            <a:off x="471851" y="964064"/>
            <a:ext cx="3452619" cy="60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¡PRACTIQUEMOS!</a:t>
            </a:r>
          </a:p>
        </p:txBody>
      </p:sp>
      <p:sp>
        <p:nvSpPr>
          <p:cNvPr id="493" name="Google Shape;168;p5"/>
          <p:cNvSpPr txBox="1"/>
          <p:nvPr/>
        </p:nvSpPr>
        <p:spPr>
          <a:xfrm>
            <a:off x="3573264" y="959496"/>
            <a:ext cx="1003813" cy="941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90000"/>
              </a:lnSpc>
              <a:defRPr sz="6000">
                <a:solidFill>
                  <a:srgbClr val="FFB375"/>
                </a:solidFill>
                <a:latin typeface="Calibri"/>
                <a:ea typeface="Calibri"/>
                <a:cs typeface="Calibri"/>
                <a:sym typeface="Calibri"/>
              </a:defRPr>
            </a:lvl1pPr>
          </a:lstStyle>
          <a:p>
            <a:r>
              <a:t>12</a:t>
            </a:r>
          </a:p>
        </p:txBody>
      </p:sp>
      <p:pic>
        <p:nvPicPr>
          <p:cNvPr id="494" name="Imagen 2" descr="Imagen 2"/>
          <p:cNvPicPr>
            <a:picLocks noChangeAspect="1"/>
          </p:cNvPicPr>
          <p:nvPr/>
        </p:nvPicPr>
        <p:blipFill>
          <a:blip r:embed="rId2"/>
          <a:stretch>
            <a:fillRect/>
          </a:stretch>
        </p:blipFill>
        <p:spPr>
          <a:xfrm>
            <a:off x="2716055" y="3978569"/>
            <a:ext cx="6899893" cy="3974396"/>
          </a:xfrm>
          <a:prstGeom prst="rect">
            <a:avLst/>
          </a:prstGeom>
          <a:ln w="12700">
            <a:miter lim="400000"/>
          </a:ln>
        </p:spPr>
      </p:pic>
      <p:sp>
        <p:nvSpPr>
          <p:cNvPr id="495" name="Google Shape;97;p3"/>
          <p:cNvSpPr txBox="1"/>
          <p:nvPr/>
        </p:nvSpPr>
        <p:spPr>
          <a:xfrm>
            <a:off x="2686559" y="6881800"/>
            <a:ext cx="1639637"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100">
                <a:latin typeface="Calibri"/>
                <a:ea typeface="Calibri"/>
                <a:cs typeface="Calibri"/>
                <a:sym typeface="Calibri"/>
              </a:defRPr>
            </a:lvl1pPr>
          </a:lstStyle>
          <a:p>
            <a:r>
              <a:t>° Medio | Presentación</a:t>
            </a:r>
          </a:p>
        </p:txBody>
      </p:sp>
      <p:sp>
        <p:nvSpPr>
          <p:cNvPr id="496" name="Google Shape;445;p20"/>
          <p:cNvSpPr txBox="1"/>
          <p:nvPr/>
        </p:nvSpPr>
        <p:spPr>
          <a:xfrm>
            <a:off x="952449" y="2712169"/>
            <a:ext cx="5107857" cy="2536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115000"/>
              </a:lnSpc>
              <a:defRPr sz="2000">
                <a:solidFill>
                  <a:srgbClr val="A93501"/>
                </a:solidFill>
                <a:latin typeface="Calibri"/>
                <a:ea typeface="Calibri"/>
                <a:cs typeface="Calibri"/>
                <a:sym typeface="Calibri"/>
              </a:defRPr>
            </a:pPr>
            <a:r>
              <a:t>PRODUCCIÓN</a:t>
            </a:r>
          </a:p>
          <a:p>
            <a:pPr>
              <a:lnSpc>
                <a:spcPct val="115000"/>
              </a:lnSpc>
              <a:defRPr sz="1600">
                <a:latin typeface="Calibri"/>
                <a:ea typeface="Calibri"/>
                <a:cs typeface="Calibri"/>
                <a:sym typeface="Calibri"/>
              </a:defRPr>
            </a:pPr>
            <a:endParaRPr/>
          </a:p>
          <a:p>
            <a:pPr>
              <a:lnSpc>
                <a:spcPct val="90000"/>
              </a:lnSpc>
              <a:defRPr sz="1600">
                <a:latin typeface="Calibri"/>
                <a:ea typeface="Calibri"/>
                <a:cs typeface="Calibri"/>
                <a:sym typeface="Calibri"/>
              </a:defRPr>
            </a:pPr>
            <a:r>
              <a:t>Ahora realizaremos una actividad práctica. Para el desarrollo de la actividad, utiliza el archivo </a:t>
            </a:r>
            <a:r>
              <a:rPr b="1"/>
              <a:t>Actividad Práctica 12</a:t>
            </a:r>
            <a:r>
              <a:t>. Sigue las instrucciones señaladas.</a:t>
            </a:r>
          </a:p>
          <a:p>
            <a:pPr>
              <a:lnSpc>
                <a:spcPct val="90000"/>
              </a:lnSpc>
              <a:defRPr sz="1600">
                <a:latin typeface="Calibri"/>
                <a:ea typeface="Calibri"/>
                <a:cs typeface="Calibri"/>
                <a:sym typeface="Calibri"/>
              </a:defRPr>
            </a:pPr>
            <a:endParaRPr/>
          </a:p>
          <a:p>
            <a:pPr>
              <a:defRPr sz="2100" b="1">
                <a:solidFill>
                  <a:srgbClr val="ED6B00"/>
                </a:solidFill>
                <a:latin typeface="Calibri"/>
                <a:ea typeface="Calibri"/>
                <a:cs typeface="Calibri"/>
                <a:sym typeface="Calibri"/>
              </a:defRPr>
            </a:pPr>
            <a:r>
              <a:t>¡Éxito! </a:t>
            </a:r>
            <a:r>
              <a:rPr sz="1600" b="0">
                <a:solidFill>
                  <a:srgbClr val="000000"/>
                </a:solidFill>
              </a:rPr>
              <a:t> </a:t>
            </a:r>
          </a:p>
          <a:p>
            <a:pPr>
              <a:defRPr sz="1600">
                <a:latin typeface="Calibri"/>
                <a:ea typeface="Calibri"/>
                <a:cs typeface="Calibri"/>
                <a:sym typeface="Calibri"/>
              </a:defRPr>
            </a:pPr>
            <a:b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grpSp>
        <p:nvGrpSpPr>
          <p:cNvPr id="501" name="Google Shape;450;p21"/>
          <p:cNvGrpSpPr/>
          <p:nvPr/>
        </p:nvGrpSpPr>
        <p:grpSpPr>
          <a:xfrm>
            <a:off x="431623" y="2285848"/>
            <a:ext cx="8839202" cy="3238193"/>
            <a:chOff x="0" y="0"/>
            <a:chExt cx="8839200" cy="3238192"/>
          </a:xfrm>
        </p:grpSpPr>
        <p:sp>
          <p:nvSpPr>
            <p:cNvPr id="499" name="Rounded Rectangle"/>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500" name="Text"/>
            <p:cNvSpPr txBox="1"/>
            <p:nvPr/>
          </p:nvSpPr>
          <p:spPr>
            <a:xfrm>
              <a:off x="162838" y="1428979"/>
              <a:ext cx="8513525"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502" name="Google Shape;453;p21"/>
          <p:cNvSpPr/>
          <p:nvPr/>
        </p:nvSpPr>
        <p:spPr>
          <a:xfrm>
            <a:off x="5279923" y="7354529"/>
            <a:ext cx="2723536" cy="20514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03" name="Google Shape;455;p21"/>
          <p:cNvSpPr txBox="1"/>
          <p:nvPr/>
        </p:nvSpPr>
        <p:spPr>
          <a:xfrm>
            <a:off x="375974" y="1265365"/>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504" name="Google Shape;456;p21"/>
          <p:cNvSpPr txBox="1"/>
          <p:nvPr/>
        </p:nvSpPr>
        <p:spPr>
          <a:xfrm>
            <a:off x="423204" y="988387"/>
            <a:ext cx="4700401" cy="60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ANTES DE TERMINAR:</a:t>
            </a:r>
          </a:p>
        </p:txBody>
      </p:sp>
      <p:pic>
        <p:nvPicPr>
          <p:cNvPr id="505" name="Imagen 8" descr="Imagen 8"/>
          <p:cNvPicPr>
            <a:picLocks noChangeAspect="1"/>
          </p:cNvPicPr>
          <p:nvPr/>
        </p:nvPicPr>
        <p:blipFill>
          <a:blip r:embed="rId2"/>
          <a:stretch>
            <a:fillRect/>
          </a:stretch>
        </p:blipFill>
        <p:spPr>
          <a:xfrm>
            <a:off x="5830530" y="2890682"/>
            <a:ext cx="2963595" cy="4629223"/>
          </a:xfrm>
          <a:prstGeom prst="rect">
            <a:avLst/>
          </a:prstGeom>
          <a:ln w="12700">
            <a:miter lim="400000"/>
          </a:ln>
        </p:spPr>
      </p:pic>
      <p:sp>
        <p:nvSpPr>
          <p:cNvPr id="506" name="Google Shape;445;p20"/>
          <p:cNvSpPr txBox="1"/>
          <p:nvPr/>
        </p:nvSpPr>
        <p:spPr>
          <a:xfrm>
            <a:off x="958646" y="3011463"/>
            <a:ext cx="5107858" cy="2329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115000"/>
              </a:lnSpc>
              <a:defRPr sz="2000">
                <a:solidFill>
                  <a:srgbClr val="A93501"/>
                </a:solidFill>
                <a:latin typeface="Calibri"/>
                <a:ea typeface="Calibri"/>
                <a:cs typeface="Calibri"/>
                <a:sym typeface="Calibri"/>
              </a:defRPr>
            </a:pPr>
            <a:r>
              <a:t>PRODUCCIÓN</a:t>
            </a:r>
            <a:endParaRPr sz="1600"/>
          </a:p>
          <a:p>
            <a:pPr>
              <a:lnSpc>
                <a:spcPct val="115000"/>
              </a:lnSpc>
              <a:defRPr sz="1600">
                <a:latin typeface="Calibri"/>
                <a:ea typeface="Calibri"/>
                <a:cs typeface="Calibri"/>
                <a:sym typeface="Calibri"/>
              </a:defRPr>
            </a:pPr>
            <a:r>
              <a:t>¡No olvides contestar la Autoevaluación y entregar el Ticket de Salida!</a:t>
            </a:r>
          </a:p>
          <a:p>
            <a:pPr>
              <a:lnSpc>
                <a:spcPct val="115000"/>
              </a:lnSpc>
              <a:defRPr sz="1600"/>
            </a:pPr>
            <a:endParaRPr/>
          </a:p>
          <a:p>
            <a:pPr>
              <a:lnSpc>
                <a:spcPct val="115000"/>
              </a:lnSpc>
              <a:defRPr sz="2100" b="1">
                <a:solidFill>
                  <a:srgbClr val="ED6B00"/>
                </a:solidFill>
                <a:latin typeface="Calibri"/>
                <a:ea typeface="Calibri"/>
                <a:cs typeface="Calibri"/>
                <a:sym typeface="Calibri"/>
              </a:defRPr>
            </a:pPr>
            <a:r>
              <a:t>¡Hasta la próxima! </a:t>
            </a:r>
            <a:endParaRPr>
              <a:latin typeface="+mj-lt"/>
              <a:ea typeface="+mj-ea"/>
              <a:cs typeface="+mj-cs"/>
              <a:sym typeface="Arial"/>
            </a:endParaRPr>
          </a:p>
          <a:p>
            <a:pPr>
              <a:defRPr sz="1600"/>
            </a:pPr>
            <a:br>
              <a:rPr sz="2100" b="1">
                <a:solidFill>
                  <a:srgbClr val="ED6B00"/>
                </a:solidFill>
              </a:rPr>
            </a:br>
            <a:endParaRPr sz="2100" b="1">
              <a:solidFill>
                <a:srgbClr val="ED6B00"/>
              </a:solidFill>
            </a:endParaRPr>
          </a:p>
        </p:txBody>
      </p:sp>
      <p:pic>
        <p:nvPicPr>
          <p:cNvPr id="507" name="Imagen 16" descr="Imagen 16"/>
          <p:cNvPicPr>
            <a:picLocks noChangeAspect="1"/>
          </p:cNvPicPr>
          <p:nvPr/>
        </p:nvPicPr>
        <p:blipFill>
          <a:blip r:embed="rId3"/>
          <a:stretch>
            <a:fillRect/>
          </a:stretch>
        </p:blipFill>
        <p:spPr>
          <a:xfrm>
            <a:off x="3210792" y="4159041"/>
            <a:ext cx="673177" cy="60372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60" name="Google Shape;99;p3"/>
          <p:cNvSpPr txBox="1"/>
          <p:nvPr/>
        </p:nvSpPr>
        <p:spPr>
          <a:xfrm>
            <a:off x="459174" y="2290367"/>
            <a:ext cx="2604273" cy="2686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115000"/>
              </a:lnSpc>
              <a:defRPr b="1">
                <a:latin typeface="Calibri"/>
                <a:ea typeface="Calibri"/>
                <a:cs typeface="Calibri"/>
                <a:sym typeface="Calibri"/>
              </a:defRPr>
            </a:pPr>
            <a:r>
              <a:t>OA3</a:t>
            </a:r>
          </a:p>
          <a:p>
            <a:pPr>
              <a:defRPr>
                <a:latin typeface="Calibri"/>
                <a:ea typeface="Calibri"/>
                <a:cs typeface="Calibri"/>
                <a:sym typeface="Calibri"/>
              </a:defRPr>
            </a:pPr>
            <a:r>
              <a:t>Hacer seguimiento y elaborar informes del desarrollo de un programa operativo de un departamento o área de una empresa, en base a evidencias, aplicando técnicas apropiadas, considerando todos los elementos del programa.</a:t>
            </a:r>
          </a:p>
          <a:p>
            <a:pPr>
              <a:defRPr b="1">
                <a:latin typeface="Calibri"/>
                <a:ea typeface="Calibri"/>
                <a:cs typeface="Calibri"/>
                <a:sym typeface="Calibri"/>
              </a:defRPr>
            </a:pPr>
            <a:r>
              <a:t>OA Genérico</a:t>
            </a:r>
          </a:p>
          <a:p>
            <a:pPr>
              <a:defRPr>
                <a:latin typeface="Calibri"/>
                <a:ea typeface="Calibri"/>
                <a:cs typeface="Calibri"/>
                <a:sym typeface="Calibri"/>
              </a:defRPr>
            </a:pPr>
            <a:r>
              <a:t>A – B – C – D - H</a:t>
            </a:r>
          </a:p>
        </p:txBody>
      </p:sp>
      <p:grpSp>
        <p:nvGrpSpPr>
          <p:cNvPr id="163" name="Google Shape;101;p3"/>
          <p:cNvGrpSpPr/>
          <p:nvPr/>
        </p:nvGrpSpPr>
        <p:grpSpPr>
          <a:xfrm>
            <a:off x="252573" y="1472659"/>
            <a:ext cx="2980514" cy="4711832"/>
            <a:chOff x="0" y="0"/>
            <a:chExt cx="2980513" cy="4711830"/>
          </a:xfrm>
        </p:grpSpPr>
        <p:sp>
          <p:nvSpPr>
            <p:cNvPr id="161" name="Rounded Rectangle"/>
            <p:cNvSpPr/>
            <p:nvPr/>
          </p:nvSpPr>
          <p:spPr>
            <a:xfrm>
              <a:off x="0" y="0"/>
              <a:ext cx="2980514" cy="4711831"/>
            </a:xfrm>
            <a:prstGeom prst="roundRect">
              <a:avLst>
                <a:gd name="adj" fmla="val 8420"/>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62" name="Text"/>
            <p:cNvSpPr txBox="1"/>
            <p:nvPr/>
          </p:nvSpPr>
          <p:spPr>
            <a:xfrm>
              <a:off x="78265" y="2165798"/>
              <a:ext cx="2823983"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164" name="Google Shape;96;p3"/>
          <p:cNvSpPr txBox="1"/>
          <p:nvPr/>
        </p:nvSpPr>
        <p:spPr>
          <a:xfrm>
            <a:off x="358670" y="1945016"/>
            <a:ext cx="2768319"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OBJETIVO DE APRENDIZAJE</a:t>
            </a:r>
          </a:p>
        </p:txBody>
      </p:sp>
      <p:pic>
        <p:nvPicPr>
          <p:cNvPr id="165" name="Imagen 10" descr="Imagen 10"/>
          <p:cNvPicPr>
            <a:picLocks noChangeAspect="1"/>
          </p:cNvPicPr>
          <p:nvPr/>
        </p:nvPicPr>
        <p:blipFill>
          <a:blip r:embed="rId2"/>
          <a:stretch>
            <a:fillRect/>
          </a:stretch>
        </p:blipFill>
        <p:spPr>
          <a:xfrm>
            <a:off x="1332251" y="1090895"/>
            <a:ext cx="821158" cy="782965"/>
          </a:xfrm>
          <a:prstGeom prst="rect">
            <a:avLst/>
          </a:prstGeom>
          <a:ln w="12700">
            <a:miter lim="400000"/>
          </a:ln>
        </p:spPr>
      </p:pic>
      <p:grpSp>
        <p:nvGrpSpPr>
          <p:cNvPr id="168" name="Google Shape;101;p3"/>
          <p:cNvGrpSpPr/>
          <p:nvPr/>
        </p:nvGrpSpPr>
        <p:grpSpPr>
          <a:xfrm>
            <a:off x="3362219" y="1472660"/>
            <a:ext cx="2980514" cy="4711830"/>
            <a:chOff x="0" y="0"/>
            <a:chExt cx="2980513" cy="4711829"/>
          </a:xfrm>
        </p:grpSpPr>
        <p:sp>
          <p:nvSpPr>
            <p:cNvPr id="166" name="Rounded Rectangle"/>
            <p:cNvSpPr/>
            <p:nvPr/>
          </p:nvSpPr>
          <p:spPr>
            <a:xfrm>
              <a:off x="0" y="0"/>
              <a:ext cx="2980514" cy="4711830"/>
            </a:xfrm>
            <a:prstGeom prst="roundRect">
              <a:avLst>
                <a:gd name="adj" fmla="val 8420"/>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67" name="Text"/>
            <p:cNvSpPr txBox="1"/>
            <p:nvPr/>
          </p:nvSpPr>
          <p:spPr>
            <a:xfrm>
              <a:off x="78265" y="2165798"/>
              <a:ext cx="2823983"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169" name="Google Shape;99;p3"/>
          <p:cNvSpPr txBox="1"/>
          <p:nvPr/>
        </p:nvSpPr>
        <p:spPr>
          <a:xfrm>
            <a:off x="3489514" y="2479091"/>
            <a:ext cx="2853219" cy="1743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b="1">
                <a:latin typeface="Calibri"/>
                <a:ea typeface="Calibri"/>
                <a:cs typeface="Calibri"/>
                <a:sym typeface="Calibri"/>
              </a:defRPr>
            </a:pPr>
            <a:r>
              <a:t>4. </a:t>
            </a:r>
            <a:r>
              <a:rPr b="0"/>
              <a:t>Reporta a sus superiores los avances y/o retrasos del programa operativo de trabajo de un departamento, utilizando las evidencias, elementos y técnicas apropiadas.</a:t>
            </a:r>
          </a:p>
        </p:txBody>
      </p:sp>
      <p:sp>
        <p:nvSpPr>
          <p:cNvPr id="170" name="Google Shape;96;p3"/>
          <p:cNvSpPr txBox="1"/>
          <p:nvPr/>
        </p:nvSpPr>
        <p:spPr>
          <a:xfrm>
            <a:off x="3561636" y="1945016"/>
            <a:ext cx="2609185"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APRENDIZAJE ESPERADO</a:t>
            </a:r>
          </a:p>
        </p:txBody>
      </p:sp>
      <p:pic>
        <p:nvPicPr>
          <p:cNvPr id="171" name="Imagen 8" descr="Imagen 8"/>
          <p:cNvPicPr>
            <a:picLocks noChangeAspect="1"/>
          </p:cNvPicPr>
          <p:nvPr/>
        </p:nvPicPr>
        <p:blipFill>
          <a:blip r:embed="rId3"/>
          <a:stretch>
            <a:fillRect/>
          </a:stretch>
        </p:blipFill>
        <p:spPr>
          <a:xfrm>
            <a:off x="4455650" y="1090895"/>
            <a:ext cx="821158" cy="782965"/>
          </a:xfrm>
          <a:prstGeom prst="rect">
            <a:avLst/>
          </a:prstGeom>
          <a:ln w="12700">
            <a:miter lim="400000"/>
          </a:ln>
        </p:spPr>
      </p:pic>
      <p:grpSp>
        <p:nvGrpSpPr>
          <p:cNvPr id="174" name="Google Shape;101;p3"/>
          <p:cNvGrpSpPr/>
          <p:nvPr/>
        </p:nvGrpSpPr>
        <p:grpSpPr>
          <a:xfrm>
            <a:off x="6473042" y="1472660"/>
            <a:ext cx="2980514" cy="4711830"/>
            <a:chOff x="0" y="0"/>
            <a:chExt cx="2980513" cy="4711829"/>
          </a:xfrm>
        </p:grpSpPr>
        <p:sp>
          <p:nvSpPr>
            <p:cNvPr id="172" name="Rounded Rectangle"/>
            <p:cNvSpPr/>
            <p:nvPr/>
          </p:nvSpPr>
          <p:spPr>
            <a:xfrm>
              <a:off x="0" y="0"/>
              <a:ext cx="2980514" cy="4711830"/>
            </a:xfrm>
            <a:prstGeom prst="roundRect">
              <a:avLst>
                <a:gd name="adj" fmla="val 8420"/>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73" name="Text"/>
            <p:cNvSpPr txBox="1"/>
            <p:nvPr/>
          </p:nvSpPr>
          <p:spPr>
            <a:xfrm>
              <a:off x="78265" y="2165798"/>
              <a:ext cx="2823983"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175" name="Google Shape;99;p3"/>
          <p:cNvSpPr txBox="1"/>
          <p:nvPr/>
        </p:nvSpPr>
        <p:spPr>
          <a:xfrm>
            <a:off x="6563541" y="2493461"/>
            <a:ext cx="2872171" cy="1286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b="1">
                <a:latin typeface="Calibri"/>
                <a:ea typeface="Calibri"/>
                <a:cs typeface="Calibri"/>
                <a:sym typeface="Calibri"/>
              </a:defRPr>
            </a:pPr>
            <a:r>
              <a:t>4.3</a:t>
            </a:r>
            <a:r>
              <a:rPr b="0"/>
              <a:t> Presenta los avances y/o retrasos en la ejecución de un programa operativo de trabajo, utilizando las herramientas tecnológicas disponibles.</a:t>
            </a:r>
          </a:p>
        </p:txBody>
      </p:sp>
      <p:sp>
        <p:nvSpPr>
          <p:cNvPr id="176" name="Google Shape;96;p3"/>
          <p:cNvSpPr txBox="1"/>
          <p:nvPr/>
        </p:nvSpPr>
        <p:spPr>
          <a:xfrm>
            <a:off x="6554516" y="1945016"/>
            <a:ext cx="2862261"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CRITERIOS DE EVALUACIÓN</a:t>
            </a:r>
          </a:p>
        </p:txBody>
      </p:sp>
      <p:pic>
        <p:nvPicPr>
          <p:cNvPr id="177" name="Imagen 9" descr="Imagen 9"/>
          <p:cNvPicPr>
            <a:picLocks noChangeAspect="1"/>
          </p:cNvPicPr>
          <p:nvPr/>
        </p:nvPicPr>
        <p:blipFill>
          <a:blip r:embed="rId4"/>
          <a:stretch>
            <a:fillRect/>
          </a:stretch>
        </p:blipFill>
        <p:spPr>
          <a:xfrm>
            <a:off x="7575067" y="1090895"/>
            <a:ext cx="821158" cy="782965"/>
          </a:xfrm>
          <a:prstGeom prst="rect">
            <a:avLst/>
          </a:prstGeom>
          <a:ln w="12700">
            <a:miter lim="400000"/>
          </a:ln>
        </p:spPr>
      </p:pic>
      <p:pic>
        <p:nvPicPr>
          <p:cNvPr id="178" name="Imagen 14" descr="Imagen 14"/>
          <p:cNvPicPr>
            <a:picLocks noChangeAspect="1"/>
          </p:cNvPicPr>
          <p:nvPr/>
        </p:nvPicPr>
        <p:blipFill>
          <a:blip r:embed="rId5"/>
          <a:stretch>
            <a:fillRect/>
          </a:stretch>
        </p:blipFill>
        <p:spPr>
          <a:xfrm flipH="1">
            <a:off x="3588296" y="3845309"/>
            <a:ext cx="3025212" cy="4082384"/>
          </a:xfrm>
          <a:prstGeom prst="rect">
            <a:avLst/>
          </a:prstGeom>
          <a:ln w="12700">
            <a:miter lim="400000"/>
          </a:ln>
        </p:spPr>
      </p:pic>
      <p:pic>
        <p:nvPicPr>
          <p:cNvPr id="179" name="Imagen 16" descr="Imagen 16"/>
          <p:cNvPicPr>
            <a:picLocks noChangeAspect="1"/>
          </p:cNvPicPr>
          <p:nvPr/>
        </p:nvPicPr>
        <p:blipFill>
          <a:blip r:embed="rId6"/>
          <a:stretch>
            <a:fillRect/>
          </a:stretch>
        </p:blipFill>
        <p:spPr>
          <a:xfrm flipH="1">
            <a:off x="633454" y="4610670"/>
            <a:ext cx="3103843" cy="246627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189" name="Grupo 5"/>
          <p:cNvGrpSpPr/>
          <p:nvPr/>
        </p:nvGrpSpPr>
        <p:grpSpPr>
          <a:xfrm>
            <a:off x="386551" y="3816227"/>
            <a:ext cx="4845900" cy="883651"/>
            <a:chOff x="0" y="0"/>
            <a:chExt cx="4845900" cy="883650"/>
          </a:xfrm>
        </p:grpSpPr>
        <p:grpSp>
          <p:nvGrpSpPr>
            <p:cNvPr id="184" name="Google Shape;101;p3"/>
            <p:cNvGrpSpPr/>
            <p:nvPr/>
          </p:nvGrpSpPr>
          <p:grpSpPr>
            <a:xfrm>
              <a:off x="188099" y="0"/>
              <a:ext cx="4657802" cy="883651"/>
              <a:chOff x="0" y="0"/>
              <a:chExt cx="4657800" cy="883650"/>
            </a:xfrm>
          </p:grpSpPr>
          <p:sp>
            <p:nvSpPr>
              <p:cNvPr id="182" name="Rounded Rectangle"/>
              <p:cNvSpPr/>
              <p:nvPr/>
            </p:nvSpPr>
            <p:spPr>
              <a:xfrm>
                <a:off x="0" y="0"/>
                <a:ext cx="4657801" cy="883651"/>
              </a:xfrm>
              <a:prstGeom prst="roundRect">
                <a:avLst>
                  <a:gd name="adj" fmla="val 16667"/>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83" name="Text"/>
              <p:cNvSpPr txBox="1"/>
              <p:nvPr/>
            </p:nvSpPr>
            <p:spPr>
              <a:xfrm>
                <a:off x="47898" y="251708"/>
                <a:ext cx="4562004"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grpSp>
          <p:nvGrpSpPr>
            <p:cNvPr id="187" name="Grupo 45"/>
            <p:cNvGrpSpPr/>
            <p:nvPr/>
          </p:nvGrpSpPr>
          <p:grpSpPr>
            <a:xfrm>
              <a:off x="-1" y="168979"/>
              <a:ext cx="391111" cy="536168"/>
              <a:chOff x="0" y="0"/>
              <a:chExt cx="391110" cy="536167"/>
            </a:xfrm>
          </p:grpSpPr>
          <p:sp>
            <p:nvSpPr>
              <p:cNvPr id="185" name="Google Shape;103;p3"/>
              <p:cNvSpPr/>
              <p:nvPr/>
            </p:nvSpPr>
            <p:spPr>
              <a:xfrm>
                <a:off x="0" y="84708"/>
                <a:ext cx="391111" cy="38580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86" name="Google Shape;104;p3"/>
              <p:cNvSpPr txBox="1"/>
              <p:nvPr/>
            </p:nvSpPr>
            <p:spPr>
              <a:xfrm>
                <a:off x="9902" y="0"/>
                <a:ext cx="312202" cy="53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188" name="Google Shape;99;p3"/>
            <p:cNvSpPr txBox="1"/>
            <p:nvPr/>
          </p:nvSpPr>
          <p:spPr>
            <a:xfrm>
              <a:off x="562798" y="129281"/>
              <a:ext cx="4117500" cy="625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nSpc>
                  <a:spcPct val="90000"/>
                </a:lnSpc>
                <a:spcBef>
                  <a:spcPts val="1000"/>
                </a:spcBef>
                <a:defRPr sz="1600">
                  <a:latin typeface="Calibri"/>
                  <a:ea typeface="Calibri"/>
                  <a:cs typeface="Calibri"/>
                  <a:sym typeface="Calibri"/>
                </a:defRPr>
              </a:lvl1pPr>
            </a:lstStyle>
            <a:p>
              <a:r>
                <a:t>Identificamos las funciones: Liquidez y Rentabilidad</a:t>
              </a:r>
            </a:p>
          </p:txBody>
        </p:sp>
      </p:grpSp>
      <p:grpSp>
        <p:nvGrpSpPr>
          <p:cNvPr id="197" name="Grupo 4"/>
          <p:cNvGrpSpPr/>
          <p:nvPr/>
        </p:nvGrpSpPr>
        <p:grpSpPr>
          <a:xfrm>
            <a:off x="375975" y="2843141"/>
            <a:ext cx="4845900" cy="883651"/>
            <a:chOff x="0" y="0"/>
            <a:chExt cx="4845900" cy="883650"/>
          </a:xfrm>
        </p:grpSpPr>
        <p:grpSp>
          <p:nvGrpSpPr>
            <p:cNvPr id="192" name="Google Shape;101;p3"/>
            <p:cNvGrpSpPr/>
            <p:nvPr/>
          </p:nvGrpSpPr>
          <p:grpSpPr>
            <a:xfrm>
              <a:off x="188099" y="0"/>
              <a:ext cx="4657802" cy="883651"/>
              <a:chOff x="0" y="0"/>
              <a:chExt cx="4657800" cy="883650"/>
            </a:xfrm>
          </p:grpSpPr>
          <p:sp>
            <p:nvSpPr>
              <p:cNvPr id="190" name="Rounded Rectangle"/>
              <p:cNvSpPr/>
              <p:nvPr/>
            </p:nvSpPr>
            <p:spPr>
              <a:xfrm>
                <a:off x="0" y="0"/>
                <a:ext cx="4657801" cy="883651"/>
              </a:xfrm>
              <a:prstGeom prst="roundRect">
                <a:avLst>
                  <a:gd name="adj" fmla="val 16667"/>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91" name="Text"/>
              <p:cNvSpPr txBox="1"/>
              <p:nvPr/>
            </p:nvSpPr>
            <p:spPr>
              <a:xfrm>
                <a:off x="47898" y="251708"/>
                <a:ext cx="4562004"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grpSp>
          <p:nvGrpSpPr>
            <p:cNvPr id="195" name="Grupo 3"/>
            <p:cNvGrpSpPr/>
            <p:nvPr/>
          </p:nvGrpSpPr>
          <p:grpSpPr>
            <a:xfrm>
              <a:off x="-1" y="168979"/>
              <a:ext cx="376201" cy="536168"/>
              <a:chOff x="0" y="0"/>
              <a:chExt cx="376200" cy="536167"/>
            </a:xfrm>
          </p:grpSpPr>
          <p:sp>
            <p:nvSpPr>
              <p:cNvPr id="193" name="Google Shape;103;p3"/>
              <p:cNvSpPr/>
              <p:nvPr/>
            </p:nvSpPr>
            <p:spPr>
              <a:xfrm>
                <a:off x="0" y="84708"/>
                <a:ext cx="376201" cy="38580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94" name="Google Shape;104;p3"/>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96" name="Google Shape;99;p3"/>
            <p:cNvSpPr txBox="1"/>
            <p:nvPr/>
          </p:nvSpPr>
          <p:spPr>
            <a:xfrm>
              <a:off x="562799" y="245823"/>
              <a:ext cx="3960527" cy="3920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nSpc>
                  <a:spcPct val="90000"/>
                </a:lnSpc>
                <a:defRPr sz="1600">
                  <a:latin typeface="Calibri"/>
                  <a:ea typeface="Calibri"/>
                  <a:cs typeface="Calibri"/>
                  <a:sym typeface="Calibri"/>
                </a:defRPr>
              </a:lvl1pPr>
            </a:lstStyle>
            <a:p>
              <a:r>
                <a:t>Conocimos el área Funcional de Finanzas.</a:t>
              </a:r>
            </a:p>
          </p:txBody>
        </p:sp>
      </p:grpSp>
      <p:sp>
        <p:nvSpPr>
          <p:cNvPr id="198" name="Elipse 43"/>
          <p:cNvSpPr/>
          <p:nvPr/>
        </p:nvSpPr>
        <p:spPr>
          <a:xfrm>
            <a:off x="5026616" y="3630159"/>
            <a:ext cx="696537" cy="696535"/>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9" name="Google Shape;95;p3"/>
          <p:cNvSpPr txBox="1"/>
          <p:nvPr/>
        </p:nvSpPr>
        <p:spPr>
          <a:xfrm>
            <a:off x="375974" y="1265365"/>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200" name="Google Shape;96;p3"/>
          <p:cNvSpPr txBox="1"/>
          <p:nvPr/>
        </p:nvSpPr>
        <p:spPr>
          <a:xfrm>
            <a:off x="574650" y="2253630"/>
            <a:ext cx="4778402"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90000"/>
              </a:lnSpc>
              <a:defRPr sz="1800" b="1">
                <a:solidFill>
                  <a:srgbClr val="ED6B00"/>
                </a:solidFill>
                <a:latin typeface="Calibri"/>
                <a:ea typeface="Calibri"/>
                <a:cs typeface="Calibri"/>
                <a:sym typeface="Calibri"/>
              </a:defRPr>
            </a:lvl1pPr>
          </a:lstStyle>
          <a:p>
            <a:r>
              <a:t>FINANZAS:</a:t>
            </a:r>
          </a:p>
        </p:txBody>
      </p:sp>
      <p:sp>
        <p:nvSpPr>
          <p:cNvPr id="201" name="Google Shape;70;p14"/>
          <p:cNvSpPr txBox="1"/>
          <p:nvPr/>
        </p:nvSpPr>
        <p:spPr>
          <a:xfrm>
            <a:off x="366450" y="996495"/>
            <a:ext cx="4700400" cy="60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b="1">
                <a:latin typeface="Calibri"/>
                <a:ea typeface="Calibri"/>
                <a:cs typeface="Calibri"/>
                <a:sym typeface="Calibri"/>
              </a:defRPr>
            </a:lvl1pPr>
          </a:lstStyle>
          <a:p>
            <a:r>
              <a:t>RECORDEMOS</a:t>
            </a:r>
          </a:p>
        </p:txBody>
      </p:sp>
      <p:pic>
        <p:nvPicPr>
          <p:cNvPr id="202" name="Imagen 34" descr="Imagen 34"/>
          <p:cNvPicPr>
            <a:picLocks noChangeAspect="1"/>
          </p:cNvPicPr>
          <p:nvPr/>
        </p:nvPicPr>
        <p:blipFill>
          <a:blip r:embed="rId2"/>
          <a:stretch>
            <a:fillRect/>
          </a:stretch>
        </p:blipFill>
        <p:spPr>
          <a:xfrm>
            <a:off x="4870517" y="2513152"/>
            <a:ext cx="4828329" cy="45744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209" name="Grupo 15"/>
          <p:cNvGrpSpPr/>
          <p:nvPr/>
        </p:nvGrpSpPr>
        <p:grpSpPr>
          <a:xfrm>
            <a:off x="360339" y="2724867"/>
            <a:ext cx="5562907" cy="2230493"/>
            <a:chOff x="0" y="0"/>
            <a:chExt cx="5562905" cy="2230492"/>
          </a:xfrm>
        </p:grpSpPr>
        <p:grpSp>
          <p:nvGrpSpPr>
            <p:cNvPr id="207" name="Google Shape;101;p3"/>
            <p:cNvGrpSpPr/>
            <p:nvPr/>
          </p:nvGrpSpPr>
          <p:grpSpPr>
            <a:xfrm>
              <a:off x="0" y="0"/>
              <a:ext cx="4995616" cy="1972677"/>
              <a:chOff x="0" y="0"/>
              <a:chExt cx="4995615" cy="1972676"/>
            </a:xfrm>
          </p:grpSpPr>
          <p:sp>
            <p:nvSpPr>
              <p:cNvPr id="205" name="Rounded Rectangle"/>
              <p:cNvSpPr/>
              <p:nvPr/>
            </p:nvSpPr>
            <p:spPr>
              <a:xfrm flipH="1">
                <a:off x="0" y="0"/>
                <a:ext cx="4995616" cy="1972677"/>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06" name="Text"/>
              <p:cNvSpPr txBox="1"/>
              <p:nvPr/>
            </p:nvSpPr>
            <p:spPr>
              <a:xfrm>
                <a:off x="96298" y="796221"/>
                <a:ext cx="4803020"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208" name="Triángulo isósceles 14"/>
            <p:cNvSpPr/>
            <p:nvPr/>
          </p:nvSpPr>
          <p:spPr>
            <a:xfrm rot="7028957" flipH="1">
              <a:off x="4753833" y="1269538"/>
              <a:ext cx="486335" cy="1022556"/>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0" name="Google Shape;95;p3"/>
          <p:cNvSpPr txBox="1"/>
          <p:nvPr/>
        </p:nvSpPr>
        <p:spPr>
          <a:xfrm>
            <a:off x="375974" y="1265365"/>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211" name="Google Shape;99;p3"/>
          <p:cNvSpPr txBox="1"/>
          <p:nvPr/>
        </p:nvSpPr>
        <p:spPr>
          <a:xfrm>
            <a:off x="735858" y="3056924"/>
            <a:ext cx="4643728" cy="1028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1600">
                <a:latin typeface="Calibri"/>
                <a:ea typeface="Calibri"/>
                <a:cs typeface="Calibri"/>
                <a:sym typeface="Calibri"/>
              </a:defRPr>
            </a:pPr>
            <a:r>
              <a:t>Para revisar los aprendizajes trabajados anteriormente, te invito a realizar la siguiente </a:t>
            </a:r>
            <a:r>
              <a:rPr b="1"/>
              <a:t>Actividad 12 de conocimientos previos.</a:t>
            </a:r>
          </a:p>
          <a:p>
            <a:pPr>
              <a:lnSpc>
                <a:spcPct val="80000"/>
              </a:lnSpc>
              <a:defRPr sz="1600">
                <a:latin typeface="Calibri"/>
                <a:ea typeface="Calibri"/>
                <a:cs typeface="Calibri"/>
                <a:sym typeface="Calibri"/>
              </a:defRPr>
            </a:pPr>
            <a:r>
              <a:t>Lee el caso y responde las preguntas que se señalan. </a:t>
            </a:r>
          </a:p>
        </p:txBody>
      </p:sp>
      <p:sp>
        <p:nvSpPr>
          <p:cNvPr id="212" name="Google Shape;318;p12"/>
          <p:cNvSpPr txBox="1"/>
          <p:nvPr/>
        </p:nvSpPr>
        <p:spPr>
          <a:xfrm>
            <a:off x="427072" y="4926323"/>
            <a:ext cx="4995615" cy="1114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100" b="1">
                <a:solidFill>
                  <a:srgbClr val="ED6B00"/>
                </a:solidFill>
                <a:latin typeface="Calibri"/>
                <a:ea typeface="Calibri"/>
                <a:cs typeface="Calibri"/>
                <a:sym typeface="Calibri"/>
              </a:defRPr>
            </a:pPr>
            <a:r>
              <a:t>¡Muy bien!</a:t>
            </a:r>
            <a:endParaRPr>
              <a:latin typeface="+mj-lt"/>
              <a:ea typeface="+mj-ea"/>
              <a:cs typeface="+mj-cs"/>
              <a:sym typeface="Arial"/>
            </a:endParaRP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pic>
        <p:nvPicPr>
          <p:cNvPr id="213" name="Imagen 19" descr="Imagen 19"/>
          <p:cNvPicPr>
            <a:picLocks noChangeAspect="1"/>
          </p:cNvPicPr>
          <p:nvPr/>
        </p:nvPicPr>
        <p:blipFill>
          <a:blip r:embed="rId2"/>
          <a:stretch>
            <a:fillRect/>
          </a:stretch>
        </p:blipFill>
        <p:spPr>
          <a:xfrm>
            <a:off x="5135674" y="3333134"/>
            <a:ext cx="4585615" cy="434452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216" name="Google Shape;154;p5"/>
          <p:cNvSpPr txBox="1"/>
          <p:nvPr/>
        </p:nvSpPr>
        <p:spPr>
          <a:xfrm>
            <a:off x="4109576" y="2664933"/>
            <a:ext cx="4840957" cy="300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b="1">
                <a:latin typeface="Calibri"/>
                <a:ea typeface="Calibri"/>
                <a:cs typeface="Calibri"/>
                <a:sym typeface="Calibri"/>
              </a:defRPr>
            </a:lvl1pPr>
          </a:lstStyle>
          <a:p>
            <a:r>
              <a:t>Al término de la actividad estarás en condiciones de:</a:t>
            </a:r>
          </a:p>
        </p:txBody>
      </p:sp>
      <p:grpSp>
        <p:nvGrpSpPr>
          <p:cNvPr id="219" name="Google Shape;152;p5"/>
          <p:cNvGrpSpPr/>
          <p:nvPr/>
        </p:nvGrpSpPr>
        <p:grpSpPr>
          <a:xfrm>
            <a:off x="4063851" y="3185654"/>
            <a:ext cx="5257874" cy="2908026"/>
            <a:chOff x="0" y="0"/>
            <a:chExt cx="5257872" cy="2908025"/>
          </a:xfrm>
        </p:grpSpPr>
        <p:sp>
          <p:nvSpPr>
            <p:cNvPr id="217" name="Rounded Rectangle"/>
            <p:cNvSpPr/>
            <p:nvPr/>
          </p:nvSpPr>
          <p:spPr>
            <a:xfrm>
              <a:off x="0" y="0"/>
              <a:ext cx="5257873" cy="2908026"/>
            </a:xfrm>
            <a:prstGeom prst="roundRect">
              <a:avLst>
                <a:gd name="adj" fmla="val 6741"/>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218" name="Text"/>
            <p:cNvSpPr txBox="1"/>
            <p:nvPr/>
          </p:nvSpPr>
          <p:spPr>
            <a:xfrm>
              <a:off x="62177" y="1263896"/>
              <a:ext cx="5133519"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grpSp>
        <p:nvGrpSpPr>
          <p:cNvPr id="222" name="Grupo 2"/>
          <p:cNvGrpSpPr/>
          <p:nvPr/>
        </p:nvGrpSpPr>
        <p:grpSpPr>
          <a:xfrm>
            <a:off x="3880044" y="3398229"/>
            <a:ext cx="375439" cy="536169"/>
            <a:chOff x="0" y="0"/>
            <a:chExt cx="375438" cy="536167"/>
          </a:xfrm>
        </p:grpSpPr>
        <p:sp>
          <p:nvSpPr>
            <p:cNvPr id="220" name="Google Shape;162;p5"/>
            <p:cNvSpPr/>
            <p:nvPr/>
          </p:nvSpPr>
          <p:spPr>
            <a:xfrm>
              <a:off x="0" y="87005"/>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21" name="Google Shape;163;p5"/>
            <p:cNvSpPr txBox="1"/>
            <p:nvPr/>
          </p:nvSpPr>
          <p:spPr>
            <a:xfrm>
              <a:off x="9505" y="0"/>
              <a:ext cx="299692" cy="53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25" name="Grupo 3"/>
          <p:cNvGrpSpPr/>
          <p:nvPr/>
        </p:nvGrpSpPr>
        <p:grpSpPr>
          <a:xfrm>
            <a:off x="3872360" y="3985466"/>
            <a:ext cx="375439" cy="536169"/>
            <a:chOff x="0" y="0"/>
            <a:chExt cx="375438" cy="536167"/>
          </a:xfrm>
        </p:grpSpPr>
        <p:sp>
          <p:nvSpPr>
            <p:cNvPr id="223" name="Google Shape;164;p5"/>
            <p:cNvSpPr/>
            <p:nvPr/>
          </p:nvSpPr>
          <p:spPr>
            <a:xfrm>
              <a:off x="0" y="100516"/>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24"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26" name="Google Shape;167;p5"/>
          <p:cNvSpPr txBox="1"/>
          <p:nvPr/>
        </p:nvSpPr>
        <p:spPr>
          <a:xfrm>
            <a:off x="375974" y="1760907"/>
            <a:ext cx="4997501" cy="431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90000"/>
              </a:lnSpc>
              <a:defRPr sz="2000">
                <a:solidFill>
                  <a:srgbClr val="A93501"/>
                </a:solidFill>
                <a:latin typeface="Calibri"/>
                <a:ea typeface="Calibri"/>
                <a:cs typeface="Calibri"/>
                <a:sym typeface="Calibri"/>
              </a:defRPr>
            </a:lvl1pPr>
          </a:lstStyle>
          <a:p>
            <a:r>
              <a:t>PRODUCCIÓN</a:t>
            </a:r>
          </a:p>
        </p:txBody>
      </p:sp>
      <p:sp>
        <p:nvSpPr>
          <p:cNvPr id="227" name="Google Shape;168;p5"/>
          <p:cNvSpPr txBox="1"/>
          <p:nvPr/>
        </p:nvSpPr>
        <p:spPr>
          <a:xfrm>
            <a:off x="4017016" y="1029694"/>
            <a:ext cx="876641" cy="830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90000"/>
              </a:lnSpc>
              <a:defRPr sz="5000">
                <a:solidFill>
                  <a:srgbClr val="FFB375"/>
                </a:solidFill>
                <a:latin typeface="Calibri"/>
                <a:ea typeface="Calibri"/>
                <a:cs typeface="Calibri"/>
                <a:sym typeface="Calibri"/>
              </a:defRPr>
            </a:lvl1pPr>
          </a:lstStyle>
          <a:p>
            <a:r>
              <a:t>12</a:t>
            </a:r>
          </a:p>
        </p:txBody>
      </p:sp>
      <p:pic>
        <p:nvPicPr>
          <p:cNvPr id="228" name="Imagen 20" descr="Imagen 20"/>
          <p:cNvPicPr>
            <a:picLocks noChangeAspect="1"/>
          </p:cNvPicPr>
          <p:nvPr/>
        </p:nvPicPr>
        <p:blipFill>
          <a:blip r:embed="rId2"/>
          <a:stretch>
            <a:fillRect/>
          </a:stretch>
        </p:blipFill>
        <p:spPr>
          <a:xfrm>
            <a:off x="678383" y="2382978"/>
            <a:ext cx="2950556" cy="4313789"/>
          </a:xfrm>
          <a:prstGeom prst="rect">
            <a:avLst/>
          </a:prstGeom>
          <a:ln w="12700">
            <a:miter lim="400000"/>
          </a:ln>
        </p:spPr>
      </p:pic>
      <p:sp>
        <p:nvSpPr>
          <p:cNvPr id="229" name="Google Shape;95;p3"/>
          <p:cNvSpPr txBox="1"/>
          <p:nvPr/>
        </p:nvSpPr>
        <p:spPr>
          <a:xfrm>
            <a:off x="375975" y="1265365"/>
            <a:ext cx="4107535"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MENÚ DE LA ACTIVIDAD</a:t>
            </a:r>
          </a:p>
        </p:txBody>
      </p:sp>
      <p:sp>
        <p:nvSpPr>
          <p:cNvPr id="230" name="Google Shape;155;p5"/>
          <p:cNvSpPr txBox="1"/>
          <p:nvPr/>
        </p:nvSpPr>
        <p:spPr>
          <a:xfrm>
            <a:off x="4576809" y="3585031"/>
            <a:ext cx="4561379" cy="2661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nSpc>
                <a:spcPct val="200000"/>
              </a:lnSpc>
              <a:spcBef>
                <a:spcPts val="1000"/>
              </a:spcBef>
              <a:defRPr sz="1600">
                <a:latin typeface="Calibri"/>
                <a:ea typeface="Calibri"/>
                <a:cs typeface="Calibri"/>
                <a:sym typeface="Calibri"/>
              </a:defRPr>
            </a:pPr>
            <a:r>
              <a:t>Reconocer el concepto de producción</a:t>
            </a:r>
          </a:p>
          <a:p>
            <a:pPr>
              <a:lnSpc>
                <a:spcPct val="200000"/>
              </a:lnSpc>
              <a:spcBef>
                <a:spcPts val="1000"/>
              </a:spcBef>
              <a:defRPr sz="1600">
                <a:latin typeface="Calibri"/>
                <a:ea typeface="Calibri"/>
                <a:cs typeface="Calibri"/>
                <a:sym typeface="Calibri"/>
              </a:defRPr>
            </a:pPr>
            <a:r>
              <a:t>Identificar el concepto de logística</a:t>
            </a:r>
          </a:p>
          <a:p>
            <a:pPr>
              <a:lnSpc>
                <a:spcPct val="200000"/>
              </a:lnSpc>
              <a:spcBef>
                <a:spcPts val="1000"/>
              </a:spcBef>
              <a:defRPr sz="1600">
                <a:latin typeface="Calibri"/>
                <a:ea typeface="Calibri"/>
                <a:cs typeface="Calibri"/>
                <a:sym typeface="Calibri"/>
              </a:defRPr>
            </a:pPr>
            <a:r>
              <a:t>Analizar las funciones del área de producción</a:t>
            </a:r>
          </a:p>
          <a:p>
            <a:pPr>
              <a:lnSpc>
                <a:spcPct val="200000"/>
              </a:lnSpc>
              <a:spcBef>
                <a:spcPts val="1000"/>
              </a:spcBef>
              <a:defRPr sz="1600">
                <a:latin typeface="Calibri"/>
                <a:ea typeface="Calibri"/>
                <a:cs typeface="Calibri"/>
                <a:sym typeface="Calibri"/>
              </a:defRPr>
            </a:pPr>
            <a:r>
              <a:t>Analizar los objetivos y funciones del área de logística</a:t>
            </a:r>
          </a:p>
        </p:txBody>
      </p:sp>
      <p:grpSp>
        <p:nvGrpSpPr>
          <p:cNvPr id="233" name="Grupo 3"/>
          <p:cNvGrpSpPr/>
          <p:nvPr/>
        </p:nvGrpSpPr>
        <p:grpSpPr>
          <a:xfrm>
            <a:off x="3872360" y="4647530"/>
            <a:ext cx="375439" cy="536169"/>
            <a:chOff x="0" y="0"/>
            <a:chExt cx="375438" cy="536167"/>
          </a:xfrm>
        </p:grpSpPr>
        <p:sp>
          <p:nvSpPr>
            <p:cNvPr id="231" name="Google Shape;164;p5"/>
            <p:cNvSpPr/>
            <p:nvPr/>
          </p:nvSpPr>
          <p:spPr>
            <a:xfrm>
              <a:off x="0" y="100516"/>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32"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3</a:t>
              </a:r>
            </a:p>
          </p:txBody>
        </p:sp>
      </p:grpSp>
      <p:grpSp>
        <p:nvGrpSpPr>
          <p:cNvPr id="236" name="Grupo 3"/>
          <p:cNvGrpSpPr/>
          <p:nvPr/>
        </p:nvGrpSpPr>
        <p:grpSpPr>
          <a:xfrm>
            <a:off x="3872360" y="5269059"/>
            <a:ext cx="375439" cy="536169"/>
            <a:chOff x="0" y="0"/>
            <a:chExt cx="375438" cy="536167"/>
          </a:xfrm>
        </p:grpSpPr>
        <p:sp>
          <p:nvSpPr>
            <p:cNvPr id="234" name="Google Shape;164;p5"/>
            <p:cNvSpPr/>
            <p:nvPr/>
          </p:nvSpPr>
          <p:spPr>
            <a:xfrm>
              <a:off x="0" y="114027"/>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35"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4</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39"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¿QUÉ ES EL </a:t>
            </a:r>
            <a:r>
              <a:rPr b="0">
                <a:solidFill>
                  <a:srgbClr val="A93501"/>
                </a:solidFill>
              </a:rPr>
              <a:t>ÁREA DE PRODUCCIÓN?</a:t>
            </a:r>
          </a:p>
        </p:txBody>
      </p:sp>
      <p:grpSp>
        <p:nvGrpSpPr>
          <p:cNvPr id="242" name="Google Shape;173;p6"/>
          <p:cNvGrpSpPr/>
          <p:nvPr/>
        </p:nvGrpSpPr>
        <p:grpSpPr>
          <a:xfrm>
            <a:off x="452173" y="2329021"/>
            <a:ext cx="4289749" cy="3345802"/>
            <a:chOff x="0" y="0"/>
            <a:chExt cx="4289747" cy="3345800"/>
          </a:xfrm>
        </p:grpSpPr>
        <p:sp>
          <p:nvSpPr>
            <p:cNvPr id="240" name="Rounded Rectangle"/>
            <p:cNvSpPr/>
            <p:nvPr/>
          </p:nvSpPr>
          <p:spPr>
            <a:xfrm>
              <a:off x="0" y="0"/>
              <a:ext cx="4289748" cy="3345801"/>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1" name="Text"/>
            <p:cNvSpPr txBox="1"/>
            <p:nvPr/>
          </p:nvSpPr>
          <p:spPr>
            <a:xfrm>
              <a:off x="164552" y="1482783"/>
              <a:ext cx="3960643"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243" name="Imagen 6" descr="Imagen 6"/>
          <p:cNvPicPr>
            <a:picLocks noChangeAspect="1"/>
          </p:cNvPicPr>
          <p:nvPr/>
        </p:nvPicPr>
        <p:blipFill>
          <a:blip r:embed="rId2"/>
          <a:stretch>
            <a:fillRect/>
          </a:stretch>
        </p:blipFill>
        <p:spPr>
          <a:xfrm>
            <a:off x="4431298" y="2081048"/>
            <a:ext cx="663550" cy="632686"/>
          </a:xfrm>
          <a:prstGeom prst="rect">
            <a:avLst/>
          </a:prstGeom>
          <a:ln w="12700">
            <a:miter lim="400000"/>
          </a:ln>
        </p:spPr>
      </p:pic>
      <p:sp>
        <p:nvSpPr>
          <p:cNvPr id="244" name="CuadroTexto 7"/>
          <p:cNvSpPr txBox="1"/>
          <p:nvPr/>
        </p:nvSpPr>
        <p:spPr>
          <a:xfrm>
            <a:off x="712495" y="2631153"/>
            <a:ext cx="3727016" cy="322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228600" indent="-228600">
              <a:lnSpc>
                <a:spcPct val="90000"/>
              </a:lnSpc>
              <a:buClr>
                <a:srgbClr val="000000"/>
              </a:buClr>
              <a:buSzPts val="1600"/>
              <a:buFont typeface="Arial"/>
              <a:buChar char="•"/>
              <a:defRPr sz="1600">
                <a:latin typeface="Calibri"/>
                <a:ea typeface="Calibri"/>
                <a:cs typeface="Calibri"/>
                <a:sym typeface="Calibri"/>
              </a:defRPr>
            </a:pPr>
            <a:r>
              <a:t>El </a:t>
            </a:r>
            <a:r>
              <a:rPr b="1"/>
              <a:t>área de producción de una empresa</a:t>
            </a:r>
            <a:r>
              <a:t>, es aquella encargada de toda la transformación de materias primas (recursos materiales o insumos) para poder convertirlas en productos terminados, los cuales, a su vez serán los encargados de satisfacer alguna necesidad en el cliente final. El cliente final es quién recibirá y disfrutará las bondades de esa transformación que ocurre en dicha área y que permite sobrevivir a la empresa en el mercado.</a:t>
            </a:r>
          </a:p>
        </p:txBody>
      </p:sp>
      <p:pic>
        <p:nvPicPr>
          <p:cNvPr id="245" name="Imagen 2" descr="Imagen 2"/>
          <p:cNvPicPr>
            <a:picLocks noChangeAspect="1"/>
          </p:cNvPicPr>
          <p:nvPr/>
        </p:nvPicPr>
        <p:blipFill>
          <a:blip r:embed="rId3"/>
          <a:stretch>
            <a:fillRect/>
          </a:stretch>
        </p:blipFill>
        <p:spPr>
          <a:xfrm>
            <a:off x="4964308" y="1999699"/>
            <a:ext cx="4350663" cy="522939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48"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¿QUÉ ES EL </a:t>
            </a:r>
            <a:r>
              <a:rPr b="0">
                <a:solidFill>
                  <a:srgbClr val="A93501"/>
                </a:solidFill>
              </a:rPr>
              <a:t>ÁREA DE PRODUCCIÓN?</a:t>
            </a:r>
          </a:p>
        </p:txBody>
      </p:sp>
      <p:grpSp>
        <p:nvGrpSpPr>
          <p:cNvPr id="251" name="Google Shape;173;p6"/>
          <p:cNvGrpSpPr/>
          <p:nvPr/>
        </p:nvGrpSpPr>
        <p:grpSpPr>
          <a:xfrm>
            <a:off x="452173" y="2342533"/>
            <a:ext cx="4289749" cy="2278396"/>
            <a:chOff x="0" y="0"/>
            <a:chExt cx="4289747" cy="2278394"/>
          </a:xfrm>
        </p:grpSpPr>
        <p:sp>
          <p:nvSpPr>
            <p:cNvPr id="249" name="Rounded Rectangle"/>
            <p:cNvSpPr/>
            <p:nvPr/>
          </p:nvSpPr>
          <p:spPr>
            <a:xfrm>
              <a:off x="0" y="0"/>
              <a:ext cx="4289748" cy="2278395"/>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50" name="Text"/>
            <p:cNvSpPr txBox="1"/>
            <p:nvPr/>
          </p:nvSpPr>
          <p:spPr>
            <a:xfrm>
              <a:off x="112055" y="949080"/>
              <a:ext cx="4065637"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pic>
        <p:nvPicPr>
          <p:cNvPr id="252" name="Imagen 6" descr="Imagen 6"/>
          <p:cNvPicPr>
            <a:picLocks noChangeAspect="1"/>
          </p:cNvPicPr>
          <p:nvPr/>
        </p:nvPicPr>
        <p:blipFill>
          <a:blip r:embed="rId2"/>
          <a:stretch>
            <a:fillRect/>
          </a:stretch>
        </p:blipFill>
        <p:spPr>
          <a:xfrm>
            <a:off x="4431298" y="2081048"/>
            <a:ext cx="663550" cy="632686"/>
          </a:xfrm>
          <a:prstGeom prst="rect">
            <a:avLst/>
          </a:prstGeom>
          <a:ln w="12700">
            <a:miter lim="400000"/>
          </a:ln>
        </p:spPr>
      </p:pic>
      <p:sp>
        <p:nvSpPr>
          <p:cNvPr id="253" name="CuadroTexto 7"/>
          <p:cNvSpPr txBox="1"/>
          <p:nvPr/>
        </p:nvSpPr>
        <p:spPr>
          <a:xfrm>
            <a:off x="712495" y="2631153"/>
            <a:ext cx="3727016" cy="1699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marL="228600" indent="-228600">
              <a:lnSpc>
                <a:spcPct val="90000"/>
              </a:lnSpc>
              <a:spcBef>
                <a:spcPts val="1000"/>
              </a:spcBef>
              <a:buClr>
                <a:srgbClr val="000000"/>
              </a:buClr>
              <a:buSzPts val="1600"/>
              <a:buFont typeface="Arial"/>
              <a:buChar char="•"/>
              <a:defRPr sz="1600">
                <a:latin typeface="Calibri"/>
                <a:ea typeface="Calibri"/>
                <a:cs typeface="Calibri"/>
                <a:sym typeface="Calibri"/>
              </a:defRPr>
            </a:lvl1pPr>
          </a:lstStyle>
          <a:p>
            <a:r>
              <a:t>Esta área o departamento se encuentra en las empresas industriales o productoras de bienes, sin embargo, hay organizaciones que no producen bienes tangibles sino servicios, en estos casos, esta área suele llamarse área de operaciones.</a:t>
            </a:r>
          </a:p>
        </p:txBody>
      </p:sp>
      <p:pic>
        <p:nvPicPr>
          <p:cNvPr id="254" name="Google Shape;367;p57" descr="Google Shape;367;p57"/>
          <p:cNvPicPr>
            <a:picLocks noChangeAspect="1"/>
          </p:cNvPicPr>
          <p:nvPr/>
        </p:nvPicPr>
        <p:blipFill>
          <a:blip r:embed="rId3"/>
          <a:stretch>
            <a:fillRect/>
          </a:stretch>
        </p:blipFill>
        <p:spPr>
          <a:xfrm flipH="1">
            <a:off x="5320777" y="2692849"/>
            <a:ext cx="3441435" cy="866708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57" name="Google Shape;178;p6"/>
          <p:cNvSpPr txBox="1"/>
          <p:nvPr/>
        </p:nvSpPr>
        <p:spPr>
          <a:xfrm>
            <a:off x="452174" y="1269911"/>
            <a:ext cx="8950502" cy="536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nSpc>
                <a:spcPct val="80000"/>
              </a:lnSpc>
              <a:defRPr sz="2800" b="1">
                <a:solidFill>
                  <a:srgbClr val="ED6B00"/>
                </a:solidFill>
                <a:latin typeface="Calibri"/>
                <a:ea typeface="Calibri"/>
                <a:cs typeface="Calibri"/>
                <a:sym typeface="Calibri"/>
              </a:defRPr>
            </a:pPr>
            <a:r>
              <a:t>FUNCIONES DE </a:t>
            </a:r>
            <a:r>
              <a:rPr b="0">
                <a:solidFill>
                  <a:srgbClr val="A93501"/>
                </a:solidFill>
              </a:rPr>
              <a:t>PRODUCCIÓN</a:t>
            </a:r>
          </a:p>
        </p:txBody>
      </p:sp>
      <p:sp>
        <p:nvSpPr>
          <p:cNvPr id="258" name="Elipse 9"/>
          <p:cNvSpPr/>
          <p:nvPr/>
        </p:nvSpPr>
        <p:spPr>
          <a:xfrm>
            <a:off x="562185" y="2423878"/>
            <a:ext cx="2220823" cy="2220822"/>
          </a:xfrm>
          <a:prstGeom prst="ellipse">
            <a:avLst/>
          </a:prstGeom>
          <a:solidFill>
            <a:srgbClr val="FFB375"/>
          </a:solidFill>
          <a:ln w="12700">
            <a:miter lim="400000"/>
          </a:ln>
        </p:spPr>
        <p:txBody>
          <a:bodyPr lIns="45719" rIns="45719" anchor="ctr"/>
          <a:lstStyle/>
          <a:p>
            <a:pPr algn="ctr">
              <a:defRPr>
                <a:solidFill>
                  <a:srgbClr val="FFFFFF"/>
                </a:solidFill>
              </a:defRPr>
            </a:pPr>
            <a:endParaRPr/>
          </a:p>
        </p:txBody>
      </p:sp>
      <p:sp>
        <p:nvSpPr>
          <p:cNvPr id="259" name="CuadroTexto 10"/>
          <p:cNvSpPr txBox="1"/>
          <p:nvPr/>
        </p:nvSpPr>
        <p:spPr>
          <a:xfrm>
            <a:off x="845034" y="3119710"/>
            <a:ext cx="1668075" cy="735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500">
                <a:solidFill>
                  <a:srgbClr val="FFFFFF"/>
                </a:solidFill>
                <a:latin typeface="Calibri"/>
                <a:ea typeface="Calibri"/>
                <a:cs typeface="Calibri"/>
                <a:sym typeface="Calibri"/>
              </a:defRPr>
            </a:lvl1pPr>
          </a:lstStyle>
          <a:p>
            <a:r>
              <a:t>IDENTIFICA MATERIAS PRIMAS PARA PRODUCIR</a:t>
            </a:r>
          </a:p>
        </p:txBody>
      </p:sp>
      <p:sp>
        <p:nvSpPr>
          <p:cNvPr id="260" name="Elipse 13"/>
          <p:cNvSpPr/>
          <p:nvPr/>
        </p:nvSpPr>
        <p:spPr>
          <a:xfrm>
            <a:off x="3642407" y="2423878"/>
            <a:ext cx="2220823" cy="2220822"/>
          </a:xfrm>
          <a:prstGeom prst="ellipse">
            <a:avLst/>
          </a:prstGeom>
          <a:solidFill>
            <a:srgbClr val="E73A2D"/>
          </a:solidFill>
          <a:ln w="12700">
            <a:miter lim="400000"/>
          </a:ln>
        </p:spPr>
        <p:txBody>
          <a:bodyPr lIns="45719" rIns="45719" anchor="ctr"/>
          <a:lstStyle/>
          <a:p>
            <a:pPr algn="ctr">
              <a:defRPr>
                <a:solidFill>
                  <a:srgbClr val="FFFFFF"/>
                </a:solidFill>
              </a:defRPr>
            </a:pPr>
            <a:endParaRPr/>
          </a:p>
        </p:txBody>
      </p:sp>
      <p:sp>
        <p:nvSpPr>
          <p:cNvPr id="261" name="CuadroTexto 14"/>
          <p:cNvSpPr txBox="1"/>
          <p:nvPr/>
        </p:nvSpPr>
        <p:spPr>
          <a:xfrm>
            <a:off x="3938766" y="3254826"/>
            <a:ext cx="1668075" cy="50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500">
                <a:solidFill>
                  <a:srgbClr val="FFFFFF"/>
                </a:solidFill>
                <a:latin typeface="Calibri"/>
                <a:ea typeface="Calibri"/>
                <a:cs typeface="Calibri"/>
                <a:sym typeface="Calibri"/>
              </a:defRPr>
            </a:lvl1pPr>
          </a:lstStyle>
          <a:p>
            <a:r>
              <a:t>MINIMIZA COSTOS DE PRODUCCIÓN</a:t>
            </a:r>
          </a:p>
        </p:txBody>
      </p:sp>
      <p:sp>
        <p:nvSpPr>
          <p:cNvPr id="262" name="Elipse 17"/>
          <p:cNvSpPr/>
          <p:nvPr/>
        </p:nvSpPr>
        <p:spPr>
          <a:xfrm>
            <a:off x="6722629" y="2423878"/>
            <a:ext cx="2220823" cy="2220822"/>
          </a:xfrm>
          <a:prstGeom prst="ellipse">
            <a:avLst/>
          </a:prstGeom>
          <a:solidFill>
            <a:srgbClr val="800000"/>
          </a:solidFill>
          <a:ln w="12700">
            <a:miter lim="400000"/>
          </a:ln>
        </p:spPr>
        <p:txBody>
          <a:bodyPr lIns="45719" rIns="45719" anchor="ctr"/>
          <a:lstStyle/>
          <a:p>
            <a:pPr algn="ctr">
              <a:defRPr>
                <a:solidFill>
                  <a:srgbClr val="FFFFFF"/>
                </a:solidFill>
              </a:defRPr>
            </a:pPr>
            <a:endParaRPr/>
          </a:p>
        </p:txBody>
      </p:sp>
      <p:sp>
        <p:nvSpPr>
          <p:cNvPr id="263" name="CuadroTexto 18"/>
          <p:cNvSpPr txBox="1"/>
          <p:nvPr/>
        </p:nvSpPr>
        <p:spPr>
          <a:xfrm>
            <a:off x="7018989" y="3038643"/>
            <a:ext cx="1668075" cy="963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500">
                <a:solidFill>
                  <a:srgbClr val="FFFFFF"/>
                </a:solidFill>
                <a:latin typeface="Calibri"/>
                <a:ea typeface="Calibri"/>
                <a:cs typeface="Calibri"/>
                <a:sym typeface="Calibri"/>
              </a:defRPr>
            </a:lvl1pPr>
          </a:lstStyle>
          <a:p>
            <a:r>
              <a:t>ASEGURA LA CALIDAD DEL PRODUCTO TERMINADO</a:t>
            </a:r>
          </a:p>
        </p:txBody>
      </p:sp>
      <p:sp>
        <p:nvSpPr>
          <p:cNvPr id="264" name="Elipse 19"/>
          <p:cNvSpPr/>
          <p:nvPr/>
        </p:nvSpPr>
        <p:spPr>
          <a:xfrm>
            <a:off x="2129316" y="4518159"/>
            <a:ext cx="2220823" cy="2220821"/>
          </a:xfrm>
          <a:prstGeom prst="ellipse">
            <a:avLst/>
          </a:prstGeom>
          <a:solidFill>
            <a:srgbClr val="ED6B00"/>
          </a:solidFill>
          <a:ln w="12700">
            <a:miter lim="400000"/>
          </a:ln>
        </p:spPr>
        <p:txBody>
          <a:bodyPr lIns="45719" rIns="45719" anchor="ctr"/>
          <a:lstStyle/>
          <a:p>
            <a:pPr algn="ctr">
              <a:defRPr>
                <a:solidFill>
                  <a:srgbClr val="FFFFFF"/>
                </a:solidFill>
              </a:defRPr>
            </a:pPr>
            <a:endParaRPr/>
          </a:p>
        </p:txBody>
      </p:sp>
      <p:sp>
        <p:nvSpPr>
          <p:cNvPr id="265" name="CuadroTexto 20"/>
          <p:cNvSpPr txBox="1"/>
          <p:nvPr/>
        </p:nvSpPr>
        <p:spPr>
          <a:xfrm>
            <a:off x="2412166" y="5295060"/>
            <a:ext cx="1668075" cy="50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500">
                <a:solidFill>
                  <a:srgbClr val="FFFFFF"/>
                </a:solidFill>
                <a:latin typeface="Calibri"/>
                <a:ea typeface="Calibri"/>
                <a:cs typeface="Calibri"/>
                <a:sym typeface="Calibri"/>
              </a:defRPr>
            </a:lvl1pPr>
          </a:lstStyle>
          <a:p>
            <a:r>
              <a:t>PLANIFICA LA PRODUCCIÓN</a:t>
            </a:r>
          </a:p>
        </p:txBody>
      </p:sp>
      <p:sp>
        <p:nvSpPr>
          <p:cNvPr id="266" name="Elipse 21"/>
          <p:cNvSpPr/>
          <p:nvPr/>
        </p:nvSpPr>
        <p:spPr>
          <a:xfrm>
            <a:off x="5209537" y="4518159"/>
            <a:ext cx="2220823" cy="2220821"/>
          </a:xfrm>
          <a:prstGeom prst="ellipse">
            <a:avLst/>
          </a:prstGeom>
          <a:solidFill>
            <a:srgbClr val="A93501"/>
          </a:solidFill>
          <a:ln w="12700">
            <a:miter lim="400000"/>
          </a:ln>
        </p:spPr>
        <p:txBody>
          <a:bodyPr lIns="45719" rIns="45719" anchor="ctr"/>
          <a:lstStyle/>
          <a:p>
            <a:pPr algn="ctr">
              <a:defRPr>
                <a:solidFill>
                  <a:srgbClr val="FFFFFF"/>
                </a:solidFill>
              </a:defRPr>
            </a:pPr>
            <a:endParaRPr/>
          </a:p>
        </p:txBody>
      </p:sp>
      <p:sp>
        <p:nvSpPr>
          <p:cNvPr id="267" name="CuadroTexto 22"/>
          <p:cNvSpPr txBox="1"/>
          <p:nvPr/>
        </p:nvSpPr>
        <p:spPr>
          <a:xfrm>
            <a:off x="5519407" y="5038338"/>
            <a:ext cx="1668075" cy="1192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500">
                <a:solidFill>
                  <a:srgbClr val="FFFFFF"/>
                </a:solidFill>
                <a:latin typeface="Calibri"/>
                <a:ea typeface="Calibri"/>
                <a:cs typeface="Calibri"/>
                <a:sym typeface="Calibri"/>
              </a:defRPr>
            </a:lvl1pPr>
          </a:lstStyle>
          <a:p>
            <a:r>
              <a:t>INNOVACIÓN Y MEJORA CONSTANTE EN EL PROCESO PRODUCTIVO</a:t>
            </a:r>
          </a:p>
        </p:txBody>
      </p:sp>
      <p:grpSp>
        <p:nvGrpSpPr>
          <p:cNvPr id="270" name="Agrupar 1"/>
          <p:cNvGrpSpPr/>
          <p:nvPr/>
        </p:nvGrpSpPr>
        <p:grpSpPr>
          <a:xfrm>
            <a:off x="412721" y="2437289"/>
            <a:ext cx="797960" cy="653692"/>
            <a:chOff x="0" y="0"/>
            <a:chExt cx="797958" cy="653690"/>
          </a:xfrm>
        </p:grpSpPr>
        <p:sp>
          <p:nvSpPr>
            <p:cNvPr id="268" name="Elipse 25"/>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9" name="CuadroTexto 23"/>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A</a:t>
              </a:r>
            </a:p>
          </p:txBody>
        </p:sp>
      </p:grpSp>
      <p:grpSp>
        <p:nvGrpSpPr>
          <p:cNvPr id="273" name="Agrupar 26"/>
          <p:cNvGrpSpPr/>
          <p:nvPr/>
        </p:nvGrpSpPr>
        <p:grpSpPr>
          <a:xfrm>
            <a:off x="2047399" y="4558593"/>
            <a:ext cx="797960" cy="653691"/>
            <a:chOff x="0" y="0"/>
            <a:chExt cx="797958" cy="653690"/>
          </a:xfrm>
        </p:grpSpPr>
        <p:sp>
          <p:nvSpPr>
            <p:cNvPr id="271" name="Elipse 27"/>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 name="CuadroTexto 28"/>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B</a:t>
              </a:r>
            </a:p>
          </p:txBody>
        </p:sp>
      </p:grpSp>
      <p:grpSp>
        <p:nvGrpSpPr>
          <p:cNvPr id="276" name="Agrupar 29"/>
          <p:cNvGrpSpPr/>
          <p:nvPr/>
        </p:nvGrpSpPr>
        <p:grpSpPr>
          <a:xfrm>
            <a:off x="3587511" y="2504846"/>
            <a:ext cx="797960" cy="653691"/>
            <a:chOff x="0" y="0"/>
            <a:chExt cx="797958" cy="653690"/>
          </a:xfrm>
        </p:grpSpPr>
        <p:sp>
          <p:nvSpPr>
            <p:cNvPr id="274" name="Elipse 30"/>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5" name="CuadroTexto 31"/>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C</a:t>
              </a:r>
            </a:p>
          </p:txBody>
        </p:sp>
      </p:grpSp>
      <p:grpSp>
        <p:nvGrpSpPr>
          <p:cNvPr id="279" name="Agrupar 32"/>
          <p:cNvGrpSpPr/>
          <p:nvPr/>
        </p:nvGrpSpPr>
        <p:grpSpPr>
          <a:xfrm>
            <a:off x="6573165" y="2504846"/>
            <a:ext cx="797960" cy="653691"/>
            <a:chOff x="0" y="0"/>
            <a:chExt cx="797958" cy="653690"/>
          </a:xfrm>
        </p:grpSpPr>
        <p:sp>
          <p:nvSpPr>
            <p:cNvPr id="277" name="Elipse 33"/>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8" name="CuadroTexto 34"/>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E</a:t>
              </a:r>
            </a:p>
          </p:txBody>
        </p:sp>
      </p:grpSp>
      <p:grpSp>
        <p:nvGrpSpPr>
          <p:cNvPr id="282" name="Agrupar 35"/>
          <p:cNvGrpSpPr/>
          <p:nvPr/>
        </p:nvGrpSpPr>
        <p:grpSpPr>
          <a:xfrm>
            <a:off x="5154641" y="4518057"/>
            <a:ext cx="797960" cy="653691"/>
            <a:chOff x="0" y="0"/>
            <a:chExt cx="797958" cy="653690"/>
          </a:xfrm>
        </p:grpSpPr>
        <p:sp>
          <p:nvSpPr>
            <p:cNvPr id="280" name="Elipse 36"/>
            <p:cNvSpPr/>
            <p:nvPr/>
          </p:nvSpPr>
          <p:spPr>
            <a:xfrm rot="10800000" flipH="1">
              <a:off x="81915" y="0"/>
              <a:ext cx="653694" cy="653690"/>
            </a:xfrm>
            <a:prstGeom prst="ellipse">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1" name="CuadroTexto 37"/>
            <p:cNvSpPr txBox="1"/>
            <p:nvPr/>
          </p:nvSpPr>
          <p:spPr>
            <a:xfrm>
              <a:off x="0" y="60893"/>
              <a:ext cx="797959" cy="392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lgn="ctr">
                <a:defRPr sz="2400" b="1">
                  <a:solidFill>
                    <a:srgbClr val="FFFFFF"/>
                  </a:solidFill>
                  <a:latin typeface="Calibri"/>
                  <a:ea typeface="Calibri"/>
                  <a:cs typeface="Calibri"/>
                  <a:sym typeface="Calibri"/>
                </a:defRPr>
              </a:lvl1pPr>
            </a:lstStyle>
            <a:p>
              <a:r>
                <a:t>D</a:t>
              </a:r>
            </a:p>
          </p:txBody>
        </p:sp>
      </p:gr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Personalizado</PresentationFormat>
  <Paragraphs>198</Paragraphs>
  <Slides>27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Pamela  Marquez Pauchard</cp:lastModifiedBy>
  <cp:revision>1</cp:revision>
  <dcterms:modified xsi:type="dcterms:W3CDTF">2021-02-23T17:58:02Z</dcterms:modified>
</cp:coreProperties>
</file>