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1049">
          <p15:clr>
            <a:srgbClr val="A4A3A4"/>
          </p15:clr>
        </p15:guide>
        <p15:guide id="4" pos="1296">
          <p15:clr>
            <a:srgbClr val="A4A3A4"/>
          </p15:clr>
        </p15:guide>
      </p15:sldGuideLst>
    </p:ext>
    <p:ext uri="http://customooxmlschemas.google.com/">
      <go:slidesCustomData xmlns:go="http://customooxmlschemas.google.com/" r:id="rId62" roundtripDataSignature="AMtx7miUfXtvUWCyVgjiaby30nFdE+zI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827CED-B0CA-401D-A056-F19DB7620462}">
  <a:tblStyle styleId="{24827CED-B0CA-401D-A056-F19DB762046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1049" orient="horz"/>
        <p:guide pos="129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customschemas.google.com/relationships/presentationmetadata" Target="metadata"/><Relationship Id="rId61" Type="http://schemas.openxmlformats.org/officeDocument/2006/relationships/slide" Target="slides/slide55.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2NrR-DKBZ3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595959"/>
              </a:buClr>
              <a:buSzPts val="3700"/>
              <a:buFont typeface="Arial"/>
              <a:buNone/>
            </a:pPr>
            <a:r>
              <a:rPr lang="en-US" sz="1800" u="sng">
                <a:solidFill>
                  <a:srgbClr val="0097A7"/>
                </a:solidFill>
                <a:latin typeface="Calibri"/>
                <a:ea typeface="Calibri"/>
                <a:cs typeface="Calibri"/>
                <a:sym typeface="Calibri"/>
                <a:hlinkClick r:id="rId2">
                  <a:extLst>
                    <a:ext uri="{A12FA001-AC4F-418D-AE19-62706E023703}">
                      <ahyp:hlinkClr val="tx"/>
                    </a:ext>
                  </a:extLst>
                </a:hlinkClick>
              </a:rPr>
              <a:t>https://www.youtube.com/watch?v=2NrR-DKBZ30</a:t>
            </a:r>
            <a:endParaRPr/>
          </a:p>
        </p:txBody>
      </p:sp>
      <p:sp>
        <p:nvSpPr>
          <p:cNvPr id="179" name="Google Shape;179;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6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6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6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6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6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6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7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7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7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7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7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7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7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8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7" name="Google Shape;627;p8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9" name="Google Shape;659;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8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4" name="Google Shape;704;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7.png"/><Relationship Id="rId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7.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23"/>
          <p:cNvSpPr/>
          <p:nvPr/>
        </p:nvSpPr>
        <p:spPr>
          <a:xfrm>
            <a:off x="270565" y="1747314"/>
            <a:ext cx="9346500" cy="5675922"/>
          </a:xfrm>
          <a:prstGeom prst="round1Rect">
            <a:avLst>
              <a:gd fmla="val 15350" name="adj"/>
            </a:avLst>
          </a:prstGeom>
          <a:solidFill>
            <a:srgbClr val="C4D7CD">
              <a:alpha val="8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23"/>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23"/>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23"/>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23"/>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5" name="Google Shape;25;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6" name="Google Shape;26;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Mantenimiento de máquinas, equipos y sistemas eléctricos</a:t>
            </a:r>
            <a:endParaRPr b="0" i="0" sz="1400" u="none" cap="none" strike="noStrike">
              <a:solidFill>
                <a:schemeClr val="lt1"/>
              </a:solidFill>
              <a:latin typeface="Arial"/>
              <a:ea typeface="Arial"/>
              <a:cs typeface="Arial"/>
              <a:sym typeface="Arial"/>
            </a:endParaRPr>
          </a:p>
        </p:txBody>
      </p:sp>
      <p:sp>
        <p:nvSpPr>
          <p:cNvPr id="27" name="Google Shape;27;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6" name="Google Shape;36;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Mantenimiento de máquinas, equipos y sistemas eléctricos</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28"/>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4" name="Google Shape;44;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Mantenimiento de máquinas, equipos y sistemas eléctricos</a:t>
            </a:r>
            <a:endParaRPr b="0" i="0" sz="1400" u="none" cap="none" strike="noStrike">
              <a:solidFill>
                <a:schemeClr val="lt1"/>
              </a:solidFill>
              <a:latin typeface="Arial"/>
              <a:ea typeface="Arial"/>
              <a:cs typeface="Arial"/>
              <a:sym typeface="Arial"/>
            </a:endParaRPr>
          </a:p>
        </p:txBody>
      </p:sp>
      <p:sp>
        <p:nvSpPr>
          <p:cNvPr id="45" name="Google Shape;45;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3|</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46" name="Shape 46"/>
        <p:cNvGrpSpPr/>
        <p:nvPr/>
      </p:nvGrpSpPr>
      <p:grpSpPr>
        <a:xfrm>
          <a:off x="0" y="0"/>
          <a:ext cx="0" cy="0"/>
          <a:chOff x="0" y="0"/>
          <a:chExt cx="0" cy="0"/>
        </a:xfrm>
      </p:grpSpPr>
      <p:sp>
        <p:nvSpPr>
          <p:cNvPr id="47" name="Google Shape;47;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52" name="Google Shape;52;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youtube.com/watch?v=2NrR-DKBZ30" TargetMode="External"/><Relationship Id="rId4" Type="http://schemas.openxmlformats.org/officeDocument/2006/relationships/image" Target="../media/image16.png"/><Relationship Id="rId5" Type="http://schemas.openxmlformats.org/officeDocument/2006/relationships/hyperlink" Target="https://www.youtube.com/watch?v=2NrR-DKBZ30" TargetMode="External"/><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hyperlink" Target="https://www.youtube.com/watch?v=eaCGWRiaMUo" TargetMode="External"/><Relationship Id="rId5"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jp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8.jpg"/><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6.jpg"/><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6.jpg"/><Relationship Id="rId4" Type="http://schemas.openxmlformats.org/officeDocument/2006/relationships/image" Target="../media/image51.jpg"/><Relationship Id="rId5" Type="http://schemas.openxmlformats.org/officeDocument/2006/relationships/image" Target="../media/image40.png"/><Relationship Id="rId6" Type="http://schemas.openxmlformats.org/officeDocument/2006/relationships/image" Target="../media/image45.jpg"/><Relationship Id="rId7"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7.png"/><Relationship Id="rId4" Type="http://schemas.openxmlformats.org/officeDocument/2006/relationships/image" Target="../media/image6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50.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6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7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6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60.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6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63.png"/><Relationship Id="rId4" Type="http://schemas.openxmlformats.org/officeDocument/2006/relationships/image" Target="../media/image66.png"/><Relationship Id="rId5"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58.png"/><Relationship Id="rId4" Type="http://schemas.openxmlformats.org/officeDocument/2006/relationships/image" Target="../media/image59.png"/><Relationship Id="rId11" Type="http://schemas.openxmlformats.org/officeDocument/2006/relationships/image" Target="../media/image79.png"/><Relationship Id="rId10" Type="http://schemas.openxmlformats.org/officeDocument/2006/relationships/image" Target="../media/image80.png"/><Relationship Id="rId9" Type="http://schemas.openxmlformats.org/officeDocument/2006/relationships/image" Target="../media/image81.png"/><Relationship Id="rId5" Type="http://schemas.openxmlformats.org/officeDocument/2006/relationships/image" Target="../media/image73.png"/><Relationship Id="rId6" Type="http://schemas.openxmlformats.org/officeDocument/2006/relationships/image" Target="../media/image75.png"/><Relationship Id="rId7" Type="http://schemas.openxmlformats.org/officeDocument/2006/relationships/image" Target="../media/image74.png"/><Relationship Id="rId8" Type="http://schemas.openxmlformats.org/officeDocument/2006/relationships/image" Target="../media/image7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image" Target="../media/image7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77.png"/><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59" name="Google Shape;59;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3° MEDIO</a:t>
            </a:r>
            <a:endParaRPr b="0" i="0" sz="1200" u="none" cap="none" strike="noStrike">
              <a:solidFill>
                <a:srgbClr val="29754D"/>
              </a:solidFill>
              <a:latin typeface="Calibri"/>
              <a:ea typeface="Calibri"/>
              <a:cs typeface="Calibri"/>
              <a:sym typeface="Calibri"/>
            </a:endParaRPr>
          </a:p>
        </p:txBody>
      </p:sp>
      <p:sp>
        <p:nvSpPr>
          <p:cNvPr id="60" name="Google Shape;60;p1"/>
          <p:cNvSpPr txBox="1"/>
          <p:nvPr/>
        </p:nvSpPr>
        <p:spPr>
          <a:xfrm>
            <a:off x="349550" y="21319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pic>
        <p:nvPicPr>
          <p:cNvPr descr="/Users/ivangonzalez/Desktop/IVAN G 2020/2020/DUOC/ARTES/MECANICOS-01.png" id="61" name="Google Shape;61;p1"/>
          <p:cNvPicPr preferRelativeResize="0"/>
          <p:nvPr/>
        </p:nvPicPr>
        <p:blipFill rotWithShape="1">
          <a:blip r:embed="rId3">
            <a:alphaModFix/>
          </a:blip>
          <a:srcRect b="0" l="0" r="0" t="0"/>
          <a:stretch/>
        </p:blipFill>
        <p:spPr>
          <a:xfrm>
            <a:off x="3555883" y="2153740"/>
            <a:ext cx="5716235" cy="4166236"/>
          </a:xfrm>
          <a:prstGeom prst="rect">
            <a:avLst/>
          </a:prstGeom>
          <a:noFill/>
          <a:ln>
            <a:noFill/>
          </a:ln>
        </p:spPr>
      </p:pic>
      <p:sp>
        <p:nvSpPr>
          <p:cNvPr id="62" name="Google Shape;62;p1"/>
          <p:cNvSpPr/>
          <p:nvPr/>
        </p:nvSpPr>
        <p:spPr>
          <a:xfrm>
            <a:off x="360363" y="2267506"/>
            <a:ext cx="5291138" cy="129061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200" u="none" cap="none" strike="noStrike">
                <a:solidFill>
                  <a:srgbClr val="29754D"/>
                </a:solidFill>
                <a:latin typeface="Calibri"/>
                <a:ea typeface="Calibri"/>
                <a:cs typeface="Calibri"/>
                <a:sym typeface="Calibri"/>
              </a:rPr>
              <a:t>MANTENIMIENTO DE MÁQUINAS, EQUIPOS </a:t>
            </a:r>
            <a:br>
              <a:rPr b="1" i="0" lang="en-US" sz="3200" u="none" cap="none" strike="noStrike">
                <a:solidFill>
                  <a:srgbClr val="29754D"/>
                </a:solidFill>
                <a:latin typeface="Calibri"/>
                <a:ea typeface="Calibri"/>
                <a:cs typeface="Calibri"/>
                <a:sym typeface="Calibri"/>
              </a:rPr>
            </a:br>
            <a:r>
              <a:rPr b="1" i="0" lang="en-US" sz="3200" u="none" cap="none" strike="noStrike">
                <a:solidFill>
                  <a:srgbClr val="29754D"/>
                </a:solidFill>
                <a:latin typeface="Calibri"/>
                <a:ea typeface="Calibri"/>
                <a:cs typeface="Calibri"/>
                <a:sym typeface="Calibri"/>
              </a:rPr>
              <a:t>Y SISTEMAS ELÉCTRICOS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3"/>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73E32"/>
                </a:solidFill>
                <a:latin typeface="Calibri"/>
                <a:ea typeface="Calibri"/>
                <a:cs typeface="Calibri"/>
                <a:sym typeface="Calibri"/>
              </a:rPr>
              <a:t>INSTRUMENTACIÓN</a:t>
            </a:r>
            <a:endParaRPr b="0" i="0" sz="1400" u="none" cap="none" strike="noStrike">
              <a:solidFill>
                <a:srgbClr val="C73E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C73E32"/>
              </a:solidFill>
              <a:latin typeface="Calibri"/>
              <a:ea typeface="Calibri"/>
              <a:cs typeface="Calibri"/>
              <a:sym typeface="Calibri"/>
            </a:endParaRPr>
          </a:p>
        </p:txBody>
      </p:sp>
      <p:sp>
        <p:nvSpPr>
          <p:cNvPr id="172" name="Google Shape;172;p43"/>
          <p:cNvSpPr/>
          <p:nvPr/>
        </p:nvSpPr>
        <p:spPr>
          <a:xfrm>
            <a:off x="444500" y="1252091"/>
            <a:ext cx="6057900" cy="7960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000"/>
              <a:buFont typeface="Arial"/>
              <a:buNone/>
            </a:pPr>
            <a:r>
              <a:rPr b="1" i="0" lang="en-US" sz="2800" u="none" cap="none" strike="noStrike">
                <a:solidFill>
                  <a:srgbClr val="29754D"/>
                </a:solidFill>
                <a:latin typeface="Calibri"/>
                <a:ea typeface="Calibri"/>
                <a:cs typeface="Calibri"/>
                <a:sym typeface="Calibri"/>
              </a:rPr>
              <a:t>EFECTOS DE LA ELECTRICIDAD SOBRE </a:t>
            </a:r>
            <a:br>
              <a:rPr b="1" i="0" lang="en-US" sz="2800" u="none" cap="none" strike="noStrike">
                <a:solidFill>
                  <a:srgbClr val="29754D"/>
                </a:solidFill>
                <a:latin typeface="Calibri"/>
                <a:ea typeface="Calibri"/>
                <a:cs typeface="Calibri"/>
                <a:sym typeface="Calibri"/>
              </a:rPr>
            </a:br>
            <a:r>
              <a:rPr b="1" i="0" lang="en-US" sz="2800" u="none" cap="none" strike="noStrike">
                <a:solidFill>
                  <a:srgbClr val="29754D"/>
                </a:solidFill>
                <a:latin typeface="Calibri"/>
                <a:ea typeface="Calibri"/>
                <a:cs typeface="Calibri"/>
                <a:sym typeface="Calibri"/>
              </a:rPr>
              <a:t>EL CUERPO HUMANO</a:t>
            </a:r>
            <a:endParaRPr b="1" i="0" sz="2800" u="none" cap="none" strike="noStrike">
              <a:solidFill>
                <a:srgbClr val="29754D"/>
              </a:solidFill>
              <a:latin typeface="Calibri"/>
              <a:ea typeface="Calibri"/>
              <a:cs typeface="Calibri"/>
              <a:sym typeface="Calibri"/>
            </a:endParaRPr>
          </a:p>
        </p:txBody>
      </p:sp>
      <p:sp>
        <p:nvSpPr>
          <p:cNvPr id="173" name="Google Shape;173;p43"/>
          <p:cNvSpPr/>
          <p:nvPr/>
        </p:nvSpPr>
        <p:spPr>
          <a:xfrm>
            <a:off x="490538" y="3086100"/>
            <a:ext cx="5745162" cy="23241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4" name="Google Shape;174;p43"/>
          <p:cNvPicPr preferRelativeResize="0"/>
          <p:nvPr/>
        </p:nvPicPr>
        <p:blipFill rotWithShape="1">
          <a:blip r:embed="rId3">
            <a:alphaModFix/>
          </a:blip>
          <a:srcRect b="0" l="0" r="0" t="0"/>
          <a:stretch/>
        </p:blipFill>
        <p:spPr>
          <a:xfrm>
            <a:off x="6205415" y="1560288"/>
            <a:ext cx="3373115" cy="5290825"/>
          </a:xfrm>
          <a:prstGeom prst="rect">
            <a:avLst/>
          </a:prstGeom>
          <a:noFill/>
          <a:ln>
            <a:noFill/>
          </a:ln>
        </p:spPr>
      </p:pic>
      <p:pic>
        <p:nvPicPr>
          <p:cNvPr id="175" name="Google Shape;175;p43"/>
          <p:cNvPicPr preferRelativeResize="0"/>
          <p:nvPr/>
        </p:nvPicPr>
        <p:blipFill rotWithShape="1">
          <a:blip r:embed="rId4">
            <a:alphaModFix/>
          </a:blip>
          <a:srcRect b="0" l="0" r="0" t="0"/>
          <a:stretch/>
        </p:blipFill>
        <p:spPr>
          <a:xfrm>
            <a:off x="5998207" y="2764176"/>
            <a:ext cx="457200" cy="457200"/>
          </a:xfrm>
          <a:prstGeom prst="rect">
            <a:avLst/>
          </a:prstGeom>
          <a:noFill/>
          <a:ln>
            <a:noFill/>
          </a:ln>
        </p:spPr>
      </p:pic>
      <p:sp>
        <p:nvSpPr>
          <p:cNvPr id="176" name="Google Shape;176;p43"/>
          <p:cNvSpPr/>
          <p:nvPr/>
        </p:nvSpPr>
        <p:spPr>
          <a:xfrm>
            <a:off x="893763" y="3518228"/>
            <a:ext cx="4857750" cy="14834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Investiga con tu equipo: </a:t>
            </a:r>
            <a:endParaRPr b="0" i="0" sz="2400" u="none" cap="none" strike="noStrike">
              <a:solidFill>
                <a:srgbClr val="000000"/>
              </a:solidFill>
              <a:latin typeface="Calibri"/>
              <a:ea typeface="Calibri"/>
              <a:cs typeface="Calibri"/>
              <a:sym typeface="Calibri"/>
            </a:endParaRPr>
          </a:p>
          <a:p>
            <a:pPr indent="0" lvl="0" marL="0" marR="0" rtl="0" algn="l">
              <a:lnSpc>
                <a:spcPct val="6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600" u="none" cap="none" strike="noStrike">
                <a:solidFill>
                  <a:srgbClr val="000000"/>
                </a:solidFill>
                <a:latin typeface="Calibri"/>
                <a:ea typeface="Calibri"/>
                <a:cs typeface="Calibri"/>
                <a:sym typeface="Calibri"/>
              </a:rPr>
              <a:t>¿Cómo se pueden evitar los riesgos de choques eléctricos?</a:t>
            </a:r>
            <a:endParaRPr b="1" i="0" sz="26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4"/>
          <p:cNvSpPr/>
          <p:nvPr/>
        </p:nvSpPr>
        <p:spPr>
          <a:xfrm>
            <a:off x="1088183" y="2862612"/>
            <a:ext cx="7188200" cy="3187316"/>
          </a:xfrm>
          <a:prstGeom prst="roundRect">
            <a:avLst>
              <a:gd fmla="val 5451" name="adj"/>
            </a:avLst>
          </a:prstGeom>
          <a:solidFill>
            <a:schemeClr val="lt1"/>
          </a:solidFill>
          <a:ln cap="flat" cmpd="sng" w="38100">
            <a:solidFill>
              <a:srgbClr val="2975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2" name="Google Shape;182;p44"/>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73E32"/>
                </a:solidFill>
                <a:latin typeface="Calibri"/>
                <a:ea typeface="Calibri"/>
                <a:cs typeface="Calibri"/>
                <a:sym typeface="Calibri"/>
              </a:rPr>
              <a:t>INSTRUMENTACIÓN</a:t>
            </a:r>
            <a:endParaRPr b="0" i="0" sz="1400" u="none" cap="none" strike="noStrike">
              <a:solidFill>
                <a:srgbClr val="C73E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C73E32"/>
              </a:solidFill>
              <a:latin typeface="Calibri"/>
              <a:ea typeface="Calibri"/>
              <a:cs typeface="Calibri"/>
              <a:sym typeface="Calibri"/>
            </a:endParaRPr>
          </a:p>
        </p:txBody>
      </p:sp>
      <p:sp>
        <p:nvSpPr>
          <p:cNvPr id="183" name="Google Shape;183;p44"/>
          <p:cNvSpPr/>
          <p:nvPr/>
        </p:nvSpPr>
        <p:spPr>
          <a:xfrm>
            <a:off x="444500" y="1252091"/>
            <a:ext cx="6057900" cy="7960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000"/>
              <a:buFont typeface="Arial"/>
              <a:buNone/>
            </a:pPr>
            <a:r>
              <a:rPr b="1" i="0" lang="en-US" sz="2800" u="none" cap="none" strike="noStrike">
                <a:solidFill>
                  <a:srgbClr val="29754D"/>
                </a:solidFill>
                <a:latin typeface="Calibri"/>
                <a:ea typeface="Calibri"/>
                <a:cs typeface="Calibri"/>
                <a:sym typeface="Calibri"/>
              </a:rPr>
              <a:t>EFECTOS DE LA ELECTRICIDAD SOBRE </a:t>
            </a:r>
            <a:br>
              <a:rPr b="1" i="0" lang="en-US" sz="2800" u="none" cap="none" strike="noStrike">
                <a:solidFill>
                  <a:srgbClr val="29754D"/>
                </a:solidFill>
                <a:latin typeface="Calibri"/>
                <a:ea typeface="Calibri"/>
                <a:cs typeface="Calibri"/>
                <a:sym typeface="Calibri"/>
              </a:rPr>
            </a:br>
            <a:r>
              <a:rPr b="1" i="0" lang="en-US" sz="2800" u="none" cap="none" strike="noStrike">
                <a:solidFill>
                  <a:srgbClr val="29754D"/>
                </a:solidFill>
                <a:latin typeface="Calibri"/>
                <a:ea typeface="Calibri"/>
                <a:cs typeface="Calibri"/>
                <a:sym typeface="Calibri"/>
              </a:rPr>
              <a:t>EL CUERPO HUMANO</a:t>
            </a:r>
            <a:endParaRPr b="1" i="0" sz="2800" u="none" cap="none" strike="noStrike">
              <a:solidFill>
                <a:srgbClr val="29754D"/>
              </a:solidFill>
              <a:latin typeface="Calibri"/>
              <a:ea typeface="Calibri"/>
              <a:cs typeface="Calibri"/>
              <a:sym typeface="Calibri"/>
            </a:endParaRPr>
          </a:p>
        </p:txBody>
      </p:sp>
      <p:sp>
        <p:nvSpPr>
          <p:cNvPr id="184" name="Google Shape;184;p44"/>
          <p:cNvSpPr txBox="1"/>
          <p:nvPr/>
        </p:nvSpPr>
        <p:spPr>
          <a:xfrm>
            <a:off x="1929461" y="3484793"/>
            <a:ext cx="5032651" cy="1056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2"/>
              </a:buClr>
              <a:buSzPts val="3700"/>
              <a:buFont typeface="Arial"/>
              <a:buNone/>
            </a:pPr>
            <a:r>
              <a:rPr b="1" i="0" lang="en-US" sz="2000" u="none" cap="none" strike="noStrike">
                <a:solidFill>
                  <a:srgbClr val="29754D"/>
                </a:solidFill>
                <a:latin typeface="Calibri"/>
                <a:ea typeface="Calibri"/>
                <a:cs typeface="Calibri"/>
                <a:sym typeface="Calibri"/>
              </a:rPr>
              <a:t>AHORA MIREN ESTE VIDEO</a:t>
            </a:r>
            <a:endParaRPr/>
          </a:p>
          <a:p>
            <a:pPr indent="0" lvl="0" marL="0" marR="0" rtl="0" algn="l">
              <a:lnSpc>
                <a:spcPct val="100000"/>
              </a:lnSpc>
              <a:spcBef>
                <a:spcPts val="0"/>
              </a:spcBef>
              <a:spcAft>
                <a:spcPts val="0"/>
              </a:spcAft>
              <a:buClr>
                <a:schemeClr val="dk2"/>
              </a:buClr>
              <a:buSzPts val="3700"/>
              <a:buFont typeface="Arial"/>
              <a:buNone/>
            </a:pPr>
            <a:r>
              <a:t/>
            </a:r>
            <a:endParaRPr b="0" i="0" sz="1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3700"/>
              <a:buFont typeface="Arial"/>
              <a:buNone/>
            </a:pPr>
            <a:r>
              <a:rPr b="0" i="0" lang="en-US" sz="1800" u="sng" cap="none" strike="noStrike">
                <a:solidFill>
                  <a:schemeClr val="hlink"/>
                </a:solidFill>
                <a:latin typeface="Calibri"/>
                <a:ea typeface="Calibri"/>
                <a:cs typeface="Calibri"/>
                <a:sym typeface="Calibri"/>
                <a:hlinkClick r:id="rId3"/>
              </a:rPr>
              <a:t>https://www.youtube.com/watch?v=2NrR-DKBZ30</a:t>
            </a:r>
            <a:endParaRPr b="0" i="0" sz="1800" u="sng" cap="none" strike="noStrike">
              <a:solidFill>
                <a:schemeClr val="hlink"/>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37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3700"/>
              <a:buFont typeface="Arial"/>
              <a:buNone/>
            </a:pPr>
            <a:r>
              <a:rPr b="0" i="0" lang="en-US" sz="1800" u="none" cap="none" strike="noStrike">
                <a:solidFill>
                  <a:schemeClr val="dk1"/>
                </a:solidFill>
                <a:latin typeface="Calibri"/>
                <a:ea typeface="Calibri"/>
                <a:cs typeface="Calibri"/>
                <a:sym typeface="Calibri"/>
              </a:rPr>
              <a:t>y construyan un esquema que les permita recordar las acciones que les mantendrán seguros al trabajar con electricidad.</a:t>
            </a:r>
            <a:endParaRPr b="0" i="0" sz="1800" u="none" cap="none" strike="noStrike">
              <a:solidFill>
                <a:schemeClr val="dk1"/>
              </a:solidFill>
              <a:latin typeface="Calibri"/>
              <a:ea typeface="Calibri"/>
              <a:cs typeface="Calibri"/>
              <a:sym typeface="Calibri"/>
            </a:endParaRPr>
          </a:p>
        </p:txBody>
      </p:sp>
      <p:pic>
        <p:nvPicPr>
          <p:cNvPr descr="/Users/ivangonzalez/Desktop/IVAN G 2020/2020/DUOC/ARTES/ARTES_Mesa de trabajo 1.png" id="185" name="Google Shape;185;p44"/>
          <p:cNvPicPr preferRelativeResize="0"/>
          <p:nvPr/>
        </p:nvPicPr>
        <p:blipFill rotWithShape="1">
          <a:blip r:embed="rId4">
            <a:alphaModFix/>
          </a:blip>
          <a:srcRect b="0" l="0" r="0" t="0"/>
          <a:stretch/>
        </p:blipFill>
        <p:spPr>
          <a:xfrm>
            <a:off x="7134743" y="2237625"/>
            <a:ext cx="1954996" cy="4223592"/>
          </a:xfrm>
          <a:prstGeom prst="rect">
            <a:avLst/>
          </a:prstGeom>
          <a:noFill/>
          <a:ln>
            <a:noFill/>
          </a:ln>
        </p:spPr>
      </p:pic>
      <p:sp>
        <p:nvSpPr>
          <p:cNvPr id="186" name="Google Shape;186;p44"/>
          <p:cNvSpPr/>
          <p:nvPr/>
        </p:nvSpPr>
        <p:spPr>
          <a:xfrm>
            <a:off x="568942" y="3911246"/>
            <a:ext cx="975328" cy="975328"/>
          </a:xfrm>
          <a:prstGeom prst="ellipse">
            <a:avLst/>
          </a:prstGeom>
          <a:solidFill>
            <a:srgbClr val="FFFFFF"/>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Users/ivangonzalez/Desktop/IVAN G 2020/2020/DUOC/ARTES/ARTES-02.png" id="187" name="Google Shape;187;p44">
            <a:hlinkClick r:id="rId5"/>
          </p:cNvPr>
          <p:cNvPicPr preferRelativeResize="0"/>
          <p:nvPr/>
        </p:nvPicPr>
        <p:blipFill rotWithShape="1">
          <a:blip r:embed="rId6">
            <a:alphaModFix/>
          </a:blip>
          <a:srcRect b="0" l="0" r="0" t="0"/>
          <a:stretch/>
        </p:blipFill>
        <p:spPr>
          <a:xfrm>
            <a:off x="563582" y="3918163"/>
            <a:ext cx="981432" cy="9814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5"/>
          <p:cNvSpPr/>
          <p:nvPr/>
        </p:nvSpPr>
        <p:spPr>
          <a:xfrm>
            <a:off x="431800" y="12393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PRINCIPIOS ELÉCTRICOS PARA LA MANTENCIÓN </a:t>
            </a:r>
            <a:endParaRPr b="1" i="0" sz="2800" u="none" cap="none" strike="noStrike">
              <a:solidFill>
                <a:srgbClr val="29754D"/>
              </a:solidFill>
              <a:latin typeface="Calibri"/>
              <a:ea typeface="Calibri"/>
              <a:cs typeface="Calibri"/>
              <a:sym typeface="Calibri"/>
            </a:endParaRPr>
          </a:p>
        </p:txBody>
      </p:sp>
      <p:sp>
        <p:nvSpPr>
          <p:cNvPr id="193" name="Google Shape;193;p45"/>
          <p:cNvSpPr/>
          <p:nvPr/>
        </p:nvSpPr>
        <p:spPr>
          <a:xfrm>
            <a:off x="482600" y="1835250"/>
            <a:ext cx="8674100" cy="13834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73E32"/>
                </a:solidFill>
                <a:latin typeface="Calibri"/>
                <a:ea typeface="Calibri"/>
                <a:cs typeface="Calibri"/>
                <a:sym typeface="Calibri"/>
              </a:rPr>
              <a:t>OSCILOSCOPIO:</a:t>
            </a:r>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Un osciloscopio es un </a:t>
            </a:r>
            <a:r>
              <a:rPr b="1" i="0" lang="en-US" sz="1800" u="none" cap="none" strike="noStrike">
                <a:solidFill>
                  <a:schemeClr val="dk1"/>
                </a:solidFill>
                <a:latin typeface="Calibri"/>
                <a:ea typeface="Calibri"/>
                <a:cs typeface="Calibri"/>
                <a:sym typeface="Calibri"/>
              </a:rPr>
              <a:t>instrumento de visualización electrónico </a:t>
            </a:r>
            <a:r>
              <a:rPr b="0" i="0" lang="en-US" sz="1800" u="none" cap="none" strike="noStrike">
                <a:solidFill>
                  <a:schemeClr val="dk1"/>
                </a:solidFill>
                <a:latin typeface="Calibri"/>
                <a:ea typeface="Calibri"/>
                <a:cs typeface="Calibri"/>
                <a:sym typeface="Calibri"/>
              </a:rPr>
              <a:t>para la representación gráfica de señales eléctricas que pueden variar en el tiempo. Es muy usado en electrónica.</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grpSp>
        <p:nvGrpSpPr>
          <p:cNvPr id="194" name="Google Shape;194;p45"/>
          <p:cNvGrpSpPr/>
          <p:nvPr/>
        </p:nvGrpSpPr>
        <p:grpSpPr>
          <a:xfrm>
            <a:off x="762000" y="3048000"/>
            <a:ext cx="7264400" cy="3835400"/>
            <a:chOff x="1778000" y="3035300"/>
            <a:chExt cx="7340600" cy="3835400"/>
          </a:xfrm>
        </p:grpSpPr>
        <p:sp>
          <p:nvSpPr>
            <p:cNvPr id="195" name="Google Shape;195;p45"/>
            <p:cNvSpPr/>
            <p:nvPr/>
          </p:nvSpPr>
          <p:spPr>
            <a:xfrm>
              <a:off x="1778000" y="3035300"/>
              <a:ext cx="7340600" cy="38354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Osciloscopio - APUNTES DE ELECTROTECNIA BÁSICA" id="196" name="Google Shape;196;p45"/>
            <p:cNvPicPr preferRelativeResize="0"/>
            <p:nvPr/>
          </p:nvPicPr>
          <p:blipFill rotWithShape="1">
            <a:blip r:embed="rId3">
              <a:alphaModFix/>
            </a:blip>
            <a:srcRect b="0" l="0" r="0" t="0"/>
            <a:stretch/>
          </p:blipFill>
          <p:spPr>
            <a:xfrm>
              <a:off x="2377619" y="3409488"/>
              <a:ext cx="6162808" cy="3143032"/>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6"/>
          <p:cNvSpPr/>
          <p:nvPr/>
        </p:nvSpPr>
        <p:spPr>
          <a:xfrm>
            <a:off x="508000" y="2273300"/>
            <a:ext cx="7327900" cy="42037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02" name="Google Shape;202;p46"/>
          <p:cNvPicPr preferRelativeResize="0"/>
          <p:nvPr/>
        </p:nvPicPr>
        <p:blipFill rotWithShape="1">
          <a:blip r:embed="rId3">
            <a:alphaModFix/>
          </a:blip>
          <a:srcRect b="0" l="0" r="0" t="0"/>
          <a:stretch/>
        </p:blipFill>
        <p:spPr>
          <a:xfrm>
            <a:off x="7096706" y="2349295"/>
            <a:ext cx="2165892" cy="3854014"/>
          </a:xfrm>
          <a:prstGeom prst="rect">
            <a:avLst/>
          </a:prstGeom>
          <a:noFill/>
          <a:ln>
            <a:noFill/>
          </a:ln>
        </p:spPr>
      </p:pic>
      <p:sp>
        <p:nvSpPr>
          <p:cNvPr id="203" name="Google Shape;203;p46"/>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PRINCIPIOS ELÉCTRICOS PARA LA MANTENCIÓN </a:t>
            </a:r>
            <a:endParaRPr b="1" i="0" sz="2800" u="none" cap="none" strike="noStrike">
              <a:solidFill>
                <a:srgbClr val="29754D"/>
              </a:solidFill>
              <a:latin typeface="Calibri"/>
              <a:ea typeface="Calibri"/>
              <a:cs typeface="Calibri"/>
              <a:sym typeface="Calibri"/>
            </a:endParaRPr>
          </a:p>
        </p:txBody>
      </p:sp>
      <p:sp>
        <p:nvSpPr>
          <p:cNvPr id="204" name="Google Shape;204;p46"/>
          <p:cNvSpPr txBox="1"/>
          <p:nvPr/>
        </p:nvSpPr>
        <p:spPr>
          <a:xfrm>
            <a:off x="706167" y="2550280"/>
            <a:ext cx="6697933" cy="36265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73E32"/>
                </a:solidFill>
                <a:latin typeface="Calibri"/>
                <a:ea typeface="Calibri"/>
                <a:cs typeface="Calibri"/>
                <a:sym typeface="Calibri"/>
              </a:rPr>
              <a:t>OSCILOSCOPIO:</a:t>
            </a:r>
            <a:endParaRPr/>
          </a:p>
          <a:p>
            <a:pPr indent="0" lvl="0" marL="0" marR="0" rtl="0" algn="l">
              <a:lnSpc>
                <a:spcPct val="5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Los osciloscopios son de los instrumentos más versátiles que existen y lo utilizan desde técnicos de reparación de televisores a médicos. Un osciloscopio puede medir un gran número de fenómenos.</a:t>
            </a:r>
            <a:endParaRPr b="0" i="0" sz="1800" u="none" cap="none" strike="noStrike">
              <a:solidFill>
                <a:srgbClr val="000000"/>
              </a:solidFill>
              <a:latin typeface="Calibri"/>
              <a:ea typeface="Calibri"/>
              <a:cs typeface="Calibri"/>
              <a:sym typeface="Calibri"/>
            </a:endParaRPr>
          </a:p>
          <a:p>
            <a:pPr indent="-180000" lvl="0" marL="18000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El gráfico de un osciloscopio puede revelar información importante:</a:t>
            </a:r>
            <a:endParaRPr b="0" i="0" sz="1800" u="none" cap="none" strike="noStrike">
              <a:solidFill>
                <a:srgbClr val="000000"/>
              </a:solidFill>
              <a:latin typeface="Calibri"/>
              <a:ea typeface="Calibri"/>
              <a:cs typeface="Calibri"/>
              <a:sym typeface="Calibri"/>
            </a:endParaRPr>
          </a:p>
          <a:p>
            <a:pPr indent="-158750" lvl="0" marL="285750" marR="0" rtl="0" algn="l">
              <a:lnSpc>
                <a:spcPct val="50000"/>
              </a:lnSpc>
              <a:spcBef>
                <a:spcPts val="0"/>
              </a:spcBef>
              <a:spcAft>
                <a:spcPts val="0"/>
              </a:spcAft>
              <a:buClr>
                <a:schemeClr val="dk1"/>
              </a:buClr>
              <a:buSzPts val="2000"/>
              <a:buFont typeface="Noto Sans Symbols"/>
              <a:buNone/>
            </a:pPr>
            <a:r>
              <a:t/>
            </a:r>
            <a:endParaRPr b="0" i="0" sz="1800" u="none" cap="none" strike="noStrike">
              <a:solidFill>
                <a:schemeClr val="dk1"/>
              </a:solidFill>
              <a:latin typeface="Calibri"/>
              <a:ea typeface="Calibri"/>
              <a:cs typeface="Calibri"/>
              <a:sym typeface="Calibri"/>
            </a:endParaRPr>
          </a:p>
          <a:p>
            <a:pPr indent="-285750" lvl="1" marL="742950" marR="0" rtl="0" algn="l">
              <a:lnSpc>
                <a:spcPct val="100000"/>
              </a:lnSpc>
              <a:spcBef>
                <a:spcPts val="20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Señales de tensión cuando operan según lo previsto.</a:t>
            </a:r>
            <a:endParaRPr/>
          </a:p>
          <a:p>
            <a:pPr indent="-285750" lvl="1" marL="742950" marR="0" rtl="0" algn="l">
              <a:lnSpc>
                <a:spcPct val="100000"/>
              </a:lnSpc>
              <a:spcBef>
                <a:spcPts val="20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Anomalías de señal.</a:t>
            </a:r>
            <a:endParaRPr b="0" i="0" sz="1800" u="none" cap="none" strike="noStrike">
              <a:solidFill>
                <a:srgbClr val="000000"/>
              </a:solidFill>
              <a:latin typeface="Calibri"/>
              <a:ea typeface="Calibri"/>
              <a:cs typeface="Calibri"/>
              <a:sym typeface="Calibri"/>
            </a:endParaRPr>
          </a:p>
          <a:p>
            <a:pPr indent="-285750" lvl="1" marL="742950" marR="0" rtl="0" algn="l">
              <a:lnSpc>
                <a:spcPct val="100000"/>
              </a:lnSpc>
              <a:spcBef>
                <a:spcPts val="20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La frecuencia calculada de una señal oscilante y cualquier     variación en la frecuencia.</a:t>
            </a:r>
            <a:endParaRPr/>
          </a:p>
          <a:p>
            <a:pPr indent="-285750" lvl="1" marL="742950" marR="0" rtl="0" algn="l">
              <a:lnSpc>
                <a:spcPct val="100000"/>
              </a:lnSpc>
              <a:spcBef>
                <a:spcPts val="20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Si la señal tiene ruido y los cambios en el ruido.</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7"/>
          <p:cNvSpPr/>
          <p:nvPr/>
        </p:nvSpPr>
        <p:spPr>
          <a:xfrm>
            <a:off x="508000" y="2286000"/>
            <a:ext cx="8686800" cy="42037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0" name="Google Shape;210;p47"/>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PRINCIPIOS ELÉCTRICOS PARA LA MANTENCIÓN </a:t>
            </a:r>
            <a:endParaRPr b="1" i="0" sz="2800" u="none" cap="none" strike="noStrike">
              <a:solidFill>
                <a:srgbClr val="29754D"/>
              </a:solidFill>
              <a:latin typeface="Calibri"/>
              <a:ea typeface="Calibri"/>
              <a:cs typeface="Calibri"/>
              <a:sym typeface="Calibri"/>
            </a:endParaRPr>
          </a:p>
        </p:txBody>
      </p:sp>
      <p:sp>
        <p:nvSpPr>
          <p:cNvPr id="211" name="Google Shape;211;p47"/>
          <p:cNvSpPr txBox="1"/>
          <p:nvPr/>
        </p:nvSpPr>
        <p:spPr>
          <a:xfrm>
            <a:off x="655367" y="2423280"/>
            <a:ext cx="645663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73E32"/>
                </a:solidFill>
                <a:latin typeface="Trebuchet MS"/>
                <a:ea typeface="Trebuchet MS"/>
                <a:cs typeface="Trebuchet MS"/>
                <a:sym typeface="Trebuchet MS"/>
              </a:rPr>
              <a:t>¿</a:t>
            </a:r>
            <a:r>
              <a:rPr b="1" i="0" lang="en-US" sz="2400" u="none" cap="none" strike="noStrike">
                <a:solidFill>
                  <a:srgbClr val="C73E32"/>
                </a:solidFill>
                <a:latin typeface="Calibri"/>
                <a:ea typeface="Calibri"/>
                <a:cs typeface="Calibri"/>
                <a:sym typeface="Calibri"/>
              </a:rPr>
              <a:t>Qué podemos hacer con un osciloscopio?</a:t>
            </a:r>
            <a:endParaRPr b="1" i="0" sz="2400" u="none" cap="none" strike="noStrike">
              <a:solidFill>
                <a:srgbClr val="C73E32"/>
              </a:solidFill>
              <a:latin typeface="Calibri"/>
              <a:ea typeface="Calibri"/>
              <a:cs typeface="Calibri"/>
              <a:sym typeface="Calibri"/>
            </a:endParaRPr>
          </a:p>
        </p:txBody>
      </p:sp>
      <p:pic>
        <p:nvPicPr>
          <p:cNvPr descr="Osciloscopio - APUNTES DE ELECTROTECNIA BÁSICA" id="212" name="Google Shape;212;p47"/>
          <p:cNvPicPr preferRelativeResize="0"/>
          <p:nvPr/>
        </p:nvPicPr>
        <p:blipFill rotWithShape="1">
          <a:blip r:embed="rId3">
            <a:alphaModFix/>
          </a:blip>
          <a:srcRect b="0" l="0" r="0" t="0"/>
          <a:stretch/>
        </p:blipFill>
        <p:spPr>
          <a:xfrm>
            <a:off x="4982026" y="3447068"/>
            <a:ext cx="3838546" cy="1957658"/>
          </a:xfrm>
          <a:prstGeom prst="rect">
            <a:avLst/>
          </a:prstGeom>
          <a:noFill/>
          <a:ln>
            <a:noFill/>
          </a:ln>
        </p:spPr>
      </p:pic>
      <p:sp>
        <p:nvSpPr>
          <p:cNvPr id="213" name="Google Shape;213;p47"/>
          <p:cNvSpPr txBox="1"/>
          <p:nvPr/>
        </p:nvSpPr>
        <p:spPr>
          <a:xfrm>
            <a:off x="261667" y="2664580"/>
            <a:ext cx="4373833" cy="41600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6399" lvl="1" marL="525600" marR="0" rtl="0" algn="l">
              <a:lnSpc>
                <a:spcPct val="90000"/>
              </a:lnSpc>
              <a:spcBef>
                <a:spcPts val="9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Determinar directamente el periodo y el voltaje de una señal.</a:t>
            </a:r>
            <a:endParaRPr b="0" i="0" sz="1800" u="none" cap="none" strike="noStrike">
              <a:solidFill>
                <a:schemeClr val="dk1"/>
              </a:solidFill>
              <a:latin typeface="Calibri"/>
              <a:ea typeface="Calibri"/>
              <a:cs typeface="Calibri"/>
              <a:sym typeface="Calibri"/>
            </a:endParaRPr>
          </a:p>
          <a:p>
            <a:pPr indent="-176399" lvl="1" marL="525600" marR="0" rtl="0" algn="l">
              <a:lnSpc>
                <a:spcPct val="90000"/>
              </a:lnSpc>
              <a:spcBef>
                <a:spcPts val="9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Determinar indirectamente la frecuencia de una señal.</a:t>
            </a:r>
            <a:endParaRPr b="0" i="0" sz="1800" u="none" cap="none" strike="noStrike">
              <a:solidFill>
                <a:schemeClr val="dk1"/>
              </a:solidFill>
              <a:latin typeface="Calibri"/>
              <a:ea typeface="Calibri"/>
              <a:cs typeface="Calibri"/>
              <a:sym typeface="Calibri"/>
            </a:endParaRPr>
          </a:p>
          <a:p>
            <a:pPr indent="-176399" lvl="1" marL="525600" marR="0" rtl="0" algn="l">
              <a:lnSpc>
                <a:spcPct val="90000"/>
              </a:lnSpc>
              <a:spcBef>
                <a:spcPts val="9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Determinar que parte de la señal es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DC y cual AC.</a:t>
            </a:r>
            <a:endParaRPr b="0" i="0" sz="1800" u="none" cap="none" strike="noStrike">
              <a:solidFill>
                <a:schemeClr val="dk1"/>
              </a:solidFill>
              <a:latin typeface="Calibri"/>
              <a:ea typeface="Calibri"/>
              <a:cs typeface="Calibri"/>
              <a:sym typeface="Calibri"/>
            </a:endParaRPr>
          </a:p>
          <a:p>
            <a:pPr indent="-176399" lvl="1" marL="525600" marR="0" rtl="0" algn="l">
              <a:lnSpc>
                <a:spcPct val="90000"/>
              </a:lnSpc>
              <a:spcBef>
                <a:spcPts val="9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Localizar averías en un circuito.</a:t>
            </a:r>
            <a:endParaRPr b="0" i="0" sz="1800" u="none" cap="none" strike="noStrike">
              <a:solidFill>
                <a:schemeClr val="dk1"/>
              </a:solidFill>
              <a:latin typeface="Calibri"/>
              <a:ea typeface="Calibri"/>
              <a:cs typeface="Calibri"/>
              <a:sym typeface="Calibri"/>
            </a:endParaRPr>
          </a:p>
          <a:p>
            <a:pPr indent="-176399" lvl="1" marL="525600" marR="0" rtl="0" algn="l">
              <a:lnSpc>
                <a:spcPct val="90000"/>
              </a:lnSpc>
              <a:spcBef>
                <a:spcPts val="9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Medir la fase entre dos señales.</a:t>
            </a:r>
            <a:endParaRPr b="0" i="0" sz="1800" u="none" cap="none" strike="noStrike">
              <a:solidFill>
                <a:schemeClr val="dk1"/>
              </a:solidFill>
              <a:latin typeface="Calibri"/>
              <a:ea typeface="Calibri"/>
              <a:cs typeface="Calibri"/>
              <a:sym typeface="Calibri"/>
            </a:endParaRPr>
          </a:p>
          <a:p>
            <a:pPr indent="-176399" lvl="1" marL="525600" marR="0" rtl="0" algn="l">
              <a:lnSpc>
                <a:spcPct val="90000"/>
              </a:lnSpc>
              <a:spcBef>
                <a:spcPts val="9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Determinar que parte de la señal es ruido y como varia este en el tiempo.</a:t>
            </a:r>
            <a:endParaRPr b="0" i="0" sz="1800" u="none" cap="none" strike="noStrike">
              <a:solidFill>
                <a:schemeClr val="dk1"/>
              </a:solidFill>
              <a:latin typeface="Calibri"/>
              <a:ea typeface="Calibri"/>
              <a:cs typeface="Calibri"/>
              <a:sym typeface="Calibri"/>
            </a:endParaRPr>
          </a:p>
          <a:p>
            <a:pPr indent="-158750" lvl="1" marL="742950" marR="0" rtl="0" algn="l">
              <a:lnSpc>
                <a:spcPct val="100000"/>
              </a:lnSpc>
              <a:spcBef>
                <a:spcPts val="20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158750" lvl="1" marL="742950" marR="0" rtl="0" algn="l">
              <a:lnSpc>
                <a:spcPct val="100000"/>
              </a:lnSpc>
              <a:spcBef>
                <a:spcPts val="20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pic>
        <p:nvPicPr>
          <p:cNvPr id="214" name="Google Shape;214;p47"/>
          <p:cNvPicPr preferRelativeResize="0"/>
          <p:nvPr/>
        </p:nvPicPr>
        <p:blipFill rotWithShape="1">
          <a:blip r:embed="rId4">
            <a:alphaModFix/>
          </a:blip>
          <a:srcRect b="0" l="0" r="0" t="0"/>
          <a:stretch/>
        </p:blipFill>
        <p:spPr>
          <a:xfrm>
            <a:off x="8910004" y="2250777"/>
            <a:ext cx="472758" cy="4727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8"/>
          <p:cNvSpPr/>
          <p:nvPr/>
        </p:nvSpPr>
        <p:spPr>
          <a:xfrm>
            <a:off x="4838700" y="3378200"/>
            <a:ext cx="3949700" cy="29210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0" name="Google Shape;220;p48"/>
          <p:cNvSpPr/>
          <p:nvPr/>
        </p:nvSpPr>
        <p:spPr>
          <a:xfrm>
            <a:off x="508000" y="3378200"/>
            <a:ext cx="3949700" cy="29210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1" name="Google Shape;221;p48"/>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PRINCIPIOS ELÉCTRICOS PARA LA MANTENCIÓN </a:t>
            </a:r>
            <a:endParaRPr b="1" i="0" sz="2800" u="none" cap="none" strike="noStrike">
              <a:solidFill>
                <a:srgbClr val="29754D"/>
              </a:solidFill>
              <a:latin typeface="Calibri"/>
              <a:ea typeface="Calibri"/>
              <a:cs typeface="Calibri"/>
              <a:sym typeface="Calibri"/>
            </a:endParaRPr>
          </a:p>
        </p:txBody>
      </p:sp>
      <p:sp>
        <p:nvSpPr>
          <p:cNvPr id="222" name="Google Shape;222;p48"/>
          <p:cNvSpPr txBox="1"/>
          <p:nvPr/>
        </p:nvSpPr>
        <p:spPr>
          <a:xfrm>
            <a:off x="490267" y="2232780"/>
            <a:ext cx="6456633" cy="9602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73E32"/>
                </a:solidFill>
                <a:latin typeface="Calibri"/>
                <a:ea typeface="Calibri"/>
                <a:cs typeface="Calibri"/>
                <a:sym typeface="Calibri"/>
              </a:rPr>
              <a:t>OSCILOSCOPIO:</a:t>
            </a:r>
            <a:endParaRPr/>
          </a:p>
          <a:p>
            <a:pPr indent="0" lvl="0" marL="0" marR="0" rtl="0" algn="l">
              <a:lnSpc>
                <a:spcPct val="6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1"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Existen osciloscopio análogos y digitales. </a:t>
            </a:r>
            <a:endParaRPr b="0" i="0" sz="1800" u="none" cap="none" strike="noStrike">
              <a:solidFill>
                <a:schemeClr val="dk1"/>
              </a:solidFill>
              <a:latin typeface="Calibri"/>
              <a:ea typeface="Calibri"/>
              <a:cs typeface="Calibri"/>
              <a:sym typeface="Calibri"/>
            </a:endParaRPr>
          </a:p>
        </p:txBody>
      </p:sp>
      <p:pic>
        <p:nvPicPr>
          <p:cNvPr id="223" name="Google Shape;223;p48"/>
          <p:cNvPicPr preferRelativeResize="0"/>
          <p:nvPr/>
        </p:nvPicPr>
        <p:blipFill rotWithShape="1">
          <a:blip r:embed="rId3">
            <a:alphaModFix/>
          </a:blip>
          <a:srcRect b="0" l="0" r="49047" t="40729"/>
          <a:stretch/>
        </p:blipFill>
        <p:spPr>
          <a:xfrm>
            <a:off x="590823" y="3606800"/>
            <a:ext cx="3739877" cy="2279138"/>
          </a:xfrm>
          <a:prstGeom prst="rect">
            <a:avLst/>
          </a:prstGeom>
          <a:noFill/>
          <a:ln>
            <a:noFill/>
          </a:ln>
        </p:spPr>
      </p:pic>
      <p:pic>
        <p:nvPicPr>
          <p:cNvPr id="224" name="Google Shape;224;p48"/>
          <p:cNvPicPr preferRelativeResize="0"/>
          <p:nvPr/>
        </p:nvPicPr>
        <p:blipFill rotWithShape="1">
          <a:blip r:embed="rId3">
            <a:alphaModFix/>
          </a:blip>
          <a:srcRect b="0" l="52510" r="0" t="40729"/>
          <a:stretch/>
        </p:blipFill>
        <p:spPr>
          <a:xfrm>
            <a:off x="5118099" y="3508425"/>
            <a:ext cx="3558456" cy="2326713"/>
          </a:xfrm>
          <a:prstGeom prst="rect">
            <a:avLst/>
          </a:prstGeom>
          <a:noFill/>
          <a:ln>
            <a:noFill/>
          </a:ln>
        </p:spPr>
      </p:pic>
      <p:sp>
        <p:nvSpPr>
          <p:cNvPr id="225" name="Google Shape;225;p48"/>
          <p:cNvSpPr/>
          <p:nvPr/>
        </p:nvSpPr>
        <p:spPr>
          <a:xfrm>
            <a:off x="1074422" y="5510311"/>
            <a:ext cx="291337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Calibri"/>
                <a:ea typeface="Calibri"/>
                <a:cs typeface="Calibri"/>
                <a:sym typeface="Calibri"/>
              </a:rPr>
              <a:t>Osciloscopio analógico</a:t>
            </a:r>
            <a:endParaRPr b="1" i="0" sz="2000" u="none" cap="none" strike="noStrike">
              <a:solidFill>
                <a:schemeClr val="dk1"/>
              </a:solidFill>
              <a:latin typeface="Calibri"/>
              <a:ea typeface="Calibri"/>
              <a:cs typeface="Calibri"/>
              <a:sym typeface="Calibri"/>
            </a:endParaRPr>
          </a:p>
        </p:txBody>
      </p:sp>
      <p:sp>
        <p:nvSpPr>
          <p:cNvPr id="226" name="Google Shape;226;p48"/>
          <p:cNvSpPr/>
          <p:nvPr/>
        </p:nvSpPr>
        <p:spPr>
          <a:xfrm>
            <a:off x="5532122" y="5523011"/>
            <a:ext cx="291337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chemeClr val="dk1"/>
                </a:solidFill>
                <a:latin typeface="Calibri"/>
                <a:ea typeface="Calibri"/>
                <a:cs typeface="Calibri"/>
                <a:sym typeface="Calibri"/>
              </a:rPr>
              <a:t>Osciloscopio digital</a:t>
            </a: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9"/>
          <p:cNvSpPr/>
          <p:nvPr/>
        </p:nvSpPr>
        <p:spPr>
          <a:xfrm>
            <a:off x="508000" y="3378200"/>
            <a:ext cx="7302500" cy="32766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2" name="Google Shape;232;p49"/>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PRINCIPIOS ELÉCTRICOS PARA LA MANTENCIÓN </a:t>
            </a:r>
            <a:endParaRPr b="1" i="0" sz="2800" u="none" cap="none" strike="noStrike">
              <a:solidFill>
                <a:srgbClr val="29754D"/>
              </a:solidFill>
              <a:latin typeface="Calibri"/>
              <a:ea typeface="Calibri"/>
              <a:cs typeface="Calibri"/>
              <a:sym typeface="Calibri"/>
            </a:endParaRPr>
          </a:p>
        </p:txBody>
      </p:sp>
      <p:sp>
        <p:nvSpPr>
          <p:cNvPr id="233" name="Google Shape;233;p49"/>
          <p:cNvSpPr txBox="1"/>
          <p:nvPr/>
        </p:nvSpPr>
        <p:spPr>
          <a:xfrm>
            <a:off x="490267" y="2232780"/>
            <a:ext cx="6456633" cy="1237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73E32"/>
                </a:solidFill>
                <a:latin typeface="Calibri"/>
                <a:ea typeface="Calibri"/>
                <a:cs typeface="Calibri"/>
                <a:sym typeface="Calibri"/>
              </a:rPr>
              <a:t>OSCILOSCOPIO:</a:t>
            </a:r>
            <a:endParaRPr/>
          </a:p>
          <a:p>
            <a:pPr indent="0" lvl="0" marL="0" marR="0" rtl="0" algn="l">
              <a:lnSpc>
                <a:spcPct val="6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1"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¿Qué controles posee un osciloscopio típico?</a:t>
            </a:r>
            <a:endParaRPr/>
          </a:p>
          <a:p>
            <a:pPr indent="0" lvl="1" marL="12700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pic>
        <p:nvPicPr>
          <p:cNvPr id="234" name="Google Shape;234;p49"/>
          <p:cNvPicPr preferRelativeResize="0"/>
          <p:nvPr/>
        </p:nvPicPr>
        <p:blipFill rotWithShape="1">
          <a:blip r:embed="rId3">
            <a:alphaModFix/>
          </a:blip>
          <a:srcRect b="0" l="7630" r="11504" t="10860"/>
          <a:stretch/>
        </p:blipFill>
        <p:spPr>
          <a:xfrm>
            <a:off x="1384300" y="3581400"/>
            <a:ext cx="5359400" cy="3023029"/>
          </a:xfrm>
          <a:prstGeom prst="rect">
            <a:avLst/>
          </a:prstGeom>
          <a:noFill/>
          <a:ln>
            <a:noFill/>
          </a:ln>
        </p:spPr>
      </p:pic>
      <p:sp>
        <p:nvSpPr>
          <p:cNvPr id="235" name="Google Shape;235;p49"/>
          <p:cNvSpPr/>
          <p:nvPr/>
        </p:nvSpPr>
        <p:spPr>
          <a:xfrm>
            <a:off x="5519422" y="3381345"/>
            <a:ext cx="1922778"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29754D"/>
                </a:solidFill>
                <a:latin typeface="Calibri"/>
                <a:ea typeface="Calibri"/>
                <a:cs typeface="Calibri"/>
                <a:sym typeface="Calibri"/>
              </a:rPr>
              <a:t>Botonera</a:t>
            </a:r>
            <a:endParaRPr b="0" i="0" sz="1800" u="none" cap="none" strike="noStrike">
              <a:solidFill>
                <a:srgbClr val="29754D"/>
              </a:solidFill>
              <a:latin typeface="Calibri"/>
              <a:ea typeface="Calibri"/>
              <a:cs typeface="Calibri"/>
              <a:sym typeface="Calibri"/>
            </a:endParaRPr>
          </a:p>
        </p:txBody>
      </p:sp>
      <p:sp>
        <p:nvSpPr>
          <p:cNvPr id="236" name="Google Shape;236;p49"/>
          <p:cNvSpPr/>
          <p:nvPr/>
        </p:nvSpPr>
        <p:spPr>
          <a:xfrm>
            <a:off x="6738622" y="5426045"/>
            <a:ext cx="995678"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29754D"/>
                </a:solidFill>
                <a:latin typeface="Calibri"/>
                <a:ea typeface="Calibri"/>
                <a:cs typeface="Calibri"/>
                <a:sym typeface="Calibri"/>
              </a:rPr>
              <a:t>Canales</a:t>
            </a:r>
            <a:endParaRPr b="0" i="0" sz="1800" u="none" cap="none" strike="noStrike">
              <a:solidFill>
                <a:srgbClr val="29754D"/>
              </a:solidFill>
              <a:latin typeface="Calibri"/>
              <a:ea typeface="Calibri"/>
              <a:cs typeface="Calibri"/>
              <a:sym typeface="Calibri"/>
            </a:endParaRPr>
          </a:p>
        </p:txBody>
      </p:sp>
      <p:sp>
        <p:nvSpPr>
          <p:cNvPr id="237" name="Google Shape;237;p49"/>
          <p:cNvSpPr/>
          <p:nvPr/>
        </p:nvSpPr>
        <p:spPr>
          <a:xfrm>
            <a:off x="718822" y="3851245"/>
            <a:ext cx="995678"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29754D"/>
                </a:solidFill>
                <a:latin typeface="Calibri"/>
                <a:ea typeface="Calibri"/>
                <a:cs typeface="Calibri"/>
                <a:sym typeface="Calibri"/>
              </a:rPr>
              <a:t>Pantalla Gráfica</a:t>
            </a:r>
            <a:endParaRPr b="0" i="0" sz="1800" u="none" cap="none" strike="noStrike">
              <a:solidFill>
                <a:srgbClr val="29754D"/>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0"/>
          <p:cNvSpPr/>
          <p:nvPr/>
        </p:nvSpPr>
        <p:spPr>
          <a:xfrm>
            <a:off x="508000" y="3378200"/>
            <a:ext cx="8648700" cy="32766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43" name="Google Shape;243;p50"/>
          <p:cNvPicPr preferRelativeResize="0"/>
          <p:nvPr/>
        </p:nvPicPr>
        <p:blipFill rotWithShape="1">
          <a:blip r:embed="rId3">
            <a:alphaModFix/>
          </a:blip>
          <a:srcRect b="2812" l="0" r="0" t="6717"/>
          <a:stretch/>
        </p:blipFill>
        <p:spPr>
          <a:xfrm>
            <a:off x="1391722" y="3543300"/>
            <a:ext cx="6729927" cy="2908300"/>
          </a:xfrm>
          <a:prstGeom prst="rect">
            <a:avLst/>
          </a:prstGeom>
          <a:noFill/>
          <a:ln>
            <a:noFill/>
          </a:ln>
        </p:spPr>
      </p:pic>
      <p:sp>
        <p:nvSpPr>
          <p:cNvPr id="244" name="Google Shape;244;p50"/>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PRINCIPIOS ELÉCTRICOS PARA LA MANTENCIÓN </a:t>
            </a:r>
            <a:endParaRPr b="1" i="0" sz="2800" u="none" cap="none" strike="noStrike">
              <a:solidFill>
                <a:srgbClr val="29754D"/>
              </a:solidFill>
              <a:latin typeface="Calibri"/>
              <a:ea typeface="Calibri"/>
              <a:cs typeface="Calibri"/>
              <a:sym typeface="Calibri"/>
            </a:endParaRPr>
          </a:p>
        </p:txBody>
      </p:sp>
      <p:sp>
        <p:nvSpPr>
          <p:cNvPr id="245" name="Google Shape;245;p50"/>
          <p:cNvSpPr txBox="1"/>
          <p:nvPr/>
        </p:nvSpPr>
        <p:spPr>
          <a:xfrm>
            <a:off x="490267" y="2232780"/>
            <a:ext cx="6456633" cy="1237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C73E32"/>
                </a:solidFill>
                <a:latin typeface="Calibri"/>
                <a:ea typeface="Calibri"/>
                <a:cs typeface="Calibri"/>
                <a:sym typeface="Calibri"/>
              </a:rPr>
              <a:t>OSCILOSCOPIO:</a:t>
            </a:r>
            <a:endParaRPr/>
          </a:p>
          <a:p>
            <a:pPr indent="0" lvl="0" marL="0" marR="0" rtl="0" algn="l">
              <a:lnSpc>
                <a:spcPct val="6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1"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¿Qué controles posee un osciloscopio típico?</a:t>
            </a:r>
            <a:endParaRPr/>
          </a:p>
          <a:p>
            <a:pPr indent="0" lvl="1" marL="12700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46" name="Google Shape;246;p50"/>
          <p:cNvSpPr/>
          <p:nvPr/>
        </p:nvSpPr>
        <p:spPr>
          <a:xfrm>
            <a:off x="1320727" y="3927445"/>
            <a:ext cx="1396924" cy="4493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70000"/>
              </a:lnSpc>
              <a:spcBef>
                <a:spcPts val="0"/>
              </a:spcBef>
              <a:spcAft>
                <a:spcPts val="0"/>
              </a:spcAft>
              <a:buNone/>
            </a:pPr>
            <a:r>
              <a:rPr b="0" i="0" lang="en-US" sz="1600" u="none" cap="none" strike="noStrike">
                <a:solidFill>
                  <a:srgbClr val="29754D"/>
                </a:solidFill>
                <a:latin typeface="Calibri"/>
                <a:ea typeface="Calibri"/>
                <a:cs typeface="Calibri"/>
                <a:sym typeface="Calibri"/>
              </a:rPr>
              <a:t>Botones menú de pantalla</a:t>
            </a:r>
            <a:endParaRPr b="0" i="0" sz="1600" u="none" cap="none" strike="noStrike">
              <a:solidFill>
                <a:srgbClr val="29754D"/>
              </a:solidFill>
              <a:latin typeface="Calibri"/>
              <a:ea typeface="Calibri"/>
              <a:cs typeface="Calibri"/>
              <a:sym typeface="Calibri"/>
            </a:endParaRPr>
          </a:p>
        </p:txBody>
      </p:sp>
      <p:sp>
        <p:nvSpPr>
          <p:cNvPr id="247" name="Google Shape;247;p50"/>
          <p:cNvSpPr/>
          <p:nvPr/>
        </p:nvSpPr>
        <p:spPr>
          <a:xfrm>
            <a:off x="6662904" y="3978251"/>
            <a:ext cx="1464654" cy="23596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lnSpc>
                <a:spcPct val="50000"/>
              </a:lnSpc>
              <a:spcBef>
                <a:spcPts val="0"/>
              </a:spcBef>
              <a:spcAft>
                <a:spcPts val="0"/>
              </a:spcAft>
              <a:buNone/>
            </a:pPr>
            <a:r>
              <a:rPr b="0" i="0" lang="en-US" sz="1600" u="none" cap="none" strike="noStrike">
                <a:solidFill>
                  <a:srgbClr val="29754D"/>
                </a:solidFill>
                <a:latin typeface="Calibri"/>
                <a:ea typeface="Calibri"/>
                <a:cs typeface="Calibri"/>
                <a:sym typeface="Calibri"/>
              </a:rPr>
              <a:t>Botones menú</a:t>
            </a:r>
            <a:endParaRPr b="0" i="0" sz="1600" u="none" cap="none" strike="noStrike">
              <a:solidFill>
                <a:srgbClr val="29754D"/>
              </a:solidFill>
              <a:latin typeface="Calibri"/>
              <a:ea typeface="Calibri"/>
              <a:cs typeface="Calibri"/>
              <a:sym typeface="Calibri"/>
            </a:endParaRPr>
          </a:p>
        </p:txBody>
      </p:sp>
      <p:sp>
        <p:nvSpPr>
          <p:cNvPr id="248" name="Google Shape;248;p50"/>
          <p:cNvSpPr/>
          <p:nvPr/>
        </p:nvSpPr>
        <p:spPr>
          <a:xfrm>
            <a:off x="6696777" y="4596319"/>
            <a:ext cx="1464654" cy="8386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0" i="0" lang="en-US" sz="1500" u="none" cap="none" strike="noStrike">
                <a:solidFill>
                  <a:srgbClr val="29754D"/>
                </a:solidFill>
                <a:latin typeface="Calibri"/>
                <a:ea typeface="Calibri"/>
                <a:cs typeface="Calibri"/>
                <a:sym typeface="Calibri"/>
              </a:rPr>
              <a:t>Mandos relacionados con la sincronización</a:t>
            </a:r>
            <a:endParaRPr b="0" i="0" sz="1500" u="none" cap="none" strike="noStrike">
              <a:solidFill>
                <a:srgbClr val="29754D"/>
              </a:solidFill>
              <a:latin typeface="Calibri"/>
              <a:ea typeface="Calibri"/>
              <a:cs typeface="Calibri"/>
              <a:sym typeface="Calibri"/>
            </a:endParaRPr>
          </a:p>
        </p:txBody>
      </p:sp>
      <p:sp>
        <p:nvSpPr>
          <p:cNvPr id="249" name="Google Shape;249;p50"/>
          <p:cNvSpPr/>
          <p:nvPr/>
        </p:nvSpPr>
        <p:spPr>
          <a:xfrm>
            <a:off x="6696785" y="5688519"/>
            <a:ext cx="1464654" cy="8386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0" i="0" lang="en-US" sz="1500" u="none" cap="none" strike="noStrike">
                <a:solidFill>
                  <a:srgbClr val="29754D"/>
                </a:solidFill>
                <a:latin typeface="Calibri"/>
                <a:ea typeface="Calibri"/>
                <a:cs typeface="Calibri"/>
                <a:sym typeface="Calibri"/>
              </a:rPr>
              <a:t>Mandos relacionados con la escala horizontal </a:t>
            </a:r>
            <a:endParaRPr b="0" i="0" sz="1500" u="none" cap="none" strike="noStrike">
              <a:solidFill>
                <a:srgbClr val="29754D"/>
              </a:solidFill>
              <a:latin typeface="Calibri"/>
              <a:ea typeface="Calibri"/>
              <a:cs typeface="Calibri"/>
              <a:sym typeface="Calibri"/>
            </a:endParaRPr>
          </a:p>
        </p:txBody>
      </p:sp>
      <p:sp>
        <p:nvSpPr>
          <p:cNvPr id="250" name="Google Shape;250;p50"/>
          <p:cNvSpPr/>
          <p:nvPr/>
        </p:nvSpPr>
        <p:spPr>
          <a:xfrm>
            <a:off x="1532400" y="5392194"/>
            <a:ext cx="1185252" cy="83869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0" i="0" lang="en-US" sz="1500" u="none" cap="none" strike="noStrike">
                <a:solidFill>
                  <a:srgbClr val="29754D"/>
                </a:solidFill>
                <a:latin typeface="Calibri"/>
                <a:ea typeface="Calibri"/>
                <a:cs typeface="Calibri"/>
                <a:sym typeface="Calibri"/>
              </a:rPr>
              <a:t>Mandos relacionados con la escala vertical</a:t>
            </a:r>
            <a:endParaRPr b="0" i="0" sz="1500" u="none" cap="none" strike="noStrike">
              <a:solidFill>
                <a:srgbClr val="29754D"/>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51"/>
          <p:cNvSpPr/>
          <p:nvPr/>
        </p:nvSpPr>
        <p:spPr>
          <a:xfrm>
            <a:off x="508000" y="2425700"/>
            <a:ext cx="8470900" cy="42291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6" name="Google Shape;256;p51"/>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C73E32"/>
                </a:solidFill>
                <a:latin typeface="Calibri"/>
                <a:ea typeface="Calibri"/>
                <a:cs typeface="Calibri"/>
                <a:sym typeface="Calibri"/>
              </a:rPr>
              <a:t>OSCILOSCOPIO</a:t>
            </a:r>
            <a:endParaRPr b="1" i="0" sz="2800" u="none" cap="none" strike="noStrike">
              <a:solidFill>
                <a:srgbClr val="C73E32"/>
              </a:solidFill>
              <a:latin typeface="Calibri"/>
              <a:ea typeface="Calibri"/>
              <a:cs typeface="Calibri"/>
              <a:sym typeface="Calibri"/>
            </a:endParaRPr>
          </a:p>
        </p:txBody>
      </p:sp>
      <p:sp>
        <p:nvSpPr>
          <p:cNvPr id="257" name="Google Shape;257;p51"/>
          <p:cNvSpPr txBox="1"/>
          <p:nvPr/>
        </p:nvSpPr>
        <p:spPr>
          <a:xfrm>
            <a:off x="477567" y="1889880"/>
            <a:ext cx="6456633" cy="64629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¿Qué controles posee un osciloscopio típico?</a:t>
            </a:r>
            <a:endParaRPr/>
          </a:p>
          <a:p>
            <a:pPr indent="0" lvl="1" marL="12700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pic>
        <p:nvPicPr>
          <p:cNvPr id="258" name="Google Shape;258;p51"/>
          <p:cNvPicPr preferRelativeResize="0"/>
          <p:nvPr/>
        </p:nvPicPr>
        <p:blipFill rotWithShape="1">
          <a:blip r:embed="rId3">
            <a:alphaModFix/>
          </a:blip>
          <a:srcRect b="4550" l="0" r="0" t="3425"/>
          <a:stretch/>
        </p:blipFill>
        <p:spPr>
          <a:xfrm>
            <a:off x="946423" y="2802738"/>
            <a:ext cx="7640385" cy="3559962"/>
          </a:xfrm>
          <a:prstGeom prst="rect">
            <a:avLst/>
          </a:prstGeom>
          <a:noFill/>
          <a:ln>
            <a:noFill/>
          </a:ln>
        </p:spPr>
      </p:pic>
      <p:sp>
        <p:nvSpPr>
          <p:cNvPr id="259" name="Google Shape;259;p51"/>
          <p:cNvSpPr/>
          <p:nvPr/>
        </p:nvSpPr>
        <p:spPr>
          <a:xfrm>
            <a:off x="948200" y="2788694"/>
            <a:ext cx="2252200" cy="37446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200" u="none" cap="none" strike="noStrike">
                <a:solidFill>
                  <a:schemeClr val="dk1"/>
                </a:solidFill>
                <a:latin typeface="Calibri"/>
                <a:ea typeface="Calibri"/>
                <a:cs typeface="Calibri"/>
                <a:sym typeface="Calibri"/>
              </a:rPr>
              <a:t>ESCALA VERTICAL</a:t>
            </a:r>
            <a:endParaRPr b="1" i="0" sz="2200" u="none" cap="none" strike="noStrike">
              <a:solidFill>
                <a:schemeClr val="dk1"/>
              </a:solidFill>
              <a:latin typeface="Calibri"/>
              <a:ea typeface="Calibri"/>
              <a:cs typeface="Calibri"/>
              <a:sym typeface="Calibri"/>
            </a:endParaRPr>
          </a:p>
        </p:txBody>
      </p:sp>
      <p:sp>
        <p:nvSpPr>
          <p:cNvPr id="260" name="Google Shape;260;p51"/>
          <p:cNvSpPr/>
          <p:nvPr/>
        </p:nvSpPr>
        <p:spPr>
          <a:xfrm>
            <a:off x="458149" y="1002304"/>
            <a:ext cx="3747778" cy="271869"/>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400" u="none" cap="none" strike="noStrike">
                <a:solidFill>
                  <a:srgbClr val="29754D"/>
                </a:solidFill>
                <a:latin typeface="Calibri"/>
                <a:ea typeface="Calibri"/>
                <a:cs typeface="Calibri"/>
                <a:sym typeface="Calibri"/>
              </a:rPr>
              <a:t>PRINCIPIOS ELÉCTRICOS PARA LA MANTENCIÓN </a:t>
            </a:r>
            <a:endParaRPr b="1" i="0" sz="1400" u="none" cap="none" strike="noStrike">
              <a:solidFill>
                <a:srgbClr val="29754D"/>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2"/>
          <p:cNvSpPr/>
          <p:nvPr/>
        </p:nvSpPr>
        <p:spPr>
          <a:xfrm>
            <a:off x="508000" y="2425700"/>
            <a:ext cx="8470900" cy="42291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6" name="Google Shape;266;p52"/>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C73E32"/>
                </a:solidFill>
                <a:latin typeface="Calibri"/>
                <a:ea typeface="Calibri"/>
                <a:cs typeface="Calibri"/>
                <a:sym typeface="Calibri"/>
              </a:rPr>
              <a:t>OSCILOSCOPIO</a:t>
            </a:r>
            <a:endParaRPr b="1" i="0" sz="2800" u="none" cap="none" strike="noStrike">
              <a:solidFill>
                <a:srgbClr val="C73E32"/>
              </a:solidFill>
              <a:latin typeface="Calibri"/>
              <a:ea typeface="Calibri"/>
              <a:cs typeface="Calibri"/>
              <a:sym typeface="Calibri"/>
            </a:endParaRPr>
          </a:p>
        </p:txBody>
      </p:sp>
      <p:sp>
        <p:nvSpPr>
          <p:cNvPr id="267" name="Google Shape;267;p52"/>
          <p:cNvSpPr txBox="1"/>
          <p:nvPr/>
        </p:nvSpPr>
        <p:spPr>
          <a:xfrm>
            <a:off x="477567" y="1889880"/>
            <a:ext cx="6456633" cy="64629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¿Qué controles posee un osciloscopio típico?</a:t>
            </a:r>
            <a:endParaRPr/>
          </a:p>
          <a:p>
            <a:pPr indent="0" lvl="1" marL="12700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pic>
        <p:nvPicPr>
          <p:cNvPr id="268" name="Google Shape;268;p52"/>
          <p:cNvPicPr preferRelativeResize="0"/>
          <p:nvPr/>
        </p:nvPicPr>
        <p:blipFill rotWithShape="1">
          <a:blip r:embed="rId3">
            <a:alphaModFix/>
          </a:blip>
          <a:srcRect b="0" l="0" r="0" t="15284"/>
          <a:stretch/>
        </p:blipFill>
        <p:spPr>
          <a:xfrm>
            <a:off x="661988" y="3136900"/>
            <a:ext cx="8217891" cy="3426460"/>
          </a:xfrm>
          <a:prstGeom prst="rect">
            <a:avLst/>
          </a:prstGeom>
          <a:noFill/>
          <a:ln>
            <a:noFill/>
          </a:ln>
        </p:spPr>
      </p:pic>
      <p:sp>
        <p:nvSpPr>
          <p:cNvPr id="269" name="Google Shape;269;p52"/>
          <p:cNvSpPr/>
          <p:nvPr/>
        </p:nvSpPr>
        <p:spPr>
          <a:xfrm>
            <a:off x="935500" y="2750594"/>
            <a:ext cx="3890500" cy="37446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200" u="none" cap="none" strike="noStrike">
                <a:solidFill>
                  <a:schemeClr val="dk1"/>
                </a:solidFill>
                <a:latin typeface="Calibri"/>
                <a:ea typeface="Calibri"/>
                <a:cs typeface="Calibri"/>
                <a:sym typeface="Calibri"/>
              </a:rPr>
              <a:t>ESCALA HORIZONTAL</a:t>
            </a:r>
            <a:endParaRPr b="1" i="0" sz="2200" u="none" cap="none" strike="noStrike">
              <a:solidFill>
                <a:schemeClr val="dk1"/>
              </a:solidFill>
              <a:latin typeface="Calibri"/>
              <a:ea typeface="Calibri"/>
              <a:cs typeface="Calibri"/>
              <a:sym typeface="Calibri"/>
            </a:endParaRPr>
          </a:p>
        </p:txBody>
      </p:sp>
      <p:sp>
        <p:nvSpPr>
          <p:cNvPr id="270" name="Google Shape;270;p52"/>
          <p:cNvSpPr/>
          <p:nvPr/>
        </p:nvSpPr>
        <p:spPr>
          <a:xfrm>
            <a:off x="458149" y="1002304"/>
            <a:ext cx="3747778" cy="271869"/>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400" u="none" cap="none" strike="noStrike">
                <a:solidFill>
                  <a:srgbClr val="29754D"/>
                </a:solidFill>
                <a:latin typeface="Calibri"/>
                <a:ea typeface="Calibri"/>
                <a:cs typeface="Calibri"/>
                <a:sym typeface="Calibri"/>
              </a:rPr>
              <a:t>PRINCIPIOS ELÉCTRICOS PARA LA MANTENCIÓN </a:t>
            </a:r>
            <a:endParaRPr b="1" i="0" sz="1400" u="none" cap="none" strike="noStrike">
              <a:solidFill>
                <a:srgbClr val="29754D"/>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7"/>
          <p:cNvSpPr txBox="1"/>
          <p:nvPr/>
        </p:nvSpPr>
        <p:spPr>
          <a:xfrm>
            <a:off x="1139099" y="834800"/>
            <a:ext cx="6814275"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29754D"/>
                </a:solidFill>
                <a:latin typeface="Calibri"/>
                <a:ea typeface="Calibri"/>
                <a:cs typeface="Calibri"/>
                <a:sym typeface="Calibri"/>
              </a:rPr>
              <a:t>MÓDULO 4 </a:t>
            </a:r>
            <a:r>
              <a:rPr b="0" i="0" lang="en-US" sz="1200" u="none" cap="none" strike="noStrike">
                <a:solidFill>
                  <a:srgbClr val="29754D"/>
                </a:solidFill>
                <a:latin typeface="Calibri"/>
                <a:ea typeface="Calibri"/>
                <a:cs typeface="Calibri"/>
                <a:sym typeface="Calibri"/>
              </a:rPr>
              <a:t>| | MANTENIMIENTO DE  MÁQUINAS, EQUIPOS  Y SISTEMAS ELÉCTRICOS</a:t>
            </a:r>
            <a:endParaRPr b="0" i="0" sz="1200" u="none" cap="none" strike="noStrike">
              <a:solidFill>
                <a:srgbClr val="29754D"/>
              </a:solidFill>
              <a:latin typeface="Calibri"/>
              <a:ea typeface="Calibri"/>
              <a:cs typeface="Calibri"/>
              <a:sym typeface="Calibri"/>
            </a:endParaRPr>
          </a:p>
        </p:txBody>
      </p:sp>
      <p:sp>
        <p:nvSpPr>
          <p:cNvPr id="68" name="Google Shape;68;p37"/>
          <p:cNvSpPr/>
          <p:nvPr/>
        </p:nvSpPr>
        <p:spPr>
          <a:xfrm>
            <a:off x="240413" y="1775803"/>
            <a:ext cx="9346500" cy="5675922"/>
          </a:xfrm>
          <a:prstGeom prst="round1Rect">
            <a:avLst>
              <a:gd fmla="val 15350" name="adj"/>
            </a:avLst>
          </a:prstGeom>
          <a:solidFill>
            <a:srgbClr val="D6D6D6">
              <a:alpha val="2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9" name="Google Shape;69;p37"/>
          <p:cNvSpPr txBox="1"/>
          <p:nvPr/>
        </p:nvSpPr>
        <p:spPr>
          <a:xfrm>
            <a:off x="4670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pic>
        <p:nvPicPr>
          <p:cNvPr descr="Electricidad M4 A3 Instrumentación(PORTADILLA).png" id="70" name="Google Shape;70;p37"/>
          <p:cNvPicPr preferRelativeResize="0"/>
          <p:nvPr/>
        </p:nvPicPr>
        <p:blipFill rotWithShape="1">
          <a:blip r:embed="rId3">
            <a:alphaModFix/>
          </a:blip>
          <a:srcRect b="0" l="0" r="0" t="0"/>
          <a:stretch/>
        </p:blipFill>
        <p:spPr>
          <a:xfrm>
            <a:off x="4093443" y="2112243"/>
            <a:ext cx="5175192" cy="5175192"/>
          </a:xfrm>
          <a:prstGeom prst="rect">
            <a:avLst/>
          </a:prstGeom>
          <a:noFill/>
          <a:ln>
            <a:noFill/>
          </a:ln>
        </p:spPr>
      </p:pic>
      <p:sp>
        <p:nvSpPr>
          <p:cNvPr id="71" name="Google Shape;71;p37"/>
          <p:cNvSpPr txBox="1"/>
          <p:nvPr/>
        </p:nvSpPr>
        <p:spPr>
          <a:xfrm>
            <a:off x="467025" y="2425719"/>
            <a:ext cx="4884194"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800" u="none" cap="none" strike="noStrike">
                <a:solidFill>
                  <a:srgbClr val="29754D"/>
                </a:solidFill>
                <a:latin typeface="Calibri"/>
                <a:ea typeface="Calibri"/>
                <a:cs typeface="Calibri"/>
                <a:sym typeface="Calibri"/>
              </a:rPr>
              <a:t>INSTRUMENTACIÓN</a:t>
            </a:r>
            <a:endParaRPr/>
          </a:p>
          <a:p>
            <a:pPr indent="0" lvl="0" marL="0" marR="0" rtl="0" algn="l">
              <a:lnSpc>
                <a:spcPct val="80000"/>
              </a:lnSpc>
              <a:spcBef>
                <a:spcPts val="0"/>
              </a:spcBef>
              <a:spcAft>
                <a:spcPts val="0"/>
              </a:spcAft>
              <a:buClr>
                <a:srgbClr val="00B050"/>
              </a:buClr>
              <a:buSzPts val="4400"/>
              <a:buFont typeface="Trebuchet MS"/>
              <a:buNone/>
            </a:pPr>
            <a:r>
              <a:rPr b="0" i="0" lang="en-US" sz="3900" u="none" cap="none" strike="noStrike">
                <a:solidFill>
                  <a:srgbClr val="000000"/>
                </a:solidFill>
                <a:latin typeface="Calibri"/>
                <a:ea typeface="Calibri"/>
                <a:cs typeface="Calibri"/>
                <a:sym typeface="Calibri"/>
              </a:rPr>
              <a:t> </a:t>
            </a:r>
            <a:endParaRPr/>
          </a:p>
          <a:p>
            <a:pPr indent="0" lvl="0" marL="0" marR="0" rtl="0" algn="l">
              <a:lnSpc>
                <a:spcPct val="90000"/>
              </a:lnSpc>
              <a:spcBef>
                <a:spcPts val="0"/>
              </a:spcBef>
              <a:spcAft>
                <a:spcPts val="0"/>
              </a:spcAft>
              <a:buNone/>
            </a:pPr>
            <a:r>
              <a:t/>
            </a:r>
            <a:endParaRPr b="1" i="0" sz="3900" u="none" cap="none" strike="noStrike">
              <a:solidFill>
                <a:srgbClr val="29754D"/>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3"/>
          <p:cNvSpPr/>
          <p:nvPr/>
        </p:nvSpPr>
        <p:spPr>
          <a:xfrm>
            <a:off x="508000" y="2425700"/>
            <a:ext cx="8470900" cy="42291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6" name="Google Shape;276;p53"/>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C73E32"/>
                </a:solidFill>
                <a:latin typeface="Calibri"/>
                <a:ea typeface="Calibri"/>
                <a:cs typeface="Calibri"/>
                <a:sym typeface="Calibri"/>
              </a:rPr>
              <a:t>OSCILOSCOPIO</a:t>
            </a:r>
            <a:endParaRPr b="1" i="0" sz="2800" u="none" cap="none" strike="noStrike">
              <a:solidFill>
                <a:srgbClr val="C73E32"/>
              </a:solidFill>
              <a:latin typeface="Calibri"/>
              <a:ea typeface="Calibri"/>
              <a:cs typeface="Calibri"/>
              <a:sym typeface="Calibri"/>
            </a:endParaRPr>
          </a:p>
        </p:txBody>
      </p:sp>
      <p:sp>
        <p:nvSpPr>
          <p:cNvPr id="277" name="Google Shape;277;p53"/>
          <p:cNvSpPr txBox="1"/>
          <p:nvPr/>
        </p:nvSpPr>
        <p:spPr>
          <a:xfrm>
            <a:off x="477567" y="1889880"/>
            <a:ext cx="6456633" cy="64629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¿Qué controles posee un osciloscopio típico?</a:t>
            </a:r>
            <a:endParaRPr/>
          </a:p>
          <a:p>
            <a:pPr indent="0" lvl="1" marL="12700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p:txBody>
      </p:sp>
      <p:sp>
        <p:nvSpPr>
          <p:cNvPr id="278" name="Google Shape;278;p53"/>
          <p:cNvSpPr/>
          <p:nvPr/>
        </p:nvSpPr>
        <p:spPr>
          <a:xfrm>
            <a:off x="935500" y="2598194"/>
            <a:ext cx="2576050" cy="37446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200" u="none" cap="none" strike="noStrike">
                <a:solidFill>
                  <a:schemeClr val="dk1"/>
                </a:solidFill>
                <a:latin typeface="Calibri"/>
                <a:ea typeface="Calibri"/>
                <a:cs typeface="Calibri"/>
                <a:sym typeface="Calibri"/>
              </a:rPr>
              <a:t>SONDAS</a:t>
            </a:r>
            <a:endParaRPr b="1" i="0" sz="2200" u="none" cap="none" strike="noStrike">
              <a:solidFill>
                <a:schemeClr val="dk1"/>
              </a:solidFill>
              <a:latin typeface="Calibri"/>
              <a:ea typeface="Calibri"/>
              <a:cs typeface="Calibri"/>
              <a:sym typeface="Calibri"/>
            </a:endParaRPr>
          </a:p>
        </p:txBody>
      </p:sp>
      <p:pic>
        <p:nvPicPr>
          <p:cNvPr id="279" name="Google Shape;279;p53"/>
          <p:cNvPicPr preferRelativeResize="0"/>
          <p:nvPr/>
        </p:nvPicPr>
        <p:blipFill rotWithShape="1">
          <a:blip r:embed="rId3">
            <a:alphaModFix/>
          </a:blip>
          <a:srcRect b="510" l="1534" r="42767" t="13828"/>
          <a:stretch/>
        </p:blipFill>
        <p:spPr>
          <a:xfrm>
            <a:off x="939799" y="3009900"/>
            <a:ext cx="4174579" cy="3519859"/>
          </a:xfrm>
          <a:prstGeom prst="rect">
            <a:avLst/>
          </a:prstGeom>
          <a:noFill/>
          <a:ln>
            <a:noFill/>
          </a:ln>
        </p:spPr>
      </p:pic>
      <p:sp>
        <p:nvSpPr>
          <p:cNvPr id="280" name="Google Shape;280;p53"/>
          <p:cNvSpPr/>
          <p:nvPr/>
        </p:nvSpPr>
        <p:spPr>
          <a:xfrm>
            <a:off x="3614825" y="3041750"/>
            <a:ext cx="4767175" cy="369332"/>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Este osciloscopio tiene 2 canales CH1 y CH2. </a:t>
            </a:r>
            <a:endParaRPr b="0" i="0" sz="1800" u="none" cap="none" strike="noStrike">
              <a:solidFill>
                <a:srgbClr val="000000"/>
              </a:solidFill>
              <a:latin typeface="Arial"/>
              <a:ea typeface="Arial"/>
              <a:cs typeface="Arial"/>
              <a:sym typeface="Arial"/>
            </a:endParaRPr>
          </a:p>
        </p:txBody>
      </p:sp>
      <p:sp>
        <p:nvSpPr>
          <p:cNvPr id="281" name="Google Shape;281;p53"/>
          <p:cNvSpPr/>
          <p:nvPr/>
        </p:nvSpPr>
        <p:spPr>
          <a:xfrm>
            <a:off x="4084725" y="3600550"/>
            <a:ext cx="4767175" cy="646331"/>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C73E32"/>
                </a:solidFill>
                <a:latin typeface="Calibri"/>
                <a:ea typeface="Calibri"/>
                <a:cs typeface="Calibri"/>
                <a:sym typeface="Calibri"/>
              </a:rPr>
              <a:t>Muy importante, las masas de ambos canales están unida, es decir, comparten la misma masa.</a:t>
            </a:r>
            <a:endParaRPr b="0" i="0" sz="1800" u="none" cap="none" strike="noStrike">
              <a:solidFill>
                <a:srgbClr val="C73E32"/>
              </a:solidFill>
              <a:latin typeface="Arial"/>
              <a:ea typeface="Arial"/>
              <a:cs typeface="Arial"/>
              <a:sym typeface="Arial"/>
            </a:endParaRPr>
          </a:p>
        </p:txBody>
      </p:sp>
      <p:sp>
        <p:nvSpPr>
          <p:cNvPr id="282" name="Google Shape;282;p53"/>
          <p:cNvSpPr/>
          <p:nvPr/>
        </p:nvSpPr>
        <p:spPr>
          <a:xfrm>
            <a:off x="5265825" y="4832450"/>
            <a:ext cx="3306675" cy="1477328"/>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C73E32"/>
                </a:solidFill>
                <a:latin typeface="Calibri"/>
                <a:ea typeface="Calibri"/>
                <a:cs typeface="Calibri"/>
                <a:sym typeface="Calibri"/>
              </a:rPr>
              <a:t>Los dos cocodrilos deben conectarse en el mismo punto del circuito ya que de lo contrario</a:t>
            </a:r>
            <a:endParaRPr/>
          </a:p>
          <a:p>
            <a:pPr indent="0" lvl="0" marL="0" marR="0" rtl="0" algn="l">
              <a:lnSpc>
                <a:spcPct val="100000"/>
              </a:lnSpc>
              <a:spcBef>
                <a:spcPts val="0"/>
              </a:spcBef>
              <a:spcAft>
                <a:spcPts val="0"/>
              </a:spcAft>
              <a:buNone/>
            </a:pPr>
            <a:r>
              <a:rPr b="1" i="0" lang="en-US" sz="1800" u="sng" cap="none" strike="noStrike">
                <a:solidFill>
                  <a:srgbClr val="C73E32"/>
                </a:solidFill>
                <a:latin typeface="Calibri"/>
                <a:ea typeface="Calibri"/>
                <a:cs typeface="Calibri"/>
                <a:sym typeface="Calibri"/>
              </a:rPr>
              <a:t>cortocircuitarían</a:t>
            </a:r>
            <a:r>
              <a:rPr b="1" i="0" lang="en-US" sz="1800" u="none" cap="none" strike="noStrike">
                <a:solidFill>
                  <a:srgbClr val="C73E32"/>
                </a:solidFill>
                <a:latin typeface="Calibri"/>
                <a:ea typeface="Calibri"/>
                <a:cs typeface="Calibri"/>
                <a:sym typeface="Calibri"/>
              </a:rPr>
              <a:t> </a:t>
            </a:r>
            <a:r>
              <a:rPr b="0" i="0" lang="en-US" sz="1800" u="none" cap="none" strike="noStrike">
                <a:solidFill>
                  <a:srgbClr val="C73E32"/>
                </a:solidFill>
                <a:latin typeface="Calibri"/>
                <a:ea typeface="Calibri"/>
                <a:cs typeface="Calibri"/>
                <a:sym typeface="Calibri"/>
              </a:rPr>
              <a:t>los elementos que existiesen entre ellos.</a:t>
            </a:r>
            <a:endParaRPr b="0" i="0" sz="1800" u="none" cap="none" strike="noStrike">
              <a:solidFill>
                <a:srgbClr val="C73E32"/>
              </a:solidFill>
              <a:latin typeface="Arial"/>
              <a:ea typeface="Arial"/>
              <a:cs typeface="Arial"/>
              <a:sym typeface="Arial"/>
            </a:endParaRPr>
          </a:p>
        </p:txBody>
      </p:sp>
      <p:sp>
        <p:nvSpPr>
          <p:cNvPr id="283" name="Google Shape;283;p53"/>
          <p:cNvSpPr/>
          <p:nvPr/>
        </p:nvSpPr>
        <p:spPr>
          <a:xfrm rot="5400000">
            <a:off x="6540500" y="4368800"/>
            <a:ext cx="381000" cy="431800"/>
          </a:xfrm>
          <a:prstGeom prst="homePlate">
            <a:avLst>
              <a:gd fmla="val 50000"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84" name="Google Shape;284;p53"/>
          <p:cNvGrpSpPr/>
          <p:nvPr/>
        </p:nvGrpSpPr>
        <p:grpSpPr>
          <a:xfrm>
            <a:off x="3587750" y="3657600"/>
            <a:ext cx="480059" cy="449141"/>
            <a:chOff x="6559550" y="1397000"/>
            <a:chExt cx="533399" cy="499045"/>
          </a:xfrm>
        </p:grpSpPr>
        <p:sp>
          <p:nvSpPr>
            <p:cNvPr id="285" name="Google Shape;285;p53"/>
            <p:cNvSpPr/>
            <p:nvPr/>
          </p:nvSpPr>
          <p:spPr>
            <a:xfrm>
              <a:off x="6559550" y="1397000"/>
              <a:ext cx="482600" cy="488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86" name="Google Shape;286;p53"/>
            <p:cNvPicPr preferRelativeResize="0"/>
            <p:nvPr/>
          </p:nvPicPr>
          <p:blipFill rotWithShape="1">
            <a:blip r:embed="rId4">
              <a:alphaModFix/>
            </a:blip>
            <a:srcRect b="0" l="0" r="0" t="0"/>
            <a:stretch/>
          </p:blipFill>
          <p:spPr>
            <a:xfrm>
              <a:off x="6572954" y="1416050"/>
              <a:ext cx="519995" cy="479995"/>
            </a:xfrm>
            <a:prstGeom prst="rect">
              <a:avLst/>
            </a:prstGeom>
            <a:noFill/>
            <a:ln>
              <a:noFill/>
            </a:ln>
          </p:spPr>
        </p:pic>
      </p:grpSp>
      <p:sp>
        <p:nvSpPr>
          <p:cNvPr id="287" name="Google Shape;287;p53"/>
          <p:cNvSpPr/>
          <p:nvPr/>
        </p:nvSpPr>
        <p:spPr>
          <a:xfrm>
            <a:off x="458149" y="1002304"/>
            <a:ext cx="3747778" cy="271869"/>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400" u="none" cap="none" strike="noStrike">
                <a:solidFill>
                  <a:srgbClr val="29754D"/>
                </a:solidFill>
                <a:latin typeface="Calibri"/>
                <a:ea typeface="Calibri"/>
                <a:cs typeface="Calibri"/>
                <a:sym typeface="Calibri"/>
              </a:rPr>
              <a:t>PRINCIPIOS ELÉCTRICOS PARA LA MANTENCIÓN </a:t>
            </a:r>
            <a:endParaRPr b="1" i="0" sz="1400" u="none" cap="none" strike="noStrike">
              <a:solidFill>
                <a:srgbClr val="29754D"/>
              </a:solidFill>
              <a:latin typeface="Calibri"/>
              <a:ea typeface="Calibri"/>
              <a:cs typeface="Calibri"/>
              <a:sym typeface="Calibri"/>
            </a:endParaRPr>
          </a:p>
        </p:txBody>
      </p:sp>
      <p:sp>
        <p:nvSpPr>
          <p:cNvPr id="288" name="Google Shape;288;p53"/>
          <p:cNvSpPr/>
          <p:nvPr/>
        </p:nvSpPr>
        <p:spPr>
          <a:xfrm>
            <a:off x="3056163" y="4946750"/>
            <a:ext cx="1203324" cy="307777"/>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MASA (negro)</a:t>
            </a:r>
            <a:endParaRPr b="0" i="0" sz="1400" u="none" cap="none" strike="noStrike">
              <a:solidFill>
                <a:schemeClr val="dk1"/>
              </a:solidFill>
              <a:latin typeface="Arial"/>
              <a:ea typeface="Arial"/>
              <a:cs typeface="Arial"/>
              <a:sym typeface="Arial"/>
            </a:endParaRPr>
          </a:p>
        </p:txBody>
      </p:sp>
      <p:sp>
        <p:nvSpPr>
          <p:cNvPr id="289" name="Google Shape;289;p53"/>
          <p:cNvSpPr/>
          <p:nvPr/>
        </p:nvSpPr>
        <p:spPr>
          <a:xfrm>
            <a:off x="3056163" y="5759550"/>
            <a:ext cx="1203324" cy="307777"/>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MASA (negro)</a:t>
            </a:r>
            <a:endParaRPr b="0" i="0" sz="1400" u="none" cap="none" strike="noStrike">
              <a:solidFill>
                <a:schemeClr val="dk1"/>
              </a:solidFill>
              <a:latin typeface="Arial"/>
              <a:ea typeface="Arial"/>
              <a:cs typeface="Arial"/>
              <a:sym typeface="Arial"/>
            </a:endParaRPr>
          </a:p>
        </p:txBody>
      </p:sp>
      <p:sp>
        <p:nvSpPr>
          <p:cNvPr id="290" name="Google Shape;290;p53"/>
          <p:cNvSpPr/>
          <p:nvPr/>
        </p:nvSpPr>
        <p:spPr>
          <a:xfrm>
            <a:off x="3170463" y="6064350"/>
            <a:ext cx="1807937" cy="307777"/>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Terminal Activo (rojo)</a:t>
            </a:r>
            <a:endParaRPr b="0" i="0" sz="1400" u="none" cap="none" strike="noStrike">
              <a:solidFill>
                <a:schemeClr val="dk1"/>
              </a:solidFill>
              <a:latin typeface="Arial"/>
              <a:ea typeface="Arial"/>
              <a:cs typeface="Arial"/>
              <a:sym typeface="Arial"/>
            </a:endParaRPr>
          </a:p>
        </p:txBody>
      </p:sp>
      <p:sp>
        <p:nvSpPr>
          <p:cNvPr id="291" name="Google Shape;291;p53"/>
          <p:cNvSpPr/>
          <p:nvPr/>
        </p:nvSpPr>
        <p:spPr>
          <a:xfrm>
            <a:off x="3170463" y="5302350"/>
            <a:ext cx="1852387" cy="307777"/>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Terminal Activo (rojo)</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4"/>
          <p:cNvSpPr/>
          <p:nvPr/>
        </p:nvSpPr>
        <p:spPr>
          <a:xfrm>
            <a:off x="2540000" y="2209801"/>
            <a:ext cx="6489700" cy="3873499"/>
          </a:xfrm>
          <a:prstGeom prst="roundRect">
            <a:avLst>
              <a:gd fmla="val 8518"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97" name="Google Shape;297;p54"/>
          <p:cNvPicPr preferRelativeResize="0"/>
          <p:nvPr/>
        </p:nvPicPr>
        <p:blipFill rotWithShape="1">
          <a:blip r:embed="rId3">
            <a:alphaModFix/>
          </a:blip>
          <a:srcRect b="0" l="0" r="0" t="0"/>
          <a:stretch/>
        </p:blipFill>
        <p:spPr>
          <a:xfrm flipH="1">
            <a:off x="436399" y="3601330"/>
            <a:ext cx="3023096" cy="3173480"/>
          </a:xfrm>
          <a:prstGeom prst="rect">
            <a:avLst/>
          </a:prstGeom>
          <a:noFill/>
          <a:ln>
            <a:noFill/>
          </a:ln>
        </p:spPr>
      </p:pic>
      <p:sp>
        <p:nvSpPr>
          <p:cNvPr id="298" name="Google Shape;298;p54"/>
          <p:cNvSpPr txBox="1"/>
          <p:nvPr/>
        </p:nvSpPr>
        <p:spPr>
          <a:xfrm>
            <a:off x="2906848" y="2435592"/>
            <a:ext cx="5995800" cy="1782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Para visualizar de mejor forma los componentes de un osciloscopio veamos el siguiente video:</a:t>
            </a:r>
            <a:endParaRPr/>
          </a:p>
          <a:p>
            <a:pPr indent="0" lvl="0" marL="0" marR="0" rtl="0" algn="just">
              <a:lnSpc>
                <a:spcPct val="10000"/>
              </a:lnSpc>
              <a:spcBef>
                <a:spcPts val="0"/>
              </a:spcBef>
              <a:spcAft>
                <a:spcPts val="0"/>
              </a:spcAft>
              <a:buNone/>
            </a:pPr>
            <a:r>
              <a:rPr b="0" i="0" lang="en-US" sz="1800" u="none" cap="none" strike="noStrike">
                <a:solidFill>
                  <a:schemeClr val="dk1"/>
                </a:solidFill>
                <a:latin typeface="Calibri"/>
                <a:ea typeface="Calibri"/>
                <a:cs typeface="Calibri"/>
                <a:sym typeface="Calibri"/>
              </a:rPr>
              <a:t> </a:t>
            </a:r>
            <a:endParaRPr/>
          </a:p>
          <a:p>
            <a:pPr indent="0" lvl="0" marL="0" marR="0" rtl="0" algn="just">
              <a:lnSpc>
                <a:spcPct val="100000"/>
              </a:lnSpc>
              <a:spcBef>
                <a:spcPts val="0"/>
              </a:spcBef>
              <a:spcAft>
                <a:spcPts val="0"/>
              </a:spcAft>
              <a:buNone/>
            </a:pPr>
            <a:r>
              <a:rPr b="0" i="0" lang="en-US" sz="1800" u="sng" cap="none" strike="noStrike">
                <a:solidFill>
                  <a:schemeClr val="hlink"/>
                </a:solidFill>
                <a:latin typeface="Calibri"/>
                <a:ea typeface="Calibri"/>
                <a:cs typeface="Calibri"/>
                <a:sym typeface="Calibri"/>
                <a:hlinkClick r:id="rId4"/>
              </a:rPr>
              <a:t>https://www.youtube.com/watch?v=eaCGWRiaMUo</a:t>
            </a:r>
            <a:endParaRPr b="0" i="0" sz="1800" u="none" cap="none" strike="noStrike">
              <a:solidFill>
                <a:srgbClr val="C73E32"/>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9" name="Google Shape;299;p54"/>
          <p:cNvSpPr/>
          <p:nvPr/>
        </p:nvSpPr>
        <p:spPr>
          <a:xfrm>
            <a:off x="431800" y="1264791"/>
            <a:ext cx="8026400" cy="45136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2800" u="none" cap="none" strike="noStrike">
                <a:solidFill>
                  <a:srgbClr val="C73E32"/>
                </a:solidFill>
                <a:latin typeface="Calibri"/>
                <a:ea typeface="Calibri"/>
                <a:cs typeface="Calibri"/>
                <a:sym typeface="Calibri"/>
              </a:rPr>
              <a:t>OSCILOSCOPIO</a:t>
            </a:r>
            <a:endParaRPr b="1" i="0" sz="2800" u="none" cap="none" strike="noStrike">
              <a:solidFill>
                <a:srgbClr val="C73E32"/>
              </a:solidFill>
              <a:latin typeface="Calibri"/>
              <a:ea typeface="Calibri"/>
              <a:cs typeface="Calibri"/>
              <a:sym typeface="Calibri"/>
            </a:endParaRPr>
          </a:p>
        </p:txBody>
      </p:sp>
      <p:sp>
        <p:nvSpPr>
          <p:cNvPr id="300" name="Google Shape;300;p54"/>
          <p:cNvSpPr/>
          <p:nvPr/>
        </p:nvSpPr>
        <p:spPr>
          <a:xfrm>
            <a:off x="2714040" y="3625950"/>
            <a:ext cx="184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01" name="Google Shape;301;p54"/>
          <p:cNvPicPr preferRelativeResize="0"/>
          <p:nvPr/>
        </p:nvPicPr>
        <p:blipFill rotWithShape="1">
          <a:blip r:embed="rId5">
            <a:alphaModFix/>
          </a:blip>
          <a:srcRect b="0" l="0" r="0" t="0"/>
          <a:stretch/>
        </p:blipFill>
        <p:spPr>
          <a:xfrm>
            <a:off x="4014415" y="3628853"/>
            <a:ext cx="3848844" cy="2164975"/>
          </a:xfrm>
          <a:prstGeom prst="rect">
            <a:avLst/>
          </a:prstGeom>
          <a:noFill/>
          <a:ln>
            <a:noFill/>
          </a:ln>
        </p:spPr>
      </p:pic>
      <p:sp>
        <p:nvSpPr>
          <p:cNvPr id="302" name="Google Shape;302;p54"/>
          <p:cNvSpPr/>
          <p:nvPr/>
        </p:nvSpPr>
        <p:spPr>
          <a:xfrm>
            <a:off x="458149" y="1002304"/>
            <a:ext cx="3747778" cy="271869"/>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400" u="none" cap="none" strike="noStrike">
                <a:solidFill>
                  <a:srgbClr val="29754D"/>
                </a:solidFill>
                <a:latin typeface="Calibri"/>
                <a:ea typeface="Calibri"/>
                <a:cs typeface="Calibri"/>
                <a:sym typeface="Calibri"/>
              </a:rPr>
              <a:t>PRINCIPIOS ELÉCTRICOS PARA LA MANTENCIÓN </a:t>
            </a:r>
            <a:endParaRPr b="1" i="0" sz="1400" u="none" cap="none" strike="noStrike">
              <a:solidFill>
                <a:srgbClr val="29754D"/>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5"/>
          <p:cNvSpPr/>
          <p:nvPr/>
        </p:nvSpPr>
        <p:spPr>
          <a:xfrm>
            <a:off x="431800" y="1264791"/>
            <a:ext cx="8026400" cy="47701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000" u="none" cap="none" strike="noStrike">
                <a:solidFill>
                  <a:srgbClr val="29754D"/>
                </a:solidFill>
                <a:latin typeface="Calibri"/>
                <a:ea typeface="Calibri"/>
                <a:cs typeface="Calibri"/>
                <a:sym typeface="Calibri"/>
              </a:rPr>
              <a:t>INSTRUMENTACIÓN</a:t>
            </a:r>
            <a:endParaRPr b="1" i="0" sz="3000" u="none" cap="none" strike="noStrike">
              <a:solidFill>
                <a:srgbClr val="29754D"/>
              </a:solidFill>
              <a:latin typeface="Calibri"/>
              <a:ea typeface="Calibri"/>
              <a:cs typeface="Calibri"/>
              <a:sym typeface="Calibri"/>
            </a:endParaRPr>
          </a:p>
        </p:txBody>
      </p:sp>
      <p:sp>
        <p:nvSpPr>
          <p:cNvPr id="308" name="Google Shape;308;p55"/>
          <p:cNvSpPr/>
          <p:nvPr/>
        </p:nvSpPr>
        <p:spPr>
          <a:xfrm>
            <a:off x="482600" y="1949550"/>
            <a:ext cx="7670800" cy="36148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AMPERÍMETRO:</a:t>
            </a:r>
            <a:endParaRPr/>
          </a:p>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180000" lvl="0" marL="1800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Un amperímetro es un instrumento de medición que se utiliza para medir la corriente eléctrica que pasa por un circuito.</a:t>
            </a:r>
            <a:endParaRPr/>
          </a:p>
          <a:p>
            <a:pPr indent="-53000" lvl="0" marL="180000" marR="0" rtl="0" algn="l">
              <a:lnSpc>
                <a:spcPct val="50000"/>
              </a:lnSpc>
              <a:spcBef>
                <a:spcPts val="0"/>
              </a:spcBef>
              <a:spcAft>
                <a:spcPts val="0"/>
              </a:spcAft>
              <a:buClr>
                <a:srgbClr val="000000"/>
              </a:buClr>
              <a:buSzPts val="2000"/>
              <a:buFont typeface="Arial"/>
              <a:buNone/>
            </a:pPr>
            <a:r>
              <a:t/>
            </a:r>
            <a:endParaRPr b="0" i="0" sz="1800" u="none" cap="none" strike="noStrike">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Calibri"/>
                <a:ea typeface="Calibri"/>
                <a:cs typeface="Calibri"/>
                <a:sym typeface="Calibri"/>
              </a:rPr>
              <a:t>Según su construcción y mecanismo de funcionamiento, los amperímetros se dividen en los siguientes tipos</a:t>
            </a:r>
            <a:r>
              <a:rPr b="0" i="0" lang="en-US" sz="1800" u="none" cap="none" strike="noStrike">
                <a:solidFill>
                  <a:schemeClr val="dk1"/>
                </a:solidFill>
                <a:latin typeface="Calibri"/>
                <a:ea typeface="Calibri"/>
                <a:cs typeface="Calibri"/>
                <a:sym typeface="Calibri"/>
              </a:rPr>
              <a:t>:</a:t>
            </a:r>
            <a:endParaRPr/>
          </a:p>
          <a:p>
            <a:pPr indent="0" lvl="0" marL="114300" marR="0" rtl="0" algn="just">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just">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just">
              <a:lnSpc>
                <a:spcPct val="100000"/>
              </a:lnSpc>
              <a:spcBef>
                <a:spcPts val="0"/>
              </a:spcBef>
              <a:spcAft>
                <a:spcPts val="0"/>
              </a:spcAft>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sp>
        <p:nvSpPr>
          <p:cNvPr id="309" name="Google Shape;309;p55"/>
          <p:cNvSpPr/>
          <p:nvPr/>
        </p:nvSpPr>
        <p:spPr>
          <a:xfrm>
            <a:off x="683260" y="4254928"/>
            <a:ext cx="4066903" cy="20312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El funcionamiento de este tipo de amperímetros está basado en la aguja indicadora, la cual se detiene de manera analógica en el valor que se mida de la corriente en un circuito.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310" name="Google Shape;310;p55"/>
          <p:cNvGrpSpPr/>
          <p:nvPr/>
        </p:nvGrpSpPr>
        <p:grpSpPr>
          <a:xfrm>
            <a:off x="5113983" y="3779836"/>
            <a:ext cx="3622376" cy="3128963"/>
            <a:chOff x="5104159" y="3606800"/>
            <a:chExt cx="3822700" cy="3302000"/>
          </a:xfrm>
        </p:grpSpPr>
        <p:sp>
          <p:nvSpPr>
            <p:cNvPr id="311" name="Google Shape;311;p55"/>
            <p:cNvSpPr/>
            <p:nvPr/>
          </p:nvSpPr>
          <p:spPr>
            <a:xfrm>
              <a:off x="5104159" y="3606800"/>
              <a:ext cx="3822700" cy="33020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Amperímetro analógico" id="312" name="Google Shape;312;p55"/>
            <p:cNvPicPr preferRelativeResize="0"/>
            <p:nvPr/>
          </p:nvPicPr>
          <p:blipFill rotWithShape="1">
            <a:blip r:embed="rId3">
              <a:alphaModFix/>
            </a:blip>
            <a:srcRect b="8731" l="0" r="0" t="12365"/>
            <a:stretch/>
          </p:blipFill>
          <p:spPr>
            <a:xfrm>
              <a:off x="5463334" y="4025055"/>
              <a:ext cx="3172444" cy="2503142"/>
            </a:xfrm>
            <a:prstGeom prst="rect">
              <a:avLst/>
            </a:prstGeom>
            <a:noFill/>
            <a:ln>
              <a:noFill/>
            </a:ln>
          </p:spPr>
        </p:pic>
      </p:grpSp>
      <p:sp>
        <p:nvSpPr>
          <p:cNvPr id="313" name="Google Shape;313;p55"/>
          <p:cNvSpPr/>
          <p:nvPr/>
        </p:nvSpPr>
        <p:spPr>
          <a:xfrm>
            <a:off x="683260" y="4048773"/>
            <a:ext cx="3029858" cy="4257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000" u="none" cap="none" strike="noStrike">
                <a:solidFill>
                  <a:schemeClr val="dk1"/>
                </a:solidFill>
                <a:latin typeface="Calibri"/>
                <a:ea typeface="Calibri"/>
                <a:cs typeface="Calibri"/>
                <a:sym typeface="Calibri"/>
              </a:rPr>
              <a:t>Amperímetros analógicos </a:t>
            </a:r>
            <a:r>
              <a:rPr b="1" i="0" lang="en-US" sz="1400" u="none" cap="none" strike="noStrike">
                <a:solidFill>
                  <a:schemeClr val="dk1"/>
                </a:solidFill>
                <a:latin typeface="Calibri"/>
                <a:ea typeface="Calibri"/>
                <a:cs typeface="Calibri"/>
                <a:sym typeface="Calibri"/>
              </a:rPr>
              <a: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6"/>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319" name="Google Shape;319;p56"/>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AMPERÍMETRO ANALÓGICO:</a:t>
            </a:r>
            <a:endParaRPr/>
          </a:p>
        </p:txBody>
      </p:sp>
      <p:sp>
        <p:nvSpPr>
          <p:cNvPr id="320" name="Google Shape;320;p56"/>
          <p:cNvSpPr/>
          <p:nvPr/>
        </p:nvSpPr>
        <p:spPr>
          <a:xfrm>
            <a:off x="406400" y="2013050"/>
            <a:ext cx="7670800" cy="2768450"/>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180000" lvl="0" marL="1800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Para conectar un amperímetro analógico en un circuito eléctrico, </a:t>
            </a:r>
            <a:r>
              <a:rPr b="1" i="0" lang="en-US" sz="1800" u="none" cap="none" strike="noStrike">
                <a:solidFill>
                  <a:schemeClr val="dk1"/>
                </a:solidFill>
                <a:latin typeface="Calibri"/>
                <a:ea typeface="Calibri"/>
                <a:cs typeface="Calibri"/>
                <a:sym typeface="Calibri"/>
              </a:rPr>
              <a:t>es necesario primero abrir el circuito</a:t>
            </a:r>
            <a:r>
              <a:rPr b="0" i="0" lang="en-US" sz="1800" u="none" cap="none" strike="noStrike">
                <a:solidFill>
                  <a:schemeClr val="dk1"/>
                </a:solidFill>
                <a:latin typeface="Calibri"/>
                <a:ea typeface="Calibri"/>
                <a:cs typeface="Calibri"/>
                <a:sym typeface="Calibri"/>
              </a:rPr>
              <a:t> y colocar el amperímetro para que la corriente circule a través de este. Este procedimiento se llama </a:t>
            </a:r>
            <a:r>
              <a:rPr b="1" i="0" lang="en-US" sz="1800" u="none" cap="none" strike="noStrike">
                <a:solidFill>
                  <a:schemeClr val="dk1"/>
                </a:solidFill>
                <a:latin typeface="Calibri"/>
                <a:ea typeface="Calibri"/>
                <a:cs typeface="Calibri"/>
                <a:sym typeface="Calibri"/>
              </a:rPr>
              <a:t>conexión en serie</a:t>
            </a:r>
            <a:r>
              <a:rPr b="0" i="0" lang="en-US" sz="1800" u="none" cap="none" strike="noStrike">
                <a:solidFill>
                  <a:schemeClr val="dk1"/>
                </a:solidFill>
                <a:latin typeface="Calibri"/>
                <a:ea typeface="Calibri"/>
                <a:cs typeface="Calibri"/>
                <a:sym typeface="Calibri"/>
              </a:rPr>
              <a:t>. </a:t>
            </a:r>
            <a:endParaRPr/>
          </a:p>
          <a:p>
            <a:pPr indent="0" lvl="0" marL="114300" marR="0" rtl="0" algn="just">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just">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just">
              <a:lnSpc>
                <a:spcPct val="100000"/>
              </a:lnSpc>
              <a:spcBef>
                <a:spcPts val="0"/>
              </a:spcBef>
              <a:spcAft>
                <a:spcPts val="0"/>
              </a:spcAft>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sp>
        <p:nvSpPr>
          <p:cNvPr id="321" name="Google Shape;321;p56"/>
          <p:cNvSpPr/>
          <p:nvPr/>
        </p:nvSpPr>
        <p:spPr>
          <a:xfrm>
            <a:off x="508000" y="3467100"/>
            <a:ext cx="8521699" cy="312896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22" name="Google Shape;322;p56"/>
          <p:cNvPicPr preferRelativeResize="0"/>
          <p:nvPr/>
        </p:nvPicPr>
        <p:blipFill rotWithShape="1">
          <a:blip r:embed="rId3">
            <a:alphaModFix/>
          </a:blip>
          <a:srcRect b="0" l="0" r="0" t="0"/>
          <a:stretch/>
        </p:blipFill>
        <p:spPr>
          <a:xfrm>
            <a:off x="768440" y="3685044"/>
            <a:ext cx="3722477" cy="2618570"/>
          </a:xfrm>
          <a:prstGeom prst="rect">
            <a:avLst/>
          </a:prstGeom>
          <a:noFill/>
          <a:ln>
            <a:noFill/>
          </a:ln>
        </p:spPr>
      </p:pic>
      <p:pic>
        <p:nvPicPr>
          <p:cNvPr id="323" name="Google Shape;323;p56"/>
          <p:cNvPicPr preferRelativeResize="0"/>
          <p:nvPr/>
        </p:nvPicPr>
        <p:blipFill rotWithShape="1">
          <a:blip r:embed="rId4">
            <a:alphaModFix/>
          </a:blip>
          <a:srcRect b="0" l="4986" r="1424" t="0"/>
          <a:stretch/>
        </p:blipFill>
        <p:spPr>
          <a:xfrm>
            <a:off x="5118100" y="3843021"/>
            <a:ext cx="3848100" cy="24992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7"/>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329" name="Google Shape;329;p57"/>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AMPERÍMETRO DIGITAL:</a:t>
            </a:r>
            <a:endParaRPr b="1" i="0" sz="2800" u="none" cap="none" strike="noStrike">
              <a:solidFill>
                <a:srgbClr val="C73E32"/>
              </a:solidFill>
              <a:latin typeface="Calibri"/>
              <a:ea typeface="Calibri"/>
              <a:cs typeface="Calibri"/>
              <a:sym typeface="Calibri"/>
            </a:endParaRPr>
          </a:p>
        </p:txBody>
      </p:sp>
      <p:pic>
        <p:nvPicPr>
          <p:cNvPr descr="Multímetro Digital de Gancho Radox 535-366 ,medir corriente, medir ..." id="330" name="Google Shape;330;p57"/>
          <p:cNvPicPr preferRelativeResize="0"/>
          <p:nvPr/>
        </p:nvPicPr>
        <p:blipFill rotWithShape="1">
          <a:blip r:embed="rId3">
            <a:alphaModFix/>
          </a:blip>
          <a:srcRect b="0" l="0" r="0" t="0"/>
          <a:stretch/>
        </p:blipFill>
        <p:spPr>
          <a:xfrm>
            <a:off x="5083537" y="2253634"/>
            <a:ext cx="3972288" cy="4074142"/>
          </a:xfrm>
          <a:prstGeom prst="rect">
            <a:avLst/>
          </a:prstGeom>
          <a:noFill/>
          <a:ln>
            <a:noFill/>
          </a:ln>
        </p:spPr>
      </p:pic>
      <p:sp>
        <p:nvSpPr>
          <p:cNvPr id="331" name="Google Shape;331;p57"/>
          <p:cNvSpPr/>
          <p:nvPr/>
        </p:nvSpPr>
        <p:spPr>
          <a:xfrm>
            <a:off x="530860" y="2337228"/>
            <a:ext cx="4307840" cy="37671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En este caso, la medición se ve a través de una </a:t>
            </a:r>
            <a:r>
              <a:rPr b="1" i="0" lang="en-US" sz="1800" u="none" cap="none" strike="noStrike">
                <a:solidFill>
                  <a:schemeClr val="dk1"/>
                </a:solidFill>
                <a:latin typeface="Calibri"/>
                <a:ea typeface="Calibri"/>
                <a:cs typeface="Calibri"/>
                <a:sym typeface="Calibri"/>
              </a:rPr>
              <a:t>pantalla digital</a:t>
            </a:r>
            <a:r>
              <a:rPr b="0" i="0" lang="en-US" sz="1800" u="none" cap="none" strike="noStrike">
                <a:solidFill>
                  <a:schemeClr val="dk1"/>
                </a:solidFill>
                <a:latin typeface="Calibri"/>
                <a:ea typeface="Calibri"/>
                <a:cs typeface="Calibri"/>
                <a:sym typeface="Calibri"/>
              </a:rPr>
              <a:t> con valores numéricos, centésimas incluidas en varios casos.</a:t>
            </a:r>
            <a:endParaRPr b="0" i="0" sz="1800" u="none" cap="none" strike="noStrike">
              <a:solidFill>
                <a:schemeClr val="dk1"/>
              </a:solidFill>
              <a:latin typeface="Calibri"/>
              <a:ea typeface="Calibri"/>
              <a:cs typeface="Calibri"/>
              <a:sym typeface="Calibri"/>
            </a:endParaRPr>
          </a:p>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Los amperímetros digitales se pueden conectar en serie, al igual que los amperímetros analógicos o también, si se trata de un amperímetro de tenaza, se puede medir la corriente sin necesidad de abrir el circuito.</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2" name="Google Shape;332;p57"/>
          <p:cNvSpPr/>
          <p:nvPr/>
        </p:nvSpPr>
        <p:spPr>
          <a:xfrm>
            <a:off x="530860" y="2131073"/>
            <a:ext cx="2801180" cy="425758"/>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000" u="none" cap="none" strike="noStrike">
                <a:solidFill>
                  <a:schemeClr val="dk1"/>
                </a:solidFill>
                <a:latin typeface="Calibri"/>
                <a:ea typeface="Calibri"/>
                <a:cs typeface="Calibri"/>
                <a:sym typeface="Calibri"/>
              </a:rPr>
              <a:t>Amperímetros digitales </a:t>
            </a:r>
            <a:r>
              <a:rPr b="1" i="0" lang="en-US" sz="1400" u="none" cap="none" strike="noStrike">
                <a:solidFill>
                  <a:schemeClr val="dk1"/>
                </a:solidFill>
                <a:latin typeface="Calibri"/>
                <a:ea typeface="Calibri"/>
                <a:cs typeface="Calibri"/>
                <a:sym typeface="Calibri"/>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8"/>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338" name="Google Shape;338;p58"/>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AMPERÍMETRO</a:t>
            </a:r>
            <a:endParaRPr b="1" i="0" sz="2800" u="none" cap="none" strike="noStrike">
              <a:solidFill>
                <a:srgbClr val="C73E32"/>
              </a:solidFill>
              <a:latin typeface="Calibri"/>
              <a:ea typeface="Calibri"/>
              <a:cs typeface="Calibri"/>
              <a:sym typeface="Calibri"/>
            </a:endParaRPr>
          </a:p>
        </p:txBody>
      </p:sp>
      <p:sp>
        <p:nvSpPr>
          <p:cNvPr id="339" name="Google Shape;339;p58"/>
          <p:cNvSpPr/>
          <p:nvPr/>
        </p:nvSpPr>
        <p:spPr>
          <a:xfrm>
            <a:off x="429260" y="2248328"/>
            <a:ext cx="7914640" cy="1865085"/>
          </a:xfrm>
          <a:prstGeom prst="rect">
            <a:avLst/>
          </a:prstGeom>
          <a:noFill/>
          <a:ln>
            <a:noFill/>
          </a:ln>
        </p:spPr>
        <p:txBody>
          <a:bodyPr anchorCtr="0" anchor="t" bIns="45700" lIns="91425" spcFirstLastPara="1" rIns="91425" wrap="square" tIns="45700">
            <a:spAutoFit/>
          </a:bodyPr>
          <a:lstStyle/>
          <a:p>
            <a:pPr indent="-212400" lvl="0" marL="212400" marR="0" rtl="0" algn="l">
              <a:lnSpc>
                <a:spcPct val="11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Es importante considerar que tanto los amperímetros análogos como digitales </a:t>
            </a:r>
            <a:r>
              <a:rPr b="1" i="0" lang="en-US" sz="1800" u="none" cap="none" strike="noStrike">
                <a:solidFill>
                  <a:schemeClr val="dk1"/>
                </a:solidFill>
                <a:latin typeface="Calibri"/>
                <a:ea typeface="Calibri"/>
                <a:cs typeface="Calibri"/>
                <a:sym typeface="Calibri"/>
              </a:rPr>
              <a:t>usan diferentes escalas de medición </a:t>
            </a:r>
            <a:r>
              <a:rPr b="0" i="0" lang="en-US" sz="1800" u="none" cap="none" strike="noStrike">
                <a:solidFill>
                  <a:schemeClr val="dk1"/>
                </a:solidFill>
                <a:latin typeface="Calibri"/>
                <a:ea typeface="Calibri"/>
                <a:cs typeface="Calibri"/>
                <a:sym typeface="Calibri"/>
              </a:rPr>
              <a:t>y cuando no se tiene una estimación de cuanta corriente circula por el circuito, lo recomendable es ir de la escala mayor a la menor, hasta que el instrumento arroje una medición.</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340" name="Google Shape;340;p58"/>
          <p:cNvGrpSpPr/>
          <p:nvPr/>
        </p:nvGrpSpPr>
        <p:grpSpPr>
          <a:xfrm>
            <a:off x="558802" y="3746500"/>
            <a:ext cx="3631561" cy="2972515"/>
            <a:chOff x="558801" y="3746500"/>
            <a:chExt cx="3822700" cy="3128963"/>
          </a:xfrm>
        </p:grpSpPr>
        <p:sp>
          <p:nvSpPr>
            <p:cNvPr id="341" name="Google Shape;341;p58"/>
            <p:cNvSpPr/>
            <p:nvPr/>
          </p:nvSpPr>
          <p:spPr>
            <a:xfrm>
              <a:off x="558801" y="3746500"/>
              <a:ext cx="3822700" cy="312896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ELECALL 44C2 50uA Amperímetro Analógico medidor de Corriente DC ..." id="342" name="Google Shape;342;p58"/>
            <p:cNvPicPr preferRelativeResize="0"/>
            <p:nvPr/>
          </p:nvPicPr>
          <p:blipFill rotWithShape="1">
            <a:blip r:embed="rId3">
              <a:alphaModFix/>
            </a:blip>
            <a:srcRect b="0" l="0" r="0" t="0"/>
            <a:stretch/>
          </p:blipFill>
          <p:spPr>
            <a:xfrm>
              <a:off x="712312" y="3852318"/>
              <a:ext cx="3502824" cy="2892547"/>
            </a:xfrm>
            <a:prstGeom prst="rect">
              <a:avLst/>
            </a:prstGeom>
            <a:noFill/>
            <a:ln>
              <a:noFill/>
            </a:ln>
          </p:spPr>
        </p:pic>
      </p:grpSp>
      <p:grpSp>
        <p:nvGrpSpPr>
          <p:cNvPr id="343" name="Google Shape;343;p58"/>
          <p:cNvGrpSpPr/>
          <p:nvPr/>
        </p:nvGrpSpPr>
        <p:grpSpPr>
          <a:xfrm>
            <a:off x="4572002" y="3746500"/>
            <a:ext cx="3631561" cy="2972515"/>
            <a:chOff x="4851401" y="3746500"/>
            <a:chExt cx="3822700" cy="3128963"/>
          </a:xfrm>
        </p:grpSpPr>
        <p:sp>
          <p:nvSpPr>
            <p:cNvPr id="344" name="Google Shape;344;p58"/>
            <p:cNvSpPr/>
            <p:nvPr/>
          </p:nvSpPr>
          <p:spPr>
            <a:xfrm>
              <a:off x="4851401" y="3746500"/>
              <a:ext cx="3822700" cy="312896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Amperímetro Analógico Dc De Alta Calidad Yokogawa - Buy ..." id="345" name="Google Shape;345;p58"/>
            <p:cNvPicPr preferRelativeResize="0"/>
            <p:nvPr/>
          </p:nvPicPr>
          <p:blipFill rotWithShape="1">
            <a:blip r:embed="rId4">
              <a:alphaModFix/>
            </a:blip>
            <a:srcRect b="0" l="0" r="0" t="7811"/>
            <a:stretch/>
          </p:blipFill>
          <p:spPr>
            <a:xfrm>
              <a:off x="5090429" y="3911599"/>
              <a:ext cx="3320837" cy="2903535"/>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9"/>
          <p:cNvSpPr/>
          <p:nvPr/>
        </p:nvSpPr>
        <p:spPr>
          <a:xfrm>
            <a:off x="508000" y="3162300"/>
            <a:ext cx="3898898" cy="33020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1" name="Google Shape;351;p59"/>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352" name="Google Shape;352;p59"/>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AMPERÍMETRO</a:t>
            </a:r>
            <a:endParaRPr b="1" i="0" sz="2800" u="none" cap="none" strike="noStrike">
              <a:solidFill>
                <a:srgbClr val="C73E32"/>
              </a:solidFill>
              <a:latin typeface="Calibri"/>
              <a:ea typeface="Calibri"/>
              <a:cs typeface="Calibri"/>
              <a:sym typeface="Calibri"/>
            </a:endParaRPr>
          </a:p>
        </p:txBody>
      </p:sp>
      <p:sp>
        <p:nvSpPr>
          <p:cNvPr id="353" name="Google Shape;353;p59"/>
          <p:cNvSpPr/>
          <p:nvPr/>
        </p:nvSpPr>
        <p:spPr>
          <a:xfrm>
            <a:off x="429260" y="2248328"/>
            <a:ext cx="7914640" cy="1200288"/>
          </a:xfrm>
          <a:prstGeom prst="rect">
            <a:avLst/>
          </a:prstGeom>
          <a:noFill/>
          <a:ln>
            <a:noFill/>
          </a:ln>
        </p:spPr>
        <p:txBody>
          <a:bodyPr anchorCtr="0" anchor="t" bIns="45700" lIns="91425" spcFirstLastPara="1" rIns="91425" wrap="square" tIns="45700">
            <a:spAutoFit/>
          </a:bodyPr>
          <a:lstStyle/>
          <a:p>
            <a:pPr indent="-176400" lvl="0" marL="176400" marR="0" rtl="0" algn="just">
              <a:lnSpc>
                <a:spcPct val="100000"/>
              </a:lnSpc>
              <a:spcBef>
                <a:spcPts val="0"/>
              </a:spcBef>
              <a:spcAft>
                <a:spcPts val="0"/>
              </a:spcAft>
              <a:buClr>
                <a:schemeClr val="dk1"/>
              </a:buClr>
              <a:buSzPts val="1818"/>
              <a:buFont typeface="Arial"/>
              <a:buChar char="•"/>
            </a:pPr>
            <a:r>
              <a:rPr b="0" i="0" lang="en-US" sz="1800" u="none" cap="none" strike="noStrike">
                <a:solidFill>
                  <a:schemeClr val="dk1"/>
                </a:solidFill>
                <a:latin typeface="Calibri"/>
                <a:ea typeface="Calibri"/>
                <a:cs typeface="Calibri"/>
                <a:sym typeface="Calibri"/>
              </a:rPr>
              <a:t>También debemos considerar que los amperímetros discriminan entre </a:t>
            </a:r>
            <a:r>
              <a:rPr b="1" i="0" lang="en-US" sz="1800" u="none" cap="none" strike="noStrike">
                <a:solidFill>
                  <a:schemeClr val="dk1"/>
                </a:solidFill>
                <a:latin typeface="Calibri"/>
                <a:ea typeface="Calibri"/>
                <a:cs typeface="Calibri"/>
                <a:sym typeface="Calibri"/>
              </a:rPr>
              <a:t>corriente alterna y corriente continua</a:t>
            </a: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54" name="Google Shape;354;p59"/>
          <p:cNvSpPr/>
          <p:nvPr/>
        </p:nvSpPr>
        <p:spPr>
          <a:xfrm>
            <a:off x="4876802" y="3162300"/>
            <a:ext cx="3898898" cy="33020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5" name="Google Shape;355;p59"/>
          <p:cNvSpPr txBox="1"/>
          <p:nvPr/>
        </p:nvSpPr>
        <p:spPr>
          <a:xfrm>
            <a:off x="1493520" y="246559"/>
            <a:ext cx="11033760" cy="646290"/>
          </a:xfrm>
          <a:prstGeom prst="rect">
            <a:avLst/>
          </a:prstGeom>
          <a:noFill/>
          <a:ln>
            <a:noFill/>
          </a:ln>
        </p:spPr>
        <p:txBody>
          <a:bodyPr anchorCtr="0" anchor="t" bIns="45700" lIns="91425" spcFirstLastPara="1" rIns="91425" wrap="square" tIns="45700">
            <a:spAutoFit/>
          </a:bodyPr>
          <a:lstStyle/>
          <a:p>
            <a:pPr indent="0" lvl="0" marL="11430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1450" lvl="0" marL="400050" marR="0" rtl="0" algn="just">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MPERÍMETRO | Que es, para que sirve, como funciona y partes" id="356" name="Google Shape;356;p59"/>
          <p:cNvPicPr preferRelativeResize="0"/>
          <p:nvPr/>
        </p:nvPicPr>
        <p:blipFill rotWithShape="1">
          <a:blip r:embed="rId3">
            <a:alphaModFix/>
          </a:blip>
          <a:srcRect b="5258" l="12288" r="12566" t="9040"/>
          <a:stretch/>
        </p:blipFill>
        <p:spPr>
          <a:xfrm>
            <a:off x="647700" y="3238500"/>
            <a:ext cx="3634740" cy="3108960"/>
          </a:xfrm>
          <a:prstGeom prst="rect">
            <a:avLst/>
          </a:prstGeom>
          <a:noFill/>
          <a:ln>
            <a:noFill/>
          </a:ln>
        </p:spPr>
      </p:pic>
      <p:pic>
        <p:nvPicPr>
          <p:cNvPr descr="Instrumento Panel Amperímetro Analógico 60 x 47 mm - 100 mA cc ..." id="357" name="Google Shape;357;p59"/>
          <p:cNvPicPr preferRelativeResize="0"/>
          <p:nvPr/>
        </p:nvPicPr>
        <p:blipFill rotWithShape="1">
          <a:blip r:embed="rId4">
            <a:alphaModFix/>
          </a:blip>
          <a:srcRect b="7466" l="11999" r="8445" t="4138"/>
          <a:stretch/>
        </p:blipFill>
        <p:spPr>
          <a:xfrm>
            <a:off x="5003800" y="3275905"/>
            <a:ext cx="3695810" cy="30867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0"/>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363" name="Google Shape;363;p60"/>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AMPERÍMETRO</a:t>
            </a:r>
            <a:endParaRPr b="1" i="0" sz="2800" u="none" cap="none" strike="noStrike">
              <a:solidFill>
                <a:srgbClr val="C73E32"/>
              </a:solidFill>
              <a:latin typeface="Calibri"/>
              <a:ea typeface="Calibri"/>
              <a:cs typeface="Calibri"/>
              <a:sym typeface="Calibri"/>
            </a:endParaRPr>
          </a:p>
        </p:txBody>
      </p:sp>
      <p:sp>
        <p:nvSpPr>
          <p:cNvPr id="364" name="Google Shape;364;p60"/>
          <p:cNvSpPr/>
          <p:nvPr/>
        </p:nvSpPr>
        <p:spPr>
          <a:xfrm>
            <a:off x="429260" y="2159428"/>
            <a:ext cx="3812540" cy="3970278"/>
          </a:xfrm>
          <a:prstGeom prst="rect">
            <a:avLst/>
          </a:prstGeom>
          <a:noFill/>
          <a:ln>
            <a:noFill/>
          </a:ln>
        </p:spPr>
        <p:txBody>
          <a:bodyPr anchorCtr="0" anchor="t" bIns="45700" lIns="91425" spcFirstLastPara="1" rIns="91425" wrap="square" tIns="45700">
            <a:spAutoFit/>
          </a:bodyPr>
          <a:lstStyle/>
          <a:p>
            <a:pPr indent="-176400" lvl="0" marL="176400" marR="0" rtl="0" algn="just">
              <a:lnSpc>
                <a:spcPct val="100000"/>
              </a:lnSpc>
              <a:spcBef>
                <a:spcPts val="0"/>
              </a:spcBef>
              <a:spcAft>
                <a:spcPts val="0"/>
              </a:spcAft>
              <a:buClr>
                <a:schemeClr val="dk1"/>
              </a:buClr>
              <a:buSzPts val="1818"/>
              <a:buFont typeface="Arial"/>
              <a:buChar char="•"/>
            </a:pPr>
            <a:r>
              <a:rPr b="0" i="0" lang="en-US" sz="1800" u="none" cap="none" strike="noStrike">
                <a:solidFill>
                  <a:schemeClr val="dk1"/>
                </a:solidFill>
                <a:latin typeface="Calibri"/>
                <a:ea typeface="Calibri"/>
                <a:cs typeface="Calibri"/>
                <a:sym typeface="Calibri"/>
              </a:rPr>
              <a:t>En el caso de los amperímetros digitales podemos cambiar la escala mediante un selector que poseen la mayoría de los instrumentos.</a:t>
            </a:r>
            <a:endParaRPr b="0" i="0" sz="1800" u="none" cap="none" strike="noStrike">
              <a:solidFill>
                <a:schemeClr val="dk1"/>
              </a:solidFill>
              <a:latin typeface="Calibri"/>
              <a:ea typeface="Calibri"/>
              <a:cs typeface="Calibri"/>
              <a:sym typeface="Calibri"/>
            </a:endParaRPr>
          </a:p>
          <a:p>
            <a:pPr indent="-60957" lvl="0" marL="176400" marR="0" rtl="0" algn="just">
              <a:lnSpc>
                <a:spcPct val="100000"/>
              </a:lnSpc>
              <a:spcBef>
                <a:spcPts val="0"/>
              </a:spcBef>
              <a:spcAft>
                <a:spcPts val="0"/>
              </a:spcAft>
              <a:buClr>
                <a:schemeClr val="dk1"/>
              </a:buClr>
              <a:buSzPts val="1818"/>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just">
              <a:lnSpc>
                <a:spcPct val="100000"/>
              </a:lnSpc>
              <a:spcBef>
                <a:spcPts val="0"/>
              </a:spcBef>
              <a:spcAft>
                <a:spcPts val="0"/>
              </a:spcAft>
              <a:buClr>
                <a:schemeClr val="dk1"/>
              </a:buClr>
              <a:buSzPts val="1818"/>
              <a:buFont typeface="Arial"/>
              <a:buChar char="•"/>
            </a:pPr>
            <a:r>
              <a:rPr b="0" i="0" lang="en-US" sz="1800" u="none" cap="none" strike="noStrike">
                <a:solidFill>
                  <a:schemeClr val="dk1"/>
                </a:solidFill>
                <a:latin typeface="Calibri"/>
                <a:ea typeface="Calibri"/>
                <a:cs typeface="Calibri"/>
                <a:sym typeface="Calibri"/>
              </a:rPr>
              <a:t>También se puede apreciar que los amperímetros de tenaza, por lo general, pueden realizar otro tipo de mediciones aparte de la corriente.</a:t>
            </a:r>
            <a:endParaRPr b="0" i="0" sz="1800" u="none" cap="none" strike="noStrike">
              <a:solidFill>
                <a:schemeClr val="dk1"/>
              </a:solidFill>
              <a:latin typeface="Calibri"/>
              <a:ea typeface="Calibri"/>
              <a:cs typeface="Calibri"/>
              <a:sym typeface="Calibri"/>
            </a:endParaRPr>
          </a:p>
          <a:p>
            <a:pPr indent="-60957" lvl="0" marL="176400" marR="0" rtl="0" algn="just">
              <a:lnSpc>
                <a:spcPct val="100000"/>
              </a:lnSpc>
              <a:spcBef>
                <a:spcPts val="0"/>
              </a:spcBef>
              <a:spcAft>
                <a:spcPts val="0"/>
              </a:spcAft>
              <a:buClr>
                <a:schemeClr val="dk1"/>
              </a:buClr>
              <a:buSzPts val="1818"/>
              <a:buFont typeface="Arial"/>
              <a:buNone/>
            </a:pPr>
            <a:r>
              <a:t/>
            </a:r>
            <a:endParaRPr b="0" i="0" sz="1800" u="none" cap="none" strike="noStrike">
              <a:solidFill>
                <a:schemeClr val="dk1"/>
              </a:solidFill>
              <a:latin typeface="Calibri"/>
              <a:ea typeface="Calibri"/>
              <a:cs typeface="Calibri"/>
              <a:sym typeface="Calibri"/>
            </a:endParaRPr>
          </a:p>
          <a:p>
            <a:pPr indent="-60957" lvl="0" marL="176400" marR="0" rtl="0" algn="just">
              <a:lnSpc>
                <a:spcPct val="100000"/>
              </a:lnSpc>
              <a:spcBef>
                <a:spcPts val="0"/>
              </a:spcBef>
              <a:spcAft>
                <a:spcPts val="0"/>
              </a:spcAft>
              <a:buClr>
                <a:schemeClr val="dk1"/>
              </a:buClr>
              <a:buSzPts val="1818"/>
              <a:buFont typeface="Arial"/>
              <a:buNone/>
            </a:pPr>
            <a:r>
              <a:t/>
            </a:r>
            <a:endParaRPr b="0" i="0" sz="1800" u="none" cap="none" strike="noStrike">
              <a:solidFill>
                <a:schemeClr val="dk1"/>
              </a:solidFill>
              <a:latin typeface="Calibri"/>
              <a:ea typeface="Calibri"/>
              <a:cs typeface="Calibri"/>
              <a:sym typeface="Calibri"/>
            </a:endParaRPr>
          </a:p>
          <a:p>
            <a:pPr indent="-60957" lvl="0" marL="176400" marR="0" rtl="0" algn="just">
              <a:lnSpc>
                <a:spcPct val="100000"/>
              </a:lnSpc>
              <a:spcBef>
                <a:spcPts val="0"/>
              </a:spcBef>
              <a:spcAft>
                <a:spcPts val="0"/>
              </a:spcAft>
              <a:buClr>
                <a:schemeClr val="dk1"/>
              </a:buClr>
              <a:buSzPts val="1818"/>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65" name="Google Shape;365;p60"/>
          <p:cNvSpPr txBox="1"/>
          <p:nvPr/>
        </p:nvSpPr>
        <p:spPr>
          <a:xfrm>
            <a:off x="1493520" y="246559"/>
            <a:ext cx="11033760" cy="646290"/>
          </a:xfrm>
          <a:prstGeom prst="rect">
            <a:avLst/>
          </a:prstGeom>
          <a:noFill/>
          <a:ln>
            <a:noFill/>
          </a:ln>
        </p:spPr>
        <p:txBody>
          <a:bodyPr anchorCtr="0" anchor="t" bIns="45700" lIns="91425" spcFirstLastPara="1" rIns="91425" wrap="square" tIns="45700">
            <a:spAutoFit/>
          </a:bodyPr>
          <a:lstStyle/>
          <a:p>
            <a:pPr indent="0" lvl="0" marL="11430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1450" lvl="0" marL="400050" marR="0" rtl="0" algn="just">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p60"/>
          <p:cNvSpPr txBox="1"/>
          <p:nvPr/>
        </p:nvSpPr>
        <p:spPr>
          <a:xfrm>
            <a:off x="1010557" y="4068564"/>
            <a:ext cx="4659086" cy="369291"/>
          </a:xfrm>
          <a:prstGeom prst="rect">
            <a:avLst/>
          </a:prstGeom>
          <a:noFill/>
          <a:ln>
            <a:noFill/>
          </a:ln>
        </p:spPr>
        <p:txBody>
          <a:bodyPr anchorCtr="0" anchor="t" bIns="45700" lIns="91425" spcFirstLastPara="1" rIns="91425" wrap="square" tIns="45700">
            <a:spAutoFit/>
          </a:bodyPr>
          <a:lstStyle/>
          <a:p>
            <a:pPr indent="-60957" lvl="0" marL="176400" marR="0" rtl="0" algn="just">
              <a:lnSpc>
                <a:spcPct val="100000"/>
              </a:lnSpc>
              <a:spcBef>
                <a:spcPts val="0"/>
              </a:spcBef>
              <a:spcAft>
                <a:spcPts val="0"/>
              </a:spcAft>
              <a:buClr>
                <a:schemeClr val="dk1"/>
              </a:buClr>
              <a:buSzPts val="1818"/>
              <a:buFont typeface="Arial"/>
              <a:buNone/>
            </a:pPr>
            <a:r>
              <a:t/>
            </a:r>
            <a:endParaRPr b="0" i="0" sz="1800" u="none" cap="none" strike="noStrike">
              <a:solidFill>
                <a:schemeClr val="dk1"/>
              </a:solidFill>
              <a:latin typeface="Calibri"/>
              <a:ea typeface="Calibri"/>
              <a:cs typeface="Calibri"/>
              <a:sym typeface="Calibri"/>
            </a:endParaRPr>
          </a:p>
        </p:txBody>
      </p:sp>
      <p:sp>
        <p:nvSpPr>
          <p:cNvPr id="367" name="Google Shape;367;p60"/>
          <p:cNvSpPr/>
          <p:nvPr/>
        </p:nvSpPr>
        <p:spPr>
          <a:xfrm>
            <a:off x="4428083" y="2247899"/>
            <a:ext cx="4715917" cy="3817647"/>
          </a:xfrm>
          <a:prstGeom prst="roundRect">
            <a:avLst>
              <a:gd fmla="val 5451" name="adj"/>
            </a:avLst>
          </a:prstGeom>
          <a:blipFill rotWithShape="1">
            <a:blip r:embed="rId3">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1"/>
          <p:cNvSpPr/>
          <p:nvPr/>
        </p:nvSpPr>
        <p:spPr>
          <a:xfrm>
            <a:off x="508000" y="3987800"/>
            <a:ext cx="3622376" cy="28066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3" name="Google Shape;373;p61"/>
          <p:cNvSpPr/>
          <p:nvPr/>
        </p:nvSpPr>
        <p:spPr>
          <a:xfrm>
            <a:off x="457200" y="1822550"/>
            <a:ext cx="8318500" cy="23221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VOLTÍMETRO:</a:t>
            </a:r>
            <a:endParaRPr/>
          </a:p>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212400" lvl="0" marL="2124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Un voltímetro es un instrumento de medición que se utiliza para medir la diferencia de potencial eléctrico, también conocido como voltaje, entre dos puntos en un circuito eléctrico.</a:t>
            </a:r>
            <a:endParaRPr/>
          </a:p>
          <a:p>
            <a:pPr indent="-98099" lvl="0" marL="212400" marR="0" rtl="0" algn="l">
              <a:lnSpc>
                <a:spcPct val="5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12400" lvl="0" marL="212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Al igual que los amperímetros podemos encontrar voltímetros análogos y digitales.</a:t>
            </a:r>
            <a:endParaRPr b="1" i="0" sz="24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sp>
        <p:nvSpPr>
          <p:cNvPr id="374" name="Google Shape;374;p61"/>
          <p:cNvSpPr/>
          <p:nvPr/>
        </p:nvSpPr>
        <p:spPr>
          <a:xfrm>
            <a:off x="4529783" y="3987800"/>
            <a:ext cx="3622376" cy="28066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heschen rectangular voltímetro analógico Medidor de panel Volt ..." id="375" name="Google Shape;375;p61"/>
          <p:cNvPicPr preferRelativeResize="0"/>
          <p:nvPr/>
        </p:nvPicPr>
        <p:blipFill rotWithShape="1">
          <a:blip r:embed="rId3">
            <a:alphaModFix/>
          </a:blip>
          <a:srcRect b="0" l="0" r="0" t="0"/>
          <a:stretch/>
        </p:blipFill>
        <p:spPr>
          <a:xfrm>
            <a:off x="978775" y="4055168"/>
            <a:ext cx="2587837" cy="2587837"/>
          </a:xfrm>
          <a:prstGeom prst="rect">
            <a:avLst/>
          </a:prstGeom>
          <a:noFill/>
          <a:ln>
            <a:noFill/>
          </a:ln>
        </p:spPr>
      </p:pic>
      <p:pic>
        <p:nvPicPr>
          <p:cNvPr descr="Voltímetro digital DP-72 72x72mm display led | precio en Adajusa" id="376" name="Google Shape;376;p61"/>
          <p:cNvPicPr preferRelativeResize="0"/>
          <p:nvPr/>
        </p:nvPicPr>
        <p:blipFill rotWithShape="1">
          <a:blip r:embed="rId4">
            <a:alphaModFix/>
          </a:blip>
          <a:srcRect b="9635" l="5774" r="7983" t="12316"/>
          <a:stretch/>
        </p:blipFill>
        <p:spPr>
          <a:xfrm>
            <a:off x="4948492" y="4178300"/>
            <a:ext cx="2798507" cy="2532533"/>
          </a:xfrm>
          <a:prstGeom prst="rect">
            <a:avLst/>
          </a:prstGeom>
          <a:noFill/>
          <a:ln>
            <a:noFill/>
          </a:ln>
        </p:spPr>
      </p:pic>
      <p:sp>
        <p:nvSpPr>
          <p:cNvPr id="377" name="Google Shape;377;p61"/>
          <p:cNvSpPr/>
          <p:nvPr/>
        </p:nvSpPr>
        <p:spPr>
          <a:xfrm>
            <a:off x="431800" y="1264791"/>
            <a:ext cx="8026400" cy="47701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000" u="none" cap="none" strike="noStrike">
                <a:solidFill>
                  <a:srgbClr val="29754D"/>
                </a:solidFill>
                <a:latin typeface="Calibri"/>
                <a:ea typeface="Calibri"/>
                <a:cs typeface="Calibri"/>
                <a:sym typeface="Calibri"/>
              </a:rPr>
              <a:t>INSTRUMENTACIÓN</a:t>
            </a:r>
            <a:endParaRPr b="1" i="0" sz="3000" u="none" cap="none" strike="noStrike">
              <a:solidFill>
                <a:srgbClr val="29754D"/>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2"/>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383" name="Google Shape;383;p62"/>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VOLTÍMETRO:</a:t>
            </a:r>
            <a:endParaRPr b="1" i="0" sz="2800" u="none" cap="none" strike="noStrike">
              <a:solidFill>
                <a:srgbClr val="C73E32"/>
              </a:solidFill>
              <a:latin typeface="Calibri"/>
              <a:ea typeface="Calibri"/>
              <a:cs typeface="Calibri"/>
              <a:sym typeface="Calibri"/>
            </a:endParaRPr>
          </a:p>
        </p:txBody>
      </p:sp>
      <p:sp>
        <p:nvSpPr>
          <p:cNvPr id="384" name="Google Shape;384;p62"/>
          <p:cNvSpPr/>
          <p:nvPr/>
        </p:nvSpPr>
        <p:spPr>
          <a:xfrm>
            <a:off x="406400" y="1873350"/>
            <a:ext cx="7670800" cy="3876446"/>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212400" lvl="0" marL="212400" marR="0" rtl="0" algn="just">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Para conectar un voltímetro analógico o digital en un circuito eléctrico, </a:t>
            </a:r>
            <a:r>
              <a:rPr b="1" i="0" lang="en-US" sz="1800" u="none" cap="none" strike="noStrike">
                <a:solidFill>
                  <a:schemeClr val="dk1"/>
                </a:solidFill>
                <a:latin typeface="Calibri"/>
                <a:ea typeface="Calibri"/>
                <a:cs typeface="Calibri"/>
                <a:sym typeface="Calibri"/>
              </a:rPr>
              <a:t>NO es necesario abrir el circuito</a:t>
            </a:r>
            <a:r>
              <a:rPr b="0" i="0" lang="en-US" sz="1800" u="none" cap="none" strike="noStrike">
                <a:solidFill>
                  <a:schemeClr val="dk1"/>
                </a:solidFill>
                <a:latin typeface="Calibri"/>
                <a:ea typeface="Calibri"/>
                <a:cs typeface="Calibri"/>
                <a:sym typeface="Calibri"/>
              </a:rPr>
              <a:t>. Simplemente se colocan las tenazas del voltímetro en los nodos o puntos donde se desea medir la diferencia de potencial. Este procedimiento se llama conexión en paralelo. </a:t>
            </a:r>
            <a:endParaRPr b="0" i="0" sz="1800" u="none" cap="none" strike="noStrike">
              <a:solidFill>
                <a:srgbClr val="000000"/>
              </a:solidFill>
              <a:latin typeface="Calibri"/>
              <a:ea typeface="Calibri"/>
              <a:cs typeface="Calibri"/>
              <a:sym typeface="Calibri"/>
            </a:endParaRPr>
          </a:p>
          <a:p>
            <a:pPr indent="-85399" lvl="0" marL="212400" marR="0" rtl="0" algn="just">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98099" lvl="0" marL="212400" marR="0" rtl="0" algn="just">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98099" lvl="0" marL="212400" marR="0" rtl="0" algn="just">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114300" marR="0" rtl="0" algn="just">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just">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just">
              <a:lnSpc>
                <a:spcPct val="100000"/>
              </a:lnSpc>
              <a:spcBef>
                <a:spcPts val="0"/>
              </a:spcBef>
              <a:spcAft>
                <a:spcPts val="0"/>
              </a:spcAft>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sp>
        <p:nvSpPr>
          <p:cNvPr id="385" name="Google Shape;385;p62"/>
          <p:cNvSpPr/>
          <p:nvPr/>
        </p:nvSpPr>
        <p:spPr>
          <a:xfrm>
            <a:off x="508000" y="3467100"/>
            <a:ext cx="8521699" cy="312896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86" name="Google Shape;386;p62"/>
          <p:cNvPicPr preferRelativeResize="0"/>
          <p:nvPr/>
        </p:nvPicPr>
        <p:blipFill rotWithShape="1">
          <a:blip r:embed="rId3">
            <a:alphaModFix/>
          </a:blip>
          <a:srcRect b="0" l="0" r="0" t="0"/>
          <a:stretch/>
        </p:blipFill>
        <p:spPr>
          <a:xfrm>
            <a:off x="4894580" y="3900986"/>
            <a:ext cx="3862522" cy="2510640"/>
          </a:xfrm>
          <a:prstGeom prst="rect">
            <a:avLst/>
          </a:prstGeom>
          <a:noFill/>
          <a:ln>
            <a:noFill/>
          </a:ln>
        </p:spPr>
      </p:pic>
      <p:pic>
        <p:nvPicPr>
          <p:cNvPr id="387" name="Google Shape;387;p62"/>
          <p:cNvPicPr preferRelativeResize="0"/>
          <p:nvPr/>
        </p:nvPicPr>
        <p:blipFill rotWithShape="1">
          <a:blip r:embed="rId4">
            <a:alphaModFix/>
          </a:blip>
          <a:srcRect b="0" l="0" r="0" t="0"/>
          <a:stretch/>
        </p:blipFill>
        <p:spPr>
          <a:xfrm>
            <a:off x="660671" y="3718314"/>
            <a:ext cx="4094126" cy="24885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8"/>
          <p:cNvSpPr/>
          <p:nvPr/>
        </p:nvSpPr>
        <p:spPr>
          <a:xfrm>
            <a:off x="4664571" y="1607437"/>
            <a:ext cx="3070919" cy="5193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7" name="Google Shape;77;p38"/>
          <p:cNvSpPr/>
          <p:nvPr/>
        </p:nvSpPr>
        <p:spPr>
          <a:xfrm>
            <a:off x="1547597" y="1607437"/>
            <a:ext cx="3070919" cy="5193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8" name="Google Shape;78;p38"/>
          <p:cNvPicPr preferRelativeResize="0"/>
          <p:nvPr/>
        </p:nvPicPr>
        <p:blipFill rotWithShape="1">
          <a:blip r:embed="rId3">
            <a:alphaModFix/>
          </a:blip>
          <a:srcRect b="0" l="0" r="0" t="0"/>
          <a:stretch/>
        </p:blipFill>
        <p:spPr>
          <a:xfrm>
            <a:off x="2745739" y="1242037"/>
            <a:ext cx="765041" cy="729458"/>
          </a:xfrm>
          <a:prstGeom prst="rect">
            <a:avLst/>
          </a:prstGeom>
          <a:noFill/>
          <a:ln>
            <a:noFill/>
          </a:ln>
        </p:spPr>
      </p:pic>
      <p:pic>
        <p:nvPicPr>
          <p:cNvPr id="79" name="Google Shape;79;p38"/>
          <p:cNvPicPr preferRelativeResize="0"/>
          <p:nvPr/>
        </p:nvPicPr>
        <p:blipFill rotWithShape="1">
          <a:blip r:embed="rId4">
            <a:alphaModFix/>
          </a:blip>
          <a:srcRect b="0" l="0" r="0" t="0"/>
          <a:stretch/>
        </p:blipFill>
        <p:spPr>
          <a:xfrm>
            <a:off x="5644282" y="1519193"/>
            <a:ext cx="3223256" cy="3035128"/>
          </a:xfrm>
          <a:prstGeom prst="rect">
            <a:avLst/>
          </a:prstGeom>
          <a:noFill/>
          <a:ln>
            <a:noFill/>
          </a:ln>
        </p:spPr>
      </p:pic>
      <p:sp>
        <p:nvSpPr>
          <p:cNvPr id="80" name="Google Shape;80;p38"/>
          <p:cNvSpPr txBox="1"/>
          <p:nvPr/>
        </p:nvSpPr>
        <p:spPr>
          <a:xfrm>
            <a:off x="4902666" y="2687777"/>
            <a:ext cx="2740958" cy="1341070"/>
          </a:xfrm>
          <a:prstGeom prst="rect">
            <a:avLst/>
          </a:prstGeom>
          <a:noFill/>
          <a:ln>
            <a:noFill/>
          </a:ln>
        </p:spPr>
        <p:txBody>
          <a:bodyPr anchorCtr="0" anchor="t" bIns="91425" lIns="91425" spcFirstLastPara="1" rIns="91425" wrap="square" tIns="91425">
            <a:noAutofit/>
          </a:bodyPr>
          <a:lstStyle/>
          <a:p>
            <a:pPr indent="-144000" lvl="0" marL="144000" marR="0" rtl="0" algn="l">
              <a:lnSpc>
                <a:spcPct val="110000"/>
              </a:lnSpc>
              <a:spcBef>
                <a:spcPts val="1200"/>
              </a:spcBef>
              <a:spcAft>
                <a:spcPts val="0"/>
              </a:spcAft>
              <a:buClr>
                <a:schemeClr val="dk1"/>
              </a:buClr>
              <a:buSzPts val="1400"/>
              <a:buFont typeface="Arial"/>
              <a:buChar char="•"/>
            </a:pPr>
            <a:r>
              <a:rPr b="0" i="0" lang="en-US" sz="1400" u="none" cap="none" strike="noStrike">
                <a:solidFill>
                  <a:srgbClr val="000000"/>
                </a:solidFill>
                <a:latin typeface="Calibri"/>
                <a:ea typeface="Calibri"/>
                <a:cs typeface="Calibri"/>
                <a:sym typeface="Calibri"/>
              </a:rPr>
              <a:t>Mide magnitudes y variables eléctricas de equipos y sistemas eléctricos, para determinar estados de funcionamiento anormales, de acuerdo a las especificaciones técnicas o las pautas de mantenimiento, considerando la normativa vigente.</a:t>
            </a:r>
            <a:endParaRPr/>
          </a:p>
          <a:p>
            <a:pPr indent="-144000" lvl="0" marL="144000" marR="0" rtl="0" algn="l">
              <a:lnSpc>
                <a:spcPct val="110000"/>
              </a:lnSpc>
              <a:spcBef>
                <a:spcPts val="1200"/>
              </a:spcBef>
              <a:spcAft>
                <a:spcPts val="0"/>
              </a:spcAft>
              <a:buClr>
                <a:schemeClr val="dk1"/>
              </a:buClr>
              <a:buSzPts val="1400"/>
              <a:buFont typeface="Arial"/>
              <a:buChar char="•"/>
            </a:pPr>
            <a:r>
              <a:rPr b="0" i="0" lang="en-US" sz="1400" u="none" cap="none" strike="noStrike">
                <a:solidFill>
                  <a:srgbClr val="000000"/>
                </a:solidFill>
                <a:latin typeface="Calibri"/>
                <a:ea typeface="Calibri"/>
                <a:cs typeface="Calibri"/>
                <a:sym typeface="Calibri"/>
              </a:rPr>
              <a:t>Utiliza las herramientas aptas para el mantenimiento correctivo de equipos y sistemas eléctricos, de acuerdo a las recomendaciones y a las especificaciones técnicas de los fabricantes.</a:t>
            </a:r>
            <a:endParaRPr/>
          </a:p>
          <a:p>
            <a:pPr indent="-55100" lvl="0" marL="144000" marR="0" rtl="0" algn="l">
              <a:lnSpc>
                <a:spcPct val="110000"/>
              </a:lnSpc>
              <a:spcBef>
                <a:spcPts val="1200"/>
              </a:spcBef>
              <a:spcAft>
                <a:spcPts val="0"/>
              </a:spcAft>
              <a:buClr>
                <a:schemeClr val="dk1"/>
              </a:buClr>
              <a:buSzPts val="1400"/>
              <a:buFont typeface="Arial"/>
              <a:buNone/>
            </a:pPr>
            <a:r>
              <a:t/>
            </a:r>
            <a:endParaRPr b="0" i="0" sz="1400" u="none" cap="none" strike="noStrike">
              <a:solidFill>
                <a:srgbClr val="000000"/>
              </a:solidFill>
              <a:latin typeface="Calibri"/>
              <a:ea typeface="Calibri"/>
              <a:cs typeface="Calibri"/>
              <a:sym typeface="Calibri"/>
            </a:endParaRPr>
          </a:p>
          <a:p>
            <a:pPr indent="-55100" lvl="0" marL="144000" marR="0" rtl="0" algn="l">
              <a:lnSpc>
                <a:spcPct val="0"/>
              </a:lnSpc>
              <a:spcBef>
                <a:spcPts val="1200"/>
              </a:spcBef>
              <a:spcAft>
                <a:spcPts val="0"/>
              </a:spcAft>
              <a:buClr>
                <a:schemeClr val="dk1"/>
              </a:buClr>
              <a:buSzPts val="1400"/>
              <a:buFont typeface="Arial"/>
              <a:buNone/>
            </a:pPr>
            <a:r>
              <a:t/>
            </a:r>
            <a:endParaRPr b="0" i="0" sz="1400" u="none" cap="none" strike="noStrike">
              <a:solidFill>
                <a:srgbClr val="000000"/>
              </a:solidFill>
              <a:latin typeface="Calibri"/>
              <a:ea typeface="Calibri"/>
              <a:cs typeface="Calibri"/>
              <a:sym typeface="Calibri"/>
            </a:endParaRPr>
          </a:p>
          <a:p>
            <a:pPr indent="-144000" lvl="0" marL="144000" marR="0" rtl="0" algn="l">
              <a:lnSpc>
                <a:spcPct val="115000"/>
              </a:lnSpc>
              <a:spcBef>
                <a:spcPts val="1000"/>
              </a:spcBef>
              <a:spcAft>
                <a:spcPts val="0"/>
              </a:spcAft>
              <a:buNone/>
            </a:pPr>
            <a:r>
              <a:t/>
            </a:r>
            <a:endParaRPr b="0" i="0" sz="1400" u="none" cap="none" strike="noStrike">
              <a:solidFill>
                <a:srgbClr val="000000"/>
              </a:solidFill>
              <a:latin typeface="Calibri"/>
              <a:ea typeface="Calibri"/>
              <a:cs typeface="Calibri"/>
              <a:sym typeface="Calibri"/>
            </a:endParaRPr>
          </a:p>
          <a:p>
            <a:pPr indent="-144000" lvl="0" marL="144000" marR="0" rtl="0" algn="l">
              <a:lnSpc>
                <a:spcPct val="110000"/>
              </a:lnSpc>
              <a:spcBef>
                <a:spcPts val="0"/>
              </a:spcBef>
              <a:spcAft>
                <a:spcPts val="0"/>
              </a:spcAft>
              <a:buNone/>
            </a:pPr>
            <a:br>
              <a:rPr b="0" i="0" lang="en-US" sz="1400" u="none" cap="none" strike="noStrike">
                <a:solidFill>
                  <a:srgbClr val="000000"/>
                </a:solidFill>
                <a:latin typeface="Calibri"/>
                <a:ea typeface="Calibri"/>
                <a:cs typeface="Calibri"/>
                <a:sym typeface="Calibri"/>
              </a:rPr>
            </a:br>
            <a:endParaRPr b="1" i="0" sz="1400" u="none" cap="none" strike="noStrike">
              <a:solidFill>
                <a:srgbClr val="76384D"/>
              </a:solidFill>
              <a:latin typeface="Calibri"/>
              <a:ea typeface="Calibri"/>
              <a:cs typeface="Calibri"/>
              <a:sym typeface="Calibri"/>
            </a:endParaRPr>
          </a:p>
        </p:txBody>
      </p:sp>
      <p:sp>
        <p:nvSpPr>
          <p:cNvPr id="81" name="Google Shape;81;p38"/>
          <p:cNvSpPr txBox="1"/>
          <p:nvPr/>
        </p:nvSpPr>
        <p:spPr>
          <a:xfrm>
            <a:off x="5046010" y="2195444"/>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pic>
        <p:nvPicPr>
          <p:cNvPr id="82" name="Google Shape;82;p38"/>
          <p:cNvPicPr preferRelativeResize="0"/>
          <p:nvPr/>
        </p:nvPicPr>
        <p:blipFill rotWithShape="1">
          <a:blip r:embed="rId5">
            <a:alphaModFix/>
          </a:blip>
          <a:srcRect b="0" l="0" r="0" t="0"/>
          <a:stretch/>
        </p:blipFill>
        <p:spPr>
          <a:xfrm flipH="1">
            <a:off x="-352416" y="1929975"/>
            <a:ext cx="3054031" cy="4190933"/>
          </a:xfrm>
          <a:prstGeom prst="rect">
            <a:avLst/>
          </a:prstGeom>
          <a:noFill/>
          <a:ln>
            <a:noFill/>
          </a:ln>
        </p:spPr>
      </p:pic>
      <p:sp>
        <p:nvSpPr>
          <p:cNvPr id="83" name="Google Shape;83;p38"/>
          <p:cNvSpPr txBox="1"/>
          <p:nvPr/>
        </p:nvSpPr>
        <p:spPr>
          <a:xfrm>
            <a:off x="1744100" y="2195444"/>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84" name="Google Shape;84;p38"/>
          <p:cNvSpPr txBox="1"/>
          <p:nvPr/>
        </p:nvSpPr>
        <p:spPr>
          <a:xfrm>
            <a:off x="1803264" y="2687777"/>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2100"/>
              </a:spcAft>
              <a:buNone/>
            </a:pPr>
            <a:r>
              <a:rPr b="0" i="0" lang="en-US" sz="1600" u="none" cap="none" strike="noStrike">
                <a:solidFill>
                  <a:srgbClr val="000000"/>
                </a:solidFill>
                <a:latin typeface="Calibri"/>
                <a:ea typeface="Calibri"/>
                <a:cs typeface="Calibri"/>
                <a:sym typeface="Calibri"/>
              </a:rPr>
              <a:t>Estaciones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de trabajo      </a:t>
            </a:r>
            <a:endParaRPr/>
          </a:p>
        </p:txBody>
      </p:sp>
      <p:pic>
        <p:nvPicPr>
          <p:cNvPr id="85" name="Google Shape;85;p38"/>
          <p:cNvPicPr preferRelativeResize="0"/>
          <p:nvPr/>
        </p:nvPicPr>
        <p:blipFill rotWithShape="1">
          <a:blip r:embed="rId6">
            <a:alphaModFix/>
          </a:blip>
          <a:srcRect b="0" l="0" r="0" t="0"/>
          <a:stretch/>
        </p:blipFill>
        <p:spPr>
          <a:xfrm>
            <a:off x="5862009" y="1242037"/>
            <a:ext cx="766449" cy="730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3"/>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393" name="Google Shape;393;p63"/>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VOLTÍMETRO:</a:t>
            </a:r>
            <a:endParaRPr b="1" i="0" sz="2800" u="none" cap="none" strike="noStrike">
              <a:solidFill>
                <a:srgbClr val="C73E32"/>
              </a:solidFill>
              <a:latin typeface="Calibri"/>
              <a:ea typeface="Calibri"/>
              <a:cs typeface="Calibri"/>
              <a:sym typeface="Calibri"/>
            </a:endParaRPr>
          </a:p>
        </p:txBody>
      </p:sp>
      <p:sp>
        <p:nvSpPr>
          <p:cNvPr id="394" name="Google Shape;394;p63"/>
          <p:cNvSpPr/>
          <p:nvPr/>
        </p:nvSpPr>
        <p:spPr>
          <a:xfrm>
            <a:off x="406400" y="1784450"/>
            <a:ext cx="7670800" cy="4153445"/>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212400" lvl="0" marL="2124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En el caso de los voltímetros, tanto análogo como digitales, también se debe tomar en cuanta la escala y si su diseño es para medir </a:t>
            </a:r>
            <a:r>
              <a:rPr b="1" i="0" lang="en-US" sz="1800" u="none" cap="none" strike="noStrike">
                <a:solidFill>
                  <a:schemeClr val="dk1"/>
                </a:solidFill>
                <a:latin typeface="Calibri"/>
                <a:ea typeface="Calibri"/>
                <a:cs typeface="Calibri"/>
                <a:sym typeface="Calibri"/>
              </a:rPr>
              <a:t>voltaje AC o CC</a:t>
            </a: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p>
            <a:pPr indent="-85399" lvl="0" marL="212400" marR="0" rtl="0" algn="l">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98099" lvl="0" marL="2124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98099" lvl="0" marL="2124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114300" marR="0" rtl="0" algn="l">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l">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l">
              <a:lnSpc>
                <a:spcPct val="100000"/>
              </a:lnSpc>
              <a:spcBef>
                <a:spcPts val="0"/>
              </a:spcBef>
              <a:spcAft>
                <a:spcPts val="0"/>
              </a:spcAft>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sp>
        <p:nvSpPr>
          <p:cNvPr id="395" name="Google Shape;395;p63"/>
          <p:cNvSpPr txBox="1"/>
          <p:nvPr/>
        </p:nvSpPr>
        <p:spPr>
          <a:xfrm>
            <a:off x="8437154" y="847517"/>
            <a:ext cx="3648892" cy="369291"/>
          </a:xfrm>
          <a:prstGeom prst="rect">
            <a:avLst/>
          </a:prstGeom>
          <a:noFill/>
          <a:ln>
            <a:noFill/>
          </a:ln>
        </p:spPr>
        <p:txBody>
          <a:bodyPr anchorCtr="0" anchor="t" bIns="45700" lIns="91425" spcFirstLastPara="1" rIns="91425" wrap="square" tIns="45700">
            <a:spAutoFit/>
          </a:bodyPr>
          <a:lstStyle/>
          <a:p>
            <a:pPr indent="-85399" lvl="0" marL="212400" marR="0" rtl="0" algn="just">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396" name="Google Shape;396;p63"/>
          <p:cNvSpPr/>
          <p:nvPr/>
        </p:nvSpPr>
        <p:spPr>
          <a:xfrm>
            <a:off x="571501" y="2870201"/>
            <a:ext cx="6526677" cy="3878174"/>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heschen rectangular voltímetro analógico Medidor de panel Volt ..." id="397" name="Google Shape;397;p63"/>
          <p:cNvPicPr preferRelativeResize="0"/>
          <p:nvPr/>
        </p:nvPicPr>
        <p:blipFill rotWithShape="1">
          <a:blip r:embed="rId3">
            <a:alphaModFix/>
          </a:blip>
          <a:srcRect b="0" l="0" r="0" t="0"/>
          <a:stretch/>
        </p:blipFill>
        <p:spPr>
          <a:xfrm>
            <a:off x="862244" y="3016239"/>
            <a:ext cx="1793184" cy="1793185"/>
          </a:xfrm>
          <a:prstGeom prst="rect">
            <a:avLst/>
          </a:prstGeom>
          <a:noFill/>
          <a:ln>
            <a:noFill/>
          </a:ln>
        </p:spPr>
      </p:pic>
      <p:pic>
        <p:nvPicPr>
          <p:cNvPr descr="heschen rectangular Voltímetro analógico panel V Voltaje Cuchillo ..." id="398" name="Google Shape;398;p63"/>
          <p:cNvPicPr preferRelativeResize="0"/>
          <p:nvPr/>
        </p:nvPicPr>
        <p:blipFill rotWithShape="1">
          <a:blip r:embed="rId4">
            <a:alphaModFix/>
          </a:blip>
          <a:srcRect b="0" l="0" r="0" t="0"/>
          <a:stretch/>
        </p:blipFill>
        <p:spPr>
          <a:xfrm>
            <a:off x="2874329" y="3141035"/>
            <a:ext cx="1813631" cy="1657285"/>
          </a:xfrm>
          <a:prstGeom prst="rect">
            <a:avLst/>
          </a:prstGeom>
          <a:noFill/>
          <a:ln>
            <a:noFill/>
          </a:ln>
        </p:spPr>
      </p:pic>
      <p:pic>
        <p:nvPicPr>
          <p:cNvPr id="399" name="Google Shape;399;p63"/>
          <p:cNvPicPr preferRelativeResize="0"/>
          <p:nvPr/>
        </p:nvPicPr>
        <p:blipFill rotWithShape="1">
          <a:blip r:embed="rId5">
            <a:alphaModFix/>
          </a:blip>
          <a:srcRect b="0" l="0" r="0" t="0"/>
          <a:stretch/>
        </p:blipFill>
        <p:spPr>
          <a:xfrm>
            <a:off x="1268846" y="5053728"/>
            <a:ext cx="2251102" cy="1332175"/>
          </a:xfrm>
          <a:prstGeom prst="rect">
            <a:avLst/>
          </a:prstGeom>
          <a:noFill/>
          <a:ln>
            <a:noFill/>
          </a:ln>
        </p:spPr>
      </p:pic>
      <p:pic>
        <p:nvPicPr>
          <p:cNvPr descr="Amperimetro Digital 96x96 600 VAC Larssystem" id="400" name="Google Shape;400;p63"/>
          <p:cNvPicPr preferRelativeResize="0"/>
          <p:nvPr/>
        </p:nvPicPr>
        <p:blipFill rotWithShape="1">
          <a:blip r:embed="rId6">
            <a:alphaModFix/>
          </a:blip>
          <a:srcRect b="0" l="0" r="0" t="0"/>
          <a:stretch/>
        </p:blipFill>
        <p:spPr>
          <a:xfrm>
            <a:off x="3976441" y="4848706"/>
            <a:ext cx="1718270" cy="1718271"/>
          </a:xfrm>
          <a:prstGeom prst="rect">
            <a:avLst/>
          </a:prstGeom>
          <a:noFill/>
          <a:ln>
            <a:noFill/>
          </a:ln>
        </p:spPr>
      </p:pic>
      <p:pic>
        <p:nvPicPr>
          <p:cNvPr id="401" name="Google Shape;401;p63"/>
          <p:cNvPicPr preferRelativeResize="0"/>
          <p:nvPr/>
        </p:nvPicPr>
        <p:blipFill rotWithShape="1">
          <a:blip r:embed="rId7">
            <a:alphaModFix/>
          </a:blip>
          <a:srcRect b="0" l="0" r="0" t="0"/>
          <a:stretch/>
        </p:blipFill>
        <p:spPr>
          <a:xfrm>
            <a:off x="4896431" y="3098028"/>
            <a:ext cx="1975364" cy="170198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4"/>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407" name="Google Shape;407;p64"/>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VOLTÍMETRO:</a:t>
            </a:r>
            <a:endParaRPr b="1" i="0" sz="2800" u="none" cap="none" strike="noStrike">
              <a:solidFill>
                <a:srgbClr val="C73E32"/>
              </a:solidFill>
              <a:latin typeface="Calibri"/>
              <a:ea typeface="Calibri"/>
              <a:cs typeface="Calibri"/>
              <a:sym typeface="Calibri"/>
            </a:endParaRPr>
          </a:p>
        </p:txBody>
      </p:sp>
      <p:sp>
        <p:nvSpPr>
          <p:cNvPr id="408" name="Google Shape;408;p64"/>
          <p:cNvSpPr/>
          <p:nvPr/>
        </p:nvSpPr>
        <p:spPr>
          <a:xfrm>
            <a:off x="406400" y="1873350"/>
            <a:ext cx="8483600" cy="4984442"/>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212400" lvl="0" marL="2124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Entonces si deseamos medir corriente y voltaje en un circuito debemos considerar que la corriente se mide en serie y el voltaje se mide en paralelo.</a:t>
            </a:r>
            <a:endParaRPr b="0" i="0" sz="1800" u="none" cap="none" strike="noStrike">
              <a:solidFill>
                <a:schemeClr val="dk1"/>
              </a:solidFill>
              <a:latin typeface="Calibri"/>
              <a:ea typeface="Calibri"/>
              <a:cs typeface="Calibri"/>
              <a:sym typeface="Calibri"/>
            </a:endParaRPr>
          </a:p>
          <a:p>
            <a:pPr indent="-85399" lvl="0" marL="212400" marR="0" rtl="0" algn="l">
              <a:lnSpc>
                <a:spcPct val="5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212400" lvl="0" marL="212400" marR="0" rtl="0" algn="l">
              <a:lnSpc>
                <a:spcPct val="10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Mantener esto presente para que en el laboratorio no se terminen quemando los amperímetros por conectarlos en paralelo.</a:t>
            </a:r>
            <a:endParaRPr b="0" i="0" sz="1800" u="none" cap="none" strike="noStrike">
              <a:solidFill>
                <a:schemeClr val="dk1"/>
              </a:solidFill>
              <a:latin typeface="Calibri"/>
              <a:ea typeface="Calibri"/>
              <a:cs typeface="Calibri"/>
              <a:sym typeface="Calibri"/>
            </a:endParaRPr>
          </a:p>
          <a:p>
            <a:pPr indent="-85399" lvl="0" marL="212400" marR="0" rtl="0" algn="just">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just">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just">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just">
              <a:lnSpc>
                <a:spcPct val="10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98099" lvl="0" marL="212400" marR="0" rtl="0" algn="just">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98099" lvl="0" marL="212400" marR="0" rtl="0" algn="just">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114300" marR="0" rtl="0" algn="just">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just">
              <a:lnSpc>
                <a:spcPct val="10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114300" marR="0" rtl="0" algn="just">
              <a:lnSpc>
                <a:spcPct val="100000"/>
              </a:lnSpc>
              <a:spcBef>
                <a:spcPts val="0"/>
              </a:spcBef>
              <a:spcAft>
                <a:spcPts val="0"/>
              </a:spcAft>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sp>
        <p:nvSpPr>
          <p:cNvPr id="409" name="Google Shape;409;p64"/>
          <p:cNvSpPr/>
          <p:nvPr/>
        </p:nvSpPr>
        <p:spPr>
          <a:xfrm>
            <a:off x="508000" y="3606801"/>
            <a:ext cx="8521699" cy="29718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10" name="Google Shape;410;p64"/>
          <p:cNvPicPr preferRelativeResize="0"/>
          <p:nvPr/>
        </p:nvPicPr>
        <p:blipFill rotWithShape="1">
          <a:blip r:embed="rId3">
            <a:alphaModFix/>
          </a:blip>
          <a:srcRect b="0" l="0" r="0" t="0"/>
          <a:stretch/>
        </p:blipFill>
        <p:spPr>
          <a:xfrm>
            <a:off x="944607" y="3933648"/>
            <a:ext cx="3979023" cy="2387414"/>
          </a:xfrm>
          <a:prstGeom prst="rect">
            <a:avLst/>
          </a:prstGeom>
          <a:noFill/>
          <a:ln>
            <a:noFill/>
          </a:ln>
        </p:spPr>
      </p:pic>
      <p:pic>
        <p:nvPicPr>
          <p:cNvPr descr="Memes De Jackie Chan! - Galeria: 59 Imagenes Graciosas" id="411" name="Google Shape;411;p64"/>
          <p:cNvPicPr preferRelativeResize="0"/>
          <p:nvPr/>
        </p:nvPicPr>
        <p:blipFill rotWithShape="1">
          <a:blip r:embed="rId4">
            <a:alphaModFix/>
          </a:blip>
          <a:srcRect b="0" l="0" r="0" t="9561"/>
          <a:stretch/>
        </p:blipFill>
        <p:spPr>
          <a:xfrm>
            <a:off x="5315819" y="3898900"/>
            <a:ext cx="3326828" cy="240701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5"/>
          <p:cNvSpPr/>
          <p:nvPr/>
        </p:nvSpPr>
        <p:spPr>
          <a:xfrm>
            <a:off x="4622800" y="2667001"/>
            <a:ext cx="4533899" cy="41910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7" name="Google Shape;417;p65"/>
          <p:cNvSpPr/>
          <p:nvPr/>
        </p:nvSpPr>
        <p:spPr>
          <a:xfrm>
            <a:off x="431800" y="1264791"/>
            <a:ext cx="8026400" cy="47701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000" u="none" cap="none" strike="noStrike">
                <a:solidFill>
                  <a:srgbClr val="29754D"/>
                </a:solidFill>
                <a:latin typeface="Calibri"/>
                <a:ea typeface="Calibri"/>
                <a:cs typeface="Calibri"/>
                <a:sym typeface="Calibri"/>
              </a:rPr>
              <a:t>INSTRUMENTACIÓN</a:t>
            </a:r>
            <a:endParaRPr b="1" i="0" sz="3000" u="none" cap="none" strike="noStrike">
              <a:solidFill>
                <a:srgbClr val="29754D"/>
              </a:solidFill>
              <a:latin typeface="Calibri"/>
              <a:ea typeface="Calibri"/>
              <a:cs typeface="Calibri"/>
              <a:sym typeface="Calibri"/>
            </a:endParaRPr>
          </a:p>
        </p:txBody>
      </p:sp>
      <p:sp>
        <p:nvSpPr>
          <p:cNvPr id="418" name="Google Shape;418;p65"/>
          <p:cNvSpPr/>
          <p:nvPr/>
        </p:nvSpPr>
        <p:spPr>
          <a:xfrm>
            <a:off x="482600" y="1860650"/>
            <a:ext cx="59817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419" name="Google Shape;419;p65"/>
          <p:cNvSpPr/>
          <p:nvPr/>
        </p:nvSpPr>
        <p:spPr>
          <a:xfrm>
            <a:off x="482600" y="2140050"/>
            <a:ext cx="4102100" cy="3761029"/>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5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198000" lvl="0" marL="198000" marR="0" rtl="0" algn="l">
              <a:lnSpc>
                <a:spcPct val="10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Un multímetro es un instrumento que permite medir directamente magnitudes eléctricas activas como corrientes y diferencia de potenciales o pasivas como resistencias, capacidades y otras. Las medidas pueden realizarse para corriente continua o alterna. </a:t>
            </a:r>
            <a:endParaRPr b="0" i="0" sz="1700" u="none" cap="none" strike="noStrike">
              <a:solidFill>
                <a:schemeClr val="dk1"/>
              </a:solidFill>
              <a:latin typeface="Calibri"/>
              <a:ea typeface="Calibri"/>
              <a:cs typeface="Calibri"/>
              <a:sym typeface="Calibri"/>
            </a:endParaRPr>
          </a:p>
          <a:p>
            <a:pPr indent="-71000" lvl="0" marL="198000" marR="0" rtl="0" algn="l">
              <a:lnSpc>
                <a:spcPct val="5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a:p>
            <a:pPr indent="-198000" lvl="0" marL="198000" marR="0" rtl="0" algn="l">
              <a:lnSpc>
                <a:spcPct val="10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Entonces como podemos apreciar, el multímetro reúne lo mejor de ambos mundos.</a:t>
            </a:r>
            <a:endParaRPr b="1" i="0" sz="24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grpSp>
        <p:nvGrpSpPr>
          <p:cNvPr id="420" name="Google Shape;420;p65"/>
          <p:cNvGrpSpPr/>
          <p:nvPr/>
        </p:nvGrpSpPr>
        <p:grpSpPr>
          <a:xfrm>
            <a:off x="4785591" y="2863849"/>
            <a:ext cx="4307609" cy="3810656"/>
            <a:chOff x="4709391" y="2901949"/>
            <a:chExt cx="4307609" cy="3810656"/>
          </a:xfrm>
        </p:grpSpPr>
        <p:pic>
          <p:nvPicPr>
            <p:cNvPr descr="85fc532461ea69c5e73e62eb8664b4c8.jpg" id="421" name="Google Shape;421;p65"/>
            <p:cNvPicPr preferRelativeResize="0"/>
            <p:nvPr/>
          </p:nvPicPr>
          <p:blipFill rotWithShape="1">
            <a:blip r:embed="rId3">
              <a:alphaModFix/>
            </a:blip>
            <a:srcRect b="0" l="0" r="0" t="0"/>
            <a:stretch/>
          </p:blipFill>
          <p:spPr>
            <a:xfrm>
              <a:off x="4709391" y="2901949"/>
              <a:ext cx="4244110" cy="3777258"/>
            </a:xfrm>
            <a:prstGeom prst="rect">
              <a:avLst/>
            </a:prstGeom>
            <a:noFill/>
            <a:ln>
              <a:noFill/>
            </a:ln>
          </p:spPr>
        </p:pic>
        <p:sp>
          <p:nvSpPr>
            <p:cNvPr id="422" name="Google Shape;422;p65"/>
            <p:cNvSpPr/>
            <p:nvPr/>
          </p:nvSpPr>
          <p:spPr>
            <a:xfrm>
              <a:off x="8103793" y="5122422"/>
              <a:ext cx="775622" cy="358432"/>
            </a:xfrm>
            <a:prstGeom prst="rect">
              <a:avLst/>
            </a:prstGeom>
            <a:solidFill>
              <a:schemeClr val="lt1"/>
            </a:solidFill>
            <a:ln>
              <a:noFill/>
            </a:ln>
          </p:spPr>
          <p:txBody>
            <a:bodyPr anchorCtr="0" anchor="t" bIns="46800" lIns="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Voltímetro</a:t>
              </a:r>
              <a:endParaRPr/>
            </a:p>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de alterna</a:t>
              </a:r>
              <a:endParaRPr b="1" i="0" sz="1050" u="none" cap="none" strike="noStrike">
                <a:solidFill>
                  <a:srgbClr val="000000"/>
                </a:solidFill>
                <a:latin typeface="Arial"/>
                <a:ea typeface="Arial"/>
                <a:cs typeface="Arial"/>
                <a:sym typeface="Arial"/>
              </a:endParaRPr>
            </a:p>
          </p:txBody>
        </p:sp>
        <p:sp>
          <p:nvSpPr>
            <p:cNvPr id="423" name="Google Shape;423;p65"/>
            <p:cNvSpPr/>
            <p:nvPr/>
          </p:nvSpPr>
          <p:spPr>
            <a:xfrm>
              <a:off x="8055113" y="4343489"/>
              <a:ext cx="775622" cy="358432"/>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Voltímetro</a:t>
              </a:r>
              <a:endParaRPr/>
            </a:p>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de continua</a:t>
              </a:r>
              <a:endParaRPr b="1" i="0" sz="1050" u="none" cap="none" strike="noStrike">
                <a:solidFill>
                  <a:srgbClr val="000000"/>
                </a:solidFill>
                <a:latin typeface="Arial"/>
                <a:ea typeface="Arial"/>
                <a:cs typeface="Arial"/>
                <a:sym typeface="Arial"/>
              </a:endParaRPr>
            </a:p>
          </p:txBody>
        </p:sp>
        <p:sp>
          <p:nvSpPr>
            <p:cNvPr id="424" name="Google Shape;424;p65"/>
            <p:cNvSpPr/>
            <p:nvPr/>
          </p:nvSpPr>
          <p:spPr>
            <a:xfrm>
              <a:off x="4740410" y="4502239"/>
              <a:ext cx="949187" cy="364844"/>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Amperímetro</a:t>
              </a:r>
              <a:endParaRPr/>
            </a:p>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de continua</a:t>
              </a:r>
              <a:endParaRPr b="1" i="0" sz="1050" u="none" cap="none" strike="noStrike">
                <a:solidFill>
                  <a:srgbClr val="000000"/>
                </a:solidFill>
                <a:latin typeface="Arial"/>
                <a:ea typeface="Arial"/>
                <a:cs typeface="Arial"/>
                <a:sym typeface="Arial"/>
              </a:endParaRPr>
            </a:p>
          </p:txBody>
        </p:sp>
        <p:sp>
          <p:nvSpPr>
            <p:cNvPr id="425" name="Google Shape;425;p65"/>
            <p:cNvSpPr/>
            <p:nvPr/>
          </p:nvSpPr>
          <p:spPr>
            <a:xfrm>
              <a:off x="4952075" y="4093722"/>
              <a:ext cx="640155" cy="229166"/>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Óhmetro</a:t>
              </a:r>
              <a:endParaRPr/>
            </a:p>
          </p:txBody>
        </p:sp>
        <p:sp>
          <p:nvSpPr>
            <p:cNvPr id="426" name="Google Shape;426;p65"/>
            <p:cNvSpPr/>
            <p:nvPr/>
          </p:nvSpPr>
          <p:spPr>
            <a:xfrm>
              <a:off x="4863178" y="3721191"/>
              <a:ext cx="809492" cy="229166"/>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Interruptor</a:t>
              </a:r>
              <a:endParaRPr/>
            </a:p>
          </p:txBody>
        </p:sp>
        <p:sp>
          <p:nvSpPr>
            <p:cNvPr id="427" name="Google Shape;427;p65"/>
            <p:cNvSpPr/>
            <p:nvPr/>
          </p:nvSpPr>
          <p:spPr>
            <a:xfrm>
              <a:off x="4990174" y="3333838"/>
              <a:ext cx="508923" cy="229166"/>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Display</a:t>
              </a:r>
              <a:endParaRPr b="1" i="0" sz="1050" u="none" cap="none" strike="noStrike">
                <a:solidFill>
                  <a:schemeClr val="dk1"/>
                </a:solidFill>
                <a:latin typeface="Calibri"/>
                <a:ea typeface="Calibri"/>
                <a:cs typeface="Calibri"/>
                <a:sym typeface="Calibri"/>
              </a:endParaRPr>
            </a:p>
          </p:txBody>
        </p:sp>
        <p:sp>
          <p:nvSpPr>
            <p:cNvPr id="428" name="Google Shape;428;p65"/>
            <p:cNvSpPr/>
            <p:nvPr/>
          </p:nvSpPr>
          <p:spPr>
            <a:xfrm>
              <a:off x="8271009" y="3867240"/>
              <a:ext cx="508923" cy="229166"/>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HFE</a:t>
              </a:r>
              <a:endParaRPr/>
            </a:p>
          </p:txBody>
        </p:sp>
        <p:sp>
          <p:nvSpPr>
            <p:cNvPr id="429" name="Google Shape;429;p65"/>
            <p:cNvSpPr/>
            <p:nvPr/>
          </p:nvSpPr>
          <p:spPr>
            <a:xfrm>
              <a:off x="4762500" y="5467439"/>
              <a:ext cx="831847" cy="358432"/>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r">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Amperímetro</a:t>
              </a:r>
              <a:endParaRPr/>
            </a:p>
            <a:p>
              <a:pPr indent="0" lvl="0" marL="0" marR="0" rtl="0" algn="r">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de alterna</a:t>
              </a:r>
              <a:endParaRPr b="1" i="0" sz="1050" u="none" cap="none" strike="noStrike">
                <a:solidFill>
                  <a:srgbClr val="000000"/>
                </a:solidFill>
                <a:latin typeface="Arial"/>
                <a:ea typeface="Arial"/>
                <a:cs typeface="Arial"/>
                <a:sym typeface="Arial"/>
              </a:endParaRPr>
            </a:p>
          </p:txBody>
        </p:sp>
        <p:sp>
          <p:nvSpPr>
            <p:cNvPr id="430" name="Google Shape;430;p65"/>
            <p:cNvSpPr/>
            <p:nvPr/>
          </p:nvSpPr>
          <p:spPr>
            <a:xfrm>
              <a:off x="5416550" y="6470739"/>
              <a:ext cx="1866900" cy="229166"/>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r">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Terminal y amperímetro</a:t>
              </a:r>
              <a:endParaRPr/>
            </a:p>
          </p:txBody>
        </p:sp>
        <p:sp>
          <p:nvSpPr>
            <p:cNvPr id="431" name="Google Shape;431;p65"/>
            <p:cNvSpPr/>
            <p:nvPr/>
          </p:nvSpPr>
          <p:spPr>
            <a:xfrm>
              <a:off x="7531100" y="6483439"/>
              <a:ext cx="1365250" cy="229166"/>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Terminal común</a:t>
              </a:r>
              <a:endParaRPr/>
            </a:p>
          </p:txBody>
        </p:sp>
        <p:sp>
          <p:nvSpPr>
            <p:cNvPr id="432" name="Google Shape;432;p65"/>
            <p:cNvSpPr/>
            <p:nvPr/>
          </p:nvSpPr>
          <p:spPr>
            <a:xfrm>
              <a:off x="8039100" y="5892889"/>
              <a:ext cx="977900" cy="358432"/>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Terminal</a:t>
              </a:r>
              <a:endParaRPr/>
            </a:p>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Voltios/ ohmios</a:t>
              </a:r>
              <a:endParaRPr/>
            </a:p>
          </p:txBody>
        </p:sp>
        <p:sp>
          <p:nvSpPr>
            <p:cNvPr id="433" name="Google Shape;433;p65"/>
            <p:cNvSpPr/>
            <p:nvPr/>
          </p:nvSpPr>
          <p:spPr>
            <a:xfrm>
              <a:off x="8127075" y="4817622"/>
              <a:ext cx="640155" cy="229166"/>
            </a:xfrm>
            <a:prstGeom prst="rect">
              <a:avLst/>
            </a:prstGeom>
            <a:solidFill>
              <a:schemeClr val="lt1"/>
            </a:solidFill>
            <a:ln>
              <a:noFill/>
            </a:ln>
          </p:spPr>
          <p:txBody>
            <a:bodyPr anchorCtr="0" anchor="t" bIns="46800" lIns="36000" spcFirstLastPara="1" rIns="36000" wrap="square" tIns="46800">
              <a:spAutoFit/>
            </a:bodyPr>
            <a:lstStyle/>
            <a:p>
              <a:pPr indent="0" lvl="0" marL="0" marR="0" rtl="0" algn="l">
                <a:lnSpc>
                  <a:spcPct val="80000"/>
                </a:lnSpc>
                <a:spcBef>
                  <a:spcPts val="0"/>
                </a:spcBef>
                <a:spcAft>
                  <a:spcPts val="0"/>
                </a:spcAft>
                <a:buNone/>
              </a:pPr>
              <a:r>
                <a:rPr b="1" i="0" lang="en-US" sz="1050" u="none" cap="none" strike="noStrike">
                  <a:solidFill>
                    <a:schemeClr val="dk1"/>
                  </a:solidFill>
                  <a:latin typeface="Calibri"/>
                  <a:ea typeface="Calibri"/>
                  <a:cs typeface="Calibri"/>
                  <a:sym typeface="Calibri"/>
                </a:rPr>
                <a:t>Selector</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6"/>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439" name="Google Shape;439;p66"/>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440" name="Google Shape;440;p66"/>
          <p:cNvSpPr/>
          <p:nvPr/>
        </p:nvSpPr>
        <p:spPr>
          <a:xfrm>
            <a:off x="406400" y="1924150"/>
            <a:ext cx="7696200" cy="1743554"/>
          </a:xfrm>
          <a:prstGeom prst="rect">
            <a:avLst/>
          </a:prstGeom>
          <a:noFill/>
          <a:ln>
            <a:noFill/>
          </a:ln>
        </p:spPr>
        <p:txBody>
          <a:bodyPr anchorCtr="0" anchor="t" bIns="45700" lIns="91425" spcFirstLastPara="1" rIns="91425" wrap="square" tIns="45700">
            <a:spAutoFit/>
          </a:bodyPr>
          <a:lstStyle/>
          <a:p>
            <a:pPr indent="-212400" lvl="0" marL="2124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Si bien debemos considerar que los multímetros cumplen múltiples funciones, para medir corriente o medir voltaje, se deben tener las mismos consideraciones que para los amperímetros y voltímetros.</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4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l">
              <a:lnSpc>
                <a:spcPct val="3333"/>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Calibri"/>
              <a:ea typeface="Calibri"/>
              <a:cs typeface="Calibri"/>
              <a:sym typeface="Calibri"/>
            </a:endParaRPr>
          </a:p>
        </p:txBody>
      </p:sp>
      <p:sp>
        <p:nvSpPr>
          <p:cNvPr id="441" name="Google Shape;441;p66"/>
          <p:cNvSpPr/>
          <p:nvPr/>
        </p:nvSpPr>
        <p:spPr>
          <a:xfrm>
            <a:off x="647701" y="3200400"/>
            <a:ext cx="5956300" cy="3378201"/>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42" name="Google Shape;442;p66"/>
          <p:cNvPicPr preferRelativeResize="0"/>
          <p:nvPr/>
        </p:nvPicPr>
        <p:blipFill rotWithShape="1">
          <a:blip r:embed="rId3">
            <a:alphaModFix/>
          </a:blip>
          <a:srcRect b="0" l="0" r="0" t="0"/>
          <a:stretch/>
        </p:blipFill>
        <p:spPr>
          <a:xfrm>
            <a:off x="1265776" y="3462213"/>
            <a:ext cx="4720151" cy="283209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7"/>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448" name="Google Shape;448;p67"/>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449" name="Google Shape;449;p67"/>
          <p:cNvSpPr/>
          <p:nvPr/>
        </p:nvSpPr>
        <p:spPr>
          <a:xfrm>
            <a:off x="406400" y="2076550"/>
            <a:ext cx="3009900" cy="1666867"/>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Si deseamos medir corriente con un multímetro, debemos </a:t>
            </a:r>
            <a:r>
              <a:rPr b="1" i="0" lang="en-US" sz="1700" u="none" cap="none" strike="noStrike">
                <a:solidFill>
                  <a:schemeClr val="dk1"/>
                </a:solidFill>
                <a:latin typeface="Calibri"/>
                <a:ea typeface="Calibri"/>
                <a:cs typeface="Calibri"/>
                <a:sym typeface="Calibri"/>
              </a:rPr>
              <a:t>conectar el instrumento en  serie (al menos que sea un multímetro de tenaza).</a:t>
            </a:r>
            <a:endParaRPr b="1" i="0" sz="1700" u="none" cap="none" strike="noStrike">
              <a:solidFill>
                <a:srgbClr val="C73E32"/>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24000" lvl="0" marL="176400" marR="0" rtl="0" algn="l">
              <a:lnSpc>
                <a:spcPct val="3333"/>
              </a:lnSpc>
              <a:spcBef>
                <a:spcPts val="0"/>
              </a:spcBef>
              <a:spcAft>
                <a:spcPts val="0"/>
              </a:spcAft>
              <a:buClr>
                <a:schemeClr val="dk1"/>
              </a:buClr>
              <a:buSzPts val="2400"/>
              <a:buFont typeface="Arial"/>
              <a:buNone/>
            </a:pPr>
            <a:r>
              <a:t/>
            </a:r>
            <a:endParaRPr b="1" i="0" sz="1800" u="none" cap="none" strike="noStrike">
              <a:solidFill>
                <a:schemeClr val="dk1"/>
              </a:solidFill>
              <a:latin typeface="Calibri"/>
              <a:ea typeface="Calibri"/>
              <a:cs typeface="Calibri"/>
              <a:sym typeface="Calibri"/>
            </a:endParaRPr>
          </a:p>
        </p:txBody>
      </p:sp>
      <p:sp>
        <p:nvSpPr>
          <p:cNvPr id="450" name="Google Shape;450;p67"/>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451" name="Google Shape;451;p67"/>
          <p:cNvSpPr/>
          <p:nvPr/>
        </p:nvSpPr>
        <p:spPr>
          <a:xfrm>
            <a:off x="3479800" y="2108199"/>
            <a:ext cx="5676899" cy="4025901"/>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Users/ivangonzalez/Desktop/IVAN G 2020/2020/DUOC/ARTES/pila.jpg" id="452" name="Google Shape;452;p67"/>
          <p:cNvPicPr preferRelativeResize="0"/>
          <p:nvPr/>
        </p:nvPicPr>
        <p:blipFill rotWithShape="1">
          <a:blip r:embed="rId3">
            <a:alphaModFix/>
          </a:blip>
          <a:srcRect b="0" l="0" r="0" t="0"/>
          <a:stretch/>
        </p:blipFill>
        <p:spPr>
          <a:xfrm>
            <a:off x="4127500" y="2502516"/>
            <a:ext cx="4559300" cy="34421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8"/>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458" name="Google Shape;458;p68"/>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459" name="Google Shape;459;p68"/>
          <p:cNvSpPr/>
          <p:nvPr/>
        </p:nvSpPr>
        <p:spPr>
          <a:xfrm>
            <a:off x="406400" y="2076550"/>
            <a:ext cx="3009900" cy="1954638"/>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Si deseamos medir voltaje con un multímetro, </a:t>
            </a:r>
            <a:r>
              <a:rPr b="1" i="0" lang="en-US" sz="1700" u="none" cap="none" strike="noStrike">
                <a:solidFill>
                  <a:schemeClr val="dk1"/>
                </a:solidFill>
                <a:latin typeface="Calibri"/>
                <a:ea typeface="Calibri"/>
                <a:cs typeface="Calibri"/>
                <a:sym typeface="Calibri"/>
              </a:rPr>
              <a:t>entonces debemos conectar las pinzas de nuestro instrumento </a:t>
            </a:r>
            <a:br>
              <a:rPr b="1" i="0" lang="en-US" sz="1700" u="none" cap="none" strike="noStrike">
                <a:solidFill>
                  <a:schemeClr val="dk1"/>
                </a:solidFill>
                <a:latin typeface="Calibri"/>
                <a:ea typeface="Calibri"/>
                <a:cs typeface="Calibri"/>
                <a:sym typeface="Calibri"/>
              </a:rPr>
            </a:br>
            <a:r>
              <a:rPr b="1" i="0" lang="en-US" sz="1700" u="none" cap="none" strike="noStrike">
                <a:solidFill>
                  <a:schemeClr val="dk1"/>
                </a:solidFill>
                <a:latin typeface="Calibri"/>
                <a:ea typeface="Calibri"/>
                <a:cs typeface="Calibri"/>
                <a:sym typeface="Calibri"/>
              </a:rPr>
              <a:t>en paralelo</a:t>
            </a:r>
            <a:r>
              <a:rPr b="0" i="0" lang="en-US" sz="1700" u="none" cap="none" strike="noStrike">
                <a:solidFill>
                  <a:schemeClr val="dk1"/>
                </a:solidFill>
                <a:latin typeface="Calibri"/>
                <a:ea typeface="Calibri"/>
                <a:cs typeface="Calibri"/>
                <a:sym typeface="Calibri"/>
              </a:rPr>
              <a:t>.</a:t>
            </a:r>
            <a:endParaRPr b="0" i="0" sz="17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24000" lvl="0" marL="176400" marR="0" rtl="0" algn="l">
              <a:lnSpc>
                <a:spcPct val="3333"/>
              </a:lnSpc>
              <a:spcBef>
                <a:spcPts val="0"/>
              </a:spcBef>
              <a:spcAft>
                <a:spcPts val="0"/>
              </a:spcAft>
              <a:buClr>
                <a:schemeClr val="dk1"/>
              </a:buClr>
              <a:buSzPts val="2400"/>
              <a:buFont typeface="Arial"/>
              <a:buNone/>
            </a:pPr>
            <a:r>
              <a:t/>
            </a:r>
            <a:endParaRPr b="1" i="0" sz="1800" u="none" cap="none" strike="noStrike">
              <a:solidFill>
                <a:schemeClr val="dk1"/>
              </a:solidFill>
              <a:latin typeface="Calibri"/>
              <a:ea typeface="Calibri"/>
              <a:cs typeface="Calibri"/>
              <a:sym typeface="Calibri"/>
            </a:endParaRPr>
          </a:p>
        </p:txBody>
      </p:sp>
      <p:sp>
        <p:nvSpPr>
          <p:cNvPr id="460" name="Google Shape;460;p68"/>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461" name="Google Shape;461;p68"/>
          <p:cNvSpPr/>
          <p:nvPr/>
        </p:nvSpPr>
        <p:spPr>
          <a:xfrm>
            <a:off x="3479800" y="2108199"/>
            <a:ext cx="5676899" cy="4495801"/>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MSM - Manual de Supervivencia Maker" id="462" name="Google Shape;462;p68"/>
          <p:cNvPicPr preferRelativeResize="0"/>
          <p:nvPr/>
        </p:nvPicPr>
        <p:blipFill rotWithShape="1">
          <a:blip r:embed="rId3">
            <a:alphaModFix/>
          </a:blip>
          <a:srcRect b="0" l="0" r="0" t="0"/>
          <a:stretch/>
        </p:blipFill>
        <p:spPr>
          <a:xfrm>
            <a:off x="3860527" y="2359890"/>
            <a:ext cx="4997366" cy="375741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9"/>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468" name="Google Shape;468;p69"/>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469" name="Google Shape;469;p69"/>
          <p:cNvSpPr/>
          <p:nvPr/>
        </p:nvSpPr>
        <p:spPr>
          <a:xfrm>
            <a:off x="406400" y="2076550"/>
            <a:ext cx="3009900" cy="2974917"/>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Además, aparte de poder medir corriente y voltaje los multímetros pueden medir otras variables.</a:t>
            </a:r>
            <a:endParaRPr b="0" i="0" sz="1700" u="none" cap="none" strike="noStrike">
              <a:solidFill>
                <a:schemeClr val="dk1"/>
              </a:solidFill>
              <a:latin typeface="Calibri"/>
              <a:ea typeface="Calibri"/>
              <a:cs typeface="Calibri"/>
              <a:sym typeface="Calibri"/>
            </a:endParaRPr>
          </a:p>
          <a:p>
            <a:pPr indent="-49400" lvl="0" marL="176400" marR="0" rtl="0" algn="l">
              <a:lnSpc>
                <a:spcPct val="6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La cantidad de variables, así como la escala de medición de cada variable depende de la compañía que fabrica cada multímetro.</a:t>
            </a:r>
            <a:endParaRPr b="0" i="0" sz="1700" u="none" cap="none" strike="noStrike">
              <a:solidFill>
                <a:schemeClr val="dk1"/>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24000" lvl="0" marL="176400" marR="0" rtl="0" algn="l">
              <a:lnSpc>
                <a:spcPct val="3333"/>
              </a:lnSpc>
              <a:spcBef>
                <a:spcPts val="0"/>
              </a:spcBef>
              <a:spcAft>
                <a:spcPts val="0"/>
              </a:spcAft>
              <a:buClr>
                <a:schemeClr val="dk1"/>
              </a:buClr>
              <a:buSzPts val="2400"/>
              <a:buFont typeface="Arial"/>
              <a:buNone/>
            </a:pPr>
            <a:r>
              <a:t/>
            </a:r>
            <a:endParaRPr b="1" i="0" sz="1800" u="none" cap="none" strike="noStrike">
              <a:solidFill>
                <a:schemeClr val="dk1"/>
              </a:solidFill>
              <a:latin typeface="Calibri"/>
              <a:ea typeface="Calibri"/>
              <a:cs typeface="Calibri"/>
              <a:sym typeface="Calibri"/>
            </a:endParaRPr>
          </a:p>
        </p:txBody>
      </p:sp>
      <p:sp>
        <p:nvSpPr>
          <p:cNvPr id="470" name="Google Shape;470;p69"/>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471" name="Google Shape;471;p69"/>
          <p:cNvSpPr/>
          <p:nvPr/>
        </p:nvSpPr>
        <p:spPr>
          <a:xfrm>
            <a:off x="3479800" y="1968500"/>
            <a:ext cx="5676899" cy="49275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72" name="Google Shape;472;p69"/>
          <p:cNvSpPr txBox="1"/>
          <p:nvPr/>
        </p:nvSpPr>
        <p:spPr>
          <a:xfrm>
            <a:off x="443774" y="4644836"/>
            <a:ext cx="5233852" cy="375703"/>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pic>
        <p:nvPicPr>
          <p:cNvPr descr="▷【 Partes de un multímeto 】→ ¡Sus 5 Partes Secretas! 🥇" id="473" name="Google Shape;473;p69"/>
          <p:cNvPicPr preferRelativeResize="0"/>
          <p:nvPr/>
        </p:nvPicPr>
        <p:blipFill rotWithShape="1">
          <a:blip r:embed="rId3">
            <a:alphaModFix/>
          </a:blip>
          <a:srcRect b="0" l="0" r="0" t="0"/>
          <a:stretch/>
        </p:blipFill>
        <p:spPr>
          <a:xfrm>
            <a:off x="4045776" y="2293069"/>
            <a:ext cx="4443107" cy="4458976"/>
          </a:xfrm>
          <a:prstGeom prst="rect">
            <a:avLst/>
          </a:prstGeom>
          <a:noFill/>
          <a:ln>
            <a:noFill/>
          </a:ln>
        </p:spPr>
      </p:pic>
      <p:sp>
        <p:nvSpPr>
          <p:cNvPr id="474" name="Google Shape;474;p69"/>
          <p:cNvSpPr/>
          <p:nvPr/>
        </p:nvSpPr>
        <p:spPr>
          <a:xfrm>
            <a:off x="7366000" y="6311900"/>
            <a:ext cx="1384300" cy="495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0"/>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480" name="Google Shape;480;p70"/>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481" name="Google Shape;481;p70"/>
          <p:cNvSpPr/>
          <p:nvPr/>
        </p:nvSpPr>
        <p:spPr>
          <a:xfrm>
            <a:off x="406400" y="2076550"/>
            <a:ext cx="3289300" cy="1429879"/>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Si deseamos medir resistividad, debemos medir la resistencia de forma aislada.</a:t>
            </a:r>
            <a:endParaRPr b="0" i="0" sz="18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24000" lvl="0" marL="176400" marR="0" rtl="0" algn="l">
              <a:lnSpc>
                <a:spcPct val="3333"/>
              </a:lnSpc>
              <a:spcBef>
                <a:spcPts val="0"/>
              </a:spcBef>
              <a:spcAft>
                <a:spcPts val="0"/>
              </a:spcAft>
              <a:buClr>
                <a:schemeClr val="dk1"/>
              </a:buClr>
              <a:buSzPts val="2400"/>
              <a:buFont typeface="Arial"/>
              <a:buNone/>
            </a:pPr>
            <a:r>
              <a:t/>
            </a:r>
            <a:endParaRPr b="1" i="0" sz="1800" u="none" cap="none" strike="noStrike">
              <a:solidFill>
                <a:schemeClr val="dk1"/>
              </a:solidFill>
              <a:latin typeface="Calibri"/>
              <a:ea typeface="Calibri"/>
              <a:cs typeface="Calibri"/>
              <a:sym typeface="Calibri"/>
            </a:endParaRPr>
          </a:p>
        </p:txBody>
      </p:sp>
      <p:sp>
        <p:nvSpPr>
          <p:cNvPr id="482" name="Google Shape;482;p70"/>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483" name="Google Shape;483;p70"/>
          <p:cNvSpPr/>
          <p:nvPr/>
        </p:nvSpPr>
        <p:spPr>
          <a:xfrm>
            <a:off x="3886200" y="2120899"/>
            <a:ext cx="4775199" cy="4495801"/>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4" name="Google Shape;484;p70"/>
          <p:cNvSpPr txBox="1"/>
          <p:nvPr/>
        </p:nvSpPr>
        <p:spPr>
          <a:xfrm>
            <a:off x="1178560" y="4044147"/>
            <a:ext cx="3901440" cy="663475"/>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pic>
        <p:nvPicPr>
          <p:cNvPr descr="/Users/ivangonzalez/Desktop/IVAN G 2020/2020/DUOC/ARTES/p37.jpg" id="485" name="Google Shape;485;p70"/>
          <p:cNvPicPr preferRelativeResize="0"/>
          <p:nvPr/>
        </p:nvPicPr>
        <p:blipFill rotWithShape="1">
          <a:blip r:embed="rId3">
            <a:alphaModFix/>
          </a:blip>
          <a:srcRect b="0" l="0" r="0" t="0"/>
          <a:stretch/>
        </p:blipFill>
        <p:spPr>
          <a:xfrm>
            <a:off x="4620114" y="2505299"/>
            <a:ext cx="3355632" cy="365080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1"/>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491" name="Google Shape;491;p71"/>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492" name="Google Shape;492;p71"/>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493" name="Google Shape;493;p71"/>
          <p:cNvSpPr/>
          <p:nvPr/>
        </p:nvSpPr>
        <p:spPr>
          <a:xfrm>
            <a:off x="546100" y="2120899"/>
            <a:ext cx="8508999" cy="4495801"/>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4" name="Google Shape;494;p71"/>
          <p:cNvSpPr txBox="1"/>
          <p:nvPr/>
        </p:nvSpPr>
        <p:spPr>
          <a:xfrm>
            <a:off x="1178560" y="4044147"/>
            <a:ext cx="3901440" cy="663475"/>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sp>
        <p:nvSpPr>
          <p:cNvPr id="495" name="Google Shape;495;p71"/>
          <p:cNvSpPr txBox="1"/>
          <p:nvPr/>
        </p:nvSpPr>
        <p:spPr>
          <a:xfrm>
            <a:off x="810260" y="2280384"/>
            <a:ext cx="5831840" cy="487206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2200" u="none" cap="none" strike="noStrike">
                <a:solidFill>
                  <a:srgbClr val="29754D"/>
                </a:solidFill>
                <a:latin typeface="Calibri"/>
                <a:ea typeface="Calibri"/>
                <a:cs typeface="Calibri"/>
                <a:sym typeface="Calibri"/>
              </a:rPr>
              <a:t>Pregunta: </a:t>
            </a:r>
            <a:endParaRPr b="1" i="0" sz="2200" u="none" cap="none" strike="noStrike">
              <a:solidFill>
                <a:srgbClr val="29754D"/>
              </a:solidFill>
              <a:latin typeface="Calibri"/>
              <a:ea typeface="Calibri"/>
              <a:cs typeface="Calibri"/>
              <a:sym typeface="Calibri"/>
            </a:endParaRPr>
          </a:p>
          <a:p>
            <a:pPr indent="0" lvl="0" marL="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Supongamos que estamos midiendo corriente y voltaje alterno con nuestro multitester de tenaza, en un sistema monofásico.</a:t>
            </a:r>
            <a:endParaRPr/>
          </a:p>
          <a:p>
            <a:pPr indent="-49400" lvl="0" marL="176400" marR="0" rtl="0" algn="l">
              <a:lnSpc>
                <a:spcPct val="5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Si el voltaje del circuito es 220 Volt y la resistencia equivalente es de 25.000 ohm, </a:t>
            </a:r>
            <a:r>
              <a:rPr b="1" i="0" lang="en-US" sz="1800" u="none" cap="none" strike="noStrike">
                <a:solidFill>
                  <a:schemeClr val="dk1"/>
                </a:solidFill>
                <a:latin typeface="Calibri"/>
                <a:ea typeface="Calibri"/>
                <a:cs typeface="Calibri"/>
                <a:sym typeface="Calibri"/>
              </a:rPr>
              <a:t>calcular la corriente</a:t>
            </a:r>
            <a:r>
              <a:rPr b="0" i="0" lang="en-US" sz="1800" u="none" cap="none" strike="noStrike">
                <a:solidFill>
                  <a:schemeClr val="dk1"/>
                </a:solidFill>
                <a:latin typeface="Calibri"/>
                <a:ea typeface="Calibri"/>
                <a:cs typeface="Calibri"/>
                <a:sym typeface="Calibri"/>
              </a:rPr>
              <a:t>.</a:t>
            </a:r>
            <a:endParaRPr/>
          </a:p>
          <a:p>
            <a:pPr indent="-49400" lvl="0" marL="176400" marR="0" rtl="0" algn="l">
              <a:lnSpc>
                <a:spcPct val="7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1" i="0" lang="en-US" sz="1800" u="none" cap="none" strike="noStrike">
                <a:solidFill>
                  <a:srgbClr val="C73E32"/>
                </a:solidFill>
                <a:latin typeface="Calibri"/>
                <a:ea typeface="Calibri"/>
                <a:cs typeface="Calibri"/>
                <a:sym typeface="Calibri"/>
              </a:rPr>
              <a:t>   La respuesta es 0,0088 amperes.</a:t>
            </a:r>
            <a:endParaRPr b="1" i="0" sz="1800" u="none" cap="none" strike="noStrike">
              <a:solidFill>
                <a:srgbClr val="C73E32"/>
              </a:solidFill>
              <a:latin typeface="Calibri"/>
              <a:ea typeface="Calibri"/>
              <a:cs typeface="Calibri"/>
              <a:sym typeface="Calibri"/>
            </a:endParaRPr>
          </a:p>
          <a:p>
            <a:pPr indent="0" lvl="0" marL="0" marR="0" rtl="0" algn="just">
              <a:lnSpc>
                <a:spcPct val="70000"/>
              </a:lnSpc>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176400" lvl="0" marL="1764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Muchas veces podemos encontrar expresado el amperaje o el voltaje mediante prefijos que multiplican o dividen por mil el valor unitario. </a:t>
            </a:r>
            <a:endParaRPr b="0" i="0" sz="18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2000" u="none" cap="none" strike="noStrike">
              <a:solidFill>
                <a:schemeClr val="dk1"/>
              </a:solidFill>
              <a:latin typeface="Trebuchet MS"/>
              <a:ea typeface="Trebuchet MS"/>
              <a:cs typeface="Trebuchet MS"/>
              <a:sym typeface="Trebuchet MS"/>
            </a:endParaRPr>
          </a:p>
        </p:txBody>
      </p:sp>
      <p:pic>
        <p:nvPicPr>
          <p:cNvPr id="496" name="Google Shape;496;p71"/>
          <p:cNvPicPr preferRelativeResize="0"/>
          <p:nvPr/>
        </p:nvPicPr>
        <p:blipFill rotWithShape="1">
          <a:blip r:embed="rId3">
            <a:alphaModFix/>
          </a:blip>
          <a:srcRect b="0" l="0" r="0" t="0"/>
          <a:stretch/>
        </p:blipFill>
        <p:spPr>
          <a:xfrm rot="651829">
            <a:off x="6949507" y="2814140"/>
            <a:ext cx="1774303" cy="3508281"/>
          </a:xfrm>
          <a:prstGeom prst="rect">
            <a:avLst/>
          </a:prstGeom>
          <a:noFill/>
          <a:ln>
            <a:noFill/>
          </a:ln>
        </p:spPr>
      </p:pic>
      <p:pic>
        <p:nvPicPr>
          <p:cNvPr id="497" name="Google Shape;497;p71"/>
          <p:cNvPicPr preferRelativeResize="0"/>
          <p:nvPr/>
        </p:nvPicPr>
        <p:blipFill rotWithShape="1">
          <a:blip r:embed="rId4">
            <a:alphaModFix/>
          </a:blip>
          <a:srcRect b="0" l="0" r="0" t="0"/>
          <a:stretch/>
        </p:blipFill>
        <p:spPr>
          <a:xfrm>
            <a:off x="8581953" y="1975729"/>
            <a:ext cx="639279" cy="63927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2"/>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503" name="Google Shape;503;p72"/>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504" name="Google Shape;504;p72"/>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505" name="Google Shape;505;p72"/>
          <p:cNvSpPr/>
          <p:nvPr/>
        </p:nvSpPr>
        <p:spPr>
          <a:xfrm>
            <a:off x="457200" y="3010825"/>
            <a:ext cx="2870200" cy="3662501"/>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Es importante conocer los prefijos del sistema internacional (SI), puesto que en muchos instrumentos de medición las escalas están expresadas con prefijos.</a:t>
            </a:r>
            <a:endParaRPr b="0" i="0" sz="1800" u="none" cap="none" strike="noStrike">
              <a:solidFill>
                <a:srgbClr val="000000"/>
              </a:solidFill>
              <a:latin typeface="Calibri"/>
              <a:ea typeface="Calibri"/>
              <a:cs typeface="Calibri"/>
              <a:sym typeface="Calibri"/>
            </a:endParaRPr>
          </a:p>
          <a:p>
            <a:pPr indent="-62100" lvl="0" marL="1764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Algunos de los prefijos mas utilizados son los que se muestran en la tabla.</a:t>
            </a:r>
            <a:endParaRPr b="0" i="0" sz="1800" u="none" cap="none" strike="noStrike">
              <a:solidFill>
                <a:srgbClr val="000000"/>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7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Noto Sans Symbols"/>
              <a:buNone/>
            </a:pPr>
            <a:r>
              <a:t/>
            </a:r>
            <a:endParaRPr b="0" i="0" sz="1700" u="none" cap="none" strike="noStrike">
              <a:solidFill>
                <a:schemeClr val="dk1"/>
              </a:solidFill>
              <a:latin typeface="Calibri"/>
              <a:ea typeface="Calibri"/>
              <a:cs typeface="Calibri"/>
              <a:sym typeface="Calibri"/>
            </a:endParaRPr>
          </a:p>
        </p:txBody>
      </p:sp>
      <p:sp>
        <p:nvSpPr>
          <p:cNvPr id="506" name="Google Shape;506;p72"/>
          <p:cNvSpPr txBox="1"/>
          <p:nvPr/>
        </p:nvSpPr>
        <p:spPr>
          <a:xfrm>
            <a:off x="457200" y="2201652"/>
            <a:ext cx="8356600" cy="907900"/>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Este mismo resultado</a:t>
            </a:r>
            <a:r>
              <a:rPr b="1" i="0" lang="en-US" sz="1800" u="none" cap="none" strike="noStrike">
                <a:solidFill>
                  <a:schemeClr val="dk1"/>
                </a:solidFill>
                <a:latin typeface="Calibri"/>
                <a:ea typeface="Calibri"/>
                <a:cs typeface="Calibri"/>
                <a:sym typeface="Calibri"/>
              </a:rPr>
              <a:t>: 0,0088 [A]</a:t>
            </a:r>
            <a:r>
              <a:rPr b="0" i="0" lang="en-US" sz="1800" u="none" cap="none" strike="noStrike">
                <a:solidFill>
                  <a:schemeClr val="dk1"/>
                </a:solidFill>
                <a:latin typeface="Calibri"/>
                <a:ea typeface="Calibri"/>
                <a:cs typeface="Calibri"/>
                <a:sym typeface="Calibri"/>
              </a:rPr>
              <a:t>, puede ser expresado como </a:t>
            </a:r>
            <a:r>
              <a:rPr b="1" i="0" lang="en-US" sz="1800" u="none" cap="none" strike="noStrike">
                <a:solidFill>
                  <a:schemeClr val="dk1"/>
                </a:solidFill>
                <a:latin typeface="Calibri"/>
                <a:ea typeface="Calibri"/>
                <a:cs typeface="Calibri"/>
                <a:sym typeface="Calibri"/>
              </a:rPr>
              <a:t>8,8 [mA</a:t>
            </a:r>
            <a:r>
              <a:rPr b="0" i="0" lang="en-US" sz="1800" u="none" cap="none" strike="noStrike">
                <a:solidFill>
                  <a:schemeClr val="dk1"/>
                </a:solidFill>
                <a:latin typeface="Calibri"/>
                <a:ea typeface="Calibri"/>
                <a:cs typeface="Calibri"/>
                <a:sym typeface="Calibri"/>
              </a:rPr>
              <a:t>] y el resultado es el mismo sin embargo en el segundo caso usamos el prefijo </a:t>
            </a:r>
            <a:r>
              <a:rPr b="1" i="0" lang="en-US" sz="1800" u="none" cap="none" strike="noStrike">
                <a:solidFill>
                  <a:schemeClr val="dk1"/>
                </a:solidFill>
                <a:latin typeface="Calibri"/>
                <a:ea typeface="Calibri"/>
                <a:cs typeface="Calibri"/>
                <a:sym typeface="Calibri"/>
              </a:rPr>
              <a:t>[m] </a:t>
            </a:r>
            <a:r>
              <a:rPr b="0" i="0" lang="en-US" sz="1800" u="none" cap="none" strike="noStrike">
                <a:solidFill>
                  <a:schemeClr val="dk1"/>
                </a:solidFill>
                <a:latin typeface="Calibri"/>
                <a:ea typeface="Calibri"/>
                <a:cs typeface="Calibri"/>
                <a:sym typeface="Calibri"/>
              </a:rPr>
              <a:t>de milésima.</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0" i="0" sz="1700" u="none" cap="none" strike="noStrike">
              <a:solidFill>
                <a:schemeClr val="dk1"/>
              </a:solidFill>
              <a:latin typeface="Calibri"/>
              <a:ea typeface="Calibri"/>
              <a:cs typeface="Calibri"/>
              <a:sym typeface="Calibri"/>
            </a:endParaRPr>
          </a:p>
        </p:txBody>
      </p:sp>
      <p:grpSp>
        <p:nvGrpSpPr>
          <p:cNvPr id="507" name="Google Shape;507;p72"/>
          <p:cNvGrpSpPr/>
          <p:nvPr/>
        </p:nvGrpSpPr>
        <p:grpSpPr>
          <a:xfrm>
            <a:off x="3441700" y="3111499"/>
            <a:ext cx="5673688" cy="3497858"/>
            <a:chOff x="4102100" y="3390899"/>
            <a:chExt cx="5232399" cy="3225801"/>
          </a:xfrm>
        </p:grpSpPr>
        <p:sp>
          <p:nvSpPr>
            <p:cNvPr id="508" name="Google Shape;508;p72"/>
            <p:cNvSpPr/>
            <p:nvPr/>
          </p:nvSpPr>
          <p:spPr>
            <a:xfrm>
              <a:off x="4102100" y="3390899"/>
              <a:ext cx="5232399" cy="3225801"/>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Common Prefixes in Computer Networking - YouTube" id="509" name="Google Shape;509;p72"/>
            <p:cNvPicPr preferRelativeResize="0"/>
            <p:nvPr/>
          </p:nvPicPr>
          <p:blipFill rotWithShape="1">
            <a:blip r:embed="rId3">
              <a:alphaModFix/>
            </a:blip>
            <a:srcRect b="0" l="3173" r="4763" t="4231"/>
            <a:stretch/>
          </p:blipFill>
          <p:spPr>
            <a:xfrm>
              <a:off x="4254500" y="3543300"/>
              <a:ext cx="4940300" cy="289074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p:nvPr/>
        </p:nvSpPr>
        <p:spPr>
          <a:xfrm>
            <a:off x="4139384" y="2674938"/>
            <a:ext cx="4386085" cy="4122015"/>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Google Shape;91;p5"/>
          <p:cNvSpPr txBox="1"/>
          <p:nvPr/>
        </p:nvSpPr>
        <p:spPr>
          <a:xfrm>
            <a:off x="4407067" y="1855136"/>
            <a:ext cx="4051133" cy="106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INSTRUMENTACIÓN</a:t>
            </a:r>
            <a:r>
              <a:rPr b="0" i="0" lang="en-US" sz="2400" u="none" cap="none" strike="noStrike">
                <a:solidFill>
                  <a:srgbClr val="C73E32"/>
                </a:solidFill>
                <a:latin typeface="Calibri"/>
                <a:ea typeface="Calibri"/>
                <a:cs typeface="Calibri"/>
                <a:sym typeface="Calibri"/>
              </a:rPr>
              <a:t> </a:t>
            </a:r>
            <a:endParaRPr/>
          </a:p>
        </p:txBody>
      </p:sp>
      <p:sp>
        <p:nvSpPr>
          <p:cNvPr id="92" name="Google Shape;92;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93" name="Google Shape;93;p5"/>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sp>
        <p:nvSpPr>
          <p:cNvPr id="94" name="Google Shape;94;p5"/>
          <p:cNvSpPr/>
          <p:nvPr/>
        </p:nvSpPr>
        <p:spPr>
          <a:xfrm>
            <a:off x="7726363" y="1138119"/>
            <a:ext cx="4857750" cy="3385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grpSp>
        <p:nvGrpSpPr>
          <p:cNvPr id="95" name="Google Shape;95;p5"/>
          <p:cNvGrpSpPr/>
          <p:nvPr/>
        </p:nvGrpSpPr>
        <p:grpSpPr>
          <a:xfrm>
            <a:off x="3979115" y="2969932"/>
            <a:ext cx="333603" cy="280129"/>
            <a:chOff x="3979115" y="2910663"/>
            <a:chExt cx="333603" cy="280129"/>
          </a:xfrm>
        </p:grpSpPr>
        <p:sp>
          <p:nvSpPr>
            <p:cNvPr id="96" name="Google Shape;96;p5"/>
            <p:cNvSpPr/>
            <p:nvPr/>
          </p:nvSpPr>
          <p:spPr>
            <a:xfrm>
              <a:off x="4015276" y="2919130"/>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97" name="Google Shape;97;p5"/>
            <p:cNvSpPr txBox="1"/>
            <p:nvPr/>
          </p:nvSpPr>
          <p:spPr>
            <a:xfrm>
              <a:off x="3979115" y="2910663"/>
              <a:ext cx="333603"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98" name="Google Shape;98;p5"/>
          <p:cNvGrpSpPr/>
          <p:nvPr/>
        </p:nvGrpSpPr>
        <p:grpSpPr>
          <a:xfrm>
            <a:off x="4008135" y="3564103"/>
            <a:ext cx="272043" cy="288596"/>
            <a:chOff x="4008135" y="3919703"/>
            <a:chExt cx="272043" cy="288596"/>
          </a:xfrm>
        </p:grpSpPr>
        <p:sp>
          <p:nvSpPr>
            <p:cNvPr id="99" name="Google Shape;99;p5"/>
            <p:cNvSpPr/>
            <p:nvPr/>
          </p:nvSpPr>
          <p:spPr>
            <a:xfrm>
              <a:off x="4015276" y="3936637"/>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txBox="1"/>
            <p:nvPr/>
          </p:nvSpPr>
          <p:spPr>
            <a:xfrm>
              <a:off x="4008135" y="3919703"/>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sp>
        <p:nvSpPr>
          <p:cNvPr id="101" name="Google Shape;101;p5"/>
          <p:cNvSpPr/>
          <p:nvPr/>
        </p:nvSpPr>
        <p:spPr>
          <a:xfrm>
            <a:off x="4015276" y="4112769"/>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txBox="1"/>
          <p:nvPr/>
        </p:nvSpPr>
        <p:spPr>
          <a:xfrm>
            <a:off x="4008135" y="408736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sp>
        <p:nvSpPr>
          <p:cNvPr id="103" name="Google Shape;103;p5"/>
          <p:cNvSpPr/>
          <p:nvPr/>
        </p:nvSpPr>
        <p:spPr>
          <a:xfrm>
            <a:off x="4015276" y="464450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txBox="1"/>
          <p:nvPr/>
        </p:nvSpPr>
        <p:spPr>
          <a:xfrm>
            <a:off x="3999669" y="462756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nvGrpSpPr>
          <p:cNvPr id="105" name="Google Shape;105;p5"/>
          <p:cNvGrpSpPr/>
          <p:nvPr/>
        </p:nvGrpSpPr>
        <p:grpSpPr>
          <a:xfrm>
            <a:off x="4008135" y="5366732"/>
            <a:ext cx="272043" cy="309763"/>
            <a:chOff x="4008135" y="5366732"/>
            <a:chExt cx="272043" cy="309763"/>
          </a:xfrm>
        </p:grpSpPr>
        <p:sp>
          <p:nvSpPr>
            <p:cNvPr id="106" name="Google Shape;106;p5"/>
            <p:cNvSpPr/>
            <p:nvPr/>
          </p:nvSpPr>
          <p:spPr>
            <a:xfrm>
              <a:off x="4015276" y="5404833"/>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5"/>
            <p:cNvSpPr txBox="1"/>
            <p:nvPr/>
          </p:nvSpPr>
          <p:spPr>
            <a:xfrm>
              <a:off x="4008135" y="5366732"/>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08" name="Google Shape;108;p5"/>
          <p:cNvGrpSpPr/>
          <p:nvPr/>
        </p:nvGrpSpPr>
        <p:grpSpPr>
          <a:xfrm>
            <a:off x="3999669" y="5720664"/>
            <a:ext cx="280509" cy="297063"/>
            <a:chOff x="3999669" y="5707964"/>
            <a:chExt cx="280509" cy="297063"/>
          </a:xfrm>
        </p:grpSpPr>
        <p:sp>
          <p:nvSpPr>
            <p:cNvPr id="109" name="Google Shape;109;p5"/>
            <p:cNvSpPr/>
            <p:nvPr/>
          </p:nvSpPr>
          <p:spPr>
            <a:xfrm>
              <a:off x="4015276" y="573336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txBox="1"/>
            <p:nvPr/>
          </p:nvSpPr>
          <p:spPr>
            <a:xfrm>
              <a:off x="3999669" y="570796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sp>
        <p:nvSpPr>
          <p:cNvPr id="111" name="Google Shape;111;p5"/>
          <p:cNvSpPr txBox="1"/>
          <p:nvPr/>
        </p:nvSpPr>
        <p:spPr>
          <a:xfrm>
            <a:off x="3606670" y="1209418"/>
            <a:ext cx="1016148" cy="53048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29754D"/>
                </a:solidFill>
                <a:latin typeface="Calibri"/>
                <a:ea typeface="Calibri"/>
                <a:cs typeface="Calibri"/>
                <a:sym typeface="Calibri"/>
              </a:rPr>
              <a:t>3</a:t>
            </a:r>
            <a:endParaRPr b="0" i="0" sz="6000" u="none" cap="none" strike="noStrike">
              <a:solidFill>
                <a:srgbClr val="29754D"/>
              </a:solidFill>
              <a:latin typeface="Calibri"/>
              <a:ea typeface="Calibri"/>
              <a:cs typeface="Calibri"/>
              <a:sym typeface="Calibri"/>
            </a:endParaRPr>
          </a:p>
        </p:txBody>
      </p:sp>
      <p:sp>
        <p:nvSpPr>
          <p:cNvPr id="112" name="Google Shape;112;p5"/>
          <p:cNvSpPr txBox="1"/>
          <p:nvPr/>
        </p:nvSpPr>
        <p:spPr>
          <a:xfrm>
            <a:off x="4367500" y="2979530"/>
            <a:ext cx="5424200" cy="5335266"/>
          </a:xfrm>
          <a:prstGeom prst="rect">
            <a:avLst/>
          </a:prstGeom>
          <a:noFill/>
          <a:ln>
            <a:noFill/>
          </a:ln>
        </p:spPr>
        <p:txBody>
          <a:bodyPr anchorCtr="0" anchor="t" bIns="45700" lIns="91425" spcFirstLastPara="1" rIns="91425" wrap="square" tIns="45700">
            <a:spAutoFit/>
          </a:bodyPr>
          <a:lstStyle/>
          <a:p>
            <a:pPr indent="0" lvl="0" marL="76200" marR="0" rtl="0" algn="just">
              <a:lnSpc>
                <a:spcPct val="90000"/>
              </a:lnSpc>
              <a:spcBef>
                <a:spcPts val="300"/>
              </a:spcBef>
              <a:spcAft>
                <a:spcPts val="0"/>
              </a:spcAft>
              <a:buNone/>
            </a:pPr>
            <a:r>
              <a:rPr b="0" i="0" lang="en-US" sz="1800" u="none" cap="none" strike="noStrike">
                <a:solidFill>
                  <a:schemeClr val="dk1"/>
                </a:solidFill>
                <a:latin typeface="Calibri"/>
                <a:ea typeface="Calibri"/>
                <a:cs typeface="Calibri"/>
                <a:sym typeface="Calibri"/>
              </a:rPr>
              <a:t>Actividad de “Conocimientos Previos”</a:t>
            </a:r>
            <a:endParaRPr b="0" i="0" sz="1800" u="none" cap="none" strike="noStrike">
              <a:solidFill>
                <a:schemeClr val="dk1"/>
              </a:solidFill>
              <a:latin typeface="Calibri"/>
              <a:ea typeface="Calibri"/>
              <a:cs typeface="Calibri"/>
              <a:sym typeface="Calibri"/>
            </a:endParaRPr>
          </a:p>
          <a:p>
            <a:pPr indent="0" lvl="0" marL="76200" marR="0" rtl="0" algn="just">
              <a:lnSpc>
                <a:spcPct val="90000"/>
              </a:lnSpc>
              <a:spcBef>
                <a:spcPts val="300"/>
              </a:spcBef>
              <a:spcAft>
                <a:spcPts val="0"/>
              </a:spcAft>
              <a:buNone/>
            </a:pPr>
            <a:r>
              <a:rPr b="0" i="0" lang="en-US" sz="1800" u="none" cap="none" strike="noStrike">
                <a:solidFill>
                  <a:schemeClr val="dk1"/>
                </a:solidFill>
                <a:latin typeface="Calibri"/>
                <a:ea typeface="Calibri"/>
                <a:cs typeface="Calibri"/>
                <a:sym typeface="Calibri"/>
              </a:rPr>
              <a:t>Introducción - Instrumentación</a:t>
            </a:r>
            <a:endParaRPr b="0" i="0" sz="1800" u="none" cap="none" strike="noStrike">
              <a:solidFill>
                <a:schemeClr val="dk1"/>
              </a:solidFill>
              <a:latin typeface="Calibri"/>
              <a:ea typeface="Calibri"/>
              <a:cs typeface="Calibri"/>
              <a:sym typeface="Calibri"/>
            </a:endParaRPr>
          </a:p>
          <a:p>
            <a:pPr indent="0" lvl="0" marL="76200" marR="0" rtl="0" algn="just">
              <a:lnSpc>
                <a:spcPct val="90000"/>
              </a:lnSpc>
              <a:spcBef>
                <a:spcPts val="300"/>
              </a:spcBef>
              <a:spcAft>
                <a:spcPts val="0"/>
              </a:spcAft>
              <a:buNone/>
            </a:pPr>
            <a:r>
              <a:rPr b="0" i="0" lang="en-US" sz="1800" u="none" cap="none" strike="noStrike">
                <a:solidFill>
                  <a:schemeClr val="dk1"/>
                </a:solidFill>
                <a:latin typeface="Calibri"/>
                <a:ea typeface="Calibri"/>
                <a:cs typeface="Calibri"/>
                <a:sym typeface="Calibri"/>
              </a:rPr>
              <a:t>Efectos de la electricidad sobre</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el cuerpo humano</a:t>
            </a:r>
            <a:endParaRPr b="0" i="0" sz="1800" u="none" cap="none" strike="noStrike">
              <a:solidFill>
                <a:schemeClr val="dk1"/>
              </a:solidFill>
              <a:latin typeface="Calibri"/>
              <a:ea typeface="Calibri"/>
              <a:cs typeface="Calibri"/>
              <a:sym typeface="Calibri"/>
            </a:endParaRPr>
          </a:p>
          <a:p>
            <a:pPr indent="0" lvl="0" marL="76200" marR="0" rtl="0" algn="just">
              <a:lnSpc>
                <a:spcPct val="90000"/>
              </a:lnSpc>
              <a:spcBef>
                <a:spcPts val="300"/>
              </a:spcBef>
              <a:spcAft>
                <a:spcPts val="0"/>
              </a:spcAft>
              <a:buNone/>
            </a:pPr>
            <a:r>
              <a:rPr b="0" i="0" lang="en-US" sz="1800" u="none" cap="none" strike="noStrike">
                <a:solidFill>
                  <a:schemeClr val="dk1"/>
                </a:solidFill>
                <a:latin typeface="Calibri"/>
                <a:ea typeface="Calibri"/>
                <a:cs typeface="Calibri"/>
                <a:sym typeface="Calibri"/>
              </a:rPr>
              <a:t>Principios eléctricos para la mantención</a:t>
            </a:r>
            <a:endParaRPr b="0" i="0" sz="1800" u="none" cap="none" strike="noStrike">
              <a:solidFill>
                <a:schemeClr val="dk1"/>
              </a:solidFill>
              <a:latin typeface="Calibri"/>
              <a:ea typeface="Calibri"/>
              <a:cs typeface="Calibri"/>
              <a:sym typeface="Calibri"/>
            </a:endParaRPr>
          </a:p>
          <a:p>
            <a:pPr indent="-140400" lvl="0" marL="291600" marR="0" rtl="0" algn="just">
              <a:lnSpc>
                <a:spcPct val="90000"/>
              </a:lnSpc>
              <a:spcBef>
                <a:spcPts val="3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Osciloscopio</a:t>
            </a:r>
            <a:endParaRPr b="0" i="0" sz="1600" u="none" cap="none" strike="noStrike">
              <a:solidFill>
                <a:schemeClr val="dk1"/>
              </a:solidFill>
              <a:latin typeface="Calibri"/>
              <a:ea typeface="Calibri"/>
              <a:cs typeface="Calibri"/>
              <a:sym typeface="Calibri"/>
            </a:endParaRPr>
          </a:p>
          <a:p>
            <a:pPr indent="0" lvl="0" marL="76200" marR="0" rtl="0" algn="just">
              <a:lnSpc>
                <a:spcPct val="90000"/>
              </a:lnSpc>
              <a:spcBef>
                <a:spcPts val="300"/>
              </a:spcBef>
              <a:spcAft>
                <a:spcPts val="0"/>
              </a:spcAft>
              <a:buNone/>
            </a:pPr>
            <a:r>
              <a:rPr b="0" i="0" lang="en-US" sz="1800" u="none" cap="none" strike="noStrike">
                <a:solidFill>
                  <a:schemeClr val="dk1"/>
                </a:solidFill>
                <a:latin typeface="Calibri"/>
                <a:ea typeface="Calibri"/>
                <a:cs typeface="Calibri"/>
                <a:sym typeface="Calibri"/>
              </a:rPr>
              <a:t>Instrumentación</a:t>
            </a:r>
            <a:endParaRPr b="0" i="0" sz="1800" u="none" cap="none" strike="noStrike">
              <a:solidFill>
                <a:schemeClr val="dk1"/>
              </a:solidFill>
              <a:latin typeface="Calibri"/>
              <a:ea typeface="Calibri"/>
              <a:cs typeface="Calibri"/>
              <a:sym typeface="Calibri"/>
            </a:endParaRPr>
          </a:p>
          <a:p>
            <a:pPr indent="-140400" lvl="0" marL="291600" marR="0" rtl="0" algn="just">
              <a:lnSpc>
                <a:spcPct val="90000"/>
              </a:lnSpc>
              <a:spcBef>
                <a:spcPts val="3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Amperímetro</a:t>
            </a:r>
            <a:endParaRPr b="0" i="0" sz="1600" u="none" cap="none" strike="noStrike">
              <a:solidFill>
                <a:srgbClr val="000000"/>
              </a:solidFill>
              <a:latin typeface="Calibri"/>
              <a:ea typeface="Calibri"/>
              <a:cs typeface="Calibri"/>
              <a:sym typeface="Calibri"/>
            </a:endParaRPr>
          </a:p>
          <a:p>
            <a:pPr indent="-140400" lvl="0" marL="291600" marR="0" rtl="0" algn="just">
              <a:lnSpc>
                <a:spcPct val="90000"/>
              </a:lnSpc>
              <a:spcBef>
                <a:spcPts val="3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Voltímetro</a:t>
            </a:r>
            <a:endParaRPr b="0" i="0" sz="1600" u="none" cap="none" strike="noStrike">
              <a:solidFill>
                <a:schemeClr val="dk1"/>
              </a:solidFill>
              <a:latin typeface="Calibri"/>
              <a:ea typeface="Calibri"/>
              <a:cs typeface="Calibri"/>
              <a:sym typeface="Calibri"/>
            </a:endParaRPr>
          </a:p>
          <a:p>
            <a:pPr indent="0" lvl="0" marL="76200" marR="0" rtl="0" algn="just">
              <a:lnSpc>
                <a:spcPct val="90000"/>
              </a:lnSpc>
              <a:spcBef>
                <a:spcPts val="300"/>
              </a:spcBef>
              <a:spcAft>
                <a:spcPts val="0"/>
              </a:spcAft>
              <a:buNone/>
            </a:pPr>
            <a:r>
              <a:rPr b="0" i="0" lang="en-US" sz="1800" u="none" cap="none" strike="noStrike">
                <a:solidFill>
                  <a:schemeClr val="dk1"/>
                </a:solidFill>
                <a:latin typeface="Calibri"/>
                <a:ea typeface="Calibri"/>
                <a:cs typeface="Calibri"/>
                <a:sym typeface="Calibri"/>
              </a:rPr>
              <a:t>Actividad ¿Cuánto hemos aprendido?</a:t>
            </a:r>
            <a:endParaRPr/>
          </a:p>
          <a:p>
            <a:pPr indent="0" lvl="0" marL="76200" marR="0" rtl="0" algn="just">
              <a:lnSpc>
                <a:spcPct val="90000"/>
              </a:lnSpc>
              <a:spcBef>
                <a:spcPts val="300"/>
              </a:spcBef>
              <a:spcAft>
                <a:spcPts val="0"/>
              </a:spcAft>
              <a:buNone/>
            </a:pPr>
            <a:r>
              <a:rPr b="0" i="0" lang="en-US" sz="1800" u="none" cap="none" strike="noStrike">
                <a:solidFill>
                  <a:schemeClr val="dk1"/>
                </a:solidFill>
                <a:latin typeface="Calibri"/>
                <a:ea typeface="Calibri"/>
                <a:cs typeface="Calibri"/>
                <a:sym typeface="Calibri"/>
              </a:rPr>
              <a:t>Instrumentación</a:t>
            </a:r>
            <a:endParaRPr b="0" i="0" sz="1800" u="none" cap="none" strike="noStrike">
              <a:solidFill>
                <a:schemeClr val="dk1"/>
              </a:solidFill>
              <a:latin typeface="Calibri"/>
              <a:ea typeface="Calibri"/>
              <a:cs typeface="Calibri"/>
              <a:sym typeface="Calibri"/>
            </a:endParaRPr>
          </a:p>
          <a:p>
            <a:pPr indent="-140400" lvl="0" marL="291600" marR="0" rtl="0" algn="just">
              <a:lnSpc>
                <a:spcPct val="90000"/>
              </a:lnSpc>
              <a:spcBef>
                <a:spcPts val="3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Multitester</a:t>
            </a:r>
            <a:endParaRPr b="0" i="0" sz="1600" u="none" cap="none" strike="noStrike">
              <a:solidFill>
                <a:schemeClr val="dk1"/>
              </a:solidFill>
              <a:latin typeface="Calibri"/>
              <a:ea typeface="Calibri"/>
              <a:cs typeface="Calibri"/>
              <a:sym typeface="Calibri"/>
            </a:endParaRPr>
          </a:p>
          <a:p>
            <a:pPr indent="-140400" lvl="0" marL="291600" marR="0" rtl="0" algn="just">
              <a:lnSpc>
                <a:spcPct val="90000"/>
              </a:lnSpc>
              <a:spcBef>
                <a:spcPts val="3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Megger</a:t>
            </a:r>
            <a:endParaRPr b="0" i="0" sz="16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133350" lvl="0" marL="285750" marR="0" rtl="0" algn="just">
              <a:lnSpc>
                <a:spcPct val="10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Trebuchet MS"/>
              <a:ea typeface="Trebuchet MS"/>
              <a:cs typeface="Trebuchet MS"/>
              <a:sym typeface="Trebuchet MS"/>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171450" lvl="0" marL="285750" marR="0" rtl="0" algn="just">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Trebuchet MS"/>
              <a:ea typeface="Trebuchet MS"/>
              <a:cs typeface="Trebuchet MS"/>
              <a:sym typeface="Trebuchet MS"/>
            </a:endParaRPr>
          </a:p>
          <a:p>
            <a:pPr indent="-171450" lvl="0" marL="285750" marR="0" rtl="0" algn="just">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3"/>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515" name="Google Shape;515;p73"/>
          <p:cNvSpPr/>
          <p:nvPr/>
        </p:nvSpPr>
        <p:spPr>
          <a:xfrm>
            <a:off x="431800" y="1264791"/>
            <a:ext cx="80264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516" name="Google Shape;516;p73"/>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517" name="Google Shape;517;p73"/>
          <p:cNvSpPr/>
          <p:nvPr/>
        </p:nvSpPr>
        <p:spPr>
          <a:xfrm>
            <a:off x="508000" y="2095501"/>
            <a:ext cx="8305800" cy="43561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8" name="Google Shape;518;p73"/>
          <p:cNvSpPr txBox="1"/>
          <p:nvPr/>
        </p:nvSpPr>
        <p:spPr>
          <a:xfrm>
            <a:off x="609600" y="2322086"/>
            <a:ext cx="4013200" cy="3416280"/>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Exprese el siguiente resultado usando los prefijos mili, micro y nano.</a:t>
            </a:r>
            <a:endParaRPr b="0" i="0" sz="1800" u="none" cap="none" strike="noStrike">
              <a:solidFill>
                <a:schemeClr val="dk1"/>
              </a:solidFill>
              <a:latin typeface="Calibri"/>
              <a:ea typeface="Calibri"/>
              <a:cs typeface="Calibri"/>
              <a:sym typeface="Calibri"/>
            </a:endParaRPr>
          </a:p>
          <a:p>
            <a:pPr indent="0" lvl="0" marL="0" marR="0" rtl="0" algn="just">
              <a:lnSpc>
                <a:spcPct val="5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1" i="0" lang="en-US" sz="1800" u="none" cap="none" strike="noStrike">
                <a:solidFill>
                  <a:srgbClr val="29754D"/>
                </a:solidFill>
                <a:latin typeface="Calibri"/>
                <a:ea typeface="Calibri"/>
                <a:cs typeface="Calibri"/>
                <a:sym typeface="Calibri"/>
              </a:rPr>
              <a:t>   0,0000025 [A]</a:t>
            </a:r>
            <a:endParaRPr b="1" i="0" sz="1800" u="none" cap="none" strike="noStrike">
              <a:solidFill>
                <a:srgbClr val="29754D"/>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Exprese el siguiente resultado en kilo, mega y giga</a:t>
            </a:r>
            <a:endParaRPr b="0" i="0" sz="1800" u="none" cap="none" strike="noStrike">
              <a:solidFill>
                <a:schemeClr val="dk1"/>
              </a:solidFill>
              <a:latin typeface="Calibri"/>
              <a:ea typeface="Calibri"/>
              <a:cs typeface="Calibri"/>
              <a:sym typeface="Calibri"/>
            </a:endParaRPr>
          </a:p>
          <a:p>
            <a:pPr indent="0" lvl="0" marL="127000" marR="0" rtl="0" algn="just">
              <a:lnSpc>
                <a:spcPct val="5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1" i="0" lang="en-US" sz="1800" u="none" cap="none" strike="noStrike">
                <a:solidFill>
                  <a:srgbClr val="29754D"/>
                </a:solidFill>
                <a:latin typeface="Calibri"/>
                <a:ea typeface="Calibri"/>
                <a:cs typeface="Calibri"/>
                <a:sym typeface="Calibri"/>
              </a:rPr>
              <a:t>   500.000 [V]</a:t>
            </a:r>
            <a:endParaRPr b="1" i="0" sz="1800" u="none" cap="none" strike="noStrike">
              <a:solidFill>
                <a:srgbClr val="29754D"/>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aphicFrame>
        <p:nvGraphicFramePr>
          <p:cNvPr id="519" name="Google Shape;519;p73"/>
          <p:cNvGraphicFramePr/>
          <p:nvPr/>
        </p:nvGraphicFramePr>
        <p:xfrm>
          <a:off x="4762500" y="2526869"/>
          <a:ext cx="3000000" cy="3000000"/>
        </p:xfrm>
        <a:graphic>
          <a:graphicData uri="http://schemas.openxmlformats.org/drawingml/2006/table">
            <a:tbl>
              <a:tblPr>
                <a:noFill/>
                <a:tableStyleId>{24827CED-B0CA-401D-A056-F19DB7620462}</a:tableStyleId>
              </a:tblPr>
              <a:tblGrid>
                <a:gridCol w="1553250"/>
                <a:gridCol w="405800"/>
                <a:gridCol w="696875"/>
                <a:gridCol w="849275"/>
              </a:tblGrid>
              <a:tr h="28955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Sin prefijo</a:t>
                      </a:r>
                      <a:endParaRPr sz="1400" u="none" cap="none" strike="noStrike">
                        <a:latin typeface="Calibri"/>
                        <a:ea typeface="Calibri"/>
                        <a:cs typeface="Calibri"/>
                        <a:sym typeface="Calibri"/>
                      </a:endParaRPr>
                    </a:p>
                  </a:txBody>
                  <a:tcPr marT="46800" marB="46800" marR="72000" marL="3600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B99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a:t>
                      </a:r>
                      <a:endParaRPr sz="1400" u="none" cap="none" strike="noStrike">
                        <a:latin typeface="Calibri"/>
                        <a:ea typeface="Calibri"/>
                        <a:cs typeface="Calibri"/>
                        <a:sym typeface="Calibri"/>
                      </a:endParaRPr>
                    </a:p>
                  </a:txBody>
                  <a:tcPr marT="46800" marB="46800" marR="72000" marL="3600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B99F"/>
                    </a:solidFill>
                  </a:tcPr>
                </a:tc>
                <a:tc gridSpan="2">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 prefijo</a:t>
                      </a:r>
                      <a:endParaRPr sz="1400" u="none" cap="none" strike="noStrike">
                        <a:latin typeface="Calibri"/>
                        <a:ea typeface="Calibri"/>
                        <a:cs typeface="Calibri"/>
                        <a:sym typeface="Calibri"/>
                      </a:endParaRPr>
                    </a:p>
                  </a:txBody>
                  <a:tcPr marT="46800" marB="46800" marR="72000" marL="360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B99F"/>
                    </a:solidFill>
                  </a:tcPr>
                </a:tc>
                <a:tc hMerge="1"/>
              </a:tr>
              <a:tr h="28955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0,0000025</a:t>
                      </a:r>
                      <a:endParaRPr sz="1400" u="none" cap="none" strike="noStrike">
                        <a:latin typeface="Calibri"/>
                        <a:ea typeface="Calibri"/>
                        <a:cs typeface="Calibri"/>
                        <a:sym typeface="Calibri"/>
                      </a:endParaRPr>
                    </a:p>
                  </a:txBody>
                  <a:tcPr marT="46800" marB="46800" marR="72000" marL="3600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a:t>
                      </a:r>
                      <a:endParaRPr sz="1400" u="none" cap="none" strike="noStrike">
                        <a:latin typeface="Calibri"/>
                        <a:ea typeface="Calibri"/>
                        <a:cs typeface="Calibri"/>
                        <a:sym typeface="Calibri"/>
                      </a:endParaRPr>
                    </a:p>
                  </a:txBody>
                  <a:tcPr marT="46800" marB="46800" marR="72000" marL="3600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0,0025</a:t>
                      </a:r>
                      <a:endParaRPr sz="1400" u="none" cap="none" strike="noStrike">
                        <a:latin typeface="Calibri"/>
                        <a:ea typeface="Calibri"/>
                        <a:cs typeface="Calibri"/>
                        <a:sym typeface="Calibri"/>
                      </a:endParaRPr>
                    </a:p>
                  </a:txBody>
                  <a:tcPr marT="46800" marB="46800" marR="72000" marL="3600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[mA]</a:t>
                      </a:r>
                      <a:endParaRPr sz="1400" u="none" cap="none" strike="noStrike">
                        <a:latin typeface="Calibri"/>
                        <a:ea typeface="Calibri"/>
                        <a:cs typeface="Calibri"/>
                        <a:sym typeface="Calibri"/>
                      </a:endParaRPr>
                    </a:p>
                  </a:txBody>
                  <a:tcPr marT="46800" marB="46800" marR="72000" marL="3600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8955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0,0000025</a:t>
                      </a:r>
                      <a:endParaRPr sz="1400" u="none" cap="none" strike="noStrike">
                        <a:latin typeface="Calibri"/>
                        <a:ea typeface="Calibri"/>
                        <a:cs typeface="Calibri"/>
                        <a:sym typeface="Calibri"/>
                      </a:endParaRPr>
                    </a:p>
                  </a:txBody>
                  <a:tcPr marT="46800" marB="46800" marR="72000" marL="3600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a:t>
                      </a:r>
                      <a:endParaRPr sz="1400" u="none" cap="none" strike="noStrike">
                        <a:latin typeface="Calibri"/>
                        <a:ea typeface="Calibri"/>
                        <a:cs typeface="Calibri"/>
                        <a:sym typeface="Calibri"/>
                      </a:endParaRPr>
                    </a:p>
                  </a:txBody>
                  <a:tcPr marT="46800" marB="46800" marR="72000" marL="3600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2,5</a:t>
                      </a:r>
                      <a:endParaRPr sz="1400" u="none" cap="none" strike="noStrike">
                        <a:latin typeface="Calibri"/>
                        <a:ea typeface="Calibri"/>
                        <a:cs typeface="Calibri"/>
                        <a:sym typeface="Calibri"/>
                      </a:endParaRPr>
                    </a:p>
                  </a:txBody>
                  <a:tcPr marT="46800" marB="46800" marR="72000" marL="3600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[uA]</a:t>
                      </a:r>
                      <a:endParaRPr sz="1400" u="none" cap="none" strike="noStrike">
                        <a:latin typeface="Calibri"/>
                        <a:ea typeface="Calibri"/>
                        <a:cs typeface="Calibri"/>
                        <a:sym typeface="Calibri"/>
                      </a:endParaRPr>
                    </a:p>
                  </a:txBody>
                  <a:tcPr marT="46800" marB="46800" marR="72000" marL="3600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89550">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0,0000025</a:t>
                      </a:r>
                      <a:endParaRPr sz="1400" u="none" cap="none" strike="noStrike">
                        <a:latin typeface="Calibri"/>
                        <a:ea typeface="Calibri"/>
                        <a:cs typeface="Calibri"/>
                        <a:sym typeface="Calibri"/>
                      </a:endParaRPr>
                    </a:p>
                  </a:txBody>
                  <a:tcPr marT="46800" marB="46800" marR="72000" marL="3600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a:t>
                      </a:r>
                      <a:endParaRPr sz="1400" u="none" cap="none" strike="noStrike">
                        <a:latin typeface="Calibri"/>
                        <a:ea typeface="Calibri"/>
                        <a:cs typeface="Calibri"/>
                        <a:sym typeface="Calibri"/>
                      </a:endParaRPr>
                    </a:p>
                  </a:txBody>
                  <a:tcPr marT="46800" marB="46800" marR="72000" marL="3600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2500</a:t>
                      </a:r>
                      <a:endParaRPr sz="1400" u="none" cap="none" strike="noStrike">
                        <a:latin typeface="Calibri"/>
                        <a:ea typeface="Calibri"/>
                        <a:cs typeface="Calibri"/>
                        <a:sym typeface="Calibri"/>
                      </a:endParaRPr>
                    </a:p>
                  </a:txBody>
                  <a:tcPr marT="46800" marB="46800" marR="72000" marL="3600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[nA]</a:t>
                      </a:r>
                      <a:endParaRPr sz="1400" u="none" cap="none" strike="noStrike">
                        <a:latin typeface="Calibri"/>
                        <a:ea typeface="Calibri"/>
                        <a:cs typeface="Calibri"/>
                        <a:sym typeface="Calibri"/>
                      </a:endParaRPr>
                    </a:p>
                  </a:txBody>
                  <a:tcPr marT="46800" marB="46800" marR="72000" marL="3600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20" name="Google Shape;520;p73"/>
          <p:cNvGraphicFramePr/>
          <p:nvPr/>
        </p:nvGraphicFramePr>
        <p:xfrm>
          <a:off x="4762500" y="4546599"/>
          <a:ext cx="3000000" cy="3000000"/>
        </p:xfrm>
        <a:graphic>
          <a:graphicData uri="http://schemas.openxmlformats.org/drawingml/2006/table">
            <a:tbl>
              <a:tblPr>
                <a:noFill/>
                <a:tableStyleId>{24827CED-B0CA-401D-A056-F19DB7620462}</a:tableStyleId>
              </a:tblPr>
              <a:tblGrid>
                <a:gridCol w="1422400"/>
                <a:gridCol w="584200"/>
                <a:gridCol w="878250"/>
                <a:gridCol w="582250"/>
              </a:tblGrid>
              <a:tr h="331625">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Sin prefijo</a:t>
                      </a:r>
                      <a:endParaRPr sz="1400" u="none" cap="none" strike="noStrike">
                        <a:latin typeface="Calibri"/>
                        <a:ea typeface="Calibri"/>
                        <a:cs typeface="Calibri"/>
                        <a:sym typeface="Calibri"/>
                      </a:endParaRPr>
                    </a:p>
                  </a:txBody>
                  <a:tcPr marT="46800" marB="46800" marR="72000" marL="36000"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B99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a:t>
                      </a:r>
                      <a:endParaRPr sz="1400" u="none" cap="none" strike="noStrike">
                        <a:latin typeface="Calibri"/>
                        <a:ea typeface="Calibri"/>
                        <a:cs typeface="Calibri"/>
                        <a:sym typeface="Calibri"/>
                      </a:endParaRPr>
                    </a:p>
                  </a:txBody>
                  <a:tcPr marT="46800" marB="46800" marR="72000" marL="36000"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B99F"/>
                    </a:solidFill>
                  </a:tcPr>
                </a:tc>
                <a:tc gridSpan="2">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Con prefijo</a:t>
                      </a:r>
                      <a:endParaRPr sz="1400" u="none" cap="none" strike="noStrike">
                        <a:latin typeface="Calibri"/>
                        <a:ea typeface="Calibri"/>
                        <a:cs typeface="Calibri"/>
                        <a:sym typeface="Calibri"/>
                      </a:endParaRPr>
                    </a:p>
                  </a:txBody>
                  <a:tcPr marT="46800" marB="46800" marR="72000" marL="360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EB99F"/>
                    </a:solidFill>
                  </a:tcPr>
                </a:tc>
                <a:tc hMerge="1"/>
              </a:tr>
              <a:tr h="331625">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500.000 </a:t>
                      </a:r>
                      <a:endParaRPr sz="1400" u="none" cap="none" strike="noStrike">
                        <a:latin typeface="Calibri"/>
                        <a:ea typeface="Calibri"/>
                        <a:cs typeface="Calibri"/>
                        <a:sym typeface="Calibri"/>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a:t>
                      </a:r>
                      <a:endParaRPr sz="1400" u="none" cap="none" strike="noStrike">
                        <a:latin typeface="Calibri"/>
                        <a:ea typeface="Calibri"/>
                        <a:cs typeface="Calibri"/>
                        <a:sym typeface="Calibri"/>
                      </a:endParaRPr>
                    </a:p>
                  </a:txBody>
                  <a:tcPr marT="46800" marB="46800" marR="72000" marL="36000"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500</a:t>
                      </a:r>
                      <a:endParaRPr sz="1400" u="none" cap="none" strike="noStrike">
                        <a:latin typeface="Calibri"/>
                        <a:ea typeface="Calibri"/>
                        <a:cs typeface="Calibri"/>
                        <a:sym typeface="Calibri"/>
                      </a:endParaRPr>
                    </a:p>
                  </a:txBody>
                  <a:tcPr marT="7625" marB="0" marR="108000" marL="762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[kV]</a:t>
                      </a:r>
                      <a:endParaRPr sz="1400" u="none" cap="none" strike="noStrike">
                        <a:latin typeface="Calibri"/>
                        <a:ea typeface="Calibri"/>
                        <a:cs typeface="Calibri"/>
                        <a:sym typeface="Calibri"/>
                      </a:endParaRPr>
                    </a:p>
                  </a:txBody>
                  <a:tcPr marT="7625" marB="0" marR="108000" marL="762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31625">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500.000 </a:t>
                      </a:r>
                      <a:endParaRPr sz="1400" u="none" cap="none" strike="noStrike">
                        <a:latin typeface="Calibri"/>
                        <a:ea typeface="Calibri"/>
                        <a:cs typeface="Calibri"/>
                        <a:sym typeface="Calibri"/>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a:t>
                      </a:r>
                      <a:endParaRPr sz="1400" u="none" cap="none" strike="noStrike">
                        <a:latin typeface="Calibri"/>
                        <a:ea typeface="Calibri"/>
                        <a:cs typeface="Calibri"/>
                        <a:sym typeface="Calibri"/>
                      </a:endParaRPr>
                    </a:p>
                  </a:txBody>
                  <a:tcPr marT="46800" marB="46800" marR="72000" marL="36000"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0,5</a:t>
                      </a:r>
                      <a:endParaRPr sz="1400" u="none" cap="none" strike="noStrike">
                        <a:latin typeface="Calibri"/>
                        <a:ea typeface="Calibri"/>
                        <a:cs typeface="Calibri"/>
                        <a:sym typeface="Calibri"/>
                      </a:endParaRPr>
                    </a:p>
                  </a:txBody>
                  <a:tcPr marT="7625" marB="0" marR="108000" marL="762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[MV]</a:t>
                      </a:r>
                      <a:endParaRPr sz="1400" u="none" cap="none" strike="noStrike">
                        <a:latin typeface="Calibri"/>
                        <a:ea typeface="Calibri"/>
                        <a:cs typeface="Calibri"/>
                        <a:sym typeface="Calibri"/>
                      </a:endParaRPr>
                    </a:p>
                  </a:txBody>
                  <a:tcPr marT="7625" marB="0" marR="108000" marL="762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31625">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         500.000 </a:t>
                      </a:r>
                      <a:endParaRPr sz="1400" u="none" cap="none" strike="noStrike">
                        <a:latin typeface="Calibri"/>
                        <a:ea typeface="Calibri"/>
                        <a:cs typeface="Calibri"/>
                        <a:sym typeface="Calibri"/>
                      </a:endParaRPr>
                    </a:p>
                  </a:txBody>
                  <a:tcPr marT="7625" marB="0" marR="7625" marL="762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V</a:t>
                      </a:r>
                      <a:endParaRPr sz="1400" u="none" cap="none" strike="noStrike">
                        <a:latin typeface="Calibri"/>
                        <a:ea typeface="Calibri"/>
                        <a:cs typeface="Calibri"/>
                        <a:sym typeface="Calibri"/>
                      </a:endParaRPr>
                    </a:p>
                  </a:txBody>
                  <a:tcPr marT="46800" marB="46800" marR="72000" marL="36000"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0,0005</a:t>
                      </a:r>
                      <a:endParaRPr sz="1400" u="none" cap="none" strike="noStrike">
                        <a:latin typeface="Calibri"/>
                        <a:ea typeface="Calibri"/>
                        <a:cs typeface="Calibri"/>
                        <a:sym typeface="Calibri"/>
                      </a:endParaRPr>
                    </a:p>
                  </a:txBody>
                  <a:tcPr marT="7625" marB="0" marR="108000" marL="762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[GV]</a:t>
                      </a:r>
                      <a:endParaRPr sz="1400" u="none" cap="none" strike="noStrike">
                        <a:latin typeface="Calibri"/>
                        <a:ea typeface="Calibri"/>
                        <a:cs typeface="Calibri"/>
                        <a:sym typeface="Calibri"/>
                      </a:endParaRPr>
                    </a:p>
                  </a:txBody>
                  <a:tcPr marT="7625" marB="0" marR="108000" marL="762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4"/>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526" name="Google Shape;526;p74"/>
          <p:cNvSpPr/>
          <p:nvPr/>
        </p:nvSpPr>
        <p:spPr>
          <a:xfrm>
            <a:off x="431800" y="1264791"/>
            <a:ext cx="558800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MULTITESTER O MULTÍMETRO:</a:t>
            </a:r>
            <a:endParaRPr b="0" i="0" sz="2400" u="none" cap="none" strike="noStrike">
              <a:solidFill>
                <a:schemeClr val="dk1"/>
              </a:solidFill>
              <a:latin typeface="Trebuchet MS"/>
              <a:ea typeface="Trebuchet MS"/>
              <a:cs typeface="Trebuchet MS"/>
              <a:sym typeface="Trebuchet MS"/>
            </a:endParaRPr>
          </a:p>
        </p:txBody>
      </p:sp>
      <p:sp>
        <p:nvSpPr>
          <p:cNvPr id="527" name="Google Shape;527;p74"/>
          <p:cNvSpPr/>
          <p:nvPr/>
        </p:nvSpPr>
        <p:spPr>
          <a:xfrm>
            <a:off x="406400" y="2076550"/>
            <a:ext cx="4064000" cy="3219599"/>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Es muy importante conocer y dominar los prefijos en electricidad, puesto que la mayoría de los instrumentos denominan sus escalas en prefijos. </a:t>
            </a:r>
            <a:endParaRPr b="0" i="0" sz="17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a:p>
            <a:pPr indent="-176400" lvl="0" marL="176400" marR="0" rtl="0" algn="l">
              <a:lnSpc>
                <a:spcPct val="110000"/>
              </a:lnSpc>
              <a:spcBef>
                <a:spcPts val="0"/>
              </a:spcBef>
              <a:spcAft>
                <a:spcPts val="0"/>
              </a:spcAft>
              <a:buClr>
                <a:schemeClr val="dk1"/>
              </a:buClr>
              <a:buSzPts val="2000"/>
              <a:buFont typeface="Arial"/>
              <a:buChar char="•"/>
            </a:pPr>
            <a:r>
              <a:rPr b="1" i="0" lang="en-US" sz="1700" u="none" cap="none" strike="noStrike">
                <a:solidFill>
                  <a:schemeClr val="dk1"/>
                </a:solidFill>
                <a:latin typeface="Calibri"/>
                <a:ea typeface="Calibri"/>
                <a:cs typeface="Calibri"/>
                <a:sym typeface="Calibri"/>
              </a:rPr>
              <a:t>¿Cuántos prefijos se encuentran en el siguiente multímetro?</a:t>
            </a:r>
            <a:endParaRPr/>
          </a:p>
          <a:p>
            <a:pPr indent="-49400" lvl="0" marL="176400" marR="0" rtl="0" algn="l">
              <a:lnSpc>
                <a:spcPct val="50000"/>
              </a:lnSpc>
              <a:spcBef>
                <a:spcPts val="0"/>
              </a:spcBef>
              <a:spcAft>
                <a:spcPts val="0"/>
              </a:spcAft>
              <a:buClr>
                <a:schemeClr val="dk1"/>
              </a:buClr>
              <a:buSzPts val="2000"/>
              <a:buFont typeface="Arial"/>
              <a:buNone/>
            </a:pPr>
            <a:r>
              <a:t/>
            </a:r>
            <a:endParaRPr b="1" i="0" sz="17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None/>
            </a:pPr>
            <a:r>
              <a:rPr b="1" i="0" lang="en-US" sz="1600" u="none" cap="none" strike="noStrike">
                <a:solidFill>
                  <a:srgbClr val="C73E32"/>
                </a:solidFill>
                <a:latin typeface="Calibri"/>
                <a:ea typeface="Calibri"/>
                <a:cs typeface="Calibri"/>
                <a:sym typeface="Calibri"/>
              </a:rPr>
              <a:t>   Respuesta: </a:t>
            </a:r>
            <a:r>
              <a:rPr b="1" i="0" lang="en-US" sz="1600" u="none" cap="none" strike="noStrike">
                <a:solidFill>
                  <a:schemeClr val="dk1"/>
                </a:solidFill>
                <a:latin typeface="Calibri"/>
                <a:ea typeface="Calibri"/>
                <a:cs typeface="Calibri"/>
                <a:sym typeface="Calibri"/>
              </a:rPr>
              <a:t>9 prefijos</a:t>
            </a:r>
            <a:endParaRPr b="1" i="0" sz="12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1" i="0" sz="1700" u="none" cap="none" strike="noStrike">
              <a:solidFill>
                <a:schemeClr val="dk1"/>
              </a:solidFill>
              <a:latin typeface="Calibri"/>
              <a:ea typeface="Calibri"/>
              <a:cs typeface="Calibri"/>
              <a:sym typeface="Calibri"/>
            </a:endParaRPr>
          </a:p>
          <a:p>
            <a:pPr indent="-49400" lvl="0" marL="176400" marR="0" rtl="0" algn="l">
              <a:lnSpc>
                <a:spcPct val="110000"/>
              </a:lnSpc>
              <a:spcBef>
                <a:spcPts val="0"/>
              </a:spcBef>
              <a:spcAft>
                <a:spcPts val="0"/>
              </a:spcAft>
              <a:buClr>
                <a:schemeClr val="dk1"/>
              </a:buClr>
              <a:buSzPts val="2000"/>
              <a:buFont typeface="Arial"/>
              <a:buNone/>
            </a:pPr>
            <a:r>
              <a:t/>
            </a:r>
            <a:endParaRPr b="1" i="0" sz="1700" u="none" cap="none" strike="noStrike">
              <a:solidFill>
                <a:schemeClr val="dk1"/>
              </a:solidFill>
              <a:latin typeface="Calibri"/>
              <a:ea typeface="Calibri"/>
              <a:cs typeface="Calibri"/>
              <a:sym typeface="Calibri"/>
            </a:endParaRPr>
          </a:p>
          <a:p>
            <a:pPr indent="0" lvl="0" marL="0" marR="0" rtl="0" algn="l">
              <a:lnSpc>
                <a:spcPct val="3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24000" lvl="0" marL="176400" marR="0" rtl="0" algn="l">
              <a:lnSpc>
                <a:spcPct val="3333"/>
              </a:lnSpc>
              <a:spcBef>
                <a:spcPts val="0"/>
              </a:spcBef>
              <a:spcAft>
                <a:spcPts val="0"/>
              </a:spcAft>
              <a:buClr>
                <a:schemeClr val="dk1"/>
              </a:buClr>
              <a:buSzPts val="2400"/>
              <a:buFont typeface="Arial"/>
              <a:buNone/>
            </a:pPr>
            <a:r>
              <a:t/>
            </a:r>
            <a:endParaRPr b="1" i="0" sz="1800" u="none" cap="none" strike="noStrike">
              <a:solidFill>
                <a:schemeClr val="dk1"/>
              </a:solidFill>
              <a:latin typeface="Calibri"/>
              <a:ea typeface="Calibri"/>
              <a:cs typeface="Calibri"/>
              <a:sym typeface="Calibri"/>
            </a:endParaRPr>
          </a:p>
        </p:txBody>
      </p:sp>
      <p:sp>
        <p:nvSpPr>
          <p:cNvPr id="528" name="Google Shape;528;p74"/>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529" name="Google Shape;529;p74"/>
          <p:cNvSpPr/>
          <p:nvPr/>
        </p:nvSpPr>
        <p:spPr>
          <a:xfrm>
            <a:off x="5219700" y="1968500"/>
            <a:ext cx="3936999" cy="49275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30" name="Google Shape;530;p74"/>
          <p:cNvSpPr/>
          <p:nvPr/>
        </p:nvSpPr>
        <p:spPr>
          <a:xfrm>
            <a:off x="7366000" y="6311900"/>
            <a:ext cx="1384300" cy="495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31" name="Google Shape;531;p74"/>
          <p:cNvPicPr preferRelativeResize="0"/>
          <p:nvPr/>
        </p:nvPicPr>
        <p:blipFill rotWithShape="1">
          <a:blip r:embed="rId3">
            <a:alphaModFix/>
          </a:blip>
          <a:srcRect b="0" l="0" r="0" t="1853"/>
          <a:stretch/>
        </p:blipFill>
        <p:spPr>
          <a:xfrm>
            <a:off x="5602067" y="2197100"/>
            <a:ext cx="3206026" cy="4563528"/>
          </a:xfrm>
          <a:prstGeom prst="rect">
            <a:avLst/>
          </a:prstGeom>
          <a:noFill/>
          <a:ln>
            <a:noFill/>
          </a:ln>
        </p:spPr>
      </p:pic>
      <p:sp>
        <p:nvSpPr>
          <p:cNvPr id="532" name="Google Shape;532;p74"/>
          <p:cNvSpPr/>
          <p:nvPr/>
        </p:nvSpPr>
        <p:spPr>
          <a:xfrm>
            <a:off x="5848092" y="4632238"/>
            <a:ext cx="484472" cy="251674"/>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533" name="Google Shape;533;p74"/>
          <p:cNvSpPr/>
          <p:nvPr/>
        </p:nvSpPr>
        <p:spPr>
          <a:xfrm>
            <a:off x="5970783" y="4896497"/>
            <a:ext cx="484472" cy="119545"/>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534" name="Google Shape;534;p74"/>
          <p:cNvSpPr/>
          <p:nvPr/>
        </p:nvSpPr>
        <p:spPr>
          <a:xfrm>
            <a:off x="5848092" y="4340018"/>
            <a:ext cx="484472" cy="292221"/>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535" name="Google Shape;535;p74"/>
          <p:cNvSpPr/>
          <p:nvPr/>
        </p:nvSpPr>
        <p:spPr>
          <a:xfrm>
            <a:off x="5804049" y="4041505"/>
            <a:ext cx="484472" cy="292221"/>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536" name="Google Shape;536;p74"/>
          <p:cNvSpPr/>
          <p:nvPr/>
        </p:nvSpPr>
        <p:spPr>
          <a:xfrm>
            <a:off x="6360878" y="5141880"/>
            <a:ext cx="484472" cy="151006"/>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537" name="Google Shape;537;p74"/>
          <p:cNvSpPr/>
          <p:nvPr/>
        </p:nvSpPr>
        <p:spPr>
          <a:xfrm>
            <a:off x="7675579" y="4695507"/>
            <a:ext cx="484472" cy="292221"/>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538" name="Google Shape;538;p74"/>
          <p:cNvSpPr/>
          <p:nvPr/>
        </p:nvSpPr>
        <p:spPr>
          <a:xfrm>
            <a:off x="7675579" y="4403286"/>
            <a:ext cx="484472" cy="292221"/>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539" name="Google Shape;539;p74"/>
          <p:cNvSpPr/>
          <p:nvPr/>
        </p:nvSpPr>
        <p:spPr>
          <a:xfrm>
            <a:off x="7688162" y="4093936"/>
            <a:ext cx="484472" cy="292221"/>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540" name="Google Shape;540;p74"/>
          <p:cNvSpPr/>
          <p:nvPr/>
        </p:nvSpPr>
        <p:spPr>
          <a:xfrm>
            <a:off x="7566300" y="3833174"/>
            <a:ext cx="484472" cy="292221"/>
          </a:xfrm>
          <a:prstGeom prst="ellipse">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5"/>
          <p:cNvSpPr/>
          <p:nvPr/>
        </p:nvSpPr>
        <p:spPr>
          <a:xfrm>
            <a:off x="469900" y="2438400"/>
            <a:ext cx="7366000" cy="38735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46" name="Google Shape;546;p75"/>
          <p:cNvSpPr/>
          <p:nvPr/>
        </p:nvSpPr>
        <p:spPr>
          <a:xfrm>
            <a:off x="431800" y="1264791"/>
            <a:ext cx="8026400" cy="47701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000" u="none" cap="none" strike="noStrike">
                <a:solidFill>
                  <a:srgbClr val="29754D"/>
                </a:solidFill>
                <a:latin typeface="Calibri"/>
                <a:ea typeface="Calibri"/>
                <a:cs typeface="Calibri"/>
                <a:sym typeface="Calibri"/>
              </a:rPr>
              <a:t>INSTRUMENTACIÓN</a:t>
            </a:r>
            <a:endParaRPr b="1" i="0" sz="3000" u="none" cap="none" strike="noStrike">
              <a:solidFill>
                <a:srgbClr val="29754D"/>
              </a:solidFill>
              <a:latin typeface="Calibri"/>
              <a:ea typeface="Calibri"/>
              <a:cs typeface="Calibri"/>
              <a:sym typeface="Calibri"/>
            </a:endParaRPr>
          </a:p>
        </p:txBody>
      </p:sp>
      <p:sp>
        <p:nvSpPr>
          <p:cNvPr id="547" name="Google Shape;547;p75"/>
          <p:cNvSpPr/>
          <p:nvPr/>
        </p:nvSpPr>
        <p:spPr>
          <a:xfrm>
            <a:off x="533400" y="1873350"/>
            <a:ext cx="6413500" cy="42934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MEGGER</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chemeClr val="dk1"/>
              </a:buClr>
              <a:buSzPts val="2000"/>
              <a:buFont typeface="Arial"/>
              <a:buChar char="•"/>
            </a:pPr>
            <a:r>
              <a:rPr b="1" i="0" lang="en-US" sz="2000" u="none" cap="none" strike="noStrike">
                <a:solidFill>
                  <a:schemeClr val="dk1"/>
                </a:solidFill>
                <a:latin typeface="Calibri"/>
                <a:ea typeface="Calibri"/>
                <a:cs typeface="Calibri"/>
                <a:sym typeface="Calibri"/>
              </a:rPr>
              <a:t>¿Qué es un Megger?</a:t>
            </a:r>
            <a:endParaRPr b="1" i="0" sz="2000" u="none" cap="none" strike="noStrike">
              <a:solidFill>
                <a:schemeClr val="dk1"/>
              </a:solidFill>
              <a:latin typeface="Calibri"/>
              <a:ea typeface="Calibri"/>
              <a:cs typeface="Calibri"/>
              <a:sym typeface="Calibri"/>
            </a:endParaRPr>
          </a:p>
          <a:p>
            <a:pPr indent="0" lvl="0" marL="18000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18000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El </a:t>
            </a:r>
            <a:r>
              <a:rPr b="1" i="0" lang="en-US" sz="1800" u="none" cap="none" strike="noStrike">
                <a:solidFill>
                  <a:schemeClr val="dk1"/>
                </a:solidFill>
                <a:latin typeface="Calibri"/>
                <a:ea typeface="Calibri"/>
                <a:cs typeface="Calibri"/>
                <a:sym typeface="Calibri"/>
              </a:rPr>
              <a:t>Megger</a:t>
            </a:r>
            <a:r>
              <a:rPr b="0" i="0" lang="en-US" sz="1800" u="none" cap="none" strike="noStrike">
                <a:solidFill>
                  <a:schemeClr val="dk1"/>
                </a:solidFill>
                <a:latin typeface="Calibri"/>
                <a:ea typeface="Calibri"/>
                <a:cs typeface="Calibri"/>
                <a:sym typeface="Calibri"/>
              </a:rPr>
              <a:t>, o en realidad </a:t>
            </a:r>
            <a:r>
              <a:rPr b="1" i="0" lang="en-US" sz="1800" u="none" cap="none" strike="noStrike">
                <a:solidFill>
                  <a:schemeClr val="dk1"/>
                </a:solidFill>
                <a:latin typeface="Calibri"/>
                <a:ea typeface="Calibri"/>
                <a:cs typeface="Calibri"/>
                <a:sym typeface="Calibri"/>
              </a:rPr>
              <a:t>Megohmetro</a:t>
            </a:r>
            <a:r>
              <a:rPr b="0" i="0" lang="en-US" sz="1800" u="none" cap="none" strike="noStrike">
                <a:solidFill>
                  <a:schemeClr val="dk1"/>
                </a:solidFill>
                <a:latin typeface="Calibri"/>
                <a:ea typeface="Calibri"/>
                <a:cs typeface="Calibri"/>
                <a:sym typeface="Calibri"/>
              </a:rPr>
              <a:t>, por su nombre genérico, es un instrumento que sirve para</a:t>
            </a:r>
            <a:r>
              <a:rPr b="1" i="0" lang="en-US" sz="1800" u="none" cap="none" strike="noStrike">
                <a:solidFill>
                  <a:schemeClr val="dk1"/>
                </a:solidFill>
                <a:latin typeface="Calibri"/>
                <a:ea typeface="Calibri"/>
                <a:cs typeface="Calibri"/>
                <a:sym typeface="Calibri"/>
              </a:rPr>
              <a:t> medir la resistencia de aislamiento de: cables y bobinados</a:t>
            </a:r>
            <a:r>
              <a:rPr b="0" i="0" lang="en-US" sz="1800" u="none" cap="none" strike="noStrike">
                <a:solidFill>
                  <a:schemeClr val="dk1"/>
                </a:solidFill>
                <a:latin typeface="Calibri"/>
                <a:ea typeface="Calibri"/>
                <a:cs typeface="Calibri"/>
                <a:sym typeface="Calibri"/>
              </a:rPr>
              <a:t>; puede ser respecto a tierra o entre fases.</a:t>
            </a:r>
            <a:endParaRPr b="0" i="0" sz="1800" u="none" cap="none" strike="noStrike">
              <a:solidFill>
                <a:srgbClr val="000000"/>
              </a:solidFill>
              <a:latin typeface="Calibri"/>
              <a:ea typeface="Calibri"/>
              <a:cs typeface="Calibri"/>
              <a:sym typeface="Calibri"/>
            </a:endParaRPr>
          </a:p>
          <a:p>
            <a:pPr indent="0" lvl="1" marL="45720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El aislamiento se emplea en los cables de conexión, en los mecanismos de seccionamiento y protección, y en los generadores o motores. Este aislamiento se lleva a cabo con materiales que poseen una gran resistencia eléctrica, con el fin de limitar lo máximo posible la circulación de corriente por el exterior de los conductores.</a:t>
            </a:r>
            <a:endParaRPr b="0" i="0" sz="1800" u="none" cap="none" strike="noStrike">
              <a:solidFill>
                <a:schemeClr val="dk1"/>
              </a:solidFill>
              <a:latin typeface="Calibri"/>
              <a:ea typeface="Calibri"/>
              <a:cs typeface="Calibri"/>
              <a:sym typeface="Calibri"/>
            </a:endParaRPr>
          </a:p>
        </p:txBody>
      </p:sp>
      <p:pic>
        <p:nvPicPr>
          <p:cNvPr id="548" name="Google Shape;548;p75"/>
          <p:cNvPicPr preferRelativeResize="0"/>
          <p:nvPr/>
        </p:nvPicPr>
        <p:blipFill rotWithShape="1">
          <a:blip r:embed="rId3">
            <a:alphaModFix/>
          </a:blip>
          <a:srcRect b="0" l="0" r="0" t="0"/>
          <a:stretch/>
        </p:blipFill>
        <p:spPr>
          <a:xfrm>
            <a:off x="6193914" y="1509612"/>
            <a:ext cx="3283972" cy="5151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6"/>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554" name="Google Shape;554;p76"/>
          <p:cNvSpPr/>
          <p:nvPr/>
        </p:nvSpPr>
        <p:spPr>
          <a:xfrm>
            <a:off x="406400" y="1949550"/>
            <a:ext cx="8394700" cy="1814599"/>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Los aislamientos de los conductores eléctricos ya comienzan a deteriorarse una vez que son fabricados, esto repercute de manera importante en el rendimiento. Cuando se encuentran instalados en lugares con condiciones adversas, como los afectados por temperaturas altas o bajas, o los que están rodeados de un ambiente químico contaminado, entonces el deterioro se acelera de forma notable y su vida útil se queda mermada. </a:t>
            </a:r>
            <a:endParaRPr b="0" i="0" sz="17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None/>
            </a:pPr>
            <a:r>
              <a:t/>
            </a:r>
            <a:endParaRPr b="1" i="0" sz="1700" u="none" cap="none" strike="noStrike">
              <a:solidFill>
                <a:schemeClr val="dk1"/>
              </a:solidFill>
              <a:latin typeface="Calibri"/>
              <a:ea typeface="Calibri"/>
              <a:cs typeface="Calibri"/>
              <a:sym typeface="Calibri"/>
            </a:endParaRPr>
          </a:p>
        </p:txBody>
      </p:sp>
      <p:sp>
        <p:nvSpPr>
          <p:cNvPr id="555" name="Google Shape;555;p76"/>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pic>
        <p:nvPicPr>
          <p:cNvPr descr="Tipos y características - 455 - Conductores Eléctricos" id="556" name="Google Shape;556;p76"/>
          <p:cNvPicPr preferRelativeResize="0"/>
          <p:nvPr/>
        </p:nvPicPr>
        <p:blipFill rotWithShape="1">
          <a:blip r:embed="rId3">
            <a:alphaModFix/>
          </a:blip>
          <a:srcRect b="0" l="0" r="0" t="0"/>
          <a:stretch/>
        </p:blipFill>
        <p:spPr>
          <a:xfrm>
            <a:off x="5128168" y="3698604"/>
            <a:ext cx="3712820" cy="3248717"/>
          </a:xfrm>
          <a:prstGeom prst="rect">
            <a:avLst/>
          </a:prstGeom>
          <a:noFill/>
          <a:ln>
            <a:noFill/>
          </a:ln>
        </p:spPr>
      </p:pic>
      <p:sp>
        <p:nvSpPr>
          <p:cNvPr id="557" name="Google Shape;557;p76"/>
          <p:cNvSpPr/>
          <p:nvPr/>
        </p:nvSpPr>
        <p:spPr>
          <a:xfrm>
            <a:off x="436563" y="3639106"/>
            <a:ext cx="4579937" cy="951286"/>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Esto implica que no se puede asegurar la seguridad ante un contacto directo o indirecto, junto con el riesgo de incendio o explosión. </a:t>
            </a:r>
            <a:endParaRPr b="0" i="0" sz="1700" u="none" cap="none" strike="noStrike">
              <a:solidFill>
                <a:schemeClr val="dk1"/>
              </a:solidFill>
              <a:latin typeface="Calibri"/>
              <a:ea typeface="Calibri"/>
              <a:cs typeface="Calibri"/>
              <a:sym typeface="Calibri"/>
            </a:endParaRPr>
          </a:p>
        </p:txBody>
      </p:sp>
      <p:sp>
        <p:nvSpPr>
          <p:cNvPr id="558" name="Google Shape;558;p76"/>
          <p:cNvSpPr/>
          <p:nvPr/>
        </p:nvSpPr>
        <p:spPr>
          <a:xfrm>
            <a:off x="444500" y="1188591"/>
            <a:ext cx="751840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C73E32"/>
                </a:solidFill>
                <a:latin typeface="Calibri"/>
                <a:ea typeface="Calibri"/>
                <a:cs typeface="Calibri"/>
                <a:sym typeface="Calibri"/>
              </a:rPr>
              <a:t>MEGGER</a:t>
            </a:r>
            <a:endParaRPr b="1" i="0" sz="3000" u="none" cap="none" strike="noStrike">
              <a:solidFill>
                <a:srgbClr val="29754D"/>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77"/>
          <p:cNvSpPr/>
          <p:nvPr/>
        </p:nvSpPr>
        <p:spPr>
          <a:xfrm>
            <a:off x="5219700" y="3365500"/>
            <a:ext cx="3936999" cy="33527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64" name="Google Shape;564;p77"/>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565" name="Google Shape;565;p77"/>
          <p:cNvSpPr/>
          <p:nvPr/>
        </p:nvSpPr>
        <p:spPr>
          <a:xfrm>
            <a:off x="423863" y="1949550"/>
            <a:ext cx="7747000" cy="1526828"/>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Para hacer un </a:t>
            </a:r>
            <a:r>
              <a:rPr b="1" i="0" lang="en-US" sz="1700" u="none" cap="none" strike="noStrike">
                <a:solidFill>
                  <a:schemeClr val="dk1"/>
                </a:solidFill>
                <a:latin typeface="Calibri"/>
                <a:ea typeface="Calibri"/>
                <a:cs typeface="Calibri"/>
                <a:sym typeface="Calibri"/>
              </a:rPr>
              <a:t>test de resistencia de aislamiento </a:t>
            </a:r>
            <a:r>
              <a:rPr b="0" i="0" lang="en-US" sz="1700" u="none" cap="none" strike="noStrike">
                <a:solidFill>
                  <a:schemeClr val="dk1"/>
                </a:solidFill>
                <a:latin typeface="Calibri"/>
                <a:ea typeface="Calibri"/>
                <a:cs typeface="Calibri"/>
                <a:sym typeface="Calibri"/>
              </a:rPr>
              <a:t>es necesario un </a:t>
            </a:r>
            <a:r>
              <a:rPr b="1" i="0" lang="en-US" sz="1700" u="none" cap="none" strike="noStrike">
                <a:solidFill>
                  <a:schemeClr val="dk1"/>
                </a:solidFill>
                <a:latin typeface="Calibri"/>
                <a:ea typeface="Calibri"/>
                <a:cs typeface="Calibri"/>
                <a:sym typeface="Calibri"/>
              </a:rPr>
              <a:t>megger o</a:t>
            </a:r>
            <a:r>
              <a:rPr b="0" i="0" lang="en-US" sz="1700" u="none" cap="none" strike="noStrike">
                <a:solidFill>
                  <a:schemeClr val="dk1"/>
                </a:solidFill>
                <a:latin typeface="Calibri"/>
                <a:ea typeface="Calibri"/>
                <a:cs typeface="Calibri"/>
                <a:sym typeface="Calibri"/>
              </a:rPr>
              <a:t> </a:t>
            </a:r>
            <a:r>
              <a:rPr b="1" i="0" lang="en-US" sz="1700" u="none" cap="none" strike="noStrike">
                <a:solidFill>
                  <a:schemeClr val="dk1"/>
                </a:solidFill>
                <a:latin typeface="Calibri"/>
                <a:ea typeface="Calibri"/>
                <a:cs typeface="Calibri"/>
                <a:sym typeface="Calibri"/>
              </a:rPr>
              <a:t>megóhmetro</a:t>
            </a:r>
            <a:r>
              <a:rPr b="0" i="0" lang="en-US" sz="1700" u="none" cap="none" strike="noStrike">
                <a:solidFill>
                  <a:schemeClr val="dk1"/>
                </a:solidFill>
                <a:latin typeface="Calibri"/>
                <a:ea typeface="Calibri"/>
                <a:cs typeface="Calibri"/>
                <a:sym typeface="Calibri"/>
              </a:rPr>
              <a:t> que nos permita medir la resistencia de un aislamiento determinado. El nombre se debe a que la medida que se obtiene son MΩ. Su principio de funcionamiento se basa en la ley de Ohm: R= V/I</a:t>
            </a:r>
            <a:endParaRPr b="0" i="0" sz="17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None/>
            </a:pPr>
            <a:r>
              <a:t/>
            </a:r>
            <a:endParaRPr b="1" i="0" sz="1700" u="none" cap="none" strike="noStrike">
              <a:solidFill>
                <a:schemeClr val="dk1"/>
              </a:solidFill>
              <a:latin typeface="Calibri"/>
              <a:ea typeface="Calibri"/>
              <a:cs typeface="Calibri"/>
              <a:sym typeface="Calibri"/>
            </a:endParaRPr>
          </a:p>
        </p:txBody>
      </p:sp>
      <p:sp>
        <p:nvSpPr>
          <p:cNvPr id="566" name="Google Shape;566;p77"/>
          <p:cNvSpPr txBox="1"/>
          <p:nvPr/>
        </p:nvSpPr>
        <p:spPr>
          <a:xfrm>
            <a:off x="8163560" y="3331458"/>
            <a:ext cx="5768340" cy="697074"/>
          </a:xfrm>
          <a:prstGeom prst="rect">
            <a:avLst/>
          </a:prstGeom>
          <a:noFill/>
          <a:ln>
            <a:noFill/>
          </a:ln>
        </p:spPr>
        <p:txBody>
          <a:bodyPr anchorCtr="0" anchor="t" bIns="45700" lIns="91425" spcFirstLastPara="1" rIns="91425" wrap="square" tIns="45700">
            <a:spAutoFit/>
          </a:bodyPr>
          <a:lstStyle/>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85399" lvl="0" marL="2124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567" name="Google Shape;567;p77"/>
          <p:cNvSpPr/>
          <p:nvPr/>
        </p:nvSpPr>
        <p:spPr>
          <a:xfrm>
            <a:off x="423863" y="3448606"/>
            <a:ext cx="4579937" cy="2677913"/>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700" u="none" cap="none" strike="noStrike">
                <a:solidFill>
                  <a:schemeClr val="dk1"/>
                </a:solidFill>
                <a:latin typeface="Calibri"/>
                <a:ea typeface="Calibri"/>
                <a:cs typeface="Calibri"/>
                <a:sym typeface="Calibri"/>
              </a:rPr>
              <a:t>Se genera una tensión conocida y estable de entre 125 V y 10.000 V en corriente continua sobre el conductor cuyo aislamiento se quiere medir. Se mide la corriente que circula y se obtiene la resistencia según la fórmula antes indicada. El valor obtenido, indicado en MΩ, indica la entereza de nuestro aislamiento. La corriente se denomina corriente de fuga.</a:t>
            </a:r>
            <a:endParaRPr/>
          </a:p>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pic>
        <p:nvPicPr>
          <p:cNvPr descr="MIT300 - Medidor de Aislamiento y Continuidad Digital 250/500 V" id="568" name="Google Shape;568;p77"/>
          <p:cNvPicPr preferRelativeResize="0"/>
          <p:nvPr/>
        </p:nvPicPr>
        <p:blipFill rotWithShape="1">
          <a:blip r:embed="rId3">
            <a:alphaModFix/>
          </a:blip>
          <a:srcRect b="0" l="0" r="0" t="5068"/>
          <a:stretch/>
        </p:blipFill>
        <p:spPr>
          <a:xfrm>
            <a:off x="5567112" y="3496245"/>
            <a:ext cx="3290592" cy="3123810"/>
          </a:xfrm>
          <a:prstGeom prst="rect">
            <a:avLst/>
          </a:prstGeom>
          <a:noFill/>
          <a:ln>
            <a:noFill/>
          </a:ln>
        </p:spPr>
      </p:pic>
      <p:sp>
        <p:nvSpPr>
          <p:cNvPr id="569" name="Google Shape;569;p77"/>
          <p:cNvSpPr/>
          <p:nvPr/>
        </p:nvSpPr>
        <p:spPr>
          <a:xfrm>
            <a:off x="0" y="4804401"/>
            <a:ext cx="6096000" cy="375703"/>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sp>
        <p:nvSpPr>
          <p:cNvPr id="570" name="Google Shape;570;p77"/>
          <p:cNvSpPr/>
          <p:nvPr/>
        </p:nvSpPr>
        <p:spPr>
          <a:xfrm>
            <a:off x="444500" y="1188591"/>
            <a:ext cx="751840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C73E32"/>
                </a:solidFill>
                <a:latin typeface="Calibri"/>
                <a:ea typeface="Calibri"/>
                <a:cs typeface="Calibri"/>
                <a:sym typeface="Calibri"/>
              </a:rPr>
              <a:t>MEGGER</a:t>
            </a:r>
            <a:endParaRPr b="1" i="0" sz="3000" u="none" cap="none" strike="noStrike">
              <a:solidFill>
                <a:srgbClr val="29754D"/>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8"/>
          <p:cNvSpPr/>
          <p:nvPr/>
        </p:nvSpPr>
        <p:spPr>
          <a:xfrm>
            <a:off x="571500" y="2070100"/>
            <a:ext cx="7937501" cy="46862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6" name="Google Shape;576;p78"/>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577" name="Google Shape;577;p78"/>
          <p:cNvSpPr/>
          <p:nvPr/>
        </p:nvSpPr>
        <p:spPr>
          <a:xfrm>
            <a:off x="431800" y="1264791"/>
            <a:ext cx="916940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600" u="none" cap="none" strike="noStrike">
                <a:solidFill>
                  <a:srgbClr val="C73E32"/>
                </a:solidFill>
                <a:latin typeface="Calibri"/>
                <a:ea typeface="Calibri"/>
                <a:cs typeface="Calibri"/>
                <a:sym typeface="Calibri"/>
              </a:rPr>
              <a:t>MEGGER: </a:t>
            </a:r>
            <a:r>
              <a:rPr b="1" i="0" lang="en-US" sz="2600" u="none" cap="none" strike="noStrike">
                <a:solidFill>
                  <a:srgbClr val="29754D"/>
                </a:solidFill>
                <a:latin typeface="Calibri"/>
                <a:ea typeface="Calibri"/>
                <a:cs typeface="Calibri"/>
                <a:sym typeface="Calibri"/>
              </a:rPr>
              <a:t>Conexión a un cable de potencia blindado</a:t>
            </a:r>
            <a:endParaRPr b="0" i="0" sz="2600" u="none" cap="none" strike="noStrike">
              <a:solidFill>
                <a:srgbClr val="29754D"/>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800" u="none" cap="none" strike="noStrike">
                <a:solidFill>
                  <a:srgbClr val="C73E32"/>
                </a:solidFill>
                <a:latin typeface="Calibri"/>
                <a:ea typeface="Calibri"/>
                <a:cs typeface="Calibri"/>
                <a:sym typeface="Calibri"/>
              </a:rPr>
              <a:t> </a:t>
            </a:r>
            <a:endParaRPr b="0" i="0" sz="2400" u="none" cap="none" strike="noStrike">
              <a:solidFill>
                <a:schemeClr val="dk1"/>
              </a:solidFill>
              <a:latin typeface="Trebuchet MS"/>
              <a:ea typeface="Trebuchet MS"/>
              <a:cs typeface="Trebuchet MS"/>
              <a:sym typeface="Trebuchet MS"/>
            </a:endParaRPr>
          </a:p>
        </p:txBody>
      </p:sp>
      <p:sp>
        <p:nvSpPr>
          <p:cNvPr id="578" name="Google Shape;578;p78"/>
          <p:cNvSpPr/>
          <p:nvPr/>
        </p:nvSpPr>
        <p:spPr>
          <a:xfrm>
            <a:off x="0" y="4804401"/>
            <a:ext cx="6096000" cy="375703"/>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pic>
        <p:nvPicPr>
          <p:cNvPr id="579" name="Google Shape;579;p78"/>
          <p:cNvPicPr preferRelativeResize="0"/>
          <p:nvPr/>
        </p:nvPicPr>
        <p:blipFill rotWithShape="1">
          <a:blip r:embed="rId3">
            <a:alphaModFix/>
          </a:blip>
          <a:srcRect b="0" l="0" r="0" t="0"/>
          <a:stretch/>
        </p:blipFill>
        <p:spPr>
          <a:xfrm>
            <a:off x="1125259" y="2369393"/>
            <a:ext cx="7083983" cy="432701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9"/>
          <p:cNvSpPr/>
          <p:nvPr/>
        </p:nvSpPr>
        <p:spPr>
          <a:xfrm>
            <a:off x="546101" y="2070100"/>
            <a:ext cx="6565900" cy="46862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5" name="Google Shape;585;p79"/>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586" name="Google Shape;586;p79"/>
          <p:cNvSpPr/>
          <p:nvPr/>
        </p:nvSpPr>
        <p:spPr>
          <a:xfrm>
            <a:off x="431800" y="1277491"/>
            <a:ext cx="7518400"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600" u="none" cap="none" strike="noStrike">
                <a:solidFill>
                  <a:srgbClr val="C73E32"/>
                </a:solidFill>
                <a:latin typeface="Calibri"/>
                <a:ea typeface="Calibri"/>
                <a:cs typeface="Calibri"/>
                <a:sym typeface="Calibri"/>
              </a:rPr>
              <a:t>MEGGER: </a:t>
            </a:r>
            <a:r>
              <a:rPr b="1" i="0" lang="en-US" sz="2600" u="none" cap="none" strike="noStrike">
                <a:solidFill>
                  <a:srgbClr val="29754D"/>
                </a:solidFill>
                <a:latin typeface="Calibri"/>
                <a:ea typeface="Calibri"/>
                <a:cs typeface="Calibri"/>
                <a:sym typeface="Calibri"/>
              </a:rPr>
              <a:t>Conexión a un interruptor de circuito</a:t>
            </a:r>
            <a:endParaRPr b="1" i="0" sz="2600" u="none" cap="none" strike="noStrike">
              <a:solidFill>
                <a:srgbClr val="29754D"/>
              </a:solidFill>
              <a:latin typeface="Calibri"/>
              <a:ea typeface="Calibri"/>
              <a:cs typeface="Calibri"/>
              <a:sym typeface="Calibri"/>
            </a:endParaRPr>
          </a:p>
        </p:txBody>
      </p:sp>
      <p:sp>
        <p:nvSpPr>
          <p:cNvPr id="587" name="Google Shape;587;p79"/>
          <p:cNvSpPr/>
          <p:nvPr/>
        </p:nvSpPr>
        <p:spPr>
          <a:xfrm>
            <a:off x="0" y="4804401"/>
            <a:ext cx="6096000" cy="375703"/>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pic>
        <p:nvPicPr>
          <p:cNvPr id="588" name="Google Shape;588;p79"/>
          <p:cNvPicPr preferRelativeResize="0"/>
          <p:nvPr/>
        </p:nvPicPr>
        <p:blipFill rotWithShape="1">
          <a:blip r:embed="rId3">
            <a:alphaModFix/>
          </a:blip>
          <a:srcRect b="0" l="0" r="0" t="0"/>
          <a:stretch/>
        </p:blipFill>
        <p:spPr>
          <a:xfrm>
            <a:off x="928719" y="2456096"/>
            <a:ext cx="5533963" cy="40271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0"/>
          <p:cNvSpPr/>
          <p:nvPr/>
        </p:nvSpPr>
        <p:spPr>
          <a:xfrm>
            <a:off x="546100" y="2070100"/>
            <a:ext cx="7696199" cy="46862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4" name="Google Shape;594;p80"/>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595" name="Google Shape;595;p80"/>
          <p:cNvSpPr/>
          <p:nvPr/>
        </p:nvSpPr>
        <p:spPr>
          <a:xfrm>
            <a:off x="431800" y="1290191"/>
            <a:ext cx="7518400"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600" u="none" cap="none" strike="noStrike">
                <a:solidFill>
                  <a:srgbClr val="C73E32"/>
                </a:solidFill>
                <a:latin typeface="Calibri"/>
                <a:ea typeface="Calibri"/>
                <a:cs typeface="Calibri"/>
                <a:sym typeface="Calibri"/>
              </a:rPr>
              <a:t>MEGGER: </a:t>
            </a:r>
            <a:r>
              <a:rPr b="1" i="0" lang="en-US" sz="2600" u="none" cap="none" strike="noStrike">
                <a:solidFill>
                  <a:srgbClr val="29754D"/>
                </a:solidFill>
                <a:latin typeface="Calibri"/>
                <a:ea typeface="Calibri"/>
                <a:cs typeface="Calibri"/>
                <a:sym typeface="Calibri"/>
              </a:rPr>
              <a:t>Conexión a un transformador de potencia</a:t>
            </a:r>
            <a:endParaRPr b="1" i="0" sz="2600" u="none" cap="none" strike="noStrike">
              <a:solidFill>
                <a:srgbClr val="29754D"/>
              </a:solidFill>
              <a:latin typeface="Calibri"/>
              <a:ea typeface="Calibri"/>
              <a:cs typeface="Calibri"/>
              <a:sym typeface="Calibri"/>
            </a:endParaRPr>
          </a:p>
        </p:txBody>
      </p:sp>
      <p:sp>
        <p:nvSpPr>
          <p:cNvPr id="596" name="Google Shape;596;p80"/>
          <p:cNvSpPr/>
          <p:nvPr/>
        </p:nvSpPr>
        <p:spPr>
          <a:xfrm>
            <a:off x="0" y="4804401"/>
            <a:ext cx="6096000" cy="375703"/>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pic>
        <p:nvPicPr>
          <p:cNvPr id="597" name="Google Shape;597;p80"/>
          <p:cNvPicPr preferRelativeResize="0"/>
          <p:nvPr/>
        </p:nvPicPr>
        <p:blipFill rotWithShape="1">
          <a:blip r:embed="rId3">
            <a:alphaModFix/>
          </a:blip>
          <a:srcRect b="0" l="0" r="0" t="0"/>
          <a:stretch/>
        </p:blipFill>
        <p:spPr>
          <a:xfrm>
            <a:off x="1442110" y="2538809"/>
            <a:ext cx="6059099" cy="3977514"/>
          </a:xfrm>
          <a:prstGeom prst="rect">
            <a:avLst/>
          </a:prstGeom>
          <a:noFill/>
          <a:ln>
            <a:noFill/>
          </a:ln>
        </p:spPr>
      </p:pic>
      <p:sp>
        <p:nvSpPr>
          <p:cNvPr id="598" name="Google Shape;598;p80"/>
          <p:cNvSpPr/>
          <p:nvPr/>
        </p:nvSpPr>
        <p:spPr>
          <a:xfrm>
            <a:off x="793206" y="2730213"/>
            <a:ext cx="9030789"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2600" u="none" cap="none" strike="noStrike">
              <a:solidFill>
                <a:srgbClr val="29754D"/>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81"/>
          <p:cNvSpPr/>
          <p:nvPr/>
        </p:nvSpPr>
        <p:spPr>
          <a:xfrm>
            <a:off x="546100" y="2120900"/>
            <a:ext cx="8229600" cy="424179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04" name="Google Shape;604;p81"/>
          <p:cNvSpPr txBox="1"/>
          <p:nvPr/>
        </p:nvSpPr>
        <p:spPr>
          <a:xfrm>
            <a:off x="4426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605" name="Google Shape;605;p81"/>
          <p:cNvSpPr/>
          <p:nvPr/>
        </p:nvSpPr>
        <p:spPr>
          <a:xfrm>
            <a:off x="0" y="4804401"/>
            <a:ext cx="6096000" cy="375703"/>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sp>
        <p:nvSpPr>
          <p:cNvPr id="606" name="Google Shape;606;p81"/>
          <p:cNvSpPr/>
          <p:nvPr/>
        </p:nvSpPr>
        <p:spPr>
          <a:xfrm>
            <a:off x="793206" y="2730213"/>
            <a:ext cx="9030789"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2600" u="none" cap="none" strike="noStrike">
              <a:solidFill>
                <a:srgbClr val="29754D"/>
              </a:solidFill>
              <a:latin typeface="Calibri"/>
              <a:ea typeface="Calibri"/>
              <a:cs typeface="Calibri"/>
              <a:sym typeface="Calibri"/>
            </a:endParaRPr>
          </a:p>
        </p:txBody>
      </p:sp>
      <p:sp>
        <p:nvSpPr>
          <p:cNvPr id="607" name="Google Shape;607;p81"/>
          <p:cNvSpPr txBox="1"/>
          <p:nvPr/>
        </p:nvSpPr>
        <p:spPr>
          <a:xfrm>
            <a:off x="759460" y="2511505"/>
            <a:ext cx="4117340" cy="31392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Supongamos que debemos medir la aislación de un cable conductor para un sistema de BT</a:t>
            </a:r>
            <a:r>
              <a:rPr b="0" i="0" lang="en-US" sz="1800" u="none" cap="none" strike="noStrike">
                <a:solidFill>
                  <a:schemeClr val="dk1"/>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62100" lvl="0" marL="176400" marR="0" rtl="0" algn="l">
              <a:lnSpc>
                <a:spcPct val="5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¿Cuánto voltaje debemos aplicar mediante el Megger para medir la aislación?</a:t>
            </a:r>
            <a:endParaRPr b="0" i="0" sz="1800" u="none" cap="none" strike="noStrike">
              <a:solidFill>
                <a:srgbClr val="000000"/>
              </a:solidFill>
              <a:latin typeface="Calibri"/>
              <a:ea typeface="Calibri"/>
              <a:cs typeface="Calibri"/>
              <a:sym typeface="Calibri"/>
            </a:endParaRPr>
          </a:p>
          <a:p>
            <a:pPr indent="-62100" lvl="0" marL="176400" marR="0" rtl="0" algn="l">
              <a:lnSpc>
                <a:spcPct val="5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¿Qué valor de resistividad es correcta para considerar que el cable posee una aislación óptima?</a:t>
            </a:r>
            <a:endParaRPr b="0" i="0" sz="1800" u="none" cap="none" strike="noStrike">
              <a:solidFill>
                <a:schemeClr val="dk1"/>
              </a:solidFill>
              <a:latin typeface="Calibri"/>
              <a:ea typeface="Calibri"/>
              <a:cs typeface="Calibri"/>
              <a:sym typeface="Calibri"/>
            </a:endParaRPr>
          </a:p>
          <a:p>
            <a:pPr indent="-171450" lvl="0" marL="285750" marR="0" rtl="0" algn="just">
              <a:lnSpc>
                <a:spcPct val="100000"/>
              </a:lnSpc>
              <a:spcBef>
                <a:spcPts val="0"/>
              </a:spcBef>
              <a:spcAft>
                <a:spcPts val="0"/>
              </a:spcAft>
              <a:buClr>
                <a:schemeClr val="dk1"/>
              </a:buClr>
              <a:buSzPts val="1800"/>
              <a:buFont typeface="Noto Sans Symbols"/>
              <a:buNone/>
            </a:pPr>
            <a:r>
              <a:t/>
            </a:r>
            <a:endParaRPr b="0" i="0" sz="1800" u="none" cap="none" strike="noStrike">
              <a:solidFill>
                <a:schemeClr val="dk1"/>
              </a:solidFill>
              <a:latin typeface="Trebuchet MS"/>
              <a:ea typeface="Trebuchet MS"/>
              <a:cs typeface="Trebuchet MS"/>
              <a:sym typeface="Trebuchet MS"/>
            </a:endParaRPr>
          </a:p>
        </p:txBody>
      </p:sp>
      <p:sp>
        <p:nvSpPr>
          <p:cNvPr id="608" name="Google Shape;608;p81"/>
          <p:cNvSpPr/>
          <p:nvPr/>
        </p:nvSpPr>
        <p:spPr>
          <a:xfrm flipH="1">
            <a:off x="5029200" y="2481696"/>
            <a:ext cx="3390900" cy="2992004"/>
          </a:xfrm>
          <a:prstGeom prst="roundRect">
            <a:avLst>
              <a:gd fmla="val 6761"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09" name="Google Shape;609;p81"/>
          <p:cNvPicPr preferRelativeResize="0"/>
          <p:nvPr/>
        </p:nvPicPr>
        <p:blipFill rotWithShape="1">
          <a:blip r:embed="rId3">
            <a:alphaModFix/>
          </a:blip>
          <a:srcRect b="0" l="0" r="0" t="0"/>
          <a:stretch/>
        </p:blipFill>
        <p:spPr>
          <a:xfrm>
            <a:off x="6740363" y="3868030"/>
            <a:ext cx="2418477" cy="2538784"/>
          </a:xfrm>
          <a:prstGeom prst="rect">
            <a:avLst/>
          </a:prstGeom>
          <a:noFill/>
          <a:ln>
            <a:noFill/>
          </a:ln>
        </p:spPr>
      </p:pic>
      <p:sp>
        <p:nvSpPr>
          <p:cNvPr id="610" name="Google Shape;610;p81"/>
          <p:cNvSpPr txBox="1"/>
          <p:nvPr/>
        </p:nvSpPr>
        <p:spPr>
          <a:xfrm>
            <a:off x="5219701" y="2703493"/>
            <a:ext cx="2984499" cy="24467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La respuesta a esta y muchas más preguntas, las podemos encontrar en la norma técnica de baja tensión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NCH Elec 4/2003.</a:t>
            </a:r>
            <a:endParaRPr/>
          </a:p>
          <a:p>
            <a:pPr indent="0" lvl="0" marL="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 Revisar el capítulo 9</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11430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11" name="Google Shape;611;p81"/>
          <p:cNvSpPr/>
          <p:nvPr/>
        </p:nvSpPr>
        <p:spPr>
          <a:xfrm>
            <a:off x="444500" y="1188591"/>
            <a:ext cx="751840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C73E32"/>
                </a:solidFill>
                <a:latin typeface="Calibri"/>
                <a:ea typeface="Calibri"/>
                <a:cs typeface="Calibri"/>
                <a:sym typeface="Calibri"/>
              </a:rPr>
              <a:t>MEGGER</a:t>
            </a:r>
            <a:endParaRPr b="1" i="0" sz="3000" u="none" cap="none" strike="noStrike">
              <a:solidFill>
                <a:srgbClr val="29754D"/>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82"/>
          <p:cNvSpPr/>
          <p:nvPr/>
        </p:nvSpPr>
        <p:spPr>
          <a:xfrm>
            <a:off x="698500" y="4965700"/>
            <a:ext cx="7848600" cy="17272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17" name="Google Shape;617;p82"/>
          <p:cNvSpPr txBox="1"/>
          <p:nvPr/>
        </p:nvSpPr>
        <p:spPr>
          <a:xfrm>
            <a:off x="469900" y="1990805"/>
            <a:ext cx="9969500" cy="29700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dk1"/>
                </a:solidFill>
                <a:latin typeface="Calibri"/>
                <a:ea typeface="Calibri"/>
                <a:cs typeface="Calibri"/>
                <a:sym typeface="Calibri"/>
              </a:rPr>
              <a:t>RESPUESTAS:</a:t>
            </a:r>
            <a:endParaRPr b="0" i="0" sz="1800" u="none" cap="none" strike="noStrike">
              <a:solidFill>
                <a:srgbClr val="000000"/>
              </a:solidFill>
              <a:latin typeface="Calibri"/>
              <a:ea typeface="Calibri"/>
              <a:cs typeface="Calibri"/>
              <a:sym typeface="Calibri"/>
            </a:endParaRPr>
          </a:p>
          <a:p>
            <a:pPr indent="-62100" lvl="0" marL="176400" marR="0" rtl="0" algn="l">
              <a:lnSpc>
                <a:spcPct val="5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chemeClr val="dk1"/>
              </a:buClr>
              <a:buSzPts val="1700"/>
              <a:buFont typeface="Arial"/>
              <a:buChar char="•"/>
            </a:pPr>
            <a:r>
              <a:rPr b="1" i="0" lang="en-US" sz="1700" u="none" cap="none" strike="noStrike">
                <a:solidFill>
                  <a:schemeClr val="dk1"/>
                </a:solidFill>
                <a:latin typeface="Calibri"/>
                <a:ea typeface="Calibri"/>
                <a:cs typeface="Calibri"/>
                <a:sym typeface="Calibri"/>
              </a:rPr>
              <a:t>¿Cuánto voltaje debemos aplicar mediante el Megger para medir la aislación?</a:t>
            </a:r>
            <a:endParaRPr/>
          </a:p>
          <a:p>
            <a:pPr indent="-62100" lvl="0" marL="1764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62100" lvl="0" marL="1764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62100" lvl="0" marL="1764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62100" lvl="0" marL="1764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62100" lvl="0" marL="1764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62100" lvl="0" marL="176400" marR="0" rtl="0" algn="l">
              <a:lnSpc>
                <a:spcPct val="12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62100" lvl="0" marL="176400" marR="0" rtl="0" algn="l">
              <a:lnSpc>
                <a:spcPct val="7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chemeClr val="dk1"/>
              </a:buClr>
              <a:buSzPts val="1700"/>
              <a:buFont typeface="Arial"/>
              <a:buChar char="•"/>
            </a:pPr>
            <a:r>
              <a:rPr b="1" i="0" lang="en-US" sz="1700" u="none" cap="none" strike="noStrike">
                <a:solidFill>
                  <a:schemeClr val="dk1"/>
                </a:solidFill>
                <a:latin typeface="Calibri"/>
                <a:ea typeface="Calibri"/>
                <a:cs typeface="Calibri"/>
                <a:sym typeface="Calibri"/>
              </a:rPr>
              <a:t>¿Qué valor de resistividad es correcta para considerar que el cable posee una aislación óptima?</a:t>
            </a:r>
            <a:endParaRPr b="1" i="0" sz="1700" u="none" cap="none" strike="noStrike">
              <a:solidFill>
                <a:schemeClr val="dk1"/>
              </a:solidFill>
              <a:latin typeface="Calibri"/>
              <a:ea typeface="Calibri"/>
              <a:cs typeface="Calibri"/>
              <a:sym typeface="Calibri"/>
            </a:endParaRPr>
          </a:p>
        </p:txBody>
      </p:sp>
      <p:sp>
        <p:nvSpPr>
          <p:cNvPr id="618" name="Google Shape;618;p82"/>
          <p:cNvSpPr/>
          <p:nvPr/>
        </p:nvSpPr>
        <p:spPr>
          <a:xfrm>
            <a:off x="698500" y="2832100"/>
            <a:ext cx="7848600" cy="15240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19" name="Google Shape;619;p82"/>
          <p:cNvSpPr txBox="1"/>
          <p:nvPr/>
        </p:nvSpPr>
        <p:spPr>
          <a:xfrm>
            <a:off x="4426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9754D"/>
                </a:solidFill>
                <a:latin typeface="Calibri"/>
                <a:ea typeface="Calibri"/>
                <a:cs typeface="Calibri"/>
                <a:sym typeface="Calibri"/>
              </a:rPr>
              <a:t>INSTRUMENTACIÓN</a:t>
            </a:r>
            <a:endParaRPr b="0" i="0" sz="14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29754D"/>
              </a:solidFill>
              <a:latin typeface="Calibri"/>
              <a:ea typeface="Calibri"/>
              <a:cs typeface="Calibri"/>
              <a:sym typeface="Calibri"/>
            </a:endParaRPr>
          </a:p>
        </p:txBody>
      </p:sp>
      <p:sp>
        <p:nvSpPr>
          <p:cNvPr id="620" name="Google Shape;620;p82"/>
          <p:cNvSpPr/>
          <p:nvPr/>
        </p:nvSpPr>
        <p:spPr>
          <a:xfrm>
            <a:off x="444500" y="1188591"/>
            <a:ext cx="751840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rgbClr val="C73E32"/>
                </a:solidFill>
                <a:latin typeface="Calibri"/>
                <a:ea typeface="Calibri"/>
                <a:cs typeface="Calibri"/>
                <a:sym typeface="Calibri"/>
              </a:rPr>
              <a:t>MEGGER</a:t>
            </a:r>
            <a:endParaRPr b="1" i="0" sz="3000" u="none" cap="none" strike="noStrike">
              <a:solidFill>
                <a:srgbClr val="29754D"/>
              </a:solidFill>
              <a:latin typeface="Calibri"/>
              <a:ea typeface="Calibri"/>
              <a:cs typeface="Calibri"/>
              <a:sym typeface="Calibri"/>
            </a:endParaRPr>
          </a:p>
        </p:txBody>
      </p:sp>
      <p:sp>
        <p:nvSpPr>
          <p:cNvPr id="621" name="Google Shape;621;p82"/>
          <p:cNvSpPr/>
          <p:nvPr/>
        </p:nvSpPr>
        <p:spPr>
          <a:xfrm>
            <a:off x="0" y="4804401"/>
            <a:ext cx="6096000" cy="375703"/>
          </a:xfrm>
          <a:prstGeom prst="rect">
            <a:avLst/>
          </a:prstGeom>
          <a:noFill/>
          <a:ln>
            <a:noFill/>
          </a:ln>
        </p:spPr>
        <p:txBody>
          <a:bodyPr anchorCtr="0" anchor="t" bIns="45700" lIns="91425" spcFirstLastPara="1" rIns="91425" wrap="square" tIns="45700">
            <a:spAutoFit/>
          </a:bodyPr>
          <a:lstStyle/>
          <a:p>
            <a:pPr indent="-49400" lvl="0" marL="176400" marR="0" rtl="0" algn="l">
              <a:lnSpc>
                <a:spcPct val="110000"/>
              </a:lnSpc>
              <a:spcBef>
                <a:spcPts val="0"/>
              </a:spcBef>
              <a:spcAft>
                <a:spcPts val="0"/>
              </a:spcAft>
              <a:buClr>
                <a:schemeClr val="dk1"/>
              </a:buClr>
              <a:buSzPts val="2000"/>
              <a:buFont typeface="Arial"/>
              <a:buNone/>
            </a:pPr>
            <a:r>
              <a:t/>
            </a:r>
            <a:endParaRPr b="0" i="0" sz="1700" u="none" cap="none" strike="noStrike">
              <a:solidFill>
                <a:schemeClr val="dk1"/>
              </a:solidFill>
              <a:latin typeface="Calibri"/>
              <a:ea typeface="Calibri"/>
              <a:cs typeface="Calibri"/>
              <a:sym typeface="Calibri"/>
            </a:endParaRPr>
          </a:p>
        </p:txBody>
      </p:sp>
      <p:sp>
        <p:nvSpPr>
          <p:cNvPr id="622" name="Google Shape;622;p82"/>
          <p:cNvSpPr/>
          <p:nvPr/>
        </p:nvSpPr>
        <p:spPr>
          <a:xfrm>
            <a:off x="793206" y="2730213"/>
            <a:ext cx="9030789"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1" i="0" sz="2600" u="none" cap="none" strike="noStrike">
              <a:solidFill>
                <a:srgbClr val="29754D"/>
              </a:solidFill>
              <a:latin typeface="Calibri"/>
              <a:ea typeface="Calibri"/>
              <a:cs typeface="Calibri"/>
              <a:sym typeface="Calibri"/>
            </a:endParaRPr>
          </a:p>
        </p:txBody>
      </p:sp>
      <p:pic>
        <p:nvPicPr>
          <p:cNvPr id="623" name="Google Shape;623;p82"/>
          <p:cNvPicPr preferRelativeResize="0"/>
          <p:nvPr/>
        </p:nvPicPr>
        <p:blipFill rotWithShape="1">
          <a:blip r:embed="rId3">
            <a:alphaModFix/>
          </a:blip>
          <a:srcRect b="0" l="0" r="0" t="0"/>
          <a:stretch/>
        </p:blipFill>
        <p:spPr>
          <a:xfrm>
            <a:off x="786822" y="2919806"/>
            <a:ext cx="7486650" cy="1371600"/>
          </a:xfrm>
          <a:prstGeom prst="rect">
            <a:avLst/>
          </a:prstGeom>
          <a:noFill/>
          <a:ln>
            <a:noFill/>
          </a:ln>
        </p:spPr>
      </p:pic>
      <p:pic>
        <p:nvPicPr>
          <p:cNvPr id="624" name="Google Shape;624;p82"/>
          <p:cNvPicPr preferRelativeResize="0"/>
          <p:nvPr/>
        </p:nvPicPr>
        <p:blipFill rotWithShape="1">
          <a:blip r:embed="rId4">
            <a:alphaModFix/>
          </a:blip>
          <a:srcRect b="0" l="0" r="0" t="0"/>
          <a:stretch/>
        </p:blipFill>
        <p:spPr>
          <a:xfrm>
            <a:off x="786822" y="5048567"/>
            <a:ext cx="7534275" cy="157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19" name="Google Shape;119;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20" name="Google Shape;120;p3"/>
          <p:cNvSpPr txBox="1"/>
          <p:nvPr/>
        </p:nvSpPr>
        <p:spPr>
          <a:xfrm>
            <a:off x="43853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3</a:t>
            </a:r>
            <a:endParaRPr b="0" i="0" sz="5000" u="none" cap="none" strike="noStrike">
              <a:solidFill>
                <a:srgbClr val="8EB99F"/>
              </a:solidFill>
              <a:latin typeface="Calibri"/>
              <a:ea typeface="Calibri"/>
              <a:cs typeface="Calibri"/>
              <a:sym typeface="Calibri"/>
            </a:endParaRPr>
          </a:p>
        </p:txBody>
      </p:sp>
      <p:sp>
        <p:nvSpPr>
          <p:cNvPr id="121" name="Google Shape;121;p3"/>
          <p:cNvSpPr/>
          <p:nvPr/>
        </p:nvSpPr>
        <p:spPr>
          <a:xfrm>
            <a:off x="810078" y="3030538"/>
            <a:ext cx="3952422" cy="175945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29754D"/>
                </a:solidFill>
                <a:latin typeface="Calibri"/>
                <a:ea typeface="Calibri"/>
                <a:cs typeface="Calibri"/>
                <a:sym typeface="Calibri"/>
              </a:rPr>
              <a:t>INSTRUMENTACIÓN</a:t>
            </a:r>
            <a:br>
              <a:rPr b="1" i="0" lang="en-US" sz="2200" u="none" cap="none" strike="noStrike">
                <a:solidFill>
                  <a:srgbClr val="29754D"/>
                </a:solidFill>
                <a:latin typeface="Calibri"/>
                <a:ea typeface="Calibri"/>
                <a:cs typeface="Calibri"/>
                <a:sym typeface="Calibri"/>
              </a:rPr>
            </a:br>
            <a:endParaRPr b="1" i="0" sz="20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800" u="none" cap="none" strike="noStrike">
                <a:solidFill>
                  <a:srgbClr val="000000"/>
                </a:solidFill>
                <a:latin typeface="Calibri"/>
                <a:ea typeface="Calibri"/>
                <a:cs typeface="Calibri"/>
                <a:sym typeface="Calibri"/>
              </a:rPr>
              <a:t>¡Ahora veamos cómo lo que ya has aprendido refuerza y mejora lo que estás a punto de aprender!</a:t>
            </a:r>
            <a:endParaRPr b="1" i="0" sz="18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000" u="none" cap="none" strike="noStrike">
                <a:solidFill>
                  <a:srgbClr val="29754D"/>
                </a:solidFill>
                <a:latin typeface="Calibri"/>
                <a:ea typeface="Calibri"/>
                <a:cs typeface="Calibri"/>
                <a:sym typeface="Calibri"/>
              </a:rPr>
              <a:t> </a:t>
            </a:r>
            <a:endParaRPr/>
          </a:p>
        </p:txBody>
      </p:sp>
      <p:pic>
        <p:nvPicPr>
          <p:cNvPr id="122" name="Google Shape;122;p3"/>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pic>
        <p:nvPicPr>
          <p:cNvPr id="629" name="Google Shape;629;p83"/>
          <p:cNvPicPr preferRelativeResize="0"/>
          <p:nvPr/>
        </p:nvPicPr>
        <p:blipFill rotWithShape="1">
          <a:blip r:embed="rId3">
            <a:alphaModFix/>
          </a:blip>
          <a:srcRect b="0" l="0" r="0" t="0"/>
          <a:stretch/>
        </p:blipFill>
        <p:spPr>
          <a:xfrm flipH="1">
            <a:off x="521148" y="2143434"/>
            <a:ext cx="4699772" cy="4452681"/>
          </a:xfrm>
          <a:prstGeom prst="rect">
            <a:avLst/>
          </a:prstGeom>
          <a:noFill/>
          <a:ln>
            <a:noFill/>
          </a:ln>
        </p:spPr>
      </p:pic>
      <p:grpSp>
        <p:nvGrpSpPr>
          <p:cNvPr id="630" name="Google Shape;630;p83"/>
          <p:cNvGrpSpPr/>
          <p:nvPr/>
        </p:nvGrpSpPr>
        <p:grpSpPr>
          <a:xfrm>
            <a:off x="3758582" y="1533450"/>
            <a:ext cx="5076598" cy="2360124"/>
            <a:chOff x="-1373856" y="2035275"/>
            <a:chExt cx="5076598" cy="2360124"/>
          </a:xfrm>
        </p:grpSpPr>
        <p:grpSp>
          <p:nvGrpSpPr>
            <p:cNvPr id="631" name="Google Shape;631;p83"/>
            <p:cNvGrpSpPr/>
            <p:nvPr/>
          </p:nvGrpSpPr>
          <p:grpSpPr>
            <a:xfrm flipH="1">
              <a:off x="-1373856" y="2035275"/>
              <a:ext cx="5076598" cy="2360124"/>
              <a:chOff x="5369949" y="3385389"/>
              <a:chExt cx="6585558" cy="3061644"/>
            </a:xfrm>
          </p:grpSpPr>
          <p:sp>
            <p:nvSpPr>
              <p:cNvPr id="632" name="Google Shape;632;p83"/>
              <p:cNvSpPr/>
              <p:nvPr/>
            </p:nvSpPr>
            <p:spPr>
              <a:xfrm>
                <a:off x="5369949" y="3385389"/>
                <a:ext cx="5663127" cy="3061644"/>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33" name="Google Shape;633;p83"/>
              <p:cNvSpPr/>
              <p:nvPr/>
            </p:nvSpPr>
            <p:spPr>
              <a:xfrm rot="6773518">
                <a:off x="11184045" y="4509331"/>
                <a:ext cx="432619" cy="102255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34" name="Google Shape;634;p83"/>
            <p:cNvSpPr txBox="1"/>
            <p:nvPr/>
          </p:nvSpPr>
          <p:spPr>
            <a:xfrm>
              <a:off x="-300452" y="2370054"/>
              <a:ext cx="3809662" cy="154062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Antes de realizar la actividad práctica te invitamos a que revises la cápsula animada: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C73E32"/>
                  </a:solidFill>
                  <a:latin typeface="Calibri"/>
                  <a:ea typeface="Calibri"/>
                  <a:cs typeface="Calibri"/>
                  <a:sym typeface="Calibri"/>
                </a:rPr>
                <a:t>“Uso de Multitester o Multímetro”</a:t>
              </a:r>
              <a:endParaRPr b="1" i="0" sz="2100" u="none" cap="none" strike="noStrike">
                <a:solidFill>
                  <a:srgbClr val="C73E32"/>
                </a:solidFill>
                <a:latin typeface="Calibri"/>
                <a:ea typeface="Calibri"/>
                <a:cs typeface="Calibri"/>
                <a:sym typeface="Calibri"/>
              </a:endParaRPr>
            </a:p>
          </p:txBody>
        </p:sp>
      </p:grpSp>
      <p:sp>
        <p:nvSpPr>
          <p:cNvPr id="635" name="Google Shape;635;p83"/>
          <p:cNvSpPr txBox="1"/>
          <p:nvPr/>
        </p:nvSpPr>
        <p:spPr>
          <a:xfrm>
            <a:off x="375975" y="1373700"/>
            <a:ext cx="352743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COMPLEMENTARIO</a:t>
            </a:r>
            <a:endParaRPr b="1" i="0" sz="3100" u="none" cap="none" strike="noStrike">
              <a:solidFill>
                <a:srgbClr val="29754D"/>
              </a:solidFill>
              <a:latin typeface="Calibri"/>
              <a:ea typeface="Calibri"/>
              <a:cs typeface="Calibri"/>
              <a:sym typeface="Calibri"/>
            </a:endParaRPr>
          </a:p>
        </p:txBody>
      </p:sp>
      <p:sp>
        <p:nvSpPr>
          <p:cNvPr id="636" name="Google Shape;636;p8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MATERIAL</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sp>
        <p:nvSpPr>
          <p:cNvPr id="642" name="Google Shape;642;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43" name="Google Shape;643;p18"/>
          <p:cNvSpPr txBox="1"/>
          <p:nvPr/>
        </p:nvSpPr>
        <p:spPr>
          <a:xfrm>
            <a:off x="3510115" y="3716398"/>
            <a:ext cx="499478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n-US" sz="2400" u="none" cap="none" strike="noStrike">
                <a:solidFill>
                  <a:srgbClr val="29754D"/>
                </a:solidFill>
                <a:latin typeface="Calibri"/>
                <a:ea typeface="Calibri"/>
                <a:cs typeface="Calibri"/>
                <a:sym typeface="Calibri"/>
              </a:rPr>
              <a:t>INSTRUMENTACIÓN</a:t>
            </a:r>
            <a:endParaRPr b="1" i="0" sz="2400" u="none" cap="none" strike="noStrike">
              <a:solidFill>
                <a:srgbClr val="29754D"/>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¡Ahora realizaremos una actividad que resume todo lo que hemos visto! </a:t>
            </a:r>
            <a:r>
              <a:rPr b="1" i="0" lang="en-US" sz="1800" u="none" cap="none" strike="noStrike">
                <a:solidFill>
                  <a:srgbClr val="29754D"/>
                </a:solidFill>
                <a:latin typeface="Calibri"/>
                <a:ea typeface="Calibri"/>
                <a:cs typeface="Calibri"/>
                <a:sym typeface="Calibri"/>
              </a:rPr>
              <a:t>¡Atentos, atentas!</a:t>
            </a:r>
            <a:endParaRPr b="1" i="0" sz="1800" u="none" cap="none" strike="noStrike">
              <a:solidFill>
                <a:srgbClr val="29754D"/>
              </a:solidFill>
              <a:latin typeface="Calibri"/>
              <a:ea typeface="Calibri"/>
              <a:cs typeface="Calibri"/>
              <a:sym typeface="Calibri"/>
            </a:endParaRPr>
          </a:p>
        </p:txBody>
      </p:sp>
      <p:sp>
        <p:nvSpPr>
          <p:cNvPr id="644" name="Google Shape;644;p1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645" name="Google Shape;645;p18"/>
          <p:cNvSpPr txBox="1"/>
          <p:nvPr/>
        </p:nvSpPr>
        <p:spPr>
          <a:xfrm>
            <a:off x="41886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3</a:t>
            </a:r>
            <a:endParaRPr b="0" i="0" sz="5000" u="none" cap="none" strike="noStrike">
              <a:solidFill>
                <a:srgbClr val="8EB99F"/>
              </a:solidFill>
              <a:latin typeface="Calibri"/>
              <a:ea typeface="Calibri"/>
              <a:cs typeface="Calibri"/>
              <a:sym typeface="Calibri"/>
            </a:endParaRPr>
          </a:p>
        </p:txBody>
      </p:sp>
      <p:pic>
        <p:nvPicPr>
          <p:cNvPr id="646" name="Google Shape;646;p18"/>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647" name="Google Shape;647;p18"/>
          <p:cNvPicPr preferRelativeResize="0"/>
          <p:nvPr/>
        </p:nvPicPr>
        <p:blipFill rotWithShape="1">
          <a:blip r:embed="rId4">
            <a:alphaModFix/>
          </a:blip>
          <a:srcRect b="0" l="0" r="0" t="0"/>
          <a:stretch/>
        </p:blipFill>
        <p:spPr>
          <a:xfrm>
            <a:off x="-18024" y="2473197"/>
            <a:ext cx="3856770" cy="3654000"/>
          </a:xfrm>
          <a:prstGeom prst="rect">
            <a:avLst/>
          </a:prstGeom>
          <a:noFill/>
          <a:ln>
            <a:noFill/>
          </a:ln>
        </p:spPr>
      </p:pic>
      <p:pic>
        <p:nvPicPr>
          <p:cNvPr id="648" name="Google Shape;648;p18"/>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6"/>
          <p:cNvSpPr/>
          <p:nvPr/>
        </p:nvSpPr>
        <p:spPr>
          <a:xfrm>
            <a:off x="546100" y="2082800"/>
            <a:ext cx="7010400" cy="40132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654" name="Google Shape;654;p6"/>
          <p:cNvPicPr preferRelativeResize="0"/>
          <p:nvPr/>
        </p:nvPicPr>
        <p:blipFill rotWithShape="1">
          <a:blip r:embed="rId3">
            <a:alphaModFix/>
          </a:blip>
          <a:srcRect b="0" l="0" r="0" t="0"/>
          <a:stretch/>
        </p:blipFill>
        <p:spPr>
          <a:xfrm>
            <a:off x="6918906" y="2699717"/>
            <a:ext cx="1919000" cy="3414692"/>
          </a:xfrm>
          <a:prstGeom prst="rect">
            <a:avLst/>
          </a:prstGeom>
          <a:noFill/>
          <a:ln>
            <a:noFill/>
          </a:ln>
        </p:spPr>
      </p:pic>
      <p:sp>
        <p:nvSpPr>
          <p:cNvPr id="655" name="Google Shape;655;p6"/>
          <p:cNvSpPr/>
          <p:nvPr/>
        </p:nvSpPr>
        <p:spPr>
          <a:xfrm>
            <a:off x="431800" y="1264791"/>
            <a:ext cx="8026400" cy="47701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000" u="none" cap="none" strike="noStrike">
                <a:solidFill>
                  <a:srgbClr val="29754D"/>
                </a:solidFill>
                <a:latin typeface="Calibri"/>
                <a:ea typeface="Calibri"/>
                <a:cs typeface="Calibri"/>
                <a:sym typeface="Calibri"/>
              </a:rPr>
              <a:t>INSTRUMENTACIÓN</a:t>
            </a:r>
            <a:endParaRPr b="1" i="0" sz="3000" u="none" cap="none" strike="noStrike">
              <a:solidFill>
                <a:srgbClr val="29754D"/>
              </a:solidFill>
              <a:latin typeface="Calibri"/>
              <a:ea typeface="Calibri"/>
              <a:cs typeface="Calibri"/>
              <a:sym typeface="Calibri"/>
            </a:endParaRPr>
          </a:p>
        </p:txBody>
      </p:sp>
      <p:sp>
        <p:nvSpPr>
          <p:cNvPr id="656" name="Google Shape;656;p6"/>
          <p:cNvSpPr txBox="1"/>
          <p:nvPr/>
        </p:nvSpPr>
        <p:spPr>
          <a:xfrm>
            <a:off x="886460" y="2440871"/>
            <a:ext cx="5552440" cy="34162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C73E32"/>
                </a:solidFill>
                <a:latin typeface="Calibri"/>
                <a:ea typeface="Calibri"/>
                <a:cs typeface="Calibri"/>
                <a:sym typeface="Calibri"/>
              </a:rPr>
              <a:t>A Continuación:</a:t>
            </a:r>
            <a:endParaRPr/>
          </a:p>
          <a:p>
            <a:pPr indent="0" lvl="0" marL="0" marR="0" rtl="0" algn="l">
              <a:lnSpc>
                <a:spcPct val="50000"/>
              </a:lnSpc>
              <a:spcBef>
                <a:spcPts val="0"/>
              </a:spcBef>
              <a:spcAft>
                <a:spcPts val="0"/>
              </a:spcAft>
              <a:buClr>
                <a:srgbClr val="000000"/>
              </a:buClr>
              <a:buSzPts val="2000"/>
              <a:buFont typeface="Arial"/>
              <a:buNone/>
            </a:pPr>
            <a:r>
              <a:rPr b="1" i="0" lang="en-US" sz="1800" u="none" cap="none" strike="noStrike">
                <a:solidFill>
                  <a:srgbClr val="C73E32"/>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Calibri"/>
                <a:ea typeface="Calibri"/>
                <a:cs typeface="Calibri"/>
                <a:sym typeface="Calibri"/>
              </a:rPr>
              <a:t>Investiguen y expongan sobre otros instrumentos para medición de variables distintos a los vistos en esta clase. Algunas sugerencias de instrumentos son:</a:t>
            </a:r>
            <a:endParaRPr b="0" i="0" sz="1800" u="none" cap="none" strike="noStrike">
              <a:solidFill>
                <a:srgbClr val="000000"/>
              </a:solidFill>
              <a:latin typeface="Calibri"/>
              <a:ea typeface="Calibri"/>
              <a:cs typeface="Calibri"/>
              <a:sym typeface="Calibri"/>
            </a:endParaRPr>
          </a:p>
          <a:p>
            <a:pPr indent="0" lvl="0" marL="0" marR="0" rtl="0" algn="l">
              <a:lnSpc>
                <a:spcPct val="50000"/>
              </a:lnSpc>
              <a:spcBef>
                <a:spcPts val="0"/>
              </a:spcBef>
              <a:spcAft>
                <a:spcPts val="0"/>
              </a:spcAft>
              <a:buClr>
                <a:srgbClr val="000000"/>
              </a:buClr>
              <a:buSzPts val="20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Wattmetro</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Termocuplas</a:t>
            </a:r>
            <a:endParaRPr b="0" i="0" sz="1800" u="none" cap="none" strike="noStrike">
              <a:solidFill>
                <a:schemeClr val="dk1"/>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Cámaras termografías</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Tacómetros</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Analizador de redes</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Manómetros</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0"/>
              </a:spcBef>
              <a:spcAft>
                <a:spcPts val="0"/>
              </a:spcAft>
              <a:buClr>
                <a:srgbClr val="000000"/>
              </a:buClr>
              <a:buSzPts val="1800"/>
              <a:buFont typeface="Arial"/>
              <a:buChar char="•"/>
            </a:pPr>
            <a:r>
              <a:rPr b="0" i="0" lang="en-US" sz="1800" u="none" cap="none" strike="noStrike">
                <a:solidFill>
                  <a:schemeClr val="dk1"/>
                </a:solidFill>
                <a:latin typeface="Calibri"/>
                <a:ea typeface="Calibri"/>
                <a:cs typeface="Calibri"/>
                <a:sym typeface="Calibri"/>
              </a:rPr>
              <a:t>Caudalimetros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grpSp>
        <p:nvGrpSpPr>
          <p:cNvPr id="661" name="Google Shape;661;p19"/>
          <p:cNvGrpSpPr/>
          <p:nvPr/>
        </p:nvGrpSpPr>
        <p:grpSpPr>
          <a:xfrm>
            <a:off x="24834" y="2705494"/>
            <a:ext cx="5835185" cy="1156253"/>
            <a:chOff x="-4655" y="2600094"/>
            <a:chExt cx="5835185" cy="1156253"/>
          </a:xfrm>
        </p:grpSpPr>
        <p:sp>
          <p:nvSpPr>
            <p:cNvPr id="662" name="Google Shape;662;p19"/>
            <p:cNvSpPr txBox="1"/>
            <p:nvPr/>
          </p:nvSpPr>
          <p:spPr>
            <a:xfrm>
              <a:off x="1238190" y="2992823"/>
              <a:ext cx="459234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663" name="Google Shape;663;p19"/>
            <p:cNvGrpSpPr/>
            <p:nvPr/>
          </p:nvGrpSpPr>
          <p:grpSpPr>
            <a:xfrm>
              <a:off x="-4655" y="2600094"/>
              <a:ext cx="1193246" cy="1156253"/>
              <a:chOff x="-4655" y="5117148"/>
              <a:chExt cx="1193246" cy="1156253"/>
            </a:xfrm>
          </p:grpSpPr>
          <p:sp>
            <p:nvSpPr>
              <p:cNvPr id="664" name="Google Shape;664;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65" name="Google Shape;665;p19"/>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666" name="Google Shape;666;p19"/>
          <p:cNvGrpSpPr/>
          <p:nvPr/>
        </p:nvGrpSpPr>
        <p:grpSpPr>
          <a:xfrm>
            <a:off x="24834" y="5827421"/>
            <a:ext cx="5833478" cy="783005"/>
            <a:chOff x="-4655" y="5414468"/>
            <a:chExt cx="5833478" cy="783005"/>
          </a:xfrm>
        </p:grpSpPr>
        <p:grpSp>
          <p:nvGrpSpPr>
            <p:cNvPr id="667" name="Google Shape;667;p19"/>
            <p:cNvGrpSpPr/>
            <p:nvPr/>
          </p:nvGrpSpPr>
          <p:grpSpPr>
            <a:xfrm>
              <a:off x="-4655" y="5414468"/>
              <a:ext cx="1135367" cy="783005"/>
              <a:chOff x="-4655" y="6167965"/>
              <a:chExt cx="1135367" cy="783005"/>
            </a:xfrm>
          </p:grpSpPr>
          <p:sp>
            <p:nvSpPr>
              <p:cNvPr id="668" name="Google Shape;668;p19"/>
              <p:cNvSpPr/>
              <p:nvPr/>
            </p:nvSpPr>
            <p:spPr>
              <a:xfrm rot="5400000">
                <a:off x="171526" y="5991784"/>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69" name="Google Shape;669;p19"/>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670" name="Google Shape;670;p19"/>
            <p:cNvSpPr txBox="1"/>
            <p:nvPr/>
          </p:nvSpPr>
          <p:spPr>
            <a:xfrm>
              <a:off x="1267686" y="5513603"/>
              <a:ext cx="456113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671" name="Google Shape;671;p19"/>
          <p:cNvGrpSpPr/>
          <p:nvPr/>
        </p:nvGrpSpPr>
        <p:grpSpPr>
          <a:xfrm>
            <a:off x="-4662" y="1887157"/>
            <a:ext cx="9305977" cy="783005"/>
            <a:chOff x="-4662" y="1887157"/>
            <a:chExt cx="9305977" cy="783005"/>
          </a:xfrm>
        </p:grpSpPr>
        <p:sp>
          <p:nvSpPr>
            <p:cNvPr id="672" name="Google Shape;672;p19"/>
            <p:cNvSpPr/>
            <p:nvPr/>
          </p:nvSpPr>
          <p:spPr>
            <a:xfrm rot="5400000">
              <a:off x="4256824" y="-2374329"/>
              <a:ext cx="783005" cy="930597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3" name="Google Shape;673;p19"/>
            <p:cNvSpPr txBox="1"/>
            <p:nvPr/>
          </p:nvSpPr>
          <p:spPr>
            <a:xfrm>
              <a:off x="4015218" y="2109402"/>
              <a:ext cx="297552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674" name="Google Shape;674;p19"/>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675" name="Google Shape;675;p19"/>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676" name="Google Shape;676;p19"/>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677" name="Google Shape;677;p19"/>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678" name="Google Shape;678;p19"/>
          <p:cNvGrpSpPr/>
          <p:nvPr/>
        </p:nvGrpSpPr>
        <p:grpSpPr>
          <a:xfrm>
            <a:off x="24834" y="4846110"/>
            <a:ext cx="5764508" cy="783005"/>
            <a:chOff x="-4655" y="3650215"/>
            <a:chExt cx="5764508" cy="783005"/>
          </a:xfrm>
        </p:grpSpPr>
        <p:sp>
          <p:nvSpPr>
            <p:cNvPr id="679" name="Google Shape;679;p19"/>
            <p:cNvSpPr txBox="1"/>
            <p:nvPr/>
          </p:nvSpPr>
          <p:spPr>
            <a:xfrm>
              <a:off x="1267686" y="3872460"/>
              <a:ext cx="449216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680" name="Google Shape;680;p19"/>
            <p:cNvGrpSpPr/>
            <p:nvPr/>
          </p:nvGrpSpPr>
          <p:grpSpPr>
            <a:xfrm>
              <a:off x="-4655" y="3650215"/>
              <a:ext cx="1135367" cy="783005"/>
              <a:chOff x="-4655" y="4407300"/>
              <a:chExt cx="1135367" cy="783005"/>
            </a:xfrm>
          </p:grpSpPr>
          <p:sp>
            <p:nvSpPr>
              <p:cNvPr id="681" name="Google Shape;681;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82" name="Google Shape;682;p19"/>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683" name="Google Shape;683;p19"/>
          <p:cNvGrpSpPr/>
          <p:nvPr/>
        </p:nvGrpSpPr>
        <p:grpSpPr>
          <a:xfrm>
            <a:off x="24834" y="3864798"/>
            <a:ext cx="6503786" cy="783005"/>
            <a:chOff x="2481" y="4582469"/>
            <a:chExt cx="6503786" cy="783005"/>
          </a:xfrm>
        </p:grpSpPr>
        <p:sp>
          <p:nvSpPr>
            <p:cNvPr id="684" name="Google Shape;684;p19"/>
            <p:cNvSpPr txBox="1"/>
            <p:nvPr/>
          </p:nvSpPr>
          <p:spPr>
            <a:xfrm>
              <a:off x="1267687" y="4681604"/>
              <a:ext cx="523858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685" name="Google Shape;685;p19"/>
            <p:cNvGrpSpPr/>
            <p:nvPr/>
          </p:nvGrpSpPr>
          <p:grpSpPr>
            <a:xfrm>
              <a:off x="2481" y="4582469"/>
              <a:ext cx="1135367" cy="783005"/>
              <a:chOff x="2481" y="5287632"/>
              <a:chExt cx="1135367" cy="783005"/>
            </a:xfrm>
          </p:grpSpPr>
          <p:sp>
            <p:nvSpPr>
              <p:cNvPr id="686" name="Google Shape;686;p19"/>
              <p:cNvSpPr/>
              <p:nvPr/>
            </p:nvSpPr>
            <p:spPr>
              <a:xfrm rot="5400000">
                <a:off x="178662" y="5111451"/>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87" name="Google Shape;687;p19"/>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688" name="Google Shape;688;p19"/>
          <p:cNvPicPr preferRelativeResize="0"/>
          <p:nvPr/>
        </p:nvPicPr>
        <p:blipFill rotWithShape="1">
          <a:blip r:embed="rId11">
            <a:alphaModFix/>
          </a:blip>
          <a:srcRect b="0" l="0" r="0" t="0"/>
          <a:stretch/>
        </p:blipFill>
        <p:spPr>
          <a:xfrm>
            <a:off x="5836197" y="3780266"/>
            <a:ext cx="3760094" cy="3779409"/>
          </a:xfrm>
          <a:prstGeom prst="rect">
            <a:avLst/>
          </a:prstGeom>
          <a:noFill/>
          <a:ln>
            <a:noFill/>
          </a:ln>
        </p:spPr>
      </p:pic>
      <p:sp>
        <p:nvSpPr>
          <p:cNvPr id="689" name="Google Shape;689;p19"/>
          <p:cNvSpPr txBox="1"/>
          <p:nvPr/>
        </p:nvSpPr>
        <p:spPr>
          <a:xfrm>
            <a:off x="375975" y="1373700"/>
            <a:ext cx="469087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690" name="Google Shape;690;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ANTES DE COMENZAR LA ACTIVIDAD:</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84"/>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ACTIVIDAD PRÁCTICA</a:t>
            </a:r>
            <a:endParaRPr b="1" i="0" sz="3100" u="none" cap="none" strike="noStrike">
              <a:solidFill>
                <a:srgbClr val="29754D"/>
              </a:solidFill>
              <a:latin typeface="Calibri"/>
              <a:ea typeface="Calibri"/>
              <a:cs typeface="Calibri"/>
              <a:sym typeface="Calibri"/>
            </a:endParaRPr>
          </a:p>
        </p:txBody>
      </p:sp>
      <p:sp>
        <p:nvSpPr>
          <p:cNvPr id="696" name="Google Shape;696;p84"/>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97" name="Google Shape;697;p84"/>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8" name="Google Shape;698;p8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699" name="Google Shape;699;p84"/>
          <p:cNvSpPr txBox="1"/>
          <p:nvPr/>
        </p:nvSpPr>
        <p:spPr>
          <a:xfrm>
            <a:off x="958647" y="3356277"/>
            <a:ext cx="470473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0" i="0" lang="en-US" sz="2400" u="none" cap="none" strike="noStrike">
                <a:solidFill>
                  <a:srgbClr val="C73E32"/>
                </a:solidFill>
                <a:latin typeface="Calibri"/>
                <a:ea typeface="Calibri"/>
                <a:cs typeface="Calibri"/>
                <a:sym typeface="Calibri"/>
              </a:rPr>
              <a:t>INSTRUMENTACIÓN</a:t>
            </a:r>
            <a:endParaRPr b="0" i="0" sz="2400" u="none" cap="none" strike="noStrike">
              <a:solidFill>
                <a:srgbClr val="29754D"/>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la actividad práctica que te permitirá, durante tu participación, </a:t>
            </a:r>
            <a:r>
              <a:rPr b="1" i="0" lang="en-US" sz="1600" u="none" cap="none" strike="noStrike">
                <a:solidFill>
                  <a:srgbClr val="29754D"/>
                </a:solidFill>
                <a:latin typeface="Calibri"/>
                <a:ea typeface="Calibri"/>
                <a:cs typeface="Calibri"/>
                <a:sym typeface="Calibri"/>
              </a:rPr>
              <a:t>consolidar los aprendizajes</a:t>
            </a:r>
            <a:r>
              <a:rPr b="0" i="0" lang="en-US" sz="1600" u="none" cap="none" strike="noStrike">
                <a:solidFill>
                  <a:srgbClr val="000000"/>
                </a:solidFill>
                <a:latin typeface="Calibri"/>
                <a:ea typeface="Calibri"/>
                <a:cs typeface="Calibri"/>
                <a:sym typeface="Calibri"/>
              </a:rPr>
              <a:t> que vas logrando.</a:t>
            </a:r>
            <a:endParaRPr b="1" i="0" sz="1600" u="none" cap="none" strike="noStrike">
              <a:solidFill>
                <a:srgbClr val="76384D"/>
              </a:solidFill>
              <a:latin typeface="Calibri"/>
              <a:ea typeface="Calibri"/>
              <a:cs typeface="Calibri"/>
              <a:sym typeface="Calibri"/>
            </a:endParaRPr>
          </a:p>
        </p:txBody>
      </p:sp>
      <p:sp>
        <p:nvSpPr>
          <p:cNvPr id="700" name="Google Shape;700;p84"/>
          <p:cNvSpPr txBox="1"/>
          <p:nvPr/>
        </p:nvSpPr>
        <p:spPr>
          <a:xfrm>
            <a:off x="3657729"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3</a:t>
            </a:r>
            <a:endParaRPr b="0" i="0" sz="5000" u="none" cap="none" strike="noStrike">
              <a:solidFill>
                <a:srgbClr val="8EB99F"/>
              </a:solidFill>
              <a:latin typeface="Calibri"/>
              <a:ea typeface="Calibri"/>
              <a:cs typeface="Calibri"/>
              <a:sym typeface="Calibri"/>
            </a:endParaRPr>
          </a:p>
        </p:txBody>
      </p:sp>
      <p:pic>
        <p:nvPicPr>
          <p:cNvPr id="701" name="Google Shape;701;p84"/>
          <p:cNvPicPr preferRelativeResize="0"/>
          <p:nvPr/>
        </p:nvPicPr>
        <p:blipFill rotWithShape="1">
          <a:blip r:embed="rId3">
            <a:alphaModFix/>
          </a:blip>
          <a:srcRect b="0" l="0" r="0" t="0"/>
          <a:stretch/>
        </p:blipFill>
        <p:spPr>
          <a:xfrm>
            <a:off x="5210233" y="3224981"/>
            <a:ext cx="3717164" cy="433469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21"/>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07" name="Google Shape;707;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8" name="Google Shape;708;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709" name="Google Shape;709;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710" name="Google Shape;710;p21"/>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400" u="none" cap="none" strike="noStrike">
                <a:solidFill>
                  <a:srgbClr val="C73E32"/>
                </a:solidFill>
                <a:latin typeface="Calibri"/>
                <a:ea typeface="Calibri"/>
                <a:cs typeface="Calibri"/>
                <a:sym typeface="Calibri"/>
              </a:rPr>
              <a:t>INSTRUMENTACIÓN</a:t>
            </a:r>
            <a:endParaRPr b="0" i="0" sz="2400" u="none" cap="none" strike="noStrike">
              <a:solidFill>
                <a:srgbClr val="29754D"/>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711" name="Google Shape;711;p21"/>
          <p:cNvPicPr preferRelativeResize="0"/>
          <p:nvPr/>
        </p:nvPicPr>
        <p:blipFill rotWithShape="1">
          <a:blip r:embed="rId3">
            <a:alphaModFix/>
          </a:blip>
          <a:srcRect b="0" l="0" r="0" t="0"/>
          <a:stretch/>
        </p:blipFill>
        <p:spPr>
          <a:xfrm>
            <a:off x="3210793" y="4157963"/>
            <a:ext cx="674379" cy="604800"/>
          </a:xfrm>
          <a:prstGeom prst="rect">
            <a:avLst/>
          </a:prstGeom>
          <a:noFill/>
          <a:ln>
            <a:noFill/>
          </a:ln>
        </p:spPr>
      </p:pic>
      <p:pic>
        <p:nvPicPr>
          <p:cNvPr id="712" name="Google Shape;712;p21"/>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9"/>
          <p:cNvSpPr/>
          <p:nvPr/>
        </p:nvSpPr>
        <p:spPr>
          <a:xfrm>
            <a:off x="520700" y="2282876"/>
            <a:ext cx="7962900" cy="434652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8" name="Google Shape;128;p39"/>
          <p:cNvSpPr/>
          <p:nvPr/>
        </p:nvSpPr>
        <p:spPr>
          <a:xfrm>
            <a:off x="449263" y="1273137"/>
            <a:ext cx="4857750" cy="93102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3000" u="none" cap="none" strike="noStrike">
                <a:solidFill>
                  <a:srgbClr val="29754D"/>
                </a:solidFill>
                <a:latin typeface="Calibri"/>
                <a:ea typeface="Calibri"/>
                <a:cs typeface="Calibri"/>
                <a:sym typeface="Calibri"/>
              </a:rPr>
              <a:t>INSTRUMENTACIÓN</a:t>
            </a:r>
            <a:br>
              <a:rPr b="1" i="0" lang="en-US" sz="3000" u="none" cap="none" strike="noStrike">
                <a:solidFill>
                  <a:srgbClr val="29754D"/>
                </a:solidFill>
                <a:latin typeface="Calibri"/>
                <a:ea typeface="Calibri"/>
                <a:cs typeface="Calibri"/>
                <a:sym typeface="Calibri"/>
              </a:rPr>
            </a:br>
            <a:endParaRPr b="1" i="0" sz="3000" u="none" cap="none" strike="noStrike">
              <a:solidFill>
                <a:srgbClr val="29754D"/>
              </a:solidFill>
              <a:latin typeface="Calibri"/>
              <a:ea typeface="Calibri"/>
              <a:cs typeface="Calibri"/>
              <a:sym typeface="Calibri"/>
            </a:endParaRPr>
          </a:p>
        </p:txBody>
      </p:sp>
      <p:sp>
        <p:nvSpPr>
          <p:cNvPr id="129" name="Google Shape;129;p39"/>
          <p:cNvSpPr txBox="1"/>
          <p:nvPr/>
        </p:nvSpPr>
        <p:spPr>
          <a:xfrm>
            <a:off x="691203" y="4497600"/>
            <a:ext cx="7013000" cy="2386767"/>
          </a:xfrm>
          <a:prstGeom prst="rect">
            <a:avLst/>
          </a:prstGeom>
          <a:noFill/>
          <a:ln>
            <a:noFill/>
          </a:ln>
        </p:spPr>
        <p:txBody>
          <a:bodyPr anchorCtr="0" anchor="t" bIns="45700" lIns="91425" spcFirstLastPara="1" rIns="91425" wrap="square" tIns="45700">
            <a:spAutoFit/>
          </a:bodyPr>
          <a:lstStyle/>
          <a:p>
            <a:pPr indent="0" lvl="0" marL="0" marR="0" rtl="0" algn="l">
              <a:lnSpc>
                <a:spcPct val="6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176400" lvl="0" marL="176400" marR="0" rtl="0" algn="l">
              <a:lnSpc>
                <a:spcPct val="110000"/>
              </a:lnSpc>
              <a:spcBef>
                <a:spcPts val="0"/>
              </a:spcBef>
              <a:spcAft>
                <a:spcPts val="0"/>
              </a:spcAft>
              <a:buClr>
                <a:srgbClr val="29754D"/>
              </a:buClr>
              <a:buSzPts val="1782"/>
              <a:buFont typeface="Arial"/>
              <a:buChar char="•"/>
            </a:pPr>
            <a:r>
              <a:rPr b="1" i="0" lang="en-US" sz="1800" u="none" cap="none" strike="noStrike">
                <a:solidFill>
                  <a:srgbClr val="000000"/>
                </a:solidFill>
                <a:latin typeface="Calibri"/>
                <a:ea typeface="Calibri"/>
                <a:cs typeface="Calibri"/>
                <a:sym typeface="Calibri"/>
              </a:rPr>
              <a:t>Es importante comprender que se debe tener la máxima precaución al trabajar con circuitos energizados </a:t>
            </a:r>
            <a:r>
              <a:rPr b="0" i="0" lang="en-US" sz="1800" u="none" cap="none" strike="noStrike">
                <a:solidFill>
                  <a:srgbClr val="000000"/>
                </a:solidFill>
                <a:latin typeface="Calibri"/>
                <a:ea typeface="Calibri"/>
                <a:cs typeface="Calibri"/>
                <a:sym typeface="Calibri"/>
              </a:rPr>
              <a:t>puesto que nuestro cuerpo, nuestro organismo, es conductor de electricidad y al ser expuesto a un voltaje circulará una corriente a través de nosotros y esta corriente puede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llegar a ser letal.</a:t>
            </a:r>
            <a:endParaRPr b="0" i="0" sz="1800" u="none" cap="none" strike="noStrike">
              <a:solidFill>
                <a:srgbClr val="000000"/>
              </a:solidFill>
              <a:latin typeface="Calibri"/>
              <a:ea typeface="Calibri"/>
              <a:cs typeface="Calibri"/>
              <a:sym typeface="Calibri"/>
            </a:endParaRPr>
          </a:p>
          <a:p>
            <a:pPr indent="-172593" lvl="0" marL="285750" marR="0" rtl="0" algn="l">
              <a:lnSpc>
                <a:spcPct val="110000"/>
              </a:lnSpc>
              <a:spcBef>
                <a:spcPts val="0"/>
              </a:spcBef>
              <a:spcAft>
                <a:spcPts val="0"/>
              </a:spcAft>
              <a:buClr>
                <a:srgbClr val="29754D"/>
              </a:buClr>
              <a:buSzPts val="1782"/>
              <a:buFont typeface="Arial"/>
              <a:buNone/>
            </a:pPr>
            <a:r>
              <a:t/>
            </a:r>
            <a:endParaRPr b="0" i="0" sz="1800" u="none" cap="none" strike="noStrike">
              <a:solidFill>
                <a:srgbClr val="000000"/>
              </a:solidFill>
              <a:latin typeface="Calibri"/>
              <a:ea typeface="Calibri"/>
              <a:cs typeface="Calibri"/>
              <a:sym typeface="Calibri"/>
            </a:endParaRPr>
          </a:p>
          <a:p>
            <a:pPr indent="-172593" lvl="0" marL="285750" marR="0" rtl="0" algn="l">
              <a:lnSpc>
                <a:spcPct val="110000"/>
              </a:lnSpc>
              <a:spcBef>
                <a:spcPts val="0"/>
              </a:spcBef>
              <a:spcAft>
                <a:spcPts val="0"/>
              </a:spcAft>
              <a:buClr>
                <a:srgbClr val="29754D"/>
              </a:buClr>
              <a:buSzPts val="1782"/>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39"/>
          <p:cNvSpPr txBox="1"/>
          <p:nvPr/>
        </p:nvSpPr>
        <p:spPr>
          <a:xfrm>
            <a:off x="4426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73E32"/>
                </a:solidFill>
                <a:latin typeface="Calibri"/>
                <a:ea typeface="Calibri"/>
                <a:cs typeface="Calibri"/>
                <a:sym typeface="Calibri"/>
              </a:rPr>
              <a:t>INTRODUCCIÓN</a:t>
            </a:r>
            <a:endParaRPr b="0" i="0" sz="1400" u="none" cap="none" strike="noStrike">
              <a:solidFill>
                <a:srgbClr val="C73E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C73E32"/>
              </a:solidFill>
              <a:latin typeface="Calibri"/>
              <a:ea typeface="Calibri"/>
              <a:cs typeface="Calibri"/>
              <a:sym typeface="Calibri"/>
            </a:endParaRPr>
          </a:p>
        </p:txBody>
      </p:sp>
      <p:pic>
        <p:nvPicPr>
          <p:cNvPr id="131" name="Google Shape;131;p39"/>
          <p:cNvPicPr preferRelativeResize="0"/>
          <p:nvPr/>
        </p:nvPicPr>
        <p:blipFill rotWithShape="1">
          <a:blip r:embed="rId3">
            <a:alphaModFix/>
          </a:blip>
          <a:srcRect b="0" l="0" r="0" t="0"/>
          <a:stretch/>
        </p:blipFill>
        <p:spPr>
          <a:xfrm>
            <a:off x="7266359" y="4415210"/>
            <a:ext cx="2134976" cy="1886132"/>
          </a:xfrm>
          <a:prstGeom prst="rect">
            <a:avLst/>
          </a:prstGeom>
          <a:noFill/>
          <a:ln>
            <a:noFill/>
          </a:ln>
        </p:spPr>
      </p:pic>
      <p:sp>
        <p:nvSpPr>
          <p:cNvPr id="132" name="Google Shape;132;p39"/>
          <p:cNvSpPr txBox="1"/>
          <p:nvPr/>
        </p:nvSpPr>
        <p:spPr>
          <a:xfrm>
            <a:off x="691203" y="2516400"/>
            <a:ext cx="7614598" cy="2691466"/>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rgbClr val="29754D"/>
              </a:buClr>
              <a:buSzPts val="1782"/>
              <a:buFont typeface="Arial"/>
              <a:buChar char="•"/>
            </a:pPr>
            <a:r>
              <a:rPr b="0" i="0" lang="en-US" sz="1800" u="none" cap="none" strike="noStrike">
                <a:solidFill>
                  <a:srgbClr val="000000"/>
                </a:solidFill>
                <a:latin typeface="Calibri"/>
                <a:ea typeface="Calibri"/>
                <a:cs typeface="Calibri"/>
                <a:sym typeface="Calibri"/>
              </a:rPr>
              <a:t>Para realizar una adecuada mantención será necesario realizar mediciones de las variables de interés, que en electricidad principalmente son la corriente, el voltaje y la resistividad.</a:t>
            </a:r>
            <a:endParaRPr b="0" i="0" sz="1800" u="none" cap="none" strike="noStrike">
              <a:solidFill>
                <a:srgbClr val="000000"/>
              </a:solidFill>
              <a:latin typeface="Calibri"/>
              <a:ea typeface="Calibri"/>
              <a:cs typeface="Calibri"/>
              <a:sym typeface="Calibri"/>
            </a:endParaRPr>
          </a:p>
          <a:p>
            <a:pPr indent="-63243" lvl="0" marL="176400" marR="0" rtl="0" algn="l">
              <a:lnSpc>
                <a:spcPct val="60000"/>
              </a:lnSpc>
              <a:spcBef>
                <a:spcPts val="0"/>
              </a:spcBef>
              <a:spcAft>
                <a:spcPts val="0"/>
              </a:spcAft>
              <a:buClr>
                <a:srgbClr val="29754D"/>
              </a:buClr>
              <a:buSzPts val="1782"/>
              <a:buFont typeface="Arial"/>
              <a:buNone/>
            </a:pPr>
            <a:r>
              <a:t/>
            </a:r>
            <a:endParaRPr b="0" i="0" sz="1800" u="none" cap="none" strike="noStrike">
              <a:solidFill>
                <a:srgbClr val="000000"/>
              </a:solidFill>
              <a:latin typeface="Calibri"/>
              <a:ea typeface="Calibri"/>
              <a:cs typeface="Calibri"/>
              <a:sym typeface="Calibri"/>
            </a:endParaRPr>
          </a:p>
          <a:p>
            <a:pPr indent="-176400" lvl="0" marL="176400" marR="0" rtl="0" algn="l">
              <a:lnSpc>
                <a:spcPct val="110000"/>
              </a:lnSpc>
              <a:spcBef>
                <a:spcPts val="0"/>
              </a:spcBef>
              <a:spcAft>
                <a:spcPts val="0"/>
              </a:spcAft>
              <a:buClr>
                <a:srgbClr val="29754D"/>
              </a:buClr>
              <a:buSzPts val="1782"/>
              <a:buFont typeface="Arial"/>
              <a:buChar char="•"/>
            </a:pPr>
            <a:r>
              <a:rPr b="0" i="0" lang="en-US" sz="1800" u="none" cap="none" strike="noStrike">
                <a:solidFill>
                  <a:srgbClr val="000000"/>
                </a:solidFill>
                <a:latin typeface="Calibri"/>
                <a:ea typeface="Calibri"/>
                <a:cs typeface="Calibri"/>
                <a:sym typeface="Calibri"/>
              </a:rPr>
              <a:t>Se debe tener en cuenta que muchas veces que se realizarán mediciones de parámetros eléctricos,  se trabajará con circuitos energizados a 220 volt, 380 volt, 400 volt o incluso voltajes superiores.</a:t>
            </a:r>
            <a:endParaRPr b="0" i="0" sz="1800" u="none" cap="none" strike="noStrike">
              <a:solidFill>
                <a:srgbClr val="000000"/>
              </a:solidFill>
              <a:latin typeface="Calibri"/>
              <a:ea typeface="Calibri"/>
              <a:cs typeface="Calibri"/>
              <a:sym typeface="Calibri"/>
            </a:endParaRPr>
          </a:p>
          <a:p>
            <a:pPr indent="-172593" lvl="0" marL="285750" marR="0" rtl="0" algn="l">
              <a:lnSpc>
                <a:spcPct val="110000"/>
              </a:lnSpc>
              <a:spcBef>
                <a:spcPts val="0"/>
              </a:spcBef>
              <a:spcAft>
                <a:spcPts val="0"/>
              </a:spcAft>
              <a:buClr>
                <a:srgbClr val="29754D"/>
              </a:buClr>
              <a:buSzPts val="1782"/>
              <a:buFont typeface="Arial"/>
              <a:buNone/>
            </a:pPr>
            <a:r>
              <a:t/>
            </a:r>
            <a:endParaRPr b="0" i="0" sz="1800" u="none" cap="none" strike="noStrike">
              <a:solidFill>
                <a:srgbClr val="000000"/>
              </a:solidFill>
              <a:latin typeface="Calibri"/>
              <a:ea typeface="Calibri"/>
              <a:cs typeface="Calibri"/>
              <a:sym typeface="Calibri"/>
            </a:endParaRPr>
          </a:p>
          <a:p>
            <a:pPr indent="-172593" lvl="0" marL="285750" marR="0" rtl="0" algn="l">
              <a:lnSpc>
                <a:spcPct val="110000"/>
              </a:lnSpc>
              <a:spcBef>
                <a:spcPts val="0"/>
              </a:spcBef>
              <a:spcAft>
                <a:spcPts val="0"/>
              </a:spcAft>
              <a:buClr>
                <a:srgbClr val="29754D"/>
              </a:buClr>
              <a:buSzPts val="1782"/>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0"/>
          <p:cNvSpPr/>
          <p:nvPr/>
        </p:nvSpPr>
        <p:spPr>
          <a:xfrm>
            <a:off x="4394200" y="2422576"/>
            <a:ext cx="4876800" cy="409252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8" name="Google Shape;138;p40"/>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73E32"/>
                </a:solidFill>
                <a:latin typeface="Calibri"/>
                <a:ea typeface="Calibri"/>
                <a:cs typeface="Calibri"/>
                <a:sym typeface="Calibri"/>
              </a:rPr>
              <a:t>INSTRUMENTACIÓN</a:t>
            </a:r>
            <a:endParaRPr b="0" i="0" sz="1400" u="none" cap="none" strike="noStrike">
              <a:solidFill>
                <a:srgbClr val="C73E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C73E32"/>
              </a:solidFill>
              <a:latin typeface="Calibri"/>
              <a:ea typeface="Calibri"/>
              <a:cs typeface="Calibri"/>
              <a:sym typeface="Calibri"/>
            </a:endParaRPr>
          </a:p>
        </p:txBody>
      </p:sp>
      <p:sp>
        <p:nvSpPr>
          <p:cNvPr id="139" name="Google Shape;139;p40"/>
          <p:cNvSpPr/>
          <p:nvPr/>
        </p:nvSpPr>
        <p:spPr>
          <a:xfrm>
            <a:off x="444500" y="1252091"/>
            <a:ext cx="6057900" cy="7960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000"/>
              <a:buFont typeface="Arial"/>
              <a:buNone/>
            </a:pPr>
            <a:r>
              <a:rPr b="1" i="0" lang="en-US" sz="2800" u="none" cap="none" strike="noStrike">
                <a:solidFill>
                  <a:srgbClr val="29754D"/>
                </a:solidFill>
                <a:latin typeface="Calibri"/>
                <a:ea typeface="Calibri"/>
                <a:cs typeface="Calibri"/>
                <a:sym typeface="Calibri"/>
              </a:rPr>
              <a:t>EFECTOS DE LA ELECTRICIDAD SOBRE </a:t>
            </a:r>
            <a:br>
              <a:rPr b="1" i="0" lang="en-US" sz="2800" u="none" cap="none" strike="noStrike">
                <a:solidFill>
                  <a:srgbClr val="29754D"/>
                </a:solidFill>
                <a:latin typeface="Calibri"/>
                <a:ea typeface="Calibri"/>
                <a:cs typeface="Calibri"/>
                <a:sym typeface="Calibri"/>
              </a:rPr>
            </a:br>
            <a:r>
              <a:rPr b="1" i="0" lang="en-US" sz="2800" u="none" cap="none" strike="noStrike">
                <a:solidFill>
                  <a:srgbClr val="29754D"/>
                </a:solidFill>
                <a:latin typeface="Calibri"/>
                <a:ea typeface="Calibri"/>
                <a:cs typeface="Calibri"/>
                <a:sym typeface="Calibri"/>
              </a:rPr>
              <a:t>EL CUERPO HUMANO</a:t>
            </a:r>
            <a:endParaRPr b="1" i="0" sz="2800" u="none" cap="none" strike="noStrike">
              <a:solidFill>
                <a:srgbClr val="29754D"/>
              </a:solidFill>
              <a:latin typeface="Calibri"/>
              <a:ea typeface="Calibri"/>
              <a:cs typeface="Calibri"/>
              <a:sym typeface="Calibri"/>
            </a:endParaRPr>
          </a:p>
        </p:txBody>
      </p:sp>
      <p:sp>
        <p:nvSpPr>
          <p:cNvPr id="140" name="Google Shape;140;p40"/>
          <p:cNvSpPr txBox="1"/>
          <p:nvPr/>
        </p:nvSpPr>
        <p:spPr>
          <a:xfrm>
            <a:off x="482600" y="2642275"/>
            <a:ext cx="3708400" cy="3981563"/>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Cuando alguna parte o partes del cuerpo humano</a:t>
            </a:r>
            <a:r>
              <a:rPr b="1" i="0" lang="en-US" sz="1800" u="none" cap="none" strike="noStrike">
                <a:solidFill>
                  <a:schemeClr val="dk1"/>
                </a:solidFill>
                <a:latin typeface="Calibri"/>
                <a:ea typeface="Calibri"/>
                <a:cs typeface="Calibri"/>
                <a:sym typeface="Calibri"/>
              </a:rPr>
              <a:t> entran en contacto con dos puntos u objetos entre los que existe una diferencia de potencial (voltaje</a:t>
            </a:r>
            <a:r>
              <a:rPr b="0" i="0" lang="en-US" sz="1800" u="none" cap="none" strike="noStrike">
                <a:solidFill>
                  <a:schemeClr val="dk1"/>
                </a:solidFill>
                <a:latin typeface="Calibri"/>
                <a:ea typeface="Calibri"/>
                <a:cs typeface="Calibri"/>
                <a:sym typeface="Calibri"/>
              </a:rPr>
              <a:t>), se establece el paso de una corriente eléctrica a través del cuerpo que puede producir efectos muy diversos, desde un leve cosquilleo hasta la muerte. Esto se conoce como </a:t>
            </a:r>
            <a:r>
              <a:rPr b="1" i="0" lang="en-US" sz="1800" u="none" cap="none" strike="noStrike">
                <a:solidFill>
                  <a:schemeClr val="dk1"/>
                </a:solidFill>
                <a:latin typeface="Calibri"/>
                <a:ea typeface="Calibri"/>
                <a:cs typeface="Calibri"/>
                <a:sym typeface="Calibri"/>
              </a:rPr>
              <a:t>choque eléctrico</a:t>
            </a:r>
            <a:r>
              <a:rPr b="0" i="0" lang="en-US" sz="1800" u="none" cap="none" strike="noStrike">
                <a:solidFill>
                  <a:schemeClr val="dk1"/>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49400" lvl="0" marL="176400" marR="0" rtl="0" algn="l">
              <a:lnSpc>
                <a:spcPct val="110000"/>
              </a:lnSpc>
              <a:spcBef>
                <a:spcPts val="0"/>
              </a:spcBef>
              <a:spcAft>
                <a:spcPts val="0"/>
              </a:spcAft>
              <a:buClr>
                <a:srgbClr val="000000"/>
              </a:buClr>
              <a:buSzPts val="2000"/>
              <a:buFont typeface="Arial"/>
              <a:buNone/>
            </a:pPr>
            <a:r>
              <a:t/>
            </a:r>
            <a:endParaRPr b="0" i="0" sz="1600" u="none" cap="none" strike="noStrike">
              <a:solidFill>
                <a:schemeClr val="dk1"/>
              </a:solidFill>
              <a:latin typeface="Calibri"/>
              <a:ea typeface="Calibri"/>
              <a:cs typeface="Calibri"/>
              <a:sym typeface="Calibri"/>
            </a:endParaRPr>
          </a:p>
          <a:p>
            <a:pPr indent="-62100" lvl="0" marL="176400" marR="0" rtl="0" algn="l">
              <a:lnSpc>
                <a:spcPct val="110000"/>
              </a:lnSpc>
              <a:spcBef>
                <a:spcPts val="0"/>
              </a:spcBef>
              <a:spcAft>
                <a:spcPts val="0"/>
              </a:spcAft>
              <a:buClr>
                <a:schemeClr val="dk1"/>
              </a:buClr>
              <a:buSzPts val="1800"/>
              <a:buFont typeface="Arial"/>
              <a:buNone/>
            </a:pPr>
            <a:r>
              <a:t/>
            </a:r>
            <a:endParaRPr b="0" i="0" sz="1600" u="none" cap="none" strike="noStrike">
              <a:solidFill>
                <a:schemeClr val="dk1"/>
              </a:solidFill>
              <a:latin typeface="Calibri"/>
              <a:ea typeface="Calibri"/>
              <a:cs typeface="Calibri"/>
              <a:sym typeface="Calibri"/>
            </a:endParaRPr>
          </a:p>
        </p:txBody>
      </p:sp>
      <p:pic>
        <p:nvPicPr>
          <p:cNvPr descr="tt-earthing_03.jpg" id="141" name="Google Shape;141;p40"/>
          <p:cNvPicPr preferRelativeResize="0"/>
          <p:nvPr/>
        </p:nvPicPr>
        <p:blipFill rotWithShape="1">
          <a:blip r:embed="rId3">
            <a:alphaModFix/>
          </a:blip>
          <a:srcRect b="4032" l="3890" r="5944" t="3568"/>
          <a:stretch/>
        </p:blipFill>
        <p:spPr>
          <a:xfrm>
            <a:off x="4521298" y="2616883"/>
            <a:ext cx="4686201" cy="3669618"/>
          </a:xfrm>
          <a:prstGeom prst="rect">
            <a:avLst/>
          </a:prstGeom>
          <a:noFill/>
          <a:ln>
            <a:noFill/>
          </a:ln>
        </p:spPr>
      </p:pic>
      <p:sp>
        <p:nvSpPr>
          <p:cNvPr id="142" name="Google Shape;142;p40"/>
          <p:cNvSpPr/>
          <p:nvPr/>
        </p:nvSpPr>
        <p:spPr>
          <a:xfrm>
            <a:off x="4705805" y="5952167"/>
            <a:ext cx="512339" cy="197490"/>
          </a:xfrm>
          <a:prstGeom prst="rect">
            <a:avLst/>
          </a:prstGeom>
          <a:solidFill>
            <a:schemeClr val="lt1"/>
          </a:solidFill>
          <a:ln>
            <a:noFill/>
          </a:ln>
        </p:spPr>
        <p:txBody>
          <a:bodyPr anchorCtr="0" anchor="t" bIns="0" lIns="36000" spcFirstLastPara="1" rIns="36000" wrap="square" tIns="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Tierra</a:t>
            </a:r>
            <a:endParaRPr b="1" i="0" sz="1400" u="none" cap="none" strike="noStrike">
              <a:solidFill>
                <a:srgbClr val="000000"/>
              </a:solidFill>
              <a:latin typeface="Arial"/>
              <a:ea typeface="Arial"/>
              <a:cs typeface="Arial"/>
              <a:sym typeface="Arial"/>
            </a:endParaRPr>
          </a:p>
        </p:txBody>
      </p:sp>
      <p:sp>
        <p:nvSpPr>
          <p:cNvPr id="143" name="Google Shape;143;p40"/>
          <p:cNvSpPr/>
          <p:nvPr/>
        </p:nvSpPr>
        <p:spPr>
          <a:xfrm>
            <a:off x="8611055" y="6015667"/>
            <a:ext cx="512339" cy="197490"/>
          </a:xfrm>
          <a:prstGeom prst="rect">
            <a:avLst/>
          </a:prstGeom>
          <a:solidFill>
            <a:schemeClr val="lt1"/>
          </a:solidFill>
          <a:ln>
            <a:noFill/>
          </a:ln>
        </p:spPr>
        <p:txBody>
          <a:bodyPr anchorCtr="0" anchor="t" bIns="0" lIns="36000" spcFirstLastPara="1" rIns="36000" wrap="square" tIns="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Tierra</a:t>
            </a:r>
            <a:endParaRPr b="1" i="0" sz="1400" u="none" cap="none" strike="noStrike">
              <a:solidFill>
                <a:srgbClr val="000000"/>
              </a:solidFill>
              <a:latin typeface="Arial"/>
              <a:ea typeface="Arial"/>
              <a:cs typeface="Arial"/>
              <a:sym typeface="Arial"/>
            </a:endParaRPr>
          </a:p>
        </p:txBody>
      </p:sp>
      <p:sp>
        <p:nvSpPr>
          <p:cNvPr id="144" name="Google Shape;144;p40"/>
          <p:cNvSpPr/>
          <p:nvPr/>
        </p:nvSpPr>
        <p:spPr>
          <a:xfrm>
            <a:off x="7506155" y="3532817"/>
            <a:ext cx="239616" cy="197490"/>
          </a:xfrm>
          <a:prstGeom prst="rect">
            <a:avLst/>
          </a:prstGeom>
          <a:solidFill>
            <a:srgbClr val="FFFFFF"/>
          </a:solidFill>
          <a:ln>
            <a:noFill/>
          </a:ln>
        </p:spPr>
        <p:txBody>
          <a:bodyPr anchorCtr="0" anchor="t" bIns="0" lIns="36000" spcFirstLastPara="1" rIns="36000" wrap="square" tIns="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L1</a:t>
            </a:r>
            <a:endParaRPr b="1" i="0" sz="1400" u="none" cap="none" strike="noStrike">
              <a:solidFill>
                <a:srgbClr val="000000"/>
              </a:solidFill>
              <a:latin typeface="Arial"/>
              <a:ea typeface="Arial"/>
              <a:cs typeface="Arial"/>
              <a:sym typeface="Arial"/>
            </a:endParaRPr>
          </a:p>
        </p:txBody>
      </p:sp>
      <p:sp>
        <p:nvSpPr>
          <p:cNvPr id="145" name="Google Shape;145;p40"/>
          <p:cNvSpPr/>
          <p:nvPr/>
        </p:nvSpPr>
        <p:spPr>
          <a:xfrm>
            <a:off x="7518855" y="3850317"/>
            <a:ext cx="239616" cy="197490"/>
          </a:xfrm>
          <a:prstGeom prst="rect">
            <a:avLst/>
          </a:prstGeom>
          <a:solidFill>
            <a:srgbClr val="FFFFFF"/>
          </a:solidFill>
          <a:ln>
            <a:noFill/>
          </a:ln>
        </p:spPr>
        <p:txBody>
          <a:bodyPr anchorCtr="0" anchor="t" bIns="0" lIns="36000" spcFirstLastPara="1" rIns="36000" wrap="square" tIns="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L2</a:t>
            </a:r>
            <a:endParaRPr b="1" i="0" sz="1400" u="none" cap="none" strike="noStrike">
              <a:solidFill>
                <a:srgbClr val="000000"/>
              </a:solidFill>
              <a:latin typeface="Arial"/>
              <a:ea typeface="Arial"/>
              <a:cs typeface="Arial"/>
              <a:sym typeface="Arial"/>
            </a:endParaRPr>
          </a:p>
        </p:txBody>
      </p:sp>
      <p:sp>
        <p:nvSpPr>
          <p:cNvPr id="146" name="Google Shape;146;p40"/>
          <p:cNvSpPr/>
          <p:nvPr/>
        </p:nvSpPr>
        <p:spPr>
          <a:xfrm>
            <a:off x="7525205" y="4136067"/>
            <a:ext cx="239616" cy="197490"/>
          </a:xfrm>
          <a:prstGeom prst="rect">
            <a:avLst/>
          </a:prstGeom>
          <a:solidFill>
            <a:srgbClr val="FFFFFF"/>
          </a:solidFill>
          <a:ln>
            <a:noFill/>
          </a:ln>
        </p:spPr>
        <p:txBody>
          <a:bodyPr anchorCtr="0" anchor="t" bIns="0" lIns="36000" spcFirstLastPara="1" rIns="36000" wrap="square" tIns="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L3</a:t>
            </a:r>
            <a:endParaRPr b="1" i="0" sz="1400" u="none" cap="none" strike="noStrike">
              <a:solidFill>
                <a:srgbClr val="000000"/>
              </a:solidFill>
              <a:latin typeface="Arial"/>
              <a:ea typeface="Arial"/>
              <a:cs typeface="Arial"/>
              <a:sym typeface="Arial"/>
            </a:endParaRPr>
          </a:p>
        </p:txBody>
      </p:sp>
      <p:sp>
        <p:nvSpPr>
          <p:cNvPr id="147" name="Google Shape;147;p40"/>
          <p:cNvSpPr/>
          <p:nvPr/>
        </p:nvSpPr>
        <p:spPr>
          <a:xfrm>
            <a:off x="7505700" y="4466267"/>
            <a:ext cx="267617" cy="197490"/>
          </a:xfrm>
          <a:prstGeom prst="rect">
            <a:avLst/>
          </a:prstGeom>
          <a:solidFill>
            <a:srgbClr val="FFFFFF"/>
          </a:solidFill>
          <a:ln>
            <a:noFill/>
          </a:ln>
        </p:spPr>
        <p:txBody>
          <a:bodyPr anchorCtr="0" anchor="t" bIns="0" lIns="36000" spcFirstLastPara="1" rIns="36000" wrap="square" tIns="0">
            <a:spAutoFit/>
          </a:bodyPr>
          <a:lstStyle/>
          <a:p>
            <a:pPr indent="0" lvl="0" marL="0" marR="0" rtl="0" algn="ctr">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N</a:t>
            </a:r>
            <a:endParaRPr b="1" i="0" sz="1400" u="none" cap="none" strike="noStrike">
              <a:solidFill>
                <a:srgbClr val="000000"/>
              </a:solidFill>
              <a:latin typeface="Arial"/>
              <a:ea typeface="Arial"/>
              <a:cs typeface="Arial"/>
              <a:sym typeface="Arial"/>
            </a:endParaRPr>
          </a:p>
        </p:txBody>
      </p:sp>
      <p:sp>
        <p:nvSpPr>
          <p:cNvPr id="148" name="Google Shape;148;p40"/>
          <p:cNvSpPr/>
          <p:nvPr/>
        </p:nvSpPr>
        <p:spPr>
          <a:xfrm>
            <a:off x="5842000" y="5702300"/>
            <a:ext cx="1022350" cy="412750"/>
          </a:xfrm>
          <a:prstGeom prst="rect">
            <a:avLst/>
          </a:prstGeom>
          <a:solidFill>
            <a:srgbClr val="C1E3F0"/>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9" name="Google Shape;149;p40"/>
          <p:cNvSpPr/>
          <p:nvPr/>
        </p:nvSpPr>
        <p:spPr>
          <a:xfrm>
            <a:off x="5973789" y="5806117"/>
            <a:ext cx="752376" cy="197490"/>
          </a:xfrm>
          <a:prstGeom prst="rect">
            <a:avLst/>
          </a:prstGeom>
          <a:noFill/>
          <a:ln>
            <a:noFill/>
          </a:ln>
        </p:spPr>
        <p:txBody>
          <a:bodyPr anchorCtr="0" anchor="t" bIns="0" lIns="36000" spcFirstLastPara="1" rIns="36000" wrap="square" tIns="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Receptor</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1"/>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73E32"/>
                </a:solidFill>
                <a:latin typeface="Calibri"/>
                <a:ea typeface="Calibri"/>
                <a:cs typeface="Calibri"/>
                <a:sym typeface="Calibri"/>
              </a:rPr>
              <a:t>INSTRUMENTACIÓN</a:t>
            </a:r>
            <a:endParaRPr b="0" i="0" sz="1400" u="none" cap="none" strike="noStrike">
              <a:solidFill>
                <a:srgbClr val="C73E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C73E32"/>
              </a:solidFill>
              <a:latin typeface="Calibri"/>
              <a:ea typeface="Calibri"/>
              <a:cs typeface="Calibri"/>
              <a:sym typeface="Calibri"/>
            </a:endParaRPr>
          </a:p>
        </p:txBody>
      </p:sp>
      <p:sp>
        <p:nvSpPr>
          <p:cNvPr id="155" name="Google Shape;155;p41"/>
          <p:cNvSpPr/>
          <p:nvPr/>
        </p:nvSpPr>
        <p:spPr>
          <a:xfrm>
            <a:off x="444500" y="1252091"/>
            <a:ext cx="6057900" cy="7960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000"/>
              <a:buFont typeface="Arial"/>
              <a:buNone/>
            </a:pPr>
            <a:r>
              <a:rPr b="1" i="0" lang="en-US" sz="2800" u="none" cap="none" strike="noStrike">
                <a:solidFill>
                  <a:srgbClr val="29754D"/>
                </a:solidFill>
                <a:latin typeface="Calibri"/>
                <a:ea typeface="Calibri"/>
                <a:cs typeface="Calibri"/>
                <a:sym typeface="Calibri"/>
              </a:rPr>
              <a:t>EFECTOS DE LA ELECTRICIDAD SOBRE </a:t>
            </a:r>
            <a:br>
              <a:rPr b="1" i="0" lang="en-US" sz="2800" u="none" cap="none" strike="noStrike">
                <a:solidFill>
                  <a:srgbClr val="29754D"/>
                </a:solidFill>
                <a:latin typeface="Calibri"/>
                <a:ea typeface="Calibri"/>
                <a:cs typeface="Calibri"/>
                <a:sym typeface="Calibri"/>
              </a:rPr>
            </a:br>
            <a:r>
              <a:rPr b="1" i="0" lang="en-US" sz="2800" u="none" cap="none" strike="noStrike">
                <a:solidFill>
                  <a:srgbClr val="29754D"/>
                </a:solidFill>
                <a:latin typeface="Calibri"/>
                <a:ea typeface="Calibri"/>
                <a:cs typeface="Calibri"/>
                <a:sym typeface="Calibri"/>
              </a:rPr>
              <a:t>EL CUERPO HUMANO</a:t>
            </a:r>
            <a:endParaRPr b="1" i="0" sz="2800" u="none" cap="none" strike="noStrike">
              <a:solidFill>
                <a:srgbClr val="29754D"/>
              </a:solidFill>
              <a:latin typeface="Calibri"/>
              <a:ea typeface="Calibri"/>
              <a:cs typeface="Calibri"/>
              <a:sym typeface="Calibri"/>
            </a:endParaRPr>
          </a:p>
        </p:txBody>
      </p:sp>
      <p:sp>
        <p:nvSpPr>
          <p:cNvPr id="156" name="Google Shape;156;p41"/>
          <p:cNvSpPr txBox="1"/>
          <p:nvPr/>
        </p:nvSpPr>
        <p:spPr>
          <a:xfrm>
            <a:off x="457200" y="2217000"/>
            <a:ext cx="2501900" cy="442168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600" u="none" cap="none" strike="noStrike">
                <a:solidFill>
                  <a:schemeClr val="dk1"/>
                </a:solidFill>
                <a:latin typeface="Calibri"/>
                <a:ea typeface="Calibri"/>
                <a:cs typeface="Calibri"/>
                <a:sym typeface="Calibri"/>
              </a:rPr>
              <a:t>En general, </a:t>
            </a:r>
            <a:r>
              <a:rPr b="1" i="0" lang="en-US" sz="1600" u="none" cap="none" strike="noStrike">
                <a:solidFill>
                  <a:schemeClr val="dk1"/>
                </a:solidFill>
                <a:latin typeface="Calibri"/>
                <a:ea typeface="Calibri"/>
                <a:cs typeface="Calibri"/>
                <a:sym typeface="Calibri"/>
              </a:rPr>
              <a:t>cuánto mayor es la intensidad y/o el tiempo en que circula corriente por nuestro cuerpo, más graves son las consecuencias</a:t>
            </a:r>
            <a:r>
              <a:rPr b="0" i="0" lang="en-US" sz="1600" u="none" cap="none" strike="noStrike">
                <a:solidFill>
                  <a:schemeClr val="dk1"/>
                </a:solidFill>
                <a:latin typeface="Calibri"/>
                <a:ea typeface="Calibri"/>
                <a:cs typeface="Calibri"/>
                <a:sym typeface="Calibri"/>
              </a:rPr>
              <a:t>.</a:t>
            </a:r>
            <a:endParaRPr b="0" i="0" sz="1600" u="none" cap="none" strike="noStrike">
              <a:solidFill>
                <a:schemeClr val="dk1"/>
              </a:solidFill>
              <a:latin typeface="Calibri"/>
              <a:ea typeface="Calibri"/>
              <a:cs typeface="Calibri"/>
              <a:sym typeface="Calibri"/>
            </a:endParaRPr>
          </a:p>
          <a:p>
            <a:pPr indent="0" lvl="0" marL="0" marR="0" rtl="0" algn="l">
              <a:lnSpc>
                <a:spcPct val="5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None/>
            </a:pPr>
            <a:r>
              <a:rPr b="0" i="0" lang="en-US" sz="1600" u="none" cap="none" strike="noStrike">
                <a:solidFill>
                  <a:schemeClr val="dk1"/>
                </a:solidFill>
                <a:latin typeface="Calibri"/>
                <a:ea typeface="Calibri"/>
                <a:cs typeface="Calibri"/>
                <a:sym typeface="Calibri"/>
              </a:rPr>
              <a:t>La tabla siguiente  muestra los efectos generados en función de la intensidad y el tiempo de exposición, en un adulto de más de 50 kg de peso, suponiendo que los puntos de contacto son dos extremidades.</a:t>
            </a:r>
            <a:endParaRPr b="0" i="0" sz="16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pic>
        <p:nvPicPr>
          <p:cNvPr id="157" name="Google Shape;157;p41"/>
          <p:cNvPicPr preferRelativeResize="0"/>
          <p:nvPr/>
        </p:nvPicPr>
        <p:blipFill rotWithShape="1">
          <a:blip r:embed="rId3">
            <a:alphaModFix/>
          </a:blip>
          <a:srcRect b="0" l="0" r="0" t="0"/>
          <a:stretch/>
        </p:blipFill>
        <p:spPr>
          <a:xfrm>
            <a:off x="3776476" y="2775705"/>
            <a:ext cx="5044096" cy="30295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2"/>
          <p:cNvSpPr txBox="1"/>
          <p:nvPr/>
        </p:nvSpPr>
        <p:spPr>
          <a:xfrm>
            <a:off x="417250" y="11312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C73E32"/>
                </a:solidFill>
                <a:latin typeface="Calibri"/>
                <a:ea typeface="Calibri"/>
                <a:cs typeface="Calibri"/>
                <a:sym typeface="Calibri"/>
              </a:rPr>
              <a:t>INSTRUMENTACIÓN</a:t>
            </a:r>
            <a:endParaRPr b="0" i="0" sz="1400" u="none" cap="none" strike="noStrike">
              <a:solidFill>
                <a:srgbClr val="C73E3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C73E32"/>
              </a:solidFill>
              <a:latin typeface="Calibri"/>
              <a:ea typeface="Calibri"/>
              <a:cs typeface="Calibri"/>
              <a:sym typeface="Calibri"/>
            </a:endParaRPr>
          </a:p>
        </p:txBody>
      </p:sp>
      <p:sp>
        <p:nvSpPr>
          <p:cNvPr id="163" name="Google Shape;163;p42"/>
          <p:cNvSpPr/>
          <p:nvPr/>
        </p:nvSpPr>
        <p:spPr>
          <a:xfrm>
            <a:off x="444500" y="1252091"/>
            <a:ext cx="6057900" cy="7960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0000"/>
              </a:buClr>
              <a:buSzPts val="2000"/>
              <a:buFont typeface="Arial"/>
              <a:buNone/>
            </a:pPr>
            <a:r>
              <a:rPr b="1" i="0" lang="en-US" sz="2800" u="none" cap="none" strike="noStrike">
                <a:solidFill>
                  <a:srgbClr val="29754D"/>
                </a:solidFill>
                <a:latin typeface="Calibri"/>
                <a:ea typeface="Calibri"/>
                <a:cs typeface="Calibri"/>
                <a:sym typeface="Calibri"/>
              </a:rPr>
              <a:t>EFECTOS DE LA ELECTRICIDAD SOBRE </a:t>
            </a:r>
            <a:br>
              <a:rPr b="1" i="0" lang="en-US" sz="2800" u="none" cap="none" strike="noStrike">
                <a:solidFill>
                  <a:srgbClr val="29754D"/>
                </a:solidFill>
                <a:latin typeface="Calibri"/>
                <a:ea typeface="Calibri"/>
                <a:cs typeface="Calibri"/>
                <a:sym typeface="Calibri"/>
              </a:rPr>
            </a:br>
            <a:r>
              <a:rPr b="1" i="0" lang="en-US" sz="2800" u="none" cap="none" strike="noStrike">
                <a:solidFill>
                  <a:srgbClr val="29754D"/>
                </a:solidFill>
                <a:latin typeface="Calibri"/>
                <a:ea typeface="Calibri"/>
                <a:cs typeface="Calibri"/>
                <a:sym typeface="Calibri"/>
              </a:rPr>
              <a:t>EL CUERPO HUMANO</a:t>
            </a:r>
            <a:endParaRPr b="1" i="0" sz="2800" u="none" cap="none" strike="noStrike">
              <a:solidFill>
                <a:srgbClr val="29754D"/>
              </a:solidFill>
              <a:latin typeface="Calibri"/>
              <a:ea typeface="Calibri"/>
              <a:cs typeface="Calibri"/>
              <a:sym typeface="Calibri"/>
            </a:endParaRPr>
          </a:p>
        </p:txBody>
      </p:sp>
      <p:sp>
        <p:nvSpPr>
          <p:cNvPr id="164" name="Google Shape;164;p42"/>
          <p:cNvSpPr/>
          <p:nvPr/>
        </p:nvSpPr>
        <p:spPr>
          <a:xfrm>
            <a:off x="469900" y="2717800"/>
            <a:ext cx="7086600" cy="35560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5" name="Google Shape;165;p42"/>
          <p:cNvPicPr preferRelativeResize="0"/>
          <p:nvPr/>
        </p:nvPicPr>
        <p:blipFill rotWithShape="1">
          <a:blip r:embed="rId3">
            <a:alphaModFix/>
          </a:blip>
          <a:srcRect b="0" l="0" r="0" t="0"/>
          <a:stretch/>
        </p:blipFill>
        <p:spPr>
          <a:xfrm>
            <a:off x="6817306" y="2438195"/>
            <a:ext cx="2165892" cy="3854014"/>
          </a:xfrm>
          <a:prstGeom prst="rect">
            <a:avLst/>
          </a:prstGeom>
          <a:noFill/>
          <a:ln>
            <a:noFill/>
          </a:ln>
        </p:spPr>
      </p:pic>
      <p:sp>
        <p:nvSpPr>
          <p:cNvPr id="166" name="Google Shape;166;p42"/>
          <p:cNvSpPr txBox="1"/>
          <p:nvPr/>
        </p:nvSpPr>
        <p:spPr>
          <a:xfrm>
            <a:off x="550335" y="2971274"/>
            <a:ext cx="6785640" cy="308388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29754D"/>
              </a:buClr>
              <a:buSzPts val="1800"/>
              <a:buFont typeface="Arial"/>
              <a:buChar char="•"/>
            </a:pPr>
            <a:r>
              <a:rPr b="0" i="0" lang="en-US" sz="1800" u="none" cap="none" strike="noStrike">
                <a:solidFill>
                  <a:schemeClr val="dk1"/>
                </a:solidFill>
                <a:latin typeface="Calibri"/>
                <a:ea typeface="Calibri"/>
                <a:cs typeface="Calibri"/>
                <a:sym typeface="Calibri"/>
              </a:rPr>
              <a:t>Es importante entender que se necesitan milésimas de amperios para producir daños irreparables. </a:t>
            </a:r>
            <a:endParaRPr b="0" i="0" sz="1800" u="none" cap="none" strike="noStrike">
              <a:solidFill>
                <a:srgbClr val="000000"/>
              </a:solidFill>
              <a:latin typeface="Calibri"/>
              <a:ea typeface="Calibri"/>
              <a:cs typeface="Calibri"/>
              <a:sym typeface="Calibri"/>
            </a:endParaRPr>
          </a:p>
          <a:p>
            <a:pPr indent="-171450" lvl="0" marL="412750" marR="0" rtl="0" algn="l">
              <a:lnSpc>
                <a:spcPct val="60000"/>
              </a:lnSpc>
              <a:spcBef>
                <a:spcPts val="0"/>
              </a:spcBef>
              <a:spcAft>
                <a:spcPts val="0"/>
              </a:spcAft>
              <a:buClr>
                <a:srgbClr val="29754D"/>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29754D"/>
              </a:buClr>
              <a:buSzPts val="1800"/>
              <a:buFont typeface="Arial"/>
              <a:buChar char="•"/>
            </a:pPr>
            <a:r>
              <a:rPr b="0" i="0" lang="en-US" sz="1800" u="none" cap="none" strike="noStrike">
                <a:solidFill>
                  <a:schemeClr val="dk1"/>
                </a:solidFill>
                <a:latin typeface="Calibri"/>
                <a:ea typeface="Calibri"/>
                <a:cs typeface="Calibri"/>
                <a:sym typeface="Calibri"/>
              </a:rPr>
              <a:t>La electrocución puede ocurrir si no tomamos todas las precauciones necesarias para trabajar con electricidad.</a:t>
            </a:r>
            <a:endParaRPr b="0" i="0" sz="1800" u="none" cap="none" strike="noStrike">
              <a:solidFill>
                <a:srgbClr val="000000"/>
              </a:solidFill>
              <a:latin typeface="Calibri"/>
              <a:ea typeface="Calibri"/>
              <a:cs typeface="Calibri"/>
              <a:sym typeface="Calibri"/>
            </a:endParaRPr>
          </a:p>
          <a:p>
            <a:pPr indent="-171450" lvl="0" marL="412750" marR="0" rtl="0" algn="l">
              <a:lnSpc>
                <a:spcPct val="70000"/>
              </a:lnSpc>
              <a:spcBef>
                <a:spcPts val="0"/>
              </a:spcBef>
              <a:spcAft>
                <a:spcPts val="0"/>
              </a:spcAft>
              <a:buClr>
                <a:srgbClr val="29754D"/>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29754D"/>
              </a:buClr>
              <a:buSzPts val="1800"/>
              <a:buFont typeface="Arial"/>
              <a:buChar char="•"/>
            </a:pPr>
            <a:r>
              <a:rPr b="0" i="0" lang="en-US" sz="1800" u="none" cap="none" strike="noStrike">
                <a:solidFill>
                  <a:schemeClr val="dk1"/>
                </a:solidFill>
                <a:latin typeface="Calibri"/>
                <a:ea typeface="Calibri"/>
                <a:cs typeface="Calibri"/>
                <a:sym typeface="Calibri"/>
              </a:rPr>
              <a:t>Podemos interiorizarnos más en cuáles son estas precauciones ingresando a alguna mutual de seguridad como son:</a:t>
            </a:r>
            <a:endParaRPr/>
          </a:p>
          <a:p>
            <a:pPr indent="0" lvl="0" marL="12700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 Asociación Chilena de Seguridad (ACHS)</a:t>
            </a:r>
            <a:endParaRPr b="0" i="0" sz="1800" u="none" cap="none" strike="noStrike">
              <a:solidFill>
                <a:srgbClr val="000000"/>
              </a:solidFill>
              <a:latin typeface="Calibri"/>
              <a:ea typeface="Calibri"/>
              <a:cs typeface="Calibri"/>
              <a:sym typeface="Calibri"/>
            </a:endParaRPr>
          </a:p>
          <a:p>
            <a:pPr indent="0" lvl="1" marL="45720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 Mutual</a:t>
            </a:r>
            <a:endParaRPr b="0" i="0" sz="1800" u="none" cap="none" strike="noStrike">
              <a:solidFill>
                <a:srgbClr val="000000"/>
              </a:solidFill>
              <a:latin typeface="Calibri"/>
              <a:ea typeface="Calibri"/>
              <a:cs typeface="Calibri"/>
              <a:sym typeface="Calibri"/>
            </a:endParaRPr>
          </a:p>
          <a:p>
            <a:pPr indent="0" lvl="1" marL="457200" marR="0" rtl="0" algn="l">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 Instituto de Seguridad del Trabajo (IST)</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