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5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TcCcFIv7cQpr6LDAipce0//J4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customschemas.google.com/relationships/presentationmetadata" Target="metadata"/><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662SOmIIV1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6" name="Google Shape;786;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lnSpc>
                <a:spcPct val="107916"/>
              </a:lnSpc>
              <a:spcBef>
                <a:spcPts val="0"/>
              </a:spcBef>
              <a:spcAft>
                <a:spcPts val="800"/>
              </a:spcAft>
              <a:buClr>
                <a:schemeClr val="dk1"/>
              </a:buClr>
              <a:buSzPts val="1100"/>
              <a:buFont typeface="Arial"/>
              <a:buNone/>
            </a:pPr>
            <a:r>
              <a:rPr lang="es-CL" sz="14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https://www.youtube.com/watch?v=662SOmIIV1E</a:t>
            </a:r>
            <a:endParaRPr/>
          </a:p>
        </p:txBody>
      </p:sp>
      <p:sp>
        <p:nvSpPr>
          <p:cNvPr id="417" name="Google Shape;417;p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4"/>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64"/>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6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6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65"/>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6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6"/>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66"/>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66"/>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66"/>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66"/>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66"/>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7"/>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6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6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71"/>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7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7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7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7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7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73"/>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7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7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74"/>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7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75"/>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75"/>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7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7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7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76"/>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7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7"/>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77"/>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77"/>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77"/>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77"/>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77"/>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9"/>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8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8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8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82"/>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8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83"/>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8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8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8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84"/>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8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8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85"/>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86"/>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86"/>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8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8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8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8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87"/>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8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8"/>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88"/>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88"/>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88"/>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88"/>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88"/>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7"/>
        <p:cNvGrpSpPr/>
        <p:nvPr/>
      </p:nvGrpSpPr>
      <p:grpSpPr>
        <a:xfrm>
          <a:off x="0" y="0"/>
          <a:ext cx="0" cy="0"/>
          <a:chOff x="0" y="0"/>
          <a:chExt cx="0" cy="0"/>
        </a:xfrm>
      </p:grpSpPr>
      <p:sp>
        <p:nvSpPr>
          <p:cNvPr id="188" name="Google Shape;188;p5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0" name="Google Shape;190;p5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2"/>
        <p:cNvGrpSpPr/>
        <p:nvPr/>
      </p:nvGrpSpPr>
      <p:grpSpPr>
        <a:xfrm>
          <a:off x="0" y="0"/>
          <a:ext cx="0" cy="0"/>
          <a:chOff x="0" y="0"/>
          <a:chExt cx="0" cy="0"/>
        </a:xfrm>
      </p:grpSpPr>
      <p:sp>
        <p:nvSpPr>
          <p:cNvPr id="193" name="Google Shape;193;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0"/>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5"/>
        <p:cNvGrpSpPr/>
        <p:nvPr/>
      </p:nvGrpSpPr>
      <p:grpSpPr>
        <a:xfrm>
          <a:off x="0" y="0"/>
          <a:ext cx="0" cy="0"/>
          <a:chOff x="0" y="0"/>
          <a:chExt cx="0" cy="0"/>
        </a:xfrm>
      </p:grpSpPr>
      <p:sp>
        <p:nvSpPr>
          <p:cNvPr id="196" name="Google Shape;196;p9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9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9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93"/>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9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9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9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9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9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9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95"/>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9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9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9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96"/>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9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97"/>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97"/>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9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9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9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9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98"/>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9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99"/>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99"/>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99"/>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99"/>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99"/>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99"/>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5"/>
        <p:cNvGrpSpPr/>
        <p:nvPr/>
      </p:nvGrpSpPr>
      <p:grpSpPr>
        <a:xfrm>
          <a:off x="0" y="0"/>
          <a:ext cx="0" cy="0"/>
          <a:chOff x="0" y="0"/>
          <a:chExt cx="0" cy="0"/>
        </a:xfrm>
      </p:grpSpPr>
      <p:sp>
        <p:nvSpPr>
          <p:cNvPr id="246" name="Google Shape;246;p5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5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01"/>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2"/>
        <p:cNvGrpSpPr/>
        <p:nvPr/>
      </p:nvGrpSpPr>
      <p:grpSpPr>
        <a:xfrm>
          <a:off x="0" y="0"/>
          <a:ext cx="0" cy="0"/>
          <a:chOff x="0" y="0"/>
          <a:chExt cx="0" cy="0"/>
        </a:xfrm>
      </p:grpSpPr>
      <p:sp>
        <p:nvSpPr>
          <p:cNvPr id="253" name="Google Shape;253;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0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5" name="Google Shape;255;p10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10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104"/>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0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10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10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10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0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10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106"/>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10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0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10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107"/>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10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08"/>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08"/>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0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0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0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0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09"/>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60"/>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1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10"/>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10"/>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10"/>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10"/>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10"/>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10"/>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1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11"/>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1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1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13"/>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1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15"/>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1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1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1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1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1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1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1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17"/>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1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1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1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18"/>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6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6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6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1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19"/>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19"/>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2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2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2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2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20"/>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2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21"/>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21"/>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21"/>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21"/>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21"/>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21"/>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6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62"/>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6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63"/>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4"/>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44"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44"/>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44"/>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44"/>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44"/>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44"/>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44"/>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4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4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46"/>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46"/>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46"/>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46"/>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4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4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48"/>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8"/>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48"/>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48"/>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8"/>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5" name="Google Shape;125;p48"/>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6" name="Google Shape;126;p48"/>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4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4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50"/>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0"/>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50"/>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50"/>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0"/>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3" name="Google Shape;183;p50"/>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4" name="Google Shape;184;p50"/>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5" name="Google Shape;185;p5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5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52"/>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2"/>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52"/>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52"/>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0" name="Google Shape;240;p52"/>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2"/>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2" name="Google Shape;242;p52"/>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3" name="Google Shape;243;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5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54"/>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4"/>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54"/>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54"/>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4"/>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54"/>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5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9.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9.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9.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9.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39.xml"/><Relationship Id="rId1" Type="http://schemas.openxmlformats.org/officeDocument/2006/relationships/slideLayout" Target="../slideLayouts/slideLayout37.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5.xml"/><Relationship Id="rId6" Type="http://schemas.openxmlformats.org/officeDocument/2006/relationships/image" Target="../media/image51.png"/><Relationship Id="rId5" Type="http://schemas.openxmlformats.org/officeDocument/2006/relationships/hyperlink" Target="https://tp-digital.territorio.la/" TargetMode="External"/><Relationship Id="rId4" Type="http://schemas.openxmlformats.org/officeDocument/2006/relationships/hyperlink" Target="https://forms.office.com/Pages/DesignPage.aspx?origin=OfficeDotCom&amp;route=OfficeHome&amp;lang=es-ES#FormId=BSlUrEXtfEOSi7bLFyHT_g3J2LctbOZDux7Esa5RdGZUOFRDS1ozMVBWTkpJWkdFMUs4TDU4OE5URi4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5.xml"/><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6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37.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662SOmIIV1E"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214452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215532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Y OPERACIÓN DE EQUIPOS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CONTROL ELECTRÓNICO DE POTENCIA</a:t>
            </a:r>
            <a:endParaRPr sz="36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072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55" name="Google Shape;455;p10"/>
          <p:cNvSpPr/>
          <p:nvPr/>
        </p:nvSpPr>
        <p:spPr>
          <a:xfrm>
            <a:off x="929520" y="3075840"/>
            <a:ext cx="7890480" cy="268344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6" name="Google Shape;456;p10"/>
          <p:cNvSpPr/>
          <p:nvPr/>
        </p:nvSpPr>
        <p:spPr>
          <a:xfrm>
            <a:off x="754560" y="2200320"/>
            <a:ext cx="284184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RECTIFICADOR DE ONDA COMPLETA</a:t>
            </a:r>
            <a:endParaRPr sz="1400" b="0" i="0" u="none" strike="noStrike" cap="none">
              <a:latin typeface="Arial"/>
              <a:ea typeface="Arial"/>
              <a:cs typeface="Arial"/>
              <a:sym typeface="Arial"/>
            </a:endParaRPr>
          </a:p>
        </p:txBody>
      </p:sp>
      <p:pic>
        <p:nvPicPr>
          <p:cNvPr id="457" name="Google Shape;457;p10"/>
          <p:cNvPicPr preferRelativeResize="0"/>
          <p:nvPr/>
        </p:nvPicPr>
        <p:blipFill rotWithShape="1">
          <a:blip r:embed="rId3">
            <a:alphaModFix/>
          </a:blip>
          <a:srcRect/>
          <a:stretch/>
        </p:blipFill>
        <p:spPr>
          <a:xfrm>
            <a:off x="1076760" y="3420720"/>
            <a:ext cx="7602840" cy="1962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63" name="Google Shape;463;p11"/>
          <p:cNvSpPr/>
          <p:nvPr/>
        </p:nvSpPr>
        <p:spPr>
          <a:xfrm>
            <a:off x="4950360" y="2493360"/>
            <a:ext cx="3900240" cy="349956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4" name="Google Shape;464;p11"/>
          <p:cNvSpPr/>
          <p:nvPr/>
        </p:nvSpPr>
        <p:spPr>
          <a:xfrm>
            <a:off x="430560" y="2215800"/>
            <a:ext cx="3714840" cy="203868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Rectificador de onda completa con filtro capacitivo.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Los condensadores se utilizan como filtros en las fuentes de alimentación tienen que ser de elevada capacidad, con el fin de eliminar la ondulación de la señal continua.</a:t>
            </a:r>
            <a:endParaRPr sz="1600" b="0" i="0" u="none" strike="noStrike" cap="none">
              <a:latin typeface="Arial"/>
              <a:ea typeface="Arial"/>
              <a:cs typeface="Arial"/>
              <a:sym typeface="Arial"/>
            </a:endParaRPr>
          </a:p>
        </p:txBody>
      </p:sp>
      <p:pic>
        <p:nvPicPr>
          <p:cNvPr id="465" name="Google Shape;465;p11" descr="Teoría de rectificador de onda completa y rectificador de puente ..."/>
          <p:cNvPicPr preferRelativeResize="0"/>
          <p:nvPr/>
        </p:nvPicPr>
        <p:blipFill rotWithShape="1">
          <a:blip r:embed="rId3">
            <a:alphaModFix/>
          </a:blip>
          <a:srcRect/>
          <a:stretch/>
        </p:blipFill>
        <p:spPr>
          <a:xfrm>
            <a:off x="5182560" y="2779920"/>
            <a:ext cx="3349800" cy="29275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71" name="Google Shape;471;p12"/>
          <p:cNvSpPr/>
          <p:nvPr/>
        </p:nvSpPr>
        <p:spPr>
          <a:xfrm>
            <a:off x="1763640" y="3195000"/>
            <a:ext cx="6192360" cy="267552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2" name="Google Shape;472;p12"/>
          <p:cNvSpPr/>
          <p:nvPr/>
        </p:nvSpPr>
        <p:spPr>
          <a:xfrm>
            <a:off x="430560" y="2215800"/>
            <a:ext cx="37148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Rectificador trifásico (puente de 6 pulsos).</a:t>
            </a:r>
            <a:endParaRPr sz="1600" b="0" i="0" u="none" strike="noStrike" cap="none">
              <a:latin typeface="Arial"/>
              <a:ea typeface="Arial"/>
              <a:cs typeface="Arial"/>
              <a:sym typeface="Arial"/>
            </a:endParaRPr>
          </a:p>
        </p:txBody>
      </p:sp>
      <p:pic>
        <p:nvPicPr>
          <p:cNvPr id="473" name="Google Shape;473;p12"/>
          <p:cNvPicPr preferRelativeResize="0"/>
          <p:nvPr/>
        </p:nvPicPr>
        <p:blipFill rotWithShape="1">
          <a:blip r:embed="rId3">
            <a:alphaModFix/>
          </a:blip>
          <a:srcRect/>
          <a:stretch/>
        </p:blipFill>
        <p:spPr>
          <a:xfrm>
            <a:off x="2202840" y="3374640"/>
            <a:ext cx="5314320" cy="23162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79" name="Google Shape;479;p13"/>
          <p:cNvSpPr/>
          <p:nvPr/>
        </p:nvSpPr>
        <p:spPr>
          <a:xfrm>
            <a:off x="1835640" y="3226320"/>
            <a:ext cx="6048360" cy="261324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0" name="Google Shape;480;p13"/>
          <p:cNvSpPr/>
          <p:nvPr/>
        </p:nvSpPr>
        <p:spPr>
          <a:xfrm>
            <a:off x="430560" y="2215800"/>
            <a:ext cx="37148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Rectificador trifásico (puente de 6 pulsos).</a:t>
            </a:r>
            <a:endParaRPr sz="1600" b="0" i="0" u="none" strike="noStrike" cap="none">
              <a:latin typeface="Arial"/>
              <a:ea typeface="Arial"/>
              <a:cs typeface="Arial"/>
              <a:sym typeface="Arial"/>
            </a:endParaRPr>
          </a:p>
        </p:txBody>
      </p:sp>
      <p:pic>
        <p:nvPicPr>
          <p:cNvPr id="481" name="Google Shape;481;p13"/>
          <p:cNvPicPr preferRelativeResize="0"/>
          <p:nvPr/>
        </p:nvPicPr>
        <p:blipFill rotWithShape="1">
          <a:blip r:embed="rId3">
            <a:alphaModFix/>
          </a:blip>
          <a:srcRect/>
          <a:stretch/>
        </p:blipFill>
        <p:spPr>
          <a:xfrm>
            <a:off x="2187000" y="3434040"/>
            <a:ext cx="5346000" cy="22539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87" name="Google Shape;487;p14"/>
          <p:cNvSpPr/>
          <p:nvPr/>
        </p:nvSpPr>
        <p:spPr>
          <a:xfrm>
            <a:off x="430560" y="2215800"/>
            <a:ext cx="4046040" cy="3498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RECTIFICADORES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En electrónica, un </a:t>
            </a:r>
            <a:r>
              <a:rPr lang="es-CL" sz="1600" b="1" i="0" u="none" strike="noStrike" cap="none">
                <a:solidFill>
                  <a:srgbClr val="008544"/>
                </a:solidFill>
                <a:latin typeface="Calibri"/>
                <a:ea typeface="Calibri"/>
                <a:cs typeface="Calibri"/>
                <a:sym typeface="Calibri"/>
              </a:rPr>
              <a:t>rectificador</a:t>
            </a:r>
            <a:r>
              <a:rPr lang="es-CL" sz="1600" b="0" i="0" u="none" strike="noStrike" cap="none">
                <a:solidFill>
                  <a:srgbClr val="008544"/>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es el elemento o circuito que permite convertir una señal eléctrica alterna en una continua. Esto se realiza utilizando </a:t>
            </a:r>
            <a:r>
              <a:rPr lang="es-CL" sz="1600" b="1" i="0" u="none" strike="noStrike" cap="none">
                <a:solidFill>
                  <a:srgbClr val="008544"/>
                </a:solidFill>
                <a:latin typeface="Calibri"/>
                <a:ea typeface="Calibri"/>
                <a:cs typeface="Calibri"/>
                <a:sym typeface="Calibri"/>
              </a:rPr>
              <a:t>diodos rectificadores</a:t>
            </a:r>
            <a:r>
              <a:rPr lang="es-CL" sz="1600" b="0" i="0" u="none" strike="noStrike" cap="none">
                <a:solidFill>
                  <a:srgbClr val="000000"/>
                </a:solidFill>
                <a:latin typeface="Calibri"/>
                <a:ea typeface="Calibri"/>
                <a:cs typeface="Calibri"/>
                <a:sym typeface="Calibri"/>
              </a:rPr>
              <a:t>, ya sean semiconductores de estado sólido, válvulas al vacío o válvulas gaseosas, como las de vapor de mercurio.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Dependiendo de las características de la alimentación en corriente alterna que emplean, se les clasifica en monofásicos, cuando están alimentados por una fase de la red eléctrica, o trifásicos cuando se alimentan por tres fases.</a:t>
            </a:r>
            <a:endParaRPr sz="1600" b="0" i="0" u="none" strike="noStrike" cap="none">
              <a:latin typeface="Arial"/>
              <a:ea typeface="Arial"/>
              <a:cs typeface="Arial"/>
              <a:sym typeface="Arial"/>
            </a:endParaRPr>
          </a:p>
        </p:txBody>
      </p:sp>
      <p:pic>
        <p:nvPicPr>
          <p:cNvPr id="488" name="Google Shape;488;p14" descr="ppt3-rectificador.png"/>
          <p:cNvPicPr preferRelativeResize="0"/>
          <p:nvPr/>
        </p:nvPicPr>
        <p:blipFill rotWithShape="1">
          <a:blip r:embed="rId3">
            <a:alphaModFix/>
          </a:blip>
          <a:srcRect/>
          <a:stretch/>
        </p:blipFill>
        <p:spPr>
          <a:xfrm>
            <a:off x="4600080" y="1872360"/>
            <a:ext cx="4869000" cy="486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CA-CA</a:t>
            </a:r>
            <a:endParaRPr sz="2800" b="0" i="0" u="none" strike="noStrike" cap="none">
              <a:latin typeface="Arial"/>
              <a:ea typeface="Arial"/>
              <a:cs typeface="Arial"/>
              <a:sym typeface="Arial"/>
            </a:endParaRPr>
          </a:p>
        </p:txBody>
      </p:sp>
      <p:sp>
        <p:nvSpPr>
          <p:cNvPr id="494" name="Google Shape;494;p15"/>
          <p:cNvSpPr/>
          <p:nvPr/>
        </p:nvSpPr>
        <p:spPr>
          <a:xfrm>
            <a:off x="1033200" y="2508120"/>
            <a:ext cx="5632560" cy="19854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5" name="Google Shape;495;p15"/>
          <p:cNvSpPr/>
          <p:nvPr/>
        </p:nvSpPr>
        <p:spPr>
          <a:xfrm>
            <a:off x="1387800" y="277056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Este tipo de convertidores se utilizan ampliamente en el diseño de arrancadores suaves para reducir la intensidad demandada durante el arranque de los motores de inducción. En su estructura de control más básica, su función es modificar el valor eficaz de la tensión de entrada, conservando su frecuencia.</a:t>
            </a:r>
            <a:endParaRPr sz="1600" b="0" i="0" u="none" strike="noStrike" cap="none">
              <a:latin typeface="Arial"/>
              <a:ea typeface="Arial"/>
              <a:cs typeface="Arial"/>
              <a:sym typeface="Arial"/>
            </a:endParaRPr>
          </a:p>
        </p:txBody>
      </p:sp>
      <p:pic>
        <p:nvPicPr>
          <p:cNvPr id="496" name="Google Shape;496;p15"/>
          <p:cNvPicPr preferRelativeResize="0"/>
          <p:nvPr/>
        </p:nvPicPr>
        <p:blipFill rotWithShape="1">
          <a:blip r:embed="rId3">
            <a:alphaModFix/>
          </a:blip>
          <a:srcRect/>
          <a:stretch/>
        </p:blipFill>
        <p:spPr>
          <a:xfrm>
            <a:off x="6265800" y="2283120"/>
            <a:ext cx="482760" cy="460440"/>
          </a:xfrm>
          <a:prstGeom prst="rect">
            <a:avLst/>
          </a:prstGeom>
          <a:noFill/>
          <a:ln>
            <a:noFill/>
          </a:ln>
        </p:spPr>
      </p:pic>
      <p:sp>
        <p:nvSpPr>
          <p:cNvPr id="497" name="Google Shape;497;p15"/>
          <p:cNvSpPr/>
          <p:nvPr/>
        </p:nvSpPr>
        <p:spPr>
          <a:xfrm>
            <a:off x="3572640" y="4875840"/>
            <a:ext cx="5632560" cy="1408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8" name="Google Shape;498;p15"/>
          <p:cNvSpPr/>
          <p:nvPr/>
        </p:nvSpPr>
        <p:spPr>
          <a:xfrm>
            <a:off x="3927600" y="513792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otros que cambian el valor eficaz de una señal y también su frecuencia, estos reciben el nombre de cicloconvertidores.</a:t>
            </a:r>
            <a:endParaRPr sz="1600" b="0" i="0" u="none" strike="noStrike" cap="none">
              <a:latin typeface="Arial"/>
              <a:ea typeface="Arial"/>
              <a:cs typeface="Arial"/>
              <a:sym typeface="Arial"/>
            </a:endParaRPr>
          </a:p>
        </p:txBody>
      </p:sp>
      <p:pic>
        <p:nvPicPr>
          <p:cNvPr id="499" name="Google Shape;499;p15"/>
          <p:cNvPicPr preferRelativeResize="0"/>
          <p:nvPr/>
        </p:nvPicPr>
        <p:blipFill rotWithShape="1">
          <a:blip r:embed="rId3">
            <a:alphaModFix/>
          </a:blip>
          <a:srcRect/>
          <a:stretch/>
        </p:blipFill>
        <p:spPr>
          <a:xfrm>
            <a:off x="8805240" y="4650480"/>
            <a:ext cx="482760" cy="4604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CA-CA</a:t>
            </a:r>
            <a:endParaRPr sz="2800" b="0" i="0" u="none" strike="noStrike" cap="none">
              <a:latin typeface="Arial"/>
              <a:ea typeface="Arial"/>
              <a:cs typeface="Arial"/>
              <a:sym typeface="Arial"/>
            </a:endParaRPr>
          </a:p>
        </p:txBody>
      </p:sp>
      <p:grpSp>
        <p:nvGrpSpPr>
          <p:cNvPr id="505" name="Google Shape;505;p16"/>
          <p:cNvGrpSpPr/>
          <p:nvPr/>
        </p:nvGrpSpPr>
        <p:grpSpPr>
          <a:xfrm>
            <a:off x="1821960" y="2304720"/>
            <a:ext cx="5715360" cy="1633320"/>
            <a:chOff x="1821960" y="2304720"/>
            <a:chExt cx="5715360" cy="1633320"/>
          </a:xfrm>
        </p:grpSpPr>
        <p:sp>
          <p:nvSpPr>
            <p:cNvPr id="506" name="Google Shape;506;p16"/>
            <p:cNvSpPr/>
            <p:nvPr/>
          </p:nvSpPr>
          <p:spPr>
            <a:xfrm>
              <a:off x="1821960" y="2529720"/>
              <a:ext cx="5632560" cy="1408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7" name="Google Shape;507;p16"/>
            <p:cNvSpPr/>
            <p:nvPr/>
          </p:nvSpPr>
          <p:spPr>
            <a:xfrm>
              <a:off x="2176920" y="279216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convertidor CA/CA basa su electrónica en triacs, a medida que disminuye el ángulo de disparo del triac aumenta el valor eficaz del voltaje.</a:t>
              </a:r>
              <a:endParaRPr sz="1600" b="0" i="0" u="none" strike="noStrike" cap="none">
                <a:latin typeface="Arial"/>
                <a:ea typeface="Arial"/>
                <a:cs typeface="Arial"/>
                <a:sym typeface="Arial"/>
              </a:endParaRPr>
            </a:p>
          </p:txBody>
        </p:sp>
        <p:pic>
          <p:nvPicPr>
            <p:cNvPr id="508" name="Google Shape;508;p16"/>
            <p:cNvPicPr preferRelativeResize="0"/>
            <p:nvPr/>
          </p:nvPicPr>
          <p:blipFill rotWithShape="1">
            <a:blip r:embed="rId3">
              <a:alphaModFix/>
            </a:blip>
            <a:srcRect/>
            <a:stretch/>
          </p:blipFill>
          <p:spPr>
            <a:xfrm>
              <a:off x="7054560" y="2304720"/>
              <a:ext cx="482760" cy="460440"/>
            </a:xfrm>
            <a:prstGeom prst="rect">
              <a:avLst/>
            </a:prstGeom>
            <a:noFill/>
            <a:ln>
              <a:noFill/>
            </a:ln>
          </p:spPr>
        </p:pic>
      </p:grpSp>
      <p:pic>
        <p:nvPicPr>
          <p:cNvPr id="509" name="Google Shape;509;p16"/>
          <p:cNvPicPr preferRelativeResize="0"/>
          <p:nvPr/>
        </p:nvPicPr>
        <p:blipFill rotWithShape="1">
          <a:blip r:embed="rId4">
            <a:alphaModFix/>
          </a:blip>
          <a:srcRect/>
          <a:stretch/>
        </p:blipFill>
        <p:spPr>
          <a:xfrm>
            <a:off x="2411640" y="4481640"/>
            <a:ext cx="4536360" cy="19058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CA-CA</a:t>
            </a:r>
            <a:endParaRPr sz="2800" b="0" i="0" u="none" strike="noStrike" cap="none">
              <a:latin typeface="Arial"/>
              <a:ea typeface="Arial"/>
              <a:cs typeface="Arial"/>
              <a:sym typeface="Arial"/>
            </a:endParaRPr>
          </a:p>
        </p:txBody>
      </p:sp>
      <p:grpSp>
        <p:nvGrpSpPr>
          <p:cNvPr id="515" name="Google Shape;515;p17"/>
          <p:cNvGrpSpPr/>
          <p:nvPr/>
        </p:nvGrpSpPr>
        <p:grpSpPr>
          <a:xfrm>
            <a:off x="2002320" y="2304720"/>
            <a:ext cx="5715360" cy="1633320"/>
            <a:chOff x="2002320" y="2304720"/>
            <a:chExt cx="5715360" cy="1633320"/>
          </a:xfrm>
        </p:grpSpPr>
        <p:sp>
          <p:nvSpPr>
            <p:cNvPr id="516" name="Google Shape;516;p17"/>
            <p:cNvSpPr/>
            <p:nvPr/>
          </p:nvSpPr>
          <p:spPr>
            <a:xfrm>
              <a:off x="2002320" y="2529720"/>
              <a:ext cx="5632560" cy="1408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7" name="Google Shape;517;p17"/>
            <p:cNvSpPr/>
            <p:nvPr/>
          </p:nvSpPr>
          <p:spPr>
            <a:xfrm>
              <a:off x="2356920" y="279216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el ángulo de disparo es menor, 69°por ejemplo, podemos obtener una corriente alterna de mayor magnitud.</a:t>
              </a:r>
              <a:endParaRPr sz="1600" b="0" i="0" u="none" strike="noStrike" cap="none">
                <a:latin typeface="Arial"/>
                <a:ea typeface="Arial"/>
                <a:cs typeface="Arial"/>
                <a:sym typeface="Arial"/>
              </a:endParaRPr>
            </a:p>
          </p:txBody>
        </p:sp>
        <p:pic>
          <p:nvPicPr>
            <p:cNvPr id="518" name="Google Shape;518;p17"/>
            <p:cNvPicPr preferRelativeResize="0"/>
            <p:nvPr/>
          </p:nvPicPr>
          <p:blipFill rotWithShape="1">
            <a:blip r:embed="rId3">
              <a:alphaModFix/>
            </a:blip>
            <a:srcRect/>
            <a:stretch/>
          </p:blipFill>
          <p:spPr>
            <a:xfrm>
              <a:off x="7234920" y="2304720"/>
              <a:ext cx="482760" cy="460440"/>
            </a:xfrm>
            <a:prstGeom prst="rect">
              <a:avLst/>
            </a:prstGeom>
            <a:noFill/>
            <a:ln>
              <a:noFill/>
            </a:ln>
          </p:spPr>
        </p:pic>
      </p:grpSp>
      <p:pic>
        <p:nvPicPr>
          <p:cNvPr id="519" name="Google Shape;519;p17"/>
          <p:cNvPicPr preferRelativeResize="0"/>
          <p:nvPr/>
        </p:nvPicPr>
        <p:blipFill rotWithShape="1">
          <a:blip r:embed="rId4">
            <a:alphaModFix/>
          </a:blip>
          <a:srcRect/>
          <a:stretch/>
        </p:blipFill>
        <p:spPr>
          <a:xfrm>
            <a:off x="2117520" y="4087080"/>
            <a:ext cx="5485320" cy="23259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CA-CA</a:t>
            </a:r>
            <a:endParaRPr sz="2800" b="0" i="0" u="none" strike="noStrike" cap="none">
              <a:latin typeface="Arial"/>
              <a:ea typeface="Arial"/>
              <a:cs typeface="Arial"/>
              <a:sym typeface="Arial"/>
            </a:endParaRPr>
          </a:p>
        </p:txBody>
      </p:sp>
      <p:grpSp>
        <p:nvGrpSpPr>
          <p:cNvPr id="525" name="Google Shape;525;p18"/>
          <p:cNvGrpSpPr/>
          <p:nvPr/>
        </p:nvGrpSpPr>
        <p:grpSpPr>
          <a:xfrm>
            <a:off x="1657800" y="2089440"/>
            <a:ext cx="6404040" cy="1956240"/>
            <a:chOff x="1657800" y="2089440"/>
            <a:chExt cx="6404040" cy="1956240"/>
          </a:xfrm>
        </p:grpSpPr>
        <p:sp>
          <p:nvSpPr>
            <p:cNvPr id="526" name="Google Shape;526;p18"/>
            <p:cNvSpPr/>
            <p:nvPr/>
          </p:nvSpPr>
          <p:spPr>
            <a:xfrm>
              <a:off x="1657800" y="2314440"/>
              <a:ext cx="6321240" cy="17312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7" name="Google Shape;527;p18"/>
            <p:cNvSpPr/>
            <p:nvPr/>
          </p:nvSpPr>
          <p:spPr>
            <a:xfrm>
              <a:off x="1894680" y="2576880"/>
              <a:ext cx="567432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se varía el ángulo de disparo paso a paso, de un mayor a un menor ángulo de disparo, conseguiremos que una tensión eficaz y una corriente, aumente poco a poco. Este es el principio de funcionamiento de los partidores suaves.</a:t>
              </a:r>
              <a:endParaRPr sz="1600" b="0" i="0" u="none" strike="noStrike" cap="none">
                <a:latin typeface="Arial"/>
                <a:ea typeface="Arial"/>
                <a:cs typeface="Arial"/>
                <a:sym typeface="Arial"/>
              </a:endParaRPr>
            </a:p>
          </p:txBody>
        </p:sp>
        <p:pic>
          <p:nvPicPr>
            <p:cNvPr id="528" name="Google Shape;528;p18"/>
            <p:cNvPicPr preferRelativeResize="0"/>
            <p:nvPr/>
          </p:nvPicPr>
          <p:blipFill rotWithShape="1">
            <a:blip r:embed="rId3">
              <a:alphaModFix/>
            </a:blip>
            <a:srcRect/>
            <a:stretch/>
          </p:blipFill>
          <p:spPr>
            <a:xfrm>
              <a:off x="7579080" y="2089440"/>
              <a:ext cx="482760" cy="460440"/>
            </a:xfrm>
            <a:prstGeom prst="rect">
              <a:avLst/>
            </a:prstGeom>
            <a:noFill/>
            <a:ln>
              <a:noFill/>
            </a:ln>
          </p:spPr>
        </p:pic>
      </p:grpSp>
      <p:pic>
        <p:nvPicPr>
          <p:cNvPr id="529" name="Google Shape;529;p18"/>
          <p:cNvPicPr preferRelativeResize="0"/>
          <p:nvPr/>
        </p:nvPicPr>
        <p:blipFill rotWithShape="1">
          <a:blip r:embed="rId4">
            <a:alphaModFix/>
          </a:blip>
          <a:srcRect/>
          <a:stretch/>
        </p:blipFill>
        <p:spPr>
          <a:xfrm>
            <a:off x="1702440" y="4211280"/>
            <a:ext cx="6314760" cy="247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CA-CA</a:t>
            </a:r>
            <a:endParaRPr sz="2800" b="0" i="0" u="none" strike="noStrike" cap="none">
              <a:latin typeface="Arial"/>
              <a:ea typeface="Arial"/>
              <a:cs typeface="Arial"/>
              <a:sym typeface="Arial"/>
            </a:endParaRPr>
          </a:p>
        </p:txBody>
      </p:sp>
      <p:grpSp>
        <p:nvGrpSpPr>
          <p:cNvPr id="535" name="Google Shape;535;p19"/>
          <p:cNvGrpSpPr/>
          <p:nvPr/>
        </p:nvGrpSpPr>
        <p:grpSpPr>
          <a:xfrm>
            <a:off x="1657800" y="2244240"/>
            <a:ext cx="6404040" cy="1483200"/>
            <a:chOff x="1657800" y="2244240"/>
            <a:chExt cx="6404040" cy="1483200"/>
          </a:xfrm>
        </p:grpSpPr>
        <p:sp>
          <p:nvSpPr>
            <p:cNvPr id="536" name="Google Shape;536;p19"/>
            <p:cNvSpPr/>
            <p:nvPr/>
          </p:nvSpPr>
          <p:spPr>
            <a:xfrm>
              <a:off x="1657800" y="2469600"/>
              <a:ext cx="6321240" cy="12578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7" name="Google Shape;537;p19"/>
            <p:cNvSpPr/>
            <p:nvPr/>
          </p:nvSpPr>
          <p:spPr>
            <a:xfrm>
              <a:off x="1894680" y="2731680"/>
              <a:ext cx="567432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Este tipo de circuito se compone de una resistencia variable, un capacitor, un diac y un triac.</a:t>
              </a:r>
              <a:endParaRPr sz="1600" b="0" i="0" u="none" strike="noStrike" cap="none">
                <a:latin typeface="Arial"/>
                <a:ea typeface="Arial"/>
                <a:cs typeface="Arial"/>
                <a:sym typeface="Arial"/>
              </a:endParaRPr>
            </a:p>
          </p:txBody>
        </p:sp>
        <p:pic>
          <p:nvPicPr>
            <p:cNvPr id="538" name="Google Shape;538;p19"/>
            <p:cNvPicPr preferRelativeResize="0"/>
            <p:nvPr/>
          </p:nvPicPr>
          <p:blipFill rotWithShape="1">
            <a:blip r:embed="rId3">
              <a:alphaModFix/>
            </a:blip>
            <a:srcRect/>
            <a:stretch/>
          </p:blipFill>
          <p:spPr>
            <a:xfrm>
              <a:off x="7579080" y="2244240"/>
              <a:ext cx="482760" cy="460440"/>
            </a:xfrm>
            <a:prstGeom prst="rect">
              <a:avLst/>
            </a:prstGeom>
            <a:noFill/>
            <a:ln>
              <a:noFill/>
            </a:ln>
          </p:spPr>
        </p:pic>
      </p:grpSp>
      <p:pic>
        <p:nvPicPr>
          <p:cNvPr id="539" name="Google Shape;539;p19"/>
          <p:cNvPicPr preferRelativeResize="0"/>
          <p:nvPr/>
        </p:nvPicPr>
        <p:blipFill rotWithShape="1">
          <a:blip r:embed="rId4">
            <a:alphaModFix/>
          </a:blip>
          <a:srcRect/>
          <a:stretch/>
        </p:blipFill>
        <p:spPr>
          <a:xfrm>
            <a:off x="1369080" y="4048560"/>
            <a:ext cx="6981480" cy="23619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4" name="Google Shape;364;p2"/>
          <p:cNvSpPr/>
          <p:nvPr/>
        </p:nvSpPr>
        <p:spPr>
          <a:xfrm>
            <a:off x="365400" y="207324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3</a:t>
            </a:r>
            <a:endParaRPr sz="1500" b="0" i="0" u="none" strike="noStrike" cap="none">
              <a:latin typeface="Arial"/>
              <a:ea typeface="Arial"/>
              <a:cs typeface="Arial"/>
              <a:sym typeface="Arial"/>
            </a:endParaRPr>
          </a:p>
        </p:txBody>
      </p:sp>
      <p:pic>
        <p:nvPicPr>
          <p:cNvPr id="365" name="Google Shape;365;p2" descr="portadilla3.png"/>
          <p:cNvPicPr preferRelativeResize="0"/>
          <p:nvPr/>
        </p:nvPicPr>
        <p:blipFill rotWithShape="1">
          <a:blip r:embed="rId3">
            <a:alphaModFix/>
          </a:blip>
          <a:srcRect/>
          <a:stretch/>
        </p:blipFill>
        <p:spPr>
          <a:xfrm>
            <a:off x="2884680" y="3329280"/>
            <a:ext cx="3875040" cy="3921480"/>
          </a:xfrm>
          <a:prstGeom prst="rect">
            <a:avLst/>
          </a:prstGeom>
          <a:noFill/>
          <a:ln>
            <a:noFill/>
          </a:ln>
        </p:spPr>
      </p:pic>
      <p:sp>
        <p:nvSpPr>
          <p:cNvPr id="366" name="Google Shape;366;p2"/>
          <p:cNvSpPr/>
          <p:nvPr/>
        </p:nvSpPr>
        <p:spPr>
          <a:xfrm>
            <a:off x="365400" y="2190240"/>
            <a:ext cx="8101800" cy="4705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INTRODUCCIÓN A SISTEMAS ELECTRÓNICOS DE POTENCIA 2</a:t>
            </a:r>
            <a:endParaRPr sz="3600" b="0" i="0" u="none" strike="noStrike" cap="none">
              <a:latin typeface="Arial"/>
              <a:ea typeface="Arial"/>
              <a:cs typeface="Arial"/>
              <a:sym typeface="Arial"/>
            </a:endParaRPr>
          </a:p>
        </p:txBody>
      </p:sp>
      <p:pic>
        <p:nvPicPr>
          <p:cNvPr id="367" name="Google Shape;367;p2"/>
          <p:cNvPicPr preferRelativeResize="0"/>
          <p:nvPr/>
        </p:nvPicPr>
        <p:blipFill rotWithShape="1">
          <a:blip r:embed="rId4">
            <a:alphaModFix/>
          </a:blip>
          <a:srcRect/>
          <a:stretch/>
        </p:blipFill>
        <p:spPr>
          <a:xfrm>
            <a:off x="36072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CA-CA</a:t>
            </a:r>
            <a:endParaRPr sz="2800" b="0" i="0" u="none" strike="noStrike" cap="none">
              <a:latin typeface="Arial"/>
              <a:ea typeface="Arial"/>
              <a:cs typeface="Arial"/>
              <a:sym typeface="Arial"/>
            </a:endParaRPr>
          </a:p>
        </p:txBody>
      </p:sp>
      <p:grpSp>
        <p:nvGrpSpPr>
          <p:cNvPr id="545" name="Google Shape;545;p20"/>
          <p:cNvGrpSpPr/>
          <p:nvPr/>
        </p:nvGrpSpPr>
        <p:grpSpPr>
          <a:xfrm>
            <a:off x="689400" y="2089440"/>
            <a:ext cx="8340840" cy="1870200"/>
            <a:chOff x="689400" y="2089440"/>
            <a:chExt cx="8340840" cy="1870200"/>
          </a:xfrm>
        </p:grpSpPr>
        <p:sp>
          <p:nvSpPr>
            <p:cNvPr id="546" name="Google Shape;546;p20"/>
            <p:cNvSpPr/>
            <p:nvPr/>
          </p:nvSpPr>
          <p:spPr>
            <a:xfrm>
              <a:off x="689400" y="2314440"/>
              <a:ext cx="8258400" cy="16452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7" name="Google Shape;547;p20"/>
            <p:cNvSpPr/>
            <p:nvPr/>
          </p:nvSpPr>
          <p:spPr>
            <a:xfrm>
              <a:off x="1033560" y="2576880"/>
              <a:ext cx="750384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Cuando la tensión en el condensador C1 alcanza la tensión de disparo del DIAC Di1 (típicamente 30 V), se dispara el TRIAC Tr1 y, por tanto, se aplica tensión a la carga. El instante en el que se dispara el DIAC depende de la resistencia variable Rv., controlando su valor se controla el ángulo de desfase a y, por tanto, la potencia aplicada a la carga.</a:t>
              </a:r>
              <a:endParaRPr sz="1600" b="0" i="0" u="none" strike="noStrike" cap="none">
                <a:latin typeface="Arial"/>
                <a:ea typeface="Arial"/>
                <a:cs typeface="Arial"/>
                <a:sym typeface="Arial"/>
              </a:endParaRPr>
            </a:p>
          </p:txBody>
        </p:sp>
        <p:pic>
          <p:nvPicPr>
            <p:cNvPr id="548" name="Google Shape;548;p20"/>
            <p:cNvPicPr preferRelativeResize="0"/>
            <p:nvPr/>
          </p:nvPicPr>
          <p:blipFill rotWithShape="1">
            <a:blip r:embed="rId3">
              <a:alphaModFix/>
            </a:blip>
            <a:srcRect/>
            <a:stretch/>
          </p:blipFill>
          <p:spPr>
            <a:xfrm>
              <a:off x="8547480" y="2089440"/>
              <a:ext cx="482760" cy="460440"/>
            </a:xfrm>
            <a:prstGeom prst="rect">
              <a:avLst/>
            </a:prstGeom>
            <a:noFill/>
            <a:ln>
              <a:noFill/>
            </a:ln>
          </p:spPr>
        </p:pic>
      </p:grpSp>
      <p:pic>
        <p:nvPicPr>
          <p:cNvPr id="549" name="Google Shape;549;p20"/>
          <p:cNvPicPr preferRelativeResize="0"/>
          <p:nvPr/>
        </p:nvPicPr>
        <p:blipFill rotWithShape="1">
          <a:blip r:embed="rId4">
            <a:alphaModFix/>
          </a:blip>
          <a:srcRect/>
          <a:stretch/>
        </p:blipFill>
        <p:spPr>
          <a:xfrm>
            <a:off x="1369080" y="4311000"/>
            <a:ext cx="6981480" cy="23619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CC-CC</a:t>
            </a:r>
            <a:endParaRPr sz="2800" b="0" i="0" u="none" strike="noStrike" cap="none">
              <a:latin typeface="Arial"/>
              <a:ea typeface="Arial"/>
              <a:cs typeface="Arial"/>
              <a:sym typeface="Arial"/>
            </a:endParaRPr>
          </a:p>
        </p:txBody>
      </p:sp>
      <p:sp>
        <p:nvSpPr>
          <p:cNvPr id="555" name="Google Shape;555;p21"/>
          <p:cNvSpPr/>
          <p:nvPr/>
        </p:nvSpPr>
        <p:spPr>
          <a:xfrm>
            <a:off x="2939040" y="2508120"/>
            <a:ext cx="5711760" cy="140832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6" name="Google Shape;556;p21"/>
          <p:cNvSpPr/>
          <p:nvPr/>
        </p:nvSpPr>
        <p:spPr>
          <a:xfrm>
            <a:off x="3372840" y="277056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convertidor de CC a CC es una clase de suministro de energía que convierte una fuente de corriente continua (CC) de un nivel de tensión a otro. </a:t>
            </a:r>
            <a:endParaRPr sz="1600" b="0" i="0" u="none" strike="noStrike" cap="none">
              <a:latin typeface="Arial"/>
              <a:ea typeface="Arial"/>
              <a:cs typeface="Arial"/>
              <a:sym typeface="Arial"/>
            </a:endParaRPr>
          </a:p>
        </p:txBody>
      </p:sp>
      <p:pic>
        <p:nvPicPr>
          <p:cNvPr id="557" name="Google Shape;557;p21"/>
          <p:cNvPicPr preferRelativeResize="0"/>
          <p:nvPr/>
        </p:nvPicPr>
        <p:blipFill rotWithShape="1">
          <a:blip r:embed="rId3">
            <a:alphaModFix/>
          </a:blip>
          <a:srcRect/>
          <a:stretch/>
        </p:blipFill>
        <p:spPr>
          <a:xfrm>
            <a:off x="8250840" y="2283120"/>
            <a:ext cx="482760" cy="460440"/>
          </a:xfrm>
          <a:prstGeom prst="rect">
            <a:avLst/>
          </a:prstGeom>
          <a:noFill/>
          <a:ln>
            <a:noFill/>
          </a:ln>
        </p:spPr>
      </p:pic>
      <p:sp>
        <p:nvSpPr>
          <p:cNvPr id="558" name="Google Shape;558;p21"/>
          <p:cNvSpPr/>
          <p:nvPr/>
        </p:nvSpPr>
        <p:spPr>
          <a:xfrm>
            <a:off x="722160" y="4638960"/>
            <a:ext cx="5711760" cy="177732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9" name="Google Shape;559;p21"/>
          <p:cNvSpPr/>
          <p:nvPr/>
        </p:nvSpPr>
        <p:spPr>
          <a:xfrm>
            <a:off x="1155960" y="490104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Hay dos tipos de convertidores de CC/CC: lineales y conmutados. En el área de la electrónica, los más conocidos son los reguladores conmutados, específicamente los que utilizan almacenamiento de energía en forma de campo magnético.</a:t>
            </a:r>
            <a:endParaRPr sz="1600" b="0" i="0" u="none" strike="noStrike" cap="none">
              <a:latin typeface="Arial"/>
              <a:ea typeface="Arial"/>
              <a:cs typeface="Arial"/>
              <a:sym typeface="Arial"/>
            </a:endParaRPr>
          </a:p>
        </p:txBody>
      </p:sp>
      <p:pic>
        <p:nvPicPr>
          <p:cNvPr id="560" name="Google Shape;560;p21"/>
          <p:cNvPicPr preferRelativeResize="0"/>
          <p:nvPr/>
        </p:nvPicPr>
        <p:blipFill rotWithShape="1">
          <a:blip r:embed="rId3">
            <a:alphaModFix/>
          </a:blip>
          <a:srcRect/>
          <a:stretch/>
        </p:blipFill>
        <p:spPr>
          <a:xfrm>
            <a:off x="6033960" y="4413960"/>
            <a:ext cx="482760" cy="4604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2"/>
          <p:cNvSpPr/>
          <p:nvPr/>
        </p:nvSpPr>
        <p:spPr>
          <a:xfrm>
            <a:off x="677880" y="3947760"/>
            <a:ext cx="8364240" cy="284436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6" name="Google Shape;566;p2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CC-CC</a:t>
            </a:r>
            <a:endParaRPr sz="2800" b="0" i="0" u="none" strike="noStrike" cap="none">
              <a:latin typeface="Arial"/>
              <a:ea typeface="Arial"/>
              <a:cs typeface="Arial"/>
              <a:sym typeface="Arial"/>
            </a:endParaRPr>
          </a:p>
        </p:txBody>
      </p:sp>
      <p:sp>
        <p:nvSpPr>
          <p:cNvPr id="567" name="Google Shape;567;p22"/>
          <p:cNvSpPr/>
          <p:nvPr/>
        </p:nvSpPr>
        <p:spPr>
          <a:xfrm>
            <a:off x="531720" y="2232360"/>
            <a:ext cx="6118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convertidores CC/CC conmutados utilizan uno o más interruptores para transformar un nivel continuo en otro. En un convertidor CC/CC con un nivel de tensión de entrada, el valor medio de la tensión de salida se ajusta controlando la duración del estado abierto (OFF) o cerrado (ON) del interruptor (D).</a:t>
            </a:r>
            <a:endParaRPr sz="1600" b="0" i="0" u="none" strike="noStrike" cap="none">
              <a:latin typeface="Arial"/>
              <a:ea typeface="Arial"/>
              <a:cs typeface="Arial"/>
              <a:sym typeface="Arial"/>
            </a:endParaRPr>
          </a:p>
        </p:txBody>
      </p:sp>
      <p:pic>
        <p:nvPicPr>
          <p:cNvPr id="568" name="Google Shape;568;p22"/>
          <p:cNvPicPr preferRelativeResize="0"/>
          <p:nvPr/>
        </p:nvPicPr>
        <p:blipFill rotWithShape="1">
          <a:blip r:embed="rId3">
            <a:alphaModFix/>
          </a:blip>
          <a:srcRect/>
          <a:stretch/>
        </p:blipFill>
        <p:spPr>
          <a:xfrm>
            <a:off x="1577160" y="4056120"/>
            <a:ext cx="6565320" cy="27014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3"/>
          <p:cNvSpPr/>
          <p:nvPr/>
        </p:nvSpPr>
        <p:spPr>
          <a:xfrm>
            <a:off x="677880" y="3947760"/>
            <a:ext cx="8364240" cy="284436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4" name="Google Shape;574;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CC-CC</a:t>
            </a:r>
            <a:endParaRPr sz="2800" b="0" i="0" u="none" strike="noStrike" cap="none">
              <a:latin typeface="Arial"/>
              <a:ea typeface="Arial"/>
              <a:cs typeface="Arial"/>
              <a:sym typeface="Arial"/>
            </a:endParaRPr>
          </a:p>
        </p:txBody>
      </p:sp>
      <p:sp>
        <p:nvSpPr>
          <p:cNvPr id="575" name="Google Shape;575;p23"/>
          <p:cNvSpPr/>
          <p:nvPr/>
        </p:nvSpPr>
        <p:spPr>
          <a:xfrm>
            <a:off x="531720" y="2232360"/>
            <a:ext cx="6118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Este método, llamado modulación por ancho de pulso (Pulse-With Modulation -PWM), varía la relación de conducción (duty-ratio) del interruptor D, que se define como siendo la relación entre el tiempo que el interruptor permanece cerrado (ON) respecto al período de conmutación.</a:t>
            </a:r>
            <a:endParaRPr sz="1600" b="0" i="0" u="none" strike="noStrike" cap="none">
              <a:latin typeface="Arial"/>
              <a:ea typeface="Arial"/>
              <a:cs typeface="Arial"/>
              <a:sym typeface="Arial"/>
            </a:endParaRPr>
          </a:p>
        </p:txBody>
      </p:sp>
      <p:pic>
        <p:nvPicPr>
          <p:cNvPr id="576" name="Google Shape;576;p23"/>
          <p:cNvPicPr preferRelativeResize="0"/>
          <p:nvPr/>
        </p:nvPicPr>
        <p:blipFill rotWithShape="1">
          <a:blip r:embed="rId3">
            <a:alphaModFix/>
          </a:blip>
          <a:srcRect/>
          <a:stretch/>
        </p:blipFill>
        <p:spPr>
          <a:xfrm>
            <a:off x="1019520" y="4136040"/>
            <a:ext cx="5971680" cy="2457000"/>
          </a:xfrm>
          <a:prstGeom prst="rect">
            <a:avLst/>
          </a:prstGeom>
          <a:noFill/>
          <a:ln>
            <a:noFill/>
          </a:ln>
        </p:spPr>
      </p:pic>
      <p:pic>
        <p:nvPicPr>
          <p:cNvPr id="577" name="Google Shape;577;p23"/>
          <p:cNvPicPr preferRelativeResize="0"/>
          <p:nvPr/>
        </p:nvPicPr>
        <p:blipFill rotWithShape="1">
          <a:blip r:embed="rId4">
            <a:alphaModFix/>
          </a:blip>
          <a:srcRect/>
          <a:stretch/>
        </p:blipFill>
        <p:spPr>
          <a:xfrm>
            <a:off x="7275960" y="4411440"/>
            <a:ext cx="1300320" cy="1707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 </a:t>
            </a:r>
            <a:r>
              <a:rPr lang="es-CL" sz="2800" b="0" i="0" u="none" strike="noStrike" cap="none">
                <a:solidFill>
                  <a:srgbClr val="C73E32"/>
                </a:solidFill>
                <a:latin typeface="Calibri"/>
                <a:ea typeface="Calibri"/>
                <a:cs typeface="Calibri"/>
                <a:sym typeface="Calibri"/>
              </a:rPr>
              <a:t>TIPO BUCK</a:t>
            </a:r>
            <a:endParaRPr sz="2800" b="0" i="0" u="none" strike="noStrike" cap="none">
              <a:latin typeface="Arial"/>
              <a:ea typeface="Arial"/>
              <a:cs typeface="Arial"/>
              <a:sym typeface="Arial"/>
            </a:endParaRPr>
          </a:p>
        </p:txBody>
      </p:sp>
      <p:grpSp>
        <p:nvGrpSpPr>
          <p:cNvPr id="583" name="Google Shape;583;p24"/>
          <p:cNvGrpSpPr/>
          <p:nvPr/>
        </p:nvGrpSpPr>
        <p:grpSpPr>
          <a:xfrm>
            <a:off x="2030400" y="2182320"/>
            <a:ext cx="5659200" cy="2379960"/>
            <a:chOff x="2030400" y="2182320"/>
            <a:chExt cx="5659200" cy="2379960"/>
          </a:xfrm>
        </p:grpSpPr>
        <p:sp>
          <p:nvSpPr>
            <p:cNvPr id="584" name="Google Shape;584;p24"/>
            <p:cNvSpPr/>
            <p:nvPr/>
          </p:nvSpPr>
          <p:spPr>
            <a:xfrm>
              <a:off x="2030400" y="2407320"/>
              <a:ext cx="5576400" cy="21549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5" name="Google Shape;585;p24"/>
            <p:cNvSpPr/>
            <p:nvPr/>
          </p:nvSpPr>
          <p:spPr>
            <a:xfrm>
              <a:off x="2328840" y="2669760"/>
              <a:ext cx="4867560" cy="155196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Habitualmente el interruptor activo (transistor) para este tipo de convertidores es un BJT, MOSFET o IGBT de potencia.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Uno de los circuitos cc/cc más comunes del tipo reductor de voltajes, es el tipo Buck.</a:t>
              </a:r>
              <a:endParaRPr sz="1600" b="0" i="0" u="none" strike="noStrike" cap="none">
                <a:latin typeface="Arial"/>
                <a:ea typeface="Arial"/>
                <a:cs typeface="Arial"/>
                <a:sym typeface="Arial"/>
              </a:endParaRPr>
            </a:p>
          </p:txBody>
        </p:sp>
        <p:pic>
          <p:nvPicPr>
            <p:cNvPr id="586" name="Google Shape;586;p24"/>
            <p:cNvPicPr preferRelativeResize="0"/>
            <p:nvPr/>
          </p:nvPicPr>
          <p:blipFill rotWithShape="1">
            <a:blip r:embed="rId3">
              <a:alphaModFix/>
            </a:blip>
            <a:srcRect/>
            <a:stretch/>
          </p:blipFill>
          <p:spPr>
            <a:xfrm>
              <a:off x="7206840" y="2182320"/>
              <a:ext cx="482760" cy="460440"/>
            </a:xfrm>
            <a:prstGeom prst="rect">
              <a:avLst/>
            </a:prstGeom>
            <a:noFill/>
            <a:ln>
              <a:noFill/>
            </a:ln>
          </p:spPr>
        </p:pic>
      </p:grpSp>
      <p:grpSp>
        <p:nvGrpSpPr>
          <p:cNvPr id="587" name="Google Shape;587;p24"/>
          <p:cNvGrpSpPr/>
          <p:nvPr/>
        </p:nvGrpSpPr>
        <p:grpSpPr>
          <a:xfrm>
            <a:off x="946440" y="4843440"/>
            <a:ext cx="7826760" cy="1914120"/>
            <a:chOff x="946440" y="4843440"/>
            <a:chExt cx="7826760" cy="1914120"/>
          </a:xfrm>
        </p:grpSpPr>
        <p:pic>
          <p:nvPicPr>
            <p:cNvPr id="588" name="Google Shape;588;p24"/>
            <p:cNvPicPr preferRelativeResize="0"/>
            <p:nvPr/>
          </p:nvPicPr>
          <p:blipFill rotWithShape="1">
            <a:blip r:embed="rId4">
              <a:alphaModFix/>
            </a:blip>
            <a:srcRect/>
            <a:stretch/>
          </p:blipFill>
          <p:spPr>
            <a:xfrm>
              <a:off x="946440" y="4843440"/>
              <a:ext cx="3104640" cy="1914120"/>
            </a:xfrm>
            <a:prstGeom prst="rect">
              <a:avLst/>
            </a:prstGeom>
            <a:noFill/>
            <a:ln>
              <a:noFill/>
            </a:ln>
          </p:spPr>
        </p:pic>
        <p:pic>
          <p:nvPicPr>
            <p:cNvPr id="589" name="Google Shape;589;p24"/>
            <p:cNvPicPr preferRelativeResize="0"/>
            <p:nvPr/>
          </p:nvPicPr>
          <p:blipFill rotWithShape="1">
            <a:blip r:embed="rId5">
              <a:alphaModFix/>
            </a:blip>
            <a:srcRect/>
            <a:stretch/>
          </p:blipFill>
          <p:spPr>
            <a:xfrm>
              <a:off x="4134960" y="4853160"/>
              <a:ext cx="4638240" cy="189504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CC-CC</a:t>
            </a:r>
            <a:endParaRPr sz="2800" b="0" i="0" u="none" strike="noStrike" cap="none">
              <a:latin typeface="Arial"/>
              <a:ea typeface="Arial"/>
              <a:cs typeface="Arial"/>
              <a:sym typeface="Arial"/>
            </a:endParaRPr>
          </a:p>
        </p:txBody>
      </p:sp>
      <p:sp>
        <p:nvSpPr>
          <p:cNvPr id="595" name="Google Shape;595;p25"/>
          <p:cNvSpPr/>
          <p:nvPr/>
        </p:nvSpPr>
        <p:spPr>
          <a:xfrm>
            <a:off x="430560" y="2215800"/>
            <a:ext cx="484236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CONVERTIDOR CC/CC TIPO BUCK</a:t>
            </a:r>
            <a:endParaRPr sz="1600" b="0" i="0" u="none" strike="noStrike" cap="none">
              <a:latin typeface="Arial"/>
              <a:ea typeface="Arial"/>
              <a:cs typeface="Arial"/>
              <a:sym typeface="Arial"/>
            </a:endParaRPr>
          </a:p>
        </p:txBody>
      </p:sp>
      <p:pic>
        <p:nvPicPr>
          <p:cNvPr id="596" name="Google Shape;596;p25"/>
          <p:cNvPicPr preferRelativeResize="0"/>
          <p:nvPr/>
        </p:nvPicPr>
        <p:blipFill rotWithShape="1">
          <a:blip r:embed="rId3">
            <a:alphaModFix/>
          </a:blip>
          <a:srcRect/>
          <a:stretch/>
        </p:blipFill>
        <p:spPr>
          <a:xfrm>
            <a:off x="286920" y="3284640"/>
            <a:ext cx="5598720" cy="3561840"/>
          </a:xfrm>
          <a:prstGeom prst="rect">
            <a:avLst/>
          </a:prstGeom>
          <a:noFill/>
          <a:ln>
            <a:noFill/>
          </a:ln>
        </p:spPr>
      </p:pic>
      <p:pic>
        <p:nvPicPr>
          <p:cNvPr id="597" name="Google Shape;597;p25"/>
          <p:cNvPicPr preferRelativeResize="0"/>
          <p:nvPr/>
        </p:nvPicPr>
        <p:blipFill rotWithShape="1">
          <a:blip r:embed="rId4">
            <a:alphaModFix/>
          </a:blip>
          <a:srcRect/>
          <a:stretch/>
        </p:blipFill>
        <p:spPr>
          <a:xfrm>
            <a:off x="5885640" y="2389680"/>
            <a:ext cx="3507840" cy="4559040"/>
          </a:xfrm>
          <a:prstGeom prst="rect">
            <a:avLst/>
          </a:prstGeom>
          <a:noFill/>
          <a:ln>
            <a:noFill/>
          </a:ln>
        </p:spPr>
      </p:pic>
      <p:sp>
        <p:nvSpPr>
          <p:cNvPr id="598" name="Google Shape;598;p25"/>
          <p:cNvSpPr/>
          <p:nvPr/>
        </p:nvSpPr>
        <p:spPr>
          <a:xfrm>
            <a:off x="8440560" y="2106360"/>
            <a:ext cx="1068120" cy="681120"/>
          </a:xfrm>
          <a:prstGeom prst="ellipse">
            <a:avLst/>
          </a:prstGeom>
          <a:solidFill>
            <a:schemeClr val="lt1"/>
          </a:solidFill>
          <a:ln w="9525" cap="flat" cmpd="sng">
            <a:solidFill>
              <a:srgbClr val="FFFFFF"/>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6"/>
          <p:cNvSpPr/>
          <p:nvPr/>
        </p:nvSpPr>
        <p:spPr>
          <a:xfrm>
            <a:off x="631800" y="4482720"/>
            <a:ext cx="8551800" cy="217656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4" name="Google Shape;604;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 </a:t>
            </a:r>
            <a:r>
              <a:rPr lang="es-CL" sz="2800" b="0" i="0" u="none" strike="noStrike" cap="none">
                <a:solidFill>
                  <a:srgbClr val="C73E32"/>
                </a:solidFill>
                <a:latin typeface="Calibri"/>
                <a:ea typeface="Calibri"/>
                <a:cs typeface="Calibri"/>
                <a:sym typeface="Calibri"/>
              </a:rPr>
              <a:t>TIPO BOOST</a:t>
            </a:r>
            <a:endParaRPr sz="2800" b="0" i="0" u="none" strike="noStrike" cap="none">
              <a:latin typeface="Arial"/>
              <a:ea typeface="Arial"/>
              <a:cs typeface="Arial"/>
              <a:sym typeface="Arial"/>
            </a:endParaRPr>
          </a:p>
        </p:txBody>
      </p:sp>
      <p:sp>
        <p:nvSpPr>
          <p:cNvPr id="605" name="Google Shape;605;p26"/>
          <p:cNvSpPr/>
          <p:nvPr/>
        </p:nvSpPr>
        <p:spPr>
          <a:xfrm>
            <a:off x="1700280" y="2407320"/>
            <a:ext cx="6504840" cy="19180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6" name="Google Shape;606;p26"/>
          <p:cNvSpPr/>
          <p:nvPr/>
        </p:nvSpPr>
        <p:spPr>
          <a:xfrm>
            <a:off x="1778040" y="2669760"/>
            <a:ext cx="6266520" cy="130860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Uno de los circuitos CC/CC más comunes del tipo elevador de voltaje, es el tipo Boost.</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El principio básico del convertidor elevador consiste en dos estados distintos dependiendo del estado del interruptor.</a:t>
            </a:r>
            <a:endParaRPr sz="1600" b="0" i="0" u="none" strike="noStrike" cap="none">
              <a:latin typeface="Arial"/>
              <a:ea typeface="Arial"/>
              <a:cs typeface="Arial"/>
              <a:sym typeface="Arial"/>
            </a:endParaRPr>
          </a:p>
        </p:txBody>
      </p:sp>
      <p:pic>
        <p:nvPicPr>
          <p:cNvPr id="607" name="Google Shape;607;p26"/>
          <p:cNvPicPr preferRelativeResize="0"/>
          <p:nvPr/>
        </p:nvPicPr>
        <p:blipFill rotWithShape="1">
          <a:blip r:embed="rId3">
            <a:alphaModFix/>
          </a:blip>
          <a:srcRect/>
          <a:stretch/>
        </p:blipFill>
        <p:spPr>
          <a:xfrm>
            <a:off x="7805160" y="2182320"/>
            <a:ext cx="482760" cy="460440"/>
          </a:xfrm>
          <a:prstGeom prst="rect">
            <a:avLst/>
          </a:prstGeom>
          <a:noFill/>
          <a:ln>
            <a:noFill/>
          </a:ln>
        </p:spPr>
      </p:pic>
      <p:grpSp>
        <p:nvGrpSpPr>
          <p:cNvPr id="608" name="Google Shape;608;p26"/>
          <p:cNvGrpSpPr/>
          <p:nvPr/>
        </p:nvGrpSpPr>
        <p:grpSpPr>
          <a:xfrm>
            <a:off x="856800" y="4574880"/>
            <a:ext cx="8313840" cy="1990440"/>
            <a:chOff x="856800" y="4574880"/>
            <a:chExt cx="8313840" cy="1990440"/>
          </a:xfrm>
        </p:grpSpPr>
        <p:pic>
          <p:nvPicPr>
            <p:cNvPr id="609" name="Google Shape;609;p26"/>
            <p:cNvPicPr preferRelativeResize="0"/>
            <p:nvPr/>
          </p:nvPicPr>
          <p:blipFill rotWithShape="1">
            <a:blip r:embed="rId4">
              <a:alphaModFix/>
            </a:blip>
            <a:srcRect/>
            <a:stretch/>
          </p:blipFill>
          <p:spPr>
            <a:xfrm>
              <a:off x="856800" y="4574880"/>
              <a:ext cx="3342960" cy="1990440"/>
            </a:xfrm>
            <a:prstGeom prst="rect">
              <a:avLst/>
            </a:prstGeom>
            <a:noFill/>
            <a:ln>
              <a:noFill/>
            </a:ln>
          </p:spPr>
        </p:pic>
        <p:pic>
          <p:nvPicPr>
            <p:cNvPr id="610" name="Google Shape;610;p26"/>
            <p:cNvPicPr preferRelativeResize="0"/>
            <p:nvPr/>
          </p:nvPicPr>
          <p:blipFill rotWithShape="1">
            <a:blip r:embed="rId5">
              <a:alphaModFix/>
            </a:blip>
            <a:srcRect/>
            <a:stretch/>
          </p:blipFill>
          <p:spPr>
            <a:xfrm>
              <a:off x="4034880" y="4581720"/>
              <a:ext cx="5135760" cy="197676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7"/>
          <p:cNvSpPr/>
          <p:nvPr/>
        </p:nvSpPr>
        <p:spPr>
          <a:xfrm>
            <a:off x="903960" y="2407320"/>
            <a:ext cx="6504840" cy="25855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6" name="Google Shape;616;p27"/>
          <p:cNvSpPr/>
          <p:nvPr/>
        </p:nvSpPr>
        <p:spPr>
          <a:xfrm>
            <a:off x="4302360" y="4591080"/>
            <a:ext cx="4835160" cy="250164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7" name="Google Shape;617;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 </a:t>
            </a:r>
            <a:r>
              <a:rPr lang="es-CL" sz="2800" b="0" i="0" u="none" strike="noStrike" cap="none">
                <a:solidFill>
                  <a:srgbClr val="C73E32"/>
                </a:solidFill>
                <a:latin typeface="Calibri"/>
                <a:ea typeface="Calibri"/>
                <a:cs typeface="Calibri"/>
                <a:sym typeface="Calibri"/>
              </a:rPr>
              <a:t>TIPO BOOST</a:t>
            </a:r>
            <a:endParaRPr sz="2800" b="0" i="0" u="none" strike="noStrike" cap="none">
              <a:latin typeface="Arial"/>
              <a:ea typeface="Arial"/>
              <a:cs typeface="Arial"/>
              <a:sym typeface="Arial"/>
            </a:endParaRPr>
          </a:p>
        </p:txBody>
      </p:sp>
      <p:sp>
        <p:nvSpPr>
          <p:cNvPr id="618" name="Google Shape;618;p27"/>
          <p:cNvSpPr/>
          <p:nvPr/>
        </p:nvSpPr>
        <p:spPr>
          <a:xfrm>
            <a:off x="981720" y="2669760"/>
            <a:ext cx="6266520" cy="203868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Cuando el interruptor S está cerrado (On-state) la bobina L almacena energía de la fuente, a la vez la carga es alimentada por el condensador C.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Esta energía almacenada en la bobina es a que se encarga del aumento de voltaje, ya que cuando se abre el interruptor S, la bobina intentará mantener la corriente que circula en el circuito. Para ello, elevará el voltaje.</a:t>
            </a:r>
            <a:endParaRPr sz="1600" b="0" i="0" u="none" strike="noStrike" cap="none">
              <a:latin typeface="Arial"/>
              <a:ea typeface="Arial"/>
              <a:cs typeface="Arial"/>
              <a:sym typeface="Arial"/>
            </a:endParaRPr>
          </a:p>
        </p:txBody>
      </p:sp>
      <p:pic>
        <p:nvPicPr>
          <p:cNvPr id="619" name="Google Shape;619;p27"/>
          <p:cNvPicPr preferRelativeResize="0"/>
          <p:nvPr/>
        </p:nvPicPr>
        <p:blipFill rotWithShape="1">
          <a:blip r:embed="rId3">
            <a:alphaModFix/>
          </a:blip>
          <a:srcRect/>
          <a:stretch/>
        </p:blipFill>
        <p:spPr>
          <a:xfrm>
            <a:off x="7008480" y="2182320"/>
            <a:ext cx="482760" cy="460440"/>
          </a:xfrm>
          <a:prstGeom prst="rect">
            <a:avLst/>
          </a:prstGeom>
          <a:noFill/>
          <a:ln>
            <a:noFill/>
          </a:ln>
        </p:spPr>
      </p:pic>
      <p:pic>
        <p:nvPicPr>
          <p:cNvPr id="620" name="Google Shape;620;p27"/>
          <p:cNvPicPr preferRelativeResize="0"/>
          <p:nvPr/>
        </p:nvPicPr>
        <p:blipFill rotWithShape="1">
          <a:blip r:embed="rId4">
            <a:alphaModFix/>
          </a:blip>
          <a:srcRect/>
          <a:stretch/>
        </p:blipFill>
        <p:spPr>
          <a:xfrm>
            <a:off x="4797360" y="4701960"/>
            <a:ext cx="4314600" cy="2257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CC-CC</a:t>
            </a:r>
            <a:endParaRPr sz="2800" b="0" i="0" u="none" strike="noStrike" cap="none">
              <a:latin typeface="Arial"/>
              <a:ea typeface="Arial"/>
              <a:cs typeface="Arial"/>
              <a:sym typeface="Arial"/>
            </a:endParaRPr>
          </a:p>
        </p:txBody>
      </p:sp>
      <p:sp>
        <p:nvSpPr>
          <p:cNvPr id="626" name="Google Shape;626;p28"/>
          <p:cNvSpPr/>
          <p:nvPr/>
        </p:nvSpPr>
        <p:spPr>
          <a:xfrm>
            <a:off x="2617200" y="3229920"/>
            <a:ext cx="4402440" cy="236916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7" name="Google Shape;627;p28"/>
          <p:cNvSpPr/>
          <p:nvPr/>
        </p:nvSpPr>
        <p:spPr>
          <a:xfrm>
            <a:off x="1778040" y="2229480"/>
            <a:ext cx="626652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Cuando el interruptor S está abierto (Off-state) el único camino para la corriente es a través del diodo D y circula por el condensador (hasta que se carga completamente) y la carga.</a:t>
            </a:r>
            <a:endParaRPr sz="1600" b="0" i="0" u="none" strike="noStrike" cap="none">
              <a:latin typeface="Arial"/>
              <a:ea typeface="Arial"/>
              <a:cs typeface="Arial"/>
              <a:sym typeface="Arial"/>
            </a:endParaRPr>
          </a:p>
        </p:txBody>
      </p:sp>
      <p:pic>
        <p:nvPicPr>
          <p:cNvPr id="628" name="Google Shape;628;p28"/>
          <p:cNvPicPr preferRelativeResize="0"/>
          <p:nvPr/>
        </p:nvPicPr>
        <p:blipFill rotWithShape="1">
          <a:blip r:embed="rId3">
            <a:alphaModFix/>
          </a:blip>
          <a:srcRect/>
          <a:stretch/>
        </p:blipFill>
        <p:spPr>
          <a:xfrm>
            <a:off x="2664000" y="3327120"/>
            <a:ext cx="4266720" cy="21236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CC-CC</a:t>
            </a:r>
            <a:endParaRPr sz="2800" b="0" i="0" u="none" strike="noStrike" cap="none">
              <a:latin typeface="Arial"/>
              <a:ea typeface="Arial"/>
              <a:cs typeface="Arial"/>
              <a:sym typeface="Arial"/>
            </a:endParaRPr>
          </a:p>
        </p:txBody>
      </p:sp>
      <p:sp>
        <p:nvSpPr>
          <p:cNvPr id="634" name="Google Shape;634;p29"/>
          <p:cNvSpPr/>
          <p:nvPr/>
        </p:nvSpPr>
        <p:spPr>
          <a:xfrm>
            <a:off x="1432080" y="2407320"/>
            <a:ext cx="6773040" cy="40230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5" name="Google Shape;635;p29"/>
          <p:cNvSpPr/>
          <p:nvPr/>
        </p:nvSpPr>
        <p:spPr>
          <a:xfrm>
            <a:off x="1778040" y="2747520"/>
            <a:ext cx="6266520" cy="325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diversas aplicaciones para los convertidores CC/CC como por ejemplo: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Cargador de batería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Alimentación de Inversores AC</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Configuración como fuente de alimentación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Freno regenerativo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Control de motores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Funcionamiento de motores</a:t>
            </a:r>
            <a:endParaRPr sz="1600" b="0" i="0" u="none" strike="noStrike" cap="none">
              <a:latin typeface="Arial"/>
              <a:ea typeface="Arial"/>
              <a:cs typeface="Arial"/>
              <a:sym typeface="Arial"/>
            </a:endParaRPr>
          </a:p>
        </p:txBody>
      </p:sp>
      <p:pic>
        <p:nvPicPr>
          <p:cNvPr id="636" name="Google Shape;636;p29"/>
          <p:cNvPicPr preferRelativeResize="0"/>
          <p:nvPr/>
        </p:nvPicPr>
        <p:blipFill rotWithShape="1">
          <a:blip r:embed="rId3">
            <a:alphaModFix/>
          </a:blip>
          <a:srcRect/>
          <a:stretch/>
        </p:blipFill>
        <p:spPr>
          <a:xfrm>
            <a:off x="7805160" y="2182320"/>
            <a:ext cx="482760" cy="4604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3" name="Google Shape;373;p3"/>
          <p:cNvPicPr preferRelativeResize="0"/>
          <p:nvPr/>
        </p:nvPicPr>
        <p:blipFill rotWithShape="1">
          <a:blip r:embed="rId3">
            <a:alphaModFix/>
          </a:blip>
          <a:srcRect/>
          <a:stretch/>
        </p:blipFill>
        <p:spPr>
          <a:xfrm>
            <a:off x="5769000" y="1110600"/>
            <a:ext cx="852840" cy="813240"/>
          </a:xfrm>
          <a:prstGeom prst="rect">
            <a:avLst/>
          </a:prstGeom>
          <a:noFill/>
          <a:ln>
            <a:noFill/>
          </a:ln>
        </p:spPr>
      </p:pic>
      <p:grpSp>
        <p:nvGrpSpPr>
          <p:cNvPr id="374" name="Google Shape;374;p3"/>
          <p:cNvGrpSpPr/>
          <p:nvPr/>
        </p:nvGrpSpPr>
        <p:grpSpPr>
          <a:xfrm>
            <a:off x="1423800" y="1110600"/>
            <a:ext cx="2461320" cy="4227120"/>
            <a:chOff x="1423800" y="1110600"/>
            <a:chExt cx="2461320" cy="4227120"/>
          </a:xfrm>
        </p:grpSpPr>
        <p:sp>
          <p:nvSpPr>
            <p:cNvPr id="375" name="Google Shape;375;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6" name="Google Shape;376;p3"/>
            <p:cNvPicPr preferRelativeResize="0"/>
            <p:nvPr/>
          </p:nvPicPr>
          <p:blipFill rotWithShape="1">
            <a:blip r:embed="rId4">
              <a:alphaModFix/>
            </a:blip>
            <a:srcRect/>
            <a:stretch/>
          </p:blipFill>
          <p:spPr>
            <a:xfrm>
              <a:off x="2297880" y="1110600"/>
              <a:ext cx="852840" cy="813240"/>
            </a:xfrm>
            <a:prstGeom prst="rect">
              <a:avLst/>
            </a:prstGeom>
            <a:noFill/>
            <a:ln>
              <a:noFill/>
            </a:ln>
          </p:spPr>
        </p:pic>
        <p:sp>
          <p:nvSpPr>
            <p:cNvPr id="377" name="Google Shape;377;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8" name="Google Shape;378;p3"/>
            <p:cNvSpPr/>
            <p:nvPr/>
          </p:nvSpPr>
          <p:spPr>
            <a:xfrm>
              <a:off x="2251440" y="2816280"/>
              <a:ext cx="1347840" cy="7120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Demostración Guiada</a:t>
              </a:r>
              <a:endParaRPr sz="1600" b="0" i="0" u="none" strike="noStrike" cap="none">
                <a:latin typeface="Arial"/>
                <a:ea typeface="Arial"/>
                <a:cs typeface="Arial"/>
                <a:sym typeface="Arial"/>
              </a:endParaRPr>
            </a:p>
          </p:txBody>
        </p:sp>
      </p:grpSp>
      <p:pic>
        <p:nvPicPr>
          <p:cNvPr id="379" name="Google Shape;379;p3"/>
          <p:cNvPicPr preferRelativeResize="0"/>
          <p:nvPr/>
        </p:nvPicPr>
        <p:blipFill rotWithShape="1">
          <a:blip r:embed="rId5">
            <a:alphaModFix/>
          </a:blip>
          <a:srcRect/>
          <a:stretch/>
        </p:blipFill>
        <p:spPr>
          <a:xfrm flipH="1">
            <a:off x="-72360" y="2816280"/>
            <a:ext cx="2866320" cy="3961440"/>
          </a:xfrm>
          <a:prstGeom prst="rect">
            <a:avLst/>
          </a:prstGeom>
          <a:noFill/>
          <a:ln>
            <a:noFill/>
          </a:ln>
        </p:spPr>
      </p:pic>
      <p:pic>
        <p:nvPicPr>
          <p:cNvPr id="380" name="Google Shape;380;p3"/>
          <p:cNvPicPr preferRelativeResize="0"/>
          <p:nvPr/>
        </p:nvPicPr>
        <p:blipFill rotWithShape="1">
          <a:blip r:embed="rId6">
            <a:alphaModFix/>
          </a:blip>
          <a:srcRect/>
          <a:stretch/>
        </p:blipFill>
        <p:spPr>
          <a:xfrm>
            <a:off x="6259680" y="2381400"/>
            <a:ext cx="3058920" cy="2823480"/>
          </a:xfrm>
          <a:prstGeom prst="rect">
            <a:avLst/>
          </a:prstGeom>
          <a:noFill/>
          <a:ln>
            <a:noFill/>
          </a:ln>
        </p:spPr>
      </p:pic>
      <p:sp>
        <p:nvSpPr>
          <p:cNvPr id="381" name="Google Shape;381;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2" name="Google Shape;382;p3"/>
          <p:cNvSpPr/>
          <p:nvPr/>
        </p:nvSpPr>
        <p:spPr>
          <a:xfrm>
            <a:off x="4169160" y="2347560"/>
            <a:ext cx="3978360" cy="419868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sp>
        <p:nvSpPr>
          <p:cNvPr id="642" name="Google Shape;642;p30"/>
          <p:cNvSpPr/>
          <p:nvPr/>
        </p:nvSpPr>
        <p:spPr>
          <a:xfrm>
            <a:off x="786240" y="2407320"/>
            <a:ext cx="6773040" cy="16167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3" name="Google Shape;643;p30"/>
          <p:cNvSpPr/>
          <p:nvPr/>
        </p:nvSpPr>
        <p:spPr>
          <a:xfrm>
            <a:off x="1132200" y="2747520"/>
            <a:ext cx="626652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convertidor CC-CA o inversor tiene como función la de cambiar un voltaje CC de entrada en un voltaje CA simétrico a la salida, procurando que este posea la magnitud y frecuencia deseada por el usuario.</a:t>
            </a:r>
            <a:endParaRPr sz="1600" b="0" i="0" u="none" strike="noStrike" cap="none">
              <a:latin typeface="Arial"/>
              <a:ea typeface="Arial"/>
              <a:cs typeface="Arial"/>
              <a:sym typeface="Arial"/>
            </a:endParaRPr>
          </a:p>
        </p:txBody>
      </p:sp>
      <p:pic>
        <p:nvPicPr>
          <p:cNvPr id="644" name="Google Shape;644;p30"/>
          <p:cNvPicPr preferRelativeResize="0"/>
          <p:nvPr/>
        </p:nvPicPr>
        <p:blipFill rotWithShape="1">
          <a:blip r:embed="rId3">
            <a:alphaModFix/>
          </a:blip>
          <a:srcRect/>
          <a:stretch/>
        </p:blipFill>
        <p:spPr>
          <a:xfrm>
            <a:off x="7159320" y="2182320"/>
            <a:ext cx="482760" cy="460440"/>
          </a:xfrm>
          <a:prstGeom prst="rect">
            <a:avLst/>
          </a:prstGeom>
          <a:noFill/>
          <a:ln>
            <a:noFill/>
          </a:ln>
        </p:spPr>
      </p:pic>
      <p:sp>
        <p:nvSpPr>
          <p:cNvPr id="645" name="Google Shape;645;p30"/>
          <p:cNvSpPr/>
          <p:nvPr/>
        </p:nvSpPr>
        <p:spPr>
          <a:xfrm>
            <a:off x="1398960" y="4494960"/>
            <a:ext cx="7774560" cy="20689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6" name="Google Shape;646;p30"/>
          <p:cNvSpPr/>
          <p:nvPr/>
        </p:nvSpPr>
        <p:spPr>
          <a:xfrm>
            <a:off x="1743480" y="4835160"/>
            <a:ext cx="726984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la conversión de un voltaje de CC a una onda sinusoidal se aplica un enfoque general de cortar (pulsar) el voltaje de CC para que se parezca aproximadamente a una onda sinusoidal. Esta forma de onda se puede filtrar para acercarla a la de una onda sinusoidal. El nivel y el costo asociado al que se aplican estas técnicas determinan la calidad final de cualquier onda sinusoidal producida.</a:t>
            </a:r>
            <a:endParaRPr sz="1600" b="0" i="0" u="none" strike="noStrike" cap="none">
              <a:latin typeface="Arial"/>
              <a:ea typeface="Arial"/>
              <a:cs typeface="Arial"/>
              <a:sym typeface="Arial"/>
            </a:endParaRPr>
          </a:p>
        </p:txBody>
      </p:sp>
      <p:pic>
        <p:nvPicPr>
          <p:cNvPr id="647" name="Google Shape;647;p30"/>
          <p:cNvPicPr preferRelativeResize="0"/>
          <p:nvPr/>
        </p:nvPicPr>
        <p:blipFill rotWithShape="1">
          <a:blip r:embed="rId3">
            <a:alphaModFix/>
          </a:blip>
          <a:srcRect/>
          <a:stretch/>
        </p:blipFill>
        <p:spPr>
          <a:xfrm>
            <a:off x="8773560" y="4269960"/>
            <a:ext cx="482760" cy="4604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grpSp>
        <p:nvGrpSpPr>
          <p:cNvPr id="653" name="Google Shape;653;p31"/>
          <p:cNvGrpSpPr/>
          <p:nvPr/>
        </p:nvGrpSpPr>
        <p:grpSpPr>
          <a:xfrm>
            <a:off x="1846080" y="2182320"/>
            <a:ext cx="6027840" cy="2745720"/>
            <a:chOff x="1846080" y="2182320"/>
            <a:chExt cx="6027840" cy="2745720"/>
          </a:xfrm>
        </p:grpSpPr>
        <p:sp>
          <p:nvSpPr>
            <p:cNvPr id="654" name="Google Shape;654;p31"/>
            <p:cNvSpPr/>
            <p:nvPr/>
          </p:nvSpPr>
          <p:spPr>
            <a:xfrm>
              <a:off x="1846080" y="2407320"/>
              <a:ext cx="5945040" cy="2520720"/>
            </a:xfrm>
            <a:prstGeom prst="roundRect">
              <a:avLst>
                <a:gd name="adj" fmla="val 1596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5" name="Google Shape;655;p31"/>
            <p:cNvSpPr/>
            <p:nvPr/>
          </p:nvSpPr>
          <p:spPr>
            <a:xfrm>
              <a:off x="2289600" y="2747520"/>
              <a:ext cx="506592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Cuando se consideran los inversores, la calidad de su salida a menudo se clasifica en estas tres categorías generales: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Inversor de onda cuadrada.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De onda sinusoidal modificada.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Inversor de onda sinusoidal pura.</a:t>
              </a:r>
              <a:endParaRPr sz="1600" b="0" i="0" u="none" strike="noStrike" cap="none">
                <a:latin typeface="Arial"/>
                <a:ea typeface="Arial"/>
                <a:cs typeface="Arial"/>
                <a:sym typeface="Arial"/>
              </a:endParaRPr>
            </a:p>
          </p:txBody>
        </p:sp>
        <p:pic>
          <p:nvPicPr>
            <p:cNvPr id="656" name="Google Shape;656;p31"/>
            <p:cNvPicPr preferRelativeResize="0"/>
            <p:nvPr/>
          </p:nvPicPr>
          <p:blipFill rotWithShape="1">
            <a:blip r:embed="rId3">
              <a:alphaModFix/>
            </a:blip>
            <a:srcRect/>
            <a:stretch/>
          </p:blipFill>
          <p:spPr>
            <a:xfrm>
              <a:off x="7391160" y="2182320"/>
              <a:ext cx="482760" cy="460440"/>
            </a:xfrm>
            <a:prstGeom prst="rect">
              <a:avLst/>
            </a:prstGeom>
            <a:noFill/>
            <a:ln>
              <a:noFill/>
            </a:ln>
          </p:spPr>
        </p:pic>
      </p:grpSp>
      <p:pic>
        <p:nvPicPr>
          <p:cNvPr id="657" name="Google Shape;657;p31"/>
          <p:cNvPicPr preferRelativeResize="0"/>
          <p:nvPr/>
        </p:nvPicPr>
        <p:blipFill rotWithShape="1">
          <a:blip r:embed="rId4">
            <a:alphaModFix/>
          </a:blip>
          <a:srcRect/>
          <a:stretch/>
        </p:blipFill>
        <p:spPr>
          <a:xfrm>
            <a:off x="668160" y="5424120"/>
            <a:ext cx="2374560" cy="970560"/>
          </a:xfrm>
          <a:prstGeom prst="rect">
            <a:avLst/>
          </a:prstGeom>
          <a:noFill/>
          <a:ln>
            <a:noFill/>
          </a:ln>
        </p:spPr>
      </p:pic>
      <p:pic>
        <p:nvPicPr>
          <p:cNvPr id="658" name="Google Shape;658;p31"/>
          <p:cNvPicPr preferRelativeResize="0"/>
          <p:nvPr/>
        </p:nvPicPr>
        <p:blipFill rotWithShape="1">
          <a:blip r:embed="rId5">
            <a:alphaModFix/>
          </a:blip>
          <a:srcRect/>
          <a:stretch/>
        </p:blipFill>
        <p:spPr>
          <a:xfrm>
            <a:off x="3798720" y="5440680"/>
            <a:ext cx="2133360" cy="1057320"/>
          </a:xfrm>
          <a:prstGeom prst="rect">
            <a:avLst/>
          </a:prstGeom>
          <a:noFill/>
          <a:ln>
            <a:noFill/>
          </a:ln>
        </p:spPr>
      </p:pic>
      <p:pic>
        <p:nvPicPr>
          <p:cNvPr id="659" name="Google Shape;659;p31"/>
          <p:cNvPicPr preferRelativeResize="0"/>
          <p:nvPr/>
        </p:nvPicPr>
        <p:blipFill rotWithShape="1">
          <a:blip r:embed="rId6">
            <a:alphaModFix/>
          </a:blip>
          <a:srcRect/>
          <a:stretch/>
        </p:blipFill>
        <p:spPr>
          <a:xfrm>
            <a:off x="6955560" y="5436000"/>
            <a:ext cx="2312640" cy="10324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grpSp>
        <p:nvGrpSpPr>
          <p:cNvPr id="665" name="Google Shape;665;p32"/>
          <p:cNvGrpSpPr/>
          <p:nvPr/>
        </p:nvGrpSpPr>
        <p:grpSpPr>
          <a:xfrm>
            <a:off x="1346760" y="4584240"/>
            <a:ext cx="7026120" cy="2390760"/>
            <a:chOff x="1346760" y="4584240"/>
            <a:chExt cx="7026120" cy="2390760"/>
          </a:xfrm>
        </p:grpSpPr>
        <p:pic>
          <p:nvPicPr>
            <p:cNvPr id="666" name="Google Shape;666;p32"/>
            <p:cNvPicPr preferRelativeResize="0"/>
            <p:nvPr/>
          </p:nvPicPr>
          <p:blipFill rotWithShape="1">
            <a:blip r:embed="rId3">
              <a:alphaModFix/>
            </a:blip>
            <a:srcRect/>
            <a:stretch/>
          </p:blipFill>
          <p:spPr>
            <a:xfrm>
              <a:off x="1346760" y="4584240"/>
              <a:ext cx="2361240" cy="2390760"/>
            </a:xfrm>
            <a:prstGeom prst="rect">
              <a:avLst/>
            </a:prstGeom>
            <a:noFill/>
            <a:ln>
              <a:noFill/>
            </a:ln>
          </p:spPr>
        </p:pic>
        <p:pic>
          <p:nvPicPr>
            <p:cNvPr id="667" name="Google Shape;667;p32"/>
            <p:cNvPicPr preferRelativeResize="0"/>
            <p:nvPr/>
          </p:nvPicPr>
          <p:blipFill rotWithShape="1">
            <a:blip r:embed="rId4">
              <a:alphaModFix/>
            </a:blip>
            <a:srcRect/>
            <a:stretch/>
          </p:blipFill>
          <p:spPr>
            <a:xfrm>
              <a:off x="3701880" y="4714920"/>
              <a:ext cx="2338560" cy="2129040"/>
            </a:xfrm>
            <a:prstGeom prst="rect">
              <a:avLst/>
            </a:prstGeom>
            <a:noFill/>
            <a:ln>
              <a:noFill/>
            </a:ln>
          </p:spPr>
        </p:pic>
        <p:pic>
          <p:nvPicPr>
            <p:cNvPr id="668" name="Google Shape;668;p32"/>
            <p:cNvPicPr preferRelativeResize="0"/>
            <p:nvPr/>
          </p:nvPicPr>
          <p:blipFill rotWithShape="1">
            <a:blip r:embed="rId5">
              <a:alphaModFix/>
            </a:blip>
            <a:srcRect/>
            <a:stretch/>
          </p:blipFill>
          <p:spPr>
            <a:xfrm>
              <a:off x="6034320" y="4649040"/>
              <a:ext cx="2338560" cy="2261520"/>
            </a:xfrm>
            <a:prstGeom prst="rect">
              <a:avLst/>
            </a:prstGeom>
            <a:noFill/>
            <a:ln>
              <a:noFill/>
            </a:ln>
          </p:spPr>
        </p:pic>
      </p:grpSp>
      <p:sp>
        <p:nvSpPr>
          <p:cNvPr id="669" name="Google Shape;669;p32"/>
          <p:cNvSpPr/>
          <p:nvPr/>
        </p:nvSpPr>
        <p:spPr>
          <a:xfrm>
            <a:off x="1030320" y="2407320"/>
            <a:ext cx="7659360" cy="2207520"/>
          </a:xfrm>
          <a:prstGeom prst="roundRect">
            <a:avLst>
              <a:gd name="adj" fmla="val 883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0" name="Google Shape;670;p32"/>
          <p:cNvSpPr/>
          <p:nvPr/>
        </p:nvSpPr>
        <p:spPr>
          <a:xfrm>
            <a:off x="1385640" y="2603520"/>
            <a:ext cx="6948360" cy="179532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Imaginemos una ampolleta en un circuito con un interruptor y una batería conectada. Al apretar el interruptor, este cierra el circuito permitiendo el paso de la corriente eléctrica, con lo que la ampolleta se enciende.</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Luego volvemos a apretar el interruptor para abrir el circuito, y le damos la vuelta a la batería (así cambiamos la polaridad del circuito) y cerramos el interruptor.</a:t>
            </a:r>
            <a:endParaRPr sz="16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grpSp>
        <p:nvGrpSpPr>
          <p:cNvPr id="676" name="Google Shape;676;p33"/>
          <p:cNvGrpSpPr/>
          <p:nvPr/>
        </p:nvGrpSpPr>
        <p:grpSpPr>
          <a:xfrm>
            <a:off x="1346760" y="4584240"/>
            <a:ext cx="7026120" cy="2390760"/>
            <a:chOff x="1346760" y="4584240"/>
            <a:chExt cx="7026120" cy="2390760"/>
          </a:xfrm>
        </p:grpSpPr>
        <p:pic>
          <p:nvPicPr>
            <p:cNvPr id="677" name="Google Shape;677;p33"/>
            <p:cNvPicPr preferRelativeResize="0"/>
            <p:nvPr/>
          </p:nvPicPr>
          <p:blipFill rotWithShape="1">
            <a:blip r:embed="rId3">
              <a:alphaModFix/>
            </a:blip>
            <a:srcRect/>
            <a:stretch/>
          </p:blipFill>
          <p:spPr>
            <a:xfrm>
              <a:off x="1346760" y="4584240"/>
              <a:ext cx="2361240" cy="2390760"/>
            </a:xfrm>
            <a:prstGeom prst="rect">
              <a:avLst/>
            </a:prstGeom>
            <a:noFill/>
            <a:ln>
              <a:noFill/>
            </a:ln>
          </p:spPr>
        </p:pic>
        <p:pic>
          <p:nvPicPr>
            <p:cNvPr id="678" name="Google Shape;678;p33"/>
            <p:cNvPicPr preferRelativeResize="0"/>
            <p:nvPr/>
          </p:nvPicPr>
          <p:blipFill rotWithShape="1">
            <a:blip r:embed="rId4">
              <a:alphaModFix/>
            </a:blip>
            <a:srcRect/>
            <a:stretch/>
          </p:blipFill>
          <p:spPr>
            <a:xfrm>
              <a:off x="3701880" y="4714920"/>
              <a:ext cx="2338560" cy="2129040"/>
            </a:xfrm>
            <a:prstGeom prst="rect">
              <a:avLst/>
            </a:prstGeom>
            <a:noFill/>
            <a:ln>
              <a:noFill/>
            </a:ln>
          </p:spPr>
        </p:pic>
        <p:pic>
          <p:nvPicPr>
            <p:cNvPr id="679" name="Google Shape;679;p33"/>
            <p:cNvPicPr preferRelativeResize="0"/>
            <p:nvPr/>
          </p:nvPicPr>
          <p:blipFill rotWithShape="1">
            <a:blip r:embed="rId5">
              <a:alphaModFix/>
            </a:blip>
            <a:srcRect/>
            <a:stretch/>
          </p:blipFill>
          <p:spPr>
            <a:xfrm>
              <a:off x="6034320" y="4649040"/>
              <a:ext cx="2338560" cy="2261520"/>
            </a:xfrm>
            <a:prstGeom prst="rect">
              <a:avLst/>
            </a:prstGeom>
            <a:noFill/>
            <a:ln>
              <a:noFill/>
            </a:ln>
          </p:spPr>
        </p:pic>
      </p:grpSp>
      <p:sp>
        <p:nvSpPr>
          <p:cNvPr id="680" name="Google Shape;680;p33"/>
          <p:cNvSpPr/>
          <p:nvPr/>
        </p:nvSpPr>
        <p:spPr>
          <a:xfrm>
            <a:off x="1030320" y="2407320"/>
            <a:ext cx="7659360" cy="2207520"/>
          </a:xfrm>
          <a:prstGeom prst="roundRect">
            <a:avLst>
              <a:gd name="adj" fmla="val 883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1" name="Google Shape;681;p33"/>
          <p:cNvSpPr/>
          <p:nvPr/>
        </p:nvSpPr>
        <p:spPr>
          <a:xfrm>
            <a:off x="1385640" y="2603520"/>
            <a:ext cx="6948360" cy="179532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Si realizáramos los cambios de batería lo suficientemente rápido, 50 veces por segundo, ya estaríamos transformando la corriente continua en alterna.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Para realizar cambios de polaridad a una velocidad de 50 cambios por segundos (Hercios o Hertz HZ), necesitamos de componentes electrónicos de la familia de los transistores, como los MOSFETS, tiristores o IGBT (siendo estos últimos los más eficientes).</a:t>
            </a:r>
            <a:endParaRPr sz="16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sp>
        <p:nvSpPr>
          <p:cNvPr id="687" name="Google Shape;687;p34"/>
          <p:cNvSpPr/>
          <p:nvPr/>
        </p:nvSpPr>
        <p:spPr>
          <a:xfrm>
            <a:off x="701640" y="2037240"/>
            <a:ext cx="66373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Supongamos tenemos el siguiente circuito</a:t>
            </a:r>
            <a:endParaRPr sz="1600" b="0" i="0" u="none" strike="noStrike" cap="none">
              <a:latin typeface="Arial"/>
              <a:ea typeface="Arial"/>
              <a:cs typeface="Arial"/>
              <a:sym typeface="Arial"/>
            </a:endParaRPr>
          </a:p>
        </p:txBody>
      </p:sp>
      <p:grpSp>
        <p:nvGrpSpPr>
          <p:cNvPr id="688" name="Google Shape;688;p34"/>
          <p:cNvGrpSpPr/>
          <p:nvPr/>
        </p:nvGrpSpPr>
        <p:grpSpPr>
          <a:xfrm>
            <a:off x="2487600" y="2915640"/>
            <a:ext cx="4272480" cy="2394720"/>
            <a:chOff x="2487600" y="2915640"/>
            <a:chExt cx="4272480" cy="2394720"/>
          </a:xfrm>
        </p:grpSpPr>
        <p:pic>
          <p:nvPicPr>
            <p:cNvPr id="689" name="Google Shape;689;p34"/>
            <p:cNvPicPr preferRelativeResize="0"/>
            <p:nvPr/>
          </p:nvPicPr>
          <p:blipFill rotWithShape="1">
            <a:blip r:embed="rId3">
              <a:alphaModFix/>
            </a:blip>
            <a:srcRect/>
            <a:stretch/>
          </p:blipFill>
          <p:spPr>
            <a:xfrm>
              <a:off x="2487600" y="2915640"/>
              <a:ext cx="4272480" cy="2394720"/>
            </a:xfrm>
            <a:prstGeom prst="rect">
              <a:avLst/>
            </a:prstGeom>
            <a:noFill/>
            <a:ln>
              <a:noFill/>
            </a:ln>
          </p:spPr>
        </p:pic>
        <p:sp>
          <p:nvSpPr>
            <p:cNvPr id="690" name="Google Shape;690;p34"/>
            <p:cNvSpPr/>
            <p:nvPr/>
          </p:nvSpPr>
          <p:spPr>
            <a:xfrm>
              <a:off x="4330800" y="3413160"/>
              <a:ext cx="360" cy="630360"/>
            </a:xfrm>
            <a:custGeom>
              <a:avLst/>
              <a:gdLst/>
              <a:ahLst/>
              <a:cxnLst/>
              <a:rect l="l" t="t" r="r" b="b"/>
              <a:pathLst>
                <a:path w="21600" h="21600" extrusionOk="0">
                  <a:moveTo>
                    <a:pt x="0" y="0"/>
                  </a:moveTo>
                  <a:lnTo>
                    <a:pt x="21600" y="21600"/>
                  </a:lnTo>
                </a:path>
              </a:pathLst>
            </a:custGeom>
            <a:noFill/>
            <a:ln w="57225" cap="flat" cmpd="sng">
              <a:solidFill>
                <a:schemeClr val="accent4"/>
              </a:solidFill>
              <a:prstDash val="solid"/>
              <a:round/>
              <a:headEnd type="none" w="sm" len="sm"/>
              <a:tailEnd type="none" w="sm" len="sm"/>
            </a:ln>
          </p:spPr>
        </p:sp>
        <p:sp>
          <p:nvSpPr>
            <p:cNvPr id="691" name="Google Shape;691;p34"/>
            <p:cNvSpPr/>
            <p:nvPr/>
          </p:nvSpPr>
          <p:spPr>
            <a:xfrm>
              <a:off x="6030720" y="4183560"/>
              <a:ext cx="360" cy="630360"/>
            </a:xfrm>
            <a:custGeom>
              <a:avLst/>
              <a:gdLst/>
              <a:ahLst/>
              <a:cxnLst/>
              <a:rect l="l" t="t" r="r" b="b"/>
              <a:pathLst>
                <a:path w="21600" h="21600" extrusionOk="0">
                  <a:moveTo>
                    <a:pt x="0" y="0"/>
                  </a:moveTo>
                  <a:lnTo>
                    <a:pt x="21600" y="21600"/>
                  </a:lnTo>
                </a:path>
              </a:pathLst>
            </a:custGeom>
            <a:noFill/>
            <a:ln w="57225" cap="flat" cmpd="sng">
              <a:solidFill>
                <a:schemeClr val="accent4"/>
              </a:solidFill>
              <a:prstDash val="solid"/>
              <a:round/>
              <a:headEnd type="none" w="sm" len="sm"/>
              <a:tailEnd type="none" w="sm" len="sm"/>
            </a:ln>
          </p:spPr>
        </p:sp>
        <p:sp>
          <p:nvSpPr>
            <p:cNvPr id="692" name="Google Shape;692;p34"/>
            <p:cNvSpPr/>
            <p:nvPr/>
          </p:nvSpPr>
          <p:spPr>
            <a:xfrm>
              <a:off x="4894560" y="4087080"/>
              <a:ext cx="548280" cy="167760"/>
            </a:xfrm>
            <a:prstGeom prst="rect">
              <a:avLst/>
            </a:prstGeom>
            <a:solidFill>
              <a:schemeClr val="accent1"/>
            </a:solidFill>
            <a:ln w="19075" cap="rnd" cmpd="sng">
              <a:solidFill>
                <a:srgbClr val="698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rot="10800000" flipH="1">
              <a:off x="3403800" y="3759840"/>
              <a:ext cx="3600" cy="654840"/>
            </a:xfrm>
            <a:custGeom>
              <a:avLst/>
              <a:gdLst/>
              <a:ahLst/>
              <a:cxnLst/>
              <a:rect l="l" t="t" r="r" b="b"/>
              <a:pathLst>
                <a:path w="21600" h="21600" extrusionOk="0">
                  <a:moveTo>
                    <a:pt x="0" y="0"/>
                  </a:moveTo>
                  <a:lnTo>
                    <a:pt x="21600" y="21600"/>
                  </a:lnTo>
                </a:path>
              </a:pathLst>
            </a:custGeom>
            <a:noFill/>
            <a:ln w="38150" cap="flat" cmpd="sng">
              <a:solidFill>
                <a:srgbClr val="FFC000"/>
              </a:solidFill>
              <a:prstDash val="solid"/>
              <a:round/>
              <a:headEnd type="none" w="sm" len="sm"/>
              <a:tailEnd type="triangle" w="med" len="med"/>
            </a:ln>
          </p:spPr>
        </p:sp>
        <p:sp>
          <p:nvSpPr>
            <p:cNvPr id="694" name="Google Shape;694;p34"/>
            <p:cNvSpPr/>
            <p:nvPr/>
          </p:nvSpPr>
          <p:spPr>
            <a:xfrm>
              <a:off x="4790520" y="4360680"/>
              <a:ext cx="750960" cy="360"/>
            </a:xfrm>
            <a:custGeom>
              <a:avLst/>
              <a:gdLst/>
              <a:ahLst/>
              <a:cxnLst/>
              <a:rect l="l" t="t" r="r" b="b"/>
              <a:pathLst>
                <a:path w="21600" h="21600" extrusionOk="0">
                  <a:moveTo>
                    <a:pt x="0" y="0"/>
                  </a:moveTo>
                  <a:lnTo>
                    <a:pt x="21600" y="21600"/>
                  </a:lnTo>
                </a:path>
              </a:pathLst>
            </a:custGeom>
            <a:noFill/>
            <a:ln w="38150" cap="flat" cmpd="sng">
              <a:solidFill>
                <a:srgbClr val="FFC000"/>
              </a:solidFill>
              <a:prstDash val="solid"/>
              <a:round/>
              <a:headEnd type="none" w="sm" len="sm"/>
              <a:tailEnd type="triangle" w="med" len="med"/>
            </a:ln>
          </p:spPr>
        </p:sp>
      </p:grpSp>
      <p:sp>
        <p:nvSpPr>
          <p:cNvPr id="695" name="Google Shape;695;p34"/>
          <p:cNvSpPr/>
          <p:nvPr/>
        </p:nvSpPr>
        <p:spPr>
          <a:xfrm>
            <a:off x="701640" y="5800680"/>
            <a:ext cx="663732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convertir la CC en CA hay 4 interruptores. Los interruptores se emparejan de manera que los interruptores 2 y 3 se abren cuando 1 y 4 se cierran.</a:t>
            </a:r>
            <a:endParaRPr sz="16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5"/>
          <p:cNvSpPr/>
          <p:nvPr/>
        </p:nvSpPr>
        <p:spPr>
          <a:xfrm>
            <a:off x="1136880" y="3023640"/>
            <a:ext cx="7467120" cy="257184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sp>
        <p:nvSpPr>
          <p:cNvPr id="702" name="Google Shape;702;p35"/>
          <p:cNvSpPr/>
          <p:nvPr/>
        </p:nvSpPr>
        <p:spPr>
          <a:xfrm>
            <a:off x="701640" y="2037240"/>
            <a:ext cx="663732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los interruptores 2 y 3 se cierran y los interruptores 1 y 4 se abren, esto hará que la corriente fluya en sentido contrario.</a:t>
            </a:r>
            <a:endParaRPr sz="1600" b="0" i="0" u="none" strike="noStrike" cap="none">
              <a:latin typeface="Arial"/>
              <a:ea typeface="Arial"/>
              <a:cs typeface="Arial"/>
              <a:sym typeface="Arial"/>
            </a:endParaRPr>
          </a:p>
        </p:txBody>
      </p:sp>
      <p:sp>
        <p:nvSpPr>
          <p:cNvPr id="703" name="Google Shape;703;p35"/>
          <p:cNvSpPr/>
          <p:nvPr/>
        </p:nvSpPr>
        <p:spPr>
          <a:xfrm>
            <a:off x="701640" y="5800680"/>
            <a:ext cx="663732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el accionamiento de los interruptores Q, se utiliza un semiconductor tipo mosfet.</a:t>
            </a:r>
            <a:endParaRPr sz="1600" b="0" i="0" u="none" strike="noStrike" cap="none">
              <a:latin typeface="Arial"/>
              <a:ea typeface="Arial"/>
              <a:cs typeface="Arial"/>
              <a:sym typeface="Arial"/>
            </a:endParaRPr>
          </a:p>
        </p:txBody>
      </p:sp>
      <p:grpSp>
        <p:nvGrpSpPr>
          <p:cNvPr id="704" name="Google Shape;704;p35"/>
          <p:cNvGrpSpPr/>
          <p:nvPr/>
        </p:nvGrpSpPr>
        <p:grpSpPr>
          <a:xfrm>
            <a:off x="1040760" y="3088440"/>
            <a:ext cx="4093200" cy="2294280"/>
            <a:chOff x="1040760" y="3088440"/>
            <a:chExt cx="4093200" cy="2294280"/>
          </a:xfrm>
        </p:grpSpPr>
        <p:pic>
          <p:nvPicPr>
            <p:cNvPr id="705" name="Google Shape;705;p35"/>
            <p:cNvPicPr preferRelativeResize="0"/>
            <p:nvPr/>
          </p:nvPicPr>
          <p:blipFill rotWithShape="1">
            <a:blip r:embed="rId3">
              <a:alphaModFix/>
            </a:blip>
            <a:srcRect/>
            <a:stretch/>
          </p:blipFill>
          <p:spPr>
            <a:xfrm>
              <a:off x="1040760" y="3088440"/>
              <a:ext cx="4093200" cy="2294280"/>
            </a:xfrm>
            <a:prstGeom prst="rect">
              <a:avLst/>
            </a:prstGeom>
            <a:noFill/>
            <a:ln>
              <a:noFill/>
            </a:ln>
          </p:spPr>
        </p:pic>
        <p:sp>
          <p:nvSpPr>
            <p:cNvPr id="706" name="Google Shape;706;p35"/>
            <p:cNvSpPr/>
            <p:nvPr/>
          </p:nvSpPr>
          <p:spPr>
            <a:xfrm>
              <a:off x="2799000" y="4303080"/>
              <a:ext cx="360" cy="604080"/>
            </a:xfrm>
            <a:custGeom>
              <a:avLst/>
              <a:gdLst/>
              <a:ahLst/>
              <a:cxnLst/>
              <a:rect l="l" t="t" r="r" b="b"/>
              <a:pathLst>
                <a:path w="21600" h="21600" extrusionOk="0">
                  <a:moveTo>
                    <a:pt x="0" y="0"/>
                  </a:moveTo>
                  <a:lnTo>
                    <a:pt x="21600" y="21600"/>
                  </a:lnTo>
                </a:path>
              </a:pathLst>
            </a:custGeom>
            <a:noFill/>
            <a:ln w="57225" cap="flat" cmpd="sng">
              <a:solidFill>
                <a:schemeClr val="accent4"/>
              </a:solidFill>
              <a:prstDash val="solid"/>
              <a:round/>
              <a:headEnd type="none" w="sm" len="sm"/>
              <a:tailEnd type="none" w="sm" len="sm"/>
            </a:ln>
          </p:spPr>
        </p:sp>
        <p:sp>
          <p:nvSpPr>
            <p:cNvPr id="707" name="Google Shape;707;p35"/>
            <p:cNvSpPr/>
            <p:nvPr/>
          </p:nvSpPr>
          <p:spPr>
            <a:xfrm>
              <a:off x="4435200" y="3525840"/>
              <a:ext cx="360" cy="604080"/>
            </a:xfrm>
            <a:custGeom>
              <a:avLst/>
              <a:gdLst/>
              <a:ahLst/>
              <a:cxnLst/>
              <a:rect l="l" t="t" r="r" b="b"/>
              <a:pathLst>
                <a:path w="21600" h="21600" extrusionOk="0">
                  <a:moveTo>
                    <a:pt x="0" y="0"/>
                  </a:moveTo>
                  <a:lnTo>
                    <a:pt x="21600" y="21600"/>
                  </a:lnTo>
                </a:path>
              </a:pathLst>
            </a:custGeom>
            <a:noFill/>
            <a:ln w="57225" cap="flat" cmpd="sng">
              <a:solidFill>
                <a:schemeClr val="accent4"/>
              </a:solidFill>
              <a:prstDash val="solid"/>
              <a:round/>
              <a:headEnd type="none" w="sm" len="sm"/>
              <a:tailEnd type="none" w="sm" len="sm"/>
            </a:ln>
          </p:spPr>
        </p:sp>
        <p:sp>
          <p:nvSpPr>
            <p:cNvPr id="708" name="Google Shape;708;p35"/>
            <p:cNvSpPr/>
            <p:nvPr/>
          </p:nvSpPr>
          <p:spPr>
            <a:xfrm>
              <a:off x="3346560" y="4210560"/>
              <a:ext cx="525240" cy="160560"/>
            </a:xfrm>
            <a:prstGeom prst="rect">
              <a:avLst/>
            </a:prstGeom>
            <a:solidFill>
              <a:schemeClr val="accent1"/>
            </a:solidFill>
            <a:ln w="19075" cap="rnd" cmpd="sng">
              <a:solidFill>
                <a:srgbClr val="698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rot="10800000" flipH="1">
              <a:off x="1917360" y="3897000"/>
              <a:ext cx="3240" cy="627480"/>
            </a:xfrm>
            <a:custGeom>
              <a:avLst/>
              <a:gdLst/>
              <a:ahLst/>
              <a:cxnLst/>
              <a:rect l="l" t="t" r="r" b="b"/>
              <a:pathLst>
                <a:path w="21600" h="21600" extrusionOk="0">
                  <a:moveTo>
                    <a:pt x="0" y="0"/>
                  </a:moveTo>
                  <a:lnTo>
                    <a:pt x="21600" y="21600"/>
                  </a:lnTo>
                </a:path>
              </a:pathLst>
            </a:custGeom>
            <a:noFill/>
            <a:ln w="38150" cap="flat" cmpd="sng">
              <a:solidFill>
                <a:srgbClr val="FFC000"/>
              </a:solidFill>
              <a:prstDash val="solid"/>
              <a:round/>
              <a:headEnd type="none" w="sm" len="sm"/>
              <a:tailEnd type="triangle" w="med" len="med"/>
            </a:ln>
          </p:spPr>
        </p:sp>
        <p:sp>
          <p:nvSpPr>
            <p:cNvPr id="710" name="Google Shape;710;p35"/>
            <p:cNvSpPr/>
            <p:nvPr/>
          </p:nvSpPr>
          <p:spPr>
            <a:xfrm rot="10800000">
              <a:off x="3302640" y="4524120"/>
              <a:ext cx="569520" cy="360"/>
            </a:xfrm>
            <a:custGeom>
              <a:avLst/>
              <a:gdLst/>
              <a:ahLst/>
              <a:cxnLst/>
              <a:rect l="l" t="t" r="r" b="b"/>
              <a:pathLst>
                <a:path w="21600" h="21600" extrusionOk="0">
                  <a:moveTo>
                    <a:pt x="0" y="0"/>
                  </a:moveTo>
                  <a:lnTo>
                    <a:pt x="21600" y="21600"/>
                  </a:lnTo>
                </a:path>
              </a:pathLst>
            </a:custGeom>
            <a:noFill/>
            <a:ln w="38150" cap="flat" cmpd="sng">
              <a:solidFill>
                <a:srgbClr val="FFC000"/>
              </a:solidFill>
              <a:prstDash val="solid"/>
              <a:round/>
              <a:headEnd type="none" w="sm" len="sm"/>
              <a:tailEnd type="triangle" w="med" len="med"/>
            </a:ln>
          </p:spPr>
        </p:sp>
      </p:grpSp>
      <p:pic>
        <p:nvPicPr>
          <p:cNvPr id="711" name="Google Shape;711;p35"/>
          <p:cNvPicPr preferRelativeResize="0"/>
          <p:nvPr/>
        </p:nvPicPr>
        <p:blipFill rotWithShape="1">
          <a:blip r:embed="rId4">
            <a:alphaModFix/>
          </a:blip>
          <a:srcRect/>
          <a:stretch/>
        </p:blipFill>
        <p:spPr>
          <a:xfrm>
            <a:off x="5052600" y="3541320"/>
            <a:ext cx="3154680" cy="128952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6"/>
          <p:cNvSpPr/>
          <p:nvPr/>
        </p:nvSpPr>
        <p:spPr>
          <a:xfrm>
            <a:off x="2900880" y="3902760"/>
            <a:ext cx="3917880" cy="221436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sp>
        <p:nvSpPr>
          <p:cNvPr id="718" name="Google Shape;718;p36"/>
          <p:cNvSpPr/>
          <p:nvPr/>
        </p:nvSpPr>
        <p:spPr>
          <a:xfrm>
            <a:off x="1541520" y="2248200"/>
            <a:ext cx="6637320" cy="155196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Para obtener una señal sinusoidal se usa la técnica PWM modulación por ancho de pulso (Pulse-With Modulation).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La idea de esta técnica es generar pulsos de diferentes anchos. En las regiones que se necesiten mayor amplitud se deben generar pulsos de mayor ancho.</a:t>
            </a:r>
            <a:endParaRPr sz="1600" b="0" i="0" u="none" strike="noStrike" cap="none">
              <a:latin typeface="Arial"/>
              <a:ea typeface="Arial"/>
              <a:cs typeface="Arial"/>
              <a:sym typeface="Arial"/>
            </a:endParaRPr>
          </a:p>
        </p:txBody>
      </p:sp>
      <p:pic>
        <p:nvPicPr>
          <p:cNvPr id="719" name="Google Shape;719;p36" descr="Modulación De Anchura De Impulso, Modulación, Pulso imagen png ..."/>
          <p:cNvPicPr preferRelativeResize="0"/>
          <p:nvPr/>
        </p:nvPicPr>
        <p:blipFill rotWithShape="1">
          <a:blip r:embed="rId3">
            <a:alphaModFix/>
          </a:blip>
          <a:srcRect/>
          <a:stretch/>
        </p:blipFill>
        <p:spPr>
          <a:xfrm>
            <a:off x="3224520" y="4035600"/>
            <a:ext cx="3270960" cy="20350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sp>
        <p:nvSpPr>
          <p:cNvPr id="725" name="Google Shape;725;p37"/>
          <p:cNvSpPr/>
          <p:nvPr/>
        </p:nvSpPr>
        <p:spPr>
          <a:xfrm>
            <a:off x="1541520" y="2403000"/>
            <a:ext cx="6637320" cy="57852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Si consideramos los promedios de estos pulsos, que son de distinto ancho, obtendremos un voltaje promedio escalonado.</a:t>
            </a:r>
            <a:endParaRPr sz="1600" b="0" i="0" u="none" strike="noStrike" cap="none">
              <a:latin typeface="Arial"/>
              <a:ea typeface="Arial"/>
              <a:cs typeface="Arial"/>
              <a:sym typeface="Arial"/>
            </a:endParaRPr>
          </a:p>
        </p:txBody>
      </p:sp>
      <p:grpSp>
        <p:nvGrpSpPr>
          <p:cNvPr id="726" name="Google Shape;726;p37"/>
          <p:cNvGrpSpPr/>
          <p:nvPr/>
        </p:nvGrpSpPr>
        <p:grpSpPr>
          <a:xfrm>
            <a:off x="2585520" y="3721320"/>
            <a:ext cx="4548600" cy="2685960"/>
            <a:chOff x="2585520" y="3721320"/>
            <a:chExt cx="4548600" cy="2685960"/>
          </a:xfrm>
        </p:grpSpPr>
        <p:pic>
          <p:nvPicPr>
            <p:cNvPr id="727" name="Google Shape;727;p37"/>
            <p:cNvPicPr preferRelativeResize="0"/>
            <p:nvPr/>
          </p:nvPicPr>
          <p:blipFill rotWithShape="1">
            <a:blip r:embed="rId3">
              <a:alphaModFix/>
            </a:blip>
            <a:srcRect/>
            <a:stretch/>
          </p:blipFill>
          <p:spPr>
            <a:xfrm>
              <a:off x="2585520" y="3721320"/>
              <a:ext cx="4548600" cy="2586240"/>
            </a:xfrm>
            <a:prstGeom prst="rect">
              <a:avLst/>
            </a:prstGeom>
            <a:noFill/>
            <a:ln>
              <a:noFill/>
            </a:ln>
          </p:spPr>
        </p:pic>
        <p:sp>
          <p:nvSpPr>
            <p:cNvPr id="728" name="Google Shape;728;p37"/>
            <p:cNvSpPr/>
            <p:nvPr/>
          </p:nvSpPr>
          <p:spPr>
            <a:xfrm>
              <a:off x="3177360" y="3931560"/>
              <a:ext cx="293400" cy="2095920"/>
            </a:xfrm>
            <a:prstGeom prst="rect">
              <a:avLst/>
            </a:prstGeom>
            <a:noFill/>
            <a:ln w="28425" cap="flat" cmpd="sng">
              <a:solidFill>
                <a:srgbClr val="EB15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2859480" y="3931560"/>
              <a:ext cx="293400" cy="2095920"/>
            </a:xfrm>
            <a:prstGeom prst="rect">
              <a:avLst/>
            </a:prstGeom>
            <a:noFill/>
            <a:ln w="284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3520800" y="3931560"/>
              <a:ext cx="293400" cy="2095920"/>
            </a:xfrm>
            <a:prstGeom prst="rect">
              <a:avLst/>
            </a:prstGeom>
            <a:noFill/>
            <a:ln w="284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3864240" y="3931560"/>
              <a:ext cx="268560" cy="2095920"/>
            </a:xfrm>
            <a:prstGeom prst="rect">
              <a:avLst/>
            </a:prstGeom>
            <a:noFill/>
            <a:ln w="284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2859480" y="6041880"/>
              <a:ext cx="240084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FFAB40"/>
                  </a:solidFill>
                  <a:latin typeface="Trebuchet MS"/>
                  <a:ea typeface="Trebuchet MS"/>
                  <a:cs typeface="Trebuchet MS"/>
                  <a:sym typeface="Trebuchet MS"/>
                </a:rPr>
                <a:t>P1</a:t>
              </a:r>
              <a:r>
                <a:rPr lang="es-CL" sz="1800" b="1" i="0" u="none" strike="noStrike" cap="none">
                  <a:solidFill>
                    <a:srgbClr val="FFFFFF"/>
                  </a:solidFill>
                  <a:latin typeface="Trebuchet MS"/>
                  <a:ea typeface="Trebuchet MS"/>
                  <a:cs typeface="Trebuchet MS"/>
                  <a:sym typeface="Trebuchet MS"/>
                </a:rPr>
                <a:t>   </a:t>
              </a:r>
              <a:r>
                <a:rPr lang="es-CL" sz="1800" b="1" i="0" u="none" strike="noStrike" cap="none">
                  <a:solidFill>
                    <a:srgbClr val="EB15A9"/>
                  </a:solidFill>
                  <a:latin typeface="Trebuchet MS"/>
                  <a:ea typeface="Trebuchet MS"/>
                  <a:cs typeface="Trebuchet MS"/>
                  <a:sym typeface="Trebuchet MS"/>
                </a:rPr>
                <a:t>p2</a:t>
              </a:r>
              <a:r>
                <a:rPr lang="es-CL" sz="1800" b="1" i="0" u="none" strike="noStrike" cap="none">
                  <a:solidFill>
                    <a:srgbClr val="FFFFFF"/>
                  </a:solidFill>
                  <a:latin typeface="Trebuchet MS"/>
                  <a:ea typeface="Trebuchet MS"/>
                  <a:cs typeface="Trebuchet MS"/>
                  <a:sym typeface="Trebuchet MS"/>
                </a:rPr>
                <a:t>    </a:t>
              </a:r>
              <a:r>
                <a:rPr lang="es-CL" sz="1800" b="1" i="0" u="none" strike="noStrike" cap="none">
                  <a:solidFill>
                    <a:srgbClr val="7030A0"/>
                  </a:solidFill>
                  <a:latin typeface="Trebuchet MS"/>
                  <a:ea typeface="Trebuchet MS"/>
                  <a:cs typeface="Trebuchet MS"/>
                  <a:sym typeface="Trebuchet MS"/>
                </a:rPr>
                <a:t>p3</a:t>
              </a:r>
              <a:r>
                <a:rPr lang="es-CL" sz="1800" b="1" i="0" u="none" strike="noStrike" cap="none">
                  <a:solidFill>
                    <a:srgbClr val="FFFFFF"/>
                  </a:solidFill>
                  <a:latin typeface="Trebuchet MS"/>
                  <a:ea typeface="Trebuchet MS"/>
                  <a:cs typeface="Trebuchet MS"/>
                  <a:sym typeface="Trebuchet MS"/>
                </a:rPr>
                <a:t>    </a:t>
              </a:r>
              <a:r>
                <a:rPr lang="es-CL" sz="1800" b="1" i="0" u="none" strike="noStrike" cap="none">
                  <a:solidFill>
                    <a:srgbClr val="FFFF00"/>
                  </a:solidFill>
                  <a:latin typeface="Trebuchet MS"/>
                  <a:ea typeface="Trebuchet MS"/>
                  <a:cs typeface="Trebuchet MS"/>
                  <a:sym typeface="Trebuchet MS"/>
                </a:rPr>
                <a:t>p4</a:t>
              </a:r>
              <a:endParaRPr sz="1800" b="0" i="0" u="none" strike="noStrike" cap="none">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CC-CA</a:t>
            </a:r>
            <a:endParaRPr sz="2800" b="0" i="0" u="none" strike="noStrike" cap="none">
              <a:latin typeface="Arial"/>
              <a:ea typeface="Arial"/>
              <a:cs typeface="Arial"/>
              <a:sym typeface="Arial"/>
            </a:endParaRPr>
          </a:p>
        </p:txBody>
      </p:sp>
      <p:sp>
        <p:nvSpPr>
          <p:cNvPr id="738" name="Google Shape;738;p38"/>
          <p:cNvSpPr/>
          <p:nvPr/>
        </p:nvSpPr>
        <p:spPr>
          <a:xfrm>
            <a:off x="2090520" y="2403000"/>
            <a:ext cx="5538600" cy="57852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Si graficamos estos voltajes escalonados obtendremos algo parecido a una sinusoidal.</a:t>
            </a:r>
            <a:endParaRPr sz="1600" b="0" i="0" u="none" strike="noStrike" cap="none">
              <a:latin typeface="Arial"/>
              <a:ea typeface="Arial"/>
              <a:cs typeface="Arial"/>
              <a:sym typeface="Arial"/>
            </a:endParaRPr>
          </a:p>
        </p:txBody>
      </p:sp>
      <p:grpSp>
        <p:nvGrpSpPr>
          <p:cNvPr id="739" name="Google Shape;739;p38"/>
          <p:cNvGrpSpPr/>
          <p:nvPr/>
        </p:nvGrpSpPr>
        <p:grpSpPr>
          <a:xfrm>
            <a:off x="2580840" y="3486600"/>
            <a:ext cx="4557960" cy="2676600"/>
            <a:chOff x="2580840" y="3486600"/>
            <a:chExt cx="4557960" cy="2676600"/>
          </a:xfrm>
        </p:grpSpPr>
        <p:pic>
          <p:nvPicPr>
            <p:cNvPr id="740" name="Google Shape;740;p38"/>
            <p:cNvPicPr preferRelativeResize="0"/>
            <p:nvPr/>
          </p:nvPicPr>
          <p:blipFill rotWithShape="1">
            <a:blip r:embed="rId3">
              <a:alphaModFix/>
            </a:blip>
            <a:srcRect/>
            <a:stretch/>
          </p:blipFill>
          <p:spPr>
            <a:xfrm>
              <a:off x="2580840" y="3486600"/>
              <a:ext cx="4557960" cy="2676600"/>
            </a:xfrm>
            <a:prstGeom prst="rect">
              <a:avLst/>
            </a:prstGeom>
            <a:noFill/>
            <a:ln>
              <a:noFill/>
            </a:ln>
          </p:spPr>
        </p:pic>
        <p:sp>
          <p:nvSpPr>
            <p:cNvPr id="741" name="Google Shape;741;p38"/>
            <p:cNvSpPr/>
            <p:nvPr/>
          </p:nvSpPr>
          <p:spPr>
            <a:xfrm>
              <a:off x="2687040" y="5753880"/>
              <a:ext cx="461520" cy="360"/>
            </a:xfrm>
            <a:custGeom>
              <a:avLst/>
              <a:gdLst/>
              <a:ahLst/>
              <a:cxnLst/>
              <a:rect l="l" t="t" r="r" b="b"/>
              <a:pathLst>
                <a:path w="21600" h="21600" extrusionOk="0">
                  <a:moveTo>
                    <a:pt x="0" y="0"/>
                  </a:moveTo>
                  <a:lnTo>
                    <a:pt x="21600" y="21600"/>
                  </a:lnTo>
                </a:path>
              </a:pathLst>
            </a:custGeom>
            <a:noFill/>
            <a:ln w="57225" cap="flat" cmpd="sng">
              <a:solidFill>
                <a:schemeClr val="accent4"/>
              </a:solidFill>
              <a:prstDash val="solid"/>
              <a:round/>
              <a:headEnd type="none" w="sm" len="sm"/>
              <a:tailEnd type="none" w="sm" len="sm"/>
            </a:ln>
          </p:spPr>
        </p:sp>
        <p:sp>
          <p:nvSpPr>
            <p:cNvPr id="742" name="Google Shape;742;p38"/>
            <p:cNvSpPr/>
            <p:nvPr/>
          </p:nvSpPr>
          <p:spPr>
            <a:xfrm>
              <a:off x="3148920" y="5193720"/>
              <a:ext cx="325080" cy="360"/>
            </a:xfrm>
            <a:custGeom>
              <a:avLst/>
              <a:gdLst/>
              <a:ahLst/>
              <a:cxnLst/>
              <a:rect l="l" t="t" r="r" b="b"/>
              <a:pathLst>
                <a:path w="21600" h="21600" extrusionOk="0">
                  <a:moveTo>
                    <a:pt x="0" y="0"/>
                  </a:moveTo>
                  <a:lnTo>
                    <a:pt x="21600" y="21600"/>
                  </a:lnTo>
                </a:path>
              </a:pathLst>
            </a:custGeom>
            <a:noFill/>
            <a:ln w="57225" cap="flat" cmpd="sng">
              <a:solidFill>
                <a:srgbClr val="EB15A9"/>
              </a:solidFill>
              <a:prstDash val="solid"/>
              <a:round/>
              <a:headEnd type="none" w="sm" len="sm"/>
              <a:tailEnd type="none" w="sm" len="sm"/>
            </a:ln>
          </p:spPr>
        </p:sp>
        <p:sp>
          <p:nvSpPr>
            <p:cNvPr id="743" name="Google Shape;743;p38"/>
            <p:cNvSpPr/>
            <p:nvPr/>
          </p:nvSpPr>
          <p:spPr>
            <a:xfrm>
              <a:off x="3890880" y="4557600"/>
              <a:ext cx="294840" cy="360"/>
            </a:xfrm>
            <a:custGeom>
              <a:avLst/>
              <a:gdLst/>
              <a:ahLst/>
              <a:cxnLst/>
              <a:rect l="l" t="t" r="r" b="b"/>
              <a:pathLst>
                <a:path w="21600" h="21600" extrusionOk="0">
                  <a:moveTo>
                    <a:pt x="0" y="0"/>
                  </a:moveTo>
                  <a:lnTo>
                    <a:pt x="21600" y="21600"/>
                  </a:lnTo>
                </a:path>
              </a:pathLst>
            </a:custGeom>
            <a:noFill/>
            <a:ln w="57225" cap="flat" cmpd="sng">
              <a:solidFill>
                <a:srgbClr val="FFFF00"/>
              </a:solidFill>
              <a:prstDash val="solid"/>
              <a:round/>
              <a:headEnd type="none" w="sm" len="sm"/>
              <a:tailEnd type="none" w="sm" len="sm"/>
            </a:ln>
          </p:spPr>
        </p:sp>
        <p:sp>
          <p:nvSpPr>
            <p:cNvPr id="744" name="Google Shape;744;p38"/>
            <p:cNvSpPr/>
            <p:nvPr/>
          </p:nvSpPr>
          <p:spPr>
            <a:xfrm>
              <a:off x="3156480" y="5193720"/>
              <a:ext cx="360" cy="559800"/>
            </a:xfrm>
            <a:custGeom>
              <a:avLst/>
              <a:gdLst/>
              <a:ahLst/>
              <a:cxnLst/>
              <a:rect l="l" t="t" r="r" b="b"/>
              <a:pathLst>
                <a:path w="21600" h="21600" extrusionOk="0">
                  <a:moveTo>
                    <a:pt x="0" y="0"/>
                  </a:moveTo>
                  <a:lnTo>
                    <a:pt x="21600" y="21600"/>
                  </a:lnTo>
                </a:path>
              </a:pathLst>
            </a:custGeom>
            <a:noFill/>
            <a:ln w="57225" cap="flat" cmpd="sng">
              <a:solidFill>
                <a:srgbClr val="EB15A9"/>
              </a:solidFill>
              <a:prstDash val="solid"/>
              <a:round/>
              <a:headEnd type="none" w="sm" len="sm"/>
              <a:tailEnd type="none" w="sm" len="sm"/>
            </a:ln>
          </p:spPr>
        </p:sp>
        <p:sp>
          <p:nvSpPr>
            <p:cNvPr id="745" name="Google Shape;745;p38"/>
            <p:cNvSpPr/>
            <p:nvPr/>
          </p:nvSpPr>
          <p:spPr>
            <a:xfrm>
              <a:off x="3883320" y="4557600"/>
              <a:ext cx="360" cy="241920"/>
            </a:xfrm>
            <a:custGeom>
              <a:avLst/>
              <a:gdLst/>
              <a:ahLst/>
              <a:cxnLst/>
              <a:rect l="l" t="t" r="r" b="b"/>
              <a:pathLst>
                <a:path w="21600" h="21600" extrusionOk="0">
                  <a:moveTo>
                    <a:pt x="0" y="0"/>
                  </a:moveTo>
                  <a:lnTo>
                    <a:pt x="21600" y="21600"/>
                  </a:lnTo>
                </a:path>
              </a:pathLst>
            </a:custGeom>
            <a:noFill/>
            <a:ln w="57225" cap="flat" cmpd="sng">
              <a:solidFill>
                <a:srgbClr val="FFFF00"/>
              </a:solidFill>
              <a:prstDash val="solid"/>
              <a:round/>
              <a:headEnd type="none" w="sm" len="sm"/>
              <a:tailEnd type="none" w="sm" len="sm"/>
            </a:ln>
          </p:spPr>
        </p:sp>
        <p:sp>
          <p:nvSpPr>
            <p:cNvPr id="746" name="Google Shape;746;p38"/>
            <p:cNvSpPr/>
            <p:nvPr/>
          </p:nvSpPr>
          <p:spPr>
            <a:xfrm>
              <a:off x="3481920" y="4837680"/>
              <a:ext cx="408600" cy="360"/>
            </a:xfrm>
            <a:custGeom>
              <a:avLst/>
              <a:gdLst/>
              <a:ahLst/>
              <a:cxnLst/>
              <a:rect l="l" t="t" r="r" b="b"/>
              <a:pathLst>
                <a:path w="21600" h="21600" extrusionOk="0">
                  <a:moveTo>
                    <a:pt x="0" y="0"/>
                  </a:moveTo>
                  <a:lnTo>
                    <a:pt x="21600" y="21600"/>
                  </a:lnTo>
                </a:path>
              </a:pathLst>
            </a:custGeom>
            <a:noFill/>
            <a:ln w="57225" cap="flat" cmpd="sng">
              <a:solidFill>
                <a:srgbClr val="7030A0"/>
              </a:solidFill>
              <a:prstDash val="solid"/>
              <a:round/>
              <a:headEnd type="none" w="sm" len="sm"/>
              <a:tailEnd type="none" w="sm" len="sm"/>
            </a:ln>
          </p:spPr>
        </p:sp>
        <p:sp>
          <p:nvSpPr>
            <p:cNvPr id="747" name="Google Shape;747;p38"/>
            <p:cNvSpPr/>
            <p:nvPr/>
          </p:nvSpPr>
          <p:spPr>
            <a:xfrm>
              <a:off x="3489480" y="4837680"/>
              <a:ext cx="360" cy="355680"/>
            </a:xfrm>
            <a:custGeom>
              <a:avLst/>
              <a:gdLst/>
              <a:ahLst/>
              <a:cxnLst/>
              <a:rect l="l" t="t" r="r" b="b"/>
              <a:pathLst>
                <a:path w="21600" h="21600" extrusionOk="0">
                  <a:moveTo>
                    <a:pt x="0" y="0"/>
                  </a:moveTo>
                  <a:lnTo>
                    <a:pt x="21600" y="21600"/>
                  </a:lnTo>
                </a:path>
              </a:pathLst>
            </a:custGeom>
            <a:noFill/>
            <a:ln w="57225" cap="flat" cmpd="sng">
              <a:solidFill>
                <a:srgbClr val="7030A0"/>
              </a:solidFill>
              <a:prstDash val="solid"/>
              <a:round/>
              <a:headEnd type="none" w="sm" len="sm"/>
              <a:tailEnd type="none" w="sm" len="sm"/>
            </a:ln>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9"/>
          <p:cNvGrpSpPr/>
          <p:nvPr/>
        </p:nvGrpSpPr>
        <p:grpSpPr>
          <a:xfrm>
            <a:off x="491760" y="2165400"/>
            <a:ext cx="6999480" cy="2696040"/>
            <a:chOff x="491760" y="2165400"/>
            <a:chExt cx="6999480" cy="2696040"/>
          </a:xfrm>
        </p:grpSpPr>
        <p:sp>
          <p:nvSpPr>
            <p:cNvPr id="753" name="Google Shape;753;p39"/>
            <p:cNvSpPr/>
            <p:nvPr/>
          </p:nvSpPr>
          <p:spPr>
            <a:xfrm>
              <a:off x="491760" y="216540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54" name="Google Shape;754;p39"/>
            <p:cNvSpPr/>
            <p:nvPr/>
          </p:nvSpPr>
          <p:spPr>
            <a:xfrm>
              <a:off x="1105560" y="2720160"/>
              <a:ext cx="5771160" cy="148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Si quieres profundizar, te invitamos a visitar el sitio de </a:t>
              </a:r>
              <a:r>
                <a:rPr lang="es-CL" sz="16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esta actividad te sugerimos:</a:t>
              </a:r>
              <a:endParaRPr sz="1600" b="0" i="0" u="none" strike="noStrike" cap="none">
                <a:latin typeface="Arial"/>
                <a:ea typeface="Arial"/>
                <a:cs typeface="Arial"/>
                <a:sym typeface="Arial"/>
              </a:endParaRPr>
            </a:p>
            <a:p>
              <a:pPr marL="353880" marR="0" lvl="1" indent="-353520" algn="l" rtl="0">
                <a:lnSpc>
                  <a:spcPct val="90000"/>
                </a:lnSpc>
                <a:spcBef>
                  <a:spcPts val="1298"/>
                </a:spcBef>
                <a:spcAft>
                  <a:spcPts val="0"/>
                </a:spcAft>
                <a:buClr>
                  <a:srgbClr val="000000"/>
                </a:buClr>
                <a:buSzPts val="1600"/>
                <a:buFont typeface="Noto Sans Symbols"/>
                <a:buChar char="✔"/>
              </a:pPr>
              <a:r>
                <a:rPr lang="es-CL" sz="1600" b="1" i="0" u="none" strike="noStrike" cap="none">
                  <a:solidFill>
                    <a:srgbClr val="29754D"/>
                  </a:solidFill>
                  <a:latin typeface="Calibri"/>
                  <a:ea typeface="Calibri"/>
                  <a:cs typeface="Calibri"/>
                  <a:sym typeface="Calibri"/>
                </a:rPr>
                <a:t>Kit de Construcción de circuitos CD</a:t>
              </a:r>
              <a:endParaRPr sz="1600" b="0" i="0" u="none" strike="noStrike" cap="none">
                <a:latin typeface="Arial"/>
                <a:ea typeface="Arial"/>
                <a:cs typeface="Arial"/>
                <a:sym typeface="Arial"/>
              </a:endParaRPr>
            </a:p>
          </p:txBody>
        </p:sp>
      </p:grpSp>
      <p:sp>
        <p:nvSpPr>
          <p:cNvPr id="755" name="Google Shape;755;p39"/>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756" name="Google Shape;756;p39"/>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757" name="Google Shape;757;p39"/>
          <p:cNvGrpSpPr/>
          <p:nvPr/>
        </p:nvGrpSpPr>
        <p:grpSpPr>
          <a:xfrm>
            <a:off x="5067000" y="3464640"/>
            <a:ext cx="4439520" cy="4205880"/>
            <a:chOff x="5067000" y="3464640"/>
            <a:chExt cx="4439520" cy="4205880"/>
          </a:xfrm>
        </p:grpSpPr>
        <p:pic>
          <p:nvPicPr>
            <p:cNvPr id="758" name="Google Shape;758;p39"/>
            <p:cNvPicPr preferRelativeResize="0"/>
            <p:nvPr/>
          </p:nvPicPr>
          <p:blipFill rotWithShape="1">
            <a:blip r:embed="rId4">
              <a:alphaModFix/>
            </a:blip>
            <a:srcRect/>
            <a:stretch/>
          </p:blipFill>
          <p:spPr>
            <a:xfrm>
              <a:off x="5067000" y="3464640"/>
              <a:ext cx="4439520" cy="4205880"/>
            </a:xfrm>
            <a:prstGeom prst="rect">
              <a:avLst/>
            </a:prstGeom>
            <a:noFill/>
            <a:ln>
              <a:noFill/>
            </a:ln>
          </p:spPr>
        </p:pic>
        <p:pic>
          <p:nvPicPr>
            <p:cNvPr id="759" name="Google Shape;759;p39"/>
            <p:cNvPicPr preferRelativeResize="0"/>
            <p:nvPr/>
          </p:nvPicPr>
          <p:blipFill rotWithShape="1">
            <a:blip r:embed="rId5">
              <a:alphaModFix/>
            </a:blip>
            <a:srcRect/>
            <a:stretch/>
          </p:blipFill>
          <p:spPr>
            <a:xfrm>
              <a:off x="6528600" y="3826440"/>
              <a:ext cx="1497600" cy="63036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p:nvPr/>
        </p:nvSpPr>
        <p:spPr>
          <a:xfrm>
            <a:off x="4077000" y="1308960"/>
            <a:ext cx="4273560" cy="11901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INTRODUCCIÓN A SISTEMAS ELECTRÓNICOS DE POTENCIA 2</a:t>
            </a:r>
            <a:endParaRPr sz="2000" b="0" i="0" u="none" strike="noStrike" cap="none">
              <a:latin typeface="Arial"/>
              <a:ea typeface="Arial"/>
              <a:cs typeface="Arial"/>
              <a:sym typeface="Arial"/>
            </a:endParaRPr>
          </a:p>
        </p:txBody>
      </p:sp>
      <p:sp>
        <p:nvSpPr>
          <p:cNvPr id="388" name="Google Shape;388;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89" name="Google Shape;389;p4"/>
          <p:cNvPicPr preferRelativeResize="0"/>
          <p:nvPr/>
        </p:nvPicPr>
        <p:blipFill rotWithShape="1">
          <a:blip r:embed="rId3">
            <a:alphaModFix/>
          </a:blip>
          <a:srcRect/>
          <a:stretch/>
        </p:blipFill>
        <p:spPr>
          <a:xfrm>
            <a:off x="1814760" y="2347920"/>
            <a:ext cx="3018600" cy="4406400"/>
          </a:xfrm>
          <a:prstGeom prst="rect">
            <a:avLst/>
          </a:prstGeom>
          <a:noFill/>
          <a:ln>
            <a:noFill/>
          </a:ln>
        </p:spPr>
      </p:pic>
      <p:grpSp>
        <p:nvGrpSpPr>
          <p:cNvPr id="390" name="Google Shape;390;p4"/>
          <p:cNvGrpSpPr/>
          <p:nvPr/>
        </p:nvGrpSpPr>
        <p:grpSpPr>
          <a:xfrm>
            <a:off x="5137200" y="3150000"/>
            <a:ext cx="2767680" cy="2367360"/>
            <a:chOff x="5137200" y="3150000"/>
            <a:chExt cx="2767680" cy="2367360"/>
          </a:xfrm>
        </p:grpSpPr>
        <p:sp>
          <p:nvSpPr>
            <p:cNvPr id="391" name="Google Shape;391;p4"/>
            <p:cNvSpPr/>
            <p:nvPr/>
          </p:nvSpPr>
          <p:spPr>
            <a:xfrm>
              <a:off x="5281200" y="3150000"/>
              <a:ext cx="2623680" cy="2367360"/>
            </a:xfrm>
            <a:prstGeom prst="roundRect">
              <a:avLst>
                <a:gd name="adj" fmla="val 538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2" name="Google Shape;392;p4"/>
            <p:cNvSpPr/>
            <p:nvPr/>
          </p:nvSpPr>
          <p:spPr>
            <a:xfrm>
              <a:off x="5555520" y="3400920"/>
              <a:ext cx="203184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Convertidores CA-CC</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Convertidores CA-CA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Convertidores CC-CC</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Convertidores CC-CA</a:t>
              </a:r>
              <a:endParaRPr sz="1600" b="0" i="0" u="none" strike="noStrike" cap="none">
                <a:latin typeface="Arial"/>
                <a:ea typeface="Arial"/>
                <a:cs typeface="Arial"/>
                <a:sym typeface="Arial"/>
              </a:endParaRPr>
            </a:p>
          </p:txBody>
        </p:sp>
        <p:grpSp>
          <p:nvGrpSpPr>
            <p:cNvPr id="393" name="Google Shape;393;p4"/>
            <p:cNvGrpSpPr/>
            <p:nvPr/>
          </p:nvGrpSpPr>
          <p:grpSpPr>
            <a:xfrm>
              <a:off x="5137200" y="3423240"/>
              <a:ext cx="284760" cy="299520"/>
              <a:chOff x="5137200" y="3423240"/>
              <a:chExt cx="284760" cy="299520"/>
            </a:xfrm>
          </p:grpSpPr>
          <p:sp>
            <p:nvSpPr>
              <p:cNvPr id="394" name="Google Shape;394;p4"/>
              <p:cNvSpPr/>
              <p:nvPr/>
            </p:nvSpPr>
            <p:spPr>
              <a:xfrm>
                <a:off x="5157360" y="34513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5137200" y="34232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6" name="Google Shape;396;p4"/>
            <p:cNvGrpSpPr/>
            <p:nvPr/>
          </p:nvGrpSpPr>
          <p:grpSpPr>
            <a:xfrm>
              <a:off x="5137200" y="3911760"/>
              <a:ext cx="284760" cy="299520"/>
              <a:chOff x="5137200" y="3911760"/>
              <a:chExt cx="284760" cy="299520"/>
            </a:xfrm>
          </p:grpSpPr>
          <p:sp>
            <p:nvSpPr>
              <p:cNvPr id="397" name="Google Shape;397;p4"/>
              <p:cNvSpPr/>
              <p:nvPr/>
            </p:nvSpPr>
            <p:spPr>
              <a:xfrm>
                <a:off x="5157360" y="39398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5137200" y="391176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grpSp>
          <p:nvGrpSpPr>
            <p:cNvPr id="399" name="Google Shape;399;p4"/>
            <p:cNvGrpSpPr/>
            <p:nvPr/>
          </p:nvGrpSpPr>
          <p:grpSpPr>
            <a:xfrm>
              <a:off x="5137200" y="4392000"/>
              <a:ext cx="284760" cy="299520"/>
              <a:chOff x="5137200" y="4392000"/>
              <a:chExt cx="284760" cy="299520"/>
            </a:xfrm>
          </p:grpSpPr>
          <p:sp>
            <p:nvSpPr>
              <p:cNvPr id="400" name="Google Shape;400;p4"/>
              <p:cNvSpPr/>
              <p:nvPr/>
            </p:nvSpPr>
            <p:spPr>
              <a:xfrm>
                <a:off x="5157360" y="442008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5137200" y="439200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3</a:t>
                </a:r>
                <a:endParaRPr sz="1800" b="0" i="0" u="none" strike="noStrike" cap="none">
                  <a:latin typeface="Arial"/>
                  <a:ea typeface="Arial"/>
                  <a:cs typeface="Arial"/>
                  <a:sym typeface="Arial"/>
                </a:endParaRPr>
              </a:p>
            </p:txBody>
          </p:sp>
        </p:grpSp>
        <p:grpSp>
          <p:nvGrpSpPr>
            <p:cNvPr id="402" name="Google Shape;402;p4"/>
            <p:cNvGrpSpPr/>
            <p:nvPr/>
          </p:nvGrpSpPr>
          <p:grpSpPr>
            <a:xfrm>
              <a:off x="5137200" y="4889520"/>
              <a:ext cx="284760" cy="299160"/>
              <a:chOff x="5137200" y="4889520"/>
              <a:chExt cx="284760" cy="299160"/>
            </a:xfrm>
          </p:grpSpPr>
          <p:sp>
            <p:nvSpPr>
              <p:cNvPr id="403" name="Google Shape;403;p4"/>
              <p:cNvSpPr/>
              <p:nvPr/>
            </p:nvSpPr>
            <p:spPr>
              <a:xfrm>
                <a:off x="5157360" y="49172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137200" y="48895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4</a:t>
                </a:r>
                <a:endParaRPr sz="1800" b="0" i="0" u="none" strike="noStrike" cap="none">
                  <a:latin typeface="Arial"/>
                  <a:ea typeface="Arial"/>
                  <a:cs typeface="Arial"/>
                  <a:sym typeface="Arial"/>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0"/>
          <p:cNvSpPr/>
          <p:nvPr/>
        </p:nvSpPr>
        <p:spPr>
          <a:xfrm>
            <a:off x="562320" y="4457160"/>
            <a:ext cx="8478000" cy="2199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65" name="Google Shape;765;p40"/>
          <p:cNvPicPr preferRelativeResize="0"/>
          <p:nvPr/>
        </p:nvPicPr>
        <p:blipFill rotWithShape="1">
          <a:blip r:embed="rId3">
            <a:alphaModFix/>
          </a:blip>
          <a:srcRect/>
          <a:stretch/>
        </p:blipFill>
        <p:spPr>
          <a:xfrm>
            <a:off x="8620560" y="4231800"/>
            <a:ext cx="482760" cy="460440"/>
          </a:xfrm>
          <a:prstGeom prst="rect">
            <a:avLst/>
          </a:prstGeom>
          <a:noFill/>
          <a:ln>
            <a:noFill/>
          </a:ln>
        </p:spPr>
      </p:pic>
      <p:sp>
        <p:nvSpPr>
          <p:cNvPr id="766" name="Google Shape;766;p40"/>
          <p:cNvSpPr/>
          <p:nvPr/>
        </p:nvSpPr>
        <p:spPr>
          <a:xfrm>
            <a:off x="562320" y="2320560"/>
            <a:ext cx="8478000" cy="1911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67" name="Google Shape;767;p40"/>
          <p:cNvPicPr preferRelativeResize="0"/>
          <p:nvPr/>
        </p:nvPicPr>
        <p:blipFill rotWithShape="1">
          <a:blip r:embed="rId3">
            <a:alphaModFix/>
          </a:blip>
          <a:srcRect/>
          <a:stretch/>
        </p:blipFill>
        <p:spPr>
          <a:xfrm>
            <a:off x="8620560" y="2095200"/>
            <a:ext cx="482760" cy="460440"/>
          </a:xfrm>
          <a:prstGeom prst="rect">
            <a:avLst/>
          </a:prstGeom>
          <a:noFill/>
          <a:ln>
            <a:noFill/>
          </a:ln>
        </p:spPr>
      </p:pic>
      <p:sp>
        <p:nvSpPr>
          <p:cNvPr id="768" name="Google Shape;768;p40"/>
          <p:cNvSpPr/>
          <p:nvPr/>
        </p:nvSpPr>
        <p:spPr>
          <a:xfrm>
            <a:off x="915120" y="2649240"/>
            <a:ext cx="77724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sz="1600" b="0" i="0" u="none" strike="noStrike" cap="none">
              <a:latin typeface="Arial"/>
              <a:ea typeface="Arial"/>
              <a:cs typeface="Arial"/>
              <a:sym typeface="Arial"/>
            </a:endParaRPr>
          </a:p>
        </p:txBody>
      </p:sp>
      <p:sp>
        <p:nvSpPr>
          <p:cNvPr id="769" name="Google Shape;769;p40"/>
          <p:cNvSpPr/>
          <p:nvPr/>
        </p:nvSpPr>
        <p:spPr>
          <a:xfrm>
            <a:off x="915120" y="4771440"/>
            <a:ext cx="770508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usuarios que no estén registrados, deben completar los datos en el siguiente formulario: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FORMULARIO DE INSCRIPCIÓN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lo hagan, reciben un correo electrónico con los datos de acceso a la plataforma, que está en el siguiente link:</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770" name="Google Shape;770;p40"/>
          <p:cNvPicPr preferRelativeResize="0"/>
          <p:nvPr/>
        </p:nvPicPr>
        <p:blipFill rotWithShape="1">
          <a:blip r:embed="rId6">
            <a:alphaModFix/>
          </a:blip>
          <a:srcRect/>
          <a:stretch/>
        </p:blipFill>
        <p:spPr>
          <a:xfrm>
            <a:off x="562320" y="1119960"/>
            <a:ext cx="2422440" cy="102024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41"/>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776" name="Google Shape;776;p41"/>
          <p:cNvGrpSpPr/>
          <p:nvPr/>
        </p:nvGrpSpPr>
        <p:grpSpPr>
          <a:xfrm>
            <a:off x="2035440" y="2912040"/>
            <a:ext cx="6999480" cy="2696040"/>
            <a:chOff x="2035440" y="2912040"/>
            <a:chExt cx="6999480" cy="2696040"/>
          </a:xfrm>
        </p:grpSpPr>
        <p:sp>
          <p:nvSpPr>
            <p:cNvPr id="777" name="Google Shape;777;p41"/>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78" name="Google Shape;778;p41"/>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INTRODUCCIÓN A SISTEMAS </a:t>
              </a:r>
              <a:r>
                <a:rPr lang="es-CL" sz="2000" b="1" i="0" u="none" strike="noStrike" cap="none">
                  <a:solidFill>
                    <a:srgbClr val="29754D"/>
                  </a:solidFill>
                  <a:latin typeface="Calibri"/>
                  <a:ea typeface="Calibri"/>
                  <a:cs typeface="Calibri"/>
                  <a:sym typeface="Calibri"/>
                </a:rPr>
                <a:t>ELECTRÓNICOS DE POTENCIA 2</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779" name="Google Shape;779;p41"/>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780" name="Google Shape;780;p41"/>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3</a:t>
            </a:r>
            <a:endParaRPr sz="5000" b="0" i="0" u="none" strike="noStrike" cap="none">
              <a:latin typeface="Arial"/>
              <a:ea typeface="Arial"/>
              <a:cs typeface="Arial"/>
              <a:sym typeface="Arial"/>
            </a:endParaRPr>
          </a:p>
        </p:txBody>
      </p:sp>
      <p:pic>
        <p:nvPicPr>
          <p:cNvPr id="781" name="Google Shape;781;p41"/>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782" name="Google Shape;782;p41"/>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783" name="Google Shape;783;p41"/>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88" name="Google Shape;788;p42"/>
          <p:cNvGrpSpPr/>
          <p:nvPr/>
        </p:nvGrpSpPr>
        <p:grpSpPr>
          <a:xfrm>
            <a:off x="25020" y="2705664"/>
            <a:ext cx="5834340" cy="1155793"/>
            <a:chOff x="25020" y="2705664"/>
            <a:chExt cx="5834340" cy="1155793"/>
          </a:xfrm>
        </p:grpSpPr>
        <p:sp>
          <p:nvSpPr>
            <p:cNvPr id="789" name="Google Shape;789;p42"/>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790" name="Google Shape;790;p42"/>
            <p:cNvGrpSpPr/>
            <p:nvPr/>
          </p:nvGrpSpPr>
          <p:grpSpPr>
            <a:xfrm>
              <a:off x="25020" y="2705664"/>
              <a:ext cx="1192129" cy="1155793"/>
              <a:chOff x="25020" y="2705664"/>
              <a:chExt cx="1192129" cy="1155793"/>
            </a:xfrm>
          </p:grpSpPr>
          <p:sp>
            <p:nvSpPr>
              <p:cNvPr id="791" name="Google Shape;791;p42"/>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2" name="Google Shape;792;p42"/>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793" name="Google Shape;793;p42"/>
          <p:cNvGrpSpPr/>
          <p:nvPr/>
        </p:nvGrpSpPr>
        <p:grpSpPr>
          <a:xfrm>
            <a:off x="25020" y="5827140"/>
            <a:ext cx="5832900" cy="782640"/>
            <a:chOff x="25020" y="5827140"/>
            <a:chExt cx="5832900" cy="782640"/>
          </a:xfrm>
        </p:grpSpPr>
        <p:grpSp>
          <p:nvGrpSpPr>
            <p:cNvPr id="794" name="Google Shape;794;p42"/>
            <p:cNvGrpSpPr/>
            <p:nvPr/>
          </p:nvGrpSpPr>
          <p:grpSpPr>
            <a:xfrm>
              <a:off x="25020" y="5827140"/>
              <a:ext cx="1135080" cy="782640"/>
              <a:chOff x="25020" y="5827140"/>
              <a:chExt cx="1135080" cy="782640"/>
            </a:xfrm>
          </p:grpSpPr>
          <p:sp>
            <p:nvSpPr>
              <p:cNvPr id="795" name="Google Shape;795;p42"/>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6" name="Google Shape;796;p42"/>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797" name="Google Shape;797;p42"/>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798" name="Google Shape;798;p42"/>
          <p:cNvGrpSpPr/>
          <p:nvPr/>
        </p:nvGrpSpPr>
        <p:grpSpPr>
          <a:xfrm>
            <a:off x="-4500" y="1887300"/>
            <a:ext cx="9305640" cy="782640"/>
            <a:chOff x="-4500" y="1887300"/>
            <a:chExt cx="9305640" cy="782640"/>
          </a:xfrm>
        </p:grpSpPr>
        <p:sp>
          <p:nvSpPr>
            <p:cNvPr id="799" name="Google Shape;799;p42"/>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801" name="Google Shape;801;p42"/>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802" name="Google Shape;802;p42"/>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803" name="Google Shape;803;p42"/>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804" name="Google Shape;804;p42"/>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805" name="Google Shape;805;p42"/>
          <p:cNvGrpSpPr/>
          <p:nvPr/>
        </p:nvGrpSpPr>
        <p:grpSpPr>
          <a:xfrm>
            <a:off x="25020" y="4845780"/>
            <a:ext cx="5763780" cy="782640"/>
            <a:chOff x="25020" y="4845780"/>
            <a:chExt cx="5763780" cy="782640"/>
          </a:xfrm>
        </p:grpSpPr>
        <p:sp>
          <p:nvSpPr>
            <p:cNvPr id="806" name="Google Shape;806;p42"/>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807" name="Google Shape;807;p42"/>
            <p:cNvGrpSpPr/>
            <p:nvPr/>
          </p:nvGrpSpPr>
          <p:grpSpPr>
            <a:xfrm>
              <a:off x="25020" y="4845780"/>
              <a:ext cx="1135080" cy="782640"/>
              <a:chOff x="25020" y="4845780"/>
              <a:chExt cx="1135080" cy="782640"/>
            </a:xfrm>
          </p:grpSpPr>
          <p:sp>
            <p:nvSpPr>
              <p:cNvPr id="808" name="Google Shape;808;p42"/>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9" name="Google Shape;809;p42"/>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810" name="Google Shape;810;p42"/>
          <p:cNvGrpSpPr/>
          <p:nvPr/>
        </p:nvGrpSpPr>
        <p:grpSpPr>
          <a:xfrm>
            <a:off x="25020" y="3864780"/>
            <a:ext cx="6503220" cy="782640"/>
            <a:chOff x="25020" y="3864780"/>
            <a:chExt cx="6503220" cy="782640"/>
          </a:xfrm>
        </p:grpSpPr>
        <p:sp>
          <p:nvSpPr>
            <p:cNvPr id="811" name="Google Shape;811;p42"/>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812" name="Google Shape;812;p42"/>
            <p:cNvGrpSpPr/>
            <p:nvPr/>
          </p:nvGrpSpPr>
          <p:grpSpPr>
            <a:xfrm>
              <a:off x="25020" y="3864780"/>
              <a:ext cx="1135080" cy="782640"/>
              <a:chOff x="25020" y="3864780"/>
              <a:chExt cx="1135080" cy="782640"/>
            </a:xfrm>
          </p:grpSpPr>
          <p:sp>
            <p:nvSpPr>
              <p:cNvPr id="813" name="Google Shape;813;p42"/>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4" name="Google Shape;814;p42"/>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815" name="Google Shape;815;p42"/>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816" name="Google Shape;816;p42"/>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817" name="Google Shape;817;p42"/>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43"/>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23" name="Google Shape;823;p43"/>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825" name="Google Shape;825;p43"/>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26" name="Google Shape;826;p43"/>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INTRODUCCIÓN A SISTEMAS </a:t>
            </a:r>
            <a:r>
              <a:rPr lang="es-CL" sz="2000" b="1" i="0" u="none" strike="noStrike" cap="none">
                <a:solidFill>
                  <a:srgbClr val="29754D"/>
                </a:solidFill>
                <a:latin typeface="Calibri"/>
                <a:ea typeface="Calibri"/>
                <a:cs typeface="Calibri"/>
                <a:sym typeface="Calibri"/>
              </a:rPr>
              <a:t>ELECTRÓNICOS </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000" b="1" i="0" u="none" strike="noStrike" cap="none">
                <a:solidFill>
                  <a:srgbClr val="29754D"/>
                </a:solidFill>
                <a:latin typeface="Calibri"/>
                <a:ea typeface="Calibri"/>
                <a:cs typeface="Calibri"/>
                <a:sym typeface="Calibri"/>
              </a:rPr>
              <a:t>DE POTENCIA 2</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827" name="Google Shape;827;p43"/>
          <p:cNvPicPr preferRelativeResize="0"/>
          <p:nvPr/>
        </p:nvPicPr>
        <p:blipFill rotWithShape="1">
          <a:blip r:embed="rId3">
            <a:alphaModFix/>
          </a:blip>
          <a:srcRect/>
          <a:stretch/>
        </p:blipFill>
        <p:spPr>
          <a:xfrm>
            <a:off x="3210840" y="4158000"/>
            <a:ext cx="673920" cy="604440"/>
          </a:xfrm>
          <a:prstGeom prst="rect">
            <a:avLst/>
          </a:prstGeom>
          <a:noFill/>
          <a:ln>
            <a:noFill/>
          </a:ln>
        </p:spPr>
      </p:pic>
      <p:pic>
        <p:nvPicPr>
          <p:cNvPr id="828" name="Google Shape;828;p43"/>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0" name="Google Shape;410;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11" name="Google Shape;411;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INTRODUCCIÓN A SISTEMAS </a:t>
            </a:r>
            <a:r>
              <a:rPr lang="es-CL" sz="2000" b="1" i="0" u="none" strike="noStrike" cap="none">
                <a:solidFill>
                  <a:srgbClr val="29754D"/>
                </a:solidFill>
                <a:latin typeface="Calibri"/>
                <a:ea typeface="Calibri"/>
                <a:cs typeface="Calibri"/>
                <a:sym typeface="Calibri"/>
              </a:rPr>
              <a:t>ELECTRÓNICOS DE POTENCIA 2</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12" name="Google Shape;412;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3" name="Google Shape;413;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3</a:t>
            </a:r>
            <a:endParaRPr sz="5000" b="0" i="0" u="none" strike="noStrike" cap="none">
              <a:latin typeface="Arial"/>
              <a:ea typeface="Arial"/>
              <a:cs typeface="Arial"/>
              <a:sym typeface="Arial"/>
            </a:endParaRPr>
          </a:p>
        </p:txBody>
      </p:sp>
      <p:pic>
        <p:nvPicPr>
          <p:cNvPr id="414" name="Google Shape;414;p5" descr="/Users/ivangonzalez/Desktop/IVAN G 2020/2020/DUOC/ARTES/OVNI-01.png"/>
          <p:cNvPicPr preferRelativeResize="0"/>
          <p:nvPr/>
        </p:nvPicPr>
        <p:blipFill rotWithShape="1">
          <a:blip r:embed="rId3">
            <a:alphaModFix/>
          </a:blip>
          <a:srcRect/>
          <a:stretch/>
        </p:blipFill>
        <p:spPr>
          <a:xfrm>
            <a:off x="5775840" y="3873240"/>
            <a:ext cx="3370680" cy="347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0" name="Google Shape;420;p6"/>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dirty="0">
                <a:solidFill>
                  <a:srgbClr val="C73E32"/>
                </a:solidFill>
                <a:latin typeface="Calibri"/>
                <a:ea typeface="Calibri"/>
                <a:cs typeface="Calibri"/>
                <a:sym typeface="Calibri"/>
              </a:rPr>
              <a:t>A continuación, veamos el siguiente video:</a:t>
            </a:r>
            <a:endParaRPr sz="1800" b="0" i="0" u="none" strike="noStrike" cap="none" dirty="0">
              <a:latin typeface="Arial"/>
              <a:ea typeface="Arial"/>
              <a:cs typeface="Arial"/>
              <a:sym typeface="Arial"/>
            </a:endParaRPr>
          </a:p>
        </p:txBody>
      </p:sp>
      <p:pic>
        <p:nvPicPr>
          <p:cNvPr id="422" name="Google Shape;422;p6">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423" name="Google Shape;423;p6"/>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grpSp>
        <p:nvGrpSpPr>
          <p:cNvPr id="429" name="Google Shape;429;p7"/>
          <p:cNvGrpSpPr/>
          <p:nvPr/>
        </p:nvGrpSpPr>
        <p:grpSpPr>
          <a:xfrm>
            <a:off x="1962720" y="2383920"/>
            <a:ext cx="5794200" cy="2210400"/>
            <a:chOff x="1962720" y="2383920"/>
            <a:chExt cx="5794200" cy="2210400"/>
          </a:xfrm>
        </p:grpSpPr>
        <p:sp>
          <p:nvSpPr>
            <p:cNvPr id="430" name="Google Shape;430;p7"/>
            <p:cNvSpPr/>
            <p:nvPr/>
          </p:nvSpPr>
          <p:spPr>
            <a:xfrm>
              <a:off x="1962720" y="2608920"/>
              <a:ext cx="5711760" cy="19854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1" name="Google Shape;431;p7"/>
            <p:cNvSpPr/>
            <p:nvPr/>
          </p:nvSpPr>
          <p:spPr>
            <a:xfrm>
              <a:off x="2396520" y="287100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convertidores CA/CC o también conocidos como rectificadores transforman corriente alterna, monofásica o trifásica, en corriente continua. Una aplicación muy utilizada de estos dispositivos se encuentran en los cargadores de la batería del celular.</a:t>
              </a:r>
              <a:endParaRPr sz="1600" b="0" i="0" u="none" strike="noStrike" cap="none">
                <a:latin typeface="Arial"/>
                <a:ea typeface="Arial"/>
                <a:cs typeface="Arial"/>
                <a:sym typeface="Arial"/>
              </a:endParaRPr>
            </a:p>
          </p:txBody>
        </p:sp>
        <p:pic>
          <p:nvPicPr>
            <p:cNvPr id="432" name="Google Shape;432;p7"/>
            <p:cNvPicPr preferRelativeResize="0"/>
            <p:nvPr/>
          </p:nvPicPr>
          <p:blipFill rotWithShape="1">
            <a:blip r:embed="rId3">
              <a:alphaModFix/>
            </a:blip>
            <a:srcRect/>
            <a:stretch/>
          </p:blipFill>
          <p:spPr>
            <a:xfrm>
              <a:off x="7274160" y="2383920"/>
              <a:ext cx="482760" cy="46044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38" name="Google Shape;438;p8"/>
          <p:cNvSpPr/>
          <p:nvPr/>
        </p:nvSpPr>
        <p:spPr>
          <a:xfrm>
            <a:off x="1512720" y="2871000"/>
            <a:ext cx="7095240" cy="3067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9" name="Google Shape;439;p8"/>
          <p:cNvSpPr/>
          <p:nvPr/>
        </p:nvSpPr>
        <p:spPr>
          <a:xfrm>
            <a:off x="1848960" y="3133080"/>
            <a:ext cx="6348600" cy="25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Desde el punto de vista de los accionamientos, presentan una importancia fundamental, ya que se utilizan de forma general en las máquinas siguientes: </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En el caso de los generadores síncronos, es necesario contar con una corriente continua para la excitación de la máquina.</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El control, tanto escalar como vectorial de velocidad en la máquina asíncrona se realiza mediante algún tipo de convertidor cc/ca que necesita como fuente de alimentación una tensión continua.</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Otra aplicación de este tipo de convertidores es el frenado de los motores asíncronos.</a:t>
            </a:r>
            <a:endParaRPr sz="1600" b="0" i="0" u="none" strike="noStrike" cap="none">
              <a:latin typeface="Arial"/>
              <a:ea typeface="Arial"/>
              <a:cs typeface="Arial"/>
              <a:sym typeface="Arial"/>
            </a:endParaRPr>
          </a:p>
        </p:txBody>
      </p:sp>
      <p:pic>
        <p:nvPicPr>
          <p:cNvPr id="440" name="Google Shape;440;p8"/>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CONVERTIDORES </a:t>
            </a:r>
            <a:r>
              <a:rPr lang="es-CL" sz="2800" b="0" i="0" u="none" strike="noStrike" cap="none">
                <a:solidFill>
                  <a:srgbClr val="C73E32"/>
                </a:solidFill>
                <a:latin typeface="Calibri"/>
                <a:ea typeface="Calibri"/>
                <a:cs typeface="Calibri"/>
                <a:sym typeface="Calibri"/>
              </a:rPr>
              <a:t>CA-CC</a:t>
            </a:r>
            <a:endParaRPr sz="2800" b="0" i="0" u="none" strike="noStrike" cap="none">
              <a:latin typeface="Arial"/>
              <a:ea typeface="Arial"/>
              <a:cs typeface="Arial"/>
              <a:sym typeface="Arial"/>
            </a:endParaRPr>
          </a:p>
        </p:txBody>
      </p:sp>
      <p:sp>
        <p:nvSpPr>
          <p:cNvPr id="446" name="Google Shape;446;p9"/>
          <p:cNvSpPr/>
          <p:nvPr/>
        </p:nvSpPr>
        <p:spPr>
          <a:xfrm>
            <a:off x="857520" y="3767040"/>
            <a:ext cx="8034480" cy="273240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7" name="Google Shape;447;p9"/>
          <p:cNvSpPr/>
          <p:nvPr/>
        </p:nvSpPr>
        <p:spPr>
          <a:xfrm>
            <a:off x="753120" y="221580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distintas formas de construir un circuito rectificador. Tenemos por ejemplo:</a:t>
            </a:r>
            <a:endParaRPr sz="1600" b="0" i="0" u="none" strike="noStrike" cap="none">
              <a:latin typeface="Arial"/>
              <a:ea typeface="Arial"/>
              <a:cs typeface="Arial"/>
              <a:sym typeface="Arial"/>
            </a:endParaRPr>
          </a:p>
        </p:txBody>
      </p:sp>
      <p:pic>
        <p:nvPicPr>
          <p:cNvPr id="448" name="Google Shape;448;p9"/>
          <p:cNvPicPr preferRelativeResize="0"/>
          <p:nvPr/>
        </p:nvPicPr>
        <p:blipFill rotWithShape="1">
          <a:blip r:embed="rId3">
            <a:alphaModFix/>
          </a:blip>
          <a:srcRect/>
          <a:stretch/>
        </p:blipFill>
        <p:spPr>
          <a:xfrm>
            <a:off x="1259640" y="4020840"/>
            <a:ext cx="7200360" cy="2269800"/>
          </a:xfrm>
          <a:prstGeom prst="rect">
            <a:avLst/>
          </a:prstGeom>
          <a:noFill/>
          <a:ln>
            <a:noFill/>
          </a:ln>
        </p:spPr>
      </p:pic>
      <p:sp>
        <p:nvSpPr>
          <p:cNvPr id="449" name="Google Shape;449;p9"/>
          <p:cNvSpPr/>
          <p:nvPr/>
        </p:nvSpPr>
        <p:spPr>
          <a:xfrm>
            <a:off x="768240" y="3270960"/>
            <a:ext cx="254484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RECTIFICADOR DE MEDIA ONDA</a:t>
            </a:r>
            <a:endParaRPr sz="14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2039</Words>
  <Application>Microsoft Office PowerPoint</Application>
  <PresentationFormat>Personalizado</PresentationFormat>
  <Paragraphs>213</Paragraphs>
  <Slides>43</Slides>
  <Notes>43</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43</vt:i4>
      </vt:variant>
    </vt:vector>
  </HeadingPairs>
  <TitlesOfParts>
    <vt:vector size="53" baseType="lpstr">
      <vt:lpstr>Arial</vt:lpstr>
      <vt:lpstr>Calibri</vt:lpstr>
      <vt:lpstr>Noto Sans Symbols</vt:lpstr>
      <vt:lpstr>Trebuchet MS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2021-02-18T22:13:59Z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40</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43</vt:i4>
  </property>
</Properties>
</file>