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guide id="3" orient="horz" pos="560">
          <p15:clr>
            <a:srgbClr val="000000"/>
          </p15:clr>
        </p15:guide>
        <p15:guide id="4">
          <p15:clr>
            <a:srgbClr val="000000"/>
          </p15:clr>
        </p15:guide>
      </p15:sldGuideLst>
    </p:ext>
    <p:ext uri="http://customooxmlschemas.google.com/">
      <go:slidesCustomData xmlns:go="http://customooxmlschemas.google.com/" r:id="rId41" roundtripDataSignature="AMtx7miT49HRwKKXDk65Gs5w74Zw1meW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 pos="560" orient="horz"/>
        <p:guide/>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5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5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5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6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6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6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6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6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7" name="Google Shape;467;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0" name="Google Shape;480;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2" name="Google Shape;512;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8521706" y="6387272"/>
            <a:ext cx="830659" cy="756000"/>
          </a:xfrm>
          <a:prstGeom prst="rect">
            <a:avLst/>
          </a:prstGeom>
          <a:noFill/>
          <a:ln>
            <a:noFill/>
          </a:ln>
        </p:spPr>
      </p:pic>
      <p:sp>
        <p:nvSpPr>
          <p:cNvPr id="10" name="Google Shape;10;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pic>
        <p:nvPicPr>
          <p:cNvPr id="17" name="Google Shape;17;p24"/>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18" name="Google Shape;18;p24"/>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27"/>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4" name="Google Shape;24;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25" name="Google Shape;25;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26" name="Google Shape;26;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33" name="Google Shape;33;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34" name="Google Shape;34;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5" name="Google Shape;35;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2" name="Google Shape;42;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43" name="Google Shape;43;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44" name="Google Shape;44;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1" name="Google Shape;51;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52" name="Google Shape;52;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53" name="Google Shape;53;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4" name="Shape 54"/>
        <p:cNvGrpSpPr/>
        <p:nvPr/>
      </p:nvGrpSpPr>
      <p:grpSpPr>
        <a:xfrm>
          <a:off x="0" y="0"/>
          <a:ext cx="0" cy="0"/>
          <a:chOff x="0" y="0"/>
          <a:chExt cx="0" cy="0"/>
        </a:xfrm>
      </p:grpSpPr>
      <p:sp>
        <p:nvSpPr>
          <p:cNvPr id="55" name="Google Shape;55;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 name="Google Shape;57;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0" name="Google Shape;60;p30"/>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61" name="Google Shape;61;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3.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2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2.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5.png"/><Relationship Id="rId4" Type="http://schemas.openxmlformats.org/officeDocument/2006/relationships/image" Target="../media/image39.png"/><Relationship Id="rId5"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0.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29.png"/><Relationship Id="rId7" Type="http://schemas.openxmlformats.org/officeDocument/2006/relationships/image" Target="../media/image32.png"/><Relationship Id="rId8"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40.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7" name="Google Shape;67;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RECURSOS HUMANOS </a:t>
            </a:r>
            <a:r>
              <a:rPr b="0" i="0" lang="en-US" sz="1200" u="none" cap="none" strike="noStrike">
                <a:solidFill>
                  <a:srgbClr val="ED6B00"/>
                </a:solidFill>
                <a:latin typeface="Calibri"/>
                <a:ea typeface="Calibri"/>
                <a:cs typeface="Calibri"/>
                <a:sym typeface="Calibri"/>
              </a:rPr>
              <a:t>| NIVEL 4° MEDIO</a:t>
            </a:r>
            <a:endParaRPr b="0" i="0" sz="1200" u="none" cap="none" strike="noStrike">
              <a:solidFill>
                <a:srgbClr val="ED6B00"/>
              </a:solidFill>
              <a:latin typeface="Calibri"/>
              <a:ea typeface="Calibri"/>
              <a:cs typeface="Calibri"/>
              <a:sym typeface="Calibri"/>
            </a:endParaRPr>
          </a:p>
        </p:txBody>
      </p:sp>
      <p:pic>
        <p:nvPicPr>
          <p:cNvPr descr="PORTADA RRHH M2.png" id="68" name="Google Shape;68;p1"/>
          <p:cNvPicPr preferRelativeResize="0"/>
          <p:nvPr/>
        </p:nvPicPr>
        <p:blipFill rotWithShape="1">
          <a:blip r:embed="rId3">
            <a:alphaModFix/>
          </a:blip>
          <a:srcRect b="0" l="0" r="0" t="-13124"/>
          <a:stretch/>
        </p:blipFill>
        <p:spPr>
          <a:xfrm>
            <a:off x="2672185" y="2565400"/>
            <a:ext cx="5644631" cy="3895724"/>
          </a:xfrm>
          <a:prstGeom prst="rect">
            <a:avLst/>
          </a:prstGeom>
          <a:noFill/>
          <a:ln>
            <a:noFill/>
          </a:ln>
        </p:spPr>
      </p:pic>
      <p:sp>
        <p:nvSpPr>
          <p:cNvPr id="69" name="Google Shape;69;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0" name="Google Shape;70;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1" name="Google Shape;71;p1"/>
          <p:cNvSpPr/>
          <p:nvPr/>
        </p:nvSpPr>
        <p:spPr>
          <a:xfrm>
            <a:off x="2781492" y="2692673"/>
            <a:ext cx="3446501" cy="559340"/>
          </a:xfrm>
          <a:prstGeom prst="roundRect">
            <a:avLst>
              <a:gd fmla="val 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2" name="Google Shape;72;p1"/>
          <p:cNvSpPr txBox="1"/>
          <p:nvPr/>
        </p:nvSpPr>
        <p:spPr>
          <a:xfrm>
            <a:off x="365425" y="2174214"/>
            <a:ext cx="8422975" cy="1357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3500" u="none" cap="none" strike="noStrike">
                <a:solidFill>
                  <a:srgbClr val="ED6B00"/>
                </a:solidFill>
                <a:latin typeface="Calibri"/>
                <a:ea typeface="Calibri"/>
                <a:cs typeface="Calibri"/>
                <a:sym typeface="Calibri"/>
              </a:rPr>
              <a:t>CÁLCULO DE REMUNERACIÓN, FINIQUITOS Y OBLIGACIONES LABORALES</a:t>
            </a:r>
            <a:endParaRPr b="1" i="0" sz="35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500" u="none" cap="none" strike="noStrike">
              <a:solidFill>
                <a:srgbClr val="ED6B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3"/>
          <p:cNvSpPr/>
          <p:nvPr/>
        </p:nvSpPr>
        <p:spPr>
          <a:xfrm>
            <a:off x="473075" y="2095500"/>
            <a:ext cx="7947025" cy="41021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7" name="Google Shape;207;p43"/>
          <p:cNvSpPr/>
          <p:nvPr/>
        </p:nvSpPr>
        <p:spPr>
          <a:xfrm>
            <a:off x="385761" y="1289606"/>
            <a:ext cx="9334501" cy="473206"/>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3300" u="none" cap="none" strike="noStrike">
                <a:solidFill>
                  <a:srgbClr val="ED6B00"/>
                </a:solidFill>
                <a:latin typeface="Calibri"/>
                <a:ea typeface="Calibri"/>
                <a:cs typeface="Calibri"/>
                <a:sym typeface="Calibri"/>
              </a:rPr>
              <a:t>REMUNERACIONES</a:t>
            </a:r>
            <a:r>
              <a:rPr b="1" i="0" lang="en-US" sz="3300" u="none" cap="none" strike="noStrike">
                <a:solidFill>
                  <a:srgbClr val="FF6600"/>
                </a:solidFill>
                <a:latin typeface="Calibri"/>
                <a:ea typeface="Calibri"/>
                <a:cs typeface="Calibri"/>
                <a:sym typeface="Calibri"/>
              </a:rPr>
              <a:t> </a:t>
            </a:r>
            <a:r>
              <a:rPr b="0" i="0" lang="en-US" sz="3300" u="none" cap="none" strike="noStrike">
                <a:solidFill>
                  <a:srgbClr val="A93501"/>
                </a:solidFill>
                <a:latin typeface="Calibri"/>
                <a:ea typeface="Calibri"/>
                <a:cs typeface="Calibri"/>
                <a:sym typeface="Calibri"/>
              </a:rPr>
              <a:t>IMPONIBLE</a:t>
            </a:r>
            <a:endParaRPr b="0" i="0" sz="3300" u="none" cap="none" strike="noStrike">
              <a:solidFill>
                <a:srgbClr val="A93501"/>
              </a:solidFill>
              <a:latin typeface="Calibri"/>
              <a:ea typeface="Calibri"/>
              <a:cs typeface="Calibri"/>
              <a:sym typeface="Calibri"/>
            </a:endParaRPr>
          </a:p>
        </p:txBody>
      </p:sp>
      <p:sp>
        <p:nvSpPr>
          <p:cNvPr id="208" name="Google Shape;208;p43"/>
          <p:cNvSpPr txBox="1"/>
          <p:nvPr/>
        </p:nvSpPr>
        <p:spPr>
          <a:xfrm>
            <a:off x="710968" y="2409505"/>
            <a:ext cx="7429732" cy="8771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700" u="none" cap="none" strike="noStrike">
                <a:solidFill>
                  <a:schemeClr val="dk1"/>
                </a:solidFill>
                <a:latin typeface="Calibri"/>
                <a:ea typeface="Calibri"/>
                <a:cs typeface="Calibri"/>
                <a:sym typeface="Calibri"/>
              </a:rPr>
              <a:t>Partiremos con las remuneraciones más comunes que encontramos en las liquidaciones de sueldo, si bien existen muchos tipos de haberes, y que va de acuerdo con lo pactado en cada contrato y de acuerdo al giro de las empresa.</a:t>
            </a:r>
            <a:endParaRPr/>
          </a:p>
        </p:txBody>
      </p:sp>
      <p:pic>
        <p:nvPicPr>
          <p:cNvPr id="209" name="Google Shape;209;p43"/>
          <p:cNvPicPr preferRelativeResize="0"/>
          <p:nvPr/>
        </p:nvPicPr>
        <p:blipFill rotWithShape="1">
          <a:blip r:embed="rId3">
            <a:alphaModFix/>
          </a:blip>
          <a:srcRect b="0" l="0" r="0" t="0"/>
          <a:stretch/>
        </p:blipFill>
        <p:spPr>
          <a:xfrm>
            <a:off x="4038017" y="3497082"/>
            <a:ext cx="3771554" cy="2370317"/>
          </a:xfrm>
          <a:prstGeom prst="rect">
            <a:avLst/>
          </a:prstGeom>
          <a:noFill/>
          <a:ln>
            <a:noFill/>
          </a:ln>
        </p:spPr>
      </p:pic>
      <p:sp>
        <p:nvSpPr>
          <p:cNvPr id="210" name="Google Shape;210;p43"/>
          <p:cNvSpPr txBox="1"/>
          <p:nvPr/>
        </p:nvSpPr>
        <p:spPr>
          <a:xfrm>
            <a:off x="710968" y="3385424"/>
            <a:ext cx="3048232" cy="23683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700" u="sng" cap="none" strike="noStrike">
                <a:solidFill>
                  <a:srgbClr val="800000"/>
                </a:solidFill>
                <a:latin typeface="Calibri"/>
                <a:ea typeface="Calibri"/>
                <a:cs typeface="Calibri"/>
                <a:sym typeface="Calibri"/>
              </a:rPr>
              <a:t>Veremos</a:t>
            </a:r>
            <a:r>
              <a:rPr b="1" i="0" lang="en-US" sz="1700" u="none" cap="none" strike="noStrike">
                <a:solidFill>
                  <a:srgbClr val="800000"/>
                </a:solidFill>
                <a:latin typeface="Calibri"/>
                <a:ea typeface="Calibri"/>
                <a:cs typeface="Calibri"/>
                <a:sym typeface="Calibri"/>
              </a:rPr>
              <a:t>:</a:t>
            </a:r>
            <a:endParaRPr/>
          </a:p>
          <a:p>
            <a:pPr indent="0" lvl="0" marL="0" marR="0" rtl="0" algn="l">
              <a:lnSpc>
                <a:spcPct val="50000"/>
              </a:lnSpc>
              <a:spcBef>
                <a:spcPts val="0"/>
              </a:spcBef>
              <a:spcAft>
                <a:spcPts val="0"/>
              </a:spcAft>
              <a:buNone/>
            </a:pPr>
            <a:r>
              <a:t/>
            </a:r>
            <a:endParaRPr b="1" i="0" sz="1700" u="none" cap="none" strike="noStrike">
              <a:solidFill>
                <a:srgbClr val="800000"/>
              </a:solidFill>
              <a:latin typeface="Calibri"/>
              <a:ea typeface="Calibri"/>
              <a:cs typeface="Calibri"/>
              <a:sym typeface="Calibri"/>
            </a:endParaRPr>
          </a:p>
          <a:p>
            <a:pPr indent="0" lvl="0" marL="0" marR="0" rtl="0" algn="l">
              <a:lnSpc>
                <a:spcPct val="20000"/>
              </a:lnSpc>
              <a:spcBef>
                <a:spcPts val="0"/>
              </a:spcBef>
              <a:spcAft>
                <a:spcPts val="0"/>
              </a:spcAft>
              <a:buNone/>
            </a:pPr>
            <a:r>
              <a:t/>
            </a:r>
            <a:endParaRPr b="1" i="0" sz="1700" u="none" cap="none" strike="noStrike">
              <a:solidFill>
                <a:srgbClr val="800000"/>
              </a:solidFill>
              <a:latin typeface="Calibri"/>
              <a:ea typeface="Calibri"/>
              <a:cs typeface="Calibri"/>
              <a:sym typeface="Calibri"/>
            </a:endParaRPr>
          </a:p>
          <a:p>
            <a:pPr indent="-176399" lvl="0" marL="356400" marR="0" rtl="0" algn="l">
              <a:lnSpc>
                <a:spcPct val="100000"/>
              </a:lnSpc>
              <a:spcBef>
                <a:spcPts val="0"/>
              </a:spcBef>
              <a:spcAft>
                <a:spcPts val="0"/>
              </a:spcAft>
              <a:buClr>
                <a:srgbClr val="000000"/>
              </a:buClr>
              <a:buSzPts val="1700"/>
              <a:buFont typeface="Arial"/>
              <a:buChar char="•"/>
            </a:pPr>
            <a:r>
              <a:rPr b="1" i="0" lang="en-US" sz="1700" u="none" cap="none" strike="noStrike">
                <a:solidFill>
                  <a:schemeClr val="dk1"/>
                </a:solidFill>
                <a:latin typeface="Calibri"/>
                <a:ea typeface="Calibri"/>
                <a:cs typeface="Calibri"/>
                <a:sym typeface="Calibri"/>
              </a:rPr>
              <a:t>Sueldo base</a:t>
            </a:r>
            <a:endParaRPr/>
          </a:p>
          <a:p>
            <a:pPr indent="-176399" lvl="0" marL="356400" marR="0" rtl="0" algn="l">
              <a:lnSpc>
                <a:spcPct val="100000"/>
              </a:lnSpc>
              <a:spcBef>
                <a:spcPts val="0"/>
              </a:spcBef>
              <a:spcAft>
                <a:spcPts val="0"/>
              </a:spcAft>
              <a:buClr>
                <a:srgbClr val="000000"/>
              </a:buClr>
              <a:buSzPts val="1700"/>
              <a:buFont typeface="Arial"/>
              <a:buChar char="•"/>
            </a:pPr>
            <a:r>
              <a:rPr b="1" i="0" lang="en-US" sz="1700" u="none" cap="none" strike="noStrike">
                <a:solidFill>
                  <a:schemeClr val="dk1"/>
                </a:solidFill>
                <a:latin typeface="Calibri"/>
                <a:ea typeface="Calibri"/>
                <a:cs typeface="Calibri"/>
                <a:sym typeface="Calibri"/>
              </a:rPr>
              <a:t>Gratificación</a:t>
            </a:r>
            <a:endParaRPr/>
          </a:p>
          <a:p>
            <a:pPr indent="-176399" lvl="0" marL="356400" marR="0" rtl="0" algn="l">
              <a:lnSpc>
                <a:spcPct val="100000"/>
              </a:lnSpc>
              <a:spcBef>
                <a:spcPts val="0"/>
              </a:spcBef>
              <a:spcAft>
                <a:spcPts val="0"/>
              </a:spcAft>
              <a:buClr>
                <a:srgbClr val="000000"/>
              </a:buClr>
              <a:buSzPts val="1700"/>
              <a:buFont typeface="Arial"/>
              <a:buChar char="•"/>
            </a:pPr>
            <a:r>
              <a:rPr b="1" i="0" lang="en-US" sz="1700" u="none" cap="none" strike="noStrike">
                <a:solidFill>
                  <a:schemeClr val="dk1"/>
                </a:solidFill>
                <a:latin typeface="Calibri"/>
                <a:ea typeface="Calibri"/>
                <a:cs typeface="Calibri"/>
                <a:sym typeface="Calibri"/>
              </a:rPr>
              <a:t>Bono de producción</a:t>
            </a:r>
            <a:endParaRPr/>
          </a:p>
          <a:p>
            <a:pPr indent="-176399" lvl="0" marL="356400" marR="0" rtl="0" algn="l">
              <a:lnSpc>
                <a:spcPct val="100000"/>
              </a:lnSpc>
              <a:spcBef>
                <a:spcPts val="0"/>
              </a:spcBef>
              <a:spcAft>
                <a:spcPts val="0"/>
              </a:spcAft>
              <a:buClr>
                <a:srgbClr val="000000"/>
              </a:buClr>
              <a:buSzPts val="1700"/>
              <a:buFont typeface="Arial"/>
              <a:buChar char="•"/>
            </a:pPr>
            <a:r>
              <a:rPr b="1" i="0" lang="en-US" sz="1700" u="none" cap="none" strike="noStrike">
                <a:solidFill>
                  <a:schemeClr val="dk1"/>
                </a:solidFill>
                <a:latin typeface="Calibri"/>
                <a:ea typeface="Calibri"/>
                <a:cs typeface="Calibri"/>
                <a:sym typeface="Calibri"/>
              </a:rPr>
              <a:t>Comisión</a:t>
            </a:r>
            <a:endParaRPr/>
          </a:p>
          <a:p>
            <a:pPr indent="-176399" lvl="0" marL="356400" marR="0" rtl="0" algn="l">
              <a:lnSpc>
                <a:spcPct val="100000"/>
              </a:lnSpc>
              <a:spcBef>
                <a:spcPts val="0"/>
              </a:spcBef>
              <a:spcAft>
                <a:spcPts val="0"/>
              </a:spcAft>
              <a:buClr>
                <a:srgbClr val="000000"/>
              </a:buClr>
              <a:buSzPts val="1700"/>
              <a:buFont typeface="Arial"/>
              <a:buChar char="•"/>
            </a:pPr>
            <a:r>
              <a:rPr b="1" i="0" lang="en-US" sz="1700" u="none" cap="none" strike="noStrike">
                <a:solidFill>
                  <a:schemeClr val="dk1"/>
                </a:solidFill>
                <a:latin typeface="Calibri"/>
                <a:ea typeface="Calibri"/>
                <a:cs typeface="Calibri"/>
                <a:sym typeface="Calibri"/>
              </a:rPr>
              <a:t>Horas extras</a:t>
            </a:r>
            <a:endParaRPr/>
          </a:p>
          <a:p>
            <a:pPr indent="-176399" lvl="0" marL="356400" marR="0" rtl="0" algn="l">
              <a:lnSpc>
                <a:spcPct val="100000"/>
              </a:lnSpc>
              <a:spcBef>
                <a:spcPts val="0"/>
              </a:spcBef>
              <a:spcAft>
                <a:spcPts val="0"/>
              </a:spcAft>
              <a:buClr>
                <a:srgbClr val="000000"/>
              </a:buClr>
              <a:buSzPts val="1700"/>
              <a:buFont typeface="Arial"/>
              <a:buChar char="•"/>
            </a:pPr>
            <a:r>
              <a:rPr b="1" i="0" lang="en-US" sz="1700" u="none" cap="none" strike="noStrike">
                <a:solidFill>
                  <a:schemeClr val="dk1"/>
                </a:solidFill>
                <a:latin typeface="Calibri"/>
                <a:ea typeface="Calibri"/>
                <a:cs typeface="Calibri"/>
                <a:sym typeface="Calibri"/>
              </a:rPr>
              <a:t>Semana Corrida</a:t>
            </a:r>
            <a:endParaRPr/>
          </a:p>
          <a:p>
            <a:pPr indent="-176399" lvl="0" marL="356400" marR="0" rtl="0" algn="l">
              <a:lnSpc>
                <a:spcPct val="100000"/>
              </a:lnSpc>
              <a:spcBef>
                <a:spcPts val="0"/>
              </a:spcBef>
              <a:spcAft>
                <a:spcPts val="0"/>
              </a:spcAft>
              <a:buClr>
                <a:srgbClr val="000000"/>
              </a:buClr>
              <a:buSzPts val="1700"/>
              <a:buFont typeface="Arial"/>
              <a:buChar char="•"/>
            </a:pPr>
            <a:r>
              <a:rPr b="1" i="0" lang="en-US" sz="1700" u="none" cap="none" strike="noStrike">
                <a:solidFill>
                  <a:schemeClr val="dk1"/>
                </a:solidFill>
                <a:latin typeface="Calibri"/>
                <a:ea typeface="Calibri"/>
                <a:cs typeface="Calibri"/>
                <a:sym typeface="Calibri"/>
              </a:rPr>
              <a:t>Otros bonos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4"/>
          <p:cNvSpPr/>
          <p:nvPr/>
        </p:nvSpPr>
        <p:spPr>
          <a:xfrm>
            <a:off x="511175" y="3585605"/>
            <a:ext cx="3603401" cy="1689128"/>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6" name="Google Shape;216;p44"/>
          <p:cNvSpPr/>
          <p:nvPr/>
        </p:nvSpPr>
        <p:spPr>
          <a:xfrm>
            <a:off x="385761" y="1238806"/>
            <a:ext cx="9334501" cy="496290"/>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3500" u="none" cap="none" strike="noStrike">
                <a:solidFill>
                  <a:srgbClr val="ED6B00"/>
                </a:solidFill>
                <a:latin typeface="Calibri"/>
                <a:ea typeface="Calibri"/>
                <a:cs typeface="Calibri"/>
                <a:sym typeface="Calibri"/>
              </a:rPr>
              <a:t>SUELDO </a:t>
            </a:r>
            <a:r>
              <a:rPr b="0" i="0" lang="en-US" sz="3500" u="none" cap="none" strike="noStrike">
                <a:solidFill>
                  <a:srgbClr val="A93501"/>
                </a:solidFill>
                <a:latin typeface="Calibri"/>
                <a:ea typeface="Calibri"/>
                <a:cs typeface="Calibri"/>
                <a:sym typeface="Calibri"/>
              </a:rPr>
              <a:t>BASE</a:t>
            </a:r>
            <a:endParaRPr b="0" i="0" sz="3500" u="none" cap="none" strike="noStrike">
              <a:solidFill>
                <a:srgbClr val="A93501"/>
              </a:solidFill>
              <a:latin typeface="Calibri"/>
              <a:ea typeface="Calibri"/>
              <a:cs typeface="Calibri"/>
              <a:sym typeface="Calibri"/>
            </a:endParaRPr>
          </a:p>
        </p:txBody>
      </p:sp>
      <p:sp>
        <p:nvSpPr>
          <p:cNvPr id="217" name="Google Shape;217;p44"/>
          <p:cNvSpPr txBox="1"/>
          <p:nvPr/>
        </p:nvSpPr>
        <p:spPr>
          <a:xfrm>
            <a:off x="587363" y="3632415"/>
            <a:ext cx="3637274" cy="9156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sng" cap="none" strike="noStrike">
                <a:solidFill>
                  <a:srgbClr val="A93501"/>
                </a:solidFill>
                <a:latin typeface="Calibri"/>
                <a:ea typeface="Calibri"/>
                <a:cs typeface="Calibri"/>
                <a:sym typeface="Calibri"/>
              </a:rPr>
              <a:t>Fórmula</a:t>
            </a:r>
            <a:r>
              <a:rPr b="1" i="0" lang="en-US" sz="1500" u="none" cap="none" strike="noStrike">
                <a:solidFill>
                  <a:srgbClr val="A93501"/>
                </a:solidFill>
                <a:latin typeface="Calibri"/>
                <a:ea typeface="Calibri"/>
                <a:cs typeface="Calibri"/>
                <a:sym typeface="Calibri"/>
              </a:rPr>
              <a:t>:</a:t>
            </a:r>
            <a:endParaRPr/>
          </a:p>
          <a:p>
            <a:pPr indent="0" lvl="0" marL="0" marR="0" rtl="0" algn="l">
              <a:lnSpc>
                <a:spcPct val="50000"/>
              </a:lnSpc>
              <a:spcBef>
                <a:spcPts val="0"/>
              </a:spcBef>
              <a:spcAft>
                <a:spcPts val="0"/>
              </a:spcAft>
              <a:buNone/>
            </a:pPr>
            <a:r>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Total Imponible x </a:t>
            </a:r>
            <a:r>
              <a:rPr b="1" i="0" lang="en-US" sz="1600" u="none" cap="none" strike="noStrike">
                <a:solidFill>
                  <a:srgbClr val="A93501"/>
                </a:solidFill>
                <a:latin typeface="Calibri"/>
                <a:ea typeface="Calibri"/>
                <a:cs typeface="Calibri"/>
                <a:sym typeface="Calibri"/>
              </a:rPr>
              <a:t>2 UF pactado Isapre </a:t>
            </a:r>
            <a:r>
              <a:rPr b="0" i="0" lang="en-US" sz="1500" u="none" cap="none" strike="noStrike">
                <a:solidFill>
                  <a:schemeClr val="dk1"/>
                </a:solidFill>
                <a:latin typeface="Calibri"/>
                <a:ea typeface="Calibri"/>
                <a:cs typeface="Calibri"/>
                <a:sym typeface="Calibri"/>
              </a:rPr>
              <a:t>= </a:t>
            </a:r>
            <a:r>
              <a:rPr b="1" i="0" lang="en-US" sz="1500" u="none" cap="none" strike="noStrike">
                <a:solidFill>
                  <a:schemeClr val="dk1"/>
                </a:solidFill>
                <a:latin typeface="Calibri"/>
                <a:ea typeface="Calibri"/>
                <a:cs typeface="Calibri"/>
                <a:sym typeface="Calibri"/>
              </a:rPr>
              <a:t>Monto a descontar</a:t>
            </a:r>
            <a:endParaRPr/>
          </a:p>
        </p:txBody>
      </p:sp>
      <p:sp>
        <p:nvSpPr>
          <p:cNvPr id="218" name="Google Shape;218;p44"/>
          <p:cNvSpPr txBox="1"/>
          <p:nvPr/>
        </p:nvSpPr>
        <p:spPr>
          <a:xfrm>
            <a:off x="587363" y="4617447"/>
            <a:ext cx="3345189"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$ 28.838,63 x  </a:t>
            </a:r>
            <a:r>
              <a:rPr b="1" i="0" lang="en-US" sz="1600" u="none" cap="none" strike="noStrike">
                <a:solidFill>
                  <a:srgbClr val="A93501"/>
                </a:solidFill>
                <a:latin typeface="Calibri"/>
                <a:ea typeface="Calibri"/>
                <a:cs typeface="Calibri"/>
                <a:sym typeface="Calibri"/>
              </a:rPr>
              <a:t>2UF</a:t>
            </a:r>
            <a:r>
              <a:rPr b="0" i="0" lang="en-US" sz="1600" u="none" cap="none" strike="noStrike">
                <a:solidFill>
                  <a:srgbClr val="A93501"/>
                </a:solidFill>
                <a:latin typeface="Calibri"/>
                <a:ea typeface="Calibri"/>
                <a:cs typeface="Calibri"/>
                <a:sym typeface="Calibri"/>
              </a:rPr>
              <a:t>  (Isapre) </a:t>
            </a:r>
            <a:r>
              <a:rPr b="0" i="0" lang="en-US" sz="1500" u="none" cap="none" strike="noStrike">
                <a:solidFill>
                  <a:srgbClr val="A93501"/>
                </a:solidFill>
                <a:latin typeface="Calibri"/>
                <a:ea typeface="Calibri"/>
                <a:cs typeface="Calibri"/>
                <a:sym typeface="Calibri"/>
              </a:rPr>
              <a:t> </a:t>
            </a:r>
            <a:r>
              <a:rPr b="0" i="0" lang="en-US" sz="1500" u="none" cap="none" strike="noStrike">
                <a:solidFill>
                  <a:schemeClr val="dk1"/>
                </a:solidFill>
                <a:latin typeface="Calibri"/>
                <a:ea typeface="Calibri"/>
                <a:cs typeface="Calibri"/>
                <a:sym typeface="Calibri"/>
              </a:rPr>
              <a:t>=  </a:t>
            </a:r>
            <a:br>
              <a:rPr b="0" i="0" lang="en-US" sz="15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$ 57.677,26 </a:t>
            </a:r>
            <a:r>
              <a:rPr b="1" i="0" lang="en-US" sz="1500" u="none" cap="none" strike="noStrike">
                <a:solidFill>
                  <a:schemeClr val="dk1"/>
                </a:solidFill>
                <a:latin typeface="Calibri"/>
                <a:ea typeface="Calibri"/>
                <a:cs typeface="Calibri"/>
                <a:sym typeface="Calibri"/>
              </a:rPr>
              <a:t>monto a descontar</a:t>
            </a:r>
            <a:endParaRPr/>
          </a:p>
        </p:txBody>
      </p:sp>
      <p:sp>
        <p:nvSpPr>
          <p:cNvPr id="219" name="Google Shape;219;p44"/>
          <p:cNvSpPr/>
          <p:nvPr/>
        </p:nvSpPr>
        <p:spPr>
          <a:xfrm>
            <a:off x="6831029" y="3897659"/>
            <a:ext cx="765867" cy="14940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0" name="Google Shape;220;p44"/>
          <p:cNvSpPr/>
          <p:nvPr/>
        </p:nvSpPr>
        <p:spPr>
          <a:xfrm>
            <a:off x="473075" y="2070100"/>
            <a:ext cx="8658225" cy="46990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1" name="Google Shape;221;p44"/>
          <p:cNvSpPr txBox="1"/>
          <p:nvPr/>
        </p:nvSpPr>
        <p:spPr>
          <a:xfrm>
            <a:off x="650875" y="2173914"/>
            <a:ext cx="8328025" cy="11387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700" u="none" cap="none" strike="noStrike">
                <a:solidFill>
                  <a:schemeClr val="dk1"/>
                </a:solidFill>
                <a:latin typeface="Calibri"/>
                <a:ea typeface="Calibri"/>
                <a:cs typeface="Calibri"/>
                <a:sym typeface="Calibri"/>
              </a:rPr>
              <a:t>El sueldo Base es el haber principal, y el más importante en una liquidación de sueldo, siempre debe existir, y no puede ser inferior al ingreso mínimo mensual, con jornada ordinario de 45 horas semanales, que a octubre 2020 asciende a $ 326.500, si el trabajador tuviera una jornada menor a la ordinaria, su sueldo base debería ser proporcional al IMM.</a:t>
            </a:r>
            <a:endParaRPr/>
          </a:p>
        </p:txBody>
      </p:sp>
      <p:sp>
        <p:nvSpPr>
          <p:cNvPr id="222" name="Google Shape;222;p44"/>
          <p:cNvSpPr/>
          <p:nvPr/>
        </p:nvSpPr>
        <p:spPr>
          <a:xfrm>
            <a:off x="714375" y="3695700"/>
            <a:ext cx="7972425" cy="2184400"/>
          </a:xfrm>
          <a:prstGeom prst="roundRect">
            <a:avLst>
              <a:gd fmla="val 5516"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3" name="Google Shape;223;p44"/>
          <p:cNvSpPr/>
          <p:nvPr/>
        </p:nvSpPr>
        <p:spPr>
          <a:xfrm>
            <a:off x="817562" y="3801602"/>
            <a:ext cx="7805738" cy="19697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Sueldo Base / 30 días) x días trabajados</a:t>
            </a:r>
            <a:endParaRPr/>
          </a:p>
          <a:p>
            <a:pPr indent="0" lvl="0" marL="0" marR="0" rtl="0" algn="l">
              <a:lnSpc>
                <a:spcPct val="50000"/>
              </a:lnSpc>
              <a:spcBef>
                <a:spcPts val="0"/>
              </a:spcBef>
              <a:spcAft>
                <a:spcPts val="0"/>
              </a:spcAft>
              <a:buNone/>
            </a:pPr>
            <a:r>
              <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1" lang="en-US" sz="1600" u="none" cap="none" strike="noStrike">
                <a:solidFill>
                  <a:srgbClr val="800000"/>
                </a:solidFill>
                <a:latin typeface="Calibri"/>
                <a:ea typeface="Calibri"/>
                <a:cs typeface="Calibri"/>
                <a:sym typeface="Calibri"/>
              </a:rPr>
              <a:t>Ejemplo:</a:t>
            </a:r>
            <a:endParaRPr/>
          </a:p>
          <a:p>
            <a:pPr indent="-140400" lvl="0" marL="1404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Un trabajador se ha contratado por $ 450.000.- por mes bruto.</a:t>
            </a:r>
            <a:endParaRPr/>
          </a:p>
          <a:p>
            <a:pPr indent="-140400" lvl="0" marL="1404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Este trabajador ha tenido una licencia médica de 14 días, su sueldo proporcional sería:</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($ 450.000 / 30) x 16 días trabajados = </a:t>
            </a:r>
            <a:r>
              <a:rPr b="1" i="0" lang="en-US" sz="1600" u="none" cap="none" strike="noStrike">
                <a:solidFill>
                  <a:srgbClr val="000000"/>
                </a:solidFill>
                <a:latin typeface="Calibri"/>
                <a:ea typeface="Calibri"/>
                <a:cs typeface="Calibri"/>
                <a:sym typeface="Calibri"/>
              </a:rPr>
              <a:t>$ 240.000 </a:t>
            </a:r>
            <a:r>
              <a:rPr b="0" i="0" lang="en-US" sz="1600" u="none" cap="none" strike="noStrike">
                <a:solidFill>
                  <a:srgbClr val="000000"/>
                </a:solidFill>
                <a:latin typeface="Calibri"/>
                <a:ea typeface="Calibri"/>
                <a:cs typeface="Calibri"/>
                <a:sym typeface="Calibri"/>
              </a:rPr>
              <a:t>(este sería el valor que aparece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en la liquidación de sueldos.</a:t>
            </a:r>
            <a:endParaRPr/>
          </a:p>
        </p:txBody>
      </p:sp>
      <p:sp>
        <p:nvSpPr>
          <p:cNvPr id="224" name="Google Shape;224;p44"/>
          <p:cNvSpPr/>
          <p:nvPr/>
        </p:nvSpPr>
        <p:spPr>
          <a:xfrm>
            <a:off x="737858" y="3346550"/>
            <a:ext cx="222408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800000"/>
                </a:solidFill>
                <a:latin typeface="Calibri"/>
                <a:ea typeface="Calibri"/>
                <a:cs typeface="Calibri"/>
                <a:sym typeface="Calibri"/>
              </a:rPr>
              <a:t>FÓRMULA DE CÁLCULO</a:t>
            </a:r>
            <a:r>
              <a:rPr b="1" i="0" lang="en-US"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Arial"/>
              <a:ea typeface="Arial"/>
              <a:cs typeface="Arial"/>
              <a:sym typeface="Arial"/>
            </a:endParaRPr>
          </a:p>
        </p:txBody>
      </p:sp>
      <p:sp>
        <p:nvSpPr>
          <p:cNvPr id="225" name="Google Shape;225;p44"/>
          <p:cNvSpPr/>
          <p:nvPr/>
        </p:nvSpPr>
        <p:spPr>
          <a:xfrm>
            <a:off x="1948773" y="5905500"/>
            <a:ext cx="4680627" cy="88864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US" sz="1600" u="none" cap="none" strike="noStrike">
                <a:solidFill>
                  <a:schemeClr val="dk1"/>
                </a:solidFill>
                <a:latin typeface="Calibri"/>
                <a:ea typeface="Calibri"/>
                <a:cs typeface="Calibri"/>
                <a:sym typeface="Calibri"/>
              </a:rPr>
              <a:t>Recordar que para efectos de remuneraciones todos los meses se consideran que tienen 30 días.</a:t>
            </a:r>
            <a:endParaRPr/>
          </a:p>
        </p:txBody>
      </p:sp>
      <p:sp>
        <p:nvSpPr>
          <p:cNvPr id="226" name="Google Shape;226;p44"/>
          <p:cNvSpPr/>
          <p:nvPr/>
        </p:nvSpPr>
        <p:spPr>
          <a:xfrm>
            <a:off x="736600" y="6108700"/>
            <a:ext cx="1143000" cy="482600"/>
          </a:xfrm>
          <a:prstGeom prst="homePlate">
            <a:avLst>
              <a:gd fmla="val 50000" name="adj"/>
            </a:avLst>
          </a:prstGeom>
          <a:solidFill>
            <a:srgbClr val="FFCC8B"/>
          </a:solidFill>
          <a:ln cap="flat" cmpd="sng" w="9525">
            <a:solidFill>
              <a:srgbClr val="A9350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7" name="Google Shape;227;p44"/>
          <p:cNvSpPr/>
          <p:nvPr/>
        </p:nvSpPr>
        <p:spPr>
          <a:xfrm>
            <a:off x="845435" y="6153250"/>
            <a:ext cx="74892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800000"/>
                </a:solidFill>
                <a:latin typeface="Calibri"/>
                <a:ea typeface="Calibri"/>
                <a:cs typeface="Calibri"/>
                <a:sym typeface="Calibri"/>
              </a:rPr>
              <a:t>NOTA</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5"/>
          <p:cNvSpPr/>
          <p:nvPr/>
        </p:nvSpPr>
        <p:spPr>
          <a:xfrm>
            <a:off x="434975" y="2070100"/>
            <a:ext cx="8696325" cy="46990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3" name="Google Shape;233;p45"/>
          <p:cNvSpPr/>
          <p:nvPr/>
        </p:nvSpPr>
        <p:spPr>
          <a:xfrm>
            <a:off x="4676775" y="3175000"/>
            <a:ext cx="4149725" cy="2260600"/>
          </a:xfrm>
          <a:prstGeom prst="roundRect">
            <a:avLst>
              <a:gd fmla="val 5516"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4" name="Google Shape;234;p45"/>
          <p:cNvSpPr/>
          <p:nvPr/>
        </p:nvSpPr>
        <p:spPr>
          <a:xfrm>
            <a:off x="385761" y="1238806"/>
            <a:ext cx="9334501" cy="496290"/>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3400" u="none" cap="none" strike="noStrike">
                <a:solidFill>
                  <a:srgbClr val="ED6B00"/>
                </a:solidFill>
                <a:latin typeface="Calibri"/>
                <a:ea typeface="Calibri"/>
                <a:cs typeface="Calibri"/>
                <a:sym typeface="Calibri"/>
              </a:rPr>
              <a:t>GRATIFICACIÓN</a:t>
            </a:r>
            <a:endParaRPr b="0" i="0" sz="3400" u="none" cap="none" strike="noStrike">
              <a:solidFill>
                <a:srgbClr val="A93501"/>
              </a:solidFill>
              <a:latin typeface="Calibri"/>
              <a:ea typeface="Calibri"/>
              <a:cs typeface="Calibri"/>
              <a:sym typeface="Calibri"/>
            </a:endParaRPr>
          </a:p>
        </p:txBody>
      </p:sp>
      <p:sp>
        <p:nvSpPr>
          <p:cNvPr id="235" name="Google Shape;235;p45"/>
          <p:cNvSpPr/>
          <p:nvPr/>
        </p:nvSpPr>
        <p:spPr>
          <a:xfrm>
            <a:off x="714375" y="3187700"/>
            <a:ext cx="3692525" cy="2260600"/>
          </a:xfrm>
          <a:prstGeom prst="roundRect">
            <a:avLst>
              <a:gd fmla="val 5516"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6" name="Google Shape;236;p45"/>
          <p:cNvSpPr txBox="1"/>
          <p:nvPr/>
        </p:nvSpPr>
        <p:spPr>
          <a:xfrm>
            <a:off x="774743" y="3207785"/>
            <a:ext cx="3530557" cy="21852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800000"/>
                </a:solidFill>
                <a:latin typeface="Calibri"/>
                <a:ea typeface="Calibri"/>
                <a:cs typeface="Calibri"/>
                <a:sym typeface="Calibri"/>
              </a:rPr>
              <a:t>Cálculo:</a:t>
            </a:r>
            <a:endParaRPr/>
          </a:p>
          <a:p>
            <a:pPr indent="0" lvl="0" marL="0" marR="0" rtl="0" algn="l">
              <a:lnSpc>
                <a:spcPct val="100000"/>
              </a:lnSpc>
              <a:spcBef>
                <a:spcPts val="0"/>
              </a:spcBef>
              <a:spcAft>
                <a:spcPts val="0"/>
              </a:spcAft>
              <a:buNone/>
            </a:pPr>
            <a:r>
              <a:rPr b="1" i="0" lang="en-US" sz="1600" u="none" cap="none" strike="noStrike">
                <a:solidFill>
                  <a:srgbClr val="800000"/>
                </a:solidFill>
                <a:latin typeface="Calibri"/>
                <a:ea typeface="Calibri"/>
                <a:cs typeface="Calibri"/>
                <a:sym typeface="Calibri"/>
              </a:rPr>
              <a:t>Gratificación por el Art. 47 del CT.</a:t>
            </a:r>
            <a:endParaRPr/>
          </a:p>
          <a:p>
            <a:pPr indent="0" lvl="0" marL="0" marR="0" rtl="0" algn="l">
              <a:lnSpc>
                <a:spcPct val="2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Para ello el empleador debe tener las </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diferentes variables:</a:t>
            </a:r>
            <a:endParaRPr b="0" i="0" sz="1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US" sz="1600" u="none" cap="none" strike="noStrike">
                <a:solidFill>
                  <a:srgbClr val="000000"/>
                </a:solidFill>
                <a:latin typeface="Calibri"/>
                <a:ea typeface="Calibri"/>
                <a:cs typeface="Calibri"/>
                <a:sym typeface="Calibri"/>
              </a:rPr>
              <a:t>Utilidad del ejercicio.</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US" sz="1600" u="none" cap="none" strike="noStrike">
                <a:solidFill>
                  <a:schemeClr val="dk1"/>
                </a:solidFill>
                <a:latin typeface="Calibri"/>
                <a:ea typeface="Calibri"/>
                <a:cs typeface="Calibri"/>
                <a:sym typeface="Calibri"/>
              </a:rPr>
              <a:t>Capital Propio de la Empresa</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US" sz="1600" u="none" cap="none" strike="noStrike">
                <a:solidFill>
                  <a:schemeClr val="dk1"/>
                </a:solidFill>
                <a:latin typeface="Calibri"/>
                <a:ea typeface="Calibri"/>
                <a:cs typeface="Calibri"/>
                <a:sym typeface="Calibri"/>
              </a:rPr>
              <a:t>Listado de trabajadores con sus remuneraciones anuales</a:t>
            </a:r>
            <a:endParaRPr/>
          </a:p>
        </p:txBody>
      </p:sp>
      <p:sp>
        <p:nvSpPr>
          <p:cNvPr id="237" name="Google Shape;237;p45"/>
          <p:cNvSpPr txBox="1"/>
          <p:nvPr/>
        </p:nvSpPr>
        <p:spPr>
          <a:xfrm>
            <a:off x="723943" y="2269262"/>
            <a:ext cx="815335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Los empleadores o empresas que obtengan utilidades y que perciban fines de lucro (excepto las cooperativas) están en la obligación de pagar gratificaciones a sus empleados en proporción no inferior al 30% de las utilidades. Art. 47 CT.</a:t>
            </a:r>
            <a:endParaRPr/>
          </a:p>
        </p:txBody>
      </p:sp>
      <p:sp>
        <p:nvSpPr>
          <p:cNvPr id="238" name="Google Shape;238;p45"/>
          <p:cNvSpPr txBox="1"/>
          <p:nvPr/>
        </p:nvSpPr>
        <p:spPr>
          <a:xfrm>
            <a:off x="4856796" y="3410985"/>
            <a:ext cx="3791903" cy="1815882"/>
          </a:xfrm>
          <a:prstGeom prst="rect">
            <a:avLst/>
          </a:prstGeom>
          <a:noFill/>
          <a:ln>
            <a:noFill/>
          </a:ln>
        </p:spPr>
        <p:txBody>
          <a:bodyPr anchorCtr="0" anchor="t" bIns="45700" lIns="91425" spcFirstLastPara="1" rIns="91425" wrap="square" tIns="45700">
            <a:spAutoFit/>
          </a:bodyPr>
          <a:lstStyle/>
          <a:p>
            <a:pPr indent="0" lvl="0" marL="0" marR="0" rtl="0" algn="l">
              <a:lnSpc>
                <a:spcPct val="50000"/>
              </a:lnSpc>
              <a:spcBef>
                <a:spcPts val="0"/>
              </a:spcBef>
              <a:spcAft>
                <a:spcPts val="0"/>
              </a:spcAft>
              <a:buNone/>
            </a:pPr>
            <a:r>
              <a:rPr b="1" i="0" lang="en-US" sz="1600" u="none" cap="none" strike="noStrike">
                <a:solidFill>
                  <a:srgbClr val="800000"/>
                </a:solidFill>
                <a:latin typeface="Calibri"/>
                <a:ea typeface="Calibri"/>
                <a:cs typeface="Calibri"/>
                <a:sym typeface="Calibri"/>
              </a:rPr>
              <a:t>Pasos para calcular la Gratificación art. 47		</a:t>
            </a:r>
            <a:endParaRPr/>
          </a:p>
          <a:p>
            <a:pPr indent="-162000" lvl="0" marL="162000" marR="0" rtl="0" algn="l">
              <a:lnSpc>
                <a:spcPct val="100000"/>
              </a:lnSpc>
              <a:spcBef>
                <a:spcPts val="0"/>
              </a:spcBef>
              <a:spcAft>
                <a:spcPts val="0"/>
              </a:spcAft>
              <a:buClr>
                <a:srgbClr val="000000"/>
              </a:buClr>
              <a:buSzPts val="1440"/>
              <a:buFont typeface="Arial"/>
              <a:buAutoNum type="arabicPeriod"/>
            </a:pPr>
            <a:r>
              <a:rPr b="0" i="0" lang="en-US" sz="1600" u="none" cap="none" strike="noStrike">
                <a:solidFill>
                  <a:schemeClr val="dk1"/>
                </a:solidFill>
                <a:latin typeface="Calibri"/>
                <a:ea typeface="Calibri"/>
                <a:cs typeface="Calibri"/>
                <a:sym typeface="Calibri"/>
              </a:rPr>
              <a:t>Debemos tener utilidad líquida</a:t>
            </a:r>
            <a:endParaRPr b="0" i="0" sz="1600" u="none" cap="none" strike="noStrike">
              <a:solidFill>
                <a:schemeClr val="dk1"/>
              </a:solidFill>
              <a:latin typeface="Calibri"/>
              <a:ea typeface="Calibri"/>
              <a:cs typeface="Calibri"/>
              <a:sym typeface="Calibri"/>
            </a:endParaRPr>
          </a:p>
          <a:p>
            <a:pPr indent="-162000" lvl="0" marL="162000" marR="0" rtl="0" algn="l">
              <a:lnSpc>
                <a:spcPct val="100000"/>
              </a:lnSpc>
              <a:spcBef>
                <a:spcPts val="0"/>
              </a:spcBef>
              <a:spcAft>
                <a:spcPts val="0"/>
              </a:spcAft>
              <a:buClr>
                <a:srgbClr val="000000"/>
              </a:buClr>
              <a:buSzPts val="1440"/>
              <a:buFont typeface="Arial"/>
              <a:buAutoNum type="arabicPeriod"/>
            </a:pPr>
            <a:r>
              <a:rPr b="0" i="0" lang="en-US" sz="1600" u="none" cap="none" strike="noStrike">
                <a:solidFill>
                  <a:schemeClr val="dk1"/>
                </a:solidFill>
                <a:latin typeface="Calibri"/>
                <a:ea typeface="Calibri"/>
                <a:cs typeface="Calibri"/>
                <a:sym typeface="Calibri"/>
              </a:rPr>
              <a:t>Debemos tener el capital propio</a:t>
            </a:r>
            <a:endParaRPr/>
          </a:p>
          <a:p>
            <a:pPr indent="-162000" lvl="0" marL="162000" marR="0" rtl="0" algn="l">
              <a:lnSpc>
                <a:spcPct val="100000"/>
              </a:lnSpc>
              <a:spcBef>
                <a:spcPts val="0"/>
              </a:spcBef>
              <a:spcAft>
                <a:spcPts val="0"/>
              </a:spcAft>
              <a:buClr>
                <a:srgbClr val="000000"/>
              </a:buClr>
              <a:buSzPts val="1440"/>
              <a:buFont typeface="Arial"/>
              <a:buAutoNum type="arabicPeriod"/>
            </a:pPr>
            <a:r>
              <a:rPr b="0" i="0" lang="en-US" sz="1600" u="none" cap="none" strike="noStrike">
                <a:solidFill>
                  <a:schemeClr val="dk1"/>
                </a:solidFill>
                <a:latin typeface="Calibri"/>
                <a:ea typeface="Calibri"/>
                <a:cs typeface="Calibri"/>
                <a:sym typeface="Calibri"/>
              </a:rPr>
              <a:t>Debemos restar el 10% del capital propio a la utilidad, punto 1</a:t>
            </a:r>
            <a:endParaRPr/>
          </a:p>
          <a:p>
            <a:pPr indent="-162000" lvl="0" marL="162000" marR="0" rtl="0" algn="l">
              <a:lnSpc>
                <a:spcPct val="100000"/>
              </a:lnSpc>
              <a:spcBef>
                <a:spcPts val="0"/>
              </a:spcBef>
              <a:spcAft>
                <a:spcPts val="0"/>
              </a:spcAft>
              <a:buClr>
                <a:srgbClr val="000000"/>
              </a:buClr>
              <a:buSzPts val="1440"/>
              <a:buFont typeface="Arial"/>
              <a:buAutoNum type="arabicPeriod"/>
            </a:pPr>
            <a:r>
              <a:rPr b="0" i="0" lang="en-US" sz="1600" u="none" cap="none" strike="noStrike">
                <a:solidFill>
                  <a:schemeClr val="dk1"/>
                </a:solidFill>
                <a:latin typeface="Calibri"/>
                <a:ea typeface="Calibri"/>
                <a:cs typeface="Calibri"/>
                <a:sym typeface="Calibri"/>
              </a:rPr>
              <a:t>El resultado del punto 3 debemos aplicar el 30%. Quedando la utilidad a repartir.</a:t>
            </a:r>
            <a:endParaRPr/>
          </a:p>
        </p:txBody>
      </p:sp>
      <p:pic>
        <p:nvPicPr>
          <p:cNvPr descr="3_RRHH_M2_A3_OTRA.pdf" id="239" name="Google Shape;239;p45"/>
          <p:cNvPicPr preferRelativeResize="0"/>
          <p:nvPr/>
        </p:nvPicPr>
        <p:blipFill rotWithShape="1">
          <a:blip r:embed="rId3">
            <a:alphaModFix/>
          </a:blip>
          <a:srcRect b="8947" l="8623" r="14029" t="74792"/>
          <a:stretch/>
        </p:blipFill>
        <p:spPr>
          <a:xfrm>
            <a:off x="876300" y="5753100"/>
            <a:ext cx="7840617" cy="927100"/>
          </a:xfrm>
          <a:prstGeom prst="rect">
            <a:avLst/>
          </a:prstGeom>
          <a:noFill/>
          <a:ln>
            <a:noFill/>
          </a:ln>
        </p:spPr>
      </p:pic>
      <p:sp>
        <p:nvSpPr>
          <p:cNvPr id="240" name="Google Shape;240;p45"/>
          <p:cNvSpPr/>
          <p:nvPr/>
        </p:nvSpPr>
        <p:spPr>
          <a:xfrm>
            <a:off x="890922" y="5496123"/>
            <a:ext cx="111410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sng" cap="none" strike="noStrike">
                <a:solidFill>
                  <a:srgbClr val="800000"/>
                </a:solidFill>
                <a:latin typeface="Calibri"/>
                <a:ea typeface="Calibri"/>
                <a:cs typeface="Calibri"/>
                <a:sym typeface="Calibri"/>
              </a:rPr>
              <a:t>FÓRMULA:</a:t>
            </a:r>
            <a:endParaRPr b="1" i="0" sz="1600" u="sng" cap="none" strike="noStrike">
              <a:solidFill>
                <a:srgbClr val="8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6"/>
          <p:cNvSpPr/>
          <p:nvPr/>
        </p:nvSpPr>
        <p:spPr>
          <a:xfrm>
            <a:off x="473075" y="1765300"/>
            <a:ext cx="8721725" cy="50038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6" name="Google Shape;246;p46"/>
          <p:cNvSpPr/>
          <p:nvPr/>
        </p:nvSpPr>
        <p:spPr>
          <a:xfrm rot="10800000">
            <a:off x="5207000" y="5499100"/>
            <a:ext cx="3797300" cy="1016000"/>
          </a:xfrm>
          <a:prstGeom prst="homePlate">
            <a:avLst>
              <a:gd fmla="val 50000" name="adj"/>
            </a:avLst>
          </a:prstGeom>
          <a:solidFill>
            <a:srgbClr val="FFB375"/>
          </a:solidFill>
          <a:ln cap="flat" cmpd="sng" w="9525">
            <a:solidFill>
              <a:srgbClr val="FDA7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7" name="Google Shape;247;p46"/>
          <p:cNvSpPr/>
          <p:nvPr/>
        </p:nvSpPr>
        <p:spPr>
          <a:xfrm>
            <a:off x="739775" y="2019300"/>
            <a:ext cx="3362325" cy="2146300"/>
          </a:xfrm>
          <a:prstGeom prst="roundRect">
            <a:avLst>
              <a:gd fmla="val 5516"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8" name="Google Shape;248;p46"/>
          <p:cNvSpPr txBox="1"/>
          <p:nvPr/>
        </p:nvSpPr>
        <p:spPr>
          <a:xfrm>
            <a:off x="782095" y="2063631"/>
            <a:ext cx="3154905" cy="20467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1.- Utilidad  $ 15.000.000</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300"/>
              </a:spcBef>
              <a:spcAft>
                <a:spcPts val="0"/>
              </a:spcAft>
              <a:buNone/>
            </a:pPr>
            <a:r>
              <a:rPr b="1" i="0" lang="en-US" sz="1600" u="none" cap="none" strike="noStrike">
                <a:solidFill>
                  <a:schemeClr val="dk1"/>
                </a:solidFill>
                <a:latin typeface="Calibri"/>
                <a:ea typeface="Calibri"/>
                <a:cs typeface="Calibri"/>
                <a:sym typeface="Calibri"/>
              </a:rPr>
              <a:t>2.- Capital Propio $ 5.000.000</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300"/>
              </a:spcBef>
              <a:spcAft>
                <a:spcPts val="0"/>
              </a:spcAft>
              <a:buNone/>
            </a:pPr>
            <a:r>
              <a:rPr b="1" i="0" lang="en-US" sz="1600" u="none" cap="none" strike="noStrike">
                <a:solidFill>
                  <a:schemeClr val="dk1"/>
                </a:solidFill>
                <a:latin typeface="Calibri"/>
                <a:ea typeface="Calibri"/>
                <a:cs typeface="Calibri"/>
                <a:sym typeface="Calibri"/>
              </a:rPr>
              <a:t>3.- Nómina Trabajadores</a:t>
            </a:r>
            <a:endParaRPr b="1" i="0" sz="1600" u="none" cap="none" strike="noStrike">
              <a:solidFill>
                <a:schemeClr val="dk1"/>
              </a:solidFill>
              <a:latin typeface="Calibri"/>
              <a:ea typeface="Calibri"/>
              <a:cs typeface="Calibri"/>
              <a:sym typeface="Calibri"/>
            </a:endParaRPr>
          </a:p>
          <a:p>
            <a:pPr indent="0" lvl="0" marL="252000" marR="0" rtl="0" algn="l">
              <a:lnSpc>
                <a:spcPct val="100000"/>
              </a:lnSpc>
              <a:spcBef>
                <a:spcPts val="300"/>
              </a:spcBef>
              <a:spcAft>
                <a:spcPts val="0"/>
              </a:spcAft>
              <a:buNone/>
            </a:pPr>
            <a:r>
              <a:rPr b="0" i="0" lang="en-US" sz="1600" u="none" cap="none" strike="noStrike">
                <a:solidFill>
                  <a:schemeClr val="dk1"/>
                </a:solidFill>
                <a:latin typeface="Calibri"/>
                <a:ea typeface="Calibri"/>
                <a:cs typeface="Calibri"/>
                <a:sym typeface="Calibri"/>
              </a:rPr>
              <a:t>Juan	$4.800.000</a:t>
            </a:r>
            <a:endParaRPr/>
          </a:p>
          <a:p>
            <a:pPr indent="0" lvl="0" marL="252000" marR="0" rtl="0" algn="l">
              <a:lnSpc>
                <a:spcPct val="100000"/>
              </a:lnSpc>
              <a:spcBef>
                <a:spcPts val="300"/>
              </a:spcBef>
              <a:spcAft>
                <a:spcPts val="0"/>
              </a:spcAft>
              <a:buNone/>
            </a:pPr>
            <a:r>
              <a:rPr b="0" i="0" lang="en-US" sz="1600" u="none" cap="none" strike="noStrike">
                <a:solidFill>
                  <a:schemeClr val="dk1"/>
                </a:solidFill>
                <a:latin typeface="Calibri"/>
                <a:ea typeface="Calibri"/>
                <a:cs typeface="Calibri"/>
                <a:sym typeface="Calibri"/>
              </a:rPr>
              <a:t>Roza	$6.600.000</a:t>
            </a:r>
            <a:endParaRPr/>
          </a:p>
          <a:p>
            <a:pPr indent="0" lvl="0" marL="252000" marR="0" rtl="0" algn="l">
              <a:lnSpc>
                <a:spcPct val="100000"/>
              </a:lnSpc>
              <a:spcBef>
                <a:spcPts val="300"/>
              </a:spcBef>
              <a:spcAft>
                <a:spcPts val="0"/>
              </a:spcAft>
              <a:buNone/>
            </a:pPr>
            <a:r>
              <a:rPr b="0" i="0" lang="en-US" sz="1600" u="none" cap="none" strike="noStrike">
                <a:solidFill>
                  <a:schemeClr val="dk1"/>
                </a:solidFill>
                <a:latin typeface="Calibri"/>
                <a:ea typeface="Calibri"/>
                <a:cs typeface="Calibri"/>
                <a:sym typeface="Calibri"/>
              </a:rPr>
              <a:t>Pedro	$5.500.000</a:t>
            </a:r>
            <a:endParaRPr/>
          </a:p>
          <a:p>
            <a:pPr indent="0" lvl="0" marL="252000" marR="0" rtl="0" algn="l">
              <a:lnSpc>
                <a:spcPct val="100000"/>
              </a:lnSpc>
              <a:spcBef>
                <a:spcPts val="300"/>
              </a:spcBef>
              <a:spcAft>
                <a:spcPts val="0"/>
              </a:spcAft>
              <a:buNone/>
            </a:pPr>
            <a:r>
              <a:rPr b="0" i="0" lang="en-US" sz="1600" u="none" cap="none" strike="noStrike">
                <a:solidFill>
                  <a:schemeClr val="dk1"/>
                </a:solidFill>
                <a:latin typeface="Calibri"/>
                <a:ea typeface="Calibri"/>
                <a:cs typeface="Calibri"/>
                <a:sym typeface="Calibri"/>
              </a:rPr>
              <a:t>María	$7.000.000</a:t>
            </a:r>
            <a:endParaRPr/>
          </a:p>
        </p:txBody>
      </p:sp>
      <p:sp>
        <p:nvSpPr>
          <p:cNvPr id="249" name="Google Shape;249;p46"/>
          <p:cNvSpPr/>
          <p:nvPr/>
        </p:nvSpPr>
        <p:spPr>
          <a:xfrm>
            <a:off x="385761" y="1238806"/>
            <a:ext cx="9334501" cy="496290"/>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3400" u="none" cap="none" strike="noStrike">
                <a:solidFill>
                  <a:srgbClr val="ED6B00"/>
                </a:solidFill>
                <a:latin typeface="Calibri"/>
                <a:ea typeface="Calibri"/>
                <a:cs typeface="Calibri"/>
                <a:sym typeface="Calibri"/>
              </a:rPr>
              <a:t>EJEMPLO</a:t>
            </a:r>
            <a:endParaRPr b="0" i="0" sz="3400" u="none" cap="none" strike="noStrike">
              <a:solidFill>
                <a:srgbClr val="A93501"/>
              </a:solidFill>
              <a:latin typeface="Calibri"/>
              <a:ea typeface="Calibri"/>
              <a:cs typeface="Calibri"/>
              <a:sym typeface="Calibri"/>
            </a:endParaRPr>
          </a:p>
        </p:txBody>
      </p:sp>
      <p:sp>
        <p:nvSpPr>
          <p:cNvPr id="250" name="Google Shape;250;p46"/>
          <p:cNvSpPr/>
          <p:nvPr/>
        </p:nvSpPr>
        <p:spPr>
          <a:xfrm>
            <a:off x="4330700" y="1993900"/>
            <a:ext cx="4279900" cy="2260600"/>
          </a:xfrm>
          <a:prstGeom prst="roundRect">
            <a:avLst>
              <a:gd fmla="val 5516"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1" name="Google Shape;251;p46"/>
          <p:cNvSpPr txBox="1"/>
          <p:nvPr/>
        </p:nvSpPr>
        <p:spPr>
          <a:xfrm>
            <a:off x="4419602" y="2044799"/>
            <a:ext cx="4419598" cy="24468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800000"/>
                </a:solidFill>
                <a:latin typeface="Calibri"/>
                <a:ea typeface="Calibri"/>
                <a:cs typeface="Calibri"/>
                <a:sym typeface="Calibri"/>
              </a:rPr>
              <a:t>Fórmula:</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500" u="none" cap="none" strike="noStrike">
                <a:solidFill>
                  <a:schemeClr val="dk1"/>
                </a:solidFill>
                <a:latin typeface="Calibri"/>
                <a:ea typeface="Calibri"/>
                <a:cs typeface="Calibri"/>
                <a:sym typeface="Calibri"/>
              </a:rPr>
              <a:t>Utilidad del Ejercicio:		$ 15.000.000.-</a:t>
            </a:r>
            <a:endParaRPr/>
          </a:p>
          <a:p>
            <a:pPr indent="0" lvl="0" marL="0" marR="0" rtl="0" algn="l">
              <a:lnSpc>
                <a:spcPct val="100000"/>
              </a:lnSpc>
              <a:spcBef>
                <a:spcPts val="0"/>
              </a:spcBef>
              <a:spcAft>
                <a:spcPts val="0"/>
              </a:spcAft>
              <a:buNone/>
            </a:pPr>
            <a:r>
              <a:rPr b="1" i="0" lang="en-US" sz="1500" u="none" cap="none" strike="noStrike">
                <a:solidFill>
                  <a:schemeClr val="dk1"/>
                </a:solidFill>
                <a:latin typeface="Calibri"/>
                <a:ea typeface="Calibri"/>
                <a:cs typeface="Calibri"/>
                <a:sym typeface="Calibri"/>
              </a:rPr>
              <a:t>Menos</a:t>
            </a:r>
            <a:endParaRPr/>
          </a:p>
          <a:p>
            <a:pPr indent="0" lvl="0" marL="0" marR="0" rtl="0" algn="l">
              <a:lnSpc>
                <a:spcPct val="100000"/>
              </a:lnSpc>
              <a:spcBef>
                <a:spcPts val="0"/>
              </a:spcBef>
              <a:spcAft>
                <a:spcPts val="0"/>
              </a:spcAft>
              <a:buNone/>
            </a:pPr>
            <a:r>
              <a:rPr b="0" i="0" lang="en-US" sz="1500" u="none" cap="none" strike="noStrike">
                <a:solidFill>
                  <a:schemeClr val="dk1"/>
                </a:solidFill>
                <a:latin typeface="Calibri"/>
                <a:ea typeface="Calibri"/>
                <a:cs typeface="Calibri"/>
                <a:sym typeface="Calibri"/>
              </a:rPr>
              <a:t>10% Capital Propio:		$       500.000.-</a:t>
            </a:r>
            <a:endParaRPr/>
          </a:p>
          <a:p>
            <a:pPr indent="0" lvl="0" marL="0" marR="0" rtl="0" algn="l">
              <a:lnSpc>
                <a:spcPct val="100000"/>
              </a:lnSpc>
              <a:spcBef>
                <a:spcPts val="0"/>
              </a:spcBef>
              <a:spcAft>
                <a:spcPts val="0"/>
              </a:spcAft>
              <a:buNone/>
            </a:pPr>
            <a:r>
              <a:rPr b="0" i="0" lang="en-US" sz="1500" u="none" cap="none" strike="noStrike">
                <a:solidFill>
                  <a:schemeClr val="dk1"/>
                </a:solidFill>
                <a:latin typeface="Calibri"/>
                <a:ea typeface="Calibri"/>
                <a:cs typeface="Calibri"/>
                <a:sym typeface="Calibri"/>
              </a:rPr>
              <a:t>Igual                                                       ___________</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500" u="none" cap="none" strike="noStrike">
                <a:solidFill>
                  <a:schemeClr val="dk1"/>
                </a:solidFill>
                <a:latin typeface="Calibri"/>
                <a:ea typeface="Calibri"/>
                <a:cs typeface="Calibri"/>
                <a:sym typeface="Calibri"/>
              </a:rPr>
              <a:t>Utilidad a aplicar el 30%  	$ 14.500.000.-</a:t>
            </a:r>
            <a:endParaRPr/>
          </a:p>
          <a:p>
            <a:pPr indent="0" lvl="0" marL="0" marR="0" rtl="0" algn="l">
              <a:lnSpc>
                <a:spcPct val="100000"/>
              </a:lnSpc>
              <a:spcBef>
                <a:spcPts val="0"/>
              </a:spcBef>
              <a:spcAft>
                <a:spcPts val="0"/>
              </a:spcAft>
              <a:buNone/>
            </a:pPr>
            <a:r>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500" u="none" cap="none" strike="noStrike">
                <a:solidFill>
                  <a:schemeClr val="dk1"/>
                </a:solidFill>
                <a:latin typeface="Calibri"/>
                <a:ea typeface="Calibri"/>
                <a:cs typeface="Calibri"/>
                <a:sym typeface="Calibri"/>
              </a:rPr>
              <a:t>30% utilidad a repartir:</a:t>
            </a:r>
            <a:endParaRPr/>
          </a:p>
          <a:p>
            <a:pPr indent="0" lvl="0" marL="0" marR="0" rtl="0" algn="l">
              <a:lnSpc>
                <a:spcPct val="100000"/>
              </a:lnSpc>
              <a:spcBef>
                <a:spcPts val="0"/>
              </a:spcBef>
              <a:spcAft>
                <a:spcPts val="0"/>
              </a:spcAft>
              <a:buNone/>
            </a:pPr>
            <a:r>
              <a:rPr b="0" i="0" lang="en-US" sz="1500" u="none" cap="none" strike="noStrike">
                <a:solidFill>
                  <a:schemeClr val="dk1"/>
                </a:solidFill>
                <a:latin typeface="Calibri"/>
                <a:ea typeface="Calibri"/>
                <a:cs typeface="Calibri"/>
                <a:sym typeface="Calibri"/>
              </a:rPr>
              <a:t>$ 14.500.0000 x 30% = $ 4.350.000</a:t>
            </a:r>
            <a:endParaRPr/>
          </a:p>
          <a:p>
            <a:pPr indent="0" lvl="0" marL="0" marR="0" rtl="0" algn="l">
              <a:lnSpc>
                <a:spcPct val="100000"/>
              </a:lnSpc>
              <a:spcBef>
                <a:spcPts val="0"/>
              </a:spcBef>
              <a:spcAft>
                <a:spcPts val="0"/>
              </a:spcAft>
              <a:buNone/>
            </a:pPr>
            <a:r>
              <a:t/>
            </a:r>
            <a:endParaRPr b="0" i="0" sz="1500" u="none" cap="none" strike="noStrike">
              <a:solidFill>
                <a:schemeClr val="dk1"/>
              </a:solidFill>
              <a:latin typeface="Calibri"/>
              <a:ea typeface="Calibri"/>
              <a:cs typeface="Calibri"/>
              <a:sym typeface="Calibri"/>
            </a:endParaRPr>
          </a:p>
        </p:txBody>
      </p:sp>
      <p:pic>
        <p:nvPicPr>
          <p:cNvPr descr="XXXM2_A3_Presentacion.pdf" id="252" name="Google Shape;252;p46"/>
          <p:cNvPicPr preferRelativeResize="0"/>
          <p:nvPr/>
        </p:nvPicPr>
        <p:blipFill rotWithShape="1">
          <a:blip r:embed="rId3">
            <a:alphaModFix/>
          </a:blip>
          <a:srcRect b="38655" l="19347" r="28888" t="30084"/>
          <a:stretch/>
        </p:blipFill>
        <p:spPr>
          <a:xfrm>
            <a:off x="584200" y="4419599"/>
            <a:ext cx="4622800" cy="2171315"/>
          </a:xfrm>
          <a:prstGeom prst="rect">
            <a:avLst/>
          </a:prstGeom>
          <a:noFill/>
          <a:ln>
            <a:noFill/>
          </a:ln>
        </p:spPr>
      </p:pic>
      <p:sp>
        <p:nvSpPr>
          <p:cNvPr id="253" name="Google Shape;253;p46"/>
          <p:cNvSpPr/>
          <p:nvPr/>
        </p:nvSpPr>
        <p:spPr>
          <a:xfrm>
            <a:off x="5173663" y="5651828"/>
            <a:ext cx="3589337" cy="78483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El resultado </a:t>
            </a:r>
            <a:r>
              <a:rPr b="1" i="0" lang="en-US" sz="1500" u="none" cap="none" strike="noStrike">
                <a:solidFill>
                  <a:srgbClr val="000000"/>
                </a:solidFill>
                <a:latin typeface="Calibri"/>
                <a:ea typeface="Calibri"/>
                <a:cs typeface="Calibri"/>
                <a:sym typeface="Calibri"/>
              </a:rPr>
              <a:t>($4.350.000) </a:t>
            </a:r>
            <a:r>
              <a:rPr b="0" i="0" lang="en-US" sz="1500" u="none" cap="none" strike="noStrike">
                <a:solidFill>
                  <a:srgbClr val="000000"/>
                </a:solidFill>
                <a:latin typeface="Calibri"/>
                <a:ea typeface="Calibri"/>
                <a:cs typeface="Calibri"/>
                <a:sym typeface="Calibri"/>
              </a:rPr>
              <a:t>se reparte en forma proporcional a las remuneraciones de los trabajadores.</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7"/>
          <p:cNvSpPr/>
          <p:nvPr/>
        </p:nvSpPr>
        <p:spPr>
          <a:xfrm>
            <a:off x="473076" y="2159000"/>
            <a:ext cx="7620000" cy="32385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9" name="Google Shape;259;p47"/>
          <p:cNvSpPr txBox="1"/>
          <p:nvPr/>
        </p:nvSpPr>
        <p:spPr>
          <a:xfrm>
            <a:off x="704850" y="2555875"/>
            <a:ext cx="4184650" cy="166199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700" u="none" cap="none" strike="noStrike">
                <a:solidFill>
                  <a:schemeClr val="dk1"/>
                </a:solidFill>
                <a:latin typeface="Calibri"/>
                <a:ea typeface="Calibri"/>
                <a:cs typeface="Calibri"/>
                <a:sym typeface="Calibri"/>
              </a:rPr>
              <a:t>La otra manera de pagarlo, se debe pagar al trabajador el 25% de lo devengado en el respectivo ejercicio comercial por concepto de remuneraciones mensuales con un límite de 4,75 ingresos mínimos mensuales.</a:t>
            </a:r>
            <a:endParaRPr/>
          </a:p>
        </p:txBody>
      </p:sp>
      <p:sp>
        <p:nvSpPr>
          <p:cNvPr id="260" name="Google Shape;260;p47"/>
          <p:cNvSpPr txBox="1"/>
          <p:nvPr/>
        </p:nvSpPr>
        <p:spPr>
          <a:xfrm>
            <a:off x="447674" y="1110961"/>
            <a:ext cx="8823325" cy="87511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800" u="none" cap="none" strike="noStrike">
                <a:solidFill>
                  <a:srgbClr val="ED6B00"/>
                </a:solidFill>
                <a:latin typeface="Calibri"/>
                <a:ea typeface="Calibri"/>
                <a:cs typeface="Calibri"/>
                <a:sym typeface="Calibri"/>
              </a:rPr>
              <a:t>GRATIFICACIÓN POR EL ARTÍCULO 50 DEL </a:t>
            </a:r>
            <a:br>
              <a:rPr b="1" i="0" lang="en-US" sz="2800" u="none" cap="none" strike="noStrike">
                <a:solidFill>
                  <a:srgbClr val="ED6B00"/>
                </a:solidFill>
                <a:latin typeface="Calibri"/>
                <a:ea typeface="Calibri"/>
                <a:cs typeface="Calibri"/>
                <a:sym typeface="Calibri"/>
              </a:rPr>
            </a:br>
            <a:r>
              <a:rPr b="0" i="0" lang="en-US" sz="2800" u="none" cap="none" strike="noStrike">
                <a:solidFill>
                  <a:srgbClr val="A93501"/>
                </a:solidFill>
                <a:latin typeface="Calibri"/>
                <a:ea typeface="Calibri"/>
                <a:cs typeface="Calibri"/>
                <a:sym typeface="Calibri"/>
              </a:rPr>
              <a:t>CONTRATO DE TRABAJO</a:t>
            </a:r>
            <a:endParaRPr b="0" i="0" sz="2800" u="none" cap="none" strike="noStrike">
              <a:solidFill>
                <a:srgbClr val="A93501"/>
              </a:solidFill>
              <a:latin typeface="Calibri"/>
              <a:ea typeface="Calibri"/>
              <a:cs typeface="Calibri"/>
              <a:sym typeface="Calibri"/>
            </a:endParaRPr>
          </a:p>
        </p:txBody>
      </p:sp>
      <p:pic>
        <p:nvPicPr>
          <p:cNvPr id="261" name="Google Shape;261;p47"/>
          <p:cNvPicPr preferRelativeResize="0"/>
          <p:nvPr/>
        </p:nvPicPr>
        <p:blipFill rotWithShape="1">
          <a:blip r:embed="rId3">
            <a:alphaModFix/>
          </a:blip>
          <a:srcRect b="0" l="0" r="0" t="0"/>
          <a:stretch/>
        </p:blipFill>
        <p:spPr>
          <a:xfrm>
            <a:off x="5168900" y="2573532"/>
            <a:ext cx="2806700" cy="28874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8"/>
          <p:cNvSpPr/>
          <p:nvPr/>
        </p:nvSpPr>
        <p:spPr>
          <a:xfrm>
            <a:off x="511175" y="1816100"/>
            <a:ext cx="3248025" cy="1181100"/>
          </a:xfrm>
          <a:prstGeom prst="roundRect">
            <a:avLst>
              <a:gd fmla="val 5516" name="adj"/>
            </a:avLst>
          </a:prstGeom>
          <a:solidFill>
            <a:srgbClr val="FFDDB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7" name="Google Shape;267;p48"/>
          <p:cNvSpPr/>
          <p:nvPr/>
        </p:nvSpPr>
        <p:spPr>
          <a:xfrm>
            <a:off x="523875" y="3500936"/>
            <a:ext cx="3248025" cy="1540964"/>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8" name="Google Shape;268;p48"/>
          <p:cNvSpPr/>
          <p:nvPr/>
        </p:nvSpPr>
        <p:spPr>
          <a:xfrm>
            <a:off x="3937000" y="1765300"/>
            <a:ext cx="5257800" cy="50038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9" name="Google Shape;269;p48"/>
          <p:cNvSpPr/>
          <p:nvPr/>
        </p:nvSpPr>
        <p:spPr>
          <a:xfrm>
            <a:off x="385761" y="1238806"/>
            <a:ext cx="9334501" cy="496290"/>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3400" u="none" cap="none" strike="noStrike">
                <a:solidFill>
                  <a:srgbClr val="ED6B00"/>
                </a:solidFill>
                <a:latin typeface="Calibri"/>
                <a:ea typeface="Calibri"/>
                <a:cs typeface="Calibri"/>
                <a:sym typeface="Calibri"/>
              </a:rPr>
              <a:t>EJEMPLO</a:t>
            </a:r>
            <a:endParaRPr b="0" i="0" sz="3400" u="none" cap="none" strike="noStrike">
              <a:solidFill>
                <a:srgbClr val="A93501"/>
              </a:solidFill>
              <a:latin typeface="Calibri"/>
              <a:ea typeface="Calibri"/>
              <a:cs typeface="Calibri"/>
              <a:sym typeface="Calibri"/>
            </a:endParaRPr>
          </a:p>
        </p:txBody>
      </p:sp>
      <p:sp>
        <p:nvSpPr>
          <p:cNvPr id="270" name="Google Shape;270;p48"/>
          <p:cNvSpPr/>
          <p:nvPr/>
        </p:nvSpPr>
        <p:spPr>
          <a:xfrm>
            <a:off x="4056062" y="1878827"/>
            <a:ext cx="5189537" cy="48628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A93501"/>
                </a:solidFill>
                <a:latin typeface="Calibri"/>
                <a:ea typeface="Calibri"/>
                <a:cs typeface="Calibri"/>
                <a:sym typeface="Calibri"/>
              </a:rPr>
              <a:t>Caso práctico:</a:t>
            </a:r>
            <a:endParaRPr/>
          </a:p>
          <a:p>
            <a:pPr indent="0" lvl="0" marL="0" marR="0" rtl="0" algn="l">
              <a:lnSpc>
                <a:spcPct val="5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Remuneraciones Imponibles del mes Octubre 2020 del trabajador:</a:t>
            </a:r>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Caso 1:</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Sueldo Base		$ 500.000.-</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Horas Extras		</a:t>
            </a:r>
            <a:r>
              <a:rPr b="0" i="0" lang="en-US" sz="1400" u="sng" cap="none" strike="noStrike">
                <a:solidFill>
                  <a:srgbClr val="000000"/>
                </a:solidFill>
                <a:latin typeface="Calibri"/>
                <a:ea typeface="Calibri"/>
                <a:cs typeface="Calibri"/>
                <a:sym typeface="Calibri"/>
              </a:rPr>
              <a:t>$    38.889.- </a:t>
            </a:r>
            <a:r>
              <a:rPr b="0" i="0" lang="en-US" sz="1400" u="none" cap="none" strike="noStrike">
                <a:solidFill>
                  <a:srgbClr val="000000"/>
                </a:solidFill>
                <a:latin typeface="Calibri"/>
                <a:ea typeface="Calibri"/>
                <a:cs typeface="Calibri"/>
                <a:sym typeface="Calibri"/>
              </a:rPr>
              <a:t>(10 horas Extras)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Total				$  538.889.-</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Se aplica el 25% :    $  538.889 X 25% = $134.722.-</a:t>
            </a:r>
            <a:endParaRPr/>
          </a:p>
          <a:p>
            <a:pPr indent="0" lvl="0" marL="0" marR="0" rtl="0" algn="l">
              <a:lnSpc>
                <a:spcPct val="5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El monto es mayor que el tope mensual ($129.240.-), por lo que </a:t>
            </a:r>
            <a:br>
              <a:rPr b="0"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se debe pagar $ 129.240.- como gratificación.</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Caso 2:</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Sueldo Base		$ 350.000.-</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Horas Extras		</a:t>
            </a:r>
            <a:r>
              <a:rPr b="0" i="0" lang="en-US" sz="1400" u="sng" cap="none" strike="noStrike">
                <a:solidFill>
                  <a:srgbClr val="000000"/>
                </a:solidFill>
                <a:latin typeface="Calibri"/>
                <a:ea typeface="Calibri"/>
                <a:cs typeface="Calibri"/>
                <a:sym typeface="Calibri"/>
              </a:rPr>
              <a:t>$   27.222.- </a:t>
            </a:r>
            <a:r>
              <a:rPr b="0" i="0" lang="en-US" sz="1400" u="none" cap="none" strike="noStrike">
                <a:solidFill>
                  <a:srgbClr val="000000"/>
                </a:solidFill>
                <a:latin typeface="Calibri"/>
                <a:ea typeface="Calibri"/>
                <a:cs typeface="Calibri"/>
                <a:sym typeface="Calibri"/>
              </a:rPr>
              <a:t>(10 horas extras)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Total				$  377.222.-</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Se aplica el 25% :     $  377.222.- x 25% = $ 94.306.-</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En este caso el valor es menor al tope mensual, por que se le pagará al trabajador el menor valor $ 94.306.-</a:t>
            </a:r>
            <a:endParaRPr/>
          </a:p>
        </p:txBody>
      </p:sp>
      <p:sp>
        <p:nvSpPr>
          <p:cNvPr id="271" name="Google Shape;271;p48"/>
          <p:cNvSpPr txBox="1"/>
          <p:nvPr/>
        </p:nvSpPr>
        <p:spPr>
          <a:xfrm>
            <a:off x="546099" y="3163888"/>
            <a:ext cx="156686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A93501"/>
                </a:solidFill>
                <a:latin typeface="Calibri"/>
                <a:ea typeface="Calibri"/>
                <a:cs typeface="Calibri"/>
                <a:sym typeface="Calibri"/>
              </a:rPr>
              <a:t>Fórmula:</a:t>
            </a:r>
            <a:endParaRPr/>
          </a:p>
        </p:txBody>
      </p:sp>
      <p:sp>
        <p:nvSpPr>
          <p:cNvPr id="272" name="Google Shape;272;p48"/>
          <p:cNvSpPr txBox="1"/>
          <p:nvPr/>
        </p:nvSpPr>
        <p:spPr>
          <a:xfrm>
            <a:off x="568324" y="3552825"/>
            <a:ext cx="3267075" cy="12618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$ 326.500  x  4.75 IM = $ 1.550.875</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500" u="none" cap="none" strike="noStrike">
                <a:solidFill>
                  <a:schemeClr val="dk1"/>
                </a:solidFill>
                <a:latin typeface="Calibri"/>
                <a:ea typeface="Calibri"/>
                <a:cs typeface="Calibri"/>
                <a:sym typeface="Calibri"/>
              </a:rPr>
              <a:t>Tope Gratificación Anual, y si este monto lo dividimos por 12 tenemos el tope mensual $ 129.240</a:t>
            </a:r>
            <a:endParaRPr b="0" i="0" sz="1500" u="none" cap="none" strike="noStrike">
              <a:solidFill>
                <a:schemeClr val="dk1"/>
              </a:solidFill>
              <a:latin typeface="Calibri"/>
              <a:ea typeface="Calibri"/>
              <a:cs typeface="Calibri"/>
              <a:sym typeface="Calibri"/>
            </a:endParaRPr>
          </a:p>
        </p:txBody>
      </p:sp>
      <p:sp>
        <p:nvSpPr>
          <p:cNvPr id="273" name="Google Shape;273;p48"/>
          <p:cNvSpPr/>
          <p:nvPr/>
        </p:nvSpPr>
        <p:spPr>
          <a:xfrm>
            <a:off x="550863" y="1994228"/>
            <a:ext cx="328453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Para su cálculo se requiere tener el valor del Ingreso Mínimo, que a </a:t>
            </a:r>
            <a:r>
              <a:rPr b="1" i="0" lang="en-US" sz="1600" u="none" cap="none" strike="noStrike">
                <a:solidFill>
                  <a:srgbClr val="000000"/>
                </a:solidFill>
                <a:latin typeface="Calibri"/>
                <a:ea typeface="Calibri"/>
                <a:cs typeface="Calibri"/>
                <a:sym typeface="Calibri"/>
              </a:rPr>
              <a:t>octubre 2020 </a:t>
            </a:r>
            <a:r>
              <a:rPr b="0" i="0" lang="en-US" sz="1600" u="none" cap="none" strike="noStrike">
                <a:solidFill>
                  <a:srgbClr val="000000"/>
                </a:solidFill>
                <a:latin typeface="Calibri"/>
                <a:ea typeface="Calibri"/>
                <a:cs typeface="Calibri"/>
                <a:sym typeface="Calibri"/>
              </a:rPr>
              <a:t>es de $ </a:t>
            </a:r>
            <a:r>
              <a:rPr b="1" i="0" lang="en-US" sz="1600" u="none" cap="none" strike="noStrike">
                <a:solidFill>
                  <a:srgbClr val="000000"/>
                </a:solidFill>
                <a:latin typeface="Calibri"/>
                <a:ea typeface="Calibri"/>
                <a:cs typeface="Calibri"/>
                <a:sym typeface="Calibri"/>
              </a:rPr>
              <a:t>326.500</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9"/>
          <p:cNvSpPr/>
          <p:nvPr/>
        </p:nvSpPr>
        <p:spPr>
          <a:xfrm>
            <a:off x="457200" y="1993900"/>
            <a:ext cx="8267700" cy="43815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9" name="Google Shape;279;p49"/>
          <p:cNvSpPr/>
          <p:nvPr/>
        </p:nvSpPr>
        <p:spPr>
          <a:xfrm>
            <a:off x="676277" y="3924300"/>
            <a:ext cx="7616824" cy="2184400"/>
          </a:xfrm>
          <a:prstGeom prst="roundRect">
            <a:avLst>
              <a:gd fmla="val 5988"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0" name="Google Shape;280;p49"/>
          <p:cNvSpPr txBox="1"/>
          <p:nvPr/>
        </p:nvSpPr>
        <p:spPr>
          <a:xfrm>
            <a:off x="447674" y="1174461"/>
            <a:ext cx="8823325"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ED6B00"/>
                </a:solidFill>
                <a:latin typeface="Calibri"/>
                <a:ea typeface="Calibri"/>
                <a:cs typeface="Calibri"/>
                <a:sym typeface="Calibri"/>
              </a:rPr>
              <a:t>HORAS EXTRAS O </a:t>
            </a:r>
            <a:r>
              <a:rPr b="0" i="0" lang="en-US" sz="3200" u="none" cap="none" strike="noStrike">
                <a:solidFill>
                  <a:srgbClr val="A93501"/>
                </a:solidFill>
                <a:latin typeface="Calibri"/>
                <a:ea typeface="Calibri"/>
                <a:cs typeface="Calibri"/>
                <a:sym typeface="Calibri"/>
              </a:rPr>
              <a:t>SOBRETIEMPO</a:t>
            </a:r>
            <a:endParaRPr/>
          </a:p>
        </p:txBody>
      </p:sp>
      <p:sp>
        <p:nvSpPr>
          <p:cNvPr id="281" name="Google Shape;281;p49"/>
          <p:cNvSpPr txBox="1"/>
          <p:nvPr/>
        </p:nvSpPr>
        <p:spPr>
          <a:xfrm>
            <a:off x="601663" y="2117344"/>
            <a:ext cx="7856537" cy="16927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Constituye el tiempo trabajado en exceso del máximo legal (45 horas) o a la jornada parcial pactada contractualmente (menor a las 45 horas). </a:t>
            </a:r>
            <a:endParaRPr/>
          </a:p>
          <a:p>
            <a:pPr indent="0" lvl="0" marL="0" marR="0" rtl="0" algn="l">
              <a:lnSpc>
                <a:spcPct val="5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Es importante señalar que la jornada de trabajo se encuentra determinada por el límite de la jornada de trabajo “semanal”, de modo que es posible que un trabajador exceda su jornada diaria no considerando este exceso como jornada extraordinaria si con ello no excede la jornada semanal. </a:t>
            </a:r>
            <a:endParaRPr/>
          </a:p>
        </p:txBody>
      </p:sp>
      <p:sp>
        <p:nvSpPr>
          <p:cNvPr id="282" name="Google Shape;282;p49"/>
          <p:cNvSpPr txBox="1"/>
          <p:nvPr/>
        </p:nvSpPr>
        <p:spPr>
          <a:xfrm>
            <a:off x="762000" y="3998855"/>
            <a:ext cx="7442200" cy="2008242"/>
          </a:xfrm>
          <a:prstGeom prst="rect">
            <a:avLst/>
          </a:prstGeom>
          <a:noFill/>
          <a:ln>
            <a:noFill/>
          </a:ln>
        </p:spPr>
        <p:txBody>
          <a:bodyPr anchorCtr="0" anchor="t" bIns="45700" lIns="91425" spcFirstLastPara="1" rIns="91425" wrap="square" tIns="45700">
            <a:spAutoFit/>
          </a:bodyPr>
          <a:lstStyle/>
          <a:p>
            <a:pPr indent="-140400" lvl="0" marL="1404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Las horas extras deben pactarse por escrito, en el mismo contrato o en uno posterior. No obstante la falta de pacto escrito, se considerarán extraordinarias las que se trabajen en exceso de la jornada pactada, con conocimiento del empleador.</a:t>
            </a:r>
            <a:endParaRPr/>
          </a:p>
          <a:p>
            <a:pPr indent="-140400" lvl="0" marL="140400" marR="0" rtl="0" algn="l">
              <a:lnSpc>
                <a:spcPct val="100000"/>
              </a:lnSpc>
              <a:spcBef>
                <a:spcPts val="50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Sólo podrán pactarse hasta dos horas extraordinarias por día. </a:t>
            </a:r>
            <a:endParaRPr/>
          </a:p>
          <a:p>
            <a:pPr indent="-140400" lvl="0" marL="140400" marR="0" rtl="0" algn="l">
              <a:lnSpc>
                <a:spcPct val="100000"/>
              </a:lnSpc>
              <a:spcBef>
                <a:spcPts val="50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Las horas que se trabajen en exceso de la jornada pactada, con conocimiento del empleador también están sujetas a este límite. </a:t>
            </a:r>
            <a:endParaRPr/>
          </a:p>
          <a:p>
            <a:pPr indent="-140400" lvl="0" marL="140400" marR="0" rtl="0" algn="l">
              <a:lnSpc>
                <a:spcPct val="100000"/>
              </a:lnSpc>
              <a:spcBef>
                <a:spcPts val="50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Se deben pagar con un recargo de un 50% el valor hora.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50"/>
          <p:cNvSpPr/>
          <p:nvPr/>
        </p:nvSpPr>
        <p:spPr>
          <a:xfrm>
            <a:off x="457200" y="1993900"/>
            <a:ext cx="8267700" cy="43815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8" name="Google Shape;288;p50"/>
          <p:cNvSpPr txBox="1"/>
          <p:nvPr/>
        </p:nvSpPr>
        <p:spPr>
          <a:xfrm>
            <a:off x="1752600" y="3699470"/>
            <a:ext cx="5803900"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La Base de cálculo corresponde a todos los estipendios fijos, más semana corrida que ha devengado en el mes el trabajador.</a:t>
            </a:r>
            <a:endParaRPr/>
          </a:p>
        </p:txBody>
      </p:sp>
      <p:sp>
        <p:nvSpPr>
          <p:cNvPr id="289" name="Google Shape;289;p50"/>
          <p:cNvSpPr/>
          <p:nvPr/>
        </p:nvSpPr>
        <p:spPr>
          <a:xfrm>
            <a:off x="876300" y="3721100"/>
            <a:ext cx="838199" cy="469900"/>
          </a:xfrm>
          <a:prstGeom prst="homePlat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0" name="Google Shape;290;p50"/>
          <p:cNvSpPr txBox="1"/>
          <p:nvPr/>
        </p:nvSpPr>
        <p:spPr>
          <a:xfrm>
            <a:off x="447674" y="1174461"/>
            <a:ext cx="8823325"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ED6B00"/>
                </a:solidFill>
                <a:latin typeface="Calibri"/>
                <a:ea typeface="Calibri"/>
                <a:cs typeface="Calibri"/>
                <a:sym typeface="Calibri"/>
              </a:rPr>
              <a:t>FÓRMULA DE CÁLCULO </a:t>
            </a:r>
            <a:r>
              <a:rPr b="0" i="0" lang="en-US" sz="3200" u="none" cap="none" strike="noStrike">
                <a:solidFill>
                  <a:srgbClr val="A93501"/>
                </a:solidFill>
                <a:latin typeface="Calibri"/>
                <a:ea typeface="Calibri"/>
                <a:cs typeface="Calibri"/>
                <a:sym typeface="Calibri"/>
              </a:rPr>
              <a:t>HORAS EXTRAS</a:t>
            </a:r>
            <a:endParaRPr b="0" i="0" sz="3200" u="none" cap="none" strike="noStrike">
              <a:solidFill>
                <a:srgbClr val="A93501"/>
              </a:solidFill>
              <a:latin typeface="Calibri"/>
              <a:ea typeface="Calibri"/>
              <a:cs typeface="Calibri"/>
              <a:sym typeface="Calibri"/>
            </a:endParaRPr>
          </a:p>
        </p:txBody>
      </p:sp>
      <p:pic>
        <p:nvPicPr>
          <p:cNvPr id="291" name="Google Shape;291;p50"/>
          <p:cNvPicPr preferRelativeResize="0"/>
          <p:nvPr/>
        </p:nvPicPr>
        <p:blipFill rotWithShape="1">
          <a:blip r:embed="rId3">
            <a:alphaModFix/>
          </a:blip>
          <a:srcRect b="0" l="0" r="0" t="0"/>
          <a:stretch/>
        </p:blipFill>
        <p:spPr>
          <a:xfrm>
            <a:off x="1691216" y="2665710"/>
            <a:ext cx="5332843" cy="941090"/>
          </a:xfrm>
          <a:prstGeom prst="rect">
            <a:avLst/>
          </a:prstGeom>
          <a:noFill/>
          <a:ln cap="flat" cmpd="sng" w="9525">
            <a:solidFill>
              <a:schemeClr val="dk1"/>
            </a:solidFill>
            <a:prstDash val="solid"/>
            <a:round/>
            <a:headEnd len="sm" w="sm" type="none"/>
            <a:tailEnd len="sm" w="sm" type="none"/>
          </a:ln>
        </p:spPr>
      </p:pic>
      <p:pic>
        <p:nvPicPr>
          <p:cNvPr id="292" name="Google Shape;292;p50"/>
          <p:cNvPicPr preferRelativeResize="0"/>
          <p:nvPr/>
        </p:nvPicPr>
        <p:blipFill rotWithShape="1">
          <a:blip r:embed="rId4">
            <a:alphaModFix/>
          </a:blip>
          <a:srcRect b="25604" l="0" r="0" t="0"/>
          <a:stretch/>
        </p:blipFill>
        <p:spPr>
          <a:xfrm>
            <a:off x="1708150" y="4406661"/>
            <a:ext cx="2963863" cy="1143239"/>
          </a:xfrm>
          <a:prstGeom prst="rect">
            <a:avLst/>
          </a:prstGeom>
          <a:noFill/>
          <a:ln cap="flat" cmpd="sng" w="9525">
            <a:solidFill>
              <a:srgbClr val="000000"/>
            </a:solidFill>
            <a:prstDash val="solid"/>
            <a:miter lim="800000"/>
            <a:headEnd len="sm" w="sm" type="none"/>
            <a:tailEnd len="sm" w="sm" type="none"/>
          </a:ln>
        </p:spPr>
      </p:pic>
      <p:sp>
        <p:nvSpPr>
          <p:cNvPr id="293" name="Google Shape;293;p50"/>
          <p:cNvSpPr/>
          <p:nvPr/>
        </p:nvSpPr>
        <p:spPr>
          <a:xfrm>
            <a:off x="4767998" y="5559623"/>
            <a:ext cx="2185214" cy="307777"/>
          </a:xfrm>
          <a:prstGeom prst="rect">
            <a:avLst/>
          </a:prstGeom>
          <a:noFill/>
          <a:ln cap="flat" cmpd="sng" w="9525">
            <a:solidFill>
              <a:srgbClr val="A9350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A93501"/>
                </a:solidFill>
                <a:latin typeface="Calibri"/>
                <a:ea typeface="Calibri"/>
                <a:cs typeface="Calibri"/>
                <a:sym typeface="Calibri"/>
              </a:rPr>
              <a:t>Equivale al 50% de recargo</a:t>
            </a:r>
            <a:endParaRPr/>
          </a:p>
        </p:txBody>
      </p:sp>
      <p:sp>
        <p:nvSpPr>
          <p:cNvPr id="294" name="Google Shape;294;p50"/>
          <p:cNvSpPr/>
          <p:nvPr/>
        </p:nvSpPr>
        <p:spPr>
          <a:xfrm>
            <a:off x="1346200" y="5625355"/>
            <a:ext cx="3416300"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400" u="none" cap="none" strike="noStrike">
              <a:solidFill>
                <a:schemeClr val="dk1"/>
              </a:solidFill>
              <a:latin typeface="Calibri"/>
              <a:ea typeface="Calibri"/>
              <a:cs typeface="Calibri"/>
              <a:sym typeface="Calibri"/>
            </a:endParaRPr>
          </a:p>
        </p:txBody>
      </p:sp>
      <p:sp>
        <p:nvSpPr>
          <p:cNvPr id="295" name="Google Shape;295;p50"/>
          <p:cNvSpPr/>
          <p:nvPr/>
        </p:nvSpPr>
        <p:spPr>
          <a:xfrm>
            <a:off x="2265192" y="5637311"/>
            <a:ext cx="1479892" cy="307777"/>
          </a:xfrm>
          <a:prstGeom prst="rect">
            <a:avLst/>
          </a:prstGeom>
          <a:solidFill>
            <a:srgbClr val="F7E3D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800000"/>
                </a:solidFill>
                <a:latin typeface="Calibri"/>
                <a:ea typeface="Calibri"/>
                <a:cs typeface="Calibri"/>
                <a:sym typeface="Calibri"/>
              </a:rPr>
              <a:t>Cálculo del factor</a:t>
            </a:r>
            <a:endParaRPr/>
          </a:p>
        </p:txBody>
      </p:sp>
      <p:sp>
        <p:nvSpPr>
          <p:cNvPr id="296" name="Google Shape;296;p50"/>
          <p:cNvSpPr txBox="1"/>
          <p:nvPr/>
        </p:nvSpPr>
        <p:spPr>
          <a:xfrm>
            <a:off x="878681" y="3749396"/>
            <a:ext cx="746919"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A93501"/>
                </a:solidFill>
                <a:latin typeface="Calibri"/>
                <a:ea typeface="Calibri"/>
                <a:cs typeface="Calibri"/>
                <a:sym typeface="Calibri"/>
              </a:rPr>
              <a:t>NOTA:</a:t>
            </a:r>
            <a:endParaRPr b="1" i="0" sz="1600" u="none" cap="none" strike="noStrike">
              <a:solidFill>
                <a:srgbClr val="A93501"/>
              </a:solidFill>
              <a:latin typeface="Calibri"/>
              <a:ea typeface="Calibri"/>
              <a:cs typeface="Calibri"/>
              <a:sym typeface="Calibri"/>
            </a:endParaRPr>
          </a:p>
        </p:txBody>
      </p:sp>
      <p:cxnSp>
        <p:nvCxnSpPr>
          <p:cNvPr id="297" name="Google Shape;297;p50"/>
          <p:cNvCxnSpPr/>
          <p:nvPr/>
        </p:nvCxnSpPr>
        <p:spPr>
          <a:xfrm rot="10800000">
            <a:off x="4483101" y="5118100"/>
            <a:ext cx="406399" cy="444500"/>
          </a:xfrm>
          <a:prstGeom prst="straightConnector1">
            <a:avLst/>
          </a:prstGeom>
          <a:noFill/>
          <a:ln cap="flat" cmpd="sng" w="12700">
            <a:solidFill>
              <a:srgbClr val="A93501"/>
            </a:solidFill>
            <a:prstDash val="solid"/>
            <a:round/>
            <a:headEnd len="sm" w="sm" type="none"/>
            <a:tailEnd len="med" w="med" type="stealth"/>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1"/>
          <p:cNvSpPr/>
          <p:nvPr/>
        </p:nvSpPr>
        <p:spPr>
          <a:xfrm>
            <a:off x="457200" y="1993900"/>
            <a:ext cx="8267700" cy="4762500"/>
          </a:xfrm>
          <a:prstGeom prst="roundRect">
            <a:avLst>
              <a:gd fmla="val 4067"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3" name="Google Shape;303;p51"/>
          <p:cNvSpPr txBox="1"/>
          <p:nvPr/>
        </p:nvSpPr>
        <p:spPr>
          <a:xfrm>
            <a:off x="447674" y="1174461"/>
            <a:ext cx="8823325"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ED6B00"/>
                </a:solidFill>
                <a:latin typeface="Calibri"/>
                <a:ea typeface="Calibri"/>
                <a:cs typeface="Calibri"/>
                <a:sym typeface="Calibri"/>
              </a:rPr>
              <a:t>EJEMPLO DE CASO PRÁCTICO </a:t>
            </a:r>
            <a:r>
              <a:rPr b="0" i="0" lang="en-US" sz="3200" u="none" cap="none" strike="noStrike">
                <a:solidFill>
                  <a:srgbClr val="A93501"/>
                </a:solidFill>
                <a:latin typeface="Calibri"/>
                <a:ea typeface="Calibri"/>
                <a:cs typeface="Calibri"/>
                <a:sym typeface="Calibri"/>
              </a:rPr>
              <a:t>HORAS EXTRAS</a:t>
            </a:r>
            <a:endParaRPr b="0" i="0" sz="3200" u="none" cap="none" strike="noStrike">
              <a:solidFill>
                <a:srgbClr val="A93501"/>
              </a:solidFill>
              <a:latin typeface="Calibri"/>
              <a:ea typeface="Calibri"/>
              <a:cs typeface="Calibri"/>
              <a:sym typeface="Calibri"/>
            </a:endParaRPr>
          </a:p>
        </p:txBody>
      </p:sp>
      <p:pic>
        <p:nvPicPr>
          <p:cNvPr id="304" name="Google Shape;304;p51"/>
          <p:cNvPicPr preferRelativeResize="0"/>
          <p:nvPr/>
        </p:nvPicPr>
        <p:blipFill rotWithShape="1">
          <a:blip r:embed="rId3">
            <a:alphaModFix/>
          </a:blip>
          <a:srcRect b="0" l="0" r="0" t="0"/>
          <a:stretch/>
        </p:blipFill>
        <p:spPr>
          <a:xfrm>
            <a:off x="1678517" y="4024610"/>
            <a:ext cx="5052484" cy="891615"/>
          </a:xfrm>
          <a:prstGeom prst="rect">
            <a:avLst/>
          </a:prstGeom>
          <a:noFill/>
          <a:ln cap="flat" cmpd="sng" w="9525">
            <a:solidFill>
              <a:schemeClr val="dk1"/>
            </a:solidFill>
            <a:prstDash val="solid"/>
            <a:round/>
            <a:headEnd len="sm" w="sm" type="none"/>
            <a:tailEnd len="sm" w="sm" type="none"/>
          </a:ln>
        </p:spPr>
      </p:pic>
      <p:sp>
        <p:nvSpPr>
          <p:cNvPr id="305" name="Google Shape;305;p51"/>
          <p:cNvSpPr txBox="1"/>
          <p:nvPr/>
        </p:nvSpPr>
        <p:spPr>
          <a:xfrm>
            <a:off x="613445" y="2161680"/>
            <a:ext cx="6981155" cy="16927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Un Trabajador tiene la siguiente estructura de remuneraciones en su liquidación, y ha trabajado 12 horas extras. Mes de octubre 2020</a:t>
            </a:r>
            <a:endParaRPr/>
          </a:p>
          <a:p>
            <a:pPr indent="0" lvl="0" marL="0" marR="0" rtl="0" algn="l">
              <a:lnSpc>
                <a:spcPct val="5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Sueldo base 	$ 450.000.-</a:t>
            </a:r>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Gratificación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Comisión		$   85.000.-</a:t>
            </a:r>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Semana Corrida	$   24.286</a:t>
            </a:r>
            <a:endParaRPr/>
          </a:p>
        </p:txBody>
      </p:sp>
      <p:sp>
        <p:nvSpPr>
          <p:cNvPr id="306" name="Google Shape;306;p51"/>
          <p:cNvSpPr/>
          <p:nvPr/>
        </p:nvSpPr>
        <p:spPr>
          <a:xfrm>
            <a:off x="711200" y="4013200"/>
            <a:ext cx="838199" cy="469900"/>
          </a:xfrm>
          <a:prstGeom prst="homePlate">
            <a:avLst>
              <a:gd fmla="val 50000"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7" name="Google Shape;307;p51"/>
          <p:cNvSpPr/>
          <p:nvPr/>
        </p:nvSpPr>
        <p:spPr>
          <a:xfrm>
            <a:off x="703092" y="4062511"/>
            <a:ext cx="763062"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none" cap="none" strike="noStrike">
                <a:solidFill>
                  <a:srgbClr val="800000"/>
                </a:solidFill>
                <a:latin typeface="Calibri"/>
                <a:ea typeface="Calibri"/>
                <a:cs typeface="Calibri"/>
                <a:sym typeface="Calibri"/>
              </a:rPr>
              <a:t>Cálculo</a:t>
            </a:r>
            <a:endParaRPr b="1" i="0" sz="1500" u="none" cap="none" strike="noStrike">
              <a:solidFill>
                <a:srgbClr val="800000"/>
              </a:solidFill>
              <a:latin typeface="Calibri"/>
              <a:ea typeface="Calibri"/>
              <a:cs typeface="Calibri"/>
              <a:sym typeface="Calibri"/>
            </a:endParaRPr>
          </a:p>
        </p:txBody>
      </p:sp>
      <p:pic>
        <p:nvPicPr>
          <p:cNvPr descr="3_RRHH_M2_A3_ZZZ.pdf" id="308" name="Google Shape;308;p51"/>
          <p:cNvPicPr preferRelativeResize="0"/>
          <p:nvPr/>
        </p:nvPicPr>
        <p:blipFill rotWithShape="1">
          <a:blip r:embed="rId4">
            <a:alphaModFix/>
          </a:blip>
          <a:srcRect b="11038" l="4965" r="45647" t="70612"/>
          <a:stretch/>
        </p:blipFill>
        <p:spPr>
          <a:xfrm>
            <a:off x="1562100" y="5054599"/>
            <a:ext cx="5219699" cy="1090889"/>
          </a:xfrm>
          <a:prstGeom prst="rect">
            <a:avLst/>
          </a:prstGeom>
          <a:noFill/>
          <a:ln>
            <a:noFill/>
          </a:ln>
        </p:spPr>
      </p:pic>
      <p:sp>
        <p:nvSpPr>
          <p:cNvPr id="309" name="Google Shape;309;p51"/>
          <p:cNvSpPr txBox="1"/>
          <p:nvPr/>
        </p:nvSpPr>
        <p:spPr>
          <a:xfrm>
            <a:off x="1628745" y="6075860"/>
            <a:ext cx="7843707"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none" cap="none" strike="noStrike">
                <a:solidFill>
                  <a:srgbClr val="000000"/>
                </a:solidFill>
                <a:latin typeface="Calibri"/>
                <a:ea typeface="Calibri"/>
                <a:cs typeface="Calibri"/>
                <a:sym typeface="Calibri"/>
              </a:rPr>
              <a:t>* El 1.5 es el recargo legal de las horas extras, si pactamos 60% de recargo sería 1.6</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2"/>
          <p:cNvSpPr/>
          <p:nvPr/>
        </p:nvSpPr>
        <p:spPr>
          <a:xfrm>
            <a:off x="457200" y="1993900"/>
            <a:ext cx="8267700" cy="4483100"/>
          </a:xfrm>
          <a:prstGeom prst="roundRect">
            <a:avLst>
              <a:gd fmla="val 4067"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5" name="Google Shape;315;p52"/>
          <p:cNvSpPr/>
          <p:nvPr/>
        </p:nvSpPr>
        <p:spPr>
          <a:xfrm>
            <a:off x="777876" y="5308600"/>
            <a:ext cx="6931024" cy="520700"/>
          </a:xfrm>
          <a:prstGeom prst="roundRect">
            <a:avLst>
              <a:gd fmla="val 5988" name="adj"/>
            </a:avLst>
          </a:prstGeom>
          <a:solidFill>
            <a:srgbClr val="FFB375">
              <a:alpha val="8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6" name="Google Shape;316;p52"/>
          <p:cNvSpPr/>
          <p:nvPr/>
        </p:nvSpPr>
        <p:spPr>
          <a:xfrm>
            <a:off x="790576" y="4699000"/>
            <a:ext cx="6931024" cy="520700"/>
          </a:xfrm>
          <a:prstGeom prst="roundRect">
            <a:avLst>
              <a:gd fmla="val 5988" name="adj"/>
            </a:avLst>
          </a:prstGeom>
          <a:solidFill>
            <a:srgbClr val="FFB375">
              <a:alpha val="8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7" name="Google Shape;317;p52"/>
          <p:cNvSpPr txBox="1"/>
          <p:nvPr/>
        </p:nvSpPr>
        <p:spPr>
          <a:xfrm>
            <a:off x="447674" y="1174461"/>
            <a:ext cx="8823325"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500" u="none" cap="none" strike="noStrike">
                <a:solidFill>
                  <a:srgbClr val="ED6B00"/>
                </a:solidFill>
                <a:latin typeface="Calibri"/>
                <a:ea typeface="Calibri"/>
                <a:cs typeface="Calibri"/>
                <a:sym typeface="Calibri"/>
              </a:rPr>
              <a:t>COMISIONES</a:t>
            </a:r>
            <a:endParaRPr b="0" i="0" sz="3500" u="none" cap="none" strike="noStrike">
              <a:solidFill>
                <a:srgbClr val="A93501"/>
              </a:solidFill>
              <a:latin typeface="Calibri"/>
              <a:ea typeface="Calibri"/>
              <a:cs typeface="Calibri"/>
              <a:sym typeface="Calibri"/>
            </a:endParaRPr>
          </a:p>
        </p:txBody>
      </p:sp>
      <p:sp>
        <p:nvSpPr>
          <p:cNvPr id="318" name="Google Shape;318;p52"/>
          <p:cNvSpPr txBox="1"/>
          <p:nvPr/>
        </p:nvSpPr>
        <p:spPr>
          <a:xfrm>
            <a:off x="727265" y="2352576"/>
            <a:ext cx="7743635" cy="24468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Es una remuneración que se pacta en el contrato de trabajo, y por lo general es un porcentaje de las ventas netas, es una remuneración variable.</a:t>
            </a:r>
            <a:endParaRPr/>
          </a:p>
          <a:p>
            <a:pPr indent="0" lvl="0" marL="0" marR="0" rtl="0" algn="l">
              <a:lnSpc>
                <a:spcPct val="5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800" u="none" cap="none" strike="noStrike">
                <a:solidFill>
                  <a:srgbClr val="800000"/>
                </a:solidFill>
                <a:latin typeface="Calibri"/>
                <a:ea typeface="Calibri"/>
                <a:cs typeface="Calibri"/>
                <a:sym typeface="Calibri"/>
              </a:rPr>
              <a:t>Ejemplo:</a:t>
            </a:r>
            <a:endParaRPr/>
          </a:p>
          <a:p>
            <a:pPr indent="0" lvl="0"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Para un vendedor se pacta un 2% sobre las ventas netas que realiza el trabajador en cada mes.</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Ventas Netas realizadas en el mes: $ 12.560.250</a:t>
            </a:r>
            <a:r>
              <a:rPr b="0" i="0" lang="en-US" sz="1800" u="none" cap="none" strike="noStrike">
                <a:solidFill>
                  <a:schemeClr val="dk1"/>
                </a:solidFill>
                <a:latin typeface="Calibri"/>
                <a:ea typeface="Calibri"/>
                <a:cs typeface="Calibri"/>
                <a:sym typeface="Calibri"/>
              </a:rPr>
              <a:t>.-</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9" name="Google Shape;319;p52"/>
          <p:cNvSpPr txBox="1"/>
          <p:nvPr/>
        </p:nvSpPr>
        <p:spPr>
          <a:xfrm>
            <a:off x="803465" y="4491939"/>
            <a:ext cx="6791135"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800" u="none" cap="none" strike="noStrike">
                <a:solidFill>
                  <a:srgbClr val="800000"/>
                </a:solidFill>
                <a:latin typeface="Calibri"/>
                <a:ea typeface="Calibri"/>
                <a:cs typeface="Calibri"/>
                <a:sym typeface="Calibri"/>
              </a:rPr>
              <a:t>Fórmula:    </a:t>
            </a:r>
            <a:r>
              <a:rPr b="0"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Calibri"/>
                <a:ea typeface="Calibri"/>
                <a:cs typeface="Calibri"/>
                <a:sym typeface="Calibri"/>
              </a:rPr>
              <a:t>Ventas Netas </a:t>
            </a:r>
            <a:r>
              <a:rPr b="0" i="0" lang="en-US" sz="1800" u="none" cap="none" strike="noStrike">
                <a:solidFill>
                  <a:schemeClr val="dk1"/>
                </a:solidFill>
                <a:latin typeface="Calibri"/>
                <a:ea typeface="Calibri"/>
                <a:cs typeface="Calibri"/>
                <a:sym typeface="Calibri"/>
              </a:rPr>
              <a:t>X </a:t>
            </a:r>
            <a:r>
              <a:rPr b="1" i="0" lang="en-US" sz="1800" u="none" cap="none" strike="noStrike">
                <a:solidFill>
                  <a:schemeClr val="dk1"/>
                </a:solidFill>
                <a:latin typeface="Calibri"/>
                <a:ea typeface="Calibri"/>
                <a:cs typeface="Calibri"/>
                <a:sym typeface="Calibri"/>
              </a:rPr>
              <a:t>% pactado </a:t>
            </a:r>
            <a:r>
              <a:rPr b="0"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Calibri"/>
                <a:ea typeface="Calibri"/>
                <a:cs typeface="Calibri"/>
                <a:sym typeface="Calibri"/>
              </a:rPr>
              <a:t>Valor de la comisión a pagar</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20" name="Google Shape;320;p52"/>
          <p:cNvSpPr txBox="1"/>
          <p:nvPr/>
        </p:nvSpPr>
        <p:spPr>
          <a:xfrm>
            <a:off x="869950" y="5400966"/>
            <a:ext cx="652145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800000"/>
                </a:solidFill>
                <a:latin typeface="Calibri"/>
                <a:ea typeface="Calibri"/>
                <a:cs typeface="Calibri"/>
                <a:sym typeface="Calibri"/>
              </a:rPr>
              <a:t>Cálculo:</a:t>
            </a:r>
            <a:r>
              <a:rPr b="0" i="0" lang="en-US" sz="1800" u="none" cap="none" strike="noStrike">
                <a:solidFill>
                  <a:srgbClr val="800000"/>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$ 12.560.250 x 2% = </a:t>
            </a:r>
            <a:r>
              <a:rPr b="1" i="0" lang="en-US" sz="1800" u="none" cap="none" strike="noStrike">
                <a:solidFill>
                  <a:schemeClr val="dk1"/>
                </a:solidFill>
                <a:latin typeface="Calibri"/>
                <a:ea typeface="Calibri"/>
                <a:cs typeface="Calibri"/>
                <a:sym typeface="Calibri"/>
              </a:rPr>
              <a:t>$ 251.205</a:t>
            </a:r>
            <a:endParaRPr/>
          </a:p>
          <a:p>
            <a:pPr indent="0" lvl="0" marL="0" marR="0" rtl="0" algn="l">
              <a:lnSpc>
                <a:spcPct val="10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800" u="none" cap="none" strike="noStrike">
                <a:solidFill>
                  <a:srgbClr val="800000"/>
                </a:solidFill>
                <a:latin typeface="Calibri"/>
                <a:ea typeface="Calibri"/>
                <a:cs typeface="Calibri"/>
                <a:sym typeface="Calibri"/>
              </a:rPr>
              <a:t>* El valor de la comisión es de $ 251.205.</a:t>
            </a:r>
            <a:endParaRPr b="1" i="0" sz="1800" u="none" cap="none" strike="noStrike">
              <a:solidFill>
                <a:srgbClr val="8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7"/>
          <p:cNvSpPr txBox="1"/>
          <p:nvPr/>
        </p:nvSpPr>
        <p:spPr>
          <a:xfrm>
            <a:off x="373891"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8" name="Google Shape;78;p37"/>
          <p:cNvSpPr/>
          <p:nvPr/>
        </p:nvSpPr>
        <p:spPr>
          <a:xfrm>
            <a:off x="378287" y="2269061"/>
            <a:ext cx="9146713" cy="104285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400" u="none" cap="none" strike="noStrike">
                <a:solidFill>
                  <a:srgbClr val="ED6B00"/>
                </a:solidFill>
                <a:latin typeface="Calibri"/>
                <a:ea typeface="Calibri"/>
                <a:cs typeface="Calibri"/>
                <a:sym typeface="Calibri"/>
              </a:rPr>
              <a:t>CÁLCULO DE HABERES A </a:t>
            </a:r>
            <a:r>
              <a:rPr b="1" lang="en-US" sz="3400">
                <a:solidFill>
                  <a:srgbClr val="ED6B00"/>
                </a:solidFill>
                <a:latin typeface="Calibri"/>
                <a:ea typeface="Calibri"/>
                <a:cs typeface="Calibri"/>
                <a:sym typeface="Calibri"/>
              </a:rPr>
              <a:t>PERCIBIR UN TRABAJADOR EN LA LIQUIDACIÓN DE SUELDO</a:t>
            </a:r>
            <a:endParaRPr/>
          </a:p>
        </p:txBody>
      </p:sp>
      <p:sp>
        <p:nvSpPr>
          <p:cNvPr id="79" name="Google Shape;79;p37"/>
          <p:cNvSpPr/>
          <p:nvPr/>
        </p:nvSpPr>
        <p:spPr>
          <a:xfrm>
            <a:off x="4794322" y="1086306"/>
            <a:ext cx="184666" cy="57195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3400" u="none" cap="none" strike="noStrike">
              <a:solidFill>
                <a:srgbClr val="ED6B00"/>
              </a:solidFill>
              <a:latin typeface="Calibri"/>
              <a:ea typeface="Calibri"/>
              <a:cs typeface="Calibri"/>
              <a:sym typeface="Calibri"/>
            </a:endParaRPr>
          </a:p>
        </p:txBody>
      </p:sp>
      <p:sp>
        <p:nvSpPr>
          <p:cNvPr id="80" name="Google Shape;80;p37"/>
          <p:cNvSpPr txBox="1"/>
          <p:nvPr/>
        </p:nvSpPr>
        <p:spPr>
          <a:xfrm>
            <a:off x="850900" y="3814763"/>
            <a:ext cx="9144000" cy="23876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br>
              <a:rPr b="1" i="0" lang="en-US" sz="3600" u="none" cap="none" strike="noStrike">
                <a:solidFill>
                  <a:srgbClr val="000000"/>
                </a:solidFill>
                <a:latin typeface="Arial"/>
                <a:ea typeface="Arial"/>
                <a:cs typeface="Arial"/>
                <a:sym typeface="Arial"/>
              </a:rPr>
            </a:br>
            <a:endParaRPr b="1" i="0" sz="3400" u="none" cap="none" strike="noStrike">
              <a:solidFill>
                <a:srgbClr val="ED6B00"/>
              </a:solidFill>
              <a:latin typeface="Calibri"/>
              <a:ea typeface="Calibri"/>
              <a:cs typeface="Calibri"/>
              <a:sym typeface="Calibri"/>
            </a:endParaRPr>
          </a:p>
        </p:txBody>
      </p:sp>
      <p:pic>
        <p:nvPicPr>
          <p:cNvPr descr="RRHH M2 A3 Calculo de haberes liquidacion.png" id="81" name="Google Shape;81;p37"/>
          <p:cNvPicPr preferRelativeResize="0"/>
          <p:nvPr/>
        </p:nvPicPr>
        <p:blipFill rotWithShape="1">
          <a:blip r:embed="rId3">
            <a:alphaModFix/>
          </a:blip>
          <a:srcRect b="14854" l="0" r="0" t="0"/>
          <a:stretch/>
        </p:blipFill>
        <p:spPr>
          <a:xfrm>
            <a:off x="2858729" y="3098800"/>
            <a:ext cx="7052034" cy="4279900"/>
          </a:xfrm>
          <a:prstGeom prst="rect">
            <a:avLst/>
          </a:prstGeom>
          <a:noFill/>
          <a:ln>
            <a:noFill/>
          </a:ln>
        </p:spPr>
      </p:pic>
      <p:sp>
        <p:nvSpPr>
          <p:cNvPr id="82" name="Google Shape;82;p37"/>
          <p:cNvSpPr txBox="1"/>
          <p:nvPr/>
        </p:nvSpPr>
        <p:spPr>
          <a:xfrm>
            <a:off x="1139100" y="834799"/>
            <a:ext cx="6264242" cy="408257"/>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200" u="none" cap="none" strike="noStrike">
                <a:solidFill>
                  <a:srgbClr val="ED6B00"/>
                </a:solidFill>
                <a:latin typeface="Calibri"/>
                <a:ea typeface="Calibri"/>
                <a:cs typeface="Calibri"/>
                <a:sym typeface="Calibri"/>
              </a:rPr>
              <a:t>MÓDULO 2 </a:t>
            </a:r>
            <a:r>
              <a:rPr b="0" i="0" lang="en-US" sz="1200" u="none" cap="none" strike="noStrike">
                <a:solidFill>
                  <a:srgbClr val="ED6B00"/>
                </a:solidFill>
                <a:latin typeface="Calibri"/>
                <a:ea typeface="Calibri"/>
                <a:cs typeface="Calibri"/>
                <a:sym typeface="Calibri"/>
              </a:rPr>
              <a:t>| CÁLCULO DE REMUNERACIÓN, FINIQUITOS Y OBLIGACIONES LABORALES</a:t>
            </a:r>
            <a:endParaRPr b="0" i="0" sz="1200" u="none" cap="none" strike="noStrike">
              <a:solidFill>
                <a:srgbClr val="ED6B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3"/>
          <p:cNvSpPr/>
          <p:nvPr/>
        </p:nvSpPr>
        <p:spPr>
          <a:xfrm>
            <a:off x="457200" y="1993900"/>
            <a:ext cx="8483600" cy="4483100"/>
          </a:xfrm>
          <a:prstGeom prst="roundRect">
            <a:avLst>
              <a:gd fmla="val 4067"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6" name="Google Shape;326;p53"/>
          <p:cNvSpPr/>
          <p:nvPr/>
        </p:nvSpPr>
        <p:spPr>
          <a:xfrm>
            <a:off x="942976" y="5130800"/>
            <a:ext cx="4137024" cy="520700"/>
          </a:xfrm>
          <a:prstGeom prst="roundRect">
            <a:avLst>
              <a:gd fmla="val 5988" name="adj"/>
            </a:avLst>
          </a:prstGeom>
          <a:solidFill>
            <a:srgbClr val="FFB375">
              <a:alpha val="8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7" name="Google Shape;327;p53"/>
          <p:cNvSpPr/>
          <p:nvPr/>
        </p:nvSpPr>
        <p:spPr>
          <a:xfrm>
            <a:off x="904876" y="4495800"/>
            <a:ext cx="7883524" cy="444500"/>
          </a:xfrm>
          <a:prstGeom prst="roundRect">
            <a:avLst>
              <a:gd fmla="val 5988" name="adj"/>
            </a:avLst>
          </a:prstGeom>
          <a:solidFill>
            <a:srgbClr val="FFB375">
              <a:alpha val="8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8" name="Google Shape;328;p53"/>
          <p:cNvSpPr txBox="1"/>
          <p:nvPr/>
        </p:nvSpPr>
        <p:spPr>
          <a:xfrm>
            <a:off x="447674" y="1174461"/>
            <a:ext cx="8823325"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500" u="none" cap="none" strike="noStrike">
                <a:solidFill>
                  <a:srgbClr val="ED6B00"/>
                </a:solidFill>
                <a:latin typeface="Calibri"/>
                <a:ea typeface="Calibri"/>
                <a:cs typeface="Calibri"/>
                <a:sym typeface="Calibri"/>
              </a:rPr>
              <a:t>BONO DE </a:t>
            </a:r>
            <a:r>
              <a:rPr b="0" i="0" lang="en-US" sz="3500" u="none" cap="none" strike="noStrike">
                <a:solidFill>
                  <a:srgbClr val="A93501"/>
                </a:solidFill>
                <a:latin typeface="Calibri"/>
                <a:ea typeface="Calibri"/>
                <a:cs typeface="Calibri"/>
                <a:sym typeface="Calibri"/>
              </a:rPr>
              <a:t>PRODUCCIÓN</a:t>
            </a:r>
            <a:endParaRPr b="0" i="0" sz="3500" u="none" cap="none" strike="noStrike">
              <a:solidFill>
                <a:srgbClr val="A93501"/>
              </a:solidFill>
              <a:latin typeface="Calibri"/>
              <a:ea typeface="Calibri"/>
              <a:cs typeface="Calibri"/>
              <a:sym typeface="Calibri"/>
            </a:endParaRPr>
          </a:p>
        </p:txBody>
      </p:sp>
      <p:sp>
        <p:nvSpPr>
          <p:cNvPr id="329" name="Google Shape;329;p53"/>
          <p:cNvSpPr txBox="1"/>
          <p:nvPr/>
        </p:nvSpPr>
        <p:spPr>
          <a:xfrm>
            <a:off x="663765" y="2250976"/>
            <a:ext cx="8061135" cy="1107996"/>
          </a:xfrm>
          <a:prstGeom prst="rect">
            <a:avLst/>
          </a:prstGeom>
          <a:noFill/>
          <a:ln>
            <a:noFill/>
          </a:ln>
        </p:spPr>
        <p:txBody>
          <a:bodyPr anchorCtr="0" anchor="t" bIns="45700" lIns="91425" spcFirstLastPara="1" rIns="91425" wrap="square" tIns="45700">
            <a:spAutoFit/>
          </a:bodyPr>
          <a:lstStyle/>
          <a:p>
            <a:pPr indent="-140400" lvl="0" marL="14040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Monto que por lo general se paga a los trabajadores que trabajan en producción, y está relacionado directamente con la productividad del trabajador en un período de tiempo.</a:t>
            </a:r>
            <a:endParaRPr b="0" i="0" sz="1600" u="none" cap="none" strike="noStrike">
              <a:solidFill>
                <a:schemeClr val="dk1"/>
              </a:solidFill>
              <a:latin typeface="Calibri"/>
              <a:ea typeface="Calibri"/>
              <a:cs typeface="Calibri"/>
              <a:sym typeface="Calibri"/>
            </a:endParaRPr>
          </a:p>
          <a:p>
            <a:pPr indent="-140400" lvl="0" marL="14040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Se pacta por unidades producidas, piezas o partes, etc. va a depender de la empresa y su giro</a:t>
            </a:r>
            <a:endParaRPr/>
          </a:p>
          <a:p>
            <a:pPr indent="-26100" lvl="0" marL="1404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0" name="Google Shape;330;p53"/>
          <p:cNvSpPr txBox="1"/>
          <p:nvPr/>
        </p:nvSpPr>
        <p:spPr>
          <a:xfrm>
            <a:off x="956344" y="1110487"/>
            <a:ext cx="930339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331" name="Google Shape;331;p53"/>
          <p:cNvSpPr txBox="1"/>
          <p:nvPr/>
        </p:nvSpPr>
        <p:spPr>
          <a:xfrm>
            <a:off x="740445" y="3176631"/>
            <a:ext cx="7870156"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A93501"/>
                </a:solidFill>
                <a:latin typeface="Calibri"/>
                <a:ea typeface="Calibri"/>
                <a:cs typeface="Calibri"/>
                <a:sym typeface="Calibri"/>
              </a:rPr>
              <a:t>Ejemplo:</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Un trabajador de producción pacta </a:t>
            </a:r>
            <a:r>
              <a:rPr b="1" i="0" lang="en-US" sz="1600" u="none" cap="none" strike="noStrike">
                <a:solidFill>
                  <a:schemeClr val="dk1"/>
                </a:solidFill>
                <a:latin typeface="Calibri"/>
                <a:ea typeface="Calibri"/>
                <a:cs typeface="Calibri"/>
                <a:sym typeface="Calibri"/>
              </a:rPr>
              <a:t>$ 300 </a:t>
            </a:r>
            <a:r>
              <a:rPr b="0" i="0" lang="en-US" sz="1600" u="none" cap="none" strike="noStrike">
                <a:solidFill>
                  <a:schemeClr val="dk1"/>
                </a:solidFill>
                <a:latin typeface="Calibri"/>
                <a:ea typeface="Calibri"/>
                <a:cs typeface="Calibri"/>
                <a:sym typeface="Calibri"/>
              </a:rPr>
              <a:t>por cada unidad producida en el Contrato de Trabajo, y en el mes de octubre 2020 ha producido </a:t>
            </a:r>
            <a:r>
              <a:rPr b="1" i="0" lang="en-US" sz="1600" u="none" cap="none" strike="noStrike">
                <a:solidFill>
                  <a:schemeClr val="dk1"/>
                </a:solidFill>
                <a:latin typeface="Calibri"/>
                <a:ea typeface="Calibri"/>
                <a:cs typeface="Calibri"/>
                <a:sym typeface="Calibri"/>
              </a:rPr>
              <a:t>800 unidades</a:t>
            </a:r>
            <a:r>
              <a:rPr b="0" i="0" lang="en-US" sz="1600" u="none" cap="none" strike="noStrike">
                <a:solidFill>
                  <a:schemeClr val="dk1"/>
                </a:solidFill>
                <a:latin typeface="Calibri"/>
                <a:ea typeface="Calibri"/>
                <a:cs typeface="Calibri"/>
                <a:sym typeface="Calibri"/>
              </a:rPr>
              <a:t>.</a:t>
            </a:r>
            <a:endParaRPr/>
          </a:p>
        </p:txBody>
      </p:sp>
      <p:sp>
        <p:nvSpPr>
          <p:cNvPr id="332" name="Google Shape;332;p53"/>
          <p:cNvSpPr/>
          <p:nvPr/>
        </p:nvSpPr>
        <p:spPr>
          <a:xfrm>
            <a:off x="880144" y="4305300"/>
            <a:ext cx="9303390" cy="41933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A93501"/>
                </a:solidFill>
                <a:latin typeface="Calibri"/>
                <a:ea typeface="Calibri"/>
                <a:cs typeface="Calibri"/>
                <a:sym typeface="Calibri"/>
              </a:rPr>
              <a:t>Fórmula:</a:t>
            </a:r>
            <a:endParaRPr/>
          </a:p>
          <a:p>
            <a:pPr indent="0" lvl="0" marL="0" marR="0" rtl="0" algn="l">
              <a:lnSpc>
                <a:spcPct val="50000"/>
              </a:lnSpc>
              <a:spcBef>
                <a:spcPts val="0"/>
              </a:spcBef>
              <a:spcAft>
                <a:spcPts val="0"/>
              </a:spcAft>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Valor pactado por unidad producida x valor pactado por unidad = Valor bono de producción</a:t>
            </a:r>
            <a:endParaRPr b="1" i="0" sz="1600" u="none" cap="none" strike="noStrike">
              <a:solidFill>
                <a:schemeClr val="dk1"/>
              </a:solidFill>
              <a:latin typeface="Calibri"/>
              <a:ea typeface="Calibri"/>
              <a:cs typeface="Calibri"/>
              <a:sym typeface="Calibri"/>
            </a:endParaRPr>
          </a:p>
        </p:txBody>
      </p:sp>
      <p:sp>
        <p:nvSpPr>
          <p:cNvPr id="333" name="Google Shape;333;p53"/>
          <p:cNvSpPr/>
          <p:nvPr/>
        </p:nvSpPr>
        <p:spPr>
          <a:xfrm>
            <a:off x="995363" y="5309590"/>
            <a:ext cx="4857750" cy="728405"/>
          </a:xfrm>
          <a:prstGeom prst="rect">
            <a:avLst/>
          </a:prstGeom>
          <a:noFill/>
          <a:ln>
            <a:noFill/>
          </a:ln>
        </p:spPr>
        <p:txBody>
          <a:bodyPr anchorCtr="0" anchor="t" bIns="45700" lIns="91425" spcFirstLastPara="1" rIns="91425" wrap="square" tIns="45700">
            <a:spAutoFit/>
          </a:bodyPr>
          <a:lstStyle/>
          <a:p>
            <a:pPr indent="0" lvl="0" marL="0" marR="0" rtl="0" algn="l">
              <a:lnSpc>
                <a:spcPct val="50000"/>
              </a:lnSpc>
              <a:spcBef>
                <a:spcPts val="0"/>
              </a:spcBef>
              <a:spcAft>
                <a:spcPts val="0"/>
              </a:spcAft>
              <a:buNone/>
            </a:pPr>
            <a:r>
              <a:rPr b="0" i="0" lang="en-US" sz="1600" u="none" cap="none" strike="noStrike">
                <a:solidFill>
                  <a:srgbClr val="000000"/>
                </a:solidFill>
                <a:latin typeface="Calibri"/>
                <a:ea typeface="Calibri"/>
                <a:cs typeface="Calibri"/>
                <a:sym typeface="Calibri"/>
              </a:rPr>
              <a:t> </a:t>
            </a:r>
            <a:r>
              <a:rPr b="1" i="0" lang="en-US" sz="1600" u="none" cap="none" strike="noStrike">
                <a:solidFill>
                  <a:srgbClr val="A93501"/>
                </a:solidFill>
                <a:latin typeface="Calibri"/>
                <a:ea typeface="Calibri"/>
                <a:cs typeface="Calibri"/>
                <a:sym typeface="Calibri"/>
              </a:rPr>
              <a:t>Cálculo:  </a:t>
            </a:r>
            <a:r>
              <a:rPr b="1" i="0" lang="en-US" sz="1600" u="none" cap="none" strike="noStrike">
                <a:solidFill>
                  <a:srgbClr val="000000"/>
                </a:solidFill>
                <a:latin typeface="Calibri"/>
                <a:ea typeface="Calibri"/>
                <a:cs typeface="Calibri"/>
                <a:sym typeface="Calibri"/>
              </a:rPr>
              <a:t>800 unidades x $ 300.-  =  $ 240.000 </a:t>
            </a:r>
            <a:endParaRPr/>
          </a:p>
          <a:p>
            <a:pPr indent="0" lvl="0" marL="0" marR="0" rtl="0" algn="l">
              <a:lnSpc>
                <a:spcPct val="50000"/>
              </a:lnSpc>
              <a:spcBef>
                <a:spcPts val="0"/>
              </a:spcBef>
              <a:spcAft>
                <a:spcPts val="0"/>
              </a:spcAft>
              <a:buNone/>
            </a:pPr>
            <a:r>
              <a:t/>
            </a:r>
            <a:endParaRPr b="1" i="0" sz="1600" u="none" cap="none" strike="noStrike">
              <a:solidFill>
                <a:srgbClr val="000000"/>
              </a:solidFill>
              <a:latin typeface="Calibri"/>
              <a:ea typeface="Calibri"/>
              <a:cs typeface="Calibri"/>
              <a:sym typeface="Calibri"/>
            </a:endParaRPr>
          </a:p>
          <a:p>
            <a:pPr indent="0" lvl="0" marL="0" marR="0" rtl="0" algn="l">
              <a:lnSpc>
                <a:spcPct val="50000"/>
              </a:lnSpc>
              <a:spcBef>
                <a:spcPts val="0"/>
              </a:spcBef>
              <a:spcAft>
                <a:spcPts val="0"/>
              </a:spcAft>
              <a:buNone/>
            </a:pPr>
            <a:r>
              <a:t/>
            </a:r>
            <a:endParaRPr b="1" i="0" sz="1600" u="none" cap="none" strike="noStrike">
              <a:solidFill>
                <a:srgbClr val="000000"/>
              </a:solidFill>
              <a:latin typeface="Calibri"/>
              <a:ea typeface="Calibri"/>
              <a:cs typeface="Calibri"/>
              <a:sym typeface="Calibri"/>
            </a:endParaRPr>
          </a:p>
          <a:p>
            <a:pPr indent="0" lvl="0" marL="0" marR="0" rtl="0" algn="l">
              <a:lnSpc>
                <a:spcPct val="50000"/>
              </a:lnSpc>
              <a:spcBef>
                <a:spcPts val="0"/>
              </a:spcBef>
              <a:spcAft>
                <a:spcPts val="0"/>
              </a:spcAft>
              <a:buNone/>
            </a:pPr>
            <a:r>
              <a:rPr b="1" i="0" lang="en-US" sz="1600" u="none" cap="none" strike="noStrike">
                <a:solidFill>
                  <a:srgbClr val="800000"/>
                </a:solidFill>
                <a:latin typeface="Calibri"/>
                <a:ea typeface="Calibri"/>
                <a:cs typeface="Calibri"/>
                <a:sym typeface="Calibri"/>
              </a:rPr>
              <a:t>  </a:t>
            </a:r>
            <a:endParaRPr/>
          </a:p>
          <a:p>
            <a:pPr indent="0" lvl="0" marL="0" marR="0" rtl="0" algn="l">
              <a:lnSpc>
                <a:spcPct val="50000"/>
              </a:lnSpc>
              <a:spcBef>
                <a:spcPts val="0"/>
              </a:spcBef>
              <a:spcAft>
                <a:spcPts val="0"/>
              </a:spcAft>
              <a:buNone/>
            </a:pPr>
            <a:r>
              <a:rPr b="1" i="0" lang="en-US" sz="1600" u="none" cap="none" strike="noStrike">
                <a:solidFill>
                  <a:srgbClr val="800000"/>
                </a:solidFill>
                <a:latin typeface="Calibri"/>
                <a:ea typeface="Calibri"/>
                <a:cs typeface="Calibri"/>
                <a:sym typeface="Calibri"/>
              </a:rPr>
              <a:t>* Bono de producción variable $ 240.000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4"/>
          <p:cNvSpPr/>
          <p:nvPr/>
        </p:nvSpPr>
        <p:spPr>
          <a:xfrm>
            <a:off x="457200" y="1993900"/>
            <a:ext cx="8483600" cy="4572000"/>
          </a:xfrm>
          <a:prstGeom prst="roundRect">
            <a:avLst>
              <a:gd fmla="val 4067"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9" name="Google Shape;339;p54"/>
          <p:cNvSpPr/>
          <p:nvPr/>
        </p:nvSpPr>
        <p:spPr>
          <a:xfrm>
            <a:off x="777876" y="3454400"/>
            <a:ext cx="7769224" cy="2832100"/>
          </a:xfrm>
          <a:prstGeom prst="roundRect">
            <a:avLst>
              <a:gd fmla="val 5988" name="adj"/>
            </a:avLst>
          </a:prstGeom>
          <a:solidFill>
            <a:srgbClr val="F7E3D1">
              <a:alpha val="7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0" name="Google Shape;340;p54"/>
          <p:cNvSpPr txBox="1"/>
          <p:nvPr/>
        </p:nvSpPr>
        <p:spPr>
          <a:xfrm>
            <a:off x="956344" y="1110487"/>
            <a:ext cx="930339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341" name="Google Shape;341;p54"/>
          <p:cNvSpPr txBox="1"/>
          <p:nvPr/>
        </p:nvSpPr>
        <p:spPr>
          <a:xfrm>
            <a:off x="744421" y="2247900"/>
            <a:ext cx="7802679"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Corresponde, básicamente, al pago por días domingos, festivos y de descanso compensatorio que reciben los trabajadores que son remunerados de manera diaria, y los que se rigen por un sistema de remuneración mixto, es decir, que perciben una parte del salario de manera fija y otra variable.</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342" name="Google Shape;342;p54"/>
          <p:cNvSpPr txBox="1"/>
          <p:nvPr/>
        </p:nvSpPr>
        <p:spPr>
          <a:xfrm>
            <a:off x="896821" y="3595572"/>
            <a:ext cx="7535979"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800000"/>
                </a:solidFill>
                <a:latin typeface="Calibri"/>
                <a:ea typeface="Calibri"/>
                <a:cs typeface="Calibri"/>
                <a:sym typeface="Calibri"/>
              </a:rPr>
              <a:t>Requisitos para su pago:</a:t>
            </a:r>
            <a:endParaRPr/>
          </a:p>
          <a:p>
            <a:pPr indent="0" lvl="0" marL="0" marR="0" rtl="0" algn="l">
              <a:lnSpc>
                <a:spcPct val="50000"/>
              </a:lnSpc>
              <a:spcBef>
                <a:spcPts val="0"/>
              </a:spcBef>
              <a:spcAft>
                <a:spcPts val="0"/>
              </a:spcAft>
              <a:buNone/>
            </a:pPr>
            <a:r>
              <a:t/>
            </a:r>
            <a:endParaRPr b="1"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Tiene que ser una remuneración imponible.</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El pago del Sueldo se realiza de manera mensual, éste debe ser devengado diariamente por el trabajador, es decir, no importa que el monto total (del mes) sea cancelado de una vez, pero sí debe corresponder a los días efectivamente trabajados.</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No sea un sistema de pozo en su cálculo (cuya parte variable corresponde a un porcentaje de venta total mensual que se reparte entre los trabajadores)</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Tienen una jornada ordinaria de trabajo distribuida en menos de cinco días.</a:t>
            </a:r>
            <a:endParaRPr/>
          </a:p>
        </p:txBody>
      </p:sp>
      <p:sp>
        <p:nvSpPr>
          <p:cNvPr id="343" name="Google Shape;343;p54"/>
          <p:cNvSpPr txBox="1"/>
          <p:nvPr/>
        </p:nvSpPr>
        <p:spPr>
          <a:xfrm>
            <a:off x="447674" y="1174461"/>
            <a:ext cx="882332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cap="none" strike="noStrike">
                <a:solidFill>
                  <a:srgbClr val="ED6B00"/>
                </a:solidFill>
                <a:latin typeface="Calibri"/>
                <a:ea typeface="Calibri"/>
                <a:cs typeface="Calibri"/>
                <a:sym typeface="Calibri"/>
              </a:rPr>
              <a:t>SEMANA </a:t>
            </a:r>
            <a:r>
              <a:rPr b="0" i="0" lang="en-US" sz="3600" u="none" cap="none" strike="noStrike">
                <a:solidFill>
                  <a:srgbClr val="A93501"/>
                </a:solidFill>
                <a:latin typeface="Calibri"/>
                <a:ea typeface="Calibri"/>
                <a:cs typeface="Calibri"/>
                <a:sym typeface="Calibri"/>
              </a:rPr>
              <a:t>CORRIDA</a:t>
            </a:r>
            <a:endParaRPr b="0" i="0" sz="3600" u="none" cap="none" strike="noStrike">
              <a:solidFill>
                <a:srgbClr val="A9350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5"/>
          <p:cNvSpPr/>
          <p:nvPr/>
        </p:nvSpPr>
        <p:spPr>
          <a:xfrm>
            <a:off x="457200" y="1993900"/>
            <a:ext cx="8483600" cy="4572000"/>
          </a:xfrm>
          <a:prstGeom prst="roundRect">
            <a:avLst>
              <a:gd fmla="val 4067"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9" name="Google Shape;349;p55"/>
          <p:cNvSpPr/>
          <p:nvPr/>
        </p:nvSpPr>
        <p:spPr>
          <a:xfrm>
            <a:off x="688976" y="3416300"/>
            <a:ext cx="7769224" cy="2832100"/>
          </a:xfrm>
          <a:prstGeom prst="roundRect">
            <a:avLst>
              <a:gd fmla="val 5988" name="adj"/>
            </a:avLst>
          </a:prstGeom>
          <a:solidFill>
            <a:srgbClr val="F7E3D1">
              <a:alpha val="7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50" name="Google Shape;350;p55"/>
          <p:cNvSpPr txBox="1"/>
          <p:nvPr/>
        </p:nvSpPr>
        <p:spPr>
          <a:xfrm>
            <a:off x="447674" y="1174461"/>
            <a:ext cx="8823325"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500" u="none" cap="none" strike="noStrike">
                <a:solidFill>
                  <a:srgbClr val="ED6B00"/>
                </a:solidFill>
                <a:latin typeface="Calibri"/>
                <a:ea typeface="Calibri"/>
                <a:cs typeface="Calibri"/>
                <a:sym typeface="Calibri"/>
              </a:rPr>
              <a:t>CÁLCULO PAGO DE  </a:t>
            </a:r>
            <a:r>
              <a:rPr b="0" i="0" lang="en-US" sz="3500" u="none" cap="none" strike="noStrike">
                <a:solidFill>
                  <a:srgbClr val="A93501"/>
                </a:solidFill>
                <a:latin typeface="Calibri"/>
                <a:ea typeface="Calibri"/>
                <a:cs typeface="Calibri"/>
                <a:sym typeface="Calibri"/>
              </a:rPr>
              <a:t>SEMANA</a:t>
            </a:r>
            <a:r>
              <a:rPr b="1" i="0" lang="en-US" sz="3500" u="none" cap="none" strike="noStrike">
                <a:solidFill>
                  <a:srgbClr val="A93501"/>
                </a:solidFill>
                <a:latin typeface="Calibri"/>
                <a:ea typeface="Calibri"/>
                <a:cs typeface="Calibri"/>
                <a:sym typeface="Calibri"/>
              </a:rPr>
              <a:t> </a:t>
            </a:r>
            <a:r>
              <a:rPr b="0" i="0" lang="en-US" sz="3500" u="none" cap="none" strike="noStrike">
                <a:solidFill>
                  <a:srgbClr val="A93501"/>
                </a:solidFill>
                <a:latin typeface="Calibri"/>
                <a:ea typeface="Calibri"/>
                <a:cs typeface="Calibri"/>
                <a:sym typeface="Calibri"/>
              </a:rPr>
              <a:t>CORRIDA</a:t>
            </a:r>
            <a:endParaRPr b="0" i="0" sz="3500" u="none" cap="none" strike="noStrike">
              <a:solidFill>
                <a:srgbClr val="A93501"/>
              </a:solidFill>
              <a:latin typeface="Calibri"/>
              <a:ea typeface="Calibri"/>
              <a:cs typeface="Calibri"/>
              <a:sym typeface="Calibri"/>
            </a:endParaRPr>
          </a:p>
        </p:txBody>
      </p:sp>
      <p:sp>
        <p:nvSpPr>
          <p:cNvPr id="351" name="Google Shape;351;p55"/>
          <p:cNvSpPr txBox="1"/>
          <p:nvPr/>
        </p:nvSpPr>
        <p:spPr>
          <a:xfrm>
            <a:off x="956344" y="1110487"/>
            <a:ext cx="930339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352" name="Google Shape;352;p55"/>
          <p:cNvSpPr txBox="1"/>
          <p:nvPr/>
        </p:nvSpPr>
        <p:spPr>
          <a:xfrm>
            <a:off x="673100" y="2209800"/>
            <a:ext cx="7835900" cy="11303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Se suma el monto de lo ganado en la respectiva semana (la remuneración variable) y luego se divide por el número de días que legalmente debió trabajar en la semana. El resultado de dicha operación será el monto que se deberá pagar por cada domingo y festivo correspondiente a la semana.</a:t>
            </a:r>
            <a:endParaRPr b="0" i="0" sz="1600" u="none" cap="none" strike="noStrike">
              <a:solidFill>
                <a:srgbClr val="000000"/>
              </a:solidFill>
              <a:latin typeface="Calibri"/>
              <a:ea typeface="Calibri"/>
              <a:cs typeface="Calibri"/>
              <a:sym typeface="Calibri"/>
            </a:endParaRPr>
          </a:p>
        </p:txBody>
      </p:sp>
      <p:sp>
        <p:nvSpPr>
          <p:cNvPr id="353" name="Google Shape;353;p55"/>
          <p:cNvSpPr txBox="1"/>
          <p:nvPr/>
        </p:nvSpPr>
        <p:spPr>
          <a:xfrm>
            <a:off x="885825" y="3499186"/>
            <a:ext cx="7190064" cy="24622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00000"/>
              </a:buClr>
              <a:buSzPts val="1800"/>
              <a:buFont typeface="Arial"/>
              <a:buNone/>
            </a:pPr>
            <a:r>
              <a:rPr b="1" i="0" lang="en-US" sz="1800" u="none" cap="none" strike="noStrike">
                <a:solidFill>
                  <a:srgbClr val="800000"/>
                </a:solidFill>
                <a:latin typeface="Calibri"/>
                <a:ea typeface="Calibri"/>
                <a:cs typeface="Calibri"/>
                <a:sym typeface="Calibri"/>
              </a:rPr>
              <a:t>Ejemplo: </a:t>
            </a:r>
            <a:endParaRPr b="1" i="0" sz="1800" u="none" cap="none" strike="noStrike">
              <a:solidFill>
                <a:srgbClr val="800000"/>
              </a:solidFill>
              <a:latin typeface="Calibri"/>
              <a:ea typeface="Calibri"/>
              <a:cs typeface="Calibri"/>
              <a:sym typeface="Calibri"/>
            </a:endParaRPr>
          </a:p>
          <a:p>
            <a:pPr indent="0" lvl="0" marL="0" marR="0" rtl="0" algn="l">
              <a:lnSpc>
                <a:spcPct val="50000"/>
              </a:lnSpc>
              <a:spcBef>
                <a:spcPts val="0"/>
              </a:spcBef>
              <a:spcAft>
                <a:spcPts val="0"/>
              </a:spcAft>
              <a:buClr>
                <a:srgbClr val="000000"/>
              </a:buClr>
              <a:buSzPts val="1600"/>
              <a:buFont typeface="Arial"/>
              <a:buNone/>
            </a:pPr>
            <a:r>
              <a:t/>
            </a:r>
            <a:endParaRPr b="1" i="0" sz="16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Un trabajador de un mall tiene una remuneración compuesta por un sueldo base de $ 326.500.-, más una comisión de $ 250 por cada prenda que venda (octubre 2020) vendió 400 unidades.</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Sueldo Base 	$ 326.500</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Comisión		$ 100.000</a:t>
            </a:r>
            <a:r>
              <a:rPr b="0" i="0" lang="en-US" sz="1600" u="none" cap="none" strike="noStrike">
                <a:solidFill>
                  <a:srgbClr val="000000"/>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($250 x 400)</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Semana Corrida 	$   28.571</a:t>
            </a:r>
            <a:r>
              <a:rPr b="0" i="0" lang="en-US" sz="1600" u="none" cap="none" strike="noStrike">
                <a:solidFill>
                  <a:srgbClr val="000000"/>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($100.000 / 21) </a:t>
            </a:r>
            <a:r>
              <a:rPr b="1" i="0" lang="en-US" sz="1600" u="none" cap="none" strike="noStrike">
                <a:solidFill>
                  <a:srgbClr val="000000"/>
                </a:solidFill>
                <a:latin typeface="Calibri"/>
                <a:ea typeface="Calibri"/>
                <a:cs typeface="Calibri"/>
                <a:sym typeface="Calibri"/>
              </a:rPr>
              <a:t>x 6 </a:t>
            </a:r>
            <a:r>
              <a:rPr b="0" i="0" lang="en-US" sz="1600" u="none" cap="none" strike="noStrike">
                <a:solidFill>
                  <a:srgbClr val="000000"/>
                </a:solidFill>
                <a:latin typeface="Calibri"/>
                <a:ea typeface="Calibri"/>
                <a:cs typeface="Calibri"/>
                <a:sym typeface="Calibri"/>
              </a:rPr>
              <a:t>(4 domingos + 2 festivos)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6"/>
          <p:cNvSpPr/>
          <p:nvPr/>
        </p:nvSpPr>
        <p:spPr>
          <a:xfrm>
            <a:off x="533400" y="2006600"/>
            <a:ext cx="7594600" cy="4178300"/>
          </a:xfrm>
          <a:prstGeom prst="roundRect">
            <a:avLst>
              <a:gd fmla="val 4067"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59" name="Google Shape;359;p56"/>
          <p:cNvSpPr txBox="1"/>
          <p:nvPr/>
        </p:nvSpPr>
        <p:spPr>
          <a:xfrm>
            <a:off x="447674" y="1174461"/>
            <a:ext cx="8823325"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500" u="none" cap="none" strike="noStrike">
                <a:solidFill>
                  <a:srgbClr val="ED6B00"/>
                </a:solidFill>
                <a:latin typeface="Calibri"/>
                <a:ea typeface="Calibri"/>
                <a:cs typeface="Calibri"/>
                <a:sym typeface="Calibri"/>
              </a:rPr>
              <a:t>OTROS </a:t>
            </a:r>
            <a:r>
              <a:rPr b="0" i="0" lang="en-US" sz="3500" u="none" cap="none" strike="noStrike">
                <a:solidFill>
                  <a:srgbClr val="A93501"/>
                </a:solidFill>
                <a:latin typeface="Calibri"/>
                <a:ea typeface="Calibri"/>
                <a:cs typeface="Calibri"/>
                <a:sym typeface="Calibri"/>
              </a:rPr>
              <a:t>BONOS FIJOS</a:t>
            </a:r>
            <a:endParaRPr b="0" i="0" sz="3500" u="none" cap="none" strike="noStrike">
              <a:solidFill>
                <a:srgbClr val="A93501"/>
              </a:solidFill>
              <a:latin typeface="Calibri"/>
              <a:ea typeface="Calibri"/>
              <a:cs typeface="Calibri"/>
              <a:sym typeface="Calibri"/>
            </a:endParaRPr>
          </a:p>
        </p:txBody>
      </p:sp>
      <p:sp>
        <p:nvSpPr>
          <p:cNvPr id="360" name="Google Shape;360;p56"/>
          <p:cNvSpPr txBox="1"/>
          <p:nvPr/>
        </p:nvSpPr>
        <p:spPr>
          <a:xfrm>
            <a:off x="694422" y="2247900"/>
            <a:ext cx="7916178"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Existen algunas empresa que pagan otro tipo de bonos fijos como por ejemplo:</a:t>
            </a:r>
            <a:endParaRPr/>
          </a:p>
          <a:p>
            <a:pPr indent="0" lvl="0" marL="0" marR="0" rtl="0" algn="l">
              <a:lnSpc>
                <a:spcPct val="5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176400" lvl="0" marL="17640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800000"/>
                </a:solidFill>
                <a:latin typeface="Calibri"/>
                <a:ea typeface="Calibri"/>
                <a:cs typeface="Calibri"/>
                <a:sym typeface="Calibri"/>
              </a:rPr>
              <a:t>Bono Responsabilidad</a:t>
            </a:r>
            <a:endParaRPr/>
          </a:p>
          <a:p>
            <a:pPr indent="-176400" lvl="0" marL="17640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800000"/>
                </a:solidFill>
                <a:latin typeface="Calibri"/>
                <a:ea typeface="Calibri"/>
                <a:cs typeface="Calibri"/>
                <a:sym typeface="Calibri"/>
              </a:rPr>
              <a:t>Bono producción Fijo</a:t>
            </a:r>
            <a:endParaRPr/>
          </a:p>
          <a:p>
            <a:pPr indent="-176400" lvl="0" marL="17640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800000"/>
                </a:solidFill>
                <a:latin typeface="Calibri"/>
                <a:ea typeface="Calibri"/>
                <a:cs typeface="Calibri"/>
                <a:sym typeface="Calibri"/>
              </a:rPr>
              <a:t>Bono o asignación de título</a:t>
            </a:r>
            <a:endParaRPr b="1" i="0" sz="1600" u="none" cap="none" strike="noStrike">
              <a:solidFill>
                <a:srgbClr val="800000"/>
              </a:solidFill>
              <a:latin typeface="Calibri"/>
              <a:ea typeface="Calibri"/>
              <a:cs typeface="Calibri"/>
              <a:sym typeface="Calibri"/>
            </a:endParaRPr>
          </a:p>
          <a:p>
            <a:pPr indent="-184150" lvl="0" marL="285750" marR="0" rtl="0" algn="l">
              <a:lnSpc>
                <a:spcPct val="5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Estas remuneraciones por lo general son fijas por mes, pero su cálculo </a:t>
            </a:r>
            <a:r>
              <a:rPr b="1" i="0" lang="en-US" sz="1600" u="none" cap="none" strike="noStrike">
                <a:solidFill>
                  <a:schemeClr val="dk1"/>
                </a:solidFill>
                <a:latin typeface="Calibri"/>
                <a:ea typeface="Calibri"/>
                <a:cs typeface="Calibri"/>
                <a:sym typeface="Calibri"/>
              </a:rPr>
              <a:t>es muy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parecido al sueldo base.</a:t>
            </a:r>
            <a:endParaRPr/>
          </a:p>
        </p:txBody>
      </p:sp>
      <p:grpSp>
        <p:nvGrpSpPr>
          <p:cNvPr id="361" name="Google Shape;361;p56"/>
          <p:cNvGrpSpPr/>
          <p:nvPr/>
        </p:nvGrpSpPr>
        <p:grpSpPr>
          <a:xfrm>
            <a:off x="762000" y="4249910"/>
            <a:ext cx="5430190" cy="1452390"/>
            <a:chOff x="1600200" y="4135610"/>
            <a:chExt cx="5430190" cy="1452390"/>
          </a:xfrm>
        </p:grpSpPr>
        <p:sp>
          <p:nvSpPr>
            <p:cNvPr id="362" name="Google Shape;362;p56"/>
            <p:cNvSpPr/>
            <p:nvPr/>
          </p:nvSpPr>
          <p:spPr>
            <a:xfrm>
              <a:off x="1600200" y="4495800"/>
              <a:ext cx="5143499" cy="1092200"/>
            </a:xfrm>
            <a:prstGeom prst="roundRect">
              <a:avLst>
                <a:gd fmla="val 5988"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63" name="Google Shape;363;p56"/>
            <p:cNvSpPr txBox="1"/>
            <p:nvPr/>
          </p:nvSpPr>
          <p:spPr>
            <a:xfrm>
              <a:off x="1643709" y="4135610"/>
              <a:ext cx="2012821" cy="12695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800000"/>
                  </a:solidFill>
                  <a:latin typeface="Calibri"/>
                  <a:ea typeface="Calibri"/>
                  <a:cs typeface="Calibri"/>
                  <a:sym typeface="Calibri"/>
                </a:rPr>
                <a:t>Fórmula:</a:t>
              </a:r>
              <a:endParaRPr/>
            </a:p>
            <a:p>
              <a:pPr indent="0" lvl="0" marL="0" marR="0" rtl="0" algn="l">
                <a:lnSpc>
                  <a:spcPct val="100000"/>
                </a:lnSpc>
                <a:spcBef>
                  <a:spcPts val="0"/>
                </a:spcBef>
                <a:spcAft>
                  <a:spcPts val="0"/>
                </a:spcAft>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          </a:t>
              </a:r>
              <a:r>
                <a:rPr b="0" i="0" lang="en-US" sz="1700" u="none" cap="none" strike="noStrike">
                  <a:solidFill>
                    <a:schemeClr val="dk1"/>
                  </a:solidFill>
                  <a:latin typeface="Calibri"/>
                  <a:ea typeface="Calibri"/>
                  <a:cs typeface="Calibri"/>
                  <a:sym typeface="Calibri"/>
                </a:rPr>
                <a:t>Otros Bonos</a:t>
              </a:r>
              <a:endParaRPr/>
            </a:p>
            <a:p>
              <a:pPr indent="0" lvl="0" marL="0" marR="0" rtl="0" algn="l">
                <a:lnSpc>
                  <a:spcPct val="50000"/>
                </a:lnSpc>
                <a:spcBef>
                  <a:spcPts val="0"/>
                </a:spcBef>
                <a:spcAft>
                  <a:spcPts val="0"/>
                </a:spcAft>
                <a:buNone/>
              </a:pPr>
              <a:r>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700" u="none" cap="none" strike="noStrike">
                  <a:solidFill>
                    <a:schemeClr val="dk1"/>
                  </a:solidFill>
                  <a:latin typeface="Calibri"/>
                  <a:ea typeface="Calibri"/>
                  <a:cs typeface="Calibri"/>
                  <a:sym typeface="Calibri"/>
                </a:rPr>
                <a:t>             30 días</a:t>
              </a:r>
              <a:endParaRPr/>
            </a:p>
          </p:txBody>
        </p:sp>
        <p:cxnSp>
          <p:nvCxnSpPr>
            <p:cNvPr id="364" name="Google Shape;364;p56"/>
            <p:cNvCxnSpPr/>
            <p:nvPr/>
          </p:nvCxnSpPr>
          <p:spPr>
            <a:xfrm>
              <a:off x="1942476" y="5031764"/>
              <a:ext cx="1695529" cy="0"/>
            </a:xfrm>
            <a:prstGeom prst="straightConnector1">
              <a:avLst/>
            </a:prstGeom>
            <a:noFill/>
            <a:ln cap="flat" cmpd="sng" w="19050">
              <a:solidFill>
                <a:schemeClr val="dk1"/>
              </a:solidFill>
              <a:prstDash val="solid"/>
              <a:round/>
              <a:headEnd len="sm" w="sm" type="none"/>
              <a:tailEnd len="sm" w="sm" type="none"/>
            </a:ln>
          </p:spPr>
        </p:cxnSp>
        <p:sp>
          <p:nvSpPr>
            <p:cNvPr id="365" name="Google Shape;365;p56"/>
            <p:cNvSpPr/>
            <p:nvPr/>
          </p:nvSpPr>
          <p:spPr>
            <a:xfrm>
              <a:off x="3669675" y="4904764"/>
              <a:ext cx="297545" cy="276836"/>
            </a:xfrm>
            <a:prstGeom prst="mathMultiply">
              <a:avLst>
                <a:gd fmla="val 23520" name="adj1"/>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6" name="Google Shape;366;p56"/>
            <p:cNvSpPr txBox="1"/>
            <p:nvPr/>
          </p:nvSpPr>
          <p:spPr>
            <a:xfrm>
              <a:off x="4037975" y="4707913"/>
              <a:ext cx="1368321" cy="56759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700" u="none" cap="none" strike="noStrike">
                  <a:solidFill>
                    <a:schemeClr val="dk1"/>
                  </a:solidFill>
                  <a:latin typeface="Calibri"/>
                  <a:ea typeface="Calibri"/>
                  <a:cs typeface="Calibri"/>
                  <a:sym typeface="Calibri"/>
                </a:rPr>
                <a:t>Días</a:t>
              </a:r>
              <a:endParaRPr/>
            </a:p>
            <a:p>
              <a:pPr indent="0" lvl="0" marL="0" marR="0" rtl="0" algn="l">
                <a:lnSpc>
                  <a:spcPct val="90000"/>
                </a:lnSpc>
                <a:spcBef>
                  <a:spcPts val="0"/>
                </a:spcBef>
                <a:spcAft>
                  <a:spcPts val="0"/>
                </a:spcAft>
                <a:buNone/>
              </a:pPr>
              <a:r>
                <a:rPr b="0" i="0" lang="en-US" sz="1700" u="none" cap="none" strike="noStrike">
                  <a:solidFill>
                    <a:schemeClr val="dk1"/>
                  </a:solidFill>
                  <a:latin typeface="Calibri"/>
                  <a:ea typeface="Calibri"/>
                  <a:cs typeface="Calibri"/>
                  <a:sym typeface="Calibri"/>
                </a:rPr>
                <a:t>Trabajados</a:t>
              </a:r>
              <a:endParaRPr/>
            </a:p>
          </p:txBody>
        </p:sp>
        <p:sp>
          <p:nvSpPr>
            <p:cNvPr id="367" name="Google Shape;367;p56"/>
            <p:cNvSpPr/>
            <p:nvPr/>
          </p:nvSpPr>
          <p:spPr>
            <a:xfrm>
              <a:off x="5250904" y="4902665"/>
              <a:ext cx="279215" cy="266236"/>
            </a:xfrm>
            <a:prstGeom prst="mathEqual">
              <a:avLst>
                <a:gd fmla="val 23520" name="adj1"/>
                <a:gd fmla="val 11760" name="adj2"/>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68" name="Google Shape;368;p56"/>
            <p:cNvSpPr txBox="1"/>
            <p:nvPr/>
          </p:nvSpPr>
          <p:spPr>
            <a:xfrm>
              <a:off x="5662068" y="4751853"/>
              <a:ext cx="1368322"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700" u="none" cap="none" strike="noStrike">
                  <a:solidFill>
                    <a:schemeClr val="dk1"/>
                  </a:solidFill>
                  <a:latin typeface="Calibri"/>
                  <a:ea typeface="Calibri"/>
                  <a:cs typeface="Calibri"/>
                  <a:sym typeface="Calibri"/>
                </a:rPr>
                <a:t>Monto </a:t>
              </a:r>
              <a:br>
                <a:rPr b="1" i="0" lang="en-US" sz="1700" u="none" cap="none" strike="noStrike">
                  <a:solidFill>
                    <a:schemeClr val="dk1"/>
                  </a:solidFill>
                  <a:latin typeface="Calibri"/>
                  <a:ea typeface="Calibri"/>
                  <a:cs typeface="Calibri"/>
                  <a:sym typeface="Calibri"/>
                </a:rPr>
              </a:br>
              <a:r>
                <a:rPr b="1" i="0" lang="en-US" sz="1700" u="none" cap="none" strike="noStrike">
                  <a:solidFill>
                    <a:schemeClr val="dk1"/>
                  </a:solidFill>
                  <a:latin typeface="Calibri"/>
                  <a:ea typeface="Calibri"/>
                  <a:cs typeface="Calibri"/>
                  <a:sym typeface="Calibri"/>
                </a:rPr>
                <a:t>a Pagar</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7"/>
          <p:cNvSpPr/>
          <p:nvPr/>
        </p:nvSpPr>
        <p:spPr>
          <a:xfrm>
            <a:off x="533400" y="2006600"/>
            <a:ext cx="7721600" cy="3987800"/>
          </a:xfrm>
          <a:prstGeom prst="roundRect">
            <a:avLst>
              <a:gd fmla="val 4067"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74" name="Google Shape;374;p57"/>
          <p:cNvSpPr/>
          <p:nvPr/>
        </p:nvSpPr>
        <p:spPr>
          <a:xfrm>
            <a:off x="812800" y="3378200"/>
            <a:ext cx="5537200" cy="1041400"/>
          </a:xfrm>
          <a:prstGeom prst="roundRect">
            <a:avLst>
              <a:gd fmla="val 5516"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75" name="Google Shape;375;p57"/>
          <p:cNvSpPr txBox="1"/>
          <p:nvPr/>
        </p:nvSpPr>
        <p:spPr>
          <a:xfrm>
            <a:off x="447674" y="1174461"/>
            <a:ext cx="8823325"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ED6B00"/>
                </a:solidFill>
                <a:latin typeface="Calibri"/>
                <a:ea typeface="Calibri"/>
                <a:cs typeface="Calibri"/>
                <a:sym typeface="Calibri"/>
              </a:rPr>
              <a:t>EJEMPLO CASO PRÁCTICO </a:t>
            </a:r>
            <a:r>
              <a:rPr b="0" i="0" lang="en-US" sz="3000" u="none" cap="none" strike="noStrike">
                <a:solidFill>
                  <a:srgbClr val="800000"/>
                </a:solidFill>
                <a:latin typeface="Calibri"/>
                <a:ea typeface="Calibri"/>
                <a:cs typeface="Calibri"/>
                <a:sym typeface="Calibri"/>
              </a:rPr>
              <a:t>OTROS BONOS FIJOS</a:t>
            </a:r>
            <a:endParaRPr/>
          </a:p>
        </p:txBody>
      </p:sp>
      <p:sp>
        <p:nvSpPr>
          <p:cNvPr id="376" name="Google Shape;376;p57"/>
          <p:cNvSpPr txBox="1"/>
          <p:nvPr/>
        </p:nvSpPr>
        <p:spPr>
          <a:xfrm>
            <a:off x="622300" y="2184400"/>
            <a:ext cx="10515600" cy="658332"/>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t/>
            </a:r>
            <a:endParaRPr b="1" i="0" sz="3000" u="none" cap="none" strike="noStrike">
              <a:solidFill>
                <a:srgbClr val="ED6B00"/>
              </a:solidFill>
              <a:latin typeface="Calibri"/>
              <a:ea typeface="Calibri"/>
              <a:cs typeface="Calibri"/>
              <a:sym typeface="Calibri"/>
            </a:endParaRPr>
          </a:p>
        </p:txBody>
      </p:sp>
      <p:sp>
        <p:nvSpPr>
          <p:cNvPr id="377" name="Google Shape;377;p57"/>
          <p:cNvSpPr/>
          <p:nvPr/>
        </p:nvSpPr>
        <p:spPr>
          <a:xfrm>
            <a:off x="761915" y="2184400"/>
            <a:ext cx="7048586" cy="166803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800000"/>
                </a:solidFill>
                <a:latin typeface="Calibri"/>
                <a:ea typeface="Calibri"/>
                <a:cs typeface="Calibri"/>
                <a:sym typeface="Calibri"/>
              </a:rPr>
              <a:t>Caso Práctico: </a:t>
            </a:r>
            <a:endParaRPr/>
          </a:p>
          <a:p>
            <a:pPr indent="0" lvl="0" marL="0" marR="0" rtl="0" algn="l">
              <a:lnSpc>
                <a:spcPct val="50000"/>
              </a:lnSpc>
              <a:spcBef>
                <a:spcPts val="0"/>
              </a:spcBef>
              <a:spcAft>
                <a:spcPts val="0"/>
              </a:spcAft>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A un trabajador se le paga un bono de responsabilidad de $ 150.000 fijo mensual, pero faltó 13 días por licencia médica.</a:t>
            </a:r>
            <a:endParaRPr/>
          </a:p>
        </p:txBody>
      </p:sp>
      <p:sp>
        <p:nvSpPr>
          <p:cNvPr id="378" name="Google Shape;378;p57"/>
          <p:cNvSpPr/>
          <p:nvPr/>
        </p:nvSpPr>
        <p:spPr>
          <a:xfrm>
            <a:off x="882564" y="3221717"/>
            <a:ext cx="6162761" cy="15768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sng" cap="none" strike="noStrike">
                <a:solidFill>
                  <a:srgbClr val="800000"/>
                </a:solidFill>
                <a:latin typeface="Calibri"/>
                <a:ea typeface="Calibri"/>
                <a:cs typeface="Calibri"/>
                <a:sym typeface="Calibri"/>
              </a:rPr>
              <a:t>Cálculo:</a:t>
            </a:r>
            <a:endParaRPr/>
          </a:p>
          <a:p>
            <a:pPr indent="0" lvl="0" marL="0" marR="0" rtl="0" algn="l">
              <a:lnSpc>
                <a:spcPct val="6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($150.000 / 30 días del mes) * Días trabajados 17 = </a:t>
            </a:r>
            <a:r>
              <a:rPr b="1" i="0" lang="en-US" sz="1600" u="none" cap="none" strike="noStrike">
                <a:solidFill>
                  <a:schemeClr val="dk1"/>
                </a:solidFill>
                <a:latin typeface="Calibri"/>
                <a:ea typeface="Calibri"/>
                <a:cs typeface="Calibri"/>
                <a:sym typeface="Calibri"/>
              </a:rPr>
              <a:t>$ 85.000</a:t>
            </a:r>
            <a:endParaRPr b="1" i="0" sz="1600" u="none" cap="none" strike="noStrike">
              <a:solidFill>
                <a:schemeClr val="dk1"/>
              </a:solidFill>
              <a:latin typeface="Calibri"/>
              <a:ea typeface="Calibri"/>
              <a:cs typeface="Calibri"/>
              <a:sym typeface="Calibri"/>
            </a:endParaRPr>
          </a:p>
        </p:txBody>
      </p:sp>
      <p:pic>
        <p:nvPicPr>
          <p:cNvPr id="379" name="Google Shape;379;p57"/>
          <p:cNvPicPr preferRelativeResize="0"/>
          <p:nvPr/>
        </p:nvPicPr>
        <p:blipFill rotWithShape="1">
          <a:blip r:embed="rId3">
            <a:alphaModFix/>
          </a:blip>
          <a:srcRect b="0" l="0" r="0" t="0"/>
          <a:stretch/>
        </p:blipFill>
        <p:spPr>
          <a:xfrm>
            <a:off x="5668963" y="3251200"/>
            <a:ext cx="2501900" cy="2743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8"/>
          <p:cNvSpPr/>
          <p:nvPr/>
        </p:nvSpPr>
        <p:spPr>
          <a:xfrm>
            <a:off x="385761" y="1137206"/>
            <a:ext cx="9334501" cy="81919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600" u="none" cap="none" strike="noStrike">
                <a:solidFill>
                  <a:srgbClr val="ED6B00"/>
                </a:solidFill>
                <a:latin typeface="Calibri"/>
                <a:ea typeface="Calibri"/>
                <a:cs typeface="Calibri"/>
                <a:sym typeface="Calibri"/>
              </a:rPr>
              <a:t>REMUNERACIONES NO IMPONIBLES MÁS COMUNES EN LA </a:t>
            </a:r>
            <a:r>
              <a:rPr b="0" i="0" lang="en-US" sz="2600" u="none" cap="none" strike="noStrike">
                <a:solidFill>
                  <a:srgbClr val="A93501"/>
                </a:solidFill>
                <a:latin typeface="Calibri"/>
                <a:ea typeface="Calibri"/>
                <a:cs typeface="Calibri"/>
                <a:sym typeface="Calibri"/>
              </a:rPr>
              <a:t>LIQUIDACIÓN DE SUELDOS DE UN TRABAJADOR</a:t>
            </a:r>
            <a:endParaRPr/>
          </a:p>
        </p:txBody>
      </p:sp>
      <p:sp>
        <p:nvSpPr>
          <p:cNvPr id="385" name="Google Shape;385;p58"/>
          <p:cNvSpPr/>
          <p:nvPr/>
        </p:nvSpPr>
        <p:spPr>
          <a:xfrm>
            <a:off x="533400" y="2095500"/>
            <a:ext cx="7721600" cy="3987800"/>
          </a:xfrm>
          <a:prstGeom prst="roundRect">
            <a:avLst>
              <a:gd fmla="val 4067"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86" name="Google Shape;386;p58"/>
          <p:cNvSpPr txBox="1"/>
          <p:nvPr/>
        </p:nvSpPr>
        <p:spPr>
          <a:xfrm>
            <a:off x="717798" y="2355865"/>
            <a:ext cx="7080002" cy="24314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Este tipo de </a:t>
            </a:r>
            <a:r>
              <a:rPr b="1" i="0" lang="en-US" sz="1600" u="none" cap="none" strike="noStrike">
                <a:solidFill>
                  <a:schemeClr val="dk1"/>
                </a:solidFill>
                <a:latin typeface="Calibri"/>
                <a:ea typeface="Calibri"/>
                <a:cs typeface="Calibri"/>
                <a:sym typeface="Calibri"/>
              </a:rPr>
              <a:t>haberes</a:t>
            </a:r>
            <a:r>
              <a:rPr b="0" i="0" lang="en-US" sz="1600" u="none" cap="none" strike="noStrike">
                <a:solidFill>
                  <a:schemeClr val="dk1"/>
                </a:solidFill>
                <a:latin typeface="Calibri"/>
                <a:ea typeface="Calibri"/>
                <a:cs typeface="Calibri"/>
                <a:sym typeface="Calibri"/>
              </a:rPr>
              <a:t> es de forma voluntaria de parte del empleador pagarla, si lo pacta en el contrato de trabajo, se forma una obligación de pago.</a:t>
            </a:r>
            <a:endParaRPr/>
          </a:p>
          <a:p>
            <a:pPr indent="0" lvl="0" marL="0" marR="0" rtl="0" algn="l">
              <a:lnSpc>
                <a:spcPct val="5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La no remuneraciones más comunes son:</a:t>
            </a:r>
            <a:endParaRPr b="0" i="0" sz="1600" u="none" cap="none" strike="noStrike">
              <a:solidFill>
                <a:schemeClr val="dk1"/>
              </a:solidFill>
              <a:latin typeface="Calibri"/>
              <a:ea typeface="Calibri"/>
              <a:cs typeface="Calibri"/>
              <a:sym typeface="Calibri"/>
            </a:endParaRPr>
          </a:p>
          <a:p>
            <a:pPr indent="-176400" lvl="0" marL="1764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Movilización</a:t>
            </a:r>
            <a:endParaRPr/>
          </a:p>
          <a:p>
            <a:pPr indent="-176400" lvl="0" marL="17640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Colación</a:t>
            </a:r>
            <a:endParaRPr/>
          </a:p>
          <a:p>
            <a:pPr indent="-176400" lvl="0" marL="17640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Perdida de Caja</a:t>
            </a:r>
            <a:endParaRPr/>
          </a:p>
          <a:p>
            <a:pPr indent="-176400" lvl="0" marL="17640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Desgaste de Herramienta, y</a:t>
            </a:r>
            <a:endParaRPr/>
          </a:p>
          <a:p>
            <a:pPr indent="-176400" lvl="0" marL="17640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Cualquier otra que el empleador pague en compensación de los gastos que incurre un trabajador por consecuencia de un contrato de trabajo.</a:t>
            </a:r>
            <a:endParaRPr/>
          </a:p>
        </p:txBody>
      </p:sp>
      <p:sp>
        <p:nvSpPr>
          <p:cNvPr id="387" name="Google Shape;387;p58"/>
          <p:cNvSpPr/>
          <p:nvPr/>
        </p:nvSpPr>
        <p:spPr>
          <a:xfrm>
            <a:off x="1070824" y="5130799"/>
            <a:ext cx="3818259" cy="618066"/>
          </a:xfrm>
          <a:prstGeom prst="roundRect">
            <a:avLst>
              <a:gd fmla="val 7577" name="adj"/>
            </a:avLst>
          </a:prstGeom>
          <a:solidFill>
            <a:srgbClr val="FFB375">
              <a:alpha val="84705"/>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88" name="Google Shape;388;p58"/>
          <p:cNvSpPr/>
          <p:nvPr/>
        </p:nvSpPr>
        <p:spPr>
          <a:xfrm>
            <a:off x="1147688" y="5169230"/>
            <a:ext cx="1493770" cy="565796"/>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1300" u="none" cap="none" strike="noStrike">
                <a:solidFill>
                  <a:srgbClr val="000000"/>
                </a:solidFill>
                <a:latin typeface="Calibri"/>
                <a:ea typeface="Calibri"/>
                <a:cs typeface="Calibri"/>
                <a:sym typeface="Calibri"/>
              </a:rPr>
              <a:t>No Remuneración</a:t>
            </a:r>
            <a:endParaRPr b="0" i="0" sz="1300" u="none" cap="none" strike="noStrike">
              <a:solidFill>
                <a:srgbClr val="000000"/>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1300" u="none" cap="none" strike="noStrike">
                <a:solidFill>
                  <a:srgbClr val="000000"/>
                </a:solidFill>
                <a:latin typeface="Calibri"/>
                <a:ea typeface="Calibri"/>
                <a:cs typeface="Calibri"/>
                <a:sym typeface="Calibri"/>
              </a:rPr>
              <a:t> 30 días x mes  </a:t>
            </a:r>
            <a:endParaRPr b="0" i="0" sz="1300" u="none" cap="none" strike="noStrike">
              <a:solidFill>
                <a:srgbClr val="000000"/>
              </a:solidFill>
              <a:latin typeface="Calibri"/>
              <a:ea typeface="Calibri"/>
              <a:cs typeface="Calibri"/>
              <a:sym typeface="Calibri"/>
            </a:endParaRPr>
          </a:p>
        </p:txBody>
      </p:sp>
      <p:cxnSp>
        <p:nvCxnSpPr>
          <p:cNvPr id="389" name="Google Shape;389;p58"/>
          <p:cNvCxnSpPr/>
          <p:nvPr/>
        </p:nvCxnSpPr>
        <p:spPr>
          <a:xfrm flipH="1" rot="10800000">
            <a:off x="1240146" y="5477937"/>
            <a:ext cx="1181191" cy="1"/>
          </a:xfrm>
          <a:prstGeom prst="straightConnector1">
            <a:avLst/>
          </a:prstGeom>
          <a:noFill/>
          <a:ln cap="flat" cmpd="sng" w="25400">
            <a:solidFill>
              <a:srgbClr val="A93501"/>
            </a:solidFill>
            <a:prstDash val="solid"/>
            <a:round/>
            <a:headEnd len="sm" w="sm" type="none"/>
            <a:tailEnd len="sm" w="sm" type="none"/>
          </a:ln>
        </p:spPr>
      </p:cxnSp>
      <p:sp>
        <p:nvSpPr>
          <p:cNvPr id="390" name="Google Shape;390;p58"/>
          <p:cNvSpPr/>
          <p:nvPr/>
        </p:nvSpPr>
        <p:spPr>
          <a:xfrm>
            <a:off x="2536045" y="5367870"/>
            <a:ext cx="172704" cy="149983"/>
          </a:xfrm>
          <a:prstGeom prst="mathMultiply">
            <a:avLst>
              <a:gd fmla="val 23520" name="adj1"/>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1" name="Google Shape;391;p58"/>
          <p:cNvSpPr/>
          <p:nvPr/>
        </p:nvSpPr>
        <p:spPr>
          <a:xfrm>
            <a:off x="3447974" y="5356185"/>
            <a:ext cx="162699" cy="138685"/>
          </a:xfrm>
          <a:prstGeom prst="mathEqual">
            <a:avLst>
              <a:gd fmla="val 23520" name="adj1"/>
              <a:gd fmla="val 11760" name="adj2"/>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92" name="Google Shape;392;p58"/>
          <p:cNvSpPr/>
          <p:nvPr/>
        </p:nvSpPr>
        <p:spPr>
          <a:xfrm>
            <a:off x="2586945" y="5262365"/>
            <a:ext cx="964467" cy="419089"/>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0" i="0" lang="en-US" sz="1300" u="none" cap="none" strike="noStrike">
                <a:solidFill>
                  <a:srgbClr val="000000"/>
                </a:solidFill>
                <a:latin typeface="Calibri"/>
                <a:ea typeface="Calibri"/>
                <a:cs typeface="Calibri"/>
                <a:sym typeface="Calibri"/>
              </a:rPr>
              <a:t>Días</a:t>
            </a:r>
            <a:endParaRPr/>
          </a:p>
          <a:p>
            <a:pPr indent="0" lvl="0" marL="0" marR="0" rtl="0" algn="ctr">
              <a:lnSpc>
                <a:spcPct val="80000"/>
              </a:lnSpc>
              <a:spcBef>
                <a:spcPts val="0"/>
              </a:spcBef>
              <a:spcAft>
                <a:spcPts val="0"/>
              </a:spcAft>
              <a:buNone/>
            </a:pPr>
            <a:r>
              <a:rPr b="0" i="0" lang="en-US" sz="1300" u="none" cap="none" strike="noStrike">
                <a:solidFill>
                  <a:srgbClr val="000000"/>
                </a:solidFill>
                <a:latin typeface="Calibri"/>
                <a:ea typeface="Calibri"/>
                <a:cs typeface="Calibri"/>
                <a:sym typeface="Calibri"/>
              </a:rPr>
              <a:t>trabajados </a:t>
            </a:r>
            <a:endParaRPr b="0" i="0" sz="1300" u="none" cap="none" strike="noStrike">
              <a:solidFill>
                <a:srgbClr val="000000"/>
              </a:solidFill>
              <a:latin typeface="Calibri"/>
              <a:ea typeface="Calibri"/>
              <a:cs typeface="Calibri"/>
              <a:sym typeface="Calibri"/>
            </a:endParaRPr>
          </a:p>
        </p:txBody>
      </p:sp>
      <p:sp>
        <p:nvSpPr>
          <p:cNvPr id="393" name="Google Shape;393;p58"/>
          <p:cNvSpPr/>
          <p:nvPr/>
        </p:nvSpPr>
        <p:spPr>
          <a:xfrm>
            <a:off x="3602895" y="5296233"/>
            <a:ext cx="1811084" cy="25904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1300" u="none" cap="none" strike="noStrike">
                <a:solidFill>
                  <a:srgbClr val="000000"/>
                </a:solidFill>
                <a:latin typeface="Calibri"/>
                <a:ea typeface="Calibri"/>
                <a:cs typeface="Calibri"/>
                <a:sym typeface="Calibri"/>
              </a:rPr>
              <a:t>Monto a pagar</a:t>
            </a:r>
            <a:endParaRPr b="1" i="0" sz="1300" u="none" cap="none" strike="noStrike">
              <a:solidFill>
                <a:srgbClr val="000000"/>
              </a:solidFill>
              <a:latin typeface="Calibri"/>
              <a:ea typeface="Calibri"/>
              <a:cs typeface="Calibri"/>
              <a:sym typeface="Calibri"/>
            </a:endParaRPr>
          </a:p>
        </p:txBody>
      </p:sp>
      <p:sp>
        <p:nvSpPr>
          <p:cNvPr id="394" name="Google Shape;394;p58"/>
          <p:cNvSpPr/>
          <p:nvPr/>
        </p:nvSpPr>
        <p:spPr>
          <a:xfrm>
            <a:off x="1071501" y="4839035"/>
            <a:ext cx="1493770" cy="32573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1300" u="none" cap="none" strike="noStrike">
                <a:solidFill>
                  <a:srgbClr val="A93501"/>
                </a:solidFill>
                <a:latin typeface="Calibri"/>
                <a:ea typeface="Calibri"/>
                <a:cs typeface="Calibri"/>
                <a:sym typeface="Calibri"/>
              </a:rPr>
              <a:t>Fórmula General:</a:t>
            </a:r>
            <a:endParaRPr b="1" i="0" sz="1300" u="none" cap="none" strike="noStrike">
              <a:solidFill>
                <a:srgbClr val="A9350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9"/>
          <p:cNvSpPr/>
          <p:nvPr/>
        </p:nvSpPr>
        <p:spPr>
          <a:xfrm>
            <a:off x="385761" y="1137206"/>
            <a:ext cx="9334501" cy="81919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600" u="none" cap="none" strike="noStrike">
                <a:solidFill>
                  <a:srgbClr val="ED6B00"/>
                </a:solidFill>
                <a:latin typeface="Calibri"/>
                <a:ea typeface="Calibri"/>
                <a:cs typeface="Calibri"/>
                <a:sym typeface="Calibri"/>
              </a:rPr>
              <a:t>REMUNERACIONES NO IMPONIBLES MÁS COMUNES EN LA </a:t>
            </a:r>
            <a:r>
              <a:rPr b="0" i="0" lang="en-US" sz="2600" u="none" cap="none" strike="noStrike">
                <a:solidFill>
                  <a:srgbClr val="A93501"/>
                </a:solidFill>
                <a:latin typeface="Calibri"/>
                <a:ea typeface="Calibri"/>
                <a:cs typeface="Calibri"/>
                <a:sym typeface="Calibri"/>
              </a:rPr>
              <a:t>LIQUIDACIÓN DE SUELDOS DE UN TRABAJADOR</a:t>
            </a:r>
            <a:endParaRPr/>
          </a:p>
        </p:txBody>
      </p:sp>
      <p:sp>
        <p:nvSpPr>
          <p:cNvPr id="400" name="Google Shape;400;p59"/>
          <p:cNvSpPr/>
          <p:nvPr/>
        </p:nvSpPr>
        <p:spPr>
          <a:xfrm>
            <a:off x="533400" y="2095500"/>
            <a:ext cx="8089900" cy="3987800"/>
          </a:xfrm>
          <a:prstGeom prst="roundRect">
            <a:avLst>
              <a:gd fmla="val 4067"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1" name="Google Shape;401;p59"/>
          <p:cNvSpPr txBox="1"/>
          <p:nvPr/>
        </p:nvSpPr>
        <p:spPr>
          <a:xfrm>
            <a:off x="842729" y="2536946"/>
            <a:ext cx="4884971" cy="31270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700" u="sng" cap="none" strike="noStrike">
                <a:solidFill>
                  <a:srgbClr val="A93501"/>
                </a:solidFill>
                <a:latin typeface="Calibri"/>
                <a:ea typeface="Calibri"/>
                <a:cs typeface="Calibri"/>
                <a:sym typeface="Calibri"/>
              </a:rPr>
              <a:t>TENER PRESENTE</a:t>
            </a:r>
            <a:r>
              <a:rPr b="1" i="0" lang="en-US" sz="1700" u="none" cap="none" strike="noStrike">
                <a:solidFill>
                  <a:srgbClr val="A93501"/>
                </a:solidFill>
                <a:latin typeface="Calibri"/>
                <a:ea typeface="Calibri"/>
                <a:cs typeface="Calibri"/>
                <a:sym typeface="Calibri"/>
              </a:rPr>
              <a:t>:</a:t>
            </a:r>
            <a:endParaRPr b="1" i="0" sz="1700" u="none" cap="none" strike="noStrike">
              <a:solidFill>
                <a:srgbClr val="A9350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700" u="none" cap="none" strike="noStrike">
              <a:solidFill>
                <a:schemeClr val="dk1"/>
              </a:solidFill>
              <a:latin typeface="Calibri"/>
              <a:ea typeface="Calibri"/>
              <a:cs typeface="Calibri"/>
              <a:sym typeface="Calibri"/>
            </a:endParaRPr>
          </a:p>
          <a:p>
            <a:pPr indent="-176400" lvl="0" marL="17640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Calibri"/>
                <a:ea typeface="Calibri"/>
                <a:cs typeface="Calibri"/>
                <a:sym typeface="Calibri"/>
              </a:rPr>
              <a:t>Estos pagos al trabajador son no remuneración o no imponibles.</a:t>
            </a:r>
            <a:endParaRPr/>
          </a:p>
          <a:p>
            <a:pPr indent="-68450" lvl="0" marL="176400" marR="0" rtl="0" algn="l">
              <a:lnSpc>
                <a:spcPct val="60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a:p>
            <a:pPr indent="-176400" lvl="0" marL="176400" marR="0" rtl="0" algn="l">
              <a:lnSpc>
                <a:spcPct val="100000"/>
              </a:lnSpc>
              <a:spcBef>
                <a:spcPts val="0"/>
              </a:spcBef>
              <a:spcAft>
                <a:spcPts val="0"/>
              </a:spcAft>
              <a:buClr>
                <a:srgbClr val="000000"/>
              </a:buClr>
              <a:buSzPts val="1700"/>
              <a:buFont typeface="Arial"/>
              <a:buChar char="•"/>
            </a:pPr>
            <a:r>
              <a:rPr b="0" i="0" lang="en-US" sz="1700" u="none" cap="none" strike="noStrike">
                <a:solidFill>
                  <a:schemeClr val="dk1"/>
                </a:solidFill>
                <a:latin typeface="Calibri"/>
                <a:ea typeface="Calibri"/>
                <a:cs typeface="Calibri"/>
                <a:sym typeface="Calibri"/>
              </a:rPr>
              <a:t>Por lo general, su pago se realiza en proporcionalidad a los días trabajados de parte del trabajador, salvo las asignaciones familiares que son montos que paga el estado de Chile, y si bien </a:t>
            </a: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el Empleador lo paga en los sueldos del mes, los recupera en los pagos previsionales o solicita la devolución al INP o Cajas de Compensación.</a:t>
            </a:r>
            <a:endParaRPr/>
          </a:p>
        </p:txBody>
      </p:sp>
      <p:pic>
        <p:nvPicPr>
          <p:cNvPr id="402" name="Google Shape;402;p59"/>
          <p:cNvPicPr preferRelativeResize="0"/>
          <p:nvPr/>
        </p:nvPicPr>
        <p:blipFill rotWithShape="1">
          <a:blip r:embed="rId3">
            <a:alphaModFix/>
          </a:blip>
          <a:srcRect b="0" l="0" r="0" t="0"/>
          <a:stretch/>
        </p:blipFill>
        <p:spPr>
          <a:xfrm>
            <a:off x="5775558" y="3022600"/>
            <a:ext cx="2898542" cy="3127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0"/>
          <p:cNvSpPr/>
          <p:nvPr/>
        </p:nvSpPr>
        <p:spPr>
          <a:xfrm>
            <a:off x="533400" y="2095500"/>
            <a:ext cx="8128000" cy="4419600"/>
          </a:xfrm>
          <a:prstGeom prst="roundRect">
            <a:avLst>
              <a:gd fmla="val 4067"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8" name="Google Shape;408;p60"/>
          <p:cNvSpPr txBox="1"/>
          <p:nvPr/>
        </p:nvSpPr>
        <p:spPr>
          <a:xfrm>
            <a:off x="653263" y="2120900"/>
            <a:ext cx="7385837" cy="139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br>
              <a:rPr b="1" i="0" lang="en-US" sz="1700" u="none" cap="none" strike="noStrike">
                <a:solidFill>
                  <a:schemeClr val="dk1"/>
                </a:solidFill>
                <a:latin typeface="Calibri"/>
                <a:ea typeface="Calibri"/>
                <a:cs typeface="Calibri"/>
                <a:sym typeface="Calibri"/>
              </a:rPr>
            </a:br>
            <a:r>
              <a:rPr b="1" i="0" lang="en-US" sz="1700" u="none" cap="none" strike="noStrike">
                <a:solidFill>
                  <a:schemeClr val="dk1"/>
                </a:solidFill>
                <a:latin typeface="Calibri"/>
                <a:ea typeface="Calibri"/>
                <a:cs typeface="Calibri"/>
                <a:sym typeface="Calibri"/>
              </a:rPr>
              <a:t>Para el cálculo del total imponible se deben sumar todas las </a:t>
            </a:r>
            <a:br>
              <a:rPr b="1" i="0" lang="en-US" sz="1700" u="none" cap="none" strike="noStrike">
                <a:solidFill>
                  <a:schemeClr val="dk1"/>
                </a:solidFill>
                <a:latin typeface="Calibri"/>
                <a:ea typeface="Calibri"/>
                <a:cs typeface="Calibri"/>
                <a:sym typeface="Calibri"/>
              </a:rPr>
            </a:br>
            <a:r>
              <a:rPr b="1" i="0" lang="en-US" sz="1700" u="none" cap="none" strike="noStrike">
                <a:solidFill>
                  <a:schemeClr val="dk1"/>
                </a:solidFill>
                <a:latin typeface="Calibri"/>
                <a:ea typeface="Calibri"/>
                <a:cs typeface="Calibri"/>
                <a:sym typeface="Calibri"/>
              </a:rPr>
              <a:t>remuneraciones  de carácter imponibles.</a:t>
            </a:r>
            <a:br>
              <a:rPr b="0" i="0" lang="en-US" sz="1700" u="none" cap="none" strike="noStrike">
                <a:solidFill>
                  <a:schemeClr val="dk1"/>
                </a:solidFill>
                <a:latin typeface="Calibri"/>
                <a:ea typeface="Calibri"/>
                <a:cs typeface="Calibri"/>
                <a:sym typeface="Calibri"/>
              </a:rPr>
            </a:br>
            <a:r>
              <a:rPr b="1" i="0" lang="en-US" sz="1700" u="none" cap="none" strike="noStrike">
                <a:solidFill>
                  <a:srgbClr val="800000"/>
                </a:solidFill>
                <a:latin typeface="Calibri"/>
                <a:ea typeface="Calibri"/>
                <a:cs typeface="Calibri"/>
                <a:sym typeface="Calibri"/>
              </a:rPr>
              <a:t>Ejemplo:</a:t>
            </a:r>
            <a:endParaRPr/>
          </a:p>
          <a:p>
            <a:pPr indent="0" lvl="0" marL="0" marR="0" rtl="0" algn="l">
              <a:lnSpc>
                <a:spcPct val="100000"/>
              </a:lnSpc>
              <a:spcBef>
                <a:spcPts val="0"/>
              </a:spcBef>
              <a:spcAft>
                <a:spcPts val="0"/>
              </a:spcAft>
              <a:buNone/>
            </a:pPr>
            <a:br>
              <a:rPr b="0" i="0" lang="en-US" sz="1700" u="none" cap="none" strike="noStrike">
                <a:solidFill>
                  <a:schemeClr val="dk1"/>
                </a:solidFill>
                <a:latin typeface="Calibri"/>
                <a:ea typeface="Calibri"/>
                <a:cs typeface="Calibri"/>
                <a:sym typeface="Calibri"/>
              </a:rPr>
            </a:br>
            <a:endParaRPr b="0" i="0" sz="1700" u="none" cap="none" strike="noStrike">
              <a:solidFill>
                <a:schemeClr val="dk1"/>
              </a:solidFill>
              <a:latin typeface="Calibri"/>
              <a:ea typeface="Calibri"/>
              <a:cs typeface="Calibri"/>
              <a:sym typeface="Calibri"/>
            </a:endParaRPr>
          </a:p>
        </p:txBody>
      </p:sp>
      <p:sp>
        <p:nvSpPr>
          <p:cNvPr id="409" name="Google Shape;409;p60"/>
          <p:cNvSpPr txBox="1"/>
          <p:nvPr/>
        </p:nvSpPr>
        <p:spPr>
          <a:xfrm>
            <a:off x="2384425" y="7534274"/>
            <a:ext cx="7842569" cy="1234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700"/>
              <a:buFont typeface="Arial"/>
              <a:buNone/>
            </a:pPr>
            <a:br>
              <a:rPr b="0" i="0" lang="en-US" sz="1700" u="none" cap="none" strike="noStrike">
                <a:solidFill>
                  <a:schemeClr val="dk1"/>
                </a:solidFill>
                <a:latin typeface="Calibri"/>
                <a:ea typeface="Calibri"/>
                <a:cs typeface="Calibri"/>
                <a:sym typeface="Calibri"/>
              </a:rPr>
            </a:b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Recordar que existe un tope imponible que para el año 2020 es 80.2 UF (para AFP y Salud) y 120.4 UF para el seguro de cesantía.</a:t>
            </a:r>
            <a:endParaRPr/>
          </a:p>
        </p:txBody>
      </p:sp>
      <p:sp>
        <p:nvSpPr>
          <p:cNvPr id="410" name="Google Shape;410;p60"/>
          <p:cNvSpPr txBox="1"/>
          <p:nvPr/>
        </p:nvSpPr>
        <p:spPr>
          <a:xfrm>
            <a:off x="447674" y="1174461"/>
            <a:ext cx="882332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500" u="none" cap="none" strike="noStrike">
                <a:solidFill>
                  <a:srgbClr val="ED6B00"/>
                </a:solidFill>
                <a:latin typeface="Calibri"/>
                <a:ea typeface="Calibri"/>
                <a:cs typeface="Calibri"/>
                <a:sym typeface="Calibri"/>
              </a:rPr>
              <a:t>TOTAL </a:t>
            </a:r>
            <a:r>
              <a:rPr b="0" i="0" lang="en-US" sz="3500" u="none" cap="none" strike="noStrike">
                <a:solidFill>
                  <a:srgbClr val="A93501"/>
                </a:solidFill>
                <a:latin typeface="Calibri"/>
                <a:ea typeface="Calibri"/>
                <a:cs typeface="Calibri"/>
                <a:sym typeface="Calibri"/>
              </a:rPr>
              <a:t>IMPONIBLE</a:t>
            </a:r>
            <a:endParaRPr b="0" i="0" sz="3500" u="none" cap="none" strike="noStrike">
              <a:solidFill>
                <a:srgbClr val="A93501"/>
              </a:solidFill>
              <a:latin typeface="Calibri"/>
              <a:ea typeface="Calibri"/>
              <a:cs typeface="Calibri"/>
              <a:sym typeface="Calibri"/>
            </a:endParaRPr>
          </a:p>
        </p:txBody>
      </p:sp>
      <p:sp>
        <p:nvSpPr>
          <p:cNvPr id="411" name="Google Shape;411;p60"/>
          <p:cNvSpPr/>
          <p:nvPr/>
        </p:nvSpPr>
        <p:spPr>
          <a:xfrm>
            <a:off x="812800" y="5232400"/>
            <a:ext cx="7124700" cy="927100"/>
          </a:xfrm>
          <a:prstGeom prst="roundRect">
            <a:avLst>
              <a:gd fmla="val 5516"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2" name="Google Shape;412;p60"/>
          <p:cNvSpPr/>
          <p:nvPr/>
        </p:nvSpPr>
        <p:spPr>
          <a:xfrm>
            <a:off x="876301" y="5118100"/>
            <a:ext cx="6921500" cy="88864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sng" cap="none" strike="noStrike">
                <a:solidFill>
                  <a:srgbClr val="800000"/>
                </a:solidFill>
                <a:latin typeface="Calibri"/>
                <a:ea typeface="Calibri"/>
                <a:cs typeface="Calibri"/>
                <a:sym typeface="Calibri"/>
              </a:rPr>
              <a:t>NOTA</a:t>
            </a:r>
            <a:r>
              <a:rPr b="0" i="0" lang="en-US" sz="1600" u="none" cap="none" strike="noStrike">
                <a:solidFill>
                  <a:srgbClr val="A93501"/>
                </a:solidFill>
                <a:latin typeface="Calibri"/>
                <a:ea typeface="Calibri"/>
                <a:cs typeface="Calibri"/>
                <a:sym typeface="Calibri"/>
              </a:rPr>
              <a:t>:</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Recordar que existe un tope imponible que para el año 2020 es 80.2 UF </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(para AFP y Salud) y 120.4 UF para el seguro de cesantía.</a:t>
            </a:r>
            <a:endParaRPr/>
          </a:p>
        </p:txBody>
      </p:sp>
      <p:sp>
        <p:nvSpPr>
          <p:cNvPr id="413" name="Google Shape;413;p60"/>
          <p:cNvSpPr/>
          <p:nvPr/>
        </p:nvSpPr>
        <p:spPr>
          <a:xfrm>
            <a:off x="868363" y="3354041"/>
            <a:ext cx="4857750" cy="166199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700" u="none" cap="none" strike="noStrike">
                <a:solidFill>
                  <a:srgbClr val="000000"/>
                </a:solidFill>
                <a:latin typeface="Calibri"/>
                <a:ea typeface="Calibri"/>
                <a:cs typeface="Calibri"/>
                <a:sym typeface="Calibri"/>
              </a:rPr>
              <a:t>Sueldo Base		$ 400.000.-</a:t>
            </a:r>
            <a:br>
              <a:rPr b="0" i="0" lang="en-US" sz="1700" u="none" cap="none" strike="noStrike">
                <a:solidFill>
                  <a:srgbClr val="000000"/>
                </a:solidFill>
                <a:latin typeface="Calibri"/>
                <a:ea typeface="Calibri"/>
                <a:cs typeface="Calibri"/>
                <a:sym typeface="Calibri"/>
              </a:rPr>
            </a:br>
            <a:r>
              <a:rPr b="0" i="0" lang="en-US" sz="1700" u="none" cap="none" strike="noStrike">
                <a:solidFill>
                  <a:srgbClr val="000000"/>
                </a:solidFill>
                <a:latin typeface="Calibri"/>
                <a:ea typeface="Calibri"/>
                <a:cs typeface="Calibri"/>
                <a:sym typeface="Calibri"/>
              </a:rPr>
              <a:t>Gratificación		$ 129.240.-</a:t>
            </a:r>
            <a:br>
              <a:rPr b="0" i="0" lang="en-US" sz="1700" u="none" cap="none" strike="noStrike">
                <a:solidFill>
                  <a:srgbClr val="000000"/>
                </a:solidFill>
                <a:latin typeface="Calibri"/>
                <a:ea typeface="Calibri"/>
                <a:cs typeface="Calibri"/>
                <a:sym typeface="Calibri"/>
              </a:rPr>
            </a:br>
            <a:r>
              <a:rPr b="0" i="0" lang="en-US" sz="1700" u="none" cap="none" strike="noStrike">
                <a:solidFill>
                  <a:srgbClr val="000000"/>
                </a:solidFill>
                <a:latin typeface="Calibri"/>
                <a:ea typeface="Calibri"/>
                <a:cs typeface="Calibri"/>
                <a:sym typeface="Calibri"/>
              </a:rPr>
              <a:t>Bono producción		$ 150.000.-</a:t>
            </a:r>
            <a:br>
              <a:rPr b="0" i="0" lang="en-US" sz="1700" u="none" cap="none" strike="noStrike">
                <a:solidFill>
                  <a:srgbClr val="000000"/>
                </a:solidFill>
                <a:latin typeface="Calibri"/>
                <a:ea typeface="Calibri"/>
                <a:cs typeface="Calibri"/>
                <a:sym typeface="Calibri"/>
              </a:rPr>
            </a:br>
            <a:r>
              <a:rPr b="0" i="0" lang="en-US" sz="1700" u="none" cap="none" strike="noStrike">
                <a:solidFill>
                  <a:srgbClr val="000000"/>
                </a:solidFill>
                <a:latin typeface="Calibri"/>
                <a:ea typeface="Calibri"/>
                <a:cs typeface="Calibri"/>
                <a:sym typeface="Calibri"/>
              </a:rPr>
              <a:t>Semana Corrida		$   28.000.-</a:t>
            </a:r>
            <a:br>
              <a:rPr b="0" i="0" lang="en-US" sz="1700" u="none" cap="none" strike="noStrike">
                <a:solidFill>
                  <a:srgbClr val="000000"/>
                </a:solidFill>
                <a:latin typeface="Calibri"/>
                <a:ea typeface="Calibri"/>
                <a:cs typeface="Calibri"/>
                <a:sym typeface="Calibri"/>
              </a:rPr>
            </a:br>
            <a:r>
              <a:rPr b="0" i="0" lang="en-US" sz="1700" u="none" cap="none" strike="noStrike">
                <a:solidFill>
                  <a:srgbClr val="000000"/>
                </a:solidFill>
                <a:latin typeface="Calibri"/>
                <a:ea typeface="Calibri"/>
                <a:cs typeface="Calibri"/>
                <a:sym typeface="Calibri"/>
              </a:rPr>
              <a:t>Horas Extras		</a:t>
            </a:r>
            <a:r>
              <a:rPr b="0" i="0" lang="en-US" sz="1700" u="sng" cap="none" strike="noStrike">
                <a:solidFill>
                  <a:srgbClr val="000000"/>
                </a:solidFill>
                <a:latin typeface="Calibri"/>
                <a:ea typeface="Calibri"/>
                <a:cs typeface="Calibri"/>
                <a:sym typeface="Calibri"/>
              </a:rPr>
              <a:t>$   42.120.-</a:t>
            </a:r>
            <a:br>
              <a:rPr b="0" i="0" lang="en-US" sz="1700" u="none" cap="none" strike="noStrike">
                <a:solidFill>
                  <a:srgbClr val="000000"/>
                </a:solidFill>
                <a:latin typeface="Calibri"/>
                <a:ea typeface="Calibri"/>
                <a:cs typeface="Calibri"/>
                <a:sym typeface="Calibri"/>
              </a:rPr>
            </a:br>
            <a:r>
              <a:rPr b="1" i="0" lang="en-US" sz="1700" u="none" cap="none" strike="noStrike">
                <a:solidFill>
                  <a:srgbClr val="000000"/>
                </a:solidFill>
                <a:latin typeface="Calibri"/>
                <a:ea typeface="Calibri"/>
                <a:cs typeface="Calibri"/>
                <a:sym typeface="Calibri"/>
              </a:rPr>
              <a:t>Total Imponible		$ 749.360.</a:t>
            </a:r>
            <a:r>
              <a:rPr b="0" i="0" lang="en-US" sz="1700" u="none" cap="none" strike="noStrike">
                <a:solidFill>
                  <a:srgbClr val="000000"/>
                </a:solidFill>
                <a:latin typeface="Calibri"/>
                <a:ea typeface="Calibri"/>
                <a:cs typeface="Calibri"/>
                <a:sym typeface="Calibri"/>
              </a:rPr>
              <a: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1"/>
          <p:cNvSpPr/>
          <p:nvPr/>
        </p:nvSpPr>
        <p:spPr>
          <a:xfrm>
            <a:off x="533400" y="2095500"/>
            <a:ext cx="7645400" cy="3949700"/>
          </a:xfrm>
          <a:prstGeom prst="roundRect">
            <a:avLst>
              <a:gd fmla="val 4067"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9" name="Google Shape;419;p61"/>
          <p:cNvSpPr txBox="1"/>
          <p:nvPr/>
        </p:nvSpPr>
        <p:spPr>
          <a:xfrm>
            <a:off x="2384425" y="7534274"/>
            <a:ext cx="7842569" cy="1234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700"/>
              <a:buFont typeface="Arial"/>
              <a:buNone/>
            </a:pPr>
            <a:br>
              <a:rPr b="0" i="0" lang="en-US" sz="1700" u="none" cap="none" strike="noStrike">
                <a:solidFill>
                  <a:schemeClr val="dk1"/>
                </a:solidFill>
                <a:latin typeface="Calibri"/>
                <a:ea typeface="Calibri"/>
                <a:cs typeface="Calibri"/>
                <a:sym typeface="Calibri"/>
              </a:rPr>
            </a:b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Recordar que existe un tope imponible que para el año 2020 es 80.2 UF (para AFP y Salud) y 120.4 UF para el seguro de cesantía.</a:t>
            </a:r>
            <a:endParaRPr/>
          </a:p>
        </p:txBody>
      </p:sp>
      <p:sp>
        <p:nvSpPr>
          <p:cNvPr id="420" name="Google Shape;420;p61"/>
          <p:cNvSpPr txBox="1"/>
          <p:nvPr/>
        </p:nvSpPr>
        <p:spPr>
          <a:xfrm>
            <a:off x="447674" y="1174461"/>
            <a:ext cx="882332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500" u="none" cap="none" strike="noStrike">
                <a:solidFill>
                  <a:srgbClr val="ED6B00"/>
                </a:solidFill>
                <a:latin typeface="Calibri"/>
                <a:ea typeface="Calibri"/>
                <a:cs typeface="Calibri"/>
                <a:sym typeface="Calibri"/>
              </a:rPr>
              <a:t>TOTAL </a:t>
            </a:r>
            <a:r>
              <a:rPr b="0" i="0" lang="en-US" sz="3500" u="sng" cap="none" strike="noStrike">
                <a:solidFill>
                  <a:srgbClr val="A93501"/>
                </a:solidFill>
                <a:latin typeface="Calibri"/>
                <a:ea typeface="Calibri"/>
                <a:cs typeface="Calibri"/>
                <a:sym typeface="Calibri"/>
              </a:rPr>
              <a:t>NO</a:t>
            </a:r>
            <a:r>
              <a:rPr b="0" i="0" lang="en-US" sz="3500" u="none" cap="none" strike="noStrike">
                <a:solidFill>
                  <a:srgbClr val="A93501"/>
                </a:solidFill>
                <a:latin typeface="Calibri"/>
                <a:ea typeface="Calibri"/>
                <a:cs typeface="Calibri"/>
                <a:sym typeface="Calibri"/>
              </a:rPr>
              <a:t> IMPONIBLE</a:t>
            </a:r>
            <a:endParaRPr b="0" i="0" sz="3500" u="none" cap="none" strike="noStrike">
              <a:solidFill>
                <a:srgbClr val="A93501"/>
              </a:solidFill>
              <a:latin typeface="Calibri"/>
              <a:ea typeface="Calibri"/>
              <a:cs typeface="Calibri"/>
              <a:sym typeface="Calibri"/>
            </a:endParaRPr>
          </a:p>
        </p:txBody>
      </p:sp>
      <p:sp>
        <p:nvSpPr>
          <p:cNvPr id="421" name="Google Shape;421;p61"/>
          <p:cNvSpPr/>
          <p:nvPr/>
        </p:nvSpPr>
        <p:spPr>
          <a:xfrm>
            <a:off x="825500" y="3441700"/>
            <a:ext cx="4495800" cy="1892300"/>
          </a:xfrm>
          <a:prstGeom prst="roundRect">
            <a:avLst>
              <a:gd fmla="val 5516"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22" name="Google Shape;422;p61"/>
          <p:cNvSpPr txBox="1"/>
          <p:nvPr/>
        </p:nvSpPr>
        <p:spPr>
          <a:xfrm>
            <a:off x="896485" y="2609234"/>
            <a:ext cx="7472815" cy="2927966"/>
          </a:xfrm>
          <a:prstGeom prst="rect">
            <a:avLst/>
          </a:prstGeom>
          <a:noFill/>
          <a:ln>
            <a:noFill/>
          </a:ln>
        </p:spPr>
        <p:txBody>
          <a:bodyPr anchorCtr="0" anchor="t" bIns="45700" lIns="91425" spcFirstLastPara="1" rIns="91425" wrap="square" tIns="45700">
            <a:normAutofit/>
          </a:bodyPr>
          <a:lstStyle/>
          <a:p>
            <a:pPr indent="0" lvl="0" marL="36000" marR="0" rtl="0" algn="l">
              <a:lnSpc>
                <a:spcPct val="100000"/>
              </a:lnSpc>
              <a:spcBef>
                <a:spcPts val="0"/>
              </a:spcBef>
              <a:spcAft>
                <a:spcPts val="0"/>
              </a:spcAft>
              <a:buNone/>
            </a:pPr>
            <a:br>
              <a:rPr b="0" i="0" lang="en-US" sz="1600" u="none" cap="none" strike="noStrike">
                <a:solidFill>
                  <a:schemeClr val="dk1"/>
                </a:solidFill>
                <a:latin typeface="Calibri"/>
                <a:ea typeface="Calibri"/>
                <a:cs typeface="Calibri"/>
                <a:sym typeface="Calibri"/>
              </a:rPr>
            </a:br>
            <a:br>
              <a:rPr b="0" i="0" lang="en-US" sz="1600" u="none" cap="none" strike="noStrike">
                <a:solidFill>
                  <a:schemeClr val="dk1"/>
                </a:solidFill>
                <a:latin typeface="Calibri"/>
                <a:ea typeface="Calibri"/>
                <a:cs typeface="Calibri"/>
                <a:sym typeface="Calibri"/>
              </a:rPr>
            </a:br>
            <a:r>
              <a:rPr b="1" i="0" lang="en-US" sz="1600" u="none" cap="none" strike="noStrike">
                <a:solidFill>
                  <a:srgbClr val="A93501"/>
                </a:solidFill>
                <a:latin typeface="Calibri"/>
                <a:ea typeface="Calibri"/>
                <a:cs typeface="Calibri"/>
                <a:sym typeface="Calibri"/>
              </a:rPr>
              <a:t>Ejemplo:</a:t>
            </a:r>
            <a:br>
              <a:rPr b="0" i="0" lang="en-US" sz="1600" u="none" cap="none" strike="noStrike">
                <a:solidFill>
                  <a:schemeClr val="dk1"/>
                </a:solidFill>
                <a:latin typeface="Calibri"/>
                <a:ea typeface="Calibri"/>
                <a:cs typeface="Calibri"/>
                <a:sym typeface="Calibri"/>
              </a:rPr>
            </a:b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Movilización		$  40.000.-</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Colación			$  50.000.-</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Viatico			$150.000.-</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Asig. Familiar (3 tipo C)	</a:t>
            </a:r>
            <a:r>
              <a:rPr b="0" i="0" lang="en-US" sz="1600" u="sng" cap="none" strike="noStrike">
                <a:solidFill>
                  <a:schemeClr val="dk1"/>
                </a:solidFill>
                <a:latin typeface="Calibri"/>
                <a:ea typeface="Calibri"/>
                <a:cs typeface="Calibri"/>
                <a:sym typeface="Calibri"/>
              </a:rPr>
              <a:t>$     7.797.-</a:t>
            </a:r>
            <a:br>
              <a:rPr b="0" i="0" lang="en-US" sz="1600" u="none" cap="none" strike="noStrike">
                <a:solidFill>
                  <a:schemeClr val="dk1"/>
                </a:solidFill>
                <a:latin typeface="Calibri"/>
                <a:ea typeface="Calibri"/>
                <a:cs typeface="Calibri"/>
                <a:sym typeface="Calibri"/>
              </a:rPr>
            </a:br>
            <a:br>
              <a:rPr b="0" i="0" lang="en-US" sz="1600" u="none" cap="none" strike="noStrike">
                <a:solidFill>
                  <a:schemeClr val="dk1"/>
                </a:solidFill>
                <a:latin typeface="Calibri"/>
                <a:ea typeface="Calibri"/>
                <a:cs typeface="Calibri"/>
                <a:sym typeface="Calibri"/>
              </a:rPr>
            </a:br>
            <a:r>
              <a:rPr b="1" i="0" lang="en-US" sz="1600" u="none" cap="none" strike="noStrike">
                <a:solidFill>
                  <a:schemeClr val="dk1"/>
                </a:solidFill>
                <a:latin typeface="Calibri"/>
                <a:ea typeface="Calibri"/>
                <a:cs typeface="Calibri"/>
                <a:sym typeface="Calibri"/>
              </a:rPr>
              <a:t>Total No Imponible		$ 247.797.-</a:t>
            </a:r>
            <a:endParaRPr b="0" i="0" sz="1600" u="none" cap="none" strike="noStrike">
              <a:solidFill>
                <a:schemeClr val="dk1"/>
              </a:solidFill>
              <a:latin typeface="Calibri"/>
              <a:ea typeface="Calibri"/>
              <a:cs typeface="Calibri"/>
              <a:sym typeface="Calibri"/>
            </a:endParaRPr>
          </a:p>
        </p:txBody>
      </p:sp>
      <p:sp>
        <p:nvSpPr>
          <p:cNvPr id="423" name="Google Shape;423;p61"/>
          <p:cNvSpPr/>
          <p:nvPr/>
        </p:nvSpPr>
        <p:spPr>
          <a:xfrm>
            <a:off x="838200" y="2464128"/>
            <a:ext cx="6959600"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700" u="none" cap="none" strike="noStrike">
                <a:solidFill>
                  <a:srgbClr val="000000"/>
                </a:solidFill>
                <a:latin typeface="Calibri"/>
                <a:ea typeface="Calibri"/>
                <a:cs typeface="Calibri"/>
                <a:sym typeface="Calibri"/>
              </a:rPr>
              <a:t>Para el cálculo del total NO imponible se deben sumar todas las remuneraciones de carácter NO imponibles.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2"/>
          <p:cNvSpPr/>
          <p:nvPr/>
        </p:nvSpPr>
        <p:spPr>
          <a:xfrm>
            <a:off x="533400" y="2082800"/>
            <a:ext cx="8356600" cy="4559300"/>
          </a:xfrm>
          <a:prstGeom prst="roundRect">
            <a:avLst>
              <a:gd fmla="val 4067"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29" name="Google Shape;429;p62"/>
          <p:cNvSpPr/>
          <p:nvPr/>
        </p:nvSpPr>
        <p:spPr>
          <a:xfrm>
            <a:off x="2565400" y="5765800"/>
            <a:ext cx="5638800" cy="685800"/>
          </a:xfrm>
          <a:prstGeom prst="roundRect">
            <a:avLst>
              <a:gd fmla="val 5516"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30" name="Google Shape;430;p62"/>
          <p:cNvSpPr txBox="1"/>
          <p:nvPr/>
        </p:nvSpPr>
        <p:spPr>
          <a:xfrm>
            <a:off x="2384425" y="7534274"/>
            <a:ext cx="7842569" cy="1234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700"/>
              <a:buFont typeface="Arial"/>
              <a:buNone/>
            </a:pPr>
            <a:br>
              <a:rPr b="0" i="0" lang="en-US" sz="1700" u="none" cap="none" strike="noStrike">
                <a:solidFill>
                  <a:schemeClr val="dk1"/>
                </a:solidFill>
                <a:latin typeface="Calibri"/>
                <a:ea typeface="Calibri"/>
                <a:cs typeface="Calibri"/>
                <a:sym typeface="Calibri"/>
              </a:rPr>
            </a:b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Recordar que existe un tope imponible que para el año 2020 es 80.2 UF (para AFP y Salud) y 120.4 UF para el seguro de cesantía.</a:t>
            </a:r>
            <a:endParaRPr/>
          </a:p>
        </p:txBody>
      </p:sp>
      <p:sp>
        <p:nvSpPr>
          <p:cNvPr id="431" name="Google Shape;431;p62"/>
          <p:cNvSpPr txBox="1"/>
          <p:nvPr/>
        </p:nvSpPr>
        <p:spPr>
          <a:xfrm>
            <a:off x="447674" y="1174461"/>
            <a:ext cx="882332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cap="none" strike="noStrike">
                <a:solidFill>
                  <a:srgbClr val="ED6B00"/>
                </a:solidFill>
                <a:latin typeface="Calibri"/>
                <a:ea typeface="Calibri"/>
                <a:cs typeface="Calibri"/>
                <a:sym typeface="Calibri"/>
              </a:rPr>
              <a:t>TOTAL </a:t>
            </a:r>
            <a:r>
              <a:rPr b="0" i="0" lang="en-US" sz="3600" u="none" cap="none" strike="noStrike">
                <a:solidFill>
                  <a:srgbClr val="A93501"/>
                </a:solidFill>
                <a:latin typeface="Calibri"/>
                <a:ea typeface="Calibri"/>
                <a:cs typeface="Calibri"/>
                <a:sym typeface="Calibri"/>
              </a:rPr>
              <a:t>HABERES</a:t>
            </a:r>
            <a:endParaRPr b="0" i="0" sz="3600" u="none" cap="none" strike="noStrike">
              <a:solidFill>
                <a:srgbClr val="A93501"/>
              </a:solidFill>
              <a:latin typeface="Calibri"/>
              <a:ea typeface="Calibri"/>
              <a:cs typeface="Calibri"/>
              <a:sym typeface="Calibri"/>
            </a:endParaRPr>
          </a:p>
        </p:txBody>
      </p:sp>
      <p:sp>
        <p:nvSpPr>
          <p:cNvPr id="432" name="Google Shape;432;p62"/>
          <p:cNvSpPr txBox="1"/>
          <p:nvPr/>
        </p:nvSpPr>
        <p:spPr>
          <a:xfrm>
            <a:off x="698500" y="1809535"/>
            <a:ext cx="8636000" cy="448070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br>
              <a:rPr b="0" i="0" lang="en-US" sz="1700" u="none" cap="none" strike="noStrike">
                <a:solidFill>
                  <a:schemeClr val="dk1"/>
                </a:solidFill>
                <a:latin typeface="Calibri"/>
                <a:ea typeface="Calibri"/>
                <a:cs typeface="Calibri"/>
                <a:sym typeface="Calibri"/>
              </a:rPr>
            </a:b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Para el cálculo del total Haberes se deben sumar todas las remuneraciones imponibles </a:t>
            </a: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más las remuneraciones no imponibles.</a:t>
            </a:r>
            <a:br>
              <a:rPr b="0" i="0" lang="en-US" sz="1700" u="none" cap="none" strike="noStrike">
                <a:solidFill>
                  <a:schemeClr val="dk1"/>
                </a:solidFill>
                <a:latin typeface="Calibri"/>
                <a:ea typeface="Calibri"/>
                <a:cs typeface="Calibri"/>
                <a:sym typeface="Calibri"/>
              </a:rPr>
            </a:br>
            <a:br>
              <a:rPr b="0" i="0" lang="en-US" sz="1700" u="none" cap="none" strike="noStrike">
                <a:solidFill>
                  <a:schemeClr val="dk1"/>
                </a:solidFill>
                <a:latin typeface="Calibri"/>
                <a:ea typeface="Calibri"/>
                <a:cs typeface="Calibri"/>
                <a:sym typeface="Calibri"/>
              </a:rPr>
            </a:br>
            <a:r>
              <a:rPr b="1" i="0" lang="en-US" sz="1700" u="none" cap="none" strike="noStrike">
                <a:solidFill>
                  <a:schemeClr val="dk1"/>
                </a:solidFill>
                <a:latin typeface="Calibri"/>
                <a:ea typeface="Calibri"/>
                <a:cs typeface="Calibri"/>
                <a:sym typeface="Calibri"/>
              </a:rPr>
              <a:t>Ejemplo:</a:t>
            </a:r>
            <a:br>
              <a:rPr b="0" i="0" lang="en-US" sz="1700" u="none" cap="none" strike="noStrike">
                <a:solidFill>
                  <a:schemeClr val="dk1"/>
                </a:solidFill>
                <a:latin typeface="Calibri"/>
                <a:ea typeface="Calibri"/>
                <a:cs typeface="Calibri"/>
                <a:sym typeface="Calibri"/>
              </a:rPr>
            </a:b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Sueldo Base	$ 400.000.- 	Movilización		$  40.000.-</a:t>
            </a: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Gratificación	$ 129.240.-	Colación			$  50.000.-</a:t>
            </a: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Bono producción	$ 150.000.-	Viatico			$150.000.-</a:t>
            </a: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Semana Corrida	$   28.000.-	Asig. Familiar (3 tipo C)	</a:t>
            </a:r>
            <a:r>
              <a:rPr b="0" i="0" lang="en-US" sz="1700" u="sng" cap="none" strike="noStrike">
                <a:solidFill>
                  <a:schemeClr val="dk1"/>
                </a:solidFill>
                <a:latin typeface="Calibri"/>
                <a:ea typeface="Calibri"/>
                <a:cs typeface="Calibri"/>
                <a:sym typeface="Calibri"/>
              </a:rPr>
              <a:t>$     7.797.-</a:t>
            </a: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Horas Extras	</a:t>
            </a:r>
            <a:r>
              <a:rPr b="0" i="0" lang="en-US" sz="1700" u="sng" cap="none" strike="noStrike">
                <a:solidFill>
                  <a:schemeClr val="dk1"/>
                </a:solidFill>
                <a:latin typeface="Calibri"/>
                <a:ea typeface="Calibri"/>
                <a:cs typeface="Calibri"/>
                <a:sym typeface="Calibri"/>
              </a:rPr>
              <a:t>$   42.120.-</a:t>
            </a:r>
            <a:br>
              <a:rPr b="0" i="0" lang="en-US" sz="1700" u="none" cap="none" strike="noStrike">
                <a:solidFill>
                  <a:schemeClr val="dk1"/>
                </a:solidFill>
                <a:latin typeface="Calibri"/>
                <a:ea typeface="Calibri"/>
                <a:cs typeface="Calibri"/>
                <a:sym typeface="Calibri"/>
              </a:rPr>
            </a:br>
            <a:r>
              <a:rPr b="1" i="0" lang="en-US" sz="1700" u="none" cap="none" strike="noStrike">
                <a:solidFill>
                  <a:schemeClr val="dk1"/>
                </a:solidFill>
                <a:latin typeface="Calibri"/>
                <a:ea typeface="Calibri"/>
                <a:cs typeface="Calibri"/>
                <a:sym typeface="Calibri"/>
              </a:rPr>
              <a:t>Total Imponible	$ 749.360.-	Total No Imponible		$ 247.797.-</a:t>
            </a:r>
            <a:br>
              <a:rPr b="0" i="0" lang="en-US" sz="1700" u="none" cap="none" strike="noStrike">
                <a:solidFill>
                  <a:schemeClr val="dk1"/>
                </a:solidFill>
                <a:latin typeface="Calibri"/>
                <a:ea typeface="Calibri"/>
                <a:cs typeface="Calibri"/>
                <a:sym typeface="Calibri"/>
              </a:rPr>
            </a:br>
            <a:br>
              <a:rPr b="0" i="0" lang="en-US" sz="1700" u="none" cap="none" strike="noStrike">
                <a:solidFill>
                  <a:schemeClr val="dk1"/>
                </a:solidFill>
                <a:latin typeface="Calibri"/>
                <a:ea typeface="Calibri"/>
                <a:cs typeface="Calibri"/>
                <a:sym typeface="Calibri"/>
              </a:rPr>
            </a:br>
            <a:r>
              <a:rPr b="1" i="0" lang="en-US" sz="1700" u="none" cap="none" strike="noStrike">
                <a:solidFill>
                  <a:srgbClr val="A93501"/>
                </a:solidFill>
                <a:latin typeface="Calibri"/>
                <a:ea typeface="Calibri"/>
                <a:cs typeface="Calibri"/>
                <a:sym typeface="Calibri"/>
              </a:rPr>
              <a:t>Ahora aplicamos fórmula</a:t>
            </a:r>
            <a:r>
              <a:rPr b="0" i="0" lang="en-US" sz="1700" u="none" cap="none" strike="noStrike">
                <a:solidFill>
                  <a:schemeClr val="dk1"/>
                </a:solidFill>
                <a:latin typeface="Calibri"/>
                <a:ea typeface="Calibri"/>
                <a:cs typeface="Calibri"/>
                <a:sym typeface="Calibri"/>
              </a:rPr>
              <a:t>: </a:t>
            </a:r>
            <a:endParaRPr/>
          </a:p>
          <a:p>
            <a:pPr indent="0" lvl="0" marL="0" marR="0" rtl="0" algn="l">
              <a:lnSpc>
                <a:spcPct val="50000"/>
              </a:lnSpc>
              <a:spcBef>
                <a:spcPts val="0"/>
              </a:spcBef>
              <a:spcAft>
                <a:spcPts val="0"/>
              </a:spcAft>
              <a:buNone/>
            </a:pPr>
            <a:r>
              <a:rPr b="0" i="0" lang="en-US" sz="17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None/>
            </a:pPr>
            <a:br>
              <a:rPr b="1"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			</a:t>
            </a:r>
            <a:endParaRPr b="0" i="0" sz="1700" u="none" cap="none" strike="noStrike">
              <a:solidFill>
                <a:srgbClr val="FF0000"/>
              </a:solidFill>
              <a:latin typeface="Calibri"/>
              <a:ea typeface="Calibri"/>
              <a:cs typeface="Calibri"/>
              <a:sym typeface="Calibri"/>
            </a:endParaRPr>
          </a:p>
        </p:txBody>
      </p:sp>
      <p:sp>
        <p:nvSpPr>
          <p:cNvPr id="433" name="Google Shape;433;p62"/>
          <p:cNvSpPr/>
          <p:nvPr/>
        </p:nvSpPr>
        <p:spPr>
          <a:xfrm>
            <a:off x="2671762" y="5823963"/>
            <a:ext cx="6091237"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TOTAL IMPONIBLE + TOTAL NO IMPONIBLE = TOTAL HABERES</a:t>
            </a:r>
            <a:endParaRPr/>
          </a:p>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        $ 749.360          +       $ 247.797                 =    $ 997.157.9</a:t>
            </a:r>
            <a:br>
              <a:rPr b="0" i="0" lang="en-US" sz="1600" u="none" cap="none" strike="noStrike">
                <a:solidFill>
                  <a:srgbClr val="FF0000"/>
                </a:solidFill>
                <a:latin typeface="Calibri"/>
                <a:ea typeface="Calibri"/>
                <a:cs typeface="Calibri"/>
                <a:sym typeface="Calibri"/>
              </a:rPr>
            </a:br>
            <a:br>
              <a:rPr b="0" i="0" lang="en-US" sz="1600" u="none" cap="none" strike="noStrike">
                <a:solidFill>
                  <a:srgbClr val="FF0000"/>
                </a:solidFill>
                <a:latin typeface="Calibri"/>
                <a:ea typeface="Calibri"/>
                <a:cs typeface="Calibri"/>
                <a:sym typeface="Calibri"/>
              </a:rPr>
            </a:br>
            <a:br>
              <a:rPr b="1" i="0" lang="en-US" sz="1600" u="none" cap="none" strike="noStrike">
                <a:solidFill>
                  <a:schemeClr val="dk1"/>
                </a:solidFill>
                <a:latin typeface="Calibri"/>
                <a:ea typeface="Calibri"/>
                <a:cs typeface="Calibri"/>
                <a:sym typeface="Calibri"/>
              </a:rPr>
            </a:b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38"/>
          <p:cNvSpPr txBox="1"/>
          <p:nvPr/>
        </p:nvSpPr>
        <p:spPr>
          <a:xfrm>
            <a:off x="424015" y="2448649"/>
            <a:ext cx="2623985"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chemeClr val="dk1"/>
                </a:solidFill>
                <a:latin typeface="Calibri"/>
                <a:ea typeface="Calibri"/>
                <a:cs typeface="Calibri"/>
                <a:sym typeface="Calibri"/>
              </a:rPr>
              <a:t>OA 2</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Calcular remuneraciones y finiquitos, obligaciones tributarias y previsionales del o las trabajadoras de una empresa, de acuerdo a lo  estipulado en los contratos de trabajo.</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B - C - F - H</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88" name="Google Shape;88;p38"/>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9" name="Google Shape;89;p38"/>
          <p:cNvSpPr txBox="1"/>
          <p:nvPr/>
        </p:nvSpPr>
        <p:spPr>
          <a:xfrm>
            <a:off x="358671" y="2041003"/>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90" name="Google Shape;90;p38"/>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91" name="Google Shape;91;p38"/>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2" name="Google Shape;92;p38"/>
          <p:cNvSpPr txBox="1"/>
          <p:nvPr/>
        </p:nvSpPr>
        <p:spPr>
          <a:xfrm>
            <a:off x="3561634" y="2512149"/>
            <a:ext cx="2618695" cy="109888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1. </a:t>
            </a:r>
            <a:r>
              <a:rPr b="0" i="0" lang="en-US" sz="1400" u="none" cap="none" strike="noStrike">
                <a:solidFill>
                  <a:srgbClr val="000000"/>
                </a:solidFill>
                <a:latin typeface="Calibri"/>
                <a:ea typeface="Calibri"/>
                <a:cs typeface="Calibri"/>
                <a:sym typeface="Calibri"/>
              </a:rPr>
              <a:t>Calcula las  remuneraciones de un trabajador o trabajadora, de acuerdo a las disposiciones legales vigentes.</a:t>
            </a:r>
            <a:endParaRPr b="0" i="0" sz="2800" u="none" cap="none" strike="noStrike">
              <a:solidFill>
                <a:srgbClr val="000000"/>
              </a:solidFill>
              <a:latin typeface="Arial"/>
              <a:ea typeface="Arial"/>
              <a:cs typeface="Arial"/>
              <a:sym typeface="Arial"/>
            </a:endParaRPr>
          </a:p>
        </p:txBody>
      </p:sp>
      <p:sp>
        <p:nvSpPr>
          <p:cNvPr id="93" name="Google Shape;93;p38"/>
          <p:cNvSpPr txBox="1"/>
          <p:nvPr/>
        </p:nvSpPr>
        <p:spPr>
          <a:xfrm>
            <a:off x="3561636" y="2041003"/>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94" name="Google Shape;94;p38"/>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95" name="Google Shape;95;p38"/>
          <p:cNvSpPr/>
          <p:nvPr/>
        </p:nvSpPr>
        <p:spPr>
          <a:xfrm>
            <a:off x="6473043" y="1472660"/>
            <a:ext cx="2980513" cy="566358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6" name="Google Shape;96;p38"/>
          <p:cNvSpPr txBox="1"/>
          <p:nvPr/>
        </p:nvSpPr>
        <p:spPr>
          <a:xfrm>
            <a:off x="6631043" y="2474049"/>
            <a:ext cx="2627257" cy="142485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1.1</a:t>
            </a:r>
            <a:r>
              <a:rPr b="0" i="0" lang="en-US" sz="1400" u="none" cap="none" strike="noStrike">
                <a:solidFill>
                  <a:srgbClr val="000000"/>
                </a:solidFill>
                <a:latin typeface="Calibri"/>
                <a:ea typeface="Calibri"/>
                <a:cs typeface="Calibri"/>
                <a:sym typeface="Calibri"/>
              </a:rPr>
              <a:t> Calcula los ingresos imponibles de un trabajador o</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trabajadora, atendiendo a los procedimientos establecidos</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por jefatura y respetando el marco legal.</a:t>
            </a:r>
            <a:br>
              <a:rPr b="0" i="0" lang="en-US" sz="1400" u="none" cap="none" strike="noStrike">
                <a:solidFill>
                  <a:srgbClr val="000000"/>
                </a:solidFill>
                <a:latin typeface="Calibri"/>
                <a:ea typeface="Calibri"/>
                <a:cs typeface="Calibri"/>
                <a:sym typeface="Calibri"/>
              </a:rPr>
            </a:b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97" name="Google Shape;97;p38"/>
          <p:cNvSpPr txBox="1"/>
          <p:nvPr/>
        </p:nvSpPr>
        <p:spPr>
          <a:xfrm>
            <a:off x="6554516" y="2041003"/>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8" name="Google Shape;98;p38"/>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99" name="Google Shape;99;p38"/>
          <p:cNvPicPr preferRelativeResize="0"/>
          <p:nvPr/>
        </p:nvPicPr>
        <p:blipFill rotWithShape="1">
          <a:blip r:embed="rId6">
            <a:alphaModFix/>
          </a:blip>
          <a:srcRect b="0" l="0" r="0" t="0"/>
          <a:stretch/>
        </p:blipFill>
        <p:spPr>
          <a:xfrm flipH="1">
            <a:off x="511864" y="4448534"/>
            <a:ext cx="3103843" cy="2466270"/>
          </a:xfrm>
          <a:prstGeom prst="rect">
            <a:avLst/>
          </a:prstGeom>
          <a:noFill/>
          <a:ln>
            <a:noFill/>
          </a:ln>
        </p:spPr>
      </p:pic>
      <p:pic>
        <p:nvPicPr>
          <p:cNvPr id="100" name="Google Shape;100;p38"/>
          <p:cNvPicPr preferRelativeResize="0"/>
          <p:nvPr/>
        </p:nvPicPr>
        <p:blipFill rotWithShape="1">
          <a:blip r:embed="rId7">
            <a:alphaModFix/>
          </a:blip>
          <a:srcRect b="6869" l="0" r="0" t="0"/>
          <a:stretch/>
        </p:blipFill>
        <p:spPr>
          <a:xfrm flipH="1">
            <a:off x="3588296" y="3757726"/>
            <a:ext cx="3025211" cy="38019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3"/>
          <p:cNvSpPr/>
          <p:nvPr/>
        </p:nvSpPr>
        <p:spPr>
          <a:xfrm>
            <a:off x="541339" y="2273300"/>
            <a:ext cx="7167561" cy="3441700"/>
          </a:xfrm>
          <a:prstGeom prst="roundRect">
            <a:avLst>
              <a:gd fmla="val 5516" name="adj"/>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39" name="Google Shape;439;p63"/>
          <p:cNvSpPr/>
          <p:nvPr/>
        </p:nvSpPr>
        <p:spPr>
          <a:xfrm>
            <a:off x="423862" y="1188006"/>
            <a:ext cx="9050338" cy="5539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3200" u="none" cap="none" strike="noStrike">
                <a:solidFill>
                  <a:srgbClr val="ED6B00"/>
                </a:solidFill>
                <a:latin typeface="Calibri"/>
                <a:ea typeface="Calibri"/>
                <a:cs typeface="Calibri"/>
                <a:sym typeface="Calibri"/>
              </a:rPr>
              <a:t>HAGAMOS UNA PAUSA </a:t>
            </a:r>
            <a:r>
              <a:rPr b="0" i="0" lang="en-US" sz="3200" u="none" cap="none" strike="noStrike">
                <a:solidFill>
                  <a:srgbClr val="800000"/>
                </a:solidFill>
                <a:latin typeface="Calibri"/>
                <a:ea typeface="Calibri"/>
                <a:cs typeface="Calibri"/>
                <a:sym typeface="Calibri"/>
              </a:rPr>
              <a:t>PARA REFLEXIONAR</a:t>
            </a:r>
            <a:endParaRPr b="0" i="0" sz="3200" u="none" cap="none" strike="noStrike">
              <a:solidFill>
                <a:srgbClr val="8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300" u="none" cap="none" strike="noStrike">
              <a:solidFill>
                <a:srgbClr val="800000"/>
              </a:solidFill>
              <a:latin typeface="Calibri"/>
              <a:ea typeface="Calibri"/>
              <a:cs typeface="Calibri"/>
              <a:sym typeface="Calibri"/>
            </a:endParaRPr>
          </a:p>
        </p:txBody>
      </p:sp>
      <p:sp>
        <p:nvSpPr>
          <p:cNvPr id="440" name="Google Shape;440;p63"/>
          <p:cNvSpPr/>
          <p:nvPr/>
        </p:nvSpPr>
        <p:spPr>
          <a:xfrm>
            <a:off x="868363" y="3093006"/>
            <a:ext cx="4592637" cy="18466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900" u="none" cap="none" strike="noStrike">
                <a:solidFill>
                  <a:schemeClr val="dk1"/>
                </a:solidFill>
                <a:latin typeface="Calibri"/>
                <a:ea typeface="Calibri"/>
                <a:cs typeface="Calibri"/>
                <a:sym typeface="Calibri"/>
              </a:rPr>
              <a:t>Hemos visto distintas fórmulas que permiten realizar cálculos que están en </a:t>
            </a:r>
            <a:br>
              <a:rPr b="1" i="0" lang="en-US" sz="1900" u="none" cap="none" strike="noStrike">
                <a:solidFill>
                  <a:schemeClr val="dk1"/>
                </a:solidFill>
                <a:latin typeface="Calibri"/>
                <a:ea typeface="Calibri"/>
                <a:cs typeface="Calibri"/>
                <a:sym typeface="Calibri"/>
              </a:rPr>
            </a:br>
            <a:r>
              <a:rPr b="1" i="0" lang="en-US" sz="1900" u="none" cap="none" strike="noStrike">
                <a:solidFill>
                  <a:schemeClr val="dk1"/>
                </a:solidFill>
                <a:latin typeface="Calibri"/>
                <a:ea typeface="Calibri"/>
                <a:cs typeface="Calibri"/>
                <a:sym typeface="Calibri"/>
              </a:rPr>
              <a:t>una liquidación de sueldo.</a:t>
            </a:r>
            <a:endParaRPr/>
          </a:p>
          <a:p>
            <a:pPr indent="0" lvl="0" marL="0" marR="0" rtl="0" algn="l">
              <a:lnSpc>
                <a:spcPct val="100000"/>
              </a:lnSpc>
              <a:spcBef>
                <a:spcPts val="0"/>
              </a:spcBef>
              <a:spcAft>
                <a:spcPts val="0"/>
              </a:spcAft>
              <a:buNone/>
            </a:pPr>
            <a:r>
              <a:rPr b="1" i="0" lang="en-US" sz="1900" u="none" cap="none" strike="noStrike">
                <a:solidFill>
                  <a:srgbClr val="800000"/>
                </a:solidFill>
                <a:latin typeface="Calibri"/>
                <a:ea typeface="Calibri"/>
                <a:cs typeface="Calibri"/>
                <a:sym typeface="Calibri"/>
              </a:rPr>
              <a:t>¿Qué es necesario considerar en una situación para realizar los cálculos?</a:t>
            </a:r>
            <a:endParaRPr/>
          </a:p>
          <a:p>
            <a:pPr indent="0" lvl="0" marL="0" marR="0" rtl="0" algn="l">
              <a:lnSpc>
                <a:spcPct val="100000"/>
              </a:lnSpc>
              <a:spcBef>
                <a:spcPts val="0"/>
              </a:spcBef>
              <a:spcAft>
                <a:spcPts val="0"/>
              </a:spcAft>
              <a:buNone/>
            </a:pPr>
            <a:r>
              <a:t/>
            </a:r>
            <a:endParaRPr b="1" i="0" sz="1900" u="none" cap="none" strike="noStrike">
              <a:solidFill>
                <a:srgbClr val="A93501"/>
              </a:solidFill>
              <a:latin typeface="Calibri"/>
              <a:ea typeface="Calibri"/>
              <a:cs typeface="Calibri"/>
              <a:sym typeface="Calibri"/>
            </a:endParaRPr>
          </a:p>
        </p:txBody>
      </p:sp>
      <p:pic>
        <p:nvPicPr>
          <p:cNvPr id="441" name="Google Shape;441;p63"/>
          <p:cNvPicPr preferRelativeResize="0"/>
          <p:nvPr/>
        </p:nvPicPr>
        <p:blipFill rotWithShape="1">
          <a:blip r:embed="rId3">
            <a:alphaModFix/>
          </a:blip>
          <a:srcRect b="0" l="0" r="0" t="0"/>
          <a:stretch/>
        </p:blipFill>
        <p:spPr>
          <a:xfrm>
            <a:off x="7455375" y="2259471"/>
            <a:ext cx="482540" cy="482540"/>
          </a:xfrm>
          <a:prstGeom prst="rect">
            <a:avLst/>
          </a:prstGeom>
          <a:noFill/>
          <a:ln>
            <a:noFill/>
          </a:ln>
        </p:spPr>
      </p:pic>
      <p:sp>
        <p:nvSpPr>
          <p:cNvPr id="442" name="Google Shape;442;p63"/>
          <p:cNvSpPr/>
          <p:nvPr/>
        </p:nvSpPr>
        <p:spPr>
          <a:xfrm>
            <a:off x="7796750" y="3803941"/>
            <a:ext cx="4611149" cy="2130804"/>
          </a:xfrm>
          <a:prstGeom prst="flowChartDocumen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pic>
        <p:nvPicPr>
          <p:cNvPr id="443" name="Google Shape;443;p63"/>
          <p:cNvPicPr preferRelativeResize="0"/>
          <p:nvPr/>
        </p:nvPicPr>
        <p:blipFill rotWithShape="1">
          <a:blip r:embed="rId4">
            <a:alphaModFix/>
          </a:blip>
          <a:srcRect b="0" l="0" r="0" t="0"/>
          <a:stretch/>
        </p:blipFill>
        <p:spPr>
          <a:xfrm flipH="1">
            <a:off x="5520051" y="2705100"/>
            <a:ext cx="1858648" cy="3009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pic>
        <p:nvPicPr>
          <p:cNvPr id="448" name="Google Shape;448;p64"/>
          <p:cNvPicPr preferRelativeResize="0"/>
          <p:nvPr/>
        </p:nvPicPr>
        <p:blipFill rotWithShape="1">
          <a:blip r:embed="rId3">
            <a:alphaModFix/>
          </a:blip>
          <a:srcRect b="0" l="0" r="0" t="0"/>
          <a:stretch/>
        </p:blipFill>
        <p:spPr>
          <a:xfrm flipH="1">
            <a:off x="498475" y="3171390"/>
            <a:ext cx="2646122" cy="2890182"/>
          </a:xfrm>
          <a:prstGeom prst="rect">
            <a:avLst/>
          </a:prstGeom>
          <a:noFill/>
          <a:ln>
            <a:noFill/>
          </a:ln>
        </p:spPr>
      </p:pic>
      <p:sp>
        <p:nvSpPr>
          <p:cNvPr id="449" name="Google Shape;449;p64"/>
          <p:cNvSpPr/>
          <p:nvPr/>
        </p:nvSpPr>
        <p:spPr>
          <a:xfrm>
            <a:off x="461961" y="1137206"/>
            <a:ext cx="9334501"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400" u="none" cap="none" strike="noStrike">
                <a:solidFill>
                  <a:srgbClr val="ED6B00"/>
                </a:solidFill>
                <a:latin typeface="Calibri"/>
                <a:ea typeface="Calibri"/>
                <a:cs typeface="Calibri"/>
                <a:sym typeface="Calibri"/>
              </a:rPr>
              <a:t>RESPUESTA</a:t>
            </a:r>
            <a:endParaRPr b="0" i="0" sz="3400" u="none" cap="none" strike="noStrike">
              <a:solidFill>
                <a:srgbClr val="A93501"/>
              </a:solidFill>
              <a:latin typeface="Calibri"/>
              <a:ea typeface="Calibri"/>
              <a:cs typeface="Calibri"/>
              <a:sym typeface="Calibri"/>
            </a:endParaRPr>
          </a:p>
        </p:txBody>
      </p:sp>
      <p:sp>
        <p:nvSpPr>
          <p:cNvPr id="450" name="Google Shape;450;p64"/>
          <p:cNvSpPr/>
          <p:nvPr/>
        </p:nvSpPr>
        <p:spPr>
          <a:xfrm>
            <a:off x="2820604" y="2374900"/>
            <a:ext cx="5180395" cy="1600201"/>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51" name="Google Shape;451;p64"/>
          <p:cNvSpPr/>
          <p:nvPr/>
        </p:nvSpPr>
        <p:spPr>
          <a:xfrm rot="-7028957">
            <a:off x="2475660" y="2963923"/>
            <a:ext cx="333492" cy="7882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2" name="Google Shape;452;p64"/>
          <p:cNvSpPr/>
          <p:nvPr/>
        </p:nvSpPr>
        <p:spPr>
          <a:xfrm>
            <a:off x="3073018" y="2616985"/>
            <a:ext cx="4661282"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Es importante considerar las variables específicas que están relacionadas en cada caso, de esta forma, se podrán realizar los cálculos correspondientes ingresando estos datos en las fórmulas respectivas.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18"/>
          <p:cNvSpPr/>
          <p:nvPr/>
        </p:nvSpPr>
        <p:spPr>
          <a:xfrm>
            <a:off x="2035277" y="2911885"/>
            <a:ext cx="6999671" cy="2696553"/>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58" name="Google Shape;458;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459" name="Google Shape;459;p18"/>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460" name="Google Shape;460;p18"/>
          <p:cNvPicPr preferRelativeResize="0"/>
          <p:nvPr/>
        </p:nvPicPr>
        <p:blipFill rotWithShape="1">
          <a:blip r:embed="rId3">
            <a:alphaModFix/>
          </a:blip>
          <a:srcRect b="0" l="0" r="0" t="0"/>
          <a:stretch/>
        </p:blipFill>
        <p:spPr>
          <a:xfrm>
            <a:off x="530942" y="2715213"/>
            <a:ext cx="2812026" cy="3182572"/>
          </a:xfrm>
          <a:prstGeom prst="rect">
            <a:avLst/>
          </a:prstGeom>
          <a:noFill/>
          <a:ln>
            <a:noFill/>
          </a:ln>
        </p:spPr>
      </p:pic>
      <p:pic>
        <p:nvPicPr>
          <p:cNvPr id="461" name="Google Shape;461;p18"/>
          <p:cNvPicPr preferRelativeResize="0"/>
          <p:nvPr/>
        </p:nvPicPr>
        <p:blipFill rotWithShape="1">
          <a:blip r:embed="rId4">
            <a:alphaModFix/>
          </a:blip>
          <a:srcRect b="0" l="0" r="0" t="0"/>
          <a:stretch/>
        </p:blipFill>
        <p:spPr>
          <a:xfrm>
            <a:off x="7228123" y="5063613"/>
            <a:ext cx="1705019" cy="1272246"/>
          </a:xfrm>
          <a:prstGeom prst="rect">
            <a:avLst/>
          </a:prstGeom>
          <a:noFill/>
          <a:ln>
            <a:noFill/>
          </a:ln>
        </p:spPr>
      </p:pic>
      <p:pic>
        <p:nvPicPr>
          <p:cNvPr id="462" name="Google Shape;462;p18"/>
          <p:cNvPicPr preferRelativeResize="0"/>
          <p:nvPr/>
        </p:nvPicPr>
        <p:blipFill rotWithShape="1">
          <a:blip r:embed="rId5">
            <a:alphaModFix/>
          </a:blip>
          <a:srcRect b="0" l="0" r="0" t="0"/>
          <a:stretch/>
        </p:blipFill>
        <p:spPr>
          <a:xfrm>
            <a:off x="5474444" y="5389023"/>
            <a:ext cx="1651873" cy="884514"/>
          </a:xfrm>
          <a:prstGeom prst="rect">
            <a:avLst/>
          </a:prstGeom>
          <a:noFill/>
          <a:ln>
            <a:noFill/>
          </a:ln>
        </p:spPr>
      </p:pic>
      <p:sp>
        <p:nvSpPr>
          <p:cNvPr id="463" name="Google Shape;463;p18"/>
          <p:cNvSpPr txBox="1"/>
          <p:nvPr/>
        </p:nvSpPr>
        <p:spPr>
          <a:xfrm>
            <a:off x="417597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3</a:t>
            </a:r>
            <a:endParaRPr b="0" i="0" sz="5000" u="none" cap="none" strike="noStrike">
              <a:solidFill>
                <a:srgbClr val="FFB375"/>
              </a:solidFill>
              <a:latin typeface="Calibri"/>
              <a:ea typeface="Calibri"/>
              <a:cs typeface="Calibri"/>
              <a:sym typeface="Calibri"/>
            </a:endParaRPr>
          </a:p>
        </p:txBody>
      </p:sp>
      <p:sp>
        <p:nvSpPr>
          <p:cNvPr id="464" name="Google Shape;464;p18"/>
          <p:cNvSpPr txBox="1"/>
          <p:nvPr/>
        </p:nvSpPr>
        <p:spPr>
          <a:xfrm>
            <a:off x="3398568" y="3080052"/>
            <a:ext cx="5453326" cy="2495248"/>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n-US" sz="2400" u="none" cap="none" strike="noStrike">
                <a:solidFill>
                  <a:srgbClr val="A93501"/>
                </a:solidFill>
                <a:latin typeface="Calibri"/>
                <a:ea typeface="Calibri"/>
                <a:cs typeface="Calibri"/>
                <a:sym typeface="Calibri"/>
              </a:rPr>
              <a:t>CÁLCULO DE HABERES EN LA </a:t>
            </a:r>
            <a:br>
              <a:rPr b="0" i="0" lang="en-US" sz="2400" u="none" cap="none" strike="noStrike">
                <a:solidFill>
                  <a:srgbClr val="A93501"/>
                </a:solidFill>
                <a:latin typeface="Calibri"/>
                <a:ea typeface="Calibri"/>
                <a:cs typeface="Calibri"/>
                <a:sym typeface="Calibri"/>
              </a:rPr>
            </a:br>
            <a:r>
              <a:rPr b="0" i="0" lang="en-US" sz="2400" u="none" cap="none" strike="noStrike">
                <a:solidFill>
                  <a:srgbClr val="A93501"/>
                </a:solidFill>
                <a:latin typeface="Calibri"/>
                <a:ea typeface="Calibri"/>
                <a:cs typeface="Calibri"/>
                <a:sym typeface="Calibri"/>
              </a:rPr>
              <a:t>LIQUIDACIÓN DE SUELDO</a:t>
            </a:r>
            <a:endParaRPr/>
          </a:p>
          <a:p>
            <a:pPr indent="0" lvl="0" marL="0" marR="0" rtl="0" algn="l">
              <a:lnSpc>
                <a:spcPct val="50000"/>
              </a:lnSpc>
              <a:spcBef>
                <a:spcPts val="0"/>
              </a:spcBef>
              <a:spcAft>
                <a:spcPts val="0"/>
              </a:spcAft>
              <a:buNone/>
            </a:pPr>
            <a:r>
              <a:t/>
            </a:r>
            <a:endParaRPr b="0" i="0" sz="2000" u="none" cap="none" strike="noStrike">
              <a:solidFill>
                <a:srgbClr val="A9350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Para revisar los temas trabajados a lo largo de la presentación, te invito a desarrollar la </a:t>
            </a:r>
            <a:r>
              <a:rPr b="1" i="0" lang="en-US" sz="1700" u="none" cap="none" strike="noStrike">
                <a:solidFill>
                  <a:srgbClr val="ED6B00"/>
                </a:solidFill>
                <a:latin typeface="Calibri"/>
                <a:ea typeface="Calibri"/>
                <a:cs typeface="Calibri"/>
                <a:sym typeface="Calibri"/>
              </a:rPr>
              <a:t>Actividad 3 Cuánto Aprendimos</a:t>
            </a:r>
            <a:r>
              <a:rPr b="0" i="0" lang="en-US" sz="1700" u="none" cap="none" strike="noStrike">
                <a:solidFill>
                  <a:srgbClr val="000000"/>
                </a:solidFill>
                <a:latin typeface="Calibri"/>
                <a:ea typeface="Calibri"/>
                <a:cs typeface="Calibri"/>
                <a:sym typeface="Calibri"/>
              </a:rPr>
              <a:t>. Descarga el archivo y sigue las instrucciones.</a:t>
            </a:r>
            <a:endParaRPr/>
          </a:p>
          <a:p>
            <a:pPr indent="0" lvl="0" marL="0" marR="0" rtl="0" algn="l">
              <a:lnSpc>
                <a:spcPct val="50000"/>
              </a:lnSpc>
              <a:spcBef>
                <a:spcPts val="0"/>
              </a:spcBef>
              <a:spcAft>
                <a:spcPts val="0"/>
              </a:spcAft>
              <a:buClr>
                <a:srgbClr val="000000"/>
              </a:buClr>
              <a:buSzPts val="1700"/>
              <a:buFont typeface="Arial"/>
              <a:buNone/>
            </a:pPr>
            <a:r>
              <a:t/>
            </a:r>
            <a:endParaRPr b="1"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¡Muy bien!, </a:t>
            </a:r>
            <a:r>
              <a:rPr b="0" i="0" lang="en-US" sz="1700" u="none" cap="none" strike="noStrike">
                <a:solidFill>
                  <a:srgbClr val="000000"/>
                </a:solidFill>
                <a:latin typeface="Calibri"/>
                <a:ea typeface="Calibri"/>
                <a:cs typeface="Calibri"/>
                <a:sym typeface="Calibri"/>
              </a:rPr>
              <a:t>ahora vamos a practicar.</a:t>
            </a:r>
            <a:endParaRPr/>
          </a:p>
          <a:p>
            <a:pPr indent="0" lvl="0" marL="0" marR="0" rtl="0" algn="l">
              <a:lnSpc>
                <a:spcPct val="90000"/>
              </a:lnSpc>
              <a:spcBef>
                <a:spcPts val="0"/>
              </a:spcBef>
              <a:spcAft>
                <a:spcPts val="0"/>
              </a:spcAft>
              <a:buNone/>
            </a:pPr>
            <a:r>
              <a:t/>
            </a:r>
            <a:endParaRPr b="0" i="0" sz="2000" u="none" cap="none" strike="noStrike">
              <a:solidFill>
                <a:srgbClr val="A9350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2000" u="none" cap="none" strike="noStrike">
              <a:solidFill>
                <a:srgbClr val="ED6B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0"/>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70" name="Google Shape;470;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471" name="Google Shape;471;p20"/>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2" name="Google Shape;472;p2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73" name="Google Shape;473;p20"/>
          <p:cNvSpPr txBox="1"/>
          <p:nvPr/>
        </p:nvSpPr>
        <p:spPr>
          <a:xfrm>
            <a:off x="367056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3</a:t>
            </a:r>
            <a:endParaRPr b="0" i="0" sz="6000" u="none" cap="none" strike="noStrike">
              <a:solidFill>
                <a:srgbClr val="FFB375"/>
              </a:solidFill>
              <a:latin typeface="Calibri"/>
              <a:ea typeface="Calibri"/>
              <a:cs typeface="Calibri"/>
              <a:sym typeface="Calibri"/>
            </a:endParaRPr>
          </a:p>
        </p:txBody>
      </p:sp>
      <p:pic>
        <p:nvPicPr>
          <p:cNvPr id="474" name="Google Shape;474;p20"/>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475" name="Google Shape;475;p20"/>
          <p:cNvSpPr txBox="1"/>
          <p:nvPr/>
        </p:nvSpPr>
        <p:spPr>
          <a:xfrm>
            <a:off x="2686559" y="6881800"/>
            <a:ext cx="1639637"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Medio | Presentación</a:t>
            </a:r>
            <a:endParaRPr b="0" i="0" sz="1100" u="none" cap="none" strike="noStrike">
              <a:solidFill>
                <a:srgbClr val="741B47"/>
              </a:solidFill>
              <a:latin typeface="Calibri"/>
              <a:ea typeface="Calibri"/>
              <a:cs typeface="Calibri"/>
              <a:sym typeface="Calibri"/>
            </a:endParaRPr>
          </a:p>
        </p:txBody>
      </p:sp>
      <p:sp>
        <p:nvSpPr>
          <p:cNvPr id="476" name="Google Shape;476;p20"/>
          <p:cNvSpPr txBox="1"/>
          <p:nvPr/>
        </p:nvSpPr>
        <p:spPr>
          <a:xfrm>
            <a:off x="958646" y="3759029"/>
            <a:ext cx="5315153"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700" u="none" cap="none" strike="noStrike">
                <a:solidFill>
                  <a:srgbClr val="000000"/>
                </a:solidFill>
                <a:latin typeface="Calibri"/>
                <a:ea typeface="Calibri"/>
                <a:cs typeface="Calibri"/>
                <a:sym typeface="Calibri"/>
              </a:rPr>
              <a:t>Para realizar la siguiente actividad,  utiliza el archivo </a:t>
            </a:r>
            <a:r>
              <a:rPr b="1" i="0" lang="en-US" sz="1700" u="none" cap="none" strike="noStrike">
                <a:solidFill>
                  <a:srgbClr val="ED6B00"/>
                </a:solidFill>
                <a:latin typeface="Calibri"/>
                <a:ea typeface="Calibri"/>
                <a:cs typeface="Calibri"/>
                <a:sym typeface="Calibri"/>
              </a:rPr>
              <a:t>Actividad Práctica 3</a:t>
            </a:r>
            <a:r>
              <a:rPr b="0" i="0" lang="en-US" sz="1700" u="none" cap="none" strike="noStrike">
                <a:solidFill>
                  <a:srgbClr val="000000"/>
                </a:solidFill>
                <a:latin typeface="Calibri"/>
                <a:ea typeface="Calibri"/>
                <a:cs typeface="Calibri"/>
                <a:sym typeface="Calibri"/>
              </a:rPr>
              <a:t>,  y sigue las instrucciones señaladas.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sp>
        <p:nvSpPr>
          <p:cNvPr id="477" name="Google Shape;477;p20"/>
          <p:cNvSpPr/>
          <p:nvPr/>
        </p:nvSpPr>
        <p:spPr>
          <a:xfrm>
            <a:off x="958646" y="2669726"/>
            <a:ext cx="5904052" cy="87511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800" u="none" cap="none" strike="noStrike">
                <a:solidFill>
                  <a:srgbClr val="ED6B00"/>
                </a:solidFill>
                <a:latin typeface="Calibri"/>
                <a:ea typeface="Calibri"/>
                <a:cs typeface="Calibri"/>
                <a:sym typeface="Calibri"/>
              </a:rPr>
              <a:t>CÁLCULO DE HABERES EN LA </a:t>
            </a:r>
            <a:br>
              <a:rPr b="0" i="0" lang="en-US" sz="2800" u="none" cap="none" strike="noStrike">
                <a:solidFill>
                  <a:srgbClr val="A93501"/>
                </a:solidFill>
                <a:latin typeface="Calibri"/>
                <a:ea typeface="Calibri"/>
                <a:cs typeface="Calibri"/>
                <a:sym typeface="Calibri"/>
              </a:rPr>
            </a:br>
            <a:r>
              <a:rPr b="0" i="0" lang="en-US" sz="2800" u="none" cap="none" strike="noStrike">
                <a:solidFill>
                  <a:srgbClr val="A93501"/>
                </a:solidFill>
                <a:latin typeface="Calibri"/>
                <a:ea typeface="Calibri"/>
                <a:cs typeface="Calibri"/>
                <a:sym typeface="Calibri"/>
              </a:rPr>
              <a:t>LIQUIDACIÓN DE SUELDO</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1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83" name="Google Shape;483;p19"/>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grpSp>
        <p:nvGrpSpPr>
          <p:cNvPr id="484" name="Google Shape;484;p19"/>
          <p:cNvGrpSpPr/>
          <p:nvPr/>
        </p:nvGrpSpPr>
        <p:grpSpPr>
          <a:xfrm>
            <a:off x="-4655" y="4568183"/>
            <a:ext cx="9154909" cy="783005"/>
            <a:chOff x="-4655" y="4354713"/>
            <a:chExt cx="9154909" cy="783005"/>
          </a:xfrm>
        </p:grpSpPr>
        <p:sp>
          <p:nvSpPr>
            <p:cNvPr id="485" name="Google Shape;485;p19"/>
            <p:cNvSpPr txBox="1"/>
            <p:nvPr/>
          </p:nvSpPr>
          <p:spPr>
            <a:xfrm>
              <a:off x="1284454" y="4576958"/>
              <a:ext cx="786580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600" u="none" cap="none" strike="noStrike">
                <a:solidFill>
                  <a:schemeClr val="lt1"/>
                </a:solidFill>
                <a:latin typeface="Calibri"/>
                <a:ea typeface="Calibri"/>
                <a:cs typeface="Calibri"/>
                <a:sym typeface="Calibri"/>
              </a:endParaRPr>
            </a:p>
          </p:txBody>
        </p:sp>
        <p:grpSp>
          <p:nvGrpSpPr>
            <p:cNvPr id="486" name="Google Shape;486;p19"/>
            <p:cNvGrpSpPr/>
            <p:nvPr/>
          </p:nvGrpSpPr>
          <p:grpSpPr>
            <a:xfrm>
              <a:off x="-4655" y="4354713"/>
              <a:ext cx="1135367" cy="783005"/>
              <a:chOff x="-4655" y="4407300"/>
              <a:chExt cx="1135367" cy="783005"/>
            </a:xfrm>
          </p:grpSpPr>
          <p:sp>
            <p:nvSpPr>
              <p:cNvPr id="487" name="Google Shape;487;p19"/>
              <p:cNvSpPr/>
              <p:nvPr/>
            </p:nvSpPr>
            <p:spPr>
              <a:xfrm rot="5400000">
                <a:off x="171526" y="4231119"/>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88" name="Google Shape;488;p19"/>
              <p:cNvPicPr preferRelativeResize="0"/>
              <p:nvPr/>
            </p:nvPicPr>
            <p:blipFill rotWithShape="1">
              <a:blip r:embed="rId3">
                <a:alphaModFix/>
              </a:blip>
              <a:srcRect b="0" l="0" r="0" t="0"/>
              <a:stretch/>
            </p:blipFill>
            <p:spPr>
              <a:xfrm>
                <a:off x="281796" y="4510802"/>
                <a:ext cx="683386" cy="576000"/>
              </a:xfrm>
              <a:prstGeom prst="rect">
                <a:avLst/>
              </a:prstGeom>
              <a:noFill/>
              <a:ln>
                <a:noFill/>
              </a:ln>
            </p:spPr>
          </p:pic>
        </p:grpSp>
      </p:grpSp>
      <p:grpSp>
        <p:nvGrpSpPr>
          <p:cNvPr id="489" name="Google Shape;489;p19"/>
          <p:cNvGrpSpPr/>
          <p:nvPr/>
        </p:nvGrpSpPr>
        <p:grpSpPr>
          <a:xfrm>
            <a:off x="-4655" y="3697448"/>
            <a:ext cx="6661094" cy="783005"/>
            <a:chOff x="-4655" y="3461842"/>
            <a:chExt cx="6661094" cy="783005"/>
          </a:xfrm>
        </p:grpSpPr>
        <p:sp>
          <p:nvSpPr>
            <p:cNvPr id="490" name="Google Shape;490;p19"/>
            <p:cNvSpPr txBox="1"/>
            <p:nvPr/>
          </p:nvSpPr>
          <p:spPr>
            <a:xfrm>
              <a:off x="1284454" y="3556270"/>
              <a:ext cx="5371985"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600" u="none" cap="none" strike="noStrike">
                <a:solidFill>
                  <a:srgbClr val="ED6B00"/>
                </a:solidFill>
                <a:latin typeface="Calibri"/>
                <a:ea typeface="Calibri"/>
                <a:cs typeface="Calibri"/>
                <a:sym typeface="Calibri"/>
              </a:endParaRPr>
            </a:p>
          </p:txBody>
        </p:sp>
        <p:grpSp>
          <p:nvGrpSpPr>
            <p:cNvPr id="491" name="Google Shape;491;p19"/>
            <p:cNvGrpSpPr/>
            <p:nvPr/>
          </p:nvGrpSpPr>
          <p:grpSpPr>
            <a:xfrm>
              <a:off x="-4655" y="3461842"/>
              <a:ext cx="1135367" cy="783005"/>
              <a:chOff x="-4655" y="3534477"/>
              <a:chExt cx="1135367" cy="783005"/>
            </a:xfrm>
          </p:grpSpPr>
          <p:sp>
            <p:nvSpPr>
              <p:cNvPr id="492" name="Google Shape;492;p19"/>
              <p:cNvSpPr/>
              <p:nvPr/>
            </p:nvSpPr>
            <p:spPr>
              <a:xfrm rot="5400000">
                <a:off x="171526" y="3358296"/>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93" name="Google Shape;493;p19"/>
              <p:cNvPicPr preferRelativeResize="0"/>
              <p:nvPr/>
            </p:nvPicPr>
            <p:blipFill rotWithShape="1">
              <a:blip r:embed="rId4">
                <a:alphaModFix/>
              </a:blip>
              <a:srcRect b="0" l="0" r="0" t="0"/>
              <a:stretch/>
            </p:blipFill>
            <p:spPr>
              <a:xfrm>
                <a:off x="281796" y="3637979"/>
                <a:ext cx="683386" cy="576000"/>
              </a:xfrm>
              <a:prstGeom prst="rect">
                <a:avLst/>
              </a:prstGeom>
              <a:noFill/>
              <a:ln>
                <a:noFill/>
              </a:ln>
            </p:spPr>
          </p:pic>
        </p:grpSp>
      </p:grpSp>
      <p:grpSp>
        <p:nvGrpSpPr>
          <p:cNvPr id="494" name="Google Shape;494;p19"/>
          <p:cNvGrpSpPr/>
          <p:nvPr/>
        </p:nvGrpSpPr>
        <p:grpSpPr>
          <a:xfrm>
            <a:off x="-4655" y="1955978"/>
            <a:ext cx="9223735" cy="783005"/>
            <a:chOff x="-4655" y="1788831"/>
            <a:chExt cx="9223735" cy="783005"/>
          </a:xfrm>
        </p:grpSpPr>
        <p:sp>
          <p:nvSpPr>
            <p:cNvPr id="495" name="Google Shape;495;p19"/>
            <p:cNvSpPr txBox="1"/>
            <p:nvPr/>
          </p:nvSpPr>
          <p:spPr>
            <a:xfrm>
              <a:off x="1284454" y="2011076"/>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600" u="none" cap="none" strike="noStrike">
                <a:solidFill>
                  <a:schemeClr val="dk1"/>
                </a:solidFill>
                <a:latin typeface="Calibri"/>
                <a:ea typeface="Calibri"/>
                <a:cs typeface="Calibri"/>
                <a:sym typeface="Calibri"/>
              </a:endParaRPr>
            </a:p>
          </p:txBody>
        </p:sp>
        <p:grpSp>
          <p:nvGrpSpPr>
            <p:cNvPr id="496" name="Google Shape;496;p19"/>
            <p:cNvGrpSpPr/>
            <p:nvPr/>
          </p:nvGrpSpPr>
          <p:grpSpPr>
            <a:xfrm>
              <a:off x="-4655" y="1788831"/>
              <a:ext cx="1135367" cy="783005"/>
              <a:chOff x="-4655" y="1788831"/>
              <a:chExt cx="1135367" cy="783005"/>
            </a:xfrm>
          </p:grpSpPr>
          <p:sp>
            <p:nvSpPr>
              <p:cNvPr id="497" name="Google Shape;497;p19"/>
              <p:cNvSpPr/>
              <p:nvPr/>
            </p:nvSpPr>
            <p:spPr>
              <a:xfrm rot="5400000">
                <a:off x="171526" y="1612650"/>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98" name="Google Shape;498;p19"/>
              <p:cNvPicPr preferRelativeResize="0"/>
              <p:nvPr/>
            </p:nvPicPr>
            <p:blipFill rotWithShape="1">
              <a:blip r:embed="rId5">
                <a:alphaModFix/>
              </a:blip>
              <a:srcRect b="0" l="0" r="0" t="0"/>
              <a:stretch/>
            </p:blipFill>
            <p:spPr>
              <a:xfrm>
                <a:off x="257560" y="1871905"/>
                <a:ext cx="731859" cy="616856"/>
              </a:xfrm>
              <a:prstGeom prst="rect">
                <a:avLst/>
              </a:prstGeom>
              <a:noFill/>
              <a:ln>
                <a:noFill/>
              </a:ln>
            </p:spPr>
          </p:pic>
        </p:grpSp>
      </p:grpSp>
      <p:grpSp>
        <p:nvGrpSpPr>
          <p:cNvPr id="499" name="Google Shape;499;p19"/>
          <p:cNvGrpSpPr/>
          <p:nvPr/>
        </p:nvGrpSpPr>
        <p:grpSpPr>
          <a:xfrm>
            <a:off x="-4655" y="2826713"/>
            <a:ext cx="8958264" cy="783005"/>
            <a:chOff x="-4655" y="2568971"/>
            <a:chExt cx="8958264" cy="783005"/>
          </a:xfrm>
        </p:grpSpPr>
        <p:sp>
          <p:nvSpPr>
            <p:cNvPr id="500" name="Google Shape;500;p19"/>
            <p:cNvSpPr txBox="1"/>
            <p:nvPr/>
          </p:nvSpPr>
          <p:spPr>
            <a:xfrm>
              <a:off x="1284454" y="2791216"/>
              <a:ext cx="766915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600" u="none" cap="none" strike="noStrike">
                <a:solidFill>
                  <a:schemeClr val="dk1"/>
                </a:solidFill>
                <a:latin typeface="Calibri"/>
                <a:ea typeface="Calibri"/>
                <a:cs typeface="Calibri"/>
                <a:sym typeface="Calibri"/>
              </a:endParaRPr>
            </a:p>
          </p:txBody>
        </p:sp>
        <p:grpSp>
          <p:nvGrpSpPr>
            <p:cNvPr id="501" name="Google Shape;501;p19"/>
            <p:cNvGrpSpPr/>
            <p:nvPr/>
          </p:nvGrpSpPr>
          <p:grpSpPr>
            <a:xfrm>
              <a:off x="-4655" y="2568971"/>
              <a:ext cx="1135367" cy="783005"/>
              <a:chOff x="-4655" y="2661654"/>
              <a:chExt cx="1135367" cy="783005"/>
            </a:xfrm>
          </p:grpSpPr>
          <p:sp>
            <p:nvSpPr>
              <p:cNvPr id="502" name="Google Shape;502;p19"/>
              <p:cNvSpPr/>
              <p:nvPr/>
            </p:nvSpPr>
            <p:spPr>
              <a:xfrm rot="5400000">
                <a:off x="171526" y="2485473"/>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03" name="Google Shape;503;p19"/>
              <p:cNvPicPr preferRelativeResize="0"/>
              <p:nvPr/>
            </p:nvPicPr>
            <p:blipFill rotWithShape="1">
              <a:blip r:embed="rId6">
                <a:alphaModFix/>
              </a:blip>
              <a:srcRect b="0" l="0" r="0" t="0"/>
              <a:stretch/>
            </p:blipFill>
            <p:spPr>
              <a:xfrm>
                <a:off x="281796" y="2765156"/>
                <a:ext cx="683386" cy="576000"/>
              </a:xfrm>
              <a:prstGeom prst="rect">
                <a:avLst/>
              </a:prstGeom>
              <a:noFill/>
              <a:ln>
                <a:noFill/>
              </a:ln>
            </p:spPr>
          </p:pic>
        </p:grpSp>
      </p:grpSp>
      <p:grpSp>
        <p:nvGrpSpPr>
          <p:cNvPr id="504" name="Google Shape;504;p19"/>
          <p:cNvGrpSpPr/>
          <p:nvPr/>
        </p:nvGrpSpPr>
        <p:grpSpPr>
          <a:xfrm>
            <a:off x="-4655" y="5438917"/>
            <a:ext cx="6906899" cy="783005"/>
            <a:chOff x="-4655" y="5100793"/>
            <a:chExt cx="6906899" cy="783005"/>
          </a:xfrm>
        </p:grpSpPr>
        <p:sp>
          <p:nvSpPr>
            <p:cNvPr id="505" name="Google Shape;505;p19"/>
            <p:cNvSpPr txBox="1"/>
            <p:nvPr/>
          </p:nvSpPr>
          <p:spPr>
            <a:xfrm>
              <a:off x="1284453" y="5224717"/>
              <a:ext cx="5617791"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506" name="Google Shape;506;p19"/>
            <p:cNvGrpSpPr/>
            <p:nvPr/>
          </p:nvGrpSpPr>
          <p:grpSpPr>
            <a:xfrm>
              <a:off x="-4655" y="5100793"/>
              <a:ext cx="1135367" cy="783005"/>
              <a:chOff x="-4655" y="5280123"/>
              <a:chExt cx="1135367" cy="783005"/>
            </a:xfrm>
          </p:grpSpPr>
          <p:sp>
            <p:nvSpPr>
              <p:cNvPr id="507" name="Google Shape;507;p19"/>
              <p:cNvSpPr/>
              <p:nvPr/>
            </p:nvSpPr>
            <p:spPr>
              <a:xfrm rot="5400000">
                <a:off x="171526" y="510394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08" name="Google Shape;508;p19"/>
              <p:cNvPicPr preferRelativeResize="0"/>
              <p:nvPr/>
            </p:nvPicPr>
            <p:blipFill rotWithShape="1">
              <a:blip r:embed="rId7">
                <a:alphaModFix/>
              </a:blip>
              <a:srcRect b="0" l="0" r="0" t="0"/>
              <a:stretch/>
            </p:blipFill>
            <p:spPr>
              <a:xfrm>
                <a:off x="281795" y="5383625"/>
                <a:ext cx="683389" cy="576000"/>
              </a:xfrm>
              <a:prstGeom prst="rect">
                <a:avLst/>
              </a:prstGeom>
              <a:noFill/>
              <a:ln>
                <a:noFill/>
              </a:ln>
            </p:spPr>
          </p:pic>
        </p:grpSp>
      </p:grpSp>
      <p:pic>
        <p:nvPicPr>
          <p:cNvPr id="509" name="Google Shape;509;p19"/>
          <p:cNvPicPr preferRelativeResize="0"/>
          <p:nvPr/>
        </p:nvPicPr>
        <p:blipFill rotWithShape="1">
          <a:blip r:embed="rId8">
            <a:alphaModFix/>
          </a:blip>
          <a:srcRect b="0" l="0" r="0" t="0"/>
          <a:stretch/>
        </p:blipFill>
        <p:spPr>
          <a:xfrm>
            <a:off x="5639333" y="1565094"/>
            <a:ext cx="3816532" cy="600617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21"/>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15" name="Google Shape;515;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6" name="Google Shape;516;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517" name="Google Shape;517;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518" name="Google Shape;518;p21"/>
          <p:cNvPicPr preferRelativeResize="0"/>
          <p:nvPr/>
        </p:nvPicPr>
        <p:blipFill rotWithShape="1">
          <a:blip r:embed="rId3">
            <a:alphaModFix/>
          </a:blip>
          <a:srcRect b="0" l="0" r="0" t="0"/>
          <a:stretch/>
        </p:blipFill>
        <p:spPr>
          <a:xfrm>
            <a:off x="5830531" y="2890682"/>
            <a:ext cx="2963594" cy="4629223"/>
          </a:xfrm>
          <a:prstGeom prst="rect">
            <a:avLst/>
          </a:prstGeom>
          <a:noFill/>
          <a:ln>
            <a:noFill/>
          </a:ln>
        </p:spPr>
      </p:pic>
      <p:sp>
        <p:nvSpPr>
          <p:cNvPr id="519" name="Google Shape;519;p21"/>
          <p:cNvSpPr txBox="1"/>
          <p:nvPr/>
        </p:nvSpPr>
        <p:spPr>
          <a:xfrm>
            <a:off x="958647" y="3763486"/>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a:t>
            </a:r>
            <a:r>
              <a:rPr b="0" i="0" lang="en-US" sz="2200" u="none" cap="none" strike="noStrike">
                <a:solidFill>
                  <a:srgbClr val="A93501"/>
                </a:solidFill>
                <a:latin typeface="Calibri"/>
                <a:ea typeface="Calibri"/>
                <a:cs typeface="Calibri"/>
                <a:sym typeface="Calibri"/>
              </a:rPr>
              <a:t>olvides</a:t>
            </a:r>
            <a:r>
              <a:rPr b="0" i="0" lang="en-US" sz="1600" u="none" cap="none" strike="noStrike">
                <a:solidFill>
                  <a:srgbClr val="000000"/>
                </a:solidFill>
                <a:latin typeface="Calibri"/>
                <a:ea typeface="Calibri"/>
                <a:cs typeface="Calibri"/>
                <a:sym typeface="Calibri"/>
              </a:rPr>
              <a:t> contestar la Autoevaluación y entregar el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520" name="Google Shape;520;p21"/>
          <p:cNvPicPr preferRelativeResize="0"/>
          <p:nvPr/>
        </p:nvPicPr>
        <p:blipFill rotWithShape="1">
          <a:blip r:embed="rId4">
            <a:alphaModFix/>
          </a:blip>
          <a:srcRect b="0" l="0" r="0" t="0"/>
          <a:stretch/>
        </p:blipFill>
        <p:spPr>
          <a:xfrm>
            <a:off x="3210792" y="4159042"/>
            <a:ext cx="673176" cy="603721"/>
          </a:xfrm>
          <a:prstGeom prst="rect">
            <a:avLst/>
          </a:prstGeom>
          <a:noFill/>
          <a:ln>
            <a:noFill/>
          </a:ln>
        </p:spPr>
      </p:pic>
      <p:sp>
        <p:nvSpPr>
          <p:cNvPr id="521" name="Google Shape;521;p21"/>
          <p:cNvSpPr txBox="1"/>
          <p:nvPr/>
        </p:nvSpPr>
        <p:spPr>
          <a:xfrm>
            <a:off x="375974" y="1848153"/>
            <a:ext cx="9936426" cy="40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t/>
            </a:r>
            <a:endParaRPr b="1" i="0" sz="2000" u="none" cap="none" strike="noStrike">
              <a:solidFill>
                <a:srgbClr val="ED6B00"/>
              </a:solidFill>
              <a:latin typeface="Calibri"/>
              <a:ea typeface="Calibri"/>
              <a:cs typeface="Calibri"/>
              <a:sym typeface="Calibri"/>
            </a:endParaRPr>
          </a:p>
        </p:txBody>
      </p:sp>
      <p:sp>
        <p:nvSpPr>
          <p:cNvPr id="522" name="Google Shape;522;p21"/>
          <p:cNvSpPr/>
          <p:nvPr/>
        </p:nvSpPr>
        <p:spPr>
          <a:xfrm>
            <a:off x="958647" y="2644326"/>
            <a:ext cx="5904052" cy="7073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200" u="none" cap="none" strike="noStrike">
                <a:solidFill>
                  <a:srgbClr val="A93501"/>
                </a:solidFill>
                <a:latin typeface="Calibri"/>
                <a:ea typeface="Calibri"/>
                <a:cs typeface="Calibri"/>
                <a:sym typeface="Calibri"/>
              </a:rPr>
              <a:t>CÁLCULO DE HABERES EN LA </a:t>
            </a:r>
            <a:br>
              <a:rPr b="0" i="0" lang="en-US" sz="2200" u="none" cap="none" strike="noStrike">
                <a:solidFill>
                  <a:srgbClr val="A93501"/>
                </a:solidFill>
                <a:latin typeface="Calibri"/>
                <a:ea typeface="Calibri"/>
                <a:cs typeface="Calibri"/>
                <a:sym typeface="Calibri"/>
              </a:rPr>
            </a:br>
            <a:r>
              <a:rPr b="0" i="0" lang="en-US" sz="2200" u="none" cap="none" strike="noStrike">
                <a:solidFill>
                  <a:srgbClr val="A93501"/>
                </a:solidFill>
                <a:latin typeface="Calibri"/>
                <a:ea typeface="Calibri"/>
                <a:cs typeface="Calibri"/>
                <a:sym typeface="Calibri"/>
              </a:rPr>
              <a:t>LIQUIDACIÓN DE SUELDO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06" name="Google Shape;106;p3"/>
          <p:cNvSpPr txBox="1"/>
          <p:nvPr/>
        </p:nvSpPr>
        <p:spPr>
          <a:xfrm>
            <a:off x="358750" y="2333098"/>
            <a:ext cx="6994549"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2000" u="none" cap="none" strike="noStrike">
                <a:solidFill>
                  <a:srgbClr val="A93501"/>
                </a:solidFill>
                <a:latin typeface="Calibri"/>
                <a:ea typeface="Calibri"/>
                <a:cs typeface="Calibri"/>
                <a:sym typeface="Calibri"/>
              </a:rPr>
              <a:t>CÁLCULOS DE MONTOS MÁXIMOS DE </a:t>
            </a:r>
            <a:br>
              <a:rPr b="0" i="0" lang="en-US" sz="2000" u="none" cap="none" strike="noStrike">
                <a:solidFill>
                  <a:srgbClr val="A93501"/>
                </a:solidFill>
                <a:latin typeface="Calibri"/>
                <a:ea typeface="Calibri"/>
                <a:cs typeface="Calibri"/>
                <a:sym typeface="Calibri"/>
              </a:rPr>
            </a:br>
            <a:r>
              <a:rPr b="0" i="0" lang="en-US" sz="2000" u="none" cap="none" strike="noStrike">
                <a:solidFill>
                  <a:srgbClr val="A93501"/>
                </a:solidFill>
                <a:latin typeface="Calibri"/>
                <a:ea typeface="Calibri"/>
                <a:cs typeface="Calibri"/>
                <a:sym typeface="Calibri"/>
              </a:rPr>
              <a:t>HABERES Y ASIGNACIONES</a:t>
            </a:r>
            <a:endParaRPr/>
          </a:p>
        </p:txBody>
      </p:sp>
      <p:sp>
        <p:nvSpPr>
          <p:cNvPr id="107" name="Google Shape;107;p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108" name="Google Shape;108;p3"/>
          <p:cNvSpPr txBox="1"/>
          <p:nvPr/>
        </p:nvSpPr>
        <p:spPr>
          <a:xfrm>
            <a:off x="877404" y="3357275"/>
            <a:ext cx="4487022" cy="49413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1700" u="none" cap="none" strike="noStrike">
                <a:solidFill>
                  <a:srgbClr val="000000"/>
                </a:solidFill>
                <a:latin typeface="Calibri"/>
                <a:ea typeface="Calibri"/>
                <a:cs typeface="Calibri"/>
                <a:sym typeface="Calibri"/>
              </a:rPr>
              <a:t>Conocimos los máximos y mínimos de los haberes que debe percibir un trabajador por consecuencia de un Contrato de Trabajo.</a:t>
            </a:r>
            <a:endParaRPr b="0" i="0" sz="1700" u="none" cap="none" strike="noStrike">
              <a:solidFill>
                <a:srgbClr val="000000"/>
              </a:solidFill>
              <a:latin typeface="Calibri"/>
              <a:ea typeface="Calibri"/>
              <a:cs typeface="Calibri"/>
              <a:sym typeface="Calibri"/>
            </a:endParaRPr>
          </a:p>
        </p:txBody>
      </p:sp>
      <p:sp>
        <p:nvSpPr>
          <p:cNvPr id="109" name="Google Shape;109;p3"/>
          <p:cNvSpPr txBox="1"/>
          <p:nvPr/>
        </p:nvSpPr>
        <p:spPr>
          <a:xfrm>
            <a:off x="839303" y="4395694"/>
            <a:ext cx="4634397" cy="49413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1700" u="none" cap="none" strike="noStrike">
                <a:solidFill>
                  <a:srgbClr val="000000"/>
                </a:solidFill>
                <a:latin typeface="Calibri"/>
                <a:ea typeface="Calibri"/>
                <a:cs typeface="Calibri"/>
                <a:sym typeface="Calibri"/>
              </a:rPr>
              <a:t>Conocimos los máximos y mínimos de las no remuneraciones.</a:t>
            </a:r>
            <a:endParaRPr b="0" i="0" sz="1700" u="none" cap="none" strike="noStrike">
              <a:solidFill>
                <a:srgbClr val="000000"/>
              </a:solidFill>
              <a:latin typeface="Calibri"/>
              <a:ea typeface="Calibri"/>
              <a:cs typeface="Calibri"/>
              <a:sym typeface="Calibri"/>
            </a:endParaRPr>
          </a:p>
        </p:txBody>
      </p:sp>
      <p:sp>
        <p:nvSpPr>
          <p:cNvPr id="110" name="Google Shape;110;p3"/>
          <p:cNvSpPr/>
          <p:nvPr/>
        </p:nvSpPr>
        <p:spPr>
          <a:xfrm>
            <a:off x="648817" y="3086100"/>
            <a:ext cx="4659783" cy="1054101"/>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1" name="Google Shape;111;p3"/>
          <p:cNvSpPr/>
          <p:nvPr/>
        </p:nvSpPr>
        <p:spPr>
          <a:xfrm>
            <a:off x="476120" y="3421149"/>
            <a:ext cx="276316" cy="283367"/>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
          <p:cNvSpPr/>
          <p:nvPr/>
        </p:nvSpPr>
        <p:spPr>
          <a:xfrm>
            <a:off x="648817" y="4297752"/>
            <a:ext cx="4685183" cy="706048"/>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a:off x="476120" y="4454293"/>
            <a:ext cx="276316" cy="283367"/>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3"/>
          <p:cNvSpPr/>
          <p:nvPr/>
        </p:nvSpPr>
        <p:spPr>
          <a:xfrm>
            <a:off x="637157" y="5167876"/>
            <a:ext cx="4685183" cy="801123"/>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5" name="Google Shape;115;p3"/>
          <p:cNvSpPr/>
          <p:nvPr/>
        </p:nvSpPr>
        <p:spPr>
          <a:xfrm>
            <a:off x="464460" y="5349818"/>
            <a:ext cx="276316" cy="283367"/>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
          <p:cNvSpPr txBox="1"/>
          <p:nvPr/>
        </p:nvSpPr>
        <p:spPr>
          <a:xfrm>
            <a:off x="839303" y="5320780"/>
            <a:ext cx="4456597" cy="49413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1700" u="none" cap="none" strike="noStrike">
                <a:solidFill>
                  <a:srgbClr val="000000"/>
                </a:solidFill>
                <a:latin typeface="Calibri"/>
                <a:ea typeface="Calibri"/>
                <a:cs typeface="Calibri"/>
                <a:sym typeface="Calibri"/>
              </a:rPr>
              <a:t>Conocimos los máximos del pago de las gratificación, horas extras, comisiones, bono </a:t>
            </a:r>
            <a:br>
              <a:rPr b="0" i="0" lang="en-US" sz="1700" u="none" cap="none" strike="noStrike">
                <a:solidFill>
                  <a:srgbClr val="000000"/>
                </a:solidFill>
                <a:latin typeface="Calibri"/>
                <a:ea typeface="Calibri"/>
                <a:cs typeface="Calibri"/>
                <a:sym typeface="Calibri"/>
              </a:rPr>
            </a:br>
            <a:r>
              <a:rPr b="0" i="0" lang="en-US" sz="1700" u="none" cap="none" strike="noStrike">
                <a:solidFill>
                  <a:srgbClr val="000000"/>
                </a:solidFill>
                <a:latin typeface="Calibri"/>
                <a:ea typeface="Calibri"/>
                <a:cs typeface="Calibri"/>
                <a:sym typeface="Calibri"/>
              </a:rPr>
              <a:t>de producción y otros bonos.</a:t>
            </a:r>
            <a:endParaRPr b="0" i="0" sz="1700" u="none" cap="none" strike="noStrike">
              <a:solidFill>
                <a:srgbClr val="000000"/>
              </a:solidFill>
              <a:latin typeface="Calibri"/>
              <a:ea typeface="Calibri"/>
              <a:cs typeface="Calibri"/>
              <a:sym typeface="Calibri"/>
            </a:endParaRPr>
          </a:p>
        </p:txBody>
      </p:sp>
      <p:sp>
        <p:nvSpPr>
          <p:cNvPr id="117" name="Google Shape;117;p3"/>
          <p:cNvSpPr/>
          <p:nvPr/>
        </p:nvSpPr>
        <p:spPr>
          <a:xfrm>
            <a:off x="637157" y="6146800"/>
            <a:ext cx="4685183" cy="6731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8" name="Google Shape;118;p3"/>
          <p:cNvSpPr/>
          <p:nvPr/>
        </p:nvSpPr>
        <p:spPr>
          <a:xfrm>
            <a:off x="464460" y="6168103"/>
            <a:ext cx="276316" cy="283367"/>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
          <p:cNvSpPr txBox="1"/>
          <p:nvPr/>
        </p:nvSpPr>
        <p:spPr>
          <a:xfrm>
            <a:off x="839303" y="6222763"/>
            <a:ext cx="4130557" cy="49413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Conocimos su importancia en la confección de las liquidaciones de sueldo.</a:t>
            </a:r>
            <a:endParaRPr/>
          </a:p>
        </p:txBody>
      </p:sp>
      <p:sp>
        <p:nvSpPr>
          <p:cNvPr id="120" name="Google Shape;120;p3"/>
          <p:cNvSpPr txBox="1"/>
          <p:nvPr/>
        </p:nvSpPr>
        <p:spPr>
          <a:xfrm>
            <a:off x="458756" y="3339211"/>
            <a:ext cx="328644" cy="42221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1</a:t>
            </a:r>
            <a:endParaRPr b="1" i="0" sz="1800" u="none" cap="none" strike="noStrike">
              <a:solidFill>
                <a:srgbClr val="FFFFFF"/>
              </a:solidFill>
              <a:latin typeface="Calibri"/>
              <a:ea typeface="Calibri"/>
              <a:cs typeface="Calibri"/>
              <a:sym typeface="Calibri"/>
            </a:endParaRPr>
          </a:p>
        </p:txBody>
      </p:sp>
      <p:sp>
        <p:nvSpPr>
          <p:cNvPr id="121" name="Google Shape;121;p3"/>
          <p:cNvSpPr txBox="1"/>
          <p:nvPr/>
        </p:nvSpPr>
        <p:spPr>
          <a:xfrm>
            <a:off x="446056" y="4367911"/>
            <a:ext cx="328644" cy="42221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2</a:t>
            </a:r>
            <a:endParaRPr b="1" i="0" sz="1800" u="none" cap="none" strike="noStrike">
              <a:solidFill>
                <a:srgbClr val="FFFFFF"/>
              </a:solidFill>
              <a:latin typeface="Calibri"/>
              <a:ea typeface="Calibri"/>
              <a:cs typeface="Calibri"/>
              <a:sym typeface="Calibri"/>
            </a:endParaRPr>
          </a:p>
        </p:txBody>
      </p:sp>
      <p:sp>
        <p:nvSpPr>
          <p:cNvPr id="122" name="Google Shape;122;p3"/>
          <p:cNvSpPr txBox="1"/>
          <p:nvPr/>
        </p:nvSpPr>
        <p:spPr>
          <a:xfrm>
            <a:off x="446056" y="5269611"/>
            <a:ext cx="328644" cy="42221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3</a:t>
            </a:r>
            <a:endParaRPr b="1" i="0" sz="1800" u="none" cap="none" strike="noStrike">
              <a:solidFill>
                <a:srgbClr val="FFFFFF"/>
              </a:solidFill>
              <a:latin typeface="Calibri"/>
              <a:ea typeface="Calibri"/>
              <a:cs typeface="Calibri"/>
              <a:sym typeface="Calibri"/>
            </a:endParaRPr>
          </a:p>
        </p:txBody>
      </p:sp>
      <p:sp>
        <p:nvSpPr>
          <p:cNvPr id="123" name="Google Shape;123;p3"/>
          <p:cNvSpPr txBox="1"/>
          <p:nvPr/>
        </p:nvSpPr>
        <p:spPr>
          <a:xfrm>
            <a:off x="433356" y="6082411"/>
            <a:ext cx="328644" cy="42221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4</a:t>
            </a:r>
            <a:endParaRPr b="1" i="0" sz="1800" u="none" cap="none" strike="noStrike">
              <a:solidFill>
                <a:srgbClr val="FFFFFF"/>
              </a:solidFill>
              <a:latin typeface="Calibri"/>
              <a:ea typeface="Calibri"/>
              <a:cs typeface="Calibri"/>
              <a:sym typeface="Calibri"/>
            </a:endParaRPr>
          </a:p>
        </p:txBody>
      </p:sp>
      <p:sp>
        <p:nvSpPr>
          <p:cNvPr id="124" name="Google Shape;124;p3"/>
          <p:cNvSpPr/>
          <p:nvPr/>
        </p:nvSpPr>
        <p:spPr>
          <a:xfrm>
            <a:off x="4963136" y="3553960"/>
            <a:ext cx="696535" cy="6965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5" name="Google Shape;125;p3"/>
          <p:cNvSpPr/>
          <p:nvPr/>
        </p:nvSpPr>
        <p:spPr>
          <a:xfrm>
            <a:off x="7024688" y="2128719"/>
            <a:ext cx="48577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pic>
        <p:nvPicPr>
          <p:cNvPr id="126" name="Google Shape;126;p3"/>
          <p:cNvPicPr preferRelativeResize="0"/>
          <p:nvPr/>
        </p:nvPicPr>
        <p:blipFill rotWithShape="1">
          <a:blip r:embed="rId3">
            <a:alphaModFix/>
          </a:blip>
          <a:srcRect b="0" l="0" r="0" t="0"/>
          <a:stretch/>
        </p:blipFill>
        <p:spPr>
          <a:xfrm>
            <a:off x="4790092" y="2436950"/>
            <a:ext cx="4828328" cy="4574478"/>
          </a:xfrm>
          <a:prstGeom prst="rect">
            <a:avLst/>
          </a:prstGeom>
          <a:noFill/>
          <a:ln>
            <a:noFill/>
          </a:ln>
        </p:spPr>
      </p:pic>
      <p:sp>
        <p:nvSpPr>
          <p:cNvPr id="127" name="Google Shape;127;p3"/>
          <p:cNvSpPr txBox="1"/>
          <p:nvPr/>
        </p:nvSpPr>
        <p:spPr>
          <a:xfrm>
            <a:off x="6083300" y="2333625"/>
            <a:ext cx="6653714"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8" name="Google Shape;128;p3"/>
          <p:cNvSpPr txBox="1"/>
          <p:nvPr/>
        </p:nvSpPr>
        <p:spPr>
          <a:xfrm>
            <a:off x="3289300" y="-274637"/>
            <a:ext cx="9144000" cy="23876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100"/>
              <a:buFont typeface="Arial"/>
              <a:buNone/>
            </a:pPr>
            <a:br>
              <a:rPr b="0" i="0" lang="en-US" sz="3600" u="none" cap="none" strike="noStrike">
                <a:solidFill>
                  <a:schemeClr val="dk1"/>
                </a:solidFill>
                <a:latin typeface="Arial"/>
                <a:ea typeface="Arial"/>
                <a:cs typeface="Arial"/>
                <a:sym typeface="Arial"/>
              </a:rPr>
            </a:br>
            <a:endParaRPr b="0" i="0" sz="2000" u="none" cap="none" strike="noStrike">
              <a:solidFill>
                <a:srgbClr val="A9350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grpSp>
        <p:nvGrpSpPr>
          <p:cNvPr id="133" name="Google Shape;133;p39"/>
          <p:cNvGrpSpPr/>
          <p:nvPr/>
        </p:nvGrpSpPr>
        <p:grpSpPr>
          <a:xfrm flipH="1">
            <a:off x="536225" y="2440019"/>
            <a:ext cx="5390398" cy="2567589"/>
            <a:chOff x="3774221" y="2843142"/>
            <a:chExt cx="5390398" cy="2567589"/>
          </a:xfrm>
        </p:grpSpPr>
        <p:sp>
          <p:nvSpPr>
            <p:cNvPr id="134" name="Google Shape;134;p39"/>
            <p:cNvSpPr/>
            <p:nvPr/>
          </p:nvSpPr>
          <p:spPr>
            <a:xfrm>
              <a:off x="4506819" y="2843142"/>
              <a:ext cx="4657800" cy="2567589"/>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5" name="Google Shape;135;p39"/>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36" name="Google Shape;136;p3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DE CONOCIMIENTOS PREVIOS</a:t>
            </a:r>
            <a:endParaRPr b="1" i="0" sz="3100" u="none" cap="none" strike="noStrike">
              <a:solidFill>
                <a:srgbClr val="ED6B00"/>
              </a:solidFill>
              <a:latin typeface="Calibri"/>
              <a:ea typeface="Calibri"/>
              <a:cs typeface="Calibri"/>
              <a:sym typeface="Calibri"/>
            </a:endParaRPr>
          </a:p>
        </p:txBody>
      </p:sp>
      <p:sp>
        <p:nvSpPr>
          <p:cNvPr id="137" name="Google Shape;137;p39"/>
          <p:cNvSpPr txBox="1"/>
          <p:nvPr/>
        </p:nvSpPr>
        <p:spPr>
          <a:xfrm>
            <a:off x="856788" y="2748928"/>
            <a:ext cx="4056002" cy="19172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Para revisar los aprendizajes trabajados en actividad anterior,  te invitamos a realizar la </a:t>
            </a:r>
            <a:r>
              <a:rPr b="1" i="0" lang="en-US" sz="1600" u="none" cap="none" strike="noStrike">
                <a:solidFill>
                  <a:srgbClr val="ED6B00"/>
                </a:solidFill>
                <a:latin typeface="Calibri"/>
                <a:ea typeface="Calibri"/>
                <a:cs typeface="Calibri"/>
                <a:sym typeface="Calibri"/>
              </a:rPr>
              <a:t>Actividad 3 de Conocimientos Previos</a:t>
            </a:r>
            <a:r>
              <a:rPr b="0" i="0" lang="en-US" sz="1600" u="none" cap="none" strike="noStrike">
                <a:solidFill>
                  <a:srgbClr val="000000"/>
                </a:solidFill>
                <a:latin typeface="Calibri"/>
                <a:ea typeface="Calibri"/>
                <a:cs typeface="Calibri"/>
                <a:sym typeface="Calibri"/>
              </a:rPr>
              <a:t>.</a:t>
            </a:r>
            <a:endParaRPr/>
          </a:p>
        </p:txBody>
      </p:sp>
      <p:sp>
        <p:nvSpPr>
          <p:cNvPr id="138" name="Google Shape;138;p39"/>
          <p:cNvSpPr txBox="1"/>
          <p:nvPr/>
        </p:nvSpPr>
        <p:spPr>
          <a:xfrm>
            <a:off x="856788" y="5814477"/>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A93501"/>
                </a:solidFill>
                <a:latin typeface="Calibri"/>
                <a:ea typeface="Calibri"/>
                <a:cs typeface="Calibri"/>
                <a:sym typeface="Calibri"/>
              </a:rPr>
              <a:t>la siguiente presentación</a:t>
            </a:r>
            <a:endParaRPr b="0" i="0" sz="1400" u="none" cap="none" strike="noStrike">
              <a:solidFill>
                <a:srgbClr val="A93501"/>
              </a:solidFill>
              <a:latin typeface="Arial"/>
              <a:ea typeface="Arial"/>
              <a:cs typeface="Arial"/>
              <a:sym typeface="Arial"/>
            </a:endParaRPr>
          </a:p>
        </p:txBody>
      </p:sp>
      <p:pic>
        <p:nvPicPr>
          <p:cNvPr id="139" name="Google Shape;139;p39"/>
          <p:cNvPicPr preferRelativeResize="0"/>
          <p:nvPr/>
        </p:nvPicPr>
        <p:blipFill rotWithShape="1">
          <a:blip r:embed="rId3">
            <a:alphaModFix/>
          </a:blip>
          <a:srcRect b="0" l="0" r="0" t="0"/>
          <a:stretch/>
        </p:blipFill>
        <p:spPr>
          <a:xfrm>
            <a:off x="5135674" y="3333134"/>
            <a:ext cx="4585614" cy="434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p:nvPr/>
        </p:nvSpPr>
        <p:spPr>
          <a:xfrm>
            <a:off x="4171950" y="3227386"/>
            <a:ext cx="4954620" cy="2673881"/>
          </a:xfrm>
          <a:prstGeom prst="roundRect">
            <a:avLst>
              <a:gd fmla="val 5034"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5" name="Google Shape;145;p5"/>
          <p:cNvSpPr txBox="1"/>
          <p:nvPr/>
        </p:nvSpPr>
        <p:spPr>
          <a:xfrm>
            <a:off x="4089252" y="2775000"/>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Al término de la actividad estarás en condiciones de:</a:t>
            </a:r>
            <a:endParaRPr b="1" i="0" sz="1400" u="none" cap="none" strike="noStrike">
              <a:solidFill>
                <a:schemeClr val="dk1"/>
              </a:solidFill>
              <a:latin typeface="Calibri"/>
              <a:ea typeface="Calibri"/>
              <a:cs typeface="Calibri"/>
              <a:sym typeface="Calibri"/>
            </a:endParaRPr>
          </a:p>
        </p:txBody>
      </p:sp>
      <p:sp>
        <p:nvSpPr>
          <p:cNvPr id="146" name="Google Shape;146;p5"/>
          <p:cNvSpPr txBox="1"/>
          <p:nvPr/>
        </p:nvSpPr>
        <p:spPr>
          <a:xfrm>
            <a:off x="375974" y="1848153"/>
            <a:ext cx="9936426" cy="40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n-US" sz="2200" u="none" cap="none" strike="noStrike">
                <a:solidFill>
                  <a:srgbClr val="A93501"/>
                </a:solidFill>
                <a:latin typeface="Calibri"/>
                <a:ea typeface="Calibri"/>
                <a:cs typeface="Calibri"/>
                <a:sym typeface="Calibri"/>
              </a:rPr>
              <a:t>CÁLCULO DE HABERES </a:t>
            </a:r>
            <a:r>
              <a:rPr lang="en-US" sz="2200">
                <a:solidFill>
                  <a:srgbClr val="A93501"/>
                </a:solidFill>
                <a:latin typeface="Calibri"/>
                <a:ea typeface="Calibri"/>
                <a:cs typeface="Calibri"/>
                <a:sym typeface="Calibri"/>
              </a:rPr>
              <a:t>A PERCIBIR UN TRABAJADOR EN LA LIQUIDACIÓN </a:t>
            </a:r>
            <a:endParaRPr sz="2200">
              <a:solidFill>
                <a:srgbClr val="A93501"/>
              </a:solidFill>
              <a:latin typeface="Calibri"/>
              <a:ea typeface="Calibri"/>
              <a:cs typeface="Calibri"/>
              <a:sym typeface="Calibri"/>
            </a:endParaRPr>
          </a:p>
          <a:p>
            <a:pPr indent="0" lvl="0" marL="0" marR="0" rtl="0" algn="l">
              <a:lnSpc>
                <a:spcPct val="90000"/>
              </a:lnSpc>
              <a:spcBef>
                <a:spcPts val="0"/>
              </a:spcBef>
              <a:spcAft>
                <a:spcPts val="0"/>
              </a:spcAft>
              <a:buNone/>
            </a:pPr>
            <a:r>
              <a:rPr lang="en-US" sz="2200">
                <a:solidFill>
                  <a:srgbClr val="A93501"/>
                </a:solidFill>
                <a:latin typeface="Calibri"/>
                <a:ea typeface="Calibri"/>
                <a:cs typeface="Calibri"/>
                <a:sym typeface="Calibri"/>
              </a:rPr>
              <a:t>DE SUELDO</a:t>
            </a:r>
            <a:endParaRPr b="1" i="0" sz="2000" u="none" cap="none" strike="noStrike">
              <a:solidFill>
                <a:srgbClr val="ED6B00"/>
              </a:solidFill>
              <a:latin typeface="Calibri"/>
              <a:ea typeface="Calibri"/>
              <a:cs typeface="Calibri"/>
              <a:sym typeface="Calibri"/>
            </a:endParaRPr>
          </a:p>
        </p:txBody>
      </p:sp>
      <p:sp>
        <p:nvSpPr>
          <p:cNvPr id="147" name="Google Shape;147;p5"/>
          <p:cNvSpPr txBox="1"/>
          <p:nvPr/>
        </p:nvSpPr>
        <p:spPr>
          <a:xfrm>
            <a:off x="4017018"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3</a:t>
            </a:r>
            <a:endParaRPr b="0" i="0" sz="5000" u="none" cap="none" strike="noStrike">
              <a:solidFill>
                <a:srgbClr val="FFB375"/>
              </a:solidFill>
              <a:latin typeface="Calibri"/>
              <a:ea typeface="Calibri"/>
              <a:cs typeface="Calibri"/>
              <a:sym typeface="Calibri"/>
            </a:endParaRPr>
          </a:p>
        </p:txBody>
      </p:sp>
      <p:pic>
        <p:nvPicPr>
          <p:cNvPr id="148" name="Google Shape;148;p5"/>
          <p:cNvPicPr preferRelativeResize="0"/>
          <p:nvPr/>
        </p:nvPicPr>
        <p:blipFill rotWithShape="1">
          <a:blip r:embed="rId3">
            <a:alphaModFix/>
          </a:blip>
          <a:srcRect b="0" l="0" r="0" t="0"/>
          <a:stretch/>
        </p:blipFill>
        <p:spPr>
          <a:xfrm>
            <a:off x="854974" y="2641149"/>
            <a:ext cx="2773974" cy="4055625"/>
          </a:xfrm>
          <a:prstGeom prst="rect">
            <a:avLst/>
          </a:prstGeom>
          <a:noFill/>
          <a:ln>
            <a:noFill/>
          </a:ln>
        </p:spPr>
      </p:pic>
      <p:sp>
        <p:nvSpPr>
          <p:cNvPr id="149" name="Google Shape;149;p5"/>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
        <p:nvSpPr>
          <p:cNvPr id="150" name="Google Shape;150;p5"/>
          <p:cNvSpPr/>
          <p:nvPr/>
        </p:nvSpPr>
        <p:spPr>
          <a:xfrm>
            <a:off x="4988387" y="770461"/>
            <a:ext cx="5666913" cy="37446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0" i="0" sz="2000" u="none" cap="none" strike="noStrike">
              <a:solidFill>
                <a:srgbClr val="A93501"/>
              </a:solidFill>
              <a:latin typeface="Calibri"/>
              <a:ea typeface="Calibri"/>
              <a:cs typeface="Calibri"/>
              <a:sym typeface="Calibri"/>
            </a:endParaRPr>
          </a:p>
        </p:txBody>
      </p:sp>
      <p:sp>
        <p:nvSpPr>
          <p:cNvPr id="151" name="Google Shape;151;p5"/>
          <p:cNvSpPr/>
          <p:nvPr/>
        </p:nvSpPr>
        <p:spPr>
          <a:xfrm>
            <a:off x="4050476" y="3520494"/>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5"/>
          <p:cNvSpPr/>
          <p:nvPr/>
        </p:nvSpPr>
        <p:spPr>
          <a:xfrm>
            <a:off x="4050476" y="3912884"/>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5"/>
          <p:cNvSpPr/>
          <p:nvPr/>
        </p:nvSpPr>
        <p:spPr>
          <a:xfrm>
            <a:off x="4050476" y="4279872"/>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5"/>
          <p:cNvSpPr/>
          <p:nvPr/>
        </p:nvSpPr>
        <p:spPr>
          <a:xfrm>
            <a:off x="4358749" y="3477265"/>
            <a:ext cx="4632851" cy="22313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700" u="none" cap="none" strike="noStrike">
                <a:solidFill>
                  <a:srgbClr val="000000"/>
                </a:solidFill>
                <a:latin typeface="Calibri"/>
                <a:ea typeface="Calibri"/>
                <a:cs typeface="Calibri"/>
                <a:sym typeface="Calibri"/>
              </a:rPr>
              <a:t>Calcular las remuneraciones Imponibles</a:t>
            </a:r>
            <a:endParaRPr/>
          </a:p>
          <a:p>
            <a:pPr indent="0" lvl="0" marL="0" marR="0" rtl="0" algn="l">
              <a:lnSpc>
                <a:spcPct val="100000"/>
              </a:lnSpc>
              <a:spcBef>
                <a:spcPts val="800"/>
              </a:spcBef>
              <a:spcAft>
                <a:spcPts val="0"/>
              </a:spcAft>
              <a:buNone/>
            </a:pPr>
            <a:r>
              <a:rPr b="0" i="0" lang="en-US" sz="1700" u="none" cap="none" strike="noStrike">
                <a:solidFill>
                  <a:srgbClr val="000000"/>
                </a:solidFill>
                <a:latin typeface="Calibri"/>
                <a:ea typeface="Calibri"/>
                <a:cs typeface="Calibri"/>
                <a:sym typeface="Calibri"/>
              </a:rPr>
              <a:t>Calcular las remuneraciones no imponibles</a:t>
            </a:r>
            <a:endParaRPr/>
          </a:p>
          <a:p>
            <a:pPr indent="0" lvl="0" marL="0" marR="0" rtl="0" algn="l">
              <a:lnSpc>
                <a:spcPct val="100000"/>
              </a:lnSpc>
              <a:spcBef>
                <a:spcPts val="800"/>
              </a:spcBef>
              <a:spcAft>
                <a:spcPts val="0"/>
              </a:spcAft>
              <a:buNone/>
            </a:pPr>
            <a:r>
              <a:rPr b="0" i="0" lang="en-US" sz="1700" u="none" cap="none" strike="noStrike">
                <a:solidFill>
                  <a:srgbClr val="000000"/>
                </a:solidFill>
                <a:latin typeface="Calibri"/>
                <a:ea typeface="Calibri"/>
                <a:cs typeface="Calibri"/>
                <a:sym typeface="Calibri"/>
              </a:rPr>
              <a:t>Calcular Horas Extras, gratificación, bonos, comisiones</a:t>
            </a:r>
            <a:endParaRPr/>
          </a:p>
          <a:p>
            <a:pPr indent="0" lvl="0" marL="0" marR="0" rtl="0" algn="l">
              <a:lnSpc>
                <a:spcPct val="100000"/>
              </a:lnSpc>
              <a:spcBef>
                <a:spcPts val="800"/>
              </a:spcBef>
              <a:spcAft>
                <a:spcPts val="0"/>
              </a:spcAft>
              <a:buNone/>
            </a:pPr>
            <a:r>
              <a:rPr b="0" i="0" lang="en-US" sz="1700" u="none" cap="none" strike="noStrike">
                <a:solidFill>
                  <a:srgbClr val="000000"/>
                </a:solidFill>
                <a:latin typeface="Calibri"/>
                <a:ea typeface="Calibri"/>
                <a:cs typeface="Calibri"/>
                <a:sym typeface="Calibri"/>
              </a:rPr>
              <a:t>Calcular el Total Haberes, total imponible para previsión y total imponible para la base de cálculo de impuestos.</a:t>
            </a:r>
            <a:endParaRPr/>
          </a:p>
        </p:txBody>
      </p:sp>
      <p:sp>
        <p:nvSpPr>
          <p:cNvPr id="155" name="Google Shape;155;p5"/>
          <p:cNvSpPr/>
          <p:nvPr/>
        </p:nvSpPr>
        <p:spPr>
          <a:xfrm>
            <a:off x="4050476" y="4959837"/>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5"/>
          <p:cNvSpPr txBox="1"/>
          <p:nvPr/>
        </p:nvSpPr>
        <p:spPr>
          <a:xfrm>
            <a:off x="4029301" y="3475562"/>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1</a:t>
            </a:r>
            <a:endParaRPr b="1" i="0" sz="1600" u="none" cap="none" strike="noStrike">
              <a:solidFill>
                <a:srgbClr val="FFFFFF"/>
              </a:solidFill>
              <a:latin typeface="Calibri"/>
              <a:ea typeface="Calibri"/>
              <a:cs typeface="Calibri"/>
              <a:sym typeface="Calibri"/>
            </a:endParaRPr>
          </a:p>
        </p:txBody>
      </p:sp>
      <p:sp>
        <p:nvSpPr>
          <p:cNvPr id="157" name="Google Shape;157;p5"/>
          <p:cNvSpPr txBox="1"/>
          <p:nvPr/>
        </p:nvSpPr>
        <p:spPr>
          <a:xfrm>
            <a:off x="4035651" y="3892546"/>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2</a:t>
            </a:r>
            <a:endParaRPr b="1" i="0" sz="1600" u="none" cap="none" strike="noStrike">
              <a:solidFill>
                <a:srgbClr val="FFFFFF"/>
              </a:solidFill>
              <a:latin typeface="Calibri"/>
              <a:ea typeface="Calibri"/>
              <a:cs typeface="Calibri"/>
              <a:sym typeface="Calibri"/>
            </a:endParaRPr>
          </a:p>
        </p:txBody>
      </p:sp>
      <p:sp>
        <p:nvSpPr>
          <p:cNvPr id="158" name="Google Shape;158;p5"/>
          <p:cNvSpPr txBox="1"/>
          <p:nvPr/>
        </p:nvSpPr>
        <p:spPr>
          <a:xfrm>
            <a:off x="4035651" y="4235443"/>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3</a:t>
            </a:r>
            <a:endParaRPr b="1" i="0" sz="1600" u="none" cap="none" strike="noStrike">
              <a:solidFill>
                <a:srgbClr val="FFFFFF"/>
              </a:solidFill>
              <a:latin typeface="Calibri"/>
              <a:ea typeface="Calibri"/>
              <a:cs typeface="Calibri"/>
              <a:sym typeface="Calibri"/>
            </a:endParaRPr>
          </a:p>
        </p:txBody>
      </p:sp>
      <p:sp>
        <p:nvSpPr>
          <p:cNvPr id="159" name="Google Shape;159;p5"/>
          <p:cNvSpPr txBox="1"/>
          <p:nvPr/>
        </p:nvSpPr>
        <p:spPr>
          <a:xfrm>
            <a:off x="4029303" y="4914905"/>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4</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40"/>
          <p:cNvSpPr/>
          <p:nvPr/>
        </p:nvSpPr>
        <p:spPr>
          <a:xfrm>
            <a:off x="520700" y="2425700"/>
            <a:ext cx="7200900" cy="3505200"/>
          </a:xfrm>
          <a:prstGeom prst="roundRect">
            <a:avLst>
              <a:gd fmla="val 4315"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5" name="Google Shape;165;p40"/>
          <p:cNvPicPr preferRelativeResize="0"/>
          <p:nvPr/>
        </p:nvPicPr>
        <p:blipFill rotWithShape="1">
          <a:blip r:embed="rId3">
            <a:alphaModFix/>
          </a:blip>
          <a:srcRect b="0" l="0" r="0" t="0"/>
          <a:stretch/>
        </p:blipFill>
        <p:spPr>
          <a:xfrm>
            <a:off x="4497608" y="2755900"/>
            <a:ext cx="3019669" cy="3163283"/>
          </a:xfrm>
          <a:prstGeom prst="rect">
            <a:avLst/>
          </a:prstGeom>
          <a:noFill/>
          <a:ln>
            <a:noFill/>
          </a:ln>
        </p:spPr>
      </p:pic>
      <p:sp>
        <p:nvSpPr>
          <p:cNvPr id="166" name="Google Shape;166;p40"/>
          <p:cNvSpPr/>
          <p:nvPr/>
        </p:nvSpPr>
        <p:spPr>
          <a:xfrm>
            <a:off x="384175" y="1111806"/>
            <a:ext cx="9183687" cy="87511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800" u="none" cap="none" strike="noStrike">
                <a:solidFill>
                  <a:srgbClr val="ED6B00"/>
                </a:solidFill>
                <a:latin typeface="Calibri"/>
                <a:ea typeface="Calibri"/>
                <a:cs typeface="Calibri"/>
                <a:sym typeface="Calibri"/>
              </a:rPr>
              <a:t>CLASIFICACIONES DE LA REMUNERACIONES, </a:t>
            </a:r>
            <a:br>
              <a:rPr b="1" i="0" lang="en-US" sz="2800" u="none" cap="none" strike="noStrike">
                <a:solidFill>
                  <a:srgbClr val="ED6B00"/>
                </a:solidFill>
                <a:latin typeface="Calibri"/>
                <a:ea typeface="Calibri"/>
                <a:cs typeface="Calibri"/>
                <a:sym typeface="Calibri"/>
              </a:rPr>
            </a:br>
            <a:r>
              <a:rPr b="0" i="0" lang="en-US" sz="2800" u="none" cap="none" strike="noStrike">
                <a:solidFill>
                  <a:srgbClr val="A93501"/>
                </a:solidFill>
                <a:latin typeface="Calibri"/>
                <a:ea typeface="Calibri"/>
                <a:cs typeface="Calibri"/>
                <a:sym typeface="Calibri"/>
              </a:rPr>
              <a:t>NO REMUNERACIONES Y FÓRMULAS EN GENERAL</a:t>
            </a:r>
            <a:endParaRPr/>
          </a:p>
        </p:txBody>
      </p:sp>
      <p:sp>
        <p:nvSpPr>
          <p:cNvPr id="167" name="Google Shape;167;p40"/>
          <p:cNvSpPr/>
          <p:nvPr/>
        </p:nvSpPr>
        <p:spPr>
          <a:xfrm>
            <a:off x="6138863" y="1079828"/>
            <a:ext cx="4857750"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rgbClr val="ED6B00"/>
              </a:solidFill>
              <a:latin typeface="Calibri"/>
              <a:ea typeface="Calibri"/>
              <a:cs typeface="Calibri"/>
              <a:sym typeface="Calibri"/>
            </a:endParaRPr>
          </a:p>
        </p:txBody>
      </p:sp>
      <p:sp>
        <p:nvSpPr>
          <p:cNvPr id="168" name="Google Shape;168;p40"/>
          <p:cNvSpPr txBox="1"/>
          <p:nvPr/>
        </p:nvSpPr>
        <p:spPr>
          <a:xfrm>
            <a:off x="817563" y="3033713"/>
            <a:ext cx="3513137"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Existen distintos tipos de formas de recibir el pago por un trabajo realizado, a continuación veremos remuneraciones y no remuneraciones, además de las fórmulas que permiten realizar los cálculos  para generar los pagos correctamente.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1"/>
          <p:cNvSpPr/>
          <p:nvPr/>
        </p:nvSpPr>
        <p:spPr>
          <a:xfrm>
            <a:off x="473075" y="2294466"/>
            <a:ext cx="8658225" cy="4030134"/>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4" name="Google Shape;174;p41"/>
          <p:cNvSpPr/>
          <p:nvPr/>
        </p:nvSpPr>
        <p:spPr>
          <a:xfrm>
            <a:off x="385761" y="1289606"/>
            <a:ext cx="9334501" cy="473206"/>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3300" u="none" cap="none" strike="noStrike">
                <a:solidFill>
                  <a:srgbClr val="ED6B00"/>
                </a:solidFill>
                <a:latin typeface="Calibri"/>
                <a:ea typeface="Calibri"/>
                <a:cs typeface="Calibri"/>
                <a:sym typeface="Calibri"/>
              </a:rPr>
              <a:t>REMUNERACIONES</a:t>
            </a:r>
            <a:r>
              <a:rPr b="1" i="0" lang="en-US" sz="3300" u="none" cap="none" strike="noStrike">
                <a:solidFill>
                  <a:srgbClr val="FF6600"/>
                </a:solidFill>
                <a:latin typeface="Calibri"/>
                <a:ea typeface="Calibri"/>
                <a:cs typeface="Calibri"/>
                <a:sym typeface="Calibri"/>
              </a:rPr>
              <a:t> </a:t>
            </a:r>
            <a:r>
              <a:rPr b="0" i="0" lang="en-US" sz="3300" u="none" cap="none" strike="noStrike">
                <a:solidFill>
                  <a:srgbClr val="A93501"/>
                </a:solidFill>
                <a:latin typeface="Calibri"/>
                <a:ea typeface="Calibri"/>
                <a:cs typeface="Calibri"/>
                <a:sym typeface="Calibri"/>
              </a:rPr>
              <a:t>FIJAS</a:t>
            </a:r>
            <a:endParaRPr b="0" i="0" sz="3300" u="none" cap="none" strike="noStrike">
              <a:solidFill>
                <a:srgbClr val="A93501"/>
              </a:solidFill>
              <a:latin typeface="Calibri"/>
              <a:ea typeface="Calibri"/>
              <a:cs typeface="Calibri"/>
              <a:sym typeface="Calibri"/>
            </a:endParaRPr>
          </a:p>
        </p:txBody>
      </p:sp>
      <p:sp>
        <p:nvSpPr>
          <p:cNvPr id="175" name="Google Shape;175;p41"/>
          <p:cNvSpPr txBox="1"/>
          <p:nvPr/>
        </p:nvSpPr>
        <p:spPr>
          <a:xfrm>
            <a:off x="642407" y="2451632"/>
            <a:ext cx="3756025" cy="1631216"/>
          </a:xfrm>
          <a:prstGeom prst="rect">
            <a:avLst/>
          </a:prstGeom>
          <a:noFill/>
          <a:ln>
            <a:noFill/>
          </a:ln>
        </p:spPr>
        <p:txBody>
          <a:bodyPr anchorCtr="0" anchor="t" bIns="45700" lIns="91425" spcFirstLastPara="1" rIns="91425" wrap="square" tIns="45700">
            <a:spAutoFit/>
          </a:bodyPr>
          <a:lstStyle/>
          <a:p>
            <a:pPr indent="-169200" lvl="0" marL="169200" marR="0" rtl="0" algn="l">
              <a:lnSpc>
                <a:spcPct val="100000"/>
              </a:lnSpc>
              <a:spcBef>
                <a:spcPts val="0"/>
              </a:spcBef>
              <a:spcAft>
                <a:spcPts val="0"/>
              </a:spcAft>
              <a:buNone/>
            </a:pPr>
            <a:r>
              <a:t/>
            </a:r>
            <a:endParaRPr b="0" i="0" sz="1600" u="none" cap="none" strike="noStrike">
              <a:solidFill>
                <a:srgbClr val="800000"/>
              </a:solidFill>
              <a:latin typeface="Calibri"/>
              <a:ea typeface="Calibri"/>
              <a:cs typeface="Calibri"/>
              <a:sym typeface="Calibri"/>
            </a:endParaRPr>
          </a:p>
          <a:p>
            <a:pPr indent="-169200" lvl="0" marL="169200" marR="0" rtl="0" algn="l">
              <a:lnSpc>
                <a:spcPct val="100000"/>
              </a:lnSpc>
              <a:spcBef>
                <a:spcPts val="0"/>
              </a:spcBef>
              <a:spcAft>
                <a:spcPts val="0"/>
              </a:spcAft>
              <a:buClr>
                <a:srgbClr val="000000"/>
              </a:buClr>
              <a:buSzPts val="1700"/>
              <a:buFont typeface="Arial"/>
              <a:buChar char="•"/>
            </a:pPr>
            <a:r>
              <a:rPr b="1" i="0" lang="en-US" sz="1700" u="none" cap="none" strike="noStrike">
                <a:solidFill>
                  <a:srgbClr val="800000"/>
                </a:solidFill>
                <a:latin typeface="Calibri"/>
                <a:ea typeface="Calibri"/>
                <a:cs typeface="Calibri"/>
                <a:sym typeface="Calibri"/>
              </a:rPr>
              <a:t>Sueldo Base</a:t>
            </a:r>
            <a:endParaRPr/>
          </a:p>
          <a:p>
            <a:pPr indent="-169200" lvl="0" marL="169200" marR="0" rtl="0" algn="l">
              <a:lnSpc>
                <a:spcPct val="100000"/>
              </a:lnSpc>
              <a:spcBef>
                <a:spcPts val="0"/>
              </a:spcBef>
              <a:spcAft>
                <a:spcPts val="0"/>
              </a:spcAft>
              <a:buClr>
                <a:srgbClr val="000000"/>
              </a:buClr>
              <a:buSzPts val="1700"/>
              <a:buFont typeface="Arial"/>
              <a:buChar char="•"/>
            </a:pPr>
            <a:r>
              <a:rPr b="1" i="0" lang="en-US" sz="1700" u="none" cap="none" strike="noStrike">
                <a:solidFill>
                  <a:srgbClr val="800000"/>
                </a:solidFill>
                <a:latin typeface="Calibri"/>
                <a:ea typeface="Calibri"/>
                <a:cs typeface="Calibri"/>
                <a:sym typeface="Calibri"/>
              </a:rPr>
              <a:t>Bono Producción fijo</a:t>
            </a:r>
            <a:endParaRPr/>
          </a:p>
          <a:p>
            <a:pPr indent="-169200" lvl="0" marL="169200" marR="0" rtl="0" algn="l">
              <a:lnSpc>
                <a:spcPct val="100000"/>
              </a:lnSpc>
              <a:spcBef>
                <a:spcPts val="0"/>
              </a:spcBef>
              <a:spcAft>
                <a:spcPts val="0"/>
              </a:spcAft>
              <a:buClr>
                <a:srgbClr val="000000"/>
              </a:buClr>
              <a:buSzPts val="1700"/>
              <a:buFont typeface="Arial"/>
              <a:buChar char="•"/>
            </a:pPr>
            <a:r>
              <a:rPr b="1" i="0" lang="en-US" sz="1700" u="none" cap="none" strike="noStrike">
                <a:solidFill>
                  <a:srgbClr val="800000"/>
                </a:solidFill>
                <a:latin typeface="Calibri"/>
                <a:ea typeface="Calibri"/>
                <a:cs typeface="Calibri"/>
                <a:sym typeface="Calibri"/>
              </a:rPr>
              <a:t>Bono Responsabilidad fijo</a:t>
            </a:r>
            <a:endParaRPr/>
          </a:p>
          <a:p>
            <a:pPr indent="-169200" lvl="0" marL="169200" marR="0" rtl="0" algn="l">
              <a:lnSpc>
                <a:spcPct val="100000"/>
              </a:lnSpc>
              <a:spcBef>
                <a:spcPts val="0"/>
              </a:spcBef>
              <a:spcAft>
                <a:spcPts val="0"/>
              </a:spcAft>
              <a:buClr>
                <a:srgbClr val="000000"/>
              </a:buClr>
              <a:buSzPts val="1700"/>
              <a:buFont typeface="Arial"/>
              <a:buChar char="•"/>
            </a:pPr>
            <a:r>
              <a:rPr b="1" i="0" lang="en-US" sz="1700" u="none" cap="none" strike="noStrike">
                <a:solidFill>
                  <a:srgbClr val="800000"/>
                </a:solidFill>
                <a:latin typeface="Calibri"/>
                <a:ea typeface="Calibri"/>
                <a:cs typeface="Calibri"/>
                <a:sym typeface="Calibri"/>
              </a:rPr>
              <a:t>Movilización (monto fijo por mes)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grpSp>
        <p:nvGrpSpPr>
          <p:cNvPr id="176" name="Google Shape;176;p41"/>
          <p:cNvGrpSpPr/>
          <p:nvPr/>
        </p:nvGrpSpPr>
        <p:grpSpPr>
          <a:xfrm>
            <a:off x="4317754" y="2527298"/>
            <a:ext cx="5002409" cy="1244602"/>
            <a:chOff x="4317754" y="2527298"/>
            <a:chExt cx="5002409" cy="1244602"/>
          </a:xfrm>
        </p:grpSpPr>
        <p:sp>
          <p:nvSpPr>
            <p:cNvPr id="177" name="Google Shape;177;p41"/>
            <p:cNvSpPr/>
            <p:nvPr/>
          </p:nvSpPr>
          <p:spPr>
            <a:xfrm>
              <a:off x="4317754" y="2527298"/>
              <a:ext cx="4537887" cy="1244602"/>
            </a:xfrm>
            <a:prstGeom prst="roundRect">
              <a:avLst>
                <a:gd fmla="val 5516"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8" name="Google Shape;178;p41"/>
            <p:cNvSpPr txBox="1"/>
            <p:nvPr/>
          </p:nvSpPr>
          <p:spPr>
            <a:xfrm>
              <a:off x="4393197" y="2607973"/>
              <a:ext cx="3324225"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sng" cap="none" strike="noStrike">
                  <a:solidFill>
                    <a:srgbClr val="A93501"/>
                  </a:solidFill>
                  <a:latin typeface="Calibri"/>
                  <a:ea typeface="Calibri"/>
                  <a:cs typeface="Calibri"/>
                  <a:sym typeface="Calibri"/>
                </a:rPr>
                <a:t>Fórmula</a:t>
              </a:r>
              <a:r>
                <a:rPr b="1" i="0" lang="en-US" sz="1500" u="none" cap="none" strike="noStrike">
                  <a:solidFill>
                    <a:srgbClr val="A93501"/>
                  </a:solidFill>
                  <a:latin typeface="Calibri"/>
                  <a:ea typeface="Calibri"/>
                  <a:cs typeface="Calibri"/>
                  <a:sym typeface="Calibri"/>
                </a:rPr>
                <a:t>:</a:t>
              </a:r>
              <a:endParaRPr b="1" i="0" sz="1500" u="none" cap="none" strike="noStrike">
                <a:solidFill>
                  <a:srgbClr val="A93501"/>
                </a:solidFill>
                <a:latin typeface="Calibri"/>
                <a:ea typeface="Calibri"/>
                <a:cs typeface="Calibri"/>
                <a:sym typeface="Calibri"/>
              </a:endParaRPr>
            </a:p>
          </p:txBody>
        </p:sp>
        <p:cxnSp>
          <p:nvCxnSpPr>
            <p:cNvPr id="179" name="Google Shape;179;p41"/>
            <p:cNvCxnSpPr/>
            <p:nvPr/>
          </p:nvCxnSpPr>
          <p:spPr>
            <a:xfrm>
              <a:off x="4526428" y="3253811"/>
              <a:ext cx="1628775" cy="0"/>
            </a:xfrm>
            <a:prstGeom prst="straightConnector1">
              <a:avLst/>
            </a:prstGeom>
            <a:noFill/>
            <a:ln cap="flat" cmpd="sng" w="19050">
              <a:solidFill>
                <a:schemeClr val="dk1"/>
              </a:solidFill>
              <a:prstDash val="solid"/>
              <a:round/>
              <a:headEnd len="sm" w="sm" type="none"/>
              <a:tailEnd len="sm" w="sm" type="none"/>
            </a:ln>
          </p:spPr>
        </p:cxnSp>
        <p:sp>
          <p:nvSpPr>
            <p:cNvPr id="180" name="Google Shape;180;p41"/>
            <p:cNvSpPr/>
            <p:nvPr/>
          </p:nvSpPr>
          <p:spPr>
            <a:xfrm>
              <a:off x="6232460" y="3118344"/>
              <a:ext cx="357187" cy="255588"/>
            </a:xfrm>
            <a:prstGeom prst="mathMultiply">
              <a:avLst>
                <a:gd fmla="val 23520" name="adj1"/>
              </a:avLst>
            </a:prstGeom>
            <a:solidFill>
              <a:srgbClr val="A935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1" name="Google Shape;181;p41"/>
            <p:cNvSpPr txBox="1"/>
            <p:nvPr/>
          </p:nvSpPr>
          <p:spPr>
            <a:xfrm>
              <a:off x="6634628" y="2991874"/>
              <a:ext cx="1544172" cy="48372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400" u="none" cap="none" strike="noStrike">
                  <a:solidFill>
                    <a:schemeClr val="dk1"/>
                  </a:solidFill>
                  <a:latin typeface="Calibri"/>
                  <a:ea typeface="Calibri"/>
                  <a:cs typeface="Calibri"/>
                  <a:sym typeface="Calibri"/>
                </a:rPr>
                <a:t>Días</a:t>
              </a:r>
              <a:endParaRPr/>
            </a:p>
            <a:p>
              <a:pPr indent="0" lvl="0" marL="0" marR="0" rtl="0" algn="l">
                <a:lnSpc>
                  <a:spcPct val="90000"/>
                </a:lnSpc>
                <a:spcBef>
                  <a:spcPts val="0"/>
                </a:spcBef>
                <a:spcAft>
                  <a:spcPts val="0"/>
                </a:spcAft>
                <a:buNone/>
              </a:pPr>
              <a:r>
                <a:rPr b="0" i="0" lang="en-US" sz="1400" u="none" cap="none" strike="noStrike">
                  <a:solidFill>
                    <a:schemeClr val="dk1"/>
                  </a:solidFill>
                  <a:latin typeface="Calibri"/>
                  <a:ea typeface="Calibri"/>
                  <a:cs typeface="Calibri"/>
                  <a:sym typeface="Calibri"/>
                </a:rPr>
                <a:t>Trabajados</a:t>
              </a:r>
              <a:endParaRPr b="0" i="0" sz="1400" u="none" cap="none" strike="noStrike">
                <a:solidFill>
                  <a:schemeClr val="dk1"/>
                </a:solidFill>
                <a:latin typeface="Calibri"/>
                <a:ea typeface="Calibri"/>
                <a:cs typeface="Calibri"/>
                <a:sym typeface="Calibri"/>
              </a:endParaRPr>
            </a:p>
          </p:txBody>
        </p:sp>
        <p:sp>
          <p:nvSpPr>
            <p:cNvPr id="182" name="Google Shape;182;p41"/>
            <p:cNvSpPr/>
            <p:nvPr/>
          </p:nvSpPr>
          <p:spPr>
            <a:xfrm>
              <a:off x="7670751" y="3131574"/>
              <a:ext cx="279443" cy="204925"/>
            </a:xfrm>
            <a:prstGeom prst="mathEqual">
              <a:avLst>
                <a:gd fmla="val 23520" name="adj1"/>
                <a:gd fmla="val 11760" name="adj2"/>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83" name="Google Shape;183;p41"/>
            <p:cNvSpPr txBox="1"/>
            <p:nvPr/>
          </p:nvSpPr>
          <p:spPr>
            <a:xfrm>
              <a:off x="8005713" y="2990811"/>
              <a:ext cx="1314450" cy="48372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400" u="none" cap="none" strike="noStrike">
                  <a:solidFill>
                    <a:schemeClr val="dk1"/>
                  </a:solidFill>
                  <a:latin typeface="Calibri"/>
                  <a:ea typeface="Calibri"/>
                  <a:cs typeface="Calibri"/>
                  <a:sym typeface="Calibri"/>
                </a:rPr>
                <a:t>Monto </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a Pagar</a:t>
              </a:r>
              <a:endParaRPr/>
            </a:p>
          </p:txBody>
        </p:sp>
        <p:sp>
          <p:nvSpPr>
            <p:cNvPr id="184" name="Google Shape;184;p41"/>
            <p:cNvSpPr txBox="1"/>
            <p:nvPr/>
          </p:nvSpPr>
          <p:spPr>
            <a:xfrm>
              <a:off x="4407904" y="2933147"/>
              <a:ext cx="1933575" cy="63094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Remuneración Fija</a:t>
              </a:r>
              <a:endParaRPr b="0" i="0" sz="1400" u="none" cap="none" strike="noStrike">
                <a:solidFill>
                  <a:schemeClr val="dk1"/>
                </a:solidFill>
                <a:latin typeface="Calibri"/>
                <a:ea typeface="Calibri"/>
                <a:cs typeface="Calibri"/>
                <a:sym typeface="Calibri"/>
              </a:endParaRPr>
            </a:p>
            <a:p>
              <a:pPr indent="0" lvl="0" marL="0" marR="0" rtl="0" algn="ctr">
                <a:lnSpc>
                  <a:spcPct val="50000"/>
                </a:lnSpc>
                <a:spcBef>
                  <a:spcPts val="0"/>
                </a:spcBef>
                <a:spcAft>
                  <a:spcPts val="0"/>
                </a:spcAft>
                <a:buNone/>
              </a:pPr>
              <a:r>
                <a:rPr b="0" i="0" lang="en-US"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 30 días</a:t>
              </a:r>
              <a:endParaRPr/>
            </a:p>
          </p:txBody>
        </p:sp>
      </p:grpSp>
      <p:sp>
        <p:nvSpPr>
          <p:cNvPr id="185" name="Google Shape;185;p41"/>
          <p:cNvSpPr txBox="1"/>
          <p:nvPr/>
        </p:nvSpPr>
        <p:spPr>
          <a:xfrm>
            <a:off x="680507" y="3874032"/>
            <a:ext cx="5593293" cy="20544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700" u="none" cap="none" strike="noStrike">
                <a:solidFill>
                  <a:srgbClr val="000000"/>
                </a:solidFill>
                <a:latin typeface="Calibri"/>
                <a:ea typeface="Calibri"/>
                <a:cs typeface="Calibri"/>
                <a:sym typeface="Calibri"/>
              </a:rPr>
              <a:t>Son aquellas remuneraciones que no están sujetas a variables para su cálculos, sino que son pactadas en el contrato de trabajo ya sean diarias, semanales, quincenales o mensuales.</a:t>
            </a:r>
            <a:endParaRPr/>
          </a:p>
          <a:p>
            <a:pPr indent="0" lvl="0" marL="0" marR="0" rtl="0" algn="l">
              <a:lnSpc>
                <a:spcPct val="50000"/>
              </a:lnSpc>
              <a:spcBef>
                <a:spcPts val="0"/>
              </a:spcBef>
              <a:spcAft>
                <a:spcPts val="0"/>
              </a:spcAft>
              <a:buNone/>
            </a:pPr>
            <a:r>
              <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700" u="none" cap="none" strike="noStrike">
                <a:solidFill>
                  <a:srgbClr val="000000"/>
                </a:solidFill>
                <a:latin typeface="Calibri"/>
                <a:ea typeface="Calibri"/>
                <a:cs typeface="Calibri"/>
                <a:sym typeface="Calibri"/>
              </a:rPr>
              <a:t>Por lo general, están sujetas a la cantidad de días trabajados y su pacto siempre equivale a los 30 días o mes completo.</a:t>
            </a:r>
            <a:endParaRPr/>
          </a:p>
        </p:txBody>
      </p:sp>
      <p:pic>
        <p:nvPicPr>
          <p:cNvPr id="186" name="Google Shape;186;p41"/>
          <p:cNvPicPr preferRelativeResize="0"/>
          <p:nvPr/>
        </p:nvPicPr>
        <p:blipFill rotWithShape="1">
          <a:blip r:embed="rId3">
            <a:alphaModFix/>
          </a:blip>
          <a:srcRect b="0" l="0" r="0" t="0"/>
          <a:stretch/>
        </p:blipFill>
        <p:spPr>
          <a:xfrm>
            <a:off x="6337886" y="3606800"/>
            <a:ext cx="2501900" cy="2743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2"/>
          <p:cNvSpPr/>
          <p:nvPr/>
        </p:nvSpPr>
        <p:spPr>
          <a:xfrm>
            <a:off x="473075" y="2294466"/>
            <a:ext cx="8658225" cy="3788834"/>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2" name="Google Shape;192;p42"/>
          <p:cNvSpPr/>
          <p:nvPr/>
        </p:nvSpPr>
        <p:spPr>
          <a:xfrm>
            <a:off x="385761" y="1289606"/>
            <a:ext cx="9334501" cy="473206"/>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3300" u="none" cap="none" strike="noStrike">
                <a:solidFill>
                  <a:srgbClr val="ED6B00"/>
                </a:solidFill>
                <a:latin typeface="Calibri"/>
                <a:ea typeface="Calibri"/>
                <a:cs typeface="Calibri"/>
                <a:sym typeface="Calibri"/>
              </a:rPr>
              <a:t>REMUNERACIONES</a:t>
            </a:r>
            <a:r>
              <a:rPr b="1" i="0" lang="en-US" sz="3300" u="none" cap="none" strike="noStrike">
                <a:solidFill>
                  <a:srgbClr val="FF6600"/>
                </a:solidFill>
                <a:latin typeface="Calibri"/>
                <a:ea typeface="Calibri"/>
                <a:cs typeface="Calibri"/>
                <a:sym typeface="Calibri"/>
              </a:rPr>
              <a:t> </a:t>
            </a:r>
            <a:r>
              <a:rPr b="0" i="0" lang="en-US" sz="3300" u="none" cap="none" strike="noStrike">
                <a:solidFill>
                  <a:srgbClr val="A93501"/>
                </a:solidFill>
                <a:latin typeface="Calibri"/>
                <a:ea typeface="Calibri"/>
                <a:cs typeface="Calibri"/>
                <a:sym typeface="Calibri"/>
              </a:rPr>
              <a:t>VARIABLES</a:t>
            </a:r>
            <a:endParaRPr b="0" i="0" sz="3300" u="none" cap="none" strike="noStrike">
              <a:solidFill>
                <a:srgbClr val="A93501"/>
              </a:solidFill>
              <a:latin typeface="Calibri"/>
              <a:ea typeface="Calibri"/>
              <a:cs typeface="Calibri"/>
              <a:sym typeface="Calibri"/>
            </a:endParaRPr>
          </a:p>
        </p:txBody>
      </p:sp>
      <p:sp>
        <p:nvSpPr>
          <p:cNvPr id="193" name="Google Shape;193;p42"/>
          <p:cNvSpPr txBox="1"/>
          <p:nvPr/>
        </p:nvSpPr>
        <p:spPr>
          <a:xfrm>
            <a:off x="787915" y="4115645"/>
            <a:ext cx="7809515" cy="156966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Son aquellas remuneraciones que para su cálculo no está basado en los días trabajados, sino que su cálculo a lo menos toma dos variables para llegar a su monto. </a:t>
            </a:r>
            <a:endParaRPr b="0" i="0" sz="1600" u="none" cap="none" strike="noStrike">
              <a:solidFill>
                <a:srgbClr val="000000"/>
              </a:solidFill>
              <a:latin typeface="Calibri"/>
              <a:ea typeface="Calibri"/>
              <a:cs typeface="Calibri"/>
              <a:sym typeface="Calibri"/>
            </a:endParaRPr>
          </a:p>
          <a:p>
            <a:pPr indent="0" lvl="0" marL="0" marR="0" rtl="0" algn="l">
              <a:lnSpc>
                <a:spcPct val="5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1" lang="en-US" sz="1600" u="none" cap="none" strike="noStrike">
                <a:solidFill>
                  <a:srgbClr val="800000"/>
                </a:solidFill>
                <a:latin typeface="Calibri"/>
                <a:ea typeface="Calibri"/>
                <a:cs typeface="Calibri"/>
                <a:sym typeface="Calibri"/>
              </a:rPr>
              <a:t>• Ejemplo: </a:t>
            </a:r>
            <a:r>
              <a:rPr b="1" i="1" lang="en-US" sz="1600" u="none" cap="none" strike="noStrike">
                <a:solidFill>
                  <a:srgbClr val="000000"/>
                </a:solidFill>
                <a:latin typeface="Calibri"/>
                <a:ea typeface="Calibri"/>
                <a:cs typeface="Calibri"/>
                <a:sym typeface="Calibri"/>
              </a:rPr>
              <a:t>Comisión por ventas</a:t>
            </a:r>
            <a:endParaRPr/>
          </a:p>
          <a:p>
            <a:pPr indent="0" lvl="0" marL="0" marR="0" rtl="0" algn="l">
              <a:lnSpc>
                <a:spcPct val="5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Se requiere el total de ventas del periodo y el % acordado en el contrato de trabajo.</a:t>
            </a:r>
            <a:endParaRPr/>
          </a:p>
        </p:txBody>
      </p:sp>
      <p:sp>
        <p:nvSpPr>
          <p:cNvPr id="194" name="Google Shape;194;p42"/>
          <p:cNvSpPr/>
          <p:nvPr/>
        </p:nvSpPr>
        <p:spPr>
          <a:xfrm>
            <a:off x="4292354" y="2565398"/>
            <a:ext cx="4537887" cy="1333502"/>
          </a:xfrm>
          <a:prstGeom prst="roundRect">
            <a:avLst>
              <a:gd fmla="val 5516"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5" name="Google Shape;195;p42"/>
          <p:cNvSpPr txBox="1"/>
          <p:nvPr/>
        </p:nvSpPr>
        <p:spPr>
          <a:xfrm>
            <a:off x="4393197" y="2607973"/>
            <a:ext cx="3324225"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sng" cap="none" strike="noStrike">
                <a:solidFill>
                  <a:srgbClr val="A93501"/>
                </a:solidFill>
                <a:latin typeface="Calibri"/>
                <a:ea typeface="Calibri"/>
                <a:cs typeface="Calibri"/>
                <a:sym typeface="Calibri"/>
              </a:rPr>
              <a:t>Fórmula</a:t>
            </a:r>
            <a:r>
              <a:rPr b="1" i="0" lang="en-US" sz="1500" u="none" cap="none" strike="noStrike">
                <a:solidFill>
                  <a:srgbClr val="A93501"/>
                </a:solidFill>
                <a:latin typeface="Calibri"/>
                <a:ea typeface="Calibri"/>
                <a:cs typeface="Calibri"/>
                <a:sym typeface="Calibri"/>
              </a:rPr>
              <a:t>:</a:t>
            </a:r>
            <a:endParaRPr b="1" i="0" sz="1500" u="none" cap="none" strike="noStrike">
              <a:solidFill>
                <a:srgbClr val="A93501"/>
              </a:solidFill>
              <a:latin typeface="Calibri"/>
              <a:ea typeface="Calibri"/>
              <a:cs typeface="Calibri"/>
              <a:sym typeface="Calibri"/>
            </a:endParaRPr>
          </a:p>
        </p:txBody>
      </p:sp>
      <p:sp>
        <p:nvSpPr>
          <p:cNvPr id="196" name="Google Shape;196;p42"/>
          <p:cNvSpPr/>
          <p:nvPr/>
        </p:nvSpPr>
        <p:spPr>
          <a:xfrm>
            <a:off x="5800694" y="3181844"/>
            <a:ext cx="357187" cy="255588"/>
          </a:xfrm>
          <a:prstGeom prst="mathMultiply">
            <a:avLst>
              <a:gd fmla="val 23520" name="adj1"/>
            </a:avLst>
          </a:prstGeom>
          <a:solidFill>
            <a:srgbClr val="A935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7" name="Google Shape;197;p42"/>
          <p:cNvSpPr/>
          <p:nvPr/>
        </p:nvSpPr>
        <p:spPr>
          <a:xfrm>
            <a:off x="7594551" y="3195074"/>
            <a:ext cx="279443" cy="204925"/>
          </a:xfrm>
          <a:prstGeom prst="mathEqual">
            <a:avLst>
              <a:gd fmla="val 23520" name="adj1"/>
              <a:gd fmla="val 11760" name="adj2"/>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98" name="Google Shape;198;p42"/>
          <p:cNvSpPr txBox="1"/>
          <p:nvPr/>
        </p:nvSpPr>
        <p:spPr>
          <a:xfrm>
            <a:off x="7954913" y="3067011"/>
            <a:ext cx="1314450" cy="48372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400" u="none" cap="none" strike="noStrike">
                <a:solidFill>
                  <a:schemeClr val="dk1"/>
                </a:solidFill>
                <a:latin typeface="Calibri"/>
                <a:ea typeface="Calibri"/>
                <a:cs typeface="Calibri"/>
                <a:sym typeface="Calibri"/>
              </a:rPr>
              <a:t>Monto </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a Pagar</a:t>
            </a:r>
            <a:endParaRPr/>
          </a:p>
        </p:txBody>
      </p:sp>
      <p:sp>
        <p:nvSpPr>
          <p:cNvPr id="199" name="Google Shape;199;p42"/>
          <p:cNvSpPr/>
          <p:nvPr/>
        </p:nvSpPr>
        <p:spPr>
          <a:xfrm>
            <a:off x="677863" y="2204919"/>
            <a:ext cx="3081337" cy="21734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600" u="none" cap="none" strike="noStrike">
              <a:solidFill>
                <a:srgbClr val="800000"/>
              </a:solidFill>
              <a:latin typeface="Calibri"/>
              <a:ea typeface="Calibri"/>
              <a:cs typeface="Calibri"/>
              <a:sym typeface="Calibri"/>
            </a:endParaRPr>
          </a:p>
          <a:p>
            <a:pPr indent="-140400" lvl="0" marL="140400" marR="0" rtl="0" algn="l">
              <a:lnSpc>
                <a:spcPct val="90000"/>
              </a:lnSpc>
              <a:spcBef>
                <a:spcPts val="400"/>
              </a:spcBef>
              <a:spcAft>
                <a:spcPts val="0"/>
              </a:spcAft>
              <a:buClr>
                <a:srgbClr val="000000"/>
              </a:buClr>
              <a:buSzPts val="1600"/>
              <a:buFont typeface="Arial"/>
              <a:buChar char="•"/>
            </a:pPr>
            <a:r>
              <a:rPr b="1" i="0" lang="en-US" sz="1600" u="none" cap="none" strike="noStrike">
                <a:solidFill>
                  <a:srgbClr val="800000"/>
                </a:solidFill>
                <a:latin typeface="Calibri"/>
                <a:ea typeface="Calibri"/>
                <a:cs typeface="Calibri"/>
                <a:sym typeface="Calibri"/>
              </a:rPr>
              <a:t>Bono Producción.</a:t>
            </a:r>
            <a:endParaRPr/>
          </a:p>
          <a:p>
            <a:pPr indent="-140400" lvl="0" marL="140400" marR="0" rtl="0" algn="l">
              <a:lnSpc>
                <a:spcPct val="90000"/>
              </a:lnSpc>
              <a:spcBef>
                <a:spcPts val="400"/>
              </a:spcBef>
              <a:spcAft>
                <a:spcPts val="0"/>
              </a:spcAft>
              <a:buClr>
                <a:srgbClr val="000000"/>
              </a:buClr>
              <a:buSzPts val="1600"/>
              <a:buFont typeface="Arial"/>
              <a:buChar char="•"/>
            </a:pPr>
            <a:r>
              <a:rPr b="1" i="0" lang="en-US" sz="1600" u="none" cap="none" strike="noStrike">
                <a:solidFill>
                  <a:srgbClr val="800000"/>
                </a:solidFill>
                <a:latin typeface="Calibri"/>
                <a:ea typeface="Calibri"/>
                <a:cs typeface="Calibri"/>
                <a:sym typeface="Calibri"/>
              </a:rPr>
              <a:t>Horas Extras</a:t>
            </a:r>
            <a:endParaRPr/>
          </a:p>
          <a:p>
            <a:pPr indent="-140400" lvl="0" marL="140400" marR="0" rtl="0" algn="l">
              <a:lnSpc>
                <a:spcPct val="90000"/>
              </a:lnSpc>
              <a:spcBef>
                <a:spcPts val="400"/>
              </a:spcBef>
              <a:spcAft>
                <a:spcPts val="0"/>
              </a:spcAft>
              <a:buClr>
                <a:srgbClr val="000000"/>
              </a:buClr>
              <a:buSzPts val="1600"/>
              <a:buFont typeface="Arial"/>
              <a:buChar char="•"/>
            </a:pPr>
            <a:r>
              <a:rPr b="1" i="0" lang="en-US" sz="1600" u="none" cap="none" strike="noStrike">
                <a:solidFill>
                  <a:srgbClr val="800000"/>
                </a:solidFill>
                <a:latin typeface="Calibri"/>
                <a:ea typeface="Calibri"/>
                <a:cs typeface="Calibri"/>
                <a:sym typeface="Calibri"/>
              </a:rPr>
              <a:t>Comisión por ventas</a:t>
            </a:r>
            <a:endParaRPr/>
          </a:p>
          <a:p>
            <a:pPr indent="-140400" lvl="0" marL="140400" marR="0" rtl="0" algn="l">
              <a:lnSpc>
                <a:spcPct val="90000"/>
              </a:lnSpc>
              <a:spcBef>
                <a:spcPts val="400"/>
              </a:spcBef>
              <a:spcAft>
                <a:spcPts val="0"/>
              </a:spcAft>
              <a:buClr>
                <a:srgbClr val="000000"/>
              </a:buClr>
              <a:buSzPts val="1600"/>
              <a:buFont typeface="Arial"/>
              <a:buChar char="•"/>
            </a:pPr>
            <a:r>
              <a:rPr b="1" i="0" lang="en-US" sz="1600" u="none" cap="none" strike="noStrike">
                <a:solidFill>
                  <a:srgbClr val="800000"/>
                </a:solidFill>
                <a:latin typeface="Calibri"/>
                <a:ea typeface="Calibri"/>
                <a:cs typeface="Calibri"/>
                <a:sym typeface="Calibri"/>
              </a:rPr>
              <a:t>Participación, etc.</a:t>
            </a:r>
            <a:endParaRPr/>
          </a:p>
          <a:p>
            <a:pPr indent="-140400" lvl="0" marL="140400" marR="0" rtl="0" algn="l">
              <a:lnSpc>
                <a:spcPct val="90000"/>
              </a:lnSpc>
              <a:spcBef>
                <a:spcPts val="400"/>
              </a:spcBef>
              <a:spcAft>
                <a:spcPts val="0"/>
              </a:spcAft>
              <a:buClr>
                <a:srgbClr val="000000"/>
              </a:buClr>
              <a:buSzPts val="1600"/>
              <a:buFont typeface="Arial"/>
              <a:buChar char="•"/>
            </a:pPr>
            <a:r>
              <a:rPr b="1" i="0" lang="en-US" sz="1600" u="none" cap="none" strike="noStrike">
                <a:solidFill>
                  <a:srgbClr val="800000"/>
                </a:solidFill>
                <a:latin typeface="Calibri"/>
                <a:ea typeface="Calibri"/>
                <a:cs typeface="Calibri"/>
                <a:sym typeface="Calibri"/>
              </a:rPr>
              <a:t>Movilización (monto pagados por los días de trabajo efectivo)</a:t>
            </a:r>
            <a:endParaRPr/>
          </a:p>
          <a:p>
            <a:pPr indent="0" lvl="0" marL="0" marR="0" rtl="0" algn="l">
              <a:lnSpc>
                <a:spcPct val="100000"/>
              </a:lnSpc>
              <a:spcBef>
                <a:spcPts val="0"/>
              </a:spcBef>
              <a:spcAft>
                <a:spcPts val="0"/>
              </a:spcAft>
              <a:buNone/>
            </a:pPr>
            <a:r>
              <a:t/>
            </a:r>
            <a:endParaRPr b="1" i="0" sz="1400" u="none" cap="none" strike="noStrike">
              <a:solidFill>
                <a:srgbClr val="800000"/>
              </a:solidFill>
              <a:latin typeface="Calibri"/>
              <a:ea typeface="Calibri"/>
              <a:cs typeface="Calibri"/>
              <a:sym typeface="Calibri"/>
            </a:endParaRPr>
          </a:p>
        </p:txBody>
      </p:sp>
      <p:sp>
        <p:nvSpPr>
          <p:cNvPr id="200" name="Google Shape;200;p42"/>
          <p:cNvSpPr txBox="1"/>
          <p:nvPr/>
        </p:nvSpPr>
        <p:spPr>
          <a:xfrm>
            <a:off x="4417480" y="2970737"/>
            <a:ext cx="130567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Variable de </a:t>
            </a:r>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remuneración </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 Ventas Netas)</a:t>
            </a:r>
            <a:endParaRPr/>
          </a:p>
        </p:txBody>
      </p:sp>
      <p:sp>
        <p:nvSpPr>
          <p:cNvPr id="201" name="Google Shape;201;p42"/>
          <p:cNvSpPr txBox="1"/>
          <p:nvPr/>
        </p:nvSpPr>
        <p:spPr>
          <a:xfrm>
            <a:off x="6191779" y="2922587"/>
            <a:ext cx="1403350" cy="81560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Comisión Pactada</a:t>
            </a:r>
            <a:r>
              <a:rPr b="0" i="0" lang="en-US" sz="1400" u="none" cap="none" strike="noStrike">
                <a:solidFill>
                  <a:schemeClr val="dk1"/>
                </a:solidFill>
                <a:latin typeface="Calibri"/>
                <a:ea typeface="Calibri"/>
                <a:cs typeface="Calibri"/>
                <a:sym typeface="Calibri"/>
              </a:rPr>
              <a:t> </a:t>
            </a:r>
            <a:br>
              <a:rPr b="0" i="0" lang="en-US" sz="14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 sobre las ventas netas del mes).</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Personalizado 17">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