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AM1pFOln0AVDucScyLuuEMJiK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Nota al profesor: Para ir revisando los avances puede guiarse en la en las fichas pedagógicas de jóvenes programadores:</a:t>
            </a:r>
            <a:endParaRPr dirty="0"/>
          </a:p>
          <a:p>
            <a:pPr marL="0" lvl="0" indent="0" algn="l" rtl="0">
              <a:spcBef>
                <a:spcPts val="0"/>
              </a:spcBef>
              <a:spcAft>
                <a:spcPts val="0"/>
              </a:spcAft>
              <a:buClr>
                <a:schemeClr val="dk1"/>
              </a:buClr>
              <a:buSzPts val="1200"/>
              <a:buFont typeface="Calibri"/>
              <a:buNone/>
            </a:pPr>
            <a:r>
              <a:rPr lang="es-MX" dirty="0"/>
              <a:t>Ficha sesión 1,2 : https://jprogramadores.biblioredes.gob.cl/pluginfile.php/410855/mod_resource/content/1/DOC%20JP%20SCRATCH%209.pdf</a:t>
            </a:r>
            <a:endParaRPr dirty="0"/>
          </a:p>
          <a:p>
            <a:pPr marL="0" lvl="0" indent="0" algn="l" rtl="0">
              <a:spcBef>
                <a:spcPts val="0"/>
              </a:spcBef>
              <a:spcAft>
                <a:spcPts val="0"/>
              </a:spcAft>
              <a:buClr>
                <a:schemeClr val="dk1"/>
              </a:buClr>
              <a:buSzPts val="1200"/>
              <a:buFont typeface="Calibri"/>
              <a:buNone/>
            </a:pPr>
            <a:r>
              <a:rPr lang="es-MX" dirty="0"/>
              <a:t>Ficha sesión 3: https://jprogramadores.biblioredes.gob.cl/pluginfile.php/410857/mod_resource/content/2/DOC%20JP%20SCRATCH%2010.pdf</a:t>
            </a:r>
            <a:endParaRPr dirty="0"/>
          </a:p>
          <a:p>
            <a:pPr marL="0" lvl="0" indent="0" algn="l" rtl="0">
              <a:spcBef>
                <a:spcPts val="0"/>
              </a:spcBef>
              <a:spcAft>
                <a:spcPts val="0"/>
              </a:spcAft>
              <a:buClr>
                <a:schemeClr val="dk1"/>
              </a:buClr>
              <a:buSzPts val="1200"/>
              <a:buFont typeface="Calibri"/>
              <a:buNone/>
            </a:pPr>
            <a:r>
              <a:rPr lang="es-MX" dirty="0"/>
              <a:t>Ficha sesión 4: https://jprogramadores.biblioredes.gob.cl/pluginfile.php/410860/mod_resource/content/2/DOC%20JP%20SCRATCH%2011.pdf</a:t>
            </a:r>
            <a:endParaRPr dirty="0"/>
          </a:p>
          <a:p>
            <a:pPr marL="0" lvl="0" indent="0" algn="l" rtl="0">
              <a:spcBef>
                <a:spcPts val="0"/>
              </a:spcBef>
              <a:spcAft>
                <a:spcPts val="0"/>
              </a:spcAft>
              <a:buClr>
                <a:schemeClr val="dk1"/>
              </a:buClr>
              <a:buSzPts val="1100"/>
              <a:buFont typeface="Arial"/>
              <a:buNone/>
            </a:pPr>
            <a:r>
              <a:rPr lang="es-MX" dirty="0">
                <a:solidFill>
                  <a:schemeClr val="dk1"/>
                </a:solidFill>
              </a:rPr>
              <a:t>Ficha sesión 5,6: https://jprogramadores.biblioredes.gob.cl/pluginfile.php/410864/mod_resource/content/2/DOC%20JP%20SCRATCH%2012.pdf</a:t>
            </a:r>
            <a:endParaRPr dirty="0"/>
          </a:p>
          <a:p>
            <a:pPr marL="0" lvl="0" indent="0" algn="l" rtl="0">
              <a:spcBef>
                <a:spcPts val="0"/>
              </a:spcBef>
              <a:spcAft>
                <a:spcPts val="0"/>
              </a:spcAft>
              <a:buClr>
                <a:schemeClr val="dk1"/>
              </a:buClr>
              <a:buSzPts val="1100"/>
              <a:buFont typeface="Arial"/>
              <a:buNone/>
            </a:pPr>
            <a:r>
              <a:rPr lang="es-MX" dirty="0">
                <a:solidFill>
                  <a:schemeClr val="dk1"/>
                </a:solidFill>
              </a:rPr>
              <a:t>Ficha sesión 7: https://jprogramadores.biblioredes.gob.cl/pluginfile.php/410866/mod_resource/content/2/DOC%20JP%20SCRATCH%2013.pdf</a:t>
            </a:r>
            <a:endParaRPr dirty="0"/>
          </a:p>
          <a:p>
            <a:pPr marL="0" lvl="0" indent="0" algn="l" rtl="0">
              <a:spcBef>
                <a:spcPts val="0"/>
              </a:spcBef>
              <a:spcAft>
                <a:spcPts val="0"/>
              </a:spcAft>
              <a:buClr>
                <a:schemeClr val="dk1"/>
              </a:buClr>
              <a:buSzPts val="1100"/>
              <a:buFont typeface="Arial"/>
              <a:buNone/>
            </a:pPr>
            <a:r>
              <a:rPr lang="es-MX" dirty="0">
                <a:solidFill>
                  <a:schemeClr val="dk1"/>
                </a:solidFill>
              </a:rPr>
              <a:t>Ficha sesión 8 y especial: https://jprogramadores.biblioredes.gob.cl/pluginfile.php/410869/mod_resource/content/2/DOC%20JP%20SCRATCH%2014.pdf</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50" name="Google Shape;2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Basados en fichas pedagógicas de jóvenes programadores</a:t>
            </a:r>
            <a:endParaRPr dirty="0"/>
          </a:p>
          <a:p>
            <a:pPr marL="0" lvl="0" indent="0" algn="l" rtl="0">
              <a:spcBef>
                <a:spcPts val="0"/>
              </a:spcBef>
              <a:spcAft>
                <a:spcPts val="0"/>
              </a:spcAft>
              <a:buNone/>
            </a:pPr>
            <a:endParaRPr dirty="0"/>
          </a:p>
        </p:txBody>
      </p:sp>
      <p:sp>
        <p:nvSpPr>
          <p:cNvPr id="365" name="Google Shape;36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5" name="Google Shape;1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9" name="Google Shape;1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02" name="Google Shape;2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jovenesprogramadores.c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youtube.com/watch?v=EkObhToiseo" TargetMode="External"/><Relationship Id="rId5" Type="http://schemas.openxmlformats.org/officeDocument/2006/relationships/image" Target="../media/image3.jpg"/><Relationship Id="rId4" Type="http://schemas.openxmlformats.org/officeDocument/2006/relationships/hyperlink" Target="http://www.youtube.com/watch?v=rNY5eWogl1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ts val="6000"/>
              <a:buFont typeface="Calibri"/>
              <a:buNone/>
            </a:pPr>
            <a:r>
              <a:rPr lang="es-MX" b="1" dirty="0">
                <a:solidFill>
                  <a:schemeClr val="lt1"/>
                </a:solidFill>
              </a:rPr>
              <a:t>Programación y Bases de datos</a:t>
            </a:r>
            <a:endParaRPr b="1"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Definiciones algorítmicas y nivel 2 Scratch</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 </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Módulo Programación y Bases de datos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1" name="Google Shape;241;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CURSO INTERMEDIO</a:t>
            </a:r>
            <a:br>
              <a:rPr lang="es-MX" dirty="0"/>
            </a:br>
            <a:r>
              <a:rPr lang="es-MX" dirty="0">
                <a:solidFill>
                  <a:srgbClr val="CD25B0"/>
                </a:solidFill>
              </a:rPr>
              <a:t>SCRATCH</a:t>
            </a:r>
            <a:endParaRPr dirty="0">
              <a:solidFill>
                <a:srgbClr val="CD25B0"/>
              </a:solidFill>
            </a:endParaRPr>
          </a:p>
        </p:txBody>
      </p:sp>
      <p:sp>
        <p:nvSpPr>
          <p:cNvPr id="242" name="Google Shape;242;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3" name="Google Shape;243;p10"/>
          <p:cNvSpPr txBox="1"/>
          <p:nvPr/>
        </p:nvSpPr>
        <p:spPr>
          <a:xfrm>
            <a:off x="0" y="2810411"/>
            <a:ext cx="6971378" cy="3155379"/>
          </a:xfrm>
          <a:prstGeom prst="rect">
            <a:avLst/>
          </a:prstGeom>
          <a:solidFill>
            <a:srgbClr val="CD25B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4" name="Google Shape;244;p10"/>
          <p:cNvSpPr txBox="1"/>
          <p:nvPr/>
        </p:nvSpPr>
        <p:spPr>
          <a:xfrm>
            <a:off x="135383" y="2821598"/>
            <a:ext cx="6723045" cy="2800767"/>
          </a:xfrm>
          <a:prstGeom prst="rect">
            <a:avLst/>
          </a:prstGeom>
          <a:noFill/>
          <a:ln>
            <a:noFill/>
          </a:ln>
        </p:spPr>
        <p:txBody>
          <a:bodyPr spcFirstLastPara="1" wrap="square" lIns="91425" tIns="45700" rIns="91425" bIns="45700" anchor="t" anchorCtr="0">
            <a:spAutoFit/>
          </a:bodyPr>
          <a:lstStyle/>
          <a:p>
            <a:pPr marL="12065" marR="5080" lvl="0" indent="0" algn="just" rtl="0">
              <a:lnSpc>
                <a:spcPct val="100000"/>
              </a:lnSpc>
              <a:spcBef>
                <a:spcPts val="0"/>
              </a:spcBef>
              <a:spcAft>
                <a:spcPts val="0"/>
              </a:spcAft>
              <a:buNone/>
            </a:pPr>
            <a:r>
              <a:rPr lang="es-MX" sz="2800" b="1" dirty="0">
                <a:solidFill>
                  <a:schemeClr val="lt1"/>
                </a:solidFill>
                <a:latin typeface="Calibri"/>
                <a:ea typeface="Calibri"/>
                <a:cs typeface="Calibri"/>
                <a:sym typeface="Calibri"/>
              </a:rPr>
              <a:t>INTRODUCCIÓN</a:t>
            </a:r>
            <a:endParaRPr dirty="0"/>
          </a:p>
          <a:p>
            <a:pPr marL="12065" marR="5080" lvl="0" indent="0" algn="just" rtl="0">
              <a:lnSpc>
                <a:spcPct val="100000"/>
              </a:lnSpc>
              <a:spcBef>
                <a:spcPts val="0"/>
              </a:spcBef>
              <a:spcAft>
                <a:spcPts val="0"/>
              </a:spcAft>
              <a:buNone/>
            </a:pPr>
            <a:endParaRPr sz="2800" b="1"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En este curso se aprenderá a programar en Scratch nivel intermedio. Para ello usaremos la plataforma de jóvenes programadores : </a:t>
            </a:r>
            <a:r>
              <a:rPr lang="es-MX" sz="2400"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https://www.jovenesprogramadores.cl/</a:t>
            </a:r>
            <a:r>
              <a:rPr lang="es-MX" sz="2400" dirty="0">
                <a:solidFill>
                  <a:schemeClr val="lt1"/>
                </a:solidFill>
                <a:latin typeface="Calibri"/>
                <a:ea typeface="Calibri"/>
                <a:cs typeface="Calibri"/>
                <a:sym typeface="Calibri"/>
              </a:rPr>
              <a:t> </a:t>
            </a:r>
            <a:endParaRPr sz="2400" dirty="0">
              <a:solidFill>
                <a:schemeClr val="lt1"/>
              </a:solidFill>
              <a:latin typeface="Calibri"/>
              <a:ea typeface="Calibri"/>
              <a:cs typeface="Calibri"/>
              <a:sym typeface="Calibri"/>
            </a:endParaRPr>
          </a:p>
        </p:txBody>
      </p:sp>
      <p:pic>
        <p:nvPicPr>
          <p:cNvPr id="245" name="Google Shape;245;p10"/>
          <p:cNvPicPr preferRelativeResize="0"/>
          <p:nvPr/>
        </p:nvPicPr>
        <p:blipFill rotWithShape="1">
          <a:blip r:embed="rId5">
            <a:alphaModFix/>
          </a:blip>
          <a:srcRect/>
          <a:stretch/>
        </p:blipFill>
        <p:spPr>
          <a:xfrm>
            <a:off x="7873821" y="2599806"/>
            <a:ext cx="3076575" cy="1524000"/>
          </a:xfrm>
          <a:prstGeom prst="rect">
            <a:avLst/>
          </a:prstGeom>
          <a:noFill/>
          <a:ln>
            <a:noFill/>
          </a:ln>
        </p:spPr>
      </p:pic>
      <p:pic>
        <p:nvPicPr>
          <p:cNvPr id="246" name="Google Shape;246;p10"/>
          <p:cNvPicPr preferRelativeResize="0"/>
          <p:nvPr/>
        </p:nvPicPr>
        <p:blipFill>
          <a:blip r:embed="rId6">
            <a:alphaModFix/>
          </a:blip>
          <a:stretch>
            <a:fillRect/>
          </a:stretch>
        </p:blipFill>
        <p:spPr>
          <a:xfrm>
            <a:off x="7819225" y="4011600"/>
            <a:ext cx="3252625" cy="1933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4" name="Google Shape;254;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PRESENTANDO LO</a:t>
            </a:r>
            <a:br>
              <a:rPr lang="es-MX" dirty="0"/>
            </a:br>
            <a:r>
              <a:rPr lang="es-MX" dirty="0">
                <a:solidFill>
                  <a:srgbClr val="CD25B0"/>
                </a:solidFill>
              </a:rPr>
              <a:t>APRENDIDO</a:t>
            </a:r>
            <a:endParaRPr dirty="0">
              <a:solidFill>
                <a:srgbClr val="CD25B0"/>
              </a:solidFill>
            </a:endParaRPr>
          </a:p>
        </p:txBody>
      </p:sp>
      <p:sp>
        <p:nvSpPr>
          <p:cNvPr id="255" name="Google Shape;255;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6" name="Google Shape;256;p11"/>
          <p:cNvSpPr txBox="1"/>
          <p:nvPr/>
        </p:nvSpPr>
        <p:spPr>
          <a:xfrm>
            <a:off x="0" y="2493167"/>
            <a:ext cx="4348065" cy="3155379"/>
          </a:xfrm>
          <a:prstGeom prst="rect">
            <a:avLst/>
          </a:prstGeom>
          <a:solidFill>
            <a:srgbClr val="CD25B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7" name="Google Shape;257;p11"/>
          <p:cNvSpPr txBox="1"/>
          <p:nvPr/>
        </p:nvSpPr>
        <p:spPr>
          <a:xfrm>
            <a:off x="135383" y="2802938"/>
            <a:ext cx="391410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Deberás realizar las 8 sesiones que te presentan diversas actividades a solucionar. Al finalizar cada sesión avísale al profesor para revisar avances. </a:t>
            </a:r>
            <a:endParaRPr dirty="0"/>
          </a:p>
        </p:txBody>
      </p:sp>
      <p:pic>
        <p:nvPicPr>
          <p:cNvPr id="258" name="Google Shape;258;p11"/>
          <p:cNvPicPr preferRelativeResize="0"/>
          <p:nvPr/>
        </p:nvPicPr>
        <p:blipFill rotWithShape="1">
          <a:blip r:embed="rId4">
            <a:alphaModFix/>
          </a:blip>
          <a:srcRect/>
          <a:stretch/>
        </p:blipFill>
        <p:spPr>
          <a:xfrm>
            <a:off x="4665690" y="3034706"/>
            <a:ext cx="7037049" cy="199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4" name="Google Shape;264;p1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2"/>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3</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Resolución de Problemas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Cierre y Reflexión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2" name="Google Shape;272;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3" name="Google Shape;273;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REFLEXIONES </a:t>
            </a:r>
            <a:br>
              <a:rPr lang="es-MX" dirty="0"/>
            </a:br>
            <a:endParaRPr dirty="0">
              <a:solidFill>
                <a:srgbClr val="CD25B0"/>
              </a:solidFill>
            </a:endParaRPr>
          </a:p>
        </p:txBody>
      </p:sp>
      <p:sp>
        <p:nvSpPr>
          <p:cNvPr id="274" name="Google Shape;274;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5" name="Google Shape;275;p13"/>
          <p:cNvSpPr txBox="1"/>
          <p:nvPr/>
        </p:nvSpPr>
        <p:spPr>
          <a:xfrm>
            <a:off x="366413" y="3203635"/>
            <a:ext cx="4898380" cy="874598"/>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292934"/>
              </a:buClr>
              <a:buSzPts val="2800"/>
              <a:buFont typeface="Calibri"/>
              <a:buNone/>
            </a:pPr>
            <a:r>
              <a:rPr lang="es-MX" sz="2800" dirty="0">
                <a:solidFill>
                  <a:srgbClr val="292934"/>
                </a:solidFill>
                <a:latin typeface="Calibri"/>
                <a:ea typeface="Calibri"/>
                <a:cs typeface="Calibri"/>
                <a:sym typeface="Calibri"/>
              </a:rPr>
              <a:t>Cada equipo </a:t>
            </a:r>
            <a:r>
              <a:rPr lang="es-MX" sz="2800" b="1" dirty="0">
                <a:solidFill>
                  <a:srgbClr val="CD25B0"/>
                </a:solidFill>
                <a:latin typeface="Calibri"/>
                <a:ea typeface="Calibri"/>
                <a:cs typeface="Calibri"/>
                <a:sym typeface="Calibri"/>
              </a:rPr>
              <a:t>presentará</a:t>
            </a:r>
            <a:r>
              <a:rPr lang="es-MX" sz="2800" dirty="0">
                <a:solidFill>
                  <a:srgbClr val="292934"/>
                </a:solidFill>
                <a:latin typeface="Calibri"/>
                <a:ea typeface="Calibri"/>
                <a:cs typeface="Calibri"/>
                <a:sym typeface="Calibri"/>
              </a:rPr>
              <a:t> el desafío que elija.</a:t>
            </a:r>
            <a:endParaRPr sz="2800" dirty="0">
              <a:solidFill>
                <a:schemeClr val="dk1"/>
              </a:solidFill>
              <a:latin typeface="Calibri"/>
              <a:ea typeface="Calibri"/>
              <a:cs typeface="Calibri"/>
              <a:sym typeface="Calibri"/>
            </a:endParaRPr>
          </a:p>
        </p:txBody>
      </p:sp>
      <p:grpSp>
        <p:nvGrpSpPr>
          <p:cNvPr id="276" name="Google Shape;276;p13"/>
          <p:cNvGrpSpPr/>
          <p:nvPr/>
        </p:nvGrpSpPr>
        <p:grpSpPr>
          <a:xfrm>
            <a:off x="5598367" y="644246"/>
            <a:ext cx="6277284" cy="5792061"/>
            <a:chOff x="1230400" y="410075"/>
            <a:chExt cx="5124625" cy="4728500"/>
          </a:xfrm>
        </p:grpSpPr>
        <p:sp>
          <p:nvSpPr>
            <p:cNvPr id="277" name="Google Shape;277;p13"/>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8" name="Google Shape;278;p13"/>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9" name="Google Shape;279;p13"/>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0" name="Google Shape;280;p13"/>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1" name="Google Shape;281;p13"/>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2" name="Google Shape;282;p13"/>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3" name="Google Shape;283;p13"/>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4" name="Google Shape;284;p13"/>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5" name="Google Shape;285;p13"/>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6" name="Google Shape;286;p13"/>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7" name="Google Shape;287;p13"/>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8" name="Google Shape;288;p13"/>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9" name="Google Shape;289;p13"/>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0" name="Google Shape;290;p13"/>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1" name="Google Shape;291;p13"/>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2" name="Google Shape;292;p13"/>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3" name="Google Shape;293;p13"/>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4" name="Google Shape;294;p13"/>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5" name="Google Shape;295;p13"/>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6" name="Google Shape;296;p13"/>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7" name="Google Shape;297;p13"/>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8" name="Google Shape;298;p13"/>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9" name="Google Shape;299;p13"/>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0" name="Google Shape;300;p13"/>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1" name="Google Shape;301;p13"/>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2" name="Google Shape;302;p13"/>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3" name="Google Shape;303;p13"/>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4" name="Google Shape;304;p13"/>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5" name="Google Shape;305;p13"/>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6" name="Google Shape;306;p13"/>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7" name="Google Shape;307;p13"/>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8" name="Google Shape;308;p13"/>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09" name="Google Shape;309;p13"/>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0" name="Google Shape;310;p13"/>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1" name="Google Shape;311;p13"/>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2" name="Google Shape;312;p13"/>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3" name="Google Shape;313;p13"/>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4" name="Google Shape;314;p13"/>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5" name="Google Shape;315;p13"/>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6" name="Google Shape;316;p13"/>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7" name="Google Shape;317;p13"/>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8" name="Google Shape;318;p13"/>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19" name="Google Shape;319;p13"/>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0" name="Google Shape;320;p13"/>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1" name="Google Shape;321;p13"/>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2" name="Google Shape;322;p13"/>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3" name="Google Shape;323;p13"/>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4" name="Google Shape;324;p13"/>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5" name="Google Shape;325;p13"/>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6" name="Google Shape;326;p13"/>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7" name="Google Shape;327;p13"/>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8" name="Google Shape;328;p13"/>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29" name="Google Shape;329;p13"/>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0" name="Google Shape;330;p13"/>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1" name="Google Shape;331;p13"/>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2" name="Google Shape;332;p13"/>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3" name="Google Shape;333;p13"/>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4" name="Google Shape;334;p13"/>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5" name="Google Shape;335;p13"/>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6" name="Google Shape;336;p13"/>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7" name="Google Shape;337;p13"/>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8" name="Google Shape;338;p13"/>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9" name="Google Shape;339;p13"/>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0" name="Google Shape;340;p13"/>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1" name="Google Shape;341;p13"/>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2" name="Google Shape;342;p13"/>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3" name="Google Shape;343;p13"/>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4" name="Google Shape;344;p13"/>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5" name="Google Shape;345;p13"/>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6" name="Google Shape;346;p13"/>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7" name="Google Shape;347;p13"/>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8" name="Google Shape;348;p13"/>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9" name="Google Shape;349;p13"/>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0" name="Google Shape;350;p13"/>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1" name="Google Shape;351;p13"/>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2" name="Google Shape;352;p13"/>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3" name="Google Shape;353;p13"/>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4" name="Google Shape;354;p13"/>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5" name="Google Shape;355;p13"/>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6" name="Google Shape;356;p13"/>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7" name="Google Shape;357;p13"/>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8" name="Google Shape;358;p13"/>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9" name="Google Shape;359;p13"/>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0" name="Google Shape;360;p13"/>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pic>
        <p:nvPicPr>
          <p:cNvPr id="361" name="Google Shape;361;p13"/>
          <p:cNvPicPr preferRelativeResize="0"/>
          <p:nvPr/>
        </p:nvPicPr>
        <p:blipFill rotWithShape="1">
          <a:blip r:embed="rId4">
            <a:alphaModFix/>
          </a:blip>
          <a:srcRect/>
          <a:stretch/>
        </p:blipFill>
        <p:spPr>
          <a:xfrm>
            <a:off x="7154616" y="2012640"/>
            <a:ext cx="3829324" cy="21110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8" name="Google Shape;368;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9" name="Google Shape;369;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REFLEXIONES</a:t>
            </a:r>
            <a:br>
              <a:rPr lang="es-MX" dirty="0"/>
            </a:br>
            <a:r>
              <a:rPr lang="es-MX" dirty="0">
                <a:solidFill>
                  <a:srgbClr val="CD25B0"/>
                </a:solidFill>
              </a:rPr>
              <a:t>FINALES</a:t>
            </a:r>
            <a:endParaRPr dirty="0">
              <a:solidFill>
                <a:srgbClr val="CD25B0"/>
              </a:solidFill>
            </a:endParaRPr>
          </a:p>
        </p:txBody>
      </p:sp>
      <p:sp>
        <p:nvSpPr>
          <p:cNvPr id="370" name="Google Shape;370;p1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71" name="Google Shape;371;p14"/>
          <p:cNvPicPr preferRelativeResize="0"/>
          <p:nvPr/>
        </p:nvPicPr>
        <p:blipFill rotWithShape="1">
          <a:blip r:embed="rId4">
            <a:alphaModFix/>
          </a:blip>
          <a:srcRect/>
          <a:stretch/>
        </p:blipFill>
        <p:spPr>
          <a:xfrm>
            <a:off x="4174674" y="1198829"/>
            <a:ext cx="7513447" cy="5237478"/>
          </a:xfrm>
          <a:prstGeom prst="rect">
            <a:avLst/>
          </a:prstGeom>
          <a:noFill/>
          <a:ln>
            <a:noFill/>
          </a:ln>
        </p:spPr>
      </p:pic>
      <p:sp>
        <p:nvSpPr>
          <p:cNvPr id="372" name="Google Shape;372;p14"/>
          <p:cNvSpPr txBox="1"/>
          <p:nvPr/>
        </p:nvSpPr>
        <p:spPr>
          <a:xfrm>
            <a:off x="195943" y="2367990"/>
            <a:ext cx="3870253" cy="2967479"/>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CD25B0"/>
              </a:buClr>
              <a:buSzPts val="2400"/>
              <a:buFont typeface="Calibri"/>
              <a:buNone/>
            </a:pPr>
            <a:r>
              <a:rPr lang="es-MX" sz="2400" b="1" dirty="0">
                <a:solidFill>
                  <a:srgbClr val="CD25B0"/>
                </a:solidFill>
                <a:latin typeface="Calibri"/>
                <a:ea typeface="Calibri"/>
                <a:cs typeface="Calibri"/>
                <a:sym typeface="Calibri"/>
              </a:rPr>
              <a:t>¿Qué ventajas </a:t>
            </a:r>
            <a:r>
              <a:rPr lang="es-MX" sz="2400" dirty="0">
                <a:solidFill>
                  <a:srgbClr val="292934"/>
                </a:solidFill>
                <a:latin typeface="Calibri"/>
                <a:ea typeface="Calibri"/>
                <a:cs typeface="Calibri"/>
                <a:sym typeface="Calibri"/>
              </a:rPr>
              <a:t>nos trae trabajar con procedimientos?</a:t>
            </a:r>
            <a:endParaRPr dirty="0"/>
          </a:p>
          <a:p>
            <a:pPr marL="12700" marR="5080" lvl="0" indent="0" algn="l" rtl="0">
              <a:lnSpc>
                <a:spcPct val="100000"/>
              </a:lnSpc>
              <a:spcBef>
                <a:spcPts val="0"/>
              </a:spcBef>
              <a:spcAft>
                <a:spcPts val="0"/>
              </a:spcAft>
              <a:buClr>
                <a:schemeClr val="dk1"/>
              </a:buClr>
              <a:buSzPts val="2400"/>
              <a:buFont typeface="Calibri"/>
              <a:buNone/>
            </a:pPr>
            <a:endParaRPr sz="24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400"/>
              <a:buFont typeface="Calibri"/>
              <a:buNone/>
            </a:pPr>
            <a:r>
              <a:rPr lang="es-MX" sz="2400" b="1" dirty="0">
                <a:solidFill>
                  <a:srgbClr val="CD25B0"/>
                </a:solidFill>
                <a:latin typeface="Calibri"/>
                <a:ea typeface="Calibri"/>
                <a:cs typeface="Calibri"/>
                <a:sym typeface="Calibri"/>
              </a:rPr>
              <a:t>¿Qué fue </a:t>
            </a:r>
            <a:r>
              <a:rPr lang="es-MX" sz="2400" dirty="0">
                <a:solidFill>
                  <a:srgbClr val="292934"/>
                </a:solidFill>
                <a:latin typeface="Calibri"/>
                <a:ea typeface="Calibri"/>
                <a:cs typeface="Calibri"/>
                <a:sym typeface="Calibri"/>
              </a:rPr>
              <a:t>lo más difícil de hacer?</a:t>
            </a:r>
            <a:endParaRPr dirty="0"/>
          </a:p>
          <a:p>
            <a:pPr marL="12700" marR="5080" lvl="0" indent="0" algn="l" rtl="0">
              <a:lnSpc>
                <a:spcPct val="100000"/>
              </a:lnSpc>
              <a:spcBef>
                <a:spcPts val="0"/>
              </a:spcBef>
              <a:spcAft>
                <a:spcPts val="0"/>
              </a:spcAft>
              <a:buClr>
                <a:schemeClr val="dk1"/>
              </a:buClr>
              <a:buSzPts val="2400"/>
              <a:buFont typeface="Calibri"/>
              <a:buNone/>
            </a:pPr>
            <a:endParaRPr sz="24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400"/>
              <a:buFont typeface="Calibri"/>
              <a:buNone/>
            </a:pPr>
            <a:r>
              <a:rPr lang="es-MX" sz="2400" b="1" dirty="0">
                <a:solidFill>
                  <a:srgbClr val="CD25B0"/>
                </a:solidFill>
                <a:latin typeface="Calibri"/>
                <a:ea typeface="Calibri"/>
                <a:cs typeface="Calibri"/>
                <a:sym typeface="Calibri"/>
              </a:rPr>
              <a:t>¿De cuántas maneras </a:t>
            </a:r>
            <a:r>
              <a:rPr lang="es-MX" sz="2400" dirty="0">
                <a:solidFill>
                  <a:srgbClr val="292934"/>
                </a:solidFill>
                <a:latin typeface="Calibri"/>
                <a:ea typeface="Calibri"/>
                <a:cs typeface="Calibri"/>
                <a:sym typeface="Calibri"/>
              </a:rPr>
              <a:t>diferentes lo hicimos?</a:t>
            </a:r>
            <a:endParaRPr sz="24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ETAPAS</a:t>
            </a:r>
            <a:endParaRPr sz="36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03" name="Google Shape;103;p2"/>
          <p:cNvGrpSpPr/>
          <p:nvPr/>
        </p:nvGrpSpPr>
        <p:grpSpPr>
          <a:xfrm>
            <a:off x="853364" y="2797575"/>
            <a:ext cx="3311370" cy="2546782"/>
            <a:chOff x="0" y="0"/>
            <a:chExt cx="3140475" cy="1884285"/>
          </a:xfrm>
        </p:grpSpPr>
        <p:sp>
          <p:nvSpPr>
            <p:cNvPr id="104" name="Google Shape;104;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01</a:t>
              </a:r>
              <a:endParaRPr dirty="0"/>
            </a:p>
            <a:p>
              <a:pPr marL="0" marR="0" lvl="0" indent="0" algn="ctr" rtl="0">
                <a:lnSpc>
                  <a:spcPct val="90000"/>
                </a:lnSpc>
                <a:spcBef>
                  <a:spcPts val="1050"/>
                </a:spcBef>
                <a:spcAft>
                  <a:spcPts val="0"/>
                </a:spcAft>
                <a:buClr>
                  <a:schemeClr val="lt1"/>
                </a:buClr>
                <a:buSzPts val="2900"/>
                <a:buFont typeface="Calibri"/>
                <a:buNone/>
              </a:pPr>
              <a:r>
                <a:rPr lang="es-MX" sz="2900" b="1" dirty="0">
                  <a:solidFill>
                    <a:schemeClr val="lt1"/>
                  </a:solidFill>
                  <a:latin typeface="Calibri"/>
                  <a:ea typeface="Calibri"/>
                  <a:cs typeface="Calibri"/>
                  <a:sym typeface="Calibri"/>
                </a:rPr>
                <a:t>ESCENARIO</a:t>
              </a:r>
              <a:r>
                <a:rPr lang="es-MX" sz="2900" b="1" i="0" u="none" strike="noStrike" cap="none" dirty="0">
                  <a:solidFill>
                    <a:schemeClr val="lt1"/>
                  </a:solidFill>
                  <a:latin typeface="Calibri"/>
                  <a:ea typeface="Calibri"/>
                  <a:cs typeface="Calibri"/>
                  <a:sym typeface="Calibri"/>
                </a:rPr>
                <a:t> Y CONTEXTO</a:t>
              </a:r>
              <a:endParaRPr sz="2900" b="1" i="0" u="none" strike="noStrike" cap="none" dirty="0">
                <a:solidFill>
                  <a:schemeClr val="lt1"/>
                </a:solidFill>
                <a:latin typeface="Calibri"/>
                <a:ea typeface="Calibri"/>
                <a:cs typeface="Calibri"/>
                <a:sym typeface="Calibri"/>
              </a:endParaRPr>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Definiciones algoritmos y programación Scratch</a:t>
              </a:r>
              <a:endParaRPr dirty="0"/>
            </a:p>
          </p:txBody>
        </p:sp>
      </p:grpSp>
      <p:grpSp>
        <p:nvGrpSpPr>
          <p:cNvPr id="106" name="Google Shape;106;p2"/>
          <p:cNvGrpSpPr/>
          <p:nvPr/>
        </p:nvGrpSpPr>
        <p:grpSpPr>
          <a:xfrm>
            <a:off x="4246113" y="2797575"/>
            <a:ext cx="3311370" cy="2546782"/>
            <a:chOff x="0" y="0"/>
            <a:chExt cx="3140475" cy="1884285"/>
          </a:xfrm>
        </p:grpSpPr>
        <p:sp>
          <p:nvSpPr>
            <p:cNvPr id="107" name="Google Shape;107;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105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02</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PROBLEMA</a:t>
              </a:r>
              <a:endParaRPr dirty="0"/>
            </a:p>
            <a:p>
              <a:pPr marL="0" marR="0" lvl="0" indent="0" algn="ctr" rtl="0">
                <a:spcBef>
                  <a:spcPts val="1015"/>
                </a:spcBef>
                <a:spcAft>
                  <a:spcPts val="0"/>
                </a:spcAft>
                <a:buClr>
                  <a:schemeClr val="lt1"/>
                </a:buClr>
                <a:buSzPts val="1800"/>
                <a:buFont typeface="Calibri"/>
                <a:buNone/>
              </a:pPr>
              <a:r>
                <a:rPr lang="es-MX" sz="1800" dirty="0">
                  <a:solidFill>
                    <a:schemeClr val="lt1"/>
                  </a:solidFill>
                  <a:latin typeface="Calibri"/>
                  <a:ea typeface="Calibri"/>
                  <a:cs typeface="Calibri"/>
                  <a:sym typeface="Calibri"/>
                </a:rPr>
                <a:t>Curso intermedio de </a:t>
              </a:r>
              <a:r>
                <a:rPr lang="es-MX" sz="1800" b="0" i="0" u="none" strike="noStrike" cap="none" dirty="0">
                  <a:solidFill>
                    <a:schemeClr val="lt1"/>
                  </a:solidFill>
                  <a:latin typeface="Calibri"/>
                  <a:ea typeface="Calibri"/>
                  <a:cs typeface="Calibri"/>
                  <a:sym typeface="Calibri"/>
                </a:rPr>
                <a:t>Scratch </a:t>
              </a:r>
              <a:r>
                <a:rPr lang="es-MX" sz="1800" dirty="0">
                  <a:solidFill>
                    <a:schemeClr val="lt1"/>
                  </a:solidFill>
                  <a:latin typeface="Calibri"/>
                  <a:ea typeface="Calibri"/>
                  <a:cs typeface="Calibri"/>
                  <a:sym typeface="Calibri"/>
                </a:rPr>
                <a:t>de </a:t>
              </a:r>
              <a:r>
                <a:rPr lang="es-MX" sz="1800" b="0" i="0" u="none" strike="noStrike" cap="none" dirty="0">
                  <a:solidFill>
                    <a:schemeClr val="lt1"/>
                  </a:solidFill>
                  <a:latin typeface="Calibri"/>
                  <a:ea typeface="Calibri"/>
                  <a:cs typeface="Calibri"/>
                  <a:sym typeface="Calibri"/>
                </a:rPr>
                <a:t> jóvenes programadores</a:t>
              </a:r>
              <a:endParaRPr dirty="0"/>
            </a:p>
            <a:p>
              <a:pPr marL="0" marR="0" lvl="0" indent="0" algn="ctr" rtl="0">
                <a:lnSpc>
                  <a:spcPct val="90000"/>
                </a:lnSpc>
                <a:spcBef>
                  <a:spcPts val="0"/>
                </a:spcBef>
                <a:spcAft>
                  <a:spcPts val="0"/>
                </a:spcAft>
                <a:buClr>
                  <a:schemeClr val="dk1"/>
                </a:buClr>
                <a:buSzPts val="2900"/>
                <a:buFont typeface="Calibri"/>
                <a:buNone/>
              </a:pPr>
              <a:endParaRPr sz="2900" b="1" i="0" u="none" strike="noStrike" cap="none" dirty="0">
                <a:solidFill>
                  <a:schemeClr val="lt1"/>
                </a:solidFill>
                <a:latin typeface="Calibri"/>
                <a:ea typeface="Calibri"/>
                <a:cs typeface="Calibri"/>
                <a:sym typeface="Calibri"/>
              </a:endParaRPr>
            </a:p>
          </p:txBody>
        </p:sp>
      </p:grpSp>
      <p:grpSp>
        <p:nvGrpSpPr>
          <p:cNvPr id="109" name="Google Shape;109;p2"/>
          <p:cNvGrpSpPr/>
          <p:nvPr/>
        </p:nvGrpSpPr>
        <p:grpSpPr>
          <a:xfrm>
            <a:off x="7638862" y="2797575"/>
            <a:ext cx="3311370" cy="2546782"/>
            <a:chOff x="0" y="0"/>
            <a:chExt cx="3140475" cy="1884285"/>
          </a:xfrm>
        </p:grpSpPr>
        <p:sp>
          <p:nvSpPr>
            <p:cNvPr id="110" name="Google Shape;110;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105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03</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CIERRE</a:t>
              </a:r>
              <a:endParaRPr dirty="0"/>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Presentación y revisión de resultados</a:t>
              </a:r>
              <a:endParaRPr dirty="0"/>
            </a:p>
            <a:p>
              <a:pPr marL="0" marR="0" lvl="0" indent="0" algn="ctr" rtl="0">
                <a:lnSpc>
                  <a:spcPct val="90000"/>
                </a:lnSpc>
                <a:spcBef>
                  <a:spcPts val="0"/>
                </a:spcBef>
                <a:spcAft>
                  <a:spcPts val="0"/>
                </a:spcAft>
                <a:buClr>
                  <a:schemeClr val="dk1"/>
                </a:buClr>
                <a:buSzPts val="2900"/>
                <a:buFont typeface="Calibri"/>
                <a:buNone/>
              </a:pPr>
              <a:endParaRPr sz="2900" b="1"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7" name="Google Shape;117;p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3"/>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1</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Definiciones algorítmicas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Escenario / Contexto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4" name="Google Shape;124;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5" name="Google Shape;125;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TECNOLOGÍAS Y</a:t>
            </a:r>
            <a:br>
              <a:rPr lang="es-MX" dirty="0"/>
            </a:br>
            <a:r>
              <a:rPr lang="es-MX" dirty="0">
                <a:solidFill>
                  <a:srgbClr val="CD25B0"/>
                </a:solidFill>
              </a:rPr>
              <a:t>COMPUTACIÓN</a:t>
            </a:r>
            <a:endParaRPr dirty="0">
              <a:solidFill>
                <a:srgbClr val="CD25B0"/>
              </a:solidFill>
            </a:endParaRPr>
          </a:p>
        </p:txBody>
      </p:sp>
      <p:sp>
        <p:nvSpPr>
          <p:cNvPr id="126" name="Google Shape;126;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7" name="Google Shape;127;p4"/>
          <p:cNvGrpSpPr/>
          <p:nvPr/>
        </p:nvGrpSpPr>
        <p:grpSpPr>
          <a:xfrm>
            <a:off x="-2959" y="2352583"/>
            <a:ext cx="3829235" cy="3951721"/>
            <a:chOff x="0" y="0"/>
            <a:chExt cx="4784318" cy="2870591"/>
          </a:xfrm>
        </p:grpSpPr>
        <p:sp>
          <p:nvSpPr>
            <p:cNvPr id="128" name="Google Shape;128;p4"/>
            <p:cNvSpPr/>
            <p:nvPr/>
          </p:nvSpPr>
          <p:spPr>
            <a:xfrm>
              <a:off x="0" y="0"/>
              <a:ext cx="4784318"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4"/>
            <p:cNvSpPr txBox="1"/>
            <p:nvPr/>
          </p:nvSpPr>
          <p:spPr>
            <a:xfrm>
              <a:off x="0" y="0"/>
              <a:ext cx="4784318" cy="2870591"/>
            </a:xfrm>
            <a:prstGeom prst="rect">
              <a:avLst/>
            </a:prstGeom>
            <a:noFill/>
            <a:ln>
              <a:noFill/>
            </a:ln>
          </p:spPr>
          <p:txBody>
            <a:bodyPr spcFirstLastPara="1" wrap="square" lIns="110475" tIns="110475" rIns="110475" bIns="110475" anchor="ctr" anchorCtr="0">
              <a:noAutofit/>
            </a:bodyPr>
            <a:lstStyle/>
            <a:p>
              <a:pPr marL="12700" marR="0" lvl="0" indent="0" algn="ctr" rtl="0">
                <a:lnSpc>
                  <a:spcPct val="100000"/>
                </a:lnSpc>
                <a:spcBef>
                  <a:spcPts val="0"/>
                </a:spcBef>
                <a:spcAft>
                  <a:spcPts val="0"/>
                </a:spcAft>
                <a:buNone/>
              </a:pPr>
              <a:r>
                <a:rPr lang="es-MX" sz="2800" b="1" i="0" u="none" strike="noStrike" cap="none" dirty="0">
                  <a:solidFill>
                    <a:schemeClr val="lt1"/>
                  </a:solidFill>
                  <a:latin typeface="Calibri"/>
                  <a:ea typeface="Calibri"/>
                  <a:cs typeface="Calibri"/>
                  <a:sym typeface="Calibri"/>
                </a:rPr>
                <a:t>¿QUÉ SON LOS ALGORITMOS?</a:t>
              </a:r>
              <a:endParaRPr dirty="0"/>
            </a:p>
          </p:txBody>
        </p:sp>
      </p:grpSp>
      <p:grpSp>
        <p:nvGrpSpPr>
          <p:cNvPr id="130" name="Google Shape;130;p4"/>
          <p:cNvGrpSpPr/>
          <p:nvPr/>
        </p:nvGrpSpPr>
        <p:grpSpPr>
          <a:xfrm>
            <a:off x="4003968" y="2693714"/>
            <a:ext cx="3809981" cy="3231226"/>
            <a:chOff x="238100" y="603575"/>
            <a:chExt cx="7144650" cy="4507825"/>
          </a:xfrm>
        </p:grpSpPr>
        <p:sp>
          <p:nvSpPr>
            <p:cNvPr id="131" name="Google Shape;131;p4"/>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2" name="Google Shape;132;p4"/>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3" name="Google Shape;133;p4"/>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4" name="Google Shape;134;p4"/>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5" name="Google Shape;135;p4"/>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6" name="Google Shape;136;p4"/>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7" name="Google Shape;137;p4"/>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8" name="Google Shape;138;p4"/>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4"/>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0" name="Google Shape;140;p4"/>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1" name="Google Shape;141;p4"/>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2" name="Google Shape;142;p4"/>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3" name="Google Shape;143;p4"/>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4" name="Google Shape;144;p4"/>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5" name="Google Shape;145;p4"/>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6" name="Google Shape;146;p4"/>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7" name="Google Shape;147;p4"/>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8" name="Google Shape;148;p4"/>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9" name="Google Shape;149;p4"/>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grpSp>
        <p:nvGrpSpPr>
          <p:cNvPr id="150" name="Google Shape;150;p4"/>
          <p:cNvGrpSpPr/>
          <p:nvPr/>
        </p:nvGrpSpPr>
        <p:grpSpPr>
          <a:xfrm>
            <a:off x="7955396" y="2658731"/>
            <a:ext cx="3809981" cy="3231226"/>
            <a:chOff x="238100" y="603575"/>
            <a:chExt cx="7144650" cy="4507825"/>
          </a:xfrm>
        </p:grpSpPr>
        <p:sp>
          <p:nvSpPr>
            <p:cNvPr id="151" name="Google Shape;151;p4"/>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2" name="Google Shape;152;p4"/>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3" name="Google Shape;153;p4"/>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4" name="Google Shape;154;p4"/>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5" name="Google Shape;155;p4"/>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6" name="Google Shape;156;p4"/>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7" name="Google Shape;157;p4"/>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8" name="Google Shape;158;p4"/>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9" name="Google Shape;159;p4"/>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0" name="Google Shape;160;p4"/>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1" name="Google Shape;161;p4"/>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2" name="Google Shape;162;p4"/>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3" name="Google Shape;163;p4"/>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4" name="Google Shape;164;p4"/>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5" name="Google Shape;165;p4"/>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6" name="Google Shape;166;p4"/>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7" name="Google Shape;167;p4"/>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8" name="Google Shape;168;p4"/>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9" name="Google Shape;169;p4"/>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pic>
        <p:nvPicPr>
          <p:cNvPr id="170" name="Google Shape;170;p4" descr="En este video de Computación y programación aprenderás cuáles son las estructuras de programación, qué es una secuencia, qué es una secuencia en programación, qué es un condicional, qué es un condicional en programación, qué es un ciclo, qué es un ciclo en programación.&#10;&#10;Recuerda seguirnos en nuestras redes sociales donde compartimos mucho más contenido ¡GRATUITO! que sé que te ayudará &#10;&#10;Facebook: https://www.facebook.com/GCFAprendeLibre &#10;Instagram: https://www.instagram.com/gcfaprendelibre/ &#10;Pinterest: https://co.pinterest.com/gcfaprendelibre &#10;Twitter: https://twitter.com/GCFAprendeLibre" title="Estructuras de programación (qué es secuencia, condicional, ciclo) | Computación y programación">
            <a:hlinkClick r:id="rId4"/>
          </p:cNvPr>
          <p:cNvPicPr preferRelativeResize="0"/>
          <p:nvPr/>
        </p:nvPicPr>
        <p:blipFill rotWithShape="1">
          <a:blip r:embed="rId5">
            <a:alphaModFix/>
          </a:blip>
          <a:srcRect/>
          <a:stretch/>
        </p:blipFill>
        <p:spPr>
          <a:xfrm>
            <a:off x="8307602" y="2890365"/>
            <a:ext cx="3131104" cy="2348305"/>
          </a:xfrm>
          <a:prstGeom prst="rect">
            <a:avLst/>
          </a:prstGeom>
          <a:noFill/>
          <a:ln>
            <a:noFill/>
          </a:ln>
        </p:spPr>
      </p:pic>
      <p:pic>
        <p:nvPicPr>
          <p:cNvPr id="171" name="Google Shape;171;p4" descr="En este video de Computación y programación aprenderás Qué es un algoritmo, para qué se usan los algoritmos, para qué sirven los algoritmos, ejemplos de algoritmos.&#10;&#10;Recuerda seguirnos en nuestras redes sociales donde compartimos mucho más contenido ¡GRATUITO! que sé que te ayudará. &#10;&#10;Facebook: https://www.facebook.com/GCFAprendeLibre &#10;Instagram: https://www.instagram.com/gcfaprendelibre/ &#10;Pinterest: https://co.pinterest.com/gcfaprendelibre &#10;Twitter: https://twitter.com/GCFAprendeLibre" title="Qué es un algoritmo y para qué se usa | Computación y programación">
            <a:hlinkClick r:id="rId6"/>
          </p:cNvPr>
          <p:cNvPicPr preferRelativeResize="0"/>
          <p:nvPr/>
        </p:nvPicPr>
        <p:blipFill rotWithShape="1">
          <a:blip r:embed="rId7">
            <a:alphaModFix/>
          </a:blip>
          <a:srcRect/>
          <a:stretch/>
        </p:blipFill>
        <p:spPr>
          <a:xfrm>
            <a:off x="4356990" y="2890365"/>
            <a:ext cx="3159691" cy="236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5"/>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178" name="Google Shape;178;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9" name="Google Shape;179;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ALGUNAS DEFINICIONES PARA</a:t>
            </a:r>
            <a:br>
              <a:rPr lang="es-MX" dirty="0"/>
            </a:br>
            <a:r>
              <a:rPr lang="es-MX" dirty="0">
                <a:solidFill>
                  <a:srgbClr val="CD25B0"/>
                </a:solidFill>
              </a:rPr>
              <a:t>CONSTRUIR ALGORITMOS</a:t>
            </a:r>
            <a:endParaRPr dirty="0">
              <a:solidFill>
                <a:srgbClr val="CD25B0"/>
              </a:solidFill>
            </a:endParaRPr>
          </a:p>
        </p:txBody>
      </p:sp>
      <p:sp>
        <p:nvSpPr>
          <p:cNvPr id="180" name="Google Shape;180;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1" name="Google Shape;181;p5"/>
          <p:cNvGrpSpPr/>
          <p:nvPr/>
        </p:nvGrpSpPr>
        <p:grpSpPr>
          <a:xfrm>
            <a:off x="0" y="2570557"/>
            <a:ext cx="4264090" cy="3665115"/>
            <a:chOff x="0" y="0"/>
            <a:chExt cx="3739624" cy="2870591"/>
          </a:xfrm>
        </p:grpSpPr>
        <p:sp>
          <p:nvSpPr>
            <p:cNvPr id="182" name="Google Shape;182;p5"/>
            <p:cNvSpPr/>
            <p:nvPr/>
          </p:nvSpPr>
          <p:spPr>
            <a:xfrm>
              <a:off x="0" y="0"/>
              <a:ext cx="3739624"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5"/>
            <p:cNvSpPr txBox="1"/>
            <p:nvPr/>
          </p:nvSpPr>
          <p:spPr>
            <a:xfrm>
              <a:off x="168985" y="0"/>
              <a:ext cx="3570639" cy="2870591"/>
            </a:xfrm>
            <a:prstGeom prst="rect">
              <a:avLst/>
            </a:prstGeom>
            <a:noFill/>
            <a:ln>
              <a:noFill/>
            </a:ln>
          </p:spPr>
          <p:txBody>
            <a:bodyPr spcFirstLastPara="1" wrap="square" lIns="110475" tIns="110475" rIns="110475" bIns="110475" anchor="ctr" anchorCtr="0">
              <a:noAutofit/>
            </a:bodyPr>
            <a:lstStyle/>
            <a:p>
              <a:pPr marL="0" marR="0" lvl="0" indent="0" algn="l" rtl="0">
                <a:spcBef>
                  <a:spcPts val="0"/>
                </a:spcBef>
                <a:spcAft>
                  <a:spcPts val="0"/>
                </a:spcAft>
                <a:buClr>
                  <a:schemeClr val="lt1"/>
                </a:buClr>
                <a:buSzPts val="2200"/>
                <a:buFont typeface="Calibri"/>
                <a:buNone/>
              </a:pPr>
              <a:r>
                <a:rPr lang="es-MX" sz="2200" b="1" i="0" u="none" strike="noStrike" cap="none" dirty="0">
                  <a:solidFill>
                    <a:schemeClr val="lt1"/>
                  </a:solidFill>
                  <a:latin typeface="Calibri"/>
                  <a:ea typeface="Calibri"/>
                  <a:cs typeface="Calibri"/>
                  <a:sym typeface="Calibri"/>
                </a:rPr>
                <a:t>EVENTOS</a:t>
              </a: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200"/>
                <a:buFont typeface="Calibri"/>
                <a:buNone/>
              </a:pPr>
              <a:r>
                <a:rPr lang="es-MX" sz="2200" b="0" i="0" u="none" strike="noStrike" cap="none" dirty="0">
                  <a:solidFill>
                    <a:schemeClr val="lt1"/>
                  </a:solidFill>
                  <a:latin typeface="Calibri"/>
                  <a:ea typeface="Calibri"/>
                  <a:cs typeface="Calibri"/>
                  <a:sym typeface="Calibri"/>
                </a:rPr>
                <a:t>Son acciones realizadas. En </a:t>
              </a:r>
              <a:r>
                <a:rPr lang="es-MX" sz="2200" dirty="0">
                  <a:solidFill>
                    <a:schemeClr val="lt1"/>
                  </a:solidFill>
                  <a:latin typeface="Calibri"/>
                  <a:ea typeface="Calibri"/>
                  <a:cs typeface="Calibri"/>
                  <a:sym typeface="Calibri"/>
                </a:rPr>
                <a:t>S</a:t>
              </a:r>
              <a:r>
                <a:rPr lang="es-MX" sz="2200" b="0" i="0" u="none" strike="noStrike" cap="none" dirty="0">
                  <a:solidFill>
                    <a:schemeClr val="lt1"/>
                  </a:solidFill>
                  <a:latin typeface="Calibri"/>
                  <a:ea typeface="Calibri"/>
                  <a:cs typeface="Calibri"/>
                  <a:sym typeface="Calibri"/>
                </a:rPr>
                <a:t>cratch existen bloques que están “atentos” a lo que ocurre. </a:t>
              </a:r>
              <a:endParaRPr dirty="0"/>
            </a:p>
            <a:p>
              <a:pPr marL="0" marR="0" lvl="0" indent="0" algn="l" rtl="0">
                <a:spcBef>
                  <a:spcPts val="0"/>
                </a:spcBef>
                <a:spcAft>
                  <a:spcPts val="0"/>
                </a:spcAft>
                <a:buClr>
                  <a:schemeClr val="lt1"/>
                </a:buClr>
                <a:buSzPts val="2200"/>
                <a:buFont typeface="Calibri"/>
                <a:buNone/>
              </a:pPr>
              <a:r>
                <a:rPr lang="es-MX" sz="2200" b="0" i="0" u="none" strike="noStrike" cap="none" dirty="0">
                  <a:solidFill>
                    <a:schemeClr val="lt1"/>
                  </a:solidFill>
                  <a:latin typeface="Calibri"/>
                  <a:ea typeface="Calibri"/>
                  <a:cs typeface="Calibri"/>
                  <a:sym typeface="Calibri"/>
                </a:rPr>
                <a:t>En la imagen podemos ver los bloques de eventos.</a:t>
              </a:r>
              <a:endParaRPr dirty="0"/>
            </a:p>
          </p:txBody>
        </p:sp>
      </p:grpSp>
      <p:pic>
        <p:nvPicPr>
          <p:cNvPr id="184" name="Google Shape;184;p5"/>
          <p:cNvPicPr preferRelativeResize="0"/>
          <p:nvPr/>
        </p:nvPicPr>
        <p:blipFill rotWithShape="1">
          <a:blip r:embed="rId4">
            <a:alphaModFix/>
          </a:blip>
          <a:srcRect b="47591"/>
          <a:stretch/>
        </p:blipFill>
        <p:spPr>
          <a:xfrm>
            <a:off x="4590090" y="2491679"/>
            <a:ext cx="3482832" cy="3855090"/>
          </a:xfrm>
          <a:prstGeom prst="rect">
            <a:avLst/>
          </a:prstGeom>
          <a:noFill/>
          <a:ln>
            <a:noFill/>
          </a:ln>
        </p:spPr>
      </p:pic>
      <p:pic>
        <p:nvPicPr>
          <p:cNvPr id="185" name="Google Shape;185;p5"/>
          <p:cNvPicPr preferRelativeResize="0"/>
          <p:nvPr/>
        </p:nvPicPr>
        <p:blipFill rotWithShape="1">
          <a:blip r:embed="rId4">
            <a:alphaModFix/>
          </a:blip>
          <a:srcRect t="52434"/>
          <a:stretch/>
        </p:blipFill>
        <p:spPr>
          <a:xfrm>
            <a:off x="8164289" y="2476354"/>
            <a:ext cx="3742124" cy="37593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192" name="Google Shape;192;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3" name="Google Shape;193;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ALGUNAS DEFINICIONES PARA</a:t>
            </a:r>
            <a:br>
              <a:rPr lang="es-MX" dirty="0"/>
            </a:br>
            <a:r>
              <a:rPr lang="es-MX" dirty="0">
                <a:solidFill>
                  <a:srgbClr val="CD25B0"/>
                </a:solidFill>
              </a:rPr>
              <a:t>CONSTRUIR ALGORITMOS</a:t>
            </a:r>
            <a:endParaRPr dirty="0">
              <a:solidFill>
                <a:srgbClr val="CD25B0"/>
              </a:solidFill>
            </a:endParaRPr>
          </a:p>
        </p:txBody>
      </p:sp>
      <p:sp>
        <p:nvSpPr>
          <p:cNvPr id="194" name="Google Shape;194;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95" name="Google Shape;195;p6"/>
          <p:cNvGrpSpPr/>
          <p:nvPr/>
        </p:nvGrpSpPr>
        <p:grpSpPr>
          <a:xfrm>
            <a:off x="0" y="2570557"/>
            <a:ext cx="4264090" cy="3665115"/>
            <a:chOff x="0" y="0"/>
            <a:chExt cx="3739624" cy="2870591"/>
          </a:xfrm>
        </p:grpSpPr>
        <p:sp>
          <p:nvSpPr>
            <p:cNvPr id="196" name="Google Shape;196;p6"/>
            <p:cNvSpPr/>
            <p:nvPr/>
          </p:nvSpPr>
          <p:spPr>
            <a:xfrm>
              <a:off x="0" y="0"/>
              <a:ext cx="3739624"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6"/>
            <p:cNvSpPr txBox="1"/>
            <p:nvPr/>
          </p:nvSpPr>
          <p:spPr>
            <a:xfrm>
              <a:off x="168985" y="0"/>
              <a:ext cx="3570639" cy="2870591"/>
            </a:xfrm>
            <a:prstGeom prst="rect">
              <a:avLst/>
            </a:prstGeom>
            <a:noFill/>
            <a:ln>
              <a:noFill/>
            </a:ln>
          </p:spPr>
          <p:txBody>
            <a:bodyPr spcFirstLastPara="1" wrap="square" lIns="110475" tIns="110475" rIns="110475" bIns="110475" anchor="ctr" anchorCtr="0">
              <a:noAutofit/>
            </a:bodyPr>
            <a:lstStyle/>
            <a:p>
              <a:pPr marL="0" marR="0" lvl="0" indent="0" algn="l" rtl="0">
                <a:spcBef>
                  <a:spcPts val="0"/>
                </a:spcBef>
                <a:spcAft>
                  <a:spcPts val="0"/>
                </a:spcAft>
                <a:buClr>
                  <a:schemeClr val="lt1"/>
                </a:buClr>
                <a:buSzPts val="2200"/>
                <a:buFont typeface="Calibri"/>
                <a:buNone/>
              </a:pPr>
              <a:r>
                <a:rPr lang="es-MX" sz="2200" b="1" i="0" u="none" strike="noStrike" cap="none" dirty="0">
                  <a:solidFill>
                    <a:schemeClr val="lt1"/>
                  </a:solidFill>
                  <a:latin typeface="Calibri"/>
                  <a:ea typeface="Calibri"/>
                  <a:cs typeface="Calibri"/>
                  <a:sym typeface="Calibri"/>
                </a:rPr>
                <a:t>VARIABLES</a:t>
              </a: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omfortaa"/>
                <a:buNone/>
              </a:pPr>
              <a:r>
                <a:rPr lang="es-MX" sz="2200" i="0" u="none" strike="noStrike" cap="none" dirty="0">
                  <a:solidFill>
                    <a:schemeClr val="lt1"/>
                  </a:solidFill>
                  <a:latin typeface="Calibri"/>
                  <a:ea typeface="Calibri"/>
                  <a:cs typeface="Calibri"/>
                  <a:sym typeface="Calibri"/>
                </a:rPr>
                <a:t>Es donde podemos almacenar valores tales como texto o números y estos pueden cambiar.  Una variable tiene un identificador único.</a:t>
              </a:r>
              <a:endParaRPr sz="2200" i="0" u="none" strike="noStrike" cap="none" dirty="0">
                <a:solidFill>
                  <a:schemeClr val="lt1"/>
                </a:solidFill>
                <a:latin typeface="Calibri"/>
                <a:ea typeface="Calibri"/>
                <a:cs typeface="Calibri"/>
                <a:sym typeface="Calibri"/>
              </a:endParaRPr>
            </a:p>
          </p:txBody>
        </p:sp>
      </p:grpSp>
      <p:pic>
        <p:nvPicPr>
          <p:cNvPr id="198" name="Google Shape;198;p6"/>
          <p:cNvPicPr preferRelativeResize="0"/>
          <p:nvPr/>
        </p:nvPicPr>
        <p:blipFill rotWithShape="1">
          <a:blip r:embed="rId4">
            <a:alphaModFix/>
          </a:blip>
          <a:srcRect/>
          <a:stretch/>
        </p:blipFill>
        <p:spPr>
          <a:xfrm>
            <a:off x="5045732" y="2570557"/>
            <a:ext cx="3096495" cy="37028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7"/>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205" name="Google Shape;205;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6" name="Google Shape;206;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ALGUNAS DEFINICIONES PARA</a:t>
            </a:r>
            <a:br>
              <a:rPr lang="es-MX" dirty="0"/>
            </a:br>
            <a:r>
              <a:rPr lang="es-MX" dirty="0">
                <a:solidFill>
                  <a:srgbClr val="CD25B0"/>
                </a:solidFill>
              </a:rPr>
              <a:t>CONSTRUIR ALGORITMOS</a:t>
            </a:r>
            <a:endParaRPr dirty="0">
              <a:solidFill>
                <a:srgbClr val="CD25B0"/>
              </a:solidFill>
            </a:endParaRPr>
          </a:p>
        </p:txBody>
      </p:sp>
      <p:sp>
        <p:nvSpPr>
          <p:cNvPr id="207" name="Google Shape;207;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08" name="Google Shape;208;p7"/>
          <p:cNvGrpSpPr/>
          <p:nvPr/>
        </p:nvGrpSpPr>
        <p:grpSpPr>
          <a:xfrm>
            <a:off x="0" y="2570557"/>
            <a:ext cx="4264090" cy="3665115"/>
            <a:chOff x="0" y="0"/>
            <a:chExt cx="3739624" cy="2870591"/>
          </a:xfrm>
        </p:grpSpPr>
        <p:sp>
          <p:nvSpPr>
            <p:cNvPr id="209" name="Google Shape;209;p7"/>
            <p:cNvSpPr/>
            <p:nvPr/>
          </p:nvSpPr>
          <p:spPr>
            <a:xfrm>
              <a:off x="0" y="0"/>
              <a:ext cx="3739624"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7"/>
            <p:cNvSpPr txBox="1"/>
            <p:nvPr/>
          </p:nvSpPr>
          <p:spPr>
            <a:xfrm>
              <a:off x="168985" y="0"/>
              <a:ext cx="3570639" cy="2870591"/>
            </a:xfrm>
            <a:prstGeom prst="rect">
              <a:avLst/>
            </a:prstGeom>
            <a:noFill/>
            <a:ln>
              <a:noFill/>
            </a:ln>
          </p:spPr>
          <p:txBody>
            <a:bodyPr spcFirstLastPara="1" wrap="square" lIns="110475" tIns="110475" rIns="110475" bIns="110475" anchor="ctr" anchorCtr="0">
              <a:noAutofit/>
            </a:bodyPr>
            <a:lstStyle/>
            <a:p>
              <a:pPr marL="0" marR="0" lvl="0" indent="0" algn="l" rtl="0">
                <a:spcBef>
                  <a:spcPts val="0"/>
                </a:spcBef>
                <a:spcAft>
                  <a:spcPts val="0"/>
                </a:spcAft>
                <a:buClr>
                  <a:schemeClr val="lt1"/>
                </a:buClr>
                <a:buSzPts val="2200"/>
                <a:buFont typeface="Calibri"/>
                <a:buNone/>
              </a:pPr>
              <a:r>
                <a:rPr lang="es-MX" sz="2200" b="1" i="0" u="none" strike="noStrike" cap="none" dirty="0">
                  <a:solidFill>
                    <a:schemeClr val="lt1"/>
                  </a:solidFill>
                  <a:latin typeface="Calibri"/>
                  <a:ea typeface="Calibri"/>
                  <a:cs typeface="Calibri"/>
                  <a:sym typeface="Calibri"/>
                </a:rPr>
                <a:t>OPERADORES</a:t>
              </a:r>
              <a:r>
                <a:rPr lang="es-MX" sz="2200" b="0" i="0" u="none" strike="noStrike" cap="none" dirty="0">
                  <a:solidFill>
                    <a:schemeClr val="lt1"/>
                  </a:solidFill>
                  <a:latin typeface="Calibri"/>
                  <a:ea typeface="Calibri"/>
                  <a:cs typeface="Calibri"/>
                  <a:sym typeface="Calibri"/>
                </a:rPr>
                <a:t> </a:t>
              </a:r>
              <a:endParaRPr dirty="0"/>
            </a:p>
            <a:p>
              <a:pPr marL="0" marR="0" lvl="0" indent="0" algn="l" rtl="0">
                <a:spcBef>
                  <a:spcPts val="0"/>
                </a:spcBef>
                <a:spcAft>
                  <a:spcPts val="0"/>
                </a:spcAft>
                <a:buClr>
                  <a:schemeClr val="dk1"/>
                </a:buClr>
                <a:buSzPts val="2200"/>
                <a:buFont typeface="Calibri"/>
                <a:buNone/>
              </a:pP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omfortaa"/>
                <a:buNone/>
              </a:pPr>
              <a:r>
                <a:rPr lang="es-MX" sz="2200" i="0" u="none" strike="noStrike" cap="none" dirty="0">
                  <a:solidFill>
                    <a:schemeClr val="lt1"/>
                  </a:solidFill>
                  <a:latin typeface="Calibri"/>
                  <a:ea typeface="Calibri"/>
                  <a:cs typeface="Calibri"/>
                  <a:sym typeface="Calibri"/>
                </a:rPr>
                <a:t>Sirve para realizar acciones con valores o variables y produce un resultado. También, hay operadores que realizan comparaciones.</a:t>
              </a:r>
              <a:endParaRPr sz="2200" i="0" u="none" strike="noStrike" cap="none" dirty="0">
                <a:solidFill>
                  <a:schemeClr val="lt1"/>
                </a:solidFill>
                <a:latin typeface="Calibri"/>
                <a:ea typeface="Calibri"/>
                <a:cs typeface="Calibri"/>
                <a:sym typeface="Calibri"/>
              </a:endParaRPr>
            </a:p>
          </p:txBody>
        </p:sp>
      </p:grpSp>
      <p:pic>
        <p:nvPicPr>
          <p:cNvPr id="211" name="Google Shape;211;p7"/>
          <p:cNvPicPr preferRelativeResize="0"/>
          <p:nvPr/>
        </p:nvPicPr>
        <p:blipFill rotWithShape="1">
          <a:blip r:embed="rId4">
            <a:alphaModFix/>
          </a:blip>
          <a:srcRect/>
          <a:stretch/>
        </p:blipFill>
        <p:spPr>
          <a:xfrm>
            <a:off x="8112671" y="278635"/>
            <a:ext cx="2783781" cy="6157672"/>
          </a:xfrm>
          <a:prstGeom prst="rect">
            <a:avLst/>
          </a:prstGeom>
          <a:noFill/>
          <a:ln>
            <a:noFill/>
          </a:ln>
        </p:spPr>
      </p:pic>
      <p:pic>
        <p:nvPicPr>
          <p:cNvPr id="212" name="Google Shape;212;p7"/>
          <p:cNvPicPr preferRelativeResize="0"/>
          <p:nvPr/>
        </p:nvPicPr>
        <p:blipFill rotWithShape="1">
          <a:blip r:embed="rId5">
            <a:alphaModFix/>
          </a:blip>
          <a:srcRect/>
          <a:stretch/>
        </p:blipFill>
        <p:spPr>
          <a:xfrm>
            <a:off x="4869571" y="2481407"/>
            <a:ext cx="2681144" cy="38434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8"/>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219" name="Google Shape;219;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0" name="Google Shape;220;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ALGUNAS DEFINICIONES PARA</a:t>
            </a:r>
            <a:br>
              <a:rPr lang="es-MX" dirty="0"/>
            </a:br>
            <a:r>
              <a:rPr lang="es-MX" dirty="0">
                <a:solidFill>
                  <a:srgbClr val="CD25B0"/>
                </a:solidFill>
              </a:rPr>
              <a:t>CONSTRUIR ALGORITMOS</a:t>
            </a:r>
            <a:endParaRPr dirty="0">
              <a:solidFill>
                <a:srgbClr val="CD25B0"/>
              </a:solidFill>
            </a:endParaRPr>
          </a:p>
        </p:txBody>
      </p:sp>
      <p:sp>
        <p:nvSpPr>
          <p:cNvPr id="221" name="Google Shape;221;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22" name="Google Shape;222;p8"/>
          <p:cNvGrpSpPr/>
          <p:nvPr/>
        </p:nvGrpSpPr>
        <p:grpSpPr>
          <a:xfrm>
            <a:off x="0" y="2570557"/>
            <a:ext cx="4264090" cy="3665115"/>
            <a:chOff x="0" y="0"/>
            <a:chExt cx="3739624" cy="2870591"/>
          </a:xfrm>
        </p:grpSpPr>
        <p:sp>
          <p:nvSpPr>
            <p:cNvPr id="223" name="Google Shape;223;p8"/>
            <p:cNvSpPr/>
            <p:nvPr/>
          </p:nvSpPr>
          <p:spPr>
            <a:xfrm>
              <a:off x="0" y="0"/>
              <a:ext cx="3739624"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8"/>
            <p:cNvSpPr txBox="1"/>
            <p:nvPr/>
          </p:nvSpPr>
          <p:spPr>
            <a:xfrm>
              <a:off x="168985" y="0"/>
              <a:ext cx="3570639" cy="2870591"/>
            </a:xfrm>
            <a:prstGeom prst="rect">
              <a:avLst/>
            </a:prstGeom>
            <a:noFill/>
            <a:ln>
              <a:noFill/>
            </a:ln>
          </p:spPr>
          <p:txBody>
            <a:bodyPr spcFirstLastPara="1" wrap="square" lIns="110475" tIns="110475" rIns="110475" bIns="110475" anchor="ctr" anchorCtr="0">
              <a:noAutofit/>
            </a:bodyPr>
            <a:lstStyle/>
            <a:p>
              <a:pPr marL="0" marR="0" lvl="0" indent="0" algn="l" rtl="0">
                <a:spcBef>
                  <a:spcPts val="0"/>
                </a:spcBef>
                <a:spcAft>
                  <a:spcPts val="0"/>
                </a:spcAft>
                <a:buClr>
                  <a:schemeClr val="lt1"/>
                </a:buClr>
                <a:buSzPts val="2200"/>
                <a:buFont typeface="Calibri"/>
                <a:buNone/>
              </a:pPr>
              <a:r>
                <a:rPr lang="es-MX" sz="2200" b="1" i="0" u="none" strike="noStrike" cap="none" dirty="0">
                  <a:solidFill>
                    <a:schemeClr val="lt1"/>
                  </a:solidFill>
                  <a:latin typeface="Calibri"/>
                  <a:ea typeface="Calibri"/>
                  <a:cs typeface="Calibri"/>
                  <a:sym typeface="Calibri"/>
                </a:rPr>
                <a:t>REPETICIÓN</a:t>
              </a: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endParaRPr sz="2200" b="0" i="0" u="none" strike="noStrike" cap="none"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omfortaa"/>
                <a:buNone/>
              </a:pPr>
              <a:r>
                <a:rPr lang="es-MX" sz="2200" i="0" u="none" strike="noStrike" cap="none" dirty="0">
                  <a:solidFill>
                    <a:schemeClr val="lt1"/>
                  </a:solidFill>
                  <a:latin typeface="Calibri"/>
                  <a:ea typeface="Calibri"/>
                  <a:cs typeface="Calibri"/>
                  <a:sym typeface="Calibri"/>
                </a:rPr>
                <a:t>Permiten repetir una o varias acciones sobre un conjunto de sentencias.</a:t>
              </a:r>
              <a:endParaRPr sz="2200" i="0" u="none" strike="noStrike" cap="none" dirty="0">
                <a:solidFill>
                  <a:schemeClr val="lt1"/>
                </a:solidFill>
                <a:latin typeface="Calibri"/>
                <a:ea typeface="Calibri"/>
                <a:cs typeface="Calibri"/>
                <a:sym typeface="Calibri"/>
              </a:endParaRPr>
            </a:p>
          </p:txBody>
        </p:sp>
      </p:grpSp>
      <p:pic>
        <p:nvPicPr>
          <p:cNvPr id="225" name="Google Shape;225;p8"/>
          <p:cNvPicPr preferRelativeResize="0"/>
          <p:nvPr/>
        </p:nvPicPr>
        <p:blipFill rotWithShape="1">
          <a:blip r:embed="rId4">
            <a:alphaModFix/>
          </a:blip>
          <a:srcRect/>
          <a:stretch/>
        </p:blipFill>
        <p:spPr>
          <a:xfrm>
            <a:off x="4777517" y="3481061"/>
            <a:ext cx="2401323" cy="1483620"/>
          </a:xfrm>
          <a:prstGeom prst="rect">
            <a:avLst/>
          </a:prstGeom>
          <a:noFill/>
          <a:ln>
            <a:noFill/>
          </a:ln>
        </p:spPr>
      </p:pic>
      <p:pic>
        <p:nvPicPr>
          <p:cNvPr id="226" name="Google Shape;226;p8"/>
          <p:cNvPicPr preferRelativeResize="0"/>
          <p:nvPr/>
        </p:nvPicPr>
        <p:blipFill rotWithShape="1">
          <a:blip r:embed="rId5">
            <a:alphaModFix/>
          </a:blip>
          <a:srcRect/>
          <a:stretch/>
        </p:blipFill>
        <p:spPr>
          <a:xfrm>
            <a:off x="6894071" y="3447846"/>
            <a:ext cx="2395596" cy="1325563"/>
          </a:xfrm>
          <a:prstGeom prst="rect">
            <a:avLst/>
          </a:prstGeom>
          <a:noFill/>
          <a:ln>
            <a:noFill/>
          </a:ln>
        </p:spPr>
      </p:pic>
      <p:pic>
        <p:nvPicPr>
          <p:cNvPr id="227" name="Google Shape;227;p8"/>
          <p:cNvPicPr preferRelativeResize="0"/>
          <p:nvPr/>
        </p:nvPicPr>
        <p:blipFill rotWithShape="1">
          <a:blip r:embed="rId6">
            <a:alphaModFix/>
          </a:blip>
          <a:srcRect/>
          <a:stretch/>
        </p:blipFill>
        <p:spPr>
          <a:xfrm>
            <a:off x="8915735" y="3429000"/>
            <a:ext cx="2349099" cy="13255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3" name="Google Shape;233;p9"/>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4" name="Google Shape;234;p9"/>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2</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Resolución de Problemas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Problema a resolver</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Panorámica</PresentationFormat>
  <Paragraphs>81</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Comfortaa</vt:lpstr>
      <vt:lpstr>Tema de Office</vt:lpstr>
      <vt:lpstr>Programación y Bases de datos</vt:lpstr>
      <vt:lpstr>Presentación de PowerPoint</vt:lpstr>
      <vt:lpstr>Presentación de PowerPoint</vt:lpstr>
      <vt:lpstr>TECNOLOGÍAS Y COMPUTACIÓN</vt:lpstr>
      <vt:lpstr>ALGUNAS DEFINICIONES PARA CONSTRUIR ALGORITMOS</vt:lpstr>
      <vt:lpstr>ALGUNAS DEFINICIONES PARA CONSTRUIR ALGORITMOS</vt:lpstr>
      <vt:lpstr>ALGUNAS DEFINICIONES PARA CONSTRUIR ALGORITMOS</vt:lpstr>
      <vt:lpstr>ALGUNAS DEFINICIONES PARA CONSTRUIR ALGORITMOS</vt:lpstr>
      <vt:lpstr>Presentación de PowerPoint</vt:lpstr>
      <vt:lpstr>CURSO INTERMEDIO SCRATCH</vt:lpstr>
      <vt:lpstr>PRESENTANDO LO APRENDIDO</vt:lpstr>
      <vt:lpstr>Presentación de PowerPoint</vt:lpstr>
      <vt:lpstr>REFLEXIONES  </vt:lpstr>
      <vt:lpstr>REFLEXIONES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y Bases de datos</dc:title>
  <dc:creator>d.silvahidd@gmail.com</dc:creator>
  <cp:lastModifiedBy>Karina Uribe Mansilla</cp:lastModifiedBy>
  <cp:revision>1</cp:revision>
  <dcterms:created xsi:type="dcterms:W3CDTF">2020-08-12T18:32:33Z</dcterms:created>
  <dcterms:modified xsi:type="dcterms:W3CDTF">2021-02-15T16:14:14Z</dcterms:modified>
</cp:coreProperties>
</file>