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4" r:id="rId6"/>
    <p:sldId id="290" r:id="rId7"/>
    <p:sldId id="291" r:id="rId8"/>
    <p:sldId id="292" r:id="rId9"/>
    <p:sldId id="295" r:id="rId10"/>
    <p:sldId id="296" r:id="rId11"/>
    <p:sldId id="297" r:id="rId12"/>
    <p:sldId id="298" r:id="rId13"/>
    <p:sldId id="299" r:id="rId14"/>
    <p:sldId id="264" r:id="rId15"/>
    <p:sldId id="269" r:id="rId16"/>
    <p:sldId id="300" r:id="rId17"/>
    <p:sldId id="301" r:id="rId18"/>
    <p:sldId id="302" r:id="rId19"/>
    <p:sldId id="303" r:id="rId20"/>
    <p:sldId id="304" r:id="rId21"/>
    <p:sldId id="281" r:id="rId22"/>
    <p:sldId id="306" r:id="rId23"/>
    <p:sldId id="305" r:id="rId24"/>
    <p:sldId id="307" r:id="rId25"/>
    <p:sldId id="308" r:id="rId26"/>
    <p:sldId id="309" r:id="rId27"/>
    <p:sldId id="310" r:id="rId28"/>
    <p:sldId id="311" r:id="rId29"/>
    <p:sldId id="312" r:id="rId30"/>
    <p:sldId id="313"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mio Belmar" initials="EB" lastIdx="12" clrIdx="0">
    <p:extLst>
      <p:ext uri="{19B8F6BF-5375-455C-9EA6-DF929625EA0E}">
        <p15:presenceInfo xmlns:p15="http://schemas.microsoft.com/office/powerpoint/2012/main" userId="cd9796ceae01ce3b" providerId="Windows Live"/>
      </p:ext>
    </p:extLst>
  </p:cmAuthor>
  <p:cmAuthor id="2" name="d.silvahidd@gmail.com" initials="d" lastIdx="1" clrIdx="1">
    <p:extLst>
      <p:ext uri="{19B8F6BF-5375-455C-9EA6-DF929625EA0E}">
        <p15:presenceInfo xmlns:p15="http://schemas.microsoft.com/office/powerpoint/2012/main" userId="08768d0e4472d8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54D"/>
    <a:srgbClr val="A7A8AA"/>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12C63-FF96-453D-AE8F-4B16131C5C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1D2167E-65B6-4257-BF20-50465DEE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C9CB69E-8DD8-4081-9E05-A3E69F231275}"/>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A1BB63DB-CB6B-4A80-81F1-8660C5B1A43F}"/>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C5D7E99E-7FE4-4D06-AE91-7B0535146DF9}"/>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5197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46CBE-DB82-4ADD-B153-02C0809E47E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BB29C6-8232-41EA-824D-48EB13A828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FF407F2-9DBA-4B47-9861-B12D62B78AE3}"/>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0FC9DAB7-CF5B-4FA9-8997-D11D236E9F7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7D2C8539-9B0D-4A03-B55A-AA79A64B4E11}"/>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153493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BACB3A-C2AD-4CD4-8A43-BADEB87E71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19D21E-CB09-43EC-8423-F87515891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02E30D-53CE-44D9-A655-8B2300F34B3E}"/>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EF3AE0BC-C44D-42A5-A865-0ACC76EB2EB0}"/>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BB3BB6-12CA-4D48-9278-5B02F3849406}"/>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1862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0818C-AC32-45D9-8EF0-AEEB9262376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0B52A6B-E89F-4494-A8B0-5CF23C4DC0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95638D-CB1A-445D-958F-3F964EECC551}"/>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85D0E86E-C2D2-4FF1-AB54-5D925A35E0F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47F441-B0C6-4646-9C19-C44826EAAF7C}"/>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0596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E5724-2FE3-4C0A-AE34-33EF4629A0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E2C9C82-FF15-4142-981F-1FFDC62A4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24F3AE-ACAA-4AC6-A37B-3525C404A4C7}"/>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E84DB45D-585A-4C53-8C7E-8E2F1994340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9EBA3396-B363-4245-91A1-D7C6D4CD02EA}"/>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07685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124A9-F455-487B-81E5-0A5501ECB3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0775B75-4F04-4977-ACEB-F32DEEC462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430D39F-D435-4067-90D6-597E8864A4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1A6CB5-6C8C-4E11-9E1D-5D2F505D6B20}"/>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6" name="Marcador de pie de página 5">
            <a:extLst>
              <a:ext uri="{FF2B5EF4-FFF2-40B4-BE49-F238E27FC236}">
                <a16:creationId xmlns:a16="http://schemas.microsoft.com/office/drawing/2014/main" id="{9135ABB7-7462-4D2D-AD87-C3C4882BC49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3A4A19ED-234B-4544-A7DF-D79F22B10373}"/>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9644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56785-FDB1-47D0-ACCD-E39F084A9A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70A170B-ADE9-4A98-B498-FF730A4F4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C611E9-2893-471B-8326-69B5F9191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D45512B-C5F1-456D-BB86-CF34C2E09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010A56-4918-4E15-AE16-2A63ACA561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B56F16D-21D3-48FA-9858-EFDEEE0F922E}"/>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8" name="Marcador de pie de página 7">
            <a:extLst>
              <a:ext uri="{FF2B5EF4-FFF2-40B4-BE49-F238E27FC236}">
                <a16:creationId xmlns:a16="http://schemas.microsoft.com/office/drawing/2014/main" id="{195405B5-8177-48A2-ADA4-65B41E64D2AF}"/>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61A50FA2-1BFB-4FEA-BE48-BD50AAB3875B}"/>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1286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385CA-FD83-4115-97A9-880EF63DEE2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2048EAE-EB73-493B-A079-4C931AC69674}"/>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4" name="Marcador de pie de página 3">
            <a:extLst>
              <a:ext uri="{FF2B5EF4-FFF2-40B4-BE49-F238E27FC236}">
                <a16:creationId xmlns:a16="http://schemas.microsoft.com/office/drawing/2014/main" id="{9948868A-D5B5-46FC-AFC3-3305DA748FE5}"/>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332B74A2-794C-4083-8828-1D853B42BEF5}"/>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4718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457559-F99D-4F26-B5B5-842FE87AC020}"/>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3" name="Marcador de pie de página 2">
            <a:extLst>
              <a:ext uri="{FF2B5EF4-FFF2-40B4-BE49-F238E27FC236}">
                <a16:creationId xmlns:a16="http://schemas.microsoft.com/office/drawing/2014/main" id="{82B7C985-E099-40F5-8C8B-868ECE2730F3}"/>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6487EC2A-0F52-448B-890C-F5DA66D8CCFB}"/>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69045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F51A8-69C1-44C9-850E-8571ED4576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BC8FB0-A77D-4D9F-8649-B05589309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507C28-8D56-47CF-B243-C84D9CE4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4C9356-99F6-4E03-ABB5-DBA833EF2283}"/>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6" name="Marcador de pie de página 5">
            <a:extLst>
              <a:ext uri="{FF2B5EF4-FFF2-40B4-BE49-F238E27FC236}">
                <a16:creationId xmlns:a16="http://schemas.microsoft.com/office/drawing/2014/main" id="{66F41696-3163-444E-868F-372A5C52697E}"/>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C66C3844-E79D-43E2-ACBF-8D2E41EF97DF}"/>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4399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B4CBB-6700-4E3E-85CA-A3421F0745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5C90AE7-2A5E-474B-9032-7596B8847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973DB61B-8746-4FF7-B309-DE93C71FA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6F95F-A0D0-485A-B725-97F1A4B33620}"/>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6" name="Marcador de pie de página 5">
            <a:extLst>
              <a:ext uri="{FF2B5EF4-FFF2-40B4-BE49-F238E27FC236}">
                <a16:creationId xmlns:a16="http://schemas.microsoft.com/office/drawing/2014/main" id="{37A4D0D2-E35B-45D3-A025-0C590BE8B59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4923BB0A-EACB-4835-817C-6F49E50CEBBF}"/>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50603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9A0B8F-FF9E-40B7-AD31-F08BE946F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FCD7843-4435-4083-B470-BDE407A0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101C967-DD38-470D-94DC-1568DAF7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F1B1B9C6-4BB8-42A9-88A2-506E5DC47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95244327-7F49-4DE0-BF53-109530E9F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1856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6A8B170-F7FE-4574-BBDD-9811E062866F}"/>
              </a:ext>
            </a:extLst>
          </p:cNvPr>
          <p:cNvSpPr>
            <a:spLocks noChangeAspect="1"/>
          </p:cNvSpPr>
          <p:nvPr/>
        </p:nvSpPr>
        <p:spPr>
          <a:xfrm>
            <a:off x="0" y="328470"/>
            <a:ext cx="6096000"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B5E7E263-56BD-4E4E-9F0C-D577D78BCDF7}"/>
              </a:ext>
            </a:extLst>
          </p:cNvPr>
          <p:cNvSpPr/>
          <p:nvPr/>
        </p:nvSpPr>
        <p:spPr>
          <a:xfrm>
            <a:off x="11709647" y="328469"/>
            <a:ext cx="482353"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8ED11D7D-FFAA-4EBF-A6EF-F627CC9984E5}"/>
              </a:ext>
            </a:extLst>
          </p:cNvPr>
          <p:cNvSpPr>
            <a:spLocks noGrp="1"/>
          </p:cNvSpPr>
          <p:nvPr>
            <p:ph type="ctrTitle"/>
          </p:nvPr>
        </p:nvSpPr>
        <p:spPr>
          <a:xfrm>
            <a:off x="1488488" y="2432485"/>
            <a:ext cx="4441794" cy="2435765"/>
          </a:xfrm>
        </p:spPr>
        <p:txBody>
          <a:bodyPr>
            <a:normAutofit fontScale="90000"/>
          </a:bodyPr>
          <a:lstStyle/>
          <a:p>
            <a:pPr algn="r"/>
            <a:r>
              <a:rPr lang="es-CL" dirty="0">
                <a:solidFill>
                  <a:schemeClr val="bg1"/>
                </a:solidFill>
              </a:rPr>
              <a:t>Selección de parámetros de corte</a:t>
            </a:r>
            <a:endParaRPr lang="es-CL" b="1" dirty="0">
              <a:solidFill>
                <a:schemeClr val="bg1"/>
              </a:solidFill>
            </a:endParaRPr>
          </a:p>
        </p:txBody>
      </p:sp>
      <p:sp>
        <p:nvSpPr>
          <p:cNvPr id="17" name="CuadroTexto 16">
            <a:extLst>
              <a:ext uri="{FF2B5EF4-FFF2-40B4-BE49-F238E27FC236}">
                <a16:creationId xmlns:a16="http://schemas.microsoft.com/office/drawing/2014/main" id="{A5A87A65-E896-4A23-BAC7-F58F78545B08}"/>
              </a:ext>
            </a:extLst>
          </p:cNvPr>
          <p:cNvSpPr txBox="1"/>
          <p:nvPr/>
        </p:nvSpPr>
        <p:spPr>
          <a:xfrm>
            <a:off x="1524000" y="976079"/>
            <a:ext cx="4441794" cy="830997"/>
          </a:xfrm>
          <a:prstGeom prst="rect">
            <a:avLst/>
          </a:prstGeom>
          <a:noFill/>
        </p:spPr>
        <p:txBody>
          <a:bodyPr wrap="square" rtlCol="0">
            <a:spAutoFit/>
          </a:bodyPr>
          <a:lstStyle/>
          <a:p>
            <a:pPr algn="r"/>
            <a:r>
              <a:rPr lang="es-MX" sz="1600" dirty="0">
                <a:solidFill>
                  <a:schemeClr val="bg1"/>
                </a:solidFill>
              </a:rPr>
              <a:t>Especialidad Mecánica Industrial</a:t>
            </a:r>
          </a:p>
          <a:p>
            <a:pPr algn="r"/>
            <a:r>
              <a:rPr lang="es-MX" sz="1600" dirty="0">
                <a:solidFill>
                  <a:schemeClr val="bg1"/>
                </a:solidFill>
              </a:rPr>
              <a:t>Mención Máquinas – Herramientas</a:t>
            </a:r>
          </a:p>
          <a:p>
            <a:pPr algn="r"/>
            <a:r>
              <a:rPr lang="es-MX" sz="1600" dirty="0">
                <a:solidFill>
                  <a:schemeClr val="bg1"/>
                </a:solidFill>
              </a:rPr>
              <a:t>Módulo Fresado de piezas y conjuntos mecánicos</a:t>
            </a:r>
            <a:endParaRPr lang="es-CL" sz="1600" dirty="0">
              <a:solidFill>
                <a:schemeClr val="bg1"/>
              </a:solidFill>
            </a:endParaRPr>
          </a:p>
        </p:txBody>
      </p:sp>
    </p:spTree>
    <p:extLst>
      <p:ext uri="{BB962C8B-B14F-4D97-AF65-F5344CB8AC3E}">
        <p14:creationId xmlns:p14="http://schemas.microsoft.com/office/powerpoint/2010/main" val="53908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1541F9-0EE3-4118-867D-EC3670CA506E}"/>
              </a:ext>
            </a:extLst>
          </p:cNvPr>
          <p:cNvSpPr>
            <a:spLocks noGrp="1"/>
          </p:cNvSpPr>
          <p:nvPr>
            <p:ph type="title"/>
          </p:nvPr>
        </p:nvSpPr>
        <p:spPr>
          <a:xfrm>
            <a:off x="838200" y="365125"/>
            <a:ext cx="10515600" cy="1325563"/>
          </a:xfrm>
        </p:spPr>
        <p:txBody>
          <a:bodyPr/>
          <a:lstStyle/>
          <a:p>
            <a:endParaRPr lang="es-CL" dirty="0"/>
          </a:p>
        </p:txBody>
      </p:sp>
      <p:sp>
        <p:nvSpPr>
          <p:cNvPr id="5" name="Marcador de contenido 2">
            <a:extLst>
              <a:ext uri="{FF2B5EF4-FFF2-40B4-BE49-F238E27FC236}">
                <a16:creationId xmlns:a16="http://schemas.microsoft.com/office/drawing/2014/main" id="{ECD8B199-EF07-4CB0-B516-EC460160945C}"/>
              </a:ext>
            </a:extLst>
          </p:cNvPr>
          <p:cNvSpPr>
            <a:spLocks noGrp="1"/>
          </p:cNvSpPr>
          <p:nvPr>
            <p:ph idx="1"/>
          </p:nvPr>
        </p:nvSpPr>
        <p:spPr>
          <a:xfrm>
            <a:off x="838200" y="1825625"/>
            <a:ext cx="10515600" cy="4351338"/>
          </a:xfrm>
        </p:spPr>
        <p:txBody>
          <a:bodyPr/>
          <a:lstStyle/>
          <a:p>
            <a:endParaRPr lang="es-CL" dirty="0"/>
          </a:p>
        </p:txBody>
      </p:sp>
      <p:pic>
        <p:nvPicPr>
          <p:cNvPr id="6" name="Imagen 5">
            <a:extLst>
              <a:ext uri="{FF2B5EF4-FFF2-40B4-BE49-F238E27FC236}">
                <a16:creationId xmlns:a16="http://schemas.microsoft.com/office/drawing/2014/main" id="{8E87F338-B763-49A3-BB61-2259E227C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5F7F31A6-9A9A-4F21-9462-BBEC4F00ADCE}"/>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a14="http://schemas.microsoft.com/office/drawing/2010/main">
        <mc:Choice Requires="a14">
          <p:sp>
            <p:nvSpPr>
              <p:cNvPr id="8" name="Título 3">
                <a:extLst>
                  <a:ext uri="{FF2B5EF4-FFF2-40B4-BE49-F238E27FC236}">
                    <a16:creationId xmlns:a16="http://schemas.microsoft.com/office/drawing/2014/main" id="{C1FB7D55-463A-4DF2-9D70-0E5410BF4D9D}"/>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AVANCE </a:t>
                </a:r>
                <a:br>
                  <a:rPr lang="es-MX" dirty="0"/>
                </a:br>
                <a:r>
                  <a:rPr lang="es-MX" dirty="0">
                    <a:solidFill>
                      <a:srgbClr val="88354D"/>
                    </a:solidFill>
                  </a:rPr>
                  <a:t>POR DIENTE (</a:t>
                </a:r>
                <a14:m>
                  <m:oMath xmlns:m="http://schemas.openxmlformats.org/officeDocument/2006/math">
                    <m:sSub>
                      <m:sSubPr>
                        <m:ctrlPr>
                          <a:rPr lang="es-MX" i="1" smtClean="0">
                            <a:solidFill>
                              <a:srgbClr val="88354D"/>
                            </a:solidFill>
                            <a:latin typeface="Cambria Math" panose="02040503050406030204" pitchFamily="18" charset="0"/>
                          </a:rPr>
                        </m:ctrlPr>
                      </m:sSubPr>
                      <m:e>
                        <m:r>
                          <a:rPr lang="es-MX" b="0" i="1" smtClean="0">
                            <a:solidFill>
                              <a:srgbClr val="88354D"/>
                            </a:solidFill>
                            <a:latin typeface="Cambria Math" panose="02040503050406030204" pitchFamily="18" charset="0"/>
                          </a:rPr>
                          <m:t>𝑓</m:t>
                        </m:r>
                      </m:e>
                      <m:sub>
                        <m:r>
                          <a:rPr lang="es-MX" b="0" i="1" smtClean="0">
                            <a:solidFill>
                              <a:srgbClr val="88354D"/>
                            </a:solidFill>
                            <a:latin typeface="Cambria Math" panose="02040503050406030204" pitchFamily="18" charset="0"/>
                          </a:rPr>
                          <m:t>𝑧</m:t>
                        </m:r>
                      </m:sub>
                    </m:sSub>
                  </m:oMath>
                </a14:m>
                <a:r>
                  <a:rPr lang="es-MX" dirty="0">
                    <a:solidFill>
                      <a:srgbClr val="88354D"/>
                    </a:solidFill>
                  </a:rPr>
                  <a:t>)</a:t>
                </a:r>
                <a:endParaRPr lang="es-CL" dirty="0">
                  <a:solidFill>
                    <a:srgbClr val="88354D"/>
                  </a:solidFill>
                </a:endParaRPr>
              </a:p>
            </p:txBody>
          </p:sp>
        </mc:Choice>
        <mc:Fallback xmlns="">
          <p:sp>
            <p:nvSpPr>
              <p:cNvPr id="8" name="Título 3">
                <a:extLst>
                  <a:ext uri="{FF2B5EF4-FFF2-40B4-BE49-F238E27FC236}">
                    <a16:creationId xmlns:a16="http://schemas.microsoft.com/office/drawing/2014/main" id="{C1FB7D55-463A-4DF2-9D70-0E5410BF4D9D}"/>
                  </a:ext>
                </a:extLst>
              </p:cNvPr>
              <p:cNvSpPr txBox="1">
                <a:spLocks noRot="1" noChangeAspect="1" noMove="1" noResize="1" noEditPoints="1" noAdjustHandles="1" noChangeArrowheads="1" noChangeShapeType="1" noTextEdit="1"/>
              </p:cNvSpPr>
              <p:nvPr/>
            </p:nvSpPr>
            <p:spPr>
              <a:xfrm>
                <a:off x="296663" y="365125"/>
                <a:ext cx="10515600" cy="1325563"/>
              </a:xfrm>
              <a:prstGeom prst="rect">
                <a:avLst/>
              </a:prstGeom>
              <a:blipFill>
                <a:blip r:embed="rId3"/>
                <a:stretch>
                  <a:fillRect l="-2377" t="-13364" b="-21198"/>
                </a:stretch>
              </a:blipFill>
            </p:spPr>
            <p:txBody>
              <a:bodyPr/>
              <a:lstStyle/>
              <a:p>
                <a:r>
                  <a:rPr lang="es-CL">
                    <a:noFill/>
                  </a:rPr>
                  <a:t> </a:t>
                </a:r>
              </a:p>
            </p:txBody>
          </p:sp>
        </mc:Fallback>
      </mc:AlternateContent>
      <p:sp>
        <p:nvSpPr>
          <p:cNvPr id="9" name="Rectángulo 8">
            <a:extLst>
              <a:ext uri="{FF2B5EF4-FFF2-40B4-BE49-F238E27FC236}">
                <a16:creationId xmlns:a16="http://schemas.microsoft.com/office/drawing/2014/main" id="{AA01347C-2833-42AA-9E56-59B56F1009F8}"/>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Marcador de contenido 7">
            <a:extLst>
              <a:ext uri="{FF2B5EF4-FFF2-40B4-BE49-F238E27FC236}">
                <a16:creationId xmlns:a16="http://schemas.microsoft.com/office/drawing/2014/main" id="{38FED0B3-67CD-45F0-A4B3-AAD5EFD9F305}"/>
              </a:ext>
            </a:extLst>
          </p:cNvPr>
          <p:cNvSpPr txBox="1">
            <a:spLocks/>
          </p:cNvSpPr>
          <p:nvPr/>
        </p:nvSpPr>
        <p:spPr>
          <a:xfrm>
            <a:off x="1358757"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1.</a:t>
            </a:r>
          </a:p>
          <a:p>
            <a:pPr marL="0" indent="0">
              <a:buFont typeface="Arial" panose="020B0604020202020204" pitchFamily="34" charset="0"/>
              <a:buNone/>
            </a:pPr>
            <a:endParaRPr lang="es-CL" sz="2000" dirty="0">
              <a:solidFill>
                <a:schemeClr val="bg1"/>
              </a:solidFill>
            </a:endParaRPr>
          </a:p>
        </p:txBody>
      </p:sp>
      <p:sp>
        <p:nvSpPr>
          <p:cNvPr id="15" name="Marcador de contenido 7">
            <a:extLst>
              <a:ext uri="{FF2B5EF4-FFF2-40B4-BE49-F238E27FC236}">
                <a16:creationId xmlns:a16="http://schemas.microsoft.com/office/drawing/2014/main" id="{E3355D2B-9E71-431C-A9CE-559B135DF7BC}"/>
              </a:ext>
            </a:extLst>
          </p:cNvPr>
          <p:cNvSpPr txBox="1">
            <a:spLocks/>
          </p:cNvSpPr>
          <p:nvPr/>
        </p:nvSpPr>
        <p:spPr>
          <a:xfrm>
            <a:off x="4821100" y="3712157"/>
            <a:ext cx="291544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La velocidad de corte para un acero suave con una velocidad de avance 0.4 corresponde a 32 m/min. Esta velocidad de corte corresponde al acabado, es decir el proceso final. </a:t>
            </a:r>
            <a:endParaRPr lang="es-CL" sz="1800" dirty="0">
              <a:solidFill>
                <a:schemeClr val="bg1"/>
              </a:solidFill>
            </a:endParaRPr>
          </a:p>
        </p:txBody>
      </p:sp>
      <p:sp>
        <p:nvSpPr>
          <p:cNvPr id="16" name="Marcador de contenido 7">
            <a:extLst>
              <a:ext uri="{FF2B5EF4-FFF2-40B4-BE49-F238E27FC236}">
                <a16:creationId xmlns:a16="http://schemas.microsoft.com/office/drawing/2014/main" id="{865FC802-C90D-43B3-A69B-BCD851A30D79}"/>
              </a:ext>
            </a:extLst>
          </p:cNvPr>
          <p:cNvSpPr txBox="1">
            <a:spLocks/>
          </p:cNvSpPr>
          <p:nvPr/>
        </p:nvSpPr>
        <p:spPr>
          <a:xfrm>
            <a:off x="482110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2.</a:t>
            </a:r>
          </a:p>
          <a:p>
            <a:pPr marL="0" indent="0">
              <a:buFont typeface="Arial" panose="020B0604020202020204" pitchFamily="34" charset="0"/>
              <a:buNone/>
            </a:pPr>
            <a:endParaRPr lang="es-CL" sz="2000" dirty="0">
              <a:solidFill>
                <a:schemeClr val="bg1"/>
              </a:solidFill>
            </a:endParaRPr>
          </a:p>
        </p:txBody>
      </p:sp>
      <p:sp>
        <p:nvSpPr>
          <p:cNvPr id="18" name="Marcador de contenido 7">
            <a:extLst>
              <a:ext uri="{FF2B5EF4-FFF2-40B4-BE49-F238E27FC236}">
                <a16:creationId xmlns:a16="http://schemas.microsoft.com/office/drawing/2014/main" id="{256D1D49-8B6A-480D-86F5-71E50ECD80EC}"/>
              </a:ext>
            </a:extLst>
          </p:cNvPr>
          <p:cNvSpPr txBox="1">
            <a:spLocks/>
          </p:cNvSpPr>
          <p:nvPr/>
        </p:nvSpPr>
        <p:spPr>
          <a:xfrm>
            <a:off x="8086210" y="3698487"/>
            <a:ext cx="291905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Para obtener la velocidad de corte de desbaste debes seleccionar la velocidad de corte de acabado desde la </a:t>
            </a:r>
            <a:r>
              <a:rPr lang="es-MX" sz="1800" b="1" i="0" u="none" strike="noStrike" dirty="0">
                <a:solidFill>
                  <a:schemeClr val="bg1"/>
                </a:solidFill>
                <a:effectLst/>
                <a:latin typeface="Calibri" panose="020F0502020204030204" pitchFamily="34" charset="0"/>
              </a:rPr>
              <a:t>Tabla 2 </a:t>
            </a:r>
            <a:r>
              <a:rPr lang="es-MX" sz="1800" b="0" i="0" u="none" strike="noStrike" dirty="0">
                <a:solidFill>
                  <a:schemeClr val="bg1"/>
                </a:solidFill>
                <a:effectLst/>
                <a:latin typeface="Calibri" panose="020F0502020204030204" pitchFamily="34" charset="0"/>
              </a:rPr>
              <a:t>y luego multiplicar ese valor por 0.7, es decir 32*0.7= 22.4 m/min.</a:t>
            </a:r>
            <a:endParaRPr lang="es-CL" sz="1800" dirty="0">
              <a:solidFill>
                <a:schemeClr val="bg1"/>
              </a:solidFill>
            </a:endParaRPr>
          </a:p>
        </p:txBody>
      </p:sp>
      <p:sp>
        <p:nvSpPr>
          <p:cNvPr id="19" name="Marcador de contenido 7">
            <a:extLst>
              <a:ext uri="{FF2B5EF4-FFF2-40B4-BE49-F238E27FC236}">
                <a16:creationId xmlns:a16="http://schemas.microsoft.com/office/drawing/2014/main" id="{CE016423-F3A8-4DC9-86D5-0C520CEDA6F6}"/>
              </a:ext>
            </a:extLst>
          </p:cNvPr>
          <p:cNvSpPr txBox="1">
            <a:spLocks/>
          </p:cNvSpPr>
          <p:nvPr/>
        </p:nvSpPr>
        <p:spPr>
          <a:xfrm>
            <a:off x="808621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3.</a:t>
            </a:r>
          </a:p>
          <a:p>
            <a:pPr marL="0" indent="0">
              <a:buFont typeface="Arial" panose="020B0604020202020204" pitchFamily="34" charset="0"/>
              <a:buNone/>
            </a:pPr>
            <a:endParaRPr lang="es-CL" sz="2000" dirty="0">
              <a:solidFill>
                <a:schemeClr val="bg1"/>
              </a:solidFill>
            </a:endParaRPr>
          </a:p>
        </p:txBody>
      </p:sp>
      <p:sp>
        <p:nvSpPr>
          <p:cNvPr id="20" name="CuadroTexto 19">
            <a:extLst>
              <a:ext uri="{FF2B5EF4-FFF2-40B4-BE49-F238E27FC236}">
                <a16:creationId xmlns:a16="http://schemas.microsoft.com/office/drawing/2014/main" id="{07D4C8DF-C3A3-45DB-B56F-B8B1CD1D0052}"/>
              </a:ext>
            </a:extLst>
          </p:cNvPr>
          <p:cNvSpPr txBox="1"/>
          <p:nvPr/>
        </p:nvSpPr>
        <p:spPr>
          <a:xfrm>
            <a:off x="942215" y="1869619"/>
            <a:ext cx="11163967" cy="1631216"/>
          </a:xfrm>
          <a:prstGeom prst="rect">
            <a:avLst/>
          </a:prstGeom>
          <a:noFill/>
        </p:spPr>
        <p:txBody>
          <a:bodyPr wrap="square" rtlCol="0">
            <a:spAutoFit/>
          </a:bodyPr>
          <a:lstStyle/>
          <a:p>
            <a:pPr marL="0" lvl="0" indent="0" algn="l" rtl="0">
              <a:spcBef>
                <a:spcPts val="1000"/>
              </a:spcBef>
              <a:spcAft>
                <a:spcPts val="0"/>
              </a:spcAft>
              <a:buNone/>
            </a:pPr>
            <a:r>
              <a:rPr lang="es-MX" sz="2500" dirty="0"/>
              <a:t>Corresponde a la distancia que avanza la fresa cada vez que un diente o filo de esta arranca una viruta. Se mide en mm/dientes. Este parámetro se puede extraer de la Tabla 2, seleccionando el material de la pieza y el tipo de fresa a utilizar en el mecanizado.</a:t>
            </a:r>
          </a:p>
        </p:txBody>
      </p:sp>
    </p:spTree>
    <p:extLst>
      <p:ext uri="{BB962C8B-B14F-4D97-AF65-F5344CB8AC3E}">
        <p14:creationId xmlns:p14="http://schemas.microsoft.com/office/powerpoint/2010/main" val="376943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 name="CuadroTexto 1">
            <a:extLst>
              <a:ext uri="{FF2B5EF4-FFF2-40B4-BE49-F238E27FC236}">
                <a16:creationId xmlns:a16="http://schemas.microsoft.com/office/drawing/2014/main" id="{6C908AA1-5543-4361-B3B1-83E407F40E0D}"/>
              </a:ext>
            </a:extLst>
          </p:cNvPr>
          <p:cNvSpPr txBox="1"/>
          <p:nvPr/>
        </p:nvSpPr>
        <p:spPr>
          <a:xfrm>
            <a:off x="3858539" y="431334"/>
            <a:ext cx="4219447"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Tabla 2</a:t>
            </a:r>
            <a:r>
              <a:rPr lang="en-US" b="1" u="none" strike="noStrike" dirty="0">
                <a:solidFill>
                  <a:srgbClr val="88354D"/>
                </a:solidFill>
                <a:effectLst/>
              </a:rPr>
              <a:t>. </a:t>
            </a:r>
            <a:r>
              <a:rPr lang="es-MX" b="1" dirty="0">
                <a:solidFill>
                  <a:srgbClr val="88354D"/>
                </a:solidFill>
              </a:rPr>
              <a:t>Avance por diente</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7" name="Rectangle 3">
            <a:extLst>
              <a:ext uri="{FF2B5EF4-FFF2-40B4-BE49-F238E27FC236}">
                <a16:creationId xmlns:a16="http://schemas.microsoft.com/office/drawing/2014/main" id="{CB6CF805-5805-49B7-B5C7-FCC3DF00913D}"/>
              </a:ext>
            </a:extLst>
          </p:cNvPr>
          <p:cNvSpPr>
            <a:spLocks noChangeArrowheads="1"/>
          </p:cNvSpPr>
          <p:nvPr/>
        </p:nvSpPr>
        <p:spPr bwMode="auto">
          <a:xfrm>
            <a:off x="2184400" y="182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graphicFrame>
        <p:nvGraphicFramePr>
          <p:cNvPr id="11" name="Google Shape;158;ga195d5d63f_0_220">
            <a:extLst>
              <a:ext uri="{FF2B5EF4-FFF2-40B4-BE49-F238E27FC236}">
                <a16:creationId xmlns:a16="http://schemas.microsoft.com/office/drawing/2014/main" id="{875F59D5-A566-4ECD-80A1-297E22FCBA6D}"/>
              </a:ext>
            </a:extLst>
          </p:cNvPr>
          <p:cNvGraphicFramePr/>
          <p:nvPr>
            <p:extLst>
              <p:ext uri="{D42A27DB-BD31-4B8C-83A1-F6EECF244321}">
                <p14:modId xmlns:p14="http://schemas.microsoft.com/office/powerpoint/2010/main" val="365363459"/>
              </p:ext>
            </p:extLst>
          </p:nvPr>
        </p:nvGraphicFramePr>
        <p:xfrm>
          <a:off x="160420" y="1822501"/>
          <a:ext cx="11859945" cy="3478022"/>
        </p:xfrm>
        <a:graphic>
          <a:graphicData uri="http://schemas.openxmlformats.org/drawingml/2006/table">
            <a:tbl>
              <a:tblPr>
                <a:noFill/>
              </a:tblPr>
              <a:tblGrid>
                <a:gridCol w="2384221">
                  <a:extLst>
                    <a:ext uri="{9D8B030D-6E8A-4147-A177-3AD203B41FA5}">
                      <a16:colId xmlns:a16="http://schemas.microsoft.com/office/drawing/2014/main" val="20000"/>
                    </a:ext>
                  </a:extLst>
                </a:gridCol>
                <a:gridCol w="1467196">
                  <a:extLst>
                    <a:ext uri="{9D8B030D-6E8A-4147-A177-3AD203B41FA5}">
                      <a16:colId xmlns:a16="http://schemas.microsoft.com/office/drawing/2014/main" val="20001"/>
                    </a:ext>
                  </a:extLst>
                </a:gridCol>
                <a:gridCol w="1772864">
                  <a:extLst>
                    <a:ext uri="{9D8B030D-6E8A-4147-A177-3AD203B41FA5}">
                      <a16:colId xmlns:a16="http://schemas.microsoft.com/office/drawing/2014/main" val="20002"/>
                    </a:ext>
                  </a:extLst>
                </a:gridCol>
                <a:gridCol w="1589473">
                  <a:extLst>
                    <a:ext uri="{9D8B030D-6E8A-4147-A177-3AD203B41FA5}">
                      <a16:colId xmlns:a16="http://schemas.microsoft.com/office/drawing/2014/main" val="20003"/>
                    </a:ext>
                  </a:extLst>
                </a:gridCol>
                <a:gridCol w="1874785">
                  <a:extLst>
                    <a:ext uri="{9D8B030D-6E8A-4147-A177-3AD203B41FA5}">
                      <a16:colId xmlns:a16="http://schemas.microsoft.com/office/drawing/2014/main" val="20004"/>
                    </a:ext>
                  </a:extLst>
                </a:gridCol>
                <a:gridCol w="2771406">
                  <a:extLst>
                    <a:ext uri="{9D8B030D-6E8A-4147-A177-3AD203B41FA5}">
                      <a16:colId xmlns:a16="http://schemas.microsoft.com/office/drawing/2014/main" val="20005"/>
                    </a:ext>
                  </a:extLst>
                </a:gridCol>
              </a:tblGrid>
              <a:tr h="337676">
                <a:tc rowSpan="3">
                  <a:txBody>
                    <a:bodyPr/>
                    <a:lstStyle/>
                    <a:p>
                      <a:pPr marL="0" lvl="0" indent="0" algn="l" rtl="0">
                        <a:spcBef>
                          <a:spcPts val="0"/>
                        </a:spcBef>
                        <a:spcAft>
                          <a:spcPts val="0"/>
                        </a:spcAft>
                        <a:buNone/>
                      </a:pPr>
                      <a:r>
                        <a:rPr lang="es-CL" sz="1100" b="1" dirty="0"/>
                        <a:t>Material de la pieza</a:t>
                      </a:r>
                      <a:endParaRPr sz="1100" b="1" dirty="0"/>
                    </a:p>
                  </a:txBody>
                  <a:tcPr marL="88900" marR="88900" marT="88900" marB="88900" anchor="ctr"/>
                </a:tc>
                <a:tc gridSpan="5">
                  <a:txBody>
                    <a:bodyPr/>
                    <a:lstStyle/>
                    <a:p>
                      <a:pPr marL="0" lvl="0" indent="0" algn="ctr" rtl="0">
                        <a:spcBef>
                          <a:spcPts val="0"/>
                        </a:spcBef>
                        <a:spcAft>
                          <a:spcPts val="0"/>
                        </a:spcAft>
                        <a:buNone/>
                      </a:pPr>
                      <a:r>
                        <a:rPr lang="es-CL" sz="1100" b="1" dirty="0"/>
                        <a:t>Avance por diente (mm/dientes)</a:t>
                      </a:r>
                      <a:endParaRPr b="1" dirty="0"/>
                    </a:p>
                  </a:txBody>
                  <a:tcPr marL="88900" marR="88900" marT="88900" marB="8890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78141">
                <a:tc vMerge="1">
                  <a:txBody>
                    <a:bodyPr/>
                    <a:lstStyle/>
                    <a:p>
                      <a:endParaRPr lang="es-CL"/>
                    </a:p>
                  </a:txBody>
                  <a:tcPr/>
                </a:tc>
                <a:tc gridSpan="5">
                  <a:txBody>
                    <a:bodyPr/>
                    <a:lstStyle/>
                    <a:p>
                      <a:pPr marL="0" lvl="0" indent="0" algn="ctr" rtl="0">
                        <a:spcBef>
                          <a:spcPts val="0"/>
                        </a:spcBef>
                        <a:spcAft>
                          <a:spcPts val="0"/>
                        </a:spcAft>
                        <a:buNone/>
                      </a:pPr>
                      <a:r>
                        <a:rPr lang="es-CL" sz="1100" b="1" dirty="0"/>
                        <a:t>Tipos de fresas</a:t>
                      </a:r>
                      <a:endParaRPr sz="1000" b="1" dirty="0"/>
                    </a:p>
                  </a:txBody>
                  <a:tcPr marL="12700" marR="12700" marT="12700" marB="0" anchor="ctr">
                    <a:lnB w="12700" cap="flat" cmpd="sng">
                      <a:solidFill>
                        <a:srgbClr val="9E9E9E"/>
                      </a:solidFill>
                      <a:prstDash val="solid"/>
                      <a:round/>
                      <a:headEnd type="none" w="sm" len="sm"/>
                      <a:tailEnd type="none" w="sm" len="sm"/>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1"/>
                  </a:ext>
                </a:extLst>
              </a:tr>
              <a:tr h="176287">
                <a:tc vMerge="1">
                  <a:txBody>
                    <a:bodyPr/>
                    <a:lstStyle/>
                    <a:p>
                      <a:endParaRPr lang="es-CL"/>
                    </a:p>
                  </a:txBody>
                  <a:tcPr/>
                </a:tc>
                <a:tc>
                  <a:txBody>
                    <a:bodyPr/>
                    <a:lstStyle/>
                    <a:p>
                      <a:pPr marL="0" lvl="0" indent="0" algn="ctr" rtl="0">
                        <a:spcBef>
                          <a:spcPts val="0"/>
                        </a:spcBef>
                        <a:spcAft>
                          <a:spcPts val="0"/>
                        </a:spcAft>
                        <a:buNone/>
                      </a:pPr>
                      <a:r>
                        <a:rPr lang="es-CL" sz="1100" b="1" dirty="0"/>
                        <a:t>Fresa cilíndrica</a:t>
                      </a:r>
                      <a:endParaRPr sz="1100" b="1" dirty="0">
                        <a:latin typeface="Calibri"/>
                        <a:ea typeface="Calibri"/>
                        <a:cs typeface="Calibri"/>
                        <a:sym typeface="Calibri"/>
                      </a:endParaRPr>
                    </a:p>
                  </a:txBody>
                  <a:tcPr marL="12700" marR="12700" marT="12700" marB="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s-CL" sz="1100" b="1" dirty="0"/>
                        <a:t>Fresa frontal cilíndrica</a:t>
                      </a:r>
                      <a:endParaRPr sz="1100" b="1" dirty="0">
                        <a:latin typeface="Calibri"/>
                        <a:ea typeface="Calibri"/>
                        <a:cs typeface="Calibri"/>
                        <a:sym typeface="Calibri"/>
                      </a:endParaRPr>
                    </a:p>
                  </a:txBody>
                  <a:tcPr marL="12700" marR="12700" marT="12700" marB="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s-CL" sz="1100" b="1" dirty="0"/>
                        <a:t>Fresa de disco</a:t>
                      </a:r>
                      <a:endParaRPr sz="1100" b="1" dirty="0">
                        <a:latin typeface="Calibri"/>
                        <a:ea typeface="Calibri"/>
                        <a:cs typeface="Calibri"/>
                        <a:sym typeface="Calibri"/>
                      </a:endParaRPr>
                    </a:p>
                  </a:txBody>
                  <a:tcPr marL="12700" marR="12700" marT="12700" marB="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s-CL" sz="1100" b="1" dirty="0"/>
                        <a:t>Fresa de vástago</a:t>
                      </a:r>
                      <a:endParaRPr sz="1100" b="1" dirty="0">
                        <a:latin typeface="Calibri"/>
                        <a:ea typeface="Calibri"/>
                        <a:cs typeface="Calibri"/>
                        <a:sym typeface="Calibri"/>
                      </a:endParaRPr>
                    </a:p>
                  </a:txBody>
                  <a:tcPr marL="12700" marR="12700" marT="12700" marB="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s-CL" sz="1100" b="1" dirty="0"/>
                        <a:t>Plaquitas intercambiables</a:t>
                      </a:r>
                      <a:endParaRPr sz="1100" b="1" dirty="0">
                        <a:latin typeface="Calibri"/>
                        <a:ea typeface="Calibri"/>
                        <a:cs typeface="Calibri"/>
                        <a:sym typeface="Calibri"/>
                      </a:endParaRPr>
                    </a:p>
                  </a:txBody>
                  <a:tcPr marL="12700" marR="12700" marT="12700" marB="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217675">
                <a:tc>
                  <a:txBody>
                    <a:bodyPr/>
                    <a:lstStyle/>
                    <a:p>
                      <a:pPr marL="0" lvl="0" indent="0" algn="l" rtl="0">
                        <a:spcBef>
                          <a:spcPts val="0"/>
                        </a:spcBef>
                        <a:spcAft>
                          <a:spcPts val="0"/>
                        </a:spcAft>
                        <a:buNone/>
                      </a:pPr>
                      <a:r>
                        <a:rPr lang="es-CL" sz="1100" dirty="0"/>
                        <a:t>Fundición  gris GG-15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0.03</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3"/>
                  </a:ext>
                </a:extLst>
              </a:tr>
              <a:tr h="253955">
                <a:tc>
                  <a:txBody>
                    <a:bodyPr/>
                    <a:lstStyle/>
                    <a:p>
                      <a:pPr marL="0" lvl="0" indent="0" algn="l" rtl="0">
                        <a:spcBef>
                          <a:spcPts val="0"/>
                        </a:spcBef>
                        <a:spcAft>
                          <a:spcPts val="0"/>
                        </a:spcAft>
                        <a:buNone/>
                      </a:pPr>
                      <a:r>
                        <a:rPr lang="es-CL" sz="1100" dirty="0"/>
                        <a:t>Fundición  gris GG-25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0.03</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4"/>
                  </a:ext>
                </a:extLst>
              </a:tr>
              <a:tr h="193489">
                <a:tc>
                  <a:txBody>
                    <a:bodyPr/>
                    <a:lstStyle/>
                    <a:p>
                      <a:pPr marL="0" lvl="0" indent="0" algn="l" rtl="0">
                        <a:spcBef>
                          <a:spcPts val="0"/>
                        </a:spcBef>
                        <a:spcAft>
                          <a:spcPts val="0"/>
                        </a:spcAft>
                        <a:buNone/>
                      </a:pPr>
                      <a:r>
                        <a:rPr lang="es-CL" sz="1100" dirty="0"/>
                        <a:t>Fundición maleable GTW-40</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0.03</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5"/>
                  </a:ext>
                </a:extLst>
              </a:tr>
              <a:tr h="205582">
                <a:tc>
                  <a:txBody>
                    <a:bodyPr/>
                    <a:lstStyle/>
                    <a:p>
                      <a:pPr marL="0" lvl="0" indent="0" algn="l" rtl="0">
                        <a:spcBef>
                          <a:spcPts val="0"/>
                        </a:spcBef>
                        <a:spcAft>
                          <a:spcPts val="0"/>
                        </a:spcAft>
                        <a:buNone/>
                      </a:pPr>
                      <a:r>
                        <a:rPr lang="es-CL" sz="1100" dirty="0"/>
                        <a:t>Acero St 50</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0.03</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6"/>
                  </a:ext>
                </a:extLst>
              </a:tr>
              <a:tr h="176287">
                <a:tc>
                  <a:txBody>
                    <a:bodyPr/>
                    <a:lstStyle/>
                    <a:p>
                      <a:pPr marL="0" lvl="0" indent="0" algn="l" rtl="0">
                        <a:spcBef>
                          <a:spcPts val="0"/>
                        </a:spcBef>
                        <a:spcAft>
                          <a:spcPts val="0"/>
                        </a:spcAft>
                        <a:buNone/>
                      </a:pPr>
                      <a:r>
                        <a:rPr lang="es-CL" sz="1100" dirty="0"/>
                        <a:t>Acero St 60</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0.02</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7"/>
                  </a:ext>
                </a:extLst>
              </a:tr>
              <a:tr h="176287">
                <a:tc>
                  <a:txBody>
                    <a:bodyPr/>
                    <a:lstStyle/>
                    <a:p>
                      <a:pPr marL="0" lvl="0" indent="0" algn="l" rtl="0">
                        <a:spcBef>
                          <a:spcPts val="0"/>
                        </a:spcBef>
                        <a:spcAft>
                          <a:spcPts val="0"/>
                        </a:spcAft>
                        <a:buNone/>
                      </a:pPr>
                      <a:r>
                        <a:rPr lang="es-CL" sz="1100" dirty="0"/>
                        <a:t>Acero St 70</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0.02</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8"/>
                  </a:ext>
                </a:extLst>
              </a:tr>
              <a:tr h="176287">
                <a:tc>
                  <a:txBody>
                    <a:bodyPr/>
                    <a:lstStyle/>
                    <a:p>
                      <a:pPr marL="0" lvl="0" indent="0" algn="l" rtl="0">
                        <a:spcBef>
                          <a:spcPts val="0"/>
                        </a:spcBef>
                        <a:spcAft>
                          <a:spcPts val="0"/>
                        </a:spcAft>
                        <a:buNone/>
                      </a:pPr>
                      <a:r>
                        <a:rPr lang="es-CL" sz="1100" dirty="0"/>
                        <a:t>Acero 31 Ni Cro 14</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0.06</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09"/>
                  </a:ext>
                </a:extLst>
              </a:tr>
              <a:tr h="176287">
                <a:tc>
                  <a:txBody>
                    <a:bodyPr/>
                    <a:lstStyle/>
                    <a:p>
                      <a:pPr marL="0" lvl="0" indent="0" algn="l" rtl="0">
                        <a:spcBef>
                          <a:spcPts val="0"/>
                        </a:spcBef>
                        <a:spcAft>
                          <a:spcPts val="0"/>
                        </a:spcAft>
                        <a:buNone/>
                      </a:pPr>
                      <a:r>
                        <a:rPr lang="es-CL" sz="1100" dirty="0"/>
                        <a:t>Acero 35 Ni Cro 18</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0"/>
                  </a:ext>
                </a:extLst>
              </a:tr>
              <a:tr h="176287">
                <a:tc>
                  <a:txBody>
                    <a:bodyPr/>
                    <a:lstStyle/>
                    <a:p>
                      <a:pPr marL="0" lvl="0" indent="0" algn="l" rtl="0">
                        <a:spcBef>
                          <a:spcPts val="0"/>
                        </a:spcBef>
                        <a:spcAft>
                          <a:spcPts val="0"/>
                        </a:spcAft>
                        <a:buNone/>
                      </a:pPr>
                      <a:r>
                        <a:rPr lang="es-CL" sz="1100" dirty="0"/>
                        <a:t>Fund. de acero, GS-45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1"/>
                  </a:ext>
                </a:extLst>
              </a:tr>
              <a:tr h="176287">
                <a:tc>
                  <a:txBody>
                    <a:bodyPr/>
                    <a:lstStyle/>
                    <a:p>
                      <a:pPr marL="0" lvl="0" indent="0" algn="l" rtl="0">
                        <a:spcBef>
                          <a:spcPts val="0"/>
                        </a:spcBef>
                        <a:spcAft>
                          <a:spcPts val="0"/>
                        </a:spcAft>
                        <a:buNone/>
                      </a:pPr>
                      <a:r>
                        <a:rPr lang="es-CL" sz="1100" dirty="0"/>
                        <a:t>Bronce GB 14</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2"/>
                  </a:ext>
                </a:extLst>
              </a:tr>
              <a:tr h="176287">
                <a:tc>
                  <a:txBody>
                    <a:bodyPr/>
                    <a:lstStyle/>
                    <a:p>
                      <a:pPr marL="0" lvl="0" indent="0" algn="l" rtl="0">
                        <a:spcBef>
                          <a:spcPts val="0"/>
                        </a:spcBef>
                        <a:spcAft>
                          <a:spcPts val="0"/>
                        </a:spcAft>
                        <a:buNone/>
                      </a:pPr>
                      <a:r>
                        <a:rPr lang="es-CL" sz="1100" dirty="0"/>
                        <a:t>Latón Ms 60</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0.2</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0.3</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3"/>
                  </a:ext>
                </a:extLst>
              </a:tr>
              <a:tr h="176287">
                <a:tc>
                  <a:txBody>
                    <a:bodyPr/>
                    <a:lstStyle/>
                    <a:p>
                      <a:pPr marL="0" lvl="0" indent="0" algn="l" rtl="0">
                        <a:spcBef>
                          <a:spcPts val="0"/>
                        </a:spcBef>
                        <a:spcAft>
                          <a:spcPts val="0"/>
                        </a:spcAft>
                        <a:buNone/>
                      </a:pPr>
                      <a:r>
                        <a:rPr lang="es-CL" sz="1100" dirty="0"/>
                        <a:t>Aluminio  Al</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4"/>
                  </a:ext>
                </a:extLst>
              </a:tr>
              <a:tr h="176287">
                <a:tc>
                  <a:txBody>
                    <a:bodyPr/>
                    <a:lstStyle/>
                    <a:p>
                      <a:pPr marL="0" lvl="0" indent="0" algn="l" rtl="0">
                        <a:spcBef>
                          <a:spcPts val="0"/>
                        </a:spcBef>
                        <a:spcAft>
                          <a:spcPts val="0"/>
                        </a:spcAft>
                        <a:buNone/>
                      </a:pPr>
                      <a:r>
                        <a:rPr lang="es-CL" sz="1100" dirty="0"/>
                        <a:t>Fundición de Aluminio</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5"/>
                  </a:ext>
                </a:extLst>
              </a:tr>
              <a:tr h="176287">
                <a:tc>
                  <a:txBody>
                    <a:bodyPr/>
                    <a:lstStyle/>
                    <a:p>
                      <a:pPr marL="0" lvl="0" indent="0" algn="l" rtl="0">
                        <a:spcBef>
                          <a:spcPts val="0"/>
                        </a:spcBef>
                        <a:spcAft>
                          <a:spcPts val="0"/>
                        </a:spcAft>
                        <a:buNone/>
                      </a:pPr>
                      <a:r>
                        <a:rPr lang="es-CL" sz="1100" dirty="0"/>
                        <a:t>Materiales sintéticos</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0.07</a:t>
                      </a:r>
                      <a:endParaRPr sz="1100" dirty="0">
                        <a:latin typeface="Calibri"/>
                        <a:ea typeface="Calibri"/>
                        <a:cs typeface="Calibri"/>
                        <a:sym typeface="Calibri"/>
                      </a:endParaRPr>
                    </a:p>
                  </a:txBody>
                  <a:tcPr marL="12700" marR="12700" marT="12700" marB="0" anchor="ctr"/>
                </a:tc>
                <a:tc>
                  <a:txBody>
                    <a:bodyPr/>
                    <a:lstStyle/>
                    <a:p>
                      <a:pPr marL="0" lvl="0" indent="0" algn="r" rtl="0">
                        <a:spcBef>
                          <a:spcPts val="0"/>
                        </a:spcBef>
                        <a:spcAft>
                          <a:spcPts val="0"/>
                        </a:spcAft>
                        <a:buNone/>
                      </a:pPr>
                      <a:r>
                        <a:rPr lang="es-CL" sz="1100" dirty="0"/>
                        <a:t>0.15</a:t>
                      </a:r>
                      <a:endParaRPr sz="1100" dirty="0">
                        <a:latin typeface="Calibri"/>
                        <a:ea typeface="Calibri"/>
                        <a:cs typeface="Calibri"/>
                        <a:sym typeface="Calibri"/>
                      </a:endParaRPr>
                    </a:p>
                  </a:txBody>
                  <a:tcPr marL="12700" marR="12700" marT="12700" marB="0" anchor="ctr"/>
                </a:tc>
                <a:extLst>
                  <a:ext uri="{0D108BD9-81ED-4DB2-BD59-A6C34878D82A}">
                    <a16:rowId xmlns:a16="http://schemas.microsoft.com/office/drawing/2014/main" val="10016"/>
                  </a:ext>
                </a:extLst>
              </a:tr>
            </a:tbl>
          </a:graphicData>
        </a:graphic>
      </p:graphicFrame>
      <p:sp>
        <p:nvSpPr>
          <p:cNvPr id="12" name="Google Shape;160;ga195d5d63f_0_220">
            <a:extLst>
              <a:ext uri="{FF2B5EF4-FFF2-40B4-BE49-F238E27FC236}">
                <a16:creationId xmlns:a16="http://schemas.microsoft.com/office/drawing/2014/main" id="{ED3AD63A-49BB-45BF-9EA9-5AE0580C0B0A}"/>
              </a:ext>
            </a:extLst>
          </p:cNvPr>
          <p:cNvSpPr txBox="1"/>
          <p:nvPr/>
        </p:nvSpPr>
        <p:spPr>
          <a:xfrm>
            <a:off x="1194900" y="5537925"/>
            <a:ext cx="9802200" cy="28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Elaboración propia en base a Heinrich, G., (1984), Alrededor de las MÁQUINAS-HERRAMIENTA, España, Reverté</a:t>
            </a:r>
            <a:r>
              <a:rPr lang="es-CL" sz="1100" dirty="0"/>
              <a:t>.</a:t>
            </a: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81960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1541F9-0EE3-4118-867D-EC3670CA506E}"/>
              </a:ext>
            </a:extLst>
          </p:cNvPr>
          <p:cNvSpPr>
            <a:spLocks noGrp="1"/>
          </p:cNvSpPr>
          <p:nvPr>
            <p:ph type="title"/>
          </p:nvPr>
        </p:nvSpPr>
        <p:spPr>
          <a:xfrm>
            <a:off x="838200" y="365125"/>
            <a:ext cx="10515600" cy="1325563"/>
          </a:xfrm>
        </p:spPr>
        <p:txBody>
          <a:bodyPr/>
          <a:lstStyle/>
          <a:p>
            <a:endParaRPr lang="es-CL" dirty="0"/>
          </a:p>
        </p:txBody>
      </p:sp>
      <p:sp>
        <p:nvSpPr>
          <p:cNvPr id="5" name="Marcador de contenido 2">
            <a:extLst>
              <a:ext uri="{FF2B5EF4-FFF2-40B4-BE49-F238E27FC236}">
                <a16:creationId xmlns:a16="http://schemas.microsoft.com/office/drawing/2014/main" id="{ECD8B199-EF07-4CB0-B516-EC460160945C}"/>
              </a:ext>
            </a:extLst>
          </p:cNvPr>
          <p:cNvSpPr>
            <a:spLocks noGrp="1"/>
          </p:cNvSpPr>
          <p:nvPr>
            <p:ph idx="1"/>
          </p:nvPr>
        </p:nvSpPr>
        <p:spPr>
          <a:xfrm>
            <a:off x="838200" y="1825625"/>
            <a:ext cx="10515600" cy="4351338"/>
          </a:xfrm>
        </p:spPr>
        <p:txBody>
          <a:bodyPr/>
          <a:lstStyle/>
          <a:p>
            <a:endParaRPr lang="es-CL" dirty="0"/>
          </a:p>
        </p:txBody>
      </p:sp>
      <p:pic>
        <p:nvPicPr>
          <p:cNvPr id="6" name="Imagen 5">
            <a:extLst>
              <a:ext uri="{FF2B5EF4-FFF2-40B4-BE49-F238E27FC236}">
                <a16:creationId xmlns:a16="http://schemas.microsoft.com/office/drawing/2014/main" id="{8E87F338-B763-49A3-BB61-2259E227C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5F7F31A6-9A9A-4F21-9462-BBEC4F00ADCE}"/>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Título 3">
            <a:extLst>
              <a:ext uri="{FF2B5EF4-FFF2-40B4-BE49-F238E27FC236}">
                <a16:creationId xmlns:a16="http://schemas.microsoft.com/office/drawing/2014/main" id="{C1FB7D55-463A-4DF2-9D70-0E5410BF4D9D}"/>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NÚMERO</a:t>
            </a:r>
            <a:br>
              <a:rPr lang="es-MX" dirty="0"/>
            </a:br>
            <a:r>
              <a:rPr lang="es-MX" dirty="0">
                <a:solidFill>
                  <a:srgbClr val="88354D"/>
                </a:solidFill>
              </a:rPr>
              <a:t>DE DIENTES (Z)</a:t>
            </a:r>
            <a:endParaRPr lang="es-CL" dirty="0">
              <a:solidFill>
                <a:srgbClr val="88354D"/>
              </a:solidFill>
            </a:endParaRPr>
          </a:p>
        </p:txBody>
      </p:sp>
      <p:sp>
        <p:nvSpPr>
          <p:cNvPr id="9" name="Rectángulo 8">
            <a:extLst>
              <a:ext uri="{FF2B5EF4-FFF2-40B4-BE49-F238E27FC236}">
                <a16:creationId xmlns:a16="http://schemas.microsoft.com/office/drawing/2014/main" id="{AA01347C-2833-42AA-9E56-59B56F1009F8}"/>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Marcador de contenido 7">
            <a:extLst>
              <a:ext uri="{FF2B5EF4-FFF2-40B4-BE49-F238E27FC236}">
                <a16:creationId xmlns:a16="http://schemas.microsoft.com/office/drawing/2014/main" id="{38FED0B3-67CD-45F0-A4B3-AAD5EFD9F305}"/>
              </a:ext>
            </a:extLst>
          </p:cNvPr>
          <p:cNvSpPr txBox="1">
            <a:spLocks/>
          </p:cNvSpPr>
          <p:nvPr/>
        </p:nvSpPr>
        <p:spPr>
          <a:xfrm>
            <a:off x="1358757"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1.</a:t>
            </a:r>
          </a:p>
          <a:p>
            <a:pPr marL="0" indent="0">
              <a:buFont typeface="Arial" panose="020B0604020202020204" pitchFamily="34" charset="0"/>
              <a:buNone/>
            </a:pPr>
            <a:endParaRPr lang="es-CL" sz="2000" dirty="0">
              <a:solidFill>
                <a:schemeClr val="bg1"/>
              </a:solidFill>
            </a:endParaRPr>
          </a:p>
        </p:txBody>
      </p:sp>
      <p:sp>
        <p:nvSpPr>
          <p:cNvPr id="15" name="Marcador de contenido 7">
            <a:extLst>
              <a:ext uri="{FF2B5EF4-FFF2-40B4-BE49-F238E27FC236}">
                <a16:creationId xmlns:a16="http://schemas.microsoft.com/office/drawing/2014/main" id="{E3355D2B-9E71-431C-A9CE-559B135DF7BC}"/>
              </a:ext>
            </a:extLst>
          </p:cNvPr>
          <p:cNvSpPr txBox="1">
            <a:spLocks/>
          </p:cNvSpPr>
          <p:nvPr/>
        </p:nvSpPr>
        <p:spPr>
          <a:xfrm>
            <a:off x="4821100" y="3712157"/>
            <a:ext cx="291544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La velocidad de corte para un acero suave con una velocidad de avance 0.4 corresponde a 32 m/min. Esta velocidad de corte corresponde al acabado, es decir el proceso final. </a:t>
            </a:r>
            <a:endParaRPr lang="es-CL" sz="1800" dirty="0">
              <a:solidFill>
                <a:schemeClr val="bg1"/>
              </a:solidFill>
            </a:endParaRPr>
          </a:p>
        </p:txBody>
      </p:sp>
      <p:sp>
        <p:nvSpPr>
          <p:cNvPr id="16" name="Marcador de contenido 7">
            <a:extLst>
              <a:ext uri="{FF2B5EF4-FFF2-40B4-BE49-F238E27FC236}">
                <a16:creationId xmlns:a16="http://schemas.microsoft.com/office/drawing/2014/main" id="{865FC802-C90D-43B3-A69B-BCD851A30D79}"/>
              </a:ext>
            </a:extLst>
          </p:cNvPr>
          <p:cNvSpPr txBox="1">
            <a:spLocks/>
          </p:cNvSpPr>
          <p:nvPr/>
        </p:nvSpPr>
        <p:spPr>
          <a:xfrm>
            <a:off x="482110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2.</a:t>
            </a:r>
          </a:p>
          <a:p>
            <a:pPr marL="0" indent="0">
              <a:buFont typeface="Arial" panose="020B0604020202020204" pitchFamily="34" charset="0"/>
              <a:buNone/>
            </a:pPr>
            <a:endParaRPr lang="es-CL" sz="2000" dirty="0">
              <a:solidFill>
                <a:schemeClr val="bg1"/>
              </a:solidFill>
            </a:endParaRPr>
          </a:p>
        </p:txBody>
      </p:sp>
      <p:sp>
        <p:nvSpPr>
          <p:cNvPr id="18" name="Marcador de contenido 7">
            <a:extLst>
              <a:ext uri="{FF2B5EF4-FFF2-40B4-BE49-F238E27FC236}">
                <a16:creationId xmlns:a16="http://schemas.microsoft.com/office/drawing/2014/main" id="{256D1D49-8B6A-480D-86F5-71E50ECD80EC}"/>
              </a:ext>
            </a:extLst>
          </p:cNvPr>
          <p:cNvSpPr txBox="1">
            <a:spLocks/>
          </p:cNvSpPr>
          <p:nvPr/>
        </p:nvSpPr>
        <p:spPr>
          <a:xfrm>
            <a:off x="8086210" y="3698487"/>
            <a:ext cx="291905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Para obtener la velocidad de corte de desbaste debes seleccionar la velocidad de corte de acabado desde la </a:t>
            </a:r>
            <a:r>
              <a:rPr lang="es-MX" sz="1800" b="1" i="0" u="none" strike="noStrike" dirty="0">
                <a:solidFill>
                  <a:schemeClr val="bg1"/>
                </a:solidFill>
                <a:effectLst/>
                <a:latin typeface="Calibri" panose="020F0502020204030204" pitchFamily="34" charset="0"/>
              </a:rPr>
              <a:t>Tabla 2 </a:t>
            </a:r>
            <a:r>
              <a:rPr lang="es-MX" sz="1800" b="0" i="0" u="none" strike="noStrike" dirty="0">
                <a:solidFill>
                  <a:schemeClr val="bg1"/>
                </a:solidFill>
                <a:effectLst/>
                <a:latin typeface="Calibri" panose="020F0502020204030204" pitchFamily="34" charset="0"/>
              </a:rPr>
              <a:t>y luego multiplicar ese valor por 0.7, es decir 32*0.7= 22.4 m/min.</a:t>
            </a:r>
            <a:endParaRPr lang="es-CL" sz="1800" dirty="0">
              <a:solidFill>
                <a:schemeClr val="bg1"/>
              </a:solidFill>
            </a:endParaRPr>
          </a:p>
        </p:txBody>
      </p:sp>
      <p:sp>
        <p:nvSpPr>
          <p:cNvPr id="19" name="Marcador de contenido 7">
            <a:extLst>
              <a:ext uri="{FF2B5EF4-FFF2-40B4-BE49-F238E27FC236}">
                <a16:creationId xmlns:a16="http://schemas.microsoft.com/office/drawing/2014/main" id="{CE016423-F3A8-4DC9-86D5-0C520CEDA6F6}"/>
              </a:ext>
            </a:extLst>
          </p:cNvPr>
          <p:cNvSpPr txBox="1">
            <a:spLocks/>
          </p:cNvSpPr>
          <p:nvPr/>
        </p:nvSpPr>
        <p:spPr>
          <a:xfrm>
            <a:off x="808621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3.</a:t>
            </a:r>
          </a:p>
          <a:p>
            <a:pPr marL="0" indent="0">
              <a:buFont typeface="Arial" panose="020B0604020202020204" pitchFamily="34" charset="0"/>
              <a:buNone/>
            </a:pPr>
            <a:endParaRPr lang="es-CL" sz="2000" dirty="0">
              <a:solidFill>
                <a:schemeClr val="bg1"/>
              </a:solidFill>
            </a:endParaRPr>
          </a:p>
        </p:txBody>
      </p:sp>
      <p:sp>
        <p:nvSpPr>
          <p:cNvPr id="20" name="CuadroTexto 19">
            <a:extLst>
              <a:ext uri="{FF2B5EF4-FFF2-40B4-BE49-F238E27FC236}">
                <a16:creationId xmlns:a16="http://schemas.microsoft.com/office/drawing/2014/main" id="{07D4C8DF-C3A3-45DB-B56F-B8B1CD1D0052}"/>
              </a:ext>
            </a:extLst>
          </p:cNvPr>
          <p:cNvSpPr txBox="1"/>
          <p:nvPr/>
        </p:nvSpPr>
        <p:spPr>
          <a:xfrm>
            <a:off x="942216" y="1869619"/>
            <a:ext cx="10063046" cy="1631216"/>
          </a:xfrm>
          <a:prstGeom prst="rect">
            <a:avLst/>
          </a:prstGeom>
          <a:noFill/>
        </p:spPr>
        <p:txBody>
          <a:bodyPr wrap="square" rtlCol="0">
            <a:spAutoFit/>
          </a:bodyPr>
          <a:lstStyle/>
          <a:p>
            <a:pPr marL="0" lvl="0" indent="0" algn="l" rtl="0">
              <a:spcBef>
                <a:spcPts val="1000"/>
              </a:spcBef>
              <a:spcAft>
                <a:spcPts val="0"/>
              </a:spcAft>
              <a:buNone/>
            </a:pPr>
            <a:r>
              <a:rPr lang="es-MX" sz="2500" dirty="0"/>
              <a:t>Se refiere a la cantidad de dientes presentes en la fresa (herramienta). En general, los materiales blandos poseen un menor número de dientes. Esta característica permite evacuar de forma correcta la viruta generada durante el mecanizado.</a:t>
            </a:r>
          </a:p>
        </p:txBody>
      </p:sp>
    </p:spTree>
    <p:extLst>
      <p:ext uri="{BB962C8B-B14F-4D97-AF65-F5344CB8AC3E}">
        <p14:creationId xmlns:p14="http://schemas.microsoft.com/office/powerpoint/2010/main" val="102776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1541F9-0EE3-4118-867D-EC3670CA506E}"/>
              </a:ext>
            </a:extLst>
          </p:cNvPr>
          <p:cNvSpPr>
            <a:spLocks noGrp="1"/>
          </p:cNvSpPr>
          <p:nvPr>
            <p:ph type="title"/>
          </p:nvPr>
        </p:nvSpPr>
        <p:spPr>
          <a:xfrm>
            <a:off x="838200" y="365125"/>
            <a:ext cx="10515600" cy="1325563"/>
          </a:xfrm>
        </p:spPr>
        <p:txBody>
          <a:bodyPr/>
          <a:lstStyle/>
          <a:p>
            <a:endParaRPr lang="es-CL" dirty="0"/>
          </a:p>
        </p:txBody>
      </p:sp>
      <p:sp>
        <p:nvSpPr>
          <p:cNvPr id="5" name="Marcador de contenido 2">
            <a:extLst>
              <a:ext uri="{FF2B5EF4-FFF2-40B4-BE49-F238E27FC236}">
                <a16:creationId xmlns:a16="http://schemas.microsoft.com/office/drawing/2014/main" id="{ECD8B199-EF07-4CB0-B516-EC460160945C}"/>
              </a:ext>
            </a:extLst>
          </p:cNvPr>
          <p:cNvSpPr>
            <a:spLocks noGrp="1"/>
          </p:cNvSpPr>
          <p:nvPr>
            <p:ph idx="1"/>
          </p:nvPr>
        </p:nvSpPr>
        <p:spPr>
          <a:xfrm>
            <a:off x="838200" y="1825625"/>
            <a:ext cx="10515600" cy="4351338"/>
          </a:xfrm>
        </p:spPr>
        <p:txBody>
          <a:bodyPr/>
          <a:lstStyle/>
          <a:p>
            <a:endParaRPr lang="es-CL" dirty="0"/>
          </a:p>
        </p:txBody>
      </p:sp>
      <p:pic>
        <p:nvPicPr>
          <p:cNvPr id="6" name="Imagen 5">
            <a:extLst>
              <a:ext uri="{FF2B5EF4-FFF2-40B4-BE49-F238E27FC236}">
                <a16:creationId xmlns:a16="http://schemas.microsoft.com/office/drawing/2014/main" id="{8E87F338-B763-49A3-BB61-2259E227C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5F7F31A6-9A9A-4F21-9462-BBEC4F00ADCE}"/>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a14="http://schemas.microsoft.com/office/drawing/2010/main">
        <mc:Choice Requires="a14">
          <p:sp>
            <p:nvSpPr>
              <p:cNvPr id="8" name="Título 3">
                <a:extLst>
                  <a:ext uri="{FF2B5EF4-FFF2-40B4-BE49-F238E27FC236}">
                    <a16:creationId xmlns:a16="http://schemas.microsoft.com/office/drawing/2014/main" id="{C1FB7D55-463A-4DF2-9D70-0E5410BF4D9D}"/>
                  </a:ext>
                </a:extLst>
              </p:cNvPr>
              <p:cNvSpPr txBox="1">
                <a:spLocks/>
              </p:cNvSpPr>
              <p:nvPr/>
            </p:nvSpPr>
            <p:spPr>
              <a:xfrm>
                <a:off x="296663"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PROFUNDIDAD </a:t>
                </a:r>
                <a:br>
                  <a:rPr lang="es-MX" dirty="0"/>
                </a:br>
                <a:r>
                  <a:rPr lang="es-MX" dirty="0">
                    <a:solidFill>
                      <a:srgbClr val="88354D"/>
                    </a:solidFill>
                  </a:rPr>
                  <a:t>DE CORTE (</a:t>
                </a:r>
                <a14:m>
                  <m:oMath xmlns:m="http://schemas.openxmlformats.org/officeDocument/2006/math">
                    <m:sSub>
                      <m:sSubPr>
                        <m:ctrlPr>
                          <a:rPr lang="es-MX" i="1" smtClean="0">
                            <a:solidFill>
                              <a:srgbClr val="88354D"/>
                            </a:solidFill>
                            <a:latin typeface="Cambria Math" panose="02040503050406030204" pitchFamily="18" charset="0"/>
                          </a:rPr>
                        </m:ctrlPr>
                      </m:sSubPr>
                      <m:e>
                        <m:r>
                          <a:rPr lang="es-MX" b="0" i="1" smtClean="0">
                            <a:solidFill>
                              <a:srgbClr val="88354D"/>
                            </a:solidFill>
                            <a:latin typeface="Cambria Math" panose="02040503050406030204" pitchFamily="18" charset="0"/>
                          </a:rPr>
                          <m:t>𝑎</m:t>
                        </m:r>
                      </m:e>
                      <m:sub>
                        <m:r>
                          <a:rPr lang="es-MX" b="0" i="1" smtClean="0">
                            <a:solidFill>
                              <a:srgbClr val="88354D"/>
                            </a:solidFill>
                            <a:latin typeface="Cambria Math" panose="02040503050406030204" pitchFamily="18" charset="0"/>
                          </a:rPr>
                          <m:t>𝑝</m:t>
                        </m:r>
                      </m:sub>
                    </m:sSub>
                  </m:oMath>
                </a14:m>
                <a:r>
                  <a:rPr lang="es-MX" dirty="0">
                    <a:solidFill>
                      <a:srgbClr val="88354D"/>
                    </a:solidFill>
                  </a:rPr>
                  <a:t>)</a:t>
                </a:r>
                <a:endParaRPr lang="es-CL" dirty="0">
                  <a:solidFill>
                    <a:srgbClr val="88354D"/>
                  </a:solidFill>
                </a:endParaRPr>
              </a:p>
            </p:txBody>
          </p:sp>
        </mc:Choice>
        <mc:Fallback xmlns="">
          <p:sp>
            <p:nvSpPr>
              <p:cNvPr id="8" name="Título 3">
                <a:extLst>
                  <a:ext uri="{FF2B5EF4-FFF2-40B4-BE49-F238E27FC236}">
                    <a16:creationId xmlns:a16="http://schemas.microsoft.com/office/drawing/2014/main" id="{C1FB7D55-463A-4DF2-9D70-0E5410BF4D9D}"/>
                  </a:ext>
                </a:extLst>
              </p:cNvPr>
              <p:cNvSpPr txBox="1">
                <a:spLocks noRot="1" noChangeAspect="1" noMove="1" noResize="1" noEditPoints="1" noAdjustHandles="1" noChangeArrowheads="1" noChangeShapeType="1" noTextEdit="1"/>
              </p:cNvSpPr>
              <p:nvPr/>
            </p:nvSpPr>
            <p:spPr>
              <a:xfrm>
                <a:off x="296663" y="365125"/>
                <a:ext cx="10515600" cy="1325563"/>
              </a:xfrm>
              <a:prstGeom prst="rect">
                <a:avLst/>
              </a:prstGeom>
              <a:blipFill>
                <a:blip r:embed="rId3"/>
                <a:stretch>
                  <a:fillRect l="-2377" t="-15668" b="-15668"/>
                </a:stretch>
              </a:blipFill>
            </p:spPr>
            <p:txBody>
              <a:bodyPr/>
              <a:lstStyle/>
              <a:p>
                <a:r>
                  <a:rPr lang="es-CL">
                    <a:noFill/>
                  </a:rPr>
                  <a:t> </a:t>
                </a:r>
              </a:p>
            </p:txBody>
          </p:sp>
        </mc:Fallback>
      </mc:AlternateContent>
      <p:sp>
        <p:nvSpPr>
          <p:cNvPr id="9" name="Rectángulo 8">
            <a:extLst>
              <a:ext uri="{FF2B5EF4-FFF2-40B4-BE49-F238E27FC236}">
                <a16:creationId xmlns:a16="http://schemas.microsoft.com/office/drawing/2014/main" id="{AA01347C-2833-42AA-9E56-59B56F1009F8}"/>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Marcador de contenido 7">
            <a:extLst>
              <a:ext uri="{FF2B5EF4-FFF2-40B4-BE49-F238E27FC236}">
                <a16:creationId xmlns:a16="http://schemas.microsoft.com/office/drawing/2014/main" id="{38FED0B3-67CD-45F0-A4B3-AAD5EFD9F305}"/>
              </a:ext>
            </a:extLst>
          </p:cNvPr>
          <p:cNvSpPr txBox="1">
            <a:spLocks/>
          </p:cNvSpPr>
          <p:nvPr/>
        </p:nvSpPr>
        <p:spPr>
          <a:xfrm>
            <a:off x="1358757"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1.</a:t>
            </a:r>
          </a:p>
          <a:p>
            <a:pPr marL="0" indent="0">
              <a:buFont typeface="Arial" panose="020B0604020202020204" pitchFamily="34" charset="0"/>
              <a:buNone/>
            </a:pPr>
            <a:endParaRPr lang="es-CL" sz="2000" dirty="0">
              <a:solidFill>
                <a:schemeClr val="bg1"/>
              </a:solidFill>
            </a:endParaRPr>
          </a:p>
        </p:txBody>
      </p:sp>
      <p:sp>
        <p:nvSpPr>
          <p:cNvPr id="15" name="Marcador de contenido 7">
            <a:extLst>
              <a:ext uri="{FF2B5EF4-FFF2-40B4-BE49-F238E27FC236}">
                <a16:creationId xmlns:a16="http://schemas.microsoft.com/office/drawing/2014/main" id="{E3355D2B-9E71-431C-A9CE-559B135DF7BC}"/>
              </a:ext>
            </a:extLst>
          </p:cNvPr>
          <p:cNvSpPr txBox="1">
            <a:spLocks/>
          </p:cNvSpPr>
          <p:nvPr/>
        </p:nvSpPr>
        <p:spPr>
          <a:xfrm>
            <a:off x="4821100" y="3712157"/>
            <a:ext cx="291544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La velocidad de corte para un acero suave con una velocidad de avance 0.4 corresponde a 32 m/min. Esta velocidad de corte corresponde al acabado, es decir el proceso final. </a:t>
            </a:r>
            <a:endParaRPr lang="es-CL" sz="1800" dirty="0">
              <a:solidFill>
                <a:schemeClr val="bg1"/>
              </a:solidFill>
            </a:endParaRPr>
          </a:p>
        </p:txBody>
      </p:sp>
      <p:sp>
        <p:nvSpPr>
          <p:cNvPr id="16" name="Marcador de contenido 7">
            <a:extLst>
              <a:ext uri="{FF2B5EF4-FFF2-40B4-BE49-F238E27FC236}">
                <a16:creationId xmlns:a16="http://schemas.microsoft.com/office/drawing/2014/main" id="{865FC802-C90D-43B3-A69B-BCD851A30D79}"/>
              </a:ext>
            </a:extLst>
          </p:cNvPr>
          <p:cNvSpPr txBox="1">
            <a:spLocks/>
          </p:cNvSpPr>
          <p:nvPr/>
        </p:nvSpPr>
        <p:spPr>
          <a:xfrm>
            <a:off x="482110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2.</a:t>
            </a:r>
          </a:p>
          <a:p>
            <a:pPr marL="0" indent="0">
              <a:buFont typeface="Arial" panose="020B0604020202020204" pitchFamily="34" charset="0"/>
              <a:buNone/>
            </a:pPr>
            <a:endParaRPr lang="es-CL" sz="2000" dirty="0">
              <a:solidFill>
                <a:schemeClr val="bg1"/>
              </a:solidFill>
            </a:endParaRPr>
          </a:p>
        </p:txBody>
      </p:sp>
      <p:sp>
        <p:nvSpPr>
          <p:cNvPr id="18" name="Marcador de contenido 7">
            <a:extLst>
              <a:ext uri="{FF2B5EF4-FFF2-40B4-BE49-F238E27FC236}">
                <a16:creationId xmlns:a16="http://schemas.microsoft.com/office/drawing/2014/main" id="{256D1D49-8B6A-480D-86F5-71E50ECD80EC}"/>
              </a:ext>
            </a:extLst>
          </p:cNvPr>
          <p:cNvSpPr txBox="1">
            <a:spLocks/>
          </p:cNvSpPr>
          <p:nvPr/>
        </p:nvSpPr>
        <p:spPr>
          <a:xfrm>
            <a:off x="8086210" y="3698487"/>
            <a:ext cx="291905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Para obtener la velocidad de corte de desbaste debes seleccionar la velocidad de corte de acabado desde la </a:t>
            </a:r>
            <a:r>
              <a:rPr lang="es-MX" sz="1800" b="1" i="0" u="none" strike="noStrike" dirty="0">
                <a:solidFill>
                  <a:schemeClr val="bg1"/>
                </a:solidFill>
                <a:effectLst/>
                <a:latin typeface="Calibri" panose="020F0502020204030204" pitchFamily="34" charset="0"/>
              </a:rPr>
              <a:t>Tabla 2 </a:t>
            </a:r>
            <a:r>
              <a:rPr lang="es-MX" sz="1800" b="0" i="0" u="none" strike="noStrike" dirty="0">
                <a:solidFill>
                  <a:schemeClr val="bg1"/>
                </a:solidFill>
                <a:effectLst/>
                <a:latin typeface="Calibri" panose="020F0502020204030204" pitchFamily="34" charset="0"/>
              </a:rPr>
              <a:t>y luego multiplicar ese valor por 0.7, es decir 32*0.7= 22.4 m/min.</a:t>
            </a:r>
            <a:endParaRPr lang="es-CL" sz="1800" dirty="0">
              <a:solidFill>
                <a:schemeClr val="bg1"/>
              </a:solidFill>
            </a:endParaRPr>
          </a:p>
        </p:txBody>
      </p:sp>
      <p:sp>
        <p:nvSpPr>
          <p:cNvPr id="19" name="Marcador de contenido 7">
            <a:extLst>
              <a:ext uri="{FF2B5EF4-FFF2-40B4-BE49-F238E27FC236}">
                <a16:creationId xmlns:a16="http://schemas.microsoft.com/office/drawing/2014/main" id="{CE016423-F3A8-4DC9-86D5-0C520CEDA6F6}"/>
              </a:ext>
            </a:extLst>
          </p:cNvPr>
          <p:cNvSpPr txBox="1">
            <a:spLocks/>
          </p:cNvSpPr>
          <p:nvPr/>
        </p:nvSpPr>
        <p:spPr>
          <a:xfrm>
            <a:off x="808621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3.</a:t>
            </a:r>
          </a:p>
          <a:p>
            <a:pPr marL="0" indent="0">
              <a:buFont typeface="Arial" panose="020B0604020202020204" pitchFamily="34" charset="0"/>
              <a:buNone/>
            </a:pPr>
            <a:endParaRPr lang="es-CL" sz="2000" dirty="0">
              <a:solidFill>
                <a:schemeClr val="bg1"/>
              </a:solidFill>
            </a:endParaRPr>
          </a:p>
        </p:txBody>
      </p:sp>
      <p:sp>
        <p:nvSpPr>
          <p:cNvPr id="20" name="CuadroTexto 19">
            <a:extLst>
              <a:ext uri="{FF2B5EF4-FFF2-40B4-BE49-F238E27FC236}">
                <a16:creationId xmlns:a16="http://schemas.microsoft.com/office/drawing/2014/main" id="{07D4C8DF-C3A3-45DB-B56F-B8B1CD1D0052}"/>
              </a:ext>
            </a:extLst>
          </p:cNvPr>
          <p:cNvSpPr txBox="1"/>
          <p:nvPr/>
        </p:nvSpPr>
        <p:spPr>
          <a:xfrm>
            <a:off x="942215" y="1693870"/>
            <a:ext cx="11163967" cy="1631216"/>
          </a:xfrm>
          <a:prstGeom prst="rect">
            <a:avLst/>
          </a:prstGeom>
          <a:noFill/>
        </p:spPr>
        <p:txBody>
          <a:bodyPr wrap="square" rtlCol="0">
            <a:spAutoFit/>
          </a:bodyPr>
          <a:lstStyle/>
          <a:p>
            <a:pPr marL="0" lvl="0" indent="0" algn="l" rtl="0">
              <a:spcBef>
                <a:spcPts val="1000"/>
              </a:spcBef>
              <a:spcAft>
                <a:spcPts val="0"/>
              </a:spcAft>
              <a:buNone/>
            </a:pPr>
            <a:r>
              <a:rPr lang="es-MX" sz="2500" dirty="0"/>
              <a:t>Corresponde a la profundidad que penetra la herramienta en la pieza. Para las operaciones de desbaste se utilizan mecanizados con mayores profundidades de corte. Por el contrario, para las operaciones de acabado, se utiliza una menor profundidad de corte.</a:t>
            </a:r>
          </a:p>
        </p:txBody>
      </p:sp>
      <p:sp>
        <p:nvSpPr>
          <p:cNvPr id="14" name="CuadroTexto 13">
            <a:extLst>
              <a:ext uri="{FF2B5EF4-FFF2-40B4-BE49-F238E27FC236}">
                <a16:creationId xmlns:a16="http://schemas.microsoft.com/office/drawing/2014/main" id="{E60D0C7D-DEE9-4BEC-B2EA-69DB4074A9E1}"/>
              </a:ext>
            </a:extLst>
          </p:cNvPr>
          <p:cNvSpPr txBox="1"/>
          <p:nvPr/>
        </p:nvSpPr>
        <p:spPr>
          <a:xfrm>
            <a:off x="2835435" y="3170893"/>
            <a:ext cx="7429914" cy="36933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s-MX" b="1" dirty="0">
                <a:solidFill>
                  <a:srgbClr val="88354D"/>
                </a:solidFill>
              </a:rPr>
              <a:t>Figura 3. Profundidad de corte en un fresado universal</a:t>
            </a:r>
          </a:p>
        </p:txBody>
      </p:sp>
      <p:pic>
        <p:nvPicPr>
          <p:cNvPr id="17" name="Google Shape;173;ga195d5d63f_0_243">
            <a:extLst>
              <a:ext uri="{FF2B5EF4-FFF2-40B4-BE49-F238E27FC236}">
                <a16:creationId xmlns:a16="http://schemas.microsoft.com/office/drawing/2014/main" id="{00398D60-C249-41D8-AEDF-618D2BA293BB}"/>
              </a:ext>
            </a:extLst>
          </p:cNvPr>
          <p:cNvPicPr preferRelativeResize="0"/>
          <p:nvPr/>
        </p:nvPicPr>
        <p:blipFill>
          <a:blip r:embed="rId4">
            <a:alphaModFix/>
          </a:blip>
          <a:stretch>
            <a:fillRect/>
          </a:stretch>
        </p:blipFill>
        <p:spPr>
          <a:xfrm>
            <a:off x="3908587" y="3495582"/>
            <a:ext cx="4374825" cy="3021900"/>
          </a:xfrm>
          <a:prstGeom prst="rect">
            <a:avLst/>
          </a:prstGeom>
          <a:noFill/>
          <a:ln>
            <a:noFill/>
          </a:ln>
        </p:spPr>
      </p:pic>
      <p:sp>
        <p:nvSpPr>
          <p:cNvPr id="21" name="Google Shape;175;ga195d5d63f_0_243">
            <a:extLst>
              <a:ext uri="{FF2B5EF4-FFF2-40B4-BE49-F238E27FC236}">
                <a16:creationId xmlns:a16="http://schemas.microsoft.com/office/drawing/2014/main" id="{DF0BAAAC-AA51-4DDB-AAD4-ABA4AA7CB335}"/>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Elaboración propia.</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24602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N°2</a:t>
            </a:r>
            <a:br>
              <a:rPr lang="es-MX" dirty="0"/>
            </a:br>
            <a:r>
              <a:rPr lang="es-MX" dirty="0">
                <a:solidFill>
                  <a:srgbClr val="88354D"/>
                </a:solidFill>
              </a:rPr>
              <a:t>HERRAMIENTAS DE CORTE (FRESAS)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CuadroTexto 10">
            <a:extLst>
              <a:ext uri="{FF2B5EF4-FFF2-40B4-BE49-F238E27FC236}">
                <a16:creationId xmlns:a16="http://schemas.microsoft.com/office/drawing/2014/main" id="{C34C25DD-CC35-434E-AEE7-09A89B187F79}"/>
              </a:ext>
            </a:extLst>
          </p:cNvPr>
          <p:cNvSpPr txBox="1"/>
          <p:nvPr/>
        </p:nvSpPr>
        <p:spPr>
          <a:xfrm>
            <a:off x="6352675" y="1973178"/>
            <a:ext cx="5293894" cy="3641559"/>
          </a:xfrm>
          <a:prstGeom prst="rect">
            <a:avLst/>
          </a:prstGeom>
          <a:solidFill>
            <a:srgbClr val="A7A8AA"/>
          </a:solidFill>
        </p:spPr>
        <p:txBody>
          <a:bodyPr wrap="square" rtlCol="0">
            <a:spAutoFit/>
          </a:bodyPr>
          <a:lstStyle/>
          <a:p>
            <a:endParaRPr lang="es-CL" dirty="0"/>
          </a:p>
        </p:txBody>
      </p:sp>
      <p:pic>
        <p:nvPicPr>
          <p:cNvPr id="12" name="Google Shape;183;ga195d5d63f_0_229">
            <a:extLst>
              <a:ext uri="{FF2B5EF4-FFF2-40B4-BE49-F238E27FC236}">
                <a16:creationId xmlns:a16="http://schemas.microsoft.com/office/drawing/2014/main" id="{71EB27B2-2B40-4305-A65A-42D5672AF577}"/>
              </a:ext>
            </a:extLst>
          </p:cNvPr>
          <p:cNvPicPr preferRelativeResize="0"/>
          <p:nvPr/>
        </p:nvPicPr>
        <p:blipFill>
          <a:blip r:embed="rId2">
            <a:alphaModFix/>
          </a:blip>
          <a:stretch>
            <a:fillRect/>
          </a:stretch>
        </p:blipFill>
        <p:spPr>
          <a:xfrm>
            <a:off x="6871819" y="2418660"/>
            <a:ext cx="4054642" cy="2743200"/>
          </a:xfrm>
          <a:prstGeom prst="rect">
            <a:avLst/>
          </a:prstGeom>
          <a:noFill/>
          <a:ln>
            <a:noFill/>
          </a:ln>
        </p:spPr>
      </p:pic>
      <p:sp>
        <p:nvSpPr>
          <p:cNvPr id="13" name="Google Shape;182;ga195d5d63f_0_229">
            <a:extLst>
              <a:ext uri="{FF2B5EF4-FFF2-40B4-BE49-F238E27FC236}">
                <a16:creationId xmlns:a16="http://schemas.microsoft.com/office/drawing/2014/main" id="{7E8F18FF-B2DE-4B8C-9827-46ED37283480}"/>
              </a:ext>
            </a:extLst>
          </p:cNvPr>
          <p:cNvSpPr txBox="1"/>
          <p:nvPr/>
        </p:nvSpPr>
        <p:spPr>
          <a:xfrm>
            <a:off x="4122820" y="5897227"/>
            <a:ext cx="8459018" cy="37523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CL" sz="1000" b="1" dirty="0">
                <a:solidFill>
                  <a:schemeClr val="dk1"/>
                </a:solidFill>
              </a:rPr>
              <a:t>Fuente:</a:t>
            </a:r>
            <a:r>
              <a:rPr lang="es-CL" sz="1000" dirty="0">
                <a:solidFill>
                  <a:schemeClr val="dk1"/>
                </a:solidFill>
              </a:rPr>
              <a:t> Elaboración propia en base a Larburu, N., (1989), Máquinas Prontuario. Técnicas, Máquinas, Herramientas, España, Paraninfo.</a:t>
            </a:r>
            <a:endParaRPr sz="1000" dirty="0">
              <a:solidFill>
                <a:schemeClr val="dk1"/>
              </a:solidFill>
            </a:endParaRPr>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l" rtl="0">
              <a:lnSpc>
                <a:spcPct val="100000"/>
              </a:lnSpc>
              <a:spcBef>
                <a:spcPts val="0"/>
              </a:spcBef>
              <a:spcAft>
                <a:spcPts val="0"/>
              </a:spcAft>
              <a:buClr>
                <a:srgbClr val="000000"/>
              </a:buClr>
              <a:buSzPts val="1100"/>
              <a:buFont typeface="Arial"/>
              <a:buNone/>
            </a:pPr>
            <a:endParaRPr sz="1100" dirty="0"/>
          </a:p>
        </p:txBody>
      </p:sp>
    </p:spTree>
    <p:extLst>
      <p:ext uri="{BB962C8B-B14F-4D97-AF65-F5344CB8AC3E}">
        <p14:creationId xmlns:p14="http://schemas.microsoft.com/office/powerpoint/2010/main" val="323968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a:t>
            </a:r>
            <a:br>
              <a:rPr lang="es-MX" dirty="0"/>
            </a:br>
            <a:r>
              <a:rPr lang="es-MX" dirty="0">
                <a:solidFill>
                  <a:srgbClr val="A7A8AA"/>
                </a:solidFill>
              </a:rPr>
              <a:t>CILÍNDRICA Y FRONTAL</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165475" y="3112503"/>
            <a:ext cx="3689415" cy="646331"/>
          </a:xfrm>
          <a:prstGeom prst="rect">
            <a:avLst/>
          </a:prstGeom>
          <a:noFill/>
        </p:spPr>
        <p:txBody>
          <a:bodyPr wrap="square">
            <a:spAutoFit/>
          </a:bodyPr>
          <a:lstStyle/>
          <a:p>
            <a:pPr>
              <a:buClr>
                <a:srgbClr val="000000"/>
              </a:buClr>
              <a:buSzPts val="1200"/>
            </a:pPr>
            <a:r>
              <a:rPr lang="es-MX" b="1" dirty="0">
                <a:solidFill>
                  <a:srgbClr val="88354D"/>
                </a:solidFill>
                <a:effectLst/>
              </a:rPr>
              <a:t>Figura 5</a:t>
            </a:r>
            <a:r>
              <a:rPr lang="en-US" b="1" dirty="0">
                <a:solidFill>
                  <a:srgbClr val="88354D"/>
                </a:solidFill>
              </a:rPr>
              <a:t>. Fresa cilíndrica y frontal</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1246495"/>
          </a:xfrm>
          <a:prstGeom prst="rect">
            <a:avLst/>
          </a:prstGeom>
          <a:noFill/>
        </p:spPr>
        <p:txBody>
          <a:bodyPr wrap="square" rtlCol="0">
            <a:spAutoFit/>
          </a:bodyPr>
          <a:lstStyle/>
          <a:p>
            <a:pPr marL="0" lvl="0" indent="0" algn="l" rtl="0">
              <a:spcBef>
                <a:spcPts val="1000"/>
              </a:spcBef>
              <a:spcAft>
                <a:spcPts val="0"/>
              </a:spcAft>
              <a:buNone/>
            </a:pPr>
            <a:r>
              <a:rPr lang="es-MX" sz="2500" dirty="0"/>
              <a:t>Generalmente este tipo de fresa se utiliza para mecanizados de planeado y desbaste. Se caracteriza por poseer dientes sólo en la parte exterior, los cuales pueden ser rectos, helicoidales o acoplados.</a:t>
            </a:r>
          </a:p>
        </p:txBody>
      </p:sp>
      <p:pic>
        <p:nvPicPr>
          <p:cNvPr id="15" name="Google Shape;190;ga195d5d63f_0_252">
            <a:extLst>
              <a:ext uri="{FF2B5EF4-FFF2-40B4-BE49-F238E27FC236}">
                <a16:creationId xmlns:a16="http://schemas.microsoft.com/office/drawing/2014/main" id="{7E97DDF6-FC53-468B-9F7B-C438A042BB22}"/>
              </a:ext>
            </a:extLst>
          </p:cNvPr>
          <p:cNvPicPr preferRelativeResize="0"/>
          <p:nvPr/>
        </p:nvPicPr>
        <p:blipFill>
          <a:blip r:embed="rId3">
            <a:alphaModFix/>
          </a:blip>
          <a:stretch>
            <a:fillRect/>
          </a:stretch>
        </p:blipFill>
        <p:spPr>
          <a:xfrm>
            <a:off x="5012850" y="3705750"/>
            <a:ext cx="2166300" cy="2824850"/>
          </a:xfrm>
          <a:prstGeom prst="rect">
            <a:avLst/>
          </a:prstGeom>
          <a:noFill/>
          <a:ln>
            <a:noFill/>
          </a:ln>
        </p:spPr>
      </p:pic>
      <p:sp>
        <p:nvSpPr>
          <p:cNvPr id="19" name="Google Shape;192;ga195d5d63f_0_252">
            <a:extLst>
              <a:ext uri="{FF2B5EF4-FFF2-40B4-BE49-F238E27FC236}">
                <a16:creationId xmlns:a16="http://schemas.microsoft.com/office/drawing/2014/main" id="{9116404C-8A04-4F0E-905A-9EA5A911BEA3}"/>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299362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a:t>
            </a:r>
            <a:br>
              <a:rPr lang="es-MX" dirty="0"/>
            </a:br>
            <a:r>
              <a:rPr lang="es-MX" dirty="0">
                <a:solidFill>
                  <a:srgbClr val="A7A8AA"/>
                </a:solidFill>
              </a:rPr>
              <a:t>DE DISCO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165475" y="3112503"/>
            <a:ext cx="3689415" cy="646331"/>
          </a:xfrm>
          <a:prstGeom prst="rect">
            <a:avLst/>
          </a:prstGeom>
          <a:noFill/>
        </p:spPr>
        <p:txBody>
          <a:bodyPr wrap="square">
            <a:spAutoFit/>
          </a:bodyPr>
          <a:lstStyle/>
          <a:p>
            <a:pPr>
              <a:buClr>
                <a:srgbClr val="000000"/>
              </a:buClr>
              <a:buSzPts val="1200"/>
            </a:pPr>
            <a:r>
              <a:rPr lang="es-MX" b="1" dirty="0">
                <a:solidFill>
                  <a:srgbClr val="88354D"/>
                </a:solidFill>
                <a:effectLst/>
              </a:rPr>
              <a:t>Figura 6</a:t>
            </a:r>
            <a:r>
              <a:rPr lang="en-US" b="1" dirty="0">
                <a:solidFill>
                  <a:srgbClr val="88354D"/>
                </a:solidFill>
              </a:rPr>
              <a:t>. Fresa de disco</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1631216"/>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 se utiliza en operaciones de ranurado plano y ranurado profundo. Se caracteriza por entregar una longitud de corte baja en comparación a su diámetro. Su dentado puede ser recto, cruzado o alterno, en cruz, acoplados ajustables o  de sierras circulares.</a:t>
            </a:r>
          </a:p>
        </p:txBody>
      </p:sp>
      <p:sp>
        <p:nvSpPr>
          <p:cNvPr id="19" name="Google Shape;192;ga195d5d63f_0_252">
            <a:extLst>
              <a:ext uri="{FF2B5EF4-FFF2-40B4-BE49-F238E27FC236}">
                <a16:creationId xmlns:a16="http://schemas.microsoft.com/office/drawing/2014/main" id="{9116404C-8A04-4F0E-905A-9EA5A911BEA3}"/>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pic>
        <p:nvPicPr>
          <p:cNvPr id="11" name="Google Shape;199;ga195d5d63f_0_261">
            <a:extLst>
              <a:ext uri="{FF2B5EF4-FFF2-40B4-BE49-F238E27FC236}">
                <a16:creationId xmlns:a16="http://schemas.microsoft.com/office/drawing/2014/main" id="{468D0C89-2763-49E0-82A9-05DD89BC876D}"/>
              </a:ext>
            </a:extLst>
          </p:cNvPr>
          <p:cNvPicPr preferRelativeResize="0"/>
          <p:nvPr/>
        </p:nvPicPr>
        <p:blipFill>
          <a:blip r:embed="rId3">
            <a:alphaModFix/>
          </a:blip>
          <a:stretch>
            <a:fillRect/>
          </a:stretch>
        </p:blipFill>
        <p:spPr>
          <a:xfrm>
            <a:off x="4375585" y="3691718"/>
            <a:ext cx="2734975" cy="2538050"/>
          </a:xfrm>
          <a:prstGeom prst="rect">
            <a:avLst/>
          </a:prstGeom>
          <a:noFill/>
          <a:ln>
            <a:noFill/>
          </a:ln>
        </p:spPr>
      </p:pic>
    </p:spTree>
    <p:extLst>
      <p:ext uri="{BB962C8B-B14F-4D97-AF65-F5344CB8AC3E}">
        <p14:creationId xmlns:p14="http://schemas.microsoft.com/office/powerpoint/2010/main" val="65426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a:t>
            </a:r>
            <a:br>
              <a:rPr lang="es-MX" dirty="0"/>
            </a:br>
            <a:r>
              <a:rPr lang="es-MX" dirty="0">
                <a:solidFill>
                  <a:srgbClr val="A7A8AA"/>
                </a:solidFill>
              </a:rPr>
              <a:t>DE VÁSTAGO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251292" y="3209749"/>
            <a:ext cx="3689415" cy="646331"/>
          </a:xfrm>
          <a:prstGeom prst="rect">
            <a:avLst/>
          </a:prstGeom>
          <a:noFill/>
        </p:spPr>
        <p:txBody>
          <a:bodyPr wrap="square">
            <a:spAutoFit/>
          </a:bodyPr>
          <a:lstStyle/>
          <a:p>
            <a:pPr>
              <a:buClr>
                <a:srgbClr val="000000"/>
              </a:buClr>
              <a:buSzPts val="1200"/>
            </a:pPr>
            <a:r>
              <a:rPr lang="es-MX" b="1" dirty="0">
                <a:solidFill>
                  <a:srgbClr val="88354D"/>
                </a:solidFill>
                <a:effectLst/>
              </a:rPr>
              <a:t>Figura 7</a:t>
            </a:r>
            <a:r>
              <a:rPr lang="en-US" b="1" dirty="0">
                <a:solidFill>
                  <a:srgbClr val="88354D"/>
                </a:solidFill>
              </a:rPr>
              <a:t>. Fresa de vástago</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1631216"/>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 se utiliza en procesos de ranurado, contornos, cortes y avellanados. Se caracterizan por poseer una geometría cilíndrica, un diámetro pequeño y un vástago que permite sostenerla durante el mecanizado.  Existen diferentes tipos de fresas de vástago, entre estas se encuentran las frontales, cónicas y angulares.</a:t>
            </a:r>
          </a:p>
        </p:txBody>
      </p:sp>
      <p:sp>
        <p:nvSpPr>
          <p:cNvPr id="19" name="Google Shape;192;ga195d5d63f_0_252">
            <a:extLst>
              <a:ext uri="{FF2B5EF4-FFF2-40B4-BE49-F238E27FC236}">
                <a16:creationId xmlns:a16="http://schemas.microsoft.com/office/drawing/2014/main" id="{9116404C-8A04-4F0E-905A-9EA5A911BEA3}"/>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pic>
        <p:nvPicPr>
          <p:cNvPr id="14" name="Google Shape;208;ga195d5d63f_0_269">
            <a:extLst>
              <a:ext uri="{FF2B5EF4-FFF2-40B4-BE49-F238E27FC236}">
                <a16:creationId xmlns:a16="http://schemas.microsoft.com/office/drawing/2014/main" id="{AAF5C87A-AEC1-4B63-BCBF-8132131AB832}"/>
              </a:ext>
            </a:extLst>
          </p:cNvPr>
          <p:cNvPicPr preferRelativeResize="0"/>
          <p:nvPr/>
        </p:nvPicPr>
        <p:blipFill>
          <a:blip r:embed="rId3">
            <a:alphaModFix/>
          </a:blip>
          <a:stretch>
            <a:fillRect/>
          </a:stretch>
        </p:blipFill>
        <p:spPr>
          <a:xfrm>
            <a:off x="5356325" y="4032718"/>
            <a:ext cx="1479350" cy="1972475"/>
          </a:xfrm>
          <a:prstGeom prst="rect">
            <a:avLst/>
          </a:prstGeom>
          <a:noFill/>
          <a:ln>
            <a:noFill/>
          </a:ln>
        </p:spPr>
      </p:pic>
    </p:spTree>
    <p:extLst>
      <p:ext uri="{BB962C8B-B14F-4D97-AF65-F5344CB8AC3E}">
        <p14:creationId xmlns:p14="http://schemas.microsoft.com/office/powerpoint/2010/main" val="251789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a:t>
            </a:r>
            <a:br>
              <a:rPr lang="es-MX" dirty="0"/>
            </a:br>
            <a:r>
              <a:rPr lang="es-MX" dirty="0">
                <a:solidFill>
                  <a:srgbClr val="A7A8AA"/>
                </a:solidFill>
              </a:rPr>
              <a:t>DE FORMA</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842982" y="2682922"/>
            <a:ext cx="3689415" cy="646331"/>
          </a:xfrm>
          <a:prstGeom prst="rect">
            <a:avLst/>
          </a:prstGeom>
          <a:noFill/>
        </p:spPr>
        <p:txBody>
          <a:bodyPr wrap="square">
            <a:spAutoFit/>
          </a:bodyPr>
          <a:lstStyle/>
          <a:p>
            <a:pPr>
              <a:buClr>
                <a:srgbClr val="000000"/>
              </a:buClr>
              <a:buSzPts val="1200"/>
            </a:pPr>
            <a:r>
              <a:rPr lang="es-MX" b="1" dirty="0">
                <a:solidFill>
                  <a:srgbClr val="88354D"/>
                </a:solidFill>
                <a:effectLst/>
              </a:rPr>
              <a:t>Figura </a:t>
            </a:r>
            <a:r>
              <a:rPr lang="es-MX" b="1" dirty="0">
                <a:solidFill>
                  <a:srgbClr val="88354D"/>
                </a:solidFill>
              </a:rPr>
              <a:t>8</a:t>
            </a:r>
            <a:r>
              <a:rPr lang="en-US" b="1" dirty="0">
                <a:solidFill>
                  <a:srgbClr val="88354D"/>
                </a:solidFill>
              </a:rPr>
              <a:t>. Fresa de forma</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861774"/>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 se utiliza para realizar mecanizado de guías prismáticas en ángulos de 45, 60 y 90 grados.</a:t>
            </a:r>
          </a:p>
        </p:txBody>
      </p:sp>
      <p:sp>
        <p:nvSpPr>
          <p:cNvPr id="19" name="Google Shape;192;ga195d5d63f_0_252">
            <a:extLst>
              <a:ext uri="{FF2B5EF4-FFF2-40B4-BE49-F238E27FC236}">
                <a16:creationId xmlns:a16="http://schemas.microsoft.com/office/drawing/2014/main" id="{9116404C-8A04-4F0E-905A-9EA5A911BEA3}"/>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pic>
        <p:nvPicPr>
          <p:cNvPr id="11" name="Google Shape;217;ga195d5d63f_0_277">
            <a:extLst>
              <a:ext uri="{FF2B5EF4-FFF2-40B4-BE49-F238E27FC236}">
                <a16:creationId xmlns:a16="http://schemas.microsoft.com/office/drawing/2014/main" id="{9E797501-F35F-4B02-90B2-00ADC538DFE2}"/>
              </a:ext>
            </a:extLst>
          </p:cNvPr>
          <p:cNvPicPr preferRelativeResize="0"/>
          <p:nvPr/>
        </p:nvPicPr>
        <p:blipFill>
          <a:blip r:embed="rId3">
            <a:alphaModFix/>
          </a:blip>
          <a:stretch>
            <a:fillRect/>
          </a:stretch>
        </p:blipFill>
        <p:spPr>
          <a:xfrm>
            <a:off x="5208275" y="3255700"/>
            <a:ext cx="1775450" cy="3199325"/>
          </a:xfrm>
          <a:prstGeom prst="rect">
            <a:avLst/>
          </a:prstGeom>
          <a:noFill/>
          <a:ln>
            <a:noFill/>
          </a:ln>
        </p:spPr>
      </p:pic>
    </p:spTree>
    <p:extLst>
      <p:ext uri="{BB962C8B-B14F-4D97-AF65-F5344CB8AC3E}">
        <p14:creationId xmlns:p14="http://schemas.microsoft.com/office/powerpoint/2010/main" val="131144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a:t>
            </a:r>
            <a:br>
              <a:rPr lang="es-MX" dirty="0"/>
            </a:br>
            <a:r>
              <a:rPr lang="es-MX" dirty="0">
                <a:solidFill>
                  <a:srgbClr val="A7A8AA"/>
                </a:solidFill>
              </a:rPr>
              <a:t>DE MÓDULO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842982" y="2682922"/>
            <a:ext cx="3689415" cy="646331"/>
          </a:xfrm>
          <a:prstGeom prst="rect">
            <a:avLst/>
          </a:prstGeom>
          <a:noFill/>
        </p:spPr>
        <p:txBody>
          <a:bodyPr wrap="square">
            <a:spAutoFit/>
          </a:bodyPr>
          <a:lstStyle/>
          <a:p>
            <a:pPr>
              <a:buClr>
                <a:srgbClr val="000000"/>
              </a:buClr>
              <a:buSzPts val="1200"/>
            </a:pPr>
            <a:r>
              <a:rPr lang="es-MX" b="1" dirty="0">
                <a:solidFill>
                  <a:srgbClr val="88354D"/>
                </a:solidFill>
                <a:effectLst/>
              </a:rPr>
              <a:t>Figura 9</a:t>
            </a:r>
            <a:r>
              <a:rPr lang="en-US" b="1" dirty="0">
                <a:solidFill>
                  <a:srgbClr val="88354D"/>
                </a:solidFill>
              </a:rPr>
              <a:t>. Fresa de módulo</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1246495"/>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 se utiliza para la fabricación de engranajes. El número de dientes que pueden mecanizar y el ángulo de presión del mecanizado, se especifican a través del módulo de la fresa.</a:t>
            </a:r>
          </a:p>
        </p:txBody>
      </p:sp>
      <p:sp>
        <p:nvSpPr>
          <p:cNvPr id="19" name="Google Shape;192;ga195d5d63f_0_252">
            <a:extLst>
              <a:ext uri="{FF2B5EF4-FFF2-40B4-BE49-F238E27FC236}">
                <a16:creationId xmlns:a16="http://schemas.microsoft.com/office/drawing/2014/main" id="{9116404C-8A04-4F0E-905A-9EA5A911BEA3}"/>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pic>
        <p:nvPicPr>
          <p:cNvPr id="13" name="Google Shape;226;ga195d5d63f_0_285">
            <a:extLst>
              <a:ext uri="{FF2B5EF4-FFF2-40B4-BE49-F238E27FC236}">
                <a16:creationId xmlns:a16="http://schemas.microsoft.com/office/drawing/2014/main" id="{428C80E9-5AA7-47D7-B0ED-1AEECCEF39D5}"/>
              </a:ext>
            </a:extLst>
          </p:cNvPr>
          <p:cNvPicPr preferRelativeResize="0"/>
          <p:nvPr/>
        </p:nvPicPr>
        <p:blipFill>
          <a:blip r:embed="rId3">
            <a:alphaModFix/>
          </a:blip>
          <a:stretch>
            <a:fillRect/>
          </a:stretch>
        </p:blipFill>
        <p:spPr>
          <a:xfrm>
            <a:off x="5174060" y="3355755"/>
            <a:ext cx="2486125" cy="2784450"/>
          </a:xfrm>
          <a:prstGeom prst="rect">
            <a:avLst/>
          </a:prstGeom>
          <a:noFill/>
          <a:ln>
            <a:noFill/>
          </a:ln>
        </p:spPr>
      </p:pic>
    </p:spTree>
    <p:extLst>
      <p:ext uri="{BB962C8B-B14F-4D97-AF65-F5344CB8AC3E}">
        <p14:creationId xmlns:p14="http://schemas.microsoft.com/office/powerpoint/2010/main" val="322800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3FDFA6-CB2B-4E51-8895-EEC24CE2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D9AB2C1D-B072-45E7-9846-BEA73E4E6358}"/>
              </a:ext>
            </a:extLst>
          </p:cNvPr>
          <p:cNvSpPr>
            <a:spLocks noChangeAspect="1"/>
          </p:cNvSpPr>
          <p:nvPr/>
        </p:nvSpPr>
        <p:spPr>
          <a:xfrm>
            <a:off x="1802163" y="97655"/>
            <a:ext cx="7830105" cy="905521"/>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F004AFA7-4268-4895-B283-F8C5978BCD78}"/>
              </a:ext>
            </a:extLst>
          </p:cNvPr>
          <p:cNvSpPr>
            <a:spLocks noGrp="1"/>
          </p:cNvSpPr>
          <p:nvPr>
            <p:ph type="title"/>
          </p:nvPr>
        </p:nvSpPr>
        <p:spPr>
          <a:xfrm>
            <a:off x="1970842" y="297401"/>
            <a:ext cx="7403977" cy="506030"/>
          </a:xfrm>
        </p:spPr>
        <p:txBody>
          <a:bodyPr>
            <a:noAutofit/>
          </a:bodyPr>
          <a:lstStyle/>
          <a:p>
            <a:pPr algn="r"/>
            <a:r>
              <a:rPr lang="es-MX" sz="3600" dirty="0">
                <a:solidFill>
                  <a:schemeClr val="bg1"/>
                </a:solidFill>
              </a:rPr>
              <a:t>TEMAS</a:t>
            </a:r>
            <a:endParaRPr lang="es-CL" sz="3600" dirty="0">
              <a:solidFill>
                <a:schemeClr val="bg1"/>
              </a:solidFill>
            </a:endParaRPr>
          </a:p>
        </p:txBody>
      </p:sp>
      <p:sp>
        <p:nvSpPr>
          <p:cNvPr id="7" name="Rectángulo 6">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Rectángulo 2">
            <a:extLst>
              <a:ext uri="{FF2B5EF4-FFF2-40B4-BE49-F238E27FC236}">
                <a16:creationId xmlns:a16="http://schemas.microsoft.com/office/drawing/2014/main" id="{3E7181A0-0EEA-4D44-86E8-40B30A0D7EC6}"/>
              </a:ext>
            </a:extLst>
          </p:cNvPr>
          <p:cNvSpPr>
            <a:spLocks noChangeAspect="1"/>
          </p:cNvSpPr>
          <p:nvPr/>
        </p:nvSpPr>
        <p:spPr>
          <a:xfrm>
            <a:off x="-4" y="97657"/>
            <a:ext cx="1713397" cy="905521"/>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Rectángulo 9">
            <a:extLst>
              <a:ext uri="{FF2B5EF4-FFF2-40B4-BE49-F238E27FC236}">
                <a16:creationId xmlns:a16="http://schemas.microsoft.com/office/drawing/2014/main" id="{84A2CD7E-AA1E-4789-ACD6-32B2383B9781}"/>
              </a:ext>
            </a:extLst>
          </p:cNvPr>
          <p:cNvSpPr>
            <a:spLocks noChangeAspect="1"/>
          </p:cNvSpPr>
          <p:nvPr/>
        </p:nvSpPr>
        <p:spPr>
          <a:xfrm>
            <a:off x="383517" y="2581183"/>
            <a:ext cx="2673914" cy="280534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110000"/>
              </a:lnSpc>
              <a:spcBef>
                <a:spcPts val="0"/>
              </a:spcBef>
              <a:spcAft>
                <a:spcPts val="0"/>
              </a:spcAft>
              <a:buSzPts val="1800"/>
              <a:buNone/>
            </a:pPr>
            <a:r>
              <a:rPr lang="pt-BR" sz="2800" b="1" dirty="0"/>
              <a:t>TEMA N°1 </a:t>
            </a:r>
          </a:p>
          <a:p>
            <a:pPr marL="0" lvl="0" indent="0" algn="ctr" rtl="0">
              <a:lnSpc>
                <a:spcPct val="110000"/>
              </a:lnSpc>
              <a:spcBef>
                <a:spcPts val="0"/>
              </a:spcBef>
              <a:spcAft>
                <a:spcPts val="0"/>
              </a:spcAft>
              <a:buSzPts val="1800"/>
              <a:buNone/>
            </a:pPr>
            <a:r>
              <a:rPr lang="pt-BR" sz="1800" b="1" dirty="0"/>
              <a:t>PARÁMETROS DE CORTE</a:t>
            </a:r>
          </a:p>
        </p:txBody>
      </p:sp>
      <p:sp>
        <p:nvSpPr>
          <p:cNvPr id="14" name="Marcador de contenido 7">
            <a:extLst>
              <a:ext uri="{FF2B5EF4-FFF2-40B4-BE49-F238E27FC236}">
                <a16:creationId xmlns:a16="http://schemas.microsoft.com/office/drawing/2014/main" id="{D54FB098-60DE-4DCD-8957-2961ABB11D08}"/>
              </a:ext>
            </a:extLst>
          </p:cNvPr>
          <p:cNvSpPr txBox="1">
            <a:spLocks/>
          </p:cNvSpPr>
          <p:nvPr/>
        </p:nvSpPr>
        <p:spPr>
          <a:xfrm>
            <a:off x="3242887" y="2659072"/>
            <a:ext cx="1626293" cy="66045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Afilado de herramientas (ángulos y formas)</a:t>
            </a:r>
            <a:endParaRPr lang="es-CL" sz="2000" dirty="0">
              <a:solidFill>
                <a:schemeClr val="bg1"/>
              </a:solidFill>
            </a:endParaRPr>
          </a:p>
        </p:txBody>
      </p:sp>
      <p:sp>
        <p:nvSpPr>
          <p:cNvPr id="19" name="Marcador de contenido 7">
            <a:extLst>
              <a:ext uri="{FF2B5EF4-FFF2-40B4-BE49-F238E27FC236}">
                <a16:creationId xmlns:a16="http://schemas.microsoft.com/office/drawing/2014/main" id="{569960B5-4AA3-40BA-A11B-98DB0FE86934}"/>
              </a:ext>
            </a:extLst>
          </p:cNvPr>
          <p:cNvSpPr txBox="1">
            <a:spLocks/>
          </p:cNvSpPr>
          <p:nvPr/>
        </p:nvSpPr>
        <p:spPr>
          <a:xfrm>
            <a:off x="8120111" y="2778037"/>
            <a:ext cx="3017299" cy="660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Partes y accesorios del torno</a:t>
            </a:r>
            <a:endParaRPr lang="es-CL" sz="2000" dirty="0">
              <a:solidFill>
                <a:schemeClr val="bg1"/>
              </a:solidFill>
            </a:endParaRPr>
          </a:p>
        </p:txBody>
      </p:sp>
      <p:sp>
        <p:nvSpPr>
          <p:cNvPr id="16" name="Rectángulo 15">
            <a:extLst>
              <a:ext uri="{FF2B5EF4-FFF2-40B4-BE49-F238E27FC236}">
                <a16:creationId xmlns:a16="http://schemas.microsoft.com/office/drawing/2014/main" id="{E8210630-E67B-49B3-B259-184996ACE0DE}"/>
              </a:ext>
            </a:extLst>
          </p:cNvPr>
          <p:cNvSpPr>
            <a:spLocks noChangeAspect="1"/>
          </p:cNvSpPr>
          <p:nvPr/>
        </p:nvSpPr>
        <p:spPr>
          <a:xfrm>
            <a:off x="3228292" y="2598094"/>
            <a:ext cx="2532171" cy="280534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110000"/>
              </a:lnSpc>
              <a:spcBef>
                <a:spcPts val="0"/>
              </a:spcBef>
              <a:spcAft>
                <a:spcPts val="0"/>
              </a:spcAft>
              <a:buSzPts val="1800"/>
              <a:buNone/>
            </a:pPr>
            <a:r>
              <a:rPr lang="pt-BR" sz="2800" b="1" dirty="0"/>
              <a:t>TEMA N°2 </a:t>
            </a:r>
          </a:p>
          <a:p>
            <a:pPr marL="0" lvl="0" indent="0" algn="ctr" rtl="0">
              <a:lnSpc>
                <a:spcPct val="110000"/>
              </a:lnSpc>
              <a:spcBef>
                <a:spcPts val="0"/>
              </a:spcBef>
              <a:spcAft>
                <a:spcPts val="0"/>
              </a:spcAft>
              <a:buSzPts val="1800"/>
              <a:buNone/>
            </a:pPr>
            <a:r>
              <a:rPr lang="pt-BR" sz="1800" b="1" dirty="0"/>
              <a:t>HERRAMIENTAS DE CORTE</a:t>
            </a:r>
          </a:p>
        </p:txBody>
      </p:sp>
      <p:sp>
        <p:nvSpPr>
          <p:cNvPr id="18" name="Rectángulo 17">
            <a:extLst>
              <a:ext uri="{FF2B5EF4-FFF2-40B4-BE49-F238E27FC236}">
                <a16:creationId xmlns:a16="http://schemas.microsoft.com/office/drawing/2014/main" id="{69B03F09-82C7-47B6-8746-E1DF6F325ABE}"/>
              </a:ext>
            </a:extLst>
          </p:cNvPr>
          <p:cNvSpPr>
            <a:spLocks noChangeAspect="1"/>
          </p:cNvSpPr>
          <p:nvPr/>
        </p:nvSpPr>
        <p:spPr>
          <a:xfrm>
            <a:off x="5881716" y="2598095"/>
            <a:ext cx="2532171" cy="2788432"/>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110000"/>
              </a:lnSpc>
              <a:spcBef>
                <a:spcPts val="0"/>
              </a:spcBef>
              <a:spcAft>
                <a:spcPts val="0"/>
              </a:spcAft>
              <a:buSzPts val="1800"/>
              <a:buNone/>
            </a:pPr>
            <a:r>
              <a:rPr lang="pt-BR" sz="2800" b="1" dirty="0"/>
              <a:t>TEMA N°3 </a:t>
            </a:r>
          </a:p>
          <a:p>
            <a:pPr marL="0" lvl="0" indent="0" algn="ctr" rtl="0">
              <a:lnSpc>
                <a:spcPct val="110000"/>
              </a:lnSpc>
              <a:spcBef>
                <a:spcPts val="0"/>
              </a:spcBef>
              <a:spcAft>
                <a:spcPts val="0"/>
              </a:spcAft>
              <a:buSzPts val="1800"/>
              <a:buNone/>
            </a:pPr>
            <a:r>
              <a:rPr lang="pt-BR" sz="1800" b="1" dirty="0"/>
              <a:t>TIPOS DE </a:t>
            </a:r>
            <a:r>
              <a:rPr lang="pt-BR" b="1" dirty="0"/>
              <a:t>FRESADO</a:t>
            </a:r>
            <a:endParaRPr lang="pt-BR" sz="1800" b="1" dirty="0"/>
          </a:p>
        </p:txBody>
      </p:sp>
      <p:sp>
        <p:nvSpPr>
          <p:cNvPr id="20" name="Rectángulo 19">
            <a:extLst>
              <a:ext uri="{FF2B5EF4-FFF2-40B4-BE49-F238E27FC236}">
                <a16:creationId xmlns:a16="http://schemas.microsoft.com/office/drawing/2014/main" id="{65B20F29-A4D1-4AD8-A7D6-AC6B7EDB53A4}"/>
              </a:ext>
            </a:extLst>
          </p:cNvPr>
          <p:cNvSpPr>
            <a:spLocks noChangeAspect="1"/>
          </p:cNvSpPr>
          <p:nvPr/>
        </p:nvSpPr>
        <p:spPr>
          <a:xfrm>
            <a:off x="8605239" y="2653379"/>
            <a:ext cx="2532171" cy="2733148"/>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110000"/>
              </a:lnSpc>
              <a:spcBef>
                <a:spcPts val="0"/>
              </a:spcBef>
              <a:spcAft>
                <a:spcPts val="0"/>
              </a:spcAft>
              <a:buSzPts val="1800"/>
              <a:buNone/>
            </a:pPr>
            <a:r>
              <a:rPr lang="pt-BR" sz="2800" b="1" dirty="0"/>
              <a:t>TEMA N°4 </a:t>
            </a:r>
          </a:p>
          <a:p>
            <a:pPr marL="0" lvl="0" indent="0" algn="ctr" rtl="0">
              <a:lnSpc>
                <a:spcPct val="110000"/>
              </a:lnSpc>
              <a:spcBef>
                <a:spcPts val="0"/>
              </a:spcBef>
              <a:spcAft>
                <a:spcPts val="0"/>
              </a:spcAft>
              <a:buSzPts val="1800"/>
              <a:buNone/>
            </a:pPr>
            <a:r>
              <a:rPr lang="pt-BR" sz="1800" b="1" dirty="0"/>
              <a:t>PARTES Y ACCESORIOS DE UNA FRESADORA UNIVERSAL</a:t>
            </a:r>
          </a:p>
        </p:txBody>
      </p:sp>
      <p:sp>
        <p:nvSpPr>
          <p:cNvPr id="23" name="Marcador de contenido 7">
            <a:extLst>
              <a:ext uri="{FF2B5EF4-FFF2-40B4-BE49-F238E27FC236}">
                <a16:creationId xmlns:a16="http://schemas.microsoft.com/office/drawing/2014/main" id="{81C3F20B-F398-4F2B-A40C-E12CD42A43F9}"/>
              </a:ext>
            </a:extLst>
          </p:cNvPr>
          <p:cNvSpPr txBox="1">
            <a:spLocks/>
          </p:cNvSpPr>
          <p:nvPr/>
        </p:nvSpPr>
        <p:spPr>
          <a:xfrm>
            <a:off x="3342404" y="2915222"/>
            <a:ext cx="2129237" cy="2123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000" dirty="0">
              <a:solidFill>
                <a:schemeClr val="bg1"/>
              </a:solidFill>
            </a:endParaRPr>
          </a:p>
        </p:txBody>
      </p:sp>
      <p:sp>
        <p:nvSpPr>
          <p:cNvPr id="24" name="Marcador de contenido 7">
            <a:extLst>
              <a:ext uri="{FF2B5EF4-FFF2-40B4-BE49-F238E27FC236}">
                <a16:creationId xmlns:a16="http://schemas.microsoft.com/office/drawing/2014/main" id="{EE7B3ECA-3A6B-49C5-8126-EDF58D173F66}"/>
              </a:ext>
            </a:extLst>
          </p:cNvPr>
          <p:cNvSpPr txBox="1">
            <a:spLocks/>
          </p:cNvSpPr>
          <p:nvPr/>
        </p:nvSpPr>
        <p:spPr>
          <a:xfrm>
            <a:off x="6201941" y="2965748"/>
            <a:ext cx="2129237" cy="2123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000" dirty="0">
              <a:solidFill>
                <a:schemeClr val="bg1"/>
              </a:solidFill>
            </a:endParaRPr>
          </a:p>
        </p:txBody>
      </p:sp>
      <p:sp>
        <p:nvSpPr>
          <p:cNvPr id="25" name="Marcador de contenido 7">
            <a:extLst>
              <a:ext uri="{FF2B5EF4-FFF2-40B4-BE49-F238E27FC236}">
                <a16:creationId xmlns:a16="http://schemas.microsoft.com/office/drawing/2014/main" id="{16EAA9DC-FA09-4135-BDE5-9885A92F5928}"/>
              </a:ext>
            </a:extLst>
          </p:cNvPr>
          <p:cNvSpPr txBox="1">
            <a:spLocks/>
          </p:cNvSpPr>
          <p:nvPr/>
        </p:nvSpPr>
        <p:spPr>
          <a:xfrm>
            <a:off x="8839344" y="3006778"/>
            <a:ext cx="2129237" cy="2123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000" dirty="0">
              <a:solidFill>
                <a:schemeClr val="bg1"/>
              </a:solidFill>
            </a:endParaRPr>
          </a:p>
        </p:txBody>
      </p:sp>
    </p:spTree>
    <p:extLst>
      <p:ext uri="{BB962C8B-B14F-4D97-AF65-F5344CB8AC3E}">
        <p14:creationId xmlns:p14="http://schemas.microsoft.com/office/powerpoint/2010/main" val="96082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a:t>
            </a:r>
            <a:br>
              <a:rPr lang="es-MX" dirty="0"/>
            </a:br>
            <a:r>
              <a:rPr lang="es-MX" dirty="0">
                <a:solidFill>
                  <a:srgbClr val="A7A8AA"/>
                </a:solidFill>
              </a:rPr>
              <a:t>DE PLAQUITAS INTERCAMBIABLES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058653" y="2697019"/>
            <a:ext cx="4621273" cy="646331"/>
          </a:xfrm>
          <a:prstGeom prst="rect">
            <a:avLst/>
          </a:prstGeom>
          <a:noFill/>
        </p:spPr>
        <p:txBody>
          <a:bodyPr wrap="square">
            <a:spAutoFit/>
          </a:bodyPr>
          <a:lstStyle/>
          <a:p>
            <a:pPr>
              <a:buClr>
                <a:srgbClr val="000000"/>
              </a:buClr>
              <a:buSzPts val="1200"/>
            </a:pPr>
            <a:r>
              <a:rPr lang="es-MX" b="1" dirty="0">
                <a:solidFill>
                  <a:srgbClr val="88354D"/>
                </a:solidFill>
                <a:effectLst/>
              </a:rPr>
              <a:t>Figura 10</a:t>
            </a:r>
            <a:r>
              <a:rPr lang="en-US" b="1" dirty="0">
                <a:solidFill>
                  <a:srgbClr val="88354D"/>
                </a:solidFill>
              </a:rPr>
              <a:t>. Fresa de plaquitas intercambiables</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861774"/>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 se destaca por el cambio de plaquitas, también son conocidas como spider.</a:t>
            </a:r>
          </a:p>
        </p:txBody>
      </p:sp>
      <p:sp>
        <p:nvSpPr>
          <p:cNvPr id="19" name="Google Shape;192;ga195d5d63f_0_252">
            <a:extLst>
              <a:ext uri="{FF2B5EF4-FFF2-40B4-BE49-F238E27FC236}">
                <a16:creationId xmlns:a16="http://schemas.microsoft.com/office/drawing/2014/main" id="{9116404C-8A04-4F0E-905A-9EA5A911BEA3}"/>
              </a:ext>
            </a:extLst>
          </p:cNvPr>
          <p:cNvSpPr txBox="1"/>
          <p:nvPr/>
        </p:nvSpPr>
        <p:spPr>
          <a:xfrm>
            <a:off x="2687301" y="65964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pic>
        <p:nvPicPr>
          <p:cNvPr id="13" name="Google Shape;235;ga195d5d63f_0_293">
            <a:extLst>
              <a:ext uri="{FF2B5EF4-FFF2-40B4-BE49-F238E27FC236}">
                <a16:creationId xmlns:a16="http://schemas.microsoft.com/office/drawing/2014/main" id="{74E8FF65-8323-409D-9601-A7F728D76C16}"/>
              </a:ext>
            </a:extLst>
          </p:cNvPr>
          <p:cNvPicPr preferRelativeResize="0"/>
          <p:nvPr/>
        </p:nvPicPr>
        <p:blipFill>
          <a:blip r:embed="rId3">
            <a:alphaModFix/>
          </a:blip>
          <a:stretch>
            <a:fillRect/>
          </a:stretch>
        </p:blipFill>
        <p:spPr>
          <a:xfrm>
            <a:off x="5138950" y="3326250"/>
            <a:ext cx="1583050" cy="2096475"/>
          </a:xfrm>
          <a:prstGeom prst="rect">
            <a:avLst/>
          </a:prstGeom>
          <a:noFill/>
          <a:ln>
            <a:noFill/>
          </a:ln>
        </p:spPr>
      </p:pic>
    </p:spTree>
    <p:extLst>
      <p:ext uri="{BB962C8B-B14F-4D97-AF65-F5344CB8AC3E}">
        <p14:creationId xmlns:p14="http://schemas.microsoft.com/office/powerpoint/2010/main" val="250957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88354D"/>
                </a:solidFill>
              </a:rPr>
              <a:t>TEMA N°3</a:t>
            </a:r>
            <a:br>
              <a:rPr lang="es-MX" dirty="0"/>
            </a:br>
            <a:r>
              <a:rPr lang="es-MX" dirty="0">
                <a:solidFill>
                  <a:srgbClr val="A7A8AA"/>
                </a:solidFill>
              </a:rPr>
              <a:t>TIPOS DE FRESADO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9E5DBE1A-CADF-4612-B16D-536FBAAD1859}"/>
              </a:ext>
            </a:extLst>
          </p:cNvPr>
          <p:cNvSpPr txBox="1"/>
          <p:nvPr/>
        </p:nvSpPr>
        <p:spPr>
          <a:xfrm>
            <a:off x="6336632" y="1368805"/>
            <a:ext cx="5619274" cy="3941132"/>
          </a:xfrm>
          <a:prstGeom prst="rect">
            <a:avLst/>
          </a:prstGeom>
          <a:solidFill>
            <a:srgbClr val="88354D"/>
          </a:solidFill>
        </p:spPr>
        <p:txBody>
          <a:bodyPr wrap="square" rtlCol="0">
            <a:spAutoFit/>
          </a:bodyPr>
          <a:lstStyle/>
          <a:p>
            <a:endParaRPr lang="es-CL" dirty="0"/>
          </a:p>
        </p:txBody>
      </p:sp>
      <p:pic>
        <p:nvPicPr>
          <p:cNvPr id="11" name="Google Shape;245;ga195d5d63f_0_313">
            <a:extLst>
              <a:ext uri="{FF2B5EF4-FFF2-40B4-BE49-F238E27FC236}">
                <a16:creationId xmlns:a16="http://schemas.microsoft.com/office/drawing/2014/main" id="{705EF6C1-765B-475D-9514-626AC587E535}"/>
              </a:ext>
            </a:extLst>
          </p:cNvPr>
          <p:cNvPicPr preferRelativeResize="0"/>
          <p:nvPr/>
        </p:nvPicPr>
        <p:blipFill>
          <a:blip r:embed="rId2">
            <a:alphaModFix/>
          </a:blip>
          <a:stretch>
            <a:fillRect/>
          </a:stretch>
        </p:blipFill>
        <p:spPr>
          <a:xfrm>
            <a:off x="7050843" y="2110519"/>
            <a:ext cx="4217925" cy="2651250"/>
          </a:xfrm>
          <a:prstGeom prst="rect">
            <a:avLst/>
          </a:prstGeom>
          <a:noFill/>
          <a:ln>
            <a:noFill/>
          </a:ln>
        </p:spPr>
      </p:pic>
      <p:sp>
        <p:nvSpPr>
          <p:cNvPr id="12" name="Google Shape;244;ga195d5d63f_0_313">
            <a:extLst>
              <a:ext uri="{FF2B5EF4-FFF2-40B4-BE49-F238E27FC236}">
                <a16:creationId xmlns:a16="http://schemas.microsoft.com/office/drawing/2014/main" id="{F56EA3AD-4500-4DE8-8030-4927F6FB2D17}"/>
              </a:ext>
            </a:extLst>
          </p:cNvPr>
          <p:cNvSpPr txBox="1"/>
          <p:nvPr/>
        </p:nvSpPr>
        <p:spPr>
          <a:xfrm>
            <a:off x="4427621" y="5538989"/>
            <a:ext cx="7528285" cy="51266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CL" sz="1000" b="1" dirty="0">
                <a:solidFill>
                  <a:schemeClr val="dk1"/>
                </a:solidFill>
              </a:rPr>
              <a:t>Fuente</a:t>
            </a:r>
            <a:r>
              <a:rPr lang="es-CL" sz="1000" dirty="0">
                <a:solidFill>
                  <a:schemeClr val="dk1"/>
                </a:solidFill>
              </a:rPr>
              <a:t>: Elaboración propia en base a Larburu, N., (1989), Máquinas Prontuario. Técnicas, Máquinas, Herramientas, España, Paraninfo.</a:t>
            </a:r>
            <a:endParaRPr sz="1000" dirty="0">
              <a:solidFill>
                <a:schemeClr val="dk1"/>
              </a:solidFill>
            </a:endParaRPr>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l" rtl="0">
              <a:lnSpc>
                <a:spcPct val="100000"/>
              </a:lnSpc>
              <a:spcBef>
                <a:spcPts val="0"/>
              </a:spcBef>
              <a:spcAft>
                <a:spcPts val="0"/>
              </a:spcAft>
              <a:buClr>
                <a:srgbClr val="000000"/>
              </a:buClr>
              <a:buSzPts val="1100"/>
              <a:buFont typeface="Arial"/>
              <a:buNone/>
            </a:pPr>
            <a:endParaRPr sz="1100" dirty="0"/>
          </a:p>
        </p:txBody>
      </p:sp>
    </p:spTree>
    <p:extLst>
      <p:ext uri="{BB962C8B-B14F-4D97-AF65-F5344CB8AC3E}">
        <p14:creationId xmlns:p14="http://schemas.microsoft.com/office/powerpoint/2010/main" val="406986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PLANEADO</a:t>
            </a:r>
            <a:br>
              <a:rPr lang="es-MX" dirty="0"/>
            </a:b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170654" y="2709424"/>
            <a:ext cx="4621273" cy="646331"/>
          </a:xfrm>
          <a:prstGeom prst="rect">
            <a:avLst/>
          </a:prstGeom>
          <a:noFill/>
        </p:spPr>
        <p:txBody>
          <a:bodyPr wrap="square">
            <a:spAutoFit/>
          </a:bodyPr>
          <a:lstStyle/>
          <a:p>
            <a:pPr>
              <a:buClr>
                <a:srgbClr val="000000"/>
              </a:buClr>
              <a:buSzPts val="1200"/>
            </a:pPr>
            <a:r>
              <a:rPr lang="es-MX" b="1" dirty="0">
                <a:solidFill>
                  <a:srgbClr val="88354D"/>
                </a:solidFill>
                <a:effectLst/>
              </a:rPr>
              <a:t>Figura 11</a:t>
            </a:r>
            <a:r>
              <a:rPr lang="en-US" b="1" dirty="0">
                <a:solidFill>
                  <a:srgbClr val="88354D"/>
                </a:solidFill>
              </a:rPr>
              <a:t>. Planeado</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861774"/>
          </a:xfrm>
          <a:prstGeom prst="rect">
            <a:avLst/>
          </a:prstGeom>
          <a:noFill/>
        </p:spPr>
        <p:txBody>
          <a:bodyPr wrap="square" rtlCol="0">
            <a:spAutoFit/>
          </a:bodyPr>
          <a:lstStyle/>
          <a:p>
            <a:pPr marL="0" lvl="0" indent="0" algn="l" rtl="0">
              <a:spcBef>
                <a:spcPts val="1000"/>
              </a:spcBef>
              <a:spcAft>
                <a:spcPts val="0"/>
              </a:spcAft>
              <a:buNone/>
            </a:pPr>
            <a:r>
              <a:rPr lang="es-MX" sz="2500" dirty="0"/>
              <a:t>Esta operación se utiliza para generar superficies planas. Se sugiere utilizar una fresa cilíndrica y frontal.</a:t>
            </a:r>
          </a:p>
        </p:txBody>
      </p:sp>
      <p:pic>
        <p:nvPicPr>
          <p:cNvPr id="11" name="Google Shape;253;ga195d5d63f_0_308">
            <a:extLst>
              <a:ext uri="{FF2B5EF4-FFF2-40B4-BE49-F238E27FC236}">
                <a16:creationId xmlns:a16="http://schemas.microsoft.com/office/drawing/2014/main" id="{E28EE8DE-8707-4F31-A667-062F7EB05E16}"/>
              </a:ext>
            </a:extLst>
          </p:cNvPr>
          <p:cNvPicPr preferRelativeResize="0"/>
          <p:nvPr/>
        </p:nvPicPr>
        <p:blipFill>
          <a:blip r:embed="rId3">
            <a:alphaModFix/>
          </a:blip>
          <a:stretch>
            <a:fillRect/>
          </a:stretch>
        </p:blipFill>
        <p:spPr>
          <a:xfrm>
            <a:off x="3731043" y="3355755"/>
            <a:ext cx="3895725" cy="2609850"/>
          </a:xfrm>
          <a:prstGeom prst="rect">
            <a:avLst/>
          </a:prstGeom>
          <a:noFill/>
          <a:ln>
            <a:noFill/>
          </a:ln>
        </p:spPr>
      </p:pic>
      <p:sp>
        <p:nvSpPr>
          <p:cNvPr id="14" name="Google Shape;254;ga195d5d63f_0_308">
            <a:extLst>
              <a:ext uri="{FF2B5EF4-FFF2-40B4-BE49-F238E27FC236}">
                <a16:creationId xmlns:a16="http://schemas.microsoft.com/office/drawing/2014/main" id="{BC135979-AD44-413C-B5C6-CC206E86DD15}"/>
              </a:ext>
            </a:extLst>
          </p:cNvPr>
          <p:cNvSpPr txBox="1"/>
          <p:nvPr/>
        </p:nvSpPr>
        <p:spPr>
          <a:xfrm>
            <a:off x="2503051" y="5980400"/>
            <a:ext cx="7288800" cy="26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CL" sz="1000" b="1" dirty="0">
                <a:solidFill>
                  <a:schemeClr val="dk1"/>
                </a:solidFill>
              </a:rPr>
              <a:t>Fuente: </a:t>
            </a:r>
            <a:r>
              <a:rPr lang="es-CL" sz="1000" dirty="0">
                <a:solidFill>
                  <a:schemeClr val="dk1"/>
                </a:solidFill>
              </a:rPr>
              <a:t>Elaboración propia en base a Larburu, N., (1989), Máquinas Prontuario. Técnicas, Máquinas, Herramientas, España, Paraninfo.</a:t>
            </a:r>
            <a:endParaRPr sz="1000" dirty="0">
              <a:solidFill>
                <a:schemeClr val="dk1"/>
              </a:solidFill>
            </a:endParaRPr>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l" rtl="0">
              <a:lnSpc>
                <a:spcPct val="100000"/>
              </a:lnSpc>
              <a:spcBef>
                <a:spcPts val="0"/>
              </a:spcBef>
              <a:spcAft>
                <a:spcPts val="0"/>
              </a:spcAft>
              <a:buClr>
                <a:srgbClr val="000000"/>
              </a:buClr>
              <a:buSzPts val="1100"/>
              <a:buFont typeface="Arial"/>
              <a:buNone/>
            </a:pPr>
            <a:endParaRPr sz="1100" dirty="0"/>
          </a:p>
        </p:txBody>
      </p:sp>
    </p:spTree>
    <p:extLst>
      <p:ext uri="{BB962C8B-B14F-4D97-AF65-F5344CB8AC3E}">
        <p14:creationId xmlns:p14="http://schemas.microsoft.com/office/powerpoint/2010/main" val="319589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FRESADO</a:t>
            </a:r>
            <a:br>
              <a:rPr lang="es-MX" dirty="0"/>
            </a:br>
            <a:r>
              <a:rPr lang="es-MX" dirty="0">
                <a:solidFill>
                  <a:srgbClr val="A7A8AA"/>
                </a:solidFill>
              </a:rPr>
              <a:t>DE ESCUADRA</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437256" y="2824895"/>
            <a:ext cx="4621273" cy="646331"/>
          </a:xfrm>
          <a:prstGeom prst="rect">
            <a:avLst/>
          </a:prstGeom>
          <a:noFill/>
        </p:spPr>
        <p:txBody>
          <a:bodyPr wrap="square">
            <a:spAutoFit/>
          </a:bodyPr>
          <a:lstStyle/>
          <a:p>
            <a:pPr>
              <a:buClr>
                <a:srgbClr val="000000"/>
              </a:buClr>
              <a:buSzPts val="1200"/>
            </a:pPr>
            <a:r>
              <a:rPr lang="es-MX" b="1" dirty="0">
                <a:solidFill>
                  <a:srgbClr val="88354D"/>
                </a:solidFill>
                <a:effectLst/>
              </a:rPr>
              <a:t>Figura 12</a:t>
            </a:r>
            <a:r>
              <a:rPr lang="en-US" b="1" dirty="0">
                <a:solidFill>
                  <a:srgbClr val="88354D"/>
                </a:solidFill>
              </a:rPr>
              <a:t>. Fresado de escuadra</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1246495"/>
          </a:xfrm>
          <a:prstGeom prst="rect">
            <a:avLst/>
          </a:prstGeom>
          <a:noFill/>
        </p:spPr>
        <p:txBody>
          <a:bodyPr wrap="square" rtlCol="0">
            <a:spAutoFit/>
          </a:bodyPr>
          <a:lstStyle/>
          <a:p>
            <a:pPr marL="0" lvl="0" indent="0" algn="l" rtl="0">
              <a:spcBef>
                <a:spcPts val="1000"/>
              </a:spcBef>
              <a:spcAft>
                <a:spcPts val="0"/>
              </a:spcAft>
              <a:buNone/>
            </a:pPr>
            <a:r>
              <a:rPr lang="es-MX" sz="2500" dirty="0"/>
              <a:t>Este proceso es una variante del planeado. Consiste en mecanizar una escuadra o ángulo recto, de forma que uno de los planos se obtiene con la parte frontal de la fresa y el otro con la parte periférica.</a:t>
            </a:r>
          </a:p>
        </p:txBody>
      </p:sp>
      <p:pic>
        <p:nvPicPr>
          <p:cNvPr id="15" name="Google Shape;261;ga195d5d63f_0_326">
            <a:extLst>
              <a:ext uri="{FF2B5EF4-FFF2-40B4-BE49-F238E27FC236}">
                <a16:creationId xmlns:a16="http://schemas.microsoft.com/office/drawing/2014/main" id="{18C079A7-BB3F-4449-8416-D66278648A91}"/>
              </a:ext>
            </a:extLst>
          </p:cNvPr>
          <p:cNvPicPr preferRelativeResize="0"/>
          <p:nvPr/>
        </p:nvPicPr>
        <p:blipFill>
          <a:blip r:embed="rId3">
            <a:alphaModFix/>
          </a:blip>
          <a:stretch>
            <a:fillRect/>
          </a:stretch>
        </p:blipFill>
        <p:spPr>
          <a:xfrm>
            <a:off x="3979470" y="3242375"/>
            <a:ext cx="4061425" cy="2999625"/>
          </a:xfrm>
          <a:prstGeom prst="rect">
            <a:avLst/>
          </a:prstGeom>
          <a:noFill/>
          <a:ln>
            <a:noFill/>
          </a:ln>
        </p:spPr>
      </p:pic>
      <p:sp>
        <p:nvSpPr>
          <p:cNvPr id="18" name="Google Shape;263;ga195d5d63f_0_326">
            <a:extLst>
              <a:ext uri="{FF2B5EF4-FFF2-40B4-BE49-F238E27FC236}">
                <a16:creationId xmlns:a16="http://schemas.microsoft.com/office/drawing/2014/main" id="{C1CCA388-04D1-4428-9F46-9AF916E27B9A}"/>
              </a:ext>
            </a:extLst>
          </p:cNvPr>
          <p:cNvSpPr txBox="1"/>
          <p:nvPr/>
        </p:nvSpPr>
        <p:spPr>
          <a:xfrm>
            <a:off x="2289313" y="6534025"/>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100" b="1" i="0" u="none" strike="noStrike" cap="none" dirty="0">
                <a:solidFill>
                  <a:srgbClr val="000000"/>
                </a:solidFill>
                <a:ea typeface="Arial"/>
                <a:cs typeface="Arial"/>
                <a:sym typeface="Arial"/>
              </a:rPr>
              <a:t>Fuente:</a:t>
            </a:r>
            <a:r>
              <a:rPr lang="es-CL" sz="1100"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199971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RANURADO</a:t>
            </a:r>
            <a:br>
              <a:rPr lang="es-MX" dirty="0"/>
            </a:b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728240" y="3056134"/>
            <a:ext cx="4621273" cy="646331"/>
          </a:xfrm>
          <a:prstGeom prst="rect">
            <a:avLst/>
          </a:prstGeom>
          <a:noFill/>
        </p:spPr>
        <p:txBody>
          <a:bodyPr wrap="square">
            <a:spAutoFit/>
          </a:bodyPr>
          <a:lstStyle/>
          <a:p>
            <a:pPr>
              <a:buClr>
                <a:srgbClr val="000000"/>
              </a:buClr>
              <a:buSzPts val="1200"/>
            </a:pPr>
            <a:r>
              <a:rPr lang="es-MX" b="1" dirty="0">
                <a:solidFill>
                  <a:srgbClr val="88354D"/>
                </a:solidFill>
                <a:effectLst/>
              </a:rPr>
              <a:t>Figura 13</a:t>
            </a:r>
            <a:r>
              <a:rPr lang="en-US" b="1" dirty="0">
                <a:solidFill>
                  <a:srgbClr val="88354D"/>
                </a:solidFill>
              </a:rPr>
              <a:t>. Ranurado</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1246495"/>
          </a:xfrm>
          <a:prstGeom prst="rect">
            <a:avLst/>
          </a:prstGeom>
          <a:noFill/>
        </p:spPr>
        <p:txBody>
          <a:bodyPr wrap="square" rtlCol="0">
            <a:spAutoFit/>
          </a:bodyPr>
          <a:lstStyle/>
          <a:p>
            <a:pPr marL="0" lvl="0" indent="0" algn="l" rtl="0">
              <a:spcBef>
                <a:spcPts val="1000"/>
              </a:spcBef>
              <a:spcAft>
                <a:spcPts val="0"/>
              </a:spcAft>
              <a:buNone/>
            </a:pPr>
            <a:r>
              <a:rPr lang="es-MX" sz="2500" dirty="0"/>
              <a:t>Esta operación consiste en generar ranuras en la pieza, con el fin de poder ensamblar la pieza mecanizada con otras. En caso de generar un ranurado recto, se sugiere utilizar una fresa cilíndrica o fresas con forma de T.</a:t>
            </a:r>
          </a:p>
        </p:txBody>
      </p:sp>
      <p:pic>
        <p:nvPicPr>
          <p:cNvPr id="11" name="Google Shape;270;ga195d5d63f_0_331">
            <a:extLst>
              <a:ext uri="{FF2B5EF4-FFF2-40B4-BE49-F238E27FC236}">
                <a16:creationId xmlns:a16="http://schemas.microsoft.com/office/drawing/2014/main" id="{95239E41-B5A9-4238-B7E5-41C9102F4ACF}"/>
              </a:ext>
            </a:extLst>
          </p:cNvPr>
          <p:cNvPicPr preferRelativeResize="0"/>
          <p:nvPr/>
        </p:nvPicPr>
        <p:blipFill>
          <a:blip r:embed="rId3">
            <a:alphaModFix/>
          </a:blip>
          <a:stretch>
            <a:fillRect/>
          </a:stretch>
        </p:blipFill>
        <p:spPr>
          <a:xfrm>
            <a:off x="4527225" y="3736500"/>
            <a:ext cx="3137550" cy="2440325"/>
          </a:xfrm>
          <a:prstGeom prst="rect">
            <a:avLst/>
          </a:prstGeom>
          <a:noFill/>
          <a:ln>
            <a:noFill/>
          </a:ln>
        </p:spPr>
      </p:pic>
      <p:sp>
        <p:nvSpPr>
          <p:cNvPr id="13" name="Google Shape;272;ga195d5d63f_0_331">
            <a:extLst>
              <a:ext uri="{FF2B5EF4-FFF2-40B4-BE49-F238E27FC236}">
                <a16:creationId xmlns:a16="http://schemas.microsoft.com/office/drawing/2014/main" id="{BDBE2726-BCBE-49C0-82AD-610E216AB085}"/>
              </a:ext>
            </a:extLst>
          </p:cNvPr>
          <p:cNvSpPr txBox="1"/>
          <p:nvPr/>
        </p:nvSpPr>
        <p:spPr>
          <a:xfrm>
            <a:off x="2782370" y="6207077"/>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dirty="0"/>
              <a:t> MECANICA INDUSTRIAL ESPINOSA. (s.f.). FRESADO. http://www.mec-industrialespinosa.com/fresado/.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43384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VACIADO</a:t>
            </a:r>
            <a:br>
              <a:rPr lang="es-MX" dirty="0"/>
            </a:b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936787" y="2602169"/>
            <a:ext cx="4621273" cy="646331"/>
          </a:xfrm>
          <a:prstGeom prst="rect">
            <a:avLst/>
          </a:prstGeom>
          <a:noFill/>
        </p:spPr>
        <p:txBody>
          <a:bodyPr wrap="square">
            <a:spAutoFit/>
          </a:bodyPr>
          <a:lstStyle/>
          <a:p>
            <a:pPr>
              <a:buClr>
                <a:srgbClr val="000000"/>
              </a:buClr>
              <a:buSzPts val="1200"/>
            </a:pPr>
            <a:r>
              <a:rPr lang="es-MX" b="1" dirty="0">
                <a:solidFill>
                  <a:srgbClr val="88354D"/>
                </a:solidFill>
                <a:effectLst/>
              </a:rPr>
              <a:t>Figura 14</a:t>
            </a:r>
            <a:r>
              <a:rPr lang="en-US" b="1" dirty="0">
                <a:solidFill>
                  <a:srgbClr val="88354D"/>
                </a:solidFill>
              </a:rPr>
              <a:t>. Vaciado</a:t>
            </a:r>
            <a:endParaRPr lang="es-CL" sz="1800" b="1" u="none" strike="noStrike" cap="none" dirty="0">
              <a:solidFill>
                <a:srgbClr val="88354D"/>
              </a:solidFill>
            </a:endParaRPr>
          </a:p>
          <a:p>
            <a:pPr marL="0" marR="0" lvl="0" indent="0" algn="l" rtl="0">
              <a:lnSpc>
                <a:spcPct val="100000"/>
              </a:lnSpc>
              <a:spcBef>
                <a:spcPts val="0"/>
              </a:spcBef>
              <a:spcAft>
                <a:spcPts val="0"/>
              </a:spcAft>
              <a:buClr>
                <a:srgbClr val="000000"/>
              </a:buClr>
              <a:buSzPts val="1200"/>
              <a:buFont typeface="Arial"/>
              <a:buNone/>
            </a:pPr>
            <a:endParaRPr lang="es-MX"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42215" y="1693870"/>
            <a:ext cx="11163967" cy="861774"/>
          </a:xfrm>
          <a:prstGeom prst="rect">
            <a:avLst/>
          </a:prstGeom>
          <a:noFill/>
        </p:spPr>
        <p:txBody>
          <a:bodyPr wrap="square" rtlCol="0">
            <a:spAutoFit/>
          </a:bodyPr>
          <a:lstStyle/>
          <a:p>
            <a:pPr marL="0" lvl="0" indent="0" algn="l" rtl="0">
              <a:spcBef>
                <a:spcPts val="1000"/>
              </a:spcBef>
              <a:spcAft>
                <a:spcPts val="0"/>
              </a:spcAft>
              <a:buNone/>
            </a:pPr>
            <a:r>
              <a:rPr lang="es-MX" sz="2500" dirty="0"/>
              <a:t>Consiste en realizar un vaciado en la superficie de una pieza, en base a un contorno definido.</a:t>
            </a:r>
          </a:p>
        </p:txBody>
      </p:sp>
      <p:pic>
        <p:nvPicPr>
          <p:cNvPr id="14" name="Google Shape;279;ga195d5d63f_0_336">
            <a:extLst>
              <a:ext uri="{FF2B5EF4-FFF2-40B4-BE49-F238E27FC236}">
                <a16:creationId xmlns:a16="http://schemas.microsoft.com/office/drawing/2014/main" id="{08BE151D-6076-4399-9EBF-081E5A4CE565}"/>
              </a:ext>
            </a:extLst>
          </p:cNvPr>
          <p:cNvPicPr preferRelativeResize="0"/>
          <p:nvPr/>
        </p:nvPicPr>
        <p:blipFill>
          <a:blip r:embed="rId3">
            <a:alphaModFix/>
          </a:blip>
          <a:stretch>
            <a:fillRect/>
          </a:stretch>
        </p:blipFill>
        <p:spPr>
          <a:xfrm>
            <a:off x="4521300" y="3295025"/>
            <a:ext cx="3149400" cy="2881800"/>
          </a:xfrm>
          <a:prstGeom prst="rect">
            <a:avLst/>
          </a:prstGeom>
          <a:noFill/>
          <a:ln>
            <a:noFill/>
          </a:ln>
        </p:spPr>
      </p:pic>
      <p:sp>
        <p:nvSpPr>
          <p:cNvPr id="15" name="Google Shape;281;ga195d5d63f_0_336">
            <a:extLst>
              <a:ext uri="{FF2B5EF4-FFF2-40B4-BE49-F238E27FC236}">
                <a16:creationId xmlns:a16="http://schemas.microsoft.com/office/drawing/2014/main" id="{9BB65887-8088-4D59-86C5-B5093DBEF66D}"/>
              </a:ext>
            </a:extLst>
          </p:cNvPr>
          <p:cNvSpPr txBox="1"/>
          <p:nvPr/>
        </p:nvSpPr>
        <p:spPr>
          <a:xfrm>
            <a:off x="2565888" y="6176825"/>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Virtual Expo Group (2020), Ampliación de las gamas de fresado de metal duro. https://trends.directindustry.es/dormer-pramet/project-14461-135749.html.</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222768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FRESADO</a:t>
            </a:r>
            <a:br>
              <a:rPr lang="es-MX" dirty="0"/>
            </a:br>
            <a:r>
              <a:rPr lang="es-MX" dirty="0">
                <a:solidFill>
                  <a:srgbClr val="A7A8AA"/>
                </a:solidFill>
              </a:rPr>
              <a:t>DE ENGRANAJES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422762" y="2903897"/>
            <a:ext cx="4621273" cy="369332"/>
          </a:xfrm>
          <a:prstGeom prst="rect">
            <a:avLst/>
          </a:prstGeom>
          <a:noFill/>
        </p:spPr>
        <p:txBody>
          <a:bodyPr wrap="square">
            <a:spAutoFit/>
          </a:bodyPr>
          <a:lstStyle/>
          <a:p>
            <a:pPr>
              <a:buClr>
                <a:srgbClr val="000000"/>
              </a:buClr>
              <a:buSzPts val="1200"/>
            </a:pPr>
            <a:r>
              <a:rPr lang="es-MX" b="1" dirty="0">
                <a:solidFill>
                  <a:srgbClr val="88354D"/>
                </a:solidFill>
                <a:effectLst/>
              </a:rPr>
              <a:t>Figura 15. </a:t>
            </a:r>
            <a:r>
              <a:rPr lang="es-MX" b="1" dirty="0">
                <a:solidFill>
                  <a:srgbClr val="88354D"/>
                </a:solidFill>
              </a:rPr>
              <a:t>Fresado de engranajes</a:t>
            </a:r>
            <a:endParaRPr lang="es-CL"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856397" y="1655397"/>
            <a:ext cx="11163967" cy="1246495"/>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fresado consiste en generar engranajes a través del mecanizado de una pieza. Para este tipo de fresado es necesario utilizar un  cabezal divisor y una herramienta especial que posea la forma o módulo del diente requerido.</a:t>
            </a:r>
          </a:p>
        </p:txBody>
      </p:sp>
      <p:pic>
        <p:nvPicPr>
          <p:cNvPr id="11" name="Google Shape;288;ga195d5d63f_0_353">
            <a:extLst>
              <a:ext uri="{FF2B5EF4-FFF2-40B4-BE49-F238E27FC236}">
                <a16:creationId xmlns:a16="http://schemas.microsoft.com/office/drawing/2014/main" id="{8FFDB541-A521-4786-8E85-174A3B8FBA7C}"/>
              </a:ext>
            </a:extLst>
          </p:cNvPr>
          <p:cNvPicPr preferRelativeResize="0"/>
          <p:nvPr/>
        </p:nvPicPr>
        <p:blipFill>
          <a:blip r:embed="rId3">
            <a:alphaModFix/>
          </a:blip>
          <a:stretch>
            <a:fillRect/>
          </a:stretch>
        </p:blipFill>
        <p:spPr>
          <a:xfrm>
            <a:off x="4402825" y="3451387"/>
            <a:ext cx="3386325" cy="2501000"/>
          </a:xfrm>
          <a:prstGeom prst="rect">
            <a:avLst/>
          </a:prstGeom>
          <a:noFill/>
          <a:ln>
            <a:noFill/>
          </a:ln>
        </p:spPr>
      </p:pic>
      <p:sp>
        <p:nvSpPr>
          <p:cNvPr id="13" name="Google Shape;263;ga195d5d63f_0_326">
            <a:extLst>
              <a:ext uri="{FF2B5EF4-FFF2-40B4-BE49-F238E27FC236}">
                <a16:creationId xmlns:a16="http://schemas.microsoft.com/office/drawing/2014/main" id="{E08DC463-9615-4AC1-A8A2-4E4255F7A69A}"/>
              </a:ext>
            </a:extLst>
          </p:cNvPr>
          <p:cNvSpPr txBox="1"/>
          <p:nvPr/>
        </p:nvSpPr>
        <p:spPr>
          <a:xfrm>
            <a:off x="2844558" y="6147452"/>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100" b="1" i="0" u="none" strike="noStrike" cap="none" dirty="0">
                <a:solidFill>
                  <a:srgbClr val="000000"/>
                </a:solidFill>
                <a:ea typeface="Arial"/>
                <a:cs typeface="Arial"/>
                <a:sym typeface="Arial"/>
              </a:rPr>
              <a:t>Fuente:</a:t>
            </a:r>
            <a:r>
              <a:rPr lang="es-CL" sz="1100"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67688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CORTE</a:t>
            </a:r>
            <a:br>
              <a:rPr lang="es-MX" dirty="0"/>
            </a:b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569558" y="3001148"/>
            <a:ext cx="4621273" cy="369332"/>
          </a:xfrm>
          <a:prstGeom prst="rect">
            <a:avLst/>
          </a:prstGeom>
          <a:noFill/>
        </p:spPr>
        <p:txBody>
          <a:bodyPr wrap="square">
            <a:spAutoFit/>
          </a:bodyPr>
          <a:lstStyle/>
          <a:p>
            <a:pPr>
              <a:buClr>
                <a:srgbClr val="000000"/>
              </a:buClr>
              <a:buSzPts val="1200"/>
            </a:pPr>
            <a:r>
              <a:rPr lang="es-MX" b="1" dirty="0">
                <a:solidFill>
                  <a:srgbClr val="88354D"/>
                </a:solidFill>
                <a:effectLst/>
              </a:rPr>
              <a:t>Figura 16. Corte</a:t>
            </a:r>
            <a:endParaRPr lang="es-CL"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856398" y="1310460"/>
            <a:ext cx="11163967" cy="1631216"/>
          </a:xfrm>
          <a:prstGeom prst="rect">
            <a:avLst/>
          </a:prstGeom>
          <a:noFill/>
        </p:spPr>
        <p:txBody>
          <a:bodyPr wrap="square" rtlCol="0">
            <a:spAutoFit/>
          </a:bodyPr>
          <a:lstStyle/>
          <a:p>
            <a:pPr marL="0" lvl="0" indent="0" algn="l" rtl="0">
              <a:spcBef>
                <a:spcPts val="1000"/>
              </a:spcBef>
              <a:spcAft>
                <a:spcPts val="0"/>
              </a:spcAft>
              <a:buNone/>
            </a:pPr>
            <a:r>
              <a:rPr lang="es-MX" sz="2500" dirty="0"/>
              <a:t>Este tipo de fresado consiste en generar un corte utilizando fresas cilíndricas de corte, sierra de cinta o discos de gran diámetro y bajo espesor. Este proceso suele ser el primero en realizarse, ya que permite modificar el material de la pieza a las necesidades del mecanizado que se desea realizar.</a:t>
            </a:r>
          </a:p>
        </p:txBody>
      </p:sp>
      <p:pic>
        <p:nvPicPr>
          <p:cNvPr id="14" name="Google Shape;297;ga195d5d63f_0_358">
            <a:extLst>
              <a:ext uri="{FF2B5EF4-FFF2-40B4-BE49-F238E27FC236}">
                <a16:creationId xmlns:a16="http://schemas.microsoft.com/office/drawing/2014/main" id="{1C0CF201-AC25-4C12-A906-878B25A8F9DC}"/>
              </a:ext>
            </a:extLst>
          </p:cNvPr>
          <p:cNvPicPr preferRelativeResize="0"/>
          <p:nvPr/>
        </p:nvPicPr>
        <p:blipFill>
          <a:blip r:embed="rId3">
            <a:alphaModFix/>
          </a:blip>
          <a:stretch>
            <a:fillRect/>
          </a:stretch>
        </p:blipFill>
        <p:spPr>
          <a:xfrm>
            <a:off x="3469713" y="3651389"/>
            <a:ext cx="4169500" cy="1989375"/>
          </a:xfrm>
          <a:prstGeom prst="rect">
            <a:avLst/>
          </a:prstGeom>
          <a:noFill/>
          <a:ln>
            <a:noFill/>
          </a:ln>
        </p:spPr>
      </p:pic>
      <p:sp>
        <p:nvSpPr>
          <p:cNvPr id="15" name="Google Shape;299;ga195d5d63f_0_358">
            <a:extLst>
              <a:ext uri="{FF2B5EF4-FFF2-40B4-BE49-F238E27FC236}">
                <a16:creationId xmlns:a16="http://schemas.microsoft.com/office/drawing/2014/main" id="{48AA3EB4-CFC9-40E5-94BE-BF196E069199}"/>
              </a:ext>
            </a:extLst>
          </p:cNvPr>
          <p:cNvSpPr txBox="1"/>
          <p:nvPr/>
        </p:nvSpPr>
        <p:spPr>
          <a:xfrm>
            <a:off x="2480083" y="6088877"/>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WALTER . (s.f.), Operaciones avanzadas de ranurado y tronzado. https://www.walter-tools.com/es-es/pages/default.aspx.</a:t>
            </a: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232660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36094" y="600605"/>
            <a:ext cx="10515600" cy="1325563"/>
          </a:xfrm>
        </p:spPr>
        <p:txBody>
          <a:bodyPr>
            <a:normAutofit fontScale="90000"/>
          </a:bodyPr>
          <a:lstStyle/>
          <a:p>
            <a:r>
              <a:rPr lang="es-MX" sz="6600" dirty="0">
                <a:solidFill>
                  <a:srgbClr val="88354D"/>
                </a:solidFill>
              </a:rPr>
              <a:t>TEMA N°4</a:t>
            </a:r>
            <a:br>
              <a:rPr lang="es-MX" dirty="0"/>
            </a:br>
            <a:r>
              <a:rPr lang="es-MX" dirty="0">
                <a:solidFill>
                  <a:srgbClr val="A7A8AA"/>
                </a:solidFill>
              </a:rPr>
              <a:t>PARTES Y ACCESORIOS DE UNA FRESADORA UNIVERSAL</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9E5DBE1A-CADF-4612-B16D-536FBAAD1859}"/>
              </a:ext>
            </a:extLst>
          </p:cNvPr>
          <p:cNvSpPr txBox="1"/>
          <p:nvPr/>
        </p:nvSpPr>
        <p:spPr>
          <a:xfrm>
            <a:off x="7331242" y="1690687"/>
            <a:ext cx="4624664" cy="3619249"/>
          </a:xfrm>
          <a:prstGeom prst="rect">
            <a:avLst/>
          </a:prstGeom>
          <a:solidFill>
            <a:srgbClr val="88354D"/>
          </a:solidFill>
        </p:spPr>
        <p:txBody>
          <a:bodyPr wrap="square" rtlCol="0">
            <a:spAutoFit/>
          </a:bodyPr>
          <a:lstStyle/>
          <a:p>
            <a:endParaRPr lang="es-CL" dirty="0"/>
          </a:p>
        </p:txBody>
      </p:sp>
      <p:pic>
        <p:nvPicPr>
          <p:cNvPr id="8" name="Google Shape;307;ga195d5d63f_0_381">
            <a:extLst>
              <a:ext uri="{FF2B5EF4-FFF2-40B4-BE49-F238E27FC236}">
                <a16:creationId xmlns:a16="http://schemas.microsoft.com/office/drawing/2014/main" id="{79AFDD45-D9AA-4954-9074-D09B62E9529E}"/>
              </a:ext>
            </a:extLst>
          </p:cNvPr>
          <p:cNvPicPr preferRelativeResize="0"/>
          <p:nvPr/>
        </p:nvPicPr>
        <p:blipFill>
          <a:blip r:embed="rId2">
            <a:alphaModFix/>
          </a:blip>
          <a:stretch>
            <a:fillRect/>
          </a:stretch>
        </p:blipFill>
        <p:spPr>
          <a:xfrm>
            <a:off x="8288642" y="2161650"/>
            <a:ext cx="2924674" cy="2534700"/>
          </a:xfrm>
          <a:prstGeom prst="rect">
            <a:avLst/>
          </a:prstGeom>
          <a:noFill/>
          <a:ln>
            <a:noFill/>
          </a:ln>
        </p:spPr>
      </p:pic>
      <p:sp>
        <p:nvSpPr>
          <p:cNvPr id="13" name="Google Shape;306;ga195d5d63f_0_381">
            <a:extLst>
              <a:ext uri="{FF2B5EF4-FFF2-40B4-BE49-F238E27FC236}">
                <a16:creationId xmlns:a16="http://schemas.microsoft.com/office/drawing/2014/main" id="{4C8706F8-4E80-4840-8282-E3F25E5A875B}"/>
              </a:ext>
            </a:extLst>
          </p:cNvPr>
          <p:cNvSpPr txBox="1"/>
          <p:nvPr/>
        </p:nvSpPr>
        <p:spPr>
          <a:xfrm>
            <a:off x="5727513" y="5324004"/>
            <a:ext cx="7288800" cy="26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CL" sz="1000" b="1" dirty="0">
                <a:solidFill>
                  <a:schemeClr val="dk1"/>
                </a:solidFill>
              </a:rPr>
              <a:t>Fuente:</a:t>
            </a:r>
            <a:r>
              <a:rPr lang="es-CL" sz="1000" dirty="0">
                <a:solidFill>
                  <a:schemeClr val="dk1"/>
                </a:solidFill>
              </a:rPr>
              <a:t> Elaboración propia</a:t>
            </a:r>
            <a:r>
              <a:rPr lang="es-CL" sz="1200" dirty="0">
                <a:solidFill>
                  <a:schemeClr val="dk1"/>
                </a:solidFill>
              </a:rPr>
              <a:t>.</a:t>
            </a:r>
            <a:endParaRPr sz="1100" dirty="0"/>
          </a:p>
        </p:txBody>
      </p:sp>
    </p:spTree>
    <p:extLst>
      <p:ext uri="{BB962C8B-B14F-4D97-AF65-F5344CB8AC3E}">
        <p14:creationId xmlns:p14="http://schemas.microsoft.com/office/powerpoint/2010/main" val="222450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PARTES</a:t>
            </a:r>
            <a:br>
              <a:rPr lang="es-MX" dirty="0"/>
            </a:br>
            <a:r>
              <a:rPr lang="es-MX" dirty="0">
                <a:solidFill>
                  <a:srgbClr val="A7A8AA"/>
                </a:solidFill>
              </a:rPr>
              <a:t>DE UNA FRESADORA UNIVERSAL</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7570727" y="1417608"/>
            <a:ext cx="4621273" cy="369332"/>
          </a:xfrm>
          <a:prstGeom prst="rect">
            <a:avLst/>
          </a:prstGeom>
          <a:noFill/>
        </p:spPr>
        <p:txBody>
          <a:bodyPr wrap="square">
            <a:spAutoFit/>
          </a:bodyPr>
          <a:lstStyle/>
          <a:p>
            <a:pPr>
              <a:buClr>
                <a:srgbClr val="000000"/>
              </a:buClr>
              <a:buSzPts val="1200"/>
            </a:pPr>
            <a:r>
              <a:rPr lang="es-MX" b="1" dirty="0">
                <a:solidFill>
                  <a:srgbClr val="88354D"/>
                </a:solidFill>
                <a:effectLst/>
              </a:rPr>
              <a:t>Figura 17. </a:t>
            </a:r>
            <a:r>
              <a:rPr lang="es-MX" b="1" dirty="0">
                <a:solidFill>
                  <a:srgbClr val="88354D"/>
                </a:solidFill>
              </a:rPr>
              <a:t>Partes de una fresadora universal</a:t>
            </a:r>
            <a:endParaRPr lang="es-CL" sz="1800" b="1" u="none" strike="noStrike" cap="none" dirty="0">
              <a:solidFill>
                <a:srgbClr val="88354D"/>
              </a:solidFill>
            </a:endParaRPr>
          </a:p>
        </p:txBody>
      </p:sp>
      <p:sp>
        <p:nvSpPr>
          <p:cNvPr id="12" name="CuadroTexto 11">
            <a:extLst>
              <a:ext uri="{FF2B5EF4-FFF2-40B4-BE49-F238E27FC236}">
                <a16:creationId xmlns:a16="http://schemas.microsoft.com/office/drawing/2014/main" id="{7F105B0D-2372-4C5C-9C53-FE3BBEE02A25}"/>
              </a:ext>
            </a:extLst>
          </p:cNvPr>
          <p:cNvSpPr txBox="1"/>
          <p:nvPr/>
        </p:nvSpPr>
        <p:spPr>
          <a:xfrm>
            <a:off x="961568" y="1825556"/>
            <a:ext cx="3330591" cy="3939540"/>
          </a:xfrm>
          <a:prstGeom prst="rect">
            <a:avLst/>
          </a:prstGeom>
          <a:noFill/>
        </p:spPr>
        <p:txBody>
          <a:bodyPr wrap="square" rtlCol="0">
            <a:spAutoFit/>
          </a:bodyPr>
          <a:lstStyle/>
          <a:p>
            <a:pPr marL="457200" lvl="0" indent="-457200" algn="l" rtl="0">
              <a:spcBef>
                <a:spcPts val="1000"/>
              </a:spcBef>
              <a:spcAft>
                <a:spcPts val="0"/>
              </a:spcAft>
              <a:buFont typeface="+mj-lt"/>
              <a:buAutoNum type="arabicPeriod"/>
            </a:pPr>
            <a:r>
              <a:rPr lang="es-MX" sz="2500" dirty="0">
                <a:solidFill>
                  <a:srgbClr val="88354D"/>
                </a:solidFill>
              </a:rPr>
              <a:t>Base.</a:t>
            </a:r>
          </a:p>
          <a:p>
            <a:pPr marL="457200" lvl="0" indent="-457200" algn="l" rtl="0">
              <a:spcBef>
                <a:spcPts val="1000"/>
              </a:spcBef>
              <a:spcAft>
                <a:spcPts val="0"/>
              </a:spcAft>
              <a:buFont typeface="+mj-lt"/>
              <a:buAutoNum type="arabicPeriod"/>
            </a:pPr>
            <a:r>
              <a:rPr lang="es-MX" sz="2500" dirty="0">
                <a:solidFill>
                  <a:srgbClr val="88354D"/>
                </a:solidFill>
              </a:rPr>
              <a:t>Cuerpo o Columna.</a:t>
            </a:r>
          </a:p>
          <a:p>
            <a:pPr marL="457200" lvl="0" indent="-457200" algn="l" rtl="0">
              <a:spcBef>
                <a:spcPts val="1000"/>
              </a:spcBef>
              <a:spcAft>
                <a:spcPts val="0"/>
              </a:spcAft>
              <a:buFont typeface="+mj-lt"/>
              <a:buAutoNum type="arabicPeriod"/>
            </a:pPr>
            <a:r>
              <a:rPr lang="es-MX" sz="2500" dirty="0">
                <a:solidFill>
                  <a:srgbClr val="88354D"/>
                </a:solidFill>
              </a:rPr>
              <a:t>Consola.</a:t>
            </a:r>
          </a:p>
          <a:p>
            <a:pPr marL="457200" lvl="0" indent="-457200" algn="l" rtl="0">
              <a:spcBef>
                <a:spcPts val="1000"/>
              </a:spcBef>
              <a:spcAft>
                <a:spcPts val="0"/>
              </a:spcAft>
              <a:buFont typeface="+mj-lt"/>
              <a:buAutoNum type="arabicPeriod"/>
            </a:pPr>
            <a:r>
              <a:rPr lang="es-MX" sz="2500" dirty="0">
                <a:solidFill>
                  <a:srgbClr val="88354D"/>
                </a:solidFill>
              </a:rPr>
              <a:t>Carro transversal.</a:t>
            </a:r>
          </a:p>
          <a:p>
            <a:pPr marL="457200" lvl="0" indent="-457200" algn="l" rtl="0">
              <a:spcBef>
                <a:spcPts val="1000"/>
              </a:spcBef>
              <a:spcAft>
                <a:spcPts val="0"/>
              </a:spcAft>
              <a:buFont typeface="+mj-lt"/>
              <a:buAutoNum type="arabicPeriod"/>
            </a:pPr>
            <a:r>
              <a:rPr lang="es-MX" sz="2500" dirty="0">
                <a:solidFill>
                  <a:srgbClr val="88354D"/>
                </a:solidFill>
              </a:rPr>
              <a:t>Mesa.</a:t>
            </a:r>
          </a:p>
          <a:p>
            <a:pPr marL="457200" lvl="0" indent="-457200" algn="l" rtl="0">
              <a:spcBef>
                <a:spcPts val="1000"/>
              </a:spcBef>
              <a:spcAft>
                <a:spcPts val="0"/>
              </a:spcAft>
              <a:buFont typeface="+mj-lt"/>
              <a:buAutoNum type="arabicPeriod"/>
            </a:pPr>
            <a:r>
              <a:rPr lang="es-MX" sz="2500" dirty="0">
                <a:solidFill>
                  <a:srgbClr val="88354D"/>
                </a:solidFill>
              </a:rPr>
              <a:t>Eje porta-herramientas.</a:t>
            </a:r>
          </a:p>
          <a:p>
            <a:pPr marL="457200" lvl="0" indent="-457200" algn="l" rtl="0">
              <a:spcBef>
                <a:spcPts val="1000"/>
              </a:spcBef>
              <a:spcAft>
                <a:spcPts val="0"/>
              </a:spcAft>
              <a:buFont typeface="+mj-lt"/>
              <a:buAutoNum type="arabicPeriod"/>
            </a:pPr>
            <a:r>
              <a:rPr lang="es-MX" sz="2500" dirty="0">
                <a:solidFill>
                  <a:srgbClr val="88354D"/>
                </a:solidFill>
              </a:rPr>
              <a:t>Puente o torpedo</a:t>
            </a:r>
            <a:r>
              <a:rPr lang="es-MX" sz="2500" dirty="0"/>
              <a:t>.</a:t>
            </a:r>
          </a:p>
        </p:txBody>
      </p:sp>
      <p:pic>
        <p:nvPicPr>
          <p:cNvPr id="11" name="Google Shape;314;ga195d5d63f_0_376">
            <a:extLst>
              <a:ext uri="{FF2B5EF4-FFF2-40B4-BE49-F238E27FC236}">
                <a16:creationId xmlns:a16="http://schemas.microsoft.com/office/drawing/2014/main" id="{9441BC7E-80DB-42AF-B63A-FCC33562340A}"/>
              </a:ext>
            </a:extLst>
          </p:cNvPr>
          <p:cNvPicPr preferRelativeResize="0"/>
          <p:nvPr/>
        </p:nvPicPr>
        <p:blipFill rotWithShape="1">
          <a:blip r:embed="rId2">
            <a:alphaModFix/>
          </a:blip>
          <a:srcRect/>
          <a:stretch/>
        </p:blipFill>
        <p:spPr>
          <a:xfrm>
            <a:off x="7767034" y="1825556"/>
            <a:ext cx="4057024" cy="4464575"/>
          </a:xfrm>
          <a:prstGeom prst="rect">
            <a:avLst/>
          </a:prstGeom>
          <a:noFill/>
          <a:ln>
            <a:noFill/>
          </a:ln>
        </p:spPr>
      </p:pic>
      <p:sp>
        <p:nvSpPr>
          <p:cNvPr id="13" name="Google Shape;316;ga195d5d63f_0_376">
            <a:extLst>
              <a:ext uri="{FF2B5EF4-FFF2-40B4-BE49-F238E27FC236}">
                <a16:creationId xmlns:a16="http://schemas.microsoft.com/office/drawing/2014/main" id="{241FD21A-F3FC-463F-856A-18229D8439C1}"/>
              </a:ext>
            </a:extLst>
          </p:cNvPr>
          <p:cNvSpPr txBox="1"/>
          <p:nvPr/>
        </p:nvSpPr>
        <p:spPr>
          <a:xfrm>
            <a:off x="5116701" y="6425000"/>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333712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Título 3">
            <a:extLst>
              <a:ext uri="{FF2B5EF4-FFF2-40B4-BE49-F238E27FC236}">
                <a16:creationId xmlns:a16="http://schemas.microsoft.com/office/drawing/2014/main" id="{E375F7AF-9CF4-4D03-8E94-BCD61BFB2FB8}"/>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N°1</a:t>
            </a:r>
            <a:br>
              <a:rPr lang="es-MX" dirty="0"/>
            </a:br>
            <a:r>
              <a:rPr lang="es-MX" dirty="0">
                <a:solidFill>
                  <a:srgbClr val="88354D"/>
                </a:solidFill>
              </a:rPr>
              <a:t>PARÁMETROS DE CORTE</a:t>
            </a:r>
            <a:endParaRPr lang="es-CL" dirty="0">
              <a:solidFill>
                <a:srgbClr val="88354D"/>
              </a:solidFill>
            </a:endParaRPr>
          </a:p>
        </p:txBody>
      </p:sp>
      <p:sp>
        <p:nvSpPr>
          <p:cNvPr id="12" name="Rectángulo 11">
            <a:extLst>
              <a:ext uri="{FF2B5EF4-FFF2-40B4-BE49-F238E27FC236}">
                <a16:creationId xmlns:a16="http://schemas.microsoft.com/office/drawing/2014/main" id="{53699B2E-8FB3-45EA-84D7-08518B67F005}"/>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Google Shape;99;g93b131c1a8_0_87">
            <a:extLst>
              <a:ext uri="{FF2B5EF4-FFF2-40B4-BE49-F238E27FC236}">
                <a16:creationId xmlns:a16="http://schemas.microsoft.com/office/drawing/2014/main" id="{48E017B8-4BD3-4292-A189-378BB528BF15}"/>
              </a:ext>
            </a:extLst>
          </p:cNvPr>
          <p:cNvSpPr txBox="1"/>
          <p:nvPr/>
        </p:nvSpPr>
        <p:spPr>
          <a:xfrm>
            <a:off x="6214943" y="5671468"/>
            <a:ext cx="5338798" cy="543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900" b="1" dirty="0">
                <a:solidFill>
                  <a:srgbClr val="000000"/>
                </a:solidFill>
                <a:latin typeface="Arial"/>
                <a:ea typeface="Arial"/>
                <a:cs typeface="Arial"/>
                <a:sym typeface="Arial"/>
              </a:rPr>
              <a:t>: </a:t>
            </a:r>
            <a:r>
              <a:rPr lang="es-MX" sz="1800" b="0" i="0" u="none" strike="noStrike" dirty="0">
                <a:solidFill>
                  <a:srgbClr val="000000"/>
                </a:solidFill>
                <a:effectLst/>
                <a:latin typeface="Arial" panose="020B0604020202020204" pitchFamily="34" charset="0"/>
              </a:rPr>
              <a:t> </a:t>
            </a:r>
            <a:r>
              <a:rPr lang="es-MX" sz="1000" b="0" i="0" u="none" strike="noStrike" dirty="0">
                <a:solidFill>
                  <a:srgbClr val="000000"/>
                </a:solidFill>
                <a:effectLst/>
              </a:rPr>
              <a:t>Elaboración propia en base a Larburu, N., (1989), Máquinas Prontuario. Técnicas, Máquinas, </a:t>
            </a:r>
            <a:r>
              <a:rPr lang="es-CL" sz="1000" b="0" i="0" u="none" strike="noStrike" dirty="0">
                <a:solidFill>
                  <a:srgbClr val="000000"/>
                </a:solidFill>
                <a:effectLst/>
              </a:rPr>
              <a:t>Herramientas, España, Paraninfo.</a:t>
            </a:r>
            <a:endParaRPr sz="1000" b="0" i="0" u="none" strike="noStrike" cap="none" dirty="0">
              <a:solidFill>
                <a:srgbClr val="000000"/>
              </a:solidFill>
              <a:ea typeface="Arial"/>
              <a:cs typeface="Arial"/>
              <a:sym typeface="Arial"/>
            </a:endParaRPr>
          </a:p>
        </p:txBody>
      </p:sp>
      <p:sp>
        <p:nvSpPr>
          <p:cNvPr id="3" name="CuadroTexto 2">
            <a:extLst>
              <a:ext uri="{FF2B5EF4-FFF2-40B4-BE49-F238E27FC236}">
                <a16:creationId xmlns:a16="http://schemas.microsoft.com/office/drawing/2014/main" id="{E41E0269-A038-412C-A30C-5AD65C413386}"/>
              </a:ext>
            </a:extLst>
          </p:cNvPr>
          <p:cNvSpPr txBox="1"/>
          <p:nvPr/>
        </p:nvSpPr>
        <p:spPr>
          <a:xfrm>
            <a:off x="5997543" y="1368805"/>
            <a:ext cx="5958363" cy="4134678"/>
          </a:xfrm>
          <a:prstGeom prst="rect">
            <a:avLst/>
          </a:prstGeom>
          <a:solidFill>
            <a:srgbClr val="88354D"/>
          </a:solidFill>
        </p:spPr>
        <p:txBody>
          <a:bodyPr wrap="square" rtlCol="0">
            <a:spAutoFit/>
          </a:bodyPr>
          <a:lstStyle/>
          <a:p>
            <a:endParaRPr lang="es-CL" dirty="0"/>
          </a:p>
        </p:txBody>
      </p:sp>
      <p:pic>
        <p:nvPicPr>
          <p:cNvPr id="1026" name="Picture 2">
            <a:extLst>
              <a:ext uri="{FF2B5EF4-FFF2-40B4-BE49-F238E27FC236}">
                <a16:creationId xmlns:a16="http://schemas.microsoft.com/office/drawing/2014/main" id="{2DF46DA9-E71F-4F7B-B1FB-96C3ED7C4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486" y="1690688"/>
            <a:ext cx="53244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8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2BA5-B9EB-45DF-879D-9BBF0BB6F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ACCESORIOS</a:t>
            </a:r>
            <a:br>
              <a:rPr lang="es-MX" dirty="0"/>
            </a:br>
            <a:r>
              <a:rPr lang="es-MX" dirty="0">
                <a:solidFill>
                  <a:srgbClr val="A7A8AA"/>
                </a:solidFill>
              </a:rPr>
              <a:t>DE UNA FRESADORA UNIVERSAL</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CC0AB1FA-E22D-4237-958B-B48ADD928BA6}"/>
              </a:ext>
            </a:extLst>
          </p:cNvPr>
          <p:cNvSpPr txBox="1"/>
          <p:nvPr/>
        </p:nvSpPr>
        <p:spPr>
          <a:xfrm>
            <a:off x="4569558" y="3001148"/>
            <a:ext cx="4621273" cy="369332"/>
          </a:xfrm>
          <a:prstGeom prst="rect">
            <a:avLst/>
          </a:prstGeom>
          <a:noFill/>
        </p:spPr>
        <p:txBody>
          <a:bodyPr wrap="square">
            <a:spAutoFit/>
          </a:bodyPr>
          <a:lstStyle/>
          <a:p>
            <a:pPr>
              <a:buClr>
                <a:srgbClr val="000000"/>
              </a:buClr>
              <a:buSzPts val="1200"/>
            </a:pPr>
            <a:r>
              <a:rPr lang="es-MX" b="1" dirty="0">
                <a:solidFill>
                  <a:srgbClr val="88354D"/>
                </a:solidFill>
                <a:effectLst/>
              </a:rPr>
              <a:t>Figura 16. Corte</a:t>
            </a:r>
            <a:endParaRPr lang="es-CL" sz="1800" b="1" u="none" strike="noStrike" cap="none" dirty="0">
              <a:solidFill>
                <a:srgbClr val="88354D"/>
              </a:solidFill>
            </a:endParaRPr>
          </a:p>
        </p:txBody>
      </p:sp>
      <p:pic>
        <p:nvPicPr>
          <p:cNvPr id="11" name="Google Shape;322;ga195d5d63f_0_392">
            <a:extLst>
              <a:ext uri="{FF2B5EF4-FFF2-40B4-BE49-F238E27FC236}">
                <a16:creationId xmlns:a16="http://schemas.microsoft.com/office/drawing/2014/main" id="{9F9CF521-4B26-413F-B943-2A6DC6DFC200}"/>
              </a:ext>
            </a:extLst>
          </p:cNvPr>
          <p:cNvPicPr preferRelativeResize="0"/>
          <p:nvPr/>
        </p:nvPicPr>
        <p:blipFill rotWithShape="1">
          <a:blip r:embed="rId3">
            <a:alphaModFix/>
          </a:blip>
          <a:srcRect r="8991" b="48741"/>
          <a:stretch/>
        </p:blipFill>
        <p:spPr>
          <a:xfrm>
            <a:off x="838200" y="2542050"/>
            <a:ext cx="2962275" cy="2219325"/>
          </a:xfrm>
          <a:prstGeom prst="rect">
            <a:avLst/>
          </a:prstGeom>
          <a:noFill/>
          <a:ln>
            <a:noFill/>
          </a:ln>
        </p:spPr>
      </p:pic>
      <p:pic>
        <p:nvPicPr>
          <p:cNvPr id="13" name="Google Shape;323;ga195d5d63f_0_392">
            <a:extLst>
              <a:ext uri="{FF2B5EF4-FFF2-40B4-BE49-F238E27FC236}">
                <a16:creationId xmlns:a16="http://schemas.microsoft.com/office/drawing/2014/main" id="{6063599A-90FE-482D-9209-9837E15FF5AA}"/>
              </a:ext>
            </a:extLst>
          </p:cNvPr>
          <p:cNvPicPr preferRelativeResize="0"/>
          <p:nvPr/>
        </p:nvPicPr>
        <p:blipFill>
          <a:blip r:embed="rId4">
            <a:alphaModFix/>
          </a:blip>
          <a:stretch>
            <a:fillRect/>
          </a:stretch>
        </p:blipFill>
        <p:spPr>
          <a:xfrm>
            <a:off x="4480118" y="2542050"/>
            <a:ext cx="2788982" cy="2219325"/>
          </a:xfrm>
          <a:prstGeom prst="rect">
            <a:avLst/>
          </a:prstGeom>
          <a:noFill/>
          <a:ln>
            <a:noFill/>
          </a:ln>
        </p:spPr>
      </p:pic>
      <p:pic>
        <p:nvPicPr>
          <p:cNvPr id="18" name="Google Shape;324;ga195d5d63f_0_392">
            <a:extLst>
              <a:ext uri="{FF2B5EF4-FFF2-40B4-BE49-F238E27FC236}">
                <a16:creationId xmlns:a16="http://schemas.microsoft.com/office/drawing/2014/main" id="{3CB4812A-775A-4741-9920-CF1245A71ED2}"/>
              </a:ext>
            </a:extLst>
          </p:cNvPr>
          <p:cNvPicPr preferRelativeResize="0"/>
          <p:nvPr/>
        </p:nvPicPr>
        <p:blipFill>
          <a:blip r:embed="rId5">
            <a:alphaModFix/>
          </a:blip>
          <a:stretch>
            <a:fillRect/>
          </a:stretch>
        </p:blipFill>
        <p:spPr>
          <a:xfrm>
            <a:off x="7937093" y="2542050"/>
            <a:ext cx="2387057" cy="2219325"/>
          </a:xfrm>
          <a:prstGeom prst="rect">
            <a:avLst/>
          </a:prstGeom>
          <a:noFill/>
          <a:ln>
            <a:noFill/>
          </a:ln>
        </p:spPr>
      </p:pic>
      <p:sp>
        <p:nvSpPr>
          <p:cNvPr id="19" name="Google Shape;325;ga195d5d63f_0_392">
            <a:extLst>
              <a:ext uri="{FF2B5EF4-FFF2-40B4-BE49-F238E27FC236}">
                <a16:creationId xmlns:a16="http://schemas.microsoft.com/office/drawing/2014/main" id="{5ED22075-E9B1-42AA-9C39-EB902A31B2BA}"/>
              </a:ext>
            </a:extLst>
          </p:cNvPr>
          <p:cNvSpPr txBox="1"/>
          <p:nvPr/>
        </p:nvSpPr>
        <p:spPr>
          <a:xfrm>
            <a:off x="458137" y="2084100"/>
            <a:ext cx="3722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dirty="0">
                <a:solidFill>
                  <a:srgbClr val="88354D"/>
                </a:solidFill>
                <a:latin typeface="Calibri"/>
                <a:ea typeface="Calibri"/>
                <a:cs typeface="Calibri"/>
                <a:sym typeface="Calibri"/>
              </a:rPr>
              <a:t>Figura 18 - Prensa para fresadora</a:t>
            </a:r>
            <a:endParaRPr sz="1800" b="1"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1"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p:txBody>
      </p:sp>
      <p:sp>
        <p:nvSpPr>
          <p:cNvPr id="20" name="Google Shape;326;ga195d5d63f_0_392">
            <a:extLst>
              <a:ext uri="{FF2B5EF4-FFF2-40B4-BE49-F238E27FC236}">
                <a16:creationId xmlns:a16="http://schemas.microsoft.com/office/drawing/2014/main" id="{F2706F02-5489-4BCC-953C-0D325A90F1A7}"/>
              </a:ext>
            </a:extLst>
          </p:cNvPr>
          <p:cNvSpPr txBox="1"/>
          <p:nvPr/>
        </p:nvSpPr>
        <p:spPr>
          <a:xfrm>
            <a:off x="4013412" y="2084100"/>
            <a:ext cx="3722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dirty="0">
                <a:solidFill>
                  <a:srgbClr val="88354D"/>
                </a:solidFill>
                <a:latin typeface="Calibri"/>
                <a:ea typeface="Calibri"/>
                <a:cs typeface="Calibri"/>
                <a:sym typeface="Calibri"/>
              </a:rPr>
              <a:t>Figura 19 - Cabezal divisor</a:t>
            </a:r>
            <a:endParaRPr sz="1800" b="1"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p:txBody>
      </p:sp>
      <p:sp>
        <p:nvSpPr>
          <p:cNvPr id="21" name="Google Shape;327;ga195d5d63f_0_392">
            <a:extLst>
              <a:ext uri="{FF2B5EF4-FFF2-40B4-BE49-F238E27FC236}">
                <a16:creationId xmlns:a16="http://schemas.microsoft.com/office/drawing/2014/main" id="{6F0FD35F-998B-4DF6-906A-ED569FF7C255}"/>
              </a:ext>
            </a:extLst>
          </p:cNvPr>
          <p:cNvSpPr txBox="1"/>
          <p:nvPr/>
        </p:nvSpPr>
        <p:spPr>
          <a:xfrm>
            <a:off x="7441887" y="2084100"/>
            <a:ext cx="3722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dirty="0">
                <a:solidFill>
                  <a:srgbClr val="88354D"/>
                </a:solidFill>
                <a:latin typeface="Calibri"/>
                <a:ea typeface="Calibri"/>
                <a:cs typeface="Calibri"/>
                <a:sym typeface="Calibri"/>
              </a:rPr>
              <a:t>Figura 20 - Contrapunta</a:t>
            </a:r>
            <a:endParaRPr sz="1800" b="1"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a:p>
            <a:pPr marL="0" marR="0" lvl="0" indent="0" algn="ctr" rtl="0">
              <a:lnSpc>
                <a:spcPct val="100000"/>
              </a:lnSpc>
              <a:spcBef>
                <a:spcPts val="0"/>
              </a:spcBef>
              <a:spcAft>
                <a:spcPts val="0"/>
              </a:spcAft>
              <a:buNone/>
            </a:pPr>
            <a:endParaRPr sz="1800" i="1" dirty="0">
              <a:latin typeface="Calibri"/>
              <a:ea typeface="Calibri"/>
              <a:cs typeface="Calibri"/>
              <a:sym typeface="Calibri"/>
            </a:endParaRPr>
          </a:p>
        </p:txBody>
      </p:sp>
      <p:sp>
        <p:nvSpPr>
          <p:cNvPr id="22" name="Google Shape;328;ga195d5d63f_0_392">
            <a:extLst>
              <a:ext uri="{FF2B5EF4-FFF2-40B4-BE49-F238E27FC236}">
                <a16:creationId xmlns:a16="http://schemas.microsoft.com/office/drawing/2014/main" id="{AA32676B-5A90-4E5C-90CA-573B0123623B}"/>
              </a:ext>
            </a:extLst>
          </p:cNvPr>
          <p:cNvSpPr txBox="1"/>
          <p:nvPr/>
        </p:nvSpPr>
        <p:spPr>
          <a:xfrm>
            <a:off x="4275625" y="5002425"/>
            <a:ext cx="30795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1" dirty="0"/>
              <a:t> </a:t>
            </a:r>
            <a:r>
              <a:rPr lang="es-CL" sz="1000" dirty="0"/>
              <a:t>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
        <p:nvSpPr>
          <p:cNvPr id="23" name="Google Shape;329;ga195d5d63f_0_392">
            <a:extLst>
              <a:ext uri="{FF2B5EF4-FFF2-40B4-BE49-F238E27FC236}">
                <a16:creationId xmlns:a16="http://schemas.microsoft.com/office/drawing/2014/main" id="{5A93D18D-32C2-4F81-9D48-30307EF07766}"/>
              </a:ext>
            </a:extLst>
          </p:cNvPr>
          <p:cNvSpPr txBox="1"/>
          <p:nvPr/>
        </p:nvSpPr>
        <p:spPr>
          <a:xfrm>
            <a:off x="931975" y="5002425"/>
            <a:ext cx="30795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
        <p:nvSpPr>
          <p:cNvPr id="24" name="Google Shape;330;ga195d5d63f_0_392">
            <a:extLst>
              <a:ext uri="{FF2B5EF4-FFF2-40B4-BE49-F238E27FC236}">
                <a16:creationId xmlns:a16="http://schemas.microsoft.com/office/drawing/2014/main" id="{849EB5FA-29BE-4604-8B50-BCD3F4B958F3}"/>
              </a:ext>
            </a:extLst>
          </p:cNvPr>
          <p:cNvSpPr txBox="1"/>
          <p:nvPr/>
        </p:nvSpPr>
        <p:spPr>
          <a:xfrm>
            <a:off x="7590875" y="5002425"/>
            <a:ext cx="30795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Taller Mecánica Industrial - Escuela Industrial Superior de Valparaíso Óscar Gacitúa Basulto.</a:t>
            </a: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306105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a14="http://schemas.microsoft.com/office/drawing/2010/main">
        <mc:Choice Requires="a14">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dirty="0">
                    <a:solidFill>
                      <a:srgbClr val="A7A8AA"/>
                    </a:solidFill>
                  </a:rPr>
                  <a:t>VELOCIDAD DE CORTE </a:t>
                </a:r>
                <a:r>
                  <a:rPr lang="es-MX" dirty="0">
                    <a:solidFill>
                      <a:srgbClr val="88354D"/>
                    </a:solidFill>
                  </a:rPr>
                  <a:t>(</a:t>
                </a:r>
                <a14:m>
                  <m:oMath xmlns:m="http://schemas.openxmlformats.org/officeDocument/2006/math">
                    <m:sSub>
                      <m:sSubPr>
                        <m:ctrlPr>
                          <a:rPr lang="es-CL" sz="4400" i="1" smtClean="0">
                            <a:solidFill>
                              <a:srgbClr val="88354D"/>
                            </a:solidFill>
                            <a:latin typeface="Cambria Math" panose="02040503050406030204" pitchFamily="18" charset="0"/>
                          </a:rPr>
                        </m:ctrlPr>
                      </m:sSubPr>
                      <m:e>
                        <m:r>
                          <a:rPr lang="es-CL" sz="4400" b="0" i="1" smtClean="0">
                            <a:solidFill>
                              <a:srgbClr val="88354D"/>
                            </a:solidFill>
                            <a:latin typeface="Cambria Math" panose="02040503050406030204" pitchFamily="18" charset="0"/>
                          </a:rPr>
                          <m:t>𝑉</m:t>
                        </m:r>
                      </m:e>
                      <m:sub>
                        <m:r>
                          <a:rPr lang="es-CL" sz="4400" i="1">
                            <a:solidFill>
                              <a:srgbClr val="88354D"/>
                            </a:solidFill>
                            <a:latin typeface="Cambria Math" panose="02040503050406030204" pitchFamily="18" charset="0"/>
                          </a:rPr>
                          <m:t>𝑐</m:t>
                        </m:r>
                      </m:sub>
                    </m:sSub>
                  </m:oMath>
                </a14:m>
                <a:r>
                  <a:rPr lang="es-MX" dirty="0">
                    <a:solidFill>
                      <a:srgbClr val="88354D"/>
                    </a:solidFill>
                  </a:rPr>
                  <a:t>)</a:t>
                </a:r>
                <a:endParaRPr lang="es-CL" dirty="0">
                  <a:solidFill>
                    <a:srgbClr val="A7A8AA"/>
                  </a:solidFill>
                </a:endParaRPr>
              </a:p>
            </p:txBody>
          </p:sp>
        </mc:Choice>
        <mc:Fallback xmlns="">
          <p:sp>
            <p:nvSpPr>
              <p:cNvPr id="16" name="Título 3">
                <a:extLst>
                  <a:ext uri="{FF2B5EF4-FFF2-40B4-BE49-F238E27FC236}">
                    <a16:creationId xmlns:a16="http://schemas.microsoft.com/office/drawing/2014/main" id="{AB8EDEAC-DE34-4551-AEBC-FF7A3B2E4893}"/>
                  </a:ext>
                </a:extLst>
              </p:cNvPr>
              <p:cNvSpPr>
                <a:spLocks noGrp="1" noRot="1" noChangeAspect="1" noMove="1" noResize="1" noEditPoints="1" noAdjustHandles="1" noChangeArrowheads="1" noChangeShapeType="1" noTextEdit="1"/>
              </p:cNvSpPr>
              <p:nvPr>
                <p:ph type="title"/>
              </p:nvPr>
            </p:nvSpPr>
            <p:spPr>
              <a:xfrm>
                <a:off x="296663" y="365125"/>
                <a:ext cx="10515600" cy="1325563"/>
              </a:xfrm>
              <a:blipFill>
                <a:blip r:embed="rId3"/>
                <a:stretch>
                  <a:fillRect l="-2377"/>
                </a:stretch>
              </a:blipFill>
            </p:spPr>
            <p:txBody>
              <a:bodyPr/>
              <a:lstStyle/>
              <a:p>
                <a:r>
                  <a:rPr lang="es-CL">
                    <a:noFill/>
                  </a:rPr>
                  <a:t> </a:t>
                </a:r>
              </a:p>
            </p:txBody>
          </p:sp>
        </mc:Fallback>
      </mc:AlternateContent>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 name="CuadroTexto 1">
            <a:extLst>
              <a:ext uri="{FF2B5EF4-FFF2-40B4-BE49-F238E27FC236}">
                <a16:creationId xmlns:a16="http://schemas.microsoft.com/office/drawing/2014/main" id="{6C908AA1-5543-4361-B3B1-83E407F40E0D}"/>
              </a:ext>
            </a:extLst>
          </p:cNvPr>
          <p:cNvSpPr txBox="1"/>
          <p:nvPr/>
        </p:nvSpPr>
        <p:spPr>
          <a:xfrm>
            <a:off x="3632751" y="3551473"/>
            <a:ext cx="5081689"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Figura</a:t>
            </a:r>
            <a:r>
              <a:rPr lang="en-US" b="1" u="none" strike="noStrike" dirty="0">
                <a:solidFill>
                  <a:srgbClr val="88354D"/>
                </a:solidFill>
                <a:effectLst/>
              </a:rPr>
              <a:t> 1. </a:t>
            </a:r>
            <a:r>
              <a:rPr lang="es-MX" b="1" u="none" strike="noStrike" dirty="0">
                <a:solidFill>
                  <a:srgbClr val="88354D"/>
                </a:solidFill>
                <a:effectLst/>
              </a:rPr>
              <a:t>Conicidad e inclinación de un cono</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4" name="Google Shape;162;p4">
            <a:extLst>
              <a:ext uri="{FF2B5EF4-FFF2-40B4-BE49-F238E27FC236}">
                <a16:creationId xmlns:a16="http://schemas.microsoft.com/office/drawing/2014/main" id="{94BD04C5-4060-49CA-B77A-1975A3951DCA}"/>
              </a:ext>
            </a:extLst>
          </p:cNvPr>
          <p:cNvSpPr txBox="1"/>
          <p:nvPr/>
        </p:nvSpPr>
        <p:spPr>
          <a:xfrm>
            <a:off x="5247849" y="5735495"/>
            <a:ext cx="5081689"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rgbClr val="000000"/>
                </a:solidFill>
                <a:ea typeface="Arial"/>
                <a:cs typeface="Arial"/>
                <a:sym typeface="Arial"/>
              </a:rPr>
              <a:t>Fuente: </a:t>
            </a:r>
            <a:r>
              <a:rPr lang="es-CL" sz="1000" b="0" i="0" u="none" strike="noStrike" cap="none" dirty="0">
                <a:solidFill>
                  <a:srgbClr val="000000"/>
                </a:solidFill>
                <a:ea typeface="Arial"/>
                <a:cs typeface="Arial"/>
                <a:sym typeface="Arial"/>
              </a:rPr>
              <a:t>Elaboración propia</a:t>
            </a:r>
            <a:r>
              <a:rPr lang="es-CL" sz="900" b="0" i="0" u="none" strike="noStrike" cap="none" dirty="0">
                <a:solidFill>
                  <a:srgbClr val="000000"/>
                </a:solidFill>
                <a:ea typeface="Arial"/>
                <a:cs typeface="Arial"/>
                <a:sym typeface="Arial"/>
              </a:rPr>
              <a:t>.</a:t>
            </a:r>
            <a:endParaRPr sz="900" b="0" i="0" u="none" strike="noStrike" cap="none" dirty="0">
              <a:solidFill>
                <a:srgbClr val="000000"/>
              </a:solidFill>
              <a:ea typeface="Arial"/>
              <a:cs typeface="Arial"/>
              <a:sym typeface="Aria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403193" y="2230106"/>
            <a:ext cx="11163967" cy="1246495"/>
          </a:xfrm>
          <a:prstGeom prst="rect">
            <a:avLst/>
          </a:prstGeom>
          <a:noFill/>
        </p:spPr>
        <p:txBody>
          <a:bodyPr wrap="square" rtlCol="0">
            <a:spAutoFit/>
          </a:bodyPr>
          <a:lstStyle/>
          <a:p>
            <a:r>
              <a:rPr lang="es-MX" sz="2500" b="0" i="0" u="none" strike="noStrike" dirty="0">
                <a:solidFill>
                  <a:srgbClr val="000000"/>
                </a:solidFill>
                <a:effectLst/>
                <a:latin typeface="Calibri" panose="020F0502020204030204" pitchFamily="34" charset="0"/>
              </a:rPr>
              <a:t>Corresponde a la velocidad a la que se corta la viruta (Figura 1). Éste parámetro se puede extraer de la </a:t>
            </a:r>
            <a:r>
              <a:rPr lang="es-MX" sz="2500" b="1" i="0" u="none" strike="noStrike" dirty="0">
                <a:solidFill>
                  <a:srgbClr val="000000"/>
                </a:solidFill>
                <a:effectLst/>
                <a:latin typeface="Calibri" panose="020F0502020204030204" pitchFamily="34" charset="0"/>
              </a:rPr>
              <a:t>Tabla 1</a:t>
            </a:r>
            <a:r>
              <a:rPr lang="es-MX" sz="2500" b="0" i="0" u="none" strike="noStrike" dirty="0">
                <a:solidFill>
                  <a:srgbClr val="000000"/>
                </a:solidFill>
                <a:effectLst/>
                <a:latin typeface="Calibri" panose="020F0502020204030204" pitchFamily="34" charset="0"/>
              </a:rPr>
              <a:t>, seleccionando la operación de fresado deseada y el material de la pieza que se desea mecanizar.</a:t>
            </a:r>
            <a:endParaRPr lang="es-CL" sz="2500" dirty="0"/>
          </a:p>
        </p:txBody>
      </p:sp>
      <p:pic>
        <p:nvPicPr>
          <p:cNvPr id="2050" name="Picture 2">
            <a:extLst>
              <a:ext uri="{FF2B5EF4-FFF2-40B4-BE49-F238E27FC236}">
                <a16:creationId xmlns:a16="http://schemas.microsoft.com/office/drawing/2014/main" id="{B0583BEF-A4FE-4494-8585-9468F0DE7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499" y="4016019"/>
            <a:ext cx="3230195" cy="169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2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 name="CuadroTexto 1">
            <a:extLst>
              <a:ext uri="{FF2B5EF4-FFF2-40B4-BE49-F238E27FC236}">
                <a16:creationId xmlns:a16="http://schemas.microsoft.com/office/drawing/2014/main" id="{6C908AA1-5543-4361-B3B1-83E407F40E0D}"/>
              </a:ext>
            </a:extLst>
          </p:cNvPr>
          <p:cNvSpPr txBox="1"/>
          <p:nvPr/>
        </p:nvSpPr>
        <p:spPr>
          <a:xfrm>
            <a:off x="3858539" y="431334"/>
            <a:ext cx="4219447"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Tabla 1</a:t>
            </a:r>
            <a:r>
              <a:rPr lang="en-US" b="1" u="none" strike="noStrike" dirty="0">
                <a:solidFill>
                  <a:srgbClr val="88354D"/>
                </a:solidFill>
                <a:effectLst/>
              </a:rPr>
              <a:t>. </a:t>
            </a:r>
            <a:r>
              <a:rPr lang="es-MX" b="1" dirty="0">
                <a:solidFill>
                  <a:srgbClr val="88354D"/>
                </a:solidFill>
              </a:rPr>
              <a:t>Operaciones de fresado</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4" name="Google Shape;162;p4">
            <a:extLst>
              <a:ext uri="{FF2B5EF4-FFF2-40B4-BE49-F238E27FC236}">
                <a16:creationId xmlns:a16="http://schemas.microsoft.com/office/drawing/2014/main" id="{94BD04C5-4060-49CA-B77A-1975A3951DCA}"/>
              </a:ext>
            </a:extLst>
          </p:cNvPr>
          <p:cNvSpPr txBox="1"/>
          <p:nvPr/>
        </p:nvSpPr>
        <p:spPr>
          <a:xfrm>
            <a:off x="2618340" y="6624336"/>
            <a:ext cx="8062913"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rgbClr val="000000"/>
                </a:solidFill>
                <a:ea typeface="Arial"/>
                <a:cs typeface="Arial"/>
                <a:sym typeface="Arial"/>
              </a:rPr>
              <a:t>Fuente: </a:t>
            </a:r>
            <a:r>
              <a:rPr lang="es-MX" sz="1000" b="0" i="0" u="none" strike="noStrike" dirty="0">
                <a:solidFill>
                  <a:srgbClr val="000000"/>
                </a:solidFill>
                <a:effectLst/>
              </a:rPr>
              <a:t>Elaboración propia en base a Larburu, N., (1989), Máquinas Prontuario. Técnicas, Máquinas, Herramientas, España, Paraninfo.</a:t>
            </a:r>
            <a:endParaRPr sz="1000" b="0" i="0" u="none" strike="noStrike" cap="none" dirty="0">
              <a:solidFill>
                <a:srgbClr val="000000"/>
              </a:solidFill>
              <a:ea typeface="Arial"/>
              <a:cs typeface="Arial"/>
              <a:sym typeface="Aria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graphicFrame>
        <p:nvGraphicFramePr>
          <p:cNvPr id="3" name="Tabla 2">
            <a:extLst>
              <a:ext uri="{FF2B5EF4-FFF2-40B4-BE49-F238E27FC236}">
                <a16:creationId xmlns:a16="http://schemas.microsoft.com/office/drawing/2014/main" id="{D62EB48D-A020-4426-AD5C-E04E8C448087}"/>
              </a:ext>
            </a:extLst>
          </p:cNvPr>
          <p:cNvGraphicFramePr>
            <a:graphicFrameLocks noGrp="1"/>
          </p:cNvGraphicFramePr>
          <p:nvPr>
            <p:extLst>
              <p:ext uri="{D42A27DB-BD31-4B8C-83A1-F6EECF244321}">
                <p14:modId xmlns:p14="http://schemas.microsoft.com/office/powerpoint/2010/main" val="1593743040"/>
              </p:ext>
            </p:extLst>
          </p:nvPr>
        </p:nvGraphicFramePr>
        <p:xfrm>
          <a:off x="1124263" y="885168"/>
          <a:ext cx="9688001" cy="5722499"/>
        </p:xfrm>
        <a:graphic>
          <a:graphicData uri="http://schemas.openxmlformats.org/drawingml/2006/table">
            <a:tbl>
              <a:tblPr/>
              <a:tblGrid>
                <a:gridCol w="726600">
                  <a:extLst>
                    <a:ext uri="{9D8B030D-6E8A-4147-A177-3AD203B41FA5}">
                      <a16:colId xmlns:a16="http://schemas.microsoft.com/office/drawing/2014/main" val="757718748"/>
                    </a:ext>
                  </a:extLst>
                </a:gridCol>
                <a:gridCol w="1445631">
                  <a:extLst>
                    <a:ext uri="{9D8B030D-6E8A-4147-A177-3AD203B41FA5}">
                      <a16:colId xmlns:a16="http://schemas.microsoft.com/office/drawing/2014/main" val="3685140949"/>
                    </a:ext>
                  </a:extLst>
                </a:gridCol>
                <a:gridCol w="1158019">
                  <a:extLst>
                    <a:ext uri="{9D8B030D-6E8A-4147-A177-3AD203B41FA5}">
                      <a16:colId xmlns:a16="http://schemas.microsoft.com/office/drawing/2014/main" val="1605527608"/>
                    </a:ext>
                  </a:extLst>
                </a:gridCol>
                <a:gridCol w="1581869">
                  <a:extLst>
                    <a:ext uri="{9D8B030D-6E8A-4147-A177-3AD203B41FA5}">
                      <a16:colId xmlns:a16="http://schemas.microsoft.com/office/drawing/2014/main" val="1958553965"/>
                    </a:ext>
                  </a:extLst>
                </a:gridCol>
                <a:gridCol w="1074763">
                  <a:extLst>
                    <a:ext uri="{9D8B030D-6E8A-4147-A177-3AD203B41FA5}">
                      <a16:colId xmlns:a16="http://schemas.microsoft.com/office/drawing/2014/main" val="3892158041"/>
                    </a:ext>
                  </a:extLst>
                </a:gridCol>
                <a:gridCol w="2308469">
                  <a:extLst>
                    <a:ext uri="{9D8B030D-6E8A-4147-A177-3AD203B41FA5}">
                      <a16:colId xmlns:a16="http://schemas.microsoft.com/office/drawing/2014/main" val="3036542698"/>
                    </a:ext>
                  </a:extLst>
                </a:gridCol>
                <a:gridCol w="1392650">
                  <a:extLst>
                    <a:ext uri="{9D8B030D-6E8A-4147-A177-3AD203B41FA5}">
                      <a16:colId xmlns:a16="http://schemas.microsoft.com/office/drawing/2014/main" val="1826282020"/>
                    </a:ext>
                  </a:extLst>
                </a:gridCol>
              </a:tblGrid>
              <a:tr h="206133">
                <a:tc gridSpan="7">
                  <a:txBody>
                    <a:bodyPr/>
                    <a:lstStyle/>
                    <a:p>
                      <a:pPr algn="ctr" rtl="0" fontAlgn="ctr">
                        <a:spcBef>
                          <a:spcPts val="0"/>
                        </a:spcBef>
                        <a:spcAft>
                          <a:spcPts val="0"/>
                        </a:spcAft>
                      </a:pPr>
                      <a:r>
                        <a:rPr lang="es-CL" sz="600" b="1" i="0" u="none" strike="noStrike" dirty="0">
                          <a:solidFill>
                            <a:srgbClr val="000000"/>
                          </a:solidFill>
                          <a:effectLst/>
                          <a:latin typeface="Calibri" panose="020F0502020204030204" pitchFamily="34" charset="0"/>
                        </a:rPr>
                        <a:t>OPERACIONES DE FRESADO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288108447"/>
                  </a:ext>
                </a:extLst>
              </a:tr>
              <a:tr h="197776">
                <a:tc rowSpan="3">
                  <a:txBody>
                    <a:bodyPr/>
                    <a:lstStyle/>
                    <a:p>
                      <a:pPr algn="ctr" rtl="0" fontAlgn="ctr">
                        <a:spcBef>
                          <a:spcPts val="0"/>
                        </a:spcBef>
                        <a:spcAft>
                          <a:spcPts val="0"/>
                        </a:spcAft>
                      </a:pPr>
                      <a:r>
                        <a:rPr lang="es-CL" sz="600" b="1" i="0" u="none" strike="noStrike" dirty="0">
                          <a:solidFill>
                            <a:srgbClr val="000000"/>
                          </a:solidFill>
                          <a:effectLst/>
                          <a:latin typeface="Calibri" panose="020F0502020204030204" pitchFamily="34" charset="0"/>
                        </a:rPr>
                        <a:t>Operación de fresado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3">
                  <a:txBody>
                    <a:bodyPr/>
                    <a:lstStyle/>
                    <a:p>
                      <a:pPr algn="ctr" rtl="0" fontAlgn="ctr">
                        <a:spcBef>
                          <a:spcPts val="0"/>
                        </a:spcBef>
                        <a:spcAft>
                          <a:spcPts val="0"/>
                        </a:spcAft>
                      </a:pPr>
                      <a:r>
                        <a:rPr lang="es-CL" sz="600" b="1" i="0" u="none" strike="noStrike" dirty="0">
                          <a:solidFill>
                            <a:srgbClr val="000000"/>
                          </a:solidFill>
                          <a:effectLst/>
                          <a:latin typeface="Calibri" panose="020F0502020204030204" pitchFamily="34" charset="0"/>
                        </a:rPr>
                        <a:t>Material de la pieza</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gridSpan="2">
                  <a:txBody>
                    <a:bodyPr/>
                    <a:lstStyle/>
                    <a:p>
                      <a:pPr algn="ctr" rtl="0" fontAlgn="b">
                        <a:spcBef>
                          <a:spcPts val="0"/>
                        </a:spcBef>
                        <a:spcAft>
                          <a:spcPts val="0"/>
                        </a:spcAft>
                      </a:pPr>
                      <a:r>
                        <a:rPr lang="es-CL" sz="600" b="0" i="0" u="none" strike="noStrike" dirty="0">
                          <a:solidFill>
                            <a:srgbClr val="000000"/>
                          </a:solidFill>
                          <a:effectLst/>
                          <a:latin typeface="Calibri" panose="020F0502020204030204" pitchFamily="34" charset="0"/>
                        </a:rPr>
                        <a:t>Desbastado</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rtl="0" fontAlgn="b">
                        <a:spcBef>
                          <a:spcPts val="0"/>
                        </a:spcBef>
                        <a:spcAft>
                          <a:spcPts val="0"/>
                        </a:spcAft>
                      </a:pPr>
                      <a:r>
                        <a:rPr lang="es-CL" sz="600" b="0" i="0" u="none" strike="noStrike" dirty="0">
                          <a:solidFill>
                            <a:srgbClr val="000000"/>
                          </a:solidFill>
                          <a:effectLst/>
                          <a:latin typeface="Calibri" panose="020F0502020204030204" pitchFamily="34" charset="0"/>
                        </a:rPr>
                        <a:t>Acabado</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hMerge="1">
                  <a:txBody>
                    <a:bodyPr/>
                    <a:lstStyle/>
                    <a:p>
                      <a:endParaRPr lang="es-CL"/>
                    </a:p>
                  </a:txBody>
                  <a:tcPr/>
                </a:tc>
                <a:tc rowSpan="3">
                  <a:txBody>
                    <a:bodyPr/>
                    <a:lstStyle/>
                    <a:p>
                      <a:pPr algn="ctr" rtl="0" fontAlgn="ctr">
                        <a:spcBef>
                          <a:spcPts val="0"/>
                        </a:spcBef>
                        <a:spcAft>
                          <a:spcPts val="0"/>
                        </a:spcAft>
                      </a:pPr>
                      <a:r>
                        <a:rPr lang="es-CL" sz="600" b="0" i="0" u="none" strike="noStrike" dirty="0">
                          <a:solidFill>
                            <a:srgbClr val="000000"/>
                          </a:solidFill>
                          <a:effectLst/>
                          <a:latin typeface="Calibri" panose="020F0502020204030204" pitchFamily="34" charset="0"/>
                        </a:rPr>
                        <a:t>Observaciones</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65411"/>
                  </a:ext>
                </a:extLst>
              </a:tr>
              <a:tr h="201303">
                <a:tc vMerge="1">
                  <a:txBody>
                    <a:bodyPr/>
                    <a:lstStyle/>
                    <a:p>
                      <a:endParaRPr lang="es-CL"/>
                    </a:p>
                  </a:txBody>
                  <a:tcPr/>
                </a:tc>
                <a:tc vMerge="1">
                  <a:txBody>
                    <a:bodyPr/>
                    <a:lstStyle/>
                    <a:p>
                      <a:endParaRPr lang="es-CL"/>
                    </a:p>
                  </a:txBody>
                  <a:tcPr/>
                </a:tc>
                <a:tc>
                  <a:txBody>
                    <a:bodyPr/>
                    <a:lstStyle/>
                    <a:p>
                      <a:pPr algn="ctr" rtl="0" fontAlgn="ctr">
                        <a:spcBef>
                          <a:spcPts val="0"/>
                        </a:spcBef>
                        <a:spcAft>
                          <a:spcPts val="0"/>
                        </a:spcAft>
                      </a:pPr>
                      <a:r>
                        <a:rPr lang="es-CL" sz="600" b="0" i="0" u="none" strike="noStrike" dirty="0">
                          <a:solidFill>
                            <a:srgbClr val="000000"/>
                          </a:solidFill>
                          <a:effectLst/>
                          <a:latin typeface="Calibri" panose="020F0502020204030204" pitchFamily="34" charset="0"/>
                        </a:rPr>
                        <a:t>Velocidad v m/min</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600" b="0" i="0" u="none" strike="noStrike" dirty="0">
                          <a:solidFill>
                            <a:srgbClr val="000000"/>
                          </a:solidFill>
                          <a:effectLst/>
                          <a:latin typeface="Calibri" panose="020F0502020204030204" pitchFamily="34" charset="0"/>
                        </a:rPr>
                        <a:t>Desplazamiento f 5 mm/min</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CL" sz="600" b="0" i="0" u="none" strike="noStrike" dirty="0">
                          <a:solidFill>
                            <a:srgbClr val="000000"/>
                          </a:solidFill>
                          <a:effectLst/>
                          <a:latin typeface="Calibri" panose="020F0502020204030204" pitchFamily="34" charset="0"/>
                        </a:rPr>
                        <a:t>Velocidad v m/min</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600" b="0" i="0" u="none" strike="noStrike" dirty="0">
                          <a:solidFill>
                            <a:srgbClr val="000000"/>
                          </a:solidFill>
                          <a:effectLst/>
                          <a:latin typeface="Calibri" panose="020F0502020204030204" pitchFamily="34" charset="0"/>
                        </a:rPr>
                        <a:t>Desplazamiento 5 f mm/min</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247390452"/>
                  </a:ext>
                </a:extLst>
              </a:tr>
              <a:tr h="197776">
                <a:tc vMerge="1">
                  <a:txBody>
                    <a:bodyPr/>
                    <a:lstStyle/>
                    <a:p>
                      <a:endParaRPr lang="es-CL"/>
                    </a:p>
                  </a:txBody>
                  <a:tcPr/>
                </a:tc>
                <a:tc vMerge="1">
                  <a:txBody>
                    <a:bodyPr/>
                    <a:lstStyle/>
                    <a:p>
                      <a:endParaRPr lang="es-CL"/>
                    </a:p>
                  </a:txBody>
                  <a:tcPr/>
                </a:tc>
                <a:tc gridSpan="2">
                  <a:txBody>
                    <a:bodyPr/>
                    <a:lstStyle/>
                    <a:p>
                      <a:pPr algn="ctr" rtl="0" fontAlgn="t">
                        <a:spcBef>
                          <a:spcPts val="0"/>
                        </a:spcBef>
                        <a:spcAft>
                          <a:spcPts val="0"/>
                        </a:spcAft>
                      </a:pPr>
                      <a:r>
                        <a:rPr lang="es-MX" sz="600" b="0" i="0" u="none" strike="noStrike" dirty="0">
                          <a:solidFill>
                            <a:srgbClr val="000000"/>
                          </a:solidFill>
                          <a:effectLst/>
                          <a:latin typeface="Calibri" panose="020F0502020204030204" pitchFamily="34" charset="0"/>
                        </a:rPr>
                        <a:t>Profundidad de pasada ≈ 5 mm</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rtl="0" fontAlgn="t">
                        <a:spcBef>
                          <a:spcPts val="0"/>
                        </a:spcBef>
                        <a:spcAft>
                          <a:spcPts val="0"/>
                        </a:spcAft>
                      </a:pPr>
                      <a:r>
                        <a:rPr lang="es-MX" sz="600" b="0" i="0" u="none" strike="noStrike" dirty="0">
                          <a:solidFill>
                            <a:srgbClr val="000000"/>
                          </a:solidFill>
                          <a:effectLst/>
                          <a:latin typeface="Calibri" panose="020F0502020204030204" pitchFamily="34" charset="0"/>
                        </a:rPr>
                        <a:t>Profundidad de pasada ≈ 1 mm</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hMerge="1">
                  <a:txBody>
                    <a:bodyPr/>
                    <a:lstStyle/>
                    <a:p>
                      <a:endParaRPr lang="es-CL"/>
                    </a:p>
                  </a:txBody>
                  <a:tcPr/>
                </a:tc>
                <a:tc vMerge="1">
                  <a:txBody>
                    <a:bodyPr/>
                    <a:lstStyle/>
                    <a:p>
                      <a:endParaRPr lang="es-CL"/>
                    </a:p>
                  </a:txBody>
                  <a:tcPr/>
                </a:tc>
                <a:extLst>
                  <a:ext uri="{0D108BD9-81ED-4DB2-BD59-A6C34878D82A}">
                    <a16:rowId xmlns:a16="http://schemas.microsoft.com/office/drawing/2014/main" val="2646414838"/>
                  </a:ext>
                </a:extLst>
              </a:tr>
              <a:tr h="217406">
                <a:tc rowSpan="5">
                  <a:txBody>
                    <a:bodyPr/>
                    <a:lstStyle/>
                    <a:p>
                      <a:pPr rtl="0" fontAlgn="t">
                        <a:spcBef>
                          <a:spcPts val="0"/>
                        </a:spcBef>
                        <a:spcAft>
                          <a:spcPts val="0"/>
                        </a:spcAft>
                      </a:pPr>
                      <a:r>
                        <a:rPr lang="es-CL" sz="600" b="0" i="0" u="none" strike="noStrike" dirty="0">
                          <a:solidFill>
                            <a:srgbClr val="000000"/>
                          </a:solidFill>
                          <a:effectLst/>
                          <a:latin typeface="Calibri" panose="020F0502020204030204" pitchFamily="34" charset="0"/>
                        </a:rPr>
                        <a:t>Cilindrado o planeado </a:t>
                      </a:r>
                      <a:endParaRPr lang="es-CL" sz="1200" dirty="0">
                        <a:effectLst/>
                      </a:endParaRPr>
                    </a:p>
                    <a:p>
                      <a:pPr algn="ctr" rtl="0" fontAlgn="t">
                        <a:spcBef>
                          <a:spcPts val="0"/>
                        </a:spcBef>
                        <a:spcAft>
                          <a:spcPts val="0"/>
                        </a:spcAft>
                      </a:pPr>
                      <a:r>
                        <a:rPr lang="es-CL" sz="600" b="0" i="0" u="none" strike="noStrike" dirty="0">
                          <a:solidFill>
                            <a:srgbClr val="000000"/>
                          </a:solidFill>
                          <a:effectLst/>
                          <a:latin typeface="Calibri" panose="020F0502020204030204" pitchFamily="34" charset="0"/>
                        </a:rPr>
                        <a:t> </a:t>
                      </a:r>
                      <a:endParaRPr lang="es-CL"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MX" sz="600" b="0" i="0" u="none" strike="noStrike" dirty="0">
                          <a:solidFill>
                            <a:srgbClr val="000000"/>
                          </a:solidFill>
                          <a:effectLst/>
                          <a:latin typeface="Calibri" panose="020F0502020204030204" pitchFamily="34" charset="0"/>
                        </a:rPr>
                        <a:t>Acero no aleado hasta 80 Kg/mm</a:t>
                      </a:r>
                      <a:r>
                        <a:rPr lang="es-MX" sz="600" b="0" i="0" u="none" strike="noStrike" baseline="30000" dirty="0">
                          <a:solidFill>
                            <a:srgbClr val="000000"/>
                          </a:solidFill>
                          <a:effectLst/>
                          <a:latin typeface="Calibri" panose="020F0502020204030204" pitchFamily="34" charset="0"/>
                        </a:rPr>
                        <a:t>2</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16-18</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90-150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18-22</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60-90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5">
                  <a:txBody>
                    <a:bodyPr/>
                    <a:lstStyle/>
                    <a:p>
                      <a:pPr algn="ctr" rtl="0" fontAlgn="ctr">
                        <a:spcBef>
                          <a:spcPts val="0"/>
                        </a:spcBef>
                        <a:spcAft>
                          <a:spcPts val="0"/>
                        </a:spcAft>
                      </a:pPr>
                      <a:r>
                        <a:rPr lang="es-MX" sz="600" b="0" i="0" u="none" strike="noStrike" dirty="0">
                          <a:solidFill>
                            <a:srgbClr val="000000"/>
                          </a:solidFill>
                          <a:effectLst/>
                          <a:latin typeface="Calibri" panose="020F0502020204030204" pitchFamily="34" charset="0"/>
                        </a:rPr>
                        <a:t>Toda clase de fresado hasta 100 mm de ancho en fresado normal</a:t>
                      </a:r>
                      <a:endParaRPr lang="es-MX"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498512"/>
                  </a:ext>
                </a:extLst>
              </a:tr>
              <a:tr h="334966">
                <a:tc vMerge="1">
                  <a:txBody>
                    <a:bodyPr/>
                    <a:lstStyle/>
                    <a:p>
                      <a:endParaRPr lang="es-CL"/>
                    </a:p>
                  </a:txBody>
                  <a:tcPr/>
                </a:tc>
                <a:tc>
                  <a:txBody>
                    <a:bodyPr/>
                    <a:lstStyle/>
                    <a:p>
                      <a:pPr rtl="0" fontAlgn="t">
                        <a:spcBef>
                          <a:spcPts val="0"/>
                        </a:spcBef>
                        <a:spcAft>
                          <a:spcPts val="0"/>
                        </a:spcAft>
                      </a:pPr>
                      <a:r>
                        <a:rPr lang="es-MX" sz="600" b="0" i="0" u="none" strike="noStrike" dirty="0">
                          <a:solidFill>
                            <a:srgbClr val="000000"/>
                          </a:solidFill>
                          <a:effectLst/>
                          <a:latin typeface="Calibri" panose="020F0502020204030204" pitchFamily="34" charset="0"/>
                        </a:rPr>
                        <a:t>Acero ligeramente aleado hasta 110 Kg/mm</a:t>
                      </a:r>
                      <a:r>
                        <a:rPr lang="es-MX" sz="600" b="0" i="0" u="none" strike="noStrike" baseline="30000" dirty="0">
                          <a:solidFill>
                            <a:srgbClr val="000000"/>
                          </a:solidFill>
                          <a:effectLst/>
                          <a:latin typeface="Calibri" panose="020F0502020204030204" pitchFamily="34" charset="0"/>
                        </a:rPr>
                        <a:t>2</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 10 -13</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50-70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13-16</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35-45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1236075052"/>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Fundición gris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 12-14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10-170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14-18</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70-100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3146698616"/>
                  </a:ext>
                </a:extLst>
              </a:tr>
              <a:tr h="19777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Latón/Bronce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30-40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160-220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40-60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100-160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2157122897"/>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Aluminio aleado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180-300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200-350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220-320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100-200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1315700177"/>
                  </a:ext>
                </a:extLst>
              </a:tr>
              <a:tr h="206133">
                <a:tc rowSpan="5">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Refrentado </a:t>
                      </a:r>
                      <a:endParaRPr lang="es-CL" sz="1200" dirty="0">
                        <a:effectLst/>
                      </a:endParaRPr>
                    </a:p>
                    <a:p>
                      <a:pPr algn="ctr" rtl="0" fontAlgn="ctr">
                        <a:spcBef>
                          <a:spcPts val="0"/>
                        </a:spcBef>
                        <a:spcAft>
                          <a:spcPts val="0"/>
                        </a:spcAft>
                      </a:pPr>
                      <a:r>
                        <a:rPr lang="es-CL" sz="600" b="0" i="0" u="none" strike="noStrike" dirty="0">
                          <a:solidFill>
                            <a:srgbClr val="000000"/>
                          </a:solidFill>
                          <a:effectLst/>
                          <a:latin typeface="Calibri" panose="020F0502020204030204" pitchFamily="34" charset="0"/>
                        </a:rPr>
                        <a:t>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Acero no aleado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20-25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80-120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25-30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45-70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5">
                  <a:txBody>
                    <a:bodyPr/>
                    <a:lstStyle/>
                    <a:p>
                      <a:pPr algn="ctr" rtl="0" fontAlgn="ctr">
                        <a:spcBef>
                          <a:spcPts val="0"/>
                        </a:spcBef>
                        <a:spcAft>
                          <a:spcPts val="0"/>
                        </a:spcAft>
                      </a:pPr>
                      <a:r>
                        <a:rPr lang="es-MX" sz="600" b="0" i="0" u="none" strike="noStrike" dirty="0">
                          <a:solidFill>
                            <a:srgbClr val="000000"/>
                          </a:solidFill>
                          <a:effectLst/>
                          <a:latin typeface="Calibri" panose="020F0502020204030204" pitchFamily="34" charset="0"/>
                        </a:rPr>
                        <a:t>Ancho del fresado= 0,8*D siendo D el diámetro de la fresa</a:t>
                      </a:r>
                      <a:endParaRPr lang="es-MX"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328831"/>
                  </a:ext>
                </a:extLst>
              </a:tr>
              <a:tr h="33496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Acero ligeramente aleado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12-15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32-40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50-70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80-90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16-30         40-45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45-70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56-70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3859457914"/>
                  </a:ext>
                </a:extLst>
              </a:tr>
              <a:tr h="33496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Fundición gris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16-20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50-63</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110-160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140-200 </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20-25        63-70 </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50-80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125-180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3758082637"/>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Latón/Bronce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45-60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220-280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50-70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90-140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2388283666"/>
                  </a:ext>
                </a:extLst>
              </a:tr>
              <a:tr h="33496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Aluminio aleado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240-320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400-500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240-360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350-400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260-380      500-630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90-170      </a:t>
                      </a:r>
                      <a:endParaRPr lang="es-CL" sz="1200" dirty="0">
                        <a:effectLst/>
                      </a:endParaRPr>
                    </a:p>
                    <a:p>
                      <a:pPr rtl="0" fontAlgn="b">
                        <a:spcBef>
                          <a:spcPts val="0"/>
                        </a:spcBef>
                        <a:spcAft>
                          <a:spcPts val="0"/>
                        </a:spcAft>
                      </a:pPr>
                      <a:r>
                        <a:rPr lang="es-CL" sz="600" b="0" i="0" u="none" strike="noStrike" dirty="0">
                          <a:solidFill>
                            <a:srgbClr val="000000"/>
                          </a:solidFill>
                          <a:effectLst/>
                          <a:latin typeface="Calibri" panose="020F0502020204030204" pitchFamily="34" charset="0"/>
                        </a:rPr>
                        <a:t>250-350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1853343164"/>
                  </a:ext>
                </a:extLst>
              </a:tr>
              <a:tr h="206133">
                <a:tc rowSpan="5">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Ranurado (fresas de manguito)</a:t>
                      </a:r>
                      <a:endParaRPr lang="es-CL" sz="1200" dirty="0">
                        <a:effectLst/>
                      </a:endParaRPr>
                    </a:p>
                    <a:p>
                      <a:pPr algn="ctr" rtl="0" fontAlgn="ctr">
                        <a:spcBef>
                          <a:spcPts val="0"/>
                        </a:spcBef>
                        <a:spcAft>
                          <a:spcPts val="0"/>
                        </a:spcAft>
                      </a:pPr>
                      <a:r>
                        <a:rPr lang="es-CL" sz="600" b="0" i="0" u="none" strike="noStrike" dirty="0">
                          <a:solidFill>
                            <a:srgbClr val="000000"/>
                          </a:solidFill>
                          <a:effectLst/>
                          <a:latin typeface="Calibri" panose="020F0502020204030204" pitchFamily="34" charset="0"/>
                        </a:rPr>
                        <a:t>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Acero no aleado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16-18</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35-55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20-24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75-100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5">
                  <a:txBody>
                    <a:bodyPr/>
                    <a:lstStyle/>
                    <a:p>
                      <a:pPr algn="ctr" rtl="0" fontAlgn="ctr">
                        <a:spcBef>
                          <a:spcPts val="0"/>
                        </a:spcBef>
                        <a:spcAft>
                          <a:spcPts val="0"/>
                        </a:spcAft>
                      </a:pPr>
                      <a:r>
                        <a:rPr lang="es-MX" sz="600" b="0" i="0" u="none" strike="noStrike" dirty="0">
                          <a:solidFill>
                            <a:srgbClr val="000000"/>
                          </a:solidFill>
                          <a:effectLst/>
                          <a:latin typeface="Calibri" panose="020F0502020204030204" pitchFamily="34" charset="0"/>
                        </a:rPr>
                        <a:t>Las fresas de alto rendimiento deben estar sólidamente fijas</a:t>
                      </a:r>
                      <a:endParaRPr lang="es-MX"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980509"/>
                  </a:ext>
                </a:extLst>
              </a:tr>
              <a:tr h="206133">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Acero ligeramente aleado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 12-14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15-25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16-28</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40-55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717357435"/>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Fundición gris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14-16</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40-75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18-20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80-110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3382140280"/>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Latón/Bronce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30-40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60-100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50-60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100-140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352755007"/>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Aluminio aleado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160-200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60-100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180-240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80-120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3515659025"/>
                  </a:ext>
                </a:extLst>
              </a:tr>
              <a:tr h="206133">
                <a:tc rowSpan="5">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Ranurado (fresas de disco)</a:t>
                      </a:r>
                      <a:endParaRPr lang="es-CL" sz="1200" dirty="0">
                        <a:effectLst/>
                      </a:endParaRPr>
                    </a:p>
                    <a:p>
                      <a:pPr algn="ctr" rtl="0" fontAlgn="ctr">
                        <a:spcBef>
                          <a:spcPts val="0"/>
                        </a:spcBef>
                        <a:spcAft>
                          <a:spcPts val="0"/>
                        </a:spcAft>
                      </a:pPr>
                      <a:r>
                        <a:rPr lang="es-CL" sz="300" b="0" i="0" u="none" strike="noStrike" dirty="0">
                          <a:solidFill>
                            <a:srgbClr val="000000"/>
                          </a:solidFill>
                          <a:effectLst/>
                          <a:latin typeface="Calibri" panose="020F0502020204030204" pitchFamily="34" charset="0"/>
                        </a:rPr>
                        <a:t>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Acero no aleado</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 12-16</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26-34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18-24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20-30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5">
                  <a:txBody>
                    <a:bodyPr/>
                    <a:lstStyle/>
                    <a:p>
                      <a:pPr algn="ctr" rtl="0" fontAlgn="ctr">
                        <a:spcBef>
                          <a:spcPts val="0"/>
                        </a:spcBef>
                        <a:spcAft>
                          <a:spcPts val="0"/>
                        </a:spcAft>
                      </a:pPr>
                      <a:r>
                        <a:rPr lang="es-CL" sz="600" b="0" i="0" u="none" strike="noStrike" dirty="0">
                          <a:solidFill>
                            <a:srgbClr val="000000"/>
                          </a:solidFill>
                          <a:effectLst/>
                          <a:latin typeface="Calibri" panose="020F0502020204030204" pitchFamily="34" charset="0"/>
                        </a:rPr>
                        <a:t>Valores contra avance para perfil simple y fresado normal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523943"/>
                  </a:ext>
                </a:extLst>
              </a:tr>
              <a:tr h="206133">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Acero ligeramente aleado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 10-14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18-24</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14-18</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15-20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476699396"/>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Fundición gris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14-16</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35-45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16-22</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25-35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456188159"/>
                  </a:ext>
                </a:extLst>
              </a:tr>
              <a:tr h="217406">
                <a:tc vMerge="1">
                  <a:txBody>
                    <a:bodyPr/>
                    <a:lstStyle/>
                    <a:p>
                      <a:endParaRPr lang="es-CL"/>
                    </a:p>
                  </a:txBody>
                  <a:tcPr/>
                </a:tc>
                <a:tc>
                  <a:txBody>
                    <a:bodyPr/>
                    <a:lstStyle/>
                    <a:p>
                      <a:pPr rtl="0" fontAlgn="ctr">
                        <a:spcBef>
                          <a:spcPts val="0"/>
                        </a:spcBef>
                        <a:spcAft>
                          <a:spcPts val="0"/>
                        </a:spcAft>
                      </a:pPr>
                      <a:r>
                        <a:rPr lang="es-CL" sz="600" b="0" i="0" u="none" strike="noStrike" dirty="0">
                          <a:solidFill>
                            <a:srgbClr val="000000"/>
                          </a:solidFill>
                          <a:effectLst/>
                          <a:latin typeface="Calibri" panose="020F0502020204030204" pitchFamily="34" charset="0"/>
                        </a:rPr>
                        <a:t>Latón/Bronce </a:t>
                      </a:r>
                      <a:endParaRPr lang="es-CL" sz="1200" dirty="0">
                        <a:effectLst/>
                      </a:endParaRPr>
                    </a:p>
                  </a:txBody>
                  <a:tcPr marL="18334" marR="18334" marT="29335" marB="2933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26-32</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50-65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30-40</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s-CL" sz="600" b="0" i="0" u="none" strike="noStrike" dirty="0">
                          <a:solidFill>
                            <a:srgbClr val="000000"/>
                          </a:solidFill>
                          <a:effectLst/>
                          <a:latin typeface="Calibri" panose="020F0502020204030204" pitchFamily="34" charset="0"/>
                        </a:rPr>
                        <a:t>35-35</a:t>
                      </a:r>
                      <a:endParaRPr lang="es-CL" sz="1200" dirty="0">
                        <a:effectLst/>
                      </a:endParaRPr>
                    </a:p>
                  </a:txBody>
                  <a:tcPr marL="18334" marR="18334" marT="29335" marB="29335" anchor="b">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CL"/>
                    </a:p>
                  </a:txBody>
                  <a:tcPr/>
                </a:tc>
                <a:extLst>
                  <a:ext uri="{0D108BD9-81ED-4DB2-BD59-A6C34878D82A}">
                    <a16:rowId xmlns:a16="http://schemas.microsoft.com/office/drawing/2014/main" val="4098762655"/>
                  </a:ext>
                </a:extLst>
              </a:tr>
              <a:tr h="394552">
                <a:tc vMerge="1">
                  <a:txBody>
                    <a:bodyPr/>
                    <a:lstStyle/>
                    <a:p>
                      <a:endParaRPr lang="es-CL"/>
                    </a:p>
                  </a:txBody>
                  <a:tcPr/>
                </a:tc>
                <a:tc gridSpan="5">
                  <a:txBody>
                    <a:bodyPr/>
                    <a:lstStyle/>
                    <a:p>
                      <a:pPr rtl="0" fontAlgn="t">
                        <a:spcBef>
                          <a:spcPts val="0"/>
                        </a:spcBef>
                        <a:spcAft>
                          <a:spcPts val="0"/>
                        </a:spcAft>
                      </a:pPr>
                      <a:r>
                        <a:rPr lang="es-MX" sz="600" b="0" i="0" u="none" strike="noStrike" dirty="0">
                          <a:solidFill>
                            <a:srgbClr val="000000"/>
                          </a:solidFill>
                          <a:effectLst/>
                          <a:latin typeface="Calibri" panose="020F0502020204030204" pitchFamily="34" charset="0"/>
                        </a:rPr>
                        <a:t>Nota: se consideran valores iguales a los indicados en operaciones de fresado similares a las expuestas</a:t>
                      </a:r>
                      <a:endParaRPr lang="es-MX" sz="1200" dirty="0">
                        <a:effectLst/>
                      </a:endParaRPr>
                    </a:p>
                  </a:txBody>
                  <a:tcPr marL="18334" marR="18334" marT="29335" marB="2933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vMerge="1">
                  <a:txBody>
                    <a:bodyPr/>
                    <a:lstStyle/>
                    <a:p>
                      <a:endParaRPr lang="es-CL"/>
                    </a:p>
                  </a:txBody>
                  <a:tcPr/>
                </a:tc>
                <a:extLst>
                  <a:ext uri="{0D108BD9-81ED-4DB2-BD59-A6C34878D82A}">
                    <a16:rowId xmlns:a16="http://schemas.microsoft.com/office/drawing/2014/main" val="3011659361"/>
                  </a:ext>
                </a:extLst>
              </a:tr>
            </a:tbl>
          </a:graphicData>
        </a:graphic>
      </p:graphicFrame>
      <p:sp>
        <p:nvSpPr>
          <p:cNvPr id="7" name="Rectangle 3">
            <a:extLst>
              <a:ext uri="{FF2B5EF4-FFF2-40B4-BE49-F238E27FC236}">
                <a16:creationId xmlns:a16="http://schemas.microsoft.com/office/drawing/2014/main" id="{CB6CF805-5805-49B7-B5C7-FCC3DF00913D}"/>
              </a:ext>
            </a:extLst>
          </p:cNvPr>
          <p:cNvSpPr>
            <a:spLocks noChangeArrowheads="1"/>
          </p:cNvSpPr>
          <p:nvPr/>
        </p:nvSpPr>
        <p:spPr bwMode="auto">
          <a:xfrm>
            <a:off x="2184400" y="182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Tree>
    <p:extLst>
      <p:ext uri="{BB962C8B-B14F-4D97-AF65-F5344CB8AC3E}">
        <p14:creationId xmlns:p14="http://schemas.microsoft.com/office/powerpoint/2010/main" val="173406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6B659B-AE1E-4EB5-A278-0C9082741D45}"/>
              </a:ext>
            </a:extLst>
          </p:cNvPr>
          <p:cNvSpPr>
            <a:spLocks noGrp="1"/>
          </p:cNvSpPr>
          <p:nvPr>
            <p:ph type="title"/>
          </p:nvPr>
        </p:nvSpPr>
        <p:spPr/>
        <p:txBody>
          <a:bodyPr/>
          <a:lstStyle/>
          <a:p>
            <a:endParaRPr lang="es-CL" dirty="0"/>
          </a:p>
        </p:txBody>
      </p:sp>
      <p:pic>
        <p:nvPicPr>
          <p:cNvPr id="5" name="Imagen 4">
            <a:extLst>
              <a:ext uri="{FF2B5EF4-FFF2-40B4-BE49-F238E27FC236}">
                <a16:creationId xmlns:a16="http://schemas.microsoft.com/office/drawing/2014/main" id="{CBAF4D9A-AFB0-4C8B-84BC-5BE735002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2FDADC67-1692-40F0-8165-1306D18C57AF}"/>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Título 3">
            <a:extLst>
              <a:ext uri="{FF2B5EF4-FFF2-40B4-BE49-F238E27FC236}">
                <a16:creationId xmlns:a16="http://schemas.microsoft.com/office/drawing/2014/main" id="{B7C4E23B-A3D0-48D9-81F5-1F6107DDB78E}"/>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VELOCIDAD DE</a:t>
            </a:r>
            <a:br>
              <a:rPr lang="es-MX" dirty="0"/>
            </a:br>
            <a:r>
              <a:rPr lang="es-MX" dirty="0">
                <a:solidFill>
                  <a:srgbClr val="88354D"/>
                </a:solidFill>
              </a:rPr>
              <a:t>GIRO</a:t>
            </a:r>
            <a:endParaRPr lang="es-CL" dirty="0">
              <a:solidFill>
                <a:srgbClr val="88354D"/>
              </a:solidFill>
            </a:endParaRPr>
          </a:p>
        </p:txBody>
      </p:sp>
      <p:sp>
        <p:nvSpPr>
          <p:cNvPr id="8" name="Rectángulo 7">
            <a:extLst>
              <a:ext uri="{FF2B5EF4-FFF2-40B4-BE49-F238E27FC236}">
                <a16:creationId xmlns:a16="http://schemas.microsoft.com/office/drawing/2014/main" id="{A6CD7437-7F1B-4269-A4FA-0C59CA6F450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CuadroTexto 15">
            <a:extLst>
              <a:ext uri="{FF2B5EF4-FFF2-40B4-BE49-F238E27FC236}">
                <a16:creationId xmlns:a16="http://schemas.microsoft.com/office/drawing/2014/main" id="{706E654A-7EB8-4A36-858D-D86DDADA4034}"/>
              </a:ext>
            </a:extLst>
          </p:cNvPr>
          <p:cNvSpPr txBox="1"/>
          <p:nvPr/>
        </p:nvSpPr>
        <p:spPr>
          <a:xfrm>
            <a:off x="2736869" y="2772828"/>
            <a:ext cx="7429914" cy="36933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s-ES" b="1" dirty="0">
                <a:solidFill>
                  <a:srgbClr val="88354D"/>
                </a:solidFill>
              </a:rPr>
              <a:t>Figura </a:t>
            </a:r>
            <a:r>
              <a:rPr lang="es-ES" sz="1800" b="1" u="none" strike="noStrike" cap="none" dirty="0">
                <a:solidFill>
                  <a:srgbClr val="88354D"/>
                </a:solidFill>
              </a:rPr>
              <a:t>2</a:t>
            </a:r>
            <a:r>
              <a:rPr lang="es-ES" b="1" dirty="0">
                <a:solidFill>
                  <a:srgbClr val="88354D"/>
                </a:solidFill>
              </a:rPr>
              <a:t>. Parámetros de corte de cilindrado o planeado</a:t>
            </a:r>
            <a:endParaRPr lang="es-ES" sz="1800" b="1" u="none" strike="noStrike" cap="none" dirty="0">
              <a:solidFill>
                <a:srgbClr val="88354D"/>
              </a:solidFill>
            </a:endParaRPr>
          </a:p>
        </p:txBody>
      </p:sp>
      <p:sp>
        <p:nvSpPr>
          <p:cNvPr id="12" name="CuadroTexto 11">
            <a:extLst>
              <a:ext uri="{FF2B5EF4-FFF2-40B4-BE49-F238E27FC236}">
                <a16:creationId xmlns:a16="http://schemas.microsoft.com/office/drawing/2014/main" id="{38F22299-9BB2-46E2-8038-96DCA7A7C122}"/>
              </a:ext>
            </a:extLst>
          </p:cNvPr>
          <p:cNvSpPr txBox="1"/>
          <p:nvPr/>
        </p:nvSpPr>
        <p:spPr>
          <a:xfrm>
            <a:off x="454780" y="1890933"/>
            <a:ext cx="11163967" cy="861774"/>
          </a:xfrm>
          <a:prstGeom prst="rect">
            <a:avLst/>
          </a:prstGeom>
          <a:noFill/>
        </p:spPr>
        <p:txBody>
          <a:bodyPr wrap="square" rtlCol="0">
            <a:spAutoFit/>
          </a:bodyPr>
          <a:lstStyle/>
          <a:p>
            <a:pPr marL="0" lvl="0" indent="0" algn="l" rtl="0">
              <a:spcBef>
                <a:spcPts val="1000"/>
              </a:spcBef>
              <a:spcAft>
                <a:spcPts val="0"/>
              </a:spcAft>
              <a:buNone/>
            </a:pPr>
            <a:r>
              <a:rPr lang="es-MX" sz="2500" dirty="0"/>
              <a:t>Corresponde a la velocidad con la cual rota la fresa (Figura 2) al mecanizar la pieza deseada. </a:t>
            </a:r>
          </a:p>
        </p:txBody>
      </p:sp>
      <p:pic>
        <p:nvPicPr>
          <p:cNvPr id="13" name="Google Shape;122;ga195d5d63f_0_184">
            <a:extLst>
              <a:ext uri="{FF2B5EF4-FFF2-40B4-BE49-F238E27FC236}">
                <a16:creationId xmlns:a16="http://schemas.microsoft.com/office/drawing/2014/main" id="{1106A7EA-2357-48A3-84D0-140B57352AF6}"/>
              </a:ext>
            </a:extLst>
          </p:cNvPr>
          <p:cNvPicPr preferRelativeResize="0"/>
          <p:nvPr/>
        </p:nvPicPr>
        <p:blipFill>
          <a:blip r:embed="rId3">
            <a:alphaModFix/>
          </a:blip>
          <a:stretch>
            <a:fillRect/>
          </a:stretch>
        </p:blipFill>
        <p:spPr>
          <a:xfrm>
            <a:off x="3878800" y="3115185"/>
            <a:ext cx="4434400" cy="3127500"/>
          </a:xfrm>
          <a:prstGeom prst="rect">
            <a:avLst/>
          </a:prstGeom>
          <a:noFill/>
          <a:ln>
            <a:noFill/>
          </a:ln>
        </p:spPr>
      </p:pic>
      <p:sp>
        <p:nvSpPr>
          <p:cNvPr id="14" name="Google Shape;124;ga195d5d63f_0_184">
            <a:extLst>
              <a:ext uri="{FF2B5EF4-FFF2-40B4-BE49-F238E27FC236}">
                <a16:creationId xmlns:a16="http://schemas.microsoft.com/office/drawing/2014/main" id="{23B775AA-7954-4133-BD95-027350A893A3}"/>
              </a:ext>
            </a:extLst>
          </p:cNvPr>
          <p:cNvSpPr txBox="1"/>
          <p:nvPr/>
        </p:nvSpPr>
        <p:spPr>
          <a:xfrm>
            <a:off x="1194900" y="6291557"/>
            <a:ext cx="9802200" cy="28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Elaboración propia en base a Larburu, N., (1989), Máquinas Prontuario. Técnicas, Máquinas, Herramientas, España, Paraninfo.</a:t>
            </a:r>
            <a:endParaRPr sz="1000" dirty="0"/>
          </a:p>
          <a:p>
            <a:pPr marL="0" marR="0" lvl="0" indent="0" algn="ctr" rtl="0">
              <a:lnSpc>
                <a:spcPct val="100000"/>
              </a:lnSpc>
              <a:spcBef>
                <a:spcPts val="0"/>
              </a:spcBef>
              <a:spcAft>
                <a:spcPts val="0"/>
              </a:spcAft>
              <a:buClr>
                <a:srgbClr val="000000"/>
              </a:buClr>
              <a:buSzPts val="1100"/>
              <a:buFont typeface="Arial"/>
              <a:buNone/>
            </a:pP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Tree>
    <p:extLst>
      <p:ext uri="{BB962C8B-B14F-4D97-AF65-F5344CB8AC3E}">
        <p14:creationId xmlns:p14="http://schemas.microsoft.com/office/powerpoint/2010/main" val="41746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60FB653-856D-4D4A-9B2E-FA01D02DD1C9}"/>
              </a:ext>
            </a:extLst>
          </p:cNvPr>
          <p:cNvSpPr>
            <a:spLocks noGrp="1"/>
          </p:cNvSpPr>
          <p:nvPr>
            <p:ph type="title"/>
          </p:nvPr>
        </p:nvSpPr>
        <p:spPr>
          <a:xfrm>
            <a:off x="838200" y="365125"/>
            <a:ext cx="10515600" cy="1325563"/>
          </a:xfrm>
        </p:spPr>
        <p:txBody>
          <a:bodyPr/>
          <a:lstStyle/>
          <a:p>
            <a:endParaRPr lang="es-CL" dirty="0"/>
          </a:p>
        </p:txBody>
      </p:sp>
      <p:sp>
        <p:nvSpPr>
          <p:cNvPr id="5" name="Marcador de contenido 2">
            <a:extLst>
              <a:ext uri="{FF2B5EF4-FFF2-40B4-BE49-F238E27FC236}">
                <a16:creationId xmlns:a16="http://schemas.microsoft.com/office/drawing/2014/main" id="{A8250530-758D-49E5-8015-403676395DF5}"/>
              </a:ext>
            </a:extLst>
          </p:cNvPr>
          <p:cNvSpPr>
            <a:spLocks noGrp="1"/>
          </p:cNvSpPr>
          <p:nvPr>
            <p:ph idx="1"/>
          </p:nvPr>
        </p:nvSpPr>
        <p:spPr>
          <a:xfrm>
            <a:off x="838200" y="1825625"/>
            <a:ext cx="10515600" cy="4351338"/>
          </a:xfrm>
        </p:spPr>
        <p:txBody>
          <a:bodyPr/>
          <a:lstStyle/>
          <a:p>
            <a:endParaRPr lang="es-CL" dirty="0"/>
          </a:p>
        </p:txBody>
      </p:sp>
      <p:pic>
        <p:nvPicPr>
          <p:cNvPr id="6" name="Imagen 5">
            <a:extLst>
              <a:ext uri="{FF2B5EF4-FFF2-40B4-BE49-F238E27FC236}">
                <a16:creationId xmlns:a16="http://schemas.microsoft.com/office/drawing/2014/main" id="{21460E78-8D17-4AC0-B079-73778C82E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C5915C70-CFA9-42EB-BFBC-16D42FFB0B3F}"/>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Título 3">
            <a:extLst>
              <a:ext uri="{FF2B5EF4-FFF2-40B4-BE49-F238E27FC236}">
                <a16:creationId xmlns:a16="http://schemas.microsoft.com/office/drawing/2014/main" id="{215D4437-5881-4F7C-8844-8F267C37644E}"/>
              </a:ext>
            </a:extLst>
          </p:cNvPr>
          <p:cNvSpPr txBox="1">
            <a:spLocks/>
          </p:cNvSpPr>
          <p:nvPr/>
        </p:nvSpPr>
        <p:spPr>
          <a:xfrm>
            <a:off x="383288" y="2828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VELOCIDAD</a:t>
            </a:r>
            <a:br>
              <a:rPr lang="es-MX" dirty="0"/>
            </a:br>
            <a:r>
              <a:rPr lang="es-MX" dirty="0">
                <a:solidFill>
                  <a:srgbClr val="88354D"/>
                </a:solidFill>
              </a:rPr>
              <a:t>DE GIRO (RPM)</a:t>
            </a:r>
            <a:endParaRPr lang="es-CL" dirty="0">
              <a:solidFill>
                <a:srgbClr val="88354D"/>
              </a:solidFill>
            </a:endParaRPr>
          </a:p>
        </p:txBody>
      </p:sp>
      <p:sp>
        <p:nvSpPr>
          <p:cNvPr id="9" name="Rectángulo 8">
            <a:extLst>
              <a:ext uri="{FF2B5EF4-FFF2-40B4-BE49-F238E27FC236}">
                <a16:creationId xmlns:a16="http://schemas.microsoft.com/office/drawing/2014/main" id="{0DCD04F8-EC0E-4A84-9D5D-E87D2AAA7182}"/>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CuadroTexto 16">
            <a:extLst>
              <a:ext uri="{FF2B5EF4-FFF2-40B4-BE49-F238E27FC236}">
                <a16:creationId xmlns:a16="http://schemas.microsoft.com/office/drawing/2014/main" id="{B35A642D-842C-47C8-938A-7E3E86789A4B}"/>
              </a:ext>
            </a:extLst>
          </p:cNvPr>
          <p:cNvSpPr txBox="1"/>
          <p:nvPr/>
        </p:nvSpPr>
        <p:spPr>
          <a:xfrm>
            <a:off x="7261411" y="6190086"/>
            <a:ext cx="1900518" cy="246221"/>
          </a:xfrm>
          <a:prstGeom prst="rect">
            <a:avLst/>
          </a:prstGeom>
          <a:noFill/>
        </p:spPr>
        <p:txBody>
          <a:bodyPr wrap="square">
            <a:spAutoFit/>
          </a:bodyPr>
          <a:lstStyle/>
          <a:p>
            <a:pPr algn="ctr" rtl="0">
              <a:spcBef>
                <a:spcPts val="0"/>
              </a:spcBef>
              <a:spcAft>
                <a:spcPts val="0"/>
              </a:spcAft>
            </a:pPr>
            <a:r>
              <a:rPr lang="es-CL" sz="1000" b="1" i="0" u="none" strike="noStrike" dirty="0">
                <a:solidFill>
                  <a:srgbClr val="000000"/>
                </a:solidFill>
                <a:effectLst/>
              </a:rPr>
              <a:t>Fuente</a:t>
            </a:r>
            <a:r>
              <a:rPr lang="es-CL" sz="1000" b="0" i="0" u="none" strike="noStrike" dirty="0">
                <a:solidFill>
                  <a:srgbClr val="000000"/>
                </a:solidFill>
                <a:effectLst/>
              </a:rPr>
              <a:t>: Elaboración propia.</a:t>
            </a:r>
            <a:endParaRPr lang="es-CL" sz="1000" b="0" dirty="0">
              <a:effectLst/>
            </a:endParaRPr>
          </a:p>
        </p:txBody>
      </p:sp>
      <p:sp>
        <p:nvSpPr>
          <p:cNvPr id="16" name="Rectángulo 15">
            <a:extLst>
              <a:ext uri="{FF2B5EF4-FFF2-40B4-BE49-F238E27FC236}">
                <a16:creationId xmlns:a16="http://schemas.microsoft.com/office/drawing/2014/main" id="{DCC32822-761F-48E7-8789-EEBFF4822124}"/>
              </a:ext>
            </a:extLst>
          </p:cNvPr>
          <p:cNvSpPr>
            <a:spLocks noChangeAspect="1"/>
          </p:cNvSpPr>
          <p:nvPr/>
        </p:nvSpPr>
        <p:spPr>
          <a:xfrm>
            <a:off x="0" y="2481027"/>
            <a:ext cx="4930589" cy="3955280"/>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CuadroTexto 20">
            <a:extLst>
              <a:ext uri="{FF2B5EF4-FFF2-40B4-BE49-F238E27FC236}">
                <a16:creationId xmlns:a16="http://schemas.microsoft.com/office/drawing/2014/main" id="{0BB76E6C-5378-4390-820C-87A8A33D5964}"/>
              </a:ext>
            </a:extLst>
          </p:cNvPr>
          <p:cNvSpPr txBox="1"/>
          <p:nvPr/>
        </p:nvSpPr>
        <p:spPr>
          <a:xfrm>
            <a:off x="212842" y="2793540"/>
            <a:ext cx="4617781" cy="3298339"/>
          </a:xfrm>
          <a:prstGeom prst="rect">
            <a:avLst/>
          </a:prstGeom>
          <a:noFill/>
        </p:spPr>
        <p:txBody>
          <a:bodyPr wrap="square">
            <a:spAutoFit/>
          </a:bodyPr>
          <a:lstStyle/>
          <a:p>
            <a:pPr marL="228600" indent="-228600" algn="just" rtl="0">
              <a:spcBef>
                <a:spcPts val="1000"/>
              </a:spcBef>
              <a:spcAft>
                <a:spcPts val="0"/>
              </a:spcAft>
            </a:pPr>
            <a:r>
              <a:rPr lang="es-MX" sz="2500" b="1" i="0" u="none" strike="noStrike" dirty="0">
                <a:solidFill>
                  <a:schemeClr val="bg1"/>
                </a:solidFill>
                <a:effectLst/>
                <a:latin typeface="Calibri" panose="020F0502020204030204" pitchFamily="34" charset="0"/>
              </a:rPr>
              <a:t>EN DONDE:</a:t>
            </a:r>
          </a:p>
          <a:p>
            <a:pPr marL="342900" indent="-342900" algn="just" rtl="0">
              <a:spcBef>
                <a:spcPts val="1000"/>
              </a:spcBef>
              <a:spcAft>
                <a:spcPts val="0"/>
              </a:spcAft>
              <a:buFont typeface="Arial" panose="020B0604020202020204" pitchFamily="34" charset="0"/>
              <a:buChar char="•"/>
            </a:pPr>
            <a:r>
              <a:rPr lang="es-MX" sz="2500" b="1" i="0" u="none" strike="noStrike" dirty="0">
                <a:solidFill>
                  <a:schemeClr val="bg1"/>
                </a:solidFill>
                <a:effectLst/>
                <a:latin typeface="Calibri" panose="020F0502020204030204" pitchFamily="34" charset="0"/>
              </a:rPr>
              <a:t>Vc: Velocidad de corte (m/min)</a:t>
            </a:r>
          </a:p>
          <a:p>
            <a:pPr marL="342900" indent="-342900" algn="just" rtl="0">
              <a:spcBef>
                <a:spcPts val="1000"/>
              </a:spcBef>
              <a:spcAft>
                <a:spcPts val="0"/>
              </a:spcAft>
              <a:buFont typeface="Arial" panose="020B0604020202020204" pitchFamily="34" charset="0"/>
              <a:buChar char="•"/>
            </a:pPr>
            <a:r>
              <a:rPr lang="es-MX" sz="2500" b="1" i="0" u="none" strike="noStrike" dirty="0">
                <a:solidFill>
                  <a:schemeClr val="bg1"/>
                </a:solidFill>
                <a:effectLst/>
                <a:latin typeface="Calibri" panose="020F0502020204030204" pitchFamily="34" charset="0"/>
              </a:rPr>
              <a:t>D: Diámetro de la fresa (mm)                                                            </a:t>
            </a:r>
          </a:p>
          <a:p>
            <a:pPr marL="342900" indent="-342900" algn="just" rtl="0">
              <a:spcBef>
                <a:spcPts val="1000"/>
              </a:spcBef>
              <a:spcAft>
                <a:spcPts val="0"/>
              </a:spcAft>
              <a:buFont typeface="Arial" panose="020B0604020202020204" pitchFamily="34" charset="0"/>
              <a:buChar char="•"/>
            </a:pPr>
            <a:r>
              <a:rPr lang="es-MX" sz="2500" b="1" i="0" u="none" strike="noStrike" dirty="0">
                <a:solidFill>
                  <a:schemeClr val="bg1"/>
                </a:solidFill>
                <a:effectLst/>
                <a:latin typeface="Calibri" panose="020F0502020204030204" pitchFamily="34" charset="0"/>
              </a:rPr>
              <a:t>RPM: Velocidad de giro (rpm)</a:t>
            </a:r>
          </a:p>
          <a:p>
            <a:pPr marL="342900" indent="-342900" algn="just" rtl="0">
              <a:spcBef>
                <a:spcPts val="1000"/>
              </a:spcBef>
              <a:spcAft>
                <a:spcPts val="0"/>
              </a:spcAft>
              <a:buFont typeface="Arial" panose="020B0604020202020204" pitchFamily="34" charset="0"/>
              <a:buChar char="•"/>
            </a:pPr>
            <a:r>
              <a:rPr lang="es-MX" sz="2500" b="1" i="0" u="none" strike="noStrike" dirty="0">
                <a:solidFill>
                  <a:schemeClr val="bg1"/>
                </a:solidFill>
                <a:effectLst/>
                <a:latin typeface="Calibri" panose="020F0502020204030204" pitchFamily="34" charset="0"/>
              </a:rPr>
              <a:t>π : 3.1416</a:t>
            </a:r>
          </a:p>
          <a:p>
            <a:pPr algn="just"/>
            <a:br>
              <a:rPr lang="es-MX" sz="2500" dirty="0">
                <a:solidFill>
                  <a:schemeClr val="bg1"/>
                </a:solidFill>
              </a:rPr>
            </a:br>
            <a:endParaRPr lang="es-CL" sz="2500" dirty="0">
              <a:solidFill>
                <a:schemeClr val="bg1"/>
              </a:solidFill>
            </a:endParaRPr>
          </a:p>
        </p:txBody>
      </p:sp>
      <p:sp>
        <p:nvSpPr>
          <p:cNvPr id="14" name="CuadroTexto 13">
            <a:extLst>
              <a:ext uri="{FF2B5EF4-FFF2-40B4-BE49-F238E27FC236}">
                <a16:creationId xmlns:a16="http://schemas.microsoft.com/office/drawing/2014/main" id="{B48E74F4-F6EA-4E94-8630-C3D96E3C45B5}"/>
              </a:ext>
            </a:extLst>
          </p:cNvPr>
          <p:cNvSpPr txBox="1"/>
          <p:nvPr/>
        </p:nvSpPr>
        <p:spPr>
          <a:xfrm>
            <a:off x="428199" y="1518356"/>
            <a:ext cx="11163967" cy="861774"/>
          </a:xfrm>
          <a:prstGeom prst="rect">
            <a:avLst/>
          </a:prstGeom>
          <a:noFill/>
        </p:spPr>
        <p:txBody>
          <a:bodyPr wrap="square" rtlCol="0">
            <a:spAutoFit/>
          </a:bodyPr>
          <a:lstStyle/>
          <a:p>
            <a:pPr marL="0" lvl="0" indent="0" algn="l" rtl="0">
              <a:spcBef>
                <a:spcPts val="1000"/>
              </a:spcBef>
              <a:spcAft>
                <a:spcPts val="0"/>
              </a:spcAft>
              <a:buNone/>
            </a:pPr>
            <a:r>
              <a:rPr lang="es-MX" sz="2500" dirty="0"/>
              <a:t>Para obtener la fórmula que permite calcular esta variable, se despeja la velocidad de giro desde la fórmula de velocidad de corte, es decir:</a:t>
            </a:r>
          </a:p>
        </p:txBody>
      </p:sp>
      <p:pic>
        <p:nvPicPr>
          <p:cNvPr id="15" name="Google Shape;131;ga195d5d63f_0_193">
            <a:extLst>
              <a:ext uri="{FF2B5EF4-FFF2-40B4-BE49-F238E27FC236}">
                <a16:creationId xmlns:a16="http://schemas.microsoft.com/office/drawing/2014/main" id="{1C898E31-2FE3-4DB3-8BF7-3BCE7D209290}"/>
              </a:ext>
            </a:extLst>
          </p:cNvPr>
          <p:cNvPicPr preferRelativeResize="0"/>
          <p:nvPr/>
        </p:nvPicPr>
        <p:blipFill>
          <a:blip r:embed="rId3">
            <a:alphaModFix/>
          </a:blip>
          <a:stretch>
            <a:fillRect/>
          </a:stretch>
        </p:blipFill>
        <p:spPr>
          <a:xfrm>
            <a:off x="5227312" y="3000800"/>
            <a:ext cx="5729800" cy="856400"/>
          </a:xfrm>
          <a:prstGeom prst="rect">
            <a:avLst/>
          </a:prstGeom>
          <a:noFill/>
          <a:ln>
            <a:noFill/>
          </a:ln>
        </p:spPr>
      </p:pic>
    </p:spTree>
    <p:extLst>
      <p:ext uri="{BB962C8B-B14F-4D97-AF65-F5344CB8AC3E}">
        <p14:creationId xmlns:p14="http://schemas.microsoft.com/office/powerpoint/2010/main" val="13837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1541F9-0EE3-4118-867D-EC3670CA506E}"/>
              </a:ext>
            </a:extLst>
          </p:cNvPr>
          <p:cNvSpPr>
            <a:spLocks noGrp="1"/>
          </p:cNvSpPr>
          <p:nvPr>
            <p:ph type="title"/>
          </p:nvPr>
        </p:nvSpPr>
        <p:spPr>
          <a:xfrm>
            <a:off x="838200" y="365125"/>
            <a:ext cx="10515600" cy="1325563"/>
          </a:xfrm>
        </p:spPr>
        <p:txBody>
          <a:bodyPr/>
          <a:lstStyle/>
          <a:p>
            <a:endParaRPr lang="es-CL" dirty="0"/>
          </a:p>
        </p:txBody>
      </p:sp>
      <p:sp>
        <p:nvSpPr>
          <p:cNvPr id="5" name="Marcador de contenido 2">
            <a:extLst>
              <a:ext uri="{FF2B5EF4-FFF2-40B4-BE49-F238E27FC236}">
                <a16:creationId xmlns:a16="http://schemas.microsoft.com/office/drawing/2014/main" id="{ECD8B199-EF07-4CB0-B516-EC460160945C}"/>
              </a:ext>
            </a:extLst>
          </p:cNvPr>
          <p:cNvSpPr>
            <a:spLocks noGrp="1"/>
          </p:cNvSpPr>
          <p:nvPr>
            <p:ph idx="1"/>
          </p:nvPr>
        </p:nvSpPr>
        <p:spPr>
          <a:xfrm>
            <a:off x="838200" y="1825625"/>
            <a:ext cx="10515600" cy="4351338"/>
          </a:xfrm>
        </p:spPr>
        <p:txBody>
          <a:bodyPr/>
          <a:lstStyle/>
          <a:p>
            <a:endParaRPr lang="es-CL" dirty="0"/>
          </a:p>
        </p:txBody>
      </p:sp>
      <p:pic>
        <p:nvPicPr>
          <p:cNvPr id="6" name="Imagen 5">
            <a:extLst>
              <a:ext uri="{FF2B5EF4-FFF2-40B4-BE49-F238E27FC236}">
                <a16:creationId xmlns:a16="http://schemas.microsoft.com/office/drawing/2014/main" id="{8E87F338-B763-49A3-BB61-2259E227C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5F7F31A6-9A9A-4F21-9462-BBEC4F00ADCE}"/>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a14="http://schemas.microsoft.com/office/drawing/2010/main">
        <mc:Choice Requires="a14">
          <p:sp>
            <p:nvSpPr>
              <p:cNvPr id="8" name="Título 3">
                <a:extLst>
                  <a:ext uri="{FF2B5EF4-FFF2-40B4-BE49-F238E27FC236}">
                    <a16:creationId xmlns:a16="http://schemas.microsoft.com/office/drawing/2014/main" id="{C1FB7D55-463A-4DF2-9D70-0E5410BF4D9D}"/>
                  </a:ext>
                </a:extLst>
              </p:cNvPr>
              <p:cNvSpPr txBox="1">
                <a:spLocks/>
              </p:cNvSpPr>
              <p:nvPr/>
            </p:nvSpPr>
            <p:spPr>
              <a:xfrm>
                <a:off x="296663"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AVANCE O</a:t>
                </a:r>
                <a:br>
                  <a:rPr lang="es-MX" dirty="0"/>
                </a:br>
                <a:r>
                  <a:rPr lang="es-MX" dirty="0">
                    <a:solidFill>
                      <a:srgbClr val="88354D"/>
                    </a:solidFill>
                  </a:rPr>
                  <a:t>VELOCIDAD DE AVANCE (</a:t>
                </a:r>
                <a14:m>
                  <m:oMath xmlns:m="http://schemas.openxmlformats.org/officeDocument/2006/math">
                    <m:sSub>
                      <m:sSubPr>
                        <m:ctrlPr>
                          <a:rPr lang="es-MX" i="1" smtClean="0">
                            <a:solidFill>
                              <a:srgbClr val="88354D"/>
                            </a:solidFill>
                            <a:latin typeface="Cambria Math" panose="02040503050406030204" pitchFamily="18" charset="0"/>
                          </a:rPr>
                        </m:ctrlPr>
                      </m:sSubPr>
                      <m:e>
                        <m:r>
                          <a:rPr lang="es-MX" b="0" i="1" smtClean="0">
                            <a:solidFill>
                              <a:srgbClr val="88354D"/>
                            </a:solidFill>
                            <a:latin typeface="Cambria Math" panose="02040503050406030204" pitchFamily="18" charset="0"/>
                          </a:rPr>
                          <m:t>𝑉</m:t>
                        </m:r>
                      </m:e>
                      <m:sub>
                        <m:r>
                          <a:rPr lang="es-MX" b="0" i="1" smtClean="0">
                            <a:solidFill>
                              <a:srgbClr val="88354D"/>
                            </a:solidFill>
                            <a:latin typeface="Cambria Math" panose="02040503050406030204" pitchFamily="18" charset="0"/>
                          </a:rPr>
                          <m:t>𝑓</m:t>
                        </m:r>
                      </m:sub>
                    </m:sSub>
                  </m:oMath>
                </a14:m>
                <a:r>
                  <a:rPr lang="es-MX" dirty="0">
                    <a:solidFill>
                      <a:srgbClr val="88354D"/>
                    </a:solidFill>
                  </a:rPr>
                  <a:t>)</a:t>
                </a:r>
                <a:endParaRPr lang="es-CL" dirty="0">
                  <a:solidFill>
                    <a:srgbClr val="88354D"/>
                  </a:solidFill>
                </a:endParaRPr>
              </a:p>
            </p:txBody>
          </p:sp>
        </mc:Choice>
        <mc:Fallback xmlns="">
          <p:sp>
            <p:nvSpPr>
              <p:cNvPr id="8" name="Título 3">
                <a:extLst>
                  <a:ext uri="{FF2B5EF4-FFF2-40B4-BE49-F238E27FC236}">
                    <a16:creationId xmlns:a16="http://schemas.microsoft.com/office/drawing/2014/main" id="{C1FB7D55-463A-4DF2-9D70-0E5410BF4D9D}"/>
                  </a:ext>
                </a:extLst>
              </p:cNvPr>
              <p:cNvSpPr txBox="1">
                <a:spLocks noRot="1" noChangeAspect="1" noMove="1" noResize="1" noEditPoints="1" noAdjustHandles="1" noChangeArrowheads="1" noChangeShapeType="1" noTextEdit="1"/>
              </p:cNvSpPr>
              <p:nvPr/>
            </p:nvSpPr>
            <p:spPr>
              <a:xfrm>
                <a:off x="296663" y="365125"/>
                <a:ext cx="10515600" cy="1325563"/>
              </a:xfrm>
              <a:prstGeom prst="rect">
                <a:avLst/>
              </a:prstGeom>
              <a:blipFill>
                <a:blip r:embed="rId3"/>
                <a:stretch>
                  <a:fillRect l="-2377" t="-15668" b="-15668"/>
                </a:stretch>
              </a:blipFill>
            </p:spPr>
            <p:txBody>
              <a:bodyPr/>
              <a:lstStyle/>
              <a:p>
                <a:r>
                  <a:rPr lang="es-CL">
                    <a:noFill/>
                  </a:rPr>
                  <a:t> </a:t>
                </a:r>
              </a:p>
            </p:txBody>
          </p:sp>
        </mc:Fallback>
      </mc:AlternateContent>
      <p:sp>
        <p:nvSpPr>
          <p:cNvPr id="9" name="Rectángulo 8">
            <a:extLst>
              <a:ext uri="{FF2B5EF4-FFF2-40B4-BE49-F238E27FC236}">
                <a16:creationId xmlns:a16="http://schemas.microsoft.com/office/drawing/2014/main" id="{AA01347C-2833-42AA-9E56-59B56F1009F8}"/>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Marcador de contenido 7">
            <a:extLst>
              <a:ext uri="{FF2B5EF4-FFF2-40B4-BE49-F238E27FC236}">
                <a16:creationId xmlns:a16="http://schemas.microsoft.com/office/drawing/2014/main" id="{38FED0B3-67CD-45F0-A4B3-AAD5EFD9F305}"/>
              </a:ext>
            </a:extLst>
          </p:cNvPr>
          <p:cNvSpPr txBox="1">
            <a:spLocks/>
          </p:cNvSpPr>
          <p:nvPr/>
        </p:nvSpPr>
        <p:spPr>
          <a:xfrm>
            <a:off x="1358757"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1.</a:t>
            </a:r>
          </a:p>
          <a:p>
            <a:pPr marL="0" indent="0">
              <a:buFont typeface="Arial" panose="020B0604020202020204" pitchFamily="34" charset="0"/>
              <a:buNone/>
            </a:pPr>
            <a:endParaRPr lang="es-CL" sz="2000" dirty="0">
              <a:solidFill>
                <a:schemeClr val="bg1"/>
              </a:solidFill>
            </a:endParaRPr>
          </a:p>
        </p:txBody>
      </p:sp>
      <p:sp>
        <p:nvSpPr>
          <p:cNvPr id="15" name="Marcador de contenido 7">
            <a:extLst>
              <a:ext uri="{FF2B5EF4-FFF2-40B4-BE49-F238E27FC236}">
                <a16:creationId xmlns:a16="http://schemas.microsoft.com/office/drawing/2014/main" id="{E3355D2B-9E71-431C-A9CE-559B135DF7BC}"/>
              </a:ext>
            </a:extLst>
          </p:cNvPr>
          <p:cNvSpPr txBox="1">
            <a:spLocks/>
          </p:cNvSpPr>
          <p:nvPr/>
        </p:nvSpPr>
        <p:spPr>
          <a:xfrm>
            <a:off x="4821100" y="3712157"/>
            <a:ext cx="291544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La velocidad de corte para un acero suave con una velocidad de avance 0.4 corresponde a 32 m/min. Esta velocidad de corte corresponde al acabado, es decir el proceso final. </a:t>
            </a:r>
            <a:endParaRPr lang="es-CL" sz="1800" dirty="0">
              <a:solidFill>
                <a:schemeClr val="bg1"/>
              </a:solidFill>
            </a:endParaRPr>
          </a:p>
        </p:txBody>
      </p:sp>
      <p:sp>
        <p:nvSpPr>
          <p:cNvPr id="16" name="Marcador de contenido 7">
            <a:extLst>
              <a:ext uri="{FF2B5EF4-FFF2-40B4-BE49-F238E27FC236}">
                <a16:creationId xmlns:a16="http://schemas.microsoft.com/office/drawing/2014/main" id="{865FC802-C90D-43B3-A69B-BCD851A30D79}"/>
              </a:ext>
            </a:extLst>
          </p:cNvPr>
          <p:cNvSpPr txBox="1">
            <a:spLocks/>
          </p:cNvSpPr>
          <p:nvPr/>
        </p:nvSpPr>
        <p:spPr>
          <a:xfrm>
            <a:off x="482110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2.</a:t>
            </a:r>
          </a:p>
          <a:p>
            <a:pPr marL="0" indent="0">
              <a:buFont typeface="Arial" panose="020B0604020202020204" pitchFamily="34" charset="0"/>
              <a:buNone/>
            </a:pPr>
            <a:endParaRPr lang="es-CL" sz="2000" dirty="0">
              <a:solidFill>
                <a:schemeClr val="bg1"/>
              </a:solidFill>
            </a:endParaRPr>
          </a:p>
        </p:txBody>
      </p:sp>
      <p:sp>
        <p:nvSpPr>
          <p:cNvPr id="18" name="Marcador de contenido 7">
            <a:extLst>
              <a:ext uri="{FF2B5EF4-FFF2-40B4-BE49-F238E27FC236}">
                <a16:creationId xmlns:a16="http://schemas.microsoft.com/office/drawing/2014/main" id="{256D1D49-8B6A-480D-86F5-71E50ECD80EC}"/>
              </a:ext>
            </a:extLst>
          </p:cNvPr>
          <p:cNvSpPr txBox="1">
            <a:spLocks/>
          </p:cNvSpPr>
          <p:nvPr/>
        </p:nvSpPr>
        <p:spPr>
          <a:xfrm>
            <a:off x="8086210" y="3698487"/>
            <a:ext cx="291905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Para obtener la velocidad de corte de desbaste debes seleccionar la velocidad de corte de acabado desde la </a:t>
            </a:r>
            <a:r>
              <a:rPr lang="es-MX" sz="1800" b="1" i="0" u="none" strike="noStrike" dirty="0">
                <a:solidFill>
                  <a:schemeClr val="bg1"/>
                </a:solidFill>
                <a:effectLst/>
                <a:latin typeface="Calibri" panose="020F0502020204030204" pitchFamily="34" charset="0"/>
              </a:rPr>
              <a:t>Tabla 2 </a:t>
            </a:r>
            <a:r>
              <a:rPr lang="es-MX" sz="1800" b="0" i="0" u="none" strike="noStrike" dirty="0">
                <a:solidFill>
                  <a:schemeClr val="bg1"/>
                </a:solidFill>
                <a:effectLst/>
                <a:latin typeface="Calibri" panose="020F0502020204030204" pitchFamily="34" charset="0"/>
              </a:rPr>
              <a:t>y luego multiplicar ese valor por 0.7, es decir 32*0.7= 22.4 m/min.</a:t>
            </a:r>
            <a:endParaRPr lang="es-CL" sz="1800" dirty="0">
              <a:solidFill>
                <a:schemeClr val="bg1"/>
              </a:solidFill>
            </a:endParaRPr>
          </a:p>
        </p:txBody>
      </p:sp>
      <p:sp>
        <p:nvSpPr>
          <p:cNvPr id="19" name="Marcador de contenido 7">
            <a:extLst>
              <a:ext uri="{FF2B5EF4-FFF2-40B4-BE49-F238E27FC236}">
                <a16:creationId xmlns:a16="http://schemas.microsoft.com/office/drawing/2014/main" id="{CE016423-F3A8-4DC9-86D5-0C520CEDA6F6}"/>
              </a:ext>
            </a:extLst>
          </p:cNvPr>
          <p:cNvSpPr txBox="1">
            <a:spLocks/>
          </p:cNvSpPr>
          <p:nvPr/>
        </p:nvSpPr>
        <p:spPr>
          <a:xfrm>
            <a:off x="808621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3.</a:t>
            </a:r>
          </a:p>
          <a:p>
            <a:pPr marL="0" indent="0">
              <a:buFont typeface="Arial" panose="020B0604020202020204" pitchFamily="34" charset="0"/>
              <a:buNone/>
            </a:pPr>
            <a:endParaRPr lang="es-CL" sz="2000" dirty="0">
              <a:solidFill>
                <a:schemeClr val="bg1"/>
              </a:solidFill>
            </a:endParaRPr>
          </a:p>
        </p:txBody>
      </p:sp>
      <p:sp>
        <p:nvSpPr>
          <p:cNvPr id="20" name="CuadroTexto 19">
            <a:extLst>
              <a:ext uri="{FF2B5EF4-FFF2-40B4-BE49-F238E27FC236}">
                <a16:creationId xmlns:a16="http://schemas.microsoft.com/office/drawing/2014/main" id="{07D4C8DF-C3A3-45DB-B56F-B8B1CD1D0052}"/>
              </a:ext>
            </a:extLst>
          </p:cNvPr>
          <p:cNvSpPr txBox="1"/>
          <p:nvPr/>
        </p:nvSpPr>
        <p:spPr>
          <a:xfrm>
            <a:off x="428199" y="1792098"/>
            <a:ext cx="11163967" cy="477054"/>
          </a:xfrm>
          <a:prstGeom prst="rect">
            <a:avLst/>
          </a:prstGeom>
          <a:noFill/>
        </p:spPr>
        <p:txBody>
          <a:bodyPr wrap="square" rtlCol="0">
            <a:spAutoFit/>
          </a:bodyPr>
          <a:lstStyle/>
          <a:p>
            <a:pPr marL="0" lvl="0" indent="0" algn="l" rtl="0">
              <a:spcBef>
                <a:spcPts val="1000"/>
              </a:spcBef>
              <a:spcAft>
                <a:spcPts val="0"/>
              </a:spcAft>
              <a:buNone/>
            </a:pPr>
            <a:r>
              <a:rPr lang="es-MX" sz="2500" dirty="0"/>
              <a:t>Es la velocidad relativa entre la herramienta y la pieza a mecanizar (Figura 3).</a:t>
            </a:r>
          </a:p>
        </p:txBody>
      </p:sp>
      <p:pic>
        <p:nvPicPr>
          <p:cNvPr id="21" name="Google Shape;138;ga195d5d63f_0_199">
            <a:extLst>
              <a:ext uri="{FF2B5EF4-FFF2-40B4-BE49-F238E27FC236}">
                <a16:creationId xmlns:a16="http://schemas.microsoft.com/office/drawing/2014/main" id="{7FE2D865-7D07-4B96-81A8-A5AD8C8CC7A6}"/>
              </a:ext>
            </a:extLst>
          </p:cNvPr>
          <p:cNvPicPr preferRelativeResize="0"/>
          <p:nvPr/>
        </p:nvPicPr>
        <p:blipFill>
          <a:blip r:embed="rId4">
            <a:alphaModFix/>
          </a:blip>
          <a:stretch>
            <a:fillRect/>
          </a:stretch>
        </p:blipFill>
        <p:spPr>
          <a:xfrm>
            <a:off x="4049061" y="2953390"/>
            <a:ext cx="3881950" cy="3084075"/>
          </a:xfrm>
          <a:prstGeom prst="rect">
            <a:avLst/>
          </a:prstGeom>
          <a:noFill/>
          <a:ln>
            <a:noFill/>
          </a:ln>
        </p:spPr>
      </p:pic>
      <p:sp>
        <p:nvSpPr>
          <p:cNvPr id="22" name="Google Shape;140;ga195d5d63f_0_199">
            <a:extLst>
              <a:ext uri="{FF2B5EF4-FFF2-40B4-BE49-F238E27FC236}">
                <a16:creationId xmlns:a16="http://schemas.microsoft.com/office/drawing/2014/main" id="{4FA6BFB8-CA1C-4FDD-A22E-7D66031597FA}"/>
              </a:ext>
            </a:extLst>
          </p:cNvPr>
          <p:cNvSpPr txBox="1"/>
          <p:nvPr/>
        </p:nvSpPr>
        <p:spPr>
          <a:xfrm>
            <a:off x="2711001" y="6416925"/>
            <a:ext cx="70602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rgbClr val="000000"/>
                </a:solidFill>
                <a:ea typeface="Arial"/>
                <a:cs typeface="Arial"/>
                <a:sym typeface="Arial"/>
              </a:rPr>
              <a:t>Fuente</a:t>
            </a:r>
            <a:r>
              <a:rPr lang="es-CL" sz="1000" b="0" i="0" u="none" strike="noStrike" cap="none" dirty="0">
                <a:solidFill>
                  <a:srgbClr val="000000"/>
                </a:solidFill>
                <a:ea typeface="Arial"/>
                <a:cs typeface="Arial"/>
                <a:sym typeface="Arial"/>
              </a:rPr>
              <a:t>:</a:t>
            </a:r>
            <a:r>
              <a:rPr lang="es-CL" sz="1000" dirty="0"/>
              <a:t> Elaboración propia.</a:t>
            </a:r>
            <a:endParaRPr sz="1000" dirty="0"/>
          </a:p>
          <a:p>
            <a:pPr marL="0" marR="0" lvl="0" indent="0" algn="ctr" rtl="0">
              <a:lnSpc>
                <a:spcPct val="100000"/>
              </a:lnSpc>
              <a:spcBef>
                <a:spcPts val="0"/>
              </a:spcBef>
              <a:spcAft>
                <a:spcPts val="0"/>
              </a:spcAft>
              <a:buClr>
                <a:srgbClr val="000000"/>
              </a:buClr>
              <a:buSzPts val="1100"/>
              <a:buFont typeface="Arial"/>
              <a:buNone/>
            </a:pPr>
            <a:endParaRPr sz="1100" dirty="0"/>
          </a:p>
          <a:p>
            <a:pPr marL="0" marR="0" lvl="0" indent="0" algn="ctr" rtl="0">
              <a:lnSpc>
                <a:spcPct val="100000"/>
              </a:lnSpc>
              <a:spcBef>
                <a:spcPts val="0"/>
              </a:spcBef>
              <a:spcAft>
                <a:spcPts val="0"/>
              </a:spcAft>
              <a:buClr>
                <a:srgbClr val="000000"/>
              </a:buClr>
              <a:buSzPts val="1100"/>
              <a:buFont typeface="Arial"/>
              <a:buNone/>
            </a:pPr>
            <a:endParaRPr sz="1050" dirty="0">
              <a:solidFill>
                <a:srgbClr val="000000"/>
              </a:solidFill>
            </a:endParaRPr>
          </a:p>
        </p:txBody>
      </p:sp>
      <p:sp>
        <p:nvSpPr>
          <p:cNvPr id="23" name="CuadroTexto 22">
            <a:extLst>
              <a:ext uri="{FF2B5EF4-FFF2-40B4-BE49-F238E27FC236}">
                <a16:creationId xmlns:a16="http://schemas.microsoft.com/office/drawing/2014/main" id="{114D06A6-8819-4E7B-93CA-330CCB68D9E7}"/>
              </a:ext>
            </a:extLst>
          </p:cNvPr>
          <p:cNvSpPr txBox="1"/>
          <p:nvPr/>
        </p:nvSpPr>
        <p:spPr>
          <a:xfrm>
            <a:off x="2711001" y="2610810"/>
            <a:ext cx="7429914" cy="36933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s-MX" b="1" dirty="0">
                <a:solidFill>
                  <a:srgbClr val="88354D"/>
                </a:solidFill>
              </a:rPr>
              <a:t>Figura 3. Avance o velocidad de avance en un fresado universal</a:t>
            </a:r>
          </a:p>
        </p:txBody>
      </p:sp>
    </p:spTree>
    <p:extLst>
      <p:ext uri="{BB962C8B-B14F-4D97-AF65-F5344CB8AC3E}">
        <p14:creationId xmlns:p14="http://schemas.microsoft.com/office/powerpoint/2010/main" val="174663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1541F9-0EE3-4118-867D-EC3670CA506E}"/>
              </a:ext>
            </a:extLst>
          </p:cNvPr>
          <p:cNvSpPr>
            <a:spLocks noGrp="1"/>
          </p:cNvSpPr>
          <p:nvPr>
            <p:ph type="title"/>
          </p:nvPr>
        </p:nvSpPr>
        <p:spPr>
          <a:xfrm>
            <a:off x="838200" y="365125"/>
            <a:ext cx="10515600" cy="1325563"/>
          </a:xfrm>
        </p:spPr>
        <p:txBody>
          <a:bodyPr/>
          <a:lstStyle/>
          <a:p>
            <a:endParaRPr lang="es-CL" dirty="0"/>
          </a:p>
        </p:txBody>
      </p:sp>
      <p:sp>
        <p:nvSpPr>
          <p:cNvPr id="5" name="Marcador de contenido 2">
            <a:extLst>
              <a:ext uri="{FF2B5EF4-FFF2-40B4-BE49-F238E27FC236}">
                <a16:creationId xmlns:a16="http://schemas.microsoft.com/office/drawing/2014/main" id="{ECD8B199-EF07-4CB0-B516-EC460160945C}"/>
              </a:ext>
            </a:extLst>
          </p:cNvPr>
          <p:cNvSpPr>
            <a:spLocks noGrp="1"/>
          </p:cNvSpPr>
          <p:nvPr>
            <p:ph idx="1"/>
          </p:nvPr>
        </p:nvSpPr>
        <p:spPr>
          <a:xfrm>
            <a:off x="838200" y="1825625"/>
            <a:ext cx="10515600" cy="4351338"/>
          </a:xfrm>
        </p:spPr>
        <p:txBody>
          <a:bodyPr/>
          <a:lstStyle/>
          <a:p>
            <a:endParaRPr lang="es-CL" dirty="0"/>
          </a:p>
        </p:txBody>
      </p:sp>
      <p:pic>
        <p:nvPicPr>
          <p:cNvPr id="6" name="Imagen 5">
            <a:extLst>
              <a:ext uri="{FF2B5EF4-FFF2-40B4-BE49-F238E27FC236}">
                <a16:creationId xmlns:a16="http://schemas.microsoft.com/office/drawing/2014/main" id="{8E87F338-B763-49A3-BB61-2259E227C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5F7F31A6-9A9A-4F21-9462-BBEC4F00ADCE}"/>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a14="http://schemas.microsoft.com/office/drawing/2010/main">
        <mc:Choice Requires="a14">
          <p:sp>
            <p:nvSpPr>
              <p:cNvPr id="8" name="Título 3">
                <a:extLst>
                  <a:ext uri="{FF2B5EF4-FFF2-40B4-BE49-F238E27FC236}">
                    <a16:creationId xmlns:a16="http://schemas.microsoft.com/office/drawing/2014/main" id="{C1FB7D55-463A-4DF2-9D70-0E5410BF4D9D}"/>
                  </a:ext>
                </a:extLst>
              </p:cNvPr>
              <p:cNvSpPr txBox="1">
                <a:spLocks/>
              </p:cNvSpPr>
              <p:nvPr/>
            </p:nvSpPr>
            <p:spPr>
              <a:xfrm>
                <a:off x="296663"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AVANCE O</a:t>
                </a:r>
                <a:br>
                  <a:rPr lang="es-MX" dirty="0"/>
                </a:br>
                <a:r>
                  <a:rPr lang="es-MX" dirty="0">
                    <a:solidFill>
                      <a:srgbClr val="88354D"/>
                    </a:solidFill>
                  </a:rPr>
                  <a:t>VELOCIDAD DE AVANCE (</a:t>
                </a:r>
                <a14:m>
                  <m:oMath xmlns:m="http://schemas.openxmlformats.org/officeDocument/2006/math">
                    <m:sSub>
                      <m:sSubPr>
                        <m:ctrlPr>
                          <a:rPr lang="es-MX" i="1" smtClean="0">
                            <a:solidFill>
                              <a:srgbClr val="88354D"/>
                            </a:solidFill>
                            <a:latin typeface="Cambria Math" panose="02040503050406030204" pitchFamily="18" charset="0"/>
                          </a:rPr>
                        </m:ctrlPr>
                      </m:sSubPr>
                      <m:e>
                        <m:r>
                          <a:rPr lang="es-MX" b="0" i="1" smtClean="0">
                            <a:solidFill>
                              <a:srgbClr val="88354D"/>
                            </a:solidFill>
                            <a:latin typeface="Cambria Math" panose="02040503050406030204" pitchFamily="18" charset="0"/>
                          </a:rPr>
                          <m:t>𝑉</m:t>
                        </m:r>
                      </m:e>
                      <m:sub>
                        <m:r>
                          <a:rPr lang="es-MX" b="0" i="1" smtClean="0">
                            <a:solidFill>
                              <a:srgbClr val="88354D"/>
                            </a:solidFill>
                            <a:latin typeface="Cambria Math" panose="02040503050406030204" pitchFamily="18" charset="0"/>
                          </a:rPr>
                          <m:t>𝑓</m:t>
                        </m:r>
                      </m:sub>
                    </m:sSub>
                  </m:oMath>
                </a14:m>
                <a:r>
                  <a:rPr lang="es-MX" dirty="0">
                    <a:solidFill>
                      <a:srgbClr val="88354D"/>
                    </a:solidFill>
                  </a:rPr>
                  <a:t>)</a:t>
                </a:r>
                <a:endParaRPr lang="es-CL" dirty="0">
                  <a:solidFill>
                    <a:srgbClr val="88354D"/>
                  </a:solidFill>
                </a:endParaRPr>
              </a:p>
            </p:txBody>
          </p:sp>
        </mc:Choice>
        <mc:Fallback xmlns="">
          <p:sp>
            <p:nvSpPr>
              <p:cNvPr id="8" name="Título 3">
                <a:extLst>
                  <a:ext uri="{FF2B5EF4-FFF2-40B4-BE49-F238E27FC236}">
                    <a16:creationId xmlns:a16="http://schemas.microsoft.com/office/drawing/2014/main" id="{C1FB7D55-463A-4DF2-9D70-0E5410BF4D9D}"/>
                  </a:ext>
                </a:extLst>
              </p:cNvPr>
              <p:cNvSpPr txBox="1">
                <a:spLocks noRot="1" noChangeAspect="1" noMove="1" noResize="1" noEditPoints="1" noAdjustHandles="1" noChangeArrowheads="1" noChangeShapeType="1" noTextEdit="1"/>
              </p:cNvSpPr>
              <p:nvPr/>
            </p:nvSpPr>
            <p:spPr>
              <a:xfrm>
                <a:off x="296663" y="365125"/>
                <a:ext cx="10515600" cy="1325563"/>
              </a:xfrm>
              <a:prstGeom prst="rect">
                <a:avLst/>
              </a:prstGeom>
              <a:blipFill>
                <a:blip r:embed="rId3"/>
                <a:stretch>
                  <a:fillRect l="-2377" t="-15668" b="-15668"/>
                </a:stretch>
              </a:blipFill>
            </p:spPr>
            <p:txBody>
              <a:bodyPr/>
              <a:lstStyle/>
              <a:p>
                <a:r>
                  <a:rPr lang="es-CL">
                    <a:noFill/>
                  </a:rPr>
                  <a:t> </a:t>
                </a:r>
              </a:p>
            </p:txBody>
          </p:sp>
        </mc:Fallback>
      </mc:AlternateContent>
      <p:sp>
        <p:nvSpPr>
          <p:cNvPr id="9" name="Rectángulo 8">
            <a:extLst>
              <a:ext uri="{FF2B5EF4-FFF2-40B4-BE49-F238E27FC236}">
                <a16:creationId xmlns:a16="http://schemas.microsoft.com/office/drawing/2014/main" id="{AA01347C-2833-42AA-9E56-59B56F1009F8}"/>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Marcador de contenido 7">
            <a:extLst>
              <a:ext uri="{FF2B5EF4-FFF2-40B4-BE49-F238E27FC236}">
                <a16:creationId xmlns:a16="http://schemas.microsoft.com/office/drawing/2014/main" id="{38FED0B3-67CD-45F0-A4B3-AAD5EFD9F305}"/>
              </a:ext>
            </a:extLst>
          </p:cNvPr>
          <p:cNvSpPr txBox="1">
            <a:spLocks/>
          </p:cNvSpPr>
          <p:nvPr/>
        </p:nvSpPr>
        <p:spPr>
          <a:xfrm>
            <a:off x="1358757"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1.</a:t>
            </a:r>
          </a:p>
          <a:p>
            <a:pPr marL="0" indent="0">
              <a:buFont typeface="Arial" panose="020B0604020202020204" pitchFamily="34" charset="0"/>
              <a:buNone/>
            </a:pPr>
            <a:endParaRPr lang="es-CL" sz="2000" dirty="0">
              <a:solidFill>
                <a:schemeClr val="bg1"/>
              </a:solidFill>
            </a:endParaRPr>
          </a:p>
        </p:txBody>
      </p:sp>
      <p:sp>
        <p:nvSpPr>
          <p:cNvPr id="15" name="Marcador de contenido 7">
            <a:extLst>
              <a:ext uri="{FF2B5EF4-FFF2-40B4-BE49-F238E27FC236}">
                <a16:creationId xmlns:a16="http://schemas.microsoft.com/office/drawing/2014/main" id="{E3355D2B-9E71-431C-A9CE-559B135DF7BC}"/>
              </a:ext>
            </a:extLst>
          </p:cNvPr>
          <p:cNvSpPr txBox="1">
            <a:spLocks/>
          </p:cNvSpPr>
          <p:nvPr/>
        </p:nvSpPr>
        <p:spPr>
          <a:xfrm>
            <a:off x="4821100" y="3712157"/>
            <a:ext cx="291544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La velocidad de corte para un acero suave con una velocidad de avance 0.4 corresponde a 32 m/min. Esta velocidad de corte corresponde al acabado, es decir el proceso final. </a:t>
            </a:r>
            <a:endParaRPr lang="es-CL" sz="1800" dirty="0">
              <a:solidFill>
                <a:schemeClr val="bg1"/>
              </a:solidFill>
            </a:endParaRPr>
          </a:p>
        </p:txBody>
      </p:sp>
      <p:sp>
        <p:nvSpPr>
          <p:cNvPr id="16" name="Marcador de contenido 7">
            <a:extLst>
              <a:ext uri="{FF2B5EF4-FFF2-40B4-BE49-F238E27FC236}">
                <a16:creationId xmlns:a16="http://schemas.microsoft.com/office/drawing/2014/main" id="{865FC802-C90D-43B3-A69B-BCD851A30D79}"/>
              </a:ext>
            </a:extLst>
          </p:cNvPr>
          <p:cNvSpPr txBox="1">
            <a:spLocks/>
          </p:cNvSpPr>
          <p:nvPr/>
        </p:nvSpPr>
        <p:spPr>
          <a:xfrm>
            <a:off x="482110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2.</a:t>
            </a:r>
          </a:p>
          <a:p>
            <a:pPr marL="0" indent="0">
              <a:buFont typeface="Arial" panose="020B0604020202020204" pitchFamily="34" charset="0"/>
              <a:buNone/>
            </a:pPr>
            <a:endParaRPr lang="es-CL" sz="2000" dirty="0">
              <a:solidFill>
                <a:schemeClr val="bg1"/>
              </a:solidFill>
            </a:endParaRPr>
          </a:p>
        </p:txBody>
      </p:sp>
      <p:sp>
        <p:nvSpPr>
          <p:cNvPr id="18" name="Marcador de contenido 7">
            <a:extLst>
              <a:ext uri="{FF2B5EF4-FFF2-40B4-BE49-F238E27FC236}">
                <a16:creationId xmlns:a16="http://schemas.microsoft.com/office/drawing/2014/main" id="{256D1D49-8B6A-480D-86F5-71E50ECD80EC}"/>
              </a:ext>
            </a:extLst>
          </p:cNvPr>
          <p:cNvSpPr txBox="1">
            <a:spLocks/>
          </p:cNvSpPr>
          <p:nvPr/>
        </p:nvSpPr>
        <p:spPr>
          <a:xfrm>
            <a:off x="8086210" y="3698487"/>
            <a:ext cx="2919051"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1800" b="0" i="0" u="none" strike="noStrike" dirty="0">
                <a:solidFill>
                  <a:schemeClr val="bg1"/>
                </a:solidFill>
                <a:effectLst/>
                <a:latin typeface="Calibri" panose="020F0502020204030204" pitchFamily="34" charset="0"/>
              </a:rPr>
              <a:t>Para obtener la velocidad de corte de desbaste debes seleccionar la velocidad de corte de acabado desde la </a:t>
            </a:r>
            <a:r>
              <a:rPr lang="es-MX" sz="1800" b="1" i="0" u="none" strike="noStrike" dirty="0">
                <a:solidFill>
                  <a:schemeClr val="bg1"/>
                </a:solidFill>
                <a:effectLst/>
                <a:latin typeface="Calibri" panose="020F0502020204030204" pitchFamily="34" charset="0"/>
              </a:rPr>
              <a:t>Tabla 2 </a:t>
            </a:r>
            <a:r>
              <a:rPr lang="es-MX" sz="1800" b="0" i="0" u="none" strike="noStrike" dirty="0">
                <a:solidFill>
                  <a:schemeClr val="bg1"/>
                </a:solidFill>
                <a:effectLst/>
                <a:latin typeface="Calibri" panose="020F0502020204030204" pitchFamily="34" charset="0"/>
              </a:rPr>
              <a:t>y luego multiplicar ese valor por 0.7, es decir 32*0.7= 22.4 m/min.</a:t>
            </a:r>
            <a:endParaRPr lang="es-CL" sz="1800" dirty="0">
              <a:solidFill>
                <a:schemeClr val="bg1"/>
              </a:solidFill>
            </a:endParaRPr>
          </a:p>
        </p:txBody>
      </p:sp>
      <p:sp>
        <p:nvSpPr>
          <p:cNvPr id="19" name="Marcador de contenido 7">
            <a:extLst>
              <a:ext uri="{FF2B5EF4-FFF2-40B4-BE49-F238E27FC236}">
                <a16:creationId xmlns:a16="http://schemas.microsoft.com/office/drawing/2014/main" id="{CE016423-F3A8-4DC9-86D5-0C520CEDA6F6}"/>
              </a:ext>
            </a:extLst>
          </p:cNvPr>
          <p:cNvSpPr txBox="1">
            <a:spLocks/>
          </p:cNvSpPr>
          <p:nvPr/>
        </p:nvSpPr>
        <p:spPr>
          <a:xfrm>
            <a:off x="8086210"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3.</a:t>
            </a:r>
          </a:p>
          <a:p>
            <a:pPr marL="0" indent="0">
              <a:buFont typeface="Arial" panose="020B0604020202020204" pitchFamily="34" charset="0"/>
              <a:buNone/>
            </a:pPr>
            <a:endParaRPr lang="es-CL" sz="2000" dirty="0">
              <a:solidFill>
                <a:schemeClr val="bg1"/>
              </a:solidFill>
            </a:endParaRPr>
          </a:p>
        </p:txBody>
      </p:sp>
      <p:sp>
        <p:nvSpPr>
          <p:cNvPr id="20" name="CuadroTexto 19">
            <a:extLst>
              <a:ext uri="{FF2B5EF4-FFF2-40B4-BE49-F238E27FC236}">
                <a16:creationId xmlns:a16="http://schemas.microsoft.com/office/drawing/2014/main" id="{07D4C8DF-C3A3-45DB-B56F-B8B1CD1D0052}"/>
              </a:ext>
            </a:extLst>
          </p:cNvPr>
          <p:cNvSpPr txBox="1"/>
          <p:nvPr/>
        </p:nvSpPr>
        <p:spPr>
          <a:xfrm>
            <a:off x="942215" y="1869619"/>
            <a:ext cx="11163967" cy="1246495"/>
          </a:xfrm>
          <a:prstGeom prst="rect">
            <a:avLst/>
          </a:prstGeom>
          <a:noFill/>
        </p:spPr>
        <p:txBody>
          <a:bodyPr wrap="square" rtlCol="0">
            <a:spAutoFit/>
          </a:bodyPr>
          <a:lstStyle/>
          <a:p>
            <a:pPr marL="0" lvl="0" indent="0" algn="l" rtl="0">
              <a:spcBef>
                <a:spcPts val="1000"/>
              </a:spcBef>
              <a:spcAft>
                <a:spcPts val="0"/>
              </a:spcAft>
              <a:buNone/>
            </a:pPr>
            <a:r>
              <a:rPr lang="es-MX" sz="2500" dirty="0"/>
              <a:t>Para calcular esta variable es necesario conocer la velocidad de giro (RPM), el avance por diente (Vf), el número de dientes de la herramienta (Z) y posteriormente utilizar la siguiente fórmula:</a:t>
            </a:r>
          </a:p>
        </p:txBody>
      </p:sp>
      <p:sp>
        <p:nvSpPr>
          <p:cNvPr id="17" name="Rectángulo 16">
            <a:extLst>
              <a:ext uri="{FF2B5EF4-FFF2-40B4-BE49-F238E27FC236}">
                <a16:creationId xmlns:a16="http://schemas.microsoft.com/office/drawing/2014/main" id="{D7701D74-1BD8-4FF2-B323-0DC4608C3C20}"/>
              </a:ext>
            </a:extLst>
          </p:cNvPr>
          <p:cNvSpPr>
            <a:spLocks noChangeAspect="1"/>
          </p:cNvSpPr>
          <p:nvPr/>
        </p:nvSpPr>
        <p:spPr>
          <a:xfrm>
            <a:off x="3591494" y="3295045"/>
            <a:ext cx="4926864" cy="195072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4" name="Google Shape;147;ga195d5d63f_0_208">
            <a:extLst>
              <a:ext uri="{FF2B5EF4-FFF2-40B4-BE49-F238E27FC236}">
                <a16:creationId xmlns:a16="http://schemas.microsoft.com/office/drawing/2014/main" id="{FC8AE2D7-2069-4E08-B0C4-1B3FA9C2C093}"/>
              </a:ext>
            </a:extLst>
          </p:cNvPr>
          <p:cNvPicPr preferRelativeResize="0"/>
          <p:nvPr/>
        </p:nvPicPr>
        <p:blipFill>
          <a:blip r:embed="rId4">
            <a:alphaModFix/>
          </a:blip>
          <a:stretch>
            <a:fillRect/>
          </a:stretch>
        </p:blipFill>
        <p:spPr>
          <a:xfrm>
            <a:off x="4016313" y="3747150"/>
            <a:ext cx="4159375" cy="1083375"/>
          </a:xfrm>
          <a:prstGeom prst="rect">
            <a:avLst/>
          </a:prstGeom>
          <a:noFill/>
          <a:ln>
            <a:noFill/>
          </a:ln>
        </p:spPr>
      </p:pic>
    </p:spTree>
    <p:extLst>
      <p:ext uri="{BB962C8B-B14F-4D97-AF65-F5344CB8AC3E}">
        <p14:creationId xmlns:p14="http://schemas.microsoft.com/office/powerpoint/2010/main" val="256236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2464</Words>
  <Application>Microsoft Office PowerPoint</Application>
  <PresentationFormat>Panorámica</PresentationFormat>
  <Paragraphs>418</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Cambria Math</vt:lpstr>
      <vt:lpstr>Tema de Office</vt:lpstr>
      <vt:lpstr>Selección de parámetros de corte</vt:lpstr>
      <vt:lpstr>TEMAS</vt:lpstr>
      <vt:lpstr>TEMA N°1 PARÁMETROS DE CORTE</vt:lpstr>
      <vt:lpstr>VELOCIDAD DE CORTE (V_c)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N°2 HERRAMIENTAS DE CORTE (FRESAS)</vt:lpstr>
      <vt:lpstr>FRESA CILÍNDRICA Y FRONTAL</vt:lpstr>
      <vt:lpstr>FRESA DE DISCO</vt:lpstr>
      <vt:lpstr>FRESA DE VÁSTAGO</vt:lpstr>
      <vt:lpstr>FRESA DE FORMA</vt:lpstr>
      <vt:lpstr>FRESA DE MÓDULO</vt:lpstr>
      <vt:lpstr>FRESA DE PLAQUITAS INTERCAMBIABLES</vt:lpstr>
      <vt:lpstr>TEMA N°3 TIPOS DE FRESADO</vt:lpstr>
      <vt:lpstr>PLANEADO </vt:lpstr>
      <vt:lpstr>FRESADO DE ESCUADRA</vt:lpstr>
      <vt:lpstr>RANURADO </vt:lpstr>
      <vt:lpstr>VACIADO </vt:lpstr>
      <vt:lpstr>FRESADO DE ENGRANAJES</vt:lpstr>
      <vt:lpstr>CORTE </vt:lpstr>
      <vt:lpstr>TEMA N°4 PARTES Y ACCESORIOS DE UNA FRESADORA UNIVERSAL</vt:lpstr>
      <vt:lpstr>PARTES DE UNA FRESADORA UNIVERSAL</vt:lpstr>
      <vt:lpstr>ACCESORIOS DE UNA FRESADORA UNIVERSAL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d.silvahidd@gmail.com</dc:creator>
  <cp:lastModifiedBy>Karina Uribe Mansilla</cp:lastModifiedBy>
  <cp:revision>65</cp:revision>
  <dcterms:created xsi:type="dcterms:W3CDTF">2020-08-12T18:32:33Z</dcterms:created>
  <dcterms:modified xsi:type="dcterms:W3CDTF">2021-02-19T15:18:56Z</dcterms:modified>
</cp:coreProperties>
</file>