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932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52120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520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267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387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661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17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5233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4170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2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F581D-ED8D-436B-8A78-336048F6A4A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472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F581D-ED8D-436B-8A78-336048F6A4A1}" type="datetimeFigureOut">
              <a:rPr lang="es-CL" smtClean="0"/>
              <a:t>25-04-2020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1CD16-54A7-46EB-B8DA-D1049FEFDB1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730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3pNl3NDBja9uieODE5kcbA" TargetMode="External"/><Relationship Id="rId2" Type="http://schemas.openxmlformats.org/officeDocument/2006/relationships/hyperlink" Target="https://www.youtube.com/watch?v=YgzGrpXjar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27ecllVD1Kkq4ofFwfL6wp" TargetMode="External"/><Relationship Id="rId2" Type="http://schemas.openxmlformats.org/officeDocument/2006/relationships/hyperlink" Target="https://www.youtube.com/watch?v=u4AR7y4G46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://www.youtube.com/channel/UCrEsL7j8qohjcvLdbA25Rhg&amp;data=02|01|soledad.seguel@mineduc.cl|1eb51733c4c44878b93f08d7dfb4a0c2|2e4cfe500580414093874ecde39def60|1|0|637223839319806298&amp;sdata=4XR/yzmZRmH668QjjOrGG0eBjaa3eX91I3ajbraSE9Y=&amp;reserved=0" TargetMode="External"/><Relationship Id="rId2" Type="http://schemas.openxmlformats.org/officeDocument/2006/relationships/hyperlink" Target="https://nam02.safelinks.protection.outlook.com/?url=https://www.facebook.com/bandaporota/&amp;data=02|01|soledad.seguel@mineduc.cl|1eb51733c4c44878b93f08d7dfb4a0c2|2e4cfe500580414093874ecde39def60|1|0|637223839319806298&amp;sdata=kcRYkb3k9sHzsJiiXeiwbmpFS7fF4IadAflmN9T3X/I=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5m1P8GPUDOQCFqyIP67sKl" TargetMode="External"/><Relationship Id="rId2" Type="http://schemas.openxmlformats.org/officeDocument/2006/relationships/hyperlink" Target="https://www.youtube.com/watch?v=CS2EoR7vgb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RaoEDOZXE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0CDD5j2186D2GdPsfI4oVM" TargetMode="External"/><Relationship Id="rId2" Type="http://schemas.openxmlformats.org/officeDocument/2006/relationships/hyperlink" Target="https://www.youtube.com/watch?v=A7YkfU2bMT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0506" y="288563"/>
            <a:ext cx="7965195" cy="1557356"/>
          </a:xfrm>
        </p:spPr>
        <p:txBody>
          <a:bodyPr>
            <a:noAutofit/>
          </a:bodyPr>
          <a:lstStyle/>
          <a:p>
            <a:r>
              <a:rPr lang="es-ES_tradnl" sz="3600" b="1" dirty="0"/>
              <a:t>Guía pedagógica para aprender con la música de Banda </a:t>
            </a:r>
            <a:r>
              <a:rPr lang="es-ES_tradnl" sz="3600" b="1" dirty="0" err="1"/>
              <a:t>Porota</a:t>
            </a:r>
            <a:r>
              <a:rPr lang="es-CL" sz="3600" dirty="0"/>
              <a:t/>
            </a:r>
            <a:br>
              <a:rPr lang="es-CL" sz="3600" dirty="0"/>
            </a:br>
            <a:endParaRPr lang="es-CL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22824" y="2740704"/>
            <a:ext cx="3004130" cy="1655762"/>
          </a:xfrm>
        </p:spPr>
        <p:txBody>
          <a:bodyPr>
            <a:noAutofit/>
          </a:bodyPr>
          <a:lstStyle/>
          <a:p>
            <a:r>
              <a:rPr lang="es-ES_tradnl" sz="2800" dirty="0"/>
              <a:t>¡Hola!</a:t>
            </a:r>
            <a:r>
              <a:rPr lang="es-ES_tradnl" sz="2800" b="1" dirty="0"/>
              <a:t>  Soy </a:t>
            </a:r>
            <a:r>
              <a:rPr lang="es-ES_tradnl" sz="2800" b="1" dirty="0" err="1"/>
              <a:t>Porota</a:t>
            </a:r>
            <a:r>
              <a:rPr lang="es-ES_tradnl" sz="2800" b="1" dirty="0"/>
              <a:t>, </a:t>
            </a:r>
            <a:r>
              <a:rPr lang="es-ES_tradnl" sz="2800" dirty="0"/>
              <a:t>y quiero invitar a niños y niñas a descubrir y </a:t>
            </a:r>
            <a:r>
              <a:rPr lang="es-ES_tradnl" sz="2800" b="1" dirty="0"/>
              <a:t>¡Jugar por Naturaleza!</a:t>
            </a:r>
            <a:endParaRPr lang="es-CL" sz="2800" dirty="0"/>
          </a:p>
          <a:p>
            <a:endParaRPr lang="es-CL" sz="2800" dirty="0"/>
          </a:p>
        </p:txBody>
      </p:sp>
      <p:pic>
        <p:nvPicPr>
          <p:cNvPr id="4" name="Imagen 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344"/>
          <a:stretch/>
        </p:blipFill>
        <p:spPr bwMode="auto">
          <a:xfrm>
            <a:off x="1585928" y="1584642"/>
            <a:ext cx="5454349" cy="49153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35" y="178115"/>
            <a:ext cx="2386988" cy="171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77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7153" y="0"/>
            <a:ext cx="10515600" cy="771181"/>
          </a:xfrm>
        </p:spPr>
        <p:txBody>
          <a:bodyPr/>
          <a:lstStyle/>
          <a:p>
            <a:r>
              <a:rPr lang="es-ES_tradnl" dirty="0" smtClean="0"/>
              <a:t>Canción 3: </a:t>
            </a:r>
            <a:r>
              <a:rPr lang="es-ES_tradnl" u="sng" dirty="0" smtClean="0"/>
              <a:t>“El</a:t>
            </a:r>
            <a:r>
              <a:rPr lang="es-ES_tradnl" i="1" u="sng" dirty="0" smtClean="0"/>
              <a:t> Loa” de Banda </a:t>
            </a:r>
            <a:r>
              <a:rPr lang="es-ES_tradnl" i="1" u="sng" dirty="0" err="1" smtClean="0"/>
              <a:t>Porota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6608" y="683047"/>
            <a:ext cx="11567710" cy="17076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400" dirty="0" smtClean="0"/>
              <a:t>Para </a:t>
            </a:r>
            <a:r>
              <a:rPr lang="es-ES_tradnl" sz="2400" dirty="0"/>
              <a:t>llevar a cabo estas actividades, puedes escuchar la canción </a:t>
            </a:r>
            <a:r>
              <a:rPr lang="es-ES_tradnl" sz="2400" b="1" dirty="0"/>
              <a:t>El Loa</a:t>
            </a:r>
            <a:r>
              <a:rPr lang="es-ES_tradnl" sz="2400" dirty="0"/>
              <a:t> en las diferentes plataformas</a:t>
            </a:r>
            <a:r>
              <a:rPr lang="es-ES_tradnl" sz="2400" dirty="0" smtClean="0"/>
              <a:t>.</a:t>
            </a:r>
            <a:endParaRPr lang="es-CL" sz="2400" dirty="0"/>
          </a:p>
          <a:p>
            <a:pPr algn="just"/>
            <a:r>
              <a:rPr lang="es-ES_tradnl" sz="2400" dirty="0"/>
              <a:t>Link YouTube canción El Loa </a:t>
            </a:r>
            <a:r>
              <a:rPr lang="es-ES_tradnl" sz="2400" u="sng" dirty="0">
                <a:hlinkClick r:id="rId2"/>
              </a:rPr>
              <a:t>https://www.youtube.com/watch?v=YgzGrpXjarw</a:t>
            </a:r>
            <a:endParaRPr lang="es-CL" sz="2400" dirty="0"/>
          </a:p>
          <a:p>
            <a:pPr algn="just"/>
            <a:r>
              <a:rPr lang="en-US" sz="2400" dirty="0"/>
              <a:t>Link </a:t>
            </a:r>
            <a:r>
              <a:rPr lang="en-US" sz="2400" dirty="0" err="1"/>
              <a:t>Spotify</a:t>
            </a:r>
            <a:r>
              <a:rPr lang="en-US" sz="2400" dirty="0"/>
              <a:t> </a:t>
            </a:r>
            <a:r>
              <a:rPr lang="en-US" sz="2400" u="sng" dirty="0">
                <a:hlinkClick r:id="rId3"/>
              </a:rPr>
              <a:t>https://</a:t>
            </a:r>
            <a:r>
              <a:rPr lang="en-US" sz="2400" u="sng" dirty="0" smtClean="0">
                <a:hlinkClick r:id="rId3"/>
              </a:rPr>
              <a:t>open.spotify.com/track/3pNl3NDBja9uieODE5kcbA</a:t>
            </a:r>
            <a:endParaRPr lang="es-CL" sz="2400" dirty="0"/>
          </a:p>
        </p:txBody>
      </p:sp>
      <p:pic>
        <p:nvPicPr>
          <p:cNvPr id="4" name="Imagen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968" y="2354721"/>
            <a:ext cx="4473671" cy="446734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601639" y="6360396"/>
            <a:ext cx="33821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Ilustración para Banda </a:t>
            </a:r>
            <a:r>
              <a:rPr lang="es-CL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Porota</a:t>
            </a:r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Francisco Hermosilla.</a:t>
            </a:r>
            <a:endParaRPr lang="es-CL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2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9946450"/>
              </p:ext>
            </p:extLst>
          </p:nvPr>
        </p:nvGraphicFramePr>
        <p:xfrm>
          <a:off x="672028" y="684615"/>
          <a:ext cx="10521108" cy="567211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35650"/>
                <a:gridCol w="7385458"/>
              </a:tblGrid>
              <a:tr h="756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 </a:t>
                      </a:r>
                      <a:r>
                        <a:rPr lang="es-ES_tradnl" sz="2000" b="1" dirty="0" smtClean="0">
                          <a:effectLst/>
                        </a:rPr>
                        <a:t>Objetivo </a:t>
                      </a:r>
                      <a:r>
                        <a:rPr lang="es-ES_tradnl" sz="2000" b="1" dirty="0">
                          <a:effectLst/>
                        </a:rPr>
                        <a:t>1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</a:rPr>
                        <a:t>Actividades</a:t>
                      </a:r>
                      <a:endParaRPr lang="es-CL" sz="20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 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</a:tr>
              <a:tr h="49158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Identificar al río como elemento del paisaje natural </a:t>
                      </a:r>
                      <a:endParaRPr lang="es-CL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CL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(responde a objetivos de Historia- Geografía y Ciencias Sociales -primero básico- Unidad 3: Características de Chile y representaciones geográficas)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r>
                        <a:rPr lang="es-ES_tradnl" sz="2000" u="none" strike="noStrike" dirty="0" smtClean="0">
                          <a:effectLst/>
                        </a:rPr>
                        <a:t>Leemos la siguiente introducción: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Los principales elementos naturales en el paisaje son: relieve, aguas superficiales, mares y océanos, vegetación, fauna y clima. ¿Cuáles conocemos?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Escuchamos la canción del río Loa. ¿A cuál de los elementos naturales hace alusión esta canción?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Realizamos preguntas acerca de los ríos: dónde nacen, cuál es su régimen de alimentación o de dónde viene su agua (lluvia, nieve, mixto), cuáles conocen y qué problemáticas pueden tener según la canción.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Realizamos un dibujo que contenga elementos del paisaje natural con lápices o témpera.</a:t>
                      </a:r>
                      <a:endParaRPr lang="es-CL" sz="2000" u="none" strike="noStrike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22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552040"/>
              </p:ext>
            </p:extLst>
          </p:nvPr>
        </p:nvGraphicFramePr>
        <p:xfrm>
          <a:off x="627962" y="393820"/>
          <a:ext cx="10983816" cy="61529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273553"/>
                <a:gridCol w="7710263"/>
              </a:tblGrid>
              <a:tr h="2799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effectLst/>
                        </a:rPr>
                        <a:t>Objetivo 2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</a:rPr>
                        <a:t>Actividades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</a:tr>
              <a:tr h="55433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Identificar problemáticas de contaminación asociada a recursos hídricos</a:t>
                      </a:r>
                      <a:endParaRPr lang="es-CL" sz="2000" dirty="0" smtClean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(objetivo transversal a diferentes niveles. En el currículum escolar, responde a objetivos de Ciencias Naturales -primero medio- Unidad 4 - Biología: Impactos en ecosistema y sustentabilidad relacionado con comprender y adquirir consciencia del impacto de las actividades humanas en un contexto de desarrollo sustentable y respeto hacia el entorno)</a:t>
                      </a:r>
                      <a:endParaRPr lang="es-CL" sz="20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Preguntamos: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¿Qué le pasaba al río Loa?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¿A quién le afecta lo que le pasaba al río Loa? 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Dependiendo de la edad, podemos hacer relación con los servicios </a:t>
                      </a:r>
                      <a:r>
                        <a:rPr lang="es-ES_tradnl" sz="2000" dirty="0" err="1" smtClean="0">
                          <a:effectLst/>
                        </a:rPr>
                        <a:t>ecosistémicos</a:t>
                      </a:r>
                      <a:r>
                        <a:rPr lang="es-ES_tradnl" sz="2000" dirty="0" smtClean="0">
                          <a:effectLst/>
                        </a:rPr>
                        <a:t> del agua para los diferentes seres vivos.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Dibujamos dos paisajes de un río en una hoja dividida en dos, uno con el río limpio y otro con el río sucio. Les preguntamos: ¿Cuál paisaje prefieren? ¿Podemos hacer algo para cuidar los ríos?.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42941" marR="429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33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708" y="177837"/>
            <a:ext cx="11100412" cy="1078085"/>
          </a:xfrm>
        </p:spPr>
        <p:txBody>
          <a:bodyPr>
            <a:noAutofit/>
          </a:bodyPr>
          <a:lstStyle/>
          <a:p>
            <a:r>
              <a:rPr lang="es-ES_tradnl" dirty="0" smtClean="0"/>
              <a:t>Canción 4: “</a:t>
            </a:r>
            <a:r>
              <a:rPr lang="es-ES_tradnl" u="sng" dirty="0" smtClean="0"/>
              <a:t>Viaje al desierto</a:t>
            </a:r>
            <a:r>
              <a:rPr lang="es-ES_tradnl" i="1" u="sng" dirty="0" smtClean="0"/>
              <a:t>” de Banda </a:t>
            </a:r>
            <a:r>
              <a:rPr lang="es-ES_tradnl" i="1" u="sng" dirty="0" err="1" smtClean="0"/>
              <a:t>Porota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7455" y="716880"/>
            <a:ext cx="11997369" cy="1706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 smtClean="0"/>
              <a:t>Para </a:t>
            </a:r>
            <a:r>
              <a:rPr lang="es-ES_tradnl" sz="2400" dirty="0"/>
              <a:t>llevar a cabo estas actividades, puedes escuchar la canción </a:t>
            </a:r>
            <a:r>
              <a:rPr lang="es-ES_tradnl" sz="2400" b="1" dirty="0"/>
              <a:t>Viaje al desierto</a:t>
            </a:r>
            <a:r>
              <a:rPr lang="es-ES_tradnl" sz="2400" dirty="0"/>
              <a:t> en las diferentes plataformas</a:t>
            </a:r>
            <a:r>
              <a:rPr lang="es-ES_tradnl" sz="2400" dirty="0" smtClean="0"/>
              <a:t>.</a:t>
            </a:r>
            <a:endParaRPr lang="es-CL" sz="2400" dirty="0"/>
          </a:p>
          <a:p>
            <a:r>
              <a:rPr lang="es-ES_tradnl" sz="2400" dirty="0"/>
              <a:t>Link YouTube canción Viaje al desierto </a:t>
            </a:r>
            <a:r>
              <a:rPr lang="es-ES_tradnl" sz="2400" u="sng" dirty="0">
                <a:hlinkClick r:id="rId2"/>
              </a:rPr>
              <a:t>https://www.youtube.com/watch?v=u4AR7y4G460</a:t>
            </a:r>
            <a:endParaRPr lang="es-CL" sz="2400" dirty="0"/>
          </a:p>
          <a:p>
            <a:r>
              <a:rPr lang="en-US" sz="2400" dirty="0"/>
              <a:t>Link </a:t>
            </a:r>
            <a:r>
              <a:rPr lang="en-US" sz="2400" dirty="0" err="1"/>
              <a:t>Spotify</a:t>
            </a:r>
            <a:r>
              <a:rPr lang="en-US" sz="2400" dirty="0"/>
              <a:t> </a:t>
            </a:r>
            <a:r>
              <a:rPr lang="en-US" sz="2400" u="sng" dirty="0">
                <a:hlinkClick r:id="rId3"/>
              </a:rPr>
              <a:t>https://open.spotify.com/track/27ecllVD1Kkq4ofFwfL6wp</a:t>
            </a:r>
            <a:endParaRPr lang="es-CL" sz="2400" dirty="0"/>
          </a:p>
          <a:p>
            <a:endParaRPr lang="es-CL" sz="2400" dirty="0"/>
          </a:p>
        </p:txBody>
      </p:sp>
      <p:pic>
        <p:nvPicPr>
          <p:cNvPr id="4" name="Imagen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r="13289"/>
          <a:stretch/>
        </p:blipFill>
        <p:spPr bwMode="auto">
          <a:xfrm>
            <a:off x="352543" y="2776250"/>
            <a:ext cx="4274544" cy="3624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59"/>
          <a:stretch/>
        </p:blipFill>
        <p:spPr bwMode="auto">
          <a:xfrm>
            <a:off x="4682171" y="2776249"/>
            <a:ext cx="3470314" cy="3624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0" r="28304"/>
          <a:stretch/>
        </p:blipFill>
        <p:spPr>
          <a:xfrm>
            <a:off x="8213055" y="2776249"/>
            <a:ext cx="3420759" cy="362455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97455" y="6400799"/>
            <a:ext cx="108626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Fotografía paisaje: Camila Parra. Fotografía zorro y guanaco: José Luis Gutiérrez.</a:t>
            </a:r>
            <a:endParaRPr lang="es-CL" sz="1200" dirty="0"/>
          </a:p>
        </p:txBody>
      </p:sp>
    </p:spTree>
    <p:extLst>
      <p:ext uri="{BB962C8B-B14F-4D97-AF65-F5344CB8AC3E}">
        <p14:creationId xmlns:p14="http://schemas.microsoft.com/office/powerpoint/2010/main" val="280160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916948"/>
              </p:ext>
            </p:extLst>
          </p:nvPr>
        </p:nvGraphicFramePr>
        <p:xfrm>
          <a:off x="440675" y="247880"/>
          <a:ext cx="10983817" cy="64008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319606"/>
                <a:gridCol w="7664211"/>
              </a:tblGrid>
              <a:tr h="5806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Objetivo 1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2000" b="1" dirty="0" smtClean="0">
                          <a:effectLst/>
                        </a:rPr>
                        <a:t>Actividades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  <a:tr h="5715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Reconocer al desierto como uno de los ecosistemas chilenos</a:t>
                      </a:r>
                      <a:endParaRPr lang="es-C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(responde a objetivos de Ciencias Naturales -cuarto básico- Unidad 4: Ecosistemas chilenos)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Leemos la siguiente introducción: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Un ecosistema está compuesto por elementos vivos (animales, plantas, etc.) y no vivos (piedras, aguas, tierra, etc.) que interactúan entre sí. Los ecosistemas terrestres son aquellos en los que los animales y plantas habitan en el suelo y en el aire. Allí encuentran todo lo que necesitan para vivir. Dependiendo de los factores abióticos (temperatura, precipitación, viento, luz/sombra, disponibilidad de agua, cantidad de minerales del suelo, etc.) de cada ecosistema, se pueden definir distintos tipos de hábitat terrestres, entre ellos, los desiertos (Fuente: </a:t>
                      </a:r>
                      <a:r>
                        <a:rPr lang="es-ES_tradnl" sz="2000" dirty="0" err="1" smtClean="0">
                          <a:effectLst/>
                        </a:rPr>
                        <a:t>Mineduc</a:t>
                      </a:r>
                      <a:r>
                        <a:rPr lang="es-ES_tradnl" sz="2000" dirty="0" smtClean="0">
                          <a:effectLst/>
                        </a:rPr>
                        <a:t>). Los desiertos pueden ser de diferentes tipos, como el de la canción “Viaje al desierto”, que corresponde a un desierto costero. 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Escuchamos la canción Viaje al Desierto de Banda </a:t>
                      </a:r>
                      <a:r>
                        <a:rPr lang="es-ES_tradnl" sz="2000" u="none" strike="noStrike" dirty="0" err="1" smtClean="0">
                          <a:effectLst/>
                        </a:rPr>
                        <a:t>Porota</a:t>
                      </a:r>
                      <a:r>
                        <a:rPr lang="es-ES_tradnl" sz="2000" u="none" strike="noStrike" dirty="0" smtClean="0">
                          <a:effectLst/>
                        </a:rPr>
                        <a:t>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Preguntamos: ¿Qué características señalan en la canción que tiene el ecosistema del desierto?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¿Vive alguien en el ecosistema al que se refiere la canción?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Dibujamos un paisaje del ecosistema mencionando uno o más de los seres vivos que viven en este ecosistema.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es-ES_tradnl" sz="2400" dirty="0" smtClean="0"/>
          </a:p>
          <a:p>
            <a:pPr marL="0" indent="0" algn="ctr">
              <a:buNone/>
            </a:pPr>
            <a:endParaRPr lang="es-ES_tradnl" sz="2400" dirty="0"/>
          </a:p>
          <a:p>
            <a:pPr marL="0" indent="0" algn="ctr">
              <a:buNone/>
            </a:pPr>
            <a:endParaRPr lang="es-ES_tradnl" sz="2400" dirty="0" smtClean="0"/>
          </a:p>
          <a:p>
            <a:pPr marL="0" indent="0" algn="ctr">
              <a:buNone/>
            </a:pPr>
            <a:endParaRPr lang="es-ES_tradnl" sz="2400" dirty="0"/>
          </a:p>
          <a:p>
            <a:pPr marL="0" indent="0" algn="ctr">
              <a:buNone/>
            </a:pPr>
            <a:endParaRPr lang="es-ES_tradnl" sz="2400" dirty="0" smtClean="0"/>
          </a:p>
          <a:p>
            <a:pPr marL="0" indent="0" algn="ctr">
              <a:buNone/>
            </a:pPr>
            <a:endParaRPr lang="es-ES_tradnl" sz="2400" dirty="0" smtClean="0"/>
          </a:p>
          <a:p>
            <a:pPr marL="0" indent="0" algn="ctr">
              <a:buNone/>
            </a:pPr>
            <a:endParaRPr lang="es-ES_tradnl" sz="2400" dirty="0"/>
          </a:p>
          <a:p>
            <a:pPr marL="0" indent="0" algn="ctr">
              <a:buNone/>
            </a:pPr>
            <a:r>
              <a:rPr lang="es-ES_tradnl" sz="2400" dirty="0" smtClean="0"/>
              <a:t>URL </a:t>
            </a:r>
            <a:r>
              <a:rPr lang="es-ES_tradnl" sz="2400" dirty="0"/>
              <a:t>oficial de Facebook       </a:t>
            </a:r>
            <a:endParaRPr lang="es-ES_tradnl" sz="2400" dirty="0" smtClean="0"/>
          </a:p>
          <a:p>
            <a:pPr marL="0" indent="0" algn="ctr">
              <a:buNone/>
            </a:pPr>
            <a:r>
              <a:rPr lang="es-ES_tradnl" sz="2400" u="sng" dirty="0" smtClean="0">
                <a:hlinkClick r:id="rId2"/>
              </a:rPr>
              <a:t>https</a:t>
            </a:r>
            <a:r>
              <a:rPr lang="es-ES_tradnl" sz="2400" u="sng" dirty="0">
                <a:hlinkClick r:id="rId2"/>
              </a:rPr>
              <a:t>://www.facebook.com/bandaporota/</a:t>
            </a:r>
            <a:endParaRPr lang="es-CL" sz="2400" dirty="0"/>
          </a:p>
          <a:p>
            <a:pPr marL="0" indent="0" algn="ctr">
              <a:buNone/>
            </a:pPr>
            <a:endParaRPr lang="es-CL" sz="2400" dirty="0" smtClean="0"/>
          </a:p>
          <a:p>
            <a:pPr marL="0" indent="0" algn="ctr">
              <a:buNone/>
            </a:pPr>
            <a:r>
              <a:rPr lang="es-ES_tradnl" sz="2400" dirty="0" smtClean="0"/>
              <a:t>URL </a:t>
            </a:r>
            <a:r>
              <a:rPr lang="es-ES_tradnl" sz="2400" dirty="0"/>
              <a:t>oficial del canal de YouTube   </a:t>
            </a:r>
            <a:r>
              <a:rPr lang="es-ES_tradnl" sz="2400" u="sng" dirty="0">
                <a:hlinkClick r:id="rId3"/>
              </a:rPr>
              <a:t>https://www.youtube.com/channel/UCrEsL7j8qohjcvLdbA25Rhg</a:t>
            </a:r>
            <a:endParaRPr lang="es-CL" sz="2400" dirty="0"/>
          </a:p>
          <a:p>
            <a:pPr marL="0" indent="0" algn="ctr">
              <a:buNone/>
            </a:pPr>
            <a:endParaRPr lang="es-CL" sz="2400" dirty="0"/>
          </a:p>
          <a:p>
            <a:pPr marL="0" indent="0" algn="ctr">
              <a:buNone/>
            </a:pPr>
            <a:r>
              <a:rPr lang="es-ES_tradnl" sz="2400" dirty="0"/>
              <a:t>Contacto: </a:t>
            </a:r>
            <a:endParaRPr lang="es-CL" sz="2400" dirty="0"/>
          </a:p>
          <a:p>
            <a:pPr marL="0" indent="0" algn="ctr">
              <a:buNone/>
            </a:pPr>
            <a:r>
              <a:rPr lang="es-ES_tradnl" sz="2400" dirty="0"/>
              <a:t>bandaporota@gmail.com.</a:t>
            </a:r>
            <a:endParaRPr lang="es-CL" sz="2400" dirty="0"/>
          </a:p>
          <a:p>
            <a:pPr marL="0" indent="0" algn="ctr">
              <a:buNone/>
            </a:pPr>
            <a:r>
              <a:rPr lang="es-ES_tradnl" sz="2400" dirty="0"/>
              <a:t> </a:t>
            </a:r>
            <a:endParaRPr lang="es-CL" sz="2400" dirty="0"/>
          </a:p>
          <a:p>
            <a:pPr algn="ctr"/>
            <a:endParaRPr lang="es-CL" sz="24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63" y="585780"/>
            <a:ext cx="2920312" cy="292031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4841" y="6284054"/>
            <a:ext cx="114011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Ilustración </a:t>
            </a:r>
            <a:r>
              <a:rPr lang="es-CL" sz="12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de carátula disco </a:t>
            </a:r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para Banda </a:t>
            </a:r>
            <a:r>
              <a:rPr lang="es-CL" sz="1200" dirty="0" err="1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Porota</a:t>
            </a:r>
            <a:r>
              <a:rPr lang="es-CL" sz="1200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Marco Vargas Paredes. </a:t>
            </a:r>
          </a:p>
          <a:p>
            <a:pPr>
              <a:spcAft>
                <a:spcPts val="0"/>
              </a:spcAft>
            </a:pPr>
            <a:r>
              <a:rPr lang="es-CL" sz="1200" dirty="0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Agradecimientos a CRIN CHILE por motivar la elaboración de las primeras guías pedagógicas.</a:t>
            </a:r>
            <a:endParaRPr lang="es-CL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251" y="243939"/>
            <a:ext cx="10515600" cy="1325563"/>
          </a:xfrm>
        </p:spPr>
        <p:txBody>
          <a:bodyPr/>
          <a:lstStyle/>
          <a:p>
            <a:r>
              <a:rPr lang="es-ES_tradnl" dirty="0" smtClean="0"/>
              <a:t>Canción 1: </a:t>
            </a:r>
            <a:r>
              <a:rPr lang="es-ES_tradnl" u="sng" dirty="0" smtClean="0"/>
              <a:t>“</a:t>
            </a:r>
            <a:r>
              <a:rPr lang="es-ES_tradnl" i="1" u="sng" dirty="0" smtClean="0"/>
              <a:t>Señor Viento” de Banda </a:t>
            </a:r>
            <a:r>
              <a:rPr lang="es-ES_tradnl" i="1" u="sng" dirty="0" err="1" smtClean="0"/>
              <a:t>Porota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8941" y="1158360"/>
            <a:ext cx="11147854" cy="16589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_tradnl" sz="2400" dirty="0" smtClean="0"/>
              <a:t>Para </a:t>
            </a:r>
            <a:r>
              <a:rPr lang="es-ES_tradnl" sz="2400" dirty="0"/>
              <a:t>llevar a cabo estas actividades, puedes ver el videoclip de la canción </a:t>
            </a:r>
            <a:r>
              <a:rPr lang="es-ES_tradnl" sz="2400" b="1" i="1" dirty="0"/>
              <a:t>Señor Viento</a:t>
            </a:r>
            <a:r>
              <a:rPr lang="es-ES_tradnl" sz="2400" dirty="0"/>
              <a:t> en YouTube o escucharla en diferentes plataformas.</a:t>
            </a:r>
            <a:endParaRPr lang="es-CL" sz="2400" dirty="0"/>
          </a:p>
          <a:p>
            <a:pPr algn="just"/>
            <a:r>
              <a:rPr lang="en-US" sz="2400" b="1" dirty="0" smtClean="0"/>
              <a:t>Link </a:t>
            </a:r>
            <a:r>
              <a:rPr lang="en-US" sz="2400" b="1" dirty="0"/>
              <a:t>YouTube </a:t>
            </a:r>
            <a:r>
              <a:rPr lang="en-US" sz="2400" b="1" dirty="0" err="1"/>
              <a:t>videoclip</a:t>
            </a:r>
            <a:r>
              <a:rPr lang="en-US" sz="2400" dirty="0"/>
              <a:t> </a:t>
            </a:r>
            <a:r>
              <a:rPr lang="en-US" sz="2400" u="sng" dirty="0">
                <a:hlinkClick r:id="rId2"/>
              </a:rPr>
              <a:t>https://www.youtube.com/watch?v=CS2EoR7vgbU</a:t>
            </a:r>
            <a:endParaRPr lang="es-CL" sz="2400" dirty="0"/>
          </a:p>
          <a:p>
            <a:pPr algn="just"/>
            <a:r>
              <a:rPr lang="en-US" sz="2400" dirty="0"/>
              <a:t>Link </a:t>
            </a:r>
            <a:r>
              <a:rPr lang="en-US" sz="2400" dirty="0" err="1"/>
              <a:t>Spotify</a:t>
            </a:r>
            <a:r>
              <a:rPr lang="en-US" sz="2400" dirty="0"/>
              <a:t> </a:t>
            </a:r>
            <a:r>
              <a:rPr lang="en-US" sz="2400" u="sng" dirty="0">
                <a:hlinkClick r:id="rId3"/>
              </a:rPr>
              <a:t>https://</a:t>
            </a:r>
            <a:r>
              <a:rPr lang="en-US" sz="2400" u="sng" dirty="0" smtClean="0">
                <a:hlinkClick r:id="rId3"/>
              </a:rPr>
              <a:t>open.spotify.com/track/5m1P8GPUDOQCFqyIP67sKl</a:t>
            </a:r>
            <a:endParaRPr lang="es-CL" sz="2400" dirty="0"/>
          </a:p>
        </p:txBody>
      </p:sp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142" y="2817341"/>
            <a:ext cx="6536537" cy="38588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24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5598854"/>
              </p:ext>
            </p:extLst>
          </p:nvPr>
        </p:nvGraphicFramePr>
        <p:xfrm>
          <a:off x="470263" y="266791"/>
          <a:ext cx="11347268" cy="5974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3357"/>
                <a:gridCol w="9073911"/>
              </a:tblGrid>
              <a:tr h="303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Objetivo 1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</a:rPr>
                        <a:t>Actividades</a:t>
                      </a:r>
                      <a:endParaRPr lang="es-CL" sz="20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 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</a:tr>
              <a:tr h="3130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Experimentar las características del viento</a:t>
                      </a:r>
                      <a:endParaRPr lang="es-C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(responde a objetivos del ámbito de interacción y comprensión del entorno, núcleo exploración del entorno natural, así como a objetivos de corporalidad, Lenguaje y comunicación, y Educación auditiva)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r>
                        <a:rPr lang="es-ES_tradnl" sz="2000" u="none" strike="noStrike" dirty="0" smtClean="0">
                          <a:effectLst/>
                        </a:rPr>
                        <a:t>Vemos el videoclip de la canción “Señor Viento” o escuchamos su audio.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Realizamos una o más actividades para experimentar los efectos del viento: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s-ES_tradnl" sz="2000" dirty="0" smtClean="0">
                          <a:effectLst/>
                        </a:rPr>
                        <a:t>Confeccionamos o usamos remolinos de papel que ya tengamos y percibimos cómo el viento los hace girar mediante un soplido o la exposición al viento. Puedes mirar cómo se confeccionan en este u otro link de YouTube.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u="sng" dirty="0" smtClean="0">
                          <a:effectLst/>
                          <a:hlinkClick r:id="rId2"/>
                        </a:rPr>
                        <a:t>https://www.youtube.com/watch?v=HRaoEDOZXEw</a:t>
                      </a:r>
                      <a:r>
                        <a:rPr lang="es-ES_tradnl" sz="2000" dirty="0" smtClean="0">
                          <a:effectLst/>
                        </a:rPr>
                        <a:t>).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_tradnl" sz="2000" dirty="0" smtClean="0">
                          <a:effectLst/>
                        </a:rPr>
                        <a:t>b) Con un frasco de burbujas, puedes experimentar cómo el viento hace moverse las burbujas al soplar o al estar en el viento.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_tradnl" sz="2000" dirty="0" smtClean="0">
                          <a:effectLst/>
                        </a:rPr>
                        <a:t>c) Experimentamos la sensación del viento con ventilador y/o rociador (asemejándolo a la brisa marina); también podemos usar un abanico.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En todas las anteriores, hacemos notar la diferencia entre un soplido suave y un soplido fuerte, e identificamos en la canción en qué parte el viento sopla suave o fuerte.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L" sz="2000" dirty="0" smtClean="0">
                          <a:effectLst/>
                        </a:rPr>
                        <a:t>d)</a:t>
                      </a:r>
                      <a:r>
                        <a:rPr lang="es-CL" sz="2000" baseline="0" dirty="0" smtClean="0">
                          <a:effectLst/>
                        </a:rPr>
                        <a:t> </a:t>
                      </a:r>
                      <a:r>
                        <a:rPr lang="es-ES_tradnl" sz="2000" dirty="0" smtClean="0">
                          <a:effectLst/>
                        </a:rPr>
                        <a:t>Creamos una coreografía simple con la primera estrofa y  el coro de la canción: </a:t>
                      </a:r>
                      <a:endParaRPr lang="es-CL" sz="2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</a:rPr>
                        <a:t>El Señor Viento nos vino a visitar, él nos trae la brisa que viene desde el mar, él nos trae las nubes con forma de algodón, y también se las lleva para que salga el sol.</a:t>
                      </a:r>
                      <a:endParaRPr lang="es-CL" sz="2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dirty="0" smtClean="0">
                          <a:effectLst/>
                        </a:rPr>
                        <a:t>Coro: El Señor </a:t>
                      </a:r>
                      <a:r>
                        <a:rPr lang="es-ES_tradnl" sz="1800" dirty="0" err="1" smtClean="0">
                          <a:effectLst/>
                        </a:rPr>
                        <a:t>vientoo</a:t>
                      </a:r>
                      <a:r>
                        <a:rPr lang="es-ES_tradnl" sz="1800" dirty="0" smtClean="0">
                          <a:effectLst/>
                        </a:rPr>
                        <a:t>, nos vino a </a:t>
                      </a:r>
                      <a:r>
                        <a:rPr lang="es-ES_tradnl" sz="1800" dirty="0" err="1" smtClean="0">
                          <a:effectLst/>
                        </a:rPr>
                        <a:t>visitaar</a:t>
                      </a:r>
                      <a:r>
                        <a:rPr lang="es-ES_tradnl" sz="1800" dirty="0" smtClean="0">
                          <a:effectLst/>
                        </a:rPr>
                        <a:t> (x2) y luego se va. **Sugerencia para la coreografía en el coro: brazos arriba como </a:t>
                      </a:r>
                      <a:r>
                        <a:rPr lang="es-ES_tradnl" sz="1800" dirty="0" err="1" smtClean="0">
                          <a:effectLst/>
                        </a:rPr>
                        <a:t>Porota</a:t>
                      </a:r>
                      <a:r>
                        <a:rPr lang="es-ES_tradnl" sz="1800" dirty="0" smtClean="0">
                          <a:effectLst/>
                        </a:rPr>
                        <a:t> en video.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0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649615"/>
              </p:ext>
            </p:extLst>
          </p:nvPr>
        </p:nvGraphicFramePr>
        <p:xfrm>
          <a:off x="461554" y="475797"/>
          <a:ext cx="11347268" cy="4876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73357"/>
                <a:gridCol w="9073911"/>
              </a:tblGrid>
              <a:tr h="3039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Objetivo </a:t>
                      </a:r>
                      <a:r>
                        <a:rPr lang="es-ES_tradnl" sz="2000" b="1" dirty="0" smtClean="0">
                          <a:effectLst/>
                        </a:rPr>
                        <a:t>2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</a:rPr>
                        <a:t>Actividades</a:t>
                      </a:r>
                      <a:endParaRPr lang="es-CL" sz="20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>
                          <a:effectLst/>
                        </a:rPr>
                        <a:t> 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</a:tr>
              <a:tr h="31303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Reconocer características del viento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(responde a objetivos de Ciencias Naturales -segundo básico- Unidad 4- CN02 OA 12 y 14, así como a objetivos de Lenguaje y comunicación, y Educación auditiva)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</a:txBody>
                  <a:tcPr marL="30405" marR="30405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Escuchamos la canción “Señor Viento”.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Identificamos los efectos de este fenómeno natural que se describen en la canción. Por ej., llevar la brisa del mar a las personas, traer las nubes o mover las hojas provocando sonidos.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De la canción “Señor Viento”, representamos las estrofas (una o más) en una hoja utilizando materiales (algodón, hojas secas de árbol, papel lustre u otro).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Repasamos cuáles son las estaciones del año.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Relacionamos las imágenes representadas a las estaciones del año con la pregunta: ¿En qué época del  año es más frecuente la escena que representamos?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Bailamos libremente la canción “Señor Viento”.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30405" marR="304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8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6277" y="0"/>
            <a:ext cx="10515600" cy="1111294"/>
          </a:xfrm>
        </p:spPr>
        <p:txBody>
          <a:bodyPr/>
          <a:lstStyle/>
          <a:p>
            <a:r>
              <a:rPr lang="es-ES_tradnl" dirty="0" smtClean="0"/>
              <a:t>Canción 2: “</a:t>
            </a:r>
            <a:r>
              <a:rPr lang="es-ES_tradnl" i="1" u="sng" dirty="0" smtClean="0"/>
              <a:t>El temblor” de Banda </a:t>
            </a:r>
            <a:r>
              <a:rPr lang="es-ES_tradnl" i="1" u="sng" dirty="0" err="1" smtClean="0"/>
              <a:t>Porota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554" y="869178"/>
            <a:ext cx="10770323" cy="25634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_tradnl" sz="2400" dirty="0" smtClean="0"/>
              <a:t>Para </a:t>
            </a:r>
            <a:r>
              <a:rPr lang="es-ES_tradnl" sz="2400" dirty="0"/>
              <a:t>llevar a cabo estas actividades, puedes escuchar la canción </a:t>
            </a:r>
            <a:r>
              <a:rPr lang="es-ES_tradnl" sz="2400" b="1" dirty="0"/>
              <a:t>El temblor</a:t>
            </a:r>
            <a:r>
              <a:rPr lang="es-ES_tradnl" sz="2400" dirty="0"/>
              <a:t> en las diferentes plataformas</a:t>
            </a:r>
            <a:r>
              <a:rPr lang="es-ES_tradnl" sz="2400" dirty="0" smtClean="0"/>
              <a:t>.</a:t>
            </a:r>
            <a:endParaRPr lang="es-CL" sz="2400" dirty="0"/>
          </a:p>
          <a:p>
            <a:pPr algn="just"/>
            <a:r>
              <a:rPr lang="en-US" sz="2400" dirty="0"/>
              <a:t>Link YouTube </a:t>
            </a:r>
            <a:r>
              <a:rPr lang="en-US" sz="2400" u="sng" dirty="0">
                <a:hlinkClick r:id="rId2"/>
              </a:rPr>
              <a:t>https://</a:t>
            </a:r>
            <a:r>
              <a:rPr lang="en-US" sz="2400" u="sng" dirty="0" smtClean="0">
                <a:hlinkClick r:id="rId2"/>
              </a:rPr>
              <a:t>www.youtube.com/watch?v=A7YkfU2bMTI</a:t>
            </a:r>
            <a:r>
              <a:rPr lang="es-CL" sz="2400" dirty="0" smtClean="0"/>
              <a:t> </a:t>
            </a:r>
            <a:r>
              <a:rPr lang="es-CL" sz="2400" b="1" dirty="0" smtClean="0"/>
              <a:t>El </a:t>
            </a:r>
            <a:r>
              <a:rPr lang="es-CL" sz="2400" b="1" dirty="0"/>
              <a:t>videoclip estará disponible a partir de junio de 2020. ¡Búscalo en nuestro canal de YouTube!</a:t>
            </a:r>
            <a:endParaRPr lang="es-CL" sz="2400" dirty="0"/>
          </a:p>
          <a:p>
            <a:pPr algn="just"/>
            <a:r>
              <a:rPr lang="en-US" sz="2400" dirty="0"/>
              <a:t>Link </a:t>
            </a:r>
            <a:r>
              <a:rPr lang="en-US" sz="2400" dirty="0" err="1"/>
              <a:t>Spotify</a:t>
            </a:r>
            <a:r>
              <a:rPr lang="en-US" sz="2400" dirty="0"/>
              <a:t> </a:t>
            </a:r>
            <a:r>
              <a:rPr lang="en-US" sz="2400" u="sng" dirty="0">
                <a:hlinkClick r:id="rId3"/>
              </a:rPr>
              <a:t>https://open.spotify.com/track/0CDD5j2186D2GdPsfI4oVM</a:t>
            </a:r>
            <a:endParaRPr lang="es-CL" sz="2400" dirty="0"/>
          </a:p>
          <a:p>
            <a:pPr marL="0" indent="0" algn="just">
              <a:buNone/>
            </a:pPr>
            <a:endParaRPr lang="es-CL" sz="2400" dirty="0"/>
          </a:p>
        </p:txBody>
      </p:sp>
      <p:pic>
        <p:nvPicPr>
          <p:cNvPr id="4" name="Imagen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9" y="2969137"/>
            <a:ext cx="6302419" cy="358149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55381" y="6550630"/>
            <a:ext cx="3397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Ilustración para Banda </a:t>
            </a:r>
            <a:r>
              <a:rPr lang="es-ES_tradnl" sz="1200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Porota</a:t>
            </a:r>
            <a:r>
              <a:rPr lang="es-ES_tradnl" sz="1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Michelle </a:t>
            </a:r>
            <a:r>
              <a:rPr lang="es-ES_tradnl" sz="1200" dirty="0" err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Koryzma</a:t>
            </a:r>
            <a:endParaRPr lang="es-ES_tradnl" sz="1200" baseline="30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752280"/>
              </p:ext>
            </p:extLst>
          </p:nvPr>
        </p:nvGraphicFramePr>
        <p:xfrm>
          <a:off x="411480" y="414837"/>
          <a:ext cx="11077303" cy="60960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664822"/>
                <a:gridCol w="8412481"/>
              </a:tblGrid>
              <a:tr h="39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effectLst/>
                        </a:rPr>
                        <a:t>Objetivo </a:t>
                      </a:r>
                      <a:r>
                        <a:rPr lang="es-ES_tradnl" sz="2000" b="1" dirty="0">
                          <a:effectLst/>
                        </a:rPr>
                        <a:t>1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</a:rPr>
                        <a:t>Actividades</a:t>
                      </a:r>
                      <a:endParaRPr lang="es-CL" sz="20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</a:tr>
              <a:tr h="3239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Aprender sobre los sismos, las emociones asociadas y sobre lo que debemos hacer ante ellos </a:t>
                      </a:r>
                      <a:endParaRPr lang="es-C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CL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(responde a objetivos del ámbito desarrollo social en los núcleos identidad y autonomía, corporalidad, y convivencia y ciudadanía, así como también al ámbito de comunicación integral, lenguaje verbal y lenguaje artístico)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r>
                        <a:rPr lang="es-ES_tradnl" sz="2000" u="none" strike="noStrike" dirty="0" smtClean="0">
                          <a:effectLst/>
                        </a:rPr>
                        <a:t>Imaginamos y recordamos experiencias en que se hayan sentido diversas emociones y sensaciones. Se pueden utilizar imágenes ilustradas o proyectadas con emociones tales como el miedo, la alegría, la pena etc. Que cada niño y niña las identifique y se comenten. Puedes encontrar referencias en Internet buscando “emociones niños” para proyectarlas  o dibujarlas.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Coloreamos imágenes que representan emociones (optativo si las tenemos impresas o dibujadas).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Escuchamos la canción “El temblor” e identificamos la emoción asociada.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Reflexionamos sobre qué debemos hacer cuando tenemos miedo, en específico, en el caso de un temblor.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Escuchamos el coro de la canción: “La Tierra sabe bailar, se libera energía, es un baile natural, atento debes estar, pero </a:t>
                      </a:r>
                      <a:r>
                        <a:rPr lang="es-ES_tradnl" sz="2000" u="sng" strike="noStrike" dirty="0" smtClean="0">
                          <a:effectLst/>
                        </a:rPr>
                        <a:t>no desesperar</a:t>
                      </a:r>
                      <a:r>
                        <a:rPr lang="es-ES_tradnl" sz="2000" u="none" strike="noStrike" dirty="0" smtClean="0">
                          <a:effectLst/>
                        </a:rPr>
                        <a:t>”. Opcionalmente, podemos revisar si hay señales de evacuación en caso de sismo y/o dar indicaciones al respecto.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Finalmente, liberamos energía bailando la canción “El temblor”. Se invita a pensar en cómo podemos liberar energía, invitamos a los niños y niñas a gritar fuerte, zapatear, saltar, etc., según indicación del adulto/a y de los propios niños y niñas.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25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840053"/>
              </p:ext>
            </p:extLst>
          </p:nvPr>
        </p:nvGraphicFramePr>
        <p:xfrm>
          <a:off x="411480" y="414837"/>
          <a:ext cx="11077303" cy="5181600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2664822"/>
                <a:gridCol w="8412481"/>
              </a:tblGrid>
              <a:tr h="39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b="1" dirty="0" smtClean="0">
                          <a:effectLst/>
                        </a:rPr>
                        <a:t>Objetivo </a:t>
                      </a:r>
                      <a:r>
                        <a:rPr lang="es-ES_tradnl" sz="2000" b="1" dirty="0">
                          <a:effectLst/>
                        </a:rPr>
                        <a:t>2</a:t>
                      </a:r>
                      <a:endParaRPr lang="es-CL" sz="20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000" b="1" dirty="0" smtClean="0">
                          <a:effectLst/>
                        </a:rPr>
                        <a:t>Actividades</a:t>
                      </a:r>
                      <a:endParaRPr lang="es-CL" sz="2000" b="1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2000" dirty="0">
                          <a:effectLst/>
                        </a:rPr>
                        <a:t> </a:t>
                      </a:r>
                      <a:endParaRPr lang="es-CL" sz="2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</a:tr>
              <a:tr h="32395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Comprender los movimientos sísmicos de la Tierra 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(responde a objetivos de Ciencias Naturales -cuarto básico- Unidad 2- CN04 OA 16, así como a objetivos de Corporalidad, Lenguaje y comunicación, y Educación auditiva)</a:t>
                      </a:r>
                      <a:endParaRPr lang="es-CL" sz="20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Escuchamos la canción “El temblor”.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Vemos imágenes de las placas de la Tierra, asociándolas a un rompecabezas como dice la letra de la canción: “Lo que pasa es que la Tierra es dinámica y genial, existe un rompecabezas que se mueve hasta chocar” (ver imágenes más abajo).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Escuchando y comentando la canción, los invitamos a armar rompecabezas disponibles o a construir uno con recortes de cartón previamente preparados.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Creamos una coreografía con el coro de la canción:  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Coro 1: “La Tierra sabe bailar, se libera energía, es un baile natural, atento debes estar, pero no desesperar”. 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Coro 2: “También baila el volcán, se libera energía, es un baile natural, con la fuerza de la Tierra todos vamos a bailar”.</a:t>
                      </a:r>
                      <a:endParaRPr lang="es-CL" sz="20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-"/>
                      </a:pPr>
                      <a:r>
                        <a:rPr lang="es-ES_tradnl" sz="2000" u="none" strike="noStrike" dirty="0" smtClean="0">
                          <a:effectLst/>
                        </a:rPr>
                        <a:t>Finalizamos bailando la canción completa.</a:t>
                      </a:r>
                      <a:endParaRPr lang="es-CL" sz="2000" u="none" strike="noStrike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2000" dirty="0" smtClean="0">
                          <a:effectLst/>
                        </a:rPr>
                        <a:t> </a:t>
                      </a:r>
                      <a:endParaRPr lang="es-CL" sz="2000" dirty="0" smtClean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29668" marR="296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64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2610" y="338346"/>
            <a:ext cx="10515600" cy="14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_tradnl" sz="2400" b="1" dirty="0"/>
              <a:t>¡Canta con nosotros los coros!</a:t>
            </a:r>
            <a:r>
              <a:rPr lang="es-ES_tradnl" sz="2400" dirty="0"/>
              <a:t> </a:t>
            </a:r>
            <a:r>
              <a:rPr lang="es-ES_tradnl" sz="2400" i="1" dirty="0"/>
              <a:t>La Tierra sabe bailar, ¡se libera energía! Es un baile natural, atento debes estar, pero no </a:t>
            </a:r>
            <a:r>
              <a:rPr lang="es-ES_tradnl" sz="2400" i="1" dirty="0" smtClean="0"/>
              <a:t>desesperar…</a:t>
            </a:r>
          </a:p>
          <a:p>
            <a:pPr marL="0" indent="0">
              <a:buNone/>
            </a:pPr>
            <a:r>
              <a:rPr lang="es-ES_tradnl" sz="2400" i="1" dirty="0" smtClean="0"/>
              <a:t>También </a:t>
            </a:r>
            <a:r>
              <a:rPr lang="es-ES_tradnl" sz="2400" i="1" dirty="0"/>
              <a:t>baila el volcán, ¡se libera energía!  Es un baile natural, con la fuerza de la Tierra todos vamos a bailar…</a:t>
            </a:r>
            <a:endParaRPr lang="es-CL" sz="2400" i="1" dirty="0"/>
          </a:p>
          <a:p>
            <a:endParaRPr lang="es-CL" dirty="0"/>
          </a:p>
        </p:txBody>
      </p:sp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68" y="1795749"/>
            <a:ext cx="8086380" cy="46929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72868" y="6564525"/>
            <a:ext cx="3397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Ilustración para Banda </a:t>
            </a:r>
            <a:r>
              <a:rPr lang="es-ES_tradnl" sz="1200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Porota</a:t>
            </a:r>
            <a:r>
              <a:rPr lang="es-ES_tradnl" sz="1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Michelle </a:t>
            </a:r>
            <a:r>
              <a:rPr lang="es-ES_tradnl" sz="1200" dirty="0" err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Koryzma</a:t>
            </a:r>
            <a:endParaRPr lang="es-ES_tradnl" sz="1200" baseline="30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2610" y="338346"/>
            <a:ext cx="10515600" cy="796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 smtClean="0"/>
              <a:t>¿Sabes </a:t>
            </a:r>
            <a:r>
              <a:rPr lang="es-ES_tradnl" sz="2400" b="1" dirty="0"/>
              <a:t>lo que pasa? </a:t>
            </a:r>
            <a:r>
              <a:rPr lang="es-ES_tradnl" sz="2400" i="1" dirty="0"/>
              <a:t>Lo que pasa es que la Tierra es dinámica y genial, existe un </a:t>
            </a:r>
            <a:r>
              <a:rPr lang="es-ES_tradnl" sz="2400" i="1" dirty="0" smtClean="0"/>
              <a:t>rompecabezas </a:t>
            </a:r>
            <a:r>
              <a:rPr lang="es-ES_tradnl" sz="2400" i="1" dirty="0"/>
              <a:t>que se mueve hasta </a:t>
            </a:r>
            <a:r>
              <a:rPr lang="es-ES_tradnl" sz="2400" i="1" dirty="0" smtClean="0"/>
              <a:t>chocar</a:t>
            </a:r>
            <a:endParaRPr lang="es-CL" sz="2400" i="1" dirty="0"/>
          </a:p>
        </p:txBody>
      </p:sp>
      <p:pic>
        <p:nvPicPr>
          <p:cNvPr id="6" name="Imagen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889" y="1333041"/>
            <a:ext cx="8714342" cy="507877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10321" y="6471620"/>
            <a:ext cx="33977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1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Ilustración para Banda </a:t>
            </a:r>
            <a:r>
              <a:rPr lang="es-ES_tradnl" sz="1200" dirty="0" err="1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Porota</a:t>
            </a:r>
            <a:r>
              <a:rPr lang="es-ES_tradnl" sz="1200" dirty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: Michelle </a:t>
            </a:r>
            <a:r>
              <a:rPr lang="es-ES_tradnl" sz="1200" dirty="0" err="1" smtClean="0"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Koryzma</a:t>
            </a:r>
            <a:endParaRPr lang="es-ES_tradnl" sz="1200" baseline="300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5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1024</Words>
  <Application>Microsoft Office PowerPoint</Application>
  <PresentationFormat>Panorámica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Symbol</vt:lpstr>
      <vt:lpstr>Tema de Office</vt:lpstr>
      <vt:lpstr>Guía pedagógica para aprender con la música de Banda Porota </vt:lpstr>
      <vt:lpstr>Canción 1: “Señor Viento” de Banda Porota </vt:lpstr>
      <vt:lpstr>Presentación de PowerPoint</vt:lpstr>
      <vt:lpstr>Presentación de PowerPoint</vt:lpstr>
      <vt:lpstr>Canción 2: “El temblor” de Banda Porota</vt:lpstr>
      <vt:lpstr>Presentación de PowerPoint</vt:lpstr>
      <vt:lpstr>Presentación de PowerPoint</vt:lpstr>
      <vt:lpstr>Presentación de PowerPoint</vt:lpstr>
      <vt:lpstr>Presentación de PowerPoint</vt:lpstr>
      <vt:lpstr>Canción 3: “El Loa” de Banda Porota</vt:lpstr>
      <vt:lpstr>Presentación de PowerPoint</vt:lpstr>
      <vt:lpstr>Presentación de PowerPoint</vt:lpstr>
      <vt:lpstr>Canción 4: “Viaje al desierto” de Banda Porota 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pedagógica para aprender con la música de Banda Porota</dc:title>
  <dc:creator>Simone Bezamat</dc:creator>
  <cp:lastModifiedBy>Simone Bezamat</cp:lastModifiedBy>
  <cp:revision>32</cp:revision>
  <cp:lastPrinted>2020-04-20T17:00:35Z</cp:lastPrinted>
  <dcterms:created xsi:type="dcterms:W3CDTF">2020-04-20T05:28:07Z</dcterms:created>
  <dcterms:modified xsi:type="dcterms:W3CDTF">2020-04-25T15:07:13Z</dcterms:modified>
</cp:coreProperties>
</file>