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embeddedFontLst>
    <p:embeddedFont>
      <p:font typeface="Nunito" pitchFamily="2" charset="0"/>
      <p:regular r:id="rId14"/>
      <p:bold r:id="rId15"/>
      <p:italic r:id="rId16"/>
      <p:boldItalic r:id="rId17"/>
    </p:embeddedFont>
    <p:embeddedFont>
      <p:font typeface="Nunito SemiBold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geE7+kAbgMLR/agJmsaNaiOzj1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C0B20D-8F86-49ED-BEDA-DB8FF646F681}" v="21" dt="2025-01-15T20:21:54.561"/>
  </p1510:revLst>
</p1510:revInfo>
</file>

<file path=ppt/tableStyles.xml><?xml version="1.0" encoding="utf-8"?>
<a:tblStyleLst xmlns:a="http://schemas.openxmlformats.org/drawingml/2006/main" def="{93C2E35B-1ED0-4EA3-857D-077FAE7DB418}">
  <a:tblStyle styleId="{93C2E35B-1ED0-4EA3-857D-077FAE7DB41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" name="Google Shape;21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" name="Google Shape;22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CL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2ca33927b4b_0_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9" name="Google Shape;309;g2ca33927b4b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g2ca33927b4b_0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3" name="Google Shape;333;g2ca33927b4b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ca33927b4b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5" name="Google Shape;235;g2ca33927b4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ca33927b4b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2" name="Google Shape;242;g2ca33927b4b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2ca33927b4b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1" name="Google Shape;251;g2ca33927b4b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2ca33927b4b_0_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1" name="Google Shape;261;g2ca33927b4b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ca33927b4b_0_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2" name="Google Shape;272;g2ca33927b4b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ca33927b4b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4" name="Google Shape;284;g2ca33927b4b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2ca33927b4b_0_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7" name="Google Shape;297;g2ca33927b4b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2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2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877986"/>
            <a:ext cx="12192000" cy="6400799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1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3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3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40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CL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4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4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4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4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4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4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4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4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4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4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4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4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4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4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1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1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"/>
          <p:cNvSpPr txBox="1">
            <a:spLocks noGrp="1"/>
          </p:cNvSpPr>
          <p:nvPr>
            <p:ph type="subTitle" idx="1"/>
          </p:nvPr>
        </p:nvSpPr>
        <p:spPr>
          <a:xfrm>
            <a:off x="1417320" y="1699759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9600"/>
              <a:buNone/>
            </a:pPr>
            <a:r>
              <a:rPr lang="es-CL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1417320" y="3200400"/>
            <a:ext cx="9144000" cy="9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4000"/>
              <a:buFont typeface="Arial"/>
              <a:buNone/>
            </a:pPr>
            <a:r>
              <a:rPr lang="es-CL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Cómo construir un gráfico circular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4" name="Google Shape;224;p1"/>
          <p:cNvSpPr txBox="1"/>
          <p:nvPr/>
        </p:nvSpPr>
        <p:spPr>
          <a:xfrm>
            <a:off x="2029460" y="4967674"/>
            <a:ext cx="9570600" cy="101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6° básico. Unidad 4  |  Capítulo 16: Datos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Cómo construir un gráfico circular.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Página 137.  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g2ca33927b4b_0_96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30775" y="1218438"/>
            <a:ext cx="7782126" cy="5115575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g2ca33927b4b_0_96"/>
          <p:cNvSpPr txBox="1"/>
          <p:nvPr/>
        </p:nvSpPr>
        <p:spPr>
          <a:xfrm>
            <a:off x="317500" y="156450"/>
            <a:ext cx="8740775" cy="1184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195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rPr>
              <a:t>2)	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Dibuja los sectores circulares comenzando por la parte superior y continuando en el sentido del reloj.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aphicFrame>
        <p:nvGraphicFramePr>
          <p:cNvPr id="319" name="Google Shape;319;g2ca33927b4b_0_96"/>
          <p:cNvGraphicFramePr/>
          <p:nvPr>
            <p:extLst>
              <p:ext uri="{D42A27DB-BD31-4B8C-83A1-F6EECF244321}">
                <p14:modId xmlns:p14="http://schemas.microsoft.com/office/powerpoint/2010/main" val="3555086617"/>
              </p:ext>
            </p:extLst>
          </p:nvPr>
        </p:nvGraphicFramePr>
        <p:xfrm>
          <a:off x="9374040" y="2323707"/>
          <a:ext cx="2135475" cy="3413550"/>
        </p:xfrm>
        <a:graphic>
          <a:graphicData uri="http://schemas.openxmlformats.org/drawingml/2006/table">
            <a:tbl>
              <a:tblPr>
                <a:noFill/>
                <a:tableStyleId>{93C2E35B-1ED0-4EA3-857D-077FAE7DB418}</a:tableStyleId>
              </a:tblPr>
              <a:tblGrid>
                <a:gridCol w="153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l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Tipos</a:t>
                      </a:r>
                      <a:endParaRPr sz="2000" u="none" strike="noStrike" cap="none">
                        <a:solidFill>
                          <a:schemeClr val="l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7D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lt1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%</a:t>
                      </a:r>
                      <a:endParaRPr sz="2000" u="none" strike="noStrike" cap="none">
                        <a:solidFill>
                          <a:schemeClr val="lt1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7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Cortes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12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Moretones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30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Rasguños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24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Torceduras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18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Esguinces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10</a:t>
                      </a:r>
                      <a:endParaRPr sz="2000" u="none" strike="noStrike" cap="non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Otros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s-CL" sz="2000" u="none" strike="noStrike" cap="non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 6</a:t>
                      </a:r>
                      <a:endParaRPr sz="2000" u="none" strike="noStrike" cap="non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20" name="Google Shape;320;g2ca33927b4b_0_96"/>
          <p:cNvCxnSpPr/>
          <p:nvPr/>
        </p:nvCxnSpPr>
        <p:spPr>
          <a:xfrm rot="10800000" flipH="1">
            <a:off x="3803475" y="3043425"/>
            <a:ext cx="1153500" cy="1200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1" name="Google Shape;321;g2ca33927b4b_0_96"/>
          <p:cNvCxnSpPr/>
          <p:nvPr/>
        </p:nvCxnSpPr>
        <p:spPr>
          <a:xfrm>
            <a:off x="3800475" y="4286250"/>
            <a:ext cx="793200" cy="14364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2" name="Google Shape;322;g2ca33927b4b_0_96"/>
          <p:cNvCxnSpPr/>
          <p:nvPr/>
        </p:nvCxnSpPr>
        <p:spPr>
          <a:xfrm flipH="1">
            <a:off x="2381175" y="4248150"/>
            <a:ext cx="14193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3" name="Google Shape;323;g2ca33927b4b_0_96"/>
          <p:cNvCxnSpPr/>
          <p:nvPr/>
        </p:nvCxnSpPr>
        <p:spPr>
          <a:xfrm rot="10800000">
            <a:off x="2400375" y="3362400"/>
            <a:ext cx="14001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g2ca33927b4b_0_96"/>
          <p:cNvCxnSpPr/>
          <p:nvPr/>
        </p:nvCxnSpPr>
        <p:spPr>
          <a:xfrm rot="10800000">
            <a:off x="3190950" y="2714700"/>
            <a:ext cx="600000" cy="1552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5" name="Google Shape;325;g2ca33927b4b_0_96"/>
          <p:cNvSpPr txBox="1"/>
          <p:nvPr/>
        </p:nvSpPr>
        <p:spPr>
          <a:xfrm>
            <a:off x="3987800" y="2895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12%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6" name="Google Shape;326;g2ca33927b4b_0_96"/>
          <p:cNvSpPr txBox="1"/>
          <p:nvPr/>
        </p:nvSpPr>
        <p:spPr>
          <a:xfrm>
            <a:off x="4597400" y="4038600"/>
            <a:ext cx="793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7" name="Google Shape;327;g2ca33927b4b_0_96"/>
          <p:cNvSpPr txBox="1"/>
          <p:nvPr/>
        </p:nvSpPr>
        <p:spPr>
          <a:xfrm>
            <a:off x="3225800" y="5029200"/>
            <a:ext cx="726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24%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8" name="Google Shape;328;g2ca33927b4b_0_96"/>
          <p:cNvSpPr txBox="1"/>
          <p:nvPr/>
        </p:nvSpPr>
        <p:spPr>
          <a:xfrm>
            <a:off x="2387600" y="4038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18%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9" name="Google Shape;329;g2ca33927b4b_0_96"/>
          <p:cNvSpPr txBox="1"/>
          <p:nvPr/>
        </p:nvSpPr>
        <p:spPr>
          <a:xfrm>
            <a:off x="2692400" y="31242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10%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0" name="Google Shape;330;g2ca33927b4b_0_96"/>
          <p:cNvSpPr txBox="1"/>
          <p:nvPr/>
        </p:nvSpPr>
        <p:spPr>
          <a:xfrm>
            <a:off x="3352800" y="2844800"/>
            <a:ext cx="6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6%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01;g2ca33927b4b_0_74">
            <a:extLst>
              <a:ext uri="{FF2B5EF4-FFF2-40B4-BE49-F238E27FC236}">
                <a16:creationId xmlns:a16="http://schemas.microsoft.com/office/drawing/2014/main" id="{E924E84C-F8B9-52A6-0844-27E505EB5A03}"/>
              </a:ext>
            </a:extLst>
          </p:cNvPr>
          <p:cNvSpPr/>
          <p:nvPr/>
        </p:nvSpPr>
        <p:spPr>
          <a:xfrm>
            <a:off x="6762127" y="2943950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02;g2ca33927b4b_0_74">
            <a:extLst>
              <a:ext uri="{FF2B5EF4-FFF2-40B4-BE49-F238E27FC236}">
                <a16:creationId xmlns:a16="http://schemas.microsoft.com/office/drawing/2014/main" id="{EE08A57C-67EE-EFE7-DC81-0ECC3C87CB50}"/>
              </a:ext>
            </a:extLst>
          </p:cNvPr>
          <p:cNvSpPr/>
          <p:nvPr/>
        </p:nvSpPr>
        <p:spPr>
          <a:xfrm>
            <a:off x="6762127" y="3439429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303;g2ca33927b4b_0_74">
            <a:extLst>
              <a:ext uri="{FF2B5EF4-FFF2-40B4-BE49-F238E27FC236}">
                <a16:creationId xmlns:a16="http://schemas.microsoft.com/office/drawing/2014/main" id="{2F9EFB9F-AAC4-7833-B9C4-63FA2DAF0D1F}"/>
              </a:ext>
            </a:extLst>
          </p:cNvPr>
          <p:cNvSpPr/>
          <p:nvPr/>
        </p:nvSpPr>
        <p:spPr>
          <a:xfrm>
            <a:off x="6762127" y="3934550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304;g2ca33927b4b_0_74">
            <a:extLst>
              <a:ext uri="{FF2B5EF4-FFF2-40B4-BE49-F238E27FC236}">
                <a16:creationId xmlns:a16="http://schemas.microsoft.com/office/drawing/2014/main" id="{C1740D33-C09C-501E-06AA-61AB02A45356}"/>
              </a:ext>
            </a:extLst>
          </p:cNvPr>
          <p:cNvSpPr/>
          <p:nvPr/>
        </p:nvSpPr>
        <p:spPr>
          <a:xfrm>
            <a:off x="6762127" y="4430029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05;g2ca33927b4b_0_74">
            <a:extLst>
              <a:ext uri="{FF2B5EF4-FFF2-40B4-BE49-F238E27FC236}">
                <a16:creationId xmlns:a16="http://schemas.microsoft.com/office/drawing/2014/main" id="{62A2BC06-D329-76A6-9715-4CA0629B5528}"/>
              </a:ext>
            </a:extLst>
          </p:cNvPr>
          <p:cNvSpPr/>
          <p:nvPr/>
        </p:nvSpPr>
        <p:spPr>
          <a:xfrm>
            <a:off x="6762127" y="4925150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06;g2ca33927b4b_0_74">
            <a:extLst>
              <a:ext uri="{FF2B5EF4-FFF2-40B4-BE49-F238E27FC236}">
                <a16:creationId xmlns:a16="http://schemas.microsoft.com/office/drawing/2014/main" id="{A92F4888-0F23-C20C-0FFF-32232C802D48}"/>
              </a:ext>
            </a:extLst>
          </p:cNvPr>
          <p:cNvSpPr/>
          <p:nvPr/>
        </p:nvSpPr>
        <p:spPr>
          <a:xfrm>
            <a:off x="6762127" y="5420629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2ca33927b4b_0_120"/>
          <p:cNvSpPr txBox="1"/>
          <p:nvPr/>
        </p:nvSpPr>
        <p:spPr>
          <a:xfrm>
            <a:off x="317505" y="156450"/>
            <a:ext cx="110676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361950" marR="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3)</a:t>
            </a:r>
            <a:r>
              <a:rPr lang="es-CL" sz="2000" b="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	</a:t>
            </a: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Pinta el sector circular del color de la categoría.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36" name="Google Shape;336;g2ca33927b4b_0_120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30775" y="1218438"/>
            <a:ext cx="7782126" cy="51155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3" name="Google Shape;343;g2ca33927b4b_0_120"/>
          <p:cNvCxnSpPr/>
          <p:nvPr/>
        </p:nvCxnSpPr>
        <p:spPr>
          <a:xfrm rot="10800000" flipH="1">
            <a:off x="3803475" y="3043425"/>
            <a:ext cx="1153500" cy="12006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4" name="Google Shape;344;g2ca33927b4b_0_120"/>
          <p:cNvCxnSpPr/>
          <p:nvPr/>
        </p:nvCxnSpPr>
        <p:spPr>
          <a:xfrm>
            <a:off x="3800475" y="4286250"/>
            <a:ext cx="793200" cy="14364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5" name="Google Shape;345;g2ca33927b4b_0_120"/>
          <p:cNvCxnSpPr/>
          <p:nvPr/>
        </p:nvCxnSpPr>
        <p:spPr>
          <a:xfrm flipH="1">
            <a:off x="2381175" y="4248150"/>
            <a:ext cx="14193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6" name="Google Shape;346;g2ca33927b4b_0_120"/>
          <p:cNvCxnSpPr/>
          <p:nvPr/>
        </p:nvCxnSpPr>
        <p:spPr>
          <a:xfrm rot="10800000">
            <a:off x="2400375" y="3362400"/>
            <a:ext cx="1400100" cy="9048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47" name="Google Shape;347;g2ca33927b4b_0_120"/>
          <p:cNvCxnSpPr/>
          <p:nvPr/>
        </p:nvCxnSpPr>
        <p:spPr>
          <a:xfrm rot="10800000">
            <a:off x="3190950" y="2714700"/>
            <a:ext cx="600000" cy="1552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48" name="Google Shape;348;g2ca33927b4b_0_120"/>
          <p:cNvSpPr/>
          <p:nvPr/>
        </p:nvSpPr>
        <p:spPr>
          <a:xfrm>
            <a:off x="2152650" y="2572950"/>
            <a:ext cx="3276600" cy="3362400"/>
          </a:xfrm>
          <a:prstGeom prst="pie">
            <a:avLst>
              <a:gd name="adj1" fmla="val 16211739"/>
              <a:gd name="adj2" fmla="val 19008240"/>
            </a:avLst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9016079"/>
              <a:gd name="adj2" fmla="val 3696093"/>
            </a:avLst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0" name="Google Shape;350;g2ca33927b4b_0_120"/>
          <p:cNvSpPr txBox="1"/>
          <p:nvPr/>
        </p:nvSpPr>
        <p:spPr>
          <a:xfrm>
            <a:off x="3978275" y="2944575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12%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1" name="Google Shape;351;g2ca33927b4b_0_120"/>
          <p:cNvSpPr txBox="1"/>
          <p:nvPr/>
        </p:nvSpPr>
        <p:spPr>
          <a:xfrm>
            <a:off x="4606925" y="4113675"/>
            <a:ext cx="7932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30%</a:t>
            </a:r>
            <a:endParaRPr sz="16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2" name="Google Shape;352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3735402"/>
              <a:gd name="adj2" fmla="val 8878740"/>
            </a:avLst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g2ca33927b4b_0_120"/>
          <p:cNvSpPr txBox="1"/>
          <p:nvPr/>
        </p:nvSpPr>
        <p:spPr>
          <a:xfrm>
            <a:off x="3225800" y="5029200"/>
            <a:ext cx="726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24%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4" name="Google Shape;354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8878740"/>
              <a:gd name="adj2" fmla="val 12776623"/>
            </a:avLst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g2ca33927b4b_0_120"/>
          <p:cNvSpPr txBox="1"/>
          <p:nvPr/>
        </p:nvSpPr>
        <p:spPr>
          <a:xfrm>
            <a:off x="2387600" y="40386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18%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6" name="Google Shape;356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2799479"/>
              <a:gd name="adj2" fmla="val 14894813"/>
            </a:avLst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g2ca33927b4b_0_120"/>
          <p:cNvSpPr txBox="1"/>
          <p:nvPr/>
        </p:nvSpPr>
        <p:spPr>
          <a:xfrm>
            <a:off x="2844800" y="3200400"/>
            <a:ext cx="863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10%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8" name="Google Shape;358;g2ca33927b4b_0_120"/>
          <p:cNvSpPr/>
          <p:nvPr/>
        </p:nvSpPr>
        <p:spPr>
          <a:xfrm>
            <a:off x="2124075" y="2582525"/>
            <a:ext cx="3343200" cy="3362400"/>
          </a:xfrm>
          <a:prstGeom prst="pie">
            <a:avLst>
              <a:gd name="adj1" fmla="val 14945819"/>
              <a:gd name="adj2" fmla="val 16229105"/>
            </a:avLst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g2ca33927b4b_0_120"/>
          <p:cNvSpPr txBox="1"/>
          <p:nvPr/>
        </p:nvSpPr>
        <p:spPr>
          <a:xfrm>
            <a:off x="3352800" y="2921000"/>
            <a:ext cx="600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bg1"/>
                </a:solidFill>
                <a:latin typeface="Nunito"/>
                <a:ea typeface="Nunito"/>
                <a:cs typeface="Nunito"/>
                <a:sym typeface="Nunito"/>
              </a:rPr>
              <a:t>6%</a:t>
            </a:r>
            <a:endParaRPr sz="1600" b="0" i="0" u="none" strike="noStrike" cap="none" dirty="0">
              <a:solidFill>
                <a:schemeClr val="bg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301;g2ca33927b4b_0_74">
            <a:extLst>
              <a:ext uri="{FF2B5EF4-FFF2-40B4-BE49-F238E27FC236}">
                <a16:creationId xmlns:a16="http://schemas.microsoft.com/office/drawing/2014/main" id="{3C988B60-7CC0-BDD5-B836-3637B076DED5}"/>
              </a:ext>
            </a:extLst>
          </p:cNvPr>
          <p:cNvSpPr/>
          <p:nvPr/>
        </p:nvSpPr>
        <p:spPr>
          <a:xfrm>
            <a:off x="6762127" y="2934425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302;g2ca33927b4b_0_74">
            <a:extLst>
              <a:ext uri="{FF2B5EF4-FFF2-40B4-BE49-F238E27FC236}">
                <a16:creationId xmlns:a16="http://schemas.microsoft.com/office/drawing/2014/main" id="{265417A1-FC20-C479-362E-B4FAE0654EBA}"/>
              </a:ext>
            </a:extLst>
          </p:cNvPr>
          <p:cNvSpPr/>
          <p:nvPr/>
        </p:nvSpPr>
        <p:spPr>
          <a:xfrm>
            <a:off x="6762127" y="3429904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303;g2ca33927b4b_0_74">
            <a:extLst>
              <a:ext uri="{FF2B5EF4-FFF2-40B4-BE49-F238E27FC236}">
                <a16:creationId xmlns:a16="http://schemas.microsoft.com/office/drawing/2014/main" id="{5EFB4818-22DE-4E51-1F3D-3DA2C43930BF}"/>
              </a:ext>
            </a:extLst>
          </p:cNvPr>
          <p:cNvSpPr/>
          <p:nvPr/>
        </p:nvSpPr>
        <p:spPr>
          <a:xfrm>
            <a:off x="6762127" y="3925025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304;g2ca33927b4b_0_74">
            <a:extLst>
              <a:ext uri="{FF2B5EF4-FFF2-40B4-BE49-F238E27FC236}">
                <a16:creationId xmlns:a16="http://schemas.microsoft.com/office/drawing/2014/main" id="{D13730F4-FC6B-AA1E-5FCC-9C58614031EB}"/>
              </a:ext>
            </a:extLst>
          </p:cNvPr>
          <p:cNvSpPr/>
          <p:nvPr/>
        </p:nvSpPr>
        <p:spPr>
          <a:xfrm>
            <a:off x="6762127" y="4420504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305;g2ca33927b4b_0_74">
            <a:extLst>
              <a:ext uri="{FF2B5EF4-FFF2-40B4-BE49-F238E27FC236}">
                <a16:creationId xmlns:a16="http://schemas.microsoft.com/office/drawing/2014/main" id="{EF0C8865-635D-9F8E-4C0F-269E36B1DD79}"/>
              </a:ext>
            </a:extLst>
          </p:cNvPr>
          <p:cNvSpPr/>
          <p:nvPr/>
        </p:nvSpPr>
        <p:spPr>
          <a:xfrm>
            <a:off x="6762127" y="4915625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306;g2ca33927b4b_0_74">
            <a:extLst>
              <a:ext uri="{FF2B5EF4-FFF2-40B4-BE49-F238E27FC236}">
                <a16:creationId xmlns:a16="http://schemas.microsoft.com/office/drawing/2014/main" id="{60BBFA83-F6A0-F139-135A-2DFC6A0D2579}"/>
              </a:ext>
            </a:extLst>
          </p:cNvPr>
          <p:cNvSpPr/>
          <p:nvPr/>
        </p:nvSpPr>
        <p:spPr>
          <a:xfrm>
            <a:off x="6762127" y="5411104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2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95263" y="3759401"/>
            <a:ext cx="2501797" cy="2926079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2"/>
          <p:cNvSpPr txBox="1"/>
          <p:nvPr/>
        </p:nvSpPr>
        <p:spPr>
          <a:xfrm>
            <a:off x="387850" y="315200"/>
            <a:ext cx="99944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31" name="Google Shape;23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"/>
          <p:cNvSpPr/>
          <p:nvPr/>
        </p:nvSpPr>
        <p:spPr>
          <a:xfrm>
            <a:off x="7773575" y="2790537"/>
            <a:ext cx="3430500" cy="945000"/>
          </a:xfrm>
          <a:prstGeom prst="wedgeRoundRectCallout">
            <a:avLst>
              <a:gd name="adj1" fmla="val -4173"/>
              <a:gd name="adj2" fmla="val 91804"/>
              <a:gd name="adj3" fmla="val 0"/>
            </a:avLst>
          </a:prstGeom>
          <a:solidFill>
            <a:schemeClr val="lt1"/>
          </a:solidFill>
          <a:ln w="9525" cap="flat" cmpd="sng">
            <a:solidFill>
              <a:srgbClr val="EF7D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Completa la tabla calculando los porcentajes.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g2ca33927b4b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g2ca33927b4b_0_16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20398CE1-1FC5-52B7-CEE8-D9A9A7581DB7}"/>
              </a:ext>
            </a:extLst>
          </p:cNvPr>
          <p:cNvSpPr txBox="1"/>
          <p:nvPr/>
        </p:nvSpPr>
        <p:spPr>
          <a:xfrm>
            <a:off x="387850" y="315200"/>
            <a:ext cx="99563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g2ca33927b4b_0_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g2ca33927b4b_0_24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Google Shape;246;g2ca33927b4b_0_24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moretones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(75 : 250) ⋅ 100 = 30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sym typeface="Arial"/>
            </a:endParaRPr>
          </a:p>
        </p:txBody>
      </p:sp>
      <p:sp>
        <p:nvSpPr>
          <p:cNvPr id="247" name="Google Shape;247;g2ca33927b4b_0_24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8BD834B0-36A1-8E80-B6D1-3D0B03655273}"/>
              </a:ext>
            </a:extLst>
          </p:cNvPr>
          <p:cNvSpPr txBox="1"/>
          <p:nvPr/>
        </p:nvSpPr>
        <p:spPr>
          <a:xfrm>
            <a:off x="387850" y="315200"/>
            <a:ext cx="9880100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g2ca33927b4b_0_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g2ca33927b4b_0_32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55" name="Google Shape;255;g2ca33927b4b_0_32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rasguños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(60 : 250) ⋅ 100 = 24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2ca33927b4b_0_32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g2ca33927b4b_0_32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C2D3D300-0FC5-8B2F-9C40-D92680AB09FE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g2ca33927b4b_0_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g2ca33927b4b_0_41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g2ca33927b4b_0_41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torceduras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(45 : 250) ⋅ 100 = 18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g2ca33927b4b_0_41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g2ca33927b4b_0_41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g2ca33927b4b_0_41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293F0125-7276-5915-75C0-0468BCBB262B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g2ca33927b4b_0_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g2ca33927b4b_0_51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g2ca33927b4b_0_51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esguinces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(25 : 250) ⋅ 100 = 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g2ca33927b4b_0_51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ca33927b4b_0_51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2ca33927b4b_0_51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2ca33927b4b_0_51"/>
          <p:cNvSpPr txBox="1"/>
          <p:nvPr/>
        </p:nvSpPr>
        <p:spPr>
          <a:xfrm>
            <a:off x="4969494" y="4400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A59C2E28-5F41-0262-C594-C3FC0E7CF77A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Google Shape;286;g2ca33927b4b_0_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6125" y="1856725"/>
            <a:ext cx="5210925" cy="378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g2ca33927b4b_0_62"/>
          <p:cNvPicPr preferRelativeResize="0"/>
          <p:nvPr/>
        </p:nvPicPr>
        <p:blipFill rotWithShape="1">
          <a:blip r:embed="rId4">
            <a:alphaModFix/>
          </a:blip>
          <a:srcRect t="4698"/>
          <a:stretch/>
        </p:blipFill>
        <p:spPr>
          <a:xfrm>
            <a:off x="5967050" y="2403225"/>
            <a:ext cx="5659200" cy="1769225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g2ca33927b4b_0_62"/>
          <p:cNvSpPr txBox="1"/>
          <p:nvPr/>
        </p:nvSpPr>
        <p:spPr>
          <a:xfrm>
            <a:off x="6154625" y="4191000"/>
            <a:ext cx="5471700" cy="9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Porcentaje de Otros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(15 : 250) ⋅ 100 = 6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g2ca33927b4b_0_62"/>
          <p:cNvSpPr txBox="1"/>
          <p:nvPr/>
        </p:nvSpPr>
        <p:spPr>
          <a:xfrm>
            <a:off x="4969494" y="3294388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30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2ca33927b4b_0_62"/>
          <p:cNvSpPr txBox="1"/>
          <p:nvPr/>
        </p:nvSpPr>
        <p:spPr>
          <a:xfrm>
            <a:off x="4969494" y="36573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24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2ca33927b4b_0_62"/>
          <p:cNvSpPr txBox="1"/>
          <p:nvPr/>
        </p:nvSpPr>
        <p:spPr>
          <a:xfrm>
            <a:off x="4969494" y="4019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18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2ca33927b4b_0_62"/>
          <p:cNvSpPr txBox="1"/>
          <p:nvPr/>
        </p:nvSpPr>
        <p:spPr>
          <a:xfrm>
            <a:off x="4969494" y="4400544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2ca33927b4b_0_62"/>
          <p:cNvSpPr txBox="1"/>
          <p:nvPr/>
        </p:nvSpPr>
        <p:spPr>
          <a:xfrm>
            <a:off x="5103472" y="4724125"/>
            <a:ext cx="638100" cy="4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2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230;p2">
            <a:extLst>
              <a:ext uri="{FF2B5EF4-FFF2-40B4-BE49-F238E27FC236}">
                <a16:creationId xmlns:a16="http://schemas.microsoft.com/office/drawing/2014/main" id="{44C9E4E0-8669-B02F-0E17-58EC89621C89}"/>
              </a:ext>
            </a:extLst>
          </p:cNvPr>
          <p:cNvSpPr txBox="1"/>
          <p:nvPr/>
        </p:nvSpPr>
        <p:spPr>
          <a:xfrm>
            <a:off x="387850" y="315200"/>
            <a:ext cx="9908675" cy="1461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La tabla muestra los tipos de lesiones que ocurren durante un año en una escuela y sus porcentajes.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Construyamos un gráfico circular.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g2ca33927b4b_0_74"/>
          <p:cNvPicPr preferRelativeResize="0"/>
          <p:nvPr/>
        </p:nvPicPr>
        <p:blipFill rotWithShape="1">
          <a:blip r:embed="rId3">
            <a:alphaModFix/>
          </a:blip>
          <a:srcRect l="3446" t="4589" r="2391"/>
          <a:stretch/>
        </p:blipFill>
        <p:spPr>
          <a:xfrm>
            <a:off x="849900" y="1041525"/>
            <a:ext cx="7782126" cy="5115575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g2ca33927b4b_0_74"/>
          <p:cNvSpPr txBox="1"/>
          <p:nvPr/>
        </p:nvSpPr>
        <p:spPr>
          <a:xfrm>
            <a:off x="317505" y="156450"/>
            <a:ext cx="1106760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CL" sz="2000" b="1" i="0" u="none" strike="noStrike" cap="none" dirty="0">
                <a:solidFill>
                  <a:srgbClr val="EF7D00"/>
                </a:solidFill>
                <a:latin typeface="Nunito"/>
                <a:ea typeface="Nunito"/>
                <a:cs typeface="Nunito"/>
                <a:sym typeface="Nunito"/>
              </a:rPr>
              <a:t>Cómo construir un gráfico circular</a:t>
            </a:r>
            <a:endParaRPr sz="2000" b="1" i="0" u="none" strike="noStrike" cap="none" dirty="0">
              <a:solidFill>
                <a:srgbClr val="EF7D0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9144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unito"/>
              <a:buAutoNum type="arabicParenR"/>
            </a:pPr>
            <a:r>
              <a:rPr lang="es-CL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Elige un color para cada categoría en la leyenda.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01" name="Google Shape;301;g2ca33927b4b_0_74"/>
          <p:cNvSpPr/>
          <p:nvPr/>
        </p:nvSpPr>
        <p:spPr>
          <a:xfrm>
            <a:off x="6771652" y="2753450"/>
            <a:ext cx="329100" cy="309300"/>
          </a:xfrm>
          <a:prstGeom prst="rect">
            <a:avLst/>
          </a:prstGeom>
          <a:solidFill>
            <a:srgbClr val="C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g2ca33927b4b_0_74"/>
          <p:cNvSpPr/>
          <p:nvPr/>
        </p:nvSpPr>
        <p:spPr>
          <a:xfrm>
            <a:off x="6771652" y="3248929"/>
            <a:ext cx="329100" cy="309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g2ca33927b4b_0_74"/>
          <p:cNvSpPr/>
          <p:nvPr/>
        </p:nvSpPr>
        <p:spPr>
          <a:xfrm>
            <a:off x="6771652" y="3744050"/>
            <a:ext cx="329100" cy="3093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g2ca33927b4b_0_74"/>
          <p:cNvSpPr/>
          <p:nvPr/>
        </p:nvSpPr>
        <p:spPr>
          <a:xfrm>
            <a:off x="6771652" y="4239529"/>
            <a:ext cx="329100" cy="309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g2ca33927b4b_0_74"/>
          <p:cNvSpPr/>
          <p:nvPr/>
        </p:nvSpPr>
        <p:spPr>
          <a:xfrm>
            <a:off x="6771652" y="4734650"/>
            <a:ext cx="329100" cy="309300"/>
          </a:xfrm>
          <a:prstGeom prst="rect">
            <a:avLst/>
          </a:prstGeom>
          <a:solidFill>
            <a:srgbClr val="7030A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g2ca33927b4b_0_74"/>
          <p:cNvSpPr/>
          <p:nvPr/>
        </p:nvSpPr>
        <p:spPr>
          <a:xfrm>
            <a:off x="6771652" y="5230129"/>
            <a:ext cx="329100" cy="3093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410</Words>
  <Application>Microsoft Office PowerPoint</Application>
  <PresentationFormat>Panorámica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Nunito SemiBold</vt:lpstr>
      <vt:lpstr>Arial</vt:lpstr>
      <vt:lpstr>Nunito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3</cp:revision>
  <dcterms:created xsi:type="dcterms:W3CDTF">2023-09-12T20:21:07Z</dcterms:created>
  <dcterms:modified xsi:type="dcterms:W3CDTF">2025-09-11T19:53:58Z</dcterms:modified>
</cp:coreProperties>
</file>