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Nunito" pitchFamily="2" charset="0"/>
      <p:regular r:id="rId8"/>
      <p:bold r:id="rId9"/>
      <p:italic r:id="rId10"/>
      <p:boldItalic r:id="rId11"/>
    </p:embeddedFont>
    <p:embeddedFont>
      <p:font typeface="Nunito SemiBold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hlu6BIN9eG/8/ymJfwTAOKosdw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8D681C-00C7-4F46-A2BF-433D70961A04}" v="12" dt="2025-01-15T20:11:51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microsoft.com/office/2015/10/relationships/revisionInfo" Target="revisionInfo.xml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" name="Google Shape;21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" name="Google Shape;22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CL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5" name="Google Shape;23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6" name="Google Shape;27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3" name="Google Shape;28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2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2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2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938509"/>
            <a:ext cx="12192000" cy="391949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1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3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40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4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4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4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4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4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4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4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1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1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1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"/>
          <p:cNvSpPr txBox="1">
            <a:spLocks noGrp="1"/>
          </p:cNvSpPr>
          <p:nvPr>
            <p:ph type="subTitle" idx="1"/>
          </p:nvPr>
        </p:nvSpPr>
        <p:spPr>
          <a:xfrm>
            <a:off x="1417320" y="1699759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9600"/>
              <a:buNone/>
            </a:pPr>
            <a:r>
              <a:rPr lang="es-CL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3" name="Google Shape;223;p1"/>
          <p:cNvSpPr txBox="1"/>
          <p:nvPr/>
        </p:nvSpPr>
        <p:spPr>
          <a:xfrm>
            <a:off x="1417320" y="3200400"/>
            <a:ext cx="9144000" cy="9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ct val="108108"/>
              <a:buFont typeface="Arial"/>
              <a:buNone/>
            </a:pPr>
            <a:r>
              <a:rPr lang="es-CL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Resolver problemas de porcentaje </a:t>
            </a: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ct val="108108"/>
              <a:buFont typeface="Arial"/>
              <a:buNone/>
            </a:pPr>
            <a:r>
              <a:rPr lang="es-CL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con apoyo de diagramas</a:t>
            </a:r>
            <a:endParaRPr sz="1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24" name="Google Shape;224;p1"/>
          <p:cNvSpPr txBox="1"/>
          <p:nvPr/>
        </p:nvSpPr>
        <p:spPr>
          <a:xfrm>
            <a:off x="1896110" y="4856100"/>
            <a:ext cx="9570600" cy="101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6° básico. Unidad 4  |  Capítulo 15: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Nunito"/>
                <a:cs typeface="Nunito"/>
                <a:sym typeface="Nunito"/>
              </a:rPr>
              <a:t>Presentar resolución de problemas 3 y 6.</a:t>
            </a:r>
            <a:endParaRPr sz="11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Nunito"/>
                <a:cs typeface="Nunito"/>
                <a:sym typeface="Nunito"/>
              </a:rPr>
              <a:t>Página 119.  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2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7021" y="3718560"/>
            <a:ext cx="2501797" cy="2926079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"/>
          <p:cNvSpPr/>
          <p:nvPr/>
        </p:nvSpPr>
        <p:spPr>
          <a:xfrm>
            <a:off x="5686425" y="2790824"/>
            <a:ext cx="5592393" cy="866775"/>
          </a:xfrm>
          <a:prstGeom prst="wedgeRoundRectCallout">
            <a:avLst>
              <a:gd name="adj1" fmla="val 22440"/>
              <a:gd name="adj2" fmla="val 77313"/>
              <a:gd name="adj3" fmla="val 16667"/>
            </a:avLst>
          </a:prstGeom>
          <a:solidFill>
            <a:schemeClr val="lt1"/>
          </a:solidFill>
          <a:ln w="9525" cap="flat" cmpd="sng">
            <a:solidFill>
              <a:srgbClr val="EF7D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Para entender el problema hacemos diagramas. 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31" name="Google Shape;231;p2"/>
          <p:cNvSpPr txBox="1"/>
          <p:nvPr/>
        </p:nvSpPr>
        <p:spPr>
          <a:xfrm>
            <a:off x="517936" y="419949"/>
            <a:ext cx="11674064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3. 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pantalón café vale $8 800 y tiene un 50% de descuento,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mientras que el pantalón azul, que vale  $6 000, tiene un 25% de descuento.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CL"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  ¿Por cuál pantalón se pagaría menos?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B5BD89A-5F23-4A62-D2D7-62BDDA7204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7530" y="2263282"/>
            <a:ext cx="3614900" cy="2788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oogle Shape;237;p3"/>
          <p:cNvGrpSpPr/>
          <p:nvPr/>
        </p:nvGrpSpPr>
        <p:grpSpPr>
          <a:xfrm>
            <a:off x="2191043" y="2373233"/>
            <a:ext cx="3791858" cy="507236"/>
            <a:chOff x="1590040" y="2279075"/>
            <a:chExt cx="1036320" cy="457200"/>
          </a:xfrm>
        </p:grpSpPr>
        <p:sp>
          <p:nvSpPr>
            <p:cNvPr id="238" name="Google Shape;238;p3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1C30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50%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40" name="Google Shape;240;p3"/>
          <p:cNvGrpSpPr/>
          <p:nvPr/>
        </p:nvGrpSpPr>
        <p:grpSpPr>
          <a:xfrm>
            <a:off x="2191043" y="1756454"/>
            <a:ext cx="3802018" cy="616779"/>
            <a:chOff x="1384045" y="1797094"/>
            <a:chExt cx="3808916" cy="678551"/>
          </a:xfrm>
        </p:grpSpPr>
        <p:sp>
          <p:nvSpPr>
            <p:cNvPr id="241" name="Google Shape;241;p3"/>
            <p:cNvSpPr txBox="1"/>
            <p:nvPr/>
          </p:nvSpPr>
          <p:spPr>
            <a:xfrm>
              <a:off x="2572385" y="1797094"/>
              <a:ext cx="14935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$8 800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42" name="Google Shape;242;p3"/>
            <p:cNvSpPr/>
            <p:nvPr/>
          </p:nvSpPr>
          <p:spPr>
            <a:xfrm rot="5400000">
              <a:off x="3114331" y="397015"/>
              <a:ext cx="348343" cy="3808916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3" name="Google Shape;243;p3"/>
          <p:cNvGrpSpPr/>
          <p:nvPr/>
        </p:nvGrpSpPr>
        <p:grpSpPr>
          <a:xfrm>
            <a:off x="2204279" y="3777181"/>
            <a:ext cx="2950467" cy="630130"/>
            <a:chOff x="1378779" y="4069281"/>
            <a:chExt cx="2950467" cy="630130"/>
          </a:xfrm>
        </p:grpSpPr>
        <p:sp>
          <p:nvSpPr>
            <p:cNvPr id="244" name="Google Shape;244;p3"/>
            <p:cNvSpPr txBox="1"/>
            <p:nvPr/>
          </p:nvSpPr>
          <p:spPr>
            <a:xfrm>
              <a:off x="2149997" y="4069281"/>
              <a:ext cx="14935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$6 000</a:t>
              </a:r>
              <a:endParaRPr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45" name="Google Shape;245;p3"/>
            <p:cNvSpPr/>
            <p:nvPr/>
          </p:nvSpPr>
          <p:spPr>
            <a:xfrm rot="5400000">
              <a:off x="2723614" y="3093779"/>
              <a:ext cx="260797" cy="2950467"/>
            </a:xfrm>
            <a:prstGeom prst="leftBracket">
              <a:avLst>
                <a:gd name="adj" fmla="val 564257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6" name="Google Shape;246;p3"/>
          <p:cNvGrpSpPr/>
          <p:nvPr/>
        </p:nvGrpSpPr>
        <p:grpSpPr>
          <a:xfrm>
            <a:off x="2212156" y="4425614"/>
            <a:ext cx="2942591" cy="507236"/>
            <a:chOff x="1386656" y="4717714"/>
            <a:chExt cx="2942591" cy="507236"/>
          </a:xfrm>
        </p:grpSpPr>
        <p:sp>
          <p:nvSpPr>
            <p:cNvPr id="247" name="Google Shape;247;p3"/>
            <p:cNvSpPr/>
            <p:nvPr/>
          </p:nvSpPr>
          <p:spPr>
            <a:xfrm>
              <a:off x="1386656" y="4717714"/>
              <a:ext cx="739585" cy="5072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2116081" y="4717714"/>
              <a:ext cx="739585" cy="5072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2850077" y="4717714"/>
              <a:ext cx="739585" cy="5072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3589662" y="4717714"/>
              <a:ext cx="739585" cy="507236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1C30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25%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51" name="Google Shape;251;p3"/>
          <p:cNvSpPr txBox="1"/>
          <p:nvPr/>
        </p:nvSpPr>
        <p:spPr>
          <a:xfrm>
            <a:off x="6351201" y="1855828"/>
            <a:ext cx="2795811" cy="40011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21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2" name="Google Shape;252;p3"/>
          <p:cNvSpPr txBox="1"/>
          <p:nvPr/>
        </p:nvSpPr>
        <p:spPr>
          <a:xfrm>
            <a:off x="6351201" y="2343885"/>
            <a:ext cx="1863264" cy="40011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3" name="Google Shape;253;p3"/>
          <p:cNvSpPr txBox="1"/>
          <p:nvPr/>
        </p:nvSpPr>
        <p:spPr>
          <a:xfrm>
            <a:off x="7399991" y="2343885"/>
            <a:ext cx="1371620" cy="40011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4" name="Google Shape;254;p3"/>
          <p:cNvSpPr txBox="1"/>
          <p:nvPr/>
        </p:nvSpPr>
        <p:spPr>
          <a:xfrm>
            <a:off x="6442628" y="3696124"/>
            <a:ext cx="2795811" cy="40011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l="-21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5" name="Google Shape;255;p3"/>
          <p:cNvSpPr txBox="1"/>
          <p:nvPr/>
        </p:nvSpPr>
        <p:spPr>
          <a:xfrm>
            <a:off x="6442628" y="4199926"/>
            <a:ext cx="2005227" cy="400110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6" name="Google Shape;256;p3"/>
          <p:cNvSpPr txBox="1"/>
          <p:nvPr/>
        </p:nvSpPr>
        <p:spPr>
          <a:xfrm>
            <a:off x="7522555" y="4196899"/>
            <a:ext cx="1493521" cy="398668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 l="-4489" t="-6059" b="-27269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7" name="Google Shape;257;p3"/>
          <p:cNvSpPr txBox="1"/>
          <p:nvPr/>
        </p:nvSpPr>
        <p:spPr>
          <a:xfrm>
            <a:off x="6460296" y="4624839"/>
            <a:ext cx="2005227" cy="400110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8" name="Google Shape;258;p3"/>
          <p:cNvSpPr txBox="1"/>
          <p:nvPr/>
        </p:nvSpPr>
        <p:spPr>
          <a:xfrm>
            <a:off x="8085344" y="4610491"/>
            <a:ext cx="1328532" cy="414458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grpSp>
        <p:nvGrpSpPr>
          <p:cNvPr id="259" name="Google Shape;259;p3"/>
          <p:cNvGrpSpPr/>
          <p:nvPr/>
        </p:nvGrpSpPr>
        <p:grpSpPr>
          <a:xfrm>
            <a:off x="2217880" y="2899386"/>
            <a:ext cx="1869092" cy="751750"/>
            <a:chOff x="1417780" y="2940026"/>
            <a:chExt cx="1869092" cy="751750"/>
          </a:xfrm>
        </p:grpSpPr>
        <p:sp>
          <p:nvSpPr>
            <p:cNvPr id="260" name="Google Shape;260;p3"/>
            <p:cNvSpPr txBox="1"/>
            <p:nvPr/>
          </p:nvSpPr>
          <p:spPr>
            <a:xfrm>
              <a:off x="1605566" y="3168556"/>
              <a:ext cx="149352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800" b="1" i="0" u="none" strike="noStrike" cap="none" dirty="0">
                  <a:solidFill>
                    <a:schemeClr val="accent2"/>
                  </a:solidFill>
                  <a:latin typeface="Nunito"/>
                  <a:ea typeface="Nunito"/>
                  <a:cs typeface="Nunito"/>
                  <a:sym typeface="Nunito"/>
                </a:rPr>
                <a:t>?</a:t>
              </a:r>
              <a:r>
                <a:rPr lang="es-CL" sz="1800" b="0" i="0" u="none" strike="noStrike" cap="none" dirty="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</a:t>
              </a:r>
              <a:endParaRPr dirty="0"/>
            </a:p>
          </p:txBody>
        </p:sp>
        <p:sp>
          <p:nvSpPr>
            <p:cNvPr id="261" name="Google Shape;261;p3"/>
            <p:cNvSpPr/>
            <p:nvPr/>
          </p:nvSpPr>
          <p:spPr>
            <a:xfrm rot="5400000" flipH="1">
              <a:off x="2227711" y="2130095"/>
              <a:ext cx="249230" cy="1869092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2" name="Google Shape;262;p3"/>
          <p:cNvGrpSpPr/>
          <p:nvPr/>
        </p:nvGrpSpPr>
        <p:grpSpPr>
          <a:xfrm>
            <a:off x="2221260" y="4946550"/>
            <a:ext cx="2193901" cy="896143"/>
            <a:chOff x="1395760" y="5238650"/>
            <a:chExt cx="2193901" cy="896143"/>
          </a:xfrm>
        </p:grpSpPr>
        <p:sp>
          <p:nvSpPr>
            <p:cNvPr id="263" name="Google Shape;263;p3"/>
            <p:cNvSpPr txBox="1"/>
            <p:nvPr/>
          </p:nvSpPr>
          <p:spPr>
            <a:xfrm>
              <a:off x="1910649" y="5611573"/>
              <a:ext cx="149352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800" b="1" i="0" u="none" strike="noStrike" cap="none" dirty="0">
                  <a:solidFill>
                    <a:schemeClr val="accent2"/>
                  </a:solidFill>
                  <a:latin typeface="Nunito"/>
                  <a:ea typeface="Nunito"/>
                  <a:cs typeface="Nunito"/>
                  <a:sym typeface="Nunito"/>
                </a:rPr>
                <a:t>?</a:t>
              </a:r>
              <a:r>
                <a:rPr lang="es-CL" sz="1800" b="0" i="0" u="none" strike="noStrike" cap="none" dirty="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</a:t>
              </a:r>
              <a:endParaRPr dirty="0"/>
            </a:p>
          </p:txBody>
        </p:sp>
        <p:sp>
          <p:nvSpPr>
            <p:cNvPr id="264" name="Google Shape;264;p3"/>
            <p:cNvSpPr/>
            <p:nvPr/>
          </p:nvSpPr>
          <p:spPr>
            <a:xfrm rot="5400000" flipH="1">
              <a:off x="2330562" y="4303848"/>
              <a:ext cx="324297" cy="2193901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5" name="Google Shape;265;p3"/>
          <p:cNvSpPr txBox="1"/>
          <p:nvPr/>
        </p:nvSpPr>
        <p:spPr>
          <a:xfrm>
            <a:off x="6351201" y="2808136"/>
            <a:ext cx="553706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precio final del pantalón café es $4 400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66;p3"/>
          <p:cNvSpPr txBox="1"/>
          <p:nvPr/>
        </p:nvSpPr>
        <p:spPr>
          <a:xfrm>
            <a:off x="6503235" y="5184258"/>
            <a:ext cx="553706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precio final del pantalón azul es $4 500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7" name="Google Shape;267;p3"/>
          <p:cNvSpPr txBox="1"/>
          <p:nvPr/>
        </p:nvSpPr>
        <p:spPr>
          <a:xfrm>
            <a:off x="2818061" y="5752401"/>
            <a:ext cx="6350000" cy="4001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Respuesta: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Se pagaría menos por el pantalón café.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68" name="Google Shape;268;p3"/>
          <p:cNvPicPr preferRelativeResize="0"/>
          <p:nvPr/>
        </p:nvPicPr>
        <p:blipFill rotWithShape="1">
          <a:blip r:embed="rId11">
            <a:alphaModFix/>
          </a:blip>
          <a:srcRect r="47249"/>
          <a:stretch/>
        </p:blipFill>
        <p:spPr>
          <a:xfrm>
            <a:off x="1059764" y="1941120"/>
            <a:ext cx="874366" cy="1428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3"/>
          <p:cNvPicPr preferRelativeResize="0"/>
          <p:nvPr/>
        </p:nvPicPr>
        <p:blipFill rotWithShape="1">
          <a:blip r:embed="rId11">
            <a:alphaModFix/>
          </a:blip>
          <a:srcRect l="55382"/>
          <a:stretch/>
        </p:blipFill>
        <p:spPr>
          <a:xfrm>
            <a:off x="1181099" y="3964044"/>
            <a:ext cx="739585" cy="14289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0" name="Google Shape;270;p3"/>
          <p:cNvGrpSpPr/>
          <p:nvPr/>
        </p:nvGrpSpPr>
        <p:grpSpPr>
          <a:xfrm>
            <a:off x="4081172" y="4922417"/>
            <a:ext cx="1493520" cy="689392"/>
            <a:chOff x="3255672" y="5214517"/>
            <a:chExt cx="1493520" cy="689392"/>
          </a:xfrm>
        </p:grpSpPr>
        <p:sp>
          <p:nvSpPr>
            <p:cNvPr id="271" name="Google Shape;271;p3"/>
            <p:cNvSpPr/>
            <p:nvPr/>
          </p:nvSpPr>
          <p:spPr>
            <a:xfrm rot="5400000" flipH="1">
              <a:off x="3827426" y="4972954"/>
              <a:ext cx="244508" cy="727634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3"/>
            <p:cNvSpPr txBox="1"/>
            <p:nvPr/>
          </p:nvSpPr>
          <p:spPr>
            <a:xfrm>
              <a:off x="3255672" y="5534577"/>
              <a:ext cx="14935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$1 500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73" name="Google Shape;273;p3"/>
          <p:cNvSpPr txBox="1"/>
          <p:nvPr/>
        </p:nvSpPr>
        <p:spPr>
          <a:xfrm>
            <a:off x="514169" y="228883"/>
            <a:ext cx="11674064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3.  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pantalón café vale $8 800 y tiene un 50% de descuento,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mientras que el pantalón azul, que vale  $6 000, tiene un 25% de descuento.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CL"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 ¿Por cuál pantalón se pagaría menos?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85930" y="3698042"/>
            <a:ext cx="2501797" cy="2926079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4"/>
          <p:cNvSpPr/>
          <p:nvPr/>
        </p:nvSpPr>
        <p:spPr>
          <a:xfrm>
            <a:off x="1038225" y="3028950"/>
            <a:ext cx="7947705" cy="1200600"/>
          </a:xfrm>
          <a:prstGeom prst="wedgeRoundRectCallout">
            <a:avLst>
              <a:gd name="adj1" fmla="val 46587"/>
              <a:gd name="adj2" fmla="val 64976"/>
              <a:gd name="adj3" fmla="val 16667"/>
            </a:avLst>
          </a:prstGeom>
          <a:solidFill>
            <a:schemeClr val="lt1"/>
          </a:solidFill>
          <a:ln w="9525" cap="flat" cmpd="sng">
            <a:solidFill>
              <a:srgbClr val="EF7D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¿Hay que calcular el 20% de 180? </a:t>
            </a:r>
            <a:endParaRPr sz="16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¿Y si usamos diagramas para comprender el problema?</a:t>
            </a:r>
            <a:endParaRPr sz="16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0" name="Google Shape;280;p4"/>
          <p:cNvSpPr txBox="1"/>
          <p:nvPr/>
        </p:nvSpPr>
        <p:spPr>
          <a:xfrm>
            <a:off x="645766" y="480458"/>
            <a:ext cx="108420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6.  </a:t>
            </a: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A un concierto asistieron 180 personas.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00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¿Cuál es la capacidad del recinto, si los asistentes representan el 20% de su capacidad?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5"/>
          <p:cNvSpPr/>
          <p:nvPr/>
        </p:nvSpPr>
        <p:spPr>
          <a:xfrm>
            <a:off x="933743" y="2667437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20%</a:t>
            </a:r>
            <a:endParaRPr dirty="0">
              <a:solidFill>
                <a:schemeClr val="bg1"/>
              </a:solidFill>
            </a:endParaRPr>
          </a:p>
        </p:txBody>
      </p:sp>
      <p:grpSp>
        <p:nvGrpSpPr>
          <p:cNvPr id="286" name="Google Shape;286;p5"/>
          <p:cNvGrpSpPr/>
          <p:nvPr/>
        </p:nvGrpSpPr>
        <p:grpSpPr>
          <a:xfrm>
            <a:off x="727846" y="2013374"/>
            <a:ext cx="1936770" cy="652188"/>
            <a:chOff x="811904" y="1823456"/>
            <a:chExt cx="5016052" cy="652188"/>
          </a:xfrm>
        </p:grpSpPr>
        <p:sp>
          <p:nvSpPr>
            <p:cNvPr id="287" name="Google Shape;287;p5"/>
            <p:cNvSpPr txBox="1"/>
            <p:nvPr/>
          </p:nvSpPr>
          <p:spPr>
            <a:xfrm>
              <a:off x="811904" y="1823456"/>
              <a:ext cx="5016052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180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88" name="Google Shape;288;p5"/>
            <p:cNvSpPr/>
            <p:nvPr/>
          </p:nvSpPr>
          <p:spPr>
            <a:xfrm rot="5400000">
              <a:off x="3173564" y="468209"/>
              <a:ext cx="217911" cy="3796960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9" name="Google Shape;289;p5"/>
          <p:cNvSpPr txBox="1"/>
          <p:nvPr/>
        </p:nvSpPr>
        <p:spPr>
          <a:xfrm>
            <a:off x="0" y="4363445"/>
            <a:ext cx="2795811" cy="40011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90" name="Google Shape;290;p5"/>
          <p:cNvSpPr txBox="1"/>
          <p:nvPr/>
        </p:nvSpPr>
        <p:spPr>
          <a:xfrm>
            <a:off x="1694388" y="4363445"/>
            <a:ext cx="2919556" cy="40011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t="-12306" b="-2461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91" name="Google Shape;291;p5"/>
          <p:cNvGrpSpPr/>
          <p:nvPr/>
        </p:nvGrpSpPr>
        <p:grpSpPr>
          <a:xfrm>
            <a:off x="960578" y="3182956"/>
            <a:ext cx="7349036" cy="1244540"/>
            <a:chOff x="1417779" y="2940025"/>
            <a:chExt cx="1869092" cy="1244540"/>
          </a:xfrm>
        </p:grpSpPr>
        <p:sp>
          <p:nvSpPr>
            <p:cNvPr id="292" name="Google Shape;292;p5"/>
            <p:cNvSpPr txBox="1"/>
            <p:nvPr/>
          </p:nvSpPr>
          <p:spPr>
            <a:xfrm>
              <a:off x="1731455" y="3384346"/>
              <a:ext cx="1182022" cy="8002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Capacidad del recinto: </a:t>
              </a:r>
              <a:r>
                <a:rPr lang="es-CL" sz="2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?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(100%) 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93" name="Google Shape;293;p5"/>
            <p:cNvSpPr/>
            <p:nvPr/>
          </p:nvSpPr>
          <p:spPr>
            <a:xfrm rot="5400000" flipH="1">
              <a:off x="2153219" y="2204586"/>
              <a:ext cx="398213" cy="1869092"/>
            </a:xfrm>
            <a:prstGeom prst="leftBracket">
              <a:avLst>
                <a:gd name="adj" fmla="val 1474348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4" name="Google Shape;294;p5"/>
          <p:cNvSpPr/>
          <p:nvPr/>
        </p:nvSpPr>
        <p:spPr>
          <a:xfrm>
            <a:off x="2414818" y="2668512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5"/>
          <p:cNvSpPr/>
          <p:nvPr/>
        </p:nvSpPr>
        <p:spPr>
          <a:xfrm>
            <a:off x="3895893" y="2669659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5"/>
          <p:cNvSpPr/>
          <p:nvPr/>
        </p:nvSpPr>
        <p:spPr>
          <a:xfrm>
            <a:off x="5357136" y="2667437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5"/>
          <p:cNvSpPr/>
          <p:nvPr/>
        </p:nvSpPr>
        <p:spPr>
          <a:xfrm>
            <a:off x="6825277" y="2665561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5"/>
          <p:cNvSpPr txBox="1"/>
          <p:nvPr/>
        </p:nvSpPr>
        <p:spPr>
          <a:xfrm>
            <a:off x="855127" y="5455115"/>
            <a:ext cx="7674309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Respuesta: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recinto tiene una capacidad para 900 personas. 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9" name="Google Shape;299;p5"/>
          <p:cNvSpPr txBox="1"/>
          <p:nvPr/>
        </p:nvSpPr>
        <p:spPr>
          <a:xfrm>
            <a:off x="855127" y="4775340"/>
            <a:ext cx="2919556" cy="40011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t="-6059" b="-27269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0" name="Google Shape;300;p5"/>
          <p:cNvSpPr txBox="1"/>
          <p:nvPr/>
        </p:nvSpPr>
        <p:spPr>
          <a:xfrm>
            <a:off x="645766" y="480458"/>
            <a:ext cx="108420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6.  </a:t>
            </a: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A un concierto asistieron 180 personas.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00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¿Cuál es la capacidad del recinto, si los asistentes representan el 20% de su capacidad?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289</Words>
  <Application>Microsoft Office PowerPoint</Application>
  <PresentationFormat>Panorámica</PresentationFormat>
  <Paragraphs>48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Nunito SemiBold</vt:lpstr>
      <vt:lpstr>Arial</vt:lpstr>
      <vt:lpstr>Nunito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3</cp:revision>
  <dcterms:created xsi:type="dcterms:W3CDTF">2023-09-12T20:21:07Z</dcterms:created>
  <dcterms:modified xsi:type="dcterms:W3CDTF">2025-09-11T19:53:15Z</dcterms:modified>
</cp:coreProperties>
</file>