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5143500" type="screen16x9"/>
  <p:notesSz cx="6858000" cy="9144000"/>
  <p:embeddedFontLst>
    <p:embeddedFont>
      <p:font typeface="Nunito" pitchFamily="2" charset="0"/>
      <p:regular r:id="rId55"/>
      <p:bold r:id="rId56"/>
      <p:italic r:id="rId57"/>
      <p:boldItalic r:id="rId58"/>
    </p:embeddedFont>
    <p:embeddedFont>
      <p:font typeface="Nunito Sans SemiBold" pitchFamily="2" charset="0"/>
      <p:bold r:id="rId59"/>
      <p:boldItalic r:id="rId60"/>
    </p:embeddedFont>
    <p:embeddedFont>
      <p:font typeface="Nunito SemiBold" pitchFamily="2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hpqM1XXR4KsI8yL9iOpv7nV6N5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1B50AA-5A27-4CFD-933D-AD5F5AC22801}" v="38" dt="2025-01-16T20:22:36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9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7" name="Google Shape;43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1" name="Google Shape;451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7" name="Google Shape;47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8" name="Google Shape;50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3" name="Google Shape;603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25" name="Google Shape;62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5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5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6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6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6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6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5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136"/>
            <a:ext cx="9144000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>
            <a:spLocks noGrp="1"/>
          </p:cNvSpPr>
          <p:nvPr>
            <p:ph type="subTitle" idx="1"/>
          </p:nvPr>
        </p:nvSpPr>
        <p:spPr>
          <a:xfrm>
            <a:off x="1142998" y="124234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b="1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1142997" y="2311913"/>
            <a:ext cx="6858000" cy="588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4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Múltiplos y </a:t>
            </a:r>
            <a:r>
              <a:rPr lang="es" sz="4000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d</a:t>
            </a:r>
            <a:r>
              <a:rPr lang="es" sz="4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ivisores </a:t>
            </a:r>
            <a:endParaRPr sz="4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1517400" y="3553735"/>
            <a:ext cx="73362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6° básico: Unidad 2  |  Capítulo 7</a:t>
            </a:r>
            <a:r>
              <a:rPr lang="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 Múltiplos y divisores.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Practica de 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Resolución de </a:t>
            </a: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p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roblemas de múltiplos y divisores.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Página 14</a:t>
            </a: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3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Nunito"/>
                <a:cs typeface="Nunito"/>
                <a:sym typeface="Nunito"/>
              </a:rPr>
              <a:t>.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Nunito"/>
              <a:cs typeface="Nunito"/>
              <a:sym typeface="Nunito"/>
            </a:endParaRPr>
          </a:p>
        </p:txBody>
      </p:sp>
      <p:pic>
        <p:nvPicPr>
          <p:cNvPr id="55" name="Google Shape;55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543" y="4616558"/>
            <a:ext cx="397896" cy="526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1"/>
          <p:cNvPicPr preferRelativeResize="0"/>
          <p:nvPr/>
        </p:nvPicPr>
        <p:blipFill rotWithShape="1">
          <a:blip r:embed="rId3">
            <a:alphaModFix/>
          </a:blip>
          <a:srcRect b="5225"/>
          <a:stretch/>
        </p:blipFill>
        <p:spPr>
          <a:xfrm>
            <a:off x="728663" y="409575"/>
            <a:ext cx="7686675" cy="40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1"/>
          <p:cNvSpPr/>
          <p:nvPr/>
        </p:nvSpPr>
        <p:spPr>
          <a:xfrm>
            <a:off x="9308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9308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247205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40133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55075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7001700" y="1848300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247205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40133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55075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7001700" y="48317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930800" y="321342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2472050" y="321342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4013300" y="3213425"/>
            <a:ext cx="1341900" cy="1294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5355200" y="34697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5840500" y="34697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1"/>
          <p:cNvSpPr txBox="1"/>
          <p:nvPr/>
        </p:nvSpPr>
        <p:spPr>
          <a:xfrm>
            <a:off x="0" y="0"/>
            <a:ext cx="3813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3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6508328" y="3614475"/>
            <a:ext cx="1530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2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/>
          <p:nvPr/>
        </p:nvSpPr>
        <p:spPr>
          <a:xfrm>
            <a:off x="4572000" y="2571750"/>
            <a:ext cx="3967200" cy="833850"/>
          </a:xfrm>
          <a:prstGeom prst="wedgeRoundRectCallout">
            <a:avLst>
              <a:gd name="adj1" fmla="val 39067"/>
              <a:gd name="adj2" fmla="val 72616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171" name="Google Shape;171;p12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/>
          <p:nvPr/>
        </p:nvSpPr>
        <p:spPr>
          <a:xfrm>
            <a:off x="4572000" y="2571750"/>
            <a:ext cx="3986797" cy="711832"/>
          </a:xfrm>
          <a:prstGeom prst="wedgeRoundRectCallout">
            <a:avLst>
              <a:gd name="adj1" fmla="val 37522"/>
              <a:gd name="adj2" fmla="val 91919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3464340" y="10493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 txBox="1"/>
          <p:nvPr/>
        </p:nvSpPr>
        <p:spPr>
          <a:xfrm>
            <a:off x="5636040" y="10657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179" name="Google Shape;179;p13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4"/>
          <p:cNvPicPr preferRelativeResize="0"/>
          <p:nvPr/>
        </p:nvPicPr>
        <p:blipFill rotWithShape="1">
          <a:blip r:embed="rId3">
            <a:alphaModFix/>
          </a:blip>
          <a:srcRect b="4691"/>
          <a:stretch/>
        </p:blipFill>
        <p:spPr>
          <a:xfrm>
            <a:off x="728663" y="409575"/>
            <a:ext cx="7686675" cy="412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4"/>
          <p:cNvSpPr/>
          <p:nvPr/>
        </p:nvSpPr>
        <p:spPr>
          <a:xfrm>
            <a:off x="7451400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4"/>
          <p:cNvSpPr/>
          <p:nvPr/>
        </p:nvSpPr>
        <p:spPr>
          <a:xfrm>
            <a:off x="6497425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4"/>
          <p:cNvSpPr/>
          <p:nvPr/>
        </p:nvSpPr>
        <p:spPr>
          <a:xfrm>
            <a:off x="5496350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4"/>
          <p:cNvSpPr/>
          <p:nvPr/>
        </p:nvSpPr>
        <p:spPr>
          <a:xfrm>
            <a:off x="4495275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4"/>
          <p:cNvSpPr/>
          <p:nvPr/>
        </p:nvSpPr>
        <p:spPr>
          <a:xfrm>
            <a:off x="4495275" y="3226975"/>
            <a:ext cx="1895700" cy="13512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4"/>
          <p:cNvSpPr/>
          <p:nvPr/>
        </p:nvSpPr>
        <p:spPr>
          <a:xfrm>
            <a:off x="3494200" y="449250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4"/>
          <p:cNvSpPr/>
          <p:nvPr/>
        </p:nvSpPr>
        <p:spPr>
          <a:xfrm>
            <a:off x="2493125" y="409575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4"/>
          <p:cNvSpPr/>
          <p:nvPr/>
        </p:nvSpPr>
        <p:spPr>
          <a:xfrm>
            <a:off x="1433200" y="409575"/>
            <a:ext cx="847500" cy="2730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2446000" y="3179850"/>
            <a:ext cx="1895700" cy="13512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954350" y="449250"/>
            <a:ext cx="882750" cy="4154825"/>
          </a:xfrm>
          <a:custGeom>
            <a:avLst/>
            <a:gdLst/>
            <a:ahLst/>
            <a:cxnLst/>
            <a:rect l="l" t="t" r="r" b="b"/>
            <a:pathLst>
              <a:path w="35310" h="166193" extrusionOk="0">
                <a:moveTo>
                  <a:pt x="0" y="471"/>
                </a:moveTo>
                <a:lnTo>
                  <a:pt x="470" y="166193"/>
                </a:lnTo>
                <a:lnTo>
                  <a:pt x="12240" y="165722"/>
                </a:lnTo>
                <a:lnTo>
                  <a:pt x="35310" y="165722"/>
                </a:lnTo>
                <a:lnTo>
                  <a:pt x="34839" y="111109"/>
                </a:lnTo>
                <a:lnTo>
                  <a:pt x="14124" y="111109"/>
                </a:lnTo>
                <a:lnTo>
                  <a:pt x="14124" y="0"/>
                </a:lnTo>
                <a:close/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1770100" y="34645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4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itchFamily="2" charset="0"/>
                <a:sym typeface="Arial"/>
              </a:rPr>
              <a:t>Paquetes de 4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 pitchFamily="2" charset="0"/>
              <a:sym typeface="Arial"/>
            </a:endParaRPr>
          </a:p>
        </p:txBody>
      </p:sp>
      <p:sp>
        <p:nvSpPr>
          <p:cNvPr id="197" name="Google Shape;197;p14"/>
          <p:cNvSpPr txBox="1"/>
          <p:nvPr/>
        </p:nvSpPr>
        <p:spPr>
          <a:xfrm>
            <a:off x="6552150" y="3609244"/>
            <a:ext cx="143985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sym typeface="Arial"/>
              </a:rPr>
              <a:t>Sobra 1</a:t>
            </a:r>
            <a:endParaRPr sz="1800" b="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5"/>
          <p:cNvSpPr/>
          <p:nvPr/>
        </p:nvSpPr>
        <p:spPr>
          <a:xfrm>
            <a:off x="4572000" y="2571750"/>
            <a:ext cx="4005612" cy="797850"/>
          </a:xfrm>
          <a:prstGeom prst="wedgeRoundRectCallout">
            <a:avLst>
              <a:gd name="adj1" fmla="val 39385"/>
              <a:gd name="adj2" fmla="val 86890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5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05" name="Google Shape;205;p1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/>
          <p:nvPr/>
        </p:nvSpPr>
        <p:spPr>
          <a:xfrm>
            <a:off x="4572000" y="2571750"/>
            <a:ext cx="4015597" cy="731057"/>
          </a:xfrm>
          <a:prstGeom prst="wedgeRoundRectCallout">
            <a:avLst>
              <a:gd name="adj1" fmla="val 39695"/>
              <a:gd name="adj2" fmla="val 8072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5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3394710" y="890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5483049" y="907373"/>
            <a:ext cx="2590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1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1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1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13" name="Google Shape;213;p16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7"/>
          <p:cNvPicPr preferRelativeResize="0"/>
          <p:nvPr/>
        </p:nvPicPr>
        <p:blipFill rotWithShape="1">
          <a:blip r:embed="rId3">
            <a:alphaModFix/>
          </a:blip>
          <a:srcRect b="4307"/>
          <a:stretch/>
        </p:blipFill>
        <p:spPr>
          <a:xfrm>
            <a:off x="728663" y="423975"/>
            <a:ext cx="7686675" cy="41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7"/>
          <p:cNvSpPr/>
          <p:nvPr/>
        </p:nvSpPr>
        <p:spPr>
          <a:xfrm>
            <a:off x="852550" y="46607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3426775" y="46607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6030850" y="46607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852550" y="185092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3426775" y="185092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6001000" y="185092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7"/>
          <p:cNvSpPr/>
          <p:nvPr/>
        </p:nvSpPr>
        <p:spPr>
          <a:xfrm>
            <a:off x="852550" y="323577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3426775" y="3235775"/>
            <a:ext cx="2438400" cy="131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5865175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7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5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9" name="Google Shape;229;p17"/>
          <p:cNvSpPr txBox="1"/>
          <p:nvPr/>
        </p:nvSpPr>
        <p:spPr>
          <a:xfrm>
            <a:off x="6481950" y="3605750"/>
            <a:ext cx="1675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8"/>
          <p:cNvSpPr/>
          <p:nvPr/>
        </p:nvSpPr>
        <p:spPr>
          <a:xfrm>
            <a:off x="4572000" y="2571750"/>
            <a:ext cx="4005613" cy="754650"/>
          </a:xfrm>
          <a:prstGeom prst="wedgeRoundRectCallout">
            <a:avLst>
              <a:gd name="adj1" fmla="val 37048"/>
              <a:gd name="adj2" fmla="val 83421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6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37" name="Google Shape;237;p18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"/>
          <p:cNvSpPr/>
          <p:nvPr/>
        </p:nvSpPr>
        <p:spPr>
          <a:xfrm>
            <a:off x="4572000" y="2571750"/>
            <a:ext cx="3993997" cy="755804"/>
          </a:xfrm>
          <a:prstGeom prst="wedgeRoundRectCallout">
            <a:avLst>
              <a:gd name="adj1" fmla="val 37572"/>
              <a:gd name="adj2" fmla="val 84009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6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43" name="Google Shape;243;p19"/>
          <p:cNvSpPr txBox="1"/>
          <p:nvPr/>
        </p:nvSpPr>
        <p:spPr>
          <a:xfrm>
            <a:off x="3514740" y="9989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 txBox="1"/>
          <p:nvPr/>
        </p:nvSpPr>
        <p:spPr>
          <a:xfrm>
            <a:off x="5686440" y="10153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5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5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45" name="Google Shape;245;p19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0"/>
          <p:cNvPicPr preferRelativeResize="0"/>
          <p:nvPr/>
        </p:nvPicPr>
        <p:blipFill rotWithShape="1">
          <a:blip r:embed="rId3">
            <a:alphaModFix/>
          </a:blip>
          <a:srcRect b="4610"/>
          <a:stretch/>
        </p:blipFill>
        <p:spPr>
          <a:xfrm>
            <a:off x="728663" y="409575"/>
            <a:ext cx="7686675" cy="41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0"/>
          <p:cNvSpPr/>
          <p:nvPr/>
        </p:nvSpPr>
        <p:spPr>
          <a:xfrm>
            <a:off x="95525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95580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295635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023125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957450" y="439575"/>
            <a:ext cx="848100" cy="4095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0"/>
          <p:cNvSpPr/>
          <p:nvPr/>
        </p:nvSpPr>
        <p:spPr>
          <a:xfrm>
            <a:off x="6014250" y="409575"/>
            <a:ext cx="1344900" cy="27696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0"/>
          <p:cNvSpPr/>
          <p:nvPr/>
        </p:nvSpPr>
        <p:spPr>
          <a:xfrm>
            <a:off x="5891763" y="34115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0"/>
          <p:cNvSpPr/>
          <p:nvPr/>
        </p:nvSpPr>
        <p:spPr>
          <a:xfrm>
            <a:off x="7301938" y="701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0"/>
          <p:cNvSpPr/>
          <p:nvPr/>
        </p:nvSpPr>
        <p:spPr>
          <a:xfrm>
            <a:off x="7301938" y="20961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0"/>
          <p:cNvSpPr/>
          <p:nvPr/>
        </p:nvSpPr>
        <p:spPr>
          <a:xfrm>
            <a:off x="7739438" y="701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7739438" y="20961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Paquetes de 6 lápices </a:t>
            </a:r>
            <a:endParaRPr sz="1800" b="1" i="0" u="none" strike="noStrike" cap="none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3" name="Google Shape;263;p20"/>
          <p:cNvSpPr txBox="1"/>
          <p:nvPr/>
        </p:nvSpPr>
        <p:spPr>
          <a:xfrm>
            <a:off x="6567675" y="3579250"/>
            <a:ext cx="134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Sobran 5</a:t>
            </a:r>
            <a:endParaRPr sz="20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"/>
          <p:cNvPicPr preferRelativeResize="0"/>
          <p:nvPr/>
        </p:nvPicPr>
        <p:blipFill rotWithShape="1"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3630" b="2998"/>
          <a:stretch/>
        </p:blipFill>
        <p:spPr>
          <a:xfrm>
            <a:off x="330231" y="922461"/>
            <a:ext cx="3842155" cy="329857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3"/>
          <p:cNvSpPr txBox="1"/>
          <p:nvPr/>
        </p:nvSpPr>
        <p:spPr>
          <a:xfrm>
            <a:off x="4878475" y="1038850"/>
            <a:ext cx="4265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¿De cuántas maneras puede hacerlo?,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¿por qué? Explica.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4963876" y="2474000"/>
            <a:ext cx="40209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Raúl saca un lápiz,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¿de cuántas maneras podría hacerlo?, ¿por qué varió la cantidad de maneras de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hacerlo? Explica.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136801" y="320763"/>
            <a:ext cx="9007200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5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Raúl tiene 41 lápices y quiere ocuparlos todos para hacer varios paquetes con la misma cantidad.</a:t>
            </a:r>
            <a:endParaRPr sz="15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4407749" y="984700"/>
            <a:ext cx="489300" cy="4722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0" i="0" u="none" strike="noStrike" cap="none" dirty="0">
                <a:solidFill>
                  <a:schemeClr val="bg1"/>
                </a:solidFill>
                <a:latin typeface="Nunito Sans SemiBold" panose="00000700000000000000" pitchFamily="2" charset="0"/>
                <a:sym typeface="Arial"/>
              </a:rPr>
              <a:t>a</a:t>
            </a:r>
            <a:endParaRPr sz="1200" b="0" i="0" u="none" strike="noStrike" cap="none" dirty="0">
              <a:solidFill>
                <a:schemeClr val="bg1"/>
              </a:solidFill>
              <a:latin typeface="Nunito Sans SemiBold" panose="00000700000000000000" pitchFamily="2" charset="0"/>
              <a:sym typeface="Arial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4474574" y="2453300"/>
            <a:ext cx="489300" cy="4722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dirty="0">
                <a:solidFill>
                  <a:schemeClr val="bg1"/>
                </a:solidFill>
                <a:latin typeface="Nunito Sans SemiBold" panose="00000700000000000000" pitchFamily="2" charset="0"/>
              </a:rPr>
              <a:t>b</a:t>
            </a:r>
            <a:endParaRPr sz="1200" b="0" i="0" u="none" strike="noStrike" cap="none" dirty="0">
              <a:solidFill>
                <a:schemeClr val="bg1"/>
              </a:solidFill>
              <a:latin typeface="Nunito Sans SemiBold" panose="000007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1"/>
          <p:cNvSpPr/>
          <p:nvPr/>
        </p:nvSpPr>
        <p:spPr>
          <a:xfrm>
            <a:off x="4572000" y="2565871"/>
            <a:ext cx="4056013" cy="782129"/>
          </a:xfrm>
          <a:prstGeom prst="wedgeRoundRectCallout">
            <a:avLst>
              <a:gd name="adj1" fmla="val 37841"/>
              <a:gd name="adj2" fmla="val 7021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7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71" name="Google Shape;271;p2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/>
          <p:nvPr/>
        </p:nvSpPr>
        <p:spPr>
          <a:xfrm>
            <a:off x="4572000" y="2571750"/>
            <a:ext cx="3943527" cy="784106"/>
          </a:xfrm>
          <a:prstGeom prst="wedgeRoundRectCallout">
            <a:avLst>
              <a:gd name="adj1" fmla="val 39909"/>
              <a:gd name="adj2" fmla="val 76266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7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77" name="Google Shape;277;p22"/>
          <p:cNvSpPr txBox="1"/>
          <p:nvPr/>
        </p:nvSpPr>
        <p:spPr>
          <a:xfrm>
            <a:off x="3593940" y="10061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 txBox="1"/>
          <p:nvPr/>
        </p:nvSpPr>
        <p:spPr>
          <a:xfrm>
            <a:off x="5765640" y="10225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6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6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279" name="Google Shape;279;p22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3"/>
          <p:cNvPicPr preferRelativeResize="0"/>
          <p:nvPr/>
        </p:nvPicPr>
        <p:blipFill rotWithShape="1">
          <a:blip r:embed="rId3">
            <a:alphaModFix/>
          </a:blip>
          <a:srcRect b="4610"/>
          <a:stretch/>
        </p:blipFill>
        <p:spPr>
          <a:xfrm>
            <a:off x="728663" y="409575"/>
            <a:ext cx="7686675" cy="41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3"/>
          <p:cNvSpPr/>
          <p:nvPr/>
        </p:nvSpPr>
        <p:spPr>
          <a:xfrm>
            <a:off x="849225" y="492575"/>
            <a:ext cx="3498600" cy="1285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3"/>
          <p:cNvSpPr/>
          <p:nvPr/>
        </p:nvSpPr>
        <p:spPr>
          <a:xfrm>
            <a:off x="4414100" y="492575"/>
            <a:ext cx="3498600" cy="1285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3"/>
          <p:cNvSpPr/>
          <p:nvPr/>
        </p:nvSpPr>
        <p:spPr>
          <a:xfrm>
            <a:off x="849225" y="1870800"/>
            <a:ext cx="3498600" cy="1285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3"/>
          <p:cNvSpPr/>
          <p:nvPr/>
        </p:nvSpPr>
        <p:spPr>
          <a:xfrm>
            <a:off x="4414100" y="1870800"/>
            <a:ext cx="3498600" cy="1285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3"/>
          <p:cNvSpPr/>
          <p:nvPr/>
        </p:nvSpPr>
        <p:spPr>
          <a:xfrm>
            <a:off x="849225" y="3249025"/>
            <a:ext cx="3498600" cy="12855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3"/>
          <p:cNvSpPr/>
          <p:nvPr/>
        </p:nvSpPr>
        <p:spPr>
          <a:xfrm>
            <a:off x="5865175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3"/>
          <p:cNvSpPr/>
          <p:nvPr/>
        </p:nvSpPr>
        <p:spPr>
          <a:xfrm>
            <a:off x="5368225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3"/>
          <p:cNvSpPr/>
          <p:nvPr/>
        </p:nvSpPr>
        <p:spPr>
          <a:xfrm>
            <a:off x="4831500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3"/>
          <p:cNvSpPr/>
          <p:nvPr/>
        </p:nvSpPr>
        <p:spPr>
          <a:xfrm>
            <a:off x="4287063" y="34380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3"/>
          <p:cNvSpPr/>
          <p:nvPr/>
        </p:nvSpPr>
        <p:spPr>
          <a:xfrm>
            <a:off x="7739450" y="74442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3"/>
          <p:cNvSpPr/>
          <p:nvPr/>
        </p:nvSpPr>
        <p:spPr>
          <a:xfrm>
            <a:off x="7739450" y="20399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3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7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7" name="Google Shape;297;p23"/>
          <p:cNvSpPr txBox="1"/>
          <p:nvPr/>
        </p:nvSpPr>
        <p:spPr>
          <a:xfrm>
            <a:off x="6577400" y="3605750"/>
            <a:ext cx="1544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6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4"/>
          <p:cNvSpPr/>
          <p:nvPr/>
        </p:nvSpPr>
        <p:spPr>
          <a:xfrm>
            <a:off x="4563745" y="2571750"/>
            <a:ext cx="3933612" cy="855450"/>
          </a:xfrm>
          <a:prstGeom prst="wedgeRoundRectCallout">
            <a:avLst>
              <a:gd name="adj1" fmla="val 37684"/>
              <a:gd name="adj2" fmla="val 7272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8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05" name="Google Shape;305;p24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5"/>
          <p:cNvSpPr/>
          <p:nvPr/>
        </p:nvSpPr>
        <p:spPr>
          <a:xfrm>
            <a:off x="4572000" y="2571750"/>
            <a:ext cx="3986013" cy="761850"/>
          </a:xfrm>
          <a:prstGeom prst="wedgeRoundRectCallout">
            <a:avLst>
              <a:gd name="adj1" fmla="val 39550"/>
              <a:gd name="adj2" fmla="val 89212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8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3602788" y="9125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5"/>
          <p:cNvSpPr txBox="1"/>
          <p:nvPr/>
        </p:nvSpPr>
        <p:spPr>
          <a:xfrm>
            <a:off x="5774488" y="9289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13" name="Google Shape;313;p2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26"/>
          <p:cNvPicPr preferRelativeResize="0"/>
          <p:nvPr/>
        </p:nvPicPr>
        <p:blipFill rotWithShape="1">
          <a:blip r:embed="rId3">
            <a:alphaModFix/>
          </a:blip>
          <a:srcRect b="5444"/>
          <a:stretch/>
        </p:blipFill>
        <p:spPr>
          <a:xfrm>
            <a:off x="728663" y="409575"/>
            <a:ext cx="7686675" cy="40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6"/>
          <p:cNvSpPr/>
          <p:nvPr/>
        </p:nvSpPr>
        <p:spPr>
          <a:xfrm>
            <a:off x="919025" y="472800"/>
            <a:ext cx="3954600" cy="134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6"/>
          <p:cNvSpPr/>
          <p:nvPr/>
        </p:nvSpPr>
        <p:spPr>
          <a:xfrm>
            <a:off x="919025" y="1814700"/>
            <a:ext cx="3954600" cy="134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6"/>
          <p:cNvSpPr/>
          <p:nvPr/>
        </p:nvSpPr>
        <p:spPr>
          <a:xfrm>
            <a:off x="919025" y="3156600"/>
            <a:ext cx="3954600" cy="1341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6"/>
          <p:cNvSpPr/>
          <p:nvPr/>
        </p:nvSpPr>
        <p:spPr>
          <a:xfrm>
            <a:off x="6447950" y="472800"/>
            <a:ext cx="1967400" cy="26838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6"/>
          <p:cNvSpPr/>
          <p:nvPr/>
        </p:nvSpPr>
        <p:spPr>
          <a:xfrm>
            <a:off x="4991450" y="461025"/>
            <a:ext cx="1365325" cy="4131275"/>
          </a:xfrm>
          <a:custGeom>
            <a:avLst/>
            <a:gdLst/>
            <a:ahLst/>
            <a:cxnLst/>
            <a:rect l="l" t="t" r="r" b="b"/>
            <a:pathLst>
              <a:path w="54613" h="165251" extrusionOk="0">
                <a:moveTo>
                  <a:pt x="471" y="0"/>
                </a:moveTo>
                <a:lnTo>
                  <a:pt x="54613" y="0"/>
                </a:lnTo>
                <a:lnTo>
                  <a:pt x="54613" y="165251"/>
                </a:lnTo>
                <a:lnTo>
                  <a:pt x="18362" y="165251"/>
                </a:lnTo>
                <a:lnTo>
                  <a:pt x="17891" y="108755"/>
                </a:lnTo>
                <a:lnTo>
                  <a:pt x="0" y="108284"/>
                </a:lnTo>
                <a:close/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4873613" y="34366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6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8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6" name="Google Shape;326;p26"/>
          <p:cNvSpPr txBox="1"/>
          <p:nvPr/>
        </p:nvSpPr>
        <p:spPr>
          <a:xfrm>
            <a:off x="6474600" y="3623550"/>
            <a:ext cx="122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7"/>
          <p:cNvSpPr/>
          <p:nvPr/>
        </p:nvSpPr>
        <p:spPr>
          <a:xfrm>
            <a:off x="4572000" y="2565930"/>
            <a:ext cx="3960000" cy="791177"/>
          </a:xfrm>
          <a:prstGeom prst="wedgeRoundRectCallout">
            <a:avLst>
              <a:gd name="adj1" fmla="val 38358"/>
              <a:gd name="adj2" fmla="val 7791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9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34" name="Google Shape;334;p2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/>
          <p:nvPr/>
        </p:nvSpPr>
        <p:spPr>
          <a:xfrm>
            <a:off x="4556797" y="2571750"/>
            <a:ext cx="4058797" cy="784604"/>
          </a:xfrm>
          <a:prstGeom prst="wedgeRoundRectCallout">
            <a:avLst>
              <a:gd name="adj1" fmla="val 36186"/>
              <a:gd name="adj2" fmla="val 7448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9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40" name="Google Shape;340;p28"/>
          <p:cNvSpPr txBox="1"/>
          <p:nvPr/>
        </p:nvSpPr>
        <p:spPr>
          <a:xfrm>
            <a:off x="3550740" y="820629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5722440" y="837027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5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5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42" name="Google Shape;342;p28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9"/>
          <p:cNvPicPr preferRelativeResize="0"/>
          <p:nvPr/>
        </p:nvPicPr>
        <p:blipFill rotWithShape="1">
          <a:blip r:embed="rId3">
            <a:alphaModFix/>
          </a:blip>
          <a:srcRect b="5225"/>
          <a:stretch/>
        </p:blipFill>
        <p:spPr>
          <a:xfrm>
            <a:off x="728663" y="409575"/>
            <a:ext cx="7686675" cy="40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29"/>
          <p:cNvSpPr/>
          <p:nvPr/>
        </p:nvSpPr>
        <p:spPr>
          <a:xfrm>
            <a:off x="915500" y="452825"/>
            <a:ext cx="1404900" cy="40551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29"/>
          <p:cNvSpPr/>
          <p:nvPr/>
        </p:nvSpPr>
        <p:spPr>
          <a:xfrm>
            <a:off x="2459375" y="452825"/>
            <a:ext cx="1404900" cy="40551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9"/>
          <p:cNvSpPr/>
          <p:nvPr/>
        </p:nvSpPr>
        <p:spPr>
          <a:xfrm>
            <a:off x="4003250" y="452825"/>
            <a:ext cx="1404900" cy="40551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9"/>
          <p:cNvSpPr/>
          <p:nvPr/>
        </p:nvSpPr>
        <p:spPr>
          <a:xfrm>
            <a:off x="5977825" y="492575"/>
            <a:ext cx="2385375" cy="2756450"/>
          </a:xfrm>
          <a:custGeom>
            <a:avLst/>
            <a:gdLst/>
            <a:ahLst/>
            <a:cxnLst/>
            <a:rect l="l" t="t" r="r" b="b"/>
            <a:pathLst>
              <a:path w="95415" h="110258" extrusionOk="0">
                <a:moveTo>
                  <a:pt x="530" y="0"/>
                </a:moveTo>
                <a:lnTo>
                  <a:pt x="95415" y="0"/>
                </a:lnTo>
                <a:lnTo>
                  <a:pt x="95415" y="110258"/>
                </a:lnTo>
                <a:lnTo>
                  <a:pt x="21203" y="109728"/>
                </a:lnTo>
                <a:lnTo>
                  <a:pt x="21203" y="53539"/>
                </a:lnTo>
                <a:lnTo>
                  <a:pt x="0" y="53539"/>
                </a:lnTo>
                <a:close/>
              </a:path>
            </a:pathLst>
          </a:cu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9"/>
          <p:cNvSpPr/>
          <p:nvPr/>
        </p:nvSpPr>
        <p:spPr>
          <a:xfrm>
            <a:off x="5301913" y="70670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9"/>
          <p:cNvSpPr/>
          <p:nvPr/>
        </p:nvSpPr>
        <p:spPr>
          <a:xfrm>
            <a:off x="5301913" y="2089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9"/>
          <p:cNvSpPr/>
          <p:nvPr/>
        </p:nvSpPr>
        <p:spPr>
          <a:xfrm>
            <a:off x="5827788" y="20894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9"/>
          <p:cNvSpPr/>
          <p:nvPr/>
        </p:nvSpPr>
        <p:spPr>
          <a:xfrm>
            <a:off x="5301913" y="34722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9"/>
          <p:cNvSpPr/>
          <p:nvPr/>
        </p:nvSpPr>
        <p:spPr>
          <a:xfrm>
            <a:off x="5827788" y="34722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9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9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58" name="Google Shape;358;p29"/>
          <p:cNvSpPr txBox="1"/>
          <p:nvPr/>
        </p:nvSpPr>
        <p:spPr>
          <a:xfrm>
            <a:off x="6503700" y="3639950"/>
            <a:ext cx="164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5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0"/>
          <p:cNvSpPr/>
          <p:nvPr/>
        </p:nvSpPr>
        <p:spPr>
          <a:xfrm>
            <a:off x="4572001" y="2571751"/>
            <a:ext cx="4096800" cy="783450"/>
          </a:xfrm>
          <a:prstGeom prst="wedgeRoundRectCallout">
            <a:avLst>
              <a:gd name="adj1" fmla="val 36099"/>
              <a:gd name="adj2" fmla="val 6720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10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66" name="Google Shape;366;p30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1346357" y="1555550"/>
            <a:ext cx="71445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¿De cuántas maneras puede hacerlo?,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¿por qué? Explica.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653143" y="1508575"/>
            <a:ext cx="633216" cy="619116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chemeClr val="bg1"/>
                </a:solidFill>
                <a:latin typeface="Nunito Sans SemiBold" panose="00000700000000000000" pitchFamily="2" charset="0"/>
                <a:sym typeface="Arial"/>
              </a:rPr>
              <a:t>a</a:t>
            </a:r>
            <a:endParaRPr sz="1400" b="0" i="0" u="none" strike="noStrike" cap="none">
              <a:solidFill>
                <a:schemeClr val="bg1"/>
              </a:solidFill>
              <a:latin typeface="Nunito Sans SemiBold" panose="000007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/>
          <p:nvPr/>
        </p:nvSpPr>
        <p:spPr>
          <a:xfrm>
            <a:off x="4572001" y="2571750"/>
            <a:ext cx="4204800" cy="712409"/>
          </a:xfrm>
          <a:prstGeom prst="wedgeRoundRectCallout">
            <a:avLst>
              <a:gd name="adj1" fmla="val 38868"/>
              <a:gd name="adj2" fmla="val 8268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10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72" name="Google Shape;372;p31"/>
          <p:cNvSpPr txBox="1"/>
          <p:nvPr/>
        </p:nvSpPr>
        <p:spPr>
          <a:xfrm>
            <a:off x="3709140" y="8405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1"/>
          <p:cNvSpPr txBox="1"/>
          <p:nvPr/>
        </p:nvSpPr>
        <p:spPr>
          <a:xfrm>
            <a:off x="5904640" y="987948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74" name="Google Shape;374;p3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2"/>
          <p:cNvPicPr preferRelativeResize="0"/>
          <p:nvPr/>
        </p:nvPicPr>
        <p:blipFill rotWithShape="1">
          <a:blip r:embed="rId3">
            <a:alphaModFix/>
          </a:blip>
          <a:srcRect b="5045"/>
          <a:stretch/>
        </p:blipFill>
        <p:spPr>
          <a:xfrm>
            <a:off x="728663" y="409575"/>
            <a:ext cx="7686675" cy="41061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380" name="Google Shape;380;p32"/>
          <p:cNvSpPr/>
          <p:nvPr/>
        </p:nvSpPr>
        <p:spPr>
          <a:xfrm>
            <a:off x="915500" y="452825"/>
            <a:ext cx="50292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2"/>
          <p:cNvSpPr txBox="1"/>
          <p:nvPr/>
        </p:nvSpPr>
        <p:spPr>
          <a:xfrm>
            <a:off x="0" y="0"/>
            <a:ext cx="300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10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2" name="Google Shape;382;p32"/>
          <p:cNvSpPr txBox="1"/>
          <p:nvPr/>
        </p:nvSpPr>
        <p:spPr>
          <a:xfrm>
            <a:off x="6503700" y="3639950"/>
            <a:ext cx="1535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383" name="Google Shape;383;p32"/>
          <p:cNvSpPr/>
          <p:nvPr/>
        </p:nvSpPr>
        <p:spPr>
          <a:xfrm>
            <a:off x="915500" y="1809250"/>
            <a:ext cx="50292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2"/>
          <p:cNvSpPr/>
          <p:nvPr/>
        </p:nvSpPr>
        <p:spPr>
          <a:xfrm>
            <a:off x="915500" y="3165675"/>
            <a:ext cx="50292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2"/>
          <p:cNvSpPr/>
          <p:nvPr/>
        </p:nvSpPr>
        <p:spPr>
          <a:xfrm>
            <a:off x="6003675" y="446400"/>
            <a:ext cx="2328600" cy="27192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2"/>
          <p:cNvSpPr/>
          <p:nvPr/>
        </p:nvSpPr>
        <p:spPr>
          <a:xfrm>
            <a:off x="5827788" y="34497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3"/>
          <p:cNvSpPr/>
          <p:nvPr/>
        </p:nvSpPr>
        <p:spPr>
          <a:xfrm>
            <a:off x="4572001" y="2571751"/>
            <a:ext cx="4082400" cy="769050"/>
          </a:xfrm>
          <a:prstGeom prst="wedgeRoundRectCallout">
            <a:avLst>
              <a:gd name="adj1" fmla="val 38946"/>
              <a:gd name="adj2" fmla="val 7703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11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394" name="Google Shape;394;p33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"/>
          <p:cNvSpPr/>
          <p:nvPr/>
        </p:nvSpPr>
        <p:spPr>
          <a:xfrm>
            <a:off x="4572000" y="2571750"/>
            <a:ext cx="4137997" cy="741404"/>
          </a:xfrm>
          <a:prstGeom prst="wedgeRoundRectCallout">
            <a:avLst>
              <a:gd name="adj1" fmla="val 33680"/>
              <a:gd name="adj2" fmla="val 72701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11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p34"/>
          <p:cNvSpPr txBox="1"/>
          <p:nvPr/>
        </p:nvSpPr>
        <p:spPr>
          <a:xfrm>
            <a:off x="3730740" y="8693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4"/>
          <p:cNvSpPr txBox="1"/>
          <p:nvPr/>
        </p:nvSpPr>
        <p:spPr>
          <a:xfrm>
            <a:off x="5902440" y="95722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8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8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02" name="Google Shape;402;p34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5"/>
          <p:cNvPicPr preferRelativeResize="0"/>
          <p:nvPr/>
        </p:nvPicPr>
        <p:blipFill rotWithShape="1">
          <a:blip r:embed="rId3">
            <a:alphaModFix/>
          </a:blip>
          <a:srcRect b="5045"/>
          <a:stretch/>
        </p:blipFill>
        <p:spPr>
          <a:xfrm>
            <a:off x="728663" y="409575"/>
            <a:ext cx="7686675" cy="410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5"/>
          <p:cNvSpPr/>
          <p:nvPr/>
        </p:nvSpPr>
        <p:spPr>
          <a:xfrm>
            <a:off x="915500" y="452825"/>
            <a:ext cx="54600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5"/>
          <p:cNvSpPr txBox="1"/>
          <p:nvPr/>
        </p:nvSpPr>
        <p:spPr>
          <a:xfrm>
            <a:off x="0" y="0"/>
            <a:ext cx="32268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Paquetes de 11 lápices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0" name="Google Shape;410;p35"/>
          <p:cNvSpPr txBox="1"/>
          <p:nvPr/>
        </p:nvSpPr>
        <p:spPr>
          <a:xfrm>
            <a:off x="6503700" y="3639950"/>
            <a:ext cx="2142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Sobran 8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1" name="Google Shape;411;p35"/>
          <p:cNvSpPr/>
          <p:nvPr/>
        </p:nvSpPr>
        <p:spPr>
          <a:xfrm>
            <a:off x="915500" y="1809250"/>
            <a:ext cx="54600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5"/>
          <p:cNvSpPr/>
          <p:nvPr/>
        </p:nvSpPr>
        <p:spPr>
          <a:xfrm>
            <a:off x="915500" y="3165675"/>
            <a:ext cx="5460000" cy="13500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5"/>
          <p:cNvSpPr/>
          <p:nvPr/>
        </p:nvSpPr>
        <p:spPr>
          <a:xfrm>
            <a:off x="6375488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5"/>
          <p:cNvSpPr/>
          <p:nvPr/>
        </p:nvSpPr>
        <p:spPr>
          <a:xfrm>
            <a:off x="6819638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5"/>
          <p:cNvSpPr/>
          <p:nvPr/>
        </p:nvSpPr>
        <p:spPr>
          <a:xfrm>
            <a:off x="7289813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5"/>
          <p:cNvSpPr/>
          <p:nvPr/>
        </p:nvSpPr>
        <p:spPr>
          <a:xfrm>
            <a:off x="7739438" y="67097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5"/>
          <p:cNvSpPr/>
          <p:nvPr/>
        </p:nvSpPr>
        <p:spPr>
          <a:xfrm>
            <a:off x="6375488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5"/>
          <p:cNvSpPr/>
          <p:nvPr/>
        </p:nvSpPr>
        <p:spPr>
          <a:xfrm>
            <a:off x="6819638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5"/>
          <p:cNvSpPr/>
          <p:nvPr/>
        </p:nvSpPr>
        <p:spPr>
          <a:xfrm>
            <a:off x="7289813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7739438" y="2093350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/>
          <p:nvPr/>
        </p:nvSpPr>
        <p:spPr>
          <a:xfrm>
            <a:off x="2087811" y="1007028"/>
            <a:ext cx="4968378" cy="1107515"/>
          </a:xfrm>
          <a:prstGeom prst="wedgeRoundRectCallout">
            <a:avLst>
              <a:gd name="adj1" fmla="val 34112"/>
              <a:gd name="adj2" fmla="val 103017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¿De cuántas maneras puedo formar paquetes utilizando todos los lápices?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</a:t>
            </a:r>
            <a:r>
              <a:rPr lang="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or qué?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26" name="Google Shape;426;p36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0554" y="1922399"/>
            <a:ext cx="2826468" cy="3325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139" y="452862"/>
            <a:ext cx="1406816" cy="210332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7"/>
          <p:cNvSpPr/>
          <p:nvPr/>
        </p:nvSpPr>
        <p:spPr>
          <a:xfrm>
            <a:off x="1790024" y="136635"/>
            <a:ext cx="6185575" cy="1454566"/>
          </a:xfrm>
          <a:prstGeom prst="wedgeRoundRectCallout">
            <a:avLst>
              <a:gd name="adj1" fmla="val -48919"/>
              <a:gd name="adj2" fmla="val 77170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No es posible ocupar los 41 lápices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 hacer grupos </a:t>
            </a:r>
            <a:r>
              <a:rPr lang="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la misma cantidad.</a:t>
            </a:r>
            <a:endParaRPr sz="2000" i="0" u="none" strike="sng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33" name="Google Shape;433;p37"/>
          <p:cNvSpPr/>
          <p:nvPr/>
        </p:nvSpPr>
        <p:spPr>
          <a:xfrm>
            <a:off x="241375" y="2730500"/>
            <a:ext cx="6185575" cy="1578700"/>
          </a:xfrm>
          <a:prstGeom prst="wedgeRoundRectCallout">
            <a:avLst>
              <a:gd name="adj1" fmla="val 56567"/>
              <a:gd name="adj2" fmla="val -17793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Entonces, el 41 es un </a:t>
            </a:r>
            <a:r>
              <a:rPr lang="es" sz="2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número primo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ya que s</a:t>
            </a:r>
            <a:r>
              <a:rPr lang="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o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lo puede dividirse por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 por sí mismo.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34" name="Google Shape;434;p3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8019" y="2260353"/>
            <a:ext cx="2533117" cy="2753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8"/>
          <p:cNvSpPr txBox="1"/>
          <p:nvPr/>
        </p:nvSpPr>
        <p:spPr>
          <a:xfrm>
            <a:off x="892852" y="747342"/>
            <a:ext cx="76679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Raúl saca un lápiz,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¿de cuántas maneras podría hacerlo?,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¿por qué varió la cantidad de maneras de hacerlo? Explica.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40" name="Google Shape;440;p38"/>
          <p:cNvSpPr/>
          <p:nvPr/>
        </p:nvSpPr>
        <p:spPr>
          <a:xfrm>
            <a:off x="220952" y="632142"/>
            <a:ext cx="683400" cy="619200"/>
          </a:xfrm>
          <a:prstGeom prst="ellipse">
            <a:avLst/>
          </a:prstGeom>
          <a:solidFill>
            <a:srgbClr val="00B050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chemeClr val="bg1"/>
                </a:solidFill>
                <a:latin typeface="Nunito Sans SemiBold" panose="00000700000000000000" pitchFamily="2" charset="0"/>
                <a:sym typeface="Arial"/>
              </a:rPr>
              <a:t>b</a:t>
            </a:r>
            <a:endParaRPr sz="1400" b="0" i="0" u="none" strike="noStrike" cap="none">
              <a:solidFill>
                <a:schemeClr val="bg1"/>
              </a:solidFill>
              <a:latin typeface="Nunito Sans SemiBold" panose="00000700000000000000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9"/>
          <p:cNvSpPr/>
          <p:nvPr/>
        </p:nvSpPr>
        <p:spPr>
          <a:xfrm>
            <a:off x="1836000" y="72397"/>
            <a:ext cx="7243200" cy="662400"/>
          </a:xfrm>
          <a:prstGeom prst="wedgeRoundRectCallout">
            <a:avLst>
              <a:gd name="adj1" fmla="val 22106"/>
              <a:gd name="adj2" fmla="val 128659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sacamos 1 lápiz, hay 40.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¿Cuántos paquetes con la misma cantidad de lápices es posible hacer?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46" name="Google Shape;446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35121"/>
            <a:ext cx="5392851" cy="300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9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9425" y="1167749"/>
            <a:ext cx="2596212" cy="2511834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9"/>
          <p:cNvSpPr/>
          <p:nvPr/>
        </p:nvSpPr>
        <p:spPr>
          <a:xfrm>
            <a:off x="1836000" y="3898196"/>
            <a:ext cx="4721425" cy="410183"/>
          </a:xfrm>
          <a:prstGeom prst="wedgeRoundRectCallout">
            <a:avLst>
              <a:gd name="adj1" fmla="val 45216"/>
              <a:gd name="adj2" fmla="val -153311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16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Toma unos minutos para pensar tu respuesta…</a:t>
            </a:r>
            <a:endParaRPr sz="16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0"/>
          <p:cNvSpPr/>
          <p:nvPr/>
        </p:nvSpPr>
        <p:spPr>
          <a:xfrm>
            <a:off x="419100" y="1353599"/>
            <a:ext cx="8343900" cy="1218151"/>
          </a:xfrm>
          <a:prstGeom prst="wedgeRoundRectCallout">
            <a:avLst>
              <a:gd name="adj1" fmla="val -33677"/>
              <a:gd name="adj2" fmla="val 6707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40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20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2, 3, 4 o 5 lápices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54" name="Google Shape;454;p40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8268">
            <a:off x="-246031" y="2589842"/>
            <a:ext cx="3347699" cy="266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5"/>
          <p:cNvGrpSpPr/>
          <p:nvPr/>
        </p:nvGrpSpPr>
        <p:grpSpPr>
          <a:xfrm>
            <a:off x="133812" y="146413"/>
            <a:ext cx="8057688" cy="4324350"/>
            <a:chOff x="375550" y="209475"/>
            <a:chExt cx="8057688" cy="4324350"/>
          </a:xfrm>
        </p:grpSpPr>
        <p:pic>
          <p:nvPicPr>
            <p:cNvPr id="79" name="Google Shape;79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5550" y="209475"/>
              <a:ext cx="7686675" cy="432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" name="Google Shape;80;p5"/>
            <p:cNvSpPr/>
            <p:nvPr/>
          </p:nvSpPr>
          <p:spPr>
            <a:xfrm>
              <a:off x="6079360" y="3109006"/>
              <a:ext cx="2353878" cy="1424819"/>
            </a:xfrm>
            <a:prstGeom prst="wedgeRoundRectCallout">
              <a:avLst>
                <a:gd name="adj1" fmla="val 60178"/>
                <a:gd name="adj2" fmla="val 31609"/>
                <a:gd name="adj3" fmla="val 0"/>
              </a:avLst>
            </a:prstGeom>
            <a:noFill/>
            <a:ln w="9525" cap="flat" cmpd="sng">
              <a:solidFill>
                <a:srgbClr val="00B40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s" sz="1600" i="0" u="none" strike="noStrike" cap="none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unito Sans SemiBold" panose="00000700000000000000" pitchFamily="2" charset="0"/>
                  <a:ea typeface="Nunito"/>
                  <a:cs typeface="Nunito"/>
                  <a:sym typeface="Nunito"/>
                </a:rPr>
                <a:t>Aquí hay 41 lápices. Hagamos paquetes con la misma cantidad.</a:t>
              </a:r>
              <a:endParaRPr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81" name="Google Shape;81;p5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917334" y="3695352"/>
            <a:ext cx="1377489" cy="12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1"/>
          <p:cNvSpPr/>
          <p:nvPr/>
        </p:nvSpPr>
        <p:spPr>
          <a:xfrm>
            <a:off x="110532" y="313077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1"/>
          <p:cNvSpPr txBox="1"/>
          <p:nvPr/>
        </p:nvSpPr>
        <p:spPr>
          <a:xfrm>
            <a:off x="0" y="313077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1"/>
          <p:cNvSpPr/>
          <p:nvPr/>
        </p:nvSpPr>
        <p:spPr>
          <a:xfrm>
            <a:off x="4598628" y="313077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2192223" y="410475"/>
            <a:ext cx="21234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3" name="Google Shape;463;p41"/>
          <p:cNvSpPr txBox="1"/>
          <p:nvPr/>
        </p:nvSpPr>
        <p:spPr>
          <a:xfrm>
            <a:off x="4471517" y="313077"/>
            <a:ext cx="2354580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1"/>
          <p:cNvSpPr txBox="1"/>
          <p:nvPr/>
        </p:nvSpPr>
        <p:spPr>
          <a:xfrm>
            <a:off x="6635273" y="416725"/>
            <a:ext cx="221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5" name="Google Shape;465;p41"/>
          <p:cNvSpPr/>
          <p:nvPr/>
        </p:nvSpPr>
        <p:spPr>
          <a:xfrm>
            <a:off x="110532" y="2354567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1"/>
          <p:cNvSpPr txBox="1"/>
          <p:nvPr/>
        </p:nvSpPr>
        <p:spPr>
          <a:xfrm>
            <a:off x="0" y="2354567"/>
            <a:ext cx="2354580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1"/>
          <p:cNvSpPr txBox="1"/>
          <p:nvPr/>
        </p:nvSpPr>
        <p:spPr>
          <a:xfrm>
            <a:off x="2192223" y="2436575"/>
            <a:ext cx="21234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68" name="Google Shape;468;p41"/>
          <p:cNvSpPr/>
          <p:nvPr/>
        </p:nvSpPr>
        <p:spPr>
          <a:xfrm>
            <a:off x="4598628" y="2350970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9" name="Google Shape;469;p41" descr="Icon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389972">
            <a:off x="7637286" y="3228094"/>
            <a:ext cx="2056172" cy="1634656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1"/>
          <p:cNvSpPr txBox="1"/>
          <p:nvPr/>
        </p:nvSpPr>
        <p:spPr>
          <a:xfrm>
            <a:off x="4436265" y="2369242"/>
            <a:ext cx="2354580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1"/>
          <p:cNvSpPr txBox="1"/>
          <p:nvPr/>
        </p:nvSpPr>
        <p:spPr>
          <a:xfrm>
            <a:off x="6605026" y="2451450"/>
            <a:ext cx="221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72" name="Google Shape;472;p41"/>
          <p:cNvSpPr/>
          <p:nvPr/>
        </p:nvSpPr>
        <p:spPr>
          <a:xfrm>
            <a:off x="1110343" y="1088571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1"/>
          <p:cNvSpPr/>
          <p:nvPr/>
        </p:nvSpPr>
        <p:spPr>
          <a:xfrm>
            <a:off x="1139694" y="3065143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1"/>
          <p:cNvSpPr/>
          <p:nvPr/>
        </p:nvSpPr>
        <p:spPr>
          <a:xfrm>
            <a:off x="5396048" y="3136230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74;p41">
            <a:extLst>
              <a:ext uri="{FF2B5EF4-FFF2-40B4-BE49-F238E27FC236}">
                <a16:creationId xmlns:a16="http://schemas.microsoft.com/office/drawing/2014/main" id="{7FB1E6DB-7270-7130-FA10-2BADEA04166F}"/>
              </a:ext>
            </a:extLst>
          </p:cNvPr>
          <p:cNvSpPr/>
          <p:nvPr/>
        </p:nvSpPr>
        <p:spPr>
          <a:xfrm>
            <a:off x="5425972" y="1058064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/>
          <p:nvPr/>
        </p:nvSpPr>
        <p:spPr>
          <a:xfrm>
            <a:off x="360000" y="1261057"/>
            <a:ext cx="8539200" cy="1310693"/>
          </a:xfrm>
          <a:prstGeom prst="wedgeRoundRectCallout">
            <a:avLst>
              <a:gd name="adj1" fmla="val -35635"/>
              <a:gd name="adj2" fmla="val 80576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40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6, 7, 8, 9 u otra cantidad de lápices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480" name="Google Shape;480;p42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8268">
            <a:off x="-246031" y="2589842"/>
            <a:ext cx="3347699" cy="2661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3"/>
          <p:cNvSpPr/>
          <p:nvPr/>
        </p:nvSpPr>
        <p:spPr>
          <a:xfrm>
            <a:off x="110532" y="59612"/>
            <a:ext cx="4250453" cy="1397399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/>
          <p:cNvSpPr txBox="1"/>
          <p:nvPr/>
        </p:nvSpPr>
        <p:spPr>
          <a:xfrm>
            <a:off x="13524" y="148874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/>
          <p:cNvSpPr txBox="1"/>
          <p:nvPr/>
        </p:nvSpPr>
        <p:spPr>
          <a:xfrm>
            <a:off x="2111927" y="231600"/>
            <a:ext cx="2239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4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4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88" name="Google Shape;488;p43"/>
          <p:cNvSpPr/>
          <p:nvPr/>
        </p:nvSpPr>
        <p:spPr>
          <a:xfrm>
            <a:off x="4508171" y="56376"/>
            <a:ext cx="4250453" cy="1397399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3"/>
          <p:cNvSpPr txBox="1"/>
          <p:nvPr/>
        </p:nvSpPr>
        <p:spPr>
          <a:xfrm>
            <a:off x="4394427" y="145991"/>
            <a:ext cx="2354580" cy="5232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6633399" y="230750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5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5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91" name="Google Shape;491;p43"/>
          <p:cNvSpPr/>
          <p:nvPr/>
        </p:nvSpPr>
        <p:spPr>
          <a:xfrm>
            <a:off x="104630" y="1683541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3"/>
          <p:cNvSpPr txBox="1"/>
          <p:nvPr/>
        </p:nvSpPr>
        <p:spPr>
          <a:xfrm>
            <a:off x="0" y="1853901"/>
            <a:ext cx="2354580" cy="5232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4508171" y="1683541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3"/>
          <p:cNvSpPr txBox="1"/>
          <p:nvPr/>
        </p:nvSpPr>
        <p:spPr>
          <a:xfrm>
            <a:off x="4351589" y="1859861"/>
            <a:ext cx="2354580" cy="52322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3"/>
          <p:cNvSpPr txBox="1"/>
          <p:nvPr/>
        </p:nvSpPr>
        <p:spPr>
          <a:xfrm>
            <a:off x="6574251" y="1943625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4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4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496" name="Google Shape;496;p43"/>
          <p:cNvSpPr/>
          <p:nvPr/>
        </p:nvSpPr>
        <p:spPr>
          <a:xfrm>
            <a:off x="110532" y="3303119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3"/>
          <p:cNvSpPr/>
          <p:nvPr/>
        </p:nvSpPr>
        <p:spPr>
          <a:xfrm>
            <a:off x="4508170" y="3303119"/>
            <a:ext cx="4250453" cy="1535820"/>
          </a:xfrm>
          <a:prstGeom prst="roundRect">
            <a:avLst/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3"/>
          <p:cNvSpPr txBox="1"/>
          <p:nvPr/>
        </p:nvSpPr>
        <p:spPr>
          <a:xfrm>
            <a:off x="0" y="3479439"/>
            <a:ext cx="2354580" cy="5232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3"/>
          <p:cNvSpPr txBox="1"/>
          <p:nvPr/>
        </p:nvSpPr>
        <p:spPr>
          <a:xfrm>
            <a:off x="2198124" y="1853250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00" name="Google Shape;500;p43"/>
          <p:cNvSpPr txBox="1"/>
          <p:nvPr/>
        </p:nvSpPr>
        <p:spPr>
          <a:xfrm>
            <a:off x="2192224" y="3558925"/>
            <a:ext cx="2092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01" name="Google Shape;501;p43"/>
          <p:cNvSpPr txBox="1"/>
          <p:nvPr/>
        </p:nvSpPr>
        <p:spPr>
          <a:xfrm>
            <a:off x="4416240" y="3470872"/>
            <a:ext cx="2354580" cy="52322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3"/>
          <p:cNvSpPr txBox="1"/>
          <p:nvPr/>
        </p:nvSpPr>
        <p:spPr>
          <a:xfrm>
            <a:off x="6633399" y="3494850"/>
            <a:ext cx="21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0 lápices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03" name="Google Shape;503;p43"/>
          <p:cNvSpPr/>
          <p:nvPr/>
        </p:nvSpPr>
        <p:spPr>
          <a:xfrm>
            <a:off x="1073689" y="2523344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3"/>
          <p:cNvSpPr/>
          <p:nvPr/>
        </p:nvSpPr>
        <p:spPr>
          <a:xfrm>
            <a:off x="1073689" y="4257112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3"/>
          <p:cNvSpPr/>
          <p:nvPr/>
        </p:nvSpPr>
        <p:spPr>
          <a:xfrm>
            <a:off x="5471328" y="4187531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04;p43">
            <a:extLst>
              <a:ext uri="{FF2B5EF4-FFF2-40B4-BE49-F238E27FC236}">
                <a16:creationId xmlns:a16="http://schemas.microsoft.com/office/drawing/2014/main" id="{06BB0BB6-5653-DED2-B30E-A95158F20BBE}"/>
              </a:ext>
            </a:extLst>
          </p:cNvPr>
          <p:cNvSpPr/>
          <p:nvPr/>
        </p:nvSpPr>
        <p:spPr>
          <a:xfrm>
            <a:off x="1073689" y="916971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505;p43">
            <a:extLst>
              <a:ext uri="{FF2B5EF4-FFF2-40B4-BE49-F238E27FC236}">
                <a16:creationId xmlns:a16="http://schemas.microsoft.com/office/drawing/2014/main" id="{F5073861-D23E-C9D8-8E0E-9CAD09B0C45C}"/>
              </a:ext>
            </a:extLst>
          </p:cNvPr>
          <p:cNvSpPr/>
          <p:nvPr/>
        </p:nvSpPr>
        <p:spPr>
          <a:xfrm>
            <a:off x="5471328" y="847390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505;p43">
            <a:extLst>
              <a:ext uri="{FF2B5EF4-FFF2-40B4-BE49-F238E27FC236}">
                <a16:creationId xmlns:a16="http://schemas.microsoft.com/office/drawing/2014/main" id="{F07C5ECF-6A14-0DC8-A073-1047740F9EC1}"/>
              </a:ext>
            </a:extLst>
          </p:cNvPr>
          <p:cNvSpPr/>
          <p:nvPr/>
        </p:nvSpPr>
        <p:spPr>
          <a:xfrm>
            <a:off x="5445343" y="2579188"/>
            <a:ext cx="971342" cy="2533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44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48268">
            <a:off x="-246031" y="2589842"/>
            <a:ext cx="3347699" cy="266142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44"/>
          <p:cNvSpPr/>
          <p:nvPr/>
        </p:nvSpPr>
        <p:spPr>
          <a:xfrm>
            <a:off x="402500" y="1490226"/>
            <a:ext cx="8339000" cy="1081524"/>
          </a:xfrm>
          <a:prstGeom prst="wedgeRoundRectCallout">
            <a:avLst>
              <a:gd name="adj1" fmla="val -34165"/>
              <a:gd name="adj2" fmla="val 8714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40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podemos hacer paquetes de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2, 4, 5, 8, 10 o 20 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 no sobra ninguno.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6875" y="846824"/>
            <a:ext cx="1270375" cy="1862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5"/>
          <p:cNvSpPr/>
          <p:nvPr/>
        </p:nvSpPr>
        <p:spPr>
          <a:xfrm>
            <a:off x="1547250" y="446400"/>
            <a:ext cx="5508750" cy="785200"/>
          </a:xfrm>
          <a:prstGeom prst="wedgeRoundRectCallout">
            <a:avLst>
              <a:gd name="adj1" fmla="val -48791"/>
              <a:gd name="adj2" fmla="val 89484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2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no sobra ninguno.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518" name="Google Shape;51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770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5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340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662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910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19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480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7650" y="204037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050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3350" y="2062488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177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55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34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6825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025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931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595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88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1650" y="3038713"/>
            <a:ext cx="582850" cy="8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24500" y="3017025"/>
            <a:ext cx="582850" cy="8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5"/>
          <p:cNvSpPr txBox="1"/>
          <p:nvPr/>
        </p:nvSpPr>
        <p:spPr>
          <a:xfrm>
            <a:off x="4512375" y="4027951"/>
            <a:ext cx="26220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 es divisor de 40 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883" y="662152"/>
            <a:ext cx="1158367" cy="168207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6"/>
          <p:cNvSpPr/>
          <p:nvPr/>
        </p:nvSpPr>
        <p:spPr>
          <a:xfrm>
            <a:off x="1825324" y="518400"/>
            <a:ext cx="5432275" cy="697700"/>
          </a:xfrm>
          <a:prstGeom prst="wedgeRoundRectCallout">
            <a:avLst>
              <a:gd name="adj1" fmla="val -54809"/>
              <a:gd name="adj2" fmla="val 96642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20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no sobra ninguno.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49" name="Google Shape;549;p46"/>
          <p:cNvSpPr txBox="1"/>
          <p:nvPr/>
        </p:nvSpPr>
        <p:spPr>
          <a:xfrm>
            <a:off x="4541461" y="4010625"/>
            <a:ext cx="26640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20 es divisor de 40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550" name="Google Shape;550;p46"/>
          <p:cNvPicPr preferRelativeResize="0"/>
          <p:nvPr/>
        </p:nvPicPr>
        <p:blipFill rotWithShape="1">
          <a:blip r:embed="rId4">
            <a:alphaModFix/>
          </a:blip>
          <a:srcRect b="50064"/>
          <a:stretch/>
        </p:blipFill>
        <p:spPr>
          <a:xfrm>
            <a:off x="2496125" y="1889525"/>
            <a:ext cx="6343076" cy="106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6"/>
          <p:cNvPicPr preferRelativeResize="0"/>
          <p:nvPr/>
        </p:nvPicPr>
        <p:blipFill rotWithShape="1">
          <a:blip r:embed="rId4">
            <a:alphaModFix/>
          </a:blip>
          <a:srcRect b="50064"/>
          <a:stretch/>
        </p:blipFill>
        <p:spPr>
          <a:xfrm>
            <a:off x="2519513" y="2891850"/>
            <a:ext cx="6343076" cy="10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100" y="1607100"/>
            <a:ext cx="982900" cy="14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7"/>
          <p:cNvSpPr/>
          <p:nvPr/>
        </p:nvSpPr>
        <p:spPr>
          <a:xfrm>
            <a:off x="213450" y="540001"/>
            <a:ext cx="4035475" cy="987900"/>
          </a:xfrm>
          <a:prstGeom prst="wedgeRoundRectCallout">
            <a:avLst>
              <a:gd name="adj1" fmla="val 2605"/>
              <a:gd name="adj2" fmla="val 92155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4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no sobra ninguno</a:t>
            </a: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60" name="Google Shape;560;p47"/>
          <p:cNvSpPr txBox="1"/>
          <p:nvPr/>
        </p:nvSpPr>
        <p:spPr>
          <a:xfrm>
            <a:off x="6007200" y="4199075"/>
            <a:ext cx="2543400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4 es divisor de 40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561" name="Google Shape;561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2775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1200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9625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8050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6475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4900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3325" y="332388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1750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0175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8600" y="358850"/>
            <a:ext cx="389150" cy="373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25" y="1729500"/>
            <a:ext cx="982900" cy="14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8"/>
          <p:cNvSpPr/>
          <p:nvPr/>
        </p:nvSpPr>
        <p:spPr>
          <a:xfrm>
            <a:off x="258325" y="313850"/>
            <a:ext cx="2888075" cy="1094700"/>
          </a:xfrm>
          <a:prstGeom prst="wedgeRoundRectCallout">
            <a:avLst>
              <a:gd name="adj1" fmla="val -26287"/>
              <a:gd name="adj2" fmla="val 85769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10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no sobra ninguno.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579" name="Google Shape;579;p48"/>
          <p:cNvSpPr txBox="1"/>
          <p:nvPr/>
        </p:nvSpPr>
        <p:spPr>
          <a:xfrm>
            <a:off x="4619751" y="4135988"/>
            <a:ext cx="3211487" cy="4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10 es divisor de 40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580" name="Google Shape;580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9930" y="489688"/>
            <a:ext cx="4402026" cy="9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6625" y="1409488"/>
            <a:ext cx="4402026" cy="9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6025" y="2312838"/>
            <a:ext cx="4402026" cy="9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66025" y="3207138"/>
            <a:ext cx="4402026" cy="9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325" y="1729500"/>
            <a:ext cx="982900" cy="14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49"/>
          <p:cNvSpPr/>
          <p:nvPr/>
        </p:nvSpPr>
        <p:spPr>
          <a:xfrm>
            <a:off x="723900" y="623300"/>
            <a:ext cx="2796900" cy="1003200"/>
          </a:xfrm>
          <a:prstGeom prst="wedgeRoundRectCallout">
            <a:avLst>
              <a:gd name="adj1" fmla="val -33019"/>
              <a:gd name="adj2" fmla="val 10129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5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no sobra ninguno.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590" name="Google Shape;590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125" y="138975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525" y="138975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925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1100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9275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7450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5625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3800" y="162750"/>
            <a:ext cx="380575" cy="3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49"/>
          <p:cNvSpPr txBox="1"/>
          <p:nvPr/>
        </p:nvSpPr>
        <p:spPr>
          <a:xfrm>
            <a:off x="4780150" y="4079700"/>
            <a:ext cx="302267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5  es divisor de 40 </a:t>
            </a:r>
            <a:endParaRPr sz="18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614" y="1544350"/>
            <a:ext cx="1125611" cy="168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0"/>
          <p:cNvSpPr/>
          <p:nvPr/>
        </p:nvSpPr>
        <p:spPr>
          <a:xfrm>
            <a:off x="977900" y="444725"/>
            <a:ext cx="2846100" cy="971400"/>
          </a:xfrm>
          <a:prstGeom prst="wedgeRoundRectCallout">
            <a:avLst>
              <a:gd name="adj1" fmla="val -33019"/>
              <a:gd name="adj2" fmla="val 101298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Si hago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paquetes de 8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no sobra ninguno.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09" name="Google Shape;609;p50"/>
          <p:cNvSpPr txBox="1"/>
          <p:nvPr/>
        </p:nvSpPr>
        <p:spPr>
          <a:xfrm>
            <a:off x="5727897" y="4100532"/>
            <a:ext cx="2783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8 es divisor de 40 </a:t>
            </a:r>
            <a:endParaRPr sz="18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610" name="Google Shape;610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99965"/>
            <a:ext cx="3692093" cy="83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894112"/>
            <a:ext cx="3692093" cy="83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676582"/>
            <a:ext cx="3692093" cy="844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488330"/>
            <a:ext cx="3692093" cy="83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256225"/>
            <a:ext cx="3692093" cy="844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/>
          <p:nvPr/>
        </p:nvSpPr>
        <p:spPr>
          <a:xfrm>
            <a:off x="4572000" y="2576819"/>
            <a:ext cx="3991093" cy="801157"/>
          </a:xfrm>
          <a:prstGeom prst="wedgeRoundRectCallout">
            <a:avLst>
              <a:gd name="adj1" fmla="val 37270"/>
              <a:gd name="adj2" fmla="val 7834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2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89" name="Google Shape;89;p6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125" y="1042152"/>
            <a:ext cx="1169650" cy="17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51"/>
          <p:cNvSpPr/>
          <p:nvPr/>
        </p:nvSpPr>
        <p:spPr>
          <a:xfrm>
            <a:off x="699125" y="88901"/>
            <a:ext cx="5492875" cy="1003299"/>
          </a:xfrm>
          <a:prstGeom prst="wedgeRoundRectCallout">
            <a:avLst>
              <a:gd name="adj1" fmla="val -35597"/>
              <a:gd name="adj2" fmla="val 77853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Puedo hacer paquetes de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2, 4, 5, 8, 10 y 20 lápices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 no sobra ninguno.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21" name="Google Shape;621;p51"/>
          <p:cNvSpPr/>
          <p:nvPr/>
        </p:nvSpPr>
        <p:spPr>
          <a:xfrm>
            <a:off x="2592000" y="2844800"/>
            <a:ext cx="4345050" cy="1256548"/>
          </a:xfrm>
          <a:prstGeom prst="wedgeRoundRectCallout">
            <a:avLst>
              <a:gd name="adj1" fmla="val 53638"/>
              <a:gd name="adj2" fmla="val -22466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Entonces, 40 es un </a:t>
            </a:r>
            <a:r>
              <a:rPr lang="es" sz="1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número compuesto</a:t>
            </a: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ya que, además del 1 y sí mismo,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tiene más divisores. 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622" name="Google Shape;622;p51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5145" y="2155371"/>
            <a:ext cx="2533117" cy="2753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52"/>
          <p:cNvPicPr preferRelativeResize="0"/>
          <p:nvPr/>
        </p:nvPicPr>
        <p:blipFill rotWithShape="1">
          <a:blip r:embed="rId3">
            <a:alphaModFix/>
          </a:blip>
          <a:srcRect b="50064"/>
          <a:stretch/>
        </p:blipFill>
        <p:spPr>
          <a:xfrm>
            <a:off x="320483" y="376036"/>
            <a:ext cx="3515793" cy="51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52"/>
          <p:cNvPicPr preferRelativeResize="0"/>
          <p:nvPr/>
        </p:nvPicPr>
        <p:blipFill rotWithShape="1">
          <a:blip r:embed="rId3">
            <a:alphaModFix/>
          </a:blip>
          <a:srcRect b="50064"/>
          <a:stretch/>
        </p:blipFill>
        <p:spPr>
          <a:xfrm>
            <a:off x="320483" y="893380"/>
            <a:ext cx="3515793" cy="51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862" y="376036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9862" y="809297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45118" y="1242558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0374" y="1675819"/>
            <a:ext cx="3026980" cy="43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628" y="2098903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3078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7951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6912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85873" y="2109080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4834" y="2109079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69196" y="2109078"/>
            <a:ext cx="267428" cy="2355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56483" y="2095824"/>
            <a:ext cx="267428" cy="2355163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52"/>
          <p:cNvSpPr txBox="1"/>
          <p:nvPr/>
        </p:nvSpPr>
        <p:spPr>
          <a:xfrm>
            <a:off x="1697348" y="94600"/>
            <a:ext cx="69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42" name="Google Shape;642;p52"/>
          <p:cNvSpPr txBox="1"/>
          <p:nvPr/>
        </p:nvSpPr>
        <p:spPr>
          <a:xfrm>
            <a:off x="49924" y="733097"/>
            <a:ext cx="33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2</a:t>
            </a:r>
            <a:endParaRPr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43" name="Google Shape;643;p52"/>
          <p:cNvSpPr txBox="1"/>
          <p:nvPr/>
        </p:nvSpPr>
        <p:spPr>
          <a:xfrm>
            <a:off x="4621306" y="1071651"/>
            <a:ext cx="24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4</a:t>
            </a:r>
            <a:endParaRPr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44" name="Google Shape;644;p52"/>
          <p:cNvSpPr txBox="1"/>
          <p:nvPr/>
        </p:nvSpPr>
        <p:spPr>
          <a:xfrm>
            <a:off x="6230471" y="35200"/>
            <a:ext cx="60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10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45" name="Google Shape;645;p52"/>
          <p:cNvSpPr txBox="1"/>
          <p:nvPr/>
        </p:nvSpPr>
        <p:spPr>
          <a:xfrm>
            <a:off x="1812899" y="1810871"/>
            <a:ext cx="48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8</a:t>
            </a:r>
            <a:endParaRPr sz="2000" b="1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646" name="Google Shape;646;p52"/>
          <p:cNvSpPr txBox="1"/>
          <p:nvPr/>
        </p:nvSpPr>
        <p:spPr>
          <a:xfrm>
            <a:off x="537200" y="3117382"/>
            <a:ext cx="26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" sz="20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5</a:t>
            </a:r>
            <a:endParaRPr sz="200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647" name="Google Shape;647;p52"/>
          <p:cNvPicPr preferRelativeResize="0"/>
          <p:nvPr/>
        </p:nvPicPr>
        <p:blipFill rotWithShape="1">
          <a:blip r:embed="rId6">
            <a:alphaModFix/>
          </a:blip>
          <a:srcRect l="63861" t="16200" r="32647" b="76522"/>
          <a:stretch/>
        </p:blipFill>
        <p:spPr>
          <a:xfrm>
            <a:off x="3773756" y="459162"/>
            <a:ext cx="298786" cy="350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52"/>
          <p:cNvPicPr preferRelativeResize="0"/>
          <p:nvPr/>
        </p:nvPicPr>
        <p:blipFill rotWithShape="1">
          <a:blip r:embed="rId6">
            <a:alphaModFix/>
          </a:blip>
          <a:srcRect l="63861" t="16200" r="32647" b="76522"/>
          <a:stretch/>
        </p:blipFill>
        <p:spPr>
          <a:xfrm>
            <a:off x="3116157" y="2206159"/>
            <a:ext cx="311975" cy="365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2"/>
          <p:cNvPicPr preferRelativeResize="0"/>
          <p:nvPr/>
        </p:nvPicPr>
        <p:blipFill rotWithShape="1">
          <a:blip r:embed="rId6">
            <a:alphaModFix/>
          </a:blip>
          <a:srcRect l="63861" t="16200" r="32647" b="76522"/>
          <a:stretch/>
        </p:blipFill>
        <p:spPr>
          <a:xfrm>
            <a:off x="8031144" y="408633"/>
            <a:ext cx="298786" cy="35013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2"/>
          <p:cNvSpPr txBox="1"/>
          <p:nvPr/>
        </p:nvSpPr>
        <p:spPr>
          <a:xfrm>
            <a:off x="3140845" y="3182539"/>
            <a:ext cx="600315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es" sz="1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¿Qué ocurre con los paquetes si agregas 1 lápiz más? </a:t>
            </a:r>
            <a:endParaRPr sz="1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3"/>
          <p:cNvSpPr/>
          <p:nvPr/>
        </p:nvSpPr>
        <p:spPr>
          <a:xfrm>
            <a:off x="2386325" y="583199"/>
            <a:ext cx="3791275" cy="1312475"/>
          </a:xfrm>
          <a:prstGeom prst="wedgeRoundRectCallout">
            <a:avLst>
              <a:gd name="adj1" fmla="val 33279"/>
              <a:gd name="adj2" fmla="val 66967"/>
              <a:gd name="adj3" fmla="val 0"/>
            </a:avLst>
          </a:prstGeom>
          <a:solidFill>
            <a:schemeClr val="lt1"/>
          </a:solidFill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41 es número primo. </a:t>
            </a:r>
            <a:b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</a:br>
            <a:r>
              <a:rPr lang="es" sz="200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40 es un número compuesto.</a:t>
            </a:r>
            <a:r>
              <a:rPr lang="es" sz="1800" b="0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sym typeface="Arial"/>
              </a:rPr>
              <a:t> </a:t>
            </a:r>
            <a:endParaRPr sz="1100" b="0" i="0" u="none" strike="noStrike" cap="none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sym typeface="Arial"/>
            </a:endParaRPr>
          </a:p>
        </p:txBody>
      </p:sp>
      <p:pic>
        <p:nvPicPr>
          <p:cNvPr id="656" name="Google Shape;656;p53" descr="Icon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71070">
            <a:off x="4151684" y="2472352"/>
            <a:ext cx="3524100" cy="2801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/>
          <p:nvPr/>
        </p:nvSpPr>
        <p:spPr>
          <a:xfrm>
            <a:off x="4567584" y="2571173"/>
            <a:ext cx="3933613" cy="863227"/>
          </a:xfrm>
          <a:prstGeom prst="wedgeRoundRectCallout">
            <a:avLst>
              <a:gd name="adj1" fmla="val 35488"/>
              <a:gd name="adj2" fmla="val 74557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2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95" name="Google Shape;95;p7"/>
          <p:cNvSpPr txBox="1"/>
          <p:nvPr/>
        </p:nvSpPr>
        <p:spPr>
          <a:xfrm>
            <a:off x="3173360" y="1000972"/>
            <a:ext cx="2354700" cy="523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6" name="Google Shape;96;p7"/>
          <p:cNvSpPr txBox="1"/>
          <p:nvPr/>
        </p:nvSpPr>
        <p:spPr>
          <a:xfrm>
            <a:off x="5362440" y="10873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1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 lápiz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97" name="Google Shape;97;p7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 b="4017"/>
          <a:stretch/>
        </p:blipFill>
        <p:spPr>
          <a:xfrm>
            <a:off x="728700" y="409575"/>
            <a:ext cx="7686675" cy="415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/>
          <p:nvPr/>
        </p:nvSpPr>
        <p:spPr>
          <a:xfrm>
            <a:off x="93080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1954175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>
            <a:off x="297755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4000925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502430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6047675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6988700" y="4610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93080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8"/>
          <p:cNvSpPr/>
          <p:nvPr/>
        </p:nvSpPr>
        <p:spPr>
          <a:xfrm>
            <a:off x="1954175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297755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4000925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502430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6047675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6988700" y="18456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7878325" y="461025"/>
            <a:ext cx="396900" cy="27144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930800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1954175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2977550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000925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5024300" y="3230225"/>
            <a:ext cx="823800" cy="132990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5858550" y="3474325"/>
            <a:ext cx="675900" cy="781800"/>
          </a:xfrm>
          <a:prstGeom prst="mathMultiply">
            <a:avLst>
              <a:gd name="adj1" fmla="val 9802"/>
            </a:avLst>
          </a:pr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76775" y="0"/>
            <a:ext cx="45786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1800" b="1" i="0" u="none" strike="noStrike" cap="none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Paquetes de 2 lápices </a:t>
            </a:r>
            <a:endParaRPr sz="1800" b="1" i="0" u="none" strike="noStrike" cap="none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6427687" y="3618575"/>
            <a:ext cx="1122025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1600" i="0" u="none" strike="noStrike" cap="none" dirty="0">
                <a:solidFill>
                  <a:srgbClr val="000000"/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 1</a:t>
            </a:r>
            <a:endParaRPr sz="1600" i="0" u="none" strike="noStrike" cap="none" dirty="0">
              <a:solidFill>
                <a:srgbClr val="000000"/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812" y="146413"/>
            <a:ext cx="4179107" cy="236056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/>
          <p:nvPr/>
        </p:nvSpPr>
        <p:spPr>
          <a:xfrm>
            <a:off x="4312919" y="2567673"/>
            <a:ext cx="4056013" cy="819450"/>
          </a:xfrm>
          <a:prstGeom prst="wedgeRoundRectCallout">
            <a:avLst>
              <a:gd name="adj1" fmla="val 38019"/>
              <a:gd name="adj2" fmla="val 79683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3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133" name="Google Shape;133;p9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/>
          <p:nvPr/>
        </p:nvSpPr>
        <p:spPr>
          <a:xfrm>
            <a:off x="4572000" y="2571173"/>
            <a:ext cx="4075200" cy="728807"/>
          </a:xfrm>
          <a:prstGeom prst="wedgeRoundRectCallout">
            <a:avLst>
              <a:gd name="adj1" fmla="val 39194"/>
              <a:gd name="adj2" fmla="val 93447"/>
              <a:gd name="adj3" fmla="val 0"/>
            </a:avLst>
          </a:prstGeom>
          <a:noFill/>
          <a:ln w="9525" cap="flat" cmpd="sng">
            <a:solidFill>
              <a:srgbClr val="00B4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41 lápices,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¿podemos hacer paquetes </a:t>
            </a:r>
            <a:r>
              <a:rPr lang="es" sz="1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3 lápices</a:t>
            </a:r>
            <a:r>
              <a:rPr lang="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? </a:t>
            </a:r>
            <a:endParaRPr sz="16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139" name="Google Shape;139;p10"/>
          <p:cNvSpPr txBox="1"/>
          <p:nvPr/>
        </p:nvSpPr>
        <p:spPr>
          <a:xfrm>
            <a:off x="2967540" y="970175"/>
            <a:ext cx="2354580" cy="52322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0"/>
          <p:cNvSpPr txBox="1"/>
          <p:nvPr/>
        </p:nvSpPr>
        <p:spPr>
          <a:xfrm>
            <a:off x="5139240" y="986573"/>
            <a:ext cx="259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Con resto 2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SemiBold" panose="00000700000000000000" pitchFamily="2" charset="0"/>
                <a:ea typeface="Nunito"/>
                <a:cs typeface="Nunito"/>
                <a:sym typeface="Nunito"/>
              </a:rPr>
              <a:t>Sobran 2 lápices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SemiBold" panose="00000700000000000000" pitchFamily="2" charset="0"/>
              <a:ea typeface="Nunito"/>
              <a:cs typeface="Nunito"/>
              <a:sym typeface="Nunito"/>
            </a:endParaRPr>
          </a:p>
        </p:txBody>
      </p:sp>
      <p:pic>
        <p:nvPicPr>
          <p:cNvPr id="141" name="Google Shape;141;p10" descr="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89972">
            <a:off x="7473111" y="3315944"/>
            <a:ext cx="2056173" cy="163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901</Words>
  <Application>Microsoft Office PowerPoint</Application>
  <PresentationFormat>Presentación en pantalla (16:9)</PresentationFormat>
  <Paragraphs>201</Paragraphs>
  <Slides>52</Slides>
  <Notes>52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7" baseType="lpstr">
      <vt:lpstr>Nunito SemiBold</vt:lpstr>
      <vt:lpstr>Nunito Sans SemiBold</vt:lpstr>
      <vt:lpstr>Nunito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Javiera Aguirre</dc:creator>
  <cp:lastModifiedBy>Macarena Ovalle Larrain</cp:lastModifiedBy>
  <cp:revision>3</cp:revision>
  <dcterms:modified xsi:type="dcterms:W3CDTF">2025-09-11T19:50:04Z</dcterms:modified>
</cp:coreProperties>
</file>