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embeddedFontLst>
    <p:embeddedFont>
      <p:font typeface="Nunito" pitchFamily="2" charset="0"/>
      <p:regular r:id="rId9"/>
      <p:bold r:id="rId10"/>
      <p:italic r:id="rId11"/>
      <p:boldItalic r:id="rId12"/>
    </p:embeddedFont>
    <p:embeddedFont>
      <p:font typeface="Nunito SemiBold" pitchFamily="2" charset="0"/>
      <p:regular r:id="rId13"/>
      <p:bold r:id="rId14"/>
      <p:italic r:id="rId15"/>
      <p:boldItalic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32" userDrawn="1">
          <p15:clr>
            <a:srgbClr val="A4A3A4"/>
          </p15:clr>
        </p15:guide>
        <p15:guide id="2" pos="257" userDrawn="1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0" roundtripDataSignature="AMtx7mioNYkYSC0YK4uiknusPko6AoZ6x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E56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612A769-EE31-49A5-A40B-4F02C0A6D9CE}" v="66" dt="2025-01-27T20:06:25.098"/>
  </p1510:revLst>
</p1510:revInfo>
</file>

<file path=ppt/tableStyles.xml><?xml version="1.0" encoding="utf-8"?>
<a:tblStyleLst xmlns:a="http://schemas.openxmlformats.org/drawingml/2006/main" def="{EE34A7BF-D6C3-45A8-B358-5E50BE2E5640}">
  <a:tblStyle styleId="{EE34A7BF-D6C3-45A8-B358-5E50BE2E5640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876" y="108"/>
      </p:cViewPr>
      <p:guideLst>
        <p:guide orient="horz" pos="232"/>
        <p:guide pos="25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font" Target="fonts/font8.fntdata"/><Relationship Id="rId20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font" Target="fonts/font7.fntdata"/><Relationship Id="rId23" Type="http://schemas.openxmlformats.org/officeDocument/2006/relationships/theme" Target="theme/theme1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s-MX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13" name="Google Shape;213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14" name="Google Shape;214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MX"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22" name="Google Shape;22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59" name="Google Shape;2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96" name="Google Shape;29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33" name="Google Shape;333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Google Shape;366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67" name="Google Shape;36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oogle Shape;16;p6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69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69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Encabezado de sección">
  <p:cSld name="1_Encabezado de sección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Google Shape;57;p7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79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79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37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60" name="Google Shape;60;p79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Encabezado de sección">
  <p:cSld name="2_Encabezado de secció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8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80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80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37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65" name="Google Shape;65;p80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Encabezado de sección">
  <p:cSld name="3_Encabezado de sección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Google Shape;67;p8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68" name="Google Shape;68;p81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81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37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70" name="Google Shape;70;p81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>
  <p:cSld name="Dos objetos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Google Shape;72;p8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Google Shape;73;p8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8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82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76" name="Google Shape;76;p82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Dos objetos">
  <p:cSld name="1_Dos objetos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" name="Google Shape;78;p8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8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8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83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82" name="Google Shape;82;p83"/>
          <p:cNvCxnSpPr/>
          <p:nvPr/>
        </p:nvCxnSpPr>
        <p:spPr>
          <a:xfrm>
            <a:off x="-133004" y="141316"/>
            <a:ext cx="12452466" cy="0"/>
          </a:xfrm>
          <a:prstGeom prst="straightConnector1">
            <a:avLst/>
          </a:prstGeom>
          <a:noFill/>
          <a:ln w="28575" cap="flat" cmpd="sng">
            <a:solidFill>
              <a:srgbClr val="65B32E"/>
            </a:solidFill>
            <a:prstDash val="dash"/>
            <a:round/>
            <a:headEnd type="none" w="sm" len="sm"/>
            <a:tailEnd type="none" w="sm" len="sm"/>
          </a:ln>
        </p:spPr>
      </p:cxnSp>
      <p:pic>
        <p:nvPicPr>
          <p:cNvPr id="83" name="Google Shape;83;p83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Dos objetos">
  <p:cSld name="2_Dos objetos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" name="Google Shape;85;p8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8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8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8" name="Google Shape;88;p84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89" name="Google Shape;89;p84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Dos objetos">
  <p:cSld name="3_Dos objetos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Google Shape;91;p8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8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8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4" name="Google Shape;94;p8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95" name="Google Shape;95;p85"/>
          <p:cNvCxnSpPr/>
          <p:nvPr/>
        </p:nvCxnSpPr>
        <p:spPr>
          <a:xfrm>
            <a:off x="-133004" y="141316"/>
            <a:ext cx="12452466" cy="0"/>
          </a:xfrm>
          <a:prstGeom prst="straightConnector1">
            <a:avLst/>
          </a:prstGeom>
          <a:noFill/>
          <a:ln w="28575" cap="flat" cmpd="sng">
            <a:solidFill>
              <a:srgbClr val="EF7D00"/>
            </a:solidFill>
            <a:prstDash val="dash"/>
            <a:round/>
            <a:headEnd type="none" w="sm" len="sm"/>
            <a:tailEnd type="none" w="sm" len="sm"/>
          </a:ln>
        </p:spPr>
      </p:cxnSp>
      <p:pic>
        <p:nvPicPr>
          <p:cNvPr id="96" name="Google Shape;96;p85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>
  <p:cSld name="Comparación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" name="Google Shape;98;p8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8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8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01" name="Google Shape;101;p86"/>
          <p:cNvSpPr txBox="1">
            <a:spLocks noGrp="1"/>
          </p:cNvSpPr>
          <p:nvPr>
            <p:ph type="body" idx="2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pic>
        <p:nvPicPr>
          <p:cNvPr id="102" name="Google Shape;102;p86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  <p:sp>
        <p:nvSpPr>
          <p:cNvPr id="103" name="Google Shape;103;p86"/>
          <p:cNvSpPr txBox="1">
            <a:spLocks noGrp="1"/>
          </p:cNvSpPr>
          <p:nvPr>
            <p:ph type="body" idx="3"/>
          </p:nvPr>
        </p:nvSpPr>
        <p:spPr>
          <a:xfrm>
            <a:off x="839788" y="2505075"/>
            <a:ext cx="515778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4" name="Google Shape;104;p8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omparación">
  <p:cSld name="1_Comparación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" name="Google Shape;106;p8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8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8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09" name="Google Shape;109;p87"/>
          <p:cNvSpPr txBox="1">
            <a:spLocks noGrp="1"/>
          </p:cNvSpPr>
          <p:nvPr>
            <p:ph type="body" idx="2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pic>
        <p:nvPicPr>
          <p:cNvPr id="110" name="Google Shape;110;p87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87"/>
          <p:cNvSpPr txBox="1">
            <a:spLocks noGrp="1"/>
          </p:cNvSpPr>
          <p:nvPr>
            <p:ph type="body" idx="3"/>
          </p:nvPr>
        </p:nvSpPr>
        <p:spPr>
          <a:xfrm>
            <a:off x="839788" y="2505075"/>
            <a:ext cx="515778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2" name="Google Shape;112;p8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Comparación" type="twoTxTwoObj">
  <p:cSld name="TWO_OBJECTS_WITH_TEXT"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4" name="Google Shape;114;p8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p88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6" name="Google Shape;116;p8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17" name="Google Shape;117;p88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8" name="Google Shape;118;p88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19" name="Google Shape;119;p8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20" name="Google Shape;120;p88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oogle Shape;20;p7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Google Shape;21;p7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70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1543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23" name="Google Shape;23;p70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Comparación">
  <p:cSld name="3_Comparación"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" name="Google Shape;122;p8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23" name="Google Shape;123;p89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4" name="Google Shape;124;p89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25" name="Google Shape;125;p89"/>
          <p:cNvSpPr txBox="1">
            <a:spLocks noGrp="1"/>
          </p:cNvSpPr>
          <p:nvPr>
            <p:ph type="body" idx="2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pic>
        <p:nvPicPr>
          <p:cNvPr id="126" name="Google Shape;126;p89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  <p:sp>
        <p:nvSpPr>
          <p:cNvPr id="127" name="Google Shape;127;p89"/>
          <p:cNvSpPr txBox="1">
            <a:spLocks noGrp="1"/>
          </p:cNvSpPr>
          <p:nvPr>
            <p:ph type="body" idx="3"/>
          </p:nvPr>
        </p:nvSpPr>
        <p:spPr>
          <a:xfrm>
            <a:off x="839788" y="2505075"/>
            <a:ext cx="515778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8" name="Google Shape;128;p89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0" name="Google Shape;130;p9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1" name="Google Shape;131;p9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32" name="Google Shape;132;p90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Solo el título">
  <p:cSld name="1_Solo el título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4" name="Google Shape;134;p9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5" name="Google Shape;135;p9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36" name="Google Shape;136;p91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Solo el título">
  <p:cSld name="2_Solo el título"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8" name="Google Shape;138;p9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9" name="Google Shape;139;p9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40" name="Google Shape;140;p92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Solo el título">
  <p:cSld name="3_Solo el título"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2" name="Google Shape;142;p9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43" name="Google Shape;143;p9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44" name="Google Shape;144;p93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En blanco">
  <p:cSld name="1_En blanco"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6" name="Google Shape;146;p9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94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En blanco">
  <p:cSld name="3_En blanco"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9" name="Google Shape;149;p9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0" name="Google Shape;150;p96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2" name="Google Shape;152;p9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3" name="Google Shape;153;p97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4" name="Google Shape;154;p97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55" name="Google Shape;155;p97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56" name="Google Shape;156;p97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ontenido con título">
  <p:cSld name="1_Contenido con título"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8" name="Google Shape;158;p9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9" name="Google Shape;159;p98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0" name="Google Shape;160;p98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61" name="Google Shape;161;p98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62" name="Google Shape;162;p98"/>
          <p:cNvSpPr txBox="1"/>
          <p:nvPr/>
        </p:nvSpPr>
        <p:spPr>
          <a:xfrm>
            <a:off x="232756" y="6390700"/>
            <a:ext cx="1496291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Sumo Primero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Contenido con título">
  <p:cSld name="2_Contenido con título"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" name="Google Shape;164;p9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65" name="Google Shape;165;p9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6" name="Google Shape;166;p9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67" name="Google Shape;167;p9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68" name="Google Shape;168;p99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Diapositiva de título">
  <p:cSld name="1_Diapositiva de título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Google Shape;25;p7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Google Shape;26;p72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72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Contenido con título">
  <p:cSld name="3_Contenido con título"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0" name="Google Shape;170;p10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1" name="Google Shape;171;p10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2" name="Google Shape;172;p10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73" name="Google Shape;173;p10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74" name="Google Shape;174;p100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6" name="Google Shape;176;p10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7" name="Google Shape;177;p10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8" name="Google Shape;178;p10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79" name="Google Shape;179;p10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80" name="Google Shape;180;p101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Imagen con título">
  <p:cSld name="1_Imagen con título"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2" name="Google Shape;182;p10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83" name="Google Shape;183;p10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4" name="Google Shape;184;p102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85" name="Google Shape;185;p102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86" name="Google Shape;186;p102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Imagen con título">
  <p:cSld name="2_Imagen con título"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8" name="Google Shape;188;p10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89" name="Google Shape;189;p10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0" name="Google Shape;190;p103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91" name="Google Shape;191;p103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92" name="Google Shape;192;p103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Imagen con título">
  <p:cSld name="3_Imagen con título"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" name="Google Shape;194;p10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95" name="Google Shape;195;p10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6" name="Google Shape;196;p104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97" name="Google Shape;197;p104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98" name="Google Shape;198;p104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10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1" name="Google Shape;201;p105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2" name="Google Shape;202;p10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3" name="Google Shape;203;p10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4" name="Google Shape;204;p10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106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7" name="Google Shape;207;p106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8" name="Google Shape;208;p10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9" name="Google Shape;209;p10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0" name="Google Shape;210;p10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Diapositiva de título">
  <p:cSld name="2_Diapositiva de título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Google Shape;29;p7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0" name="Google Shape;30;p73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7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Diapositiva de título">
  <p:cSld name="3_Diapositiva de título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Google Shape;33;p7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4" name="Google Shape;34;p7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ítulo y objetos">
  <p:cSld name="1_Título y objetos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Google Shape;37;p7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8" name="Google Shape;38;p7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75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1543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0" name="Google Shape;40;p75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ítulo y objetos">
  <p:cSld name="2_Título y objetos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Google Shape;42;p7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3" name="Google Shape;43;p7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6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1543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5" name="Google Shape;45;p76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Título y objetos">
  <p:cSld name="3_Título y objetos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Google Shape;47;p7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8" name="Google Shape;48;p7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77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1543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0" name="Google Shape;50;p77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Google Shape;52;p7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3" name="Google Shape;53;p78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78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37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55" name="Google Shape;55;p78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6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6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6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6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  <p:sldLayoutId id="2147483680" r:id="rId32"/>
    <p:sldLayoutId id="2147483681" r:id="rId33"/>
    <p:sldLayoutId id="2147483682" r:id="rId34"/>
    <p:sldLayoutId id="2147483683" r:id="rId35"/>
    <p:sldLayoutId id="2147483684" r:id="rId36"/>
  </p:sldLayoutIdLst>
  <p:transition spd="slow">
    <p:fade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"/>
          <p:cNvSpPr txBox="1">
            <a:spLocks noGrp="1"/>
          </p:cNvSpPr>
          <p:nvPr>
            <p:ph type="subTitle" idx="1"/>
          </p:nvPr>
        </p:nvSpPr>
        <p:spPr>
          <a:xfrm>
            <a:off x="1524000" y="1684962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38EC4"/>
              </a:buClr>
              <a:buSzPts val="9600"/>
              <a:buNone/>
            </a:pPr>
            <a:r>
              <a:rPr lang="es-MX" sz="9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Sumo Primero</a:t>
            </a:r>
            <a:endParaRPr b="1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217" name="Google Shape;217;p1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  <p:sp>
        <p:nvSpPr>
          <p:cNvPr id="218" name="Google Shape;218;p1"/>
          <p:cNvSpPr txBox="1"/>
          <p:nvPr/>
        </p:nvSpPr>
        <p:spPr>
          <a:xfrm>
            <a:off x="1656080" y="3263988"/>
            <a:ext cx="9144000" cy="7849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F818A"/>
              </a:buClr>
              <a:buSzPts val="4000"/>
              <a:buFont typeface="Arial"/>
              <a:buNone/>
            </a:pPr>
            <a:r>
              <a:rPr lang="es-MX" sz="32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/>
                <a:ea typeface="Nunito SemiBold"/>
                <a:cs typeface="Nunito SemiBold"/>
                <a:sym typeface="Nunito SemiBold"/>
              </a:rPr>
              <a:t>Resolución de problemas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  <a:latin typeface="Nunito SemiBold"/>
              <a:ea typeface="Nunito SemiBold"/>
              <a:cs typeface="Nunito SemiBold"/>
              <a:sym typeface="Nunito SemiBold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F818A"/>
              </a:buClr>
              <a:buSzPts val="4000"/>
              <a:buFont typeface="Arial"/>
              <a:buNone/>
            </a:pPr>
            <a:r>
              <a:rPr lang="es-MX" sz="32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/>
                <a:ea typeface="Nunito SemiBold"/>
                <a:cs typeface="Nunito SemiBold"/>
                <a:sym typeface="Nunito SemiBold"/>
              </a:rPr>
              <a:t>Uso de diagramas y expresiones matemáticas</a:t>
            </a:r>
            <a:endParaRPr sz="32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SemiBold"/>
              <a:ea typeface="Nunito SemiBold"/>
              <a:cs typeface="Nunito SemiBold"/>
              <a:sym typeface="Nunito SemiBold"/>
            </a:endParaRPr>
          </a:p>
        </p:txBody>
      </p:sp>
      <p:sp>
        <p:nvSpPr>
          <p:cNvPr id="219" name="Google Shape;219;p1"/>
          <p:cNvSpPr txBox="1"/>
          <p:nvPr/>
        </p:nvSpPr>
        <p:spPr>
          <a:xfrm>
            <a:off x="1901262" y="5086920"/>
            <a:ext cx="7261788" cy="9424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EF818A"/>
              </a:buClr>
              <a:buSzPts val="1800"/>
              <a:buFont typeface="Arial"/>
              <a:buNone/>
            </a:pPr>
            <a:r>
              <a:rPr lang="es-MX" sz="20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5° Básico: Unidad 3  |  Capítulo 12: Operatoria combinada.</a:t>
            </a:r>
            <a:endParaRPr sz="20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EF818A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Sistematización problema 1b página 83. </a:t>
            </a:r>
            <a:endParaRPr sz="16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5"/>
          <p:cNvSpPr txBox="1"/>
          <p:nvPr/>
        </p:nvSpPr>
        <p:spPr>
          <a:xfrm>
            <a:off x="256763" y="264594"/>
            <a:ext cx="10899000" cy="179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080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s-MX" sz="2000" b="1" i="0" u="none" strike="noStrike" cap="none" dirty="0">
                <a:solidFill>
                  <a:srgbClr val="5E56A6"/>
                </a:solidFill>
                <a:latin typeface="Nunito"/>
                <a:ea typeface="Nunito"/>
                <a:cs typeface="Nunito"/>
                <a:sym typeface="Nunito"/>
              </a:rPr>
              <a:t>1. </a:t>
            </a:r>
            <a:r>
              <a:rPr lang="es-MX" sz="2000" i="0" u="none" strike="noStrike" cap="none" dirty="0">
                <a:solidFill>
                  <a:srgbClr val="5E56A6"/>
                </a:solidFill>
                <a:latin typeface="Nunito"/>
                <a:ea typeface="Nunito"/>
                <a:cs typeface="Nunito"/>
                <a:sym typeface="Nunito"/>
              </a:rPr>
              <a:t>   </a:t>
            </a:r>
            <a:r>
              <a:rPr lang="es-MX" sz="20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Resuelve con una sola expresión matemática.</a:t>
            </a:r>
            <a:endParaRPr sz="20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5080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000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1080000" marR="0" lvl="1" indent="-38417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C57A2"/>
              </a:buClr>
              <a:buSzPts val="2000"/>
              <a:buFont typeface="Nunito"/>
              <a:buAutoNum type="alphaLcParenR" startAt="2"/>
            </a:pPr>
            <a:r>
              <a:rPr lang="es-MX" sz="20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Si compras con un billete de $10 000, 3 cajas de jugo de naranja que cuestan </a:t>
            </a:r>
            <a:endParaRPr sz="20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  <a:p>
            <a:pPr marL="108000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0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$1 250 cada una y 3 paquetes de galletas que cuestan $1 150 cada uno, </a:t>
            </a:r>
          </a:p>
          <a:p>
            <a:pPr marL="108000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0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¿cuánto te deben dar de vuelto?</a:t>
            </a:r>
            <a:endParaRPr sz="20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25" name="Google Shape;225;p5"/>
          <p:cNvSpPr/>
          <p:nvPr/>
        </p:nvSpPr>
        <p:spPr>
          <a:xfrm rot="5400000">
            <a:off x="1683097" y="2275331"/>
            <a:ext cx="265500" cy="15138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bg1">
                <a:lumMod val="75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26" name="Google Shape;226;p5"/>
          <p:cNvGraphicFramePr/>
          <p:nvPr>
            <p:extLst>
              <p:ext uri="{D42A27DB-BD31-4B8C-83A1-F6EECF244321}">
                <p14:modId xmlns:p14="http://schemas.microsoft.com/office/powerpoint/2010/main" val="3331152122"/>
              </p:ext>
            </p:extLst>
          </p:nvPr>
        </p:nvGraphicFramePr>
        <p:xfrm>
          <a:off x="1058907" y="3132892"/>
          <a:ext cx="1513850" cy="461675"/>
        </p:xfrm>
        <a:graphic>
          <a:graphicData uri="http://schemas.openxmlformats.org/drawingml/2006/table">
            <a:tbl>
              <a:tblPr>
                <a:noFill/>
                <a:tableStyleId>{EE34A7BF-D6C3-45A8-B358-5E50BE2E5640}</a:tableStyleId>
              </a:tblPr>
              <a:tblGrid>
                <a:gridCol w="1513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16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 dirty="0"/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27" name="Google Shape;227;p5"/>
          <p:cNvSpPr txBox="1"/>
          <p:nvPr/>
        </p:nvSpPr>
        <p:spPr>
          <a:xfrm>
            <a:off x="1089816" y="2335764"/>
            <a:ext cx="14586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Jugo </a:t>
            </a:r>
            <a:endParaRPr sz="17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$1 250</a:t>
            </a:r>
            <a:endParaRPr sz="17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grpSp>
        <p:nvGrpSpPr>
          <p:cNvPr id="228" name="Google Shape;228;p5"/>
          <p:cNvGrpSpPr/>
          <p:nvPr/>
        </p:nvGrpSpPr>
        <p:grpSpPr>
          <a:xfrm>
            <a:off x="1058906" y="3526526"/>
            <a:ext cx="10099037" cy="1030795"/>
            <a:chOff x="1026160" y="3597646"/>
            <a:chExt cx="10099037" cy="1030795"/>
          </a:xfrm>
        </p:grpSpPr>
        <p:sp>
          <p:nvSpPr>
            <p:cNvPr id="229" name="Google Shape;229;p5"/>
            <p:cNvSpPr/>
            <p:nvPr/>
          </p:nvSpPr>
          <p:spPr>
            <a:xfrm rot="5400000" flipH="1">
              <a:off x="5756688" y="-1132882"/>
              <a:ext cx="637981" cy="10099037"/>
            </a:xfrm>
            <a:prstGeom prst="leftBracket">
              <a:avLst>
                <a:gd name="adj" fmla="val 438384"/>
              </a:avLst>
            </a:prstGeom>
            <a:noFill/>
            <a:ln w="9525" cap="flat" cmpd="sng">
              <a:solidFill>
                <a:schemeClr val="bg1">
                  <a:lumMod val="7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Arial"/>
              </a:endParaRPr>
            </a:p>
          </p:txBody>
        </p:sp>
        <p:grpSp>
          <p:nvGrpSpPr>
            <p:cNvPr id="230" name="Google Shape;230;p5"/>
            <p:cNvGrpSpPr/>
            <p:nvPr/>
          </p:nvGrpSpPr>
          <p:grpSpPr>
            <a:xfrm>
              <a:off x="4992778" y="4006495"/>
              <a:ext cx="1962300" cy="621946"/>
              <a:chOff x="5754923" y="3924695"/>
              <a:chExt cx="1962300" cy="621946"/>
            </a:xfrm>
          </p:grpSpPr>
          <p:sp>
            <p:nvSpPr>
              <p:cNvPr id="231" name="Google Shape;231;p5"/>
              <p:cNvSpPr/>
              <p:nvPr/>
            </p:nvSpPr>
            <p:spPr>
              <a:xfrm>
                <a:off x="5994400" y="3931128"/>
                <a:ext cx="1569130" cy="615513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sym typeface="Arial"/>
                </a:endParaRPr>
              </a:p>
            </p:txBody>
          </p:sp>
          <p:sp>
            <p:nvSpPr>
              <p:cNvPr id="232" name="Google Shape;232;p5"/>
              <p:cNvSpPr txBox="1"/>
              <p:nvPr/>
            </p:nvSpPr>
            <p:spPr>
              <a:xfrm>
                <a:off x="5754923" y="3924695"/>
                <a:ext cx="1962300" cy="615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600"/>
                  <a:buFont typeface="Arial"/>
                  <a:buNone/>
                </a:pPr>
                <a:r>
                  <a:rPr lang="es-MX" sz="1700" i="0" u="none" strike="noStrike" cap="none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Nunito Medium" pitchFamily="2" charset="0"/>
                    <a:ea typeface="Nunito"/>
                    <a:cs typeface="Nunito"/>
                    <a:sym typeface="Nunito"/>
                  </a:rPr>
                  <a:t> Billete a pagar </a:t>
                </a:r>
                <a:endParaRPr sz="17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endParaRPr>
              </a:p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rPr lang="es-MX" sz="1700" i="0" u="none" strike="noStrike" cap="none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Nunito Medium" pitchFamily="2" charset="0"/>
                    <a:ea typeface="Nunito"/>
                    <a:cs typeface="Nunito"/>
                    <a:sym typeface="Nunito"/>
                  </a:rPr>
                  <a:t>$ 10 000</a:t>
                </a:r>
                <a:endParaRPr sz="1700" b="1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endParaRPr>
              </a:p>
            </p:txBody>
          </p:sp>
        </p:grpSp>
      </p:grpSp>
      <p:sp>
        <p:nvSpPr>
          <p:cNvPr id="233" name="Google Shape;233;p5"/>
          <p:cNvSpPr txBox="1"/>
          <p:nvPr/>
        </p:nvSpPr>
        <p:spPr>
          <a:xfrm>
            <a:off x="4657034" y="5682123"/>
            <a:ext cx="55875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MX" sz="2000" i="0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Respuesta: </a:t>
            </a:r>
            <a:r>
              <a:rPr lang="es-MX" sz="20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El vuelto debe ser $2 800.</a:t>
            </a:r>
            <a:endParaRPr sz="20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34" name="Google Shape;234;p5"/>
          <p:cNvSpPr txBox="1"/>
          <p:nvPr/>
        </p:nvSpPr>
        <p:spPr>
          <a:xfrm>
            <a:off x="334297" y="4575225"/>
            <a:ext cx="31302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20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Expresión matemática 1:  </a:t>
            </a:r>
            <a:endParaRPr sz="20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35" name="Google Shape;235;p5"/>
          <p:cNvSpPr txBox="1"/>
          <p:nvPr/>
        </p:nvSpPr>
        <p:spPr>
          <a:xfrm>
            <a:off x="3201057" y="4575225"/>
            <a:ext cx="4466568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000" i="0" u="none" strike="noStrike" cap="none" dirty="0">
                <a:solidFill>
                  <a:srgbClr val="5E56A6"/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 10 000 – ( 3 ⦁ 1 250 + 3 ⦁ 1 150)  </a:t>
            </a:r>
            <a:endParaRPr sz="2000" dirty="0">
              <a:solidFill>
                <a:srgbClr val="5E56A6"/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graphicFrame>
        <p:nvGraphicFramePr>
          <p:cNvPr id="236" name="Google Shape;236;p5"/>
          <p:cNvGraphicFramePr/>
          <p:nvPr>
            <p:extLst>
              <p:ext uri="{D42A27DB-BD31-4B8C-83A1-F6EECF244321}">
                <p14:modId xmlns:p14="http://schemas.microsoft.com/office/powerpoint/2010/main" val="291111914"/>
              </p:ext>
            </p:extLst>
          </p:nvPr>
        </p:nvGraphicFramePr>
        <p:xfrm>
          <a:off x="5600427" y="3133713"/>
          <a:ext cx="1107450" cy="461675"/>
        </p:xfrm>
        <a:graphic>
          <a:graphicData uri="http://schemas.openxmlformats.org/drawingml/2006/table">
            <a:tbl>
              <a:tblPr>
                <a:noFill/>
                <a:tableStyleId>{EE34A7BF-D6C3-45A8-B358-5E50BE2E5640}</a:tableStyleId>
              </a:tblPr>
              <a:tblGrid>
                <a:gridCol w="1107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16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 dirty="0"/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E56A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37" name="Google Shape;237;p5"/>
          <p:cNvSpPr txBox="1"/>
          <p:nvPr/>
        </p:nvSpPr>
        <p:spPr>
          <a:xfrm>
            <a:off x="5533723" y="2312567"/>
            <a:ext cx="11757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Galletas </a:t>
            </a:r>
            <a:endParaRPr sz="17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$1 150</a:t>
            </a:r>
            <a:endParaRPr sz="17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38" name="Google Shape;238;p5"/>
          <p:cNvSpPr/>
          <p:nvPr/>
        </p:nvSpPr>
        <p:spPr>
          <a:xfrm rot="5400000">
            <a:off x="6019390" y="2477812"/>
            <a:ext cx="247500" cy="10854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bg1">
                <a:lumMod val="75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9" name="Google Shape;239;p5"/>
          <p:cNvSpPr/>
          <p:nvPr/>
        </p:nvSpPr>
        <p:spPr>
          <a:xfrm rot="5400000">
            <a:off x="3196937" y="2274382"/>
            <a:ext cx="265500" cy="15138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bg1">
                <a:lumMod val="75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40" name="Google Shape;240;p5"/>
          <p:cNvGraphicFramePr/>
          <p:nvPr>
            <p:extLst>
              <p:ext uri="{D42A27DB-BD31-4B8C-83A1-F6EECF244321}">
                <p14:modId xmlns:p14="http://schemas.microsoft.com/office/powerpoint/2010/main" val="4143516801"/>
              </p:ext>
            </p:extLst>
          </p:nvPr>
        </p:nvGraphicFramePr>
        <p:xfrm>
          <a:off x="2572747" y="3131943"/>
          <a:ext cx="1513850" cy="461675"/>
        </p:xfrm>
        <a:graphic>
          <a:graphicData uri="http://schemas.openxmlformats.org/drawingml/2006/table">
            <a:tbl>
              <a:tblPr>
                <a:noFill/>
                <a:tableStyleId>{EE34A7BF-D6C3-45A8-B358-5E50BE2E5640}</a:tableStyleId>
              </a:tblPr>
              <a:tblGrid>
                <a:gridCol w="1513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16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 dirty="0"/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41" name="Google Shape;241;p5"/>
          <p:cNvSpPr txBox="1"/>
          <p:nvPr/>
        </p:nvSpPr>
        <p:spPr>
          <a:xfrm>
            <a:off x="2626092" y="2327891"/>
            <a:ext cx="14586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Jugo</a:t>
            </a:r>
            <a:endParaRPr sz="17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 $1 250</a:t>
            </a:r>
            <a:endParaRPr sz="17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42" name="Google Shape;242;p5"/>
          <p:cNvSpPr/>
          <p:nvPr/>
        </p:nvSpPr>
        <p:spPr>
          <a:xfrm rot="5400000">
            <a:off x="4710777" y="2274382"/>
            <a:ext cx="265500" cy="15138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bg1">
                <a:lumMod val="75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43" name="Google Shape;243;p5"/>
          <p:cNvGraphicFramePr/>
          <p:nvPr>
            <p:extLst>
              <p:ext uri="{D42A27DB-BD31-4B8C-83A1-F6EECF244321}">
                <p14:modId xmlns:p14="http://schemas.microsoft.com/office/powerpoint/2010/main" val="4220641083"/>
              </p:ext>
            </p:extLst>
          </p:nvPr>
        </p:nvGraphicFramePr>
        <p:xfrm>
          <a:off x="4086587" y="3131943"/>
          <a:ext cx="1513850" cy="461675"/>
        </p:xfrm>
        <a:graphic>
          <a:graphicData uri="http://schemas.openxmlformats.org/drawingml/2006/table">
            <a:tbl>
              <a:tblPr>
                <a:noFill/>
                <a:tableStyleId>{EE34A7BF-D6C3-45A8-B358-5E50BE2E5640}</a:tableStyleId>
              </a:tblPr>
              <a:tblGrid>
                <a:gridCol w="1513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16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 dirty="0"/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44" name="Google Shape;244;p5"/>
          <p:cNvSpPr txBox="1"/>
          <p:nvPr/>
        </p:nvSpPr>
        <p:spPr>
          <a:xfrm>
            <a:off x="4098510" y="2327890"/>
            <a:ext cx="14586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Jugo </a:t>
            </a:r>
            <a:endParaRPr sz="17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$1 250</a:t>
            </a:r>
            <a:endParaRPr sz="17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graphicFrame>
        <p:nvGraphicFramePr>
          <p:cNvPr id="245" name="Google Shape;245;p5"/>
          <p:cNvGraphicFramePr/>
          <p:nvPr>
            <p:extLst>
              <p:ext uri="{D42A27DB-BD31-4B8C-83A1-F6EECF244321}">
                <p14:modId xmlns:p14="http://schemas.microsoft.com/office/powerpoint/2010/main" val="1660809066"/>
              </p:ext>
            </p:extLst>
          </p:nvPr>
        </p:nvGraphicFramePr>
        <p:xfrm>
          <a:off x="6696854" y="3131943"/>
          <a:ext cx="1107450" cy="461675"/>
        </p:xfrm>
        <a:graphic>
          <a:graphicData uri="http://schemas.openxmlformats.org/drawingml/2006/table">
            <a:tbl>
              <a:tblPr>
                <a:noFill/>
                <a:tableStyleId>{EE34A7BF-D6C3-45A8-B358-5E50BE2E5640}</a:tableStyleId>
              </a:tblPr>
              <a:tblGrid>
                <a:gridCol w="1107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16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 dirty="0"/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E56A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46" name="Google Shape;246;p5"/>
          <p:cNvSpPr txBox="1"/>
          <p:nvPr/>
        </p:nvSpPr>
        <p:spPr>
          <a:xfrm>
            <a:off x="6749452" y="2343884"/>
            <a:ext cx="1054200" cy="615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Galletas </a:t>
            </a:r>
            <a:endParaRPr sz="17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$1 150</a:t>
            </a:r>
            <a:endParaRPr sz="17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47" name="Google Shape;247;p5"/>
          <p:cNvSpPr/>
          <p:nvPr/>
        </p:nvSpPr>
        <p:spPr>
          <a:xfrm rot="5400000">
            <a:off x="7136990" y="2487972"/>
            <a:ext cx="247500" cy="10854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bg1">
                <a:lumMod val="75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48" name="Google Shape;248;p5"/>
          <p:cNvGraphicFramePr/>
          <p:nvPr>
            <p:extLst>
              <p:ext uri="{D42A27DB-BD31-4B8C-83A1-F6EECF244321}">
                <p14:modId xmlns:p14="http://schemas.microsoft.com/office/powerpoint/2010/main" val="654594068"/>
              </p:ext>
            </p:extLst>
          </p:nvPr>
        </p:nvGraphicFramePr>
        <p:xfrm>
          <a:off x="7793281" y="3131943"/>
          <a:ext cx="1107450" cy="461675"/>
        </p:xfrm>
        <a:graphic>
          <a:graphicData uri="http://schemas.openxmlformats.org/drawingml/2006/table">
            <a:tbl>
              <a:tblPr>
                <a:noFill/>
                <a:tableStyleId>{EE34A7BF-D6C3-45A8-B358-5E50BE2E5640}</a:tableStyleId>
              </a:tblPr>
              <a:tblGrid>
                <a:gridCol w="1107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16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 dirty="0"/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E56A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49" name="Google Shape;249;p5"/>
          <p:cNvSpPr/>
          <p:nvPr/>
        </p:nvSpPr>
        <p:spPr>
          <a:xfrm rot="5400000">
            <a:off x="8203790" y="2487972"/>
            <a:ext cx="247500" cy="10854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bg1">
                <a:lumMod val="75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0" name="Google Shape;250;p5"/>
          <p:cNvSpPr txBox="1"/>
          <p:nvPr/>
        </p:nvSpPr>
        <p:spPr>
          <a:xfrm>
            <a:off x="7846436" y="2332866"/>
            <a:ext cx="1054200" cy="615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Galletas </a:t>
            </a:r>
            <a:endParaRPr sz="17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$1 150</a:t>
            </a:r>
            <a:endParaRPr sz="17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graphicFrame>
        <p:nvGraphicFramePr>
          <p:cNvPr id="251" name="Google Shape;251;p5"/>
          <p:cNvGraphicFramePr/>
          <p:nvPr>
            <p:extLst>
              <p:ext uri="{D42A27DB-BD31-4B8C-83A1-F6EECF244321}">
                <p14:modId xmlns:p14="http://schemas.microsoft.com/office/powerpoint/2010/main" val="2747545898"/>
              </p:ext>
            </p:extLst>
          </p:nvPr>
        </p:nvGraphicFramePr>
        <p:xfrm>
          <a:off x="8876513" y="3134613"/>
          <a:ext cx="2279250" cy="460800"/>
        </p:xfrm>
        <a:graphic>
          <a:graphicData uri="http://schemas.openxmlformats.org/drawingml/2006/table">
            <a:tbl>
              <a:tblPr>
                <a:noFill/>
                <a:tableStyleId>{EE34A7BF-D6C3-45A8-B358-5E50BE2E5640}</a:tableStyleId>
              </a:tblPr>
              <a:tblGrid>
                <a:gridCol w="2279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08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 dirty="0"/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52" name="Google Shape;252;p5"/>
          <p:cNvSpPr txBox="1"/>
          <p:nvPr/>
        </p:nvSpPr>
        <p:spPr>
          <a:xfrm>
            <a:off x="9089019" y="2499714"/>
            <a:ext cx="1833000" cy="3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Vuelto ?</a:t>
            </a:r>
            <a:endParaRPr sz="17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53" name="Google Shape;253;p5"/>
          <p:cNvSpPr/>
          <p:nvPr/>
        </p:nvSpPr>
        <p:spPr>
          <a:xfrm rot="5400000">
            <a:off x="9856260" y="1906388"/>
            <a:ext cx="298500" cy="227925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bg1">
                <a:lumMod val="75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4" name="Google Shape;254;p5"/>
          <p:cNvSpPr txBox="1"/>
          <p:nvPr/>
        </p:nvSpPr>
        <p:spPr>
          <a:xfrm>
            <a:off x="3201049" y="4947624"/>
            <a:ext cx="40512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000" i="0" u="none" strike="noStrike" cap="none" dirty="0">
                <a:solidFill>
                  <a:srgbClr val="5E56A6"/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 10 000 – ( 3 750 + 3 450 )   </a:t>
            </a:r>
            <a:endParaRPr sz="2000" dirty="0">
              <a:solidFill>
                <a:srgbClr val="5E56A6"/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55" name="Google Shape;255;p5"/>
          <p:cNvSpPr txBox="1"/>
          <p:nvPr/>
        </p:nvSpPr>
        <p:spPr>
          <a:xfrm>
            <a:off x="3190999" y="5320023"/>
            <a:ext cx="25572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000" i="0" u="none" strike="noStrike" cap="none">
                <a:solidFill>
                  <a:srgbClr val="5E56A6"/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 10 000 – ( 7 200 )   </a:t>
            </a:r>
            <a:endParaRPr sz="2000">
              <a:solidFill>
                <a:srgbClr val="5E56A6"/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56" name="Google Shape;256;p5"/>
          <p:cNvSpPr txBox="1"/>
          <p:nvPr/>
        </p:nvSpPr>
        <p:spPr>
          <a:xfrm>
            <a:off x="3780279" y="5692422"/>
            <a:ext cx="10374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000" i="0" u="none" strike="noStrike" cap="none">
                <a:solidFill>
                  <a:srgbClr val="5E56A6"/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 2 800   </a:t>
            </a:r>
            <a:endParaRPr sz="2000">
              <a:solidFill>
                <a:srgbClr val="5E56A6"/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2"/>
          <p:cNvSpPr txBox="1"/>
          <p:nvPr/>
        </p:nvSpPr>
        <p:spPr>
          <a:xfrm>
            <a:off x="329361" y="3059453"/>
            <a:ext cx="30375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20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Expresión matemática 2:  </a:t>
            </a:r>
            <a:endParaRPr sz="20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62" name="Google Shape;262;p2"/>
          <p:cNvSpPr txBox="1"/>
          <p:nvPr/>
        </p:nvSpPr>
        <p:spPr>
          <a:xfrm>
            <a:off x="3327152" y="3089675"/>
            <a:ext cx="39453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000" i="0" u="none" strike="noStrike" cap="none" dirty="0">
                <a:solidFill>
                  <a:srgbClr val="5E56A6"/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 10 000  –  3 ⦁ 1 250 –  3 ⦁ 1 150 </a:t>
            </a:r>
            <a:endParaRPr sz="2000" dirty="0">
              <a:solidFill>
                <a:srgbClr val="5E56A6"/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63" name="Google Shape;263;p2"/>
          <p:cNvSpPr txBox="1"/>
          <p:nvPr/>
        </p:nvSpPr>
        <p:spPr>
          <a:xfrm>
            <a:off x="3327151" y="3469596"/>
            <a:ext cx="3805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000" i="0" u="none" strike="noStrike" cap="none">
                <a:solidFill>
                  <a:srgbClr val="5E56A6"/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 10 000  –    3 750   –  3 450    </a:t>
            </a:r>
            <a:endParaRPr sz="2000">
              <a:solidFill>
                <a:srgbClr val="5E56A6"/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64" name="Google Shape;264;p2"/>
          <p:cNvSpPr txBox="1"/>
          <p:nvPr/>
        </p:nvSpPr>
        <p:spPr>
          <a:xfrm>
            <a:off x="3317094" y="3849517"/>
            <a:ext cx="32319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000" i="0" u="none" strike="noStrike" cap="none">
                <a:solidFill>
                  <a:srgbClr val="5E56A6"/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            6 250     –  3 450   </a:t>
            </a:r>
            <a:endParaRPr sz="2000">
              <a:solidFill>
                <a:srgbClr val="5E56A6"/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65" name="Google Shape;265;p2"/>
          <p:cNvSpPr txBox="1"/>
          <p:nvPr/>
        </p:nvSpPr>
        <p:spPr>
          <a:xfrm>
            <a:off x="4781075" y="4229438"/>
            <a:ext cx="10374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000" i="0" u="none" strike="noStrike" cap="none">
                <a:solidFill>
                  <a:srgbClr val="5E56A6"/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 2 800   </a:t>
            </a:r>
            <a:endParaRPr sz="2000">
              <a:solidFill>
                <a:srgbClr val="5E56A6"/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67" name="Google Shape;267;p2"/>
          <p:cNvSpPr/>
          <p:nvPr/>
        </p:nvSpPr>
        <p:spPr>
          <a:xfrm>
            <a:off x="7436770" y="3008271"/>
            <a:ext cx="4177275" cy="1264800"/>
          </a:xfrm>
          <a:prstGeom prst="wedgeRoundRectCallout">
            <a:avLst>
              <a:gd name="adj1" fmla="val -11178"/>
              <a:gd name="adj2" fmla="val 81804"/>
              <a:gd name="adj3" fmla="val 16667"/>
            </a:avLst>
          </a:prstGeom>
          <a:solidFill>
            <a:srgbClr val="FFFFFF"/>
          </a:solidFill>
          <a:ln w="12700" cap="flat" cmpd="sng">
            <a:solidFill>
              <a:srgbClr val="5C57A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18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Podemos pagar por los jugos y luego por las galletas.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18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Así, obtenemos el mismo vuelto. </a:t>
            </a:r>
            <a:endParaRPr sz="18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" name="Google Shape;225;p5">
            <a:extLst>
              <a:ext uri="{FF2B5EF4-FFF2-40B4-BE49-F238E27FC236}">
                <a16:creationId xmlns:a16="http://schemas.microsoft.com/office/drawing/2014/main" id="{82B2A30D-E401-D367-7E86-3B43A22DBC3F}"/>
              </a:ext>
            </a:extLst>
          </p:cNvPr>
          <p:cNvSpPr/>
          <p:nvPr/>
        </p:nvSpPr>
        <p:spPr>
          <a:xfrm rot="5400000">
            <a:off x="1644799" y="315740"/>
            <a:ext cx="265500" cy="15138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bg1">
                <a:lumMod val="75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3" name="Google Shape;226;p5">
            <a:extLst>
              <a:ext uri="{FF2B5EF4-FFF2-40B4-BE49-F238E27FC236}">
                <a16:creationId xmlns:a16="http://schemas.microsoft.com/office/drawing/2014/main" id="{839F0420-9865-8805-3066-1DCCAD2C2AC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91848074"/>
              </p:ext>
            </p:extLst>
          </p:nvPr>
        </p:nvGraphicFramePr>
        <p:xfrm>
          <a:off x="1020609" y="1173301"/>
          <a:ext cx="1513850" cy="461675"/>
        </p:xfrm>
        <a:graphic>
          <a:graphicData uri="http://schemas.openxmlformats.org/drawingml/2006/table">
            <a:tbl>
              <a:tblPr>
                <a:noFill/>
                <a:tableStyleId>{EE34A7BF-D6C3-45A8-B358-5E50BE2E5640}</a:tableStyleId>
              </a:tblPr>
              <a:tblGrid>
                <a:gridCol w="1513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16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 dirty="0"/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Google Shape;227;p5">
            <a:extLst>
              <a:ext uri="{FF2B5EF4-FFF2-40B4-BE49-F238E27FC236}">
                <a16:creationId xmlns:a16="http://schemas.microsoft.com/office/drawing/2014/main" id="{F5DE5EFA-3177-C371-3FA1-BBDC485530F4}"/>
              </a:ext>
            </a:extLst>
          </p:cNvPr>
          <p:cNvSpPr txBox="1"/>
          <p:nvPr/>
        </p:nvSpPr>
        <p:spPr>
          <a:xfrm>
            <a:off x="1051518" y="376173"/>
            <a:ext cx="14586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Jugo </a:t>
            </a:r>
            <a:endParaRPr sz="17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$1 250</a:t>
            </a:r>
            <a:endParaRPr sz="17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grpSp>
        <p:nvGrpSpPr>
          <p:cNvPr id="5" name="Google Shape;228;p5">
            <a:extLst>
              <a:ext uri="{FF2B5EF4-FFF2-40B4-BE49-F238E27FC236}">
                <a16:creationId xmlns:a16="http://schemas.microsoft.com/office/drawing/2014/main" id="{7A721B25-AB52-B581-EE7E-F3F128193DDE}"/>
              </a:ext>
            </a:extLst>
          </p:cNvPr>
          <p:cNvGrpSpPr/>
          <p:nvPr/>
        </p:nvGrpSpPr>
        <p:grpSpPr>
          <a:xfrm>
            <a:off x="1020608" y="1566935"/>
            <a:ext cx="10099037" cy="1030795"/>
            <a:chOff x="1026160" y="3597646"/>
            <a:chExt cx="10099037" cy="1030795"/>
          </a:xfrm>
        </p:grpSpPr>
        <p:sp>
          <p:nvSpPr>
            <p:cNvPr id="6" name="Google Shape;229;p5">
              <a:extLst>
                <a:ext uri="{FF2B5EF4-FFF2-40B4-BE49-F238E27FC236}">
                  <a16:creationId xmlns:a16="http://schemas.microsoft.com/office/drawing/2014/main" id="{9EF37314-99A8-FB4D-B75E-8421C5284BD5}"/>
                </a:ext>
              </a:extLst>
            </p:cNvPr>
            <p:cNvSpPr/>
            <p:nvPr/>
          </p:nvSpPr>
          <p:spPr>
            <a:xfrm rot="5400000" flipH="1">
              <a:off x="5756688" y="-1132882"/>
              <a:ext cx="637981" cy="10099037"/>
            </a:xfrm>
            <a:prstGeom prst="leftBracket">
              <a:avLst>
                <a:gd name="adj" fmla="val 438384"/>
              </a:avLst>
            </a:prstGeom>
            <a:noFill/>
            <a:ln w="9525" cap="flat" cmpd="sng">
              <a:solidFill>
                <a:schemeClr val="bg1">
                  <a:lumMod val="7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Arial"/>
              </a:endParaRPr>
            </a:p>
          </p:txBody>
        </p:sp>
        <p:grpSp>
          <p:nvGrpSpPr>
            <p:cNvPr id="7" name="Google Shape;230;p5">
              <a:extLst>
                <a:ext uri="{FF2B5EF4-FFF2-40B4-BE49-F238E27FC236}">
                  <a16:creationId xmlns:a16="http://schemas.microsoft.com/office/drawing/2014/main" id="{1A951B95-224F-3B1F-670C-A821A74249BF}"/>
                </a:ext>
              </a:extLst>
            </p:cNvPr>
            <p:cNvGrpSpPr/>
            <p:nvPr/>
          </p:nvGrpSpPr>
          <p:grpSpPr>
            <a:xfrm>
              <a:off x="4992778" y="4006495"/>
              <a:ext cx="1962300" cy="621946"/>
              <a:chOff x="5754923" y="3924695"/>
              <a:chExt cx="1962300" cy="621946"/>
            </a:xfrm>
          </p:grpSpPr>
          <p:sp>
            <p:nvSpPr>
              <p:cNvPr id="8" name="Google Shape;231;p5">
                <a:extLst>
                  <a:ext uri="{FF2B5EF4-FFF2-40B4-BE49-F238E27FC236}">
                    <a16:creationId xmlns:a16="http://schemas.microsoft.com/office/drawing/2014/main" id="{A08FFDE2-74E0-CB7A-31C6-304672583F06}"/>
                  </a:ext>
                </a:extLst>
              </p:cNvPr>
              <p:cNvSpPr/>
              <p:nvPr/>
            </p:nvSpPr>
            <p:spPr>
              <a:xfrm>
                <a:off x="5994400" y="3931128"/>
                <a:ext cx="1569130" cy="615513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sym typeface="Arial"/>
                </a:endParaRPr>
              </a:p>
            </p:txBody>
          </p:sp>
          <p:sp>
            <p:nvSpPr>
              <p:cNvPr id="9" name="Google Shape;232;p5">
                <a:extLst>
                  <a:ext uri="{FF2B5EF4-FFF2-40B4-BE49-F238E27FC236}">
                    <a16:creationId xmlns:a16="http://schemas.microsoft.com/office/drawing/2014/main" id="{CEA61BC1-A118-4EA1-66DB-5232DF846028}"/>
                  </a:ext>
                </a:extLst>
              </p:cNvPr>
              <p:cNvSpPr txBox="1"/>
              <p:nvPr/>
            </p:nvSpPr>
            <p:spPr>
              <a:xfrm>
                <a:off x="5754923" y="3924695"/>
                <a:ext cx="1962300" cy="615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600"/>
                  <a:buFont typeface="Arial"/>
                  <a:buNone/>
                </a:pPr>
                <a:r>
                  <a:rPr lang="es-MX" sz="1700" i="0" u="none" strike="noStrike" cap="none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Nunito Medium" pitchFamily="2" charset="0"/>
                    <a:ea typeface="Nunito"/>
                    <a:cs typeface="Nunito"/>
                    <a:sym typeface="Nunito"/>
                  </a:rPr>
                  <a:t> Billete a pagar </a:t>
                </a:r>
                <a:endParaRPr sz="17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endParaRPr>
              </a:p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rPr lang="es-MX" sz="1700" i="0" u="none" strike="noStrike" cap="none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Nunito Medium" pitchFamily="2" charset="0"/>
                    <a:ea typeface="Nunito"/>
                    <a:cs typeface="Nunito"/>
                    <a:sym typeface="Nunito"/>
                  </a:rPr>
                  <a:t>$ 10 000</a:t>
                </a:r>
                <a:endParaRPr sz="1700" b="1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endParaRPr>
              </a:p>
            </p:txBody>
          </p:sp>
        </p:grpSp>
      </p:grpSp>
      <p:graphicFrame>
        <p:nvGraphicFramePr>
          <p:cNvPr id="10" name="Google Shape;236;p5">
            <a:extLst>
              <a:ext uri="{FF2B5EF4-FFF2-40B4-BE49-F238E27FC236}">
                <a16:creationId xmlns:a16="http://schemas.microsoft.com/office/drawing/2014/main" id="{DAB1BFF5-132F-67A9-4046-A55E0B8B094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57720987"/>
              </p:ext>
            </p:extLst>
          </p:nvPr>
        </p:nvGraphicFramePr>
        <p:xfrm>
          <a:off x="5562129" y="1174122"/>
          <a:ext cx="1107450" cy="461675"/>
        </p:xfrm>
        <a:graphic>
          <a:graphicData uri="http://schemas.openxmlformats.org/drawingml/2006/table">
            <a:tbl>
              <a:tblPr>
                <a:noFill/>
                <a:tableStyleId>{EE34A7BF-D6C3-45A8-B358-5E50BE2E5640}</a:tableStyleId>
              </a:tblPr>
              <a:tblGrid>
                <a:gridCol w="1107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16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 dirty="0"/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E56A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" name="Google Shape;237;p5">
            <a:extLst>
              <a:ext uri="{FF2B5EF4-FFF2-40B4-BE49-F238E27FC236}">
                <a16:creationId xmlns:a16="http://schemas.microsoft.com/office/drawing/2014/main" id="{AEE99FD7-B97A-2487-AA93-DCE475C7A7B7}"/>
              </a:ext>
            </a:extLst>
          </p:cNvPr>
          <p:cNvSpPr txBox="1"/>
          <p:nvPr/>
        </p:nvSpPr>
        <p:spPr>
          <a:xfrm>
            <a:off x="5495425" y="352976"/>
            <a:ext cx="11757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Galletas </a:t>
            </a:r>
            <a:endParaRPr sz="17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$1 150</a:t>
            </a:r>
            <a:endParaRPr sz="17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12" name="Google Shape;238;p5">
            <a:extLst>
              <a:ext uri="{FF2B5EF4-FFF2-40B4-BE49-F238E27FC236}">
                <a16:creationId xmlns:a16="http://schemas.microsoft.com/office/drawing/2014/main" id="{324D7D68-FF32-34D5-4298-AC3144C5B042}"/>
              </a:ext>
            </a:extLst>
          </p:cNvPr>
          <p:cNvSpPr/>
          <p:nvPr/>
        </p:nvSpPr>
        <p:spPr>
          <a:xfrm rot="5400000">
            <a:off x="5981092" y="518221"/>
            <a:ext cx="247500" cy="10854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bg1">
                <a:lumMod val="75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239;p5">
            <a:extLst>
              <a:ext uri="{FF2B5EF4-FFF2-40B4-BE49-F238E27FC236}">
                <a16:creationId xmlns:a16="http://schemas.microsoft.com/office/drawing/2014/main" id="{C0376824-A0FD-758F-B354-A9D24BBB26FE}"/>
              </a:ext>
            </a:extLst>
          </p:cNvPr>
          <p:cNvSpPr/>
          <p:nvPr/>
        </p:nvSpPr>
        <p:spPr>
          <a:xfrm rot="5400000">
            <a:off x="3158639" y="314791"/>
            <a:ext cx="265500" cy="15138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bg1">
                <a:lumMod val="75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4" name="Google Shape;240;p5">
            <a:extLst>
              <a:ext uri="{FF2B5EF4-FFF2-40B4-BE49-F238E27FC236}">
                <a16:creationId xmlns:a16="http://schemas.microsoft.com/office/drawing/2014/main" id="{4293E9DC-6D61-B958-B686-3509E127115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36661303"/>
              </p:ext>
            </p:extLst>
          </p:nvPr>
        </p:nvGraphicFramePr>
        <p:xfrm>
          <a:off x="2534449" y="1172352"/>
          <a:ext cx="1513850" cy="461675"/>
        </p:xfrm>
        <a:graphic>
          <a:graphicData uri="http://schemas.openxmlformats.org/drawingml/2006/table">
            <a:tbl>
              <a:tblPr>
                <a:noFill/>
                <a:tableStyleId>{EE34A7BF-D6C3-45A8-B358-5E50BE2E5640}</a:tableStyleId>
              </a:tblPr>
              <a:tblGrid>
                <a:gridCol w="1513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16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 dirty="0"/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5" name="Google Shape;241;p5">
            <a:extLst>
              <a:ext uri="{FF2B5EF4-FFF2-40B4-BE49-F238E27FC236}">
                <a16:creationId xmlns:a16="http://schemas.microsoft.com/office/drawing/2014/main" id="{7E98ED58-0ABF-8AA6-7374-8292E5DF7058}"/>
              </a:ext>
            </a:extLst>
          </p:cNvPr>
          <p:cNvSpPr txBox="1"/>
          <p:nvPr/>
        </p:nvSpPr>
        <p:spPr>
          <a:xfrm>
            <a:off x="2587794" y="368300"/>
            <a:ext cx="14586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Jugo</a:t>
            </a:r>
            <a:endParaRPr sz="17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 $1 250</a:t>
            </a:r>
            <a:endParaRPr sz="17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16" name="Google Shape;242;p5">
            <a:extLst>
              <a:ext uri="{FF2B5EF4-FFF2-40B4-BE49-F238E27FC236}">
                <a16:creationId xmlns:a16="http://schemas.microsoft.com/office/drawing/2014/main" id="{599B7100-1838-63E8-85B2-EB18CFF80C93}"/>
              </a:ext>
            </a:extLst>
          </p:cNvPr>
          <p:cNvSpPr/>
          <p:nvPr/>
        </p:nvSpPr>
        <p:spPr>
          <a:xfrm rot="5400000">
            <a:off x="4672479" y="314791"/>
            <a:ext cx="265500" cy="15138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bg1">
                <a:lumMod val="75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7" name="Google Shape;243;p5">
            <a:extLst>
              <a:ext uri="{FF2B5EF4-FFF2-40B4-BE49-F238E27FC236}">
                <a16:creationId xmlns:a16="http://schemas.microsoft.com/office/drawing/2014/main" id="{071C3CA4-1EAE-3229-0406-8A82C525BFF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025542"/>
              </p:ext>
            </p:extLst>
          </p:nvPr>
        </p:nvGraphicFramePr>
        <p:xfrm>
          <a:off x="4048289" y="1172352"/>
          <a:ext cx="1513850" cy="461675"/>
        </p:xfrm>
        <a:graphic>
          <a:graphicData uri="http://schemas.openxmlformats.org/drawingml/2006/table">
            <a:tbl>
              <a:tblPr>
                <a:noFill/>
                <a:tableStyleId>{EE34A7BF-D6C3-45A8-B358-5E50BE2E5640}</a:tableStyleId>
              </a:tblPr>
              <a:tblGrid>
                <a:gridCol w="1513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16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 dirty="0"/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8" name="Google Shape;244;p5">
            <a:extLst>
              <a:ext uri="{FF2B5EF4-FFF2-40B4-BE49-F238E27FC236}">
                <a16:creationId xmlns:a16="http://schemas.microsoft.com/office/drawing/2014/main" id="{A1910301-1755-4BF7-8AE4-0623D60DC47F}"/>
              </a:ext>
            </a:extLst>
          </p:cNvPr>
          <p:cNvSpPr txBox="1"/>
          <p:nvPr/>
        </p:nvSpPr>
        <p:spPr>
          <a:xfrm>
            <a:off x="4060212" y="368299"/>
            <a:ext cx="14586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Jugo </a:t>
            </a:r>
            <a:endParaRPr sz="17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$1 250</a:t>
            </a:r>
            <a:endParaRPr sz="17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graphicFrame>
        <p:nvGraphicFramePr>
          <p:cNvPr id="19" name="Google Shape;245;p5">
            <a:extLst>
              <a:ext uri="{FF2B5EF4-FFF2-40B4-BE49-F238E27FC236}">
                <a16:creationId xmlns:a16="http://schemas.microsoft.com/office/drawing/2014/main" id="{5960247A-232B-454B-C6F0-C7F77FD1A6D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17728636"/>
              </p:ext>
            </p:extLst>
          </p:nvPr>
        </p:nvGraphicFramePr>
        <p:xfrm>
          <a:off x="6658556" y="1172352"/>
          <a:ext cx="1107450" cy="461675"/>
        </p:xfrm>
        <a:graphic>
          <a:graphicData uri="http://schemas.openxmlformats.org/drawingml/2006/table">
            <a:tbl>
              <a:tblPr>
                <a:noFill/>
                <a:tableStyleId>{EE34A7BF-D6C3-45A8-B358-5E50BE2E5640}</a:tableStyleId>
              </a:tblPr>
              <a:tblGrid>
                <a:gridCol w="1107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16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 dirty="0"/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E56A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0" name="Google Shape;246;p5">
            <a:extLst>
              <a:ext uri="{FF2B5EF4-FFF2-40B4-BE49-F238E27FC236}">
                <a16:creationId xmlns:a16="http://schemas.microsoft.com/office/drawing/2014/main" id="{05B907A3-93D3-63CE-01C1-4CD787F75E8E}"/>
              </a:ext>
            </a:extLst>
          </p:cNvPr>
          <p:cNvSpPr txBox="1"/>
          <p:nvPr/>
        </p:nvSpPr>
        <p:spPr>
          <a:xfrm>
            <a:off x="6711154" y="384293"/>
            <a:ext cx="1054200" cy="615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Galletas </a:t>
            </a:r>
            <a:endParaRPr sz="17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$1 150</a:t>
            </a:r>
            <a:endParaRPr sz="17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1" name="Google Shape;247;p5">
            <a:extLst>
              <a:ext uri="{FF2B5EF4-FFF2-40B4-BE49-F238E27FC236}">
                <a16:creationId xmlns:a16="http://schemas.microsoft.com/office/drawing/2014/main" id="{460C48CF-39D4-2316-76B6-D9FB00ED1622}"/>
              </a:ext>
            </a:extLst>
          </p:cNvPr>
          <p:cNvSpPr/>
          <p:nvPr/>
        </p:nvSpPr>
        <p:spPr>
          <a:xfrm rot="5400000">
            <a:off x="7098692" y="528381"/>
            <a:ext cx="247500" cy="10854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bg1">
                <a:lumMod val="75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2" name="Google Shape;248;p5">
            <a:extLst>
              <a:ext uri="{FF2B5EF4-FFF2-40B4-BE49-F238E27FC236}">
                <a16:creationId xmlns:a16="http://schemas.microsoft.com/office/drawing/2014/main" id="{0E9A6049-11EB-FD1C-68D2-1385E012268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53293435"/>
              </p:ext>
            </p:extLst>
          </p:nvPr>
        </p:nvGraphicFramePr>
        <p:xfrm>
          <a:off x="7754983" y="1172352"/>
          <a:ext cx="1107450" cy="461675"/>
        </p:xfrm>
        <a:graphic>
          <a:graphicData uri="http://schemas.openxmlformats.org/drawingml/2006/table">
            <a:tbl>
              <a:tblPr>
                <a:noFill/>
                <a:tableStyleId>{EE34A7BF-D6C3-45A8-B358-5E50BE2E5640}</a:tableStyleId>
              </a:tblPr>
              <a:tblGrid>
                <a:gridCol w="1107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16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 dirty="0"/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E56A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3" name="Google Shape;249;p5">
            <a:extLst>
              <a:ext uri="{FF2B5EF4-FFF2-40B4-BE49-F238E27FC236}">
                <a16:creationId xmlns:a16="http://schemas.microsoft.com/office/drawing/2014/main" id="{95BB60EA-5322-B727-EC27-E114BC1B41F4}"/>
              </a:ext>
            </a:extLst>
          </p:cNvPr>
          <p:cNvSpPr/>
          <p:nvPr/>
        </p:nvSpPr>
        <p:spPr>
          <a:xfrm rot="5400000">
            <a:off x="8165492" y="528381"/>
            <a:ext cx="247500" cy="10854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bg1">
                <a:lumMod val="75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250;p5">
            <a:extLst>
              <a:ext uri="{FF2B5EF4-FFF2-40B4-BE49-F238E27FC236}">
                <a16:creationId xmlns:a16="http://schemas.microsoft.com/office/drawing/2014/main" id="{51EEA9EB-267C-2F81-826C-FAED42EC72CB}"/>
              </a:ext>
            </a:extLst>
          </p:cNvPr>
          <p:cNvSpPr txBox="1"/>
          <p:nvPr/>
        </p:nvSpPr>
        <p:spPr>
          <a:xfrm>
            <a:off x="7808138" y="373275"/>
            <a:ext cx="1054200" cy="615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Galletas </a:t>
            </a:r>
            <a:endParaRPr sz="17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$1 150</a:t>
            </a:r>
            <a:endParaRPr sz="17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graphicFrame>
        <p:nvGraphicFramePr>
          <p:cNvPr id="25" name="Google Shape;251;p5">
            <a:extLst>
              <a:ext uri="{FF2B5EF4-FFF2-40B4-BE49-F238E27FC236}">
                <a16:creationId xmlns:a16="http://schemas.microsoft.com/office/drawing/2014/main" id="{A6CF04A6-227C-B552-24D2-89CCC09F753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93350836"/>
              </p:ext>
            </p:extLst>
          </p:nvPr>
        </p:nvGraphicFramePr>
        <p:xfrm>
          <a:off x="8838215" y="1175022"/>
          <a:ext cx="2279250" cy="460800"/>
        </p:xfrm>
        <a:graphic>
          <a:graphicData uri="http://schemas.openxmlformats.org/drawingml/2006/table">
            <a:tbl>
              <a:tblPr>
                <a:noFill/>
                <a:tableStyleId>{EE34A7BF-D6C3-45A8-B358-5E50BE2E5640}</a:tableStyleId>
              </a:tblPr>
              <a:tblGrid>
                <a:gridCol w="2279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08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 dirty="0"/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6" name="Google Shape;252;p5">
            <a:extLst>
              <a:ext uri="{FF2B5EF4-FFF2-40B4-BE49-F238E27FC236}">
                <a16:creationId xmlns:a16="http://schemas.microsoft.com/office/drawing/2014/main" id="{C1365E15-95F9-80A3-9F7D-B9480BC14A08}"/>
              </a:ext>
            </a:extLst>
          </p:cNvPr>
          <p:cNvSpPr txBox="1"/>
          <p:nvPr/>
        </p:nvSpPr>
        <p:spPr>
          <a:xfrm>
            <a:off x="9050721" y="540123"/>
            <a:ext cx="1833000" cy="3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Vuelto ?</a:t>
            </a:r>
            <a:endParaRPr sz="17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7" name="Google Shape;253;p5">
            <a:extLst>
              <a:ext uri="{FF2B5EF4-FFF2-40B4-BE49-F238E27FC236}">
                <a16:creationId xmlns:a16="http://schemas.microsoft.com/office/drawing/2014/main" id="{EAF566AF-ECB6-CC0E-E1A1-9F9454F01D52}"/>
              </a:ext>
            </a:extLst>
          </p:cNvPr>
          <p:cNvSpPr/>
          <p:nvPr/>
        </p:nvSpPr>
        <p:spPr>
          <a:xfrm rot="5400000">
            <a:off x="9817962" y="-53203"/>
            <a:ext cx="298500" cy="227925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bg1">
                <a:lumMod val="75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66" name="Google Shape;266;p2" descr="Icon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525408" y="3995234"/>
            <a:ext cx="2392456" cy="252177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3"/>
          <p:cNvSpPr txBox="1"/>
          <p:nvPr/>
        </p:nvSpPr>
        <p:spPr>
          <a:xfrm>
            <a:off x="373100" y="3229221"/>
            <a:ext cx="31389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20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Expresión matemática 3: </a:t>
            </a:r>
            <a:endParaRPr sz="20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99" name="Google Shape;299;p3"/>
          <p:cNvSpPr txBox="1"/>
          <p:nvPr/>
        </p:nvSpPr>
        <p:spPr>
          <a:xfrm>
            <a:off x="3505965" y="3229221"/>
            <a:ext cx="40512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000" i="0" u="none" strike="noStrike" cap="none" dirty="0">
                <a:solidFill>
                  <a:srgbClr val="5E56A6"/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 10 000 – ( 3 ⦁ 1 150 + 3 ⦁ 1 250)  </a:t>
            </a:r>
            <a:endParaRPr sz="2000" dirty="0">
              <a:solidFill>
                <a:srgbClr val="5E56A6"/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300" name="Google Shape;300;p3"/>
          <p:cNvSpPr txBox="1"/>
          <p:nvPr/>
        </p:nvSpPr>
        <p:spPr>
          <a:xfrm>
            <a:off x="373100" y="3983567"/>
            <a:ext cx="32334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200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Expresión matemática 1: </a:t>
            </a:r>
            <a:endParaRPr sz="200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301" name="Google Shape;301;p3"/>
          <p:cNvSpPr txBox="1"/>
          <p:nvPr/>
        </p:nvSpPr>
        <p:spPr>
          <a:xfrm>
            <a:off x="3469394" y="3983567"/>
            <a:ext cx="40512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000" i="0" u="none" strike="noStrike" cap="none">
                <a:solidFill>
                  <a:srgbClr val="5E56A6"/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 10 000 – ( 3 ⦁ 1 250 + 3 ⦁ 1 150)  </a:t>
            </a:r>
            <a:endParaRPr sz="2000">
              <a:solidFill>
                <a:srgbClr val="5E56A6"/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pic>
        <p:nvPicPr>
          <p:cNvPr id="302" name="Google Shape;302;p3" descr="Icon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525408" y="3917236"/>
            <a:ext cx="2466454" cy="2599776"/>
          </a:xfrm>
          <a:prstGeom prst="rect">
            <a:avLst/>
          </a:prstGeom>
          <a:noFill/>
          <a:ln>
            <a:noFill/>
          </a:ln>
        </p:spPr>
      </p:pic>
      <p:sp>
        <p:nvSpPr>
          <p:cNvPr id="303" name="Google Shape;303;p3"/>
          <p:cNvSpPr/>
          <p:nvPr/>
        </p:nvSpPr>
        <p:spPr>
          <a:xfrm>
            <a:off x="7649479" y="3057525"/>
            <a:ext cx="4263221" cy="977949"/>
          </a:xfrm>
          <a:prstGeom prst="wedgeRoundRectCallout">
            <a:avLst>
              <a:gd name="adj1" fmla="val -3135"/>
              <a:gd name="adj2" fmla="val 64272"/>
              <a:gd name="adj3" fmla="val 16667"/>
            </a:avLst>
          </a:prstGeom>
          <a:solidFill>
            <a:srgbClr val="FFFFFF"/>
          </a:solidFill>
          <a:ln w="12700" cap="flat" cmpd="sng">
            <a:solidFill>
              <a:srgbClr val="5C57A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18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Podemos cambiar el orden de los precios de las galletas y de los jugos. </a:t>
            </a:r>
            <a:endParaRPr sz="12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304" name="Google Shape;304;p3"/>
          <p:cNvSpPr txBox="1"/>
          <p:nvPr/>
        </p:nvSpPr>
        <p:spPr>
          <a:xfrm>
            <a:off x="373100" y="5187058"/>
            <a:ext cx="939421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0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La expresión matemática 3 es equivalente a las expresi</a:t>
            </a:r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o</a:t>
            </a:r>
            <a:r>
              <a:rPr lang="es-MX" sz="20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nes matemáticas 1 y 2. </a:t>
            </a:r>
            <a:endParaRPr sz="20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" name="Google Shape;225;p5">
            <a:extLst>
              <a:ext uri="{FF2B5EF4-FFF2-40B4-BE49-F238E27FC236}">
                <a16:creationId xmlns:a16="http://schemas.microsoft.com/office/drawing/2014/main" id="{7F545DF6-E38F-05F5-094A-BC294E149690}"/>
              </a:ext>
            </a:extLst>
          </p:cNvPr>
          <p:cNvSpPr/>
          <p:nvPr/>
        </p:nvSpPr>
        <p:spPr>
          <a:xfrm rot="5400000">
            <a:off x="1511647" y="335796"/>
            <a:ext cx="265500" cy="15138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bg1">
                <a:lumMod val="75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3" name="Google Shape;226;p5">
            <a:extLst>
              <a:ext uri="{FF2B5EF4-FFF2-40B4-BE49-F238E27FC236}">
                <a16:creationId xmlns:a16="http://schemas.microsoft.com/office/drawing/2014/main" id="{F4CB631E-E095-98A7-CBC0-5F55F81A8D4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88605386"/>
              </p:ext>
            </p:extLst>
          </p:nvPr>
        </p:nvGraphicFramePr>
        <p:xfrm>
          <a:off x="887457" y="1193357"/>
          <a:ext cx="1513850" cy="461675"/>
        </p:xfrm>
        <a:graphic>
          <a:graphicData uri="http://schemas.openxmlformats.org/drawingml/2006/table">
            <a:tbl>
              <a:tblPr>
                <a:noFill/>
                <a:tableStyleId>{EE34A7BF-D6C3-45A8-B358-5E50BE2E5640}</a:tableStyleId>
              </a:tblPr>
              <a:tblGrid>
                <a:gridCol w="1513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16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 dirty="0"/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Google Shape;227;p5">
            <a:extLst>
              <a:ext uri="{FF2B5EF4-FFF2-40B4-BE49-F238E27FC236}">
                <a16:creationId xmlns:a16="http://schemas.microsoft.com/office/drawing/2014/main" id="{56DF0C09-0C3A-C5BB-9B0F-F7820997A1DE}"/>
              </a:ext>
            </a:extLst>
          </p:cNvPr>
          <p:cNvSpPr txBox="1"/>
          <p:nvPr/>
        </p:nvSpPr>
        <p:spPr>
          <a:xfrm>
            <a:off x="918366" y="396229"/>
            <a:ext cx="14586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Jugo </a:t>
            </a:r>
            <a:endParaRPr sz="17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$1 250</a:t>
            </a:r>
            <a:endParaRPr sz="17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grpSp>
        <p:nvGrpSpPr>
          <p:cNvPr id="5" name="Google Shape;228;p5">
            <a:extLst>
              <a:ext uri="{FF2B5EF4-FFF2-40B4-BE49-F238E27FC236}">
                <a16:creationId xmlns:a16="http://schemas.microsoft.com/office/drawing/2014/main" id="{FD86C345-ECC1-2D19-C350-498F5F8C6EB9}"/>
              </a:ext>
            </a:extLst>
          </p:cNvPr>
          <p:cNvGrpSpPr/>
          <p:nvPr/>
        </p:nvGrpSpPr>
        <p:grpSpPr>
          <a:xfrm>
            <a:off x="887456" y="1586991"/>
            <a:ext cx="10099037" cy="1030795"/>
            <a:chOff x="1026160" y="3597646"/>
            <a:chExt cx="10099037" cy="1030795"/>
          </a:xfrm>
        </p:grpSpPr>
        <p:sp>
          <p:nvSpPr>
            <p:cNvPr id="6" name="Google Shape;229;p5">
              <a:extLst>
                <a:ext uri="{FF2B5EF4-FFF2-40B4-BE49-F238E27FC236}">
                  <a16:creationId xmlns:a16="http://schemas.microsoft.com/office/drawing/2014/main" id="{34C0308D-88B5-E130-09DA-9EAE9454ADCA}"/>
                </a:ext>
              </a:extLst>
            </p:cNvPr>
            <p:cNvSpPr/>
            <p:nvPr/>
          </p:nvSpPr>
          <p:spPr>
            <a:xfrm rot="5400000" flipH="1">
              <a:off x="5756688" y="-1132882"/>
              <a:ext cx="637981" cy="10099037"/>
            </a:xfrm>
            <a:prstGeom prst="leftBracket">
              <a:avLst>
                <a:gd name="adj" fmla="val 438384"/>
              </a:avLst>
            </a:prstGeom>
            <a:noFill/>
            <a:ln w="9525" cap="flat" cmpd="sng">
              <a:solidFill>
                <a:schemeClr val="bg1">
                  <a:lumMod val="7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Arial"/>
              </a:endParaRPr>
            </a:p>
          </p:txBody>
        </p:sp>
        <p:grpSp>
          <p:nvGrpSpPr>
            <p:cNvPr id="7" name="Google Shape;230;p5">
              <a:extLst>
                <a:ext uri="{FF2B5EF4-FFF2-40B4-BE49-F238E27FC236}">
                  <a16:creationId xmlns:a16="http://schemas.microsoft.com/office/drawing/2014/main" id="{13AA78CB-AA64-247E-5498-23631C1CA4A9}"/>
                </a:ext>
              </a:extLst>
            </p:cNvPr>
            <p:cNvGrpSpPr/>
            <p:nvPr/>
          </p:nvGrpSpPr>
          <p:grpSpPr>
            <a:xfrm>
              <a:off x="4992778" y="4006495"/>
              <a:ext cx="1962300" cy="621946"/>
              <a:chOff x="5754923" y="3924695"/>
              <a:chExt cx="1962300" cy="621946"/>
            </a:xfrm>
          </p:grpSpPr>
          <p:sp>
            <p:nvSpPr>
              <p:cNvPr id="8" name="Google Shape;231;p5">
                <a:extLst>
                  <a:ext uri="{FF2B5EF4-FFF2-40B4-BE49-F238E27FC236}">
                    <a16:creationId xmlns:a16="http://schemas.microsoft.com/office/drawing/2014/main" id="{4EA4E95A-9EBB-A6AC-83E2-FFA551DA93D8}"/>
                  </a:ext>
                </a:extLst>
              </p:cNvPr>
              <p:cNvSpPr/>
              <p:nvPr/>
            </p:nvSpPr>
            <p:spPr>
              <a:xfrm>
                <a:off x="5994400" y="3931128"/>
                <a:ext cx="1569130" cy="615513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sym typeface="Arial"/>
                </a:endParaRPr>
              </a:p>
            </p:txBody>
          </p:sp>
          <p:sp>
            <p:nvSpPr>
              <p:cNvPr id="9" name="Google Shape;232;p5">
                <a:extLst>
                  <a:ext uri="{FF2B5EF4-FFF2-40B4-BE49-F238E27FC236}">
                    <a16:creationId xmlns:a16="http://schemas.microsoft.com/office/drawing/2014/main" id="{B88EA0C3-1303-2543-BC05-FE4A85901C11}"/>
                  </a:ext>
                </a:extLst>
              </p:cNvPr>
              <p:cNvSpPr txBox="1"/>
              <p:nvPr/>
            </p:nvSpPr>
            <p:spPr>
              <a:xfrm>
                <a:off x="5754923" y="3924695"/>
                <a:ext cx="1962300" cy="615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600"/>
                  <a:buFont typeface="Arial"/>
                  <a:buNone/>
                </a:pPr>
                <a:r>
                  <a:rPr lang="es-MX" sz="1700" i="0" u="none" strike="noStrike" cap="none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Nunito Medium" pitchFamily="2" charset="0"/>
                    <a:ea typeface="Nunito"/>
                    <a:cs typeface="Nunito"/>
                    <a:sym typeface="Nunito"/>
                  </a:rPr>
                  <a:t> Billete a pagar </a:t>
                </a:r>
                <a:endParaRPr sz="17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endParaRPr>
              </a:p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rPr lang="es-MX" sz="1700" i="0" u="none" strike="noStrike" cap="none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Nunito Medium" pitchFamily="2" charset="0"/>
                    <a:ea typeface="Nunito"/>
                    <a:cs typeface="Nunito"/>
                    <a:sym typeface="Nunito"/>
                  </a:rPr>
                  <a:t>$ 10 000</a:t>
                </a:r>
                <a:endParaRPr sz="1700" b="1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endParaRPr>
              </a:p>
            </p:txBody>
          </p:sp>
        </p:grpSp>
      </p:grpSp>
      <p:graphicFrame>
        <p:nvGraphicFramePr>
          <p:cNvPr id="10" name="Google Shape;236;p5">
            <a:extLst>
              <a:ext uri="{FF2B5EF4-FFF2-40B4-BE49-F238E27FC236}">
                <a16:creationId xmlns:a16="http://schemas.microsoft.com/office/drawing/2014/main" id="{65FF8B7F-E6CD-91AC-C717-ABB6604E5CC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5024227"/>
              </p:ext>
            </p:extLst>
          </p:nvPr>
        </p:nvGraphicFramePr>
        <p:xfrm>
          <a:off x="5428977" y="1194178"/>
          <a:ext cx="1107450" cy="461675"/>
        </p:xfrm>
        <a:graphic>
          <a:graphicData uri="http://schemas.openxmlformats.org/drawingml/2006/table">
            <a:tbl>
              <a:tblPr>
                <a:noFill/>
                <a:tableStyleId>{EE34A7BF-D6C3-45A8-B358-5E50BE2E5640}</a:tableStyleId>
              </a:tblPr>
              <a:tblGrid>
                <a:gridCol w="1107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16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 dirty="0"/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E56A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" name="Google Shape;237;p5">
            <a:extLst>
              <a:ext uri="{FF2B5EF4-FFF2-40B4-BE49-F238E27FC236}">
                <a16:creationId xmlns:a16="http://schemas.microsoft.com/office/drawing/2014/main" id="{9DF49324-A39C-97A5-72F9-990F3FAEDC5C}"/>
              </a:ext>
            </a:extLst>
          </p:cNvPr>
          <p:cNvSpPr txBox="1"/>
          <p:nvPr/>
        </p:nvSpPr>
        <p:spPr>
          <a:xfrm>
            <a:off x="5362273" y="373032"/>
            <a:ext cx="11757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Galletas </a:t>
            </a:r>
            <a:endParaRPr sz="17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$1 150</a:t>
            </a:r>
            <a:endParaRPr sz="17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12" name="Google Shape;238;p5">
            <a:extLst>
              <a:ext uri="{FF2B5EF4-FFF2-40B4-BE49-F238E27FC236}">
                <a16:creationId xmlns:a16="http://schemas.microsoft.com/office/drawing/2014/main" id="{C25BFF5A-3D71-1712-0060-EBE1B78A73E6}"/>
              </a:ext>
            </a:extLst>
          </p:cNvPr>
          <p:cNvSpPr/>
          <p:nvPr/>
        </p:nvSpPr>
        <p:spPr>
          <a:xfrm rot="5400000">
            <a:off x="5847940" y="538277"/>
            <a:ext cx="247500" cy="10854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bg1">
                <a:lumMod val="75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239;p5">
            <a:extLst>
              <a:ext uri="{FF2B5EF4-FFF2-40B4-BE49-F238E27FC236}">
                <a16:creationId xmlns:a16="http://schemas.microsoft.com/office/drawing/2014/main" id="{71BFA098-D6DC-17F0-A86B-65AE4DFADE2E}"/>
              </a:ext>
            </a:extLst>
          </p:cNvPr>
          <p:cNvSpPr/>
          <p:nvPr/>
        </p:nvSpPr>
        <p:spPr>
          <a:xfrm rot="5400000">
            <a:off x="3025487" y="334847"/>
            <a:ext cx="265500" cy="15138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bg1">
                <a:lumMod val="75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4" name="Google Shape;240;p5">
            <a:extLst>
              <a:ext uri="{FF2B5EF4-FFF2-40B4-BE49-F238E27FC236}">
                <a16:creationId xmlns:a16="http://schemas.microsoft.com/office/drawing/2014/main" id="{FB0EB41D-A265-D265-9DC4-0765F574326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69704744"/>
              </p:ext>
            </p:extLst>
          </p:nvPr>
        </p:nvGraphicFramePr>
        <p:xfrm>
          <a:off x="2401297" y="1192408"/>
          <a:ext cx="1513850" cy="461675"/>
        </p:xfrm>
        <a:graphic>
          <a:graphicData uri="http://schemas.openxmlformats.org/drawingml/2006/table">
            <a:tbl>
              <a:tblPr>
                <a:noFill/>
                <a:tableStyleId>{EE34A7BF-D6C3-45A8-B358-5E50BE2E5640}</a:tableStyleId>
              </a:tblPr>
              <a:tblGrid>
                <a:gridCol w="1513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16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 dirty="0"/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5" name="Google Shape;241;p5">
            <a:extLst>
              <a:ext uri="{FF2B5EF4-FFF2-40B4-BE49-F238E27FC236}">
                <a16:creationId xmlns:a16="http://schemas.microsoft.com/office/drawing/2014/main" id="{BED76A88-AA99-E741-8196-9602784B6AAC}"/>
              </a:ext>
            </a:extLst>
          </p:cNvPr>
          <p:cNvSpPr txBox="1"/>
          <p:nvPr/>
        </p:nvSpPr>
        <p:spPr>
          <a:xfrm>
            <a:off x="2454642" y="388356"/>
            <a:ext cx="14586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Jugo</a:t>
            </a:r>
            <a:endParaRPr sz="17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 $1 250</a:t>
            </a:r>
            <a:endParaRPr sz="17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16" name="Google Shape;242;p5">
            <a:extLst>
              <a:ext uri="{FF2B5EF4-FFF2-40B4-BE49-F238E27FC236}">
                <a16:creationId xmlns:a16="http://schemas.microsoft.com/office/drawing/2014/main" id="{413A768F-B56E-95C6-4707-A0921184BAFA}"/>
              </a:ext>
            </a:extLst>
          </p:cNvPr>
          <p:cNvSpPr/>
          <p:nvPr/>
        </p:nvSpPr>
        <p:spPr>
          <a:xfrm rot="5400000">
            <a:off x="4539327" y="334847"/>
            <a:ext cx="265500" cy="15138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bg1">
                <a:lumMod val="75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7" name="Google Shape;243;p5">
            <a:extLst>
              <a:ext uri="{FF2B5EF4-FFF2-40B4-BE49-F238E27FC236}">
                <a16:creationId xmlns:a16="http://schemas.microsoft.com/office/drawing/2014/main" id="{67D03F1B-67E8-376C-2663-DA75F7CBE57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58922446"/>
              </p:ext>
            </p:extLst>
          </p:nvPr>
        </p:nvGraphicFramePr>
        <p:xfrm>
          <a:off x="3915137" y="1192408"/>
          <a:ext cx="1513850" cy="461675"/>
        </p:xfrm>
        <a:graphic>
          <a:graphicData uri="http://schemas.openxmlformats.org/drawingml/2006/table">
            <a:tbl>
              <a:tblPr>
                <a:noFill/>
                <a:tableStyleId>{EE34A7BF-D6C3-45A8-B358-5E50BE2E5640}</a:tableStyleId>
              </a:tblPr>
              <a:tblGrid>
                <a:gridCol w="1513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16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 dirty="0"/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8" name="Google Shape;244;p5">
            <a:extLst>
              <a:ext uri="{FF2B5EF4-FFF2-40B4-BE49-F238E27FC236}">
                <a16:creationId xmlns:a16="http://schemas.microsoft.com/office/drawing/2014/main" id="{C3A8682D-4CC0-0C49-90C3-BB1689E379A3}"/>
              </a:ext>
            </a:extLst>
          </p:cNvPr>
          <p:cNvSpPr txBox="1"/>
          <p:nvPr/>
        </p:nvSpPr>
        <p:spPr>
          <a:xfrm>
            <a:off x="3927060" y="388355"/>
            <a:ext cx="14586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Jugo </a:t>
            </a:r>
            <a:endParaRPr sz="17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$1 250</a:t>
            </a:r>
            <a:endParaRPr sz="17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graphicFrame>
        <p:nvGraphicFramePr>
          <p:cNvPr id="19" name="Google Shape;245;p5">
            <a:extLst>
              <a:ext uri="{FF2B5EF4-FFF2-40B4-BE49-F238E27FC236}">
                <a16:creationId xmlns:a16="http://schemas.microsoft.com/office/drawing/2014/main" id="{E8F435B8-A49F-3056-5651-BA12724E430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70138538"/>
              </p:ext>
            </p:extLst>
          </p:nvPr>
        </p:nvGraphicFramePr>
        <p:xfrm>
          <a:off x="6525404" y="1192408"/>
          <a:ext cx="1107450" cy="461675"/>
        </p:xfrm>
        <a:graphic>
          <a:graphicData uri="http://schemas.openxmlformats.org/drawingml/2006/table">
            <a:tbl>
              <a:tblPr>
                <a:noFill/>
                <a:tableStyleId>{EE34A7BF-D6C3-45A8-B358-5E50BE2E5640}</a:tableStyleId>
              </a:tblPr>
              <a:tblGrid>
                <a:gridCol w="1107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16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 dirty="0"/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E56A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0" name="Google Shape;246;p5">
            <a:extLst>
              <a:ext uri="{FF2B5EF4-FFF2-40B4-BE49-F238E27FC236}">
                <a16:creationId xmlns:a16="http://schemas.microsoft.com/office/drawing/2014/main" id="{10B12490-CA74-0926-E945-BB1EA1978A8E}"/>
              </a:ext>
            </a:extLst>
          </p:cNvPr>
          <p:cNvSpPr txBox="1"/>
          <p:nvPr/>
        </p:nvSpPr>
        <p:spPr>
          <a:xfrm>
            <a:off x="6578002" y="404349"/>
            <a:ext cx="1054200" cy="615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Galletas </a:t>
            </a:r>
            <a:endParaRPr sz="17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$1 150</a:t>
            </a:r>
            <a:endParaRPr sz="17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1" name="Google Shape;247;p5">
            <a:extLst>
              <a:ext uri="{FF2B5EF4-FFF2-40B4-BE49-F238E27FC236}">
                <a16:creationId xmlns:a16="http://schemas.microsoft.com/office/drawing/2014/main" id="{B7D97E63-8286-53B6-B6F5-46FB272BB329}"/>
              </a:ext>
            </a:extLst>
          </p:cNvPr>
          <p:cNvSpPr/>
          <p:nvPr/>
        </p:nvSpPr>
        <p:spPr>
          <a:xfrm rot="5400000">
            <a:off x="6965540" y="548437"/>
            <a:ext cx="247500" cy="10854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bg1">
                <a:lumMod val="75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2" name="Google Shape;248;p5">
            <a:extLst>
              <a:ext uri="{FF2B5EF4-FFF2-40B4-BE49-F238E27FC236}">
                <a16:creationId xmlns:a16="http://schemas.microsoft.com/office/drawing/2014/main" id="{D37F6514-10C6-107E-6114-D165CEF080E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5233596"/>
              </p:ext>
            </p:extLst>
          </p:nvPr>
        </p:nvGraphicFramePr>
        <p:xfrm>
          <a:off x="7621831" y="1192408"/>
          <a:ext cx="1107450" cy="461675"/>
        </p:xfrm>
        <a:graphic>
          <a:graphicData uri="http://schemas.openxmlformats.org/drawingml/2006/table">
            <a:tbl>
              <a:tblPr>
                <a:noFill/>
                <a:tableStyleId>{EE34A7BF-D6C3-45A8-B358-5E50BE2E5640}</a:tableStyleId>
              </a:tblPr>
              <a:tblGrid>
                <a:gridCol w="1107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16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 dirty="0"/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E56A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3" name="Google Shape;249;p5">
            <a:extLst>
              <a:ext uri="{FF2B5EF4-FFF2-40B4-BE49-F238E27FC236}">
                <a16:creationId xmlns:a16="http://schemas.microsoft.com/office/drawing/2014/main" id="{9A3BADF3-5C57-A954-ABA7-7E9C673A9C2B}"/>
              </a:ext>
            </a:extLst>
          </p:cNvPr>
          <p:cNvSpPr/>
          <p:nvPr/>
        </p:nvSpPr>
        <p:spPr>
          <a:xfrm rot="5400000">
            <a:off x="8032340" y="548437"/>
            <a:ext cx="247500" cy="10854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bg1">
                <a:lumMod val="75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250;p5">
            <a:extLst>
              <a:ext uri="{FF2B5EF4-FFF2-40B4-BE49-F238E27FC236}">
                <a16:creationId xmlns:a16="http://schemas.microsoft.com/office/drawing/2014/main" id="{C8907E06-99FA-9C89-ADE5-E93FE73F611B}"/>
              </a:ext>
            </a:extLst>
          </p:cNvPr>
          <p:cNvSpPr txBox="1"/>
          <p:nvPr/>
        </p:nvSpPr>
        <p:spPr>
          <a:xfrm>
            <a:off x="7674986" y="393331"/>
            <a:ext cx="1054200" cy="615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Galletas </a:t>
            </a:r>
            <a:endParaRPr sz="17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$1 150</a:t>
            </a:r>
            <a:endParaRPr sz="17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graphicFrame>
        <p:nvGraphicFramePr>
          <p:cNvPr id="25" name="Google Shape;251;p5">
            <a:extLst>
              <a:ext uri="{FF2B5EF4-FFF2-40B4-BE49-F238E27FC236}">
                <a16:creationId xmlns:a16="http://schemas.microsoft.com/office/drawing/2014/main" id="{671609BB-9B31-5D81-4A10-52AE4275946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64553329"/>
              </p:ext>
            </p:extLst>
          </p:nvPr>
        </p:nvGraphicFramePr>
        <p:xfrm>
          <a:off x="8705063" y="1195078"/>
          <a:ext cx="2279250" cy="460800"/>
        </p:xfrm>
        <a:graphic>
          <a:graphicData uri="http://schemas.openxmlformats.org/drawingml/2006/table">
            <a:tbl>
              <a:tblPr>
                <a:noFill/>
                <a:tableStyleId>{EE34A7BF-D6C3-45A8-B358-5E50BE2E5640}</a:tableStyleId>
              </a:tblPr>
              <a:tblGrid>
                <a:gridCol w="2279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08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 dirty="0"/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6" name="Google Shape;252;p5">
            <a:extLst>
              <a:ext uri="{FF2B5EF4-FFF2-40B4-BE49-F238E27FC236}">
                <a16:creationId xmlns:a16="http://schemas.microsoft.com/office/drawing/2014/main" id="{9DE25C26-F65C-D6A1-F6A2-5DDFD4EABDE1}"/>
              </a:ext>
            </a:extLst>
          </p:cNvPr>
          <p:cNvSpPr txBox="1"/>
          <p:nvPr/>
        </p:nvSpPr>
        <p:spPr>
          <a:xfrm>
            <a:off x="8917569" y="560179"/>
            <a:ext cx="1833000" cy="3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Vuelto ?</a:t>
            </a:r>
            <a:endParaRPr sz="17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7" name="Google Shape;253;p5">
            <a:extLst>
              <a:ext uri="{FF2B5EF4-FFF2-40B4-BE49-F238E27FC236}">
                <a16:creationId xmlns:a16="http://schemas.microsoft.com/office/drawing/2014/main" id="{4BFF3F84-07F4-316E-FFE6-8AB6A88E42CD}"/>
              </a:ext>
            </a:extLst>
          </p:cNvPr>
          <p:cNvSpPr/>
          <p:nvPr/>
        </p:nvSpPr>
        <p:spPr>
          <a:xfrm rot="5400000">
            <a:off x="9684810" y="-33147"/>
            <a:ext cx="298500" cy="227925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bg1">
                <a:lumMod val="75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6"/>
          <p:cNvSpPr txBox="1"/>
          <p:nvPr/>
        </p:nvSpPr>
        <p:spPr>
          <a:xfrm>
            <a:off x="407988" y="3456908"/>
            <a:ext cx="3013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20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Expresión matemática 4: </a:t>
            </a:r>
            <a:endParaRPr sz="20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336" name="Google Shape;336;p6"/>
          <p:cNvSpPr txBox="1"/>
          <p:nvPr/>
        </p:nvSpPr>
        <p:spPr>
          <a:xfrm>
            <a:off x="3410023" y="3485345"/>
            <a:ext cx="39807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000" i="0" u="none" strike="noStrike" cap="none" dirty="0">
                <a:solidFill>
                  <a:srgbClr val="5E56A6"/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 10 000 – ( 3 ⦁ (1 250 + 1 150) )  </a:t>
            </a:r>
            <a:endParaRPr sz="2000" dirty="0">
              <a:solidFill>
                <a:srgbClr val="5E56A6"/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338" name="Google Shape;338;p6"/>
          <p:cNvSpPr/>
          <p:nvPr/>
        </p:nvSpPr>
        <p:spPr>
          <a:xfrm>
            <a:off x="7659932" y="3230590"/>
            <a:ext cx="3013800" cy="1031100"/>
          </a:xfrm>
          <a:prstGeom prst="wedgeRoundRectCallout">
            <a:avLst>
              <a:gd name="adj1" fmla="val -2961"/>
              <a:gd name="adj2" fmla="val 63329"/>
              <a:gd name="adj3" fmla="val 16667"/>
            </a:avLst>
          </a:prstGeom>
          <a:solidFill>
            <a:srgbClr val="FFFFFF"/>
          </a:solidFill>
          <a:ln w="12700" cap="flat" cmpd="sng">
            <a:solidFill>
              <a:srgbClr val="5C57A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18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Podemos formar 3 grupos de galletas y jugos.</a:t>
            </a:r>
            <a:endParaRPr sz="18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" name="Google Shape;225;p5">
            <a:extLst>
              <a:ext uri="{FF2B5EF4-FFF2-40B4-BE49-F238E27FC236}">
                <a16:creationId xmlns:a16="http://schemas.microsoft.com/office/drawing/2014/main" id="{03DBB3A1-5BA4-4615-1671-818AE817DA1C}"/>
              </a:ext>
            </a:extLst>
          </p:cNvPr>
          <p:cNvSpPr/>
          <p:nvPr/>
        </p:nvSpPr>
        <p:spPr>
          <a:xfrm rot="5400000">
            <a:off x="1549747" y="325807"/>
            <a:ext cx="265500" cy="15138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bg1">
                <a:lumMod val="75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3" name="Google Shape;226;p5">
            <a:extLst>
              <a:ext uri="{FF2B5EF4-FFF2-40B4-BE49-F238E27FC236}">
                <a16:creationId xmlns:a16="http://schemas.microsoft.com/office/drawing/2014/main" id="{544A0871-335F-D54A-7E99-6C268D73822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28917489"/>
              </p:ext>
            </p:extLst>
          </p:nvPr>
        </p:nvGraphicFramePr>
        <p:xfrm>
          <a:off x="925557" y="1183368"/>
          <a:ext cx="1513850" cy="461675"/>
        </p:xfrm>
        <a:graphic>
          <a:graphicData uri="http://schemas.openxmlformats.org/drawingml/2006/table">
            <a:tbl>
              <a:tblPr>
                <a:noFill/>
                <a:tableStyleId>{EE34A7BF-D6C3-45A8-B358-5E50BE2E5640}</a:tableStyleId>
              </a:tblPr>
              <a:tblGrid>
                <a:gridCol w="1513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16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 dirty="0"/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Google Shape;227;p5">
            <a:extLst>
              <a:ext uri="{FF2B5EF4-FFF2-40B4-BE49-F238E27FC236}">
                <a16:creationId xmlns:a16="http://schemas.microsoft.com/office/drawing/2014/main" id="{6D206344-217C-74A0-BD2C-265ABB80731E}"/>
              </a:ext>
            </a:extLst>
          </p:cNvPr>
          <p:cNvSpPr txBox="1"/>
          <p:nvPr/>
        </p:nvSpPr>
        <p:spPr>
          <a:xfrm>
            <a:off x="956466" y="386240"/>
            <a:ext cx="14586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Jugo </a:t>
            </a:r>
            <a:endParaRPr sz="17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$1 250</a:t>
            </a:r>
            <a:endParaRPr sz="17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grpSp>
        <p:nvGrpSpPr>
          <p:cNvPr id="5" name="Google Shape;228;p5">
            <a:extLst>
              <a:ext uri="{FF2B5EF4-FFF2-40B4-BE49-F238E27FC236}">
                <a16:creationId xmlns:a16="http://schemas.microsoft.com/office/drawing/2014/main" id="{867A4278-BDCB-24ED-414E-A1876156A18F}"/>
              </a:ext>
            </a:extLst>
          </p:cNvPr>
          <p:cNvGrpSpPr/>
          <p:nvPr/>
        </p:nvGrpSpPr>
        <p:grpSpPr>
          <a:xfrm>
            <a:off x="925556" y="1577002"/>
            <a:ext cx="10099037" cy="1030795"/>
            <a:chOff x="1026160" y="3597646"/>
            <a:chExt cx="10099037" cy="1030795"/>
          </a:xfrm>
        </p:grpSpPr>
        <p:sp>
          <p:nvSpPr>
            <p:cNvPr id="6" name="Google Shape;229;p5">
              <a:extLst>
                <a:ext uri="{FF2B5EF4-FFF2-40B4-BE49-F238E27FC236}">
                  <a16:creationId xmlns:a16="http://schemas.microsoft.com/office/drawing/2014/main" id="{C5A12DFF-0D33-2FA1-AA52-2901812846E8}"/>
                </a:ext>
              </a:extLst>
            </p:cNvPr>
            <p:cNvSpPr/>
            <p:nvPr/>
          </p:nvSpPr>
          <p:spPr>
            <a:xfrm rot="5400000" flipH="1">
              <a:off x="5756688" y="-1132882"/>
              <a:ext cx="637981" cy="10099037"/>
            </a:xfrm>
            <a:prstGeom prst="leftBracket">
              <a:avLst>
                <a:gd name="adj" fmla="val 438384"/>
              </a:avLst>
            </a:prstGeom>
            <a:noFill/>
            <a:ln w="9525" cap="flat" cmpd="sng">
              <a:solidFill>
                <a:schemeClr val="bg1">
                  <a:lumMod val="7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Arial"/>
              </a:endParaRPr>
            </a:p>
          </p:txBody>
        </p:sp>
        <p:grpSp>
          <p:nvGrpSpPr>
            <p:cNvPr id="7" name="Google Shape;230;p5">
              <a:extLst>
                <a:ext uri="{FF2B5EF4-FFF2-40B4-BE49-F238E27FC236}">
                  <a16:creationId xmlns:a16="http://schemas.microsoft.com/office/drawing/2014/main" id="{E6ACC32E-4352-98D1-1D8A-67EF5AFF522C}"/>
                </a:ext>
              </a:extLst>
            </p:cNvPr>
            <p:cNvGrpSpPr/>
            <p:nvPr/>
          </p:nvGrpSpPr>
          <p:grpSpPr>
            <a:xfrm>
              <a:off x="4992778" y="4006495"/>
              <a:ext cx="1962300" cy="621946"/>
              <a:chOff x="5754923" y="3924695"/>
              <a:chExt cx="1962300" cy="621946"/>
            </a:xfrm>
          </p:grpSpPr>
          <p:sp>
            <p:nvSpPr>
              <p:cNvPr id="8" name="Google Shape;231;p5">
                <a:extLst>
                  <a:ext uri="{FF2B5EF4-FFF2-40B4-BE49-F238E27FC236}">
                    <a16:creationId xmlns:a16="http://schemas.microsoft.com/office/drawing/2014/main" id="{F7FB1403-1862-5BD7-FE8E-1DF91E37A112}"/>
                  </a:ext>
                </a:extLst>
              </p:cNvPr>
              <p:cNvSpPr/>
              <p:nvPr/>
            </p:nvSpPr>
            <p:spPr>
              <a:xfrm>
                <a:off x="5994400" y="3931128"/>
                <a:ext cx="1569130" cy="615513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sym typeface="Arial"/>
                </a:endParaRPr>
              </a:p>
            </p:txBody>
          </p:sp>
          <p:sp>
            <p:nvSpPr>
              <p:cNvPr id="9" name="Google Shape;232;p5">
                <a:extLst>
                  <a:ext uri="{FF2B5EF4-FFF2-40B4-BE49-F238E27FC236}">
                    <a16:creationId xmlns:a16="http://schemas.microsoft.com/office/drawing/2014/main" id="{A72A02D6-93D3-90CA-A959-4F85E3124065}"/>
                  </a:ext>
                </a:extLst>
              </p:cNvPr>
              <p:cNvSpPr txBox="1"/>
              <p:nvPr/>
            </p:nvSpPr>
            <p:spPr>
              <a:xfrm>
                <a:off x="5754923" y="3924695"/>
                <a:ext cx="1962300" cy="615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600"/>
                  <a:buFont typeface="Arial"/>
                  <a:buNone/>
                </a:pPr>
                <a:r>
                  <a:rPr lang="es-MX" sz="1700" i="0" u="none" strike="noStrike" cap="none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Nunito Medium" pitchFamily="2" charset="0"/>
                    <a:ea typeface="Nunito"/>
                    <a:cs typeface="Nunito"/>
                    <a:sym typeface="Nunito"/>
                  </a:rPr>
                  <a:t> Billete a pagar </a:t>
                </a:r>
                <a:endParaRPr sz="17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endParaRPr>
              </a:p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rPr lang="es-MX" sz="1700" i="0" u="none" strike="noStrike" cap="none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Nunito Medium" pitchFamily="2" charset="0"/>
                    <a:ea typeface="Nunito"/>
                    <a:cs typeface="Nunito"/>
                    <a:sym typeface="Nunito"/>
                  </a:rPr>
                  <a:t>$ 10 000</a:t>
                </a:r>
                <a:endParaRPr sz="1700" b="1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endParaRPr>
              </a:p>
            </p:txBody>
          </p:sp>
        </p:grpSp>
      </p:grpSp>
      <p:graphicFrame>
        <p:nvGraphicFramePr>
          <p:cNvPr id="10" name="Google Shape;236;p5">
            <a:extLst>
              <a:ext uri="{FF2B5EF4-FFF2-40B4-BE49-F238E27FC236}">
                <a16:creationId xmlns:a16="http://schemas.microsoft.com/office/drawing/2014/main" id="{CF8CD802-FD89-1E44-C3E7-98E5310FFAB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66496783"/>
              </p:ext>
            </p:extLst>
          </p:nvPr>
        </p:nvGraphicFramePr>
        <p:xfrm>
          <a:off x="5467077" y="1184189"/>
          <a:ext cx="1107450" cy="461675"/>
        </p:xfrm>
        <a:graphic>
          <a:graphicData uri="http://schemas.openxmlformats.org/drawingml/2006/table">
            <a:tbl>
              <a:tblPr>
                <a:noFill/>
                <a:tableStyleId>{EE34A7BF-D6C3-45A8-B358-5E50BE2E5640}</a:tableStyleId>
              </a:tblPr>
              <a:tblGrid>
                <a:gridCol w="1107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16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 dirty="0"/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E56A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" name="Google Shape;237;p5">
            <a:extLst>
              <a:ext uri="{FF2B5EF4-FFF2-40B4-BE49-F238E27FC236}">
                <a16:creationId xmlns:a16="http://schemas.microsoft.com/office/drawing/2014/main" id="{C560FAB9-840C-98CB-57C6-3FF8C8E738CA}"/>
              </a:ext>
            </a:extLst>
          </p:cNvPr>
          <p:cNvSpPr txBox="1"/>
          <p:nvPr/>
        </p:nvSpPr>
        <p:spPr>
          <a:xfrm>
            <a:off x="5400373" y="363043"/>
            <a:ext cx="11757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Galletas </a:t>
            </a:r>
            <a:endParaRPr sz="17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$1 150</a:t>
            </a:r>
            <a:endParaRPr sz="17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12" name="Google Shape;238;p5">
            <a:extLst>
              <a:ext uri="{FF2B5EF4-FFF2-40B4-BE49-F238E27FC236}">
                <a16:creationId xmlns:a16="http://schemas.microsoft.com/office/drawing/2014/main" id="{B079B357-4013-7122-8D06-FDCCCBD0AF81}"/>
              </a:ext>
            </a:extLst>
          </p:cNvPr>
          <p:cNvSpPr/>
          <p:nvPr/>
        </p:nvSpPr>
        <p:spPr>
          <a:xfrm rot="5400000">
            <a:off x="5886040" y="528288"/>
            <a:ext cx="247500" cy="10854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bg1">
                <a:lumMod val="75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239;p5">
            <a:extLst>
              <a:ext uri="{FF2B5EF4-FFF2-40B4-BE49-F238E27FC236}">
                <a16:creationId xmlns:a16="http://schemas.microsoft.com/office/drawing/2014/main" id="{32A90E54-7DCB-A4AE-2A67-90B8594A484E}"/>
              </a:ext>
            </a:extLst>
          </p:cNvPr>
          <p:cNvSpPr/>
          <p:nvPr/>
        </p:nvSpPr>
        <p:spPr>
          <a:xfrm rot="5400000">
            <a:off x="3063587" y="324858"/>
            <a:ext cx="265500" cy="15138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bg1">
                <a:lumMod val="75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4" name="Google Shape;240;p5">
            <a:extLst>
              <a:ext uri="{FF2B5EF4-FFF2-40B4-BE49-F238E27FC236}">
                <a16:creationId xmlns:a16="http://schemas.microsoft.com/office/drawing/2014/main" id="{58D8BC74-4A67-1150-C531-D4FC54B2AEE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40368981"/>
              </p:ext>
            </p:extLst>
          </p:nvPr>
        </p:nvGraphicFramePr>
        <p:xfrm>
          <a:off x="2439397" y="1182419"/>
          <a:ext cx="1513850" cy="461675"/>
        </p:xfrm>
        <a:graphic>
          <a:graphicData uri="http://schemas.openxmlformats.org/drawingml/2006/table">
            <a:tbl>
              <a:tblPr>
                <a:noFill/>
                <a:tableStyleId>{EE34A7BF-D6C3-45A8-B358-5E50BE2E5640}</a:tableStyleId>
              </a:tblPr>
              <a:tblGrid>
                <a:gridCol w="1513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16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 dirty="0"/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5" name="Google Shape;241;p5">
            <a:extLst>
              <a:ext uri="{FF2B5EF4-FFF2-40B4-BE49-F238E27FC236}">
                <a16:creationId xmlns:a16="http://schemas.microsoft.com/office/drawing/2014/main" id="{BA8A071A-0585-E9C7-98A4-A7B3248C2BB9}"/>
              </a:ext>
            </a:extLst>
          </p:cNvPr>
          <p:cNvSpPr txBox="1"/>
          <p:nvPr/>
        </p:nvSpPr>
        <p:spPr>
          <a:xfrm>
            <a:off x="2492742" y="378367"/>
            <a:ext cx="14586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Jugo</a:t>
            </a:r>
            <a:endParaRPr sz="17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 $1 250</a:t>
            </a:r>
            <a:endParaRPr sz="17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16" name="Google Shape;242;p5">
            <a:extLst>
              <a:ext uri="{FF2B5EF4-FFF2-40B4-BE49-F238E27FC236}">
                <a16:creationId xmlns:a16="http://schemas.microsoft.com/office/drawing/2014/main" id="{72938639-D3D0-542D-AE95-1565A1B6C91D}"/>
              </a:ext>
            </a:extLst>
          </p:cNvPr>
          <p:cNvSpPr/>
          <p:nvPr/>
        </p:nvSpPr>
        <p:spPr>
          <a:xfrm rot="5400000">
            <a:off x="4577427" y="324858"/>
            <a:ext cx="265500" cy="15138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bg1">
                <a:lumMod val="75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7" name="Google Shape;243;p5">
            <a:extLst>
              <a:ext uri="{FF2B5EF4-FFF2-40B4-BE49-F238E27FC236}">
                <a16:creationId xmlns:a16="http://schemas.microsoft.com/office/drawing/2014/main" id="{BD06D834-252C-3589-713C-F140DB491A0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38852337"/>
              </p:ext>
            </p:extLst>
          </p:nvPr>
        </p:nvGraphicFramePr>
        <p:xfrm>
          <a:off x="3953237" y="1182419"/>
          <a:ext cx="1513850" cy="461675"/>
        </p:xfrm>
        <a:graphic>
          <a:graphicData uri="http://schemas.openxmlformats.org/drawingml/2006/table">
            <a:tbl>
              <a:tblPr>
                <a:noFill/>
                <a:tableStyleId>{EE34A7BF-D6C3-45A8-B358-5E50BE2E5640}</a:tableStyleId>
              </a:tblPr>
              <a:tblGrid>
                <a:gridCol w="1513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16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 dirty="0"/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8" name="Google Shape;244;p5">
            <a:extLst>
              <a:ext uri="{FF2B5EF4-FFF2-40B4-BE49-F238E27FC236}">
                <a16:creationId xmlns:a16="http://schemas.microsoft.com/office/drawing/2014/main" id="{08FF9120-9A6F-DC67-0CA0-64B516DEFED7}"/>
              </a:ext>
            </a:extLst>
          </p:cNvPr>
          <p:cNvSpPr txBox="1"/>
          <p:nvPr/>
        </p:nvSpPr>
        <p:spPr>
          <a:xfrm>
            <a:off x="3965160" y="378366"/>
            <a:ext cx="14586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Jugo </a:t>
            </a:r>
            <a:endParaRPr sz="17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$1 250</a:t>
            </a:r>
            <a:endParaRPr sz="17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graphicFrame>
        <p:nvGraphicFramePr>
          <p:cNvPr id="19" name="Google Shape;245;p5">
            <a:extLst>
              <a:ext uri="{FF2B5EF4-FFF2-40B4-BE49-F238E27FC236}">
                <a16:creationId xmlns:a16="http://schemas.microsoft.com/office/drawing/2014/main" id="{F314C73F-5419-902C-6544-9B98EDA5361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33297429"/>
              </p:ext>
            </p:extLst>
          </p:nvPr>
        </p:nvGraphicFramePr>
        <p:xfrm>
          <a:off x="6563504" y="1182419"/>
          <a:ext cx="1107450" cy="461675"/>
        </p:xfrm>
        <a:graphic>
          <a:graphicData uri="http://schemas.openxmlformats.org/drawingml/2006/table">
            <a:tbl>
              <a:tblPr>
                <a:noFill/>
                <a:tableStyleId>{EE34A7BF-D6C3-45A8-B358-5E50BE2E5640}</a:tableStyleId>
              </a:tblPr>
              <a:tblGrid>
                <a:gridCol w="1107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16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 dirty="0"/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E56A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0" name="Google Shape;246;p5">
            <a:extLst>
              <a:ext uri="{FF2B5EF4-FFF2-40B4-BE49-F238E27FC236}">
                <a16:creationId xmlns:a16="http://schemas.microsoft.com/office/drawing/2014/main" id="{DDBE95DA-4D77-85B5-C1D2-EA32C9CA675E}"/>
              </a:ext>
            </a:extLst>
          </p:cNvPr>
          <p:cNvSpPr txBox="1"/>
          <p:nvPr/>
        </p:nvSpPr>
        <p:spPr>
          <a:xfrm>
            <a:off x="6616102" y="394360"/>
            <a:ext cx="1054200" cy="615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Galletas </a:t>
            </a:r>
            <a:endParaRPr sz="17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$1 150</a:t>
            </a:r>
            <a:endParaRPr sz="17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1" name="Google Shape;247;p5">
            <a:extLst>
              <a:ext uri="{FF2B5EF4-FFF2-40B4-BE49-F238E27FC236}">
                <a16:creationId xmlns:a16="http://schemas.microsoft.com/office/drawing/2014/main" id="{F4F8627B-FF44-258D-0F85-B4D5A542E1E1}"/>
              </a:ext>
            </a:extLst>
          </p:cNvPr>
          <p:cNvSpPr/>
          <p:nvPr/>
        </p:nvSpPr>
        <p:spPr>
          <a:xfrm rot="5400000">
            <a:off x="7003640" y="538448"/>
            <a:ext cx="247500" cy="10854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bg1">
                <a:lumMod val="75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2" name="Google Shape;248;p5">
            <a:extLst>
              <a:ext uri="{FF2B5EF4-FFF2-40B4-BE49-F238E27FC236}">
                <a16:creationId xmlns:a16="http://schemas.microsoft.com/office/drawing/2014/main" id="{8FB7FA69-FD62-BF3F-AF6A-4D48730E5FC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69406787"/>
              </p:ext>
            </p:extLst>
          </p:nvPr>
        </p:nvGraphicFramePr>
        <p:xfrm>
          <a:off x="7659931" y="1182419"/>
          <a:ext cx="1107450" cy="461675"/>
        </p:xfrm>
        <a:graphic>
          <a:graphicData uri="http://schemas.openxmlformats.org/drawingml/2006/table">
            <a:tbl>
              <a:tblPr>
                <a:noFill/>
                <a:tableStyleId>{EE34A7BF-D6C3-45A8-B358-5E50BE2E5640}</a:tableStyleId>
              </a:tblPr>
              <a:tblGrid>
                <a:gridCol w="1107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16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 dirty="0"/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E56A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3" name="Google Shape;249;p5">
            <a:extLst>
              <a:ext uri="{FF2B5EF4-FFF2-40B4-BE49-F238E27FC236}">
                <a16:creationId xmlns:a16="http://schemas.microsoft.com/office/drawing/2014/main" id="{3C5A34F4-B41A-2A62-687F-1346E924FF5E}"/>
              </a:ext>
            </a:extLst>
          </p:cNvPr>
          <p:cNvSpPr/>
          <p:nvPr/>
        </p:nvSpPr>
        <p:spPr>
          <a:xfrm rot="5400000">
            <a:off x="8070440" y="538448"/>
            <a:ext cx="247500" cy="10854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bg1">
                <a:lumMod val="75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250;p5">
            <a:extLst>
              <a:ext uri="{FF2B5EF4-FFF2-40B4-BE49-F238E27FC236}">
                <a16:creationId xmlns:a16="http://schemas.microsoft.com/office/drawing/2014/main" id="{551A18AC-A71D-DDE2-B55B-D6EB97BE9C66}"/>
              </a:ext>
            </a:extLst>
          </p:cNvPr>
          <p:cNvSpPr txBox="1"/>
          <p:nvPr/>
        </p:nvSpPr>
        <p:spPr>
          <a:xfrm>
            <a:off x="7713086" y="383342"/>
            <a:ext cx="1054200" cy="615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Galletas </a:t>
            </a:r>
            <a:endParaRPr sz="17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$1 150</a:t>
            </a:r>
            <a:endParaRPr sz="17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graphicFrame>
        <p:nvGraphicFramePr>
          <p:cNvPr id="25" name="Google Shape;251;p5">
            <a:extLst>
              <a:ext uri="{FF2B5EF4-FFF2-40B4-BE49-F238E27FC236}">
                <a16:creationId xmlns:a16="http://schemas.microsoft.com/office/drawing/2014/main" id="{1F95A579-6770-B9CA-33EE-CDDBAED401C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23262545"/>
              </p:ext>
            </p:extLst>
          </p:nvPr>
        </p:nvGraphicFramePr>
        <p:xfrm>
          <a:off x="8743163" y="1185089"/>
          <a:ext cx="2279250" cy="460800"/>
        </p:xfrm>
        <a:graphic>
          <a:graphicData uri="http://schemas.openxmlformats.org/drawingml/2006/table">
            <a:tbl>
              <a:tblPr>
                <a:noFill/>
                <a:tableStyleId>{EE34A7BF-D6C3-45A8-B358-5E50BE2E5640}</a:tableStyleId>
              </a:tblPr>
              <a:tblGrid>
                <a:gridCol w="2279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08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 dirty="0"/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6" name="Google Shape;252;p5">
            <a:extLst>
              <a:ext uri="{FF2B5EF4-FFF2-40B4-BE49-F238E27FC236}">
                <a16:creationId xmlns:a16="http://schemas.microsoft.com/office/drawing/2014/main" id="{7923569E-9480-CCCD-EDA8-0EC10B5BAEE2}"/>
              </a:ext>
            </a:extLst>
          </p:cNvPr>
          <p:cNvSpPr txBox="1"/>
          <p:nvPr/>
        </p:nvSpPr>
        <p:spPr>
          <a:xfrm>
            <a:off x="8955669" y="550190"/>
            <a:ext cx="1833000" cy="3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Vuelto ?</a:t>
            </a:r>
            <a:endParaRPr sz="17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7" name="Google Shape;253;p5">
            <a:extLst>
              <a:ext uri="{FF2B5EF4-FFF2-40B4-BE49-F238E27FC236}">
                <a16:creationId xmlns:a16="http://schemas.microsoft.com/office/drawing/2014/main" id="{B573F41B-178E-F9DE-F5B7-A2A96DD39DD8}"/>
              </a:ext>
            </a:extLst>
          </p:cNvPr>
          <p:cNvSpPr/>
          <p:nvPr/>
        </p:nvSpPr>
        <p:spPr>
          <a:xfrm rot="5400000">
            <a:off x="9722910" y="-43136"/>
            <a:ext cx="298500" cy="227925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bg1">
                <a:lumMod val="75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37" name="Google Shape;337;p6" descr="Icon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552962" y="3866606"/>
            <a:ext cx="2466454" cy="25997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Google Shape;369;p4"/>
          <p:cNvSpPr txBox="1"/>
          <p:nvPr/>
        </p:nvSpPr>
        <p:spPr>
          <a:xfrm>
            <a:off x="407988" y="3228900"/>
            <a:ext cx="32559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20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Expresión matemática 5: </a:t>
            </a:r>
            <a:endParaRPr sz="20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370" name="Google Shape;370;p4"/>
          <p:cNvSpPr txBox="1"/>
          <p:nvPr/>
        </p:nvSpPr>
        <p:spPr>
          <a:xfrm>
            <a:off x="3397048" y="3226214"/>
            <a:ext cx="4063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000" i="0" u="none" strike="noStrike" cap="none" dirty="0">
                <a:solidFill>
                  <a:srgbClr val="5E56A6"/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 ( 3 ⦁ 1 250 + 3 ⦁ 1 150) </a:t>
            </a:r>
            <a:r>
              <a:rPr lang="es-MX" sz="2000" dirty="0">
                <a:solidFill>
                  <a:srgbClr val="5E56A6"/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–</a:t>
            </a:r>
            <a:r>
              <a:rPr lang="es-MX" sz="2000" i="0" u="none" strike="noStrike" cap="none" dirty="0">
                <a:solidFill>
                  <a:srgbClr val="5E56A6"/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 10 000 </a:t>
            </a:r>
            <a:endParaRPr sz="2000" dirty="0">
              <a:solidFill>
                <a:srgbClr val="5E56A6"/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pic>
        <p:nvPicPr>
          <p:cNvPr id="371" name="Google Shape;371;p4" descr="Icon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807133" y="3067878"/>
            <a:ext cx="2466454" cy="2599776"/>
          </a:xfrm>
          <a:prstGeom prst="rect">
            <a:avLst/>
          </a:prstGeom>
          <a:noFill/>
          <a:ln>
            <a:noFill/>
          </a:ln>
        </p:spPr>
      </p:pic>
      <p:sp>
        <p:nvSpPr>
          <p:cNvPr id="373" name="Google Shape;373;p4"/>
          <p:cNvSpPr/>
          <p:nvPr/>
        </p:nvSpPr>
        <p:spPr>
          <a:xfrm>
            <a:off x="2064008" y="3946764"/>
            <a:ext cx="7905579" cy="1371247"/>
          </a:xfrm>
          <a:prstGeom prst="wedgeRoundRectCallout">
            <a:avLst>
              <a:gd name="adj1" fmla="val 52573"/>
              <a:gd name="adj2" fmla="val -35014"/>
              <a:gd name="adj3" fmla="val 16667"/>
            </a:avLst>
          </a:prstGeom>
          <a:solidFill>
            <a:srgbClr val="FFFFFF"/>
          </a:solidFill>
          <a:ln w="12700" cap="flat" cmpd="sng">
            <a:solidFill>
              <a:srgbClr val="5C57A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18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Esta expresión matemática no permite obtener el vuelto, </a:t>
            </a: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18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ya que lo que se compra debe ser un número menor que $10 000. </a:t>
            </a:r>
            <a:endParaRPr sz="18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" name="Google Shape;225;p5">
            <a:extLst>
              <a:ext uri="{FF2B5EF4-FFF2-40B4-BE49-F238E27FC236}">
                <a16:creationId xmlns:a16="http://schemas.microsoft.com/office/drawing/2014/main" id="{DFD43E46-962D-4A40-9B15-65249AC6F6C7}"/>
              </a:ext>
            </a:extLst>
          </p:cNvPr>
          <p:cNvSpPr/>
          <p:nvPr/>
        </p:nvSpPr>
        <p:spPr>
          <a:xfrm rot="5400000">
            <a:off x="1578322" y="331064"/>
            <a:ext cx="265500" cy="15138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bg1">
                <a:lumMod val="75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3" name="Google Shape;226;p5">
            <a:extLst>
              <a:ext uri="{FF2B5EF4-FFF2-40B4-BE49-F238E27FC236}">
                <a16:creationId xmlns:a16="http://schemas.microsoft.com/office/drawing/2014/main" id="{7074147C-02AC-3A26-79AA-98796959A4B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10092252"/>
              </p:ext>
            </p:extLst>
          </p:nvPr>
        </p:nvGraphicFramePr>
        <p:xfrm>
          <a:off x="954132" y="1188625"/>
          <a:ext cx="1513850" cy="461675"/>
        </p:xfrm>
        <a:graphic>
          <a:graphicData uri="http://schemas.openxmlformats.org/drawingml/2006/table">
            <a:tbl>
              <a:tblPr>
                <a:noFill/>
                <a:tableStyleId>{EE34A7BF-D6C3-45A8-B358-5E50BE2E5640}</a:tableStyleId>
              </a:tblPr>
              <a:tblGrid>
                <a:gridCol w="1513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16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 dirty="0"/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Google Shape;227;p5">
            <a:extLst>
              <a:ext uri="{FF2B5EF4-FFF2-40B4-BE49-F238E27FC236}">
                <a16:creationId xmlns:a16="http://schemas.microsoft.com/office/drawing/2014/main" id="{3F6CBF2B-D004-497D-C852-8978E116C94F}"/>
              </a:ext>
            </a:extLst>
          </p:cNvPr>
          <p:cNvSpPr txBox="1"/>
          <p:nvPr/>
        </p:nvSpPr>
        <p:spPr>
          <a:xfrm>
            <a:off x="985041" y="391497"/>
            <a:ext cx="14586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Jugo </a:t>
            </a:r>
            <a:endParaRPr sz="17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$1 250</a:t>
            </a:r>
            <a:endParaRPr sz="17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grpSp>
        <p:nvGrpSpPr>
          <p:cNvPr id="5" name="Google Shape;228;p5">
            <a:extLst>
              <a:ext uri="{FF2B5EF4-FFF2-40B4-BE49-F238E27FC236}">
                <a16:creationId xmlns:a16="http://schemas.microsoft.com/office/drawing/2014/main" id="{9EC52C6F-C695-9386-1EF0-0C0C3E5B1F14}"/>
              </a:ext>
            </a:extLst>
          </p:cNvPr>
          <p:cNvGrpSpPr/>
          <p:nvPr/>
        </p:nvGrpSpPr>
        <p:grpSpPr>
          <a:xfrm>
            <a:off x="954131" y="1582259"/>
            <a:ext cx="10099037" cy="1030795"/>
            <a:chOff x="1026160" y="3597646"/>
            <a:chExt cx="10099037" cy="1030795"/>
          </a:xfrm>
        </p:grpSpPr>
        <p:sp>
          <p:nvSpPr>
            <p:cNvPr id="6" name="Google Shape;229;p5">
              <a:extLst>
                <a:ext uri="{FF2B5EF4-FFF2-40B4-BE49-F238E27FC236}">
                  <a16:creationId xmlns:a16="http://schemas.microsoft.com/office/drawing/2014/main" id="{27BD8FEE-1EC9-500A-4193-436C52B884D3}"/>
                </a:ext>
              </a:extLst>
            </p:cNvPr>
            <p:cNvSpPr/>
            <p:nvPr/>
          </p:nvSpPr>
          <p:spPr>
            <a:xfrm rot="5400000" flipH="1">
              <a:off x="5756688" y="-1132882"/>
              <a:ext cx="637981" cy="10099037"/>
            </a:xfrm>
            <a:prstGeom prst="leftBracket">
              <a:avLst>
                <a:gd name="adj" fmla="val 438384"/>
              </a:avLst>
            </a:prstGeom>
            <a:noFill/>
            <a:ln w="9525" cap="flat" cmpd="sng">
              <a:solidFill>
                <a:schemeClr val="bg1">
                  <a:lumMod val="7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Arial"/>
              </a:endParaRPr>
            </a:p>
          </p:txBody>
        </p:sp>
        <p:grpSp>
          <p:nvGrpSpPr>
            <p:cNvPr id="7" name="Google Shape;230;p5">
              <a:extLst>
                <a:ext uri="{FF2B5EF4-FFF2-40B4-BE49-F238E27FC236}">
                  <a16:creationId xmlns:a16="http://schemas.microsoft.com/office/drawing/2014/main" id="{9C418C50-54C5-D24F-D88B-C355BD7C524C}"/>
                </a:ext>
              </a:extLst>
            </p:cNvPr>
            <p:cNvGrpSpPr/>
            <p:nvPr/>
          </p:nvGrpSpPr>
          <p:grpSpPr>
            <a:xfrm>
              <a:off x="4992778" y="4006495"/>
              <a:ext cx="1962300" cy="621946"/>
              <a:chOff x="5754923" y="3924695"/>
              <a:chExt cx="1962300" cy="621946"/>
            </a:xfrm>
          </p:grpSpPr>
          <p:sp>
            <p:nvSpPr>
              <p:cNvPr id="8" name="Google Shape;231;p5">
                <a:extLst>
                  <a:ext uri="{FF2B5EF4-FFF2-40B4-BE49-F238E27FC236}">
                    <a16:creationId xmlns:a16="http://schemas.microsoft.com/office/drawing/2014/main" id="{A2BF4B59-DDE4-61F2-75DF-3D8652B24691}"/>
                  </a:ext>
                </a:extLst>
              </p:cNvPr>
              <p:cNvSpPr/>
              <p:nvPr/>
            </p:nvSpPr>
            <p:spPr>
              <a:xfrm>
                <a:off x="5994400" y="3931128"/>
                <a:ext cx="1569130" cy="615513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sym typeface="Arial"/>
                </a:endParaRPr>
              </a:p>
            </p:txBody>
          </p:sp>
          <p:sp>
            <p:nvSpPr>
              <p:cNvPr id="9" name="Google Shape;232;p5">
                <a:extLst>
                  <a:ext uri="{FF2B5EF4-FFF2-40B4-BE49-F238E27FC236}">
                    <a16:creationId xmlns:a16="http://schemas.microsoft.com/office/drawing/2014/main" id="{9BD85658-6630-D658-145B-38516C652289}"/>
                  </a:ext>
                </a:extLst>
              </p:cNvPr>
              <p:cNvSpPr txBox="1"/>
              <p:nvPr/>
            </p:nvSpPr>
            <p:spPr>
              <a:xfrm>
                <a:off x="5754923" y="3924695"/>
                <a:ext cx="1962300" cy="615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600"/>
                  <a:buFont typeface="Arial"/>
                  <a:buNone/>
                </a:pPr>
                <a:r>
                  <a:rPr lang="es-MX" sz="1700" i="0" u="none" strike="noStrike" cap="none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Nunito Medium" pitchFamily="2" charset="0"/>
                    <a:ea typeface="Nunito"/>
                    <a:cs typeface="Nunito"/>
                    <a:sym typeface="Nunito"/>
                  </a:rPr>
                  <a:t> Billete a pagar </a:t>
                </a:r>
                <a:endParaRPr sz="17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endParaRPr>
              </a:p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rPr lang="es-MX" sz="1700" i="0" u="none" strike="noStrike" cap="none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Nunito Medium" pitchFamily="2" charset="0"/>
                    <a:ea typeface="Nunito"/>
                    <a:cs typeface="Nunito"/>
                    <a:sym typeface="Nunito"/>
                  </a:rPr>
                  <a:t>$ 10 000</a:t>
                </a:r>
                <a:endParaRPr sz="1700" b="1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endParaRPr>
              </a:p>
            </p:txBody>
          </p:sp>
        </p:grpSp>
      </p:grpSp>
      <p:graphicFrame>
        <p:nvGraphicFramePr>
          <p:cNvPr id="10" name="Google Shape;236;p5">
            <a:extLst>
              <a:ext uri="{FF2B5EF4-FFF2-40B4-BE49-F238E27FC236}">
                <a16:creationId xmlns:a16="http://schemas.microsoft.com/office/drawing/2014/main" id="{2376DB2F-BF47-82DE-57C1-842B1FF93E4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77293783"/>
              </p:ext>
            </p:extLst>
          </p:nvPr>
        </p:nvGraphicFramePr>
        <p:xfrm>
          <a:off x="5495652" y="1189446"/>
          <a:ext cx="1107450" cy="461675"/>
        </p:xfrm>
        <a:graphic>
          <a:graphicData uri="http://schemas.openxmlformats.org/drawingml/2006/table">
            <a:tbl>
              <a:tblPr>
                <a:noFill/>
                <a:tableStyleId>{EE34A7BF-D6C3-45A8-B358-5E50BE2E5640}</a:tableStyleId>
              </a:tblPr>
              <a:tblGrid>
                <a:gridCol w="1107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16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 dirty="0"/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E56A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" name="Google Shape;237;p5">
            <a:extLst>
              <a:ext uri="{FF2B5EF4-FFF2-40B4-BE49-F238E27FC236}">
                <a16:creationId xmlns:a16="http://schemas.microsoft.com/office/drawing/2014/main" id="{5BBC73A3-778F-9E5F-6152-9FB8A1CC9511}"/>
              </a:ext>
            </a:extLst>
          </p:cNvPr>
          <p:cNvSpPr txBox="1"/>
          <p:nvPr/>
        </p:nvSpPr>
        <p:spPr>
          <a:xfrm>
            <a:off x="5428948" y="368300"/>
            <a:ext cx="11757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Galletas </a:t>
            </a:r>
            <a:endParaRPr sz="17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$1 150</a:t>
            </a:r>
            <a:endParaRPr sz="17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12" name="Google Shape;238;p5">
            <a:extLst>
              <a:ext uri="{FF2B5EF4-FFF2-40B4-BE49-F238E27FC236}">
                <a16:creationId xmlns:a16="http://schemas.microsoft.com/office/drawing/2014/main" id="{09486D56-AC5E-CBC1-85CB-E69B80A3251D}"/>
              </a:ext>
            </a:extLst>
          </p:cNvPr>
          <p:cNvSpPr/>
          <p:nvPr/>
        </p:nvSpPr>
        <p:spPr>
          <a:xfrm rot="5400000">
            <a:off x="5914615" y="533545"/>
            <a:ext cx="247500" cy="10854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bg1">
                <a:lumMod val="75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239;p5">
            <a:extLst>
              <a:ext uri="{FF2B5EF4-FFF2-40B4-BE49-F238E27FC236}">
                <a16:creationId xmlns:a16="http://schemas.microsoft.com/office/drawing/2014/main" id="{F51E8AB9-423C-CB7C-91F2-40BF208B3E63}"/>
              </a:ext>
            </a:extLst>
          </p:cNvPr>
          <p:cNvSpPr/>
          <p:nvPr/>
        </p:nvSpPr>
        <p:spPr>
          <a:xfrm rot="5400000">
            <a:off x="3092162" y="330115"/>
            <a:ext cx="265500" cy="15138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bg1">
                <a:lumMod val="75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4" name="Google Shape;240;p5">
            <a:extLst>
              <a:ext uri="{FF2B5EF4-FFF2-40B4-BE49-F238E27FC236}">
                <a16:creationId xmlns:a16="http://schemas.microsoft.com/office/drawing/2014/main" id="{94714EFC-DA3C-048E-AFEB-8FEA0267797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97624449"/>
              </p:ext>
            </p:extLst>
          </p:nvPr>
        </p:nvGraphicFramePr>
        <p:xfrm>
          <a:off x="2467972" y="1187676"/>
          <a:ext cx="1513850" cy="461675"/>
        </p:xfrm>
        <a:graphic>
          <a:graphicData uri="http://schemas.openxmlformats.org/drawingml/2006/table">
            <a:tbl>
              <a:tblPr>
                <a:noFill/>
                <a:tableStyleId>{EE34A7BF-D6C3-45A8-B358-5E50BE2E5640}</a:tableStyleId>
              </a:tblPr>
              <a:tblGrid>
                <a:gridCol w="1513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16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 dirty="0"/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5" name="Google Shape;241;p5">
            <a:extLst>
              <a:ext uri="{FF2B5EF4-FFF2-40B4-BE49-F238E27FC236}">
                <a16:creationId xmlns:a16="http://schemas.microsoft.com/office/drawing/2014/main" id="{90A226FC-2331-21A9-3837-AE3F2E9CE28B}"/>
              </a:ext>
            </a:extLst>
          </p:cNvPr>
          <p:cNvSpPr txBox="1"/>
          <p:nvPr/>
        </p:nvSpPr>
        <p:spPr>
          <a:xfrm>
            <a:off x="2521317" y="383624"/>
            <a:ext cx="14586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Jugo</a:t>
            </a:r>
            <a:endParaRPr sz="17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 $1 250</a:t>
            </a:r>
            <a:endParaRPr sz="17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16" name="Google Shape;242;p5">
            <a:extLst>
              <a:ext uri="{FF2B5EF4-FFF2-40B4-BE49-F238E27FC236}">
                <a16:creationId xmlns:a16="http://schemas.microsoft.com/office/drawing/2014/main" id="{8AC3630D-9A83-5586-940F-6AAF42A0ED98}"/>
              </a:ext>
            </a:extLst>
          </p:cNvPr>
          <p:cNvSpPr/>
          <p:nvPr/>
        </p:nvSpPr>
        <p:spPr>
          <a:xfrm rot="5400000">
            <a:off x="4606002" y="330115"/>
            <a:ext cx="265500" cy="15138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bg1">
                <a:lumMod val="75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7" name="Google Shape;243;p5">
            <a:extLst>
              <a:ext uri="{FF2B5EF4-FFF2-40B4-BE49-F238E27FC236}">
                <a16:creationId xmlns:a16="http://schemas.microsoft.com/office/drawing/2014/main" id="{BA6573B1-893E-8D63-E80D-E50C04F63F4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96575988"/>
              </p:ext>
            </p:extLst>
          </p:nvPr>
        </p:nvGraphicFramePr>
        <p:xfrm>
          <a:off x="3981812" y="1187676"/>
          <a:ext cx="1513850" cy="461675"/>
        </p:xfrm>
        <a:graphic>
          <a:graphicData uri="http://schemas.openxmlformats.org/drawingml/2006/table">
            <a:tbl>
              <a:tblPr>
                <a:noFill/>
                <a:tableStyleId>{EE34A7BF-D6C3-45A8-B358-5E50BE2E5640}</a:tableStyleId>
              </a:tblPr>
              <a:tblGrid>
                <a:gridCol w="1513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16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 dirty="0"/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8" name="Google Shape;244;p5">
            <a:extLst>
              <a:ext uri="{FF2B5EF4-FFF2-40B4-BE49-F238E27FC236}">
                <a16:creationId xmlns:a16="http://schemas.microsoft.com/office/drawing/2014/main" id="{CA682E96-B011-5166-0A74-0BC5C76B7332}"/>
              </a:ext>
            </a:extLst>
          </p:cNvPr>
          <p:cNvSpPr txBox="1"/>
          <p:nvPr/>
        </p:nvSpPr>
        <p:spPr>
          <a:xfrm>
            <a:off x="3993735" y="383623"/>
            <a:ext cx="14586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Jugo </a:t>
            </a:r>
            <a:endParaRPr sz="17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$1 250</a:t>
            </a:r>
            <a:endParaRPr sz="17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graphicFrame>
        <p:nvGraphicFramePr>
          <p:cNvPr id="19" name="Google Shape;245;p5">
            <a:extLst>
              <a:ext uri="{FF2B5EF4-FFF2-40B4-BE49-F238E27FC236}">
                <a16:creationId xmlns:a16="http://schemas.microsoft.com/office/drawing/2014/main" id="{59B65331-0E8D-1AAF-95AF-C756F29C5FD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52377559"/>
              </p:ext>
            </p:extLst>
          </p:nvPr>
        </p:nvGraphicFramePr>
        <p:xfrm>
          <a:off x="6592079" y="1187676"/>
          <a:ext cx="1107450" cy="461675"/>
        </p:xfrm>
        <a:graphic>
          <a:graphicData uri="http://schemas.openxmlformats.org/drawingml/2006/table">
            <a:tbl>
              <a:tblPr>
                <a:noFill/>
                <a:tableStyleId>{EE34A7BF-D6C3-45A8-B358-5E50BE2E5640}</a:tableStyleId>
              </a:tblPr>
              <a:tblGrid>
                <a:gridCol w="1107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16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 dirty="0"/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E56A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0" name="Google Shape;246;p5">
            <a:extLst>
              <a:ext uri="{FF2B5EF4-FFF2-40B4-BE49-F238E27FC236}">
                <a16:creationId xmlns:a16="http://schemas.microsoft.com/office/drawing/2014/main" id="{F53167BD-1B57-27A0-7AA2-22C1550C31F7}"/>
              </a:ext>
            </a:extLst>
          </p:cNvPr>
          <p:cNvSpPr txBox="1"/>
          <p:nvPr/>
        </p:nvSpPr>
        <p:spPr>
          <a:xfrm>
            <a:off x="6644677" y="399617"/>
            <a:ext cx="1054200" cy="615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Galletas </a:t>
            </a:r>
            <a:endParaRPr sz="17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$1 150</a:t>
            </a:r>
            <a:endParaRPr sz="17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1" name="Google Shape;247;p5">
            <a:extLst>
              <a:ext uri="{FF2B5EF4-FFF2-40B4-BE49-F238E27FC236}">
                <a16:creationId xmlns:a16="http://schemas.microsoft.com/office/drawing/2014/main" id="{1310F927-8455-5BF5-E850-92A02177982D}"/>
              </a:ext>
            </a:extLst>
          </p:cNvPr>
          <p:cNvSpPr/>
          <p:nvPr/>
        </p:nvSpPr>
        <p:spPr>
          <a:xfrm rot="5400000">
            <a:off x="7032215" y="543705"/>
            <a:ext cx="247500" cy="10854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bg1">
                <a:lumMod val="75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2" name="Google Shape;248;p5">
            <a:extLst>
              <a:ext uri="{FF2B5EF4-FFF2-40B4-BE49-F238E27FC236}">
                <a16:creationId xmlns:a16="http://schemas.microsoft.com/office/drawing/2014/main" id="{3ECC7B2B-C948-9DFA-75D0-1234C30C70C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83953630"/>
              </p:ext>
            </p:extLst>
          </p:nvPr>
        </p:nvGraphicFramePr>
        <p:xfrm>
          <a:off x="7688506" y="1187676"/>
          <a:ext cx="1107450" cy="461675"/>
        </p:xfrm>
        <a:graphic>
          <a:graphicData uri="http://schemas.openxmlformats.org/drawingml/2006/table">
            <a:tbl>
              <a:tblPr>
                <a:noFill/>
                <a:tableStyleId>{EE34A7BF-D6C3-45A8-B358-5E50BE2E5640}</a:tableStyleId>
              </a:tblPr>
              <a:tblGrid>
                <a:gridCol w="1107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16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 dirty="0"/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E56A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3" name="Google Shape;249;p5">
            <a:extLst>
              <a:ext uri="{FF2B5EF4-FFF2-40B4-BE49-F238E27FC236}">
                <a16:creationId xmlns:a16="http://schemas.microsoft.com/office/drawing/2014/main" id="{92A1FF67-6A91-E5BD-D136-4260D3B479C1}"/>
              </a:ext>
            </a:extLst>
          </p:cNvPr>
          <p:cNvSpPr/>
          <p:nvPr/>
        </p:nvSpPr>
        <p:spPr>
          <a:xfrm rot="5400000">
            <a:off x="8099015" y="543705"/>
            <a:ext cx="247500" cy="10854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bg1">
                <a:lumMod val="75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250;p5">
            <a:extLst>
              <a:ext uri="{FF2B5EF4-FFF2-40B4-BE49-F238E27FC236}">
                <a16:creationId xmlns:a16="http://schemas.microsoft.com/office/drawing/2014/main" id="{7E8188E2-813C-08EF-02C3-0246F362B560}"/>
              </a:ext>
            </a:extLst>
          </p:cNvPr>
          <p:cNvSpPr txBox="1"/>
          <p:nvPr/>
        </p:nvSpPr>
        <p:spPr>
          <a:xfrm>
            <a:off x="7741661" y="388599"/>
            <a:ext cx="1054200" cy="615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Galletas </a:t>
            </a:r>
            <a:endParaRPr sz="1700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$1 150</a:t>
            </a:r>
            <a:endParaRPr sz="17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graphicFrame>
        <p:nvGraphicFramePr>
          <p:cNvPr id="25" name="Google Shape;251;p5">
            <a:extLst>
              <a:ext uri="{FF2B5EF4-FFF2-40B4-BE49-F238E27FC236}">
                <a16:creationId xmlns:a16="http://schemas.microsoft.com/office/drawing/2014/main" id="{66CB4C6F-B02E-1864-5B89-6EB1D529157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95140429"/>
              </p:ext>
            </p:extLst>
          </p:nvPr>
        </p:nvGraphicFramePr>
        <p:xfrm>
          <a:off x="8771738" y="1190346"/>
          <a:ext cx="2279250" cy="460800"/>
        </p:xfrm>
        <a:graphic>
          <a:graphicData uri="http://schemas.openxmlformats.org/drawingml/2006/table">
            <a:tbl>
              <a:tblPr>
                <a:noFill/>
                <a:tableStyleId>{EE34A7BF-D6C3-45A8-B358-5E50BE2E5640}</a:tableStyleId>
              </a:tblPr>
              <a:tblGrid>
                <a:gridCol w="2279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08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 dirty="0"/>
                    </a:p>
                  </a:txBody>
                  <a:tcPr marL="91450" marR="91450" marT="45725" marB="4572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6" name="Google Shape;252;p5">
            <a:extLst>
              <a:ext uri="{FF2B5EF4-FFF2-40B4-BE49-F238E27FC236}">
                <a16:creationId xmlns:a16="http://schemas.microsoft.com/office/drawing/2014/main" id="{964F4DB1-6CF5-D2F1-F627-911B84D7DCF8}"/>
              </a:ext>
            </a:extLst>
          </p:cNvPr>
          <p:cNvSpPr txBox="1"/>
          <p:nvPr/>
        </p:nvSpPr>
        <p:spPr>
          <a:xfrm>
            <a:off x="8984244" y="555447"/>
            <a:ext cx="1833000" cy="3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MX" sz="17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Vuelto ?</a:t>
            </a:r>
            <a:endParaRPr sz="17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7" name="Google Shape;253;p5">
            <a:extLst>
              <a:ext uri="{FF2B5EF4-FFF2-40B4-BE49-F238E27FC236}">
                <a16:creationId xmlns:a16="http://schemas.microsoft.com/office/drawing/2014/main" id="{BF71B3A0-C5D5-F32B-7287-55677EF62BF0}"/>
              </a:ext>
            </a:extLst>
          </p:cNvPr>
          <p:cNvSpPr/>
          <p:nvPr/>
        </p:nvSpPr>
        <p:spPr>
          <a:xfrm rot="5400000">
            <a:off x="9751485" y="-37879"/>
            <a:ext cx="298500" cy="227925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bg1">
                <a:lumMod val="75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497</Words>
  <Application>Microsoft Office PowerPoint</Application>
  <PresentationFormat>Panorámica</PresentationFormat>
  <Paragraphs>112</Paragraphs>
  <Slides>6</Slides>
  <Notes>6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2" baseType="lpstr">
      <vt:lpstr>Nunito SemiBold</vt:lpstr>
      <vt:lpstr>Arial</vt:lpstr>
      <vt:lpstr>Nunito</vt:lpstr>
      <vt:lpstr>Calibri</vt:lpstr>
      <vt:lpstr>Nunito Medium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Tomás Gonzalo Basaure Retamal</dc:creator>
  <cp:lastModifiedBy>Macarena Ovalle Larrain</cp:lastModifiedBy>
  <cp:revision>2</cp:revision>
  <dcterms:created xsi:type="dcterms:W3CDTF">2023-09-12T20:21:07Z</dcterms:created>
  <dcterms:modified xsi:type="dcterms:W3CDTF">2025-09-10T20:17:46Z</dcterms:modified>
</cp:coreProperties>
</file>