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72" r:id="rId7"/>
    <p:sldId id="262" r:id="rId8"/>
    <p:sldId id="263" r:id="rId9"/>
    <p:sldId id="264" r:id="rId10"/>
    <p:sldId id="265" r:id="rId11"/>
    <p:sldId id="267" r:id="rId12"/>
    <p:sldId id="268" r:id="rId13"/>
    <p:sldId id="273" r:id="rId14"/>
    <p:sldId id="270" r:id="rId15"/>
    <p:sldId id="271" r:id="rId16"/>
  </p:sldIdLst>
  <p:sldSz cx="12192000" cy="6858000"/>
  <p:notesSz cx="6858000" cy="9144000"/>
  <p:embeddedFontLst>
    <p:embeddedFont>
      <p:font typeface="Nunito" pitchFamily="2" charset="0"/>
      <p:regular r:id="rId18"/>
      <p:bold r:id="rId19"/>
      <p:italic r:id="rId20"/>
      <p:boldItalic r:id="rId21"/>
    </p:embeddedFont>
    <p:embeddedFont>
      <p:font typeface="Nunito Light" pitchFamily="2" charset="0"/>
      <p:regular r:id="rId22"/>
      <p:bold r:id="rId23"/>
      <p:italic r:id="rId24"/>
      <p:boldItalic r:id="rId25"/>
    </p:embeddedFont>
    <p:embeddedFont>
      <p:font typeface="Nunito SemiBold" pitchFamily="2" charset="0"/>
      <p:regular r:id="rId26"/>
      <p:bold r:id="rId27"/>
      <p:italic r:id="rId28"/>
      <p:boldItalic r:id="rId29"/>
    </p:embeddedFont>
    <p:embeddedFont>
      <p:font typeface="Sassoon Sans Std" panose="020B0503020103030203" pitchFamily="34" charset="0"/>
      <p:regular r:id="rId30"/>
      <p:bold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3" roundtripDataSignature="AMtx7mhMbTB3Y89fDcZW6Idtf8oFHPDxL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2E879E8-1871-40EA-A7AD-6A1DD0275619}" v="44" dt="2025-01-28T21:45:37.9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8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21" Type="http://schemas.openxmlformats.org/officeDocument/2006/relationships/font" Target="fonts/font4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customschemas.google.com/relationships/presentationmetadata" Target="metadata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>
          <a:extLst>
            <a:ext uri="{FF2B5EF4-FFF2-40B4-BE49-F238E27FC236}">
              <a16:creationId xmlns:a16="http://schemas.microsoft.com/office/drawing/2014/main" id="{BBBF0E10-487D-4C8A-87CA-403FBA9C7C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13:notes">
            <a:extLst>
              <a:ext uri="{FF2B5EF4-FFF2-40B4-BE49-F238E27FC236}">
                <a16:creationId xmlns:a16="http://schemas.microsoft.com/office/drawing/2014/main" id="{0A44DB15-C45F-8717-0BB8-0362142B219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13:notes">
            <a:extLst>
              <a:ext uri="{FF2B5EF4-FFF2-40B4-BE49-F238E27FC236}">
                <a16:creationId xmlns:a16="http://schemas.microsoft.com/office/drawing/2014/main" id="{64A046EB-EB81-1AC7-1383-147709203AE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659683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>
          <a:extLst>
            <a:ext uri="{FF2B5EF4-FFF2-40B4-BE49-F238E27FC236}">
              <a16:creationId xmlns:a16="http://schemas.microsoft.com/office/drawing/2014/main" id="{C91BFA22-C16E-68EC-2798-80161DEA13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5:notes">
            <a:extLst>
              <a:ext uri="{FF2B5EF4-FFF2-40B4-BE49-F238E27FC236}">
                <a16:creationId xmlns:a16="http://schemas.microsoft.com/office/drawing/2014/main" id="{3A3F8CF3-38DE-7FFC-BEEA-520D4E0DB51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5:notes">
            <a:extLst>
              <a:ext uri="{FF2B5EF4-FFF2-40B4-BE49-F238E27FC236}">
                <a16:creationId xmlns:a16="http://schemas.microsoft.com/office/drawing/2014/main" id="{28E16357-51DA-730B-5201-746FE6EE8F8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870964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apositiva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2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37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54" name="Google Shape;54;p27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Encabezado de sección">
  <p:cSld name="1_Encabezado de secció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2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37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59" name="Google Shape;59;p28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Encabezado de sección">
  <p:cSld name="2_Encabezado de sección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2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37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64" name="Google Shape;64;p29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Encabezado de sección">
  <p:cSld name="3_Encabezado de secció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3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3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37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69" name="Google Shape;69;p30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>
  <p:cSld name="Dos objetos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3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75" name="Google Shape;75;p31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os objetos">
  <p:cSld name="1_Dos objetos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3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81" name="Google Shape;81;p32"/>
          <p:cNvCxnSpPr/>
          <p:nvPr/>
        </p:nvCxnSpPr>
        <p:spPr>
          <a:xfrm>
            <a:off x="-133004" y="141316"/>
            <a:ext cx="12452466" cy="0"/>
          </a:xfrm>
          <a:prstGeom prst="straightConnector1">
            <a:avLst/>
          </a:prstGeom>
          <a:noFill/>
          <a:ln w="28575" cap="flat" cmpd="sng">
            <a:solidFill>
              <a:srgbClr val="65B32E"/>
            </a:solidFill>
            <a:prstDash val="dash"/>
            <a:round/>
            <a:headEnd type="none" w="sm" len="sm"/>
            <a:tailEnd type="none" w="sm" len="sm"/>
          </a:ln>
        </p:spPr>
      </p:cxnSp>
      <p:pic>
        <p:nvPicPr>
          <p:cNvPr id="82" name="Google Shape;82;p32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Dos objetos">
  <p:cSld name="2_Dos objetos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3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3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8" name="Google Shape;88;p33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Dos objetos">
  <p:cSld name="3_Dos objetos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3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94" name="Google Shape;94;p34"/>
          <p:cNvCxnSpPr/>
          <p:nvPr/>
        </p:nvCxnSpPr>
        <p:spPr>
          <a:xfrm>
            <a:off x="-133004" y="141316"/>
            <a:ext cx="12452466" cy="0"/>
          </a:xfrm>
          <a:prstGeom prst="straightConnector1">
            <a:avLst/>
          </a:prstGeom>
          <a:noFill/>
          <a:ln w="28575" cap="flat" cmpd="sng">
            <a:solidFill>
              <a:srgbClr val="EF7D00"/>
            </a:solidFill>
            <a:prstDash val="dash"/>
            <a:round/>
            <a:headEnd type="none" w="sm" len="sm"/>
            <a:tailEnd type="none" w="sm" len="sm"/>
          </a:ln>
        </p:spPr>
      </p:cxnSp>
      <p:pic>
        <p:nvPicPr>
          <p:cNvPr id="95" name="Google Shape;95;p34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>
  <p:cSld name="Comparación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3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3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0" name="Google Shape;100;p35"/>
          <p:cNvSpPr txBox="1">
            <a:spLocks noGrp="1"/>
          </p:cNvSpPr>
          <p:nvPr>
            <p:ph type="body" idx="2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pic>
        <p:nvPicPr>
          <p:cNvPr id="101" name="Google Shape;101;p35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35"/>
          <p:cNvSpPr txBox="1">
            <a:spLocks noGrp="1"/>
          </p:cNvSpPr>
          <p:nvPr>
            <p:ph type="body" idx="3"/>
          </p:nvPr>
        </p:nvSpPr>
        <p:spPr>
          <a:xfrm>
            <a:off x="839788" y="2505075"/>
            <a:ext cx="5157787" cy="349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3" name="Google Shape;103;p3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49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mparación">
  <p:cSld name="1_Comparación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3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3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8" name="Google Shape;108;p36"/>
          <p:cNvSpPr txBox="1">
            <a:spLocks noGrp="1"/>
          </p:cNvSpPr>
          <p:nvPr>
            <p:ph type="body" idx="2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pic>
        <p:nvPicPr>
          <p:cNvPr id="109" name="Google Shape;109;p36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36"/>
          <p:cNvSpPr txBox="1">
            <a:spLocks noGrp="1"/>
          </p:cNvSpPr>
          <p:nvPr>
            <p:ph type="body" idx="3"/>
          </p:nvPr>
        </p:nvSpPr>
        <p:spPr>
          <a:xfrm>
            <a:off x="839788" y="2505075"/>
            <a:ext cx="5157787" cy="349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3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49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ítulo y objetos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19"/>
          <p:cNvPicPr preferRelativeResize="0"/>
          <p:nvPr/>
        </p:nvPicPr>
        <p:blipFill rotWithShape="1">
          <a:blip r:embed="rId2">
            <a:alphaModFix/>
          </a:blip>
          <a:srcRect t="88540"/>
          <a:stretch/>
        </p:blipFill>
        <p:spPr>
          <a:xfrm>
            <a:off x="0" y="6075623"/>
            <a:ext cx="12192000" cy="785911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10515600" cy="4154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9" name="Google Shape;19;p19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1678" y="6111135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omparación" type="twoTxTwoObj">
  <p:cSld name="TWO_OBJECTS_WITH_TEXT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3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3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6" name="Google Shape;116;p3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49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p3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8" name="Google Shape;118;p3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49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19" name="Google Shape;119;p37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omparación">
  <p:cSld name="3_Comparación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3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3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4" name="Google Shape;124;p38"/>
          <p:cNvSpPr txBox="1">
            <a:spLocks noGrp="1"/>
          </p:cNvSpPr>
          <p:nvPr>
            <p:ph type="body" idx="2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pic>
        <p:nvPicPr>
          <p:cNvPr id="125" name="Google Shape;125;p38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38"/>
          <p:cNvSpPr txBox="1">
            <a:spLocks noGrp="1"/>
          </p:cNvSpPr>
          <p:nvPr>
            <p:ph type="body" idx="3"/>
          </p:nvPr>
        </p:nvSpPr>
        <p:spPr>
          <a:xfrm>
            <a:off x="839788" y="2505075"/>
            <a:ext cx="5157787" cy="349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7" name="Google Shape;127;p3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49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31" name="Google Shape;131;p39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olo el título">
  <p:cSld name="1_Solo el título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35" name="Google Shape;135;p40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olo el título">
  <p:cSld name="2_Solo el título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4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39" name="Google Shape;139;p41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Solo el título">
  <p:cSld name="3_Solo el título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43" name="Google Shape;143;p42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>
  <p:cSld name="En blanco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43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En blanco">
  <p:cSld name="2_En blanco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44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En blanco">
  <p:cSld name="3_En blanco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45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4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4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4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57" name="Google Shape;157;p4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158" name="Google Shape;158;p46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En blanco" type="blank">
  <p:cSld name="BLANK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6;p19">
            <a:extLst>
              <a:ext uri="{FF2B5EF4-FFF2-40B4-BE49-F238E27FC236}">
                <a16:creationId xmlns:a16="http://schemas.microsoft.com/office/drawing/2014/main" id="{4DA2F7A8-42BC-9C96-1C6C-88A82356E36E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t="88540"/>
          <a:stretch/>
        </p:blipFill>
        <p:spPr>
          <a:xfrm>
            <a:off x="0" y="6075623"/>
            <a:ext cx="12192000" cy="7859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19;p19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DDAD550E-1C41-84FF-6455-0F5444BDDF3D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371678" y="6111135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ido con título">
  <p:cSld name="1_Contenido con título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4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4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4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63" name="Google Shape;163;p4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64" name="Google Shape;164;p47"/>
          <p:cNvSpPr txBox="1"/>
          <p:nvPr/>
        </p:nvSpPr>
        <p:spPr>
          <a:xfrm>
            <a:off x="232756" y="6390700"/>
            <a:ext cx="149629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Sumo Primero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ontenido con título">
  <p:cSld name="2_Contenido con título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4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4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4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69" name="Google Shape;169;p4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170" name="Google Shape;170;p48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ontenido con título">
  <p:cSld name="3_Contenido con título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4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4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4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75" name="Google Shape;175;p4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176" name="Google Shape;176;p49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5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5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81" name="Google Shape;181;p5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182" name="Google Shape;182;p50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n con título">
  <p:cSld name="1_Imagen con título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5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5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5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87" name="Google Shape;187;p5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188" name="Google Shape;188;p51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Imagen con título">
  <p:cSld name="2_Imagen con título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5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5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5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93" name="Google Shape;193;p5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194" name="Google Shape;194;p52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Imagen con título">
  <p:cSld name="3_Imagen con título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5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5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5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99" name="Google Shape;199;p5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200" name="Google Shape;200;p53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5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5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4" name="Google Shape;204;p5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5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5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5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5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0" name="Google Shape;210;p5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5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5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>
  <p:cSld name="Diapositiva de título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2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Diapositiva de título">
  <p:cSld name="2_Diapositiva de título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2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Diapositiva de título">
  <p:cSld name="3_Diapositiva de título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2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>
  <p:cSld name="Título y objeto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6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4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10515600" cy="4154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9" name="Google Shape;39;p24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ítulo y objetos">
  <p:cSld name="2_Título y objeto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5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10515600" cy="4154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4" name="Google Shape;44;p25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ítulo y objetos">
  <p:cSld name="3_Título y objeto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6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10515600" cy="4154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9" name="Google Shape;49;p26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</p:sldLayoutIdLst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"/>
          <p:cNvSpPr txBox="1">
            <a:spLocks noGrp="1"/>
          </p:cNvSpPr>
          <p:nvPr>
            <p:ph type="subTitle" idx="1"/>
          </p:nvPr>
        </p:nvSpPr>
        <p:spPr>
          <a:xfrm>
            <a:off x="1524000" y="1699862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7CD79"/>
              </a:buClr>
              <a:buSzPts val="9600"/>
              <a:buNone/>
            </a:pPr>
            <a:r>
              <a:rPr lang="es-ES" sz="9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Nunito"/>
                <a:ea typeface="Nunito"/>
                <a:cs typeface="Nunito"/>
                <a:sym typeface="Nunito"/>
              </a:rPr>
              <a:t>Sumo Primero</a:t>
            </a:r>
            <a:endParaRPr b="1" dirty="0">
              <a:solidFill>
                <a:schemeClr val="tx1">
                  <a:lumMod val="65000"/>
                  <a:lumOff val="35000"/>
                </a:schemeClr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18" name="Google Shape;218;p1"/>
          <p:cNvSpPr txBox="1"/>
          <p:nvPr/>
        </p:nvSpPr>
        <p:spPr>
          <a:xfrm>
            <a:off x="1524000" y="3099215"/>
            <a:ext cx="9144000" cy="784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7CD79"/>
              </a:buClr>
              <a:buSzPts val="5400"/>
              <a:buFont typeface="Arial"/>
              <a:buNone/>
            </a:pPr>
            <a:r>
              <a:rPr lang="es-ES" sz="5400" b="1" i="0" u="none" strike="noStrike" cap="none">
                <a:solidFill>
                  <a:schemeClr val="tx1">
                    <a:lumMod val="65000"/>
                    <a:lumOff val="35000"/>
                  </a:schemeClr>
                </a:solidFill>
                <a:latin typeface="Nunito"/>
                <a:ea typeface="Nunito"/>
                <a:cs typeface="Nunito"/>
                <a:sym typeface="Nunito"/>
              </a:rPr>
              <a:t>Números decimales</a:t>
            </a:r>
            <a:endParaRPr b="1">
              <a:solidFill>
                <a:schemeClr val="tx1">
                  <a:lumMod val="65000"/>
                  <a:lumOff val="35000"/>
                </a:schemeClr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19" name="Google Shape;219;p1"/>
          <p:cNvSpPr txBox="1"/>
          <p:nvPr/>
        </p:nvSpPr>
        <p:spPr>
          <a:xfrm>
            <a:off x="2117250" y="4798974"/>
            <a:ext cx="7093425" cy="1315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0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"/>
                <a:ea typeface="Nunito"/>
                <a:cs typeface="Nunito"/>
                <a:sym typeface="Nunito"/>
              </a:rPr>
              <a:t>5º básico: Unidad 2  |  Capítulo 6: Números decimales.</a:t>
            </a:r>
            <a:endParaRPr sz="20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6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ea typeface="Nunito"/>
                <a:cs typeface="Nunito"/>
                <a:sym typeface="Nunito"/>
              </a:rPr>
              <a:t>Sistematizar uso del 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ea typeface="Nunito"/>
                <a:cs typeface="Nunito"/>
                <a:sym typeface="Nunito"/>
              </a:rPr>
              <a:t>Sistema de numeración decimal </a:t>
            </a:r>
            <a:r>
              <a:rPr lang="es-ES" sz="16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ea typeface="Nunito"/>
                <a:cs typeface="Nunito"/>
                <a:sym typeface="Nunito"/>
              </a:rPr>
              <a:t>para representar números naturales y decimales. </a:t>
            </a:r>
            <a:endParaRPr sz="1600" dirty="0">
              <a:solidFill>
                <a:schemeClr val="tx1">
                  <a:lumMod val="65000"/>
                  <a:lumOff val="35000"/>
                </a:schemeClr>
              </a:solidFill>
              <a:latin typeface="Nunito Medium" pitchFamily="2" charset="0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6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ea typeface="Nunito"/>
                <a:cs typeface="Nunito"/>
                <a:sym typeface="Nunito"/>
              </a:rPr>
              <a:t>Páginas 1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ea typeface="Nunito"/>
                <a:cs typeface="Nunito"/>
                <a:sym typeface="Nunito"/>
              </a:rPr>
              <a:t>22 y 123.</a:t>
            </a:r>
            <a:endParaRPr sz="16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 Medium" pitchFamily="2" charset="0"/>
              <a:ea typeface="Nunito"/>
              <a:cs typeface="Nunito"/>
              <a:sym typeface="Nunito"/>
            </a:endParaRPr>
          </a:p>
        </p:txBody>
      </p:sp>
      <p:pic>
        <p:nvPicPr>
          <p:cNvPr id="220" name="Google Shape;220;p1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10"/>
          <p:cNvSpPr/>
          <p:nvPr/>
        </p:nvSpPr>
        <p:spPr>
          <a:xfrm>
            <a:off x="877570" y="212725"/>
            <a:ext cx="450716" cy="57785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7" name="Google Shape;337;p10" descr="Captura de pantalla 2023-10-25 a las 14.20.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84485" y="1285240"/>
            <a:ext cx="10533380" cy="3051810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10"/>
          <p:cNvSpPr/>
          <p:nvPr/>
        </p:nvSpPr>
        <p:spPr>
          <a:xfrm>
            <a:off x="11516995" y="1193800"/>
            <a:ext cx="661035" cy="495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10"/>
          <p:cNvSpPr txBox="1"/>
          <p:nvPr/>
        </p:nvSpPr>
        <p:spPr>
          <a:xfrm>
            <a:off x="3157685" y="1934845"/>
            <a:ext cx="822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>
                <a:solidFill>
                  <a:schemeClr val="tx1">
                    <a:lumMod val="65000"/>
                    <a:lumOff val="35000"/>
                  </a:schemeClr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1</a:t>
            </a:r>
            <a:endParaRPr>
              <a:solidFill>
                <a:schemeClr val="tx1">
                  <a:lumMod val="65000"/>
                  <a:lumOff val="35000"/>
                </a:schemeClr>
              </a:solidFill>
              <a:latin typeface="Sassoon Sans Std" panose="020B0503020103030203" pitchFamily="34" charset="0"/>
              <a:ea typeface="Nunito"/>
              <a:cs typeface="Nunito"/>
              <a:sym typeface="Nunito"/>
            </a:endParaRPr>
          </a:p>
        </p:txBody>
      </p:sp>
      <p:sp>
        <p:nvSpPr>
          <p:cNvPr id="340" name="Google Shape;340;p10"/>
          <p:cNvSpPr txBox="1"/>
          <p:nvPr/>
        </p:nvSpPr>
        <p:spPr>
          <a:xfrm>
            <a:off x="5786585" y="1934845"/>
            <a:ext cx="822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>
                <a:solidFill>
                  <a:schemeClr val="tx1">
                    <a:lumMod val="65000"/>
                    <a:lumOff val="35000"/>
                  </a:schemeClr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5</a:t>
            </a:r>
            <a:endParaRPr>
              <a:solidFill>
                <a:schemeClr val="tx1">
                  <a:lumMod val="65000"/>
                  <a:lumOff val="35000"/>
                </a:schemeClr>
              </a:solidFill>
              <a:latin typeface="Sassoon Sans Std" panose="020B0503020103030203" pitchFamily="34" charset="0"/>
              <a:ea typeface="Nunito"/>
              <a:cs typeface="Nunito"/>
              <a:sym typeface="Nunito"/>
            </a:endParaRPr>
          </a:p>
        </p:txBody>
      </p:sp>
      <p:sp>
        <p:nvSpPr>
          <p:cNvPr id="341" name="Google Shape;341;p10"/>
          <p:cNvSpPr txBox="1"/>
          <p:nvPr/>
        </p:nvSpPr>
        <p:spPr>
          <a:xfrm>
            <a:off x="8143705" y="1934845"/>
            <a:ext cx="822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>
                <a:solidFill>
                  <a:schemeClr val="tx1">
                    <a:lumMod val="65000"/>
                    <a:lumOff val="35000"/>
                  </a:schemeClr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7</a:t>
            </a:r>
            <a:endParaRPr>
              <a:solidFill>
                <a:schemeClr val="tx1">
                  <a:lumMod val="65000"/>
                  <a:lumOff val="35000"/>
                </a:schemeClr>
              </a:solidFill>
              <a:latin typeface="Sassoon Sans Std" panose="020B0503020103030203" pitchFamily="34" charset="0"/>
              <a:ea typeface="Nunito"/>
              <a:cs typeface="Nunito"/>
              <a:sym typeface="Nunito"/>
            </a:endParaRPr>
          </a:p>
        </p:txBody>
      </p:sp>
      <p:sp>
        <p:nvSpPr>
          <p:cNvPr id="342" name="Google Shape;342;p10"/>
          <p:cNvSpPr txBox="1"/>
          <p:nvPr/>
        </p:nvSpPr>
        <p:spPr>
          <a:xfrm>
            <a:off x="10323660" y="1934845"/>
            <a:ext cx="822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>
                <a:solidFill>
                  <a:schemeClr val="tx1">
                    <a:lumMod val="65000"/>
                    <a:lumOff val="35000"/>
                  </a:schemeClr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2</a:t>
            </a:r>
            <a:endParaRPr>
              <a:solidFill>
                <a:schemeClr val="tx1">
                  <a:lumMod val="65000"/>
                  <a:lumOff val="35000"/>
                </a:schemeClr>
              </a:solidFill>
              <a:latin typeface="Sassoon Sans Std" panose="020B0503020103030203" pitchFamily="34" charset="0"/>
              <a:ea typeface="Nunito"/>
              <a:cs typeface="Nunito"/>
              <a:sym typeface="Nunito"/>
            </a:endParaRPr>
          </a:p>
        </p:txBody>
      </p:sp>
      <p:sp>
        <p:nvSpPr>
          <p:cNvPr id="343" name="Google Shape;343;p10"/>
          <p:cNvSpPr txBox="1"/>
          <p:nvPr/>
        </p:nvSpPr>
        <p:spPr>
          <a:xfrm>
            <a:off x="3144350" y="3472815"/>
            <a:ext cx="822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>
                <a:solidFill>
                  <a:schemeClr val="tx1">
                    <a:lumMod val="65000"/>
                    <a:lumOff val="35000"/>
                  </a:schemeClr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1</a:t>
            </a:r>
            <a:endParaRPr>
              <a:solidFill>
                <a:schemeClr val="tx1">
                  <a:lumMod val="65000"/>
                  <a:lumOff val="35000"/>
                </a:schemeClr>
              </a:solidFill>
              <a:latin typeface="Sassoon Sans Std" panose="020B0503020103030203" pitchFamily="34" charset="0"/>
              <a:ea typeface="Nunito"/>
              <a:cs typeface="Nunito"/>
              <a:sym typeface="Nunito"/>
            </a:endParaRPr>
          </a:p>
        </p:txBody>
      </p:sp>
      <p:sp>
        <p:nvSpPr>
          <p:cNvPr id="344" name="Google Shape;344;p10"/>
          <p:cNvSpPr txBox="1"/>
          <p:nvPr/>
        </p:nvSpPr>
        <p:spPr>
          <a:xfrm>
            <a:off x="5173810" y="3453130"/>
            <a:ext cx="822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>
                <a:solidFill>
                  <a:schemeClr val="tx1">
                    <a:lumMod val="65000"/>
                    <a:lumOff val="35000"/>
                  </a:schemeClr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5</a:t>
            </a:r>
            <a:endParaRPr>
              <a:solidFill>
                <a:schemeClr val="tx1">
                  <a:lumMod val="65000"/>
                  <a:lumOff val="35000"/>
                </a:schemeClr>
              </a:solidFill>
              <a:latin typeface="Sassoon Sans Std" panose="020B0503020103030203" pitchFamily="34" charset="0"/>
              <a:ea typeface="Nunito"/>
              <a:cs typeface="Nunito"/>
              <a:sym typeface="Nunito"/>
            </a:endParaRPr>
          </a:p>
        </p:txBody>
      </p:sp>
      <p:sp>
        <p:nvSpPr>
          <p:cNvPr id="345" name="Google Shape;345;p10"/>
          <p:cNvSpPr txBox="1"/>
          <p:nvPr/>
        </p:nvSpPr>
        <p:spPr>
          <a:xfrm>
            <a:off x="7472510" y="3445510"/>
            <a:ext cx="822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>
                <a:solidFill>
                  <a:schemeClr val="tx1">
                    <a:lumMod val="65000"/>
                    <a:lumOff val="35000"/>
                  </a:schemeClr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7</a:t>
            </a:r>
            <a:endParaRPr>
              <a:solidFill>
                <a:schemeClr val="tx1">
                  <a:lumMod val="65000"/>
                  <a:lumOff val="35000"/>
                </a:schemeClr>
              </a:solidFill>
              <a:latin typeface="Sassoon Sans Std" panose="020B0503020103030203" pitchFamily="34" charset="0"/>
              <a:ea typeface="Nunito"/>
              <a:cs typeface="Nunito"/>
              <a:sym typeface="Nunito"/>
            </a:endParaRPr>
          </a:p>
        </p:txBody>
      </p:sp>
      <p:sp>
        <p:nvSpPr>
          <p:cNvPr id="346" name="Google Shape;346;p10"/>
          <p:cNvSpPr txBox="1"/>
          <p:nvPr/>
        </p:nvSpPr>
        <p:spPr>
          <a:xfrm>
            <a:off x="9908370" y="3472815"/>
            <a:ext cx="822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>
                <a:solidFill>
                  <a:schemeClr val="tx1">
                    <a:lumMod val="65000"/>
                    <a:lumOff val="35000"/>
                  </a:schemeClr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2</a:t>
            </a:r>
            <a:endParaRPr>
              <a:solidFill>
                <a:schemeClr val="tx1">
                  <a:lumMod val="65000"/>
                  <a:lumOff val="35000"/>
                </a:schemeClr>
              </a:solidFill>
              <a:latin typeface="Sassoon Sans Std" panose="020B0503020103030203" pitchFamily="34" charset="0"/>
              <a:ea typeface="Nunito"/>
              <a:cs typeface="Nunito"/>
              <a:sym typeface="Nunito"/>
            </a:endParaRPr>
          </a:p>
        </p:txBody>
      </p:sp>
      <p:sp>
        <p:nvSpPr>
          <p:cNvPr id="347" name="Google Shape;347;p10"/>
          <p:cNvSpPr txBox="1"/>
          <p:nvPr/>
        </p:nvSpPr>
        <p:spPr>
          <a:xfrm>
            <a:off x="-18933" y="1355923"/>
            <a:ext cx="1714266" cy="523180"/>
          </a:xfrm>
          <a:prstGeom prst="rect">
            <a:avLst/>
          </a:prstGeom>
          <a:solidFill>
            <a:srgbClr val="F26A7C">
              <a:alpha val="37647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>
                <a:solidFill>
                  <a:schemeClr val="dk1"/>
                </a:solidFill>
                <a:latin typeface="+mj-lt"/>
                <a:ea typeface="Nunito"/>
                <a:cs typeface="Nunito"/>
                <a:sym typeface="Nunito"/>
              </a:rPr>
              <a:t>Altura del volcán </a:t>
            </a:r>
            <a:r>
              <a:rPr lang="es-ES" dirty="0" err="1">
                <a:solidFill>
                  <a:schemeClr val="dk1"/>
                </a:solidFill>
                <a:latin typeface="+mj-lt"/>
                <a:ea typeface="Nunito"/>
                <a:cs typeface="Nunito"/>
                <a:sym typeface="Nunito"/>
              </a:rPr>
              <a:t>Hornopirén</a:t>
            </a:r>
            <a:endParaRPr dirty="0">
              <a:latin typeface="+mj-lt"/>
              <a:ea typeface="Nunito"/>
              <a:cs typeface="Nunito"/>
              <a:sym typeface="Nunito"/>
            </a:endParaRPr>
          </a:p>
        </p:txBody>
      </p:sp>
      <p:sp>
        <p:nvSpPr>
          <p:cNvPr id="348" name="Google Shape;348;p10"/>
          <p:cNvSpPr txBox="1"/>
          <p:nvPr/>
        </p:nvSpPr>
        <p:spPr>
          <a:xfrm>
            <a:off x="1573530" y="75240"/>
            <a:ext cx="3402731" cy="927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40E"/>
              </a:buClr>
              <a:buSzPts val="9600"/>
              <a:buFont typeface="Arial"/>
              <a:buNone/>
            </a:pPr>
            <a:r>
              <a:rPr lang="es-ES" sz="3600">
                <a:solidFill>
                  <a:srgbClr val="00B40E"/>
                </a:solidFill>
                <a:latin typeface="Nunito"/>
                <a:ea typeface="Nunito"/>
                <a:cs typeface="Nunito"/>
                <a:sym typeface="Nunito"/>
              </a:rPr>
              <a:t>Completemos</a:t>
            </a:r>
            <a:endParaRPr sz="3600">
              <a:solidFill>
                <a:srgbClr val="00B40E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49" name="Google Shape;349;p10"/>
          <p:cNvSpPr/>
          <p:nvPr/>
        </p:nvSpPr>
        <p:spPr>
          <a:xfrm>
            <a:off x="231140" y="212725"/>
            <a:ext cx="607060" cy="577850"/>
          </a:xfrm>
          <a:prstGeom prst="roundRect">
            <a:avLst>
              <a:gd name="adj" fmla="val 16667"/>
            </a:avLst>
          </a:prstGeom>
          <a:solidFill>
            <a:srgbClr val="00B40E"/>
          </a:solidFill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10"/>
          <p:cNvSpPr txBox="1"/>
          <p:nvPr/>
        </p:nvSpPr>
        <p:spPr>
          <a:xfrm>
            <a:off x="327025" y="259080"/>
            <a:ext cx="415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1</a:t>
            </a:r>
            <a:endParaRPr b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51" name="Google Shape;351;p10"/>
          <p:cNvSpPr txBox="1"/>
          <p:nvPr/>
        </p:nvSpPr>
        <p:spPr>
          <a:xfrm>
            <a:off x="900430" y="271780"/>
            <a:ext cx="427856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dirty="0">
                <a:solidFill>
                  <a:srgbClr val="00B40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c</a:t>
            </a:r>
            <a:endParaRPr dirty="0"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  <p:sp>
        <p:nvSpPr>
          <p:cNvPr id="352" name="Google Shape;352;p10"/>
          <p:cNvSpPr txBox="1"/>
          <p:nvPr/>
        </p:nvSpPr>
        <p:spPr>
          <a:xfrm>
            <a:off x="-22326" y="2811145"/>
            <a:ext cx="1714265" cy="523180"/>
          </a:xfrm>
          <a:prstGeom prst="rect">
            <a:avLst/>
          </a:prstGeom>
          <a:solidFill>
            <a:srgbClr val="F7AD65">
              <a:alpha val="46666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>
                <a:solidFill>
                  <a:schemeClr val="dk1"/>
                </a:solidFill>
                <a:latin typeface="+mj-lt"/>
                <a:ea typeface="Nunito"/>
                <a:cs typeface="Nunito"/>
                <a:sym typeface="Nunito"/>
              </a:rPr>
              <a:t>Altura de una persona</a:t>
            </a:r>
            <a:endParaRPr dirty="0">
              <a:latin typeface="+mj-lt"/>
              <a:ea typeface="Nunito"/>
              <a:cs typeface="Nunito"/>
              <a:sym typeface="Nunito"/>
            </a:endParaRPr>
          </a:p>
        </p:txBody>
      </p:sp>
      <p:pic>
        <p:nvPicPr>
          <p:cNvPr id="375" name="Google Shape;375;p11" descr="Icono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17101" y="4841388"/>
            <a:ext cx="1580828" cy="1529450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p11"/>
          <p:cNvSpPr/>
          <p:nvPr/>
        </p:nvSpPr>
        <p:spPr>
          <a:xfrm>
            <a:off x="3789922" y="5354820"/>
            <a:ext cx="5639125" cy="865500"/>
          </a:xfrm>
          <a:prstGeom prst="wedgeRoundRectCallout">
            <a:avLst>
              <a:gd name="adj1" fmla="val 56374"/>
              <a:gd name="adj2" fmla="val -33590"/>
              <a:gd name="adj3" fmla="val 16667"/>
            </a:avLst>
          </a:prstGeom>
          <a:solidFill>
            <a:schemeClr val="bg1"/>
          </a:solidFill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430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s-E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sym typeface="Nunito"/>
              </a:rPr>
              <a:t>¿Qué diferencias y similitudes puedes encontrar?</a:t>
            </a:r>
            <a:endParaRPr sz="1800" dirty="0">
              <a:solidFill>
                <a:schemeClr val="tx1">
                  <a:lumMod val="65000"/>
                  <a:lumOff val="35000"/>
                </a:schemeClr>
              </a:solidFill>
              <a:latin typeface="Nunito Medium" pitchFamily="2" charset="0"/>
              <a:sym typeface="Nuni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2"/>
          <p:cNvSpPr/>
          <p:nvPr/>
        </p:nvSpPr>
        <p:spPr>
          <a:xfrm>
            <a:off x="877570" y="212725"/>
            <a:ext cx="427355" cy="57785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2" name="Google Shape;382;p12" descr="Captura de pantalla 2023-10-25 a las 14.32.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47215" y="1974215"/>
            <a:ext cx="10153015" cy="3016250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p12"/>
          <p:cNvSpPr txBox="1"/>
          <p:nvPr/>
        </p:nvSpPr>
        <p:spPr>
          <a:xfrm>
            <a:off x="2210435" y="3673475"/>
            <a:ext cx="822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1</a:t>
            </a:r>
            <a:endParaRPr sz="2800" dirty="0">
              <a:solidFill>
                <a:schemeClr val="tx1">
                  <a:lumMod val="65000"/>
                  <a:lumOff val="35000"/>
                </a:schemeClr>
              </a:solidFill>
              <a:latin typeface="Sassoon Sans Std" panose="020B0503020103030203" pitchFamily="34" charset="0"/>
              <a:ea typeface="Nunito"/>
              <a:cs typeface="Nunito"/>
              <a:sym typeface="Nunito"/>
            </a:endParaRPr>
          </a:p>
        </p:txBody>
      </p:sp>
      <p:sp>
        <p:nvSpPr>
          <p:cNvPr id="384" name="Google Shape;384;p12"/>
          <p:cNvSpPr txBox="1"/>
          <p:nvPr/>
        </p:nvSpPr>
        <p:spPr>
          <a:xfrm>
            <a:off x="3561715" y="3673475"/>
            <a:ext cx="822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>
                <a:solidFill>
                  <a:schemeClr val="tx1">
                    <a:lumMod val="65000"/>
                    <a:lumOff val="35000"/>
                  </a:schemeClr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5</a:t>
            </a:r>
            <a:endParaRPr sz="2800">
              <a:solidFill>
                <a:schemeClr val="tx1">
                  <a:lumMod val="65000"/>
                  <a:lumOff val="35000"/>
                </a:schemeClr>
              </a:solidFill>
              <a:latin typeface="Sassoon Sans Std" panose="020B0503020103030203" pitchFamily="34" charset="0"/>
              <a:ea typeface="Nunito"/>
              <a:cs typeface="Nunito"/>
              <a:sym typeface="Nunito"/>
            </a:endParaRPr>
          </a:p>
        </p:txBody>
      </p:sp>
      <p:sp>
        <p:nvSpPr>
          <p:cNvPr id="385" name="Google Shape;385;p12"/>
          <p:cNvSpPr txBox="1"/>
          <p:nvPr/>
        </p:nvSpPr>
        <p:spPr>
          <a:xfrm>
            <a:off x="4912995" y="3673475"/>
            <a:ext cx="822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>
                <a:solidFill>
                  <a:schemeClr val="tx1">
                    <a:lumMod val="65000"/>
                    <a:lumOff val="35000"/>
                  </a:schemeClr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7</a:t>
            </a:r>
            <a:endParaRPr sz="2800">
              <a:solidFill>
                <a:schemeClr val="tx1">
                  <a:lumMod val="65000"/>
                  <a:lumOff val="35000"/>
                </a:schemeClr>
              </a:solidFill>
              <a:latin typeface="Sassoon Sans Std" panose="020B0503020103030203" pitchFamily="34" charset="0"/>
              <a:ea typeface="Nunito"/>
              <a:cs typeface="Nunito"/>
              <a:sym typeface="Nunito"/>
            </a:endParaRPr>
          </a:p>
        </p:txBody>
      </p:sp>
      <p:sp>
        <p:nvSpPr>
          <p:cNvPr id="386" name="Google Shape;386;p12"/>
          <p:cNvSpPr txBox="1"/>
          <p:nvPr/>
        </p:nvSpPr>
        <p:spPr>
          <a:xfrm>
            <a:off x="6264275" y="3673475"/>
            <a:ext cx="822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>
                <a:solidFill>
                  <a:schemeClr val="tx1">
                    <a:lumMod val="65000"/>
                    <a:lumOff val="35000"/>
                  </a:schemeClr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2</a:t>
            </a:r>
            <a:endParaRPr sz="2800">
              <a:solidFill>
                <a:schemeClr val="tx1">
                  <a:lumMod val="65000"/>
                  <a:lumOff val="35000"/>
                </a:schemeClr>
              </a:solidFill>
              <a:latin typeface="Sassoon Sans Std" panose="020B0503020103030203" pitchFamily="34" charset="0"/>
              <a:ea typeface="Nunito"/>
              <a:cs typeface="Nunito"/>
              <a:sym typeface="Nunito"/>
            </a:endParaRPr>
          </a:p>
        </p:txBody>
      </p:sp>
      <p:sp>
        <p:nvSpPr>
          <p:cNvPr id="387" name="Google Shape;387;p12"/>
          <p:cNvSpPr txBox="1"/>
          <p:nvPr/>
        </p:nvSpPr>
        <p:spPr>
          <a:xfrm>
            <a:off x="6363335" y="4337685"/>
            <a:ext cx="822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>
                <a:solidFill>
                  <a:schemeClr val="tx1">
                    <a:lumMod val="65000"/>
                    <a:lumOff val="35000"/>
                  </a:schemeClr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1</a:t>
            </a:r>
            <a:endParaRPr sz="2800">
              <a:solidFill>
                <a:schemeClr val="tx1">
                  <a:lumMod val="65000"/>
                  <a:lumOff val="35000"/>
                </a:schemeClr>
              </a:solidFill>
              <a:latin typeface="Sassoon Sans Std" panose="020B0503020103030203" pitchFamily="34" charset="0"/>
              <a:ea typeface="Nunito"/>
              <a:cs typeface="Nunito"/>
              <a:sym typeface="Nunito"/>
            </a:endParaRPr>
          </a:p>
        </p:txBody>
      </p:sp>
      <p:sp>
        <p:nvSpPr>
          <p:cNvPr id="388" name="Google Shape;388;p12"/>
          <p:cNvSpPr txBox="1"/>
          <p:nvPr/>
        </p:nvSpPr>
        <p:spPr>
          <a:xfrm>
            <a:off x="7714615" y="4337685"/>
            <a:ext cx="822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>
                <a:solidFill>
                  <a:schemeClr val="tx1">
                    <a:lumMod val="65000"/>
                    <a:lumOff val="35000"/>
                  </a:schemeClr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5</a:t>
            </a:r>
            <a:endParaRPr sz="2800">
              <a:solidFill>
                <a:schemeClr val="tx1">
                  <a:lumMod val="65000"/>
                  <a:lumOff val="35000"/>
                </a:schemeClr>
              </a:solidFill>
              <a:latin typeface="Sassoon Sans Std" panose="020B0503020103030203" pitchFamily="34" charset="0"/>
              <a:ea typeface="Nunito"/>
              <a:cs typeface="Nunito"/>
              <a:sym typeface="Nunito"/>
            </a:endParaRPr>
          </a:p>
        </p:txBody>
      </p:sp>
      <p:sp>
        <p:nvSpPr>
          <p:cNvPr id="389" name="Google Shape;389;p12"/>
          <p:cNvSpPr txBox="1"/>
          <p:nvPr/>
        </p:nvSpPr>
        <p:spPr>
          <a:xfrm>
            <a:off x="9065895" y="4337685"/>
            <a:ext cx="822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>
                <a:solidFill>
                  <a:schemeClr val="tx1">
                    <a:lumMod val="65000"/>
                    <a:lumOff val="35000"/>
                  </a:schemeClr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7</a:t>
            </a:r>
            <a:endParaRPr sz="2800">
              <a:solidFill>
                <a:schemeClr val="tx1">
                  <a:lumMod val="65000"/>
                  <a:lumOff val="35000"/>
                </a:schemeClr>
              </a:solidFill>
              <a:latin typeface="Sassoon Sans Std" panose="020B0503020103030203" pitchFamily="34" charset="0"/>
              <a:ea typeface="Nunito"/>
              <a:cs typeface="Nunito"/>
              <a:sym typeface="Nunito"/>
            </a:endParaRPr>
          </a:p>
        </p:txBody>
      </p:sp>
      <p:sp>
        <p:nvSpPr>
          <p:cNvPr id="390" name="Google Shape;390;p12"/>
          <p:cNvSpPr txBox="1"/>
          <p:nvPr/>
        </p:nvSpPr>
        <p:spPr>
          <a:xfrm>
            <a:off x="10510520" y="4337685"/>
            <a:ext cx="822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>
                <a:solidFill>
                  <a:schemeClr val="tx1">
                    <a:lumMod val="65000"/>
                    <a:lumOff val="35000"/>
                  </a:schemeClr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2</a:t>
            </a:r>
            <a:endParaRPr sz="2800">
              <a:solidFill>
                <a:schemeClr val="tx1">
                  <a:lumMod val="65000"/>
                  <a:lumOff val="35000"/>
                </a:schemeClr>
              </a:solidFill>
              <a:latin typeface="Sassoon Sans Std" panose="020B0503020103030203" pitchFamily="34" charset="0"/>
              <a:ea typeface="Nunito"/>
              <a:cs typeface="Nunito"/>
              <a:sym typeface="Nunito"/>
            </a:endParaRPr>
          </a:p>
        </p:txBody>
      </p:sp>
      <p:sp>
        <p:nvSpPr>
          <p:cNvPr id="391" name="Google Shape;391;p12"/>
          <p:cNvSpPr txBox="1"/>
          <p:nvPr/>
        </p:nvSpPr>
        <p:spPr>
          <a:xfrm>
            <a:off x="310223" y="3628155"/>
            <a:ext cx="1530300" cy="523180"/>
          </a:xfrm>
          <a:prstGeom prst="rect">
            <a:avLst/>
          </a:prstGeom>
          <a:solidFill>
            <a:srgbClr val="F26A7C">
              <a:alpha val="37647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>
                <a:solidFill>
                  <a:schemeClr val="dk1"/>
                </a:solidFill>
                <a:latin typeface="+mj-lt"/>
                <a:ea typeface="Nunito"/>
                <a:cs typeface="Nunito"/>
                <a:sym typeface="Nunito"/>
              </a:rPr>
              <a:t>Altura del volcán </a:t>
            </a:r>
            <a:r>
              <a:rPr lang="es-ES" dirty="0" err="1">
                <a:solidFill>
                  <a:schemeClr val="dk1"/>
                </a:solidFill>
                <a:latin typeface="+mj-lt"/>
                <a:ea typeface="Nunito"/>
                <a:cs typeface="Nunito"/>
                <a:sym typeface="Nunito"/>
              </a:rPr>
              <a:t>Hornopirén</a:t>
            </a:r>
            <a:endParaRPr dirty="0">
              <a:latin typeface="+mj-lt"/>
              <a:ea typeface="Nunito"/>
              <a:cs typeface="Nunito"/>
              <a:sym typeface="Nunito"/>
            </a:endParaRPr>
          </a:p>
        </p:txBody>
      </p:sp>
      <p:sp>
        <p:nvSpPr>
          <p:cNvPr id="392" name="Google Shape;392;p12"/>
          <p:cNvSpPr txBox="1"/>
          <p:nvPr/>
        </p:nvSpPr>
        <p:spPr>
          <a:xfrm>
            <a:off x="1573530" y="75240"/>
            <a:ext cx="91440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40E"/>
              </a:buClr>
              <a:buSzPts val="7200"/>
              <a:buFont typeface="Arial"/>
              <a:buNone/>
            </a:pPr>
            <a:r>
              <a:rPr lang="es-ES" sz="3600" dirty="0">
                <a:solidFill>
                  <a:srgbClr val="00B40E"/>
                </a:solidFill>
                <a:latin typeface="Nunito"/>
                <a:ea typeface="Nunito"/>
                <a:cs typeface="Nunito"/>
                <a:sym typeface="Nunito"/>
              </a:rPr>
              <a:t>Completemos la tabla de valor posicional</a:t>
            </a:r>
            <a:endParaRPr sz="3600" dirty="0">
              <a:solidFill>
                <a:srgbClr val="00B40E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93" name="Google Shape;393;p12"/>
          <p:cNvSpPr/>
          <p:nvPr/>
        </p:nvSpPr>
        <p:spPr>
          <a:xfrm>
            <a:off x="231140" y="212725"/>
            <a:ext cx="607060" cy="577850"/>
          </a:xfrm>
          <a:prstGeom prst="roundRect">
            <a:avLst>
              <a:gd name="adj" fmla="val 16667"/>
            </a:avLst>
          </a:prstGeom>
          <a:solidFill>
            <a:srgbClr val="00B40E"/>
          </a:solidFill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" name="Google Shape;394;p12"/>
          <p:cNvSpPr txBox="1"/>
          <p:nvPr/>
        </p:nvSpPr>
        <p:spPr>
          <a:xfrm>
            <a:off x="327025" y="259080"/>
            <a:ext cx="415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1</a:t>
            </a:r>
            <a:endParaRPr b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95" name="Google Shape;395;p12"/>
          <p:cNvSpPr txBox="1"/>
          <p:nvPr/>
        </p:nvSpPr>
        <p:spPr>
          <a:xfrm>
            <a:off x="900430" y="271780"/>
            <a:ext cx="404495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dirty="0">
                <a:solidFill>
                  <a:srgbClr val="00B40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d</a:t>
            </a:r>
            <a:endParaRPr dirty="0"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  <p:sp>
        <p:nvSpPr>
          <p:cNvPr id="396" name="Google Shape;396;p12"/>
          <p:cNvSpPr txBox="1"/>
          <p:nvPr/>
        </p:nvSpPr>
        <p:spPr>
          <a:xfrm>
            <a:off x="303530" y="4352290"/>
            <a:ext cx="1530300" cy="523180"/>
          </a:xfrm>
          <a:prstGeom prst="rect">
            <a:avLst/>
          </a:prstGeom>
          <a:solidFill>
            <a:srgbClr val="F7AD65">
              <a:alpha val="46666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>
                <a:solidFill>
                  <a:schemeClr val="dk1"/>
                </a:solidFill>
                <a:latin typeface="+mj-lt"/>
                <a:ea typeface="Nunito"/>
                <a:cs typeface="Nunito"/>
                <a:sym typeface="Nunito"/>
              </a:rPr>
              <a:t>Altura de una persona</a:t>
            </a:r>
            <a:endParaRPr>
              <a:latin typeface="+mj-lt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13"/>
          <p:cNvSpPr txBox="1"/>
          <p:nvPr/>
        </p:nvSpPr>
        <p:spPr>
          <a:xfrm>
            <a:off x="1524000" y="39518"/>
            <a:ext cx="10523220" cy="839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40E"/>
              </a:buClr>
              <a:buSzPct val="124137"/>
              <a:buFont typeface="Arial"/>
              <a:buNone/>
            </a:pPr>
            <a:r>
              <a:rPr lang="es-ES" sz="2800" dirty="0">
                <a:solidFill>
                  <a:srgbClr val="00B40E"/>
                </a:solidFill>
                <a:latin typeface="Nunito"/>
                <a:ea typeface="Nunito"/>
                <a:cs typeface="Nunito"/>
                <a:sym typeface="Nunito"/>
              </a:rPr>
              <a:t>Analicemos cómo funciona el sistema de numeración decimal</a:t>
            </a:r>
            <a:r>
              <a:rPr lang="es-ES" sz="3600" dirty="0">
                <a:solidFill>
                  <a:srgbClr val="00B40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600" dirty="0"/>
          </a:p>
        </p:txBody>
      </p:sp>
      <p:sp>
        <p:nvSpPr>
          <p:cNvPr id="402" name="Google Shape;402;p13"/>
          <p:cNvSpPr/>
          <p:nvPr/>
        </p:nvSpPr>
        <p:spPr>
          <a:xfrm>
            <a:off x="231140" y="212725"/>
            <a:ext cx="607060" cy="577850"/>
          </a:xfrm>
          <a:prstGeom prst="roundRect">
            <a:avLst>
              <a:gd name="adj" fmla="val 16667"/>
            </a:avLst>
          </a:prstGeom>
          <a:solidFill>
            <a:srgbClr val="00B40E"/>
          </a:solidFill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" name="Google Shape;403;p13"/>
          <p:cNvSpPr txBox="1"/>
          <p:nvPr/>
        </p:nvSpPr>
        <p:spPr>
          <a:xfrm>
            <a:off x="327025" y="259080"/>
            <a:ext cx="415925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404" name="Google Shape;404;p13"/>
          <p:cNvSpPr/>
          <p:nvPr/>
        </p:nvSpPr>
        <p:spPr>
          <a:xfrm>
            <a:off x="877570" y="212725"/>
            <a:ext cx="607060" cy="57785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Google Shape;405;p13"/>
          <p:cNvSpPr txBox="1"/>
          <p:nvPr/>
        </p:nvSpPr>
        <p:spPr>
          <a:xfrm>
            <a:off x="900430" y="271780"/>
            <a:ext cx="561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>
                <a:solidFill>
                  <a:srgbClr val="00B40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a</a:t>
            </a:r>
            <a:endParaRPr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  <p:pic>
        <p:nvPicPr>
          <p:cNvPr id="406" name="Google Shape;406;p13" descr="Captura de pantalla 2023-10-25 a las 17.16.55"/>
          <p:cNvPicPr preferRelativeResize="0"/>
          <p:nvPr/>
        </p:nvPicPr>
        <p:blipFill rotWithShape="1">
          <a:blip r:embed="rId3">
            <a:alphaModFix/>
          </a:blip>
          <a:srcRect t="10605"/>
          <a:stretch/>
        </p:blipFill>
        <p:spPr>
          <a:xfrm>
            <a:off x="689610" y="1805940"/>
            <a:ext cx="10887075" cy="2205355"/>
          </a:xfrm>
          <a:prstGeom prst="rect">
            <a:avLst/>
          </a:prstGeom>
          <a:noFill/>
          <a:ln>
            <a:noFill/>
          </a:ln>
        </p:spPr>
      </p:pic>
      <p:sp>
        <p:nvSpPr>
          <p:cNvPr id="407" name="Google Shape;407;p13"/>
          <p:cNvSpPr/>
          <p:nvPr/>
        </p:nvSpPr>
        <p:spPr>
          <a:xfrm>
            <a:off x="1374150" y="4642475"/>
            <a:ext cx="8778000" cy="4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s-E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sym typeface="Nunito"/>
              </a:rPr>
              <a:t>¿Cuántos grupos de 10 forman un grupo de 100? </a:t>
            </a:r>
            <a:endParaRPr sz="1800" dirty="0">
              <a:solidFill>
                <a:schemeClr val="tx1">
                  <a:lumMod val="65000"/>
                  <a:lumOff val="35000"/>
                </a:schemeClr>
              </a:solidFill>
              <a:latin typeface="Nunito Medium" pitchFamily="2" charset="0"/>
              <a:sym typeface="Nunito"/>
            </a:endParaRPr>
          </a:p>
        </p:txBody>
      </p:sp>
      <p:sp>
        <p:nvSpPr>
          <p:cNvPr id="408" name="Google Shape;408;p13"/>
          <p:cNvSpPr/>
          <p:nvPr/>
        </p:nvSpPr>
        <p:spPr>
          <a:xfrm>
            <a:off x="1374150" y="5412750"/>
            <a:ext cx="8778000" cy="4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>
              <a:lnSpc>
                <a:spcPct val="90000"/>
              </a:lnSpc>
              <a:buClr>
                <a:schemeClr val="dk1"/>
              </a:buClr>
              <a:buSzPts val="1800"/>
            </a:pPr>
            <a:r>
              <a:rPr lang="es-E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sym typeface="Nunito"/>
              </a:rPr>
              <a:t>¿Cuántos grupos de 100 forman un grupo de 1 000? </a:t>
            </a:r>
            <a:endParaRPr sz="1800" dirty="0">
              <a:solidFill>
                <a:schemeClr val="tx1">
                  <a:lumMod val="65000"/>
                  <a:lumOff val="35000"/>
                </a:schemeClr>
              </a:solidFill>
              <a:latin typeface="Nunito Medium" pitchFamily="2" charset="0"/>
              <a:sym typeface="Nunito"/>
            </a:endParaRPr>
          </a:p>
        </p:txBody>
      </p:sp>
      <p:sp>
        <p:nvSpPr>
          <p:cNvPr id="410" name="Google Shape;410;p13"/>
          <p:cNvSpPr/>
          <p:nvPr/>
        </p:nvSpPr>
        <p:spPr>
          <a:xfrm>
            <a:off x="7080124" y="4441618"/>
            <a:ext cx="769869" cy="585042"/>
          </a:xfrm>
          <a:prstGeom prst="roundRect">
            <a:avLst>
              <a:gd name="adj" fmla="val 3949"/>
            </a:avLst>
          </a:prstGeom>
          <a:solidFill>
            <a:srgbClr val="A7CD7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Google Shape;412;p13"/>
          <p:cNvSpPr txBox="1"/>
          <p:nvPr/>
        </p:nvSpPr>
        <p:spPr>
          <a:xfrm>
            <a:off x="7060669" y="4485717"/>
            <a:ext cx="766200" cy="5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s-ES" sz="35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10</a:t>
            </a:r>
            <a:endParaRPr sz="35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" name="Google Shape;410;p13">
            <a:extLst>
              <a:ext uri="{FF2B5EF4-FFF2-40B4-BE49-F238E27FC236}">
                <a16:creationId xmlns:a16="http://schemas.microsoft.com/office/drawing/2014/main" id="{24E2D94E-D077-3DBC-4200-7E9EC511628E}"/>
              </a:ext>
            </a:extLst>
          </p:cNvPr>
          <p:cNvSpPr/>
          <p:nvPr/>
        </p:nvSpPr>
        <p:spPr>
          <a:xfrm>
            <a:off x="7103248" y="5180534"/>
            <a:ext cx="769869" cy="585042"/>
          </a:xfrm>
          <a:prstGeom prst="roundRect">
            <a:avLst>
              <a:gd name="adj" fmla="val 3949"/>
            </a:avLst>
          </a:prstGeom>
          <a:solidFill>
            <a:srgbClr val="A7CD7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Google Shape;412;p13">
            <a:extLst>
              <a:ext uri="{FF2B5EF4-FFF2-40B4-BE49-F238E27FC236}">
                <a16:creationId xmlns:a16="http://schemas.microsoft.com/office/drawing/2014/main" id="{5A2C9DD2-2620-3490-7F17-7EA73655ECEC}"/>
              </a:ext>
            </a:extLst>
          </p:cNvPr>
          <p:cNvSpPr txBox="1"/>
          <p:nvPr/>
        </p:nvSpPr>
        <p:spPr>
          <a:xfrm>
            <a:off x="7083793" y="5224633"/>
            <a:ext cx="766200" cy="5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s-ES" sz="35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10</a:t>
            </a:r>
            <a:endParaRPr sz="35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>
          <a:extLst>
            <a:ext uri="{FF2B5EF4-FFF2-40B4-BE49-F238E27FC236}">
              <a16:creationId xmlns:a16="http://schemas.microsoft.com/office/drawing/2014/main" id="{2246276B-EF70-8B61-C71C-8A6C099F20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13">
            <a:extLst>
              <a:ext uri="{FF2B5EF4-FFF2-40B4-BE49-F238E27FC236}">
                <a16:creationId xmlns:a16="http://schemas.microsoft.com/office/drawing/2014/main" id="{15D1024C-83AA-1443-7FC3-0EBF4C82E9FA}"/>
              </a:ext>
            </a:extLst>
          </p:cNvPr>
          <p:cNvSpPr txBox="1"/>
          <p:nvPr/>
        </p:nvSpPr>
        <p:spPr>
          <a:xfrm>
            <a:off x="1524000" y="39518"/>
            <a:ext cx="10523220" cy="839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40E"/>
              </a:buClr>
              <a:buSzPct val="124137"/>
              <a:buFont typeface="Arial"/>
              <a:buNone/>
            </a:pPr>
            <a:r>
              <a:rPr lang="es-ES" sz="2800" dirty="0">
                <a:solidFill>
                  <a:srgbClr val="00B40E"/>
                </a:solidFill>
                <a:latin typeface="Nunito"/>
                <a:ea typeface="Nunito"/>
                <a:cs typeface="Nunito"/>
                <a:sym typeface="Nunito"/>
              </a:rPr>
              <a:t>Analicemos cómo funciona el sistema de numeración decimal</a:t>
            </a:r>
            <a:r>
              <a:rPr lang="es-ES" sz="3600" dirty="0">
                <a:solidFill>
                  <a:srgbClr val="00B40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600" dirty="0"/>
          </a:p>
        </p:txBody>
      </p:sp>
      <p:sp>
        <p:nvSpPr>
          <p:cNvPr id="402" name="Google Shape;402;p13">
            <a:extLst>
              <a:ext uri="{FF2B5EF4-FFF2-40B4-BE49-F238E27FC236}">
                <a16:creationId xmlns:a16="http://schemas.microsoft.com/office/drawing/2014/main" id="{EAD7107F-6AFB-85AF-7AE0-5FA15AD491E5}"/>
              </a:ext>
            </a:extLst>
          </p:cNvPr>
          <p:cNvSpPr/>
          <p:nvPr/>
        </p:nvSpPr>
        <p:spPr>
          <a:xfrm>
            <a:off x="231140" y="212725"/>
            <a:ext cx="607060" cy="577850"/>
          </a:xfrm>
          <a:prstGeom prst="roundRect">
            <a:avLst>
              <a:gd name="adj" fmla="val 16667"/>
            </a:avLst>
          </a:prstGeom>
          <a:solidFill>
            <a:srgbClr val="00B40E"/>
          </a:solidFill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" name="Google Shape;403;p13">
            <a:extLst>
              <a:ext uri="{FF2B5EF4-FFF2-40B4-BE49-F238E27FC236}">
                <a16:creationId xmlns:a16="http://schemas.microsoft.com/office/drawing/2014/main" id="{FCB2E3E4-FB97-AB05-227C-C89064427858}"/>
              </a:ext>
            </a:extLst>
          </p:cNvPr>
          <p:cNvSpPr txBox="1"/>
          <p:nvPr/>
        </p:nvSpPr>
        <p:spPr>
          <a:xfrm>
            <a:off x="327025" y="259080"/>
            <a:ext cx="415925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404" name="Google Shape;404;p13">
            <a:extLst>
              <a:ext uri="{FF2B5EF4-FFF2-40B4-BE49-F238E27FC236}">
                <a16:creationId xmlns:a16="http://schemas.microsoft.com/office/drawing/2014/main" id="{DDB4B732-B2DA-9780-766C-4EF8594524B7}"/>
              </a:ext>
            </a:extLst>
          </p:cNvPr>
          <p:cNvSpPr/>
          <p:nvPr/>
        </p:nvSpPr>
        <p:spPr>
          <a:xfrm>
            <a:off x="877570" y="212725"/>
            <a:ext cx="607060" cy="57785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Google Shape;405;p13">
            <a:extLst>
              <a:ext uri="{FF2B5EF4-FFF2-40B4-BE49-F238E27FC236}">
                <a16:creationId xmlns:a16="http://schemas.microsoft.com/office/drawing/2014/main" id="{C6B0520F-8967-4E9E-18A8-3EF20BAD0DA2}"/>
              </a:ext>
            </a:extLst>
          </p:cNvPr>
          <p:cNvSpPr txBox="1"/>
          <p:nvPr/>
        </p:nvSpPr>
        <p:spPr>
          <a:xfrm>
            <a:off x="900430" y="271780"/>
            <a:ext cx="561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>
                <a:solidFill>
                  <a:srgbClr val="00B40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a</a:t>
            </a:r>
            <a:endParaRPr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  <p:pic>
        <p:nvPicPr>
          <p:cNvPr id="406" name="Google Shape;406;p13" descr="Captura de pantalla 2023-10-25 a las 17.16.55">
            <a:extLst>
              <a:ext uri="{FF2B5EF4-FFF2-40B4-BE49-F238E27FC236}">
                <a16:creationId xmlns:a16="http://schemas.microsoft.com/office/drawing/2014/main" id="{23FC5A3C-DFD4-9B76-825F-0422D51F3B1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10605"/>
          <a:stretch/>
        </p:blipFill>
        <p:spPr>
          <a:xfrm>
            <a:off x="689610" y="1805940"/>
            <a:ext cx="10887075" cy="2205355"/>
          </a:xfrm>
          <a:prstGeom prst="rect">
            <a:avLst/>
          </a:prstGeom>
          <a:noFill/>
          <a:ln>
            <a:noFill/>
          </a:ln>
        </p:spPr>
      </p:pic>
      <p:sp>
        <p:nvSpPr>
          <p:cNvPr id="410" name="Google Shape;410;p13">
            <a:extLst>
              <a:ext uri="{FF2B5EF4-FFF2-40B4-BE49-F238E27FC236}">
                <a16:creationId xmlns:a16="http://schemas.microsoft.com/office/drawing/2014/main" id="{A4323129-EFBA-AD0B-F6E3-4073514F2CC3}"/>
              </a:ext>
            </a:extLst>
          </p:cNvPr>
          <p:cNvSpPr/>
          <p:nvPr/>
        </p:nvSpPr>
        <p:spPr>
          <a:xfrm>
            <a:off x="6689599" y="4506360"/>
            <a:ext cx="769869" cy="585042"/>
          </a:xfrm>
          <a:prstGeom prst="roundRect">
            <a:avLst>
              <a:gd name="adj" fmla="val 3949"/>
            </a:avLst>
          </a:prstGeom>
          <a:solidFill>
            <a:srgbClr val="A7CD7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Google Shape;412;p13">
            <a:extLst>
              <a:ext uri="{FF2B5EF4-FFF2-40B4-BE49-F238E27FC236}">
                <a16:creationId xmlns:a16="http://schemas.microsoft.com/office/drawing/2014/main" id="{5EA78698-142D-FB16-D4F5-BEDB48E0B7FC}"/>
              </a:ext>
            </a:extLst>
          </p:cNvPr>
          <p:cNvSpPr txBox="1"/>
          <p:nvPr/>
        </p:nvSpPr>
        <p:spPr>
          <a:xfrm>
            <a:off x="6670144" y="4550459"/>
            <a:ext cx="766200" cy="5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s-ES" sz="35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10</a:t>
            </a:r>
            <a:endParaRPr sz="35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" name="Google Shape;410;p13">
            <a:extLst>
              <a:ext uri="{FF2B5EF4-FFF2-40B4-BE49-F238E27FC236}">
                <a16:creationId xmlns:a16="http://schemas.microsoft.com/office/drawing/2014/main" id="{B5547B87-5C20-7AC6-E092-8060AA86828C}"/>
              </a:ext>
            </a:extLst>
          </p:cNvPr>
          <p:cNvSpPr/>
          <p:nvPr/>
        </p:nvSpPr>
        <p:spPr>
          <a:xfrm>
            <a:off x="6712723" y="5245276"/>
            <a:ext cx="769869" cy="585042"/>
          </a:xfrm>
          <a:prstGeom prst="roundRect">
            <a:avLst>
              <a:gd name="adj" fmla="val 3949"/>
            </a:avLst>
          </a:prstGeom>
          <a:solidFill>
            <a:srgbClr val="A7CD7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Google Shape;412;p13">
            <a:extLst>
              <a:ext uri="{FF2B5EF4-FFF2-40B4-BE49-F238E27FC236}">
                <a16:creationId xmlns:a16="http://schemas.microsoft.com/office/drawing/2014/main" id="{073DFD8F-B4CB-95F6-ABBF-16C8C8A5EA14}"/>
              </a:ext>
            </a:extLst>
          </p:cNvPr>
          <p:cNvSpPr txBox="1"/>
          <p:nvPr/>
        </p:nvSpPr>
        <p:spPr>
          <a:xfrm>
            <a:off x="6693268" y="5289375"/>
            <a:ext cx="766200" cy="5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s-ES" sz="35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10</a:t>
            </a:r>
            <a:endParaRPr sz="35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27" name="Google Shape;427;p14"/>
          <p:cNvSpPr/>
          <p:nvPr/>
        </p:nvSpPr>
        <p:spPr>
          <a:xfrm>
            <a:off x="838200" y="4646300"/>
            <a:ext cx="9144000" cy="4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s-E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sym typeface="Nunito"/>
              </a:rPr>
              <a:t>¿Cuántos grupos de 0,001 forman un grupo de 0,01? </a:t>
            </a:r>
            <a:endParaRPr sz="1800" dirty="0">
              <a:solidFill>
                <a:schemeClr val="tx1">
                  <a:lumMod val="65000"/>
                  <a:lumOff val="35000"/>
                </a:schemeClr>
              </a:solidFill>
              <a:latin typeface="Nunito Medium" pitchFamily="2" charset="0"/>
              <a:sym typeface="Nunito"/>
            </a:endParaRPr>
          </a:p>
        </p:txBody>
      </p:sp>
      <p:sp>
        <p:nvSpPr>
          <p:cNvPr id="428" name="Google Shape;428;p14"/>
          <p:cNvSpPr/>
          <p:nvPr/>
        </p:nvSpPr>
        <p:spPr>
          <a:xfrm>
            <a:off x="838200" y="5412750"/>
            <a:ext cx="8397000" cy="4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>
              <a:lnSpc>
                <a:spcPct val="70000"/>
              </a:lnSpc>
              <a:buClr>
                <a:schemeClr val="dk1"/>
              </a:buClr>
              <a:buSzPts val="1800"/>
            </a:pPr>
            <a:r>
              <a:rPr lang="es-E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sym typeface="Nunito"/>
              </a:rPr>
              <a:t>¿Cuántos grupos de 0,01 forman un grupo de 0,1? </a:t>
            </a:r>
            <a:endParaRPr sz="1800" dirty="0">
              <a:solidFill>
                <a:schemeClr val="tx1">
                  <a:lumMod val="65000"/>
                  <a:lumOff val="35000"/>
                </a:schemeClr>
              </a:solidFill>
              <a:latin typeface="Nunito Medium" pitchFamily="2" charset="0"/>
              <a:sym typeface="Nunito"/>
            </a:endParaRPr>
          </a:p>
        </p:txBody>
      </p:sp>
    </p:spTree>
    <p:extLst>
      <p:ext uri="{BB962C8B-B14F-4D97-AF65-F5344CB8AC3E}">
        <p14:creationId xmlns:p14="http://schemas.microsoft.com/office/powerpoint/2010/main" val="2679209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15"/>
          <p:cNvSpPr/>
          <p:nvPr/>
        </p:nvSpPr>
        <p:spPr>
          <a:xfrm>
            <a:off x="877570" y="212725"/>
            <a:ext cx="506095" cy="57785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2" name="Google Shape;442;p15" descr="Captura de pantalla 2023-10-25 a las 17.16.55"/>
          <p:cNvPicPr preferRelativeResize="0"/>
          <p:nvPr/>
        </p:nvPicPr>
        <p:blipFill rotWithShape="1">
          <a:blip r:embed="rId3">
            <a:alphaModFix/>
          </a:blip>
          <a:srcRect t="10605" r="11950"/>
          <a:stretch/>
        </p:blipFill>
        <p:spPr>
          <a:xfrm>
            <a:off x="107315" y="2115185"/>
            <a:ext cx="6325870" cy="1455420"/>
          </a:xfrm>
          <a:prstGeom prst="rect">
            <a:avLst/>
          </a:prstGeom>
          <a:noFill/>
          <a:ln>
            <a:noFill/>
          </a:ln>
        </p:spPr>
      </p:pic>
      <p:sp>
        <p:nvSpPr>
          <p:cNvPr id="444" name="Google Shape;444;p15"/>
          <p:cNvSpPr/>
          <p:nvPr/>
        </p:nvSpPr>
        <p:spPr>
          <a:xfrm>
            <a:off x="7408130" y="2511752"/>
            <a:ext cx="4501719" cy="863649"/>
          </a:xfrm>
          <a:prstGeom prst="roundRect">
            <a:avLst>
              <a:gd name="adj" fmla="val 3949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47" name="Google Shape;447;p15"/>
          <p:cNvSpPr/>
          <p:nvPr/>
        </p:nvSpPr>
        <p:spPr>
          <a:xfrm>
            <a:off x="7407495" y="3660435"/>
            <a:ext cx="4501719" cy="863649"/>
          </a:xfrm>
          <a:prstGeom prst="roundRect">
            <a:avLst>
              <a:gd name="adj" fmla="val 3949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50" name="Google Shape;450;p15"/>
          <p:cNvSpPr/>
          <p:nvPr/>
        </p:nvSpPr>
        <p:spPr>
          <a:xfrm>
            <a:off x="7376380" y="4842981"/>
            <a:ext cx="4501719" cy="863649"/>
          </a:xfrm>
          <a:prstGeom prst="roundRect">
            <a:avLst>
              <a:gd name="adj" fmla="val 3949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bg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53" name="Google Shape;453;p15"/>
          <p:cNvSpPr/>
          <p:nvPr/>
        </p:nvSpPr>
        <p:spPr>
          <a:xfrm>
            <a:off x="7375745" y="1299799"/>
            <a:ext cx="4501719" cy="863649"/>
          </a:xfrm>
          <a:prstGeom prst="roundRect">
            <a:avLst>
              <a:gd name="adj" fmla="val 3949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55" name="Google Shape;455;p15"/>
          <p:cNvSpPr txBox="1"/>
          <p:nvPr/>
        </p:nvSpPr>
        <p:spPr>
          <a:xfrm>
            <a:off x="1383665" y="69825"/>
            <a:ext cx="5610225" cy="863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40E"/>
              </a:buClr>
              <a:buSzPts val="5600"/>
              <a:buFont typeface="Arial"/>
              <a:buNone/>
            </a:pPr>
            <a:r>
              <a:rPr lang="es-ES" sz="3600">
                <a:solidFill>
                  <a:srgbClr val="00B40E"/>
                </a:solidFill>
                <a:latin typeface="Nunito"/>
                <a:ea typeface="Nunito"/>
                <a:cs typeface="Nunito"/>
                <a:sym typeface="Nunito"/>
              </a:rPr>
              <a:t>¿Qué podemos concluir?</a:t>
            </a:r>
            <a:r>
              <a:rPr lang="es-ES" sz="3600">
                <a:solidFill>
                  <a:srgbClr val="00B40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900"/>
          </a:p>
        </p:txBody>
      </p:sp>
      <p:sp>
        <p:nvSpPr>
          <p:cNvPr id="456" name="Google Shape;456;p15"/>
          <p:cNvSpPr/>
          <p:nvPr/>
        </p:nvSpPr>
        <p:spPr>
          <a:xfrm>
            <a:off x="231140" y="212725"/>
            <a:ext cx="607060" cy="577850"/>
          </a:xfrm>
          <a:prstGeom prst="roundRect">
            <a:avLst>
              <a:gd name="adj" fmla="val 16667"/>
            </a:avLst>
          </a:prstGeom>
          <a:solidFill>
            <a:srgbClr val="00B40E"/>
          </a:solidFill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Google Shape;457;p15"/>
          <p:cNvSpPr txBox="1"/>
          <p:nvPr/>
        </p:nvSpPr>
        <p:spPr>
          <a:xfrm>
            <a:off x="327025" y="259080"/>
            <a:ext cx="415925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458" name="Google Shape;458;p15"/>
          <p:cNvSpPr txBox="1"/>
          <p:nvPr/>
        </p:nvSpPr>
        <p:spPr>
          <a:xfrm>
            <a:off x="900430" y="271780"/>
            <a:ext cx="483235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>
                <a:solidFill>
                  <a:srgbClr val="00B40E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/>
          </a:p>
        </p:txBody>
      </p:sp>
      <p:sp>
        <p:nvSpPr>
          <p:cNvPr id="459" name="Google Shape;459;p15"/>
          <p:cNvSpPr/>
          <p:nvPr/>
        </p:nvSpPr>
        <p:spPr>
          <a:xfrm>
            <a:off x="2492375" y="4547235"/>
            <a:ext cx="3175000" cy="990900"/>
          </a:xfrm>
          <a:prstGeom prst="wedgeRoundRectCallout">
            <a:avLst>
              <a:gd name="adj1" fmla="val -57405"/>
              <a:gd name="adj2" fmla="val -24421"/>
              <a:gd name="adj3" fmla="val 16667"/>
            </a:avLst>
          </a:prstGeom>
          <a:noFill/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60" name="Google Shape;460;p15"/>
          <p:cNvSpPr/>
          <p:nvPr/>
        </p:nvSpPr>
        <p:spPr>
          <a:xfrm>
            <a:off x="2614083" y="4642956"/>
            <a:ext cx="2931584" cy="9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s-E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sym typeface="Nunito"/>
              </a:rPr>
              <a:t>¿Qué regularidad ves?</a:t>
            </a:r>
            <a:endParaRPr sz="1800" dirty="0">
              <a:solidFill>
                <a:schemeClr val="tx1">
                  <a:lumMod val="65000"/>
                  <a:lumOff val="35000"/>
                </a:schemeClr>
              </a:solidFill>
              <a:latin typeface="Nunito Medium" pitchFamily="2" charset="0"/>
              <a:sym typeface="Nunito"/>
            </a:endParaRPr>
          </a:p>
          <a:p>
            <a:pPr marL="11430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s-E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sym typeface="Nunito"/>
              </a:rPr>
              <a:t>¿Pasa siempre lo mismo?</a:t>
            </a:r>
            <a:endParaRPr sz="1800" dirty="0">
              <a:solidFill>
                <a:schemeClr val="tx1">
                  <a:lumMod val="65000"/>
                  <a:lumOff val="35000"/>
                </a:schemeClr>
              </a:solidFill>
              <a:latin typeface="Nunito Medium" pitchFamily="2" charset="0"/>
              <a:sym typeface="Nunito"/>
            </a:endParaRPr>
          </a:p>
        </p:txBody>
      </p:sp>
      <p:sp>
        <p:nvSpPr>
          <p:cNvPr id="461" name="Google Shape;461;p15"/>
          <p:cNvSpPr/>
          <p:nvPr/>
        </p:nvSpPr>
        <p:spPr>
          <a:xfrm>
            <a:off x="7407495" y="2763183"/>
            <a:ext cx="4446724" cy="5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11430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s-ES" sz="28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ea typeface="Nunito"/>
                <a:cs typeface="Nunito"/>
                <a:sym typeface="Nunito"/>
              </a:rPr>
              <a:t>10 grupos de 100 forman 1 000 </a:t>
            </a:r>
            <a:endParaRPr sz="2800" dirty="0">
              <a:solidFill>
                <a:schemeClr val="tx1">
                  <a:lumMod val="65000"/>
                  <a:lumOff val="35000"/>
                </a:schemeClr>
              </a:solidFill>
              <a:latin typeface="Nunito Medium" pitchFamily="2" charset="0"/>
              <a:ea typeface="Nunito"/>
              <a:cs typeface="Nunito"/>
              <a:sym typeface="Nunito"/>
            </a:endParaRPr>
          </a:p>
        </p:txBody>
      </p:sp>
      <p:sp>
        <p:nvSpPr>
          <p:cNvPr id="462" name="Google Shape;462;p15"/>
          <p:cNvSpPr/>
          <p:nvPr/>
        </p:nvSpPr>
        <p:spPr>
          <a:xfrm>
            <a:off x="7291079" y="5007113"/>
            <a:ext cx="4437900" cy="7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s-ES" sz="2200" i="0" u="none" strike="noStrike" cap="none" dirty="0">
                <a:solidFill>
                  <a:schemeClr val="bg1"/>
                </a:solidFill>
                <a:latin typeface="Nunito Medium" pitchFamily="2" charset="0"/>
                <a:ea typeface="Nunito"/>
                <a:cs typeface="Nunito"/>
                <a:sym typeface="Nunito"/>
              </a:rPr>
              <a:t>10 grupos de 0,01 forman 0,1 </a:t>
            </a:r>
            <a:endParaRPr sz="2200" dirty="0">
              <a:solidFill>
                <a:schemeClr val="bg1"/>
              </a:solidFill>
              <a:latin typeface="Nunito Medium" pitchFamily="2" charset="0"/>
              <a:ea typeface="Nunito"/>
              <a:cs typeface="Nunito"/>
              <a:sym typeface="Nunito"/>
            </a:endParaRPr>
          </a:p>
        </p:txBody>
      </p:sp>
      <p:sp>
        <p:nvSpPr>
          <p:cNvPr id="463" name="Google Shape;463;p15"/>
          <p:cNvSpPr/>
          <p:nvPr/>
        </p:nvSpPr>
        <p:spPr>
          <a:xfrm>
            <a:off x="7355419" y="3872477"/>
            <a:ext cx="4498800" cy="5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s-ES" sz="22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ea typeface="Nunito"/>
                <a:cs typeface="Nunito"/>
                <a:sym typeface="Nunito"/>
              </a:rPr>
              <a:t>10 grupos de 0,001 forman 0,01 </a:t>
            </a:r>
            <a:endParaRPr sz="2200" dirty="0">
              <a:solidFill>
                <a:schemeClr val="tx1">
                  <a:lumMod val="65000"/>
                  <a:lumOff val="35000"/>
                </a:schemeClr>
              </a:solidFill>
              <a:latin typeface="Nunito Medium" pitchFamily="2" charset="0"/>
              <a:ea typeface="Nunito"/>
              <a:cs typeface="Nunito"/>
              <a:sym typeface="Nunito"/>
            </a:endParaRPr>
          </a:p>
        </p:txBody>
      </p:sp>
      <p:sp>
        <p:nvSpPr>
          <p:cNvPr id="464" name="Google Shape;464;p15"/>
          <p:cNvSpPr/>
          <p:nvPr/>
        </p:nvSpPr>
        <p:spPr>
          <a:xfrm>
            <a:off x="7557780" y="1556429"/>
            <a:ext cx="3982140" cy="5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11430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s-ES" sz="28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ea typeface="Nunito"/>
                <a:cs typeface="Nunito"/>
                <a:sym typeface="Nunito"/>
              </a:rPr>
              <a:t>10 grupos de 10 forman 100 </a:t>
            </a:r>
            <a:endParaRPr sz="2800" dirty="0">
              <a:solidFill>
                <a:schemeClr val="tx1">
                  <a:lumMod val="65000"/>
                  <a:lumOff val="35000"/>
                </a:schemeClr>
              </a:solidFill>
              <a:latin typeface="Nunito Medium" pitchFamily="2" charset="0"/>
              <a:ea typeface="Nunito"/>
              <a:cs typeface="Nunito"/>
              <a:sym typeface="Nunito"/>
            </a:endParaRPr>
          </a:p>
        </p:txBody>
      </p:sp>
      <p:pic>
        <p:nvPicPr>
          <p:cNvPr id="465" name="Google Shape;465;p15" descr="Icono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151765" y="3887470"/>
            <a:ext cx="2280285" cy="225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6" name="Google Shape;466;p15" descr="Captura de pantalla 2023-10-25 a las 17.16.55"/>
          <p:cNvPicPr preferRelativeResize="0"/>
          <p:nvPr/>
        </p:nvPicPr>
        <p:blipFill rotWithShape="1">
          <a:blip r:embed="rId3">
            <a:alphaModFix/>
          </a:blip>
          <a:srcRect l="91665" t="10605"/>
          <a:stretch/>
        </p:blipFill>
        <p:spPr>
          <a:xfrm>
            <a:off x="6395085" y="2115185"/>
            <a:ext cx="598805" cy="14554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16"/>
          <p:cNvSpPr/>
          <p:nvPr/>
        </p:nvSpPr>
        <p:spPr>
          <a:xfrm>
            <a:off x="231140" y="212725"/>
            <a:ext cx="2953385" cy="577850"/>
          </a:xfrm>
          <a:prstGeom prst="roundRect">
            <a:avLst>
              <a:gd name="adj" fmla="val 50000"/>
            </a:avLst>
          </a:prstGeom>
          <a:solidFill>
            <a:srgbClr val="00B40E"/>
          </a:solidFill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" name="Google Shape;474;p16"/>
          <p:cNvSpPr txBox="1"/>
          <p:nvPr/>
        </p:nvSpPr>
        <p:spPr>
          <a:xfrm>
            <a:off x="231140" y="271145"/>
            <a:ext cx="2953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¡No lo olvides!</a:t>
            </a:r>
            <a:endParaRPr dirty="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78" name="Google Shape;478;p16"/>
          <p:cNvSpPr txBox="1"/>
          <p:nvPr/>
        </p:nvSpPr>
        <p:spPr>
          <a:xfrm>
            <a:off x="2205037" y="1099653"/>
            <a:ext cx="7781925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ea typeface="Nunito"/>
                <a:cs typeface="Nunito"/>
                <a:sym typeface="Nunito"/>
              </a:rPr>
              <a:t>Tanto en los números naturales como en los números decimales, cuando se forma un grupo de 10 en una posición, </a:t>
            </a:r>
          </a:p>
          <a:p>
            <a:pPr marL="0" marR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ea typeface="Nunito"/>
                <a:cs typeface="Nunito"/>
                <a:sym typeface="Nunito"/>
              </a:rPr>
              <a:t>aumenta en 1 el dígito de la posición inmediatamente mayor.</a:t>
            </a:r>
            <a:endParaRPr sz="2000" dirty="0">
              <a:solidFill>
                <a:schemeClr val="tx1">
                  <a:lumMod val="65000"/>
                  <a:lumOff val="35000"/>
                </a:schemeClr>
              </a:solidFill>
              <a:latin typeface="Nunito Medium" pitchFamily="2" charset="0"/>
              <a:ea typeface="Nunito"/>
              <a:cs typeface="Nunito"/>
              <a:sym typeface="Nunito"/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156EE76C-2DF5-FE88-6013-6D8F02857508}"/>
              </a:ext>
            </a:extLst>
          </p:cNvPr>
          <p:cNvGrpSpPr/>
          <p:nvPr/>
        </p:nvGrpSpPr>
        <p:grpSpPr>
          <a:xfrm>
            <a:off x="3960872" y="2702242"/>
            <a:ext cx="4639627" cy="3275965"/>
            <a:chOff x="7162165" y="1763395"/>
            <a:chExt cx="4639627" cy="3275965"/>
          </a:xfrm>
        </p:grpSpPr>
        <p:sp>
          <p:nvSpPr>
            <p:cNvPr id="481" name="Google Shape;481;p16"/>
            <p:cNvSpPr/>
            <p:nvPr/>
          </p:nvSpPr>
          <p:spPr>
            <a:xfrm rot="7800000">
              <a:off x="11122025" y="2379980"/>
              <a:ext cx="715010" cy="644525"/>
            </a:xfrm>
            <a:prstGeom prst="bentArrow">
              <a:avLst>
                <a:gd name="adj1" fmla="val 9717"/>
                <a:gd name="adj2" fmla="val 17377"/>
                <a:gd name="adj3" fmla="val 25000"/>
                <a:gd name="adj4" fmla="val 75000"/>
              </a:avLst>
            </a:prstGeom>
            <a:solidFill>
              <a:srgbClr val="01B2E6"/>
            </a:solidFill>
            <a:ln w="12700" cap="flat" cmpd="sng">
              <a:solidFill>
                <a:srgbClr val="01B2E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" name="Grupo 1">
              <a:extLst>
                <a:ext uri="{FF2B5EF4-FFF2-40B4-BE49-F238E27FC236}">
                  <a16:creationId xmlns:a16="http://schemas.microsoft.com/office/drawing/2014/main" id="{3A763F29-8797-F156-9BE7-9CC4C58638A1}"/>
                </a:ext>
              </a:extLst>
            </p:cNvPr>
            <p:cNvGrpSpPr/>
            <p:nvPr/>
          </p:nvGrpSpPr>
          <p:grpSpPr>
            <a:xfrm>
              <a:off x="7162165" y="1763395"/>
              <a:ext cx="4324290" cy="3275965"/>
              <a:chOff x="7162165" y="1763395"/>
              <a:chExt cx="4324290" cy="3275965"/>
            </a:xfrm>
          </p:grpSpPr>
          <p:pic>
            <p:nvPicPr>
              <p:cNvPr id="472" name="Google Shape;472;p16" descr="Captura de pantalla 2023-10-25 a las 18.20.40"/>
              <p:cNvPicPr preferRelativeResize="0"/>
              <p:nvPr/>
            </p:nvPicPr>
            <p:blipFill rotWithShape="1">
              <a:blip r:embed="rId3">
                <a:alphaModFix/>
              </a:blip>
              <a:srcRect l="53551" t="16635" r="12260" b="10078"/>
              <a:stretch/>
            </p:blipFill>
            <p:spPr>
              <a:xfrm>
                <a:off x="7162165" y="1763395"/>
                <a:ext cx="3480435" cy="327596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79" name="Google Shape;479;p16"/>
              <p:cNvSpPr txBox="1"/>
              <p:nvPr/>
            </p:nvSpPr>
            <p:spPr>
              <a:xfrm>
                <a:off x="10642600" y="3065780"/>
                <a:ext cx="822900" cy="40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ES" sz="20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assoon Sans Std" panose="020B0503020103030203" pitchFamily="34" charset="0"/>
                    <a:ea typeface="Nunito"/>
                    <a:cs typeface="Nunito"/>
                    <a:sym typeface="Nunito"/>
                  </a:rPr>
                  <a:t>2,9</a:t>
                </a:r>
                <a:endParaRPr>
                  <a:solidFill>
                    <a:schemeClr val="tx1">
                      <a:lumMod val="65000"/>
                      <a:lumOff val="35000"/>
                    </a:schemeClr>
                  </a:solidFill>
                  <a:latin typeface="Sassoon Sans Std" panose="020B0503020103030203" pitchFamily="34" charset="0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480" name="Google Shape;480;p16"/>
              <p:cNvSpPr txBox="1"/>
              <p:nvPr/>
            </p:nvSpPr>
            <p:spPr>
              <a:xfrm>
                <a:off x="10642600" y="1936115"/>
                <a:ext cx="822900" cy="40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ES" sz="2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assoon Sans Std" panose="020B0503020103030203" pitchFamily="34" charset="0"/>
                    <a:ea typeface="Nunito"/>
                    <a:cs typeface="Nunito"/>
                    <a:sym typeface="Nunito"/>
                  </a:rPr>
                  <a:t>+ 0,1</a:t>
                </a:r>
                <a:endParaRPr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assoon Sans Std" panose="020B0503020103030203" pitchFamily="34" charset="0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482" name="Google Shape;482;p16"/>
              <p:cNvSpPr/>
              <p:nvPr/>
            </p:nvSpPr>
            <p:spPr>
              <a:xfrm>
                <a:off x="10875645" y="3670300"/>
                <a:ext cx="398145" cy="577850"/>
              </a:xfrm>
              <a:prstGeom prst="downArrow">
                <a:avLst>
                  <a:gd name="adj1" fmla="val 50000"/>
                  <a:gd name="adj2" fmla="val 50000"/>
                </a:avLst>
              </a:prstGeom>
              <a:solidFill>
                <a:srgbClr val="01B2E6"/>
              </a:solidFill>
              <a:ln w="12700" cap="flat" cmpd="sng">
                <a:solidFill>
                  <a:srgbClr val="01B2E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3" name="Google Shape;483;p16"/>
              <p:cNvSpPr txBox="1"/>
              <p:nvPr/>
            </p:nvSpPr>
            <p:spPr>
              <a:xfrm>
                <a:off x="10663555" y="4342130"/>
                <a:ext cx="822900" cy="40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ES" sz="20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assoon Sans Std" panose="020B0503020103030203" pitchFamily="34" charset="0"/>
                    <a:ea typeface="Nunito"/>
                    <a:cs typeface="Nunito"/>
                    <a:sym typeface="Nunito"/>
                  </a:rPr>
                  <a:t>3,0</a:t>
                </a:r>
                <a:endParaRPr>
                  <a:solidFill>
                    <a:schemeClr val="tx1">
                      <a:lumMod val="65000"/>
                      <a:lumOff val="35000"/>
                    </a:schemeClr>
                  </a:solidFill>
                  <a:latin typeface="Sassoon Sans Std" panose="020B0503020103030203" pitchFamily="34" charset="0"/>
                  <a:ea typeface="Nunito"/>
                  <a:cs typeface="Nunito"/>
                  <a:sym typeface="Nunito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2" descr="Captura de pantalla 2023-10-25 a las 13.48.43"/>
          <p:cNvPicPr preferRelativeResize="0"/>
          <p:nvPr/>
        </p:nvPicPr>
        <p:blipFill rotWithShape="1">
          <a:blip r:embed="rId3">
            <a:alphaModFix/>
          </a:blip>
          <a:srcRect b="1801"/>
          <a:stretch/>
        </p:blipFill>
        <p:spPr>
          <a:xfrm>
            <a:off x="0" y="3074220"/>
            <a:ext cx="8058150" cy="3002730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2"/>
          <p:cNvSpPr txBox="1">
            <a:spLocks noGrp="1"/>
          </p:cNvSpPr>
          <p:nvPr>
            <p:ph type="body" idx="1"/>
          </p:nvPr>
        </p:nvSpPr>
        <p:spPr>
          <a:xfrm>
            <a:off x="2109787" y="1818871"/>
            <a:ext cx="3838575" cy="113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55000" lnSpcReduction="20000"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s-E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ea typeface="Nunito"/>
                <a:cs typeface="Nunito"/>
                <a:sym typeface="Nunito"/>
              </a:rPr>
              <a:t>La altura del volcán </a:t>
            </a:r>
            <a:r>
              <a:rPr lang="es-ES" sz="3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ea typeface="Nunito"/>
                <a:cs typeface="Nunito"/>
                <a:sym typeface="Nunito"/>
              </a:rPr>
              <a:t>Hornopirén</a:t>
            </a:r>
            <a:r>
              <a:rPr lang="es-E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ea typeface="Nunito"/>
                <a:cs typeface="Nunito"/>
                <a:sym typeface="Nunito"/>
              </a:rPr>
              <a:t> </a:t>
            </a: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s-ES" sz="5500" dirty="0">
                <a:solidFill>
                  <a:srgbClr val="00B050"/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1 572 m</a:t>
            </a:r>
            <a:endParaRPr sz="5500" dirty="0">
              <a:solidFill>
                <a:srgbClr val="00B050"/>
              </a:solidFill>
              <a:latin typeface="Sassoon Sans Std" panose="020B0503020103030203" pitchFamily="34" charset="0"/>
              <a:ea typeface="Nunito"/>
              <a:cs typeface="Nunito"/>
              <a:sym typeface="Nunito"/>
            </a:endParaRPr>
          </a:p>
        </p:txBody>
      </p:sp>
      <p:sp>
        <p:nvSpPr>
          <p:cNvPr id="227" name="Google Shape;227;p2"/>
          <p:cNvSpPr txBox="1"/>
          <p:nvPr/>
        </p:nvSpPr>
        <p:spPr>
          <a:xfrm>
            <a:off x="182550" y="-39491"/>
            <a:ext cx="11826900" cy="113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40E"/>
              </a:buClr>
              <a:buSzPts val="6000"/>
              <a:buFont typeface="Arial"/>
              <a:buNone/>
            </a:pPr>
            <a:r>
              <a:rPr lang="es-ES" sz="4000" b="1" i="0" u="none" strike="noStrike" cap="none" dirty="0">
                <a:solidFill>
                  <a:srgbClr val="00B40E"/>
                </a:solidFill>
                <a:latin typeface="Nunito"/>
                <a:ea typeface="Nunito"/>
                <a:cs typeface="Nunito"/>
                <a:sym typeface="Nunito"/>
              </a:rPr>
              <a:t>Comparemos dos números</a:t>
            </a:r>
            <a:endParaRPr sz="4000" b="1" dirty="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28" name="Google Shape;228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38260" y="4726024"/>
            <a:ext cx="1053465" cy="135092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226;p2">
            <a:extLst>
              <a:ext uri="{FF2B5EF4-FFF2-40B4-BE49-F238E27FC236}">
                <a16:creationId xmlns:a16="http://schemas.microsoft.com/office/drawing/2014/main" id="{90D48C6C-E259-044E-5F92-3C04D64F96D3}"/>
              </a:ext>
            </a:extLst>
          </p:cNvPr>
          <p:cNvSpPr txBox="1">
            <a:spLocks/>
          </p:cNvSpPr>
          <p:nvPr/>
        </p:nvSpPr>
        <p:spPr>
          <a:xfrm>
            <a:off x="6243640" y="1811493"/>
            <a:ext cx="4926000" cy="1151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0"/>
              </a:spcBef>
              <a:buSzPts val="3600"/>
              <a:buFont typeface="Arial"/>
              <a:buNone/>
            </a:pPr>
            <a:r>
              <a:rPr lang="es-E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ea typeface="Nunito"/>
                <a:cs typeface="Nunito"/>
                <a:sym typeface="Nunito"/>
              </a:rPr>
              <a:t>La altura de una persona 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SzPts val="3600"/>
              <a:buFont typeface="Arial"/>
              <a:buNone/>
            </a:pPr>
            <a:r>
              <a:rPr lang="es-ES" sz="3200" dirty="0">
                <a:solidFill>
                  <a:srgbClr val="00B050"/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1,572 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"/>
          <p:cNvSpPr/>
          <p:nvPr/>
        </p:nvSpPr>
        <p:spPr>
          <a:xfrm>
            <a:off x="2968857" y="4874545"/>
            <a:ext cx="6104085" cy="1146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s-ES" sz="20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ea typeface="Nunito"/>
                <a:cs typeface="Nunito"/>
                <a:sym typeface="Nunito"/>
              </a:rPr>
              <a:t>Imagina que estamos de pie en la base del volcán.</a:t>
            </a:r>
            <a:endParaRPr sz="2000" dirty="0">
              <a:solidFill>
                <a:schemeClr val="tx1">
                  <a:lumMod val="65000"/>
                  <a:lumOff val="35000"/>
                </a:schemeClr>
              </a:solidFill>
              <a:latin typeface="Nunito Medium" pitchFamily="2" charset="0"/>
              <a:ea typeface="Nunito"/>
              <a:cs typeface="Nunito"/>
              <a:sym typeface="Nunito"/>
            </a:endParaRPr>
          </a:p>
          <a:p>
            <a:pPr marL="114300" marR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s-ES" sz="20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ea typeface="Nunito"/>
                <a:cs typeface="Nunito"/>
                <a:sym typeface="Nunito"/>
              </a:rPr>
              <a:t>¿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ea typeface="Nunito"/>
                <a:cs typeface="Nunito"/>
                <a:sym typeface="Nunito"/>
              </a:rPr>
              <a:t>En qué medida</a:t>
            </a:r>
            <a:r>
              <a:rPr lang="es-ES" sz="20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ea typeface="Nunito"/>
                <a:cs typeface="Nunito"/>
                <a:sym typeface="Nunito"/>
              </a:rPr>
              <a:t> más alto que tú es el volcán?</a:t>
            </a:r>
            <a:endParaRPr sz="2000" dirty="0">
              <a:solidFill>
                <a:schemeClr val="tx1">
                  <a:lumMod val="65000"/>
                  <a:lumOff val="35000"/>
                </a:schemeClr>
              </a:solidFill>
              <a:latin typeface="Nunito Medium" pitchFamily="2" charset="0"/>
              <a:ea typeface="Nunito"/>
              <a:cs typeface="Nunito"/>
              <a:sym typeface="Nunito"/>
            </a:endParaRPr>
          </a:p>
        </p:txBody>
      </p:sp>
      <p:pic>
        <p:nvPicPr>
          <p:cNvPr id="236" name="Google Shape;236;p3" descr="Captura de pantalla 2023-10-17 a las 09.59.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57550" y="0"/>
            <a:ext cx="5416550" cy="4773295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3"/>
          <p:cNvSpPr/>
          <p:nvPr/>
        </p:nvSpPr>
        <p:spPr>
          <a:xfrm>
            <a:off x="7943400" y="2963723"/>
            <a:ext cx="301500" cy="3651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3"/>
          <p:cNvSpPr txBox="1"/>
          <p:nvPr/>
        </p:nvSpPr>
        <p:spPr>
          <a:xfrm>
            <a:off x="8286300" y="2884348"/>
            <a:ext cx="1476300" cy="365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rPr>
              <a:t>Aquí estás tú</a:t>
            </a:r>
            <a:endParaRPr sz="1600">
              <a:solidFill>
                <a:schemeClr val="dk1"/>
              </a:solidFill>
              <a:latin typeface="Nunito Light"/>
              <a:ea typeface="Nunito Light"/>
              <a:cs typeface="Nunito Light"/>
              <a:sym typeface="Nunito Light"/>
            </a:endParaRPr>
          </a:p>
        </p:txBody>
      </p:sp>
      <p:cxnSp>
        <p:nvCxnSpPr>
          <p:cNvPr id="239" name="Google Shape;239;p3"/>
          <p:cNvCxnSpPr/>
          <p:nvPr/>
        </p:nvCxnSpPr>
        <p:spPr>
          <a:xfrm flipH="1">
            <a:off x="6065350" y="1249048"/>
            <a:ext cx="4800" cy="1980300"/>
          </a:xfrm>
          <a:prstGeom prst="straightConnector1">
            <a:avLst/>
          </a:prstGeom>
          <a:noFill/>
          <a:ln w="28575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0" name="Google Shape;240;p3"/>
          <p:cNvCxnSpPr/>
          <p:nvPr/>
        </p:nvCxnSpPr>
        <p:spPr>
          <a:xfrm>
            <a:off x="6020900" y="1247998"/>
            <a:ext cx="108000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1" name="Google Shape;241;p3"/>
          <p:cNvSpPr txBox="1"/>
          <p:nvPr/>
        </p:nvSpPr>
        <p:spPr>
          <a:xfrm>
            <a:off x="6216200" y="882773"/>
            <a:ext cx="949200" cy="365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rPr>
              <a:t>1 572 m</a:t>
            </a:r>
            <a:endParaRPr sz="1600">
              <a:solidFill>
                <a:schemeClr val="dk1"/>
              </a:solidFill>
              <a:latin typeface="Nunito Light"/>
              <a:ea typeface="Nunito Light"/>
              <a:cs typeface="Nunito Light"/>
              <a:sym typeface="Nunito Ligh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"/>
          <p:cNvSpPr/>
          <p:nvPr/>
        </p:nvSpPr>
        <p:spPr>
          <a:xfrm>
            <a:off x="2550150" y="4686301"/>
            <a:ext cx="7289176" cy="1331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sym typeface="Nunito"/>
              </a:rPr>
              <a:t>Imagina que estás de pie en la cima del volcán.</a:t>
            </a:r>
            <a:endParaRPr sz="2000" dirty="0">
              <a:solidFill>
                <a:schemeClr val="tx1">
                  <a:lumMod val="65000"/>
                  <a:lumOff val="35000"/>
                </a:schemeClr>
              </a:solidFill>
              <a:latin typeface="Nunito Medium" pitchFamily="2" charset="0"/>
              <a:sym typeface="Nunito"/>
            </a:endParaRPr>
          </a:p>
          <a:p>
            <a:pPr marL="114300" marR="0" lvl="0" indent="0" algn="l" rtl="0"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sym typeface="Nunito"/>
              </a:rPr>
              <a:t>¿Crees que podrías observar a una persona que esté de pie </a:t>
            </a:r>
          </a:p>
          <a:p>
            <a:pPr marL="114300" marR="0" lvl="0" indent="0" algn="l" rtl="0"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sym typeface="Nunito"/>
              </a:rPr>
              <a:t>en la base del volcán?</a:t>
            </a:r>
            <a:endParaRPr sz="2000" dirty="0">
              <a:solidFill>
                <a:schemeClr val="tx1">
                  <a:lumMod val="65000"/>
                  <a:lumOff val="35000"/>
                </a:schemeClr>
              </a:solidFill>
              <a:latin typeface="Nunito Medium" pitchFamily="2" charset="0"/>
              <a:sym typeface="Nunito"/>
            </a:endParaRPr>
          </a:p>
        </p:txBody>
      </p:sp>
      <p:pic>
        <p:nvPicPr>
          <p:cNvPr id="247" name="Google Shape;247;p4" descr="Captura de pantalla 2023-10-17 a las 09.58.36"/>
          <p:cNvPicPr preferRelativeResize="0"/>
          <p:nvPr/>
        </p:nvPicPr>
        <p:blipFill rotWithShape="1">
          <a:blip r:embed="rId3">
            <a:alphaModFix/>
          </a:blip>
          <a:srcRect b="7865"/>
          <a:stretch/>
        </p:blipFill>
        <p:spPr>
          <a:xfrm>
            <a:off x="2743200" y="1"/>
            <a:ext cx="6705600" cy="4686300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4"/>
          <p:cNvSpPr/>
          <p:nvPr/>
        </p:nvSpPr>
        <p:spPr>
          <a:xfrm>
            <a:off x="5511350" y="373240"/>
            <a:ext cx="301500" cy="3651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4"/>
          <p:cNvSpPr txBox="1"/>
          <p:nvPr/>
        </p:nvSpPr>
        <p:spPr>
          <a:xfrm>
            <a:off x="5854250" y="293865"/>
            <a:ext cx="1476300" cy="365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rPr>
              <a:t>Aquí estás tú</a:t>
            </a:r>
            <a:endParaRPr sz="1600">
              <a:solidFill>
                <a:schemeClr val="dk1"/>
              </a:solidFill>
              <a:latin typeface="Nunito Light"/>
              <a:ea typeface="Nunito Light"/>
              <a:cs typeface="Nunito Light"/>
              <a:sym typeface="Nunito Ligh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Google Shape;254;p5" descr="Captura de pantalla 2023-10-25 a las 14.41.12"/>
          <p:cNvPicPr preferRelativeResize="0"/>
          <p:nvPr/>
        </p:nvPicPr>
        <p:blipFill rotWithShape="1">
          <a:blip r:embed="rId3">
            <a:alphaModFix/>
          </a:blip>
          <a:srcRect l="895" t="12945" r="2043" b="6456"/>
          <a:stretch/>
        </p:blipFill>
        <p:spPr>
          <a:xfrm>
            <a:off x="231140" y="2261275"/>
            <a:ext cx="11611450" cy="1899425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5"/>
          <p:cNvSpPr txBox="1"/>
          <p:nvPr/>
        </p:nvSpPr>
        <p:spPr>
          <a:xfrm>
            <a:off x="1927851" y="3552825"/>
            <a:ext cx="1070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"/>
                <a:ea typeface="Nunito"/>
                <a:cs typeface="Nunito"/>
                <a:sym typeface="Nunito"/>
              </a:rPr>
              <a:t>1 000</a:t>
            </a:r>
            <a:endParaRPr sz="2000" dirty="0">
              <a:solidFill>
                <a:schemeClr val="tx1">
                  <a:lumMod val="65000"/>
                  <a:lumOff val="35000"/>
                </a:schemeClr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56" name="Google Shape;256;p5"/>
          <p:cNvSpPr txBox="1"/>
          <p:nvPr/>
        </p:nvSpPr>
        <p:spPr>
          <a:xfrm>
            <a:off x="4848216" y="3552825"/>
            <a:ext cx="1070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"/>
                <a:ea typeface="Nunito"/>
                <a:cs typeface="Nunito"/>
                <a:sym typeface="Nunito"/>
              </a:rPr>
              <a:t>100</a:t>
            </a:r>
            <a:endParaRPr sz="2000" dirty="0">
              <a:solidFill>
                <a:schemeClr val="tx1">
                  <a:lumMod val="65000"/>
                  <a:lumOff val="35000"/>
                </a:schemeClr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57" name="Google Shape;257;p5"/>
          <p:cNvSpPr txBox="1"/>
          <p:nvPr/>
        </p:nvSpPr>
        <p:spPr>
          <a:xfrm>
            <a:off x="8119641" y="3552825"/>
            <a:ext cx="693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"/>
                <a:ea typeface="Nunito"/>
                <a:cs typeface="Nunito"/>
                <a:sym typeface="Nunito"/>
              </a:rPr>
              <a:t>10</a:t>
            </a:r>
            <a:endParaRPr sz="2000" dirty="0">
              <a:solidFill>
                <a:schemeClr val="tx1">
                  <a:lumMod val="65000"/>
                  <a:lumOff val="35000"/>
                </a:schemeClr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58" name="Google Shape;258;p5"/>
          <p:cNvSpPr txBox="1"/>
          <p:nvPr/>
        </p:nvSpPr>
        <p:spPr>
          <a:xfrm>
            <a:off x="10974694" y="3552825"/>
            <a:ext cx="693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"/>
                <a:ea typeface="Nunito"/>
                <a:cs typeface="Nunito"/>
                <a:sym typeface="Nunito"/>
              </a:rPr>
              <a:t>1</a:t>
            </a:r>
            <a:endParaRPr sz="2000" dirty="0">
              <a:solidFill>
                <a:schemeClr val="tx1">
                  <a:lumMod val="65000"/>
                  <a:lumOff val="35000"/>
                </a:schemeClr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59" name="Google Shape;259;p5"/>
          <p:cNvSpPr txBox="1"/>
          <p:nvPr/>
        </p:nvSpPr>
        <p:spPr>
          <a:xfrm>
            <a:off x="1354454" y="51001"/>
            <a:ext cx="8656321" cy="987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40E"/>
              </a:buClr>
              <a:buSzPts val="6000"/>
              <a:buFont typeface="Arial"/>
              <a:buNone/>
            </a:pPr>
            <a:r>
              <a:rPr lang="es-ES" sz="3200" b="1" dirty="0">
                <a:solidFill>
                  <a:srgbClr val="00B40E"/>
                </a:solidFill>
                <a:latin typeface="Nunito"/>
                <a:ea typeface="Nunito"/>
                <a:cs typeface="Nunito"/>
                <a:sym typeface="Nunito"/>
              </a:rPr>
              <a:t>¿Cómo se descomponen estos números?</a:t>
            </a:r>
            <a:endParaRPr sz="3200" b="1" dirty="0">
              <a:solidFill>
                <a:srgbClr val="00B40E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61" name="Google Shape;261;p5"/>
          <p:cNvSpPr txBox="1"/>
          <p:nvPr/>
        </p:nvSpPr>
        <p:spPr>
          <a:xfrm>
            <a:off x="1965960" y="1342865"/>
            <a:ext cx="5446500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sym typeface="Nunito"/>
              </a:rPr>
              <a:t>La altura del volcán </a:t>
            </a:r>
            <a:r>
              <a:rPr lang="es-E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sym typeface="Nunito"/>
              </a:rPr>
              <a:t>Hornopirén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sym typeface="Nunito"/>
              </a:rPr>
              <a:t>: </a:t>
            </a:r>
            <a:endParaRPr sz="2000" dirty="0">
              <a:solidFill>
                <a:schemeClr val="tx1">
                  <a:lumMod val="65000"/>
                  <a:lumOff val="35000"/>
                </a:schemeClr>
              </a:solidFill>
              <a:latin typeface="Nunito Medium" pitchFamily="2" charset="0"/>
              <a:sym typeface="Nunito"/>
            </a:endParaRPr>
          </a:p>
        </p:txBody>
      </p:sp>
      <p:sp>
        <p:nvSpPr>
          <p:cNvPr id="262" name="Google Shape;262;p5"/>
          <p:cNvSpPr/>
          <p:nvPr/>
        </p:nvSpPr>
        <p:spPr>
          <a:xfrm>
            <a:off x="231140" y="212725"/>
            <a:ext cx="607060" cy="577850"/>
          </a:xfrm>
          <a:prstGeom prst="roundRect">
            <a:avLst>
              <a:gd name="adj" fmla="val 16667"/>
            </a:avLst>
          </a:prstGeom>
          <a:solidFill>
            <a:srgbClr val="00B40E"/>
          </a:solidFill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5"/>
          <p:cNvSpPr txBox="1"/>
          <p:nvPr/>
        </p:nvSpPr>
        <p:spPr>
          <a:xfrm>
            <a:off x="327025" y="259080"/>
            <a:ext cx="415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1</a:t>
            </a:r>
            <a:endParaRPr b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64" name="Google Shape;264;p5"/>
          <p:cNvSpPr txBox="1"/>
          <p:nvPr/>
        </p:nvSpPr>
        <p:spPr>
          <a:xfrm>
            <a:off x="900430" y="271780"/>
            <a:ext cx="454024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dirty="0">
                <a:solidFill>
                  <a:srgbClr val="00B40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a</a:t>
            </a:r>
            <a:endParaRPr dirty="0"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  <p:sp>
        <p:nvSpPr>
          <p:cNvPr id="265" name="Google Shape;265;p5"/>
          <p:cNvSpPr/>
          <p:nvPr/>
        </p:nvSpPr>
        <p:spPr>
          <a:xfrm>
            <a:off x="877470" y="213725"/>
            <a:ext cx="476984" cy="5778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>
          <a:extLst>
            <a:ext uri="{FF2B5EF4-FFF2-40B4-BE49-F238E27FC236}">
              <a16:creationId xmlns:a16="http://schemas.microsoft.com/office/drawing/2014/main" id="{29E59D87-8DAE-D475-596C-DB3850D664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5">
            <a:extLst>
              <a:ext uri="{FF2B5EF4-FFF2-40B4-BE49-F238E27FC236}">
                <a16:creationId xmlns:a16="http://schemas.microsoft.com/office/drawing/2014/main" id="{36AC8729-874B-972E-75B8-335FDB8D56EE}"/>
              </a:ext>
            </a:extLst>
          </p:cNvPr>
          <p:cNvSpPr txBox="1"/>
          <p:nvPr/>
        </p:nvSpPr>
        <p:spPr>
          <a:xfrm>
            <a:off x="1354454" y="51001"/>
            <a:ext cx="8656321" cy="987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40E"/>
              </a:buClr>
              <a:buSzPts val="6000"/>
              <a:buFont typeface="Arial"/>
              <a:buNone/>
            </a:pPr>
            <a:r>
              <a:rPr lang="es-ES" sz="3200" b="1" dirty="0">
                <a:solidFill>
                  <a:srgbClr val="00B40E"/>
                </a:solidFill>
                <a:latin typeface="Nunito"/>
                <a:ea typeface="Nunito"/>
                <a:cs typeface="Nunito"/>
                <a:sym typeface="Nunito"/>
              </a:rPr>
              <a:t>¿Cómo se descomponen estos números?</a:t>
            </a:r>
            <a:endParaRPr sz="3200" b="1" dirty="0">
              <a:solidFill>
                <a:srgbClr val="00B40E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61" name="Google Shape;261;p5">
            <a:extLst>
              <a:ext uri="{FF2B5EF4-FFF2-40B4-BE49-F238E27FC236}">
                <a16:creationId xmlns:a16="http://schemas.microsoft.com/office/drawing/2014/main" id="{48325381-C36B-E6B5-2457-BBA0CA9E51C8}"/>
              </a:ext>
            </a:extLst>
          </p:cNvPr>
          <p:cNvSpPr txBox="1"/>
          <p:nvPr/>
        </p:nvSpPr>
        <p:spPr>
          <a:xfrm>
            <a:off x="1965960" y="1342865"/>
            <a:ext cx="5446500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sym typeface="Nunito"/>
              </a:rPr>
              <a:t>La altura del una persona: </a:t>
            </a:r>
            <a:endParaRPr sz="2000" dirty="0">
              <a:solidFill>
                <a:schemeClr val="tx1">
                  <a:lumMod val="65000"/>
                  <a:lumOff val="35000"/>
                </a:schemeClr>
              </a:solidFill>
              <a:latin typeface="Nunito Medium" pitchFamily="2" charset="0"/>
              <a:sym typeface="Nunito"/>
            </a:endParaRPr>
          </a:p>
        </p:txBody>
      </p:sp>
      <p:sp>
        <p:nvSpPr>
          <p:cNvPr id="262" name="Google Shape;262;p5">
            <a:extLst>
              <a:ext uri="{FF2B5EF4-FFF2-40B4-BE49-F238E27FC236}">
                <a16:creationId xmlns:a16="http://schemas.microsoft.com/office/drawing/2014/main" id="{4F66397C-C64D-899A-E4FA-B194CD1A477F}"/>
              </a:ext>
            </a:extLst>
          </p:cNvPr>
          <p:cNvSpPr/>
          <p:nvPr/>
        </p:nvSpPr>
        <p:spPr>
          <a:xfrm>
            <a:off x="231140" y="212725"/>
            <a:ext cx="607060" cy="577850"/>
          </a:xfrm>
          <a:prstGeom prst="roundRect">
            <a:avLst>
              <a:gd name="adj" fmla="val 16667"/>
            </a:avLst>
          </a:prstGeom>
          <a:solidFill>
            <a:srgbClr val="00B40E"/>
          </a:solidFill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5">
            <a:extLst>
              <a:ext uri="{FF2B5EF4-FFF2-40B4-BE49-F238E27FC236}">
                <a16:creationId xmlns:a16="http://schemas.microsoft.com/office/drawing/2014/main" id="{F67E9653-BF2A-247E-5B18-419CB1D61DF3}"/>
              </a:ext>
            </a:extLst>
          </p:cNvPr>
          <p:cNvSpPr txBox="1"/>
          <p:nvPr/>
        </p:nvSpPr>
        <p:spPr>
          <a:xfrm>
            <a:off x="327025" y="259080"/>
            <a:ext cx="415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1</a:t>
            </a:r>
            <a:endParaRPr b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64" name="Google Shape;264;p5">
            <a:extLst>
              <a:ext uri="{FF2B5EF4-FFF2-40B4-BE49-F238E27FC236}">
                <a16:creationId xmlns:a16="http://schemas.microsoft.com/office/drawing/2014/main" id="{F64F1C85-BCAD-4A4C-28EA-2F881F02B6B5}"/>
              </a:ext>
            </a:extLst>
          </p:cNvPr>
          <p:cNvSpPr txBox="1"/>
          <p:nvPr/>
        </p:nvSpPr>
        <p:spPr>
          <a:xfrm>
            <a:off x="900430" y="271780"/>
            <a:ext cx="454024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dirty="0">
                <a:solidFill>
                  <a:srgbClr val="00B40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a</a:t>
            </a:r>
            <a:endParaRPr dirty="0"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  <p:sp>
        <p:nvSpPr>
          <p:cNvPr id="265" name="Google Shape;265;p5">
            <a:extLst>
              <a:ext uri="{FF2B5EF4-FFF2-40B4-BE49-F238E27FC236}">
                <a16:creationId xmlns:a16="http://schemas.microsoft.com/office/drawing/2014/main" id="{7C99EF5B-0C3E-B5F2-B5D2-63C6C22CF439}"/>
              </a:ext>
            </a:extLst>
          </p:cNvPr>
          <p:cNvSpPr/>
          <p:nvPr/>
        </p:nvSpPr>
        <p:spPr>
          <a:xfrm>
            <a:off x="877470" y="213725"/>
            <a:ext cx="476984" cy="5778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  <p:pic>
        <p:nvPicPr>
          <p:cNvPr id="270" name="Google Shape;270;p6" descr="Captura de pantalla 2023-10-25 a las 14.44.0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4950" y="2139950"/>
            <a:ext cx="11630201" cy="2043725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6"/>
          <p:cNvSpPr txBox="1"/>
          <p:nvPr/>
        </p:nvSpPr>
        <p:spPr>
          <a:xfrm>
            <a:off x="2017372" y="3542025"/>
            <a:ext cx="782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>
                <a:solidFill>
                  <a:schemeClr val="tx1">
                    <a:lumMod val="65000"/>
                    <a:lumOff val="35000"/>
                  </a:schemeClr>
                </a:solidFill>
                <a:latin typeface="Nunito"/>
                <a:ea typeface="Nunito"/>
                <a:cs typeface="Nunito"/>
                <a:sym typeface="Nunito"/>
              </a:rPr>
              <a:t>1</a:t>
            </a:r>
            <a:endParaRPr sz="2000">
              <a:solidFill>
                <a:schemeClr val="tx1">
                  <a:lumMod val="65000"/>
                  <a:lumOff val="35000"/>
                </a:schemeClr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72" name="Google Shape;272;p6"/>
          <p:cNvSpPr txBox="1"/>
          <p:nvPr/>
        </p:nvSpPr>
        <p:spPr>
          <a:xfrm>
            <a:off x="4988577" y="3542025"/>
            <a:ext cx="700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>
                <a:solidFill>
                  <a:schemeClr val="tx1">
                    <a:lumMod val="65000"/>
                    <a:lumOff val="35000"/>
                  </a:schemeClr>
                </a:solidFill>
                <a:latin typeface="Nunito"/>
                <a:ea typeface="Nunito"/>
                <a:cs typeface="Nunito"/>
                <a:sym typeface="Nunito"/>
              </a:rPr>
              <a:t>0,1</a:t>
            </a:r>
            <a:endParaRPr sz="2000">
              <a:solidFill>
                <a:schemeClr val="tx1">
                  <a:lumMod val="65000"/>
                  <a:lumOff val="35000"/>
                </a:schemeClr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73" name="Google Shape;273;p6"/>
          <p:cNvSpPr txBox="1"/>
          <p:nvPr/>
        </p:nvSpPr>
        <p:spPr>
          <a:xfrm>
            <a:off x="7953375" y="3542025"/>
            <a:ext cx="848447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"/>
                <a:ea typeface="Nunito"/>
                <a:cs typeface="Nunito"/>
                <a:sym typeface="Nunito"/>
              </a:rPr>
              <a:t>0,01</a:t>
            </a:r>
            <a:endParaRPr sz="2000" dirty="0">
              <a:solidFill>
                <a:schemeClr val="tx1">
                  <a:lumMod val="65000"/>
                  <a:lumOff val="35000"/>
                </a:schemeClr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74" name="Google Shape;274;p6"/>
          <p:cNvSpPr txBox="1"/>
          <p:nvPr/>
        </p:nvSpPr>
        <p:spPr>
          <a:xfrm>
            <a:off x="10774674" y="3542025"/>
            <a:ext cx="915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>
                <a:solidFill>
                  <a:schemeClr val="tx1">
                    <a:lumMod val="65000"/>
                    <a:lumOff val="35000"/>
                  </a:schemeClr>
                </a:solidFill>
                <a:latin typeface="Nunito"/>
                <a:ea typeface="Nunito"/>
                <a:cs typeface="Nunito"/>
                <a:sym typeface="Nunito"/>
              </a:rPr>
              <a:t>0,001</a:t>
            </a:r>
            <a:endParaRPr sz="2000">
              <a:solidFill>
                <a:schemeClr val="tx1">
                  <a:lumMod val="65000"/>
                  <a:lumOff val="35000"/>
                </a:schemeClr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  <p:extLst>
      <p:ext uri="{BB962C8B-B14F-4D97-AF65-F5344CB8AC3E}">
        <p14:creationId xmlns:p14="http://schemas.microsoft.com/office/powerpoint/2010/main" val="2822917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Google Shape;286;p7" descr="Captura de pantalla 2023-10-17 a las 10.18.50"/>
          <p:cNvPicPr preferRelativeResize="0"/>
          <p:nvPr/>
        </p:nvPicPr>
        <p:blipFill rotWithShape="1">
          <a:blip r:embed="rId3">
            <a:alphaModFix/>
          </a:blip>
          <a:srcRect l="1893"/>
          <a:stretch/>
        </p:blipFill>
        <p:spPr>
          <a:xfrm>
            <a:off x="114300" y="1774200"/>
            <a:ext cx="12192000" cy="2093261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7"/>
          <p:cNvSpPr txBox="1"/>
          <p:nvPr/>
        </p:nvSpPr>
        <p:spPr>
          <a:xfrm>
            <a:off x="780050" y="2363472"/>
            <a:ext cx="586200" cy="215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800">
                <a:solidFill>
                  <a:schemeClr val="dk1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1 000</a:t>
            </a:r>
            <a:endParaRPr sz="800"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  <p:sp>
        <p:nvSpPr>
          <p:cNvPr id="288" name="Google Shape;288;p7"/>
          <p:cNvSpPr txBox="1"/>
          <p:nvPr/>
        </p:nvSpPr>
        <p:spPr>
          <a:xfrm>
            <a:off x="2177300" y="2332575"/>
            <a:ext cx="4158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00">
                <a:solidFill>
                  <a:schemeClr val="dk1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100</a:t>
            </a:r>
            <a:endParaRPr sz="1000"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  <p:sp>
        <p:nvSpPr>
          <p:cNvPr id="289" name="Google Shape;289;p7"/>
          <p:cNvSpPr txBox="1"/>
          <p:nvPr/>
        </p:nvSpPr>
        <p:spPr>
          <a:xfrm>
            <a:off x="3553650" y="2332575"/>
            <a:ext cx="357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00">
                <a:solidFill>
                  <a:schemeClr val="dk1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10</a:t>
            </a:r>
            <a:endParaRPr sz="20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90" name="Google Shape;290;p7"/>
          <p:cNvSpPr txBox="1"/>
          <p:nvPr/>
        </p:nvSpPr>
        <p:spPr>
          <a:xfrm>
            <a:off x="4838000" y="2332575"/>
            <a:ext cx="3066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00">
                <a:solidFill>
                  <a:schemeClr val="dk1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1</a:t>
            </a:r>
            <a:endParaRPr sz="20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91" name="Google Shape;291;p7"/>
          <p:cNvSpPr txBox="1"/>
          <p:nvPr/>
        </p:nvSpPr>
        <p:spPr>
          <a:xfrm>
            <a:off x="7931050" y="2332575"/>
            <a:ext cx="2211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00">
                <a:solidFill>
                  <a:schemeClr val="dk1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1</a:t>
            </a:r>
            <a:endParaRPr sz="1000"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  <p:sp>
        <p:nvSpPr>
          <p:cNvPr id="292" name="Google Shape;292;p7"/>
          <p:cNvSpPr txBox="1"/>
          <p:nvPr/>
        </p:nvSpPr>
        <p:spPr>
          <a:xfrm>
            <a:off x="9170788" y="2357125"/>
            <a:ext cx="4158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00">
                <a:solidFill>
                  <a:schemeClr val="dk1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0,1</a:t>
            </a:r>
            <a:endParaRPr sz="1000"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  <p:sp>
        <p:nvSpPr>
          <p:cNvPr id="293" name="Google Shape;293;p7"/>
          <p:cNvSpPr txBox="1"/>
          <p:nvPr/>
        </p:nvSpPr>
        <p:spPr>
          <a:xfrm>
            <a:off x="10494700" y="2357125"/>
            <a:ext cx="4545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00">
                <a:solidFill>
                  <a:schemeClr val="dk1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0,01</a:t>
            </a:r>
            <a:endParaRPr sz="1000"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  <p:sp>
        <p:nvSpPr>
          <p:cNvPr id="294" name="Google Shape;294;p7"/>
          <p:cNvSpPr txBox="1"/>
          <p:nvPr/>
        </p:nvSpPr>
        <p:spPr>
          <a:xfrm>
            <a:off x="11743250" y="2357125"/>
            <a:ext cx="520200" cy="215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800">
                <a:solidFill>
                  <a:schemeClr val="dk1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0,001</a:t>
            </a:r>
            <a:endParaRPr sz="800"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  <p:sp>
        <p:nvSpPr>
          <p:cNvPr id="295" name="Google Shape;295;p7"/>
          <p:cNvSpPr txBox="1"/>
          <p:nvPr/>
        </p:nvSpPr>
        <p:spPr>
          <a:xfrm>
            <a:off x="1396365" y="80301"/>
            <a:ext cx="11013123" cy="951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40E"/>
              </a:buClr>
              <a:buSzPct val="165517"/>
              <a:buFont typeface="Arial"/>
              <a:buNone/>
            </a:pPr>
            <a:r>
              <a:rPr lang="es-ES" sz="3600" dirty="0">
                <a:solidFill>
                  <a:srgbClr val="00B40E"/>
                </a:solidFill>
                <a:latin typeface="Nunito"/>
                <a:ea typeface="Nunito"/>
                <a:cs typeface="Nunito"/>
                <a:sym typeface="Nunito"/>
              </a:rPr>
              <a:t>¿Y si comparamos la descomposición de ambos?</a:t>
            </a:r>
            <a:endParaRPr sz="1000" dirty="0"/>
          </a:p>
        </p:txBody>
      </p:sp>
      <p:sp>
        <p:nvSpPr>
          <p:cNvPr id="296" name="Google Shape;296;p7"/>
          <p:cNvSpPr/>
          <p:nvPr/>
        </p:nvSpPr>
        <p:spPr>
          <a:xfrm>
            <a:off x="231140" y="212725"/>
            <a:ext cx="607060" cy="577850"/>
          </a:xfrm>
          <a:prstGeom prst="roundRect">
            <a:avLst>
              <a:gd name="adj" fmla="val 16667"/>
            </a:avLst>
          </a:prstGeom>
          <a:solidFill>
            <a:srgbClr val="00B40E"/>
          </a:solidFill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7"/>
          <p:cNvSpPr txBox="1"/>
          <p:nvPr/>
        </p:nvSpPr>
        <p:spPr>
          <a:xfrm>
            <a:off x="327025" y="259080"/>
            <a:ext cx="415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1</a:t>
            </a:r>
            <a:endParaRPr b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98" name="Google Shape;298;p7"/>
          <p:cNvSpPr/>
          <p:nvPr/>
        </p:nvSpPr>
        <p:spPr>
          <a:xfrm>
            <a:off x="877570" y="212725"/>
            <a:ext cx="479425" cy="57785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  <p:sp>
        <p:nvSpPr>
          <p:cNvPr id="299" name="Google Shape;299;p7"/>
          <p:cNvSpPr txBox="1"/>
          <p:nvPr/>
        </p:nvSpPr>
        <p:spPr>
          <a:xfrm>
            <a:off x="900430" y="271780"/>
            <a:ext cx="456565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dirty="0">
                <a:solidFill>
                  <a:srgbClr val="00B40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b</a:t>
            </a:r>
            <a:endParaRPr dirty="0"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  <p:pic>
        <p:nvPicPr>
          <p:cNvPr id="300" name="Google Shape;300;p7" descr="Icono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66420" y="4642188"/>
            <a:ext cx="1908810" cy="1846580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7"/>
          <p:cNvSpPr/>
          <p:nvPr/>
        </p:nvSpPr>
        <p:spPr>
          <a:xfrm>
            <a:off x="3781425" y="5146688"/>
            <a:ext cx="5446975" cy="837600"/>
          </a:xfrm>
          <a:prstGeom prst="wedgeRoundRectCallout">
            <a:avLst>
              <a:gd name="adj1" fmla="val 53733"/>
              <a:gd name="adj2" fmla="val -35216"/>
              <a:gd name="adj3" fmla="val 16667"/>
            </a:avLst>
          </a:prstGeom>
          <a:noFill/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430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-E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ea typeface="Nunito"/>
                <a:cs typeface="Nunito"/>
                <a:sym typeface="Nunito"/>
              </a:rPr>
              <a:t>¿Qué diferencias y similitudes puedes encontrar?</a:t>
            </a:r>
            <a:endParaRPr sz="1800" dirty="0">
              <a:solidFill>
                <a:schemeClr val="tx1">
                  <a:lumMod val="65000"/>
                  <a:lumOff val="35000"/>
                </a:schemeClr>
              </a:solidFill>
              <a:latin typeface="Nunito Medium" pitchFamily="2" charset="0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Google Shape;306;p8" descr="Captura de pantalla 2023-10-17 a las 10.18.50"/>
          <p:cNvPicPr preferRelativeResize="0"/>
          <p:nvPr/>
        </p:nvPicPr>
        <p:blipFill rotWithShape="1">
          <a:blip r:embed="rId3">
            <a:alphaModFix/>
          </a:blip>
          <a:srcRect l="1893" r="1019"/>
          <a:stretch/>
        </p:blipFill>
        <p:spPr>
          <a:xfrm>
            <a:off x="-26300" y="1360175"/>
            <a:ext cx="12192000" cy="2115237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8"/>
          <p:cNvSpPr txBox="1"/>
          <p:nvPr/>
        </p:nvSpPr>
        <p:spPr>
          <a:xfrm>
            <a:off x="642770" y="1958548"/>
            <a:ext cx="569700" cy="215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800" dirty="0">
                <a:solidFill>
                  <a:schemeClr val="dk1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1 000</a:t>
            </a:r>
            <a:endParaRPr sz="800" dirty="0"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  <p:sp>
        <p:nvSpPr>
          <p:cNvPr id="308" name="Google Shape;308;p8"/>
          <p:cNvSpPr txBox="1"/>
          <p:nvPr/>
        </p:nvSpPr>
        <p:spPr>
          <a:xfrm>
            <a:off x="2037425" y="1919300"/>
            <a:ext cx="4524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00">
                <a:solidFill>
                  <a:schemeClr val="dk1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100</a:t>
            </a:r>
            <a:endParaRPr sz="1000"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  <p:sp>
        <p:nvSpPr>
          <p:cNvPr id="309" name="Google Shape;309;p8"/>
          <p:cNvSpPr txBox="1"/>
          <p:nvPr/>
        </p:nvSpPr>
        <p:spPr>
          <a:xfrm>
            <a:off x="3400153" y="1919300"/>
            <a:ext cx="4524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00">
                <a:solidFill>
                  <a:schemeClr val="dk1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10</a:t>
            </a:r>
            <a:endParaRPr sz="1000"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  <p:sp>
        <p:nvSpPr>
          <p:cNvPr id="310" name="Google Shape;310;p8"/>
          <p:cNvSpPr txBox="1"/>
          <p:nvPr/>
        </p:nvSpPr>
        <p:spPr>
          <a:xfrm>
            <a:off x="4697303" y="1919300"/>
            <a:ext cx="4524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00">
                <a:solidFill>
                  <a:schemeClr val="dk1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1</a:t>
            </a:r>
            <a:endParaRPr sz="1000"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  <p:sp>
        <p:nvSpPr>
          <p:cNvPr id="311" name="Google Shape;311;p8"/>
          <p:cNvSpPr txBox="1"/>
          <p:nvPr/>
        </p:nvSpPr>
        <p:spPr>
          <a:xfrm>
            <a:off x="7792925" y="1943100"/>
            <a:ext cx="4104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00">
                <a:solidFill>
                  <a:schemeClr val="dk1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1</a:t>
            </a:r>
            <a:endParaRPr sz="1000"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  <p:sp>
        <p:nvSpPr>
          <p:cNvPr id="312" name="Google Shape;312;p8"/>
          <p:cNvSpPr txBox="1"/>
          <p:nvPr/>
        </p:nvSpPr>
        <p:spPr>
          <a:xfrm>
            <a:off x="9130462" y="1943100"/>
            <a:ext cx="390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00">
                <a:solidFill>
                  <a:schemeClr val="dk1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0,1</a:t>
            </a:r>
            <a:endParaRPr sz="1000"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  <p:sp>
        <p:nvSpPr>
          <p:cNvPr id="313" name="Google Shape;313;p8"/>
          <p:cNvSpPr txBox="1"/>
          <p:nvPr/>
        </p:nvSpPr>
        <p:spPr>
          <a:xfrm>
            <a:off x="10419301" y="1943100"/>
            <a:ext cx="5355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00">
                <a:solidFill>
                  <a:schemeClr val="dk1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0,01</a:t>
            </a:r>
            <a:endParaRPr sz="1000"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  <p:sp>
        <p:nvSpPr>
          <p:cNvPr id="314" name="Google Shape;314;p8"/>
          <p:cNvSpPr txBox="1"/>
          <p:nvPr/>
        </p:nvSpPr>
        <p:spPr>
          <a:xfrm>
            <a:off x="11670527" y="1943100"/>
            <a:ext cx="621900" cy="215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800">
                <a:solidFill>
                  <a:schemeClr val="dk1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0,001</a:t>
            </a:r>
            <a:endParaRPr sz="800"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  <p:sp>
        <p:nvSpPr>
          <p:cNvPr id="315" name="Google Shape;315;p8"/>
          <p:cNvSpPr/>
          <p:nvPr/>
        </p:nvSpPr>
        <p:spPr>
          <a:xfrm>
            <a:off x="231140" y="212725"/>
            <a:ext cx="3474085" cy="577850"/>
          </a:xfrm>
          <a:prstGeom prst="roundRect">
            <a:avLst>
              <a:gd name="adj" fmla="val 50000"/>
            </a:avLst>
          </a:prstGeom>
          <a:solidFill>
            <a:srgbClr val="00B40E"/>
          </a:solidFill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8"/>
          <p:cNvSpPr txBox="1"/>
          <p:nvPr/>
        </p:nvSpPr>
        <p:spPr>
          <a:xfrm>
            <a:off x="231140" y="271145"/>
            <a:ext cx="3283585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dirty="0">
                <a:solidFill>
                  <a:schemeClr val="lt1"/>
                </a:solidFill>
                <a:latin typeface="Nunito Medium" pitchFamily="2" charset="0"/>
                <a:ea typeface="Nunito"/>
                <a:cs typeface="Nunito"/>
                <a:sym typeface="Nunito"/>
              </a:rPr>
              <a:t>Observa con atención</a:t>
            </a:r>
            <a:endParaRPr dirty="0">
              <a:latin typeface="Nunito Medium" pitchFamily="2" charset="0"/>
              <a:ea typeface="Nunito"/>
              <a:cs typeface="Nunito"/>
              <a:sym typeface="Nunito"/>
            </a:endParaRPr>
          </a:p>
        </p:txBody>
      </p:sp>
      <p:sp>
        <p:nvSpPr>
          <p:cNvPr id="317" name="Google Shape;317;p8"/>
          <p:cNvSpPr/>
          <p:nvPr/>
        </p:nvSpPr>
        <p:spPr>
          <a:xfrm>
            <a:off x="3852545" y="1895475"/>
            <a:ext cx="4582002" cy="2054225"/>
          </a:xfrm>
          <a:prstGeom prst="ellipse">
            <a:avLst/>
          </a:prstGeom>
          <a:noFill/>
          <a:ln w="12700" cap="flat" cmpd="sng">
            <a:solidFill>
              <a:srgbClr val="FF1C5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8" name="Google Shape;318;p8" descr="Icono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93632" y="3580187"/>
            <a:ext cx="2589181" cy="2732644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8"/>
          <p:cNvSpPr/>
          <p:nvPr/>
        </p:nvSpPr>
        <p:spPr>
          <a:xfrm>
            <a:off x="3981450" y="4450575"/>
            <a:ext cx="4357975" cy="797700"/>
          </a:xfrm>
          <a:prstGeom prst="wedgeRoundRectCallout">
            <a:avLst>
              <a:gd name="adj1" fmla="val 58430"/>
              <a:gd name="adj2" fmla="val -20496"/>
              <a:gd name="adj3" fmla="val 16667"/>
            </a:avLst>
          </a:prstGeom>
          <a:noFill/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-E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ea typeface="Nunito"/>
                <a:cs typeface="Nunito"/>
                <a:sym typeface="Nunito"/>
              </a:rPr>
              <a:t>¿Qué crees que se está representando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-E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ea typeface="Nunito"/>
                <a:cs typeface="Nunito"/>
                <a:sym typeface="Nunito"/>
              </a:rPr>
              <a:t>en esta imagen?</a:t>
            </a:r>
            <a:endParaRPr sz="1800" dirty="0">
              <a:solidFill>
                <a:schemeClr val="tx1">
                  <a:lumMod val="65000"/>
                  <a:lumOff val="35000"/>
                </a:schemeClr>
              </a:solidFill>
              <a:latin typeface="Nunito Medium" pitchFamily="2" charset="0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9"/>
          <p:cNvSpPr/>
          <p:nvPr/>
        </p:nvSpPr>
        <p:spPr>
          <a:xfrm rot="-5400000">
            <a:off x="4477222" y="1545130"/>
            <a:ext cx="1754400" cy="5827500"/>
          </a:xfrm>
          <a:prstGeom prst="triangle">
            <a:avLst>
              <a:gd name="adj" fmla="val 50000"/>
            </a:avLst>
          </a:prstGeom>
          <a:gradFill>
            <a:gsLst>
              <a:gs pos="0">
                <a:srgbClr val="F5F7FC"/>
              </a:gs>
              <a:gs pos="74000">
                <a:srgbClr val="00B0F0">
                  <a:alpha val="57647"/>
                </a:srgbClr>
              </a:gs>
              <a:gs pos="83000">
                <a:srgbClr val="00B0F0">
                  <a:alpha val="71764"/>
                </a:srgbClr>
              </a:gs>
              <a:gs pos="100000">
                <a:srgbClr val="00B0F0">
                  <a:alpha val="87843"/>
                </a:srgbClr>
              </a:gs>
            </a:gsLst>
            <a:lin ang="5400000" scaled="0"/>
          </a:gradFill>
          <a:ln w="12700" cap="flat" cmpd="sng">
            <a:solidFill>
              <a:srgbClr val="00B0F0">
                <a:alpha val="24705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9"/>
          <p:cNvSpPr txBox="1"/>
          <p:nvPr/>
        </p:nvSpPr>
        <p:spPr>
          <a:xfrm>
            <a:off x="1524000" y="220559"/>
            <a:ext cx="9144000" cy="948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40E"/>
              </a:buClr>
              <a:buSzPts val="9600"/>
              <a:buFont typeface="Arial"/>
              <a:buNone/>
            </a:pPr>
            <a:r>
              <a:rPr lang="es-ES" sz="4000" dirty="0">
                <a:solidFill>
                  <a:srgbClr val="00B40E"/>
                </a:solidFill>
                <a:latin typeface="Nunito"/>
                <a:ea typeface="Nunito"/>
                <a:cs typeface="Nunito"/>
                <a:sym typeface="Nunito"/>
              </a:rPr>
              <a:t>¡Hicimos un zoom!</a:t>
            </a:r>
            <a:endParaRPr sz="4000" dirty="0">
              <a:solidFill>
                <a:srgbClr val="00B40E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27" name="Google Shape;327;p9"/>
          <p:cNvSpPr/>
          <p:nvPr/>
        </p:nvSpPr>
        <p:spPr>
          <a:xfrm>
            <a:off x="2582912" y="1513629"/>
            <a:ext cx="6109475" cy="1172596"/>
          </a:xfrm>
          <a:prstGeom prst="wedgeRoundRectCallout">
            <a:avLst>
              <a:gd name="adj1" fmla="val 37683"/>
              <a:gd name="adj2" fmla="val 78158"/>
              <a:gd name="adj3" fmla="val 16667"/>
            </a:avLst>
          </a:prstGeom>
          <a:noFill/>
          <a:ln w="12700" cap="flat" cmpd="sng">
            <a:solidFill>
              <a:srgbClr val="00B4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430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s-E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ea typeface="Nunito"/>
                <a:cs typeface="Nunito"/>
                <a:sym typeface="Nunito"/>
              </a:rPr>
              <a:t>En los números decimales, la unidad se puede dividir </a:t>
            </a:r>
          </a:p>
          <a:p>
            <a:pPr marL="11430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s-E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Medium" pitchFamily="2" charset="0"/>
                <a:ea typeface="Nunito"/>
                <a:cs typeface="Nunito"/>
                <a:sym typeface="Nunito"/>
              </a:rPr>
              <a:t>en muchos grupos de 10.</a:t>
            </a:r>
            <a:endParaRPr sz="1800" dirty="0">
              <a:solidFill>
                <a:schemeClr val="tx1">
                  <a:lumMod val="65000"/>
                  <a:lumOff val="35000"/>
                </a:schemeClr>
              </a:solidFill>
              <a:latin typeface="Nunito Medium" pitchFamily="2" charset="0"/>
              <a:ea typeface="Nunito"/>
              <a:cs typeface="Nunito"/>
              <a:sym typeface="Nunito"/>
            </a:endParaRPr>
          </a:p>
        </p:txBody>
      </p:sp>
      <p:pic>
        <p:nvPicPr>
          <p:cNvPr id="328" name="Google Shape;328;p9" descr="Imagen que contiene Diagrama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79382" y="4259120"/>
            <a:ext cx="360045" cy="333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9" descr="Forma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49537" y="4248960"/>
            <a:ext cx="333375" cy="333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9" descr="Imagen que contiene Diagrama&#10;&#10;Descripción generada automá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109192" y="3429810"/>
            <a:ext cx="2131060" cy="1971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9" descr="Icono&#10;&#10;Descripción generada automáticament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828927" y="1803918"/>
            <a:ext cx="1872475" cy="22029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430</Words>
  <Application>Microsoft Office PowerPoint</Application>
  <PresentationFormat>Panorámica</PresentationFormat>
  <Paragraphs>116</Paragraphs>
  <Slides>15</Slides>
  <Notes>15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2" baseType="lpstr">
      <vt:lpstr>Sassoon Sans Std</vt:lpstr>
      <vt:lpstr>Nunito Medium</vt:lpstr>
      <vt:lpstr>Arial</vt:lpstr>
      <vt:lpstr>Nunito</vt:lpstr>
      <vt:lpstr>Nunito SemiBold</vt:lpstr>
      <vt:lpstr>Nunito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Tomás Gonzalo Basaure Retamal</dc:creator>
  <cp:lastModifiedBy>Macarena Ovalle Larrain</cp:lastModifiedBy>
  <cp:revision>3</cp:revision>
  <dcterms:created xsi:type="dcterms:W3CDTF">2023-10-25T21:34:55Z</dcterms:created>
  <dcterms:modified xsi:type="dcterms:W3CDTF">2025-09-10T19:55:15Z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3082-5.4.4.8063</vt:lpwstr>
  </property>
</Properties>
</file>