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61" r:id="rId5"/>
    <p:sldId id="262" r:id="rId6"/>
    <p:sldId id="263" r:id="rId7"/>
    <p:sldId id="264" r:id="rId8"/>
    <p:sldId id="265" r:id="rId9"/>
    <p:sldId id="266" r:id="rId10"/>
    <p:sldId id="268" r:id="rId11"/>
  </p:sldIdLst>
  <p:sldSz cx="12192000" cy="6858000"/>
  <p:notesSz cx="6858000" cy="9144000"/>
  <p:embeddedFontLst>
    <p:embeddedFont>
      <p:font typeface="Nunito" panose="020F0502020204030204" pitchFamily="2" charset="0"/>
      <p:regular r:id="rId13"/>
      <p:bold r:id="rId14"/>
      <p:italic r:id="rId15"/>
      <p:boldItalic r:id="rId16"/>
    </p:embeddedFont>
    <p:embeddedFont>
      <p:font typeface="Sassoon Sans Std" panose="020B0503020103030203" pitchFamily="3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97" userDrawn="1">
          <p15:clr>
            <a:srgbClr val="A4A3A4"/>
          </p15:clr>
        </p15:guide>
        <p15:guide id="2" pos="52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gDS0s/3RG32UnV5nXHhIqXIOKV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4DF460-FD42-43FC-9686-DD7855ED702D}" v="54" dt="2025-01-28T21:03:11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1797"/>
        <p:guide pos="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customschemas.google.com/relationships/presentationmetadata" Target="meta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>
          <a:extLst>
            <a:ext uri="{FF2B5EF4-FFF2-40B4-BE49-F238E27FC236}">
              <a16:creationId xmlns:a16="http://schemas.microsoft.com/office/drawing/2014/main" id="{18DD275E-8EAD-66D9-CC11-533C4FFA8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:notes">
            <a:extLst>
              <a:ext uri="{FF2B5EF4-FFF2-40B4-BE49-F238E27FC236}">
                <a16:creationId xmlns:a16="http://schemas.microsoft.com/office/drawing/2014/main" id="{E62A9E78-CAFD-2CD4-B979-5E067F2E9B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:notes">
            <a:extLst>
              <a:ext uri="{FF2B5EF4-FFF2-40B4-BE49-F238E27FC236}">
                <a16:creationId xmlns:a16="http://schemas.microsoft.com/office/drawing/2014/main" id="{B9FD4847-4410-9FFF-C1C0-A20B3D5886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7997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Encabezado de sección">
  <p:cSld name="1_Encabezado de secció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37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60" name="Google Shape;60;p24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Encabezado de sección">
  <p:cSld name="2_Encabezado de secció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37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65" name="Google Shape;65;p25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Encabezado de sección">
  <p:cSld name="3_Encabezado de secció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37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0" name="Google Shape;70;p26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os objetos">
  <p:cSld name="Dos objeto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" name="Google Shape;76;p27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os objetos">
  <p:cSld name="1_Dos objeto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2" name="Google Shape;82;p28"/>
          <p:cNvCxnSpPr/>
          <p:nvPr/>
        </p:nvCxnSpPr>
        <p:spPr>
          <a:xfrm>
            <a:off x="-133004" y="141316"/>
            <a:ext cx="12452466" cy="0"/>
          </a:xfrm>
          <a:prstGeom prst="straightConnector1">
            <a:avLst/>
          </a:prstGeom>
          <a:noFill/>
          <a:ln w="28575" cap="flat" cmpd="sng">
            <a:solidFill>
              <a:srgbClr val="65B32E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83" name="Google Shape;83;p28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Dos objetos">
  <p:cSld name="2_Dos objeto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9" name="Google Shape;89;p29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Dos objetos">
  <p:cSld name="3_Dos objeto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5" name="Google Shape;95;p30"/>
          <p:cNvCxnSpPr/>
          <p:nvPr/>
        </p:nvCxnSpPr>
        <p:spPr>
          <a:xfrm>
            <a:off x="-133004" y="141316"/>
            <a:ext cx="12452466" cy="0"/>
          </a:xfrm>
          <a:prstGeom prst="straightConnector1">
            <a:avLst/>
          </a:prstGeom>
          <a:noFill/>
          <a:ln w="28575" cap="flat" cmpd="sng">
            <a:solidFill>
              <a:srgbClr val="EF7D00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96" name="Google Shape;96;p30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ación">
  <p:cSld name="Comparació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1" name="Google Shape;101;p31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02" name="Google Shape;102;p31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1"/>
          <p:cNvSpPr txBox="1">
            <a:spLocks noGrp="1"/>
          </p:cNvSpPr>
          <p:nvPr>
            <p:ph type="body" idx="3"/>
          </p:nvPr>
        </p:nvSpPr>
        <p:spPr>
          <a:xfrm>
            <a:off x="839788" y="2505075"/>
            <a:ext cx="5157787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mparación">
  <p:cSld name="1_Comparació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32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10" name="Google Shape;110;p32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2"/>
          <p:cNvSpPr txBox="1">
            <a:spLocks noGrp="1"/>
          </p:cNvSpPr>
          <p:nvPr>
            <p:ph type="body" idx="3"/>
          </p:nvPr>
        </p:nvSpPr>
        <p:spPr>
          <a:xfrm>
            <a:off x="839788" y="2505075"/>
            <a:ext cx="5157787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omparación" type="twoTxTwoObj">
  <p:cSld name="TWO_OBJECTS_WITH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0" name="Google Shape;120;p33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objetos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15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" name="Google Shape;23;p16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Comparación">
  <p:cSld name="3_Comparació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34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126" name="Google Shape;126;p34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4"/>
          <p:cNvSpPr txBox="1">
            <a:spLocks noGrp="1"/>
          </p:cNvSpPr>
          <p:nvPr>
            <p:ph type="body" idx="3"/>
          </p:nvPr>
        </p:nvSpPr>
        <p:spPr>
          <a:xfrm>
            <a:off x="839788" y="2505075"/>
            <a:ext cx="5157787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el título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35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olo el título">
  <p:cSld name="1_Solo el título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p36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olo el título">
  <p:cSld name="2_Solo el título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0" name="Google Shape;140;p37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Solo el título">
  <p:cSld name="3_Solo el título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4" name="Google Shape;144;p38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 type="blank">
  <p:cSld name="BLANK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9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En blanco">
  <p:cSld name="1_En blanco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0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En blanco">
  <p:cSld name="2_En blanco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1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En blanco">
  <p:cSld name="3_En blanco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2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 type="objTx">
  <p:cSld name="OBJECT_WITH_CAPTION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1" name="Google Shape;161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62" name="Google Shape;162;p43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apositiva de título">
  <p:cSld name="1_Diapositiva de títul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enido con título">
  <p:cSld name="1_Contenido con título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7" name="Google Shape;167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8" name="Google Shape;168;p44"/>
          <p:cNvSpPr txBox="1"/>
          <p:nvPr/>
        </p:nvSpPr>
        <p:spPr>
          <a:xfrm>
            <a:off x="232756" y="6390700"/>
            <a:ext cx="14962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Sumo Primero 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ontenido con título">
  <p:cSld name="2_Contenido con título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3" name="Google Shape;173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74" name="Google Shape;174;p45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Contenido con título">
  <p:cSld name="3_Contenido con título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9" name="Google Shape;179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80" name="Google Shape;180;p46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86" name="Google Shape;186;p47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Imagen con título">
  <p:cSld name="1_Imagen con título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92" name="Google Shape;192;p48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Imagen con título">
  <p:cSld name="2_Imagen con título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98" name="Google Shape;198;p49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Imagen con título">
  <p:cSld name="3_Imagen con título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5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204" name="Google Shape;204;p50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texto vertical" type="vertTx">
  <p:cSld name="VERTICAL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Diapositiva de título">
  <p:cSld name="2_Diapositiva de títul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Diapositiva de título">
  <p:cSld name="3_Diapositiva de títul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objetos">
  <p:cSld name="1_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15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20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ítulo y objetos">
  <p:cSld name="2_Título y objeto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15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" name="Google Shape;45;p21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ítulo y objetos">
  <p:cSld name="3_Título y objeto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15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0" name="Google Shape;50;p22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37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55" name="Google Shape;55;p23" descr="Imagen que contiene 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"/>
          <p:cNvSpPr txBox="1">
            <a:spLocks noGrp="1"/>
          </p:cNvSpPr>
          <p:nvPr>
            <p:ph type="subTitle" idx="1"/>
          </p:nvPr>
        </p:nvSpPr>
        <p:spPr>
          <a:xfrm>
            <a:off x="1524000" y="169382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818A"/>
              </a:buClr>
              <a:buSzPts val="9600"/>
              <a:buNone/>
            </a:pPr>
            <a:r>
              <a:rPr lang="es-ES" sz="9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Sumo Primero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2" name="Google Shape;222;p1"/>
          <p:cNvSpPr txBox="1"/>
          <p:nvPr/>
        </p:nvSpPr>
        <p:spPr>
          <a:xfrm>
            <a:off x="1532564" y="3095467"/>
            <a:ext cx="9144000" cy="787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818A"/>
              </a:buClr>
              <a:buSzPts val="5400"/>
              <a:buFont typeface="Arial"/>
              <a:buNone/>
            </a:pPr>
            <a:r>
              <a:rPr lang="es-ES" sz="540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Puentes que unen </a:t>
            </a:r>
            <a:endParaRPr>
              <a:solidFill>
                <a:schemeClr val="tx1">
                  <a:lumMod val="65000"/>
                  <a:lumOff val="3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3" name="Google Shape;223;p1"/>
          <p:cNvSpPr txBox="1"/>
          <p:nvPr/>
        </p:nvSpPr>
        <p:spPr>
          <a:xfrm>
            <a:off x="2170750" y="5028176"/>
            <a:ext cx="5763575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5</a:t>
            </a:r>
            <a:r>
              <a:rPr lang="es-ES" sz="20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° básico: Unidad 1  |  Aventura matemática.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Apoyo gestión actividad 1. </a:t>
            </a:r>
            <a:endParaRPr sz="180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Páginas 10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6</a:t>
            </a:r>
            <a:r>
              <a:rPr lang="es-ES" sz="18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 y 10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7</a:t>
            </a:r>
            <a:r>
              <a:rPr lang="es-ES" sz="18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. </a:t>
            </a:r>
            <a:r>
              <a:rPr lang="es-ES" sz="16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sym typeface="Arial"/>
              </a:rPr>
              <a:t> 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1" descr="Imagen que contiene 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"/>
          <p:cNvSpPr/>
          <p:nvPr/>
        </p:nvSpPr>
        <p:spPr>
          <a:xfrm>
            <a:off x="82550" y="338313"/>
            <a:ext cx="659100" cy="685500"/>
          </a:xfrm>
          <a:prstGeom prst="ellipse">
            <a:avLst/>
          </a:prstGeom>
          <a:solidFill>
            <a:srgbClr val="FF1C55"/>
          </a:solidFill>
          <a:ln w="9525" cap="flat" cmpd="sng">
            <a:solidFill>
              <a:srgbClr val="FF1C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ES" sz="2600" b="1" dirty="0">
                <a:solidFill>
                  <a:schemeClr val="bg1"/>
                </a:solidFill>
                <a:latin typeface="Sassoon Sans Std" panose="020B0503020103030203" pitchFamily="34" charset="0"/>
                <a:ea typeface="Nunito"/>
                <a:cs typeface="Nunito"/>
                <a:sym typeface="Nunito"/>
              </a:rPr>
              <a:t>3</a:t>
            </a:r>
            <a:endParaRPr sz="2600" b="1" dirty="0">
              <a:solidFill>
                <a:schemeClr val="bg1"/>
              </a:solidFill>
              <a:latin typeface="Sassoon Sans Std" panose="020B0503020103030203" pitchFamily="34" charset="0"/>
              <a:ea typeface="Nunito"/>
              <a:cs typeface="Nunito"/>
              <a:sym typeface="Nunito"/>
            </a:endParaRPr>
          </a:p>
        </p:txBody>
      </p:sp>
      <p:sp>
        <p:nvSpPr>
          <p:cNvPr id="320" name="Google Shape;320;p13"/>
          <p:cNvSpPr txBox="1"/>
          <p:nvPr/>
        </p:nvSpPr>
        <p:spPr>
          <a:xfrm>
            <a:off x="878031" y="336864"/>
            <a:ext cx="6686244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Utiliza la aplicación Google </a:t>
            </a:r>
            <a:r>
              <a:rPr lang="es-E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Earth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 para estimar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longitudes o distancias en tu región.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Exprésalas en metros o kilómetros, según corresponda. 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  <p:pic>
        <p:nvPicPr>
          <p:cNvPr id="321" name="Google Shape;321;p13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r="9657"/>
          <a:stretch/>
        </p:blipFill>
        <p:spPr>
          <a:xfrm>
            <a:off x="8860613" y="3718051"/>
            <a:ext cx="2568300" cy="300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3796" y="2021050"/>
            <a:ext cx="3420001" cy="201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0007" y="2021050"/>
            <a:ext cx="3811622" cy="201372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3"/>
          <p:cNvSpPr/>
          <p:nvPr/>
        </p:nvSpPr>
        <p:spPr>
          <a:xfrm>
            <a:off x="4089387" y="4034774"/>
            <a:ext cx="4626101" cy="1485900"/>
          </a:xfrm>
          <a:prstGeom prst="wedgeRoundRectCallout">
            <a:avLst>
              <a:gd name="adj1" fmla="val 55914"/>
              <a:gd name="adj2" fmla="val -33157"/>
              <a:gd name="adj3" fmla="val 16667"/>
            </a:avLst>
          </a:prstGeom>
          <a:solidFill>
            <a:schemeClr val="bg1"/>
          </a:solidFill>
          <a:ln w="12700" cap="flat" cmpd="sng">
            <a:solidFill>
              <a:srgbClr val="FF1C5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¿Cuál será la distancia entre el 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FF"/>
              </a:highlight>
              <a:latin typeface="Nunito Medium" pitchFamily="2" charset="0"/>
              <a:ea typeface="Nunito"/>
              <a:cs typeface="Nunito"/>
              <a:sym typeface="Nunito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Puerto de Coquimbo y el Faro Monumental,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en la cuarta región? 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DFFC1E3-079B-5918-764C-720C58618FEB}"/>
              </a:ext>
            </a:extLst>
          </p:cNvPr>
          <p:cNvGrpSpPr/>
          <p:nvPr/>
        </p:nvGrpSpPr>
        <p:grpSpPr>
          <a:xfrm>
            <a:off x="-12700" y="0"/>
            <a:ext cx="12204700" cy="6858000"/>
            <a:chOff x="-12700" y="0"/>
            <a:chExt cx="12204700" cy="6858000"/>
          </a:xfrm>
        </p:grpSpPr>
        <p:pic>
          <p:nvPicPr>
            <p:cNvPr id="6" name="Imagen 5" descr="Un puente sobre un cuerpo de agua&#10;&#10;Descripción generada automáticamente">
              <a:extLst>
                <a:ext uri="{FF2B5EF4-FFF2-40B4-BE49-F238E27FC236}">
                  <a16:creationId xmlns:a16="http://schemas.microsoft.com/office/drawing/2014/main" id="{0384B39E-2578-C372-7B94-8E91F86EB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6" t="25197" r="-86" b="-119"/>
            <a:stretch/>
          </p:blipFill>
          <p:spPr>
            <a:xfrm>
              <a:off x="-12700" y="0"/>
              <a:ext cx="12204700" cy="6858000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3722CF7-0A9D-E4C0-A858-0A180F99C5F5}"/>
                </a:ext>
              </a:extLst>
            </p:cNvPr>
            <p:cNvSpPr/>
            <p:nvPr/>
          </p:nvSpPr>
          <p:spPr>
            <a:xfrm>
              <a:off x="0" y="6067425"/>
              <a:ext cx="3733800" cy="276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07E1D85C-B9BE-18E4-3E38-9D43EFD6A81F}"/>
                </a:ext>
              </a:extLst>
            </p:cNvPr>
            <p:cNvSpPr txBox="1"/>
            <p:nvPr/>
          </p:nvSpPr>
          <p:spPr>
            <a:xfrm>
              <a:off x="82550" y="6067425"/>
              <a:ext cx="3658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200" dirty="0">
                  <a:solidFill>
                    <a:schemeClr val="bg1"/>
                  </a:solidFill>
                </a:rPr>
                <a:t>Puente Presidente Ibáñez, Puerto Aysén, Chile.</a:t>
              </a:r>
              <a:endParaRPr lang="es-E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1" name="Google Shape;231;p2" descr="Icon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62128" y="1145105"/>
            <a:ext cx="1866936" cy="21835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"/>
          <p:cNvSpPr/>
          <p:nvPr/>
        </p:nvSpPr>
        <p:spPr>
          <a:xfrm>
            <a:off x="2402446" y="97182"/>
            <a:ext cx="3947628" cy="1080000"/>
          </a:xfrm>
          <a:prstGeom prst="wedgeRoundRectCallout">
            <a:avLst>
              <a:gd name="adj1" fmla="val -36039"/>
              <a:gd name="adj2" fmla="val 74661"/>
              <a:gd name="adj3" fmla="val 16667"/>
            </a:avLst>
          </a:prstGeom>
          <a:solidFill>
            <a:schemeClr val="bg1"/>
          </a:solidFill>
          <a:ln w="12700" cap="flat" cmpd="sng">
            <a:solidFill>
              <a:srgbClr val="FF1C5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Observa los siguientes puentes. ¿En qué ayudan a la comunidad? 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233" name="Google Shape;233;p2"/>
          <p:cNvSpPr/>
          <p:nvPr/>
        </p:nvSpPr>
        <p:spPr>
          <a:xfrm>
            <a:off x="4376260" y="4629504"/>
            <a:ext cx="5504459" cy="1080000"/>
          </a:xfrm>
          <a:prstGeom prst="wedgeRoundRectCallout">
            <a:avLst>
              <a:gd name="adj1" fmla="val -69391"/>
              <a:gd name="adj2" fmla="val -60616"/>
              <a:gd name="adj3" fmla="val 16667"/>
            </a:avLst>
          </a:prstGeom>
          <a:solidFill>
            <a:schemeClr val="bg1"/>
          </a:solidFill>
          <a:ln w="12700" cap="flat" cmpd="sng">
            <a:solidFill>
              <a:srgbClr val="FF1C5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¿Cuál es el puente más largo que has conocido? ¿Dónde se encuentra? 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8">
          <a:extLst>
            <a:ext uri="{FF2B5EF4-FFF2-40B4-BE49-F238E27FC236}">
              <a16:creationId xmlns:a16="http://schemas.microsoft.com/office/drawing/2014/main" id="{1CB4B086-B1BB-3AD6-B2A2-F06EC7D19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507DA106-C824-755F-54DD-E17F8821A642}"/>
              </a:ext>
            </a:extLst>
          </p:cNvPr>
          <p:cNvGrpSpPr/>
          <p:nvPr/>
        </p:nvGrpSpPr>
        <p:grpSpPr>
          <a:xfrm>
            <a:off x="-18642" y="0"/>
            <a:ext cx="12192000" cy="6858000"/>
            <a:chOff x="0" y="0"/>
            <a:chExt cx="12192000" cy="6858000"/>
          </a:xfrm>
        </p:grpSpPr>
        <p:pic>
          <p:nvPicPr>
            <p:cNvPr id="9" name="Imagen 8" descr="Un puente sobre un cuerpo de agua&#10;&#10;Descripción generada automáticamente">
              <a:extLst>
                <a:ext uri="{FF2B5EF4-FFF2-40B4-BE49-F238E27FC236}">
                  <a16:creationId xmlns:a16="http://schemas.microsoft.com/office/drawing/2014/main" id="{582741D3-D895-71CC-6D43-E4FD0CD4D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5563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B3176EB-C891-DD46-58F8-892F0C2AD4CB}"/>
                </a:ext>
              </a:extLst>
            </p:cNvPr>
            <p:cNvSpPr/>
            <p:nvPr/>
          </p:nvSpPr>
          <p:spPr>
            <a:xfrm>
              <a:off x="3538" y="6219825"/>
              <a:ext cx="3733800" cy="276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5ADAD193-565B-BF55-EF4D-68217A565C23}"/>
                </a:ext>
              </a:extLst>
            </p:cNvPr>
            <p:cNvSpPr txBox="1"/>
            <p:nvPr/>
          </p:nvSpPr>
          <p:spPr>
            <a:xfrm>
              <a:off x="86088" y="6219825"/>
              <a:ext cx="3658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200" dirty="0">
                  <a:solidFill>
                    <a:schemeClr val="bg1"/>
                  </a:solidFill>
                </a:rPr>
                <a:t>Puente ferroviario Río Biobío, Chile.</a:t>
              </a:r>
              <a:endParaRPr lang="es-E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D0BA2FE1-59DC-CB3D-CCC8-DC36A64C5E68}"/>
              </a:ext>
            </a:extLst>
          </p:cNvPr>
          <p:cNvGrpSpPr/>
          <p:nvPr/>
        </p:nvGrpSpPr>
        <p:grpSpPr>
          <a:xfrm>
            <a:off x="-3538" y="0"/>
            <a:ext cx="12192000" cy="6858000"/>
            <a:chOff x="-12700" y="0"/>
            <a:chExt cx="12192000" cy="6858000"/>
          </a:xfrm>
        </p:grpSpPr>
        <p:pic>
          <p:nvPicPr>
            <p:cNvPr id="13" name="Imagen 12" descr="Tren de carga pasando por un puente en una montaña&#10;&#10;Descripción generada automáticamente con confianza media">
              <a:extLst>
                <a:ext uri="{FF2B5EF4-FFF2-40B4-BE49-F238E27FC236}">
                  <a16:creationId xmlns:a16="http://schemas.microsoft.com/office/drawing/2014/main" id="{AFFF02FB-D128-1E49-4324-E77721490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2700" y="0"/>
              <a:ext cx="12192000" cy="6858000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F539C93-EEF8-93A7-98A2-A7781BB73F06}"/>
                </a:ext>
              </a:extLst>
            </p:cNvPr>
            <p:cNvSpPr/>
            <p:nvPr/>
          </p:nvSpPr>
          <p:spPr>
            <a:xfrm>
              <a:off x="5810" y="5894554"/>
              <a:ext cx="3733800" cy="276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8F0F105-FEDA-F830-A4A2-7E143D019BFA}"/>
                </a:ext>
              </a:extLst>
            </p:cNvPr>
            <p:cNvSpPr txBox="1"/>
            <p:nvPr/>
          </p:nvSpPr>
          <p:spPr>
            <a:xfrm>
              <a:off x="88360" y="5894554"/>
              <a:ext cx="3658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200" dirty="0">
                  <a:solidFill>
                    <a:schemeClr val="bg1"/>
                  </a:solidFill>
                </a:rPr>
                <a:t>Viaducto del Malleco, Collipulli, Chile.</a:t>
              </a:r>
              <a:endParaRPr lang="es-E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A62E14E5-045F-95E4-7F2E-7F45AA9F8815}"/>
              </a:ext>
            </a:extLst>
          </p:cNvPr>
          <p:cNvGrpSpPr/>
          <p:nvPr/>
        </p:nvGrpSpPr>
        <p:grpSpPr>
          <a:xfrm>
            <a:off x="-14171" y="0"/>
            <a:ext cx="12192000" cy="6858000"/>
            <a:chOff x="12700" y="0"/>
            <a:chExt cx="12192000" cy="6858000"/>
          </a:xfrm>
        </p:grpSpPr>
        <p:pic>
          <p:nvPicPr>
            <p:cNvPr id="19" name="Imagen 18" descr="Un puente sobre un cuerpo de agua&#10;&#10;Descripción generada automáticamente">
              <a:extLst>
                <a:ext uri="{FF2B5EF4-FFF2-40B4-BE49-F238E27FC236}">
                  <a16:creationId xmlns:a16="http://schemas.microsoft.com/office/drawing/2014/main" id="{585B6DB4-6978-D2C8-09C0-AE8BA57C7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302" b="18698"/>
            <a:stretch/>
          </p:blipFill>
          <p:spPr>
            <a:xfrm>
              <a:off x="12700" y="0"/>
              <a:ext cx="12192000" cy="6858000"/>
            </a:xfrm>
            <a:prstGeom prst="rect">
              <a:avLst/>
            </a:prstGeom>
          </p:spPr>
        </p:pic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E08C53BF-DB29-60CC-6604-75A51B550D72}"/>
                </a:ext>
              </a:extLst>
            </p:cNvPr>
            <p:cNvSpPr/>
            <p:nvPr/>
          </p:nvSpPr>
          <p:spPr>
            <a:xfrm>
              <a:off x="19458" y="5935491"/>
              <a:ext cx="3733800" cy="276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B0954308-D4E9-F254-32A2-404FF9D0068C}"/>
                </a:ext>
              </a:extLst>
            </p:cNvPr>
            <p:cNvSpPr txBox="1"/>
            <p:nvPr/>
          </p:nvSpPr>
          <p:spPr>
            <a:xfrm>
              <a:off x="102008" y="5935491"/>
              <a:ext cx="3658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200" dirty="0">
                  <a:solidFill>
                    <a:schemeClr val="bg1"/>
                  </a:solidFill>
                </a:rPr>
                <a:t>Puente de San Mateo, California, EE.UU.</a:t>
              </a:r>
              <a:endParaRPr lang="es-E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9BD51FFC-D0C0-7D4E-951B-E308BF90025A}"/>
              </a:ext>
            </a:extLst>
          </p:cNvPr>
          <p:cNvGrpSpPr/>
          <p:nvPr/>
        </p:nvGrpSpPr>
        <p:grpSpPr>
          <a:xfrm>
            <a:off x="-22584" y="0"/>
            <a:ext cx="12192000" cy="6858000"/>
            <a:chOff x="0" y="0"/>
            <a:chExt cx="12192000" cy="6858000"/>
          </a:xfrm>
        </p:grpSpPr>
        <p:pic>
          <p:nvPicPr>
            <p:cNvPr id="24" name="Imagen 23" descr="Un atardecer en el mar&#10;&#10;Descripción generada automáticamente">
              <a:extLst>
                <a:ext uri="{FF2B5EF4-FFF2-40B4-BE49-F238E27FC236}">
                  <a16:creationId xmlns:a16="http://schemas.microsoft.com/office/drawing/2014/main" id="{217EEAF6-1B4F-8349-7956-F3BDC20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2584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05316BEC-AE30-1C83-1461-2C5015EF6EAF}"/>
                </a:ext>
              </a:extLst>
            </p:cNvPr>
            <p:cNvSpPr/>
            <p:nvPr/>
          </p:nvSpPr>
          <p:spPr>
            <a:xfrm>
              <a:off x="0" y="6067425"/>
              <a:ext cx="3733800" cy="2769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8940D22C-5318-D214-A7B3-3802DB2FBC87}"/>
                </a:ext>
              </a:extLst>
            </p:cNvPr>
            <p:cNvSpPr txBox="1"/>
            <p:nvPr/>
          </p:nvSpPr>
          <p:spPr>
            <a:xfrm>
              <a:off x="82550" y="6067425"/>
              <a:ext cx="3658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200" dirty="0">
                  <a:solidFill>
                    <a:schemeClr val="bg1"/>
                  </a:solidFill>
                </a:rPr>
                <a:t>Puente Vasco da Gama, Lisboa, Portugal.</a:t>
              </a:r>
              <a:endParaRPr lang="es-E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610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 txBox="1"/>
          <p:nvPr/>
        </p:nvSpPr>
        <p:spPr>
          <a:xfrm>
            <a:off x="3563807" y="218072"/>
            <a:ext cx="49017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"/>
                <a:ea typeface="Nunito"/>
                <a:cs typeface="Nunito"/>
                <a:sym typeface="Nunito"/>
              </a:rPr>
              <a:t>Puentes que unen</a:t>
            </a:r>
            <a:endParaRPr sz="3500" b="1" dirty="0">
              <a:solidFill>
                <a:schemeClr val="tx1">
                  <a:lumMod val="65000"/>
                  <a:lumOff val="35000"/>
                </a:schemeClr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F767CEA-2058-1EB1-6063-387BC186D982}"/>
              </a:ext>
            </a:extLst>
          </p:cNvPr>
          <p:cNvGrpSpPr/>
          <p:nvPr/>
        </p:nvGrpSpPr>
        <p:grpSpPr>
          <a:xfrm>
            <a:off x="3457575" y="1971675"/>
            <a:ext cx="5276850" cy="1523996"/>
            <a:chOff x="3457575" y="1971675"/>
            <a:chExt cx="5276850" cy="1523996"/>
          </a:xfrm>
        </p:grpSpPr>
        <p:sp>
          <p:nvSpPr>
            <p:cNvPr id="4" name="Bocadillo: rectángulo con esquinas redondeadas 3">
              <a:extLst>
                <a:ext uri="{FF2B5EF4-FFF2-40B4-BE49-F238E27FC236}">
                  <a16:creationId xmlns:a16="http://schemas.microsoft.com/office/drawing/2014/main" id="{F3A5E4CB-FE5E-B60B-AA4C-44C3CD8371A7}"/>
                </a:ext>
              </a:extLst>
            </p:cNvPr>
            <p:cNvSpPr/>
            <p:nvPr/>
          </p:nvSpPr>
          <p:spPr>
            <a:xfrm>
              <a:off x="3457575" y="1971675"/>
              <a:ext cx="5276850" cy="1523996"/>
            </a:xfrm>
            <a:prstGeom prst="wedgeRoundRectCallout">
              <a:avLst>
                <a:gd name="adj1" fmla="val -4046"/>
                <a:gd name="adj2" fmla="val 83750"/>
                <a:gd name="adj3" fmla="val 16667"/>
              </a:avLst>
            </a:prstGeom>
            <a:solidFill>
              <a:schemeClr val="bg1"/>
            </a:solidFill>
            <a:ln w="12700">
              <a:solidFill>
                <a:srgbClr val="FF1C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3" name="Google Shape;273;p6"/>
            <p:cNvSpPr txBox="1"/>
            <p:nvPr/>
          </p:nvSpPr>
          <p:spPr>
            <a:xfrm>
              <a:off x="3457575" y="2156979"/>
              <a:ext cx="5276850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unito Medium" pitchFamily="2" charset="0"/>
                  <a:ea typeface="Nunito"/>
                  <a:cs typeface="Nunito"/>
                  <a:sym typeface="Nunito"/>
                </a:rPr>
                <a:t>Conozcamos algunos puentes de Chile. </a:t>
              </a:r>
              <a:endParaRPr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highlight>
                    <a:srgbClr val="FFFFFF"/>
                  </a:highlight>
                  <a:latin typeface="Nunito Medium" pitchFamily="2" charset="0"/>
                  <a:ea typeface="Nunito"/>
                  <a:cs typeface="Nunito"/>
                  <a:sym typeface="Nunito"/>
                </a:rPr>
                <a:t>¿Qué tan largos son?</a:t>
              </a:r>
              <a:endParaRPr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endParaRPr>
            </a:p>
          </p:txBody>
        </p:sp>
      </p:grpSp>
      <p:pic>
        <p:nvPicPr>
          <p:cNvPr id="274" name="Google Shape;274;p6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4905" y="4388275"/>
            <a:ext cx="2832270" cy="22516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54DD2D2-647C-6843-2018-363B55A34A1E}"/>
              </a:ext>
            </a:extLst>
          </p:cNvPr>
          <p:cNvCxnSpPr/>
          <p:nvPr/>
        </p:nvCxnSpPr>
        <p:spPr>
          <a:xfrm>
            <a:off x="466725" y="847725"/>
            <a:ext cx="11439525" cy="0"/>
          </a:xfrm>
          <a:prstGeom prst="line">
            <a:avLst/>
          </a:prstGeom>
          <a:ln>
            <a:solidFill>
              <a:srgbClr val="FF1C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7"/>
          <p:cNvPicPr preferRelativeResize="0"/>
          <p:nvPr/>
        </p:nvPicPr>
        <p:blipFill rotWithShape="1">
          <a:blip r:embed="rId3">
            <a:alphaModFix/>
          </a:blip>
          <a:srcRect t="3178" b="3956"/>
          <a:stretch/>
        </p:blipFill>
        <p:spPr>
          <a:xfrm>
            <a:off x="-37907" y="-28576"/>
            <a:ext cx="12253343" cy="6400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7"/>
          <p:cNvSpPr/>
          <p:nvPr/>
        </p:nvSpPr>
        <p:spPr>
          <a:xfrm>
            <a:off x="78850" y="200075"/>
            <a:ext cx="688200" cy="631200"/>
          </a:xfrm>
          <a:prstGeom prst="ellipse">
            <a:avLst/>
          </a:prstGeom>
          <a:solidFill>
            <a:srgbClr val="FF1C55"/>
          </a:solidFill>
          <a:ln w="9525" cap="flat" cmpd="sng">
            <a:solidFill>
              <a:srgbClr val="FF1C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ES" sz="2600" b="1" dirty="0">
                <a:solidFill>
                  <a:schemeClr val="bg1"/>
                </a:solidFill>
                <a:latin typeface="Sassoon Sans Std" panose="020B0503020103030203" pitchFamily="34" charset="0"/>
                <a:ea typeface="Nunito"/>
                <a:cs typeface="Nunito"/>
                <a:sym typeface="Nunito"/>
              </a:rPr>
              <a:t>1</a:t>
            </a:r>
            <a:endParaRPr sz="2600" b="1" dirty="0">
              <a:solidFill>
                <a:schemeClr val="bg1"/>
              </a:solidFill>
              <a:latin typeface="Sassoon Sans Std" panose="020B0503020103030203" pitchFamily="34" charset="0"/>
              <a:ea typeface="Nunito"/>
              <a:cs typeface="Nunito"/>
              <a:sym typeface="Nunito"/>
            </a:endParaRPr>
          </a:p>
        </p:txBody>
      </p:sp>
      <p:sp>
        <p:nvSpPr>
          <p:cNvPr id="2" name="Rectángulo: esquinas superiores redondeadas 1">
            <a:extLst>
              <a:ext uri="{FF2B5EF4-FFF2-40B4-BE49-F238E27FC236}">
                <a16:creationId xmlns:a16="http://schemas.microsoft.com/office/drawing/2014/main" id="{0615DD7E-3784-6278-AEA5-87D21B3B3F4B}"/>
              </a:ext>
            </a:extLst>
          </p:cNvPr>
          <p:cNvSpPr/>
          <p:nvPr/>
        </p:nvSpPr>
        <p:spPr>
          <a:xfrm>
            <a:off x="-104775" y="6257925"/>
            <a:ext cx="12392025" cy="6000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1C55"/>
          </a:solidFill>
          <a:ln>
            <a:solidFill>
              <a:srgbClr val="FF1C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5449" y="0"/>
            <a:ext cx="7115750" cy="3909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8"/>
          <p:cNvCxnSpPr>
            <a:cxnSpLocks/>
          </p:cNvCxnSpPr>
          <p:nvPr/>
        </p:nvCxnSpPr>
        <p:spPr>
          <a:xfrm flipH="1">
            <a:off x="4912242" y="1552353"/>
            <a:ext cx="701749" cy="691117"/>
          </a:xfrm>
          <a:prstGeom prst="straightConnector1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8" name="Google Shape;288;p8"/>
          <p:cNvSpPr/>
          <p:nvPr/>
        </p:nvSpPr>
        <p:spPr>
          <a:xfrm>
            <a:off x="3124861" y="4185900"/>
            <a:ext cx="5876925" cy="1594585"/>
          </a:xfrm>
          <a:prstGeom prst="wedgeRoundRectCallout">
            <a:avLst>
              <a:gd name="adj1" fmla="val 56134"/>
              <a:gd name="adj2" fmla="val -37215"/>
              <a:gd name="adj3" fmla="val 16667"/>
            </a:avLst>
          </a:prstGeom>
          <a:solidFill>
            <a:schemeClr val="bg1"/>
          </a:solidFill>
          <a:ln w="12700" cap="flat" cmpd="sng">
            <a:solidFill>
              <a:srgbClr val="FF1C5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2000"/>
              <a:buFont typeface="Arial"/>
              <a:buNone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¿Qué tan cerca fueron sus estimaciones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2000"/>
              <a:buFont typeface="Arial"/>
              <a:buNone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del largo del Puente Chacao?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2000"/>
              <a:buFont typeface="Arial"/>
              <a:buNone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¿Consideran que es muy largo?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  <p:pic>
        <p:nvPicPr>
          <p:cNvPr id="285" name="Google Shape;285;p8" descr="Icon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6125" y="3152775"/>
            <a:ext cx="3040701" cy="3209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9"/>
          <p:cNvPicPr preferRelativeResize="0"/>
          <p:nvPr/>
        </p:nvPicPr>
        <p:blipFill rotWithShape="1">
          <a:blip r:embed="rId3">
            <a:alphaModFix/>
          </a:blip>
          <a:srcRect t="3569" b="3658"/>
          <a:stretch/>
        </p:blipFill>
        <p:spPr>
          <a:xfrm>
            <a:off x="0" y="0"/>
            <a:ext cx="12192799" cy="63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9"/>
          <p:cNvSpPr/>
          <p:nvPr/>
        </p:nvSpPr>
        <p:spPr>
          <a:xfrm>
            <a:off x="71600" y="222650"/>
            <a:ext cx="659100" cy="685500"/>
          </a:xfrm>
          <a:prstGeom prst="ellipse">
            <a:avLst/>
          </a:prstGeom>
          <a:solidFill>
            <a:srgbClr val="FF1C55"/>
          </a:solidFill>
          <a:ln w="9525" cap="flat" cmpd="sng">
            <a:solidFill>
              <a:srgbClr val="FF1C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s-ES" sz="2600" b="1" dirty="0">
                <a:solidFill>
                  <a:schemeClr val="bg1"/>
                </a:solidFill>
                <a:latin typeface="Sassoon Sans Std" panose="020B0503020103030203" pitchFamily="34" charset="0"/>
                <a:ea typeface="Nunito"/>
                <a:cs typeface="Nunito"/>
                <a:sym typeface="Nunito"/>
              </a:rPr>
              <a:t>2</a:t>
            </a:r>
            <a:endParaRPr sz="2600" b="1" dirty="0">
              <a:solidFill>
                <a:schemeClr val="bg1"/>
              </a:solidFill>
              <a:latin typeface="Sassoon Sans Std" panose="020B0503020103030203" pitchFamily="34" charset="0"/>
              <a:ea typeface="Nunito"/>
              <a:cs typeface="Nunito"/>
              <a:sym typeface="Nunito"/>
            </a:endParaRPr>
          </a:p>
        </p:txBody>
      </p:sp>
      <p:sp>
        <p:nvSpPr>
          <p:cNvPr id="3" name="Rectángulo: esquinas superiores redondeadas 2">
            <a:extLst>
              <a:ext uri="{FF2B5EF4-FFF2-40B4-BE49-F238E27FC236}">
                <a16:creationId xmlns:a16="http://schemas.microsoft.com/office/drawing/2014/main" id="{1DAB93DB-0FA7-8BD3-2DD1-0EB5C39AD49B}"/>
              </a:ext>
            </a:extLst>
          </p:cNvPr>
          <p:cNvSpPr/>
          <p:nvPr/>
        </p:nvSpPr>
        <p:spPr>
          <a:xfrm>
            <a:off x="-104775" y="6257925"/>
            <a:ext cx="12392025" cy="6000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1C55"/>
          </a:solidFill>
          <a:ln>
            <a:solidFill>
              <a:srgbClr val="FF1C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0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9172">
            <a:off x="8784651" y="4745563"/>
            <a:ext cx="2709640" cy="215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9038" y="0"/>
            <a:ext cx="7193924" cy="3924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10"/>
          <p:cNvCxnSpPr>
            <a:cxnSpLocks/>
          </p:cNvCxnSpPr>
          <p:nvPr/>
        </p:nvCxnSpPr>
        <p:spPr>
          <a:xfrm flipH="1">
            <a:off x="4306186" y="1180214"/>
            <a:ext cx="925033" cy="1848200"/>
          </a:xfrm>
          <a:prstGeom prst="straightConnector1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2" name="Google Shape;302;p10"/>
          <p:cNvSpPr/>
          <p:nvPr/>
        </p:nvSpPr>
        <p:spPr>
          <a:xfrm>
            <a:off x="3441537" y="3829586"/>
            <a:ext cx="5486400" cy="1619250"/>
          </a:xfrm>
          <a:prstGeom prst="wedgeRoundRectCallout">
            <a:avLst>
              <a:gd name="adj1" fmla="val 55491"/>
              <a:gd name="adj2" fmla="val 31065"/>
              <a:gd name="adj3" fmla="val 16667"/>
            </a:avLst>
          </a:prstGeom>
          <a:solidFill>
            <a:schemeClr val="bg1"/>
          </a:solidFill>
          <a:ln w="12700" cap="flat" cmpd="sng">
            <a:solidFill>
              <a:srgbClr val="FF1C5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444746"/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¿Qué tan cerca fueron tus estimaciones del largo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444746"/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del Puente Juan Pablo II? ¿Lo has cruzado?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444746"/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¿Por qué crees que abarca una gran parte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444746"/>
                </a:solidFill>
                <a:highlight>
                  <a:srgbClr val="FFFFFF"/>
                </a:highlight>
                <a:latin typeface="Nunito Medium" pitchFamily="2" charset="0"/>
                <a:ea typeface="Nunito"/>
                <a:cs typeface="Nunito"/>
                <a:sym typeface="Nunito"/>
              </a:rPr>
              <a:t>que no corresponde a agua?</a:t>
            </a:r>
            <a:endParaRPr sz="1600" dirty="0">
              <a:solidFill>
                <a:schemeClr val="lt1"/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5B07D58-9CB1-3D87-5779-64F5C357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95" r="11729"/>
          <a:stretch/>
        </p:blipFill>
        <p:spPr>
          <a:xfrm>
            <a:off x="647700" y="-5404"/>
            <a:ext cx="5219700" cy="28397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732F09-8A21-57EB-291A-C800E3B3EA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37"/>
          <a:stretch/>
        </p:blipFill>
        <p:spPr>
          <a:xfrm>
            <a:off x="6238875" y="-2810"/>
            <a:ext cx="5219700" cy="2837185"/>
          </a:xfrm>
          <a:prstGeom prst="rect">
            <a:avLst/>
          </a:prstGeom>
        </p:spPr>
      </p:pic>
      <p:sp>
        <p:nvSpPr>
          <p:cNvPr id="308" name="Google Shape;308;p11"/>
          <p:cNvSpPr txBox="1"/>
          <p:nvPr/>
        </p:nvSpPr>
        <p:spPr>
          <a:xfrm>
            <a:off x="6842436" y="3578817"/>
            <a:ext cx="24955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800"/>
              <a:buFont typeface="Arial"/>
              <a:buNone/>
            </a:pPr>
            <a:r>
              <a:rPr lang="es-ES" sz="16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Medida aproximada</a:t>
            </a:r>
            <a:endParaRPr sz="1200" dirty="0">
              <a:solidFill>
                <a:srgbClr val="FF1C55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800"/>
              <a:buFont typeface="Arial"/>
              <a:buNone/>
            </a:pPr>
            <a:r>
              <a:rPr lang="es-ES" sz="24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2,48 km</a:t>
            </a:r>
            <a:endParaRPr sz="1200" dirty="0">
              <a:solidFill>
                <a:srgbClr val="FF1C55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42EDC6-7F52-142A-C2E0-28475FFB8CBD}"/>
              </a:ext>
            </a:extLst>
          </p:cNvPr>
          <p:cNvSpPr txBox="1"/>
          <p:nvPr/>
        </p:nvSpPr>
        <p:spPr>
          <a:xfrm>
            <a:off x="6267450" y="2872087"/>
            <a:ext cx="521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</a:rPr>
              <a:t>Puente Juan Pablo II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</a:endParaRPr>
          </a:p>
        </p:txBody>
      </p:sp>
      <p:pic>
        <p:nvPicPr>
          <p:cNvPr id="313" name="Google Shape;313;p12" descr="Icon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869628">
            <a:off x="10227223" y="4115313"/>
            <a:ext cx="1976320" cy="214817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2"/>
          <p:cNvSpPr/>
          <p:nvPr/>
        </p:nvSpPr>
        <p:spPr>
          <a:xfrm>
            <a:off x="2733675" y="4513856"/>
            <a:ext cx="6867525" cy="1109960"/>
          </a:xfrm>
          <a:prstGeom prst="wedgeRoundRectCallout">
            <a:avLst>
              <a:gd name="adj1" fmla="val 57288"/>
              <a:gd name="adj2" fmla="val -7716"/>
              <a:gd name="adj3" fmla="val 16667"/>
            </a:avLst>
          </a:prstGeom>
          <a:noFill/>
          <a:ln w="12700" cap="flat" cmpd="sng">
            <a:solidFill>
              <a:srgbClr val="FF1C5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La aplicación Google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Earth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 nos permite medir en </a:t>
            </a: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kilómetros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,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  <a:ea typeface="Nunito"/>
                <a:cs typeface="Nunito"/>
                <a:sym typeface="Nunito"/>
              </a:rPr>
              <a:t>que es una medida de longitud difícil de percibir en nuestro entorno. 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  <a:ea typeface="Nunito"/>
              <a:cs typeface="Nunito"/>
              <a:sym typeface="Nunito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EA9B18-7FEA-1222-0D86-387080165AC3}"/>
              </a:ext>
            </a:extLst>
          </p:cNvPr>
          <p:cNvSpPr txBox="1"/>
          <p:nvPr/>
        </p:nvSpPr>
        <p:spPr>
          <a:xfrm>
            <a:off x="674639" y="2897406"/>
            <a:ext cx="521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Nunito Medium" pitchFamily="2" charset="0"/>
              </a:rPr>
              <a:t>Puente Chacao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Nunito Medium" pitchFamily="2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2B4BC46-2F2E-B08E-EBA0-805649C78814}"/>
              </a:ext>
            </a:extLst>
          </p:cNvPr>
          <p:cNvCxnSpPr>
            <a:cxnSpLocks/>
          </p:cNvCxnSpPr>
          <p:nvPr/>
        </p:nvCxnSpPr>
        <p:spPr>
          <a:xfrm flipH="1">
            <a:off x="2477386" y="1128925"/>
            <a:ext cx="653786" cy="667977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3DF17BA1-3332-CAE2-50BA-9564C493185C}"/>
              </a:ext>
            </a:extLst>
          </p:cNvPr>
          <p:cNvCxnSpPr>
            <a:cxnSpLocks/>
          </p:cNvCxnSpPr>
          <p:nvPr/>
        </p:nvCxnSpPr>
        <p:spPr>
          <a:xfrm flipH="1">
            <a:off x="7512382" y="1277662"/>
            <a:ext cx="759725" cy="981262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Google Shape;308;p11">
            <a:extLst>
              <a:ext uri="{FF2B5EF4-FFF2-40B4-BE49-F238E27FC236}">
                <a16:creationId xmlns:a16="http://schemas.microsoft.com/office/drawing/2014/main" id="{D599712D-016B-A580-D7D4-E8B7D8F7B0D0}"/>
              </a:ext>
            </a:extLst>
          </p:cNvPr>
          <p:cNvSpPr txBox="1"/>
          <p:nvPr/>
        </p:nvSpPr>
        <p:spPr>
          <a:xfrm>
            <a:off x="9115425" y="3586265"/>
            <a:ext cx="24955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800"/>
              <a:buFont typeface="Arial"/>
              <a:buNone/>
            </a:pPr>
            <a:r>
              <a:rPr lang="es-ES" sz="16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Medida real</a:t>
            </a:r>
            <a:endParaRPr sz="1200" dirty="0">
              <a:solidFill>
                <a:srgbClr val="FF1C55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800"/>
              <a:buFont typeface="Arial"/>
              <a:buNone/>
            </a:pPr>
            <a:r>
              <a:rPr lang="es-ES" sz="24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2,31 km</a:t>
            </a:r>
            <a:endParaRPr sz="1200" dirty="0">
              <a:solidFill>
                <a:srgbClr val="FF1C55"/>
              </a:solidFill>
            </a:endParaRPr>
          </a:p>
        </p:txBody>
      </p:sp>
      <p:sp>
        <p:nvSpPr>
          <p:cNvPr id="19" name="Google Shape;308;p11">
            <a:extLst>
              <a:ext uri="{FF2B5EF4-FFF2-40B4-BE49-F238E27FC236}">
                <a16:creationId xmlns:a16="http://schemas.microsoft.com/office/drawing/2014/main" id="{B76D09EC-A0A1-B3A2-2952-14D6FDD519A4}"/>
              </a:ext>
            </a:extLst>
          </p:cNvPr>
          <p:cNvSpPr txBox="1"/>
          <p:nvPr/>
        </p:nvSpPr>
        <p:spPr>
          <a:xfrm>
            <a:off x="902322" y="3567872"/>
            <a:ext cx="24955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800"/>
              <a:buFont typeface="Arial"/>
              <a:buNone/>
            </a:pPr>
            <a:r>
              <a:rPr lang="es-ES" sz="16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Medida aproximada</a:t>
            </a:r>
            <a:endParaRPr sz="1200" dirty="0">
              <a:solidFill>
                <a:srgbClr val="FF1C55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800"/>
              <a:buFont typeface="Arial"/>
              <a:buNone/>
            </a:pPr>
            <a:r>
              <a:rPr lang="es-ES" sz="24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2,62 km</a:t>
            </a:r>
            <a:endParaRPr sz="1200" dirty="0">
              <a:solidFill>
                <a:srgbClr val="FF1C55"/>
              </a:solidFill>
            </a:endParaRPr>
          </a:p>
        </p:txBody>
      </p:sp>
      <p:sp>
        <p:nvSpPr>
          <p:cNvPr id="20" name="Google Shape;308;p11">
            <a:extLst>
              <a:ext uri="{FF2B5EF4-FFF2-40B4-BE49-F238E27FC236}">
                <a16:creationId xmlns:a16="http://schemas.microsoft.com/office/drawing/2014/main" id="{2200778C-43A2-18C6-84C9-1868DB800650}"/>
              </a:ext>
            </a:extLst>
          </p:cNvPr>
          <p:cNvSpPr txBox="1"/>
          <p:nvPr/>
        </p:nvSpPr>
        <p:spPr>
          <a:xfrm>
            <a:off x="3175311" y="3575320"/>
            <a:ext cx="24955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800"/>
              <a:buFont typeface="Arial"/>
              <a:buNone/>
            </a:pPr>
            <a:r>
              <a:rPr lang="es-ES" sz="16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Medida real</a:t>
            </a:r>
            <a:endParaRPr sz="1200" dirty="0">
              <a:solidFill>
                <a:srgbClr val="FF1C55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800"/>
              <a:buFont typeface="Arial"/>
              <a:buNone/>
            </a:pPr>
            <a:r>
              <a:rPr lang="es-ES" sz="2400" b="1" dirty="0">
                <a:solidFill>
                  <a:srgbClr val="FF1C55"/>
                </a:solidFill>
                <a:latin typeface="Arial"/>
                <a:ea typeface="Arial"/>
                <a:cs typeface="Arial"/>
                <a:sym typeface="Arial"/>
              </a:rPr>
              <a:t>2,75 km</a:t>
            </a:r>
            <a:endParaRPr sz="1200" dirty="0">
              <a:solidFill>
                <a:srgbClr val="FF1C5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</Words>
  <Application>Microsoft Office PowerPoint</Application>
  <PresentationFormat>Panorámica</PresentationFormat>
  <Paragraphs>43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Calibri</vt:lpstr>
      <vt:lpstr>Nunito</vt:lpstr>
      <vt:lpstr>Arial</vt:lpstr>
      <vt:lpstr>Sassoon Sans Std</vt:lpstr>
      <vt:lpstr>Nunito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Tomás Gonzalo Basaure Retamal</dc:creator>
  <cp:lastModifiedBy>Macarena Ovalle Larrain</cp:lastModifiedBy>
  <cp:revision>2</cp:revision>
  <dcterms:created xsi:type="dcterms:W3CDTF">2023-09-12T20:21:07Z</dcterms:created>
  <dcterms:modified xsi:type="dcterms:W3CDTF">2025-09-10T19:54:45Z</dcterms:modified>
</cp:coreProperties>
</file>