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87" r:id="rId16"/>
    <p:sldId id="271" r:id="rId17"/>
    <p:sldId id="272" r:id="rId18"/>
    <p:sldId id="273" r:id="rId19"/>
    <p:sldId id="274" r:id="rId20"/>
    <p:sldId id="289" r:id="rId21"/>
    <p:sldId id="290" r:id="rId22"/>
    <p:sldId id="291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embeddedFontLst>
    <p:embeddedFont>
      <p:font typeface="Nunito" pitchFamily="2" charset="0"/>
      <p:regular r:id="rId33"/>
      <p:bold r:id="rId34"/>
      <p:italic r:id="rId35"/>
      <p:boldItalic r:id="rId36"/>
    </p:embeddedFont>
    <p:embeddedFont>
      <p:font typeface="Nunito Sans Light" panose="020F0502020204030204" pitchFamily="2" charset="0"/>
      <p:regular r:id="rId37"/>
      <p:italic r:id="rId38"/>
    </p:embeddedFont>
    <p:embeddedFont>
      <p:font typeface="Sassoon Sans Std" panose="020B0503020103030203" pitchFamily="34" charset="0"/>
      <p:regular r:id="rId39"/>
      <p:bold r:id="rId4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3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45" roundtripDataSignature="AMtx7mhhIQk+X6KbEviXWai9ZZJpzs4IZ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A007F4D-1E00-97CC-24F7-8EB7276F6590}" name="Fabiola Ines Sotelo Ahumada" initials="FS" userId="S::fabiola.sotelo@mineduc.cl::c7f66746-9a33-42d3-8b55-0e4c99be0a0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8C906F-E0A1-45A8-89D5-39854A76128D}" v="82" dt="2025-01-23T21:51:44.2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>
        <p:guide orient="horz" pos="93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7.fntdata"/><Relationship Id="rId21" Type="http://schemas.openxmlformats.org/officeDocument/2006/relationships/slide" Target="slides/slide20.xml"/><Relationship Id="rId34" Type="http://schemas.openxmlformats.org/officeDocument/2006/relationships/font" Target="fonts/font2.fntdata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font" Target="fonts/font5.fntdata"/><Relationship Id="rId40" Type="http://schemas.openxmlformats.org/officeDocument/2006/relationships/font" Target="fonts/font8.fntdata"/><Relationship Id="rId45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4.fntdata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font" Target="fonts/font3.fntdata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microsoft.com/office/2018/10/relationships/authors" Target="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1.fntdata"/><Relationship Id="rId38" Type="http://schemas.openxmlformats.org/officeDocument/2006/relationships/font" Target="fonts/font6.fntdata"/><Relationship Id="rId46" Type="http://schemas.openxmlformats.org/officeDocument/2006/relationships/presProps" Target="presProps.xml"/><Relationship Id="rId20" Type="http://schemas.openxmlformats.org/officeDocument/2006/relationships/slide" Target="slides/slide1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5" name="Google Shape;21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2" name="Google Shape;302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20" name="Google Shape;320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41" name="Google Shape;341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64" name="Google Shape;36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81" name="Google Shape;381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>
          <a:extLst>
            <a:ext uri="{FF2B5EF4-FFF2-40B4-BE49-F238E27FC236}">
              <a16:creationId xmlns:a16="http://schemas.microsoft.com/office/drawing/2014/main" id="{00151F40-4B56-D3C1-0407-634EEE2D35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66:notes">
            <a:extLst>
              <a:ext uri="{FF2B5EF4-FFF2-40B4-BE49-F238E27FC236}">
                <a16:creationId xmlns:a16="http://schemas.microsoft.com/office/drawing/2014/main" id="{9B751BAD-340C-219A-F797-49ADA6C638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81" name="Google Shape;381;p66:notes">
            <a:extLst>
              <a:ext uri="{FF2B5EF4-FFF2-40B4-BE49-F238E27FC236}">
                <a16:creationId xmlns:a16="http://schemas.microsoft.com/office/drawing/2014/main" id="{017F347A-DC7D-AF63-F492-1A4A159567E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05398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27" name="Google Shape;427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35" name="Google Shape;435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44" name="Google Shape;444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65" name="Google Shape;465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3" name="Google Shape;22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>
          <a:extLst>
            <a:ext uri="{FF2B5EF4-FFF2-40B4-BE49-F238E27FC236}">
              <a16:creationId xmlns:a16="http://schemas.microsoft.com/office/drawing/2014/main" id="{94AE020F-A4FE-FB80-BA5F-3126A20E9C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8:notes">
            <a:extLst>
              <a:ext uri="{FF2B5EF4-FFF2-40B4-BE49-F238E27FC236}">
                <a16:creationId xmlns:a16="http://schemas.microsoft.com/office/drawing/2014/main" id="{70A2A740-3C72-D79D-2915-4C25AF0DD8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65" name="Google Shape;465;p68:notes">
            <a:extLst>
              <a:ext uri="{FF2B5EF4-FFF2-40B4-BE49-F238E27FC236}">
                <a16:creationId xmlns:a16="http://schemas.microsoft.com/office/drawing/2014/main" id="{41541890-2B1F-6A72-7C0E-199E1303AA6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314155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>
          <a:extLst>
            <a:ext uri="{FF2B5EF4-FFF2-40B4-BE49-F238E27FC236}">
              <a16:creationId xmlns:a16="http://schemas.microsoft.com/office/drawing/2014/main" id="{AD9D2960-9A61-EE54-9283-E4ECF951E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8:notes">
            <a:extLst>
              <a:ext uri="{FF2B5EF4-FFF2-40B4-BE49-F238E27FC236}">
                <a16:creationId xmlns:a16="http://schemas.microsoft.com/office/drawing/2014/main" id="{0A39C724-DC67-1579-24C6-029C3D60361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65" name="Google Shape;465;p68:notes">
            <a:extLst>
              <a:ext uri="{FF2B5EF4-FFF2-40B4-BE49-F238E27FC236}">
                <a16:creationId xmlns:a16="http://schemas.microsoft.com/office/drawing/2014/main" id="{49E4B208-D1DC-3281-574C-7CD75694029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5450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>
          <a:extLst>
            <a:ext uri="{FF2B5EF4-FFF2-40B4-BE49-F238E27FC236}">
              <a16:creationId xmlns:a16="http://schemas.microsoft.com/office/drawing/2014/main" id="{5DDC30F9-08CB-7AFB-F9B7-D0B880CBB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8:notes">
            <a:extLst>
              <a:ext uri="{FF2B5EF4-FFF2-40B4-BE49-F238E27FC236}">
                <a16:creationId xmlns:a16="http://schemas.microsoft.com/office/drawing/2014/main" id="{98E641BE-09B7-D379-F315-C855A803F1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465" name="Google Shape;465;p68:notes">
            <a:extLst>
              <a:ext uri="{FF2B5EF4-FFF2-40B4-BE49-F238E27FC236}">
                <a16:creationId xmlns:a16="http://schemas.microsoft.com/office/drawing/2014/main" id="{E439E61C-C9D3-A938-4C9B-4F4C86E00C6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390636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13" name="Google Shape;61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6" name="Google Shape;626;p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27" name="Google Shape;627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62" name="Google Shape;66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680" name="Google Shape;68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10" name="Google Shape;71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39" name="Google Shape;739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47" name="Google Shape;747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0" name="Google Shape;2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72" name="Google Shape;77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1" name="Google Shape;24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1" name="Google Shape;2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2" name="Google Shape;26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4" name="Google Shape;27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4" name="Google Shape;28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3" name="Google Shape;29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" name="Google Shape;53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3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6" name="Google Shape;56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3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1" name="Google Shape;61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3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3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6" name="Google Shape;66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2" name="Google Shape;72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8" name="Google Shape;78;p38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79" name="Google Shape;79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3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4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1" name="Google Shape;91;p40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2" name="Google Shape;92;p4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4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4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7" name="Google Shape;97;p41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98" name="Google Shape;98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41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4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4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4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5" name="Google Shape;105;p42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6" name="Google Shape;106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42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8" name="Google Shape;108;p4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4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4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3" name="Google Shape;113;p4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4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5" name="Google Shape;115;p4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16" name="Google Shape;116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9" name="Google Shape;19;p2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4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44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1" name="Google Shape;121;p44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2" name="Google Shape;122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4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4" name="Google Shape;124;p44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28" name="Google Shape;128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4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4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3" name="Google Shape;143;p4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Google Shape;146;p5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9" name="Google Shape;149;p5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Google Shape;151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5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5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5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57" name="Google Shape;157;p5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58" name="Google Shape;158;p5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2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Google Shape;160;p5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Google Shape;161;p5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5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3" name="Google Shape;163;p5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4" name="Google Shape;164;p54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Google Shape;166;p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5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5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9" name="Google Shape;169;p5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0" name="Google Shape;170;p5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5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5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5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5" name="Google Shape;175;p5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6" name="Google Shape;176;p5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5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5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0" name="Google Shape;180;p5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1" name="Google Shape;181;p5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2" name="Google Shape;182;p5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5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5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6" name="Google Shape;186;p5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7" name="Google Shape;187;p5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8" name="Google Shape;188;p5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5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5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3" name="Google Shape;193;p5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4" name="Google Shape;194;p5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6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8" name="Google Shape;198;p6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9" name="Google Shape;199;p6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0" name="Google Shape;200;p6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6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6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4" name="Google Shape;204;p6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5" name="Google Shape;205;p6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6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6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6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0" name="Google Shape;210;p6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6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6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2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2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6" name="Google Shape;36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1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1" name="Google Shape;41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2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3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3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1" name="Google Shape;51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7.pn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7.png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"/>
          <p:cNvSpPr txBox="1">
            <a:spLocks noGrp="1"/>
          </p:cNvSpPr>
          <p:nvPr>
            <p:ph type="subTitle" idx="1"/>
          </p:nvPr>
        </p:nvSpPr>
        <p:spPr>
          <a:xfrm>
            <a:off x="1524000" y="169226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9600"/>
              <a:buNone/>
            </a:pPr>
            <a:r>
              <a:rPr lang="es-ES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18" name="Google Shape;218;p1"/>
          <p:cNvSpPr txBox="1"/>
          <p:nvPr/>
        </p:nvSpPr>
        <p:spPr>
          <a:xfrm>
            <a:off x="1524000" y="3090283"/>
            <a:ext cx="914400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5400"/>
              <a:buFont typeface="Arial"/>
              <a:buNone/>
            </a:pPr>
            <a:r>
              <a:rPr lang="es-ES" sz="540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Haciendo cintas</a:t>
            </a:r>
            <a:endParaRPr sz="540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19" name="Google Shape;219;p1"/>
          <p:cNvSpPr txBox="1"/>
          <p:nvPr/>
        </p:nvSpPr>
        <p:spPr>
          <a:xfrm>
            <a:off x="2076451" y="4945507"/>
            <a:ext cx="9233042" cy="11126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5</a:t>
            </a: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º básico: Unidad 1  |  Capítulo 3: Haciendo cintas.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Light" panose="00000400000000000000" pitchFamily="2" charset="0"/>
                <a:ea typeface="Nunito Medium"/>
                <a:cs typeface="Nunito Medium"/>
                <a:sym typeface="Nunito Medium"/>
              </a:rPr>
              <a:t>Gestión de la clase para la comprensión de la comparación por cociente. 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Sans Light" panose="00000400000000000000" pitchFamily="2" charset="0"/>
              <a:ea typeface="Nunito Medium"/>
              <a:cs typeface="Nunito Medium"/>
              <a:sym typeface="Nunito Medium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Light" panose="00000400000000000000" pitchFamily="2" charset="0"/>
                <a:ea typeface="Nunito Medium"/>
                <a:cs typeface="Nunito Medium"/>
                <a:sym typeface="Nunito Medium"/>
              </a:rPr>
              <a:t>Páginas 53 y 54. </a:t>
            </a:r>
            <a:endParaRPr sz="1600" dirty="0">
              <a:solidFill>
                <a:schemeClr val="tx1">
                  <a:lumMod val="65000"/>
                  <a:lumOff val="35000"/>
                </a:schemeClr>
              </a:solidFill>
              <a:latin typeface="Nunito Sans Light" panose="00000400000000000000" pitchFamily="2" charset="0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220" name="Google Shape;220;p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4" name="Google Shape;304;p63"/>
          <p:cNvGrpSpPr/>
          <p:nvPr/>
        </p:nvGrpSpPr>
        <p:grpSpPr>
          <a:xfrm>
            <a:off x="2807970" y="2456815"/>
            <a:ext cx="7301865" cy="1584325"/>
            <a:chOff x="2067" y="1690"/>
            <a:chExt cx="11499" cy="2495"/>
          </a:xfrm>
        </p:grpSpPr>
        <p:pic>
          <p:nvPicPr>
            <p:cNvPr id="305" name="Google Shape;305;p63" descr="Captura de pantalla 2023-10-19 a las 16.49.3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067" y="1690"/>
              <a:ext cx="11499" cy="24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6" name="Google Shape;306;p63"/>
            <p:cNvSpPr/>
            <p:nvPr/>
          </p:nvSpPr>
          <p:spPr>
            <a:xfrm>
              <a:off x="9055" y="1781"/>
              <a:ext cx="4380" cy="1294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" name="Google Shape;307;p63"/>
            <p:cNvSpPr/>
            <p:nvPr/>
          </p:nvSpPr>
          <p:spPr>
            <a:xfrm>
              <a:off x="12067" y="3573"/>
              <a:ext cx="1378" cy="588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8" name="Google Shape;308;p63"/>
          <p:cNvSpPr/>
          <p:nvPr/>
        </p:nvSpPr>
        <p:spPr>
          <a:xfrm>
            <a:off x="196850" y="184150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63"/>
          <p:cNvSpPr txBox="1"/>
          <p:nvPr/>
        </p:nvSpPr>
        <p:spPr>
          <a:xfrm>
            <a:off x="292735" y="230505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63"/>
          <p:cNvSpPr/>
          <p:nvPr/>
        </p:nvSpPr>
        <p:spPr>
          <a:xfrm>
            <a:off x="5749925" y="1130935"/>
            <a:ext cx="2781300" cy="8216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63"/>
          <p:cNvSpPr/>
          <p:nvPr/>
        </p:nvSpPr>
        <p:spPr>
          <a:xfrm>
            <a:off x="9234170" y="2472690"/>
            <a:ext cx="875030" cy="3733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2" name="Google Shape;312;p63" descr="Captura de pantalla 2023-10-19 a las 16.49.31"/>
          <p:cNvPicPr preferRelativeResize="0"/>
          <p:nvPr/>
        </p:nvPicPr>
        <p:blipFill rotWithShape="1">
          <a:blip r:embed="rId3">
            <a:alphaModFix/>
          </a:blip>
          <a:srcRect l="2583" r="76633" b="39118"/>
          <a:stretch/>
        </p:blipFill>
        <p:spPr>
          <a:xfrm>
            <a:off x="4495165" y="2463800"/>
            <a:ext cx="1517650" cy="964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3" name="Google Shape;313;p63" descr="Captura de pantalla 2023-10-19 a las 16.49.31"/>
          <p:cNvPicPr preferRelativeResize="0"/>
          <p:nvPr/>
        </p:nvPicPr>
        <p:blipFill rotWithShape="1">
          <a:blip r:embed="rId3">
            <a:alphaModFix/>
          </a:blip>
          <a:srcRect l="2583" r="76633" b="39118"/>
          <a:stretch/>
        </p:blipFill>
        <p:spPr>
          <a:xfrm>
            <a:off x="5979160" y="2461260"/>
            <a:ext cx="1517650" cy="964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4" name="Google Shape;314;p63" descr="Captura de pantalla 2023-10-19 a las 16.49.31"/>
          <p:cNvPicPr preferRelativeResize="0"/>
          <p:nvPr/>
        </p:nvPicPr>
        <p:blipFill rotWithShape="1">
          <a:blip r:embed="rId3">
            <a:alphaModFix/>
          </a:blip>
          <a:srcRect l="2583" r="76633" b="39118"/>
          <a:stretch/>
        </p:blipFill>
        <p:spPr>
          <a:xfrm>
            <a:off x="7473315" y="2462530"/>
            <a:ext cx="1517650" cy="964565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63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63"/>
          <p:cNvSpPr txBox="1">
            <a:spLocks noGrp="1"/>
          </p:cNvSpPr>
          <p:nvPr>
            <p:ph type="title"/>
          </p:nvPr>
        </p:nvSpPr>
        <p:spPr>
          <a:xfrm>
            <a:off x="838835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representamos el problema?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17" name="Google Shape;317;p63"/>
          <p:cNvSpPr/>
          <p:nvPr/>
        </p:nvSpPr>
        <p:spPr>
          <a:xfrm>
            <a:off x="837565" y="184150"/>
            <a:ext cx="607060" cy="58166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2" name="Google Shape;322;p64"/>
          <p:cNvGrpSpPr/>
          <p:nvPr/>
        </p:nvGrpSpPr>
        <p:grpSpPr>
          <a:xfrm>
            <a:off x="1236345" y="2252980"/>
            <a:ext cx="7301865" cy="1584325"/>
            <a:chOff x="2067" y="1690"/>
            <a:chExt cx="11499" cy="2495"/>
          </a:xfrm>
        </p:grpSpPr>
        <p:pic>
          <p:nvPicPr>
            <p:cNvPr id="323" name="Google Shape;323;p64" descr="Captura de pantalla 2023-10-19 a las 16.49.3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067" y="1690"/>
              <a:ext cx="11499" cy="24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24" name="Google Shape;324;p64"/>
            <p:cNvSpPr/>
            <p:nvPr/>
          </p:nvSpPr>
          <p:spPr>
            <a:xfrm>
              <a:off x="9055" y="1781"/>
              <a:ext cx="4380" cy="1294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64"/>
            <p:cNvSpPr/>
            <p:nvPr/>
          </p:nvSpPr>
          <p:spPr>
            <a:xfrm>
              <a:off x="12067" y="3573"/>
              <a:ext cx="1378" cy="588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26" name="Google Shape;326;p64" descr="Captura de pantalla 2023-10-19 a las 16.47.5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36040" y="4613910"/>
            <a:ext cx="3410585" cy="1144905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Google Shape;327;p64"/>
          <p:cNvSpPr/>
          <p:nvPr/>
        </p:nvSpPr>
        <p:spPr>
          <a:xfrm>
            <a:off x="196850" y="184150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64"/>
          <p:cNvSpPr txBox="1"/>
          <p:nvPr/>
        </p:nvSpPr>
        <p:spPr>
          <a:xfrm>
            <a:off x="292735" y="230505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9" name="Google Shape;329;p64" descr="Captura de pantalla 2023-10-19 a las 16.45.00"/>
          <p:cNvPicPr preferRelativeResize="0"/>
          <p:nvPr/>
        </p:nvPicPr>
        <p:blipFill rotWithShape="1">
          <a:blip r:embed="rId5">
            <a:alphaModFix/>
          </a:blip>
          <a:srcRect l="9243" t="2338" b="2789"/>
          <a:stretch/>
        </p:blipFill>
        <p:spPr>
          <a:xfrm>
            <a:off x="8879840" y="1779270"/>
            <a:ext cx="2969260" cy="22028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0" name="Google Shape;330;p64" descr="Captura de pantalla 2023-10-19 a las 16.49.31"/>
          <p:cNvPicPr preferRelativeResize="0"/>
          <p:nvPr/>
        </p:nvPicPr>
        <p:blipFill rotWithShape="1">
          <a:blip r:embed="rId3">
            <a:alphaModFix/>
          </a:blip>
          <a:srcRect l="88025" t="76393"/>
          <a:stretch/>
        </p:blipFill>
        <p:spPr>
          <a:xfrm>
            <a:off x="7580630" y="3608070"/>
            <a:ext cx="874395" cy="374015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64"/>
          <p:cNvSpPr/>
          <p:nvPr/>
        </p:nvSpPr>
        <p:spPr>
          <a:xfrm>
            <a:off x="5749925" y="1130935"/>
            <a:ext cx="2781300" cy="8216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64"/>
          <p:cNvSpPr/>
          <p:nvPr/>
        </p:nvSpPr>
        <p:spPr>
          <a:xfrm>
            <a:off x="7662545" y="2268855"/>
            <a:ext cx="875030" cy="3733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3" name="Google Shape;333;p64" descr="Captura de pantalla 2023-10-19 a las 16.49.31"/>
          <p:cNvPicPr preferRelativeResize="0"/>
          <p:nvPr/>
        </p:nvPicPr>
        <p:blipFill rotWithShape="1">
          <a:blip r:embed="rId3">
            <a:alphaModFix/>
          </a:blip>
          <a:srcRect l="2583" r="76633" b="39118"/>
          <a:stretch/>
        </p:blipFill>
        <p:spPr>
          <a:xfrm>
            <a:off x="2923540" y="2259965"/>
            <a:ext cx="1517650" cy="964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" name="Google Shape;334;p64" descr="Captura de pantalla 2023-10-19 a las 16.49.31"/>
          <p:cNvPicPr preferRelativeResize="0"/>
          <p:nvPr/>
        </p:nvPicPr>
        <p:blipFill rotWithShape="1">
          <a:blip r:embed="rId3">
            <a:alphaModFix/>
          </a:blip>
          <a:srcRect l="2583" r="76633" b="39118"/>
          <a:stretch/>
        </p:blipFill>
        <p:spPr>
          <a:xfrm>
            <a:off x="4407535" y="2257425"/>
            <a:ext cx="1517650" cy="964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335" name="Google Shape;335;p64" descr="Captura de pantalla 2023-10-19 a las 16.49.31"/>
          <p:cNvPicPr preferRelativeResize="0"/>
          <p:nvPr/>
        </p:nvPicPr>
        <p:blipFill rotWithShape="1">
          <a:blip r:embed="rId3">
            <a:alphaModFix/>
          </a:blip>
          <a:srcRect l="2583" r="76633" b="39118"/>
          <a:stretch/>
        </p:blipFill>
        <p:spPr>
          <a:xfrm>
            <a:off x="5901690" y="2258695"/>
            <a:ext cx="1517650" cy="964565"/>
          </a:xfrm>
          <a:prstGeom prst="rect">
            <a:avLst/>
          </a:prstGeom>
          <a:noFill/>
          <a:ln>
            <a:noFill/>
          </a:ln>
        </p:spPr>
      </p:pic>
      <p:sp>
        <p:nvSpPr>
          <p:cNvPr id="336" name="Google Shape;336;p64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7" name="Google Shape;337;p64"/>
          <p:cNvSpPr txBox="1">
            <a:spLocks noGrp="1"/>
          </p:cNvSpPr>
          <p:nvPr>
            <p:ph type="title"/>
          </p:nvPr>
        </p:nvSpPr>
        <p:spPr>
          <a:xfrm>
            <a:off x="838835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representamos el problema?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38" name="Google Shape;338;p64"/>
          <p:cNvSpPr/>
          <p:nvPr/>
        </p:nvSpPr>
        <p:spPr>
          <a:xfrm>
            <a:off x="837565" y="184150"/>
            <a:ext cx="607060" cy="58166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3" name="Google Shape;343;p65"/>
          <p:cNvGrpSpPr/>
          <p:nvPr/>
        </p:nvGrpSpPr>
        <p:grpSpPr>
          <a:xfrm>
            <a:off x="1236345" y="2252980"/>
            <a:ext cx="7301865" cy="1584325"/>
            <a:chOff x="2067" y="1690"/>
            <a:chExt cx="11499" cy="2495"/>
          </a:xfrm>
        </p:grpSpPr>
        <p:pic>
          <p:nvPicPr>
            <p:cNvPr id="344" name="Google Shape;344;p65" descr="Captura de pantalla 2023-10-19 a las 16.49.3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2067" y="1690"/>
              <a:ext cx="11499" cy="24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45" name="Google Shape;345;p65"/>
            <p:cNvSpPr/>
            <p:nvPr/>
          </p:nvSpPr>
          <p:spPr>
            <a:xfrm>
              <a:off x="9055" y="1781"/>
              <a:ext cx="4380" cy="1294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6" name="Google Shape;346;p65"/>
            <p:cNvSpPr/>
            <p:nvPr/>
          </p:nvSpPr>
          <p:spPr>
            <a:xfrm>
              <a:off x="12067" y="3573"/>
              <a:ext cx="1378" cy="588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47" name="Google Shape;347;p65" descr="Captura de pantalla 2023-10-19 a las 16.47.5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469390" y="4613910"/>
            <a:ext cx="3410585" cy="1144905"/>
          </a:xfrm>
          <a:prstGeom prst="rect">
            <a:avLst/>
          </a:prstGeom>
          <a:noFill/>
          <a:ln>
            <a:noFill/>
          </a:ln>
        </p:spPr>
      </p:pic>
      <p:sp>
        <p:nvSpPr>
          <p:cNvPr id="348" name="Google Shape;348;p65"/>
          <p:cNvSpPr txBox="1"/>
          <p:nvPr/>
        </p:nvSpPr>
        <p:spPr>
          <a:xfrm>
            <a:off x="4494770" y="4910085"/>
            <a:ext cx="3618900" cy="630900"/>
          </a:xfrm>
          <a:prstGeom prst="rect">
            <a:avLst/>
          </a:prstGeom>
          <a:noFill/>
          <a:ln w="9525" cap="flat" cmpd="sng">
            <a:noFill/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35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R: Mide 8 cm.</a:t>
            </a:r>
            <a:endParaRPr sz="35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49" name="Google Shape;349;p65"/>
          <p:cNvSpPr txBox="1"/>
          <p:nvPr/>
        </p:nvSpPr>
        <p:spPr>
          <a:xfrm>
            <a:off x="3475355" y="4832985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8</a:t>
            </a:r>
            <a:endParaRPr sz="1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50" name="Google Shape;350;p65"/>
          <p:cNvSpPr/>
          <p:nvPr/>
        </p:nvSpPr>
        <p:spPr>
          <a:xfrm>
            <a:off x="196850" y="184150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1" name="Google Shape;351;p65"/>
          <p:cNvSpPr txBox="1"/>
          <p:nvPr/>
        </p:nvSpPr>
        <p:spPr>
          <a:xfrm>
            <a:off x="292735" y="230505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2" name="Google Shape;352;p65" descr="Captura de pantalla 2023-10-19 a las 16.45.00"/>
          <p:cNvPicPr preferRelativeResize="0"/>
          <p:nvPr/>
        </p:nvPicPr>
        <p:blipFill rotWithShape="1">
          <a:blip r:embed="rId5">
            <a:alphaModFix/>
          </a:blip>
          <a:srcRect l="9243" t="2338" b="2789"/>
          <a:stretch/>
        </p:blipFill>
        <p:spPr>
          <a:xfrm>
            <a:off x="8780780" y="1820545"/>
            <a:ext cx="2969260" cy="220281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" name="Google Shape;353;p65" descr="Captura de pantalla 2023-10-19 a las 16.49.31"/>
          <p:cNvPicPr preferRelativeResize="0"/>
          <p:nvPr/>
        </p:nvPicPr>
        <p:blipFill rotWithShape="1">
          <a:blip r:embed="rId3">
            <a:alphaModFix/>
          </a:blip>
          <a:srcRect l="88025" t="76393"/>
          <a:stretch/>
        </p:blipFill>
        <p:spPr>
          <a:xfrm>
            <a:off x="7580630" y="3608070"/>
            <a:ext cx="874395" cy="374015"/>
          </a:xfrm>
          <a:prstGeom prst="rect">
            <a:avLst/>
          </a:prstGeom>
          <a:noFill/>
          <a:ln>
            <a:noFill/>
          </a:ln>
        </p:spPr>
      </p:pic>
      <p:sp>
        <p:nvSpPr>
          <p:cNvPr id="354" name="Google Shape;354;p65"/>
          <p:cNvSpPr/>
          <p:nvPr/>
        </p:nvSpPr>
        <p:spPr>
          <a:xfrm>
            <a:off x="5749925" y="1130935"/>
            <a:ext cx="2781300" cy="8216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5" name="Google Shape;355;p65"/>
          <p:cNvSpPr/>
          <p:nvPr/>
        </p:nvSpPr>
        <p:spPr>
          <a:xfrm>
            <a:off x="7662545" y="2268855"/>
            <a:ext cx="875030" cy="3733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6" name="Google Shape;356;p65" descr="Captura de pantalla 2023-10-19 a las 16.49.31"/>
          <p:cNvPicPr preferRelativeResize="0"/>
          <p:nvPr/>
        </p:nvPicPr>
        <p:blipFill rotWithShape="1">
          <a:blip r:embed="rId3">
            <a:alphaModFix/>
          </a:blip>
          <a:srcRect l="2583" r="76633" b="39118"/>
          <a:stretch/>
        </p:blipFill>
        <p:spPr>
          <a:xfrm>
            <a:off x="2923540" y="2259965"/>
            <a:ext cx="1517650" cy="964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65" descr="Captura de pantalla 2023-10-19 a las 16.49.31"/>
          <p:cNvPicPr preferRelativeResize="0"/>
          <p:nvPr/>
        </p:nvPicPr>
        <p:blipFill rotWithShape="1">
          <a:blip r:embed="rId3">
            <a:alphaModFix/>
          </a:blip>
          <a:srcRect l="2583" r="76633" b="39118"/>
          <a:stretch/>
        </p:blipFill>
        <p:spPr>
          <a:xfrm>
            <a:off x="4407535" y="2257425"/>
            <a:ext cx="1517650" cy="964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65" descr="Captura de pantalla 2023-10-19 a las 16.49.31"/>
          <p:cNvPicPr preferRelativeResize="0"/>
          <p:nvPr/>
        </p:nvPicPr>
        <p:blipFill rotWithShape="1">
          <a:blip r:embed="rId3">
            <a:alphaModFix/>
          </a:blip>
          <a:srcRect l="2583" r="76633" b="39118"/>
          <a:stretch/>
        </p:blipFill>
        <p:spPr>
          <a:xfrm>
            <a:off x="5901690" y="2258695"/>
            <a:ext cx="1517650" cy="964565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65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0" name="Google Shape;360;p65"/>
          <p:cNvSpPr txBox="1">
            <a:spLocks noGrp="1"/>
          </p:cNvSpPr>
          <p:nvPr>
            <p:ph type="title"/>
          </p:nvPr>
        </p:nvSpPr>
        <p:spPr>
          <a:xfrm>
            <a:off x="838835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representamos el problema?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61" name="Google Shape;361;p65"/>
          <p:cNvSpPr/>
          <p:nvPr/>
        </p:nvSpPr>
        <p:spPr>
          <a:xfrm>
            <a:off x="837565" y="184150"/>
            <a:ext cx="607060" cy="58166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6" name="Google Shape;366;p12"/>
          <p:cNvGrpSpPr/>
          <p:nvPr/>
        </p:nvGrpSpPr>
        <p:grpSpPr>
          <a:xfrm>
            <a:off x="966470" y="2742565"/>
            <a:ext cx="10387965" cy="1781175"/>
            <a:chOff x="787" y="3957"/>
            <a:chExt cx="16359" cy="2805"/>
          </a:xfrm>
        </p:grpSpPr>
        <p:pic>
          <p:nvPicPr>
            <p:cNvPr id="367" name="Google Shape;367;p12" descr="Captura de pantalla 2023-10-19 a las 17.13.53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87" y="3957"/>
              <a:ext cx="16335" cy="280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68" name="Google Shape;368;p12"/>
            <p:cNvSpPr/>
            <p:nvPr/>
          </p:nvSpPr>
          <p:spPr>
            <a:xfrm>
              <a:off x="9995" y="3984"/>
              <a:ext cx="7151" cy="153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69" name="Google Shape;369;p12" descr="Captura de pantalla 2023-10-19 a las 17.13.53"/>
          <p:cNvPicPr preferRelativeResize="0"/>
          <p:nvPr/>
        </p:nvPicPr>
        <p:blipFill rotWithShape="1">
          <a:blip r:embed="rId3">
            <a:alphaModFix/>
          </a:blip>
          <a:srcRect l="1800" t="5954" r="75922" b="37075"/>
          <a:stretch/>
        </p:blipFill>
        <p:spPr>
          <a:xfrm>
            <a:off x="3409315" y="2850515"/>
            <a:ext cx="2310765" cy="10147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" name="Google Shape;370;p12" descr="Captura de pantalla 2023-10-19 a las 17.13.53"/>
          <p:cNvPicPr preferRelativeResize="0"/>
          <p:nvPr/>
        </p:nvPicPr>
        <p:blipFill rotWithShape="1">
          <a:blip r:embed="rId3">
            <a:alphaModFix/>
          </a:blip>
          <a:srcRect l="1800" t="5954" r="75922" b="37075"/>
          <a:stretch/>
        </p:blipFill>
        <p:spPr>
          <a:xfrm>
            <a:off x="5674360" y="2850515"/>
            <a:ext cx="2310765" cy="1014730"/>
          </a:xfrm>
          <a:prstGeom prst="rect">
            <a:avLst/>
          </a:prstGeom>
          <a:noFill/>
          <a:ln>
            <a:noFill/>
          </a:ln>
        </p:spPr>
      </p:pic>
      <p:sp>
        <p:nvSpPr>
          <p:cNvPr id="371" name="Google Shape;371;p12"/>
          <p:cNvSpPr/>
          <p:nvPr/>
        </p:nvSpPr>
        <p:spPr>
          <a:xfrm>
            <a:off x="10422890" y="4041775"/>
            <a:ext cx="1007110" cy="5257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12"/>
          <p:cNvSpPr/>
          <p:nvPr/>
        </p:nvSpPr>
        <p:spPr>
          <a:xfrm>
            <a:off x="9941560" y="2633345"/>
            <a:ext cx="1532255" cy="2628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12"/>
          <p:cNvSpPr txBox="1">
            <a:spLocks noGrp="1"/>
          </p:cNvSpPr>
          <p:nvPr>
            <p:ph type="title"/>
          </p:nvPr>
        </p:nvSpPr>
        <p:spPr>
          <a:xfrm>
            <a:off x="838835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representamos el problema?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74" name="Google Shape;374;p12" descr="Captura de pantalla 2023-10-19 a las 17.13.53"/>
          <p:cNvPicPr preferRelativeResize="0"/>
          <p:nvPr/>
        </p:nvPicPr>
        <p:blipFill rotWithShape="1">
          <a:blip r:embed="rId3">
            <a:alphaModFix/>
          </a:blip>
          <a:srcRect l="1800" t="5954" r="75922" b="37075"/>
          <a:stretch/>
        </p:blipFill>
        <p:spPr>
          <a:xfrm>
            <a:off x="7935595" y="2850515"/>
            <a:ext cx="2310765" cy="1014730"/>
          </a:xfrm>
          <a:prstGeom prst="rect">
            <a:avLst/>
          </a:prstGeom>
          <a:noFill/>
          <a:ln>
            <a:noFill/>
          </a:ln>
        </p:spPr>
      </p:pic>
      <p:sp>
        <p:nvSpPr>
          <p:cNvPr id="375" name="Google Shape;375;p12"/>
          <p:cNvSpPr/>
          <p:nvPr/>
        </p:nvSpPr>
        <p:spPr>
          <a:xfrm>
            <a:off x="196850" y="184150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6" name="Google Shape;376;p12"/>
          <p:cNvSpPr txBox="1"/>
          <p:nvPr/>
        </p:nvSpPr>
        <p:spPr>
          <a:xfrm>
            <a:off x="292735" y="230505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7" name="Google Shape;377;p12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8" name="Google Shape;378;p12"/>
          <p:cNvSpPr/>
          <p:nvPr/>
        </p:nvSpPr>
        <p:spPr>
          <a:xfrm>
            <a:off x="837565" y="187960"/>
            <a:ext cx="607060" cy="5778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3" name="Google Shape;383;p66" descr="Captura de pantalla 2023-10-25 a las 10.18.39"/>
          <p:cNvPicPr preferRelativeResize="0"/>
          <p:nvPr/>
        </p:nvPicPr>
        <p:blipFill rotWithShape="1">
          <a:blip r:embed="rId3">
            <a:alphaModFix/>
          </a:blip>
          <a:srcRect l="4093" t="15055" r="3873" b="3610"/>
          <a:stretch/>
        </p:blipFill>
        <p:spPr>
          <a:xfrm>
            <a:off x="3820477" y="4755518"/>
            <a:ext cx="3799205" cy="12007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84" name="Google Shape;384;p66"/>
          <p:cNvGrpSpPr/>
          <p:nvPr/>
        </p:nvGrpSpPr>
        <p:grpSpPr>
          <a:xfrm>
            <a:off x="966470" y="2866393"/>
            <a:ext cx="10387965" cy="1781175"/>
            <a:chOff x="787" y="3957"/>
            <a:chExt cx="16359" cy="2805"/>
          </a:xfrm>
        </p:grpSpPr>
        <p:pic>
          <p:nvPicPr>
            <p:cNvPr id="385" name="Google Shape;385;p66" descr="Captura de pantalla 2023-10-19 a las 17.13.5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787" y="3957"/>
              <a:ext cx="16335" cy="280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6" name="Google Shape;386;p66"/>
            <p:cNvSpPr/>
            <p:nvPr/>
          </p:nvSpPr>
          <p:spPr>
            <a:xfrm>
              <a:off x="9995" y="3984"/>
              <a:ext cx="7151" cy="153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87" name="Google Shape;387;p66" descr="Captura de pantalla 2023-10-19 a las 17.13.53"/>
          <p:cNvPicPr preferRelativeResize="0"/>
          <p:nvPr/>
        </p:nvPicPr>
        <p:blipFill rotWithShape="1">
          <a:blip r:embed="rId4">
            <a:alphaModFix/>
          </a:blip>
          <a:srcRect l="1800" t="5954" r="75922" b="37075"/>
          <a:stretch/>
        </p:blipFill>
        <p:spPr>
          <a:xfrm>
            <a:off x="3409315" y="2974343"/>
            <a:ext cx="2310765" cy="10147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" name="Google Shape;388;p66" descr="Captura de pantalla 2023-10-19 a las 17.13.53"/>
          <p:cNvPicPr preferRelativeResize="0"/>
          <p:nvPr/>
        </p:nvPicPr>
        <p:blipFill rotWithShape="1">
          <a:blip r:embed="rId4">
            <a:alphaModFix/>
          </a:blip>
          <a:srcRect l="1800" t="5954" r="75922" b="37075"/>
          <a:stretch/>
        </p:blipFill>
        <p:spPr>
          <a:xfrm>
            <a:off x="5674360" y="2974343"/>
            <a:ext cx="2310765" cy="1014730"/>
          </a:xfrm>
          <a:prstGeom prst="rect">
            <a:avLst/>
          </a:prstGeom>
          <a:noFill/>
          <a:ln>
            <a:noFill/>
          </a:ln>
        </p:spPr>
      </p:pic>
      <p:sp>
        <p:nvSpPr>
          <p:cNvPr id="389" name="Google Shape;389;p66"/>
          <p:cNvSpPr/>
          <p:nvPr/>
        </p:nvSpPr>
        <p:spPr>
          <a:xfrm>
            <a:off x="10422890" y="4165603"/>
            <a:ext cx="1007110" cy="5257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0" name="Google Shape;390;p66" descr="Captura de pantalla 2023-10-19 a las 16.49.31"/>
          <p:cNvPicPr preferRelativeResize="0"/>
          <p:nvPr/>
        </p:nvPicPr>
        <p:blipFill rotWithShape="1">
          <a:blip r:embed="rId5">
            <a:alphaModFix/>
          </a:blip>
          <a:srcRect l="88025" t="76393"/>
          <a:stretch/>
        </p:blipFill>
        <p:spPr>
          <a:xfrm>
            <a:off x="10489565" y="4165603"/>
            <a:ext cx="874395" cy="374015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66"/>
          <p:cNvSpPr/>
          <p:nvPr/>
        </p:nvSpPr>
        <p:spPr>
          <a:xfrm>
            <a:off x="9941560" y="2757173"/>
            <a:ext cx="1532255" cy="2628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2" name="Google Shape;392;p66"/>
          <p:cNvGrpSpPr/>
          <p:nvPr/>
        </p:nvGrpSpPr>
        <p:grpSpPr>
          <a:xfrm>
            <a:off x="9389427" y="1114712"/>
            <a:ext cx="2310766" cy="1811082"/>
            <a:chOff x="11502" y="2195"/>
            <a:chExt cx="6495" cy="4770"/>
          </a:xfrm>
        </p:grpSpPr>
        <p:pic>
          <p:nvPicPr>
            <p:cNvPr id="393" name="Google Shape;393;p66" descr="Captura de pantalla 2023-10-19 a las 17.07.44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1502" y="2195"/>
              <a:ext cx="6495" cy="47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4" name="Google Shape;394;p66"/>
            <p:cNvSpPr/>
            <p:nvPr/>
          </p:nvSpPr>
          <p:spPr>
            <a:xfrm>
              <a:off x="11502" y="5902"/>
              <a:ext cx="3203" cy="1063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5" name="Google Shape;395;p66"/>
          <p:cNvSpPr txBox="1">
            <a:spLocks noGrp="1"/>
          </p:cNvSpPr>
          <p:nvPr>
            <p:ph type="title"/>
          </p:nvPr>
        </p:nvSpPr>
        <p:spPr>
          <a:xfrm>
            <a:off x="838835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representamos el problema?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96" name="Google Shape;396;p66" descr="Captura de pantalla 2023-10-19 a las 17.13.53"/>
          <p:cNvPicPr preferRelativeResize="0"/>
          <p:nvPr/>
        </p:nvPicPr>
        <p:blipFill rotWithShape="1">
          <a:blip r:embed="rId4">
            <a:alphaModFix/>
          </a:blip>
          <a:srcRect l="1800" t="5954" r="75922" b="37075"/>
          <a:stretch/>
        </p:blipFill>
        <p:spPr>
          <a:xfrm>
            <a:off x="7935595" y="2974343"/>
            <a:ext cx="2310765" cy="1014730"/>
          </a:xfrm>
          <a:prstGeom prst="rect">
            <a:avLst/>
          </a:prstGeom>
          <a:noFill/>
          <a:ln>
            <a:noFill/>
          </a:ln>
        </p:spPr>
      </p:pic>
      <p:sp>
        <p:nvSpPr>
          <p:cNvPr id="397" name="Google Shape;397;p66"/>
          <p:cNvSpPr/>
          <p:nvPr/>
        </p:nvSpPr>
        <p:spPr>
          <a:xfrm>
            <a:off x="196850" y="184150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8" name="Google Shape;398;p66"/>
          <p:cNvSpPr txBox="1"/>
          <p:nvPr/>
        </p:nvSpPr>
        <p:spPr>
          <a:xfrm>
            <a:off x="292735" y="230505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9" name="Google Shape;399;p66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0" name="Google Shape;400;p66"/>
          <p:cNvSpPr/>
          <p:nvPr/>
        </p:nvSpPr>
        <p:spPr>
          <a:xfrm>
            <a:off x="837565" y="187960"/>
            <a:ext cx="607060" cy="5778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2">
          <a:extLst>
            <a:ext uri="{FF2B5EF4-FFF2-40B4-BE49-F238E27FC236}">
              <a16:creationId xmlns:a16="http://schemas.microsoft.com/office/drawing/2014/main" id="{96D20886-C55B-EFE2-8334-4E80E9ECA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3" name="Google Shape;383;p66" descr="Captura de pantalla 2023-10-25 a las 10.18.39">
            <a:extLst>
              <a:ext uri="{FF2B5EF4-FFF2-40B4-BE49-F238E27FC236}">
                <a16:creationId xmlns:a16="http://schemas.microsoft.com/office/drawing/2014/main" id="{476591B5-47CE-BA8D-ACC9-A8B70D26EF3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 l="4093" t="15055" r="3873" b="3610"/>
          <a:stretch/>
        </p:blipFill>
        <p:spPr>
          <a:xfrm>
            <a:off x="3820477" y="4755518"/>
            <a:ext cx="3799205" cy="120078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84" name="Google Shape;384;p66">
            <a:extLst>
              <a:ext uri="{FF2B5EF4-FFF2-40B4-BE49-F238E27FC236}">
                <a16:creationId xmlns:a16="http://schemas.microsoft.com/office/drawing/2014/main" id="{937C91FB-2B15-F257-B971-A4F4688CA97B}"/>
              </a:ext>
            </a:extLst>
          </p:cNvPr>
          <p:cNvGrpSpPr/>
          <p:nvPr/>
        </p:nvGrpSpPr>
        <p:grpSpPr>
          <a:xfrm>
            <a:off x="966470" y="2866393"/>
            <a:ext cx="10387965" cy="1781175"/>
            <a:chOff x="787" y="3957"/>
            <a:chExt cx="16359" cy="2805"/>
          </a:xfrm>
        </p:grpSpPr>
        <p:pic>
          <p:nvPicPr>
            <p:cNvPr id="385" name="Google Shape;385;p66" descr="Captura de pantalla 2023-10-19 a las 17.13.53">
              <a:extLst>
                <a:ext uri="{FF2B5EF4-FFF2-40B4-BE49-F238E27FC236}">
                  <a16:creationId xmlns:a16="http://schemas.microsoft.com/office/drawing/2014/main" id="{59037C57-D10D-F412-08FA-7166B398E245}"/>
                </a:ext>
              </a:extLst>
            </p:cNvPr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787" y="3957"/>
              <a:ext cx="16335" cy="280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86" name="Google Shape;386;p66">
              <a:extLst>
                <a:ext uri="{FF2B5EF4-FFF2-40B4-BE49-F238E27FC236}">
                  <a16:creationId xmlns:a16="http://schemas.microsoft.com/office/drawing/2014/main" id="{BE9BDD7E-A1F5-8C39-7F45-6F5AC1459412}"/>
                </a:ext>
              </a:extLst>
            </p:cNvPr>
            <p:cNvSpPr/>
            <p:nvPr/>
          </p:nvSpPr>
          <p:spPr>
            <a:xfrm>
              <a:off x="9995" y="3984"/>
              <a:ext cx="7151" cy="1530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87" name="Google Shape;387;p66" descr="Captura de pantalla 2023-10-19 a las 17.13.53">
            <a:extLst>
              <a:ext uri="{FF2B5EF4-FFF2-40B4-BE49-F238E27FC236}">
                <a16:creationId xmlns:a16="http://schemas.microsoft.com/office/drawing/2014/main" id="{00B84F59-3DCF-26DA-F5B2-187608B0B9A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1800" t="5954" r="75922" b="37075"/>
          <a:stretch/>
        </p:blipFill>
        <p:spPr>
          <a:xfrm>
            <a:off x="3409315" y="2974343"/>
            <a:ext cx="2310765" cy="1014730"/>
          </a:xfrm>
          <a:prstGeom prst="rect">
            <a:avLst/>
          </a:prstGeom>
          <a:noFill/>
          <a:ln>
            <a:noFill/>
          </a:ln>
        </p:spPr>
      </p:pic>
      <p:pic>
        <p:nvPicPr>
          <p:cNvPr id="388" name="Google Shape;388;p66" descr="Captura de pantalla 2023-10-19 a las 17.13.53">
            <a:extLst>
              <a:ext uri="{FF2B5EF4-FFF2-40B4-BE49-F238E27FC236}">
                <a16:creationId xmlns:a16="http://schemas.microsoft.com/office/drawing/2014/main" id="{7213919F-FE4A-F05C-37E2-94A81CC1A1DB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1800" t="5954" r="75922" b="37075"/>
          <a:stretch/>
        </p:blipFill>
        <p:spPr>
          <a:xfrm>
            <a:off x="5674360" y="2974343"/>
            <a:ext cx="2310765" cy="1014730"/>
          </a:xfrm>
          <a:prstGeom prst="rect">
            <a:avLst/>
          </a:prstGeom>
          <a:noFill/>
          <a:ln>
            <a:noFill/>
          </a:ln>
        </p:spPr>
      </p:pic>
      <p:sp>
        <p:nvSpPr>
          <p:cNvPr id="389" name="Google Shape;389;p66">
            <a:extLst>
              <a:ext uri="{FF2B5EF4-FFF2-40B4-BE49-F238E27FC236}">
                <a16:creationId xmlns:a16="http://schemas.microsoft.com/office/drawing/2014/main" id="{F4BF94A1-B6A4-F4C0-D45C-6436421C1001}"/>
              </a:ext>
            </a:extLst>
          </p:cNvPr>
          <p:cNvSpPr/>
          <p:nvPr/>
        </p:nvSpPr>
        <p:spPr>
          <a:xfrm>
            <a:off x="10422890" y="4165603"/>
            <a:ext cx="1007110" cy="5257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90" name="Google Shape;390;p66" descr="Captura de pantalla 2023-10-19 a las 16.49.31">
            <a:extLst>
              <a:ext uri="{FF2B5EF4-FFF2-40B4-BE49-F238E27FC236}">
                <a16:creationId xmlns:a16="http://schemas.microsoft.com/office/drawing/2014/main" id="{AEE89B6D-9FBE-4283-DDE8-2A8FE9ED6274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l="88025" t="76393"/>
          <a:stretch/>
        </p:blipFill>
        <p:spPr>
          <a:xfrm>
            <a:off x="10489565" y="4165603"/>
            <a:ext cx="874395" cy="374015"/>
          </a:xfrm>
          <a:prstGeom prst="rect">
            <a:avLst/>
          </a:prstGeom>
          <a:noFill/>
          <a:ln>
            <a:noFill/>
          </a:ln>
        </p:spPr>
      </p:pic>
      <p:sp>
        <p:nvSpPr>
          <p:cNvPr id="391" name="Google Shape;391;p66">
            <a:extLst>
              <a:ext uri="{FF2B5EF4-FFF2-40B4-BE49-F238E27FC236}">
                <a16:creationId xmlns:a16="http://schemas.microsoft.com/office/drawing/2014/main" id="{AB34FC9A-3ADA-2CE1-596E-74CE16BEBE3F}"/>
              </a:ext>
            </a:extLst>
          </p:cNvPr>
          <p:cNvSpPr/>
          <p:nvPr/>
        </p:nvSpPr>
        <p:spPr>
          <a:xfrm>
            <a:off x="9941560" y="2757173"/>
            <a:ext cx="1532255" cy="26289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92" name="Google Shape;392;p66">
            <a:extLst>
              <a:ext uri="{FF2B5EF4-FFF2-40B4-BE49-F238E27FC236}">
                <a16:creationId xmlns:a16="http://schemas.microsoft.com/office/drawing/2014/main" id="{57151D96-0D1E-A085-65A9-AF4D0A41759E}"/>
              </a:ext>
            </a:extLst>
          </p:cNvPr>
          <p:cNvGrpSpPr/>
          <p:nvPr/>
        </p:nvGrpSpPr>
        <p:grpSpPr>
          <a:xfrm>
            <a:off x="9389427" y="1114712"/>
            <a:ext cx="2310766" cy="1811082"/>
            <a:chOff x="11502" y="2195"/>
            <a:chExt cx="6495" cy="4770"/>
          </a:xfrm>
        </p:grpSpPr>
        <p:pic>
          <p:nvPicPr>
            <p:cNvPr id="393" name="Google Shape;393;p66" descr="Captura de pantalla 2023-10-19 a las 17.07.44">
              <a:extLst>
                <a:ext uri="{FF2B5EF4-FFF2-40B4-BE49-F238E27FC236}">
                  <a16:creationId xmlns:a16="http://schemas.microsoft.com/office/drawing/2014/main" id="{B4769E47-26F0-D512-82DB-49DA61BCBA49}"/>
                </a:ext>
              </a:extLst>
            </p:cNvPr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1502" y="2195"/>
              <a:ext cx="6495" cy="477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94" name="Google Shape;394;p66">
              <a:extLst>
                <a:ext uri="{FF2B5EF4-FFF2-40B4-BE49-F238E27FC236}">
                  <a16:creationId xmlns:a16="http://schemas.microsoft.com/office/drawing/2014/main" id="{A81579EF-2A86-BC2F-4658-DA894D156362}"/>
                </a:ext>
              </a:extLst>
            </p:cNvPr>
            <p:cNvSpPr/>
            <p:nvPr/>
          </p:nvSpPr>
          <p:spPr>
            <a:xfrm>
              <a:off x="11502" y="5902"/>
              <a:ext cx="3203" cy="1063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5" name="Google Shape;395;p66">
            <a:extLst>
              <a:ext uri="{FF2B5EF4-FFF2-40B4-BE49-F238E27FC236}">
                <a16:creationId xmlns:a16="http://schemas.microsoft.com/office/drawing/2014/main" id="{1E4DCD5A-7192-5683-0DBC-DE55ACD3035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835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representamos el problema?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396" name="Google Shape;396;p66" descr="Captura de pantalla 2023-10-19 a las 17.13.53">
            <a:extLst>
              <a:ext uri="{FF2B5EF4-FFF2-40B4-BE49-F238E27FC236}">
                <a16:creationId xmlns:a16="http://schemas.microsoft.com/office/drawing/2014/main" id="{741BFB95-9148-071A-6979-39A1AFB0B8F4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l="1800" t="5954" r="75922" b="37075"/>
          <a:stretch/>
        </p:blipFill>
        <p:spPr>
          <a:xfrm>
            <a:off x="7935595" y="2974343"/>
            <a:ext cx="2310765" cy="1014730"/>
          </a:xfrm>
          <a:prstGeom prst="rect">
            <a:avLst/>
          </a:prstGeom>
          <a:noFill/>
          <a:ln>
            <a:noFill/>
          </a:ln>
        </p:spPr>
      </p:pic>
      <p:sp>
        <p:nvSpPr>
          <p:cNvPr id="397" name="Google Shape;397;p66">
            <a:extLst>
              <a:ext uri="{FF2B5EF4-FFF2-40B4-BE49-F238E27FC236}">
                <a16:creationId xmlns:a16="http://schemas.microsoft.com/office/drawing/2014/main" id="{ADB74B5B-2BD7-0847-B582-C817C876069A}"/>
              </a:ext>
            </a:extLst>
          </p:cNvPr>
          <p:cNvSpPr/>
          <p:nvPr/>
        </p:nvSpPr>
        <p:spPr>
          <a:xfrm>
            <a:off x="196850" y="184150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8" name="Google Shape;398;p66">
            <a:extLst>
              <a:ext uri="{FF2B5EF4-FFF2-40B4-BE49-F238E27FC236}">
                <a16:creationId xmlns:a16="http://schemas.microsoft.com/office/drawing/2014/main" id="{1B43BB7D-240B-B4D9-258B-6B41D4F72AC1}"/>
              </a:ext>
            </a:extLst>
          </p:cNvPr>
          <p:cNvSpPr txBox="1"/>
          <p:nvPr/>
        </p:nvSpPr>
        <p:spPr>
          <a:xfrm>
            <a:off x="292735" y="230505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9" name="Google Shape;399;p66">
            <a:extLst>
              <a:ext uri="{FF2B5EF4-FFF2-40B4-BE49-F238E27FC236}">
                <a16:creationId xmlns:a16="http://schemas.microsoft.com/office/drawing/2014/main" id="{57D3A8EC-96E2-6149-BEE8-8F5ED8A1C7F6}"/>
              </a:ext>
            </a:extLst>
          </p:cNvPr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0" name="Google Shape;400;p66">
            <a:extLst>
              <a:ext uri="{FF2B5EF4-FFF2-40B4-BE49-F238E27FC236}">
                <a16:creationId xmlns:a16="http://schemas.microsoft.com/office/drawing/2014/main" id="{70357647-65DF-397A-BD18-A10CE63951FC}"/>
              </a:ext>
            </a:extLst>
          </p:cNvPr>
          <p:cNvSpPr/>
          <p:nvPr/>
        </p:nvSpPr>
        <p:spPr>
          <a:xfrm>
            <a:off x="837565" y="187960"/>
            <a:ext cx="607060" cy="5778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67"/>
          <p:cNvSpPr txBox="1"/>
          <p:nvPr/>
        </p:nvSpPr>
        <p:spPr>
          <a:xfrm>
            <a:off x="5990650" y="5001910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1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 Medium"/>
                <a:cs typeface="Nunito Medium"/>
                <a:sym typeface="Nunito Medium"/>
              </a:rPr>
              <a:t>12</a:t>
            </a:r>
            <a:endParaRPr sz="1400" b="1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10" name="Google Shape;410;p67"/>
          <p:cNvSpPr txBox="1"/>
          <p:nvPr/>
        </p:nvSpPr>
        <p:spPr>
          <a:xfrm>
            <a:off x="7307545" y="5130171"/>
            <a:ext cx="3618900" cy="630900"/>
          </a:xfrm>
          <a:prstGeom prst="rect">
            <a:avLst/>
          </a:prstGeom>
          <a:noFill/>
          <a:ln w="9525" cap="flat" cmpd="sng">
            <a:noFill/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350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R: Mide 12 cm.</a:t>
            </a:r>
            <a:endParaRPr sz="350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  <p:extLst>
      <p:ext uri="{BB962C8B-B14F-4D97-AF65-F5344CB8AC3E}">
        <p14:creationId xmlns:p14="http://schemas.microsoft.com/office/powerpoint/2010/main" val="177361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9" name="Google Shape;429;p13" descr="Captura de pantalla 2023-10-16 a las 14.13.4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914120" y="1294765"/>
            <a:ext cx="2799080" cy="3053080"/>
          </a:xfrm>
          <a:prstGeom prst="rect">
            <a:avLst/>
          </a:prstGeom>
          <a:noFill/>
          <a:ln>
            <a:noFill/>
          </a:ln>
        </p:spPr>
      </p:pic>
      <p:sp>
        <p:nvSpPr>
          <p:cNvPr id="430" name="Google Shape;430;p13"/>
          <p:cNvSpPr txBox="1">
            <a:spLocks noGrp="1"/>
          </p:cNvSpPr>
          <p:nvPr>
            <p:ph type="body" idx="1"/>
          </p:nvPr>
        </p:nvSpPr>
        <p:spPr>
          <a:xfrm>
            <a:off x="478800" y="1955175"/>
            <a:ext cx="8890200" cy="276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Un termo contiene 8 veces </a:t>
            </a: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la cantidad de agua que una taza.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La taza contiene 2 </a:t>
            </a:r>
            <a:r>
              <a:rPr lang="es-ES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dL</a:t>
            </a: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 de agua.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¿Con cuántos decilitros de agua se llena el termo?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31" name="Google Shape;431;p13"/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2" name="Google Shape;432;p13"/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14"/>
          <p:cNvSpPr txBox="1"/>
          <p:nvPr/>
        </p:nvSpPr>
        <p:spPr>
          <a:xfrm>
            <a:off x="4781550" y="2641094"/>
            <a:ext cx="29910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1C55"/>
              </a:buClr>
              <a:buSzPts val="16600"/>
              <a:buFont typeface="Arial"/>
              <a:buNone/>
            </a:pPr>
            <a:r>
              <a:rPr lang="es-ES" sz="24000" i="0" u="none" strike="noStrike" cap="none" dirty="0">
                <a:solidFill>
                  <a:srgbClr val="FF1C55"/>
                </a:solidFill>
                <a:latin typeface="Nunito Medium"/>
                <a:ea typeface="Nunito Medium"/>
                <a:cs typeface="Nunito Medium"/>
                <a:sym typeface="Nunito Medium"/>
              </a:rPr>
              <a:t>?</a:t>
            </a:r>
            <a:endParaRPr sz="24000" i="0" u="none" strike="noStrike" cap="none" dirty="0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38" name="Google Shape;438;p14"/>
          <p:cNvSpPr/>
          <p:nvPr/>
        </p:nvSpPr>
        <p:spPr>
          <a:xfrm>
            <a:off x="4668450" y="1550025"/>
            <a:ext cx="3217200" cy="986100"/>
          </a:xfrm>
          <a:prstGeom prst="wedgeRoundRectCallout">
            <a:avLst>
              <a:gd name="adj1" fmla="val 61518"/>
              <a:gd name="adj2" fmla="val 119217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unito"/>
              <a:buNone/>
            </a:pPr>
            <a:r>
              <a:rPr lang="es-ES" sz="2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lo harías? </a:t>
            </a:r>
            <a:endParaRPr sz="2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439" name="Google Shape;439;p14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25790" y="1015224"/>
            <a:ext cx="2991485" cy="3519170"/>
          </a:xfrm>
          <a:prstGeom prst="rect">
            <a:avLst/>
          </a:prstGeom>
          <a:noFill/>
          <a:ln>
            <a:noFill/>
          </a:ln>
        </p:spPr>
      </p:pic>
      <p:sp>
        <p:nvSpPr>
          <p:cNvPr id="440" name="Google Shape;440;p14"/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14"/>
          <p:cNvSpPr txBox="1"/>
          <p:nvPr/>
        </p:nvSpPr>
        <p:spPr>
          <a:xfrm>
            <a:off x="327025" y="259080"/>
            <a:ext cx="415925" cy="4616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5"/>
          <p:cNvSpPr txBox="1">
            <a:spLocks noGrp="1"/>
          </p:cNvSpPr>
          <p:nvPr>
            <p:ph type="title"/>
          </p:nvPr>
        </p:nvSpPr>
        <p:spPr>
          <a:xfrm>
            <a:off x="838835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representamos el problema?</a:t>
            </a:r>
            <a:endParaRPr sz="3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47" name="Google Shape;447;p1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429875" cy="2399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Un termo contiene 8 veces la cantidad de agua que una taza.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La taza contiene 2 </a:t>
            </a:r>
            <a:r>
              <a:rPr lang="es-E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dL</a:t>
            </a: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 de agua.</a:t>
            </a: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¿Con cuántos decilitros de agua se llena el termo?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48" name="Google Shape;448;p15"/>
          <p:cNvSpPr/>
          <p:nvPr/>
        </p:nvSpPr>
        <p:spPr>
          <a:xfrm>
            <a:off x="6428740" y="4550410"/>
            <a:ext cx="250190" cy="3225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9" name="Google Shape;449;p15"/>
          <p:cNvSpPr/>
          <p:nvPr/>
        </p:nvSpPr>
        <p:spPr>
          <a:xfrm>
            <a:off x="6428740" y="4963160"/>
            <a:ext cx="250190" cy="3225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0" name="Google Shape;450;p15"/>
          <p:cNvSpPr/>
          <p:nvPr/>
        </p:nvSpPr>
        <p:spPr>
          <a:xfrm>
            <a:off x="6428740" y="4559300"/>
            <a:ext cx="250190" cy="3225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1" name="Google Shape;451;p15"/>
          <p:cNvSpPr/>
          <p:nvPr/>
        </p:nvSpPr>
        <p:spPr>
          <a:xfrm>
            <a:off x="6428740" y="4972050"/>
            <a:ext cx="250190" cy="3225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15"/>
          <p:cNvSpPr/>
          <p:nvPr/>
        </p:nvSpPr>
        <p:spPr>
          <a:xfrm>
            <a:off x="6555740" y="4686300"/>
            <a:ext cx="250190" cy="3225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3" name="Google Shape;453;p15"/>
          <p:cNvSpPr/>
          <p:nvPr/>
        </p:nvSpPr>
        <p:spPr>
          <a:xfrm>
            <a:off x="6555740" y="5099050"/>
            <a:ext cx="250190" cy="32258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4" name="Google Shape;454;p15"/>
          <p:cNvSpPr/>
          <p:nvPr/>
        </p:nvSpPr>
        <p:spPr>
          <a:xfrm>
            <a:off x="6456045" y="4561840"/>
            <a:ext cx="250190" cy="32258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5" name="Google Shape;455;p15"/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p15"/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57" name="Google Shape;457;p15"/>
          <p:cNvGrpSpPr/>
          <p:nvPr/>
        </p:nvGrpSpPr>
        <p:grpSpPr>
          <a:xfrm>
            <a:off x="3894455" y="4359275"/>
            <a:ext cx="3813175" cy="1337310"/>
            <a:chOff x="6133" y="6865"/>
            <a:chExt cx="6005" cy="2106"/>
          </a:xfrm>
        </p:grpSpPr>
        <p:pic>
          <p:nvPicPr>
            <p:cNvPr id="458" name="Google Shape;458;p15" descr="Captura de pantalla 2023-10-25 a las 10.25.0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133" y="6865"/>
              <a:ext cx="6005" cy="210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59" name="Google Shape;459;p15"/>
            <p:cNvSpPr/>
            <p:nvPr/>
          </p:nvSpPr>
          <p:spPr>
            <a:xfrm>
              <a:off x="9297" y="7086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0" name="Google Shape;460;p15"/>
            <p:cNvSpPr/>
            <p:nvPr/>
          </p:nvSpPr>
          <p:spPr>
            <a:xfrm>
              <a:off x="10900" y="7103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1" name="Google Shape;461;p15"/>
            <p:cNvSpPr/>
            <p:nvPr/>
          </p:nvSpPr>
          <p:spPr>
            <a:xfrm>
              <a:off x="9177" y="8092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2" name="Google Shape;462;p15"/>
            <p:cNvSpPr/>
            <p:nvPr/>
          </p:nvSpPr>
          <p:spPr>
            <a:xfrm>
              <a:off x="10905" y="8092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68"/>
          <p:cNvSpPr txBox="1">
            <a:spLocks noGrp="1"/>
          </p:cNvSpPr>
          <p:nvPr>
            <p:ph type="title"/>
          </p:nvPr>
        </p:nvSpPr>
        <p:spPr>
          <a:xfrm>
            <a:off x="838835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representamos el problema?</a:t>
            </a:r>
            <a:endParaRPr sz="3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68" name="Google Shape;468;p68"/>
          <p:cNvSpPr/>
          <p:nvPr/>
        </p:nvSpPr>
        <p:spPr>
          <a:xfrm>
            <a:off x="6428740" y="4074160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68"/>
          <p:cNvSpPr/>
          <p:nvPr/>
        </p:nvSpPr>
        <p:spPr>
          <a:xfrm>
            <a:off x="6428740" y="4486910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68"/>
          <p:cNvSpPr/>
          <p:nvPr/>
        </p:nvSpPr>
        <p:spPr>
          <a:xfrm>
            <a:off x="6428740" y="4083050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68"/>
          <p:cNvSpPr/>
          <p:nvPr/>
        </p:nvSpPr>
        <p:spPr>
          <a:xfrm>
            <a:off x="6428740" y="4495800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68"/>
          <p:cNvSpPr/>
          <p:nvPr/>
        </p:nvSpPr>
        <p:spPr>
          <a:xfrm>
            <a:off x="6555740" y="4210050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68"/>
          <p:cNvSpPr/>
          <p:nvPr/>
        </p:nvSpPr>
        <p:spPr>
          <a:xfrm>
            <a:off x="6555740" y="4622800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68"/>
          <p:cNvSpPr/>
          <p:nvPr/>
        </p:nvSpPr>
        <p:spPr>
          <a:xfrm>
            <a:off x="6456045" y="4085590"/>
            <a:ext cx="250200" cy="32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68"/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68"/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77" name="Google Shape;477;p68"/>
          <p:cNvGrpSpPr/>
          <p:nvPr/>
        </p:nvGrpSpPr>
        <p:grpSpPr>
          <a:xfrm>
            <a:off x="3894455" y="3883025"/>
            <a:ext cx="3813175" cy="1337310"/>
            <a:chOff x="6133" y="6865"/>
            <a:chExt cx="6005" cy="2106"/>
          </a:xfrm>
        </p:grpSpPr>
        <p:pic>
          <p:nvPicPr>
            <p:cNvPr id="478" name="Google Shape;478;p68" descr="Captura de pantalla 2023-10-25 a las 10.25.05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133" y="6865"/>
              <a:ext cx="6005" cy="210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79" name="Google Shape;479;p68"/>
            <p:cNvSpPr/>
            <p:nvPr/>
          </p:nvSpPr>
          <p:spPr>
            <a:xfrm>
              <a:off x="9297" y="7086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68"/>
            <p:cNvSpPr/>
            <p:nvPr/>
          </p:nvSpPr>
          <p:spPr>
            <a:xfrm>
              <a:off x="10900" y="7103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68"/>
            <p:cNvSpPr/>
            <p:nvPr/>
          </p:nvSpPr>
          <p:spPr>
            <a:xfrm>
              <a:off x="9177" y="8092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68"/>
            <p:cNvSpPr/>
            <p:nvPr/>
          </p:nvSpPr>
          <p:spPr>
            <a:xfrm>
              <a:off x="10905" y="8092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3" name="Google Shape;483;p68"/>
          <p:cNvSpPr/>
          <p:nvPr/>
        </p:nvSpPr>
        <p:spPr>
          <a:xfrm rot="3239462">
            <a:off x="6453526" y="3607346"/>
            <a:ext cx="343419" cy="395626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68"/>
          <p:cNvSpPr txBox="1"/>
          <p:nvPr/>
        </p:nvSpPr>
        <p:spPr>
          <a:xfrm>
            <a:off x="5719445" y="3916045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sym typeface="Arial"/>
              </a:rPr>
              <a:t>2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485" name="Google Shape;485;p68"/>
          <p:cNvSpPr txBox="1"/>
          <p:nvPr/>
        </p:nvSpPr>
        <p:spPr>
          <a:xfrm>
            <a:off x="5732780" y="4532630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sym typeface="Arial"/>
              </a:rPr>
              <a:t>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4" name="Google Shape;447;p15">
            <a:extLst>
              <a:ext uri="{FF2B5EF4-FFF2-40B4-BE49-F238E27FC236}">
                <a16:creationId xmlns:a16="http://schemas.microsoft.com/office/drawing/2014/main" id="{CBB752C3-FD0D-FF1D-50FD-99BB7AB07B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01774"/>
            <a:ext cx="10429875" cy="2399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Un termo contiene 8 veces la cantidad de agua que una taza.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La taza contiene 2 </a:t>
            </a:r>
            <a:r>
              <a:rPr lang="es-E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dL</a:t>
            </a: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 de agua.</a:t>
            </a: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¿Con cuántos decilitros de agua se llena el termo?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"/>
          <p:cNvSpPr txBox="1"/>
          <p:nvPr/>
        </p:nvSpPr>
        <p:spPr>
          <a:xfrm>
            <a:off x="1532572" y="1469569"/>
            <a:ext cx="9182100" cy="13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4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¡Encontremos la longitud de las siguientes cintas!</a:t>
            </a:r>
            <a:endParaRPr sz="4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26" name="Google Shape;226;p3"/>
          <p:cNvSpPr txBox="1"/>
          <p:nvPr/>
        </p:nvSpPr>
        <p:spPr>
          <a:xfrm>
            <a:off x="10095546" y="1302409"/>
            <a:ext cx="184666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7" name="Google Shape;227;p3" descr="Captura de pantalla 2023-10-19 a las 16.33.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51622" y="3120390"/>
            <a:ext cx="9144000" cy="2324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>
          <a:extLst>
            <a:ext uri="{FF2B5EF4-FFF2-40B4-BE49-F238E27FC236}">
              <a16:creationId xmlns:a16="http://schemas.microsoft.com/office/drawing/2014/main" id="{971A4C5F-F867-AB36-1D45-FFB98F4F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68">
            <a:extLst>
              <a:ext uri="{FF2B5EF4-FFF2-40B4-BE49-F238E27FC236}">
                <a16:creationId xmlns:a16="http://schemas.microsoft.com/office/drawing/2014/main" id="{1AF6505B-B17A-9829-C4E6-9444E488936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835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representamos el problema?</a:t>
            </a:r>
            <a:endParaRPr sz="3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68" name="Google Shape;468;p68">
            <a:extLst>
              <a:ext uri="{FF2B5EF4-FFF2-40B4-BE49-F238E27FC236}">
                <a16:creationId xmlns:a16="http://schemas.microsoft.com/office/drawing/2014/main" id="{03CA197E-FD38-D4FD-5A15-CF71241D0BD9}"/>
              </a:ext>
            </a:extLst>
          </p:cNvPr>
          <p:cNvSpPr/>
          <p:nvPr/>
        </p:nvSpPr>
        <p:spPr>
          <a:xfrm>
            <a:off x="6428740" y="419798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68">
            <a:extLst>
              <a:ext uri="{FF2B5EF4-FFF2-40B4-BE49-F238E27FC236}">
                <a16:creationId xmlns:a16="http://schemas.microsoft.com/office/drawing/2014/main" id="{A6460F35-AB88-FF96-8D9D-FBCF2B7AB71D}"/>
              </a:ext>
            </a:extLst>
          </p:cNvPr>
          <p:cNvSpPr/>
          <p:nvPr/>
        </p:nvSpPr>
        <p:spPr>
          <a:xfrm>
            <a:off x="6428740" y="461073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68">
            <a:extLst>
              <a:ext uri="{FF2B5EF4-FFF2-40B4-BE49-F238E27FC236}">
                <a16:creationId xmlns:a16="http://schemas.microsoft.com/office/drawing/2014/main" id="{260D8317-590F-1059-83E9-4EF0D7D146CE}"/>
              </a:ext>
            </a:extLst>
          </p:cNvPr>
          <p:cNvSpPr/>
          <p:nvPr/>
        </p:nvSpPr>
        <p:spPr>
          <a:xfrm>
            <a:off x="6428740" y="420687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68">
            <a:extLst>
              <a:ext uri="{FF2B5EF4-FFF2-40B4-BE49-F238E27FC236}">
                <a16:creationId xmlns:a16="http://schemas.microsoft.com/office/drawing/2014/main" id="{E2A1FD93-AF6E-33C5-F7B5-0C7040B34EE7}"/>
              </a:ext>
            </a:extLst>
          </p:cNvPr>
          <p:cNvSpPr/>
          <p:nvPr/>
        </p:nvSpPr>
        <p:spPr>
          <a:xfrm>
            <a:off x="6428740" y="461962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68">
            <a:extLst>
              <a:ext uri="{FF2B5EF4-FFF2-40B4-BE49-F238E27FC236}">
                <a16:creationId xmlns:a16="http://schemas.microsoft.com/office/drawing/2014/main" id="{0E8255BE-C1D6-3BCF-32B5-7C44F389C07C}"/>
              </a:ext>
            </a:extLst>
          </p:cNvPr>
          <p:cNvSpPr/>
          <p:nvPr/>
        </p:nvSpPr>
        <p:spPr>
          <a:xfrm>
            <a:off x="6555740" y="433387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68">
            <a:extLst>
              <a:ext uri="{FF2B5EF4-FFF2-40B4-BE49-F238E27FC236}">
                <a16:creationId xmlns:a16="http://schemas.microsoft.com/office/drawing/2014/main" id="{49032F59-3EA3-7B2B-E5F8-1844C3249ACD}"/>
              </a:ext>
            </a:extLst>
          </p:cNvPr>
          <p:cNvSpPr/>
          <p:nvPr/>
        </p:nvSpPr>
        <p:spPr>
          <a:xfrm>
            <a:off x="6555740" y="474662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68">
            <a:extLst>
              <a:ext uri="{FF2B5EF4-FFF2-40B4-BE49-F238E27FC236}">
                <a16:creationId xmlns:a16="http://schemas.microsoft.com/office/drawing/2014/main" id="{AEFA7251-AFA7-3105-7625-A95547B3D03F}"/>
              </a:ext>
            </a:extLst>
          </p:cNvPr>
          <p:cNvSpPr/>
          <p:nvPr/>
        </p:nvSpPr>
        <p:spPr>
          <a:xfrm>
            <a:off x="6456045" y="4209415"/>
            <a:ext cx="250200" cy="32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68">
            <a:extLst>
              <a:ext uri="{FF2B5EF4-FFF2-40B4-BE49-F238E27FC236}">
                <a16:creationId xmlns:a16="http://schemas.microsoft.com/office/drawing/2014/main" id="{D62714AC-C980-8865-F274-745C27B43A91}"/>
              </a:ext>
            </a:extLst>
          </p:cNvPr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68">
            <a:extLst>
              <a:ext uri="{FF2B5EF4-FFF2-40B4-BE49-F238E27FC236}">
                <a16:creationId xmlns:a16="http://schemas.microsoft.com/office/drawing/2014/main" id="{AD7C958C-3A57-A376-9D86-F56478B438CB}"/>
              </a:ext>
            </a:extLst>
          </p:cNvPr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77" name="Google Shape;477;p68">
            <a:extLst>
              <a:ext uri="{FF2B5EF4-FFF2-40B4-BE49-F238E27FC236}">
                <a16:creationId xmlns:a16="http://schemas.microsoft.com/office/drawing/2014/main" id="{A478825C-3B8C-BA10-B5DC-871C3989A042}"/>
              </a:ext>
            </a:extLst>
          </p:cNvPr>
          <p:cNvGrpSpPr/>
          <p:nvPr/>
        </p:nvGrpSpPr>
        <p:grpSpPr>
          <a:xfrm>
            <a:off x="3894455" y="4006850"/>
            <a:ext cx="3813175" cy="1337310"/>
            <a:chOff x="6133" y="6865"/>
            <a:chExt cx="6005" cy="2106"/>
          </a:xfrm>
        </p:grpSpPr>
        <p:pic>
          <p:nvPicPr>
            <p:cNvPr id="478" name="Google Shape;478;p68" descr="Captura de pantalla 2023-10-25 a las 10.25.05">
              <a:extLst>
                <a:ext uri="{FF2B5EF4-FFF2-40B4-BE49-F238E27FC236}">
                  <a16:creationId xmlns:a16="http://schemas.microsoft.com/office/drawing/2014/main" id="{8103C236-36E4-4963-AAB3-C2A5956257BE}"/>
                </a:ext>
              </a:extLst>
            </p:cNvPr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6133" y="6865"/>
              <a:ext cx="6005" cy="210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79" name="Google Shape;479;p68">
              <a:extLst>
                <a:ext uri="{FF2B5EF4-FFF2-40B4-BE49-F238E27FC236}">
                  <a16:creationId xmlns:a16="http://schemas.microsoft.com/office/drawing/2014/main" id="{009DCFB9-7C58-13F5-C3AD-94632A627862}"/>
                </a:ext>
              </a:extLst>
            </p:cNvPr>
            <p:cNvSpPr/>
            <p:nvPr/>
          </p:nvSpPr>
          <p:spPr>
            <a:xfrm>
              <a:off x="9297" y="7086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0" name="Google Shape;480;p68">
              <a:extLst>
                <a:ext uri="{FF2B5EF4-FFF2-40B4-BE49-F238E27FC236}">
                  <a16:creationId xmlns:a16="http://schemas.microsoft.com/office/drawing/2014/main" id="{B0BFC770-4FB2-D2EC-F4A3-DEE8AEB24382}"/>
                </a:ext>
              </a:extLst>
            </p:cNvPr>
            <p:cNvSpPr/>
            <p:nvPr/>
          </p:nvSpPr>
          <p:spPr>
            <a:xfrm>
              <a:off x="10900" y="7103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1" name="Google Shape;481;p68">
              <a:extLst>
                <a:ext uri="{FF2B5EF4-FFF2-40B4-BE49-F238E27FC236}">
                  <a16:creationId xmlns:a16="http://schemas.microsoft.com/office/drawing/2014/main" id="{012AAE6D-6B73-4673-47E7-49DFD10310FB}"/>
                </a:ext>
              </a:extLst>
            </p:cNvPr>
            <p:cNvSpPr/>
            <p:nvPr/>
          </p:nvSpPr>
          <p:spPr>
            <a:xfrm>
              <a:off x="9177" y="8092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2" name="Google Shape;482;p68">
              <a:extLst>
                <a:ext uri="{FF2B5EF4-FFF2-40B4-BE49-F238E27FC236}">
                  <a16:creationId xmlns:a16="http://schemas.microsoft.com/office/drawing/2014/main" id="{F12C776C-22DD-1F59-423D-F12D090BB41F}"/>
                </a:ext>
              </a:extLst>
            </p:cNvPr>
            <p:cNvSpPr/>
            <p:nvPr/>
          </p:nvSpPr>
          <p:spPr>
            <a:xfrm>
              <a:off x="10905" y="8092"/>
              <a:ext cx="845" cy="67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83" name="Google Shape;483;p68">
            <a:extLst>
              <a:ext uri="{FF2B5EF4-FFF2-40B4-BE49-F238E27FC236}">
                <a16:creationId xmlns:a16="http://schemas.microsoft.com/office/drawing/2014/main" id="{1187610D-F8D8-DDB5-FBB7-7222007D6D42}"/>
              </a:ext>
            </a:extLst>
          </p:cNvPr>
          <p:cNvSpPr/>
          <p:nvPr/>
        </p:nvSpPr>
        <p:spPr>
          <a:xfrm rot="3239462">
            <a:off x="6453526" y="3731171"/>
            <a:ext cx="343419" cy="395626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68">
            <a:extLst>
              <a:ext uri="{FF2B5EF4-FFF2-40B4-BE49-F238E27FC236}">
                <a16:creationId xmlns:a16="http://schemas.microsoft.com/office/drawing/2014/main" id="{63A7A61A-5D6E-2B63-8EA9-A870C13F3A86}"/>
              </a:ext>
            </a:extLst>
          </p:cNvPr>
          <p:cNvSpPr txBox="1"/>
          <p:nvPr/>
        </p:nvSpPr>
        <p:spPr>
          <a:xfrm>
            <a:off x="5719445" y="4039870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sym typeface="Arial"/>
              </a:rPr>
              <a:t>2</a:t>
            </a:r>
            <a:endParaRPr sz="14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485" name="Google Shape;485;p68">
            <a:extLst>
              <a:ext uri="{FF2B5EF4-FFF2-40B4-BE49-F238E27FC236}">
                <a16:creationId xmlns:a16="http://schemas.microsoft.com/office/drawing/2014/main" id="{C4007C17-36F3-DF01-878F-B17B99C4ADBE}"/>
              </a:ext>
            </a:extLst>
          </p:cNvPr>
          <p:cNvSpPr txBox="1"/>
          <p:nvPr/>
        </p:nvSpPr>
        <p:spPr>
          <a:xfrm>
            <a:off x="5732780" y="4656455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sym typeface="Arial"/>
              </a:rPr>
              <a:t>1</a:t>
            </a:r>
            <a:endParaRPr sz="1400" b="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4" name="Google Shape;447;p15">
            <a:extLst>
              <a:ext uri="{FF2B5EF4-FFF2-40B4-BE49-F238E27FC236}">
                <a16:creationId xmlns:a16="http://schemas.microsoft.com/office/drawing/2014/main" id="{B86CFDB9-AACB-3DE9-F157-55CEBEA809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01774"/>
            <a:ext cx="10429875" cy="2399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Un termo contiene 8 veces la cantidad de agua que una taza.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La taza contiene 2 </a:t>
            </a:r>
            <a:r>
              <a:rPr lang="es-E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dL</a:t>
            </a: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 de agua.</a:t>
            </a: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¿Con cuántos decilitros de agua se llena el termo?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" name="Google Shape;511;p69">
            <a:extLst>
              <a:ext uri="{FF2B5EF4-FFF2-40B4-BE49-F238E27FC236}">
                <a16:creationId xmlns:a16="http://schemas.microsoft.com/office/drawing/2014/main" id="{E9B77D6B-7C8C-A728-836B-48550650EE4F}"/>
              </a:ext>
            </a:extLst>
          </p:cNvPr>
          <p:cNvSpPr txBox="1"/>
          <p:nvPr/>
        </p:nvSpPr>
        <p:spPr>
          <a:xfrm>
            <a:off x="6155055" y="3399790"/>
            <a:ext cx="822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· 8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12;p69">
            <a:extLst>
              <a:ext uri="{FF2B5EF4-FFF2-40B4-BE49-F238E27FC236}">
                <a16:creationId xmlns:a16="http://schemas.microsoft.com/office/drawing/2014/main" id="{5BA8D873-2607-7F22-3968-76CEBA4972EC}"/>
              </a:ext>
            </a:extLst>
          </p:cNvPr>
          <p:cNvSpPr/>
          <p:nvPr/>
        </p:nvSpPr>
        <p:spPr>
          <a:xfrm rot="7981065" flipH="1">
            <a:off x="6425683" y="5249115"/>
            <a:ext cx="343435" cy="395442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513;p69">
            <a:extLst>
              <a:ext uri="{FF2B5EF4-FFF2-40B4-BE49-F238E27FC236}">
                <a16:creationId xmlns:a16="http://schemas.microsoft.com/office/drawing/2014/main" id="{E2AD5AAB-EBCA-F004-08F6-C6AF86ED8B52}"/>
              </a:ext>
            </a:extLst>
          </p:cNvPr>
          <p:cNvSpPr txBox="1"/>
          <p:nvPr/>
        </p:nvSpPr>
        <p:spPr>
          <a:xfrm>
            <a:off x="6142990" y="5496560"/>
            <a:ext cx="822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· 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395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>
          <a:extLst>
            <a:ext uri="{FF2B5EF4-FFF2-40B4-BE49-F238E27FC236}">
              <a16:creationId xmlns:a16="http://schemas.microsoft.com/office/drawing/2014/main" id="{AF5384AF-A4BF-6DCC-9ADB-33F05AE1E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68">
            <a:extLst>
              <a:ext uri="{FF2B5EF4-FFF2-40B4-BE49-F238E27FC236}">
                <a16:creationId xmlns:a16="http://schemas.microsoft.com/office/drawing/2014/main" id="{C61E4455-011E-F0D9-F7E6-D07EE87A7E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835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representamos el problema?</a:t>
            </a:r>
            <a:endParaRPr sz="3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68" name="Google Shape;468;p68">
            <a:extLst>
              <a:ext uri="{FF2B5EF4-FFF2-40B4-BE49-F238E27FC236}">
                <a16:creationId xmlns:a16="http://schemas.microsoft.com/office/drawing/2014/main" id="{611066A9-B06A-9CC0-97E8-0FFBAA658F36}"/>
              </a:ext>
            </a:extLst>
          </p:cNvPr>
          <p:cNvSpPr/>
          <p:nvPr/>
        </p:nvSpPr>
        <p:spPr>
          <a:xfrm>
            <a:off x="6428740" y="419798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68">
            <a:extLst>
              <a:ext uri="{FF2B5EF4-FFF2-40B4-BE49-F238E27FC236}">
                <a16:creationId xmlns:a16="http://schemas.microsoft.com/office/drawing/2014/main" id="{5B4B4513-1BF7-3288-0186-D3AC9C9B3745}"/>
              </a:ext>
            </a:extLst>
          </p:cNvPr>
          <p:cNvSpPr/>
          <p:nvPr/>
        </p:nvSpPr>
        <p:spPr>
          <a:xfrm>
            <a:off x="6428740" y="461073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68">
            <a:extLst>
              <a:ext uri="{FF2B5EF4-FFF2-40B4-BE49-F238E27FC236}">
                <a16:creationId xmlns:a16="http://schemas.microsoft.com/office/drawing/2014/main" id="{2D464FFA-BBA4-0288-54FC-C5FB67FC30ED}"/>
              </a:ext>
            </a:extLst>
          </p:cNvPr>
          <p:cNvSpPr/>
          <p:nvPr/>
        </p:nvSpPr>
        <p:spPr>
          <a:xfrm>
            <a:off x="6428740" y="420687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68">
            <a:extLst>
              <a:ext uri="{FF2B5EF4-FFF2-40B4-BE49-F238E27FC236}">
                <a16:creationId xmlns:a16="http://schemas.microsoft.com/office/drawing/2014/main" id="{DF7E9EFA-00C9-4EAA-C24A-F4EB6E1C1EDE}"/>
              </a:ext>
            </a:extLst>
          </p:cNvPr>
          <p:cNvSpPr/>
          <p:nvPr/>
        </p:nvSpPr>
        <p:spPr>
          <a:xfrm>
            <a:off x="6428740" y="461962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68">
            <a:extLst>
              <a:ext uri="{FF2B5EF4-FFF2-40B4-BE49-F238E27FC236}">
                <a16:creationId xmlns:a16="http://schemas.microsoft.com/office/drawing/2014/main" id="{5FB1531E-2B1F-F418-9093-DEC9D325EE3B}"/>
              </a:ext>
            </a:extLst>
          </p:cNvPr>
          <p:cNvSpPr/>
          <p:nvPr/>
        </p:nvSpPr>
        <p:spPr>
          <a:xfrm>
            <a:off x="6555740" y="433387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68">
            <a:extLst>
              <a:ext uri="{FF2B5EF4-FFF2-40B4-BE49-F238E27FC236}">
                <a16:creationId xmlns:a16="http://schemas.microsoft.com/office/drawing/2014/main" id="{B67DFDED-604D-ED2A-104E-014A6B22B262}"/>
              </a:ext>
            </a:extLst>
          </p:cNvPr>
          <p:cNvSpPr/>
          <p:nvPr/>
        </p:nvSpPr>
        <p:spPr>
          <a:xfrm>
            <a:off x="6555740" y="474662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68">
            <a:extLst>
              <a:ext uri="{FF2B5EF4-FFF2-40B4-BE49-F238E27FC236}">
                <a16:creationId xmlns:a16="http://schemas.microsoft.com/office/drawing/2014/main" id="{0085491E-CA62-F86C-30AC-2436DF01DBCF}"/>
              </a:ext>
            </a:extLst>
          </p:cNvPr>
          <p:cNvSpPr/>
          <p:nvPr/>
        </p:nvSpPr>
        <p:spPr>
          <a:xfrm>
            <a:off x="6456045" y="4209415"/>
            <a:ext cx="250200" cy="32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68">
            <a:extLst>
              <a:ext uri="{FF2B5EF4-FFF2-40B4-BE49-F238E27FC236}">
                <a16:creationId xmlns:a16="http://schemas.microsoft.com/office/drawing/2014/main" id="{0D708264-58CD-9CC8-F7DE-8D1305FD2BA0}"/>
              </a:ext>
            </a:extLst>
          </p:cNvPr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68">
            <a:extLst>
              <a:ext uri="{FF2B5EF4-FFF2-40B4-BE49-F238E27FC236}">
                <a16:creationId xmlns:a16="http://schemas.microsoft.com/office/drawing/2014/main" id="{B4D431AE-08B2-0A3F-288F-CDD1C5102E0D}"/>
              </a:ext>
            </a:extLst>
          </p:cNvPr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8" name="Google Shape;478;p68" descr="Captura de pantalla 2023-10-25 a las 10.25.05">
            <a:extLst>
              <a:ext uri="{FF2B5EF4-FFF2-40B4-BE49-F238E27FC236}">
                <a16:creationId xmlns:a16="http://schemas.microsoft.com/office/drawing/2014/main" id="{515908B6-5116-86DF-7184-C6D1477C9D5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94455" y="4006850"/>
            <a:ext cx="3813175" cy="1337310"/>
          </a:xfrm>
          <a:prstGeom prst="rect">
            <a:avLst/>
          </a:prstGeom>
          <a:noFill/>
          <a:ln>
            <a:noFill/>
          </a:ln>
        </p:spPr>
      </p:pic>
      <p:sp>
        <p:nvSpPr>
          <p:cNvPr id="479" name="Google Shape;479;p68">
            <a:extLst>
              <a:ext uri="{FF2B5EF4-FFF2-40B4-BE49-F238E27FC236}">
                <a16:creationId xmlns:a16="http://schemas.microsoft.com/office/drawing/2014/main" id="{827D085A-EB35-38B4-47F8-B4A0D6082411}"/>
              </a:ext>
            </a:extLst>
          </p:cNvPr>
          <p:cNvSpPr/>
          <p:nvPr/>
        </p:nvSpPr>
        <p:spPr>
          <a:xfrm>
            <a:off x="5903595" y="4147185"/>
            <a:ext cx="536575" cy="42608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68">
            <a:extLst>
              <a:ext uri="{FF2B5EF4-FFF2-40B4-BE49-F238E27FC236}">
                <a16:creationId xmlns:a16="http://schemas.microsoft.com/office/drawing/2014/main" id="{528783F7-257D-2469-56E8-FBC7D0735B3B}"/>
              </a:ext>
            </a:extLst>
          </p:cNvPr>
          <p:cNvSpPr/>
          <p:nvPr/>
        </p:nvSpPr>
        <p:spPr>
          <a:xfrm>
            <a:off x="5827395" y="4785995"/>
            <a:ext cx="536575" cy="42608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68">
            <a:extLst>
              <a:ext uri="{FF2B5EF4-FFF2-40B4-BE49-F238E27FC236}">
                <a16:creationId xmlns:a16="http://schemas.microsoft.com/office/drawing/2014/main" id="{37C97A4B-0D1C-25DD-8F71-18E520BBCD25}"/>
              </a:ext>
            </a:extLst>
          </p:cNvPr>
          <p:cNvSpPr/>
          <p:nvPr/>
        </p:nvSpPr>
        <p:spPr>
          <a:xfrm rot="3239462">
            <a:off x="6453526" y="3731171"/>
            <a:ext cx="343419" cy="395626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68">
            <a:extLst>
              <a:ext uri="{FF2B5EF4-FFF2-40B4-BE49-F238E27FC236}">
                <a16:creationId xmlns:a16="http://schemas.microsoft.com/office/drawing/2014/main" id="{7D555D8E-9173-9EF0-EC38-F6D48889EA79}"/>
              </a:ext>
            </a:extLst>
          </p:cNvPr>
          <p:cNvSpPr txBox="1"/>
          <p:nvPr/>
        </p:nvSpPr>
        <p:spPr>
          <a:xfrm>
            <a:off x="5719445" y="4039870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0" i="0" u="none" strike="noStrike" cap="none" dirty="0">
                <a:solidFill>
                  <a:schemeClr val="tx1"/>
                </a:solidFill>
                <a:latin typeface="Sassoon Sans Std" panose="020B0503020103030203" pitchFamily="34" charset="0"/>
                <a:sym typeface="Arial"/>
              </a:rPr>
              <a:t>2</a:t>
            </a:r>
            <a:endParaRPr sz="1400" b="0" i="0" u="none" strike="noStrike" cap="none" dirty="0">
              <a:solidFill>
                <a:schemeClr val="tx1"/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485" name="Google Shape;485;p68">
            <a:extLst>
              <a:ext uri="{FF2B5EF4-FFF2-40B4-BE49-F238E27FC236}">
                <a16:creationId xmlns:a16="http://schemas.microsoft.com/office/drawing/2014/main" id="{D69D2407-F539-49B3-CF09-73810E2E3473}"/>
              </a:ext>
            </a:extLst>
          </p:cNvPr>
          <p:cNvSpPr txBox="1"/>
          <p:nvPr/>
        </p:nvSpPr>
        <p:spPr>
          <a:xfrm>
            <a:off x="5732780" y="4656455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0" i="0" u="none" strike="noStrike" cap="none" dirty="0">
                <a:solidFill>
                  <a:schemeClr val="tx1"/>
                </a:solidFill>
                <a:latin typeface="Sassoon Sans Std" panose="020B0503020103030203" pitchFamily="34" charset="0"/>
                <a:sym typeface="Arial"/>
              </a:rPr>
              <a:t>1</a:t>
            </a:r>
            <a:endParaRPr sz="1400" b="0" i="0" u="none" strike="noStrike" cap="none" dirty="0">
              <a:solidFill>
                <a:schemeClr val="tx1"/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4" name="Google Shape;447;p15">
            <a:extLst>
              <a:ext uri="{FF2B5EF4-FFF2-40B4-BE49-F238E27FC236}">
                <a16:creationId xmlns:a16="http://schemas.microsoft.com/office/drawing/2014/main" id="{7A12D0B4-5410-CE22-DA2E-B072EA5E7B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01774"/>
            <a:ext cx="10429875" cy="2399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Un termo contiene 8 veces la cantidad de agua que una taza.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La taza contiene 2 </a:t>
            </a:r>
            <a:r>
              <a:rPr lang="es-E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dL</a:t>
            </a: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 de agua.</a:t>
            </a: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¿Con cuántos decilitros de agua se llena el termo?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" name="Google Shape;511;p69">
            <a:extLst>
              <a:ext uri="{FF2B5EF4-FFF2-40B4-BE49-F238E27FC236}">
                <a16:creationId xmlns:a16="http://schemas.microsoft.com/office/drawing/2014/main" id="{A91EDD8E-CA4F-6255-4F8E-BA1EC545431E}"/>
              </a:ext>
            </a:extLst>
          </p:cNvPr>
          <p:cNvSpPr txBox="1"/>
          <p:nvPr/>
        </p:nvSpPr>
        <p:spPr>
          <a:xfrm>
            <a:off x="6155055" y="3399790"/>
            <a:ext cx="822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· 8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12;p69">
            <a:extLst>
              <a:ext uri="{FF2B5EF4-FFF2-40B4-BE49-F238E27FC236}">
                <a16:creationId xmlns:a16="http://schemas.microsoft.com/office/drawing/2014/main" id="{2893F68F-3EB2-B631-3B20-3F302093470F}"/>
              </a:ext>
            </a:extLst>
          </p:cNvPr>
          <p:cNvSpPr/>
          <p:nvPr/>
        </p:nvSpPr>
        <p:spPr>
          <a:xfrm rot="7981065" flipH="1">
            <a:off x="6425683" y="5249115"/>
            <a:ext cx="343435" cy="395442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513;p69">
            <a:extLst>
              <a:ext uri="{FF2B5EF4-FFF2-40B4-BE49-F238E27FC236}">
                <a16:creationId xmlns:a16="http://schemas.microsoft.com/office/drawing/2014/main" id="{DC8D82A8-AEA1-48FE-6562-B16C9E5B6C30}"/>
              </a:ext>
            </a:extLst>
          </p:cNvPr>
          <p:cNvSpPr txBox="1"/>
          <p:nvPr/>
        </p:nvSpPr>
        <p:spPr>
          <a:xfrm>
            <a:off x="6142990" y="5496560"/>
            <a:ext cx="822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· 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18" name="Google Shape;518;p70"/>
          <p:cNvGrpSpPr/>
          <p:nvPr/>
        </p:nvGrpSpPr>
        <p:grpSpPr>
          <a:xfrm>
            <a:off x="722630" y="3865522"/>
            <a:ext cx="3044825" cy="1005205"/>
            <a:chOff x="893" y="7000"/>
            <a:chExt cx="4795" cy="1583"/>
          </a:xfrm>
        </p:grpSpPr>
        <p:pic>
          <p:nvPicPr>
            <p:cNvPr id="519" name="Google Shape;519;p70" descr="Captura de pantalla 2023-10-25 a las 10.36.4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93" y="7000"/>
              <a:ext cx="4795" cy="158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20" name="Google Shape;520;p70" descr="Captura de pantalla 2023-10-25 a las 10.36.5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427" y="7408"/>
              <a:ext cx="900" cy="702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2155375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>
          <a:extLst>
            <a:ext uri="{FF2B5EF4-FFF2-40B4-BE49-F238E27FC236}">
              <a16:creationId xmlns:a16="http://schemas.microsoft.com/office/drawing/2014/main" id="{2526B82F-57BA-8458-E086-9497BB42B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68">
            <a:extLst>
              <a:ext uri="{FF2B5EF4-FFF2-40B4-BE49-F238E27FC236}">
                <a16:creationId xmlns:a16="http://schemas.microsoft.com/office/drawing/2014/main" id="{FB4D2DB6-1975-8CFA-C16F-E172F49D56D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835" y="365125"/>
            <a:ext cx="10515600" cy="1325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3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representamos el problema?</a:t>
            </a:r>
            <a:endParaRPr sz="3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468" name="Google Shape;468;p68">
            <a:extLst>
              <a:ext uri="{FF2B5EF4-FFF2-40B4-BE49-F238E27FC236}">
                <a16:creationId xmlns:a16="http://schemas.microsoft.com/office/drawing/2014/main" id="{5915136E-D658-4D2B-7C9C-D98F3A8780D0}"/>
              </a:ext>
            </a:extLst>
          </p:cNvPr>
          <p:cNvSpPr/>
          <p:nvPr/>
        </p:nvSpPr>
        <p:spPr>
          <a:xfrm>
            <a:off x="6428740" y="419798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68">
            <a:extLst>
              <a:ext uri="{FF2B5EF4-FFF2-40B4-BE49-F238E27FC236}">
                <a16:creationId xmlns:a16="http://schemas.microsoft.com/office/drawing/2014/main" id="{899BC5E7-96BA-1468-9CED-6B1405D34E6C}"/>
              </a:ext>
            </a:extLst>
          </p:cNvPr>
          <p:cNvSpPr/>
          <p:nvPr/>
        </p:nvSpPr>
        <p:spPr>
          <a:xfrm>
            <a:off x="6428740" y="461073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0" name="Google Shape;470;p68">
            <a:extLst>
              <a:ext uri="{FF2B5EF4-FFF2-40B4-BE49-F238E27FC236}">
                <a16:creationId xmlns:a16="http://schemas.microsoft.com/office/drawing/2014/main" id="{B5EE10AD-EF2D-92A0-241D-514922ADFA56}"/>
              </a:ext>
            </a:extLst>
          </p:cNvPr>
          <p:cNvSpPr/>
          <p:nvPr/>
        </p:nvSpPr>
        <p:spPr>
          <a:xfrm>
            <a:off x="6428740" y="420687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68">
            <a:extLst>
              <a:ext uri="{FF2B5EF4-FFF2-40B4-BE49-F238E27FC236}">
                <a16:creationId xmlns:a16="http://schemas.microsoft.com/office/drawing/2014/main" id="{4BDF2B5C-897A-A2F5-EFEC-406C0E481DAE}"/>
              </a:ext>
            </a:extLst>
          </p:cNvPr>
          <p:cNvSpPr/>
          <p:nvPr/>
        </p:nvSpPr>
        <p:spPr>
          <a:xfrm>
            <a:off x="6428740" y="461962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2" name="Google Shape;472;p68">
            <a:extLst>
              <a:ext uri="{FF2B5EF4-FFF2-40B4-BE49-F238E27FC236}">
                <a16:creationId xmlns:a16="http://schemas.microsoft.com/office/drawing/2014/main" id="{B8E42418-3191-B7CB-AF24-36C92764DDD6}"/>
              </a:ext>
            </a:extLst>
          </p:cNvPr>
          <p:cNvSpPr/>
          <p:nvPr/>
        </p:nvSpPr>
        <p:spPr>
          <a:xfrm>
            <a:off x="6555740" y="433387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3" name="Google Shape;473;p68">
            <a:extLst>
              <a:ext uri="{FF2B5EF4-FFF2-40B4-BE49-F238E27FC236}">
                <a16:creationId xmlns:a16="http://schemas.microsoft.com/office/drawing/2014/main" id="{7439745E-E2FC-4AA6-9CC3-32E299E371A2}"/>
              </a:ext>
            </a:extLst>
          </p:cNvPr>
          <p:cNvSpPr/>
          <p:nvPr/>
        </p:nvSpPr>
        <p:spPr>
          <a:xfrm>
            <a:off x="6555740" y="4746625"/>
            <a:ext cx="250200" cy="3225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68">
            <a:extLst>
              <a:ext uri="{FF2B5EF4-FFF2-40B4-BE49-F238E27FC236}">
                <a16:creationId xmlns:a16="http://schemas.microsoft.com/office/drawing/2014/main" id="{C64DD9E9-31CD-4F4E-81CB-59A15E49D3E3}"/>
              </a:ext>
            </a:extLst>
          </p:cNvPr>
          <p:cNvSpPr/>
          <p:nvPr/>
        </p:nvSpPr>
        <p:spPr>
          <a:xfrm>
            <a:off x="6456045" y="4209415"/>
            <a:ext cx="250200" cy="322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5" name="Google Shape;475;p68">
            <a:extLst>
              <a:ext uri="{FF2B5EF4-FFF2-40B4-BE49-F238E27FC236}">
                <a16:creationId xmlns:a16="http://schemas.microsoft.com/office/drawing/2014/main" id="{9E26ACA5-B541-2E68-3303-4AF1395F5D49}"/>
              </a:ext>
            </a:extLst>
          </p:cNvPr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6" name="Google Shape;476;p68">
            <a:extLst>
              <a:ext uri="{FF2B5EF4-FFF2-40B4-BE49-F238E27FC236}">
                <a16:creationId xmlns:a16="http://schemas.microsoft.com/office/drawing/2014/main" id="{CDB46445-0750-00CD-A305-F673995283EE}"/>
              </a:ext>
            </a:extLst>
          </p:cNvPr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8" name="Google Shape;478;p68" descr="Captura de pantalla 2023-10-25 a las 10.25.05">
            <a:extLst>
              <a:ext uri="{FF2B5EF4-FFF2-40B4-BE49-F238E27FC236}">
                <a16:creationId xmlns:a16="http://schemas.microsoft.com/office/drawing/2014/main" id="{1BB2F24F-CADC-A793-38A1-2E3BA034C51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94455" y="4006850"/>
            <a:ext cx="3813175" cy="1337310"/>
          </a:xfrm>
          <a:prstGeom prst="rect">
            <a:avLst/>
          </a:prstGeom>
          <a:noFill/>
          <a:ln>
            <a:noFill/>
          </a:ln>
        </p:spPr>
      </p:pic>
      <p:sp>
        <p:nvSpPr>
          <p:cNvPr id="479" name="Google Shape;479;p68">
            <a:extLst>
              <a:ext uri="{FF2B5EF4-FFF2-40B4-BE49-F238E27FC236}">
                <a16:creationId xmlns:a16="http://schemas.microsoft.com/office/drawing/2014/main" id="{121C978F-B6AE-0E8D-5F94-4A9FC6169773}"/>
              </a:ext>
            </a:extLst>
          </p:cNvPr>
          <p:cNvSpPr/>
          <p:nvPr/>
        </p:nvSpPr>
        <p:spPr>
          <a:xfrm>
            <a:off x="5903595" y="4147185"/>
            <a:ext cx="536575" cy="42608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68">
            <a:extLst>
              <a:ext uri="{FF2B5EF4-FFF2-40B4-BE49-F238E27FC236}">
                <a16:creationId xmlns:a16="http://schemas.microsoft.com/office/drawing/2014/main" id="{436619FA-36A0-9548-8788-85BE4FD0F0AC}"/>
              </a:ext>
            </a:extLst>
          </p:cNvPr>
          <p:cNvSpPr/>
          <p:nvPr/>
        </p:nvSpPr>
        <p:spPr>
          <a:xfrm>
            <a:off x="5827395" y="4785995"/>
            <a:ext cx="536575" cy="426085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68">
            <a:extLst>
              <a:ext uri="{FF2B5EF4-FFF2-40B4-BE49-F238E27FC236}">
                <a16:creationId xmlns:a16="http://schemas.microsoft.com/office/drawing/2014/main" id="{B1EF1386-27D5-1614-E476-3B931EA78004}"/>
              </a:ext>
            </a:extLst>
          </p:cNvPr>
          <p:cNvSpPr/>
          <p:nvPr/>
        </p:nvSpPr>
        <p:spPr>
          <a:xfrm rot="3239462">
            <a:off x="6453526" y="3731171"/>
            <a:ext cx="343419" cy="395626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68">
            <a:extLst>
              <a:ext uri="{FF2B5EF4-FFF2-40B4-BE49-F238E27FC236}">
                <a16:creationId xmlns:a16="http://schemas.microsoft.com/office/drawing/2014/main" id="{BF1E22C4-F0EC-0A25-10E8-81A3384F153E}"/>
              </a:ext>
            </a:extLst>
          </p:cNvPr>
          <p:cNvSpPr txBox="1"/>
          <p:nvPr/>
        </p:nvSpPr>
        <p:spPr>
          <a:xfrm>
            <a:off x="5719445" y="4039870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0" i="0" u="none" strike="noStrike" cap="none" dirty="0">
                <a:solidFill>
                  <a:schemeClr val="tx1"/>
                </a:solidFill>
                <a:latin typeface="Sassoon Sans Std" panose="020B0503020103030203" pitchFamily="34" charset="0"/>
                <a:sym typeface="Arial"/>
              </a:rPr>
              <a:t>2</a:t>
            </a:r>
            <a:endParaRPr sz="1400" b="0" i="0" u="none" strike="noStrike" cap="none" dirty="0">
              <a:solidFill>
                <a:schemeClr val="tx1"/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485" name="Google Shape;485;p68">
            <a:extLst>
              <a:ext uri="{FF2B5EF4-FFF2-40B4-BE49-F238E27FC236}">
                <a16:creationId xmlns:a16="http://schemas.microsoft.com/office/drawing/2014/main" id="{FF9C7474-BB68-B28E-96BA-2C0215EDF930}"/>
              </a:ext>
            </a:extLst>
          </p:cNvPr>
          <p:cNvSpPr txBox="1"/>
          <p:nvPr/>
        </p:nvSpPr>
        <p:spPr>
          <a:xfrm>
            <a:off x="5732780" y="4656455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b="0" i="0" u="none" strike="noStrike" cap="none" dirty="0">
                <a:solidFill>
                  <a:schemeClr val="tx1"/>
                </a:solidFill>
                <a:latin typeface="Sassoon Sans Std" panose="020B0503020103030203" pitchFamily="34" charset="0"/>
                <a:sym typeface="Arial"/>
              </a:rPr>
              <a:t>1</a:t>
            </a:r>
            <a:endParaRPr sz="1400" b="0" i="0" u="none" strike="noStrike" cap="none" dirty="0">
              <a:solidFill>
                <a:schemeClr val="tx1"/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4" name="Google Shape;447;p15">
            <a:extLst>
              <a:ext uri="{FF2B5EF4-FFF2-40B4-BE49-F238E27FC236}">
                <a16:creationId xmlns:a16="http://schemas.microsoft.com/office/drawing/2014/main" id="{BC453F8E-B154-DDB9-197B-895A92A22D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501774"/>
            <a:ext cx="10429875" cy="2399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Un termo contiene 8 veces la cantidad de agua que una taza. 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La taza contiene 2 </a:t>
            </a:r>
            <a:r>
              <a:rPr lang="es-E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dL</a:t>
            </a: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 de agua.</a:t>
            </a: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¿Con cuántos decilitros de agua se llena el termo?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3" name="Google Shape;511;p69">
            <a:extLst>
              <a:ext uri="{FF2B5EF4-FFF2-40B4-BE49-F238E27FC236}">
                <a16:creationId xmlns:a16="http://schemas.microsoft.com/office/drawing/2014/main" id="{B24EB434-C88F-BF48-5FDB-92ABEEB1D863}"/>
              </a:ext>
            </a:extLst>
          </p:cNvPr>
          <p:cNvSpPr txBox="1"/>
          <p:nvPr/>
        </p:nvSpPr>
        <p:spPr>
          <a:xfrm>
            <a:off x="6155055" y="3399790"/>
            <a:ext cx="822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· 8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512;p69">
            <a:extLst>
              <a:ext uri="{FF2B5EF4-FFF2-40B4-BE49-F238E27FC236}">
                <a16:creationId xmlns:a16="http://schemas.microsoft.com/office/drawing/2014/main" id="{34DD015B-8E8D-9559-8D7C-AC3F6C1FB849}"/>
              </a:ext>
            </a:extLst>
          </p:cNvPr>
          <p:cNvSpPr/>
          <p:nvPr/>
        </p:nvSpPr>
        <p:spPr>
          <a:xfrm rot="7981065" flipH="1">
            <a:off x="6425683" y="5249115"/>
            <a:ext cx="343435" cy="395442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Google Shape;513;p69">
            <a:extLst>
              <a:ext uri="{FF2B5EF4-FFF2-40B4-BE49-F238E27FC236}">
                <a16:creationId xmlns:a16="http://schemas.microsoft.com/office/drawing/2014/main" id="{EC68D32C-C391-4526-D04A-8EF1F082A9E2}"/>
              </a:ext>
            </a:extLst>
          </p:cNvPr>
          <p:cNvSpPr txBox="1"/>
          <p:nvPr/>
        </p:nvSpPr>
        <p:spPr>
          <a:xfrm>
            <a:off x="6142990" y="5496560"/>
            <a:ext cx="822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· 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81" name="Google Shape;581;p72"/>
          <p:cNvGrpSpPr/>
          <p:nvPr/>
        </p:nvGrpSpPr>
        <p:grpSpPr>
          <a:xfrm>
            <a:off x="722630" y="4405272"/>
            <a:ext cx="3044825" cy="1005205"/>
            <a:chOff x="893" y="7000"/>
            <a:chExt cx="4795" cy="1583"/>
          </a:xfrm>
        </p:grpSpPr>
        <p:pic>
          <p:nvPicPr>
            <p:cNvPr id="582" name="Google Shape;582;p72" descr="Captura de pantalla 2023-10-25 a las 10.36.4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893" y="7000"/>
              <a:ext cx="4795" cy="158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83" name="Google Shape;583;p72" descr="Captura de pantalla 2023-10-25 a las 10.36.57"/>
            <p:cNvPicPr preferRelativeResize="0"/>
            <p:nvPr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427" y="7408"/>
              <a:ext cx="900" cy="702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94" name="Google Shape;594;p72"/>
          <p:cNvSpPr txBox="1"/>
          <p:nvPr/>
        </p:nvSpPr>
        <p:spPr>
          <a:xfrm>
            <a:off x="7462021" y="4789460"/>
            <a:ext cx="3618900" cy="630900"/>
          </a:xfrm>
          <a:prstGeom prst="rect">
            <a:avLst/>
          </a:prstGeom>
          <a:noFill/>
          <a:ln w="9525" cap="flat" cmpd="sng">
            <a:noFill/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35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R: Con 16 </a:t>
            </a:r>
            <a:r>
              <a:rPr lang="es-ES" sz="3500" i="0" u="none" strike="noStrike" cap="none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dL</a:t>
            </a:r>
            <a:r>
              <a:rPr lang="es-ES" sz="35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.</a:t>
            </a:r>
            <a:endParaRPr sz="35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09" name="Google Shape;609;p72"/>
          <p:cNvSpPr txBox="1"/>
          <p:nvPr/>
        </p:nvSpPr>
        <p:spPr>
          <a:xfrm>
            <a:off x="6771987" y="4056170"/>
            <a:ext cx="822900" cy="58473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16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72"/>
          <p:cNvSpPr txBox="1"/>
          <p:nvPr/>
        </p:nvSpPr>
        <p:spPr>
          <a:xfrm>
            <a:off x="2332065" y="4553874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i="0" u="none" strike="noStrike" cap="none" dirty="0">
                <a:solidFill>
                  <a:schemeClr val="dk1"/>
                </a:solidFill>
                <a:latin typeface="Sassoon Sans Std" panose="020B0503020103030203" pitchFamily="34" charset="0"/>
                <a:ea typeface="Nunito Medium"/>
                <a:cs typeface="Nunito Medium"/>
                <a:sym typeface="Nunito Medium"/>
              </a:rPr>
              <a:t>16</a:t>
            </a:r>
            <a:endParaRPr sz="1400" i="0" u="none" strike="noStrike" cap="none" dirty="0">
              <a:solidFill>
                <a:srgbClr val="000000"/>
              </a:solidFill>
              <a:latin typeface="Sassoon Sans Std" panose="020B0503020103030203" pitchFamily="34" charset="0"/>
              <a:ea typeface="Nunito Medium"/>
              <a:cs typeface="Nunito Medium"/>
              <a:sym typeface="Nunito Medium"/>
            </a:endParaRPr>
          </a:p>
        </p:txBody>
      </p:sp>
    </p:spTree>
    <p:extLst>
      <p:ext uri="{BB962C8B-B14F-4D97-AF65-F5344CB8AC3E}">
        <p14:creationId xmlns:p14="http://schemas.microsoft.com/office/powerpoint/2010/main" val="300951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16"/>
          <p:cNvSpPr txBox="1">
            <a:spLocks noGrp="1"/>
          </p:cNvSpPr>
          <p:nvPr>
            <p:ph type="body" idx="1"/>
          </p:nvPr>
        </p:nvSpPr>
        <p:spPr>
          <a:xfrm>
            <a:off x="937250" y="1701175"/>
            <a:ext cx="7812600" cy="28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Marta tiene 15 cm de cinta roja </a:t>
            </a:r>
            <a:b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</a:b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y 3 cm de cinta azul. 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¿Cuántas veces la longitud de la cinta azul iguala la longitud de la cinta roja?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16" name="Google Shape;616;p16"/>
          <p:cNvSpPr/>
          <p:nvPr/>
        </p:nvSpPr>
        <p:spPr>
          <a:xfrm rot="2820018">
            <a:off x="9393518" y="1036213"/>
            <a:ext cx="2212188" cy="913790"/>
          </a:xfrm>
          <a:prstGeom prst="wave">
            <a:avLst>
              <a:gd name="adj1" fmla="val 20000"/>
              <a:gd name="adj2" fmla="val -4320"/>
            </a:avLst>
          </a:prstGeom>
          <a:solidFill>
            <a:srgbClr val="32A4D7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17" name="Google Shape;617;p16"/>
          <p:cNvGrpSpPr/>
          <p:nvPr/>
        </p:nvGrpSpPr>
        <p:grpSpPr>
          <a:xfrm rot="-240000">
            <a:off x="7699502" y="-138934"/>
            <a:ext cx="4455583" cy="5496553"/>
            <a:chOff x="13297" y="399"/>
            <a:chExt cx="7017" cy="8656"/>
          </a:xfrm>
        </p:grpSpPr>
        <p:sp>
          <p:nvSpPr>
            <p:cNvPr id="618" name="Google Shape;618;p16"/>
            <p:cNvSpPr/>
            <p:nvPr/>
          </p:nvSpPr>
          <p:spPr>
            <a:xfrm rot="-7620000">
              <a:off x="13205" y="1481"/>
              <a:ext cx="3453" cy="1491"/>
            </a:xfrm>
            <a:prstGeom prst="wave">
              <a:avLst>
                <a:gd name="adj1" fmla="val 20000"/>
                <a:gd name="adj2" fmla="val 4504"/>
              </a:avLst>
            </a:prstGeom>
            <a:solidFill>
              <a:srgbClr val="F26A7C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9" name="Google Shape;619;p16"/>
            <p:cNvSpPr/>
            <p:nvPr/>
          </p:nvSpPr>
          <p:spPr>
            <a:xfrm rot="-7620000">
              <a:off x="15058" y="3977"/>
              <a:ext cx="3453" cy="1491"/>
            </a:xfrm>
            <a:prstGeom prst="wave">
              <a:avLst>
                <a:gd name="adj1" fmla="val 20000"/>
                <a:gd name="adj2" fmla="val 4504"/>
              </a:avLst>
            </a:prstGeom>
            <a:solidFill>
              <a:srgbClr val="F26A7C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20" name="Google Shape;620;p16"/>
            <p:cNvSpPr/>
            <p:nvPr/>
          </p:nvSpPr>
          <p:spPr>
            <a:xfrm rot="-7620000">
              <a:off x="16953" y="6482"/>
              <a:ext cx="3453" cy="1491"/>
            </a:xfrm>
            <a:prstGeom prst="wave">
              <a:avLst>
                <a:gd name="adj1" fmla="val 20000"/>
                <a:gd name="adj2" fmla="val 4504"/>
              </a:avLst>
            </a:prstGeom>
            <a:solidFill>
              <a:srgbClr val="F26A7C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621" name="Google Shape;621;p16"/>
            <p:cNvCxnSpPr/>
            <p:nvPr/>
          </p:nvCxnSpPr>
          <p:spPr>
            <a:xfrm flipH="1">
              <a:off x="15610" y="3110"/>
              <a:ext cx="453" cy="722"/>
            </a:xfrm>
            <a:prstGeom prst="straightConnector1">
              <a:avLst/>
            </a:prstGeom>
            <a:noFill/>
            <a:ln w="5715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22" name="Google Shape;622;p16"/>
            <p:cNvCxnSpPr/>
            <p:nvPr/>
          </p:nvCxnSpPr>
          <p:spPr>
            <a:xfrm flipH="1">
              <a:off x="17495" y="5604"/>
              <a:ext cx="453" cy="722"/>
            </a:xfrm>
            <a:prstGeom prst="straightConnector1">
              <a:avLst/>
            </a:prstGeom>
            <a:noFill/>
            <a:ln w="5715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623" name="Google Shape;623;p16"/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4" name="Google Shape;624;p16"/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73"/>
          <p:cNvSpPr txBox="1">
            <a:spLocks noGrp="1"/>
          </p:cNvSpPr>
          <p:nvPr>
            <p:ph type="body" idx="1"/>
          </p:nvPr>
        </p:nvSpPr>
        <p:spPr>
          <a:xfrm>
            <a:off x="942350" y="344675"/>
            <a:ext cx="10935000" cy="16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Marta tiene 15 cm de cinta roja y 3 cm de cinta azul. 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¿Cuántas veces la longitud de la cinta azul iguala </a:t>
            </a: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la longitud de la cinta roja?</a:t>
            </a:r>
            <a:endParaRPr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636" name="Google Shape;636;p73"/>
          <p:cNvGrpSpPr/>
          <p:nvPr/>
        </p:nvGrpSpPr>
        <p:grpSpPr>
          <a:xfrm>
            <a:off x="316777" y="2317944"/>
            <a:ext cx="8765540" cy="1597025"/>
            <a:chOff x="0" y="5256"/>
            <a:chExt cx="13804" cy="2515"/>
          </a:xfrm>
        </p:grpSpPr>
        <p:pic>
          <p:nvPicPr>
            <p:cNvPr id="637" name="Google Shape;637;p73" descr="Captura de pantalla 2023-10-16 a las 15.09.51"/>
            <p:cNvPicPr preferRelativeResize="0"/>
            <p:nvPr/>
          </p:nvPicPr>
          <p:blipFill rotWithShape="1">
            <a:blip r:embed="rId3">
              <a:alphaModFix/>
            </a:blip>
            <a:srcRect b="36967"/>
            <a:stretch/>
          </p:blipFill>
          <p:spPr>
            <a:xfrm>
              <a:off x="0" y="5256"/>
              <a:ext cx="13804" cy="2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38" name="Google Shape;638;p73"/>
            <p:cNvSpPr/>
            <p:nvPr/>
          </p:nvSpPr>
          <p:spPr>
            <a:xfrm>
              <a:off x="3296" y="6855"/>
              <a:ext cx="9577" cy="916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39" name="Google Shape;639;p73"/>
          <p:cNvGrpSpPr/>
          <p:nvPr/>
        </p:nvGrpSpPr>
        <p:grpSpPr>
          <a:xfrm>
            <a:off x="316777" y="2317944"/>
            <a:ext cx="8765540" cy="2519045"/>
            <a:chOff x="0" y="5256"/>
            <a:chExt cx="13804" cy="3967"/>
          </a:xfrm>
        </p:grpSpPr>
        <p:grpSp>
          <p:nvGrpSpPr>
            <p:cNvPr id="640" name="Google Shape;640;p73"/>
            <p:cNvGrpSpPr/>
            <p:nvPr/>
          </p:nvGrpSpPr>
          <p:grpSpPr>
            <a:xfrm>
              <a:off x="0" y="5256"/>
              <a:ext cx="13804" cy="3967"/>
              <a:chOff x="0" y="5256"/>
              <a:chExt cx="13804" cy="3967"/>
            </a:xfrm>
          </p:grpSpPr>
          <p:pic>
            <p:nvPicPr>
              <p:cNvPr id="641" name="Google Shape;641;p73" descr="Captura de pantalla 2023-10-16 a las 15.09.51"/>
              <p:cNvPicPr preferRelativeResize="0"/>
              <p:nvPr/>
            </p:nvPicPr>
            <p:blipFill rotWithShape="1">
              <a:blip r:embed="rId3">
                <a:alphaModFix/>
              </a:blip>
              <a:srcRect b="574"/>
              <a:stretch/>
            </p:blipFill>
            <p:spPr>
              <a:xfrm>
                <a:off x="0" y="5256"/>
                <a:ext cx="13804" cy="3967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642" name="Google Shape;642;p73"/>
              <p:cNvSpPr/>
              <p:nvPr/>
            </p:nvSpPr>
            <p:spPr>
              <a:xfrm>
                <a:off x="3296" y="6855"/>
                <a:ext cx="9011" cy="916"/>
              </a:xfrm>
              <a:prstGeom prst="rect">
                <a:avLst/>
              </a:prstGeom>
              <a:solidFill>
                <a:schemeClr val="lt1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43" name="Google Shape;643;p73"/>
            <p:cNvSpPr txBox="1"/>
            <p:nvPr/>
          </p:nvSpPr>
          <p:spPr>
            <a:xfrm>
              <a:off x="11211" y="8146"/>
              <a:ext cx="1296" cy="82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s-ES" sz="2800" b="1" i="0" u="none" strike="noStrike" cap="none">
                  <a:solidFill>
                    <a:srgbClr val="11A6E0"/>
                  </a:solidFill>
                  <a:latin typeface="Avenir"/>
                  <a:ea typeface="Avenir"/>
                  <a:cs typeface="Avenir"/>
                  <a:sym typeface="Avenir"/>
                </a:rPr>
                <a:t>?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45" name="Google Shape;645;p73"/>
          <p:cNvGrpSpPr/>
          <p:nvPr/>
        </p:nvGrpSpPr>
        <p:grpSpPr>
          <a:xfrm>
            <a:off x="310427" y="2317944"/>
            <a:ext cx="8765540" cy="2519045"/>
            <a:chOff x="0" y="5256"/>
            <a:chExt cx="13804" cy="3967"/>
          </a:xfrm>
        </p:grpSpPr>
        <p:pic>
          <p:nvPicPr>
            <p:cNvPr id="646" name="Google Shape;646;p73" descr="Captura de pantalla 2023-10-16 a las 15.09.51"/>
            <p:cNvPicPr preferRelativeResize="0"/>
            <p:nvPr/>
          </p:nvPicPr>
          <p:blipFill rotWithShape="1">
            <a:blip r:embed="rId3">
              <a:alphaModFix/>
            </a:blip>
            <a:srcRect b="574"/>
            <a:stretch/>
          </p:blipFill>
          <p:spPr>
            <a:xfrm>
              <a:off x="0" y="5256"/>
              <a:ext cx="13804" cy="396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47" name="Google Shape;647;p73"/>
            <p:cNvSpPr txBox="1"/>
            <p:nvPr/>
          </p:nvSpPr>
          <p:spPr>
            <a:xfrm>
              <a:off x="11211" y="8146"/>
              <a:ext cx="1296" cy="82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s-ES" sz="2800" b="1" i="0" u="none" strike="noStrike" cap="none">
                  <a:solidFill>
                    <a:srgbClr val="11A6E0"/>
                  </a:solidFill>
                  <a:latin typeface="Avenir"/>
                  <a:ea typeface="Avenir"/>
                  <a:cs typeface="Avenir"/>
                  <a:sym typeface="Avenir"/>
                </a:rPr>
                <a:t>?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48" name="Google Shape;648;p73"/>
          <p:cNvSpPr txBox="1">
            <a:spLocks noGrp="1"/>
          </p:cNvSpPr>
          <p:nvPr>
            <p:ph type="title"/>
          </p:nvPr>
        </p:nvSpPr>
        <p:spPr>
          <a:xfrm>
            <a:off x="1057385" y="1740222"/>
            <a:ext cx="6387600" cy="77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unito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Con la ayuda del diagrama, completemos la tabla: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56" name="Google Shape;656;p73"/>
          <p:cNvSpPr txBox="1"/>
          <p:nvPr/>
        </p:nvSpPr>
        <p:spPr>
          <a:xfrm>
            <a:off x="7386232" y="4157232"/>
            <a:ext cx="695400" cy="52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</a:t>
            </a:r>
            <a:endParaRPr sz="1400" i="0" u="none" strike="noStrike" cap="none" dirty="0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57" name="Google Shape;657;p73"/>
          <p:cNvSpPr txBox="1"/>
          <p:nvPr/>
        </p:nvSpPr>
        <p:spPr>
          <a:xfrm>
            <a:off x="6314997" y="5471374"/>
            <a:ext cx="2857500" cy="523180"/>
          </a:xfrm>
          <a:prstGeom prst="rect">
            <a:avLst/>
          </a:prstGeom>
          <a:noFill/>
          <a:ln w="9525" cap="flat" cmpd="sng">
            <a:noFill/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2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R: 5 veces.</a:t>
            </a:r>
            <a:endParaRPr sz="2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58" name="Google Shape;658;p73"/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73"/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29" name="Google Shape;629;p73"/>
          <p:cNvGrpSpPr/>
          <p:nvPr/>
        </p:nvGrpSpPr>
        <p:grpSpPr>
          <a:xfrm>
            <a:off x="2141821" y="4690264"/>
            <a:ext cx="3797890" cy="1304290"/>
            <a:chOff x="12307" y="8927"/>
            <a:chExt cx="6435" cy="2280"/>
          </a:xfrm>
        </p:grpSpPr>
        <p:pic>
          <p:nvPicPr>
            <p:cNvPr id="630" name="Google Shape;630;p73" descr="Captura de pantalla 2023-10-25 a las 10.42.3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2307" y="8927"/>
              <a:ext cx="6435" cy="22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31" name="Google Shape;631;p73"/>
            <p:cNvSpPr/>
            <p:nvPr/>
          </p:nvSpPr>
          <p:spPr>
            <a:xfrm>
              <a:off x="15790" y="9122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2" name="Google Shape;632;p73"/>
            <p:cNvSpPr/>
            <p:nvPr/>
          </p:nvSpPr>
          <p:spPr>
            <a:xfrm>
              <a:off x="17565" y="9098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3" name="Google Shape;633;p73"/>
            <p:cNvSpPr/>
            <p:nvPr/>
          </p:nvSpPr>
          <p:spPr>
            <a:xfrm>
              <a:off x="15670" y="10163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34" name="Google Shape;634;p73"/>
            <p:cNvSpPr/>
            <p:nvPr/>
          </p:nvSpPr>
          <p:spPr>
            <a:xfrm>
              <a:off x="17565" y="10163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44" name="Google Shape;644;p73"/>
          <p:cNvSpPr txBox="1"/>
          <p:nvPr/>
        </p:nvSpPr>
        <p:spPr>
          <a:xfrm>
            <a:off x="5824813" y="5141114"/>
            <a:ext cx="607200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73"/>
          <p:cNvSpPr txBox="1"/>
          <p:nvPr/>
        </p:nvSpPr>
        <p:spPr>
          <a:xfrm>
            <a:off x="3950301" y="4819169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73"/>
          <p:cNvSpPr txBox="1"/>
          <p:nvPr/>
        </p:nvSpPr>
        <p:spPr>
          <a:xfrm>
            <a:off x="4904071" y="4819169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73"/>
          <p:cNvSpPr txBox="1"/>
          <p:nvPr/>
        </p:nvSpPr>
        <p:spPr>
          <a:xfrm>
            <a:off x="4676119" y="5185564"/>
            <a:ext cx="523800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73"/>
          <p:cNvSpPr/>
          <p:nvPr/>
        </p:nvSpPr>
        <p:spPr>
          <a:xfrm rot="7800000">
            <a:off x="4418931" y="5187469"/>
            <a:ext cx="343535" cy="395605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73"/>
          <p:cNvSpPr/>
          <p:nvPr/>
        </p:nvSpPr>
        <p:spPr>
          <a:xfrm rot="7800000">
            <a:off x="5506051" y="5194454"/>
            <a:ext cx="343535" cy="395605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Google Shape;654;p73"/>
          <p:cNvSpPr txBox="1"/>
          <p:nvPr/>
        </p:nvSpPr>
        <p:spPr>
          <a:xfrm>
            <a:off x="3953476" y="5391939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73"/>
          <p:cNvSpPr txBox="1"/>
          <p:nvPr/>
        </p:nvSpPr>
        <p:spPr>
          <a:xfrm>
            <a:off x="4970746" y="5391939"/>
            <a:ext cx="82296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6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18"/>
          <p:cNvSpPr txBox="1">
            <a:spLocks noGrp="1"/>
          </p:cNvSpPr>
          <p:nvPr>
            <p:ph type="body" idx="1"/>
          </p:nvPr>
        </p:nvSpPr>
        <p:spPr>
          <a:xfrm>
            <a:off x="969000" y="1351925"/>
            <a:ext cx="8489100" cy="30692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¿Cuántas veces la longitud de la cinta        iguala 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la longitud de la cinta       ?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65" name="Google Shape;665;p18"/>
          <p:cNvSpPr/>
          <p:nvPr/>
        </p:nvSpPr>
        <p:spPr>
          <a:xfrm rot="2820018">
            <a:off x="10092018" y="782213"/>
            <a:ext cx="2212188" cy="913790"/>
          </a:xfrm>
          <a:prstGeom prst="wave">
            <a:avLst>
              <a:gd name="adj1" fmla="val 20000"/>
              <a:gd name="adj2" fmla="val -4320"/>
            </a:avLst>
          </a:prstGeom>
          <a:solidFill>
            <a:schemeClr val="accent6">
              <a:lumMod val="60000"/>
              <a:lumOff val="40000"/>
            </a:schemeClr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6" name="Google Shape;666;p18"/>
          <p:cNvGrpSpPr/>
          <p:nvPr/>
        </p:nvGrpSpPr>
        <p:grpSpPr>
          <a:xfrm rot="-240000">
            <a:off x="7762252" y="51566"/>
            <a:ext cx="4455583" cy="5496553"/>
            <a:chOff x="13297" y="399"/>
            <a:chExt cx="7017" cy="865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667" name="Google Shape;667;p18"/>
            <p:cNvSpPr/>
            <p:nvPr/>
          </p:nvSpPr>
          <p:spPr>
            <a:xfrm rot="-7620000">
              <a:off x="13205" y="1481"/>
              <a:ext cx="3453" cy="1491"/>
            </a:xfrm>
            <a:prstGeom prst="wave">
              <a:avLst>
                <a:gd name="adj1" fmla="val 20000"/>
                <a:gd name="adj2" fmla="val 4504"/>
              </a:avLst>
            </a:prstGeom>
            <a:grpFill/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18"/>
            <p:cNvSpPr/>
            <p:nvPr/>
          </p:nvSpPr>
          <p:spPr>
            <a:xfrm rot="-7620000">
              <a:off x="15058" y="3977"/>
              <a:ext cx="3453" cy="1491"/>
            </a:xfrm>
            <a:prstGeom prst="wave">
              <a:avLst>
                <a:gd name="adj1" fmla="val 20000"/>
                <a:gd name="adj2" fmla="val 4504"/>
              </a:avLst>
            </a:prstGeom>
            <a:grpFill/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18"/>
            <p:cNvSpPr/>
            <p:nvPr/>
          </p:nvSpPr>
          <p:spPr>
            <a:xfrm rot="-7620000">
              <a:off x="16953" y="6482"/>
              <a:ext cx="3453" cy="1491"/>
            </a:xfrm>
            <a:prstGeom prst="wave">
              <a:avLst>
                <a:gd name="adj1" fmla="val 20000"/>
                <a:gd name="adj2" fmla="val 4504"/>
              </a:avLst>
            </a:prstGeom>
            <a:grpFill/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670" name="Google Shape;670;p18"/>
            <p:cNvCxnSpPr/>
            <p:nvPr/>
          </p:nvCxnSpPr>
          <p:spPr>
            <a:xfrm flipH="1">
              <a:off x="15610" y="3110"/>
              <a:ext cx="453" cy="722"/>
            </a:xfrm>
            <a:prstGeom prst="straightConnector1">
              <a:avLst/>
            </a:prstGeom>
            <a:grpFill/>
            <a:ln w="5715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671" name="Google Shape;671;p18"/>
            <p:cNvCxnSpPr/>
            <p:nvPr/>
          </p:nvCxnSpPr>
          <p:spPr>
            <a:xfrm flipH="1">
              <a:off x="17495" y="5604"/>
              <a:ext cx="453" cy="722"/>
            </a:xfrm>
            <a:prstGeom prst="straightConnector1">
              <a:avLst/>
            </a:prstGeom>
            <a:grpFill/>
            <a:ln w="5715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672" name="Google Shape;672;p18"/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3" name="Google Shape;673;p18"/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74" name="Google Shape;674;p18" descr="Captura de pantalla 2023-10-25 a las 10.49.12"/>
          <p:cNvPicPr preferRelativeResize="0"/>
          <p:nvPr/>
        </p:nvPicPr>
        <p:blipFill rotWithShape="1">
          <a:blip r:embed="rId3">
            <a:alphaModFix/>
          </a:blip>
          <a:srcRect l="8440" t="9569" r="12199" b="6379"/>
          <a:stretch/>
        </p:blipFill>
        <p:spPr>
          <a:xfrm>
            <a:off x="7199718" y="2407371"/>
            <a:ext cx="466750" cy="4396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75" name="Google Shape;675;p18" descr="Captura de pantalla 2023-10-25 a las 10.49.17"/>
          <p:cNvPicPr preferRelativeResize="0"/>
          <p:nvPr/>
        </p:nvPicPr>
        <p:blipFill rotWithShape="1">
          <a:blip r:embed="rId4">
            <a:alphaModFix/>
          </a:blip>
          <a:srcRect l="11522" t="5300" r="8695" b="7469"/>
          <a:stretch/>
        </p:blipFill>
        <p:spPr>
          <a:xfrm>
            <a:off x="4701145" y="3021656"/>
            <a:ext cx="466741" cy="460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76" name="Google Shape;676;p18" descr="Captura de pantalla 2023-10-25 a las 10.49.17"/>
          <p:cNvPicPr preferRelativeResize="0"/>
          <p:nvPr/>
        </p:nvPicPr>
        <p:blipFill rotWithShape="1">
          <a:blip r:embed="rId4">
            <a:alphaModFix/>
          </a:blip>
          <a:srcRect l="11520" t="5303" r="8696" b="7466"/>
          <a:stretch/>
        </p:blipFill>
        <p:spPr>
          <a:xfrm>
            <a:off x="7430770" y="987425"/>
            <a:ext cx="699135" cy="689610"/>
          </a:xfrm>
          <a:prstGeom prst="rect">
            <a:avLst/>
          </a:prstGeom>
          <a:noFill/>
          <a:ln>
            <a:noFill/>
          </a:ln>
        </p:spPr>
      </p:pic>
      <p:pic>
        <p:nvPicPr>
          <p:cNvPr id="677" name="Google Shape;677;p18" descr="Captura de pantalla 2023-10-25 a las 10.49.12"/>
          <p:cNvPicPr preferRelativeResize="0"/>
          <p:nvPr/>
        </p:nvPicPr>
        <p:blipFill rotWithShape="1">
          <a:blip r:embed="rId3">
            <a:alphaModFix/>
          </a:blip>
          <a:srcRect l="8435" t="9565" r="12205" b="6379"/>
          <a:stretch/>
        </p:blipFill>
        <p:spPr>
          <a:xfrm>
            <a:off x="9707245" y="719450"/>
            <a:ext cx="710565" cy="669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2" name="Google Shape;682;p19" descr="Captura de pantalla 2023-10-25 a las 10.56.15"/>
          <p:cNvPicPr preferRelativeResize="0"/>
          <p:nvPr/>
        </p:nvPicPr>
        <p:blipFill rotWithShape="1">
          <a:blip r:embed="rId3">
            <a:alphaModFix/>
          </a:blip>
          <a:srcRect b="4449"/>
          <a:stretch/>
        </p:blipFill>
        <p:spPr>
          <a:xfrm>
            <a:off x="119047" y="2346118"/>
            <a:ext cx="9015095" cy="2876550"/>
          </a:xfrm>
          <a:prstGeom prst="rect">
            <a:avLst/>
          </a:prstGeom>
          <a:noFill/>
          <a:ln>
            <a:noFill/>
          </a:ln>
        </p:spPr>
      </p:pic>
      <p:sp>
        <p:nvSpPr>
          <p:cNvPr id="683" name="Google Shape;683;p19"/>
          <p:cNvSpPr txBox="1">
            <a:spLocks noGrp="1"/>
          </p:cNvSpPr>
          <p:nvPr>
            <p:ph type="title"/>
          </p:nvPr>
        </p:nvSpPr>
        <p:spPr>
          <a:xfrm>
            <a:off x="1541478" y="126412"/>
            <a:ext cx="95418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¿Cuántas veces la longitud de la cinta      iguala la longitud de la cinta     ?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84" name="Google Shape;684;p19"/>
          <p:cNvSpPr txBox="1"/>
          <p:nvPr/>
        </p:nvSpPr>
        <p:spPr>
          <a:xfrm>
            <a:off x="6970436" y="4429394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4</a:t>
            </a:r>
            <a:endParaRPr sz="40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85" name="Google Shape;685;p19"/>
          <p:cNvSpPr/>
          <p:nvPr/>
        </p:nvSpPr>
        <p:spPr>
          <a:xfrm>
            <a:off x="1473502" y="1582429"/>
            <a:ext cx="6465600" cy="871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s-ES" sz="20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Con la ayuda del diagrama, completemos la tabla:</a:t>
            </a:r>
            <a:endParaRPr sz="20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86" name="Google Shape;686;p19"/>
          <p:cNvSpPr txBox="1"/>
          <p:nvPr/>
        </p:nvSpPr>
        <p:spPr>
          <a:xfrm>
            <a:off x="5953136" y="5275571"/>
            <a:ext cx="2857500" cy="523180"/>
          </a:xfrm>
          <a:prstGeom prst="rect">
            <a:avLst/>
          </a:prstGeom>
          <a:noFill/>
          <a:ln w="9525" cap="flat" cmpd="sng">
            <a:noFill/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2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R: 4 veces.</a:t>
            </a:r>
            <a:endParaRPr sz="2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687" name="Google Shape;687;p19"/>
          <p:cNvSpPr/>
          <p:nvPr/>
        </p:nvSpPr>
        <p:spPr>
          <a:xfrm>
            <a:off x="196850" y="18986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8" name="Google Shape;688;p19"/>
          <p:cNvSpPr txBox="1"/>
          <p:nvPr/>
        </p:nvSpPr>
        <p:spPr>
          <a:xfrm>
            <a:off x="292735" y="23622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9" name="Google Shape;689;p19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0" name="Google Shape;690;p19"/>
          <p:cNvSpPr/>
          <p:nvPr/>
        </p:nvSpPr>
        <p:spPr>
          <a:xfrm>
            <a:off x="837565" y="187960"/>
            <a:ext cx="607060" cy="5778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91" name="Google Shape;691;p19" descr="Captura de pantalla 2023-10-25 a las 10.49.12"/>
          <p:cNvPicPr preferRelativeResize="0"/>
          <p:nvPr/>
        </p:nvPicPr>
        <p:blipFill rotWithShape="1">
          <a:blip r:embed="rId4">
            <a:alphaModFix/>
          </a:blip>
          <a:srcRect l="8440" t="9569" r="12199" b="6379"/>
          <a:stretch/>
        </p:blipFill>
        <p:spPr>
          <a:xfrm>
            <a:off x="7695630" y="332718"/>
            <a:ext cx="421650" cy="433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692" name="Google Shape;692;p19" descr="Captura de pantalla 2023-10-25 a las 10.49.17"/>
          <p:cNvPicPr preferRelativeResize="0"/>
          <p:nvPr/>
        </p:nvPicPr>
        <p:blipFill rotWithShape="1">
          <a:blip r:embed="rId5">
            <a:alphaModFix/>
          </a:blip>
          <a:srcRect l="11522" t="5300" r="8695" b="7469"/>
          <a:stretch/>
        </p:blipFill>
        <p:spPr>
          <a:xfrm>
            <a:off x="4803313" y="786755"/>
            <a:ext cx="415925" cy="410502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93" name="Google Shape;693;p19"/>
          <p:cNvGrpSpPr/>
          <p:nvPr/>
        </p:nvGrpSpPr>
        <p:grpSpPr>
          <a:xfrm>
            <a:off x="7695630" y="2907501"/>
            <a:ext cx="3797890" cy="1304290"/>
            <a:chOff x="12307" y="8927"/>
            <a:chExt cx="6435" cy="2280"/>
          </a:xfrm>
        </p:grpSpPr>
        <p:pic>
          <p:nvPicPr>
            <p:cNvPr id="694" name="Google Shape;694;p19" descr="Captura de pantalla 2023-10-25 a las 10.42.33"/>
            <p:cNvPicPr preferRelativeResize="0"/>
            <p:nvPr/>
          </p:nvPicPr>
          <p:blipFill rotWithShape="1">
            <a:blip r:embed="rId6">
              <a:alphaModFix/>
            </a:blip>
            <a:srcRect/>
            <a:stretch/>
          </p:blipFill>
          <p:spPr>
            <a:xfrm>
              <a:off x="12307" y="8927"/>
              <a:ext cx="6435" cy="22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695" name="Google Shape;695;p19"/>
            <p:cNvSpPr/>
            <p:nvPr/>
          </p:nvSpPr>
          <p:spPr>
            <a:xfrm>
              <a:off x="15790" y="9122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19"/>
            <p:cNvSpPr/>
            <p:nvPr/>
          </p:nvSpPr>
          <p:spPr>
            <a:xfrm>
              <a:off x="17565" y="9098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19"/>
            <p:cNvSpPr/>
            <p:nvPr/>
          </p:nvSpPr>
          <p:spPr>
            <a:xfrm>
              <a:off x="15670" y="10163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19"/>
            <p:cNvSpPr/>
            <p:nvPr/>
          </p:nvSpPr>
          <p:spPr>
            <a:xfrm>
              <a:off x="17565" y="10163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99" name="Google Shape;699;p19"/>
          <p:cNvSpPr txBox="1"/>
          <p:nvPr/>
        </p:nvSpPr>
        <p:spPr>
          <a:xfrm>
            <a:off x="11277659" y="3353916"/>
            <a:ext cx="523800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0" name="Google Shape;700;p19"/>
          <p:cNvSpPr txBox="1"/>
          <p:nvPr/>
        </p:nvSpPr>
        <p:spPr>
          <a:xfrm>
            <a:off x="9464740" y="2980526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1" name="Google Shape;701;p19"/>
          <p:cNvSpPr txBox="1"/>
          <p:nvPr/>
        </p:nvSpPr>
        <p:spPr>
          <a:xfrm>
            <a:off x="10418510" y="2980526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2" name="Google Shape;702;p19"/>
          <p:cNvSpPr txBox="1"/>
          <p:nvPr/>
        </p:nvSpPr>
        <p:spPr>
          <a:xfrm>
            <a:off x="10190532" y="3346916"/>
            <a:ext cx="561300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3" name="Google Shape;703;p19"/>
          <p:cNvSpPr/>
          <p:nvPr/>
        </p:nvSpPr>
        <p:spPr>
          <a:xfrm rot="7800000">
            <a:off x="9933370" y="3348826"/>
            <a:ext cx="343535" cy="395605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4" name="Google Shape;704;p19"/>
          <p:cNvSpPr/>
          <p:nvPr/>
        </p:nvSpPr>
        <p:spPr>
          <a:xfrm rot="7800000">
            <a:off x="11020490" y="3355811"/>
            <a:ext cx="343535" cy="395605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5" name="Google Shape;705;p19"/>
          <p:cNvSpPr txBox="1"/>
          <p:nvPr/>
        </p:nvSpPr>
        <p:spPr>
          <a:xfrm>
            <a:off x="9467915" y="3553296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6" name="Google Shape;706;p19"/>
          <p:cNvSpPr txBox="1"/>
          <p:nvPr/>
        </p:nvSpPr>
        <p:spPr>
          <a:xfrm>
            <a:off x="10485185" y="3553296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7" name="Google Shape;707;p19"/>
          <p:cNvSpPr txBox="1"/>
          <p:nvPr/>
        </p:nvSpPr>
        <p:spPr>
          <a:xfrm>
            <a:off x="10692661" y="3591213"/>
            <a:ext cx="415800" cy="52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2" name="Google Shape;712;p20" descr="Captura de pantalla 2023-10-25 a las 10.59.09"/>
          <p:cNvPicPr preferRelativeResize="0"/>
          <p:nvPr/>
        </p:nvPicPr>
        <p:blipFill rotWithShape="1">
          <a:blip r:embed="rId3">
            <a:alphaModFix/>
          </a:blip>
          <a:srcRect l="2055" t="9299" r="1106" b="3346"/>
          <a:stretch/>
        </p:blipFill>
        <p:spPr>
          <a:xfrm>
            <a:off x="555711" y="1818197"/>
            <a:ext cx="8223250" cy="31496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13" name="Google Shape;713;p20"/>
          <p:cNvGrpSpPr/>
          <p:nvPr/>
        </p:nvGrpSpPr>
        <p:grpSpPr>
          <a:xfrm>
            <a:off x="7285388" y="2365143"/>
            <a:ext cx="3797890" cy="1304290"/>
            <a:chOff x="12307" y="8927"/>
            <a:chExt cx="6435" cy="2280"/>
          </a:xfrm>
        </p:grpSpPr>
        <p:pic>
          <p:nvPicPr>
            <p:cNvPr id="714" name="Google Shape;714;p20" descr="Captura de pantalla 2023-10-25 a las 10.42.33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12307" y="8927"/>
              <a:ext cx="6435" cy="22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15" name="Google Shape;715;p20"/>
            <p:cNvSpPr/>
            <p:nvPr/>
          </p:nvSpPr>
          <p:spPr>
            <a:xfrm>
              <a:off x="15790" y="9122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6" name="Google Shape;716;p20"/>
            <p:cNvSpPr/>
            <p:nvPr/>
          </p:nvSpPr>
          <p:spPr>
            <a:xfrm>
              <a:off x="17565" y="9098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20"/>
            <p:cNvSpPr/>
            <p:nvPr/>
          </p:nvSpPr>
          <p:spPr>
            <a:xfrm>
              <a:off x="15670" y="10163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20"/>
            <p:cNvSpPr/>
            <p:nvPr/>
          </p:nvSpPr>
          <p:spPr>
            <a:xfrm>
              <a:off x="17565" y="10163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19" name="Google Shape;719;p20"/>
          <p:cNvSpPr txBox="1"/>
          <p:nvPr/>
        </p:nvSpPr>
        <p:spPr>
          <a:xfrm>
            <a:off x="6312378" y="4150730"/>
            <a:ext cx="822900" cy="70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40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2</a:t>
            </a:r>
            <a:endParaRPr sz="4000" i="0" u="none" strike="noStrike" cap="none" dirty="0">
              <a:solidFill>
                <a:schemeClr val="dk1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20" name="Google Shape;720;p20"/>
          <p:cNvSpPr txBox="1"/>
          <p:nvPr/>
        </p:nvSpPr>
        <p:spPr>
          <a:xfrm>
            <a:off x="10867417" y="2811558"/>
            <a:ext cx="523800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1" name="Google Shape;721;p20"/>
          <p:cNvSpPr txBox="1"/>
          <p:nvPr/>
        </p:nvSpPr>
        <p:spPr>
          <a:xfrm>
            <a:off x="9054498" y="2438168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2" name="Google Shape;722;p20"/>
          <p:cNvSpPr txBox="1"/>
          <p:nvPr/>
        </p:nvSpPr>
        <p:spPr>
          <a:xfrm>
            <a:off x="10008268" y="2438168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3" name="Google Shape;723;p20"/>
          <p:cNvSpPr txBox="1"/>
          <p:nvPr/>
        </p:nvSpPr>
        <p:spPr>
          <a:xfrm>
            <a:off x="9780291" y="2804558"/>
            <a:ext cx="523800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4" name="Google Shape;724;p20"/>
          <p:cNvSpPr/>
          <p:nvPr/>
        </p:nvSpPr>
        <p:spPr>
          <a:xfrm rot="7800000">
            <a:off x="9523128" y="2806468"/>
            <a:ext cx="343535" cy="395605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Google Shape;725;p20"/>
          <p:cNvSpPr/>
          <p:nvPr/>
        </p:nvSpPr>
        <p:spPr>
          <a:xfrm rot="7800000">
            <a:off x="10610248" y="2813453"/>
            <a:ext cx="343535" cy="395605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6" name="Google Shape;726;p20"/>
          <p:cNvSpPr txBox="1"/>
          <p:nvPr/>
        </p:nvSpPr>
        <p:spPr>
          <a:xfrm>
            <a:off x="9057673" y="3010938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7" name="Google Shape;727;p20"/>
          <p:cNvSpPr txBox="1"/>
          <p:nvPr/>
        </p:nvSpPr>
        <p:spPr>
          <a:xfrm>
            <a:off x="10074943" y="3010938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8" name="Google Shape;728;p20"/>
          <p:cNvSpPr txBox="1"/>
          <p:nvPr/>
        </p:nvSpPr>
        <p:spPr>
          <a:xfrm>
            <a:off x="10242572" y="3067408"/>
            <a:ext cx="512216" cy="5231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9" name="Google Shape;729;p20"/>
          <p:cNvSpPr txBox="1"/>
          <p:nvPr/>
        </p:nvSpPr>
        <p:spPr>
          <a:xfrm>
            <a:off x="5373370" y="5071992"/>
            <a:ext cx="2857500" cy="523180"/>
          </a:xfrm>
          <a:prstGeom prst="rect">
            <a:avLst/>
          </a:prstGeom>
          <a:noFill/>
          <a:ln w="9525" cap="flat" cmpd="sng">
            <a:noFill/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280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R: 2 veces.</a:t>
            </a:r>
            <a:endParaRPr sz="280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30" name="Google Shape;730;p20"/>
          <p:cNvSpPr/>
          <p:nvPr/>
        </p:nvSpPr>
        <p:spPr>
          <a:xfrm>
            <a:off x="196850" y="18986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1" name="Google Shape;731;p20"/>
          <p:cNvSpPr txBox="1"/>
          <p:nvPr/>
        </p:nvSpPr>
        <p:spPr>
          <a:xfrm>
            <a:off x="292735" y="23622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2" name="Google Shape;732;p20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3" name="Google Shape;733;p20"/>
          <p:cNvSpPr/>
          <p:nvPr/>
        </p:nvSpPr>
        <p:spPr>
          <a:xfrm>
            <a:off x="837565" y="187960"/>
            <a:ext cx="607060" cy="5778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683;p19">
            <a:extLst>
              <a:ext uri="{FF2B5EF4-FFF2-40B4-BE49-F238E27FC236}">
                <a16:creationId xmlns:a16="http://schemas.microsoft.com/office/drawing/2014/main" id="{35A678EF-4E87-E330-2B51-4DB6FB90E01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41478" y="126412"/>
            <a:ext cx="9541800" cy="132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¿Cuántas veces la longitud de la cinta      iguala la longitud de la cinta     ?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5" name="Google Shape;691;p19" descr="Captura de pantalla 2023-10-25 a las 10.49.12">
            <a:extLst>
              <a:ext uri="{FF2B5EF4-FFF2-40B4-BE49-F238E27FC236}">
                <a16:creationId xmlns:a16="http://schemas.microsoft.com/office/drawing/2014/main" id="{13C5A8A0-A088-F73B-04CD-2446591C9A3C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 l="8440" t="9569" r="12199" b="6379"/>
          <a:stretch/>
        </p:blipFill>
        <p:spPr>
          <a:xfrm>
            <a:off x="7695630" y="332718"/>
            <a:ext cx="421650" cy="433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Google Shape;692;p19" descr="Captura de pantalla 2023-10-25 a las 10.49.17">
            <a:extLst>
              <a:ext uri="{FF2B5EF4-FFF2-40B4-BE49-F238E27FC236}">
                <a16:creationId xmlns:a16="http://schemas.microsoft.com/office/drawing/2014/main" id="{41B6B602-4D6B-A2F8-9584-DCCC4297CC43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 l="11522" t="5300" r="8695" b="7469"/>
          <a:stretch/>
        </p:blipFill>
        <p:spPr>
          <a:xfrm>
            <a:off x="4803313" y="786755"/>
            <a:ext cx="415925" cy="4105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7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1" name="Google Shape;741;p21" descr="Captura de pantalla 2023-10-16 a las 17.00.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52850" y="2172335"/>
            <a:ext cx="3446145" cy="3663315"/>
          </a:xfrm>
          <a:prstGeom prst="rect">
            <a:avLst/>
          </a:prstGeom>
          <a:noFill/>
          <a:ln>
            <a:noFill/>
          </a:ln>
        </p:spPr>
      </p:pic>
      <p:sp>
        <p:nvSpPr>
          <p:cNvPr id="742" name="Google Shape;742;p21"/>
          <p:cNvSpPr txBox="1">
            <a:spLocks noGrp="1"/>
          </p:cNvSpPr>
          <p:nvPr>
            <p:ph type="body" idx="1"/>
          </p:nvPr>
        </p:nvSpPr>
        <p:spPr>
          <a:xfrm>
            <a:off x="956950" y="1022350"/>
            <a:ext cx="7815000" cy="3881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1430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Un bidón tiene una capacidad de 24 L de agua.</a:t>
            </a:r>
          </a:p>
          <a:p>
            <a:pPr marL="11430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Una botella tiene una capacidad de 6 L de agua.</a:t>
            </a:r>
          </a:p>
          <a:p>
            <a:pPr marL="11430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endParaRPr lang="es-ES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¿Cuántas veces se debe llenar la botella con agua</a:t>
            </a:r>
          </a:p>
          <a:p>
            <a:pPr marL="11430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para llenar el bidón?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43" name="Google Shape;743;p21"/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4" name="Google Shape;744;p21"/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9" name="Google Shape;749;p22"/>
          <p:cNvGrpSpPr/>
          <p:nvPr/>
        </p:nvGrpSpPr>
        <p:grpSpPr>
          <a:xfrm>
            <a:off x="4069855" y="2776855"/>
            <a:ext cx="3797890" cy="1304290"/>
            <a:chOff x="6736" y="4346"/>
            <a:chExt cx="5981" cy="2054"/>
          </a:xfrm>
        </p:grpSpPr>
        <p:grpSp>
          <p:nvGrpSpPr>
            <p:cNvPr id="750" name="Google Shape;750;p22"/>
            <p:cNvGrpSpPr/>
            <p:nvPr/>
          </p:nvGrpSpPr>
          <p:grpSpPr>
            <a:xfrm>
              <a:off x="6736" y="4346"/>
              <a:ext cx="5981" cy="2054"/>
              <a:chOff x="12307" y="8927"/>
              <a:chExt cx="6435" cy="2280"/>
            </a:xfrm>
          </p:grpSpPr>
          <p:pic>
            <p:nvPicPr>
              <p:cNvPr id="751" name="Google Shape;751;p22" descr="Captura de pantalla 2023-10-25 a las 10.42.33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12307" y="8927"/>
                <a:ext cx="6435" cy="228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752" name="Google Shape;752;p22"/>
              <p:cNvSpPr/>
              <p:nvPr/>
            </p:nvSpPr>
            <p:spPr>
              <a:xfrm>
                <a:off x="15790" y="9122"/>
                <a:ext cx="673" cy="841"/>
              </a:xfrm>
              <a:prstGeom prst="rect">
                <a:avLst/>
              </a:prstGeom>
              <a:solidFill>
                <a:schemeClr val="lt1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3" name="Google Shape;753;p22"/>
              <p:cNvSpPr/>
              <p:nvPr/>
            </p:nvSpPr>
            <p:spPr>
              <a:xfrm>
                <a:off x="17565" y="9098"/>
                <a:ext cx="673" cy="841"/>
              </a:xfrm>
              <a:prstGeom prst="rect">
                <a:avLst/>
              </a:prstGeom>
              <a:solidFill>
                <a:schemeClr val="lt1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4" name="Google Shape;754;p22"/>
              <p:cNvSpPr/>
              <p:nvPr/>
            </p:nvSpPr>
            <p:spPr>
              <a:xfrm>
                <a:off x="15670" y="10163"/>
                <a:ext cx="673" cy="841"/>
              </a:xfrm>
              <a:prstGeom prst="rect">
                <a:avLst/>
              </a:prstGeom>
              <a:solidFill>
                <a:schemeClr val="lt1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5" name="Google Shape;755;p22"/>
              <p:cNvSpPr/>
              <p:nvPr/>
            </p:nvSpPr>
            <p:spPr>
              <a:xfrm>
                <a:off x="17565" y="10163"/>
                <a:ext cx="673" cy="841"/>
              </a:xfrm>
              <a:prstGeom prst="rect">
                <a:avLst/>
              </a:prstGeom>
              <a:solidFill>
                <a:schemeClr val="lt1"/>
              </a:solidFill>
              <a:ln w="12700" cap="flat" cmpd="sng">
                <a:solidFill>
                  <a:schemeClr val="lt1"/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pic>
          <p:nvPicPr>
            <p:cNvPr id="756" name="Google Shape;756;p22" descr="Captura de pantalla 2023-10-25 a las 11.01.57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7447" y="4439"/>
              <a:ext cx="1170" cy="84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757" name="Google Shape;757;p22"/>
          <p:cNvSpPr txBox="1">
            <a:spLocks noGrp="1"/>
          </p:cNvSpPr>
          <p:nvPr>
            <p:ph type="body" idx="1"/>
          </p:nvPr>
        </p:nvSpPr>
        <p:spPr>
          <a:xfrm>
            <a:off x="1123950" y="329575"/>
            <a:ext cx="9689700" cy="2158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Un bidón tiene una capacidad de 24 L de agua.</a:t>
            </a: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Una botella tiene una capacidad de 6 L de agua.</a:t>
            </a:r>
          </a:p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endParaRPr lang="es-ES"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¿Cuántas veces se debe llenar la botella con agua para llenar el bidón?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58" name="Google Shape;758;p22"/>
          <p:cNvSpPr txBox="1"/>
          <p:nvPr/>
        </p:nvSpPr>
        <p:spPr>
          <a:xfrm>
            <a:off x="4439345" y="4434205"/>
            <a:ext cx="2898300" cy="523180"/>
          </a:xfrm>
          <a:prstGeom prst="rect">
            <a:avLst/>
          </a:prstGeom>
          <a:noFill/>
          <a:ln w="9525" cap="flat" cmpd="sng">
            <a:noFill/>
            <a:prstDash val="lgDashDot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s-ES" sz="2800" i="0" u="none" strike="noStrike" cap="none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R: 4 veces.</a:t>
            </a:r>
            <a:endParaRPr sz="2800" i="0" u="none" strike="noStrike" cap="none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59" name="Google Shape;759;p22"/>
          <p:cNvSpPr txBox="1"/>
          <p:nvPr/>
        </p:nvSpPr>
        <p:spPr>
          <a:xfrm>
            <a:off x="7719847" y="3253095"/>
            <a:ext cx="523800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22"/>
          <p:cNvSpPr txBox="1"/>
          <p:nvPr/>
        </p:nvSpPr>
        <p:spPr>
          <a:xfrm>
            <a:off x="5906910" y="2893060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22"/>
          <p:cNvSpPr txBox="1"/>
          <p:nvPr/>
        </p:nvSpPr>
        <p:spPr>
          <a:xfrm>
            <a:off x="6860680" y="2893060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22"/>
          <p:cNvSpPr txBox="1"/>
          <p:nvPr/>
        </p:nvSpPr>
        <p:spPr>
          <a:xfrm>
            <a:off x="6556520" y="3246120"/>
            <a:ext cx="523800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22"/>
          <p:cNvSpPr/>
          <p:nvPr/>
        </p:nvSpPr>
        <p:spPr>
          <a:xfrm rot="7800000">
            <a:off x="6375540" y="3248025"/>
            <a:ext cx="343535" cy="395605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22"/>
          <p:cNvSpPr/>
          <p:nvPr/>
        </p:nvSpPr>
        <p:spPr>
          <a:xfrm rot="7800000">
            <a:off x="7462660" y="3255010"/>
            <a:ext cx="343535" cy="395605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22"/>
          <p:cNvSpPr txBox="1"/>
          <p:nvPr/>
        </p:nvSpPr>
        <p:spPr>
          <a:xfrm>
            <a:off x="5910085" y="3452495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22"/>
          <p:cNvSpPr txBox="1"/>
          <p:nvPr/>
        </p:nvSpPr>
        <p:spPr>
          <a:xfrm>
            <a:off x="6927355" y="3452495"/>
            <a:ext cx="822960" cy="5219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22"/>
          <p:cNvSpPr txBox="1"/>
          <p:nvPr/>
        </p:nvSpPr>
        <p:spPr>
          <a:xfrm>
            <a:off x="7034671" y="3438520"/>
            <a:ext cx="607200" cy="523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22"/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22"/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7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4"/>
          <p:cNvSpPr txBox="1">
            <a:spLocks noGrp="1"/>
          </p:cNvSpPr>
          <p:nvPr>
            <p:ph type="body" idx="1"/>
          </p:nvPr>
        </p:nvSpPr>
        <p:spPr>
          <a:xfrm>
            <a:off x="593725" y="1351919"/>
            <a:ext cx="11096700" cy="174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Si queremos hacer una cinta cuya longitud sea 2 trozos de 4 cm.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¿Cuál es su longitud en centímetros?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33" name="Google Shape;233;p4"/>
          <p:cNvSpPr/>
          <p:nvPr/>
        </p:nvSpPr>
        <p:spPr>
          <a:xfrm>
            <a:off x="188595" y="187960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4"/>
          <p:cNvSpPr txBox="1"/>
          <p:nvPr/>
        </p:nvSpPr>
        <p:spPr>
          <a:xfrm>
            <a:off x="284480" y="234315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5" name="Google Shape;235;p4" descr="Captura de pantalla 2023-10-19 a las 16.36.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93720" y="3641725"/>
            <a:ext cx="3267075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4" descr="Captura de pantalla 2023-10-19 a las 16.36.16"/>
          <p:cNvPicPr preferRelativeResize="0"/>
          <p:nvPr/>
        </p:nvPicPr>
        <p:blipFill rotWithShape="1">
          <a:blip r:embed="rId3">
            <a:alphaModFix/>
          </a:blip>
          <a:srcRect l="2875"/>
          <a:stretch/>
        </p:blipFill>
        <p:spPr>
          <a:xfrm>
            <a:off x="6318250" y="3641725"/>
            <a:ext cx="3173095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4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p4"/>
          <p:cNvSpPr/>
          <p:nvPr/>
        </p:nvSpPr>
        <p:spPr>
          <a:xfrm>
            <a:off x="837565" y="187960"/>
            <a:ext cx="607060" cy="5778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p23"/>
          <p:cNvSpPr/>
          <p:nvPr/>
        </p:nvSpPr>
        <p:spPr>
          <a:xfrm rot="5400000">
            <a:off x="5186720" y="-1993940"/>
            <a:ext cx="208200" cy="6096000"/>
          </a:xfrm>
          <a:prstGeom prst="leftBrace">
            <a:avLst>
              <a:gd name="adj1" fmla="val 156097"/>
              <a:gd name="adj2" fmla="val 50145"/>
            </a:avLst>
          </a:prstGeom>
          <a:noFill/>
          <a:ln w="9525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23"/>
          <p:cNvSpPr txBox="1"/>
          <p:nvPr/>
        </p:nvSpPr>
        <p:spPr>
          <a:xfrm>
            <a:off x="4180205" y="209550"/>
            <a:ext cx="2166600" cy="79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FF1C55"/>
              </a:buClr>
              <a:buSzPts val="3000"/>
              <a:buFont typeface="Arial"/>
              <a:buNone/>
            </a:pPr>
            <a:r>
              <a:rPr lang="es-ES" sz="3000" i="0" u="none" strike="noStrike" cap="none" dirty="0">
                <a:solidFill>
                  <a:srgbClr val="FF1C55"/>
                </a:solidFill>
                <a:latin typeface="Nunito Medium"/>
                <a:ea typeface="Nunito Medium"/>
                <a:cs typeface="Nunito Medium"/>
                <a:sym typeface="Nunito Medium"/>
              </a:rPr>
              <a:t>20</a:t>
            </a:r>
            <a:endParaRPr sz="1400" i="0" u="none" strike="noStrike" cap="none" dirty="0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76" name="Google Shape;776;p23"/>
          <p:cNvSpPr/>
          <p:nvPr/>
        </p:nvSpPr>
        <p:spPr>
          <a:xfrm>
            <a:off x="2242820" y="1513642"/>
            <a:ext cx="1524000" cy="457200"/>
          </a:xfrm>
          <a:prstGeom prst="rect">
            <a:avLst/>
          </a:prstGeom>
          <a:solidFill>
            <a:srgbClr val="C7E9F9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23"/>
          <p:cNvSpPr/>
          <p:nvPr/>
        </p:nvSpPr>
        <p:spPr>
          <a:xfrm>
            <a:off x="2242820" y="2047042"/>
            <a:ext cx="1524000" cy="457200"/>
          </a:xfrm>
          <a:prstGeom prst="rect">
            <a:avLst/>
          </a:prstGeom>
          <a:solidFill>
            <a:srgbClr val="FBD2D2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23"/>
          <p:cNvSpPr/>
          <p:nvPr/>
        </p:nvSpPr>
        <p:spPr>
          <a:xfrm>
            <a:off x="3766820" y="1513642"/>
            <a:ext cx="1524000" cy="457200"/>
          </a:xfrm>
          <a:prstGeom prst="rect">
            <a:avLst/>
          </a:prstGeom>
          <a:solidFill>
            <a:srgbClr val="C7E9F9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23"/>
          <p:cNvSpPr/>
          <p:nvPr/>
        </p:nvSpPr>
        <p:spPr>
          <a:xfrm>
            <a:off x="5290820" y="1513642"/>
            <a:ext cx="1524000" cy="457200"/>
          </a:xfrm>
          <a:prstGeom prst="rect">
            <a:avLst/>
          </a:prstGeom>
          <a:solidFill>
            <a:srgbClr val="C7E9F9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23"/>
          <p:cNvSpPr/>
          <p:nvPr/>
        </p:nvSpPr>
        <p:spPr>
          <a:xfrm>
            <a:off x="6814820" y="1513642"/>
            <a:ext cx="1524000" cy="457200"/>
          </a:xfrm>
          <a:prstGeom prst="rect">
            <a:avLst/>
          </a:prstGeom>
          <a:solidFill>
            <a:srgbClr val="C7E9F9"/>
          </a:solidFill>
          <a:ln w="12700" cap="flat" cmpd="sng">
            <a:solidFill>
              <a:srgbClr val="1C305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23"/>
          <p:cNvSpPr txBox="1"/>
          <p:nvPr/>
        </p:nvSpPr>
        <p:spPr>
          <a:xfrm>
            <a:off x="2791460" y="1129665"/>
            <a:ext cx="1219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 cm 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82" name="Google Shape;782;p23"/>
          <p:cNvSpPr txBox="1"/>
          <p:nvPr/>
        </p:nvSpPr>
        <p:spPr>
          <a:xfrm>
            <a:off x="3924300" y="1142802"/>
            <a:ext cx="1219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 cm </a:t>
            </a:r>
            <a:endParaRPr sz="1400" i="0" u="none" strike="noStrike" cap="none" dirty="0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83" name="Google Shape;783;p23"/>
          <p:cNvSpPr txBox="1"/>
          <p:nvPr/>
        </p:nvSpPr>
        <p:spPr>
          <a:xfrm>
            <a:off x="5417820" y="1158042"/>
            <a:ext cx="1219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 cm </a:t>
            </a:r>
            <a:endParaRPr sz="1400" i="0" u="none" strike="noStrike" cap="none" dirty="0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84" name="Google Shape;784;p23"/>
          <p:cNvSpPr txBox="1"/>
          <p:nvPr/>
        </p:nvSpPr>
        <p:spPr>
          <a:xfrm>
            <a:off x="7012940" y="1142802"/>
            <a:ext cx="1219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i="0" u="none" strike="noStrike" cap="none" dirty="0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 cm </a:t>
            </a:r>
            <a:endParaRPr sz="1400" i="0" u="none" strike="noStrike" cap="none" dirty="0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85" name="Google Shape;785;p23"/>
          <p:cNvSpPr txBox="1"/>
          <p:nvPr/>
        </p:nvSpPr>
        <p:spPr>
          <a:xfrm>
            <a:off x="2740660" y="2580442"/>
            <a:ext cx="12192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ES" sz="1800" i="0" u="none" strike="noStrike" cap="none">
                <a:solidFill>
                  <a:schemeClr val="dk1"/>
                </a:solidFill>
                <a:latin typeface="Nunito Medium"/>
                <a:ea typeface="Nunito Medium"/>
                <a:cs typeface="Nunito Medium"/>
                <a:sym typeface="Nunito Medium"/>
              </a:rPr>
              <a:t>5 cm 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86" name="Google Shape;786;p23"/>
          <p:cNvSpPr txBox="1"/>
          <p:nvPr/>
        </p:nvSpPr>
        <p:spPr>
          <a:xfrm>
            <a:off x="1617980" y="1491834"/>
            <a:ext cx="924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0" i="0" u="none" strike="noStrike" cap="none" dirty="0">
                <a:solidFill>
                  <a:schemeClr val="dk1"/>
                </a:solidFill>
                <a:latin typeface="Sassoon Sans Std" panose="020B0503020103030203" pitchFamily="34" charset="0"/>
                <a:sym typeface="Arial"/>
              </a:rPr>
              <a:t>❶</a:t>
            </a:r>
            <a:endParaRPr sz="2400" b="0" i="0" u="none" strike="noStrike" cap="none" dirty="0">
              <a:solidFill>
                <a:schemeClr val="dk1"/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787" name="Google Shape;787;p23"/>
          <p:cNvSpPr txBox="1"/>
          <p:nvPr/>
        </p:nvSpPr>
        <p:spPr>
          <a:xfrm>
            <a:off x="1617980" y="2080677"/>
            <a:ext cx="9246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❷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23"/>
          <p:cNvSpPr txBox="1"/>
          <p:nvPr/>
        </p:nvSpPr>
        <p:spPr>
          <a:xfrm>
            <a:off x="1893500" y="2949677"/>
            <a:ext cx="6192278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 panose="020B0604020202020204" pitchFamily="34" charset="0"/>
              <a:buChar char="•"/>
            </a:pPr>
            <a:r>
              <a:rPr lang="es-ES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Al iterar 4 veces el largo de la cinta ❷, se obtiene el largo de la cinta ❶ 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89" name="Google Shape;789;p23"/>
          <p:cNvSpPr txBox="1"/>
          <p:nvPr/>
        </p:nvSpPr>
        <p:spPr>
          <a:xfrm>
            <a:off x="1893500" y="3862957"/>
            <a:ext cx="8811697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 panose="020B0604020202020204" pitchFamily="34" charset="0"/>
              <a:buChar char="•"/>
            </a:pPr>
            <a:r>
              <a:rPr lang="es-E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Al c</a:t>
            </a:r>
            <a:r>
              <a:rPr lang="es-ES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omparar el cociente entre el largo de la cinta ❶ con ❷, se obtiene 4. </a:t>
            </a:r>
            <a:r>
              <a:rPr lang="es-ES" sz="1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           </a:t>
            </a:r>
            <a:endParaRPr sz="1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792" name="Google Shape;792;p23"/>
          <p:cNvSpPr/>
          <p:nvPr/>
        </p:nvSpPr>
        <p:spPr>
          <a:xfrm rot="2820000">
            <a:off x="10038715" y="828040"/>
            <a:ext cx="2212340" cy="913765"/>
          </a:xfrm>
          <a:prstGeom prst="wave">
            <a:avLst>
              <a:gd name="adj1" fmla="val 20000"/>
              <a:gd name="adj2" fmla="val -4320"/>
            </a:avLst>
          </a:prstGeom>
          <a:solidFill>
            <a:srgbClr val="FBD2D2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93" name="Google Shape;793;p23"/>
          <p:cNvGrpSpPr/>
          <p:nvPr/>
        </p:nvGrpSpPr>
        <p:grpSpPr>
          <a:xfrm rot="-240000">
            <a:off x="8259357" y="-622601"/>
            <a:ext cx="4455583" cy="5496553"/>
            <a:chOff x="13297" y="399"/>
            <a:chExt cx="7017" cy="8656"/>
          </a:xfrm>
        </p:grpSpPr>
        <p:sp>
          <p:nvSpPr>
            <p:cNvPr id="794" name="Google Shape;794;p23"/>
            <p:cNvSpPr/>
            <p:nvPr/>
          </p:nvSpPr>
          <p:spPr>
            <a:xfrm rot="-7620000">
              <a:off x="13205" y="1481"/>
              <a:ext cx="3453" cy="1491"/>
            </a:xfrm>
            <a:prstGeom prst="wave">
              <a:avLst>
                <a:gd name="adj1" fmla="val 20000"/>
                <a:gd name="adj2" fmla="val 4504"/>
              </a:avLst>
            </a:prstGeom>
            <a:solidFill>
              <a:srgbClr val="C7E9F9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5" name="Google Shape;795;p23"/>
            <p:cNvSpPr/>
            <p:nvPr/>
          </p:nvSpPr>
          <p:spPr>
            <a:xfrm rot="-7620000">
              <a:off x="15058" y="3977"/>
              <a:ext cx="3453" cy="1491"/>
            </a:xfrm>
            <a:prstGeom prst="wave">
              <a:avLst>
                <a:gd name="adj1" fmla="val 20000"/>
                <a:gd name="adj2" fmla="val 4504"/>
              </a:avLst>
            </a:prstGeom>
            <a:solidFill>
              <a:srgbClr val="C7E9F9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6" name="Google Shape;796;p23"/>
            <p:cNvSpPr/>
            <p:nvPr/>
          </p:nvSpPr>
          <p:spPr>
            <a:xfrm rot="-7620000">
              <a:off x="16953" y="6482"/>
              <a:ext cx="3453" cy="1491"/>
            </a:xfrm>
            <a:prstGeom prst="wave">
              <a:avLst>
                <a:gd name="adj1" fmla="val 20000"/>
                <a:gd name="adj2" fmla="val 4504"/>
              </a:avLst>
            </a:prstGeom>
            <a:solidFill>
              <a:srgbClr val="C7E9F9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cxnSp>
          <p:nvCxnSpPr>
            <p:cNvPr id="797" name="Google Shape;797;p23"/>
            <p:cNvCxnSpPr/>
            <p:nvPr/>
          </p:nvCxnSpPr>
          <p:spPr>
            <a:xfrm flipH="1">
              <a:off x="15610" y="3110"/>
              <a:ext cx="453" cy="722"/>
            </a:xfrm>
            <a:prstGeom prst="straightConnector1">
              <a:avLst/>
            </a:prstGeom>
            <a:noFill/>
            <a:ln w="5715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</p:cxnSp>
        <p:cxnSp>
          <p:nvCxnSpPr>
            <p:cNvPr id="798" name="Google Shape;798;p23"/>
            <p:cNvCxnSpPr/>
            <p:nvPr/>
          </p:nvCxnSpPr>
          <p:spPr>
            <a:xfrm flipH="1">
              <a:off x="17495" y="5604"/>
              <a:ext cx="453" cy="722"/>
            </a:xfrm>
            <a:prstGeom prst="straightConnector1">
              <a:avLst/>
            </a:prstGeom>
            <a:noFill/>
            <a:ln w="5715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799" name="Google Shape;799;p23"/>
          <p:cNvSpPr/>
          <p:nvPr/>
        </p:nvSpPr>
        <p:spPr>
          <a:xfrm>
            <a:off x="231140" y="-276225"/>
            <a:ext cx="2369185" cy="106680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0" name="Google Shape;800;p23"/>
          <p:cNvSpPr txBox="1"/>
          <p:nvPr/>
        </p:nvSpPr>
        <p:spPr>
          <a:xfrm>
            <a:off x="327025" y="259080"/>
            <a:ext cx="21540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i="0" u="none" strike="noStrike" cap="none">
                <a:solidFill>
                  <a:schemeClr val="lt1"/>
                </a:solidFill>
                <a:latin typeface="Nunito Medium"/>
                <a:ea typeface="Nunito Medium"/>
                <a:cs typeface="Nunito Medium"/>
                <a:sym typeface="Nunito Medium"/>
              </a:rPr>
              <a:t>Sinteticemos</a:t>
            </a:r>
            <a:endParaRPr sz="14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grpSp>
        <p:nvGrpSpPr>
          <p:cNvPr id="803" name="Google Shape;803;p23"/>
          <p:cNvGrpSpPr/>
          <p:nvPr/>
        </p:nvGrpSpPr>
        <p:grpSpPr>
          <a:xfrm>
            <a:off x="2368754" y="4900930"/>
            <a:ext cx="2774746" cy="1007110"/>
            <a:chOff x="12307" y="8927"/>
            <a:chExt cx="6435" cy="2280"/>
          </a:xfrm>
        </p:grpSpPr>
        <p:pic>
          <p:nvPicPr>
            <p:cNvPr id="804" name="Google Shape;804;p23" descr="Captura de pantalla 2023-10-25 a las 10.42.33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2307" y="8927"/>
              <a:ext cx="6435" cy="228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5" name="Google Shape;805;p23"/>
            <p:cNvSpPr/>
            <p:nvPr/>
          </p:nvSpPr>
          <p:spPr>
            <a:xfrm>
              <a:off x="15790" y="9122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6" name="Google Shape;806;p23"/>
            <p:cNvSpPr/>
            <p:nvPr/>
          </p:nvSpPr>
          <p:spPr>
            <a:xfrm>
              <a:off x="17565" y="9098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7" name="Google Shape;807;p23"/>
            <p:cNvSpPr/>
            <p:nvPr/>
          </p:nvSpPr>
          <p:spPr>
            <a:xfrm>
              <a:off x="15670" y="10163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8" name="Google Shape;808;p23"/>
            <p:cNvSpPr/>
            <p:nvPr/>
          </p:nvSpPr>
          <p:spPr>
            <a:xfrm>
              <a:off x="17565" y="10163"/>
              <a:ext cx="673" cy="841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l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09" name="Google Shape;809;p23"/>
          <p:cNvSpPr txBox="1"/>
          <p:nvPr/>
        </p:nvSpPr>
        <p:spPr>
          <a:xfrm>
            <a:off x="5082744" y="5164460"/>
            <a:ext cx="522000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0" name="Google Shape;810;p23"/>
          <p:cNvSpPr txBox="1"/>
          <p:nvPr/>
        </p:nvSpPr>
        <p:spPr>
          <a:xfrm>
            <a:off x="3493339" y="4904740"/>
            <a:ext cx="822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1" name="Google Shape;811;p23"/>
          <p:cNvSpPr txBox="1"/>
          <p:nvPr/>
        </p:nvSpPr>
        <p:spPr>
          <a:xfrm>
            <a:off x="4409615" y="4907312"/>
            <a:ext cx="822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20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2" name="Google Shape;812;p23"/>
          <p:cNvSpPr txBox="1"/>
          <p:nvPr/>
        </p:nvSpPr>
        <p:spPr>
          <a:xfrm>
            <a:off x="4137597" y="5158446"/>
            <a:ext cx="474404" cy="400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ES" sz="20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5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3" name="Google Shape;813;p23"/>
          <p:cNvSpPr/>
          <p:nvPr/>
        </p:nvSpPr>
        <p:spPr>
          <a:xfrm rot="8161571">
            <a:off x="3941632" y="5204921"/>
            <a:ext cx="343497" cy="395688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4" name="Google Shape;814;p23"/>
          <p:cNvSpPr/>
          <p:nvPr/>
        </p:nvSpPr>
        <p:spPr>
          <a:xfrm rot="8399748">
            <a:off x="4877011" y="5212080"/>
            <a:ext cx="343474" cy="395637"/>
          </a:xfrm>
          <a:prstGeom prst="bentArrow">
            <a:avLst>
              <a:gd name="adj1" fmla="val 9717"/>
              <a:gd name="adj2" fmla="val 17377"/>
              <a:gd name="adj3" fmla="val 25000"/>
              <a:gd name="adj4" fmla="val 75000"/>
            </a:avLst>
          </a:prstGeom>
          <a:solidFill>
            <a:srgbClr val="11A6E0"/>
          </a:solidFill>
          <a:ln w="12700" cap="flat" cmpd="sng">
            <a:solidFill>
              <a:srgbClr val="11A6E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5" name="Google Shape;815;p23"/>
          <p:cNvSpPr txBox="1"/>
          <p:nvPr/>
        </p:nvSpPr>
        <p:spPr>
          <a:xfrm>
            <a:off x="3499689" y="5381625"/>
            <a:ext cx="822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6" name="Google Shape;816;p23"/>
          <p:cNvSpPr txBox="1"/>
          <p:nvPr/>
        </p:nvSpPr>
        <p:spPr>
          <a:xfrm>
            <a:off x="4351859" y="5398770"/>
            <a:ext cx="822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s-E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7" name="Google Shape;817;p23"/>
          <p:cNvSpPr txBox="1"/>
          <p:nvPr/>
        </p:nvSpPr>
        <p:spPr>
          <a:xfrm>
            <a:off x="5494147" y="5319551"/>
            <a:ext cx="458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E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La cinta 1 es 4 veces la cinta 2.</a:t>
            </a: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20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id="{65345EC0-1552-E692-42AA-53BF13FA150B}"/>
              </a:ext>
            </a:extLst>
          </p:cNvPr>
          <p:cNvGrpSpPr/>
          <p:nvPr/>
        </p:nvGrpSpPr>
        <p:grpSpPr>
          <a:xfrm>
            <a:off x="483395" y="2797839"/>
            <a:ext cx="1249844" cy="798900"/>
            <a:chOff x="8007451" y="2981733"/>
            <a:chExt cx="1249844" cy="798900"/>
          </a:xfrm>
        </p:grpSpPr>
        <p:sp>
          <p:nvSpPr>
            <p:cNvPr id="791" name="Google Shape;791;p23"/>
            <p:cNvSpPr txBox="1"/>
            <p:nvPr/>
          </p:nvSpPr>
          <p:spPr>
            <a:xfrm>
              <a:off x="8007451" y="2981733"/>
              <a:ext cx="1249844" cy="7989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rmAutofit/>
            </a:bodyPr>
            <a:lstStyle/>
            <a:p>
              <a:pPr marL="0" marR="0" lvl="0" indent="0" algn="ctr" rtl="0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1C55"/>
                </a:buClr>
                <a:buSzPts val="3000"/>
                <a:buFont typeface="Arial"/>
                <a:buNone/>
              </a:pPr>
              <a:r>
                <a:rPr lang="es-ES" sz="1800" i="0" u="none" strike="noStrike" cap="none" dirty="0">
                  <a:solidFill>
                    <a:srgbClr val="FF1C55"/>
                  </a:solidFill>
                  <a:latin typeface="Sassoon Sans Std" panose="020B0503020103030203" pitchFamily="34" charset="0"/>
                  <a:ea typeface="Nunito Medium"/>
                  <a:cs typeface="Nunito Medium"/>
                  <a:sym typeface="Nunito Medium"/>
                </a:rPr>
                <a:t>4 · 5 = 20</a:t>
              </a:r>
              <a:endParaRPr sz="1000" i="0" u="none" strike="noStrike" cap="none" dirty="0">
                <a:solidFill>
                  <a:srgbClr val="000000"/>
                </a:solidFill>
                <a:latin typeface="Sassoon Sans Std" panose="020B0503020103030203" pitchFamily="34" charset="0"/>
                <a:ea typeface="Nunito Medium"/>
                <a:cs typeface="Nunito Medium"/>
                <a:sym typeface="Nunito Medium"/>
              </a:endParaRPr>
            </a:p>
          </p:txBody>
        </p:sp>
        <p:sp>
          <p:nvSpPr>
            <p:cNvPr id="2" name="Rectángulo: esquinas redondeadas 1">
              <a:extLst>
                <a:ext uri="{FF2B5EF4-FFF2-40B4-BE49-F238E27FC236}">
                  <a16:creationId xmlns:a16="http://schemas.microsoft.com/office/drawing/2014/main" id="{400CC1AF-EB20-AEDD-BC0D-3BC7CC1381F5}"/>
                </a:ext>
              </a:extLst>
            </p:cNvPr>
            <p:cNvSpPr/>
            <p:nvPr/>
          </p:nvSpPr>
          <p:spPr>
            <a:xfrm>
              <a:off x="8007451" y="3108026"/>
              <a:ext cx="1243322" cy="504333"/>
            </a:xfrm>
            <a:prstGeom prst="roundRect">
              <a:avLst/>
            </a:prstGeom>
            <a:noFill/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grpSp>
        <p:nvGrpSpPr>
          <p:cNvPr id="4" name="Grupo 3">
            <a:extLst>
              <a:ext uri="{FF2B5EF4-FFF2-40B4-BE49-F238E27FC236}">
                <a16:creationId xmlns:a16="http://schemas.microsoft.com/office/drawing/2014/main" id="{F87B3F6F-3064-1C07-0144-3036270F7885}"/>
              </a:ext>
            </a:extLst>
          </p:cNvPr>
          <p:cNvGrpSpPr/>
          <p:nvPr/>
        </p:nvGrpSpPr>
        <p:grpSpPr>
          <a:xfrm>
            <a:off x="483371" y="3723831"/>
            <a:ext cx="1243322" cy="692129"/>
            <a:chOff x="10555122" y="3761728"/>
            <a:chExt cx="1243322" cy="692129"/>
          </a:xfrm>
        </p:grpSpPr>
        <p:sp>
          <p:nvSpPr>
            <p:cNvPr id="802" name="Google Shape;802;p23"/>
            <p:cNvSpPr txBox="1"/>
            <p:nvPr/>
          </p:nvSpPr>
          <p:spPr>
            <a:xfrm>
              <a:off x="10568622" y="3761728"/>
              <a:ext cx="1216322" cy="6921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rmAutofit fontScale="92500"/>
            </a:bodyPr>
            <a:lstStyle/>
            <a:p>
              <a:pPr marL="0" marR="0" lvl="0" indent="0" algn="ctr" rtl="0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1C55"/>
                </a:buClr>
                <a:buSzPts val="3000"/>
                <a:buFont typeface="Arial"/>
                <a:buNone/>
              </a:pPr>
              <a:r>
                <a:rPr lang="es-ES" sz="2000" i="0" u="none" strike="noStrike" cap="none" dirty="0">
                  <a:solidFill>
                    <a:srgbClr val="FF1C55"/>
                  </a:solidFill>
                  <a:latin typeface="Sassoon Sans Std" panose="020B0503020103030203" pitchFamily="34" charset="0"/>
                  <a:ea typeface="Nunito Medium"/>
                  <a:cs typeface="Nunito Medium"/>
                  <a:sym typeface="Nunito Medium"/>
                </a:rPr>
                <a:t>20 : 5 = 4</a:t>
              </a:r>
              <a:endParaRPr sz="1050" i="0" u="none" strike="noStrike" cap="none" dirty="0">
                <a:solidFill>
                  <a:srgbClr val="000000"/>
                </a:solidFill>
                <a:latin typeface="Sassoon Sans Std" panose="020B0503020103030203" pitchFamily="34" charset="0"/>
                <a:ea typeface="Nunito Medium"/>
                <a:cs typeface="Nunito Medium"/>
                <a:sym typeface="Nunito Medium"/>
              </a:endParaRPr>
            </a:p>
          </p:txBody>
        </p:sp>
        <p:sp>
          <p:nvSpPr>
            <p:cNvPr id="3" name="Rectángulo: esquinas redondeadas 2">
              <a:extLst>
                <a:ext uri="{FF2B5EF4-FFF2-40B4-BE49-F238E27FC236}">
                  <a16:creationId xmlns:a16="http://schemas.microsoft.com/office/drawing/2014/main" id="{85F71B31-6431-D2AB-3267-76A70512121F}"/>
                </a:ext>
              </a:extLst>
            </p:cNvPr>
            <p:cNvSpPr/>
            <p:nvPr/>
          </p:nvSpPr>
          <p:spPr>
            <a:xfrm>
              <a:off x="10555122" y="3831016"/>
              <a:ext cx="1243322" cy="504333"/>
            </a:xfrm>
            <a:prstGeom prst="roundRect">
              <a:avLst/>
            </a:prstGeom>
            <a:noFill/>
            <a:ln w="952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</p:grp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33CAA2BA-DAA6-C056-1B45-AF1209569DD0}"/>
              </a:ext>
            </a:extLst>
          </p:cNvPr>
          <p:cNvCxnSpPr>
            <a:cxnSpLocks/>
            <a:stCxn id="2" idx="3"/>
          </p:cNvCxnSpPr>
          <p:nvPr/>
        </p:nvCxnSpPr>
        <p:spPr>
          <a:xfrm flipV="1">
            <a:off x="1726717" y="3176298"/>
            <a:ext cx="24845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1A91EA38-FFA5-5A0A-A81D-17012F83187A}"/>
              </a:ext>
            </a:extLst>
          </p:cNvPr>
          <p:cNvCxnSpPr>
            <a:cxnSpLocks/>
          </p:cNvCxnSpPr>
          <p:nvPr/>
        </p:nvCxnSpPr>
        <p:spPr>
          <a:xfrm flipV="1">
            <a:off x="1740193" y="4069895"/>
            <a:ext cx="248450" cy="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¿En qué letra deberíamos cortar la cinta?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44" name="Google Shape;244;p5"/>
          <p:cNvSpPr/>
          <p:nvPr/>
        </p:nvSpPr>
        <p:spPr>
          <a:xfrm>
            <a:off x="188595" y="187960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5"/>
          <p:cNvSpPr txBox="1"/>
          <p:nvPr/>
        </p:nvSpPr>
        <p:spPr>
          <a:xfrm>
            <a:off x="284480" y="234315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6" name="Google Shape;246;p5" descr="Captura de pantalla 2023-10-19 a las 16.33.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98295" y="2907030"/>
            <a:ext cx="9144000" cy="232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47" name="Google Shape;247;p5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5"/>
          <p:cNvSpPr/>
          <p:nvPr/>
        </p:nvSpPr>
        <p:spPr>
          <a:xfrm>
            <a:off x="837565" y="187960"/>
            <a:ext cx="607060" cy="5778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6"/>
          <p:cNvSpPr txBox="1"/>
          <p:nvPr/>
        </p:nvSpPr>
        <p:spPr>
          <a:xfrm>
            <a:off x="4445675" y="2126744"/>
            <a:ext cx="29910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1C55"/>
              </a:buClr>
              <a:buSzPts val="16600"/>
              <a:buFont typeface="Arial"/>
              <a:buNone/>
            </a:pPr>
            <a:r>
              <a:rPr lang="es-ES" sz="24000" i="0" u="none" strike="noStrike" cap="none">
                <a:solidFill>
                  <a:srgbClr val="FF1C55"/>
                </a:solidFill>
                <a:latin typeface="Nunito Medium"/>
                <a:ea typeface="Nunito Medium"/>
                <a:cs typeface="Nunito Medium"/>
                <a:sym typeface="Nunito Medium"/>
              </a:rPr>
              <a:t>?</a:t>
            </a:r>
            <a:endParaRPr sz="24000" i="0" u="none" strike="noStrike" cap="none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54" name="Google Shape;254;p6"/>
          <p:cNvSpPr/>
          <p:nvPr/>
        </p:nvSpPr>
        <p:spPr>
          <a:xfrm>
            <a:off x="4206425" y="1446525"/>
            <a:ext cx="3469500" cy="930900"/>
          </a:xfrm>
          <a:prstGeom prst="wedgeRoundRectCallout">
            <a:avLst>
              <a:gd name="adj1" fmla="val 61187"/>
              <a:gd name="adj2" fmla="val 113084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unito"/>
              <a:buNone/>
            </a:pPr>
            <a:r>
              <a:rPr lang="es-ES" sz="2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lo supiste? </a:t>
            </a:r>
            <a:endParaRPr sz="2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255" name="Google Shape;255;p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90840" y="152390"/>
            <a:ext cx="2991485" cy="3519170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6"/>
          <p:cNvSpPr/>
          <p:nvPr/>
        </p:nvSpPr>
        <p:spPr>
          <a:xfrm>
            <a:off x="188595" y="187960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6"/>
          <p:cNvSpPr txBox="1"/>
          <p:nvPr/>
        </p:nvSpPr>
        <p:spPr>
          <a:xfrm>
            <a:off x="284480" y="234315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6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6"/>
          <p:cNvSpPr/>
          <p:nvPr/>
        </p:nvSpPr>
        <p:spPr>
          <a:xfrm>
            <a:off x="837565" y="187960"/>
            <a:ext cx="607060" cy="5778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7"/>
          <p:cNvSpPr txBox="1">
            <a:spLocks noGrp="1"/>
          </p:cNvSpPr>
          <p:nvPr>
            <p:ph type="body" idx="1"/>
          </p:nvPr>
        </p:nvSpPr>
        <p:spPr>
          <a:xfrm>
            <a:off x="580390" y="1351915"/>
            <a:ext cx="11080115" cy="4154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Si queremos hacer una cinta cuya longitud sea 3 trozos de 4 cm.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11430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¿Cuál es su longitud en centímetros?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65" name="Google Shape;265;p7"/>
          <p:cNvSpPr/>
          <p:nvPr/>
        </p:nvSpPr>
        <p:spPr>
          <a:xfrm>
            <a:off x="188595" y="187960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7"/>
          <p:cNvSpPr txBox="1"/>
          <p:nvPr/>
        </p:nvSpPr>
        <p:spPr>
          <a:xfrm>
            <a:off x="284480" y="234315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7" name="Google Shape;267;p7" descr="Captura de pantalla 2023-10-19 a las 16.36.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473200" y="3641725"/>
            <a:ext cx="3267075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8" name="Google Shape;268;p7" descr="Captura de pantalla 2023-10-19 a las 16.36.16"/>
          <p:cNvPicPr preferRelativeResize="0"/>
          <p:nvPr/>
        </p:nvPicPr>
        <p:blipFill rotWithShape="1">
          <a:blip r:embed="rId3">
            <a:alphaModFix/>
          </a:blip>
          <a:srcRect l="2875"/>
          <a:stretch/>
        </p:blipFill>
        <p:spPr>
          <a:xfrm>
            <a:off x="4683760" y="3641725"/>
            <a:ext cx="3173095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7" descr="Captura de pantalla 2023-10-19 a las 16.36.16"/>
          <p:cNvPicPr preferRelativeResize="0"/>
          <p:nvPr/>
        </p:nvPicPr>
        <p:blipFill rotWithShape="1">
          <a:blip r:embed="rId3">
            <a:alphaModFix/>
          </a:blip>
          <a:srcRect l="2875"/>
          <a:stretch/>
        </p:blipFill>
        <p:spPr>
          <a:xfrm>
            <a:off x="7794625" y="3641725"/>
            <a:ext cx="3173095" cy="1295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7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7"/>
          <p:cNvSpPr/>
          <p:nvPr/>
        </p:nvSpPr>
        <p:spPr>
          <a:xfrm>
            <a:off x="837565" y="187960"/>
            <a:ext cx="607060" cy="5778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1430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s-ES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¿En qué letra deberíamos cortar la cinta?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77" name="Google Shape;277;p8"/>
          <p:cNvSpPr/>
          <p:nvPr/>
        </p:nvSpPr>
        <p:spPr>
          <a:xfrm>
            <a:off x="188595" y="187960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8"/>
          <p:cNvSpPr txBox="1"/>
          <p:nvPr/>
        </p:nvSpPr>
        <p:spPr>
          <a:xfrm>
            <a:off x="284480" y="234315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79" name="Google Shape;279;p8" descr="Captura de pantalla 2023-10-19 a las 16.33.5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64970" y="3018790"/>
            <a:ext cx="9144000" cy="2324100"/>
          </a:xfrm>
          <a:prstGeom prst="rect">
            <a:avLst/>
          </a:prstGeom>
          <a:noFill/>
          <a:ln>
            <a:noFill/>
          </a:ln>
        </p:spPr>
      </p:pic>
      <p:sp>
        <p:nvSpPr>
          <p:cNvPr id="280" name="Google Shape;280;p8"/>
          <p:cNvSpPr txBox="1"/>
          <p:nvPr/>
        </p:nvSpPr>
        <p:spPr>
          <a:xfrm>
            <a:off x="860425" y="234315"/>
            <a:ext cx="561340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rgbClr val="FF1C55"/>
                </a:solidFill>
                <a:latin typeface="Arial"/>
                <a:ea typeface="Arial"/>
                <a:cs typeface="Arial"/>
                <a:sym typeface="Arial"/>
              </a:rPr>
              <a:t>b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8"/>
          <p:cNvSpPr/>
          <p:nvPr/>
        </p:nvSpPr>
        <p:spPr>
          <a:xfrm>
            <a:off x="837565" y="187960"/>
            <a:ext cx="607060" cy="577850"/>
          </a:xfrm>
          <a:prstGeom prst="roundRect">
            <a:avLst>
              <a:gd name="adj" fmla="val 16667"/>
            </a:avLst>
          </a:prstGeom>
          <a:noFill/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1C55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9"/>
          <p:cNvSpPr txBox="1">
            <a:spLocks noGrp="1"/>
          </p:cNvSpPr>
          <p:nvPr>
            <p:ph type="title"/>
          </p:nvPr>
        </p:nvSpPr>
        <p:spPr>
          <a:xfrm>
            <a:off x="838200" y="897075"/>
            <a:ext cx="10515600" cy="17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Arial"/>
              <a:buNone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Encontremos las medidas </a:t>
            </a:r>
            <a:b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</a:b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de </a:t>
            </a: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" panose="020B0503020103030203" pitchFamily="34" charset="0"/>
                <a:ea typeface="Nunito Medium"/>
                <a:cs typeface="Nunito Medium"/>
                <a:sym typeface="Nunito Medium"/>
              </a:rPr>
              <a:t>4</a:t>
            </a: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 veces cada uno de los siguientes trozos de cinta.</a:t>
            </a:r>
            <a:b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</a:b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Arial"/>
              <a:buNone/>
            </a:pPr>
            <a:r>
              <a:rPr lang="es-ES" sz="2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¿Cuánto medirá cada uno en centímetros?</a:t>
            </a:r>
            <a:endParaRPr sz="2800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87" name="Google Shape;287;p9"/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9"/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9" name="Google Shape;289;p9" descr="Captura de pantalla 2023-10-19 a las 16.42.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62125" y="3430905"/>
            <a:ext cx="3219450" cy="1695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9" descr="Captura de pantalla 2023-10-19 a las 16.42.4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86805" y="3364230"/>
            <a:ext cx="4752975" cy="17621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ángulo 1">
            <a:extLst>
              <a:ext uri="{FF2B5EF4-FFF2-40B4-BE49-F238E27FC236}">
                <a16:creationId xmlns:a16="http://schemas.microsoft.com/office/drawing/2014/main" id="{F11B8C73-B447-E169-98CD-76D8465F47BC}"/>
              </a:ext>
            </a:extLst>
          </p:cNvPr>
          <p:cNvSpPr/>
          <p:nvPr/>
        </p:nvSpPr>
        <p:spPr>
          <a:xfrm>
            <a:off x="1762125" y="5107305"/>
            <a:ext cx="9277350" cy="16954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10"/>
          <p:cNvSpPr txBox="1"/>
          <p:nvPr/>
        </p:nvSpPr>
        <p:spPr>
          <a:xfrm>
            <a:off x="4267200" y="2269619"/>
            <a:ext cx="2991000" cy="378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1C55"/>
              </a:buClr>
              <a:buSzPts val="16600"/>
              <a:buFont typeface="Arial"/>
              <a:buNone/>
            </a:pPr>
            <a:r>
              <a:rPr lang="es-ES" sz="24000" i="0" u="none" strike="noStrike" cap="none" dirty="0">
                <a:solidFill>
                  <a:srgbClr val="FF1C55"/>
                </a:solidFill>
                <a:latin typeface="Nunito Medium"/>
                <a:ea typeface="Nunito Medium"/>
                <a:cs typeface="Nunito Medium"/>
                <a:sym typeface="Nunito Medium"/>
              </a:rPr>
              <a:t>?</a:t>
            </a:r>
            <a:endParaRPr sz="24000" i="0" u="none" strike="noStrike" cap="none" dirty="0">
              <a:solidFill>
                <a:srgbClr val="000000"/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sp>
        <p:nvSpPr>
          <p:cNvPr id="296" name="Google Shape;296;p10"/>
          <p:cNvSpPr/>
          <p:nvPr/>
        </p:nvSpPr>
        <p:spPr>
          <a:xfrm>
            <a:off x="4153875" y="1386707"/>
            <a:ext cx="3437700" cy="1010100"/>
          </a:xfrm>
          <a:prstGeom prst="wedgeRoundRectCallout">
            <a:avLst>
              <a:gd name="adj1" fmla="val 70066"/>
              <a:gd name="adj2" fmla="val 75151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unito"/>
              <a:buNone/>
            </a:pPr>
            <a:r>
              <a:rPr lang="es-ES" sz="28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Medium"/>
                <a:ea typeface="Nunito Medium"/>
                <a:cs typeface="Nunito Medium"/>
                <a:sym typeface="Nunito Medium"/>
              </a:rPr>
              <a:t>¿Cómo lo harías? </a:t>
            </a:r>
            <a:endParaRPr sz="28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Medium"/>
              <a:ea typeface="Nunito Medium"/>
              <a:cs typeface="Nunito Medium"/>
              <a:sym typeface="Nunito Medium"/>
            </a:endParaRPr>
          </a:p>
        </p:txBody>
      </p:sp>
      <p:pic>
        <p:nvPicPr>
          <p:cNvPr id="297" name="Google Shape;297;p10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66405" y="1456055"/>
            <a:ext cx="2872740" cy="2779395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10"/>
          <p:cNvSpPr/>
          <p:nvPr/>
        </p:nvSpPr>
        <p:spPr>
          <a:xfrm>
            <a:off x="231140" y="212725"/>
            <a:ext cx="607060" cy="577850"/>
          </a:xfrm>
          <a:prstGeom prst="roundRect">
            <a:avLst>
              <a:gd name="adj" fmla="val 16667"/>
            </a:avLst>
          </a:prstGeom>
          <a:solidFill>
            <a:srgbClr val="FF1C55"/>
          </a:solidFill>
          <a:ln w="12700" cap="flat" cmpd="sng">
            <a:solidFill>
              <a:srgbClr val="FF1C5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10"/>
          <p:cNvSpPr txBox="1"/>
          <p:nvPr/>
        </p:nvSpPr>
        <p:spPr>
          <a:xfrm>
            <a:off x="327025" y="259080"/>
            <a:ext cx="415925" cy="460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ES" sz="2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829</Words>
  <Application>Microsoft Office PowerPoint</Application>
  <PresentationFormat>Panorámica</PresentationFormat>
  <Paragraphs>196</Paragraphs>
  <Slides>30</Slides>
  <Notes>30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7" baseType="lpstr">
      <vt:lpstr>Avenir</vt:lpstr>
      <vt:lpstr>Arial</vt:lpstr>
      <vt:lpstr>Nunito Medium</vt:lpstr>
      <vt:lpstr>Sassoon Sans Std</vt:lpstr>
      <vt:lpstr>Nunito</vt:lpstr>
      <vt:lpstr>Nunito Sans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Encontremos las medidas  de 4 veces cada uno de los siguientes trozos de cinta.  ¿Cuánto medirá cada uno en centímetros?</vt:lpstr>
      <vt:lpstr>Presentación de PowerPoint</vt:lpstr>
      <vt:lpstr>¿Cómo representamos el problema?</vt:lpstr>
      <vt:lpstr>¿Cómo representamos el problema?</vt:lpstr>
      <vt:lpstr>¿Cómo representamos el problema?</vt:lpstr>
      <vt:lpstr>¿Cómo representamos el problema?</vt:lpstr>
      <vt:lpstr>¿Cómo representamos el problema?</vt:lpstr>
      <vt:lpstr>¿Cómo representamos el problema?</vt:lpstr>
      <vt:lpstr>Presentación de PowerPoint</vt:lpstr>
      <vt:lpstr>Presentación de PowerPoint</vt:lpstr>
      <vt:lpstr>¿Cómo representamos el problema?</vt:lpstr>
      <vt:lpstr>¿Cómo representamos el problema?</vt:lpstr>
      <vt:lpstr>¿Cómo representamos el problema?</vt:lpstr>
      <vt:lpstr>¿Cómo representamos el problema?</vt:lpstr>
      <vt:lpstr>¿Cómo representamos el problema?</vt:lpstr>
      <vt:lpstr>Presentación de PowerPoint</vt:lpstr>
      <vt:lpstr>Con la ayuda del diagrama, completemos la tabla:</vt:lpstr>
      <vt:lpstr>Presentación de PowerPoint</vt:lpstr>
      <vt:lpstr>¿Cuántas veces la longitud de la cinta      iguala la longitud de la cinta     ?</vt:lpstr>
      <vt:lpstr>¿Cuántas veces la longitud de la cinta      iguala la longitud de la cinta     ?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Macarena Ovalle Larrain</cp:lastModifiedBy>
  <cp:revision>2</cp:revision>
  <dcterms:created xsi:type="dcterms:W3CDTF">2023-10-25T16:07:23Z</dcterms:created>
  <dcterms:modified xsi:type="dcterms:W3CDTF">2025-09-10T18:40:59Z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3082-5.4.4.8063</vt:lpwstr>
  </property>
</Properties>
</file>