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Nunito" pitchFamily="2" charset="77"/>
      <p:regular r:id="rId19"/>
      <p:bold r:id="rId20"/>
      <p:italic r:id="rId21"/>
      <p:boldItalic r:id="rId22"/>
    </p:embeddedFont>
    <p:embeddedFont>
      <p:font typeface="Nunito Medium" pitchFamily="2" charset="77"/>
      <p:regular r:id="rId23"/>
      <p:bold r:id="rId24"/>
      <p:italic r:id="rId25"/>
      <p:boldItalic r:id="rId26"/>
    </p:embeddedFont>
    <p:embeddedFont>
      <p:font typeface="Sassoon Sans Std" panose="020B0503020103030203" pitchFamily="3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hsLAVx0oeN+EqJuK0nqRNJCRB/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00B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>
      <p:cViewPr varScale="1">
        <p:scale>
          <a:sx n="117" d="100"/>
          <a:sy n="117" d="100"/>
        </p:scale>
        <p:origin x="5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9" name="Google Shape;2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c40da3254c_1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2c40da3254c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c40da3254c_1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g2c40da3254c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c40da3254c_1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g2c40da3254c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c40da3254c_1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g2c40da3254c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c40da3254c_1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g2c40da3254c_1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c40da3254c_1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g2c40da3254c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5" name="Google Shape;2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c40da3254c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2c40da325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8" name="Google Shape;58;p3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>
  <p:cSld name="1_Encabezado de secció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3" name="Google Shape;63;p3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cabezado de sección">
  <p:cSld name="2_Encabezado de secció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8" name="Google Shape;68;p3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cabezado de sección">
  <p:cSld name="3_Encabezado de secció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73" name="Google Shape;73;p3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9" name="Google Shape;79;p3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os objetos">
  <p:cSld name="1_Dos objeto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5" name="Google Shape;85;p36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65B32E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86" name="Google Shape;86;p3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os objetos">
  <p:cSld name="2_Dos objeto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2" name="Google Shape;92;p3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os objetos">
  <p:cSld name="3_Dos objeto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3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8" name="Google Shape;98;p38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EF7D00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99" name="Google Shape;99;p3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39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05" name="Google Shape;105;p3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9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3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ación">
  <p:cSld name="1_Comparació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2" name="Google Shape;112;p40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13" name="Google Shape;113;p4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0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2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ación" type="twoTxTwoObj">
  <p:cSld name="TWO_OBJECTS_WITH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3" name="Google Shape;123;p4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mparación">
  <p:cSld name="3_Comparació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42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29" name="Google Shape;129;p4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2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4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olo el título">
  <p:cSld name="1_Solo el título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9" name="Google Shape;139;p4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>
  <p:cSld name="2_Solo el título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3" name="Google Shape;143;p4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olo el título">
  <p:cSld name="3_Solo el título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7" name="Google Shape;147;p4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 blanco">
  <p:cSld name="2_En blanco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 blanco">
  <p:cSld name="3_En blanco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4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5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1" name="Google Shape;161;p5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62" name="Google Shape;162;p5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ido con título">
  <p:cSld name="1_Contenido con título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7" name="Google Shape;167;p5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8" name="Google Shape;168;p51"/>
          <p:cNvSpPr txBox="1"/>
          <p:nvPr/>
        </p:nvSpPr>
        <p:spPr>
          <a:xfrm>
            <a:off x="232756" y="6390700"/>
            <a:ext cx="14962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s-CL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Sumo Primero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ido con título">
  <p:cSld name="2_Contenido con título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5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3" name="Google Shape;173;p5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4" name="Google Shape;174;p5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ido con título">
  <p:cSld name="3_Contenido con título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5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9" name="Google Shape;179;p5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0" name="Google Shape;180;p5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5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5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p5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6" name="Google Shape;186;p5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n con título">
  <p:cSld name="1_Imagen con título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5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5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92" name="Google Shape;192;p5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n con título">
  <p:cSld name="2_Imagen con título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5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98" name="Google Shape;198;p5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n con título">
  <p:cSld name="3_Imagen con título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5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5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03" name="Google Shape;203;p5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04" name="Google Shape;204;p5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5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a de título">
  <p:cSld name="3_Diapositiva de títul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2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>
  <p:cSld name="2_Título y objeto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y objetos">
  <p:cSld name="3_Título y objeto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2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22.jp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3.jp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"/>
          <p:cNvSpPr txBox="1"/>
          <p:nvPr/>
        </p:nvSpPr>
        <p:spPr>
          <a:xfrm>
            <a:off x="-1230085" y="287811"/>
            <a:ext cx="91440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CD79"/>
              </a:buClr>
              <a:buSzPts val="5400"/>
              <a:buFont typeface="Arial"/>
              <a:buNone/>
            </a:pPr>
            <a:endParaRPr sz="1400" i="0" u="none" strike="noStrike" cap="none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224" name="Google Shape;224;p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4;p1">
            <a:extLst>
              <a:ext uri="{FF2B5EF4-FFF2-40B4-BE49-F238E27FC236}">
                <a16:creationId xmlns:a16="http://schemas.microsoft.com/office/drawing/2014/main" id="{CD4AB27B-AD21-BA65-A71C-C391A4F1E694}"/>
              </a:ext>
            </a:extLst>
          </p:cNvPr>
          <p:cNvSpPr txBox="1"/>
          <p:nvPr/>
        </p:nvSpPr>
        <p:spPr>
          <a:xfrm>
            <a:off x="1524000" y="3038699"/>
            <a:ext cx="9143999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CD79"/>
              </a:buClr>
              <a:buSzPts val="5400"/>
              <a:buFont typeface="Arial"/>
              <a:buNone/>
            </a:pPr>
            <a:r>
              <a:rPr lang="es-CL" sz="54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Medir objetos con regla</a:t>
            </a:r>
            <a:endParaRPr lang="es-CL" sz="1400" i="0" u="none" strike="noStrike" cap="none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3" name="Google Shape;86;p1">
            <a:extLst>
              <a:ext uri="{FF2B5EF4-FFF2-40B4-BE49-F238E27FC236}">
                <a16:creationId xmlns:a16="http://schemas.microsoft.com/office/drawing/2014/main" id="{3C17FF41-331E-BD49-00CD-C3D7136C308B}"/>
              </a:ext>
            </a:extLst>
          </p:cNvPr>
          <p:cNvSpPr txBox="1"/>
          <p:nvPr/>
        </p:nvSpPr>
        <p:spPr>
          <a:xfrm>
            <a:off x="1523999" y="1677058"/>
            <a:ext cx="91440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8EC4"/>
              </a:buClr>
              <a:buSzPts val="9600"/>
              <a:buNone/>
            </a:pPr>
            <a:r>
              <a:rPr lang="es-MX" sz="9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</a:p>
        </p:txBody>
      </p:sp>
      <p:sp>
        <p:nvSpPr>
          <p:cNvPr id="4" name="Google Shape;219;p1">
            <a:extLst>
              <a:ext uri="{FF2B5EF4-FFF2-40B4-BE49-F238E27FC236}">
                <a16:creationId xmlns:a16="http://schemas.microsoft.com/office/drawing/2014/main" id="{451B92E2-058B-9720-832A-B40B8950886C}"/>
              </a:ext>
            </a:extLst>
          </p:cNvPr>
          <p:cNvSpPr txBox="1"/>
          <p:nvPr/>
        </p:nvSpPr>
        <p:spPr>
          <a:xfrm>
            <a:off x="3001019" y="5086920"/>
            <a:ext cx="7261788" cy="942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2° Básico: Unidad 2  |  </a:t>
            </a:r>
            <a:r>
              <a:rPr lang="es-CL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Capítulo 5: Longitud.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Sistematización de medición con regla, Actividad 4, página 77.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797CCF23-F24D-B60D-2439-7DF0E94DE7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g2c40da3254c_1_15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3582" y="4502481"/>
            <a:ext cx="2021945" cy="2240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g2c40da3254c_1_15" descr="Imagen que contiene 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7516" y="4363876"/>
            <a:ext cx="2100359" cy="22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c40da3254c_1_15"/>
          <p:cNvSpPr/>
          <p:nvPr/>
        </p:nvSpPr>
        <p:spPr>
          <a:xfrm>
            <a:off x="304901" y="3853576"/>
            <a:ext cx="4370337" cy="1020600"/>
          </a:xfrm>
          <a:prstGeom prst="wedgeRoundRectCallout">
            <a:avLst>
              <a:gd name="adj1" fmla="val 37736"/>
              <a:gd name="adj2" fmla="val 68180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Está bien ubicada la regla…pero ¿cuánto mide el lápiz?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319" name="Google Shape;319;g2c40da3254c_1_15"/>
          <p:cNvSpPr txBox="1"/>
          <p:nvPr/>
        </p:nvSpPr>
        <p:spPr>
          <a:xfrm>
            <a:off x="982493" y="1482320"/>
            <a:ext cx="10404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¿Cuánto mide el lápiz?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320" name="Google Shape;320;g2c40da3254c_1_15"/>
          <p:cNvSpPr txBox="1"/>
          <p:nvPr/>
        </p:nvSpPr>
        <p:spPr>
          <a:xfrm>
            <a:off x="982493" y="0"/>
            <a:ext cx="104046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CL" sz="4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¿</a:t>
            </a:r>
            <a:r>
              <a:rPr lang="es-CL" sz="40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Está bien ubicado el lápiz para medir su largo con la regla?</a:t>
            </a:r>
            <a:r>
              <a:rPr lang="es-CL" sz="40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C631F14-2397-C0D2-7720-FF0D27579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6370" y="2210736"/>
            <a:ext cx="5687999" cy="381600"/>
          </a:xfrm>
          <a:prstGeom prst="rect">
            <a:avLst/>
          </a:prstGeom>
        </p:spPr>
      </p:pic>
      <p:cxnSp>
        <p:nvCxnSpPr>
          <p:cNvPr id="322" name="Google Shape;322;g2c40da3254c_1_15"/>
          <p:cNvCxnSpPr/>
          <p:nvPr/>
        </p:nvCxnSpPr>
        <p:spPr>
          <a:xfrm>
            <a:off x="1298896" y="2235322"/>
            <a:ext cx="0" cy="413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24" name="Google Shape;324;g2c40da3254c_1_15"/>
          <p:cNvPicPr preferRelativeResize="0"/>
          <p:nvPr/>
        </p:nvPicPr>
        <p:blipFill rotWithShape="1">
          <a:blip r:embed="rId6">
            <a:alphaModFix/>
          </a:blip>
          <a:srcRect l="4371" t="22806" r="6231" b="23441"/>
          <a:stretch/>
        </p:blipFill>
        <p:spPr>
          <a:xfrm>
            <a:off x="1082475" y="2567750"/>
            <a:ext cx="8958000" cy="1020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cxnSp>
        <p:nvCxnSpPr>
          <p:cNvPr id="325" name="Google Shape;325;g2c40da3254c_1_15"/>
          <p:cNvCxnSpPr/>
          <p:nvPr/>
        </p:nvCxnSpPr>
        <p:spPr>
          <a:xfrm>
            <a:off x="6937696" y="2235322"/>
            <a:ext cx="0" cy="413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6" name="Google Shape;326;g2c40da3254c_1_15"/>
          <p:cNvSpPr/>
          <p:nvPr/>
        </p:nvSpPr>
        <p:spPr>
          <a:xfrm>
            <a:off x="8386098" y="4203315"/>
            <a:ext cx="3126600" cy="1311000"/>
          </a:xfrm>
          <a:prstGeom prst="wedgeRoundRectCallout">
            <a:avLst>
              <a:gd name="adj1" fmla="val -67133"/>
              <a:gd name="adj2" fmla="val 43538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Mide más de 13 cm y menos de 14 cm.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F102EA-8980-54C1-C96D-25E92AC3AD53}"/>
              </a:ext>
            </a:extLst>
          </p:cNvPr>
          <p:cNvSpPr txBox="1"/>
          <p:nvPr/>
        </p:nvSpPr>
        <p:spPr>
          <a:xfrm>
            <a:off x="350377" y="313322"/>
            <a:ext cx="293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solidFill>
                  <a:srgbClr val="00B50D"/>
                </a:solidFill>
                <a:latin typeface="Sassoon Sans Std" panose="020B0503020103030203" pitchFamily="34" charset="0"/>
              </a:rPr>
              <a:t>4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6430217B-079A-1CAB-3603-0ED6F05E3446}"/>
              </a:ext>
            </a:extLst>
          </p:cNvPr>
          <p:cNvSpPr/>
          <p:nvPr/>
        </p:nvSpPr>
        <p:spPr>
          <a:xfrm>
            <a:off x="267940" y="281938"/>
            <a:ext cx="536967" cy="536967"/>
          </a:xfrm>
          <a:prstGeom prst="ellipse">
            <a:avLst/>
          </a:prstGeom>
          <a:noFill/>
          <a:ln>
            <a:solidFill>
              <a:srgbClr val="00B50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g2c40da3254c_1_30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0502" y="4394123"/>
            <a:ext cx="2021945" cy="2240383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g2c40da3254c_1_30"/>
          <p:cNvSpPr/>
          <p:nvPr/>
        </p:nvSpPr>
        <p:spPr>
          <a:xfrm>
            <a:off x="304901" y="4630993"/>
            <a:ext cx="4473575" cy="883321"/>
          </a:xfrm>
          <a:prstGeom prst="wedgeRoundRectCallout">
            <a:avLst>
              <a:gd name="adj1" fmla="val 48823"/>
              <a:gd name="adj2" fmla="val 74930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CL" sz="20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Entonces mide entre 13 y 14 cm…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334" name="Google Shape;334;g2c40da3254c_1_30"/>
          <p:cNvSpPr txBox="1"/>
          <p:nvPr/>
        </p:nvSpPr>
        <p:spPr>
          <a:xfrm>
            <a:off x="982493" y="1482320"/>
            <a:ext cx="10404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¿Cuánto mide el lápiz?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335" name="Google Shape;335;g2c40da3254c_1_30"/>
          <p:cNvSpPr txBox="1"/>
          <p:nvPr/>
        </p:nvSpPr>
        <p:spPr>
          <a:xfrm>
            <a:off x="982493" y="0"/>
            <a:ext cx="104046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CL" sz="4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¿</a:t>
            </a:r>
            <a:r>
              <a:rPr lang="es-CL" sz="40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Está bien ubicado el lápiz para medir su largo con la regla?</a:t>
            </a:r>
            <a:r>
              <a:rPr lang="es-CL" sz="40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375171F-F1BE-74A2-2677-77FCC9E37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370" y="2210736"/>
            <a:ext cx="5687999" cy="381600"/>
          </a:xfrm>
          <a:prstGeom prst="rect">
            <a:avLst/>
          </a:prstGeom>
        </p:spPr>
      </p:pic>
      <p:cxnSp>
        <p:nvCxnSpPr>
          <p:cNvPr id="337" name="Google Shape;337;g2c40da3254c_1_30"/>
          <p:cNvCxnSpPr/>
          <p:nvPr/>
        </p:nvCxnSpPr>
        <p:spPr>
          <a:xfrm>
            <a:off x="1298896" y="2235322"/>
            <a:ext cx="0" cy="413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9" name="Google Shape;339;g2c40da3254c_1_30"/>
          <p:cNvPicPr preferRelativeResize="0"/>
          <p:nvPr/>
        </p:nvPicPr>
        <p:blipFill rotWithShape="1">
          <a:blip r:embed="rId5">
            <a:alphaModFix/>
          </a:blip>
          <a:srcRect l="4371" t="22806" r="6231" b="23441"/>
          <a:stretch/>
        </p:blipFill>
        <p:spPr>
          <a:xfrm>
            <a:off x="1082475" y="2567750"/>
            <a:ext cx="8958000" cy="1020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cxnSp>
        <p:nvCxnSpPr>
          <p:cNvPr id="340" name="Google Shape;340;g2c40da3254c_1_30"/>
          <p:cNvCxnSpPr/>
          <p:nvPr/>
        </p:nvCxnSpPr>
        <p:spPr>
          <a:xfrm>
            <a:off x="6937696" y="2235322"/>
            <a:ext cx="0" cy="413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41" name="Google Shape;341;g2c40da3254c_1_30" descr="Imagen que contiene Icono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72447" y="4394122"/>
            <a:ext cx="2100359" cy="22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1F99469-E4CF-2BC1-14A4-7A429FA94904}"/>
              </a:ext>
            </a:extLst>
          </p:cNvPr>
          <p:cNvSpPr txBox="1"/>
          <p:nvPr/>
        </p:nvSpPr>
        <p:spPr>
          <a:xfrm>
            <a:off x="350377" y="313322"/>
            <a:ext cx="293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solidFill>
                  <a:srgbClr val="00B50D"/>
                </a:solidFill>
                <a:latin typeface="Sassoon Sans Std" panose="020B0503020103030203" pitchFamily="34" charset="0"/>
              </a:rPr>
              <a:t>4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3E5AAE6-412E-3CC2-DAF1-9D56713B702D}"/>
              </a:ext>
            </a:extLst>
          </p:cNvPr>
          <p:cNvSpPr/>
          <p:nvPr/>
        </p:nvSpPr>
        <p:spPr>
          <a:xfrm>
            <a:off x="267940" y="281938"/>
            <a:ext cx="536967" cy="536967"/>
          </a:xfrm>
          <a:prstGeom prst="ellipse">
            <a:avLst/>
          </a:prstGeom>
          <a:noFill/>
          <a:ln>
            <a:solidFill>
              <a:srgbClr val="00B50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6" name="Google Shape;346;g2c40da3254c_1_47"/>
          <p:cNvCxnSpPr/>
          <p:nvPr/>
        </p:nvCxnSpPr>
        <p:spPr>
          <a:xfrm>
            <a:off x="2199821" y="2384157"/>
            <a:ext cx="0" cy="413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7" name="Google Shape;347;g2c40da3254c_1_47"/>
          <p:cNvCxnSpPr/>
          <p:nvPr/>
        </p:nvCxnSpPr>
        <p:spPr>
          <a:xfrm>
            <a:off x="8173690" y="2557269"/>
            <a:ext cx="0" cy="311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9" name="Google Shape;349;g2c40da3254c_1_47"/>
          <p:cNvSpPr/>
          <p:nvPr/>
        </p:nvSpPr>
        <p:spPr>
          <a:xfrm>
            <a:off x="2199825" y="1877250"/>
            <a:ext cx="5967869" cy="682539"/>
          </a:xfrm>
          <a:custGeom>
            <a:avLst/>
            <a:gdLst/>
            <a:ahLst/>
            <a:cxnLst/>
            <a:rect l="l" t="t" r="r" b="b"/>
            <a:pathLst>
              <a:path w="5475109" h="682539" extrusionOk="0">
                <a:moveTo>
                  <a:pt x="0" y="682539"/>
                </a:moveTo>
                <a:cubicBezTo>
                  <a:pt x="355870" y="413407"/>
                  <a:pt x="711741" y="144275"/>
                  <a:pt x="1089498" y="98879"/>
                </a:cubicBezTo>
                <a:cubicBezTo>
                  <a:pt x="1467255" y="53483"/>
                  <a:pt x="1846634" y="426378"/>
                  <a:pt x="2266545" y="410165"/>
                </a:cubicBezTo>
                <a:cubicBezTo>
                  <a:pt x="2686456" y="393952"/>
                  <a:pt x="3101503" y="-29201"/>
                  <a:pt x="3608962" y="1603"/>
                </a:cubicBezTo>
                <a:cubicBezTo>
                  <a:pt x="4116421" y="32407"/>
                  <a:pt x="5311302" y="594990"/>
                  <a:pt x="5311302" y="594990"/>
                </a:cubicBezTo>
                <a:cubicBezTo>
                  <a:pt x="5595025" y="695509"/>
                  <a:pt x="5453163" y="650113"/>
                  <a:pt x="5311302" y="604718"/>
                </a:cubicBezTo>
              </a:path>
            </a:pathLst>
          </a:custGeom>
          <a:noFill/>
          <a:ln w="5715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2c40da3254c_1_47"/>
          <p:cNvSpPr txBox="1"/>
          <p:nvPr/>
        </p:nvSpPr>
        <p:spPr>
          <a:xfrm>
            <a:off x="982493" y="0"/>
            <a:ext cx="104046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CL" sz="4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¿</a:t>
            </a:r>
            <a:r>
              <a:rPr lang="es-CL" sz="40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Está bien medido el largo del cordel? </a:t>
            </a:r>
            <a:endParaRPr sz="4000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351" name="Google Shape;351;g2c40da3254c_1_47"/>
          <p:cNvPicPr preferRelativeResize="0"/>
          <p:nvPr/>
        </p:nvPicPr>
        <p:blipFill rotWithShape="1">
          <a:blip r:embed="rId3">
            <a:alphaModFix/>
          </a:blip>
          <a:srcRect l="4371" t="22806" r="6231" b="23441"/>
          <a:stretch/>
        </p:blipFill>
        <p:spPr>
          <a:xfrm>
            <a:off x="2028275" y="2781300"/>
            <a:ext cx="7992000" cy="916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352" name="Google Shape;352;g2c40da3254c_1_47" descr="Dibujo animado de un animal con la boca abierta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514" y="3945108"/>
            <a:ext cx="1865119" cy="224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g2c40da3254c_1_47" descr="Logotipo&#10;&#10;Descripción generada automáticamente con confianza baj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17389" y="3833101"/>
            <a:ext cx="2038749" cy="22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g2c40da3254c_1_47"/>
          <p:cNvSpPr/>
          <p:nvPr/>
        </p:nvSpPr>
        <p:spPr>
          <a:xfrm>
            <a:off x="2777915" y="4788195"/>
            <a:ext cx="5507765" cy="916200"/>
          </a:xfrm>
          <a:prstGeom prst="wedgeRoundRectCallout">
            <a:avLst>
              <a:gd name="adj1" fmla="val -60515"/>
              <a:gd name="adj2" fmla="val 18412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Yo creo que no, y que mide más de 16 cm.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642C437-3BB2-25F4-EFEC-ACDFB1916E2B}"/>
              </a:ext>
            </a:extLst>
          </p:cNvPr>
          <p:cNvSpPr txBox="1"/>
          <p:nvPr/>
        </p:nvSpPr>
        <p:spPr>
          <a:xfrm>
            <a:off x="350377" y="313322"/>
            <a:ext cx="293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solidFill>
                  <a:srgbClr val="00B50D"/>
                </a:solidFill>
                <a:latin typeface="Sassoon Sans Std" panose="020B0503020103030203" pitchFamily="34" charset="0"/>
              </a:rPr>
              <a:t>5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71D1E714-EDEB-86B5-468D-B89D29E76F05}"/>
              </a:ext>
            </a:extLst>
          </p:cNvPr>
          <p:cNvSpPr/>
          <p:nvPr/>
        </p:nvSpPr>
        <p:spPr>
          <a:xfrm>
            <a:off x="267940" y="281938"/>
            <a:ext cx="536967" cy="536967"/>
          </a:xfrm>
          <a:prstGeom prst="ellipse">
            <a:avLst/>
          </a:prstGeom>
          <a:noFill/>
          <a:ln>
            <a:solidFill>
              <a:srgbClr val="00B50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9" name="Google Shape;359;g2c40da3254c_1_61"/>
          <p:cNvCxnSpPr/>
          <p:nvPr/>
        </p:nvCxnSpPr>
        <p:spPr>
          <a:xfrm>
            <a:off x="2199821" y="2384157"/>
            <a:ext cx="0" cy="413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0" name="Google Shape;360;g2c40da3254c_1_61"/>
          <p:cNvCxnSpPr/>
          <p:nvPr/>
        </p:nvCxnSpPr>
        <p:spPr>
          <a:xfrm>
            <a:off x="8173690" y="2557269"/>
            <a:ext cx="0" cy="311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2" name="Google Shape;362;g2c40da3254c_1_61"/>
          <p:cNvSpPr/>
          <p:nvPr/>
        </p:nvSpPr>
        <p:spPr>
          <a:xfrm>
            <a:off x="2199825" y="1877250"/>
            <a:ext cx="5967869" cy="682539"/>
          </a:xfrm>
          <a:custGeom>
            <a:avLst/>
            <a:gdLst/>
            <a:ahLst/>
            <a:cxnLst/>
            <a:rect l="l" t="t" r="r" b="b"/>
            <a:pathLst>
              <a:path w="5475109" h="682539" extrusionOk="0">
                <a:moveTo>
                  <a:pt x="0" y="682539"/>
                </a:moveTo>
                <a:cubicBezTo>
                  <a:pt x="355870" y="413407"/>
                  <a:pt x="711741" y="144275"/>
                  <a:pt x="1089498" y="98879"/>
                </a:cubicBezTo>
                <a:cubicBezTo>
                  <a:pt x="1467255" y="53483"/>
                  <a:pt x="1846634" y="426378"/>
                  <a:pt x="2266545" y="410165"/>
                </a:cubicBezTo>
                <a:cubicBezTo>
                  <a:pt x="2686456" y="393952"/>
                  <a:pt x="3101503" y="-29201"/>
                  <a:pt x="3608962" y="1603"/>
                </a:cubicBezTo>
                <a:cubicBezTo>
                  <a:pt x="4116421" y="32407"/>
                  <a:pt x="5311302" y="594990"/>
                  <a:pt x="5311302" y="594990"/>
                </a:cubicBezTo>
                <a:cubicBezTo>
                  <a:pt x="5595025" y="695509"/>
                  <a:pt x="5453163" y="650113"/>
                  <a:pt x="5311302" y="604718"/>
                </a:cubicBezTo>
              </a:path>
            </a:pathLst>
          </a:custGeom>
          <a:noFill/>
          <a:ln w="5715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g2c40da3254c_1_61"/>
          <p:cNvSpPr txBox="1"/>
          <p:nvPr/>
        </p:nvSpPr>
        <p:spPr>
          <a:xfrm>
            <a:off x="982493" y="0"/>
            <a:ext cx="104046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CL" sz="4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¿</a:t>
            </a:r>
            <a:r>
              <a:rPr lang="es-CL" sz="40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Está bien medido el largo del cordel? </a:t>
            </a:r>
            <a:endParaRPr sz="4000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364" name="Google Shape;364;g2c40da3254c_1_61"/>
          <p:cNvPicPr preferRelativeResize="0"/>
          <p:nvPr/>
        </p:nvPicPr>
        <p:blipFill rotWithShape="1">
          <a:blip r:embed="rId3">
            <a:alphaModFix/>
          </a:blip>
          <a:srcRect l="4371" t="22806" r="6231" b="23441"/>
          <a:stretch/>
        </p:blipFill>
        <p:spPr>
          <a:xfrm>
            <a:off x="2028275" y="2781300"/>
            <a:ext cx="7992000" cy="916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365" name="Google Shape;365;g2c40da3254c_1_61" descr="Dibujo animado de un animal con la boca abierta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183842"/>
            <a:ext cx="1865119" cy="22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g2c40da3254c_1_61"/>
          <p:cNvSpPr/>
          <p:nvPr/>
        </p:nvSpPr>
        <p:spPr>
          <a:xfrm>
            <a:off x="1693705" y="4014721"/>
            <a:ext cx="5318948" cy="916200"/>
          </a:xfrm>
          <a:prstGeom prst="wedgeRoundRectCallout">
            <a:avLst>
              <a:gd name="adj1" fmla="val -44347"/>
              <a:gd name="adj2" fmla="val 97289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Yo creo que no, y que mide más de 16 cm.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368" name="Google Shape;368;g2c40da3254c_1_61" descr="Logotipo&#10;&#10;Descripción generada automáticamente con confianza baj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43704" y="4617616"/>
            <a:ext cx="2038749" cy="22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2c40da3254c_1_61"/>
          <p:cNvSpPr/>
          <p:nvPr/>
        </p:nvSpPr>
        <p:spPr>
          <a:xfrm>
            <a:off x="4531617" y="5099472"/>
            <a:ext cx="4940300" cy="916200"/>
          </a:xfrm>
          <a:prstGeom prst="wedgeRoundRectCallout">
            <a:avLst>
              <a:gd name="adj1" fmla="val 62413"/>
              <a:gd name="adj2" fmla="val -4729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¿Qué hacemos para saber cuánto mide?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F4D6DA4-9CF7-EE08-429A-2EA61F94D80B}"/>
              </a:ext>
            </a:extLst>
          </p:cNvPr>
          <p:cNvSpPr txBox="1"/>
          <p:nvPr/>
        </p:nvSpPr>
        <p:spPr>
          <a:xfrm>
            <a:off x="350377" y="313322"/>
            <a:ext cx="293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solidFill>
                  <a:srgbClr val="00B50D"/>
                </a:solidFill>
                <a:latin typeface="Sassoon Sans Std" panose="020B0503020103030203" pitchFamily="34" charset="0"/>
              </a:rPr>
              <a:t>5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1880FD53-5FD6-F1FD-FD0B-964A4E293778}"/>
              </a:ext>
            </a:extLst>
          </p:cNvPr>
          <p:cNvSpPr/>
          <p:nvPr/>
        </p:nvSpPr>
        <p:spPr>
          <a:xfrm>
            <a:off x="267940" y="281938"/>
            <a:ext cx="536967" cy="536967"/>
          </a:xfrm>
          <a:prstGeom prst="ellipse">
            <a:avLst/>
          </a:prstGeom>
          <a:noFill/>
          <a:ln>
            <a:solidFill>
              <a:srgbClr val="00B50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4" name="Google Shape;374;p18"/>
          <p:cNvCxnSpPr/>
          <p:nvPr/>
        </p:nvCxnSpPr>
        <p:spPr>
          <a:xfrm>
            <a:off x="2199830" y="2449864"/>
            <a:ext cx="7101000" cy="37800"/>
          </a:xfrm>
          <a:prstGeom prst="straightConnector1">
            <a:avLst/>
          </a:prstGeom>
          <a:noFill/>
          <a:ln w="5715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cxnSp>
      <p:cxnSp>
        <p:nvCxnSpPr>
          <p:cNvPr id="376" name="Google Shape;376;p18"/>
          <p:cNvCxnSpPr/>
          <p:nvPr/>
        </p:nvCxnSpPr>
        <p:spPr>
          <a:xfrm>
            <a:off x="2199821" y="2384157"/>
            <a:ext cx="0" cy="413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7" name="Google Shape;377;p18"/>
          <p:cNvCxnSpPr/>
          <p:nvPr/>
        </p:nvCxnSpPr>
        <p:spPr>
          <a:xfrm>
            <a:off x="9316690" y="2557269"/>
            <a:ext cx="0" cy="311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78" name="Google Shape;378;p18"/>
          <p:cNvPicPr preferRelativeResize="0"/>
          <p:nvPr/>
        </p:nvPicPr>
        <p:blipFill rotWithShape="1">
          <a:blip r:embed="rId3">
            <a:alphaModFix/>
          </a:blip>
          <a:srcRect l="4371" t="22806" r="6231" b="23441"/>
          <a:stretch/>
        </p:blipFill>
        <p:spPr>
          <a:xfrm>
            <a:off x="2028275" y="2781300"/>
            <a:ext cx="7992000" cy="916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33902F0-4F20-72DE-D7BD-9CC220F1F0FB}"/>
              </a:ext>
            </a:extLst>
          </p:cNvPr>
          <p:cNvSpPr txBox="1"/>
          <p:nvPr/>
        </p:nvSpPr>
        <p:spPr>
          <a:xfrm>
            <a:off x="350377" y="313322"/>
            <a:ext cx="293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solidFill>
                  <a:srgbClr val="00B50D"/>
                </a:solidFill>
                <a:latin typeface="Sassoon Sans Std" panose="020B0503020103030203" pitchFamily="34" charset="0"/>
              </a:rPr>
              <a:t>5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2210EE75-0BF0-D45E-0F51-33CC0022E20E}"/>
              </a:ext>
            </a:extLst>
          </p:cNvPr>
          <p:cNvSpPr/>
          <p:nvPr/>
        </p:nvSpPr>
        <p:spPr>
          <a:xfrm>
            <a:off x="267940" y="281938"/>
            <a:ext cx="536967" cy="536967"/>
          </a:xfrm>
          <a:prstGeom prst="ellipse">
            <a:avLst/>
          </a:prstGeom>
          <a:noFill/>
          <a:ln>
            <a:solidFill>
              <a:srgbClr val="00B50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3" name="Google Shape;383;g2c40da3254c_1_79"/>
          <p:cNvCxnSpPr/>
          <p:nvPr/>
        </p:nvCxnSpPr>
        <p:spPr>
          <a:xfrm>
            <a:off x="2199830" y="2449864"/>
            <a:ext cx="7101000" cy="37800"/>
          </a:xfrm>
          <a:prstGeom prst="straightConnector1">
            <a:avLst/>
          </a:prstGeom>
          <a:noFill/>
          <a:ln w="5715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cxnSp>
      <p:cxnSp>
        <p:nvCxnSpPr>
          <p:cNvPr id="385" name="Google Shape;385;g2c40da3254c_1_79"/>
          <p:cNvCxnSpPr/>
          <p:nvPr/>
        </p:nvCxnSpPr>
        <p:spPr>
          <a:xfrm>
            <a:off x="2199821" y="2384157"/>
            <a:ext cx="0" cy="413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6" name="Google Shape;386;g2c40da3254c_1_79"/>
          <p:cNvCxnSpPr/>
          <p:nvPr/>
        </p:nvCxnSpPr>
        <p:spPr>
          <a:xfrm>
            <a:off x="9316690" y="2557269"/>
            <a:ext cx="0" cy="311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87" name="Google Shape;387;g2c40da3254c_1_79"/>
          <p:cNvPicPr preferRelativeResize="0"/>
          <p:nvPr/>
        </p:nvPicPr>
        <p:blipFill rotWithShape="1">
          <a:blip r:embed="rId3">
            <a:alphaModFix/>
          </a:blip>
          <a:srcRect l="4371" t="22806" r="6231" b="23441"/>
          <a:stretch/>
        </p:blipFill>
        <p:spPr>
          <a:xfrm>
            <a:off x="2028275" y="2781300"/>
            <a:ext cx="7992000" cy="916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388" name="Google Shape;388;g2c40da3254c_1_79" descr="Dibujo animado de un animal con la boca abierta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514" y="3751153"/>
            <a:ext cx="1865119" cy="22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g2c40da3254c_1_79"/>
          <p:cNvSpPr/>
          <p:nvPr/>
        </p:nvSpPr>
        <p:spPr>
          <a:xfrm>
            <a:off x="2520150" y="4215906"/>
            <a:ext cx="6461618" cy="916200"/>
          </a:xfrm>
          <a:prstGeom prst="wedgeRoundRectCallout">
            <a:avLst>
              <a:gd name="adj1" fmla="val -52882"/>
              <a:gd name="adj2" fmla="val 32899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Para medir el largo del cordel debemos estirarlo.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A5710D4-1588-4737-AA72-058CA010A5F3}"/>
              </a:ext>
            </a:extLst>
          </p:cNvPr>
          <p:cNvSpPr txBox="1"/>
          <p:nvPr/>
        </p:nvSpPr>
        <p:spPr>
          <a:xfrm>
            <a:off x="350377" y="313322"/>
            <a:ext cx="293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solidFill>
                  <a:srgbClr val="00B50D"/>
                </a:solidFill>
                <a:latin typeface="Sassoon Sans Std" panose="020B0503020103030203" pitchFamily="34" charset="0"/>
              </a:rPr>
              <a:t>5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15311B19-8920-D9E0-6599-71D3BDA50271}"/>
              </a:ext>
            </a:extLst>
          </p:cNvPr>
          <p:cNvSpPr/>
          <p:nvPr/>
        </p:nvSpPr>
        <p:spPr>
          <a:xfrm>
            <a:off x="267940" y="281938"/>
            <a:ext cx="536967" cy="536967"/>
          </a:xfrm>
          <a:prstGeom prst="ellipse">
            <a:avLst/>
          </a:prstGeom>
          <a:noFill/>
          <a:ln>
            <a:solidFill>
              <a:srgbClr val="00B50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4" name="Google Shape;394;g2c40da3254c_1_89"/>
          <p:cNvCxnSpPr/>
          <p:nvPr/>
        </p:nvCxnSpPr>
        <p:spPr>
          <a:xfrm>
            <a:off x="2199830" y="2449864"/>
            <a:ext cx="7101000" cy="37800"/>
          </a:xfrm>
          <a:prstGeom prst="straightConnector1">
            <a:avLst/>
          </a:prstGeom>
          <a:noFill/>
          <a:ln w="5715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cxnSp>
      <p:cxnSp>
        <p:nvCxnSpPr>
          <p:cNvPr id="396" name="Google Shape;396;g2c40da3254c_1_89"/>
          <p:cNvCxnSpPr/>
          <p:nvPr/>
        </p:nvCxnSpPr>
        <p:spPr>
          <a:xfrm>
            <a:off x="2199821" y="2384157"/>
            <a:ext cx="0" cy="413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7" name="Google Shape;397;g2c40da3254c_1_89"/>
          <p:cNvCxnSpPr/>
          <p:nvPr/>
        </p:nvCxnSpPr>
        <p:spPr>
          <a:xfrm>
            <a:off x="9316690" y="2557269"/>
            <a:ext cx="0" cy="311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98" name="Google Shape;398;g2c40da3254c_1_89"/>
          <p:cNvPicPr preferRelativeResize="0"/>
          <p:nvPr/>
        </p:nvPicPr>
        <p:blipFill rotWithShape="1">
          <a:blip r:embed="rId3">
            <a:alphaModFix/>
          </a:blip>
          <a:srcRect l="4371" t="22806" r="6231" b="23441"/>
          <a:stretch/>
        </p:blipFill>
        <p:spPr>
          <a:xfrm>
            <a:off x="2028275" y="2781300"/>
            <a:ext cx="7992000" cy="916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399" name="Google Shape;399;g2c40da3254c_1_89" descr="Logotip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4895" y="4094643"/>
            <a:ext cx="2203589" cy="22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g2c40da3254c_1_89"/>
          <p:cNvSpPr/>
          <p:nvPr/>
        </p:nvSpPr>
        <p:spPr>
          <a:xfrm>
            <a:off x="324465" y="4347050"/>
            <a:ext cx="7131316" cy="1109853"/>
          </a:xfrm>
          <a:prstGeom prst="wedgeRoundRectCallout">
            <a:avLst>
              <a:gd name="adj1" fmla="val 61379"/>
              <a:gd name="adj2" fmla="val 36466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Una vez estirado lo ubicamos desde el cero de la regla…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así vemos que mide 19 cm. 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8D42684-AFD1-C466-FFD9-2A8BC5839416}"/>
              </a:ext>
            </a:extLst>
          </p:cNvPr>
          <p:cNvSpPr txBox="1"/>
          <p:nvPr/>
        </p:nvSpPr>
        <p:spPr>
          <a:xfrm>
            <a:off x="350377" y="313322"/>
            <a:ext cx="293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solidFill>
                  <a:srgbClr val="00B50D"/>
                </a:solidFill>
                <a:latin typeface="Sassoon Sans Std" panose="020B0503020103030203" pitchFamily="34" charset="0"/>
              </a:rPr>
              <a:t>5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A199FA31-374D-71F9-7A6A-CC0E731E88A7}"/>
              </a:ext>
            </a:extLst>
          </p:cNvPr>
          <p:cNvSpPr/>
          <p:nvPr/>
        </p:nvSpPr>
        <p:spPr>
          <a:xfrm>
            <a:off x="267940" y="281938"/>
            <a:ext cx="536967" cy="536967"/>
          </a:xfrm>
          <a:prstGeom prst="ellipse">
            <a:avLst/>
          </a:prstGeom>
          <a:noFill/>
          <a:ln>
            <a:solidFill>
              <a:srgbClr val="00B50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"/>
          <p:cNvSpPr/>
          <p:nvPr/>
        </p:nvSpPr>
        <p:spPr>
          <a:xfrm>
            <a:off x="199656" y="1028848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"/>
          <p:cNvSpPr txBox="1"/>
          <p:nvPr/>
        </p:nvSpPr>
        <p:spPr>
          <a:xfrm>
            <a:off x="295223" y="1086961"/>
            <a:ext cx="41592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None/>
            </a:pPr>
            <a:r>
              <a:rPr lang="es-CL" sz="3200" u="none" strike="noStrike" cap="none" dirty="0">
                <a:solidFill>
                  <a:schemeClr val="lt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3200" u="none" strike="noStrike" cap="none" dirty="0">
              <a:solidFill>
                <a:schemeClr val="dk1"/>
              </a:solidFill>
              <a:latin typeface="Sassoon Sans Std" panose="020B0503020103030203" pitchFamily="34" charset="0"/>
              <a:sym typeface="Arial"/>
            </a:endParaRPr>
          </a:p>
        </p:txBody>
      </p:sp>
      <p:sp>
        <p:nvSpPr>
          <p:cNvPr id="231" name="Google Shape;231;p2"/>
          <p:cNvSpPr txBox="1"/>
          <p:nvPr/>
        </p:nvSpPr>
        <p:spPr>
          <a:xfrm>
            <a:off x="934085" y="489892"/>
            <a:ext cx="1040450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CL" sz="4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¿Cuál es la forma correcta de medir el largo del sobre? Encierra.</a:t>
            </a:r>
            <a:endParaRPr sz="4000" i="0" u="none" strike="noStrike" cap="none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232" name="Google Shape;23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1791" y="2689187"/>
            <a:ext cx="8128418" cy="147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" descr="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839" y="3952644"/>
            <a:ext cx="2117163" cy="224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9994275" y="4481623"/>
            <a:ext cx="2197725" cy="261583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"/>
          <p:cNvSpPr/>
          <p:nvPr/>
        </p:nvSpPr>
        <p:spPr>
          <a:xfrm>
            <a:off x="7959668" y="3683532"/>
            <a:ext cx="2850900" cy="861760"/>
          </a:xfrm>
          <a:prstGeom prst="wedgeRoundRectCallout">
            <a:avLst>
              <a:gd name="adj1" fmla="val 47167"/>
              <a:gd name="adj2" fmla="val 99119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¿Tiene razón Ana?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2121218" y="3823593"/>
            <a:ext cx="5159950" cy="861760"/>
          </a:xfrm>
          <a:prstGeom prst="wedgeRoundRectCallout">
            <a:avLst>
              <a:gd name="adj1" fmla="val -44937"/>
              <a:gd name="adj2" fmla="val 128376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El lápiz mide un poco menos de 10 cm.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242" name="Google Shape;242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6150" y="1575663"/>
            <a:ext cx="10684841" cy="2045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DD91573-B39D-1440-670F-27C7EFFE7B53}"/>
              </a:ext>
            </a:extLst>
          </p:cNvPr>
          <p:cNvSpPr txBox="1"/>
          <p:nvPr/>
        </p:nvSpPr>
        <p:spPr>
          <a:xfrm>
            <a:off x="1276299" y="770522"/>
            <a:ext cx="293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solidFill>
                  <a:srgbClr val="00B50D"/>
                </a:solidFill>
                <a:latin typeface="Sassoon Sans Std" panose="020B0503020103030203" pitchFamily="34" charset="0"/>
              </a:rPr>
              <a:t>1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6B12756-7159-B858-3FC2-EECCEA97C2EF}"/>
              </a:ext>
            </a:extLst>
          </p:cNvPr>
          <p:cNvSpPr/>
          <p:nvPr/>
        </p:nvSpPr>
        <p:spPr>
          <a:xfrm>
            <a:off x="1193862" y="739138"/>
            <a:ext cx="536967" cy="536967"/>
          </a:xfrm>
          <a:prstGeom prst="ellipse">
            <a:avLst/>
          </a:prstGeom>
          <a:noFill/>
          <a:ln>
            <a:solidFill>
              <a:srgbClr val="00B50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6DCB78A-6DBE-6E98-E42C-EB5943562A1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" r="218"/>
          <a:stretch/>
        </p:blipFill>
        <p:spPr>
          <a:xfrm>
            <a:off x="1276618" y="1478910"/>
            <a:ext cx="4454257" cy="3533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064" y="1697502"/>
            <a:ext cx="10684841" cy="204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F294D67-291C-21B9-98C4-E3FA13BA41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15"/>
          <a:stretch/>
        </p:blipFill>
        <p:spPr>
          <a:xfrm>
            <a:off x="1518267" y="1586802"/>
            <a:ext cx="4448255" cy="353301"/>
          </a:xfrm>
          <a:prstGeom prst="rect">
            <a:avLst/>
          </a:prstGeom>
        </p:spPr>
      </p:pic>
      <p:cxnSp>
        <p:nvCxnSpPr>
          <p:cNvPr id="251" name="Google Shape;251;p4"/>
          <p:cNvCxnSpPr/>
          <p:nvPr/>
        </p:nvCxnSpPr>
        <p:spPr>
          <a:xfrm>
            <a:off x="5966523" y="1740750"/>
            <a:ext cx="0" cy="336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2" name="Google Shape;252;p4"/>
          <p:cNvCxnSpPr/>
          <p:nvPr/>
        </p:nvCxnSpPr>
        <p:spPr>
          <a:xfrm>
            <a:off x="1533309" y="1740750"/>
            <a:ext cx="0" cy="336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3" name="Google Shape;253;p4" descr="Dibujo animado de un personaje animado&#10;&#10;Descripción generada automáticamente con confianza baj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32457" y="3575122"/>
            <a:ext cx="2395448" cy="275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"/>
          <p:cNvSpPr/>
          <p:nvPr/>
        </p:nvSpPr>
        <p:spPr>
          <a:xfrm>
            <a:off x="2954420" y="3960198"/>
            <a:ext cx="5713800" cy="1311000"/>
          </a:xfrm>
          <a:prstGeom prst="wedgeRoundRectCallout">
            <a:avLst>
              <a:gd name="adj1" fmla="val 59588"/>
              <a:gd name="adj2" fmla="val -32606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Para medir ubicamos el lápiz desde el 0 y luego nos fijamos en el número donde llega.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00080F6-95BF-261B-BC92-3C5E3E352646}"/>
              </a:ext>
            </a:extLst>
          </p:cNvPr>
          <p:cNvSpPr txBox="1"/>
          <p:nvPr/>
        </p:nvSpPr>
        <p:spPr>
          <a:xfrm>
            <a:off x="1276299" y="770522"/>
            <a:ext cx="293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solidFill>
                  <a:srgbClr val="00B50D"/>
                </a:solidFill>
                <a:latin typeface="Sassoon Sans Std" panose="020B0503020103030203" pitchFamily="34" charset="0"/>
              </a:rPr>
              <a:t>1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A2150A0E-6912-CB1C-2EDA-4B397E6114AC}"/>
              </a:ext>
            </a:extLst>
          </p:cNvPr>
          <p:cNvSpPr/>
          <p:nvPr/>
        </p:nvSpPr>
        <p:spPr>
          <a:xfrm>
            <a:off x="1193862" y="739138"/>
            <a:ext cx="536967" cy="536967"/>
          </a:xfrm>
          <a:prstGeom prst="ellipse">
            <a:avLst/>
          </a:prstGeom>
          <a:noFill/>
          <a:ln>
            <a:solidFill>
              <a:srgbClr val="00B50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6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610" y="3894029"/>
            <a:ext cx="2596212" cy="261583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6"/>
          <p:cNvSpPr/>
          <p:nvPr/>
        </p:nvSpPr>
        <p:spPr>
          <a:xfrm>
            <a:off x="4245784" y="4219004"/>
            <a:ext cx="6138000" cy="861900"/>
          </a:xfrm>
          <a:prstGeom prst="wedgeRoundRectCallout">
            <a:avLst>
              <a:gd name="adj1" fmla="val -59734"/>
              <a:gd name="adj2" fmla="val 25340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¿Está bien ubicado el palillo para medir su largo? 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262" name="Google Shape;262;p6"/>
          <p:cNvPicPr preferRelativeResize="0"/>
          <p:nvPr/>
        </p:nvPicPr>
        <p:blipFill rotWithShape="1">
          <a:blip r:embed="rId4">
            <a:alphaModFix/>
          </a:blip>
          <a:srcRect r="4085"/>
          <a:stretch/>
        </p:blipFill>
        <p:spPr>
          <a:xfrm>
            <a:off x="1752850" y="1355900"/>
            <a:ext cx="10248648" cy="204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DCDB6A7-C1A4-5E1D-FD28-64EEFC27A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4400" y="1171524"/>
            <a:ext cx="6271189" cy="432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ECFBB54-01D5-D74F-A51A-195A43EBE0EC}"/>
              </a:ext>
            </a:extLst>
          </p:cNvPr>
          <p:cNvSpPr txBox="1"/>
          <p:nvPr/>
        </p:nvSpPr>
        <p:spPr>
          <a:xfrm>
            <a:off x="1276299" y="770522"/>
            <a:ext cx="293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solidFill>
                  <a:srgbClr val="00B50D"/>
                </a:solidFill>
                <a:latin typeface="Sassoon Sans Std" panose="020B0503020103030203" pitchFamily="34" charset="0"/>
              </a:rPr>
              <a:t>2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D8D9B48-93E0-0AA6-6D0F-65581F41C7B6}"/>
              </a:ext>
            </a:extLst>
          </p:cNvPr>
          <p:cNvSpPr/>
          <p:nvPr/>
        </p:nvSpPr>
        <p:spPr>
          <a:xfrm>
            <a:off x="1193862" y="739138"/>
            <a:ext cx="536967" cy="536967"/>
          </a:xfrm>
          <a:prstGeom prst="ellipse">
            <a:avLst/>
          </a:prstGeom>
          <a:noFill/>
          <a:ln>
            <a:solidFill>
              <a:srgbClr val="00B50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7" descr="Logotip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56" y="4333644"/>
            <a:ext cx="2038749" cy="22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7"/>
          <p:cNvSpPr/>
          <p:nvPr/>
        </p:nvSpPr>
        <p:spPr>
          <a:xfrm>
            <a:off x="1900746" y="3764953"/>
            <a:ext cx="5772427" cy="1040371"/>
          </a:xfrm>
          <a:prstGeom prst="wedgeRoundRectCallout">
            <a:avLst>
              <a:gd name="adj1" fmla="val -46280"/>
              <a:gd name="adj2" fmla="val 96943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Para medir debemos acercar el objeto a la regla y partir desde el cero.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270" name="Google Shape;270;p7" descr="Dibujo animado de un animal con la boca abierta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75325" y="4333644"/>
            <a:ext cx="1865119" cy="224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7"/>
          <p:cNvPicPr preferRelativeResize="0"/>
          <p:nvPr/>
        </p:nvPicPr>
        <p:blipFill rotWithShape="1">
          <a:blip r:embed="rId5">
            <a:alphaModFix/>
          </a:blip>
          <a:srcRect r="4085"/>
          <a:stretch/>
        </p:blipFill>
        <p:spPr>
          <a:xfrm>
            <a:off x="1752850" y="1355900"/>
            <a:ext cx="10248648" cy="204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79A24C1-CFF2-8722-BD23-B231B19019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4400" y="1284258"/>
            <a:ext cx="6271189" cy="432000"/>
          </a:xfrm>
          <a:prstGeom prst="rect">
            <a:avLst/>
          </a:prstGeom>
        </p:spPr>
      </p:pic>
      <p:cxnSp>
        <p:nvCxnSpPr>
          <p:cNvPr id="275" name="Google Shape;275;p7"/>
          <p:cNvCxnSpPr/>
          <p:nvPr/>
        </p:nvCxnSpPr>
        <p:spPr>
          <a:xfrm>
            <a:off x="2431923" y="1498350"/>
            <a:ext cx="0" cy="336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6" name="Google Shape;276;p7"/>
          <p:cNvCxnSpPr/>
          <p:nvPr/>
        </p:nvCxnSpPr>
        <p:spPr>
          <a:xfrm>
            <a:off x="8680323" y="1508300"/>
            <a:ext cx="0" cy="336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7" name="Google Shape;277;p7"/>
          <p:cNvSpPr/>
          <p:nvPr/>
        </p:nvSpPr>
        <p:spPr>
          <a:xfrm>
            <a:off x="7891071" y="3758575"/>
            <a:ext cx="3262583" cy="840724"/>
          </a:xfrm>
          <a:prstGeom prst="wedgeRoundRectCallout">
            <a:avLst>
              <a:gd name="adj1" fmla="val 31975"/>
              <a:gd name="adj2" fmla="val 82248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¿Cuánto mide el palillo? 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AF80292-C3E1-3EBE-BF7D-819DA7788C8A}"/>
              </a:ext>
            </a:extLst>
          </p:cNvPr>
          <p:cNvSpPr txBox="1"/>
          <p:nvPr/>
        </p:nvSpPr>
        <p:spPr>
          <a:xfrm>
            <a:off x="1276299" y="770522"/>
            <a:ext cx="293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solidFill>
                  <a:srgbClr val="00B50D"/>
                </a:solidFill>
                <a:latin typeface="Sassoon Sans Std" panose="020B0503020103030203" pitchFamily="34" charset="0"/>
              </a:rPr>
              <a:t>2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5C8D4EF1-4920-6386-E32B-C454A762CEA7}"/>
              </a:ext>
            </a:extLst>
          </p:cNvPr>
          <p:cNvSpPr/>
          <p:nvPr/>
        </p:nvSpPr>
        <p:spPr>
          <a:xfrm>
            <a:off x="1193862" y="739138"/>
            <a:ext cx="536967" cy="536967"/>
          </a:xfrm>
          <a:prstGeom prst="ellipse">
            <a:avLst/>
          </a:prstGeom>
          <a:noFill/>
          <a:ln>
            <a:solidFill>
              <a:srgbClr val="00B50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g2c40da3254c_1_0" descr="Foto gratuita cuaderno en la mesa de madera azul"/>
          <p:cNvPicPr preferRelativeResize="0"/>
          <p:nvPr/>
        </p:nvPicPr>
        <p:blipFill rotWithShape="1">
          <a:blip r:embed="rId3">
            <a:alphaModFix/>
          </a:blip>
          <a:srcRect l="10886" t="9761" r="9126" b="12893"/>
          <a:stretch/>
        </p:blipFill>
        <p:spPr>
          <a:xfrm>
            <a:off x="4045325" y="1530350"/>
            <a:ext cx="3810000" cy="455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g2c40da3254c_1_0"/>
          <p:cNvSpPr txBox="1"/>
          <p:nvPr/>
        </p:nvSpPr>
        <p:spPr>
          <a:xfrm>
            <a:off x="982493" y="0"/>
            <a:ext cx="104046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CL" sz="4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¿</a:t>
            </a:r>
            <a:r>
              <a:rPr lang="es-CL" sz="40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Está bien ubicada la regla para medir el ancho del cuaderno? ¿Por qué?</a:t>
            </a:r>
            <a:endParaRPr sz="4000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285" name="Google Shape;285;g2c40da3254c_1_0"/>
          <p:cNvPicPr preferRelativeResize="0"/>
          <p:nvPr/>
        </p:nvPicPr>
        <p:blipFill rotWithShape="1">
          <a:blip r:embed="rId4">
            <a:alphaModFix/>
          </a:blip>
          <a:srcRect l="4371" t="22806" r="6231" b="23441"/>
          <a:stretch/>
        </p:blipFill>
        <p:spPr>
          <a:xfrm rot="-1413778">
            <a:off x="3991548" y="3190960"/>
            <a:ext cx="7959340" cy="91611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B4ED3FD-B935-CCB5-49C3-F171B3D58109}"/>
              </a:ext>
            </a:extLst>
          </p:cNvPr>
          <p:cNvSpPr txBox="1"/>
          <p:nvPr/>
        </p:nvSpPr>
        <p:spPr>
          <a:xfrm>
            <a:off x="350377" y="313322"/>
            <a:ext cx="293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solidFill>
                  <a:srgbClr val="00B50D"/>
                </a:solidFill>
                <a:latin typeface="Sassoon Sans Std" panose="020B0503020103030203" pitchFamily="34" charset="0"/>
              </a:rPr>
              <a:t>3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AECB0160-B639-FC97-EDF0-84E2EB1A87BE}"/>
              </a:ext>
            </a:extLst>
          </p:cNvPr>
          <p:cNvSpPr/>
          <p:nvPr/>
        </p:nvSpPr>
        <p:spPr>
          <a:xfrm>
            <a:off x="267940" y="281938"/>
            <a:ext cx="536967" cy="536967"/>
          </a:xfrm>
          <a:prstGeom prst="ellipse">
            <a:avLst/>
          </a:prstGeom>
          <a:noFill/>
          <a:ln>
            <a:solidFill>
              <a:srgbClr val="00B50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9" descr="Foto gratuita cuaderno en la mesa de madera azul"/>
          <p:cNvPicPr preferRelativeResize="0"/>
          <p:nvPr/>
        </p:nvPicPr>
        <p:blipFill rotWithShape="1">
          <a:blip r:embed="rId3">
            <a:alphaModFix/>
          </a:blip>
          <a:srcRect l="10887" t="9762" r="9123" b="12892"/>
          <a:stretch/>
        </p:blipFill>
        <p:spPr>
          <a:xfrm>
            <a:off x="1381499" y="1530350"/>
            <a:ext cx="3810000" cy="455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9"/>
          <p:cNvSpPr txBox="1"/>
          <p:nvPr/>
        </p:nvSpPr>
        <p:spPr>
          <a:xfrm>
            <a:off x="982493" y="0"/>
            <a:ext cx="104046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CL" sz="4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¿</a:t>
            </a:r>
            <a:r>
              <a:rPr lang="es-CL" sz="40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Está bien ubicada la regla para medir el ancho del cuaderno? ¿Por qué?</a:t>
            </a:r>
            <a:endParaRPr sz="4000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293" name="Google Shape;293;p9"/>
          <p:cNvPicPr preferRelativeResize="0"/>
          <p:nvPr/>
        </p:nvPicPr>
        <p:blipFill rotWithShape="1">
          <a:blip r:embed="rId4">
            <a:alphaModFix/>
          </a:blip>
          <a:srcRect l="4371" t="22806" r="6231" b="23441"/>
          <a:stretch/>
        </p:blipFill>
        <p:spPr>
          <a:xfrm>
            <a:off x="1457698" y="5869122"/>
            <a:ext cx="7959300" cy="916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294" name="Google Shape;294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76918" y="3849425"/>
            <a:ext cx="2020350" cy="2233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9"/>
          <p:cNvSpPr/>
          <p:nvPr/>
        </p:nvSpPr>
        <p:spPr>
          <a:xfrm>
            <a:off x="5278714" y="3008575"/>
            <a:ext cx="6815315" cy="1100934"/>
          </a:xfrm>
          <a:prstGeom prst="wedgeRoundRectCallout">
            <a:avLst>
              <a:gd name="adj1" fmla="val 29104"/>
              <a:gd name="adj2" fmla="val 72071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L" sz="2000" dirty="0">
                <a:solidFill>
                  <a:srgbClr val="595959"/>
                </a:solidFill>
                <a:latin typeface="Nunito Medium" panose="020B0604020202020204" charset="0"/>
              </a:rPr>
              <a:t>La regla debe estar derecha.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L" sz="2000" dirty="0">
                <a:solidFill>
                  <a:srgbClr val="595959"/>
                </a:solidFill>
                <a:latin typeface="Nunito Medium" panose="020B0604020202020204" charset="0"/>
              </a:rPr>
              <a:t>Para ello, podemos ubicarla desde un borde de la libreta.  </a:t>
            </a:r>
            <a:endParaRPr sz="2000" dirty="0">
              <a:solidFill>
                <a:srgbClr val="595959"/>
              </a:solidFill>
              <a:latin typeface="Nunito Medium" panose="020B0604020202020204" charset="0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4ACE51-665A-F74F-F1A2-888B6F59890E}"/>
              </a:ext>
            </a:extLst>
          </p:cNvPr>
          <p:cNvSpPr txBox="1"/>
          <p:nvPr/>
        </p:nvSpPr>
        <p:spPr>
          <a:xfrm>
            <a:off x="350377" y="313322"/>
            <a:ext cx="293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solidFill>
                  <a:srgbClr val="00B50D"/>
                </a:solidFill>
                <a:latin typeface="Sassoon Sans Std" panose="020B0503020103030203" pitchFamily="34" charset="0"/>
              </a:rPr>
              <a:t>3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E4B05221-6B6A-4A2F-36A1-5D3D52193222}"/>
              </a:ext>
            </a:extLst>
          </p:cNvPr>
          <p:cNvSpPr/>
          <p:nvPr/>
        </p:nvSpPr>
        <p:spPr>
          <a:xfrm>
            <a:off x="267940" y="281938"/>
            <a:ext cx="536967" cy="536967"/>
          </a:xfrm>
          <a:prstGeom prst="ellipse">
            <a:avLst/>
          </a:prstGeom>
          <a:noFill/>
          <a:ln>
            <a:solidFill>
              <a:srgbClr val="00B50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12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0599" y="4617616"/>
            <a:ext cx="2021946" cy="22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2"/>
          <p:cNvSpPr/>
          <p:nvPr/>
        </p:nvSpPr>
        <p:spPr>
          <a:xfrm>
            <a:off x="559340" y="4426930"/>
            <a:ext cx="6575021" cy="1310878"/>
          </a:xfrm>
          <a:prstGeom prst="wedgeRoundRectCallout">
            <a:avLst>
              <a:gd name="adj1" fmla="val 58372"/>
              <a:gd name="adj2" fmla="val 37809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Está bien ubicada la regla…pero ¿cuánto mide el lápiz?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304" name="Google Shape;304;p12"/>
          <p:cNvSpPr txBox="1"/>
          <p:nvPr/>
        </p:nvSpPr>
        <p:spPr>
          <a:xfrm>
            <a:off x="982493" y="1482320"/>
            <a:ext cx="104045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¿Cuánto mide el lápiz?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305" name="Google Shape;305;p12"/>
          <p:cNvSpPr txBox="1"/>
          <p:nvPr/>
        </p:nvSpPr>
        <p:spPr>
          <a:xfrm>
            <a:off x="982493" y="0"/>
            <a:ext cx="1040450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CL" sz="4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¿</a:t>
            </a:r>
            <a:r>
              <a:rPr lang="es-CL" sz="40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Está bien ubicado el lápiz para medir su largo con la regla?</a:t>
            </a:r>
            <a:r>
              <a:rPr lang="es-CL" sz="40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D7BE37E-EBA0-F52D-5A6B-F72E7C51E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370" y="2210736"/>
            <a:ext cx="5687999" cy="381600"/>
          </a:xfrm>
          <a:prstGeom prst="rect">
            <a:avLst/>
          </a:prstGeom>
        </p:spPr>
      </p:pic>
      <p:cxnSp>
        <p:nvCxnSpPr>
          <p:cNvPr id="307" name="Google Shape;307;p12"/>
          <p:cNvCxnSpPr/>
          <p:nvPr/>
        </p:nvCxnSpPr>
        <p:spPr>
          <a:xfrm>
            <a:off x="1298896" y="2235322"/>
            <a:ext cx="0" cy="413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09" name="Google Shape;309;p12"/>
          <p:cNvPicPr preferRelativeResize="0"/>
          <p:nvPr/>
        </p:nvPicPr>
        <p:blipFill rotWithShape="1">
          <a:blip r:embed="rId5">
            <a:alphaModFix/>
          </a:blip>
          <a:srcRect l="4371" t="22806" r="6231" b="23441"/>
          <a:stretch/>
        </p:blipFill>
        <p:spPr>
          <a:xfrm>
            <a:off x="1082475" y="2567750"/>
            <a:ext cx="8958000" cy="1020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cxnSp>
        <p:nvCxnSpPr>
          <p:cNvPr id="310" name="Google Shape;310;p12"/>
          <p:cNvCxnSpPr/>
          <p:nvPr/>
        </p:nvCxnSpPr>
        <p:spPr>
          <a:xfrm>
            <a:off x="6937696" y="2235322"/>
            <a:ext cx="0" cy="413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8D0CBFD4-A027-BE43-421F-00814608C1A3}"/>
              </a:ext>
            </a:extLst>
          </p:cNvPr>
          <p:cNvSpPr txBox="1"/>
          <p:nvPr/>
        </p:nvSpPr>
        <p:spPr>
          <a:xfrm>
            <a:off x="350377" y="313322"/>
            <a:ext cx="293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solidFill>
                  <a:srgbClr val="00B50D"/>
                </a:solidFill>
                <a:latin typeface="Sassoon Sans Std" panose="020B0503020103030203" pitchFamily="34" charset="0"/>
              </a:rPr>
              <a:t>4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72BDFD34-2FE9-4480-66B3-A33554364703}"/>
              </a:ext>
            </a:extLst>
          </p:cNvPr>
          <p:cNvSpPr/>
          <p:nvPr/>
        </p:nvSpPr>
        <p:spPr>
          <a:xfrm>
            <a:off x="267940" y="281938"/>
            <a:ext cx="536967" cy="536967"/>
          </a:xfrm>
          <a:prstGeom prst="ellipse">
            <a:avLst/>
          </a:prstGeom>
          <a:noFill/>
          <a:ln>
            <a:solidFill>
              <a:srgbClr val="00B50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362</Words>
  <Application>Microsoft Macintosh PowerPoint</Application>
  <PresentationFormat>Panorámica</PresentationFormat>
  <Paragraphs>48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Nunito Medium</vt:lpstr>
      <vt:lpstr>Arial</vt:lpstr>
      <vt:lpstr>Nunito</vt:lpstr>
      <vt:lpstr>Sassoon Sans Std</vt:lpstr>
      <vt:lpstr>Calibri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Natalia Gabriela Solís García</dc:creator>
  <cp:lastModifiedBy>Daniela Danisa Saavedra Pizarro</cp:lastModifiedBy>
  <cp:revision>11</cp:revision>
  <dcterms:created xsi:type="dcterms:W3CDTF">2023-10-23T20:50:19Z</dcterms:created>
  <dcterms:modified xsi:type="dcterms:W3CDTF">2025-02-05T13:09:38Z</dcterms:modified>
</cp:coreProperties>
</file>