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1" r:id="rId1"/>
  </p:sldMasterIdLst>
  <p:sldIdLst>
    <p:sldId id="256" r:id="rId2"/>
    <p:sldId id="271" r:id="rId3"/>
    <p:sldId id="267" r:id="rId4"/>
    <p:sldId id="266" r:id="rId5"/>
    <p:sldId id="260" r:id="rId6"/>
    <p:sldId id="257" r:id="rId7"/>
    <p:sldId id="258" r:id="rId8"/>
    <p:sldId id="259" r:id="rId9"/>
    <p:sldId id="261" r:id="rId10"/>
    <p:sldId id="262" r:id="rId11"/>
    <p:sldId id="263" r:id="rId12"/>
    <p:sldId id="264" r:id="rId13"/>
    <p:sldId id="265" r:id="rId14"/>
    <p:sldId id="268" r:id="rId15"/>
    <p:sldId id="269" r:id="rId16"/>
    <p:sldId id="270"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7:47:37.741"/>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4T20:11:34.59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20:38:07.377"/>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9T18:03:27.08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4:04:23.93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5:03:02.57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8T15:47:18.34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4T18:50:06.67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2T19:36:37.494"/>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4T19:51:06.572"/>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12/27/2021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3516713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358022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3018352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0387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3121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472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480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5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416674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641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12/27/2021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76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12/27/2021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‹Nº›</a:t>
            </a:fld>
            <a:endParaRPr lang="en-US" dirty="0"/>
          </a:p>
        </p:txBody>
      </p:sp>
    </p:spTree>
    <p:extLst>
      <p:ext uri="{BB962C8B-B14F-4D97-AF65-F5344CB8AC3E}">
        <p14:creationId xmlns:p14="http://schemas.microsoft.com/office/powerpoint/2010/main" val="406423696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14" r:id="rId6"/>
    <p:sldLayoutId id="2147483710" r:id="rId7"/>
    <p:sldLayoutId id="2147483711" r:id="rId8"/>
    <p:sldLayoutId id="2147483712" r:id="rId9"/>
    <p:sldLayoutId id="2147483713" r:id="rId10"/>
    <p:sldLayoutId id="2147483715"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cazuzegers.c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customXml" Target="../ink/ink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9.emf"/><Relationship Id="rId4" Type="http://schemas.openxmlformats.org/officeDocument/2006/relationships/customXml" Target="../ink/ink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customXml" Target="../ink/ink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customXml" Target="../ink/ink8.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customXml" Target="../ink/ink9.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customXml" Target="../ink/ink10.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customXml" Target="../ink/ink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customXml" Target="../ink/ink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C34DA4"/>
          </a:solidFill>
          <a:ln w="38100" cap="rnd">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1B96D5C-E1C3-4F8F-93C5-4CD99D10E819}"/>
              </a:ext>
            </a:extLst>
          </p:cNvPr>
          <p:cNvPicPr>
            <a:picLocks noChangeAspect="1"/>
          </p:cNvPicPr>
          <p:nvPr/>
        </p:nvPicPr>
        <p:blipFill rotWithShape="1">
          <a:blip r:embed="rId2"/>
          <a:srcRect t="3541" r="-1" b="8887"/>
          <a:stretch/>
        </p:blipFill>
        <p:spPr>
          <a:xfrm>
            <a:off x="0" y="0"/>
            <a:ext cx="12192000" cy="6857999"/>
          </a:xfrm>
          <a:prstGeom prst="rect">
            <a:avLst/>
          </a:prstGeom>
        </p:spPr>
      </p:pic>
      <p:sp>
        <p:nvSpPr>
          <p:cNvPr id="2" name="Título 1">
            <a:extLst>
              <a:ext uri="{FF2B5EF4-FFF2-40B4-BE49-F238E27FC236}">
                <a16:creationId xmlns:a16="http://schemas.microsoft.com/office/drawing/2014/main" id="{CEFB10F2-7713-4C35-A896-D70F67888B52}"/>
              </a:ext>
            </a:extLst>
          </p:cNvPr>
          <p:cNvSpPr>
            <a:spLocks noGrp="1"/>
          </p:cNvSpPr>
          <p:nvPr>
            <p:ph type="ctrTitle"/>
          </p:nvPr>
        </p:nvSpPr>
        <p:spPr>
          <a:xfrm>
            <a:off x="3581905" y="1981734"/>
            <a:ext cx="8610095" cy="4855065"/>
          </a:xfrm>
        </p:spPr>
        <p:txBody>
          <a:bodyPr>
            <a:normAutofit fontScale="90000"/>
          </a:bodyPr>
          <a:lstStyle/>
          <a:p>
            <a:pPr algn="r"/>
            <a:br>
              <a:rPr lang="es-CL" sz="5800" b="1" dirty="0">
                <a:latin typeface="+mn-lt"/>
              </a:rPr>
            </a:br>
            <a:br>
              <a:rPr lang="es-CL" sz="5800" b="1" dirty="0">
                <a:latin typeface="+mn-lt"/>
              </a:rPr>
            </a:br>
            <a:br>
              <a:rPr lang="es-CL" sz="5800" b="1" dirty="0">
                <a:latin typeface="+mn-lt"/>
              </a:rPr>
            </a:br>
            <a:br>
              <a:rPr lang="es-CL" sz="5800" b="1" dirty="0">
                <a:latin typeface="+mn-lt"/>
              </a:rPr>
            </a:br>
            <a:br>
              <a:rPr lang="es-CL" sz="5800" b="1" dirty="0">
                <a:latin typeface="+mn-lt"/>
              </a:rPr>
            </a:br>
            <a:br>
              <a:rPr lang="es-CL" sz="5800" b="1" dirty="0">
                <a:latin typeface="+mn-lt"/>
              </a:rPr>
            </a:br>
            <a:br>
              <a:rPr lang="es-CL" sz="5800" b="1" dirty="0">
                <a:latin typeface="+mn-lt"/>
              </a:rPr>
            </a:br>
            <a:br>
              <a:rPr lang="es-CL" sz="5800" b="1" dirty="0">
                <a:latin typeface="+mn-lt"/>
              </a:rPr>
            </a:br>
            <a:r>
              <a:rPr lang="es-CL" sz="5800" b="1" dirty="0">
                <a:latin typeface="+mn-lt"/>
              </a:rPr>
              <a:t>Arquitectura chilena contemporánea</a:t>
            </a:r>
            <a:br>
              <a:rPr lang="es-CL" sz="5800" b="1">
                <a:latin typeface="+mn-lt"/>
              </a:rPr>
            </a:br>
            <a:r>
              <a:rPr lang="es-CL" sz="5800" b="1">
                <a:latin typeface="+mn-lt"/>
              </a:rPr>
              <a:t>1</a:t>
            </a:r>
            <a:r>
              <a:rPr lang="es-CL" sz="3600" b="1">
                <a:latin typeface="+mn-lt"/>
              </a:rPr>
              <a:t>° </a:t>
            </a:r>
            <a:r>
              <a:rPr lang="es-CL" sz="3600" b="1" dirty="0">
                <a:latin typeface="+mn-lt"/>
              </a:rPr>
              <a:t>medio</a:t>
            </a:r>
            <a:endParaRPr lang="es-CL" sz="5800" b="1" dirty="0">
              <a:latin typeface="+mn-lt"/>
            </a:endParaRPr>
          </a:p>
        </p:txBody>
      </p:sp>
    </p:spTree>
    <p:extLst>
      <p:ext uri="{BB962C8B-B14F-4D97-AF65-F5344CB8AC3E}">
        <p14:creationId xmlns:p14="http://schemas.microsoft.com/office/powerpoint/2010/main" val="270326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DF85C76-EC53-407A-8840-D31FFB59A9F9}"/>
              </a:ext>
            </a:extLst>
          </p:cNvPr>
          <p:cNvSpPr>
            <a:spLocks noGrp="1"/>
          </p:cNvSpPr>
          <p:nvPr>
            <p:ph type="title"/>
          </p:nvPr>
        </p:nvSpPr>
        <p:spPr>
          <a:xfrm>
            <a:off x="612648" y="365124"/>
            <a:ext cx="5221224" cy="2066544"/>
          </a:xfrm>
        </p:spPr>
        <p:txBody>
          <a:bodyPr anchor="b">
            <a:normAutofit/>
          </a:bodyPr>
          <a:lstStyle/>
          <a:p>
            <a:r>
              <a:rPr lang="es-CL" dirty="0" err="1">
                <a:latin typeface="+mn-lt"/>
              </a:rPr>
              <a:t>Cazú</a:t>
            </a:r>
            <a:r>
              <a:rPr lang="es-CL" dirty="0">
                <a:latin typeface="+mn-lt"/>
              </a:rPr>
              <a:t> </a:t>
            </a:r>
            <a:r>
              <a:rPr lang="es-CL" dirty="0" err="1">
                <a:latin typeface="+mn-lt"/>
              </a:rPr>
              <a:t>Zejers</a:t>
            </a:r>
            <a:br>
              <a:rPr lang="es-CL" dirty="0">
                <a:latin typeface="+mn-lt"/>
              </a:rPr>
            </a:br>
            <a:r>
              <a:rPr lang="es-CL" b="1" dirty="0">
                <a:latin typeface="+mn-lt"/>
              </a:rPr>
              <a:t>(María del Carmen </a:t>
            </a:r>
            <a:r>
              <a:rPr lang="es-CL" b="1" dirty="0" err="1">
                <a:latin typeface="+mn-lt"/>
              </a:rPr>
              <a:t>Cazú</a:t>
            </a:r>
            <a:r>
              <a:rPr lang="es-CL" b="1" dirty="0">
                <a:latin typeface="+mn-lt"/>
              </a:rPr>
              <a:t> </a:t>
            </a:r>
            <a:r>
              <a:rPr lang="es-CL" b="1" dirty="0" err="1">
                <a:latin typeface="+mn-lt"/>
              </a:rPr>
              <a:t>Zejers</a:t>
            </a:r>
            <a:r>
              <a:rPr lang="es-CL" b="1" dirty="0">
                <a:latin typeface="+mn-lt"/>
              </a:rPr>
              <a:t>)</a:t>
            </a:r>
          </a:p>
        </p:txBody>
      </p:sp>
      <p:pic>
        <p:nvPicPr>
          <p:cNvPr id="7" name="Imagen 6">
            <a:extLst>
              <a:ext uri="{FF2B5EF4-FFF2-40B4-BE49-F238E27FC236}">
                <a16:creationId xmlns:a16="http://schemas.microsoft.com/office/drawing/2014/main" id="{180863FE-D00D-4EC3-B6E9-044262D70AC4}"/>
              </a:ext>
            </a:extLst>
          </p:cNvPr>
          <p:cNvPicPr>
            <a:picLocks noChangeAspect="1"/>
          </p:cNvPicPr>
          <p:nvPr/>
        </p:nvPicPr>
        <p:blipFill rotWithShape="1">
          <a:blip r:embed="rId2"/>
          <a:srcRect r="14526" b="1"/>
          <a:stretch/>
        </p:blipFill>
        <p:spPr>
          <a:xfrm>
            <a:off x="6207755" y="-78592"/>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6" name="Imagen 5">
            <a:extLst>
              <a:ext uri="{FF2B5EF4-FFF2-40B4-BE49-F238E27FC236}">
                <a16:creationId xmlns:a16="http://schemas.microsoft.com/office/drawing/2014/main" id="{29AE92ED-1780-4CD8-AD61-B4E121D9B494}"/>
              </a:ext>
            </a:extLst>
          </p:cNvPr>
          <p:cNvPicPr>
            <a:picLocks noChangeAspect="1"/>
          </p:cNvPicPr>
          <p:nvPr/>
        </p:nvPicPr>
        <p:blipFill rotWithShape="1">
          <a:blip r:embed="rId3"/>
          <a:srcRect l="4927" r="8765" b="2"/>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50" name="sketchy rul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34DA4"/>
          </a:solidFill>
          <a:ln w="38100" cap="rnd">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92DE57F5-ACC9-4F98-97BD-AA2B1C56BA3F}"/>
              </a:ext>
            </a:extLst>
          </p:cNvPr>
          <p:cNvSpPr>
            <a:spLocks noGrp="1"/>
          </p:cNvSpPr>
          <p:nvPr>
            <p:ph idx="1"/>
          </p:nvPr>
        </p:nvSpPr>
        <p:spPr>
          <a:xfrm>
            <a:off x="612648" y="2843784"/>
            <a:ext cx="5221224" cy="4014216"/>
          </a:xfrm>
        </p:spPr>
        <p:txBody>
          <a:bodyPr>
            <a:normAutofit/>
          </a:bodyPr>
          <a:lstStyle/>
          <a:p>
            <a:pPr marL="0" indent="0">
              <a:lnSpc>
                <a:spcPct val="100000"/>
              </a:lnSpc>
              <a:buNone/>
            </a:pPr>
            <a:r>
              <a:rPr lang="es-ES" sz="1600" dirty="0"/>
              <a:t>F</a:t>
            </a:r>
            <a:r>
              <a:rPr lang="es-ES" sz="1600" b="0" i="0" dirty="0">
                <a:effectLst/>
              </a:rPr>
              <a:t>undadora y directora del Estudio </a:t>
            </a:r>
            <a:r>
              <a:rPr lang="es-ES" sz="1600" b="0" i="0" dirty="0" err="1">
                <a:effectLst/>
              </a:rPr>
              <a:t>Cazú</a:t>
            </a:r>
            <a:r>
              <a:rPr lang="es-ES" sz="1600" b="0" i="0" dirty="0">
                <a:effectLst/>
              </a:rPr>
              <a:t> </a:t>
            </a:r>
            <a:r>
              <a:rPr lang="es-ES" sz="1600" dirty="0" err="1"/>
              <a:t>Ze</a:t>
            </a:r>
            <a:r>
              <a:rPr lang="es-ES" sz="1600" b="0" i="0" dirty="0" err="1">
                <a:effectLst/>
              </a:rPr>
              <a:t>jers</a:t>
            </a:r>
            <a:r>
              <a:rPr lang="es-ES" sz="1600" b="0" i="0" dirty="0">
                <a:effectLst/>
              </a:rPr>
              <a:t> Arquitectura</a:t>
            </a:r>
            <a:r>
              <a:rPr lang="es-ES" sz="1600" b="1" i="0" strike="noStrike" dirty="0">
                <a:effectLst/>
                <a:hlinkClick r:id="rId4">
                  <a:extLst>
                    <a:ext uri="{A12FA001-AC4F-418D-AE19-62706E023703}">
                      <ahyp:hlinkClr xmlns:ahyp="http://schemas.microsoft.com/office/drawing/2018/hyperlinkcolor" val="tx"/>
                    </a:ext>
                  </a:extLst>
                </a:hlinkClick>
              </a:rPr>
              <a:t> </a:t>
            </a:r>
            <a:r>
              <a:rPr lang="es-ES" sz="1600" b="0" i="0" dirty="0">
                <a:effectLst/>
              </a:rPr>
              <a:t> creado en 1991 y fundadora de la </a:t>
            </a:r>
            <a:r>
              <a:rPr lang="es-ES" sz="1600" i="0" strike="noStrike" dirty="0">
                <a:effectLst/>
              </a:rPr>
              <a:t>Fundación + 1000</a:t>
            </a:r>
            <a:r>
              <a:rPr lang="es-ES" sz="1600" b="0" i="0" dirty="0">
                <a:effectLst/>
              </a:rPr>
              <a:t>, se graduó de arquitecta en 1984 en la universidad Católica de Valparaíso. Desde 1977 emprendió una serie de viajes de conocimiento y estudio, en los que recorrió Latinoamérica en profundidad, siempre buscando ligarse con el territorio en su estado más puro y conocer las culturas autóctonas de cada lugar que visita.</a:t>
            </a:r>
          </a:p>
          <a:p>
            <a:pPr marL="0" indent="0">
              <a:lnSpc>
                <a:spcPct val="100000"/>
              </a:lnSpc>
              <a:buNone/>
            </a:pPr>
            <a:r>
              <a:rPr lang="es-ES" sz="1600" b="0" i="0" dirty="0" err="1">
                <a:effectLst/>
              </a:rPr>
              <a:t>Cazú</a:t>
            </a:r>
            <a:r>
              <a:rPr lang="es-ES" sz="1600" b="0" i="0" dirty="0">
                <a:effectLst/>
              </a:rPr>
              <a:t> se dedica al libre ejercicio de la profesión, trabajando todas las escalas desde la planificación urbana, la gestión cultural y territorial, los proyectos de arquitectura hasta el diseño de objetos. Su obra se destaca por la búsqueda de nuevas formas arquitectónicas generadas a partir de la relación poesía-arquitectura. Es la autora del premiado Hotel Tierra Patagonia.</a:t>
            </a:r>
          </a:p>
          <a:p>
            <a:pPr marL="0" indent="0">
              <a:lnSpc>
                <a:spcPct val="100000"/>
              </a:lnSpc>
              <a:buNone/>
            </a:pPr>
            <a:r>
              <a:rPr lang="es-ES" sz="1600" i="0" dirty="0">
                <a:solidFill>
                  <a:srgbClr val="202122"/>
                </a:solidFill>
                <a:effectLst/>
              </a:rPr>
              <a:t>Zegers construyó un modo de abordar el diseño a partir del territorio americano, de la poesía, las travesías y el método de la observación. Este vínculo con el territorio también es profundizado desde otras áreas. Su trabajo se enfoca en la relación entre arquitectura y territorio especializándose en </a:t>
            </a:r>
            <a:r>
              <a:rPr lang="es-ES" sz="1600" i="0" dirty="0" err="1">
                <a:solidFill>
                  <a:srgbClr val="202122"/>
                </a:solidFill>
                <a:effectLst/>
              </a:rPr>
              <a:t>etnoarquitectura</a:t>
            </a:r>
            <a:r>
              <a:rPr lang="es-ES" sz="1600" i="0" dirty="0">
                <a:solidFill>
                  <a:srgbClr val="202122"/>
                </a:solidFill>
                <a:effectLst/>
              </a:rPr>
              <a:t>, urbanismo, hotelería y vivienda. Zegers, está en constante búsqueda de un lenguaje de formas propiamente Latinoamericanas, </a:t>
            </a:r>
            <a:endParaRPr lang="es-CL" sz="1600" dirty="0"/>
          </a:p>
        </p:txBody>
      </p:sp>
      <p:pic>
        <p:nvPicPr>
          <p:cNvPr id="20" name="Imagen 19">
            <a:extLst>
              <a:ext uri="{FF2B5EF4-FFF2-40B4-BE49-F238E27FC236}">
                <a16:creationId xmlns:a16="http://schemas.microsoft.com/office/drawing/2014/main" id="{E3340AFC-E83B-4AB1-988E-A084BEE53CF5}"/>
              </a:ext>
            </a:extLst>
          </p:cNvPr>
          <p:cNvPicPr>
            <a:picLocks noChangeAspect="1"/>
          </p:cNvPicPr>
          <p:nvPr/>
        </p:nvPicPr>
        <p:blipFill rotWithShape="1">
          <a:blip r:embed="rId5"/>
          <a:srcRect l="11380" r="-1" b="-1"/>
          <a:stretch/>
        </p:blipFill>
        <p:spPr>
          <a:xfrm>
            <a:off x="6207755" y="2555019"/>
            <a:ext cx="6044541" cy="4314103"/>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
        <p:nvSpPr>
          <p:cNvPr id="17" name="CuadroTexto 16">
            <a:extLst>
              <a:ext uri="{FF2B5EF4-FFF2-40B4-BE49-F238E27FC236}">
                <a16:creationId xmlns:a16="http://schemas.microsoft.com/office/drawing/2014/main" id="{2BFF0D45-7871-43A1-92E8-3688DA3BB767}"/>
              </a:ext>
            </a:extLst>
          </p:cNvPr>
          <p:cNvSpPr txBox="1"/>
          <p:nvPr/>
        </p:nvSpPr>
        <p:spPr>
          <a:xfrm>
            <a:off x="6358130" y="2080281"/>
            <a:ext cx="1659988" cy="365760"/>
          </a:xfrm>
          <a:prstGeom prst="rect">
            <a:avLst/>
          </a:prstGeom>
          <a:noFill/>
        </p:spPr>
        <p:txBody>
          <a:bodyPr wrap="square" rtlCol="0">
            <a:spAutoFit/>
          </a:bodyPr>
          <a:lstStyle/>
          <a:p>
            <a:pPr>
              <a:spcAft>
                <a:spcPts val="600"/>
              </a:spcAft>
            </a:pPr>
            <a:r>
              <a:rPr lang="es-CL" b="1" dirty="0">
                <a:solidFill>
                  <a:schemeClr val="bg1"/>
                </a:solidFill>
              </a:rPr>
              <a:t>Casa de Fuego</a:t>
            </a:r>
          </a:p>
        </p:txBody>
      </p:sp>
      <p:sp>
        <p:nvSpPr>
          <p:cNvPr id="33" name="CuadroTexto 32">
            <a:extLst>
              <a:ext uri="{FF2B5EF4-FFF2-40B4-BE49-F238E27FC236}">
                <a16:creationId xmlns:a16="http://schemas.microsoft.com/office/drawing/2014/main" id="{BDFB388F-71C4-4FDB-AF7C-2339112AD12D}"/>
              </a:ext>
            </a:extLst>
          </p:cNvPr>
          <p:cNvSpPr txBox="1"/>
          <p:nvPr/>
        </p:nvSpPr>
        <p:spPr>
          <a:xfrm>
            <a:off x="6204706" y="6492240"/>
            <a:ext cx="1659988" cy="365760"/>
          </a:xfrm>
          <a:prstGeom prst="rect">
            <a:avLst/>
          </a:prstGeom>
          <a:noFill/>
        </p:spPr>
        <p:txBody>
          <a:bodyPr wrap="square" rtlCol="0">
            <a:spAutoFit/>
          </a:bodyPr>
          <a:lstStyle/>
          <a:p>
            <a:pPr>
              <a:spcAft>
                <a:spcPts val="600"/>
              </a:spcAft>
            </a:pPr>
            <a:r>
              <a:rPr lang="es-CL" b="1" dirty="0">
                <a:solidFill>
                  <a:schemeClr val="bg1"/>
                </a:solidFill>
              </a:rPr>
              <a:t>Hotel Tierra </a:t>
            </a:r>
            <a:r>
              <a:rPr lang="es-CL" b="1" dirty="0" err="1">
                <a:solidFill>
                  <a:schemeClr val="bg1"/>
                </a:solidFill>
              </a:rPr>
              <a:t>Patgonia</a:t>
            </a:r>
            <a:endParaRPr lang="es-CL" b="1" dirty="0">
              <a:solidFill>
                <a:schemeClr val="bg1"/>
              </a:solidFill>
            </a:endParaRPr>
          </a:p>
        </p:txBody>
      </p:sp>
      <p:sp>
        <p:nvSpPr>
          <p:cNvPr id="35" name="CuadroTexto 34">
            <a:extLst>
              <a:ext uri="{FF2B5EF4-FFF2-40B4-BE49-F238E27FC236}">
                <a16:creationId xmlns:a16="http://schemas.microsoft.com/office/drawing/2014/main" id="{D6E1FA47-C2DE-4FC8-AE37-C6AA29FAE004}"/>
              </a:ext>
            </a:extLst>
          </p:cNvPr>
          <p:cNvSpPr txBox="1"/>
          <p:nvPr/>
        </p:nvSpPr>
        <p:spPr>
          <a:xfrm>
            <a:off x="9339374" y="2149963"/>
            <a:ext cx="1659988" cy="365760"/>
          </a:xfrm>
          <a:prstGeom prst="rect">
            <a:avLst/>
          </a:prstGeom>
          <a:noFill/>
        </p:spPr>
        <p:txBody>
          <a:bodyPr wrap="square" rtlCol="0">
            <a:spAutoFit/>
          </a:bodyPr>
          <a:lstStyle/>
          <a:p>
            <a:pPr>
              <a:spcAft>
                <a:spcPts val="600"/>
              </a:spcAft>
            </a:pPr>
            <a:r>
              <a:rPr lang="es-CL" b="1" dirty="0">
                <a:solidFill>
                  <a:schemeClr val="bg1"/>
                </a:solidFill>
              </a:rPr>
              <a:t>Casa Cala</a:t>
            </a:r>
          </a:p>
        </p:txBody>
      </p:sp>
    </p:spTree>
    <p:extLst>
      <p:ext uri="{BB962C8B-B14F-4D97-AF65-F5344CB8AC3E}">
        <p14:creationId xmlns:p14="http://schemas.microsoft.com/office/powerpoint/2010/main" val="3099483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5317C27-411A-486C-9FC0-D06D24F4482B}"/>
              </a:ext>
            </a:extLst>
          </p:cNvPr>
          <p:cNvSpPr>
            <a:spLocks noGrp="1"/>
          </p:cNvSpPr>
          <p:nvPr>
            <p:ph type="title"/>
          </p:nvPr>
        </p:nvSpPr>
        <p:spPr>
          <a:xfrm>
            <a:off x="630936" y="4544570"/>
            <a:ext cx="3344528" cy="1600200"/>
          </a:xfrm>
        </p:spPr>
        <p:txBody>
          <a:bodyPr anchor="ctr">
            <a:normAutofit/>
          </a:bodyPr>
          <a:lstStyle/>
          <a:p>
            <a:r>
              <a:rPr lang="es-CL" sz="4400">
                <a:latin typeface="+mn-lt"/>
              </a:rPr>
              <a:t>José Cruz Ovalle</a:t>
            </a:r>
          </a:p>
        </p:txBody>
      </p:sp>
      <p:pic>
        <p:nvPicPr>
          <p:cNvPr id="5" name="Imagen 4" descr="Edificio en frente de una casa&#10;&#10;Descripción generada automáticamente con confianza media">
            <a:extLst>
              <a:ext uri="{FF2B5EF4-FFF2-40B4-BE49-F238E27FC236}">
                <a16:creationId xmlns:a16="http://schemas.microsoft.com/office/drawing/2014/main" id="{E8FD21A8-A122-4AA4-B4DD-444FA9033558}"/>
              </a:ext>
            </a:extLst>
          </p:cNvPr>
          <p:cNvPicPr>
            <a:picLocks noChangeAspect="1"/>
          </p:cNvPicPr>
          <p:nvPr/>
        </p:nvPicPr>
        <p:blipFill rotWithShape="1">
          <a:blip r:embed="rId2"/>
          <a:srcRect l="13515" r="17482"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9" name="Imagen 8">
            <a:extLst>
              <a:ext uri="{FF2B5EF4-FFF2-40B4-BE49-F238E27FC236}">
                <a16:creationId xmlns:a16="http://schemas.microsoft.com/office/drawing/2014/main" id="{3ADE31DD-DA71-44F8-A1EC-7DE984C607C8}"/>
              </a:ext>
            </a:extLst>
          </p:cNvPr>
          <p:cNvPicPr>
            <a:picLocks noChangeAspect="1"/>
          </p:cNvPicPr>
          <p:nvPr/>
        </p:nvPicPr>
        <p:blipFill rotWithShape="1">
          <a:blip r:embed="rId3"/>
          <a:srcRect l="5831" r="29874"/>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7" name="Imagen 6" descr="Edificio en medio de la calle&#10;&#10;Descripción generada automáticamente">
            <a:extLst>
              <a:ext uri="{FF2B5EF4-FFF2-40B4-BE49-F238E27FC236}">
                <a16:creationId xmlns:a16="http://schemas.microsoft.com/office/drawing/2014/main" id="{E7978364-2744-45EB-A996-0A1ECD68B2C8}"/>
              </a:ext>
            </a:extLst>
          </p:cNvPr>
          <p:cNvPicPr>
            <a:picLocks noChangeAspect="1"/>
          </p:cNvPicPr>
          <p:nvPr/>
        </p:nvPicPr>
        <p:blipFill rotWithShape="1">
          <a:blip r:embed="rId4"/>
          <a:srcRect l="22325" r="17348"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4868832"/>
                <a:ext cx="36000" cy="32709"/>
              </a:xfrm>
              <a:prstGeom prst="rect">
                <a:avLst/>
              </a:prstGeom>
            </p:spPr>
          </p:pic>
        </mc:Fallback>
      </mc:AlternateContent>
      <p:sp>
        <p:nvSpPr>
          <p:cNvPr id="18"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94CD22A4-7076-4B02-B395-F029E73A8DA2}"/>
              </a:ext>
            </a:extLst>
          </p:cNvPr>
          <p:cNvSpPr>
            <a:spLocks noGrp="1"/>
          </p:cNvSpPr>
          <p:nvPr>
            <p:ph idx="1"/>
          </p:nvPr>
        </p:nvSpPr>
        <p:spPr>
          <a:xfrm>
            <a:off x="4342608" y="4686301"/>
            <a:ext cx="7147481" cy="1922391"/>
          </a:xfrm>
        </p:spPr>
        <p:txBody>
          <a:bodyPr anchor="ctr">
            <a:normAutofit fontScale="70000" lnSpcReduction="20000"/>
          </a:bodyPr>
          <a:lstStyle/>
          <a:p>
            <a:r>
              <a:rPr lang="es-ES" sz="2400" dirty="0"/>
              <a:t>Estudio arquitectura en la Universidad Católica de Valparaíso, y en la Escuela Técnica Superior de Arquitectura de Barcelona. Entre los años  1992 y  2003 ha realizado una variedad de obras en las que destaca el uso de la madera, material empleado no sólo como recubrimiento y estructura, sino también como recurso expresivo de por sí, extrayendo de él una amplia variedad de formas.</a:t>
            </a:r>
            <a:endParaRPr lang="es-CL" sz="2400" dirty="0"/>
          </a:p>
          <a:p>
            <a:r>
              <a:rPr lang="es-ES" sz="2400" dirty="0"/>
              <a:t>Su arquitectura se caracteriza por el pensamiento riguroso con el que enfrenta cada obra, por medio de manuscritos y dibujos como puntos de partida  para sus obras. Más allá de ser un teórico, ejerce un dominio claro del oficio con una comprensión cabal de la estructura: esta maestría en la construcción otorga solidez a su obra. Gracias a la creación del edificio para la Universidad Adolfo Ibáñez en Peñalolén, recibe el primer premio en la Bienal de Arquitectura de Lima 2004.</a:t>
            </a:r>
          </a:p>
          <a:p>
            <a:endParaRPr lang="es-ES" sz="2400" dirty="0"/>
          </a:p>
        </p:txBody>
      </p:sp>
      <p:sp>
        <p:nvSpPr>
          <p:cNvPr id="4" name="CuadroTexto 3">
            <a:extLst>
              <a:ext uri="{FF2B5EF4-FFF2-40B4-BE49-F238E27FC236}">
                <a16:creationId xmlns:a16="http://schemas.microsoft.com/office/drawing/2014/main" id="{ECA04133-B0DC-4B19-A2C2-7465E42A8C4B}"/>
              </a:ext>
            </a:extLst>
          </p:cNvPr>
          <p:cNvSpPr txBox="1"/>
          <p:nvPr/>
        </p:nvSpPr>
        <p:spPr>
          <a:xfrm>
            <a:off x="4249456" y="3964060"/>
            <a:ext cx="2200275" cy="276999"/>
          </a:xfrm>
          <a:prstGeom prst="rect">
            <a:avLst/>
          </a:prstGeom>
          <a:noFill/>
        </p:spPr>
        <p:txBody>
          <a:bodyPr wrap="square" rtlCol="0">
            <a:spAutoFit/>
          </a:bodyPr>
          <a:lstStyle/>
          <a:p>
            <a:r>
              <a:rPr lang="es-CL" sz="1200" b="1" dirty="0">
                <a:solidFill>
                  <a:schemeClr val="bg1"/>
                </a:solidFill>
              </a:rPr>
              <a:t>Bodega Viña Pérez Cruz</a:t>
            </a:r>
          </a:p>
        </p:txBody>
      </p:sp>
      <p:sp>
        <p:nvSpPr>
          <p:cNvPr id="11" name="CuadroTexto 10">
            <a:extLst>
              <a:ext uri="{FF2B5EF4-FFF2-40B4-BE49-F238E27FC236}">
                <a16:creationId xmlns:a16="http://schemas.microsoft.com/office/drawing/2014/main" id="{E5CA0182-C1DD-4480-8B94-61FA73336680}"/>
              </a:ext>
            </a:extLst>
          </p:cNvPr>
          <p:cNvSpPr txBox="1"/>
          <p:nvPr/>
        </p:nvSpPr>
        <p:spPr>
          <a:xfrm>
            <a:off x="0" y="4003350"/>
            <a:ext cx="2200275" cy="276999"/>
          </a:xfrm>
          <a:prstGeom prst="rect">
            <a:avLst/>
          </a:prstGeom>
          <a:noFill/>
        </p:spPr>
        <p:txBody>
          <a:bodyPr wrap="square" rtlCol="0">
            <a:spAutoFit/>
          </a:bodyPr>
          <a:lstStyle/>
          <a:p>
            <a:r>
              <a:rPr lang="es-CL" sz="1200" b="1" dirty="0">
                <a:solidFill>
                  <a:schemeClr val="bg1"/>
                </a:solidFill>
              </a:rPr>
              <a:t>Campus Universidad Adolfo Ibáñez, Peñalolén</a:t>
            </a:r>
          </a:p>
        </p:txBody>
      </p:sp>
      <p:sp>
        <p:nvSpPr>
          <p:cNvPr id="12" name="CuadroTexto 11">
            <a:extLst>
              <a:ext uri="{FF2B5EF4-FFF2-40B4-BE49-F238E27FC236}">
                <a16:creationId xmlns:a16="http://schemas.microsoft.com/office/drawing/2014/main" id="{E153A818-AB6F-45CF-B5B9-ECEAF74BE91C}"/>
              </a:ext>
            </a:extLst>
          </p:cNvPr>
          <p:cNvSpPr txBox="1"/>
          <p:nvPr/>
        </p:nvSpPr>
        <p:spPr>
          <a:xfrm>
            <a:off x="8219204" y="3969104"/>
            <a:ext cx="2200275" cy="276999"/>
          </a:xfrm>
          <a:prstGeom prst="rect">
            <a:avLst/>
          </a:prstGeom>
          <a:noFill/>
        </p:spPr>
        <p:txBody>
          <a:bodyPr wrap="square" rtlCol="0">
            <a:spAutoFit/>
          </a:bodyPr>
          <a:lstStyle/>
          <a:p>
            <a:r>
              <a:rPr lang="es-CL" sz="1200" b="1" dirty="0">
                <a:solidFill>
                  <a:schemeClr val="bg1"/>
                </a:solidFill>
              </a:rPr>
              <a:t>Edificio Carabanchel, Madrid</a:t>
            </a:r>
          </a:p>
        </p:txBody>
      </p:sp>
    </p:spTree>
    <p:extLst>
      <p:ext uri="{BB962C8B-B14F-4D97-AF65-F5344CB8AC3E}">
        <p14:creationId xmlns:p14="http://schemas.microsoft.com/office/powerpoint/2010/main" val="3951603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470CE34-1FF0-4C0B-B97B-F0B9388F6828}"/>
              </a:ext>
            </a:extLst>
          </p:cNvPr>
          <p:cNvSpPr>
            <a:spLocks noGrp="1"/>
          </p:cNvSpPr>
          <p:nvPr>
            <p:ph type="title"/>
          </p:nvPr>
        </p:nvSpPr>
        <p:spPr>
          <a:xfrm>
            <a:off x="630936" y="4544570"/>
            <a:ext cx="3344528" cy="1600200"/>
          </a:xfrm>
        </p:spPr>
        <p:txBody>
          <a:bodyPr anchor="ctr">
            <a:normAutofit/>
          </a:bodyPr>
          <a:lstStyle/>
          <a:p>
            <a:r>
              <a:rPr lang="es-CL" sz="4400" dirty="0">
                <a:latin typeface="+mn-lt"/>
              </a:rPr>
              <a:t>Felipe </a:t>
            </a:r>
            <a:r>
              <a:rPr lang="es-CL" sz="4400" dirty="0" err="1">
                <a:latin typeface="+mn-lt"/>
              </a:rPr>
              <a:t>Assadi</a:t>
            </a:r>
            <a:endParaRPr lang="es-CL" sz="4400" dirty="0">
              <a:latin typeface="+mn-lt"/>
            </a:endParaRPr>
          </a:p>
        </p:txBody>
      </p:sp>
      <p:pic>
        <p:nvPicPr>
          <p:cNvPr id="7" name="Imagen 6">
            <a:extLst>
              <a:ext uri="{FF2B5EF4-FFF2-40B4-BE49-F238E27FC236}">
                <a16:creationId xmlns:a16="http://schemas.microsoft.com/office/drawing/2014/main" id="{03E4616C-4A0A-40AB-B637-A5DEB8409F0F}"/>
              </a:ext>
            </a:extLst>
          </p:cNvPr>
          <p:cNvPicPr>
            <a:picLocks noChangeAspect="1"/>
          </p:cNvPicPr>
          <p:nvPr/>
        </p:nvPicPr>
        <p:blipFill rotWithShape="1">
          <a:blip r:embed="rId2"/>
          <a:srcRect l="13829" r="24555" b="3"/>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13" name="Imagen 12">
            <a:extLst>
              <a:ext uri="{FF2B5EF4-FFF2-40B4-BE49-F238E27FC236}">
                <a16:creationId xmlns:a16="http://schemas.microsoft.com/office/drawing/2014/main" id="{423BA915-654D-4B65-AC05-238A3C9EC172}"/>
              </a:ext>
            </a:extLst>
          </p:cNvPr>
          <p:cNvPicPr>
            <a:picLocks noChangeAspect="1"/>
          </p:cNvPicPr>
          <p:nvPr/>
        </p:nvPicPr>
        <p:blipFill rotWithShape="1">
          <a:blip r:embed="rId3"/>
          <a:srcRect l="22307" r="19454" b="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22" name="Ink 2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5737403" y="4868832"/>
                <a:ext cx="36000" cy="32709"/>
              </a:xfrm>
              <a:prstGeom prst="rect">
                <a:avLst/>
              </a:prstGeom>
            </p:spPr>
          </p:pic>
        </mc:Fallback>
      </mc:AlternateContent>
      <p:sp>
        <p:nvSpPr>
          <p:cNvPr id="24"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a:extLst>
              <a:ext uri="{FF2B5EF4-FFF2-40B4-BE49-F238E27FC236}">
                <a16:creationId xmlns:a16="http://schemas.microsoft.com/office/drawing/2014/main" id="{A7400B33-8A53-4E58-AE47-C286693C9855}"/>
              </a:ext>
            </a:extLst>
          </p:cNvPr>
          <p:cNvSpPr>
            <a:spLocks noGrp="1"/>
          </p:cNvSpPr>
          <p:nvPr>
            <p:ph idx="1"/>
          </p:nvPr>
        </p:nvSpPr>
        <p:spPr>
          <a:xfrm>
            <a:off x="4412109" y="4798831"/>
            <a:ext cx="7147481" cy="1600200"/>
          </a:xfrm>
        </p:spPr>
        <p:txBody>
          <a:bodyPr anchor="ctr">
            <a:normAutofit fontScale="55000" lnSpcReduction="20000"/>
          </a:bodyPr>
          <a:lstStyle/>
          <a:p>
            <a:r>
              <a:rPr lang="es-ES" sz="2400" dirty="0"/>
              <a:t>Arquitecto de la Universidad Finis Terrae y magister en Arquitectura por la Pontificia Universidad Católica de Chile. En 1999 recibe el Premio Promoción Joven del Colegio de Arquitectos de Chile, otorgado al mejor arquitecto del país menor de 35 años de edad. </a:t>
            </a:r>
          </a:p>
          <a:p>
            <a:r>
              <a:rPr lang="es-ES" sz="2400" dirty="0"/>
              <a:t>Felipe </a:t>
            </a:r>
            <a:r>
              <a:rPr lang="es-ES" sz="2400" dirty="0" err="1"/>
              <a:t>Assadi</a:t>
            </a:r>
            <a:r>
              <a:rPr lang="es-ES" sz="2400" dirty="0"/>
              <a:t> opina acerca de los elementos relevantes para que un arquitecto esté preparado para emprender la ruta y nos dice: "Hay que tener una noción global de lo que se está haciendo y una capacidad de aprendizaje muy rápida de lo local. Ir a un lugar y percibir qué está pasando, cómo es esa sociedad, cómo es su economía, qué materiales se están usando, cómo se construye, cuánto valen esos materiales, si se pueden importar... Vuelvo a dar el ejemplo de Guatemala: los maestros, donde hice una casa gigante en una colina para una pareja, cortaban las tablas con machete y no con serrucho. Ese aprendizaje, distinto en cada país, es muy importante. El inglés es también una herramienta básica. Pero lo principal es saber leer un lugar a distancia". </a:t>
            </a:r>
          </a:p>
          <a:p>
            <a:endParaRPr lang="en-US" sz="2400" dirty="0"/>
          </a:p>
        </p:txBody>
      </p:sp>
      <p:pic>
        <p:nvPicPr>
          <p:cNvPr id="15" name="Imagen 14">
            <a:extLst>
              <a:ext uri="{FF2B5EF4-FFF2-40B4-BE49-F238E27FC236}">
                <a16:creationId xmlns:a16="http://schemas.microsoft.com/office/drawing/2014/main" id="{6133F9FC-D7B3-436E-8666-7506D4B7817B}"/>
              </a:ext>
            </a:extLst>
          </p:cNvPr>
          <p:cNvPicPr>
            <a:picLocks noChangeAspect="1"/>
          </p:cNvPicPr>
          <p:nvPr/>
        </p:nvPicPr>
        <p:blipFill>
          <a:blip r:embed="rId6"/>
          <a:stretch>
            <a:fillRect/>
          </a:stretch>
        </p:blipFill>
        <p:spPr>
          <a:xfrm>
            <a:off x="4132951" y="1375603"/>
            <a:ext cx="3904515" cy="2930989"/>
          </a:xfrm>
          <a:prstGeom prst="rect">
            <a:avLst/>
          </a:prstGeom>
        </p:spPr>
      </p:pic>
      <p:sp>
        <p:nvSpPr>
          <p:cNvPr id="3" name="CuadroTexto 2">
            <a:extLst>
              <a:ext uri="{FF2B5EF4-FFF2-40B4-BE49-F238E27FC236}">
                <a16:creationId xmlns:a16="http://schemas.microsoft.com/office/drawing/2014/main" id="{06FB3C9B-16F7-4874-B8C0-244D812347AB}"/>
              </a:ext>
            </a:extLst>
          </p:cNvPr>
          <p:cNvSpPr txBox="1"/>
          <p:nvPr/>
        </p:nvSpPr>
        <p:spPr>
          <a:xfrm>
            <a:off x="132202" y="3955055"/>
            <a:ext cx="3679634" cy="276999"/>
          </a:xfrm>
          <a:prstGeom prst="rect">
            <a:avLst/>
          </a:prstGeom>
          <a:noFill/>
        </p:spPr>
        <p:txBody>
          <a:bodyPr wrap="square" rtlCol="0">
            <a:spAutoFit/>
          </a:bodyPr>
          <a:lstStyle/>
          <a:p>
            <a:r>
              <a:rPr lang="es-CL" sz="1200" b="1" dirty="0">
                <a:solidFill>
                  <a:schemeClr val="bg1"/>
                </a:solidFill>
              </a:rPr>
              <a:t>Facultad de Ciencias Económicas y Administrativa Universidad Austral</a:t>
            </a:r>
          </a:p>
        </p:txBody>
      </p:sp>
      <p:sp>
        <p:nvSpPr>
          <p:cNvPr id="11" name="CuadroTexto 10">
            <a:extLst>
              <a:ext uri="{FF2B5EF4-FFF2-40B4-BE49-F238E27FC236}">
                <a16:creationId xmlns:a16="http://schemas.microsoft.com/office/drawing/2014/main" id="{FFCCFD7A-C670-4BB1-A13B-EBB2B47310FF}"/>
              </a:ext>
            </a:extLst>
          </p:cNvPr>
          <p:cNvSpPr txBox="1"/>
          <p:nvPr/>
        </p:nvSpPr>
        <p:spPr>
          <a:xfrm>
            <a:off x="4087377" y="4050010"/>
            <a:ext cx="3679634" cy="276999"/>
          </a:xfrm>
          <a:prstGeom prst="rect">
            <a:avLst/>
          </a:prstGeom>
          <a:noFill/>
        </p:spPr>
        <p:txBody>
          <a:bodyPr wrap="square" rtlCol="0">
            <a:spAutoFit/>
          </a:bodyPr>
          <a:lstStyle/>
          <a:p>
            <a:r>
              <a:rPr lang="es-CL" sz="1200" b="1" dirty="0">
                <a:solidFill>
                  <a:schemeClr val="bg1"/>
                </a:solidFill>
              </a:rPr>
              <a:t>Casa Mann</a:t>
            </a:r>
          </a:p>
        </p:txBody>
      </p:sp>
      <p:sp>
        <p:nvSpPr>
          <p:cNvPr id="12" name="CuadroTexto 11">
            <a:extLst>
              <a:ext uri="{FF2B5EF4-FFF2-40B4-BE49-F238E27FC236}">
                <a16:creationId xmlns:a16="http://schemas.microsoft.com/office/drawing/2014/main" id="{F841AE99-F901-4874-AED1-735A031E4F3F}"/>
              </a:ext>
            </a:extLst>
          </p:cNvPr>
          <p:cNvSpPr txBox="1"/>
          <p:nvPr/>
        </p:nvSpPr>
        <p:spPr>
          <a:xfrm>
            <a:off x="8138164" y="4020675"/>
            <a:ext cx="3679634" cy="276999"/>
          </a:xfrm>
          <a:prstGeom prst="rect">
            <a:avLst/>
          </a:prstGeom>
          <a:noFill/>
        </p:spPr>
        <p:txBody>
          <a:bodyPr wrap="square" rtlCol="0">
            <a:spAutoFit/>
          </a:bodyPr>
          <a:lstStyle/>
          <a:p>
            <a:r>
              <a:rPr lang="es-CL" sz="1200" b="1" dirty="0">
                <a:solidFill>
                  <a:schemeClr val="bg1"/>
                </a:solidFill>
              </a:rPr>
              <a:t>Casa  H</a:t>
            </a:r>
          </a:p>
        </p:txBody>
      </p:sp>
    </p:spTree>
    <p:extLst>
      <p:ext uri="{BB962C8B-B14F-4D97-AF65-F5344CB8AC3E}">
        <p14:creationId xmlns:p14="http://schemas.microsoft.com/office/powerpoint/2010/main" val="3095936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C668996-049F-42A7-9E8A-8B5B07F12107}"/>
              </a:ext>
            </a:extLst>
          </p:cNvPr>
          <p:cNvSpPr>
            <a:spLocks noGrp="1"/>
          </p:cNvSpPr>
          <p:nvPr>
            <p:ph type="title"/>
          </p:nvPr>
        </p:nvSpPr>
        <p:spPr>
          <a:xfrm>
            <a:off x="630936" y="4544570"/>
            <a:ext cx="3344528" cy="1600200"/>
          </a:xfrm>
        </p:spPr>
        <p:txBody>
          <a:bodyPr anchor="ctr">
            <a:normAutofit/>
          </a:bodyPr>
          <a:lstStyle/>
          <a:p>
            <a:r>
              <a:rPr lang="es-CL" sz="4400" dirty="0">
                <a:latin typeface="+mn-lt"/>
              </a:rPr>
              <a:t>Juan </a:t>
            </a:r>
            <a:r>
              <a:rPr lang="es-CL" sz="4400" dirty="0" err="1">
                <a:latin typeface="+mn-lt"/>
              </a:rPr>
              <a:t>Sabbagh</a:t>
            </a:r>
            <a:endParaRPr lang="es-CL" sz="4400" dirty="0">
              <a:latin typeface="+mn-lt"/>
            </a:endParaRPr>
          </a:p>
        </p:txBody>
      </p:sp>
      <p:pic>
        <p:nvPicPr>
          <p:cNvPr id="1026" name="Picture 2">
            <a:extLst>
              <a:ext uri="{FF2B5EF4-FFF2-40B4-BE49-F238E27FC236}">
                <a16:creationId xmlns:a16="http://schemas.microsoft.com/office/drawing/2014/main" id="{229113AB-F19C-4EDF-83A2-FB564788A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96" r="21988" b="3"/>
          <a:stretch/>
        </p:blipFill>
        <p:spPr bwMode="auto">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5E936DC-B853-4804-9586-3C970F4FE076}"/>
              </a:ext>
            </a:extLst>
          </p:cNvPr>
          <p:cNvPicPr>
            <a:picLocks noChangeAspect="1"/>
          </p:cNvPicPr>
          <p:nvPr/>
        </p:nvPicPr>
        <p:blipFill rotWithShape="1">
          <a:blip r:embed="rId3"/>
          <a:srcRect t="23597" r="-2" b="2172"/>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10" name="Imagen 9">
            <a:extLst>
              <a:ext uri="{FF2B5EF4-FFF2-40B4-BE49-F238E27FC236}">
                <a16:creationId xmlns:a16="http://schemas.microsoft.com/office/drawing/2014/main" id="{40064552-038F-4A89-BB62-AB7FABAC22CA}"/>
              </a:ext>
            </a:extLst>
          </p:cNvPr>
          <p:cNvPicPr>
            <a:picLocks noChangeAspect="1"/>
          </p:cNvPicPr>
          <p:nvPr/>
        </p:nvPicPr>
        <p:blipFill rotWithShape="1">
          <a:blip r:embed="rId4"/>
          <a:srcRect l="12109" r="25941" b="3"/>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5">
            <p14:nvContentPartPr>
              <p14:cNvPr id="193" name="Ink 19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93" name="Ink 19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4868832"/>
                <a:ext cx="36000" cy="32709"/>
              </a:xfrm>
              <a:prstGeom prst="rect">
                <a:avLst/>
              </a:prstGeom>
            </p:spPr>
          </p:pic>
        </mc:Fallback>
      </mc:AlternateContent>
      <p:sp>
        <p:nvSpPr>
          <p:cNvPr id="194"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99C42DBF-2302-457C-9022-A651283FEE48}"/>
              </a:ext>
            </a:extLst>
          </p:cNvPr>
          <p:cNvSpPr>
            <a:spLocks noGrp="1"/>
          </p:cNvSpPr>
          <p:nvPr>
            <p:ph idx="1"/>
          </p:nvPr>
        </p:nvSpPr>
        <p:spPr>
          <a:xfrm>
            <a:off x="4412109" y="4544568"/>
            <a:ext cx="7147481" cy="2199132"/>
          </a:xfrm>
        </p:spPr>
        <p:txBody>
          <a:bodyPr anchor="ctr">
            <a:normAutofit/>
          </a:bodyPr>
          <a:lstStyle/>
          <a:p>
            <a:pPr algn="l"/>
            <a:r>
              <a:rPr lang="es-ES" sz="1200" b="1" dirty="0"/>
              <a:t>Arquitecto de la Universidad de Chile, ganador del Premio Nacional de Arquitectura en 2002</a:t>
            </a:r>
          </a:p>
          <a:p>
            <a:r>
              <a:rPr lang="es-ES" sz="1200" b="1" dirty="0"/>
              <a:t>Su obra se caracteriza por su  amplia diversidad., desarrollándose  en distintas áreas; como: :institucional, industrial, educación, oficinas, comercio, vivienda y servicios,.</a:t>
            </a:r>
          </a:p>
          <a:p>
            <a:r>
              <a:rPr lang="es-ES" sz="1200" b="1" dirty="0"/>
              <a:t>Junto a los arquitectos de su oficina de arquitectos </a:t>
            </a:r>
            <a:r>
              <a:rPr lang="es-ES" sz="1200" b="1" dirty="0" err="1"/>
              <a:t>Sabbagh</a:t>
            </a:r>
            <a:r>
              <a:rPr lang="es-ES" sz="1200" b="1" dirty="0"/>
              <a:t> arquitectos ha desarrollado durante estos últimos 20 años </a:t>
            </a:r>
            <a:r>
              <a:rPr lang="es-ES" sz="1200" b="1" dirty="0" err="1"/>
              <a:t>numerosasa</a:t>
            </a:r>
            <a:r>
              <a:rPr lang="es-ES" sz="1200" b="1" dirty="0"/>
              <a:t> obras, </a:t>
            </a:r>
            <a:r>
              <a:rPr lang="es-ES" sz="1200" b="1" dirty="0" err="1"/>
              <a:t>destacádose</a:t>
            </a:r>
            <a:r>
              <a:rPr lang="es-ES" sz="1200" b="1" dirty="0"/>
              <a:t>. los proyectos para la Copec entre los años 1984 al 2012, de la cadena Pronto y las Plantas de combustibles de Pureo y Mejillones.. Embotelladora Andina, con las obras de Vital, Envases Central y la nueva planta Renca, la más grande de Sudamérica. Los edificios Corporativos de Andina, Cruz Verde e Indumotora, y hace algunos años el edificio </a:t>
            </a:r>
            <a:r>
              <a:rPr lang="es-ES" sz="1200" b="1" dirty="0" err="1"/>
              <a:t>Rabobank</a:t>
            </a:r>
            <a:r>
              <a:rPr lang="es-ES" sz="1200" b="1" dirty="0"/>
              <a:t>, el pabellón de Chile en la Expo </a:t>
            </a:r>
            <a:r>
              <a:rPr lang="es-ES" sz="1200" b="1" dirty="0" err="1"/>
              <a:t>Shanghai</a:t>
            </a:r>
            <a:r>
              <a:rPr lang="es-ES" sz="1200" b="1" dirty="0"/>
              <a:t>, los edificios de oficinas Arrau y Torre Huérfanos, las más de 15 sedes para el DUOC UC, donde destacan el edificio Corporativo y la recuperación de edificios patrimoniales del DUOC Alonso Ovalle y Palacio Cousiño en Valparaíso. Recientemente la recuperación del ex hospital de Ochagavía y del edificio medico UC en calle Diagonal Paraguay.</a:t>
            </a:r>
            <a:endParaRPr lang="es-CL" sz="1200" b="1" dirty="0"/>
          </a:p>
        </p:txBody>
      </p:sp>
      <p:sp>
        <p:nvSpPr>
          <p:cNvPr id="6" name="CuadroTexto 5">
            <a:extLst>
              <a:ext uri="{FF2B5EF4-FFF2-40B4-BE49-F238E27FC236}">
                <a16:creationId xmlns:a16="http://schemas.microsoft.com/office/drawing/2014/main" id="{A744827A-3B7D-4D98-839B-101FF3BC1A92}"/>
              </a:ext>
            </a:extLst>
          </p:cNvPr>
          <p:cNvSpPr txBox="1"/>
          <p:nvPr/>
        </p:nvSpPr>
        <p:spPr>
          <a:xfrm>
            <a:off x="20" y="3875933"/>
            <a:ext cx="3975444" cy="430659"/>
          </a:xfrm>
          <a:prstGeom prst="rect">
            <a:avLst/>
          </a:prstGeom>
          <a:noFill/>
          <a:ln>
            <a:noFill/>
          </a:ln>
        </p:spPr>
        <p:txBody>
          <a:bodyPr wrap="square" rtlCol="0">
            <a:noAutofit/>
          </a:bodyPr>
          <a:lstStyle/>
          <a:p>
            <a:pPr>
              <a:spcAft>
                <a:spcPts val="600"/>
              </a:spcAft>
            </a:pPr>
            <a:r>
              <a:rPr lang="es-CL" sz="1300" b="1" dirty="0">
                <a:solidFill>
                  <a:srgbClr val="FFFFFF"/>
                </a:solidFill>
              </a:rPr>
              <a:t>Núcleo Ochagavía</a:t>
            </a:r>
          </a:p>
          <a:p>
            <a:pPr algn="ctr">
              <a:spcAft>
                <a:spcPts val="600"/>
              </a:spcAft>
            </a:pPr>
            <a:endParaRPr lang="es-CL" sz="1300" b="1" dirty="0">
              <a:solidFill>
                <a:srgbClr val="FFFFFF"/>
              </a:solidFill>
            </a:endParaRPr>
          </a:p>
        </p:txBody>
      </p:sp>
      <p:sp>
        <p:nvSpPr>
          <p:cNvPr id="20" name="CuadroTexto 19">
            <a:extLst>
              <a:ext uri="{FF2B5EF4-FFF2-40B4-BE49-F238E27FC236}">
                <a16:creationId xmlns:a16="http://schemas.microsoft.com/office/drawing/2014/main" id="{3870949E-F494-4022-8755-BEC46AA84DA4}"/>
              </a:ext>
            </a:extLst>
          </p:cNvPr>
          <p:cNvSpPr txBox="1"/>
          <p:nvPr/>
        </p:nvSpPr>
        <p:spPr>
          <a:xfrm>
            <a:off x="4168180" y="3949438"/>
            <a:ext cx="3872656" cy="430659"/>
          </a:xfrm>
          <a:prstGeom prst="rect">
            <a:avLst/>
          </a:prstGeom>
          <a:noFill/>
          <a:ln>
            <a:noFill/>
          </a:ln>
        </p:spPr>
        <p:txBody>
          <a:bodyPr wrap="square" rtlCol="0">
            <a:noAutofit/>
          </a:bodyPr>
          <a:lstStyle/>
          <a:p>
            <a:pPr>
              <a:spcAft>
                <a:spcPts val="600"/>
              </a:spcAft>
            </a:pPr>
            <a:r>
              <a:rPr lang="es-CL" sz="1300" b="1" dirty="0">
                <a:solidFill>
                  <a:srgbClr val="FFFFFF"/>
                </a:solidFill>
              </a:rPr>
              <a:t>Núcleo Bellavista</a:t>
            </a:r>
          </a:p>
          <a:p>
            <a:pPr algn="ctr">
              <a:spcAft>
                <a:spcPts val="600"/>
              </a:spcAft>
            </a:pPr>
            <a:endParaRPr lang="es-CL" sz="1300" b="1" dirty="0">
              <a:solidFill>
                <a:srgbClr val="FFFFFF"/>
              </a:solidFill>
            </a:endParaRPr>
          </a:p>
        </p:txBody>
      </p:sp>
      <p:sp>
        <p:nvSpPr>
          <p:cNvPr id="26" name="CuadroTexto 25">
            <a:extLst>
              <a:ext uri="{FF2B5EF4-FFF2-40B4-BE49-F238E27FC236}">
                <a16:creationId xmlns:a16="http://schemas.microsoft.com/office/drawing/2014/main" id="{2FFBC51C-20BE-4BB4-BCF9-22B7DE8C9C1D}"/>
              </a:ext>
            </a:extLst>
          </p:cNvPr>
          <p:cNvSpPr txBox="1"/>
          <p:nvPr/>
        </p:nvSpPr>
        <p:spPr>
          <a:xfrm>
            <a:off x="8194953" y="3831336"/>
            <a:ext cx="3872656" cy="430659"/>
          </a:xfrm>
          <a:prstGeom prst="rect">
            <a:avLst/>
          </a:prstGeom>
          <a:solidFill>
            <a:schemeClr val="bg1">
              <a:alpha val="50000"/>
            </a:schemeClr>
          </a:solidFill>
          <a:ln>
            <a:noFill/>
          </a:ln>
        </p:spPr>
        <p:txBody>
          <a:bodyPr wrap="square" rtlCol="0">
            <a:noAutofit/>
          </a:bodyPr>
          <a:lstStyle/>
          <a:p>
            <a:pPr>
              <a:spcAft>
                <a:spcPts val="600"/>
              </a:spcAft>
            </a:pPr>
            <a:r>
              <a:rPr lang="es-CL" sz="1300" b="1" dirty="0">
                <a:solidFill>
                  <a:srgbClr val="FFFFFF"/>
                </a:solidFill>
              </a:rPr>
              <a:t>Duoc Maipú</a:t>
            </a:r>
          </a:p>
          <a:p>
            <a:pPr algn="ctr">
              <a:spcAft>
                <a:spcPts val="600"/>
              </a:spcAft>
            </a:pPr>
            <a:endParaRPr lang="es-CL" sz="1300" b="1" dirty="0">
              <a:solidFill>
                <a:srgbClr val="FFFFFF"/>
              </a:solidFill>
            </a:endParaRPr>
          </a:p>
        </p:txBody>
      </p:sp>
    </p:spTree>
    <p:extLst>
      <p:ext uri="{BB962C8B-B14F-4D97-AF65-F5344CB8AC3E}">
        <p14:creationId xmlns:p14="http://schemas.microsoft.com/office/powerpoint/2010/main" val="18972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026"/>
                                        </p:tgtEl>
                                        <p:attrNameLst>
                                          <p:attrName>style.visibility</p:attrName>
                                        </p:attrNameLst>
                                      </p:cBhvr>
                                      <p:to>
                                        <p:strVal val="visible"/>
                                      </p:to>
                                    </p:set>
                                    <p:animEffect transition="in" filter="fade">
                                      <p:cBhvr>
                                        <p:cTn id="13" dur="700"/>
                                        <p:tgtEl>
                                          <p:spTgt spid="1026"/>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C468F71-5409-47CA-8BDD-95EB62631E80}"/>
              </a:ext>
            </a:extLst>
          </p:cNvPr>
          <p:cNvSpPr>
            <a:spLocks noGrp="1"/>
          </p:cNvSpPr>
          <p:nvPr>
            <p:ph type="title"/>
          </p:nvPr>
        </p:nvSpPr>
        <p:spPr>
          <a:xfrm>
            <a:off x="630936" y="4544570"/>
            <a:ext cx="3344528" cy="1600200"/>
          </a:xfrm>
        </p:spPr>
        <p:txBody>
          <a:bodyPr anchor="ctr">
            <a:normAutofit/>
          </a:bodyPr>
          <a:lstStyle/>
          <a:p>
            <a:r>
              <a:rPr lang="es-CL" sz="4400" dirty="0">
                <a:latin typeface="+mn-lt"/>
              </a:rPr>
              <a:t>Germán del Sol</a:t>
            </a:r>
          </a:p>
        </p:txBody>
      </p:sp>
      <p:pic>
        <p:nvPicPr>
          <p:cNvPr id="7" name="Imagen 6">
            <a:extLst>
              <a:ext uri="{FF2B5EF4-FFF2-40B4-BE49-F238E27FC236}">
                <a16:creationId xmlns:a16="http://schemas.microsoft.com/office/drawing/2014/main" id="{6248591C-1FB9-4EB4-B603-19AB3996854D}"/>
              </a:ext>
            </a:extLst>
          </p:cNvPr>
          <p:cNvPicPr>
            <a:picLocks noChangeAspect="1"/>
          </p:cNvPicPr>
          <p:nvPr/>
        </p:nvPicPr>
        <p:blipFill rotWithShape="1">
          <a:blip r:embed="rId2"/>
          <a:srcRect l="10602" r="27548"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Imagen 4">
            <a:extLst>
              <a:ext uri="{FF2B5EF4-FFF2-40B4-BE49-F238E27FC236}">
                <a16:creationId xmlns:a16="http://schemas.microsoft.com/office/drawing/2014/main" id="{EED9262C-F0A3-4D53-A3BB-F62FB69B59FB}"/>
              </a:ext>
            </a:extLst>
          </p:cNvPr>
          <p:cNvPicPr>
            <a:picLocks noChangeAspect="1"/>
          </p:cNvPicPr>
          <p:nvPr/>
        </p:nvPicPr>
        <p:blipFill rotWithShape="1">
          <a:blip r:embed="rId3"/>
          <a:srcRect l="11554" r="15608"/>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Imagen 5">
            <a:extLst>
              <a:ext uri="{FF2B5EF4-FFF2-40B4-BE49-F238E27FC236}">
                <a16:creationId xmlns:a16="http://schemas.microsoft.com/office/drawing/2014/main" id="{364E0B64-D1F9-4357-80D6-FBAB5B3BE296}"/>
              </a:ext>
            </a:extLst>
          </p:cNvPr>
          <p:cNvPicPr>
            <a:picLocks noChangeAspect="1"/>
          </p:cNvPicPr>
          <p:nvPr/>
        </p:nvPicPr>
        <p:blipFill rotWithShape="1">
          <a:blip r:embed="rId4"/>
          <a:srcRect l="27808" r="19984" b="-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5">
            <p14:nvContentPartPr>
              <p14:cNvPr id="36" name="Ink 3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36" name="Ink 3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4868832"/>
                <a:ext cx="36000" cy="32709"/>
              </a:xfrm>
              <a:prstGeom prst="rect">
                <a:avLst/>
              </a:prstGeom>
            </p:spPr>
          </p:pic>
        </mc:Fallback>
      </mc:AlternateContent>
      <p:sp>
        <p:nvSpPr>
          <p:cNvPr id="38"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A65D405-A43C-4FEB-AC37-B78237FD71F9}"/>
              </a:ext>
            </a:extLst>
          </p:cNvPr>
          <p:cNvSpPr>
            <a:spLocks noGrp="1"/>
          </p:cNvSpPr>
          <p:nvPr>
            <p:ph idx="1"/>
          </p:nvPr>
        </p:nvSpPr>
        <p:spPr>
          <a:xfrm>
            <a:off x="4413583" y="4768832"/>
            <a:ext cx="7147481" cy="1600200"/>
          </a:xfrm>
        </p:spPr>
        <p:txBody>
          <a:bodyPr anchor="ctr">
            <a:normAutofit fontScale="85000" lnSpcReduction="10000"/>
          </a:bodyPr>
          <a:lstStyle/>
          <a:p>
            <a:pPr>
              <a:lnSpc>
                <a:spcPct val="100000"/>
              </a:lnSpc>
            </a:pPr>
            <a:r>
              <a:rPr lang="es-ES" sz="1900" b="0" i="0" dirty="0">
                <a:effectLst/>
              </a:rPr>
              <a:t>Estudió en la Escuela de Arquitectura de la  Universidad Católica de y en la Escuela Técnica Superior de Arquitectura de Barcelona. En </a:t>
            </a:r>
            <a:r>
              <a:rPr lang="es-ES" sz="1900" b="0" i="0" u="none" strike="noStrike" dirty="0">
                <a:effectLst/>
              </a:rPr>
              <a:t>1988</a:t>
            </a:r>
            <a:r>
              <a:rPr lang="es-ES" sz="1900" b="0" i="0" dirty="0">
                <a:effectLst/>
              </a:rPr>
              <a:t> crea el proyecto "explora", dedicado a promover los viajes de exploración no científica, a lugares remotos de Sudamérica para mantener vivas sus culturas y preservar su medio ambiente natural, dirigiendo este proyecto hasta </a:t>
            </a:r>
            <a:r>
              <a:rPr lang="es-ES" sz="1900" b="0" i="0" u="none" strike="noStrike" dirty="0">
                <a:effectLst/>
              </a:rPr>
              <a:t>1998</a:t>
            </a:r>
            <a:r>
              <a:rPr lang="es-ES" sz="1900" b="0" i="0" dirty="0">
                <a:effectLst/>
              </a:rPr>
              <a:t>.</a:t>
            </a:r>
            <a:r>
              <a:rPr lang="es-ES" sz="1900" dirty="0">
                <a:solidFill>
                  <a:srgbClr val="000000"/>
                </a:solidFill>
                <a:latin typeface="Georgia" panose="02040502050405020303" pitchFamily="18" charset="0"/>
              </a:rPr>
              <a:t> </a:t>
            </a:r>
          </a:p>
          <a:p>
            <a:pPr>
              <a:lnSpc>
                <a:spcPct val="100000"/>
              </a:lnSpc>
            </a:pPr>
            <a:r>
              <a:rPr lang="es-ES" sz="1900" dirty="0"/>
              <a:t>Su nombre es como una marca; una que envuelve el relato de la arquitectura indisoluble con el paisaje chileno más extremo, su belleza enorme e imposible de sintetizar. El Hotel Remota y el Explora, en la Patagonia; las Termas Geométricas, en Villarrica; Saunas y Estanques, el Hotel Atacama y sus caballerizas son parte de su obra. En 2006 recibió el Premio Nacional de Arquitectura</a:t>
            </a:r>
          </a:p>
          <a:p>
            <a:pPr>
              <a:lnSpc>
                <a:spcPct val="100000"/>
              </a:lnSpc>
            </a:pPr>
            <a:endParaRPr lang="es-ES" sz="1200" b="0" i="0" dirty="0">
              <a:effectLst/>
            </a:endParaRPr>
          </a:p>
          <a:p>
            <a:pPr marL="0" indent="0">
              <a:lnSpc>
                <a:spcPct val="100000"/>
              </a:lnSpc>
              <a:buNone/>
            </a:pPr>
            <a:endParaRPr lang="es-ES" sz="600" b="0" i="0" dirty="0">
              <a:effectLst/>
            </a:endParaRPr>
          </a:p>
          <a:p>
            <a:pPr>
              <a:lnSpc>
                <a:spcPct val="100000"/>
              </a:lnSpc>
            </a:pPr>
            <a:endParaRPr lang="es-CL" sz="600" dirty="0"/>
          </a:p>
        </p:txBody>
      </p:sp>
      <p:sp>
        <p:nvSpPr>
          <p:cNvPr id="8" name="CuadroTexto 7">
            <a:extLst>
              <a:ext uri="{FF2B5EF4-FFF2-40B4-BE49-F238E27FC236}">
                <a16:creationId xmlns:a16="http://schemas.microsoft.com/office/drawing/2014/main" id="{57D81B19-FC2C-42F0-84FD-7C1AF7EEC36C}"/>
              </a:ext>
            </a:extLst>
          </p:cNvPr>
          <p:cNvSpPr txBox="1"/>
          <p:nvPr/>
        </p:nvSpPr>
        <p:spPr>
          <a:xfrm>
            <a:off x="-3048" y="4029593"/>
            <a:ext cx="2335237" cy="276999"/>
          </a:xfrm>
          <a:prstGeom prst="rect">
            <a:avLst/>
          </a:prstGeom>
          <a:noFill/>
        </p:spPr>
        <p:txBody>
          <a:bodyPr wrap="square" rtlCol="0">
            <a:spAutoFit/>
          </a:bodyPr>
          <a:lstStyle/>
          <a:p>
            <a:r>
              <a:rPr lang="es-CL" sz="1200" b="1" dirty="0">
                <a:solidFill>
                  <a:schemeClr val="bg1"/>
                </a:solidFill>
              </a:rPr>
              <a:t>Explora en Atacama</a:t>
            </a:r>
          </a:p>
        </p:txBody>
      </p:sp>
      <p:sp>
        <p:nvSpPr>
          <p:cNvPr id="16" name="CuadroTexto 15">
            <a:extLst>
              <a:ext uri="{FF2B5EF4-FFF2-40B4-BE49-F238E27FC236}">
                <a16:creationId xmlns:a16="http://schemas.microsoft.com/office/drawing/2014/main" id="{435D99A1-132D-4231-A324-6AC199332A15}"/>
              </a:ext>
            </a:extLst>
          </p:cNvPr>
          <p:cNvSpPr txBox="1"/>
          <p:nvPr/>
        </p:nvSpPr>
        <p:spPr>
          <a:xfrm>
            <a:off x="4237507" y="4002865"/>
            <a:ext cx="2335237" cy="276999"/>
          </a:xfrm>
          <a:prstGeom prst="rect">
            <a:avLst/>
          </a:prstGeom>
          <a:noFill/>
        </p:spPr>
        <p:txBody>
          <a:bodyPr wrap="square" rtlCol="0">
            <a:spAutoFit/>
          </a:bodyPr>
          <a:lstStyle/>
          <a:p>
            <a:r>
              <a:rPr lang="es-CL" sz="1200" b="1" dirty="0">
                <a:solidFill>
                  <a:schemeClr val="bg1"/>
                </a:solidFill>
              </a:rPr>
              <a:t>Explora en la Patagonia</a:t>
            </a:r>
          </a:p>
        </p:txBody>
      </p:sp>
      <p:sp>
        <p:nvSpPr>
          <p:cNvPr id="18" name="CuadroTexto 17">
            <a:extLst>
              <a:ext uri="{FF2B5EF4-FFF2-40B4-BE49-F238E27FC236}">
                <a16:creationId xmlns:a16="http://schemas.microsoft.com/office/drawing/2014/main" id="{9E9DCDBA-95AC-47B7-BE9E-EFB67C62344E}"/>
              </a:ext>
            </a:extLst>
          </p:cNvPr>
          <p:cNvSpPr txBox="1"/>
          <p:nvPr/>
        </p:nvSpPr>
        <p:spPr>
          <a:xfrm>
            <a:off x="8194953" y="4029592"/>
            <a:ext cx="2335237" cy="276999"/>
          </a:xfrm>
          <a:prstGeom prst="rect">
            <a:avLst/>
          </a:prstGeom>
          <a:noFill/>
        </p:spPr>
        <p:txBody>
          <a:bodyPr wrap="square" rtlCol="0">
            <a:spAutoFit/>
          </a:bodyPr>
          <a:lstStyle/>
          <a:p>
            <a:r>
              <a:rPr lang="es-CL" sz="1200" b="1" dirty="0">
                <a:solidFill>
                  <a:schemeClr val="bg1"/>
                </a:solidFill>
              </a:rPr>
              <a:t>Pabellón Feria Mundial de Sevilla</a:t>
            </a:r>
          </a:p>
        </p:txBody>
      </p:sp>
    </p:spTree>
    <p:extLst>
      <p:ext uri="{BB962C8B-B14F-4D97-AF65-F5344CB8AC3E}">
        <p14:creationId xmlns:p14="http://schemas.microsoft.com/office/powerpoint/2010/main" val="2430752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798890F-F49B-466E-B47C-6379BD71C0FC}"/>
              </a:ext>
            </a:extLst>
          </p:cNvPr>
          <p:cNvSpPr>
            <a:spLocks noGrp="1"/>
          </p:cNvSpPr>
          <p:nvPr>
            <p:ph type="title"/>
          </p:nvPr>
        </p:nvSpPr>
        <p:spPr>
          <a:xfrm>
            <a:off x="630936" y="4544570"/>
            <a:ext cx="3344528" cy="1600200"/>
          </a:xfrm>
        </p:spPr>
        <p:txBody>
          <a:bodyPr anchor="ctr">
            <a:normAutofit/>
          </a:bodyPr>
          <a:lstStyle/>
          <a:p>
            <a:r>
              <a:rPr lang="es-CL" sz="4400">
                <a:latin typeface="+mn-lt"/>
              </a:rPr>
              <a:t>Cristián de Groote</a:t>
            </a:r>
          </a:p>
        </p:txBody>
      </p:sp>
      <p:pic>
        <p:nvPicPr>
          <p:cNvPr id="12" name="Imagen 11">
            <a:extLst>
              <a:ext uri="{FF2B5EF4-FFF2-40B4-BE49-F238E27FC236}">
                <a16:creationId xmlns:a16="http://schemas.microsoft.com/office/drawing/2014/main" id="{29D6AA44-86A9-4DBE-953E-96609089EB85}"/>
              </a:ext>
            </a:extLst>
          </p:cNvPr>
          <p:cNvPicPr>
            <a:picLocks noChangeAspect="1"/>
          </p:cNvPicPr>
          <p:nvPr/>
        </p:nvPicPr>
        <p:blipFill rotWithShape="1">
          <a:blip r:embed="rId2"/>
          <a:srcRect l="16236" r="14530"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10" name="Imagen 9">
            <a:extLst>
              <a:ext uri="{FF2B5EF4-FFF2-40B4-BE49-F238E27FC236}">
                <a16:creationId xmlns:a16="http://schemas.microsoft.com/office/drawing/2014/main" id="{74357CCF-214C-4A1B-B70C-109DF40AF5F6}"/>
              </a:ext>
            </a:extLst>
          </p:cNvPr>
          <p:cNvPicPr>
            <a:picLocks noChangeAspect="1"/>
          </p:cNvPicPr>
          <p:nvPr/>
        </p:nvPicPr>
        <p:blipFill rotWithShape="1">
          <a:blip r:embed="rId3"/>
          <a:srcRect r="-2" b="12702"/>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Imagen 5">
            <a:extLst>
              <a:ext uri="{FF2B5EF4-FFF2-40B4-BE49-F238E27FC236}">
                <a16:creationId xmlns:a16="http://schemas.microsoft.com/office/drawing/2014/main" id="{6A6D2167-5AFB-4E51-A477-C67A3FB4B75D}"/>
              </a:ext>
            </a:extLst>
          </p:cNvPr>
          <p:cNvPicPr>
            <a:picLocks noChangeAspect="1"/>
          </p:cNvPicPr>
          <p:nvPr/>
        </p:nvPicPr>
        <p:blipFill rotWithShape="1">
          <a:blip r:embed="rId4"/>
          <a:srcRect l="14511" r="26553"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5">
            <p14:nvContentPartPr>
              <p14:cNvPr id="43" name="Ink 4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43" name="Ink 4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4868832"/>
                <a:ext cx="36000" cy="32709"/>
              </a:xfrm>
              <a:prstGeom prst="rect">
                <a:avLst/>
              </a:prstGeom>
            </p:spPr>
          </p:pic>
        </mc:Fallback>
      </mc:AlternateContent>
      <p:sp>
        <p:nvSpPr>
          <p:cNvPr id="45"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DB740DE3-EDEA-4B94-929C-EC50DA890CA3}"/>
              </a:ext>
            </a:extLst>
          </p:cNvPr>
          <p:cNvSpPr>
            <a:spLocks noGrp="1"/>
          </p:cNvSpPr>
          <p:nvPr>
            <p:ph idx="1"/>
          </p:nvPr>
        </p:nvSpPr>
        <p:spPr>
          <a:xfrm>
            <a:off x="4413582" y="4544568"/>
            <a:ext cx="7147481" cy="1600200"/>
          </a:xfrm>
        </p:spPr>
        <p:txBody>
          <a:bodyPr anchor="ctr">
            <a:normAutofit/>
          </a:bodyPr>
          <a:lstStyle/>
          <a:p>
            <a:pPr>
              <a:lnSpc>
                <a:spcPct val="100000"/>
              </a:lnSpc>
            </a:pPr>
            <a:r>
              <a:rPr lang="es-ES" sz="1300" b="1" i="0" dirty="0">
                <a:effectLst/>
              </a:rPr>
              <a:t>Estudió arquitectura en la Universidad Católica de Chile y en el Instituto de Tecnología de Illinois, donde se mantuvo hasta 1959 en que regresa a Chile, colaborando en la oficina del arquitecto Emilio </a:t>
            </a:r>
            <a:r>
              <a:rPr lang="es-ES" sz="1300" b="1" i="0" dirty="0" err="1">
                <a:effectLst/>
              </a:rPr>
              <a:t>Duhart</a:t>
            </a:r>
            <a:r>
              <a:rPr lang="es-ES" sz="1300" b="1" i="0" dirty="0">
                <a:effectLst/>
              </a:rPr>
              <a:t>. Interviene en proyectos emblemáticos como el edificio de la CEPAL y la fábrica Carozzi. </a:t>
            </a:r>
          </a:p>
          <a:p>
            <a:pPr>
              <a:lnSpc>
                <a:spcPct val="100000"/>
              </a:lnSpc>
            </a:pPr>
            <a:r>
              <a:rPr lang="es-ES" sz="1300" b="1" i="0" dirty="0">
                <a:effectLst/>
              </a:rPr>
              <a:t>En 1967 crea su propio estudio de arquitectura, teniendo entre sus proyectos obras modernas  como el edificio de El Mercurio, la Acería </a:t>
            </a:r>
            <a:r>
              <a:rPr lang="es-ES" sz="1300" b="1" i="0" dirty="0" err="1">
                <a:effectLst/>
              </a:rPr>
              <a:t>Cronox</a:t>
            </a:r>
            <a:r>
              <a:rPr lang="es-ES" sz="1300" b="1" i="0" dirty="0">
                <a:effectLst/>
              </a:rPr>
              <a:t> de la Siderúrgica Huachipato, el Hotel Ralún a orillas del </a:t>
            </a:r>
            <a:r>
              <a:rPr lang="es-ES" sz="1300" b="1" i="0" u="none" strike="noStrike" dirty="0">
                <a:effectLst/>
              </a:rPr>
              <a:t>estuario de Reloncav</a:t>
            </a:r>
            <a:r>
              <a:rPr lang="es-ES" sz="1300" b="1" dirty="0"/>
              <a:t>í</a:t>
            </a:r>
            <a:r>
              <a:rPr lang="es-ES" sz="1300" b="1" i="0" dirty="0">
                <a:effectLst/>
              </a:rPr>
              <a:t>, el edificio de Inacap y  la galería de arte AMS </a:t>
            </a:r>
            <a:r>
              <a:rPr lang="es-ES" sz="1300" b="1" i="0" dirty="0" err="1">
                <a:effectLst/>
              </a:rPr>
              <a:t>Malborough.Su</a:t>
            </a:r>
            <a:r>
              <a:rPr lang="es-ES" sz="1300" b="1" i="0" dirty="0">
                <a:effectLst/>
              </a:rPr>
              <a:t> carrera también se caracterizó por el diseño de diversas casas unifamiliares, como las casas El Cóndor y </a:t>
            </a:r>
            <a:r>
              <a:rPr lang="es-ES" sz="1300" b="1" i="0" dirty="0" err="1">
                <a:effectLst/>
              </a:rPr>
              <a:t>Fajnzylber</a:t>
            </a:r>
            <a:r>
              <a:rPr lang="es-ES" sz="1300" b="1" i="0" dirty="0">
                <a:effectLst/>
              </a:rPr>
              <a:t> en Santiago, la casa Orrego en </a:t>
            </a:r>
            <a:r>
              <a:rPr lang="es-ES" sz="1300" b="1" i="0" u="none" strike="noStrike" dirty="0">
                <a:effectLst/>
              </a:rPr>
              <a:t>Zapallar </a:t>
            </a:r>
            <a:r>
              <a:rPr lang="es-ES" sz="1300" b="1" i="0" dirty="0">
                <a:effectLst/>
              </a:rPr>
              <a:t>y la casa Errázuriz en el </a:t>
            </a:r>
            <a:r>
              <a:rPr lang="es-ES" sz="1300" b="1" i="0" u="none" strike="noStrike" dirty="0">
                <a:effectLst/>
              </a:rPr>
              <a:t>lago Villarica, entre otras.</a:t>
            </a:r>
            <a:endParaRPr lang="es-ES" sz="1300" b="1" i="0" dirty="0">
              <a:effectLst/>
            </a:endParaRPr>
          </a:p>
          <a:p>
            <a:pPr>
              <a:lnSpc>
                <a:spcPct val="100000"/>
              </a:lnSpc>
            </a:pPr>
            <a:r>
              <a:rPr lang="es-ES" sz="1300" b="1" i="0" dirty="0">
                <a:effectLst/>
              </a:rPr>
              <a:t>En 1993 obtuvo el Premio Nacional de Arquitectura</a:t>
            </a:r>
            <a:r>
              <a:rPr lang="es-ES" sz="1300" b="0" i="0" dirty="0">
                <a:effectLst/>
                <a:latin typeface="Arial" panose="020B0604020202020204" pitchFamily="34" charset="0"/>
              </a:rPr>
              <a:t>.</a:t>
            </a:r>
            <a:endParaRPr lang="es-CL" sz="1300" dirty="0"/>
          </a:p>
        </p:txBody>
      </p:sp>
      <p:sp>
        <p:nvSpPr>
          <p:cNvPr id="13" name="CuadroTexto 12">
            <a:extLst>
              <a:ext uri="{FF2B5EF4-FFF2-40B4-BE49-F238E27FC236}">
                <a16:creationId xmlns:a16="http://schemas.microsoft.com/office/drawing/2014/main" id="{63F51DC0-D79F-4D96-A93D-2460C55ABECC}"/>
              </a:ext>
            </a:extLst>
          </p:cNvPr>
          <p:cNvSpPr txBox="1"/>
          <p:nvPr/>
        </p:nvSpPr>
        <p:spPr>
          <a:xfrm>
            <a:off x="0" y="4010083"/>
            <a:ext cx="2019300" cy="276999"/>
          </a:xfrm>
          <a:prstGeom prst="rect">
            <a:avLst/>
          </a:prstGeom>
          <a:noFill/>
        </p:spPr>
        <p:txBody>
          <a:bodyPr wrap="square" rtlCol="0">
            <a:spAutoFit/>
          </a:bodyPr>
          <a:lstStyle/>
          <a:p>
            <a:r>
              <a:rPr lang="es-CL" sz="1200" b="1" dirty="0">
                <a:solidFill>
                  <a:schemeClr val="bg1"/>
                </a:solidFill>
              </a:rPr>
              <a:t>Casa ocho al cubo</a:t>
            </a:r>
          </a:p>
        </p:txBody>
      </p:sp>
      <p:sp>
        <p:nvSpPr>
          <p:cNvPr id="28" name="CuadroTexto 27">
            <a:extLst>
              <a:ext uri="{FF2B5EF4-FFF2-40B4-BE49-F238E27FC236}">
                <a16:creationId xmlns:a16="http://schemas.microsoft.com/office/drawing/2014/main" id="{C124DF58-0A74-43B2-97DC-6879A7BFB7EB}"/>
              </a:ext>
            </a:extLst>
          </p:cNvPr>
          <p:cNvSpPr txBox="1"/>
          <p:nvPr/>
        </p:nvSpPr>
        <p:spPr>
          <a:xfrm>
            <a:off x="6829926" y="4010081"/>
            <a:ext cx="2019300" cy="276999"/>
          </a:xfrm>
          <a:prstGeom prst="rect">
            <a:avLst/>
          </a:prstGeom>
          <a:noFill/>
        </p:spPr>
        <p:txBody>
          <a:bodyPr wrap="square" rtlCol="0">
            <a:spAutoFit/>
          </a:bodyPr>
          <a:lstStyle/>
          <a:p>
            <a:r>
              <a:rPr lang="es-CL" sz="1200" b="1" dirty="0">
                <a:solidFill>
                  <a:schemeClr val="bg1"/>
                </a:solidFill>
              </a:rPr>
              <a:t>Galería </a:t>
            </a:r>
            <a:r>
              <a:rPr lang="es-CL" sz="1200" b="1" dirty="0" err="1">
                <a:solidFill>
                  <a:schemeClr val="bg1"/>
                </a:solidFill>
              </a:rPr>
              <a:t>Malborough</a:t>
            </a:r>
            <a:endParaRPr lang="es-CL" sz="1200" b="1" dirty="0">
              <a:solidFill>
                <a:schemeClr val="bg1"/>
              </a:solidFill>
            </a:endParaRPr>
          </a:p>
        </p:txBody>
      </p:sp>
      <p:sp>
        <p:nvSpPr>
          <p:cNvPr id="29" name="CuadroTexto 28">
            <a:extLst>
              <a:ext uri="{FF2B5EF4-FFF2-40B4-BE49-F238E27FC236}">
                <a16:creationId xmlns:a16="http://schemas.microsoft.com/office/drawing/2014/main" id="{B8A4AD39-6EE8-4A5D-878D-6A67D20F5C9B}"/>
              </a:ext>
            </a:extLst>
          </p:cNvPr>
          <p:cNvSpPr txBox="1"/>
          <p:nvPr/>
        </p:nvSpPr>
        <p:spPr>
          <a:xfrm>
            <a:off x="8235018" y="4010082"/>
            <a:ext cx="2019300" cy="276999"/>
          </a:xfrm>
          <a:prstGeom prst="rect">
            <a:avLst/>
          </a:prstGeom>
          <a:noFill/>
        </p:spPr>
        <p:txBody>
          <a:bodyPr wrap="square" rtlCol="0">
            <a:spAutoFit/>
          </a:bodyPr>
          <a:lstStyle/>
          <a:p>
            <a:r>
              <a:rPr lang="es-CL" sz="1200" b="1" dirty="0">
                <a:solidFill>
                  <a:schemeClr val="bg1"/>
                </a:solidFill>
              </a:rPr>
              <a:t>Edificio El Mercurio</a:t>
            </a:r>
          </a:p>
        </p:txBody>
      </p:sp>
    </p:spTree>
    <p:extLst>
      <p:ext uri="{BB962C8B-B14F-4D97-AF65-F5344CB8AC3E}">
        <p14:creationId xmlns:p14="http://schemas.microsoft.com/office/powerpoint/2010/main" val="355037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E6494D5-563A-42DD-88E3-65FB874B4982}"/>
              </a:ext>
            </a:extLst>
          </p:cNvPr>
          <p:cNvSpPr>
            <a:spLocks noGrp="1"/>
          </p:cNvSpPr>
          <p:nvPr>
            <p:ph type="title"/>
          </p:nvPr>
        </p:nvSpPr>
        <p:spPr>
          <a:xfrm>
            <a:off x="630936" y="4544570"/>
            <a:ext cx="3344528" cy="1600200"/>
          </a:xfrm>
        </p:spPr>
        <p:txBody>
          <a:bodyPr anchor="ctr">
            <a:normAutofit/>
          </a:bodyPr>
          <a:lstStyle/>
          <a:p>
            <a:r>
              <a:rPr lang="es-CL" sz="4400" dirty="0">
                <a:latin typeface="+mn-lt"/>
              </a:rPr>
              <a:t>Antonia Lehman</a:t>
            </a:r>
          </a:p>
        </p:txBody>
      </p:sp>
      <p:pic>
        <p:nvPicPr>
          <p:cNvPr id="7" name="Marcador de contenido 6">
            <a:extLst>
              <a:ext uri="{FF2B5EF4-FFF2-40B4-BE49-F238E27FC236}">
                <a16:creationId xmlns:a16="http://schemas.microsoft.com/office/drawing/2014/main" id="{D1EE8D1F-8B84-4248-B200-48D21BE6154B}"/>
              </a:ext>
            </a:extLst>
          </p:cNvPr>
          <p:cNvPicPr>
            <a:picLocks noChangeAspect="1"/>
          </p:cNvPicPr>
          <p:nvPr/>
        </p:nvPicPr>
        <p:blipFill rotWithShape="1">
          <a:blip r:embed="rId2"/>
          <a:srcRect t="2194" r="3" b="9520"/>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Imagen 4">
            <a:extLst>
              <a:ext uri="{FF2B5EF4-FFF2-40B4-BE49-F238E27FC236}">
                <a16:creationId xmlns:a16="http://schemas.microsoft.com/office/drawing/2014/main" id="{D7544793-3957-41EE-917D-8307EBBE85F4}"/>
              </a:ext>
            </a:extLst>
          </p:cNvPr>
          <p:cNvPicPr>
            <a:picLocks noChangeAspect="1"/>
          </p:cNvPicPr>
          <p:nvPr/>
        </p:nvPicPr>
        <p:blipFill rotWithShape="1">
          <a:blip r:embed="rId3"/>
          <a:srcRect t="11740" r="-1" b="13752"/>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Imagen 5">
            <a:extLst>
              <a:ext uri="{FF2B5EF4-FFF2-40B4-BE49-F238E27FC236}">
                <a16:creationId xmlns:a16="http://schemas.microsoft.com/office/drawing/2014/main" id="{E851E9A3-D7D2-43B2-A60A-9D4F452DC90C}"/>
              </a:ext>
            </a:extLst>
          </p:cNvPr>
          <p:cNvPicPr>
            <a:picLocks noChangeAspect="1"/>
          </p:cNvPicPr>
          <p:nvPr/>
        </p:nvPicPr>
        <p:blipFill rotWithShape="1">
          <a:blip r:embed="rId4"/>
          <a:srcRect l="25913" r="2095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27" name="Ink 2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4868832"/>
                <a:ext cx="36000" cy="32709"/>
              </a:xfrm>
              <a:prstGeom prst="rect">
                <a:avLst/>
              </a:prstGeom>
            </p:spPr>
          </p:pic>
        </mc:Fallback>
      </mc:AlternateContent>
      <p:sp>
        <p:nvSpPr>
          <p:cNvPr id="29"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D24EBA34-CC81-465B-BE6D-5D25DF5D3FCE}"/>
              </a:ext>
            </a:extLst>
          </p:cNvPr>
          <p:cNvSpPr>
            <a:spLocks noGrp="1"/>
          </p:cNvSpPr>
          <p:nvPr>
            <p:ph idx="1"/>
          </p:nvPr>
        </p:nvSpPr>
        <p:spPr>
          <a:xfrm>
            <a:off x="4413582" y="4544568"/>
            <a:ext cx="7147481" cy="1600200"/>
          </a:xfrm>
        </p:spPr>
        <p:txBody>
          <a:bodyPr anchor="ctr">
            <a:normAutofit/>
          </a:bodyPr>
          <a:lstStyle/>
          <a:p>
            <a:pPr>
              <a:lnSpc>
                <a:spcPct val="100000"/>
              </a:lnSpc>
            </a:pPr>
            <a:r>
              <a:rPr lang="es-ES" sz="1300" b="1" dirty="0"/>
              <a:t>Arquitecta de la Pontificia Universidad Católica de Chile, que en el 2004 obtiene el  Premio Nacional de arquitectura, siendo la primera mujer en obtenerlo. </a:t>
            </a:r>
          </a:p>
          <a:p>
            <a:pPr>
              <a:lnSpc>
                <a:spcPct val="100000"/>
              </a:lnSpc>
            </a:pPr>
            <a:r>
              <a:rPr lang="es-ES" sz="1300" b="1" dirty="0"/>
              <a:t>A  comienzos de los 90 ejecutaron junto a  Raimundo Lira y José Domingo Peñafiel, realizan el primer edificio de oficinas en hormigón visto  con aristas verticales continuas impecables, lo que parecía imposible para la época en Chile.</a:t>
            </a:r>
          </a:p>
          <a:p>
            <a:pPr>
              <a:lnSpc>
                <a:spcPct val="100000"/>
              </a:lnSpc>
            </a:pPr>
            <a:r>
              <a:rPr lang="es-ES" sz="1300" b="1" dirty="0"/>
              <a:t>En el año 2011 Lehmann para encabeza la Comisión Asesora Presidencial para la Nueva Política Urbana de Chile la que luego se convirtió en el Consejo Nacional de Desarrollo Urbano al que pertenece actualmente.</a:t>
            </a:r>
          </a:p>
          <a:p>
            <a:pPr>
              <a:lnSpc>
                <a:spcPct val="100000"/>
              </a:lnSpc>
            </a:pPr>
            <a:endParaRPr lang="en-US" sz="1300" dirty="0"/>
          </a:p>
        </p:txBody>
      </p:sp>
      <p:sp>
        <p:nvSpPr>
          <p:cNvPr id="3" name="CuadroTexto 2">
            <a:extLst>
              <a:ext uri="{FF2B5EF4-FFF2-40B4-BE49-F238E27FC236}">
                <a16:creationId xmlns:a16="http://schemas.microsoft.com/office/drawing/2014/main" id="{20854205-1360-415A-B1B5-7B7CDB77A8A3}"/>
              </a:ext>
            </a:extLst>
          </p:cNvPr>
          <p:cNvSpPr txBox="1"/>
          <p:nvPr/>
        </p:nvSpPr>
        <p:spPr>
          <a:xfrm>
            <a:off x="4148881" y="3875934"/>
            <a:ext cx="3872656" cy="430659"/>
          </a:xfrm>
          <a:prstGeom prst="rect">
            <a:avLst/>
          </a:prstGeom>
          <a:noFill/>
          <a:ln>
            <a:noFill/>
          </a:ln>
        </p:spPr>
        <p:txBody>
          <a:bodyPr wrap="square" rtlCol="0">
            <a:noAutofit/>
          </a:bodyPr>
          <a:lstStyle/>
          <a:p>
            <a:pPr>
              <a:spcAft>
                <a:spcPts val="600"/>
              </a:spcAft>
            </a:pPr>
            <a:r>
              <a:rPr lang="es-CL" sz="1300" b="1" dirty="0">
                <a:solidFill>
                  <a:srgbClr val="FFFFFF"/>
                </a:solidFill>
              </a:rPr>
              <a:t>Edificio Cruz del Sur</a:t>
            </a:r>
          </a:p>
        </p:txBody>
      </p:sp>
      <p:sp>
        <p:nvSpPr>
          <p:cNvPr id="11" name="CuadroTexto 10">
            <a:extLst>
              <a:ext uri="{FF2B5EF4-FFF2-40B4-BE49-F238E27FC236}">
                <a16:creationId xmlns:a16="http://schemas.microsoft.com/office/drawing/2014/main" id="{573CB910-0334-4DAD-82A9-A688F7B8DE66}"/>
              </a:ext>
            </a:extLst>
          </p:cNvPr>
          <p:cNvSpPr txBox="1"/>
          <p:nvPr/>
        </p:nvSpPr>
        <p:spPr>
          <a:xfrm>
            <a:off x="20" y="3875933"/>
            <a:ext cx="3975444" cy="430659"/>
          </a:xfrm>
          <a:prstGeom prst="rect">
            <a:avLst/>
          </a:prstGeom>
          <a:solidFill>
            <a:srgbClr val="000000">
              <a:alpha val="50000"/>
            </a:srgbClr>
          </a:solidFill>
          <a:ln>
            <a:noFill/>
          </a:ln>
        </p:spPr>
        <p:txBody>
          <a:bodyPr wrap="square" rtlCol="0">
            <a:noAutofit/>
          </a:bodyPr>
          <a:lstStyle/>
          <a:p>
            <a:pPr>
              <a:spcAft>
                <a:spcPts val="600"/>
              </a:spcAft>
            </a:pPr>
            <a:r>
              <a:rPr lang="es-CL" sz="1300" b="1" dirty="0">
                <a:solidFill>
                  <a:srgbClr val="FFFFFF"/>
                </a:solidFill>
              </a:rPr>
              <a:t>Edificio Manantiales</a:t>
            </a:r>
          </a:p>
        </p:txBody>
      </p:sp>
      <p:sp>
        <p:nvSpPr>
          <p:cNvPr id="17" name="CuadroTexto 16">
            <a:extLst>
              <a:ext uri="{FF2B5EF4-FFF2-40B4-BE49-F238E27FC236}">
                <a16:creationId xmlns:a16="http://schemas.microsoft.com/office/drawing/2014/main" id="{AA0B5142-8ECE-4FC8-A2C2-0D23F271C6E7}"/>
              </a:ext>
            </a:extLst>
          </p:cNvPr>
          <p:cNvSpPr txBox="1"/>
          <p:nvPr/>
        </p:nvSpPr>
        <p:spPr>
          <a:xfrm>
            <a:off x="8194953" y="3994921"/>
            <a:ext cx="3872656" cy="430659"/>
          </a:xfrm>
          <a:prstGeom prst="rect">
            <a:avLst/>
          </a:prstGeom>
          <a:noFill/>
          <a:ln>
            <a:noFill/>
          </a:ln>
        </p:spPr>
        <p:txBody>
          <a:bodyPr wrap="square" rtlCol="0">
            <a:noAutofit/>
          </a:bodyPr>
          <a:lstStyle/>
          <a:p>
            <a:pPr>
              <a:spcAft>
                <a:spcPts val="600"/>
              </a:spcAft>
            </a:pPr>
            <a:r>
              <a:rPr lang="es-CL" sz="1300" b="1" dirty="0">
                <a:solidFill>
                  <a:srgbClr val="FFFFFF"/>
                </a:solidFill>
              </a:rPr>
              <a:t>Casa en camino Colibrí</a:t>
            </a:r>
          </a:p>
        </p:txBody>
      </p:sp>
    </p:spTree>
    <p:extLst>
      <p:ext uri="{BB962C8B-B14F-4D97-AF65-F5344CB8AC3E}">
        <p14:creationId xmlns:p14="http://schemas.microsoft.com/office/powerpoint/2010/main" val="3270280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B96D5C-E1C3-4F8F-93C5-4CD99D10E819}"/>
              </a:ext>
            </a:extLst>
          </p:cNvPr>
          <p:cNvPicPr>
            <a:picLocks noChangeAspect="1"/>
          </p:cNvPicPr>
          <p:nvPr/>
        </p:nvPicPr>
        <p:blipFill rotWithShape="1">
          <a:blip r:embed="rId2"/>
          <a:srcRect t="3541" r="-1" b="8887"/>
          <a:stretch/>
        </p:blipFill>
        <p:spPr>
          <a:xfrm>
            <a:off x="0" y="0"/>
            <a:ext cx="12192000" cy="6857999"/>
          </a:xfrm>
          <a:prstGeom prst="rect">
            <a:avLst/>
          </a:prstGeom>
        </p:spPr>
      </p:pic>
      <p:sp>
        <p:nvSpPr>
          <p:cNvPr id="2" name="Título 1">
            <a:extLst>
              <a:ext uri="{FF2B5EF4-FFF2-40B4-BE49-F238E27FC236}">
                <a16:creationId xmlns:a16="http://schemas.microsoft.com/office/drawing/2014/main" id="{CEFB10F2-7713-4C35-A896-D70F67888B52}"/>
              </a:ext>
            </a:extLst>
          </p:cNvPr>
          <p:cNvSpPr>
            <a:spLocks noGrp="1"/>
          </p:cNvSpPr>
          <p:nvPr>
            <p:ph type="ctrTitle"/>
          </p:nvPr>
        </p:nvSpPr>
        <p:spPr>
          <a:xfrm>
            <a:off x="3268980" y="3598791"/>
            <a:ext cx="8923020" cy="3259209"/>
          </a:xfrm>
          <a:solidFill>
            <a:schemeClr val="bg1"/>
          </a:solidFill>
        </p:spPr>
        <p:txBody>
          <a:bodyPr>
            <a:normAutofit fontScale="90000"/>
          </a:bodyPr>
          <a:lstStyle/>
          <a:p>
            <a:pPr algn="r"/>
            <a:br>
              <a:rPr lang="es-CL" sz="5800" b="1" dirty="0">
                <a:latin typeface="+mn-lt"/>
              </a:rPr>
            </a:br>
            <a:br>
              <a:rPr lang="es-CL" sz="5800" b="1" dirty="0">
                <a:latin typeface="+mn-lt"/>
              </a:rPr>
            </a:br>
            <a:br>
              <a:rPr lang="es-CL" sz="5800" b="1" dirty="0">
                <a:latin typeface="+mn-lt"/>
              </a:rPr>
            </a:br>
            <a:br>
              <a:rPr lang="es-CL" sz="5800" b="1" dirty="0">
                <a:latin typeface="+mn-lt"/>
              </a:rPr>
            </a:br>
            <a:br>
              <a:rPr lang="es-CL" sz="5800" b="1" dirty="0">
                <a:latin typeface="+mn-lt"/>
              </a:rPr>
            </a:br>
            <a:br>
              <a:rPr lang="es-CL" sz="5800" b="1" dirty="0">
                <a:latin typeface="+mn-lt"/>
              </a:rPr>
            </a:br>
            <a:br>
              <a:rPr lang="es-CL" sz="5800" b="1" dirty="0">
                <a:latin typeface="+mn-lt"/>
              </a:rPr>
            </a:br>
            <a:br>
              <a:rPr lang="es-CL" sz="5800" b="1" dirty="0">
                <a:latin typeface="+mn-lt"/>
              </a:rPr>
            </a:br>
            <a:endParaRPr lang="es-CL" sz="5800" b="1" dirty="0">
              <a:latin typeface="+mn-lt"/>
            </a:endParaRPr>
          </a:p>
        </p:txBody>
      </p:sp>
      <p:sp>
        <p:nvSpPr>
          <p:cNvPr id="3" name="CuadroTexto 2">
            <a:extLst>
              <a:ext uri="{FF2B5EF4-FFF2-40B4-BE49-F238E27FC236}">
                <a16:creationId xmlns:a16="http://schemas.microsoft.com/office/drawing/2014/main" id="{1690BF79-57F5-46CC-9671-270C1A1B1F45}"/>
              </a:ext>
            </a:extLst>
          </p:cNvPr>
          <p:cNvSpPr txBox="1"/>
          <p:nvPr/>
        </p:nvSpPr>
        <p:spPr>
          <a:xfrm>
            <a:off x="3268980" y="3704901"/>
            <a:ext cx="7212330" cy="3046988"/>
          </a:xfrm>
          <a:prstGeom prst="rect">
            <a:avLst/>
          </a:prstGeom>
          <a:noFill/>
        </p:spPr>
        <p:txBody>
          <a:bodyPr wrap="square" rtlCol="0">
            <a:spAutoFit/>
          </a:bodyPr>
          <a:lstStyle/>
          <a:p>
            <a:r>
              <a:rPr lang="es-CL" sz="1200" b="1" dirty="0"/>
              <a:t>Imágenes en:</a:t>
            </a:r>
          </a:p>
          <a:p>
            <a:r>
              <a:rPr lang="es-CL" sz="1200" b="1" dirty="0"/>
              <a:t>w</a:t>
            </a:r>
            <a:r>
              <a:rPr lang="es-CL" sz="1200" b="1"/>
              <a:t>ikipedia</a:t>
            </a:r>
            <a:r>
              <a:rPr lang="es-CL" sz="1200" b="1" dirty="0"/>
              <a:t>.org</a:t>
            </a:r>
          </a:p>
          <a:p>
            <a:r>
              <a:rPr lang="es-CL" sz="1200" b="1" dirty="0"/>
              <a:t>rockandpop.cl</a:t>
            </a:r>
          </a:p>
          <a:p>
            <a:r>
              <a:rPr lang="es-CL" sz="1200" b="1" dirty="0"/>
              <a:t>lasegunda.cl</a:t>
            </a:r>
          </a:p>
          <a:p>
            <a:r>
              <a:rPr lang="es-CL" sz="1200" b="1" dirty="0"/>
              <a:t>plataformaarquitectura.cl (Nico </a:t>
            </a:r>
            <a:r>
              <a:rPr lang="es-CL" sz="1200" b="1" dirty="0" err="1"/>
              <a:t>Saihe</a:t>
            </a:r>
            <a:r>
              <a:rPr lang="es-CL" sz="1200" b="1" dirty="0"/>
              <a:t>, </a:t>
            </a:r>
            <a:r>
              <a:rPr lang="es-CL" sz="1200" b="1" dirty="0" err="1"/>
              <a:t>Cristobál</a:t>
            </a:r>
            <a:r>
              <a:rPr lang="es-CL" sz="1200" b="1" dirty="0"/>
              <a:t> Palma, Guy </a:t>
            </a:r>
            <a:r>
              <a:rPr lang="es-CL" sz="1200" b="1" dirty="0" err="1"/>
              <a:t>Wenbore</a:t>
            </a:r>
            <a:r>
              <a:rPr lang="es-CL" sz="1200" b="1" dirty="0"/>
              <a:t>, Isabel Fernández, Roland </a:t>
            </a:r>
            <a:r>
              <a:rPr lang="es-CL" sz="1200" b="1" dirty="0" err="1"/>
              <a:t>Halbey</a:t>
            </a:r>
            <a:r>
              <a:rPr lang="es-CL" sz="1200" b="1" dirty="0"/>
              <a:t> y Paul </a:t>
            </a:r>
            <a:r>
              <a:rPr lang="es-CL" sz="1200" b="1" dirty="0" err="1"/>
              <a:t>Laury</a:t>
            </a:r>
            <a:r>
              <a:rPr lang="es-CL" sz="1200" b="1" dirty="0"/>
              <a:t>)</a:t>
            </a:r>
            <a:br>
              <a:rPr lang="es-CL" sz="1200" b="1" dirty="0"/>
            </a:br>
            <a:r>
              <a:rPr lang="es-CL" sz="1200" b="1" dirty="0"/>
              <a:t>matiasklotzmatiasklotz.cl</a:t>
            </a:r>
          </a:p>
          <a:p>
            <a:r>
              <a:rPr lang="es-CL" sz="1200" b="1" dirty="0"/>
              <a:t>disenoarquitectura.cl</a:t>
            </a:r>
          </a:p>
          <a:p>
            <a:r>
              <a:rPr lang="es-CL" sz="1200" b="1" dirty="0"/>
              <a:t>wikimedia.org</a:t>
            </a:r>
          </a:p>
          <a:p>
            <a:r>
              <a:rPr lang="es-CL" sz="1200" b="1" dirty="0"/>
              <a:t>arqquitecturaviva.org</a:t>
            </a:r>
          </a:p>
          <a:p>
            <a:r>
              <a:rPr lang="es-CL" sz="1200" b="1" dirty="0"/>
              <a:t>guidingarchitects.com (x </a:t>
            </a:r>
            <a:r>
              <a:rPr lang="es-CL" sz="1200" b="1" dirty="0" err="1"/>
              <a:t>gazle</a:t>
            </a:r>
            <a:r>
              <a:rPr lang="es-CL" sz="1200" b="1" dirty="0"/>
              <a:t> w</a:t>
            </a:r>
          </a:p>
          <a:p>
            <a:r>
              <a:rPr lang="es-CL" sz="1200" b="1" dirty="0"/>
              <a:t>revistadisenointerior.es</a:t>
            </a:r>
          </a:p>
          <a:p>
            <a:r>
              <a:rPr lang="es-CL" sz="1200" b="1" dirty="0"/>
              <a:t>sababagharquitectos.com</a:t>
            </a:r>
          </a:p>
          <a:p>
            <a:r>
              <a:rPr lang="es-CL" sz="1200" b="1" dirty="0"/>
              <a:t>colegioarquitectos.cl</a:t>
            </a:r>
          </a:p>
          <a:p>
            <a:r>
              <a:rPr lang="es-CL" sz="1200" b="1" dirty="0"/>
              <a:t>lapanera.cl</a:t>
            </a:r>
          </a:p>
          <a:p>
            <a:r>
              <a:rPr lang="es-CL" sz="1200" b="1" dirty="0"/>
              <a:t>esacademic.com</a:t>
            </a:r>
          </a:p>
          <a:p>
            <a:r>
              <a:rPr lang="es-CL" sz="1200" b="1" dirty="0"/>
              <a:t>diario concepción.cl</a:t>
            </a:r>
          </a:p>
        </p:txBody>
      </p:sp>
    </p:spTree>
    <p:extLst>
      <p:ext uri="{BB962C8B-B14F-4D97-AF65-F5344CB8AC3E}">
        <p14:creationId xmlns:p14="http://schemas.microsoft.com/office/powerpoint/2010/main" val="15319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C2AD94-8C81-493F-AB30-1E2CDC6E05E7}"/>
              </a:ext>
            </a:extLst>
          </p:cNvPr>
          <p:cNvSpPr>
            <a:spLocks noGrp="1"/>
          </p:cNvSpPr>
          <p:nvPr>
            <p:ph type="title"/>
          </p:nvPr>
        </p:nvSpPr>
        <p:spPr/>
        <p:txBody>
          <a:bodyPr/>
          <a:lstStyle/>
          <a:p>
            <a:r>
              <a:rPr lang="es-CL" dirty="0">
                <a:latin typeface="+mn-lt"/>
              </a:rPr>
              <a:t>Objetivo:</a:t>
            </a:r>
          </a:p>
        </p:txBody>
      </p:sp>
      <p:sp>
        <p:nvSpPr>
          <p:cNvPr id="3" name="Marcador de contenido 2">
            <a:extLst>
              <a:ext uri="{FF2B5EF4-FFF2-40B4-BE49-F238E27FC236}">
                <a16:creationId xmlns:a16="http://schemas.microsoft.com/office/drawing/2014/main" id="{40F2091D-9FBB-4E2A-B569-5BE51778C002}"/>
              </a:ext>
            </a:extLst>
          </p:cNvPr>
          <p:cNvSpPr>
            <a:spLocks noGrp="1"/>
          </p:cNvSpPr>
          <p:nvPr>
            <p:ph idx="1"/>
          </p:nvPr>
        </p:nvSpPr>
        <p:spPr/>
        <p:txBody>
          <a:bodyPr>
            <a:normAutofit/>
          </a:bodyPr>
          <a:lstStyle/>
          <a:p>
            <a:pPr marL="0" indent="0">
              <a:buNone/>
            </a:pPr>
            <a:r>
              <a:rPr lang="es-CL" dirty="0"/>
              <a:t>Primero Medio</a:t>
            </a:r>
          </a:p>
          <a:p>
            <a:pPr marL="0" indent="0">
              <a:buNone/>
            </a:pPr>
            <a:r>
              <a:rPr lang="es-CL" sz="2400" b="1" dirty="0">
                <a:effectLst/>
                <a:ea typeface="Times New Roman" panose="02020603050405020304" pitchFamily="18" charset="0"/>
                <a:cs typeface="Calibri" panose="020F0502020204030204" pitchFamily="34" charset="0"/>
              </a:rPr>
              <a:t>OA1 Crear proyectos visuales con diversos propósitos, basados en la apreciación y reflexión acerca de la arquitectura, los espacios y el diseño urbano, en diferentes medios y contextos.</a:t>
            </a:r>
          </a:p>
          <a:p>
            <a:pPr marL="0" indent="0">
              <a:buNone/>
            </a:pPr>
            <a:endParaRPr lang="es-CL" sz="2400" b="1" dirty="0">
              <a:cs typeface="Calibri" panose="020F0502020204030204" pitchFamily="34" charset="0"/>
            </a:endParaRPr>
          </a:p>
          <a:p>
            <a:pPr marL="0" indent="0">
              <a:buNone/>
            </a:pP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CL" sz="2400" b="1" dirty="0"/>
          </a:p>
        </p:txBody>
      </p:sp>
    </p:spTree>
    <p:extLst>
      <p:ext uri="{BB962C8B-B14F-4D97-AF65-F5344CB8AC3E}">
        <p14:creationId xmlns:p14="http://schemas.microsoft.com/office/powerpoint/2010/main" val="168092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0608A69-8160-4812-B28E-701C78743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DA48C1F-55CF-4AAB-99CD-5CB1EF8BEB4C}"/>
              </a:ext>
            </a:extLst>
          </p:cNvPr>
          <p:cNvSpPr>
            <a:spLocks noGrp="1"/>
          </p:cNvSpPr>
          <p:nvPr>
            <p:ph type="title"/>
          </p:nvPr>
        </p:nvSpPr>
        <p:spPr>
          <a:xfrm>
            <a:off x="8333185" y="481728"/>
            <a:ext cx="3187412" cy="1755645"/>
          </a:xfrm>
        </p:spPr>
        <p:txBody>
          <a:bodyPr anchor="b">
            <a:normAutofit/>
          </a:bodyPr>
          <a:lstStyle/>
          <a:p>
            <a:r>
              <a:rPr lang="es-CL" sz="4600" b="1" dirty="0">
                <a:latin typeface="+mn-lt"/>
              </a:rPr>
              <a:t>Emilio </a:t>
            </a:r>
            <a:r>
              <a:rPr lang="es-CL" sz="4600" b="1" dirty="0" err="1">
                <a:latin typeface="+mn-lt"/>
              </a:rPr>
              <a:t>Duhart</a:t>
            </a:r>
            <a:endParaRPr lang="es-CL" sz="4600" b="1" dirty="0">
              <a:latin typeface="+mn-lt"/>
            </a:endParaRPr>
          </a:p>
        </p:txBody>
      </p:sp>
      <p:sp>
        <p:nvSpPr>
          <p:cNvPr id="3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3184" y="2475119"/>
            <a:ext cx="3229488" cy="45719"/>
          </a:xfrm>
          <a:custGeom>
            <a:avLst/>
            <a:gdLst>
              <a:gd name="connsiteX0" fmla="*/ 0 w 3229488"/>
              <a:gd name="connsiteY0" fmla="*/ 0 h 45719"/>
              <a:gd name="connsiteX1" fmla="*/ 613603 w 3229488"/>
              <a:gd name="connsiteY1" fmla="*/ 0 h 45719"/>
              <a:gd name="connsiteX2" fmla="*/ 1259500 w 3229488"/>
              <a:gd name="connsiteY2" fmla="*/ 0 h 45719"/>
              <a:gd name="connsiteX3" fmla="*/ 1937693 w 3229488"/>
              <a:gd name="connsiteY3" fmla="*/ 0 h 45719"/>
              <a:gd name="connsiteX4" fmla="*/ 2615885 w 3229488"/>
              <a:gd name="connsiteY4" fmla="*/ 0 h 45719"/>
              <a:gd name="connsiteX5" fmla="*/ 3229488 w 3229488"/>
              <a:gd name="connsiteY5" fmla="*/ 0 h 45719"/>
              <a:gd name="connsiteX6" fmla="*/ 3229488 w 3229488"/>
              <a:gd name="connsiteY6" fmla="*/ 45719 h 45719"/>
              <a:gd name="connsiteX7" fmla="*/ 2519001 w 3229488"/>
              <a:gd name="connsiteY7" fmla="*/ 45719 h 45719"/>
              <a:gd name="connsiteX8" fmla="*/ 1808513 w 3229488"/>
              <a:gd name="connsiteY8" fmla="*/ 45719 h 45719"/>
              <a:gd name="connsiteX9" fmla="*/ 1162616 w 3229488"/>
              <a:gd name="connsiteY9" fmla="*/ 45719 h 45719"/>
              <a:gd name="connsiteX10" fmla="*/ 0 w 3229488"/>
              <a:gd name="connsiteY10" fmla="*/ 45719 h 45719"/>
              <a:gd name="connsiteX11" fmla="*/ 0 w 3229488"/>
              <a:gd name="connsiteY11"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9488" h="45719" fill="none" extrusionOk="0">
                <a:moveTo>
                  <a:pt x="0" y="0"/>
                </a:moveTo>
                <a:cubicBezTo>
                  <a:pt x="254656" y="4015"/>
                  <a:pt x="417019" y="-28519"/>
                  <a:pt x="613603" y="0"/>
                </a:cubicBezTo>
                <a:cubicBezTo>
                  <a:pt x="810187" y="28519"/>
                  <a:pt x="1012406" y="10209"/>
                  <a:pt x="1259500" y="0"/>
                </a:cubicBezTo>
                <a:cubicBezTo>
                  <a:pt x="1506594" y="-10209"/>
                  <a:pt x="1636218" y="30459"/>
                  <a:pt x="1937693" y="0"/>
                </a:cubicBezTo>
                <a:cubicBezTo>
                  <a:pt x="2239168" y="-30459"/>
                  <a:pt x="2381713" y="10847"/>
                  <a:pt x="2615885" y="0"/>
                </a:cubicBezTo>
                <a:cubicBezTo>
                  <a:pt x="2850057" y="-10847"/>
                  <a:pt x="3032590" y="-6393"/>
                  <a:pt x="3229488" y="0"/>
                </a:cubicBezTo>
                <a:cubicBezTo>
                  <a:pt x="3230227" y="16299"/>
                  <a:pt x="3229900" y="28009"/>
                  <a:pt x="3229488" y="45719"/>
                </a:cubicBezTo>
                <a:cubicBezTo>
                  <a:pt x="3034876" y="14395"/>
                  <a:pt x="2727100" y="28812"/>
                  <a:pt x="2519001" y="45719"/>
                </a:cubicBezTo>
                <a:cubicBezTo>
                  <a:pt x="2310902" y="62626"/>
                  <a:pt x="2051229" y="29169"/>
                  <a:pt x="1808513" y="45719"/>
                </a:cubicBezTo>
                <a:cubicBezTo>
                  <a:pt x="1565797" y="62269"/>
                  <a:pt x="1398107" y="28987"/>
                  <a:pt x="1162616" y="45719"/>
                </a:cubicBezTo>
                <a:cubicBezTo>
                  <a:pt x="927125" y="62451"/>
                  <a:pt x="455880" y="-8169"/>
                  <a:pt x="0" y="45719"/>
                </a:cubicBezTo>
                <a:cubicBezTo>
                  <a:pt x="-1982" y="33971"/>
                  <a:pt x="2267" y="21893"/>
                  <a:pt x="0" y="0"/>
                </a:cubicBezTo>
                <a:close/>
              </a:path>
              <a:path w="3229488" h="45719" stroke="0" extrusionOk="0">
                <a:moveTo>
                  <a:pt x="0" y="0"/>
                </a:moveTo>
                <a:cubicBezTo>
                  <a:pt x="164247" y="-6083"/>
                  <a:pt x="388831" y="1468"/>
                  <a:pt x="613603" y="0"/>
                </a:cubicBezTo>
                <a:cubicBezTo>
                  <a:pt x="838375" y="-1468"/>
                  <a:pt x="1041331" y="1987"/>
                  <a:pt x="1162616" y="0"/>
                </a:cubicBezTo>
                <a:cubicBezTo>
                  <a:pt x="1283901" y="-1987"/>
                  <a:pt x="1623934" y="4865"/>
                  <a:pt x="1873103" y="0"/>
                </a:cubicBezTo>
                <a:cubicBezTo>
                  <a:pt x="2122272" y="-4865"/>
                  <a:pt x="2208167" y="-17559"/>
                  <a:pt x="2486706" y="0"/>
                </a:cubicBezTo>
                <a:cubicBezTo>
                  <a:pt x="2765245" y="17559"/>
                  <a:pt x="2980062" y="7956"/>
                  <a:pt x="3229488" y="0"/>
                </a:cubicBezTo>
                <a:cubicBezTo>
                  <a:pt x="3228741" y="21919"/>
                  <a:pt x="3227572" y="23392"/>
                  <a:pt x="3229488" y="45719"/>
                </a:cubicBezTo>
                <a:cubicBezTo>
                  <a:pt x="2919837" y="32049"/>
                  <a:pt x="2832225" y="58197"/>
                  <a:pt x="2583590" y="45719"/>
                </a:cubicBezTo>
                <a:cubicBezTo>
                  <a:pt x="2334955" y="33241"/>
                  <a:pt x="2084234" y="53219"/>
                  <a:pt x="1873103" y="45719"/>
                </a:cubicBezTo>
                <a:cubicBezTo>
                  <a:pt x="1661972" y="38219"/>
                  <a:pt x="1506179" y="52509"/>
                  <a:pt x="1324090" y="45719"/>
                </a:cubicBezTo>
                <a:cubicBezTo>
                  <a:pt x="1142001" y="38929"/>
                  <a:pt x="872052" y="77273"/>
                  <a:pt x="678192" y="45719"/>
                </a:cubicBezTo>
                <a:cubicBezTo>
                  <a:pt x="484332" y="14165"/>
                  <a:pt x="238464" y="67915"/>
                  <a:pt x="0" y="45719"/>
                </a:cubicBezTo>
                <a:cubicBezTo>
                  <a:pt x="1516" y="26330"/>
                  <a:pt x="-332" y="19311"/>
                  <a:pt x="0" y="0"/>
                </a:cubicBezTo>
                <a:close/>
              </a:path>
            </a:pathLst>
          </a:custGeom>
          <a:solidFill>
            <a:srgbClr val="C34DA4"/>
          </a:solidFill>
          <a:ln w="38100" cap="rnd">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C98F3163-AF2B-4F00-8A45-21B43B404EE1}"/>
              </a:ext>
            </a:extLst>
          </p:cNvPr>
          <p:cNvSpPr>
            <a:spLocks noGrp="1"/>
          </p:cNvSpPr>
          <p:nvPr>
            <p:ph idx="1"/>
          </p:nvPr>
        </p:nvSpPr>
        <p:spPr>
          <a:xfrm>
            <a:off x="8333346" y="2758584"/>
            <a:ext cx="3190431" cy="4099416"/>
          </a:xfrm>
        </p:spPr>
        <p:txBody>
          <a:bodyPr>
            <a:normAutofit lnSpcReduction="10000"/>
          </a:bodyPr>
          <a:lstStyle/>
          <a:p>
            <a:pPr>
              <a:lnSpc>
                <a:spcPct val="100000"/>
              </a:lnSpc>
            </a:pPr>
            <a:r>
              <a:rPr lang="es-ES" sz="1300" b="1" i="0" dirty="0">
                <a:effectLst/>
              </a:rPr>
              <a:t>En 1935 estudió arquitectura en la </a:t>
            </a:r>
            <a:r>
              <a:rPr lang="es-ES" sz="1300" b="1" i="0" strike="noStrike" dirty="0">
                <a:effectLst/>
              </a:rPr>
              <a:t>Universidad Católica de Chile </a:t>
            </a:r>
            <a:r>
              <a:rPr lang="es-ES" sz="1300" b="1" strike="noStrike" dirty="0"/>
              <a:t>y </a:t>
            </a:r>
            <a:r>
              <a:rPr lang="es-ES" sz="1300" b="1" dirty="0"/>
              <a:t>e</a:t>
            </a:r>
            <a:r>
              <a:rPr lang="es-ES" sz="1300" b="1" i="0" dirty="0">
                <a:effectLst/>
              </a:rPr>
              <a:t>n 1942 se fue a estudiar a la Universidad de Harvard, donde tuvo contacto con los arquitectos </a:t>
            </a:r>
            <a:r>
              <a:rPr lang="es-ES" sz="1300" b="1" i="0" strike="noStrike" dirty="0">
                <a:effectLst/>
              </a:rPr>
              <a:t>Walter Gropius </a:t>
            </a:r>
            <a:r>
              <a:rPr lang="es-ES" sz="1300" b="1" i="0" dirty="0">
                <a:effectLst/>
              </a:rPr>
              <a:t>y  John M. Gauss. Allí conoció el Modernismo, movimiento que marcaría su trabajo futuro.</a:t>
            </a:r>
            <a:endParaRPr lang="es-ES" sz="1300" b="1" i="0" baseline="30000" dirty="0">
              <a:effectLst/>
            </a:endParaRPr>
          </a:p>
          <a:p>
            <a:pPr>
              <a:lnSpc>
                <a:spcPct val="100000"/>
              </a:lnSpc>
            </a:pPr>
            <a:r>
              <a:rPr lang="es-ES" sz="1300" b="1" i="0" dirty="0">
                <a:effectLst/>
              </a:rPr>
              <a:t>El estilo </a:t>
            </a:r>
            <a:r>
              <a:rPr lang="es-ES" sz="1300" b="1" dirty="0"/>
              <a:t>modernista</a:t>
            </a:r>
            <a:r>
              <a:rPr lang="es-ES" sz="1300" b="1" i="0" dirty="0">
                <a:effectLst/>
              </a:rPr>
              <a:t> de Emilio </a:t>
            </a:r>
            <a:r>
              <a:rPr lang="es-ES" sz="1300" b="1" i="0" dirty="0" err="1">
                <a:effectLst/>
              </a:rPr>
              <a:t>Duhart</a:t>
            </a:r>
            <a:r>
              <a:rPr lang="es-ES" sz="1300" b="1" i="0" dirty="0">
                <a:effectLst/>
              </a:rPr>
              <a:t> estuvo marcadamente influenciado Le </a:t>
            </a:r>
            <a:r>
              <a:rPr lang="es-ES" sz="1300" b="1" i="0" dirty="0" err="1">
                <a:effectLst/>
              </a:rPr>
              <a:t>Corbousier</a:t>
            </a:r>
            <a:r>
              <a:rPr lang="es-ES" sz="1300" b="1" i="0" dirty="0">
                <a:effectLst/>
              </a:rPr>
              <a:t> y Walter Gropius, con quienes tuvo la oportunidad de trabajar directamente en varios proyectos durante su época de estudiante Sus obras se inspiran en el paisaje y la </a:t>
            </a:r>
            <a:r>
              <a:rPr lang="es-ES" sz="1300" b="1" i="0" strike="noStrike" dirty="0">
                <a:effectLst/>
              </a:rPr>
              <a:t>geografía de Chile</a:t>
            </a:r>
            <a:r>
              <a:rPr lang="es-ES" sz="1300" b="1" i="0" dirty="0">
                <a:effectLst/>
              </a:rPr>
              <a:t>, y se caracterizan por la utilización de tecnologías y materiales propios de la cultura de éste.</a:t>
            </a:r>
          </a:p>
          <a:p>
            <a:pPr>
              <a:lnSpc>
                <a:spcPct val="100000"/>
              </a:lnSpc>
            </a:pPr>
            <a:r>
              <a:rPr lang="es-ES" sz="1300" b="1" i="0" dirty="0">
                <a:effectLst/>
              </a:rPr>
              <a:t>La obra más conocida de </a:t>
            </a:r>
            <a:r>
              <a:rPr lang="es-ES" sz="1300" b="1" i="0" dirty="0" err="1">
                <a:effectLst/>
              </a:rPr>
              <a:t>Duhart</a:t>
            </a:r>
            <a:r>
              <a:rPr lang="es-ES" sz="1300" b="1" i="0" dirty="0">
                <a:effectLst/>
              </a:rPr>
              <a:t> es el edificio de la CEPAL, sede chilena de la Organización de las Naciones Unidas (ONU) ubicado en la comuna de Vitacura, en Santiago. La obra fue construida entre 1960 y 1966,1​ siendo realizada en conjunto con los arquitectos chilenos Christian De </a:t>
            </a:r>
            <a:r>
              <a:rPr lang="es-ES" sz="1300" b="1" i="0" dirty="0" err="1">
                <a:effectLst/>
              </a:rPr>
              <a:t>Groote</a:t>
            </a:r>
            <a:r>
              <a:rPr lang="es-ES" sz="1300" b="1" i="0" dirty="0">
                <a:effectLst/>
              </a:rPr>
              <a:t> y Roberto Goycoolea, luego de haber ganado el concurso para diseñarla en 1960. En su trabajo como urbanista, sus obras más destacadas son el plano regulador de la ciudad de Concepción, en conjunto con la ampliación urbanística de la Ciudad Universitaria de Concepción, el campus central de la Universidad de Conc</a:t>
            </a:r>
            <a:r>
              <a:rPr lang="es-ES" sz="1200" b="1" i="0" dirty="0">
                <a:effectLst/>
              </a:rPr>
              <a:t>epción.</a:t>
            </a:r>
          </a:p>
          <a:p>
            <a:pPr>
              <a:lnSpc>
                <a:spcPct val="100000"/>
              </a:lnSpc>
            </a:pPr>
            <a:endParaRPr lang="es-ES" sz="1000" b="1" i="0" dirty="0">
              <a:effectLst/>
            </a:endParaRPr>
          </a:p>
          <a:p>
            <a:pPr>
              <a:lnSpc>
                <a:spcPct val="100000"/>
              </a:lnSpc>
            </a:pPr>
            <a:endParaRPr lang="es-CL" sz="1000" dirty="0"/>
          </a:p>
        </p:txBody>
      </p:sp>
      <p:pic>
        <p:nvPicPr>
          <p:cNvPr id="19" name="Imagen 18" descr="Una torre de un edificio&#10;&#10;Descripción generada automáticamente con confianza media">
            <a:extLst>
              <a:ext uri="{FF2B5EF4-FFF2-40B4-BE49-F238E27FC236}">
                <a16:creationId xmlns:a16="http://schemas.microsoft.com/office/drawing/2014/main" id="{D206C474-11F5-419D-BE2E-06DF0600975D}"/>
              </a:ext>
            </a:extLst>
          </p:cNvPr>
          <p:cNvPicPr>
            <a:picLocks noChangeAspect="1"/>
          </p:cNvPicPr>
          <p:nvPr/>
        </p:nvPicPr>
        <p:blipFill rotWithShape="1">
          <a:blip r:embed="rId2"/>
          <a:srcRect l="9364" r="14047" b="-2"/>
          <a:stretch/>
        </p:blipFill>
        <p:spPr>
          <a:xfrm>
            <a:off x="242924" y="498343"/>
            <a:ext cx="3241575" cy="5643319"/>
          </a:xfrm>
          <a:custGeom>
            <a:avLst/>
            <a:gdLst/>
            <a:ahLst/>
            <a:cxnLst/>
            <a:rect l="l" t="t" r="r" b="b"/>
            <a:pathLst>
              <a:path w="3241575" h="5643319">
                <a:moveTo>
                  <a:pt x="1452318" y="1705"/>
                </a:moveTo>
                <a:cubicBezTo>
                  <a:pt x="1541545" y="4999"/>
                  <a:pt x="1630633" y="13067"/>
                  <a:pt x="1719282" y="25899"/>
                </a:cubicBezTo>
                <a:cubicBezTo>
                  <a:pt x="1852168" y="47271"/>
                  <a:pt x="1986181" y="34049"/>
                  <a:pt x="2119710" y="24994"/>
                </a:cubicBezTo>
                <a:cubicBezTo>
                  <a:pt x="2281359" y="13946"/>
                  <a:pt x="2442848" y="7969"/>
                  <a:pt x="2604818" y="26081"/>
                </a:cubicBezTo>
                <a:cubicBezTo>
                  <a:pt x="2720029" y="39120"/>
                  <a:pt x="2835882" y="26986"/>
                  <a:pt x="2951416" y="19741"/>
                </a:cubicBezTo>
                <a:cubicBezTo>
                  <a:pt x="3011705" y="15033"/>
                  <a:pt x="3072106" y="12678"/>
                  <a:pt x="3132508" y="12678"/>
                </a:cubicBezTo>
                <a:lnTo>
                  <a:pt x="3218574" y="16035"/>
                </a:lnTo>
                <a:lnTo>
                  <a:pt x="3208732" y="210106"/>
                </a:lnTo>
                <a:cubicBezTo>
                  <a:pt x="3207732" y="293360"/>
                  <a:pt x="3210490" y="376586"/>
                  <a:pt x="3218611" y="459704"/>
                </a:cubicBezTo>
                <a:cubicBezTo>
                  <a:pt x="3231557" y="612794"/>
                  <a:pt x="3233424" y="766485"/>
                  <a:pt x="3224188" y="919795"/>
                </a:cubicBezTo>
                <a:cubicBezTo>
                  <a:pt x="3217763" y="1058324"/>
                  <a:pt x="3202004" y="1196634"/>
                  <a:pt x="3215459" y="1335491"/>
                </a:cubicBezTo>
                <a:cubicBezTo>
                  <a:pt x="3220066" y="1383267"/>
                  <a:pt x="3231217" y="1430170"/>
                  <a:pt x="3233763" y="1478274"/>
                </a:cubicBezTo>
                <a:cubicBezTo>
                  <a:pt x="3245885" y="1703629"/>
                  <a:pt x="3227702" y="1928221"/>
                  <a:pt x="3212793" y="2152812"/>
                </a:cubicBezTo>
                <a:cubicBezTo>
                  <a:pt x="3207338" y="2234621"/>
                  <a:pt x="3200671" y="2316429"/>
                  <a:pt x="3215581" y="2398238"/>
                </a:cubicBezTo>
                <a:cubicBezTo>
                  <a:pt x="3227399" y="2467273"/>
                  <a:pt x="3229836" y="2537345"/>
                  <a:pt x="3222854" y="2606904"/>
                </a:cubicBezTo>
                <a:cubicBezTo>
                  <a:pt x="3215871" y="2668510"/>
                  <a:pt x="3214211" y="2730500"/>
                  <a:pt x="3217884" y="2792336"/>
                </a:cubicBezTo>
                <a:cubicBezTo>
                  <a:pt x="3233036" y="2960317"/>
                  <a:pt x="3241400" y="3128406"/>
                  <a:pt x="3241279" y="3296822"/>
                </a:cubicBezTo>
                <a:cubicBezTo>
                  <a:pt x="3242757" y="3365748"/>
                  <a:pt x="3238709" y="3434686"/>
                  <a:pt x="3229157" y="3503089"/>
                </a:cubicBezTo>
                <a:cubicBezTo>
                  <a:pt x="3213035" y="3601259"/>
                  <a:pt x="3200913" y="3700411"/>
                  <a:pt x="3210974" y="3800108"/>
                </a:cubicBezTo>
                <a:cubicBezTo>
                  <a:pt x="3218005" y="3868827"/>
                  <a:pt x="3222127" y="3937437"/>
                  <a:pt x="3221884" y="4006483"/>
                </a:cubicBezTo>
                <a:cubicBezTo>
                  <a:pt x="3221884" y="4165193"/>
                  <a:pt x="3220430" y="4324009"/>
                  <a:pt x="3223460" y="4482719"/>
                </a:cubicBezTo>
                <a:cubicBezTo>
                  <a:pt x="3226127" y="4623974"/>
                  <a:pt x="3231945" y="4764685"/>
                  <a:pt x="3217278" y="4906050"/>
                </a:cubicBezTo>
                <a:cubicBezTo>
                  <a:pt x="3195701" y="5114716"/>
                  <a:pt x="3202611" y="5324473"/>
                  <a:pt x="3205156" y="5533793"/>
                </a:cubicBezTo>
                <a:lnTo>
                  <a:pt x="3209885" y="5626068"/>
                </a:lnTo>
                <a:lnTo>
                  <a:pt x="3158221" y="5633199"/>
                </a:lnTo>
                <a:cubicBezTo>
                  <a:pt x="3076928" y="5639219"/>
                  <a:pt x="2995174" y="5637064"/>
                  <a:pt x="2914397" y="5626758"/>
                </a:cubicBezTo>
                <a:cubicBezTo>
                  <a:pt x="2820597" y="5616898"/>
                  <a:pt x="2726222" y="5632936"/>
                  <a:pt x="2632708" y="5619791"/>
                </a:cubicBezTo>
                <a:cubicBezTo>
                  <a:pt x="2557396" y="5610456"/>
                  <a:pt x="2481079" y="5610102"/>
                  <a:pt x="2405665" y="5618738"/>
                </a:cubicBezTo>
                <a:cubicBezTo>
                  <a:pt x="2263099" y="5634275"/>
                  <a:pt x="2118971" y="5633304"/>
                  <a:pt x="1976678" y="5615847"/>
                </a:cubicBezTo>
                <a:cubicBezTo>
                  <a:pt x="1893634" y="5605068"/>
                  <a:pt x="1808154" y="5598890"/>
                  <a:pt x="1726687" y="5618213"/>
                </a:cubicBezTo>
                <a:cubicBezTo>
                  <a:pt x="1535213" y="5663696"/>
                  <a:pt x="1343453" y="5637142"/>
                  <a:pt x="1152983" y="5618213"/>
                </a:cubicBezTo>
                <a:cubicBezTo>
                  <a:pt x="1050693" y="5606711"/>
                  <a:pt x="947268" y="5606447"/>
                  <a:pt x="844906" y="5617423"/>
                </a:cubicBezTo>
                <a:cubicBezTo>
                  <a:pt x="693720" y="5636905"/>
                  <a:pt x="540624" y="5640665"/>
                  <a:pt x="388523" y="5628598"/>
                </a:cubicBezTo>
                <a:cubicBezTo>
                  <a:pt x="295260" y="5620416"/>
                  <a:pt x="201836" y="5612307"/>
                  <a:pt x="108069" y="5614309"/>
                </a:cubicBezTo>
                <a:lnTo>
                  <a:pt x="21707" y="5619593"/>
                </a:lnTo>
                <a:lnTo>
                  <a:pt x="8433" y="5550261"/>
                </a:lnTo>
                <a:cubicBezTo>
                  <a:pt x="-5099" y="5453336"/>
                  <a:pt x="-3041" y="5356149"/>
                  <a:pt x="19693" y="5258538"/>
                </a:cubicBezTo>
                <a:cubicBezTo>
                  <a:pt x="48311" y="5137581"/>
                  <a:pt x="46914" y="5010960"/>
                  <a:pt x="15637" y="4890727"/>
                </a:cubicBezTo>
                <a:cubicBezTo>
                  <a:pt x="8714" y="4859597"/>
                  <a:pt x="4478" y="4827879"/>
                  <a:pt x="2986" y="4795961"/>
                </a:cubicBezTo>
                <a:cubicBezTo>
                  <a:pt x="-6442" y="4679442"/>
                  <a:pt x="9430" y="4564548"/>
                  <a:pt x="22676" y="4449404"/>
                </a:cubicBezTo>
                <a:cubicBezTo>
                  <a:pt x="31508" y="4376017"/>
                  <a:pt x="44993" y="4301879"/>
                  <a:pt x="22676" y="4229243"/>
                </a:cubicBezTo>
                <a:cubicBezTo>
                  <a:pt x="7389" y="4178622"/>
                  <a:pt x="3989" y="4124888"/>
                  <a:pt x="12773" y="4072592"/>
                </a:cubicBezTo>
                <a:cubicBezTo>
                  <a:pt x="27582" y="3979777"/>
                  <a:pt x="30672" y="3885324"/>
                  <a:pt x="21961" y="3791671"/>
                </a:cubicBezTo>
                <a:cubicBezTo>
                  <a:pt x="16209" y="3729923"/>
                  <a:pt x="17092" y="3667687"/>
                  <a:pt x="24587" y="3606139"/>
                </a:cubicBezTo>
                <a:cubicBezTo>
                  <a:pt x="34491" y="3523376"/>
                  <a:pt x="49886" y="3439111"/>
                  <a:pt x="31150" y="3356099"/>
                </a:cubicBezTo>
                <a:cubicBezTo>
                  <a:pt x="1315" y="3224201"/>
                  <a:pt x="7282" y="3092429"/>
                  <a:pt x="19217" y="2959533"/>
                </a:cubicBezTo>
                <a:cubicBezTo>
                  <a:pt x="28167" y="2860641"/>
                  <a:pt x="38071" y="2760625"/>
                  <a:pt x="20171" y="2660608"/>
                </a:cubicBezTo>
                <a:cubicBezTo>
                  <a:pt x="12474" y="2614201"/>
                  <a:pt x="12474" y="2566743"/>
                  <a:pt x="20171" y="2520335"/>
                </a:cubicBezTo>
                <a:cubicBezTo>
                  <a:pt x="29479" y="2457825"/>
                  <a:pt x="38310" y="2395939"/>
                  <a:pt x="26376" y="2332804"/>
                </a:cubicBezTo>
                <a:cubicBezTo>
                  <a:pt x="21126" y="2305300"/>
                  <a:pt x="17188" y="2277545"/>
                  <a:pt x="14442" y="2249790"/>
                </a:cubicBezTo>
                <a:cubicBezTo>
                  <a:pt x="8976" y="2178929"/>
                  <a:pt x="10934" y="2107667"/>
                  <a:pt x="20289" y="2037255"/>
                </a:cubicBezTo>
                <a:cubicBezTo>
                  <a:pt x="29241" y="1955492"/>
                  <a:pt x="14681" y="1873228"/>
                  <a:pt x="26615" y="1791714"/>
                </a:cubicBezTo>
                <a:cubicBezTo>
                  <a:pt x="35088" y="1726067"/>
                  <a:pt x="35410" y="1659542"/>
                  <a:pt x="27570" y="1593806"/>
                </a:cubicBezTo>
                <a:cubicBezTo>
                  <a:pt x="13464" y="1469536"/>
                  <a:pt x="14346" y="1343902"/>
                  <a:pt x="30195" y="1219870"/>
                </a:cubicBezTo>
                <a:cubicBezTo>
                  <a:pt x="39981" y="1147482"/>
                  <a:pt x="45590" y="1072971"/>
                  <a:pt x="28047" y="1001958"/>
                </a:cubicBezTo>
                <a:cubicBezTo>
                  <a:pt x="-13245" y="835056"/>
                  <a:pt x="10863" y="667904"/>
                  <a:pt x="28047" y="501876"/>
                </a:cubicBezTo>
                <a:cubicBezTo>
                  <a:pt x="38489" y="412712"/>
                  <a:pt x="38728" y="322559"/>
                  <a:pt x="28763" y="233333"/>
                </a:cubicBezTo>
                <a:cubicBezTo>
                  <a:pt x="19920" y="167440"/>
                  <a:pt x="14645" y="101131"/>
                  <a:pt x="12951" y="34723"/>
                </a:cubicBezTo>
                <a:lnTo>
                  <a:pt x="12960" y="34421"/>
                </a:lnTo>
                <a:lnTo>
                  <a:pt x="85917" y="35498"/>
                </a:lnTo>
                <a:cubicBezTo>
                  <a:pt x="452119" y="20647"/>
                  <a:pt x="818481" y="25537"/>
                  <a:pt x="1184522" y="6157"/>
                </a:cubicBezTo>
                <a:cubicBezTo>
                  <a:pt x="1273726" y="-109"/>
                  <a:pt x="1363092" y="-1590"/>
                  <a:pt x="1452318" y="1705"/>
                </a:cubicBezTo>
                <a:close/>
              </a:path>
            </a:pathLst>
          </a:custGeom>
        </p:spPr>
      </p:pic>
      <p:pic>
        <p:nvPicPr>
          <p:cNvPr id="13" name="Imagen 12" descr="Una casa en construcción&#10;&#10;Descripción generada automáticamente con confianza media">
            <a:extLst>
              <a:ext uri="{FF2B5EF4-FFF2-40B4-BE49-F238E27FC236}">
                <a16:creationId xmlns:a16="http://schemas.microsoft.com/office/drawing/2014/main" id="{CE3B46DF-A4D8-4373-A70B-961A437A5A8D}"/>
              </a:ext>
            </a:extLst>
          </p:cNvPr>
          <p:cNvPicPr>
            <a:picLocks noChangeAspect="1"/>
          </p:cNvPicPr>
          <p:nvPr/>
        </p:nvPicPr>
        <p:blipFill rotWithShape="1">
          <a:blip r:embed="rId3"/>
          <a:srcRect l="26618" r="28237" b="3"/>
          <a:stretch/>
        </p:blipFill>
        <p:spPr>
          <a:xfrm>
            <a:off x="3648933" y="504134"/>
            <a:ext cx="1999900" cy="2746522"/>
          </a:xfrm>
          <a:custGeom>
            <a:avLst/>
            <a:gdLst/>
            <a:ahLst/>
            <a:cxnLst/>
            <a:rect l="l" t="t" r="r" b="b"/>
            <a:pathLst>
              <a:path w="1999900" h="2746522">
                <a:moveTo>
                  <a:pt x="334849" y="466"/>
                </a:moveTo>
                <a:cubicBezTo>
                  <a:pt x="431261" y="-2123"/>
                  <a:pt x="527671" y="6570"/>
                  <a:pt x="624083" y="14856"/>
                </a:cubicBezTo>
                <a:cubicBezTo>
                  <a:pt x="850328" y="34596"/>
                  <a:pt x="1076412" y="25722"/>
                  <a:pt x="1302174" y="11233"/>
                </a:cubicBezTo>
                <a:cubicBezTo>
                  <a:pt x="1457606" y="1960"/>
                  <a:pt x="1613453" y="7050"/>
                  <a:pt x="1768161" y="26446"/>
                </a:cubicBezTo>
                <a:lnTo>
                  <a:pt x="1822372" y="29701"/>
                </a:lnTo>
                <a:lnTo>
                  <a:pt x="1852580" y="33914"/>
                </a:lnTo>
                <a:lnTo>
                  <a:pt x="1972294" y="38913"/>
                </a:lnTo>
                <a:lnTo>
                  <a:pt x="1978865" y="140572"/>
                </a:lnTo>
                <a:cubicBezTo>
                  <a:pt x="1997956" y="381081"/>
                  <a:pt x="1999320" y="622628"/>
                  <a:pt x="1982955" y="863331"/>
                </a:cubicBezTo>
                <a:cubicBezTo>
                  <a:pt x="1971303" y="1041639"/>
                  <a:pt x="1962626" y="1220314"/>
                  <a:pt x="1973039" y="1399232"/>
                </a:cubicBezTo>
                <a:cubicBezTo>
                  <a:pt x="1977130" y="1467746"/>
                  <a:pt x="1994981" y="1534551"/>
                  <a:pt x="1996965" y="1602821"/>
                </a:cubicBezTo>
                <a:cubicBezTo>
                  <a:pt x="2002666" y="1795137"/>
                  <a:pt x="2000063" y="1987404"/>
                  <a:pt x="1989154" y="2179634"/>
                </a:cubicBezTo>
                <a:cubicBezTo>
                  <a:pt x="1980321" y="2333975"/>
                  <a:pt x="1970095" y="2488316"/>
                  <a:pt x="1974790" y="2642810"/>
                </a:cubicBezTo>
                <a:lnTo>
                  <a:pt x="1979182" y="2708873"/>
                </a:lnTo>
                <a:lnTo>
                  <a:pt x="1923481" y="2707019"/>
                </a:lnTo>
                <a:cubicBezTo>
                  <a:pt x="1884431" y="2707634"/>
                  <a:pt x="1845380" y="2711474"/>
                  <a:pt x="1806329" y="2714930"/>
                </a:cubicBezTo>
                <a:cubicBezTo>
                  <a:pt x="1591916" y="2733821"/>
                  <a:pt x="1377502" y="2756860"/>
                  <a:pt x="1162360" y="2741500"/>
                </a:cubicBezTo>
                <a:cubicBezTo>
                  <a:pt x="1116436" y="2738275"/>
                  <a:pt x="1071658" y="2724146"/>
                  <a:pt x="1026048" y="2718308"/>
                </a:cubicBezTo>
                <a:cubicBezTo>
                  <a:pt x="893483" y="2701259"/>
                  <a:pt x="761441" y="2721228"/>
                  <a:pt x="629190" y="2729368"/>
                </a:cubicBezTo>
                <a:cubicBezTo>
                  <a:pt x="482828" y="2741070"/>
                  <a:pt x="336102" y="2738706"/>
                  <a:pt x="189949" y="2722302"/>
                </a:cubicBezTo>
                <a:cubicBezTo>
                  <a:pt x="150274" y="2717156"/>
                  <a:pt x="110572" y="2713711"/>
                  <a:pt x="70854" y="2711709"/>
                </a:cubicBezTo>
                <a:lnTo>
                  <a:pt x="13196" y="2710778"/>
                </a:lnTo>
                <a:lnTo>
                  <a:pt x="13214" y="2710300"/>
                </a:lnTo>
                <a:cubicBezTo>
                  <a:pt x="18062" y="2631872"/>
                  <a:pt x="26184" y="2553227"/>
                  <a:pt x="17457" y="2475019"/>
                </a:cubicBezTo>
                <a:cubicBezTo>
                  <a:pt x="5335" y="2365069"/>
                  <a:pt x="9335" y="2255445"/>
                  <a:pt x="16729" y="2145712"/>
                </a:cubicBezTo>
                <a:cubicBezTo>
                  <a:pt x="22790" y="2055069"/>
                  <a:pt x="31640" y="1964097"/>
                  <a:pt x="17335" y="1873890"/>
                </a:cubicBezTo>
                <a:cubicBezTo>
                  <a:pt x="159" y="1753534"/>
                  <a:pt x="-4267" y="1631987"/>
                  <a:pt x="4122" y="1510878"/>
                </a:cubicBezTo>
                <a:cubicBezTo>
                  <a:pt x="17093" y="1262399"/>
                  <a:pt x="13820" y="1013701"/>
                  <a:pt x="23760" y="765112"/>
                </a:cubicBezTo>
                <a:cubicBezTo>
                  <a:pt x="27153" y="683085"/>
                  <a:pt x="8971" y="601495"/>
                  <a:pt x="8002" y="519686"/>
                </a:cubicBezTo>
                <a:cubicBezTo>
                  <a:pt x="6790" y="421680"/>
                  <a:pt x="11124" y="323428"/>
                  <a:pt x="14290" y="225026"/>
                </a:cubicBezTo>
                <a:lnTo>
                  <a:pt x="13790" y="17420"/>
                </a:lnTo>
                <a:lnTo>
                  <a:pt x="73151" y="19360"/>
                </a:lnTo>
                <a:cubicBezTo>
                  <a:pt x="128353" y="18242"/>
                  <a:pt x="183508" y="14203"/>
                  <a:pt x="238438" y="7249"/>
                </a:cubicBezTo>
                <a:cubicBezTo>
                  <a:pt x="270575" y="3446"/>
                  <a:pt x="302712" y="1329"/>
                  <a:pt x="334849" y="466"/>
                </a:cubicBezTo>
                <a:close/>
              </a:path>
            </a:pathLst>
          </a:custGeom>
        </p:spPr>
      </p:pic>
      <p:pic>
        <p:nvPicPr>
          <p:cNvPr id="15" name="Imagen 14" descr="Vista de una ciudad desde lo alto de un edificio&#10;&#10;Descripción generada automáticamente">
            <a:extLst>
              <a:ext uri="{FF2B5EF4-FFF2-40B4-BE49-F238E27FC236}">
                <a16:creationId xmlns:a16="http://schemas.microsoft.com/office/drawing/2014/main" id="{807B1B06-A351-4775-872B-185E173BAA66}"/>
              </a:ext>
            </a:extLst>
          </p:cNvPr>
          <p:cNvPicPr>
            <a:picLocks noChangeAspect="1"/>
          </p:cNvPicPr>
          <p:nvPr/>
        </p:nvPicPr>
        <p:blipFill rotWithShape="1">
          <a:blip r:embed="rId4"/>
          <a:srcRect l="33794" r="23535" b="-1"/>
          <a:stretch/>
        </p:blipFill>
        <p:spPr>
          <a:xfrm>
            <a:off x="5819898" y="506716"/>
            <a:ext cx="1996495" cy="2748816"/>
          </a:xfrm>
          <a:custGeom>
            <a:avLst/>
            <a:gdLst/>
            <a:ahLst/>
            <a:cxnLst/>
            <a:rect l="l" t="t" r="r" b="b"/>
            <a:pathLst>
              <a:path w="1996495" h="2748816">
                <a:moveTo>
                  <a:pt x="1329723" y="18"/>
                </a:moveTo>
                <a:cubicBezTo>
                  <a:pt x="1390407" y="213"/>
                  <a:pt x="1451086" y="2007"/>
                  <a:pt x="1511764" y="4418"/>
                </a:cubicBezTo>
                <a:cubicBezTo>
                  <a:pt x="1633121" y="9240"/>
                  <a:pt x="1754478" y="16530"/>
                  <a:pt x="1875875" y="18432"/>
                </a:cubicBezTo>
                <a:lnTo>
                  <a:pt x="1983015" y="12497"/>
                </a:lnTo>
                <a:lnTo>
                  <a:pt x="1984651" y="59932"/>
                </a:lnTo>
                <a:cubicBezTo>
                  <a:pt x="1984348" y="190446"/>
                  <a:pt x="1971588" y="320405"/>
                  <a:pt x="1964131" y="450612"/>
                </a:cubicBezTo>
                <a:cubicBezTo>
                  <a:pt x="1960903" y="510162"/>
                  <a:pt x="1956061" y="570004"/>
                  <a:pt x="1955255" y="629571"/>
                </a:cubicBezTo>
                <a:cubicBezTo>
                  <a:pt x="1954447" y="689141"/>
                  <a:pt x="1957675" y="748434"/>
                  <a:pt x="1970588" y="806888"/>
                </a:cubicBezTo>
                <a:cubicBezTo>
                  <a:pt x="2002742" y="956822"/>
                  <a:pt x="1991894" y="1103541"/>
                  <a:pt x="1970588" y="1252016"/>
                </a:cubicBezTo>
                <a:cubicBezTo>
                  <a:pt x="1959870" y="1327127"/>
                  <a:pt x="1946700" y="1404726"/>
                  <a:pt x="1969942" y="1477792"/>
                </a:cubicBezTo>
                <a:cubicBezTo>
                  <a:pt x="2009456" y="1599084"/>
                  <a:pt x="1996931" y="1719354"/>
                  <a:pt x="1982855" y="1841229"/>
                </a:cubicBezTo>
                <a:cubicBezTo>
                  <a:pt x="1973817" y="1920142"/>
                  <a:pt x="1964519" y="1999932"/>
                  <a:pt x="1975107" y="2078844"/>
                </a:cubicBezTo>
                <a:cubicBezTo>
                  <a:pt x="1991249" y="2199259"/>
                  <a:pt x="1983759" y="2318797"/>
                  <a:pt x="1975882" y="2438920"/>
                </a:cubicBezTo>
                <a:cubicBezTo>
                  <a:pt x="1970718" y="2520317"/>
                  <a:pt x="1957675" y="2602737"/>
                  <a:pt x="1974591" y="2683404"/>
                </a:cubicBezTo>
                <a:lnTo>
                  <a:pt x="1979455" y="2728424"/>
                </a:lnTo>
                <a:lnTo>
                  <a:pt x="1859689" y="2725864"/>
                </a:lnTo>
                <a:cubicBezTo>
                  <a:pt x="1708171" y="2722024"/>
                  <a:pt x="1556553" y="2723867"/>
                  <a:pt x="1405035" y="2723867"/>
                </a:cubicBezTo>
                <a:cubicBezTo>
                  <a:pt x="1339118" y="2724175"/>
                  <a:pt x="1273617" y="2718952"/>
                  <a:pt x="1208012" y="2710044"/>
                </a:cubicBezTo>
                <a:cubicBezTo>
                  <a:pt x="1112834" y="2697295"/>
                  <a:pt x="1018174" y="2712654"/>
                  <a:pt x="924454" y="2733083"/>
                </a:cubicBezTo>
                <a:cubicBezTo>
                  <a:pt x="859151" y="2745185"/>
                  <a:pt x="793337" y="2750314"/>
                  <a:pt x="727534" y="2748441"/>
                </a:cubicBezTo>
                <a:cubicBezTo>
                  <a:pt x="566751" y="2748595"/>
                  <a:pt x="406279" y="2737998"/>
                  <a:pt x="245911" y="2718798"/>
                </a:cubicBezTo>
                <a:cubicBezTo>
                  <a:pt x="186877" y="2714144"/>
                  <a:pt x="127696" y="2716248"/>
                  <a:pt x="68881" y="2725095"/>
                </a:cubicBezTo>
                <a:lnTo>
                  <a:pt x="15460" y="2727411"/>
                </a:lnTo>
                <a:lnTo>
                  <a:pt x="12466" y="2619327"/>
                </a:lnTo>
                <a:cubicBezTo>
                  <a:pt x="14310" y="2556904"/>
                  <a:pt x="18836" y="2494527"/>
                  <a:pt x="23360" y="2432180"/>
                </a:cubicBezTo>
                <a:cubicBezTo>
                  <a:pt x="32409" y="2307486"/>
                  <a:pt x="23360" y="2180595"/>
                  <a:pt x="12202" y="2054924"/>
                </a:cubicBezTo>
                <a:cubicBezTo>
                  <a:pt x="-194" y="1914232"/>
                  <a:pt x="12202" y="1774027"/>
                  <a:pt x="20136" y="1633336"/>
                </a:cubicBezTo>
                <a:cubicBezTo>
                  <a:pt x="24352" y="1555417"/>
                  <a:pt x="29434" y="1477133"/>
                  <a:pt x="17657" y="1399336"/>
                </a:cubicBezTo>
                <a:cubicBezTo>
                  <a:pt x="1033" y="1290238"/>
                  <a:pt x="-3875" y="1179701"/>
                  <a:pt x="3029" y="1069589"/>
                </a:cubicBezTo>
                <a:cubicBezTo>
                  <a:pt x="12575" y="919493"/>
                  <a:pt x="25591" y="769640"/>
                  <a:pt x="29558" y="619178"/>
                </a:cubicBezTo>
                <a:cubicBezTo>
                  <a:pt x="33277" y="472623"/>
                  <a:pt x="21252" y="326069"/>
                  <a:pt x="12079" y="180248"/>
                </a:cubicBezTo>
                <a:lnTo>
                  <a:pt x="6159" y="25865"/>
                </a:lnTo>
                <a:lnTo>
                  <a:pt x="64528" y="17725"/>
                </a:lnTo>
                <a:lnTo>
                  <a:pt x="201701" y="10123"/>
                </a:lnTo>
                <a:cubicBezTo>
                  <a:pt x="312807" y="8521"/>
                  <a:pt x="423965" y="11467"/>
                  <a:pt x="534959" y="18975"/>
                </a:cubicBezTo>
                <a:cubicBezTo>
                  <a:pt x="739350" y="30023"/>
                  <a:pt x="943419" y="18613"/>
                  <a:pt x="1147651" y="5210"/>
                </a:cubicBezTo>
                <a:cubicBezTo>
                  <a:pt x="1208350" y="1226"/>
                  <a:pt x="1269039" y="-177"/>
                  <a:pt x="1329723" y="18"/>
                </a:cubicBezTo>
                <a:close/>
              </a:path>
            </a:pathLst>
          </a:custGeom>
        </p:spPr>
      </p:pic>
      <p:pic>
        <p:nvPicPr>
          <p:cNvPr id="9" name="Imagen 8" descr="Una casa junto a un cuerpo de agua&#10;&#10;Descripción generada automáticamente">
            <a:extLst>
              <a:ext uri="{FF2B5EF4-FFF2-40B4-BE49-F238E27FC236}">
                <a16:creationId xmlns:a16="http://schemas.microsoft.com/office/drawing/2014/main" id="{78D66B9E-1E04-4266-A7EA-87E6AB4A8512}"/>
              </a:ext>
            </a:extLst>
          </p:cNvPr>
          <p:cNvPicPr>
            <a:picLocks noChangeAspect="1"/>
          </p:cNvPicPr>
          <p:nvPr/>
        </p:nvPicPr>
        <p:blipFill rotWithShape="1">
          <a:blip r:embed="rId5"/>
          <a:srcRect l="17616" r="6931" b="1"/>
          <a:stretch/>
        </p:blipFill>
        <p:spPr>
          <a:xfrm>
            <a:off x="3652810" y="3463889"/>
            <a:ext cx="4153576" cy="2683561"/>
          </a:xfrm>
          <a:custGeom>
            <a:avLst/>
            <a:gdLst/>
            <a:ahLst/>
            <a:cxnLst/>
            <a:rect l="l" t="t" r="r" b="b"/>
            <a:pathLst>
              <a:path w="4153576" h="2683561">
                <a:moveTo>
                  <a:pt x="1368688" y="1446"/>
                </a:moveTo>
                <a:cubicBezTo>
                  <a:pt x="1426513" y="4239"/>
                  <a:pt x="1484248" y="11082"/>
                  <a:pt x="1541699" y="21964"/>
                </a:cubicBezTo>
                <a:cubicBezTo>
                  <a:pt x="1627818" y="40089"/>
                  <a:pt x="1714667" y="28876"/>
                  <a:pt x="1801203" y="21196"/>
                </a:cubicBezTo>
                <a:cubicBezTo>
                  <a:pt x="1905963" y="11827"/>
                  <a:pt x="2010619" y="6758"/>
                  <a:pt x="2115585" y="22118"/>
                </a:cubicBezTo>
                <a:cubicBezTo>
                  <a:pt x="2190251" y="33176"/>
                  <a:pt x="2265331" y="22885"/>
                  <a:pt x="2340205" y="16742"/>
                </a:cubicBezTo>
                <a:cubicBezTo>
                  <a:pt x="2418346" y="8755"/>
                  <a:pt x="2496782" y="8755"/>
                  <a:pt x="2574925" y="16742"/>
                </a:cubicBezTo>
                <a:cubicBezTo>
                  <a:pt x="2646361" y="24758"/>
                  <a:pt x="2718141" y="22854"/>
                  <a:pt x="2789338" y="11058"/>
                </a:cubicBezTo>
                <a:cubicBezTo>
                  <a:pt x="2872645" y="-1843"/>
                  <a:pt x="2955953" y="8141"/>
                  <a:pt x="3039261" y="17510"/>
                </a:cubicBezTo>
                <a:cubicBezTo>
                  <a:pt x="3185884" y="34251"/>
                  <a:pt x="3332401" y="26725"/>
                  <a:pt x="3478711" y="14438"/>
                </a:cubicBezTo>
                <a:cubicBezTo>
                  <a:pt x="3579441" y="6573"/>
                  <a:pt x="3680440" y="10890"/>
                  <a:pt x="3780702" y="27339"/>
                </a:cubicBezTo>
                <a:lnTo>
                  <a:pt x="3815834" y="30099"/>
                </a:lnTo>
                <a:lnTo>
                  <a:pt x="3835411" y="33672"/>
                </a:lnTo>
                <a:lnTo>
                  <a:pt x="3922843" y="38450"/>
                </a:lnTo>
                <a:lnTo>
                  <a:pt x="3923678" y="39014"/>
                </a:lnTo>
                <a:lnTo>
                  <a:pt x="3934092" y="39014"/>
                </a:lnTo>
                <a:lnTo>
                  <a:pt x="3934928" y="38339"/>
                </a:lnTo>
                <a:lnTo>
                  <a:pt x="4020335" y="33672"/>
                </a:lnTo>
                <a:lnTo>
                  <a:pt x="4083561" y="22132"/>
                </a:lnTo>
                <a:lnTo>
                  <a:pt x="4142255" y="17876"/>
                </a:lnTo>
                <a:lnTo>
                  <a:pt x="4137720" y="81521"/>
                </a:lnTo>
                <a:cubicBezTo>
                  <a:pt x="4135768" y="133874"/>
                  <a:pt x="4137220" y="186263"/>
                  <a:pt x="4146970" y="238726"/>
                </a:cubicBezTo>
                <a:cubicBezTo>
                  <a:pt x="4157170" y="294258"/>
                  <a:pt x="4153427" y="350519"/>
                  <a:pt x="4149810" y="406488"/>
                </a:cubicBezTo>
                <a:cubicBezTo>
                  <a:pt x="4141675" y="528950"/>
                  <a:pt x="4133282" y="651557"/>
                  <a:pt x="4140384" y="774163"/>
                </a:cubicBezTo>
                <a:cubicBezTo>
                  <a:pt x="4153145" y="981748"/>
                  <a:pt x="4155516" y="1189975"/>
                  <a:pt x="4147486" y="1397867"/>
                </a:cubicBezTo>
                <a:cubicBezTo>
                  <a:pt x="4140384" y="1571767"/>
                  <a:pt x="4146582" y="1746251"/>
                  <a:pt x="4134573" y="1920005"/>
                </a:cubicBezTo>
                <a:cubicBezTo>
                  <a:pt x="4128633" y="2005202"/>
                  <a:pt x="4122048" y="2091860"/>
                  <a:pt x="4136768" y="2175303"/>
                </a:cubicBezTo>
                <a:cubicBezTo>
                  <a:pt x="4161691" y="2316030"/>
                  <a:pt x="4148002" y="2454420"/>
                  <a:pt x="4132507" y="2593687"/>
                </a:cubicBezTo>
                <a:lnTo>
                  <a:pt x="4131085" y="2644780"/>
                </a:lnTo>
                <a:lnTo>
                  <a:pt x="4126263" y="2644123"/>
                </a:lnTo>
                <a:cubicBezTo>
                  <a:pt x="4046883" y="2628409"/>
                  <a:pt x="3966038" y="2621382"/>
                  <a:pt x="3885401" y="2623014"/>
                </a:cubicBezTo>
                <a:cubicBezTo>
                  <a:pt x="3804763" y="2624645"/>
                  <a:pt x="3724333" y="2634935"/>
                  <a:pt x="3645787" y="2653851"/>
                </a:cubicBezTo>
                <a:cubicBezTo>
                  <a:pt x="3497771" y="2688160"/>
                  <a:pt x="3349325" y="2695259"/>
                  <a:pt x="3200017" y="2661869"/>
                </a:cubicBezTo>
                <a:cubicBezTo>
                  <a:pt x="3061253" y="2630347"/>
                  <a:pt x="2915992" y="2631886"/>
                  <a:pt x="2778059" y="2666338"/>
                </a:cubicBezTo>
                <a:cubicBezTo>
                  <a:pt x="2742347" y="2673963"/>
                  <a:pt x="2705959" y="2678629"/>
                  <a:pt x="2669342" y="2680272"/>
                </a:cubicBezTo>
                <a:cubicBezTo>
                  <a:pt x="2535669" y="2690658"/>
                  <a:pt x="2403861" y="2673175"/>
                  <a:pt x="2271765" y="2658583"/>
                </a:cubicBezTo>
                <a:cubicBezTo>
                  <a:pt x="2187575" y="2648856"/>
                  <a:pt x="2102523" y="2634002"/>
                  <a:pt x="2019193" y="2658583"/>
                </a:cubicBezTo>
                <a:cubicBezTo>
                  <a:pt x="1961119" y="2675423"/>
                  <a:pt x="1899475" y="2679168"/>
                  <a:pt x="1839481" y="2669493"/>
                </a:cubicBezTo>
                <a:cubicBezTo>
                  <a:pt x="1733001" y="2653180"/>
                  <a:pt x="1624643" y="2649776"/>
                  <a:pt x="1517203" y="2659371"/>
                </a:cubicBezTo>
                <a:cubicBezTo>
                  <a:pt x="1446365" y="2665707"/>
                  <a:pt x="1374967" y="2664735"/>
                  <a:pt x="1304359" y="2656479"/>
                </a:cubicBezTo>
                <a:cubicBezTo>
                  <a:pt x="1209409" y="2645570"/>
                  <a:pt x="1112741" y="2628612"/>
                  <a:pt x="1017507" y="2649250"/>
                </a:cubicBezTo>
                <a:cubicBezTo>
                  <a:pt x="866191" y="2682114"/>
                  <a:pt x="715021" y="2675540"/>
                  <a:pt x="562560" y="2662395"/>
                </a:cubicBezTo>
                <a:cubicBezTo>
                  <a:pt x="449109" y="2652536"/>
                  <a:pt x="334369" y="2641626"/>
                  <a:pt x="219628" y="2661344"/>
                </a:cubicBezTo>
                <a:cubicBezTo>
                  <a:pt x="166389" y="2669822"/>
                  <a:pt x="111944" y="2669822"/>
                  <a:pt x="58704" y="2661344"/>
                </a:cubicBezTo>
                <a:lnTo>
                  <a:pt x="8349" y="2655622"/>
                </a:lnTo>
                <a:lnTo>
                  <a:pt x="4686" y="2559087"/>
                </a:lnTo>
                <a:cubicBezTo>
                  <a:pt x="1458" y="2476706"/>
                  <a:pt x="-117" y="2394324"/>
                  <a:pt x="5216" y="2311916"/>
                </a:cubicBezTo>
                <a:cubicBezTo>
                  <a:pt x="14186" y="2173277"/>
                  <a:pt x="21823" y="2034748"/>
                  <a:pt x="14429" y="1896001"/>
                </a:cubicBezTo>
                <a:cubicBezTo>
                  <a:pt x="9404" y="1820656"/>
                  <a:pt x="7432" y="1745198"/>
                  <a:pt x="8504" y="1669776"/>
                </a:cubicBezTo>
                <a:lnTo>
                  <a:pt x="13592" y="1576659"/>
                </a:lnTo>
                <a:lnTo>
                  <a:pt x="22699" y="1510431"/>
                </a:lnTo>
                <a:lnTo>
                  <a:pt x="26383" y="1420969"/>
                </a:lnTo>
                <a:lnTo>
                  <a:pt x="26914" y="1420094"/>
                </a:lnTo>
                <a:lnTo>
                  <a:pt x="26914" y="1409186"/>
                </a:lnTo>
                <a:lnTo>
                  <a:pt x="26470" y="1408312"/>
                </a:lnTo>
                <a:lnTo>
                  <a:pt x="22699" y="1316728"/>
                </a:lnTo>
                <a:lnTo>
                  <a:pt x="19879" y="1296222"/>
                </a:lnTo>
                <a:lnTo>
                  <a:pt x="17701" y="1259422"/>
                </a:lnTo>
                <a:cubicBezTo>
                  <a:pt x="4719" y="1154401"/>
                  <a:pt x="1313" y="1048608"/>
                  <a:pt x="7519" y="943096"/>
                </a:cubicBezTo>
                <a:cubicBezTo>
                  <a:pt x="17217" y="789841"/>
                  <a:pt x="23156" y="636368"/>
                  <a:pt x="9944" y="482787"/>
                </a:cubicBezTo>
                <a:cubicBezTo>
                  <a:pt x="2549" y="395524"/>
                  <a:pt x="-5330" y="308262"/>
                  <a:pt x="4852" y="220999"/>
                </a:cubicBezTo>
                <a:cubicBezTo>
                  <a:pt x="9507" y="183711"/>
                  <a:pt x="12210" y="146270"/>
                  <a:pt x="12959" y="108797"/>
                </a:cubicBezTo>
                <a:lnTo>
                  <a:pt x="9978" y="16278"/>
                </a:lnTo>
                <a:lnTo>
                  <a:pt x="108353" y="12041"/>
                </a:lnTo>
                <a:cubicBezTo>
                  <a:pt x="155241" y="10359"/>
                  <a:pt x="202083" y="9370"/>
                  <a:pt x="248865" y="10138"/>
                </a:cubicBezTo>
                <a:cubicBezTo>
                  <a:pt x="326966" y="11366"/>
                  <a:pt x="404859" y="34404"/>
                  <a:pt x="483169" y="30104"/>
                </a:cubicBezTo>
                <a:cubicBezTo>
                  <a:pt x="720492" y="17510"/>
                  <a:pt x="957919" y="21657"/>
                  <a:pt x="1195138" y="5222"/>
                </a:cubicBezTo>
                <a:cubicBezTo>
                  <a:pt x="1252948" y="-92"/>
                  <a:pt x="1310863" y="-1348"/>
                  <a:pt x="1368688" y="1446"/>
                </a:cubicBezTo>
                <a:close/>
              </a:path>
            </a:pathLst>
          </a:custGeom>
        </p:spPr>
      </p:pic>
    </p:spTree>
    <p:extLst>
      <p:ext uri="{BB962C8B-B14F-4D97-AF65-F5344CB8AC3E}">
        <p14:creationId xmlns:p14="http://schemas.microsoft.com/office/powerpoint/2010/main" val="221336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041859F-48C3-4B4C-B853-0FD5A2D9163E}"/>
              </a:ext>
            </a:extLst>
          </p:cNvPr>
          <p:cNvSpPr>
            <a:spLocks noGrp="1"/>
          </p:cNvSpPr>
          <p:nvPr>
            <p:ph type="title"/>
          </p:nvPr>
        </p:nvSpPr>
        <p:spPr>
          <a:xfrm>
            <a:off x="630936" y="4544570"/>
            <a:ext cx="3344528" cy="1600200"/>
          </a:xfrm>
        </p:spPr>
        <p:txBody>
          <a:bodyPr anchor="ctr">
            <a:normAutofit/>
          </a:bodyPr>
          <a:lstStyle/>
          <a:p>
            <a:pPr>
              <a:lnSpc>
                <a:spcPct val="90000"/>
              </a:lnSpc>
            </a:pPr>
            <a:r>
              <a:rPr lang="es-CL" sz="3400" b="1" dirty="0">
                <a:latin typeface="+mn-lt"/>
              </a:rPr>
              <a:t>Fernando Castillo Velasco</a:t>
            </a:r>
          </a:p>
        </p:txBody>
      </p:sp>
      <p:pic>
        <p:nvPicPr>
          <p:cNvPr id="11" name="Imagen 10">
            <a:extLst>
              <a:ext uri="{FF2B5EF4-FFF2-40B4-BE49-F238E27FC236}">
                <a16:creationId xmlns:a16="http://schemas.microsoft.com/office/drawing/2014/main" id="{F65C6B5F-CA5C-4375-8F14-7312538FB697}"/>
              </a:ext>
            </a:extLst>
          </p:cNvPr>
          <p:cNvPicPr>
            <a:picLocks noChangeAspect="1"/>
          </p:cNvPicPr>
          <p:nvPr/>
        </p:nvPicPr>
        <p:blipFill rotWithShape="1">
          <a:blip r:embed="rId2"/>
          <a:srcRect l="17538" r="30536"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7" name="Imagen 6">
            <a:extLst>
              <a:ext uri="{FF2B5EF4-FFF2-40B4-BE49-F238E27FC236}">
                <a16:creationId xmlns:a16="http://schemas.microsoft.com/office/drawing/2014/main" id="{9BBF3EC2-3F41-4090-AC18-0881791FD9BA}"/>
              </a:ext>
            </a:extLst>
          </p:cNvPr>
          <p:cNvPicPr>
            <a:picLocks noChangeAspect="1"/>
          </p:cNvPicPr>
          <p:nvPr/>
        </p:nvPicPr>
        <p:blipFill rotWithShape="1">
          <a:blip r:embed="rId3"/>
          <a:srcRect l="24433" r="15544" b="3"/>
          <a:stretch/>
        </p:blipFill>
        <p:spPr>
          <a:xfrm>
            <a:off x="4131798"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9" name="Imagen 8">
            <a:extLst>
              <a:ext uri="{FF2B5EF4-FFF2-40B4-BE49-F238E27FC236}">
                <a16:creationId xmlns:a16="http://schemas.microsoft.com/office/drawing/2014/main" id="{F10FF5C0-610B-438E-9984-8CDD64A4E52D}"/>
              </a:ext>
            </a:extLst>
          </p:cNvPr>
          <p:cNvPicPr>
            <a:picLocks noChangeAspect="1"/>
          </p:cNvPicPr>
          <p:nvPr/>
        </p:nvPicPr>
        <p:blipFill rotWithShape="1">
          <a:blip r:embed="rId4"/>
          <a:srcRect l="6657" t="5121" r="7886" b="52634"/>
          <a:stretch/>
        </p:blipFill>
        <p:spPr>
          <a:xfrm>
            <a:off x="8076448" y="1521986"/>
            <a:ext cx="4071135" cy="2766442"/>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8" name="Ink 1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4868832"/>
                <a:ext cx="36000" cy="32709"/>
              </a:xfrm>
              <a:prstGeom prst="rect">
                <a:avLst/>
              </a:prstGeom>
            </p:spPr>
          </p:pic>
        </mc:Fallback>
      </mc:AlternateContent>
      <p:sp>
        <p:nvSpPr>
          <p:cNvPr id="20"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ABDD2CB-4F2E-4BB0-946D-D0B052403A96}"/>
              </a:ext>
            </a:extLst>
          </p:cNvPr>
          <p:cNvSpPr>
            <a:spLocks noGrp="1"/>
          </p:cNvSpPr>
          <p:nvPr>
            <p:ph idx="1"/>
          </p:nvPr>
        </p:nvSpPr>
        <p:spPr>
          <a:xfrm>
            <a:off x="4407545" y="4428261"/>
            <a:ext cx="7781407" cy="2429739"/>
          </a:xfrm>
        </p:spPr>
        <p:txBody>
          <a:bodyPr anchor="ctr">
            <a:normAutofit/>
          </a:bodyPr>
          <a:lstStyle/>
          <a:p>
            <a:r>
              <a:rPr lang="es-ES" sz="1400" b="1" dirty="0"/>
              <a:t>En 1937 ingresó a la carrera de arquitectura de la Universidad Católica y junto con sus compañeros de universidad Carlos </a:t>
            </a:r>
            <a:r>
              <a:rPr lang="es-ES" sz="1400" b="1" dirty="0" err="1"/>
              <a:t>Bresciani</a:t>
            </a:r>
            <a:r>
              <a:rPr lang="es-ES" sz="1400" b="1" dirty="0"/>
              <a:t>, Héctor Valdés y Carlos Huidobro, montan un estudio arquitectónico que se destacará por consolidar una tendencia moderna, radical y desafiante: las Torres de Tajamar, el Casino de Arica, la Unidad Vecinal Portales, la Universidad Técnica del Estado y la Comunidad Habitacional Matta </a:t>
            </a:r>
            <a:r>
              <a:rPr lang="es-ES" sz="1400" b="1" dirty="0" err="1"/>
              <a:t>Viel</a:t>
            </a:r>
            <a:r>
              <a:rPr lang="es-ES" sz="1400" b="1" dirty="0"/>
              <a:t> serán de sus más connotadas obras.​ Su trabajo ha estado fuertemente marcado por un compromiso social, llevándolo a crear diversos programas de ayuda social como la Villa La Reina (1968), proyecto de auto construcción que creó fuertes vínculos con sus habitantes. . </a:t>
            </a:r>
          </a:p>
          <a:p>
            <a:r>
              <a:rPr lang="es-ES" sz="1400" b="1" dirty="0"/>
              <a:t>En su arquitectura siempre ha habido exploración, la cual ha encontrado su máxima representación en los más de cincuenta conjuntos habitacionales que ha proyectado, las "Comunidades Castillo Velasco". En todas ellas aparecen espacios comunes y una relación entre viviendas que permite que más que conjuntos sean comunidades, siempre rodeadas de áreas verdes y con una materialidad más cercana a lo natural. La interacción entre los vecinos adquiere un rol fundamental para Castillo Velasco, promoviendo un estilo de vida escaso en una sociedad cada vez más individualista y buscando a través de su obra estimular y promover otras formas de vivir.  (Plataforma arquitectura)</a:t>
            </a:r>
            <a:endParaRPr lang="es-CL" sz="1400" b="1" dirty="0"/>
          </a:p>
        </p:txBody>
      </p:sp>
      <p:sp>
        <p:nvSpPr>
          <p:cNvPr id="4" name="CuadroTexto 3">
            <a:extLst>
              <a:ext uri="{FF2B5EF4-FFF2-40B4-BE49-F238E27FC236}">
                <a16:creationId xmlns:a16="http://schemas.microsoft.com/office/drawing/2014/main" id="{8572412A-68CE-4D2B-8480-5DD181342864}"/>
              </a:ext>
            </a:extLst>
          </p:cNvPr>
          <p:cNvSpPr txBox="1"/>
          <p:nvPr/>
        </p:nvSpPr>
        <p:spPr>
          <a:xfrm>
            <a:off x="-18534" y="3919096"/>
            <a:ext cx="3903479" cy="369332"/>
          </a:xfrm>
          <a:prstGeom prst="rect">
            <a:avLst/>
          </a:prstGeom>
          <a:noFill/>
        </p:spPr>
        <p:txBody>
          <a:bodyPr wrap="square" rtlCol="0">
            <a:spAutoFit/>
          </a:bodyPr>
          <a:lstStyle/>
          <a:p>
            <a:pPr algn="ctr"/>
            <a:r>
              <a:rPr lang="es-CL" b="1" dirty="0">
                <a:solidFill>
                  <a:schemeClr val="bg1"/>
                </a:solidFill>
              </a:rPr>
              <a:t>Universidad de Santiago (Antigua Universidad Técnica de Chile</a:t>
            </a:r>
          </a:p>
        </p:txBody>
      </p:sp>
      <p:sp>
        <p:nvSpPr>
          <p:cNvPr id="12" name="CuadroTexto 11">
            <a:extLst>
              <a:ext uri="{FF2B5EF4-FFF2-40B4-BE49-F238E27FC236}">
                <a16:creationId xmlns:a16="http://schemas.microsoft.com/office/drawing/2014/main" id="{4861F88A-BA87-4705-86C9-1BE9C537FDE6}"/>
              </a:ext>
            </a:extLst>
          </p:cNvPr>
          <p:cNvSpPr txBox="1"/>
          <p:nvPr/>
        </p:nvSpPr>
        <p:spPr>
          <a:xfrm>
            <a:off x="4077807" y="3863771"/>
            <a:ext cx="3903479" cy="369332"/>
          </a:xfrm>
          <a:prstGeom prst="rect">
            <a:avLst/>
          </a:prstGeom>
          <a:noFill/>
        </p:spPr>
        <p:txBody>
          <a:bodyPr wrap="square" rtlCol="0">
            <a:spAutoFit/>
          </a:bodyPr>
          <a:lstStyle/>
          <a:p>
            <a:pPr algn="ctr"/>
            <a:r>
              <a:rPr lang="es-CL" b="1" dirty="0">
                <a:solidFill>
                  <a:schemeClr val="bg1"/>
                </a:solidFill>
              </a:rPr>
              <a:t>Torres de Tajamar</a:t>
            </a:r>
          </a:p>
        </p:txBody>
      </p:sp>
      <p:sp>
        <p:nvSpPr>
          <p:cNvPr id="13" name="CuadroTexto 12">
            <a:extLst>
              <a:ext uri="{FF2B5EF4-FFF2-40B4-BE49-F238E27FC236}">
                <a16:creationId xmlns:a16="http://schemas.microsoft.com/office/drawing/2014/main" id="{AC083B7F-7C58-4C22-93FA-6A9BBA1B4BC9}"/>
              </a:ext>
            </a:extLst>
          </p:cNvPr>
          <p:cNvSpPr txBox="1"/>
          <p:nvPr/>
        </p:nvSpPr>
        <p:spPr>
          <a:xfrm>
            <a:off x="8107262" y="1152654"/>
            <a:ext cx="3903479" cy="369332"/>
          </a:xfrm>
          <a:prstGeom prst="rect">
            <a:avLst/>
          </a:prstGeom>
          <a:noFill/>
        </p:spPr>
        <p:txBody>
          <a:bodyPr wrap="square" rtlCol="0">
            <a:spAutoFit/>
          </a:bodyPr>
          <a:lstStyle/>
          <a:p>
            <a:pPr algn="ctr"/>
            <a:r>
              <a:rPr lang="es-CL" b="1" dirty="0"/>
              <a:t>Casa en comunidad de Huechuraba</a:t>
            </a:r>
          </a:p>
        </p:txBody>
      </p:sp>
    </p:spTree>
    <p:extLst>
      <p:ext uri="{BB962C8B-B14F-4D97-AF65-F5344CB8AC3E}">
        <p14:creationId xmlns:p14="http://schemas.microsoft.com/office/powerpoint/2010/main" val="86972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99823AA-3884-4E60-A86F-BD3F3396CFB6}"/>
              </a:ext>
            </a:extLst>
          </p:cNvPr>
          <p:cNvSpPr>
            <a:spLocks noGrp="1"/>
          </p:cNvSpPr>
          <p:nvPr>
            <p:ph type="title"/>
          </p:nvPr>
        </p:nvSpPr>
        <p:spPr>
          <a:xfrm>
            <a:off x="630936" y="4544570"/>
            <a:ext cx="3344528" cy="1600200"/>
          </a:xfrm>
        </p:spPr>
        <p:txBody>
          <a:bodyPr anchor="ctr">
            <a:normAutofit/>
          </a:bodyPr>
          <a:lstStyle/>
          <a:p>
            <a:r>
              <a:rPr lang="es-CL" sz="4400" b="1" dirty="0">
                <a:latin typeface="+mn-lt"/>
              </a:rPr>
              <a:t>Borja Huidobro</a:t>
            </a:r>
          </a:p>
        </p:txBody>
      </p:sp>
      <p:pic>
        <p:nvPicPr>
          <p:cNvPr id="7" name="Imagen 6" descr="Una bicicleta al lado de un edificio&#10;&#10;Descripción generada automáticamente">
            <a:extLst>
              <a:ext uri="{FF2B5EF4-FFF2-40B4-BE49-F238E27FC236}">
                <a16:creationId xmlns:a16="http://schemas.microsoft.com/office/drawing/2014/main" id="{ECBFEC15-E6D1-4C26-9B86-EE1B6293E89F}"/>
              </a:ext>
            </a:extLst>
          </p:cNvPr>
          <p:cNvPicPr>
            <a:picLocks noChangeAspect="1"/>
          </p:cNvPicPr>
          <p:nvPr/>
        </p:nvPicPr>
        <p:blipFill rotWithShape="1">
          <a:blip r:embed="rId2"/>
          <a:srcRect t="18753" r="-4" b="-4"/>
          <a:stretch/>
        </p:blipFill>
        <p:spPr>
          <a:xfrm>
            <a:off x="5223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Imagen 4" descr="Una torre de un edificio&#10;&#10;Descripción generada automáticamente con confianza media">
            <a:extLst>
              <a:ext uri="{FF2B5EF4-FFF2-40B4-BE49-F238E27FC236}">
                <a16:creationId xmlns:a16="http://schemas.microsoft.com/office/drawing/2014/main" id="{710A9EB8-D5BD-4D7D-8675-239168F5CC1F}"/>
              </a:ext>
            </a:extLst>
          </p:cNvPr>
          <p:cNvPicPr>
            <a:picLocks noChangeAspect="1"/>
          </p:cNvPicPr>
          <p:nvPr/>
        </p:nvPicPr>
        <p:blipFill rotWithShape="1">
          <a:blip r:embed="rId3"/>
          <a:srcRect t="6423" r="4" b="12400"/>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4" name="Imagen 3">
            <a:extLst>
              <a:ext uri="{FF2B5EF4-FFF2-40B4-BE49-F238E27FC236}">
                <a16:creationId xmlns:a16="http://schemas.microsoft.com/office/drawing/2014/main" id="{5081AA49-EF03-4A10-8C6F-C5C53521DAF9}"/>
              </a:ext>
            </a:extLst>
          </p:cNvPr>
          <p:cNvPicPr>
            <a:picLocks noChangeAspect="1"/>
          </p:cNvPicPr>
          <p:nvPr/>
        </p:nvPicPr>
        <p:blipFill rotWithShape="1">
          <a:blip r:embed="rId4"/>
          <a:srcRect l="19555" r="10834" b="-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31" name="Ink 3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4868832"/>
                <a:ext cx="36000" cy="32709"/>
              </a:xfrm>
              <a:prstGeom prst="rect">
                <a:avLst/>
              </a:prstGeom>
            </p:spPr>
          </p:pic>
        </mc:Fallback>
      </mc:AlternateContent>
      <p:sp>
        <p:nvSpPr>
          <p:cNvPr id="36"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12">
            <a:extLst>
              <a:ext uri="{FF2B5EF4-FFF2-40B4-BE49-F238E27FC236}">
                <a16:creationId xmlns:a16="http://schemas.microsoft.com/office/drawing/2014/main" id="{7528A88C-932B-4511-B9DA-1C1080E782BE}"/>
              </a:ext>
            </a:extLst>
          </p:cNvPr>
          <p:cNvSpPr>
            <a:spLocks noGrp="1"/>
          </p:cNvSpPr>
          <p:nvPr>
            <p:ph idx="1"/>
          </p:nvPr>
        </p:nvSpPr>
        <p:spPr>
          <a:xfrm>
            <a:off x="4379184" y="4782196"/>
            <a:ext cx="7720064" cy="1600200"/>
          </a:xfrm>
        </p:spPr>
        <p:txBody>
          <a:bodyPr anchor="ctr">
            <a:noAutofit/>
          </a:bodyPr>
          <a:lstStyle/>
          <a:p>
            <a:pPr marL="0" indent="0">
              <a:lnSpc>
                <a:spcPct val="100000"/>
              </a:lnSpc>
              <a:buNone/>
            </a:pPr>
            <a:r>
              <a:rPr lang="es-ES" sz="1800" b="1" dirty="0"/>
              <a:t>Radicado en París, a comienzos de los años setenta, se integró al Atelier de Urbanismo y Arquitectura, grupo de vanguardia arquitectónica parisina, asumiendo junto a su socio </a:t>
            </a:r>
            <a:r>
              <a:rPr lang="es-ES" sz="1800" b="1" dirty="0" err="1"/>
              <a:t>Chemetov</a:t>
            </a:r>
            <a:r>
              <a:rPr lang="es-ES" sz="1800" b="1" dirty="0"/>
              <a:t>, la realización de numerosos e importantes proyectos de viviendas, instituciones y edificios públicos en Francia, España, China y la India. A principios de la década de los ochenta construyen la embajada de Francia en la India y el Ministerio de Finanzas en París, una de las obras de mayor envergadura de esa época en Europa. Se le considera una propuesta audaz por estar emplazada directamente sobre el río Sena.</a:t>
            </a:r>
          </a:p>
          <a:p>
            <a:pPr marL="0" indent="0">
              <a:lnSpc>
                <a:spcPct val="100000"/>
              </a:lnSpc>
              <a:buNone/>
            </a:pPr>
            <a:r>
              <a:rPr lang="es-ES" sz="1800" b="1" dirty="0"/>
              <a:t>El arquitecto ha mantenido un contacto permanente con Chile, ocupándose de importantes desafíos urbanísticos en Santiago. Entre sus proyectos destacados esta el realizado junto al arquitecto Enrique Browne para el edificio corporativo del Consorcio Nacional de Seguros, obra que constituye un hito dentro del panorama arquitectónico local. Su destacada trayectoria le hizo merecedor del Premio Nacional de Arquitectura en 1991.</a:t>
            </a:r>
            <a:endParaRPr lang="en-US" sz="1800" b="1" dirty="0"/>
          </a:p>
        </p:txBody>
      </p:sp>
      <p:sp>
        <p:nvSpPr>
          <p:cNvPr id="6" name="CuadroTexto 5">
            <a:extLst>
              <a:ext uri="{FF2B5EF4-FFF2-40B4-BE49-F238E27FC236}">
                <a16:creationId xmlns:a16="http://schemas.microsoft.com/office/drawing/2014/main" id="{04C31BDE-8F6E-461A-9EC7-137105D430FD}"/>
              </a:ext>
            </a:extLst>
          </p:cNvPr>
          <p:cNvSpPr txBox="1"/>
          <p:nvPr/>
        </p:nvSpPr>
        <p:spPr>
          <a:xfrm>
            <a:off x="-1208868" y="3924545"/>
            <a:ext cx="3997047" cy="369332"/>
          </a:xfrm>
          <a:prstGeom prst="rect">
            <a:avLst/>
          </a:prstGeom>
          <a:noFill/>
        </p:spPr>
        <p:txBody>
          <a:bodyPr wrap="square" rtlCol="0">
            <a:spAutoFit/>
          </a:bodyPr>
          <a:lstStyle/>
          <a:p>
            <a:pPr algn="ctr"/>
            <a:r>
              <a:rPr lang="es-CL" b="1" dirty="0">
                <a:solidFill>
                  <a:schemeClr val="bg1"/>
                </a:solidFill>
              </a:rPr>
              <a:t>Edificio BCI Alcántara</a:t>
            </a:r>
          </a:p>
        </p:txBody>
      </p:sp>
      <p:sp>
        <p:nvSpPr>
          <p:cNvPr id="17" name="CuadroTexto 16">
            <a:extLst>
              <a:ext uri="{FF2B5EF4-FFF2-40B4-BE49-F238E27FC236}">
                <a16:creationId xmlns:a16="http://schemas.microsoft.com/office/drawing/2014/main" id="{D65B1B89-6ECA-48F5-B313-944DBBE156C9}"/>
              </a:ext>
            </a:extLst>
          </p:cNvPr>
          <p:cNvSpPr txBox="1"/>
          <p:nvPr/>
        </p:nvSpPr>
        <p:spPr>
          <a:xfrm>
            <a:off x="4122701" y="3949921"/>
            <a:ext cx="1396398" cy="369332"/>
          </a:xfrm>
          <a:prstGeom prst="rect">
            <a:avLst/>
          </a:prstGeom>
          <a:noFill/>
        </p:spPr>
        <p:txBody>
          <a:bodyPr wrap="square" rtlCol="0">
            <a:spAutoFit/>
          </a:bodyPr>
          <a:lstStyle/>
          <a:p>
            <a:pPr algn="ctr"/>
            <a:r>
              <a:rPr lang="es-CL" b="1" dirty="0">
                <a:solidFill>
                  <a:schemeClr val="bg1"/>
                </a:solidFill>
              </a:rPr>
              <a:t>Edificio Consorcio</a:t>
            </a:r>
          </a:p>
        </p:txBody>
      </p:sp>
      <p:sp>
        <p:nvSpPr>
          <p:cNvPr id="18" name="CuadroTexto 17">
            <a:extLst>
              <a:ext uri="{FF2B5EF4-FFF2-40B4-BE49-F238E27FC236}">
                <a16:creationId xmlns:a16="http://schemas.microsoft.com/office/drawing/2014/main" id="{62A3ADE2-5C17-4E10-A2BC-C57E30B55777}"/>
              </a:ext>
            </a:extLst>
          </p:cNvPr>
          <p:cNvSpPr txBox="1"/>
          <p:nvPr/>
        </p:nvSpPr>
        <p:spPr>
          <a:xfrm>
            <a:off x="7313988" y="3949921"/>
            <a:ext cx="3832833" cy="369332"/>
          </a:xfrm>
          <a:prstGeom prst="rect">
            <a:avLst/>
          </a:prstGeom>
          <a:noFill/>
        </p:spPr>
        <p:txBody>
          <a:bodyPr wrap="square" rtlCol="0">
            <a:spAutoFit/>
          </a:bodyPr>
          <a:lstStyle/>
          <a:p>
            <a:pPr algn="ctr"/>
            <a:r>
              <a:rPr lang="es-CL" b="1" dirty="0">
                <a:solidFill>
                  <a:schemeClr val="bg1"/>
                </a:solidFill>
              </a:rPr>
              <a:t>Ministerio de Finanzas en Francia</a:t>
            </a:r>
          </a:p>
        </p:txBody>
      </p:sp>
    </p:spTree>
    <p:extLst>
      <p:ext uri="{BB962C8B-B14F-4D97-AF65-F5344CB8AC3E}">
        <p14:creationId xmlns:p14="http://schemas.microsoft.com/office/powerpoint/2010/main" val="1882619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716D72B-0D25-43A5-8554-C535E5118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C717816-1F69-4854-BB18-69E8DE81CC54}"/>
              </a:ext>
            </a:extLst>
          </p:cNvPr>
          <p:cNvSpPr>
            <a:spLocks noGrp="1"/>
          </p:cNvSpPr>
          <p:nvPr>
            <p:ph type="title"/>
          </p:nvPr>
        </p:nvSpPr>
        <p:spPr>
          <a:xfrm>
            <a:off x="7647319" y="432877"/>
            <a:ext cx="3910389" cy="1642533"/>
          </a:xfrm>
        </p:spPr>
        <p:txBody>
          <a:bodyPr anchor="b">
            <a:normAutofit/>
          </a:bodyPr>
          <a:lstStyle/>
          <a:p>
            <a:r>
              <a:rPr lang="es-CL" sz="5600" b="1">
                <a:latin typeface="+mn-lt"/>
              </a:rPr>
              <a:t>Smijlan Radic</a:t>
            </a:r>
          </a:p>
        </p:txBody>
      </p:sp>
      <p:pic>
        <p:nvPicPr>
          <p:cNvPr id="5" name="Imagen 4">
            <a:extLst>
              <a:ext uri="{FF2B5EF4-FFF2-40B4-BE49-F238E27FC236}">
                <a16:creationId xmlns:a16="http://schemas.microsoft.com/office/drawing/2014/main" id="{5F8A074A-D210-48A8-9639-EC3229F877BD}"/>
              </a:ext>
            </a:extLst>
          </p:cNvPr>
          <p:cNvPicPr>
            <a:picLocks noChangeAspect="1"/>
          </p:cNvPicPr>
          <p:nvPr/>
        </p:nvPicPr>
        <p:blipFill rotWithShape="1">
          <a:blip r:embed="rId2"/>
          <a:srcRect l="17649" r="19211" b="2"/>
          <a:stretch/>
        </p:blipFill>
        <p:spPr>
          <a:xfrm>
            <a:off x="-6" y="10"/>
            <a:ext cx="3919476" cy="414349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6" name="Imagen 5">
            <a:extLst>
              <a:ext uri="{FF2B5EF4-FFF2-40B4-BE49-F238E27FC236}">
                <a16:creationId xmlns:a16="http://schemas.microsoft.com/office/drawing/2014/main" id="{F1A7D0DF-604A-44B1-A5EA-739298383E78}"/>
              </a:ext>
            </a:extLst>
          </p:cNvPr>
          <p:cNvPicPr>
            <a:picLocks noChangeAspect="1"/>
          </p:cNvPicPr>
          <p:nvPr/>
        </p:nvPicPr>
        <p:blipFill rotWithShape="1">
          <a:blip r:embed="rId3"/>
          <a:srcRect l="21742" r="22567" b="-1"/>
          <a:stretch/>
        </p:blipFill>
        <p:spPr>
          <a:xfrm>
            <a:off x="4115400" y="1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sp>
        <p:nvSpPr>
          <p:cNvPr id="3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425" y="2424319"/>
            <a:ext cx="3776100" cy="27432"/>
          </a:xfrm>
          <a:custGeom>
            <a:avLst/>
            <a:gdLst>
              <a:gd name="connsiteX0" fmla="*/ 0 w 3776100"/>
              <a:gd name="connsiteY0" fmla="*/ 0 h 27432"/>
              <a:gd name="connsiteX1" fmla="*/ 704872 w 3776100"/>
              <a:gd name="connsiteY1" fmla="*/ 0 h 27432"/>
              <a:gd name="connsiteX2" fmla="*/ 1371983 w 3776100"/>
              <a:gd name="connsiteY2" fmla="*/ 0 h 27432"/>
              <a:gd name="connsiteX3" fmla="*/ 2039094 w 3776100"/>
              <a:gd name="connsiteY3" fmla="*/ 0 h 27432"/>
              <a:gd name="connsiteX4" fmla="*/ 2555161 w 3776100"/>
              <a:gd name="connsiteY4" fmla="*/ 0 h 27432"/>
              <a:gd name="connsiteX5" fmla="*/ 3108989 w 3776100"/>
              <a:gd name="connsiteY5" fmla="*/ 0 h 27432"/>
              <a:gd name="connsiteX6" fmla="*/ 3776100 w 3776100"/>
              <a:gd name="connsiteY6" fmla="*/ 0 h 27432"/>
              <a:gd name="connsiteX7" fmla="*/ 3776100 w 3776100"/>
              <a:gd name="connsiteY7" fmla="*/ 27432 h 27432"/>
              <a:gd name="connsiteX8" fmla="*/ 3146750 w 3776100"/>
              <a:gd name="connsiteY8" fmla="*/ 27432 h 27432"/>
              <a:gd name="connsiteX9" fmla="*/ 2630683 w 3776100"/>
              <a:gd name="connsiteY9" fmla="*/ 27432 h 27432"/>
              <a:gd name="connsiteX10" fmla="*/ 2114616 w 3776100"/>
              <a:gd name="connsiteY10" fmla="*/ 27432 h 27432"/>
              <a:gd name="connsiteX11" fmla="*/ 1447505 w 3776100"/>
              <a:gd name="connsiteY11" fmla="*/ 27432 h 27432"/>
              <a:gd name="connsiteX12" fmla="*/ 893677 w 3776100"/>
              <a:gd name="connsiteY12" fmla="*/ 27432 h 27432"/>
              <a:gd name="connsiteX13" fmla="*/ 0 w 3776100"/>
              <a:gd name="connsiteY13" fmla="*/ 27432 h 27432"/>
              <a:gd name="connsiteX14" fmla="*/ 0 w 377610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6100" h="27432" fill="none" extrusionOk="0">
                <a:moveTo>
                  <a:pt x="0" y="0"/>
                </a:moveTo>
                <a:cubicBezTo>
                  <a:pt x="165025" y="16710"/>
                  <a:pt x="477610" y="11021"/>
                  <a:pt x="704872" y="0"/>
                </a:cubicBezTo>
                <a:cubicBezTo>
                  <a:pt x="932134" y="-11021"/>
                  <a:pt x="1211227" y="31434"/>
                  <a:pt x="1371983" y="0"/>
                </a:cubicBezTo>
                <a:cubicBezTo>
                  <a:pt x="1532739" y="-31434"/>
                  <a:pt x="1888636" y="32404"/>
                  <a:pt x="2039094" y="0"/>
                </a:cubicBezTo>
                <a:cubicBezTo>
                  <a:pt x="2189552" y="-32404"/>
                  <a:pt x="2404310" y="7083"/>
                  <a:pt x="2555161" y="0"/>
                </a:cubicBezTo>
                <a:cubicBezTo>
                  <a:pt x="2706012" y="-7083"/>
                  <a:pt x="2970995" y="21467"/>
                  <a:pt x="3108989" y="0"/>
                </a:cubicBezTo>
                <a:cubicBezTo>
                  <a:pt x="3246983" y="-21467"/>
                  <a:pt x="3512891" y="18414"/>
                  <a:pt x="3776100" y="0"/>
                </a:cubicBezTo>
                <a:cubicBezTo>
                  <a:pt x="3775143" y="8431"/>
                  <a:pt x="3775751" y="14612"/>
                  <a:pt x="3776100" y="27432"/>
                </a:cubicBezTo>
                <a:cubicBezTo>
                  <a:pt x="3578604" y="18286"/>
                  <a:pt x="3430587" y="30543"/>
                  <a:pt x="3146750" y="27432"/>
                </a:cubicBezTo>
                <a:cubicBezTo>
                  <a:pt x="2862913" y="24322"/>
                  <a:pt x="2827215" y="48777"/>
                  <a:pt x="2630683" y="27432"/>
                </a:cubicBezTo>
                <a:cubicBezTo>
                  <a:pt x="2434151" y="6087"/>
                  <a:pt x="2291940" y="37245"/>
                  <a:pt x="2114616" y="27432"/>
                </a:cubicBezTo>
                <a:cubicBezTo>
                  <a:pt x="1937292" y="17619"/>
                  <a:pt x="1656845" y="-4340"/>
                  <a:pt x="1447505" y="27432"/>
                </a:cubicBezTo>
                <a:cubicBezTo>
                  <a:pt x="1238165" y="59204"/>
                  <a:pt x="1030350" y="26114"/>
                  <a:pt x="893677" y="27432"/>
                </a:cubicBezTo>
                <a:cubicBezTo>
                  <a:pt x="757004" y="28750"/>
                  <a:pt x="212407" y="-10735"/>
                  <a:pt x="0" y="27432"/>
                </a:cubicBezTo>
                <a:cubicBezTo>
                  <a:pt x="226" y="18208"/>
                  <a:pt x="-648" y="12891"/>
                  <a:pt x="0" y="0"/>
                </a:cubicBezTo>
                <a:close/>
              </a:path>
              <a:path w="3776100" h="27432" stroke="0" extrusionOk="0">
                <a:moveTo>
                  <a:pt x="0" y="0"/>
                </a:moveTo>
                <a:cubicBezTo>
                  <a:pt x="198732" y="-14575"/>
                  <a:pt x="400138" y="19874"/>
                  <a:pt x="591589" y="0"/>
                </a:cubicBezTo>
                <a:cubicBezTo>
                  <a:pt x="783040" y="-19874"/>
                  <a:pt x="941744" y="14362"/>
                  <a:pt x="1107656" y="0"/>
                </a:cubicBezTo>
                <a:cubicBezTo>
                  <a:pt x="1273568" y="-14362"/>
                  <a:pt x="1609193" y="-20323"/>
                  <a:pt x="1812528" y="0"/>
                </a:cubicBezTo>
                <a:cubicBezTo>
                  <a:pt x="2015863" y="20323"/>
                  <a:pt x="2174208" y="11632"/>
                  <a:pt x="2404117" y="0"/>
                </a:cubicBezTo>
                <a:cubicBezTo>
                  <a:pt x="2634026" y="-11632"/>
                  <a:pt x="2870746" y="-12989"/>
                  <a:pt x="2995706" y="0"/>
                </a:cubicBezTo>
                <a:cubicBezTo>
                  <a:pt x="3120666" y="12989"/>
                  <a:pt x="3546384" y="24159"/>
                  <a:pt x="3776100" y="0"/>
                </a:cubicBezTo>
                <a:cubicBezTo>
                  <a:pt x="3774745" y="9524"/>
                  <a:pt x="3774898" y="13975"/>
                  <a:pt x="3776100" y="27432"/>
                </a:cubicBezTo>
                <a:cubicBezTo>
                  <a:pt x="3463671" y="43660"/>
                  <a:pt x="3337372" y="14126"/>
                  <a:pt x="3146750" y="27432"/>
                </a:cubicBezTo>
                <a:cubicBezTo>
                  <a:pt x="2956128" y="40739"/>
                  <a:pt x="2766562" y="1782"/>
                  <a:pt x="2630683" y="27432"/>
                </a:cubicBezTo>
                <a:cubicBezTo>
                  <a:pt x="2494804" y="53082"/>
                  <a:pt x="2190923" y="18892"/>
                  <a:pt x="2001333" y="27432"/>
                </a:cubicBezTo>
                <a:cubicBezTo>
                  <a:pt x="1811743" y="35973"/>
                  <a:pt x="1591614" y="51701"/>
                  <a:pt x="1371983" y="27432"/>
                </a:cubicBezTo>
                <a:cubicBezTo>
                  <a:pt x="1152352" y="3164"/>
                  <a:pt x="916285" y="53283"/>
                  <a:pt x="780394" y="27432"/>
                </a:cubicBezTo>
                <a:cubicBezTo>
                  <a:pt x="644503" y="1581"/>
                  <a:pt x="293502" y="47840"/>
                  <a:pt x="0" y="27432"/>
                </a:cubicBezTo>
                <a:cubicBezTo>
                  <a:pt x="-800" y="16780"/>
                  <a:pt x="-583" y="12910"/>
                  <a:pt x="0" y="0"/>
                </a:cubicBezTo>
                <a:close/>
              </a:path>
            </a:pathLst>
          </a:custGeom>
          <a:solidFill>
            <a:srgbClr val="C34DA4"/>
          </a:solidFill>
          <a:ln w="38100" cap="rnd">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09B83287-5172-4AB4-AB68-2C8E24C966C9}"/>
              </a:ext>
            </a:extLst>
          </p:cNvPr>
          <p:cNvPicPr>
            <a:picLocks noChangeAspect="1"/>
          </p:cNvPicPr>
          <p:nvPr/>
        </p:nvPicPr>
        <p:blipFill rotWithShape="1">
          <a:blip r:embed="rId4"/>
          <a:srcRect t="3149" r="-4" b="-4"/>
          <a:stretch/>
        </p:blipFill>
        <p:spPr>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9" name="Imagen 8">
            <a:extLst>
              <a:ext uri="{FF2B5EF4-FFF2-40B4-BE49-F238E27FC236}">
                <a16:creationId xmlns:a16="http://schemas.microsoft.com/office/drawing/2014/main" id="{6A6FD30F-C0FB-4711-B9BC-C132FF22F0C3}"/>
              </a:ext>
            </a:extLst>
          </p:cNvPr>
          <p:cNvPicPr>
            <a:picLocks noChangeAspect="1"/>
          </p:cNvPicPr>
          <p:nvPr/>
        </p:nvPicPr>
        <p:blipFill rotWithShape="1">
          <a:blip r:embed="rId5"/>
          <a:srcRect l="14588" r="12604" b="1"/>
          <a:stretch/>
        </p:blipFill>
        <p:spPr>
          <a:xfrm>
            <a:off x="4105946" y="3774175"/>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3" name="Marcador de contenido 2">
            <a:extLst>
              <a:ext uri="{FF2B5EF4-FFF2-40B4-BE49-F238E27FC236}">
                <a16:creationId xmlns:a16="http://schemas.microsoft.com/office/drawing/2014/main" id="{2F07A81B-0F9B-4A42-A975-10C16F9F625E}"/>
              </a:ext>
            </a:extLst>
          </p:cNvPr>
          <p:cNvSpPr>
            <a:spLocks noGrp="1"/>
          </p:cNvSpPr>
          <p:nvPr>
            <p:ph idx="1"/>
          </p:nvPr>
        </p:nvSpPr>
        <p:spPr>
          <a:xfrm>
            <a:off x="7369653" y="2704407"/>
            <a:ext cx="4705116" cy="4153593"/>
          </a:xfrm>
        </p:spPr>
        <p:txBody>
          <a:bodyPr>
            <a:normAutofit fontScale="55000" lnSpcReduction="20000"/>
          </a:bodyPr>
          <a:lstStyle/>
          <a:p>
            <a:pPr>
              <a:lnSpc>
                <a:spcPct val="100000"/>
              </a:lnSpc>
            </a:pPr>
            <a:r>
              <a:rPr lang="es-ES" sz="3500" b="1" dirty="0" err="1"/>
              <a:t>Smiljan</a:t>
            </a:r>
            <a:r>
              <a:rPr lang="es-ES" sz="3500" b="1" dirty="0"/>
              <a:t> </a:t>
            </a:r>
            <a:r>
              <a:rPr lang="es-ES" sz="3500" b="1" dirty="0" err="1"/>
              <a:t>Radic</a:t>
            </a:r>
            <a:r>
              <a:rPr lang="es-ES" sz="3500" b="1" dirty="0"/>
              <a:t> nace en Santiago, y estudia en la Universidad Católica, egresando en 1989. Luego realiza estudios de Estética en el </a:t>
            </a:r>
            <a:r>
              <a:rPr lang="es-ES" sz="3500" b="1" dirty="0" err="1"/>
              <a:t>Istitutto</a:t>
            </a:r>
            <a:r>
              <a:rPr lang="es-ES" sz="3500" b="1" dirty="0"/>
              <a:t> Universitario di </a:t>
            </a:r>
            <a:r>
              <a:rPr lang="es-ES" sz="3500" b="1" dirty="0" err="1"/>
              <a:t>Archittetura</a:t>
            </a:r>
            <a:r>
              <a:rPr lang="es-ES" sz="3500" b="1" dirty="0"/>
              <a:t> de </a:t>
            </a:r>
            <a:r>
              <a:rPr lang="es-ES" sz="3500" b="1" dirty="0" err="1"/>
              <a:t>Venezia</a:t>
            </a:r>
            <a:r>
              <a:rPr lang="es-ES" sz="3500" b="1" dirty="0"/>
              <a:t>, Italia (1990-1992). En 1994, gana el concurso internacional Platía </a:t>
            </a:r>
            <a:r>
              <a:rPr lang="es-ES" sz="3500" b="1" dirty="0" err="1"/>
              <a:t>Eleftería</a:t>
            </a:r>
            <a:r>
              <a:rPr lang="es-ES" sz="3500" b="1" dirty="0"/>
              <a:t>, en </a:t>
            </a:r>
            <a:r>
              <a:rPr lang="es-ES" sz="3500" b="1" dirty="0" err="1"/>
              <a:t>Iraklio</a:t>
            </a:r>
            <a:r>
              <a:rPr lang="es-ES" sz="3500" b="1" dirty="0"/>
              <a:t>, Creta, y se asocia con Nicolas </a:t>
            </a:r>
            <a:r>
              <a:rPr lang="es-ES" sz="3500" b="1" dirty="0" err="1"/>
              <a:t>Skutelis</a:t>
            </a:r>
            <a:r>
              <a:rPr lang="es-ES" sz="3500" b="1" dirty="0"/>
              <a:t> y Flavio </a:t>
            </a:r>
            <a:r>
              <a:rPr lang="es-ES" sz="3500" b="1" dirty="0" err="1"/>
              <a:t>Zanon</a:t>
            </a:r>
            <a:r>
              <a:rPr lang="es-ES" sz="3500" b="1" dirty="0"/>
              <a:t> para su desarrollo y construcción</a:t>
            </a:r>
            <a:r>
              <a:rPr lang="es-CL" sz="3500" b="1" dirty="0">
                <a:solidFill>
                  <a:srgbClr val="000000"/>
                </a:solidFill>
              </a:rPr>
              <a:t>.</a:t>
            </a:r>
          </a:p>
          <a:p>
            <a:pPr>
              <a:lnSpc>
                <a:spcPct val="100000"/>
              </a:lnSpc>
            </a:pPr>
            <a:r>
              <a:rPr lang="es-CL" sz="3500" b="1" dirty="0"/>
              <a:t>Su obra se caracteriza por su creatividad creando casas como refugios primitivos, un pabellón con la apariencia de un huevo prehistórico; rocas, menhires y edificios que se cubren de transparencias. Con elementos como estos, </a:t>
            </a:r>
            <a:r>
              <a:rPr lang="es-CL" sz="3500" b="1" dirty="0" err="1"/>
              <a:t>Smiljan</a:t>
            </a:r>
            <a:r>
              <a:rPr lang="es-CL" sz="3500" b="1" dirty="0"/>
              <a:t> </a:t>
            </a:r>
            <a:r>
              <a:rPr lang="es-CL" sz="3500" b="1" dirty="0" err="1"/>
              <a:t>Radic</a:t>
            </a:r>
            <a:r>
              <a:rPr lang="es-CL" sz="3500" b="1" dirty="0"/>
              <a:t> ha dado forma a una arquitectura que se mueve entre lo brutal y lo frágil: un universo propio y sugerente. </a:t>
            </a:r>
          </a:p>
          <a:p>
            <a:pPr>
              <a:lnSpc>
                <a:spcPct val="100000"/>
              </a:lnSpc>
            </a:pPr>
            <a:r>
              <a:rPr lang="es-CL" sz="3500" b="1" dirty="0"/>
              <a:t>Cada uno de sus proyectos es diferente  y no permite clasificarlo dentro de un estilo. Sus obras parecen distanciarse entre sí concluyendo en objetos de arquitectura muy diferentes entre si. Cada obra es una perspectiva clara, concisa y completa sobre la arquitectura.</a:t>
            </a:r>
          </a:p>
          <a:p>
            <a:pPr>
              <a:lnSpc>
                <a:spcPct val="100000"/>
              </a:lnSpc>
            </a:pPr>
            <a:endParaRPr lang="es-ES" sz="3500" dirty="0"/>
          </a:p>
          <a:p>
            <a:pPr>
              <a:lnSpc>
                <a:spcPct val="100000"/>
              </a:lnSpc>
            </a:pPr>
            <a:endParaRPr lang="es-CL" sz="1700" dirty="0"/>
          </a:p>
        </p:txBody>
      </p:sp>
      <p:sp>
        <p:nvSpPr>
          <p:cNvPr id="8" name="CuadroTexto 7">
            <a:extLst>
              <a:ext uri="{FF2B5EF4-FFF2-40B4-BE49-F238E27FC236}">
                <a16:creationId xmlns:a16="http://schemas.microsoft.com/office/drawing/2014/main" id="{388C57E2-5FEB-4843-8E5E-3488CA8C8B77}"/>
              </a:ext>
            </a:extLst>
          </p:cNvPr>
          <p:cNvSpPr txBox="1"/>
          <p:nvPr/>
        </p:nvSpPr>
        <p:spPr>
          <a:xfrm>
            <a:off x="4106444" y="3227707"/>
            <a:ext cx="3058323" cy="369332"/>
          </a:xfrm>
          <a:prstGeom prst="rect">
            <a:avLst/>
          </a:prstGeom>
          <a:noFill/>
        </p:spPr>
        <p:txBody>
          <a:bodyPr wrap="square" rtlCol="0">
            <a:spAutoFit/>
          </a:bodyPr>
          <a:lstStyle/>
          <a:p>
            <a:r>
              <a:rPr lang="es-CL" b="1" dirty="0">
                <a:solidFill>
                  <a:schemeClr val="bg1"/>
                </a:solidFill>
              </a:rPr>
              <a:t>Teatro Regional del </a:t>
            </a:r>
            <a:r>
              <a:rPr lang="es-CL" b="1" dirty="0" err="1">
                <a:solidFill>
                  <a:schemeClr val="bg1"/>
                </a:solidFill>
              </a:rPr>
              <a:t>Bíiobío</a:t>
            </a:r>
            <a:endParaRPr lang="es-CL" b="1" dirty="0">
              <a:solidFill>
                <a:schemeClr val="bg1"/>
              </a:solidFill>
            </a:endParaRPr>
          </a:p>
        </p:txBody>
      </p:sp>
      <p:sp>
        <p:nvSpPr>
          <p:cNvPr id="17" name="CuadroTexto 16">
            <a:extLst>
              <a:ext uri="{FF2B5EF4-FFF2-40B4-BE49-F238E27FC236}">
                <a16:creationId xmlns:a16="http://schemas.microsoft.com/office/drawing/2014/main" id="{3D90C854-3635-47F6-98C1-84817F0BC5FD}"/>
              </a:ext>
            </a:extLst>
          </p:cNvPr>
          <p:cNvSpPr txBox="1"/>
          <p:nvPr/>
        </p:nvSpPr>
        <p:spPr>
          <a:xfrm>
            <a:off x="0" y="3774175"/>
            <a:ext cx="3058323" cy="369332"/>
          </a:xfrm>
          <a:prstGeom prst="rect">
            <a:avLst/>
          </a:prstGeom>
          <a:noFill/>
        </p:spPr>
        <p:txBody>
          <a:bodyPr wrap="square" rtlCol="0">
            <a:spAutoFit/>
          </a:bodyPr>
          <a:lstStyle/>
          <a:p>
            <a:r>
              <a:rPr lang="es-CL" b="1" dirty="0">
                <a:solidFill>
                  <a:schemeClr val="bg1"/>
                </a:solidFill>
              </a:rPr>
              <a:t>Restaurant Mestizo</a:t>
            </a:r>
          </a:p>
        </p:txBody>
      </p:sp>
      <p:sp>
        <p:nvSpPr>
          <p:cNvPr id="19" name="CuadroTexto 18">
            <a:extLst>
              <a:ext uri="{FF2B5EF4-FFF2-40B4-BE49-F238E27FC236}">
                <a16:creationId xmlns:a16="http://schemas.microsoft.com/office/drawing/2014/main" id="{6A4333C3-0037-48E6-A27F-92DE6E2434F6}"/>
              </a:ext>
            </a:extLst>
          </p:cNvPr>
          <p:cNvSpPr txBox="1"/>
          <p:nvPr/>
        </p:nvSpPr>
        <p:spPr>
          <a:xfrm>
            <a:off x="117231" y="6488658"/>
            <a:ext cx="3058323" cy="369332"/>
          </a:xfrm>
          <a:prstGeom prst="rect">
            <a:avLst/>
          </a:prstGeom>
          <a:noFill/>
        </p:spPr>
        <p:txBody>
          <a:bodyPr wrap="square" rtlCol="0">
            <a:spAutoFit/>
          </a:bodyPr>
          <a:lstStyle/>
          <a:p>
            <a:r>
              <a:rPr lang="es-CL" b="1" dirty="0">
                <a:solidFill>
                  <a:schemeClr val="bg1"/>
                </a:solidFill>
              </a:rPr>
              <a:t>Bodega Viña VIK</a:t>
            </a:r>
          </a:p>
        </p:txBody>
      </p:sp>
      <p:sp>
        <p:nvSpPr>
          <p:cNvPr id="20" name="CuadroTexto 19">
            <a:extLst>
              <a:ext uri="{FF2B5EF4-FFF2-40B4-BE49-F238E27FC236}">
                <a16:creationId xmlns:a16="http://schemas.microsoft.com/office/drawing/2014/main" id="{F027CD15-866D-4589-97A2-51A6E579C90D}"/>
              </a:ext>
            </a:extLst>
          </p:cNvPr>
          <p:cNvSpPr txBox="1"/>
          <p:nvPr/>
        </p:nvSpPr>
        <p:spPr>
          <a:xfrm>
            <a:off x="4155997" y="6488668"/>
            <a:ext cx="3058323" cy="369332"/>
          </a:xfrm>
          <a:prstGeom prst="rect">
            <a:avLst/>
          </a:prstGeom>
          <a:noFill/>
        </p:spPr>
        <p:txBody>
          <a:bodyPr wrap="square" rtlCol="0">
            <a:spAutoFit/>
          </a:bodyPr>
          <a:lstStyle/>
          <a:p>
            <a:r>
              <a:rPr lang="es-CL" b="1" dirty="0">
                <a:solidFill>
                  <a:schemeClr val="bg1"/>
                </a:solidFill>
              </a:rPr>
              <a:t>Casa de cobre</a:t>
            </a:r>
          </a:p>
        </p:txBody>
      </p:sp>
    </p:spTree>
    <p:extLst>
      <p:ext uri="{BB962C8B-B14F-4D97-AF65-F5344CB8AC3E}">
        <p14:creationId xmlns:p14="http://schemas.microsoft.com/office/powerpoint/2010/main" val="2666177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6D45275-0280-4A42-ADCA-F5A4DB12412C}"/>
              </a:ext>
            </a:extLst>
          </p:cNvPr>
          <p:cNvSpPr>
            <a:spLocks noGrp="1"/>
          </p:cNvSpPr>
          <p:nvPr>
            <p:ph type="title"/>
          </p:nvPr>
        </p:nvSpPr>
        <p:spPr>
          <a:xfrm>
            <a:off x="630936" y="4544570"/>
            <a:ext cx="3344528" cy="1600200"/>
          </a:xfrm>
        </p:spPr>
        <p:txBody>
          <a:bodyPr anchor="ctr">
            <a:normAutofit/>
          </a:bodyPr>
          <a:lstStyle/>
          <a:p>
            <a:r>
              <a:rPr lang="es-CL" sz="4400">
                <a:latin typeface="+mn-lt"/>
              </a:rPr>
              <a:t>Mathias</a:t>
            </a:r>
            <a:r>
              <a:rPr lang="es-CL" sz="4400" dirty="0">
                <a:latin typeface="+mn-lt"/>
              </a:rPr>
              <a:t> </a:t>
            </a:r>
            <a:r>
              <a:rPr lang="es-CL" sz="4400">
                <a:latin typeface="+mn-lt"/>
              </a:rPr>
              <a:t>Klotz</a:t>
            </a:r>
            <a:endParaRPr lang="es-CL" sz="4400" dirty="0">
              <a:latin typeface="+mn-lt"/>
            </a:endParaRPr>
          </a:p>
        </p:txBody>
      </p:sp>
      <p:pic>
        <p:nvPicPr>
          <p:cNvPr id="13" name="Imagen 12">
            <a:extLst>
              <a:ext uri="{FF2B5EF4-FFF2-40B4-BE49-F238E27FC236}">
                <a16:creationId xmlns:a16="http://schemas.microsoft.com/office/drawing/2014/main" id="{18F47DD1-146A-428D-B773-51D6EC323BE7}"/>
              </a:ext>
            </a:extLst>
          </p:cNvPr>
          <p:cNvPicPr>
            <a:picLocks noChangeAspect="1"/>
          </p:cNvPicPr>
          <p:nvPr/>
        </p:nvPicPr>
        <p:blipFill rotWithShape="1">
          <a:blip r:embed="rId2"/>
          <a:srcRect r="2" b="15504"/>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8" name="Imagen 7">
            <a:extLst>
              <a:ext uri="{FF2B5EF4-FFF2-40B4-BE49-F238E27FC236}">
                <a16:creationId xmlns:a16="http://schemas.microsoft.com/office/drawing/2014/main" id="{AD366C7F-5E40-491D-99E4-DAF29F7A95CF}"/>
              </a:ext>
            </a:extLst>
          </p:cNvPr>
          <p:cNvPicPr>
            <a:picLocks noChangeAspect="1"/>
          </p:cNvPicPr>
          <p:nvPr/>
        </p:nvPicPr>
        <p:blipFill rotWithShape="1">
          <a:blip r:embed="rId3"/>
          <a:srcRect l="3849" r="28706" b="-2"/>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4" name="Imagen 3">
            <a:extLst>
              <a:ext uri="{FF2B5EF4-FFF2-40B4-BE49-F238E27FC236}">
                <a16:creationId xmlns:a16="http://schemas.microsoft.com/office/drawing/2014/main" id="{62029F97-CE96-49E2-9D49-A24DE6EF489E}"/>
              </a:ext>
            </a:extLst>
          </p:cNvPr>
          <p:cNvPicPr>
            <a:picLocks noChangeAspect="1"/>
          </p:cNvPicPr>
          <p:nvPr/>
        </p:nvPicPr>
        <p:blipFill rotWithShape="1">
          <a:blip r:embed="rId4"/>
          <a:srcRect l="18977" r="18373" b="-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mc:AlternateContent xmlns:mc="http://schemas.openxmlformats.org/markup-compatibility/2006" xmlns:p14="http://schemas.microsoft.com/office/powerpoint/2010/main">
        <mc:Choice Requires="p14">
          <p:contentPart p14:bwMode="auto" r:id="rId5">
            <p14:nvContentPartPr>
              <p14:cNvPr id="49" name="Ink 4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49" name="Ink 4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4868832"/>
                <a:ext cx="36000" cy="32709"/>
              </a:xfrm>
              <a:prstGeom prst="rect">
                <a:avLst/>
              </a:prstGeom>
            </p:spPr>
          </p:pic>
        </mc:Fallback>
      </mc:AlternateContent>
      <p:sp>
        <p:nvSpPr>
          <p:cNvPr id="5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rcador de contenido 6">
            <a:extLst>
              <a:ext uri="{FF2B5EF4-FFF2-40B4-BE49-F238E27FC236}">
                <a16:creationId xmlns:a16="http://schemas.microsoft.com/office/drawing/2014/main" id="{880653C4-642C-42EF-B282-781CA47CAF93}"/>
              </a:ext>
            </a:extLst>
          </p:cNvPr>
          <p:cNvSpPr>
            <a:spLocks noGrp="1"/>
          </p:cNvSpPr>
          <p:nvPr>
            <p:ph idx="1"/>
          </p:nvPr>
        </p:nvSpPr>
        <p:spPr>
          <a:xfrm>
            <a:off x="4413582" y="4306592"/>
            <a:ext cx="7147481" cy="2551408"/>
          </a:xfrm>
        </p:spPr>
        <p:txBody>
          <a:bodyPr anchor="ctr">
            <a:normAutofit lnSpcReduction="10000"/>
          </a:bodyPr>
          <a:lstStyle/>
          <a:p>
            <a:pPr>
              <a:lnSpc>
                <a:spcPct val="100000"/>
              </a:lnSpc>
            </a:pPr>
            <a:r>
              <a:rPr lang="es-ES" sz="1600" b="1" dirty="0"/>
              <a:t>Estudia arquitectura en la Universidad Católica de Chile, titulándose en 1990. Luego,  se dedica a proyectar y realizar una serie de viviendas a lo largo de Chile. Desde  sus primeras obras, llamó la atención de los especialistas "por esa combinación entre una precisa técnica y el uso de materiales locales y sencillos”. </a:t>
            </a:r>
          </a:p>
          <a:p>
            <a:pPr>
              <a:lnSpc>
                <a:spcPct val="100000"/>
              </a:lnSpc>
            </a:pPr>
            <a:r>
              <a:rPr lang="es-ES" sz="1600" b="1" dirty="0"/>
              <a:t>Elegantes cajas a lo largo de la costa de Chile marcaron su obra, construcciones que eran resueltas con diversos materiales como perfiles metálicos estándar, cristalería simple, y piezas de madera de barraca, pero con un resultado que iba más allá de lo que se estaba haciendo en países desarrollados con productos de construcción de alto estándar.​ Un ejemplo de este tipo de creación es la Casa </a:t>
            </a:r>
            <a:r>
              <a:rPr lang="es-ES" sz="1600" b="1" dirty="0" err="1"/>
              <a:t>Klotz</a:t>
            </a:r>
            <a:r>
              <a:rPr lang="es-ES" sz="1600" b="1" dirty="0"/>
              <a:t>, que el arquitecto construyó para su uso </a:t>
            </a:r>
            <a:r>
              <a:rPr lang="es-ES" sz="1600" b="1" dirty="0" err="1"/>
              <a:t>personal,en</a:t>
            </a:r>
            <a:r>
              <a:rPr lang="es-ES" sz="1600" b="1" dirty="0"/>
              <a:t> Tongoy. Ubicada en medio de una naturaleza costera, parece que se tratara de una caja dejada allí por azar, un refugio solitario frente al Océano Pacífico. </a:t>
            </a:r>
          </a:p>
          <a:p>
            <a:pPr>
              <a:lnSpc>
                <a:spcPct val="100000"/>
              </a:lnSpc>
            </a:pPr>
            <a:r>
              <a:rPr lang="es-ES" sz="1600" b="1" dirty="0"/>
              <a:t>Gana el Premio Borromini de Arquitectura en 2001 en la categoría de arquitectos menores de 40 años. Su trabajo, esta enraizado en la arquitectura moderna y es quizás el arquitecto chileno reciente más conocido en el exterior. </a:t>
            </a:r>
            <a:endParaRPr lang="es-CL" sz="1600" b="1" dirty="0"/>
          </a:p>
        </p:txBody>
      </p:sp>
      <p:sp>
        <p:nvSpPr>
          <p:cNvPr id="5" name="CuadroTexto 4">
            <a:extLst>
              <a:ext uri="{FF2B5EF4-FFF2-40B4-BE49-F238E27FC236}">
                <a16:creationId xmlns:a16="http://schemas.microsoft.com/office/drawing/2014/main" id="{4FA76D4C-D192-435C-972F-8B3F53E529B1}"/>
              </a:ext>
            </a:extLst>
          </p:cNvPr>
          <p:cNvSpPr txBox="1"/>
          <p:nvPr/>
        </p:nvSpPr>
        <p:spPr>
          <a:xfrm>
            <a:off x="18556" y="3976510"/>
            <a:ext cx="807339" cy="276999"/>
          </a:xfrm>
          <a:prstGeom prst="rect">
            <a:avLst/>
          </a:prstGeom>
          <a:noFill/>
        </p:spPr>
        <p:txBody>
          <a:bodyPr wrap="square" rtlCol="0">
            <a:spAutoFit/>
          </a:bodyPr>
          <a:lstStyle/>
          <a:p>
            <a:pPr>
              <a:spcAft>
                <a:spcPts val="600"/>
              </a:spcAft>
            </a:pPr>
            <a:r>
              <a:rPr lang="es-CL" sz="1200" b="1" dirty="0">
                <a:solidFill>
                  <a:schemeClr val="bg1"/>
                </a:solidFill>
              </a:rPr>
              <a:t>Casa La Roca</a:t>
            </a:r>
          </a:p>
        </p:txBody>
      </p:sp>
      <p:sp>
        <p:nvSpPr>
          <p:cNvPr id="16" name="CuadroTexto 15">
            <a:extLst>
              <a:ext uri="{FF2B5EF4-FFF2-40B4-BE49-F238E27FC236}">
                <a16:creationId xmlns:a16="http://schemas.microsoft.com/office/drawing/2014/main" id="{C7753FAF-1ED2-4758-AC62-0D0032C7F4FB}"/>
              </a:ext>
            </a:extLst>
          </p:cNvPr>
          <p:cNvSpPr txBox="1"/>
          <p:nvPr/>
        </p:nvSpPr>
        <p:spPr>
          <a:xfrm>
            <a:off x="8194953" y="3983425"/>
            <a:ext cx="2568631" cy="276999"/>
          </a:xfrm>
          <a:prstGeom prst="rect">
            <a:avLst/>
          </a:prstGeom>
          <a:noFill/>
        </p:spPr>
        <p:txBody>
          <a:bodyPr wrap="square" rtlCol="0">
            <a:spAutoFit/>
          </a:bodyPr>
          <a:lstStyle/>
          <a:p>
            <a:pPr>
              <a:spcAft>
                <a:spcPts val="600"/>
              </a:spcAft>
            </a:pPr>
            <a:r>
              <a:rPr lang="es-CL" sz="1200" b="1" dirty="0">
                <a:solidFill>
                  <a:schemeClr val="bg1"/>
                </a:solidFill>
              </a:rPr>
              <a:t>Casa los techos</a:t>
            </a:r>
          </a:p>
        </p:txBody>
      </p:sp>
      <p:sp>
        <p:nvSpPr>
          <p:cNvPr id="17" name="CuadroTexto 16">
            <a:extLst>
              <a:ext uri="{FF2B5EF4-FFF2-40B4-BE49-F238E27FC236}">
                <a16:creationId xmlns:a16="http://schemas.microsoft.com/office/drawing/2014/main" id="{9279C6E5-C250-4186-B47F-EA372C3BF1E7}"/>
              </a:ext>
            </a:extLst>
          </p:cNvPr>
          <p:cNvSpPr txBox="1"/>
          <p:nvPr/>
        </p:nvSpPr>
        <p:spPr>
          <a:xfrm>
            <a:off x="4204710" y="3983426"/>
            <a:ext cx="1880499" cy="276999"/>
          </a:xfrm>
          <a:prstGeom prst="rect">
            <a:avLst/>
          </a:prstGeom>
          <a:noFill/>
        </p:spPr>
        <p:txBody>
          <a:bodyPr wrap="square" rtlCol="0">
            <a:spAutoFit/>
          </a:bodyPr>
          <a:lstStyle/>
          <a:p>
            <a:pPr>
              <a:spcAft>
                <a:spcPts val="600"/>
              </a:spcAft>
            </a:pPr>
            <a:r>
              <a:rPr lang="es-CL" sz="1200" b="1" dirty="0">
                <a:solidFill>
                  <a:schemeClr val="bg1"/>
                </a:solidFill>
              </a:rPr>
              <a:t>Casa </a:t>
            </a:r>
            <a:r>
              <a:rPr lang="es-CL" sz="1200" b="1" dirty="0" err="1">
                <a:solidFill>
                  <a:schemeClr val="bg1"/>
                </a:solidFill>
              </a:rPr>
              <a:t>Klotz</a:t>
            </a:r>
            <a:r>
              <a:rPr lang="es-CL" sz="1200" b="1" dirty="0">
                <a:solidFill>
                  <a:schemeClr val="bg1"/>
                </a:solidFill>
              </a:rPr>
              <a:t> en Tongoy</a:t>
            </a:r>
          </a:p>
        </p:txBody>
      </p:sp>
    </p:spTree>
    <p:extLst>
      <p:ext uri="{BB962C8B-B14F-4D97-AF65-F5344CB8AC3E}">
        <p14:creationId xmlns:p14="http://schemas.microsoft.com/office/powerpoint/2010/main" val="3927979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A98897-1106-406A-8D44-DE3761ADDDCE}"/>
              </a:ext>
            </a:extLst>
          </p:cNvPr>
          <p:cNvSpPr>
            <a:spLocks noGrp="1"/>
          </p:cNvSpPr>
          <p:nvPr>
            <p:ph type="title"/>
          </p:nvPr>
        </p:nvSpPr>
        <p:spPr>
          <a:xfrm>
            <a:off x="561735" y="4884261"/>
            <a:ext cx="3344528" cy="1600200"/>
          </a:xfrm>
        </p:spPr>
        <p:txBody>
          <a:bodyPr anchor="ctr">
            <a:normAutofit/>
          </a:bodyPr>
          <a:lstStyle/>
          <a:p>
            <a:r>
              <a:rPr lang="es-CL" sz="4400" dirty="0">
                <a:latin typeface="+mn-lt"/>
              </a:rPr>
              <a:t>Alejandro Aravena</a:t>
            </a:r>
          </a:p>
        </p:txBody>
      </p: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27"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892" y="454456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09F0399-366B-457F-8BEA-23B561C3A9EC}"/>
              </a:ext>
            </a:extLst>
          </p:cNvPr>
          <p:cNvSpPr>
            <a:spLocks noGrp="1"/>
          </p:cNvSpPr>
          <p:nvPr>
            <p:ph idx="1"/>
          </p:nvPr>
        </p:nvSpPr>
        <p:spPr>
          <a:xfrm>
            <a:off x="4200184" y="3129487"/>
            <a:ext cx="7999436" cy="3837557"/>
          </a:xfrm>
        </p:spPr>
        <p:txBody>
          <a:bodyPr anchor="ctr">
            <a:noAutofit/>
          </a:bodyPr>
          <a:lstStyle/>
          <a:p>
            <a:r>
              <a:rPr lang="es-ES" sz="1400" dirty="0"/>
              <a:t>Arquitecto de la Universidad Católica, y ganador del Premio Pritzker, principal premio de arquitectura en el mundo. en el año 2016.</a:t>
            </a:r>
          </a:p>
          <a:p>
            <a:r>
              <a:rPr lang="es-ES" sz="1400" dirty="0"/>
              <a:t>. El enfoque más novedoso de su trabajo y que lo hizo merecedor del premio, es en el área pública  y es la idea de viviendas sociales con posibilidad de crecer, las viviendas «expansibles». Si el presupuesto es estrecho, la idea de Aravena es construir una casa apostando a que las familias puedan para ir realizando mejoras sucesivas.​ De esta manera procedió, por ejemplo, cuando el gobierno de Chile le encargó en 2003 que propusiera una solución habitacional para albergar a 100 familias de la ciudad de Iquique que llevaban tres décadas sin casa, ocupando ilegalmente terrenos con sus campamentos y construcciones improvisadas o precarias. El presupuesto para realizar la misión era bajísimo: solo 7500 dólares por familia y dentro de los marcos de un programa del Ministerio de Vivienda cuya exigencia adicional era que no existiera ningún endeudamiento posterior. Con ese escaso monto tenían que cubrirse todos los gastos: terreno, diseño arquitectónico, urbanización, materiales y construcción..  Una de las claves para la solución del dilema, fue establecer el principio de que cada debía ofrecer la oportunidad de ampliación del espacio, de modo que lo más difícil de construir para las familias (cocina, baño, escaleras) estuviese bien hechos y proyectados de manera estratégica en cuanto a su ubicación en el plano, de modo que pudiesen de a poco y con medios propios ampliar los espacios habitacionales.6​ Lo central del concepto fue visualizar «la vivienda no sólo como un fin en sí mismo, sino como un vehículo para superar la pobreza»6​ y esto implicaba además una preocupación especial por la ubicación de los terrenos, que permitiera una buena conexión con los espacios de trabajo, recreación, educación, redes comunitarias. Más allá de una propuesta arquitectónica que ofrece a las familias realizar ampliaciones con sus propios recursos futuros, su concepto de «</a:t>
            </a:r>
            <a:r>
              <a:rPr lang="es-ES" sz="1400" dirty="0" err="1"/>
              <a:t>incrementabilidad</a:t>
            </a:r>
            <a:r>
              <a:rPr lang="es-ES" sz="1400" dirty="0"/>
              <a:t>» constituye un verdadero cambio de paradigma en la manera de proyectar viviendas para los sectores más pobres. La idea central de Aravena es definir la como una inversión —tal vez la más importante de la vida— y no como un gasto social. Postula que esto es posible solo si el diseño contempla desde un principio la posibilidad cierta de incrementar su valor con los años , es por eso su concepto pone también especial cuidado en la ubicación central del terreno donde se ubicarán.</a:t>
            </a:r>
          </a:p>
        </p:txBody>
      </p:sp>
      <p:sp>
        <p:nvSpPr>
          <p:cNvPr id="13" name="CuadroTexto 12">
            <a:extLst>
              <a:ext uri="{FF2B5EF4-FFF2-40B4-BE49-F238E27FC236}">
                <a16:creationId xmlns:a16="http://schemas.microsoft.com/office/drawing/2014/main" id="{14F3A55C-7C4A-4141-9F3B-524CEE791499}"/>
              </a:ext>
            </a:extLst>
          </p:cNvPr>
          <p:cNvSpPr txBox="1"/>
          <p:nvPr/>
        </p:nvSpPr>
        <p:spPr>
          <a:xfrm>
            <a:off x="1" y="3158943"/>
            <a:ext cx="4579362" cy="276999"/>
          </a:xfrm>
          <a:prstGeom prst="rect">
            <a:avLst/>
          </a:prstGeom>
          <a:noFill/>
        </p:spPr>
        <p:txBody>
          <a:bodyPr wrap="square" rtlCol="0">
            <a:spAutoFit/>
          </a:bodyPr>
          <a:lstStyle/>
          <a:p>
            <a:pPr algn="ctr"/>
            <a:r>
              <a:rPr lang="es-CL" sz="1200" b="1" dirty="0"/>
              <a:t>Centro de Innovación y Torres Siamesas en Campus San Joaquín UC</a:t>
            </a:r>
          </a:p>
        </p:txBody>
      </p:sp>
      <p:pic>
        <p:nvPicPr>
          <p:cNvPr id="16" name="Imagen 15">
            <a:extLst>
              <a:ext uri="{FF2B5EF4-FFF2-40B4-BE49-F238E27FC236}">
                <a16:creationId xmlns:a16="http://schemas.microsoft.com/office/drawing/2014/main" id="{F13315B4-9A60-4E7F-A0BA-0434AD8EA421}"/>
              </a:ext>
            </a:extLst>
          </p:cNvPr>
          <p:cNvPicPr>
            <a:picLocks noChangeAspect="1"/>
          </p:cNvPicPr>
          <p:nvPr/>
        </p:nvPicPr>
        <p:blipFill rotWithShape="1">
          <a:blip r:embed="rId4"/>
          <a:srcRect t="8219"/>
          <a:stretch/>
        </p:blipFill>
        <p:spPr>
          <a:xfrm>
            <a:off x="4482001" y="257996"/>
            <a:ext cx="4905615" cy="2881106"/>
          </a:xfrm>
          <a:prstGeom prst="rect">
            <a:avLst/>
          </a:prstGeom>
        </p:spPr>
      </p:pic>
      <p:pic>
        <p:nvPicPr>
          <p:cNvPr id="5" name="Imagen 4" descr="Una casa en construcción&#10;&#10;Descripción generada automáticamente con confianza media">
            <a:extLst>
              <a:ext uri="{FF2B5EF4-FFF2-40B4-BE49-F238E27FC236}">
                <a16:creationId xmlns:a16="http://schemas.microsoft.com/office/drawing/2014/main" id="{68F51FEA-2764-4D12-A315-D9A346D1257E}"/>
              </a:ext>
            </a:extLst>
          </p:cNvPr>
          <p:cNvPicPr>
            <a:picLocks noChangeAspect="1"/>
          </p:cNvPicPr>
          <p:nvPr/>
        </p:nvPicPr>
        <p:blipFill rotWithShape="1">
          <a:blip r:embed="rId5"/>
          <a:srcRect l="22261" t="5575" r="24371" b="-2"/>
          <a:stretch/>
        </p:blipFill>
        <p:spPr>
          <a:xfrm>
            <a:off x="9387616" y="257996"/>
            <a:ext cx="2831871" cy="2881106"/>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4" name="CuadroTexto 3">
            <a:extLst>
              <a:ext uri="{FF2B5EF4-FFF2-40B4-BE49-F238E27FC236}">
                <a16:creationId xmlns:a16="http://schemas.microsoft.com/office/drawing/2014/main" id="{34A61B85-089F-445F-B926-7AC0DCED7766}"/>
              </a:ext>
            </a:extLst>
          </p:cNvPr>
          <p:cNvSpPr txBox="1"/>
          <p:nvPr/>
        </p:nvSpPr>
        <p:spPr>
          <a:xfrm>
            <a:off x="9310092" y="2779071"/>
            <a:ext cx="2853019" cy="276999"/>
          </a:xfrm>
          <a:prstGeom prst="rect">
            <a:avLst/>
          </a:prstGeom>
          <a:noFill/>
        </p:spPr>
        <p:txBody>
          <a:bodyPr wrap="square" rtlCol="0">
            <a:spAutoFit/>
          </a:bodyPr>
          <a:lstStyle/>
          <a:p>
            <a:pPr algn="ctr"/>
            <a:r>
              <a:rPr lang="es-CL" sz="1200" b="1" dirty="0"/>
              <a:t>Villa verde en Constitución</a:t>
            </a:r>
          </a:p>
        </p:txBody>
      </p:sp>
      <p:sp>
        <p:nvSpPr>
          <p:cNvPr id="21" name="CuadroTexto 20">
            <a:extLst>
              <a:ext uri="{FF2B5EF4-FFF2-40B4-BE49-F238E27FC236}">
                <a16:creationId xmlns:a16="http://schemas.microsoft.com/office/drawing/2014/main" id="{50DE014A-1E8F-4B8F-84E2-5C7E10E18CA2}"/>
              </a:ext>
            </a:extLst>
          </p:cNvPr>
          <p:cNvSpPr txBox="1"/>
          <p:nvPr/>
        </p:nvSpPr>
        <p:spPr>
          <a:xfrm>
            <a:off x="4674208" y="2786339"/>
            <a:ext cx="4749346" cy="276999"/>
          </a:xfrm>
          <a:prstGeom prst="rect">
            <a:avLst/>
          </a:prstGeom>
          <a:noFill/>
        </p:spPr>
        <p:txBody>
          <a:bodyPr wrap="square" rtlCol="0">
            <a:spAutoFit/>
          </a:bodyPr>
          <a:lstStyle/>
          <a:p>
            <a:pPr algn="ctr"/>
            <a:r>
              <a:rPr lang="es-CL" sz="1200" b="1" dirty="0">
                <a:solidFill>
                  <a:schemeClr val="bg1"/>
                </a:solidFill>
              </a:rPr>
              <a:t>Casa Ocho Quebradas, Los Vilos</a:t>
            </a:r>
          </a:p>
        </p:txBody>
      </p:sp>
      <p:pic>
        <p:nvPicPr>
          <p:cNvPr id="9" name="Imagen 8" descr="Una torre de un edificio&#10;&#10;Descripción generada automáticamente con confianza media">
            <a:extLst>
              <a:ext uri="{FF2B5EF4-FFF2-40B4-BE49-F238E27FC236}">
                <a16:creationId xmlns:a16="http://schemas.microsoft.com/office/drawing/2014/main" id="{FA4AD353-E54A-47EC-937E-DE8A65E6B5E3}"/>
              </a:ext>
            </a:extLst>
          </p:cNvPr>
          <p:cNvPicPr>
            <a:picLocks noChangeAspect="1"/>
          </p:cNvPicPr>
          <p:nvPr/>
        </p:nvPicPr>
        <p:blipFill rotWithShape="1">
          <a:blip r:embed="rId6"/>
          <a:srcRect l="1618" t="1" r="8455" b="3139"/>
          <a:stretch/>
        </p:blipFill>
        <p:spPr>
          <a:xfrm>
            <a:off x="1944922" y="257996"/>
            <a:ext cx="2639021" cy="2842442"/>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7" name="Imagen 6" descr="Dibujo de un edificio&#10;&#10;Descripción generada automáticamente con confianza media">
            <a:extLst>
              <a:ext uri="{FF2B5EF4-FFF2-40B4-BE49-F238E27FC236}">
                <a16:creationId xmlns:a16="http://schemas.microsoft.com/office/drawing/2014/main" id="{F9101A6B-727B-4E55-AC8F-26D0E2917C26}"/>
              </a:ext>
            </a:extLst>
          </p:cNvPr>
          <p:cNvPicPr>
            <a:picLocks noChangeAspect="1"/>
          </p:cNvPicPr>
          <p:nvPr/>
        </p:nvPicPr>
        <p:blipFill rotWithShape="1">
          <a:blip r:embed="rId7"/>
          <a:srcRect l="10668" t="25168" r="51201" b="3"/>
          <a:stretch/>
        </p:blipFill>
        <p:spPr>
          <a:xfrm>
            <a:off x="-35938" y="257996"/>
            <a:ext cx="2169944" cy="2842442"/>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spTree>
    <p:extLst>
      <p:ext uri="{BB962C8B-B14F-4D97-AF65-F5344CB8AC3E}">
        <p14:creationId xmlns:p14="http://schemas.microsoft.com/office/powerpoint/2010/main" val="369888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C5AE346-FF12-498F-9743-2ACF9F149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44F238-ED45-43C5-9173-E02355B29369}"/>
              </a:ext>
            </a:extLst>
          </p:cNvPr>
          <p:cNvSpPr>
            <a:spLocks noGrp="1"/>
          </p:cNvSpPr>
          <p:nvPr>
            <p:ph type="title"/>
          </p:nvPr>
        </p:nvSpPr>
        <p:spPr>
          <a:xfrm>
            <a:off x="630936" y="4519763"/>
            <a:ext cx="3493671" cy="1600200"/>
          </a:xfrm>
        </p:spPr>
        <p:txBody>
          <a:bodyPr vert="horz" lIns="91440" tIns="45720" rIns="91440" bIns="45720" rtlCol="0" anchor="ctr">
            <a:normAutofit/>
          </a:bodyPr>
          <a:lstStyle/>
          <a:p>
            <a:r>
              <a:rPr lang="en-US" dirty="0">
                <a:latin typeface="+mn-lt"/>
              </a:rPr>
              <a:t>Cristian Undurraga</a:t>
            </a:r>
          </a:p>
        </p:txBody>
      </p:sp>
      <p:sp>
        <p:nvSpPr>
          <p:cNvPr id="39"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4519761"/>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C34DA4"/>
          </a:solidFill>
          <a:ln w="34925">
            <a:solidFill>
              <a:srgbClr val="C34DA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54F51CB9-39BB-4286-A318-0A780D6A23E5}"/>
              </a:ext>
            </a:extLst>
          </p:cNvPr>
          <p:cNvSpPr>
            <a:spLocks noChangeArrowheads="1"/>
          </p:cNvSpPr>
          <p:nvPr/>
        </p:nvSpPr>
        <p:spPr bwMode="auto">
          <a:xfrm>
            <a:off x="4617720" y="4902384"/>
            <a:ext cx="6961632" cy="160020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28600" defTabSz="914400" eaLnBrk="1" hangingPunct="1">
              <a:spcAft>
                <a:spcPts val="600"/>
              </a:spcAft>
              <a:buFont typeface="Arial" panose="020B0604020202020204" pitchFamily="34" charset="0"/>
              <a:buChar char="•"/>
            </a:pPr>
            <a:r>
              <a:rPr lang="es-CL" sz="1600" b="1" dirty="0">
                <a:effectLst/>
                <a:latin typeface="+mn-lt"/>
              </a:rPr>
              <a:t>Arquitecto de la Universidad Católica </a:t>
            </a:r>
            <a:r>
              <a:rPr lang="es-CL" sz="1600" b="1" strike="noStrike" dirty="0">
                <a:latin typeface="+mn-lt"/>
              </a:rPr>
              <a:t>que</a:t>
            </a:r>
            <a:r>
              <a:rPr lang="es-CL" sz="1600" b="1" dirty="0">
                <a:effectLst/>
                <a:latin typeface="+mn-lt"/>
              </a:rPr>
              <a:t> junto a Anita </a:t>
            </a:r>
            <a:r>
              <a:rPr lang="es-CL" sz="1600" b="1" dirty="0" err="1">
                <a:effectLst/>
                <a:latin typeface="+mn-lt"/>
              </a:rPr>
              <a:t>Devés</a:t>
            </a:r>
            <a:r>
              <a:rPr lang="es-CL" sz="1600" b="1" dirty="0">
                <a:effectLst/>
                <a:latin typeface="+mn-lt"/>
              </a:rPr>
              <a:t>, crean el estudio Undurraga </a:t>
            </a:r>
            <a:r>
              <a:rPr lang="es-CL" sz="1600" b="1" dirty="0" err="1">
                <a:effectLst/>
                <a:latin typeface="+mn-lt"/>
              </a:rPr>
              <a:t>Devés</a:t>
            </a:r>
            <a:r>
              <a:rPr lang="es-CL" sz="1600" b="1" dirty="0">
                <a:effectLst/>
                <a:latin typeface="+mn-lt"/>
              </a:rPr>
              <a:t>, siendo su trabajo de esta reconocido a partir de entonces.</a:t>
            </a:r>
          </a:p>
          <a:p>
            <a:pPr indent="-228600" defTabSz="914400" eaLnBrk="1" hangingPunct="1">
              <a:spcAft>
                <a:spcPts val="600"/>
              </a:spcAft>
              <a:buFont typeface="Arial" panose="020B0604020202020204" pitchFamily="34" charset="0"/>
              <a:buChar char="•"/>
            </a:pPr>
            <a:r>
              <a:rPr lang="es-CL" sz="1600" b="1" dirty="0">
                <a:effectLst/>
                <a:latin typeface="+mn-lt"/>
              </a:rPr>
              <a:t>Recibió el Premio Internacional de Arquitectura Andrea Palladio 1991 por su trabajo la Casa del Cerro  y en 2004 el de la  Bienal Panamericana de Quito por la Casa Mirador. </a:t>
            </a:r>
          </a:p>
          <a:p>
            <a:pPr indent="-228600" defTabSz="914400" eaLnBrk="1" hangingPunct="1">
              <a:spcAft>
                <a:spcPts val="600"/>
              </a:spcAft>
              <a:buFont typeface="Arial" panose="020B0604020202020204" pitchFamily="34" charset="0"/>
              <a:buChar char="•"/>
            </a:pPr>
            <a:r>
              <a:rPr lang="es-CL" sz="1600" b="1" dirty="0">
                <a:latin typeface="+mn-lt"/>
              </a:rPr>
              <a:t>También, </a:t>
            </a:r>
            <a:r>
              <a:rPr lang="es-CL" sz="1600" b="1" dirty="0">
                <a:effectLst/>
                <a:latin typeface="+mn-lt"/>
              </a:rPr>
              <a:t>fue distinguido por la Fundación Futuro por sus proyectos de las plazas de la Constitución y de la Ciudadanía que se extienden ante las fachadas norte y sur del Palacio de La Moneda en el Barrio Cívico de Santiago.</a:t>
            </a:r>
          </a:p>
          <a:p>
            <a:pPr indent="-228600" defTabSz="914400" eaLnBrk="1" hangingPunct="1">
              <a:spcAft>
                <a:spcPts val="600"/>
              </a:spcAft>
              <a:buFont typeface="Arial" panose="020B0604020202020204" pitchFamily="34" charset="0"/>
              <a:buChar char="•"/>
            </a:pPr>
            <a:r>
              <a:rPr lang="es-CL" sz="1600" b="1" dirty="0">
                <a:effectLst/>
                <a:latin typeface="+mn-lt"/>
              </a:rPr>
              <a:t>​ En 2005 ganó la Medalla de Oro en la Bienal Internacional de Miami por La Casa del Lago.. Además  de las plazas anteriormente citadas, realizaron los museos de Violeta Parra, de Artes Visuales y el edificio consistorial de Las Condes.</a:t>
            </a:r>
            <a:r>
              <a:rPr lang="es-CL" sz="1600" b="1" strike="noStrike" dirty="0">
                <a:effectLst/>
                <a:latin typeface="+mn-lt"/>
              </a:rPr>
              <a:t>.</a:t>
            </a:r>
            <a:endParaRPr kumimoji="0" lang="es-CL" altLang="es-CL" sz="1600" b="1" strike="noStrike" cap="none" normalizeH="0" baseline="0" dirty="0">
              <a:ln>
                <a:noFill/>
              </a:ln>
              <a:effectLst/>
              <a:latin typeface="+mn-lt"/>
            </a:endParaRPr>
          </a:p>
        </p:txBody>
      </p:sp>
      <p:pic>
        <p:nvPicPr>
          <p:cNvPr id="15" name="Imagen 14">
            <a:extLst>
              <a:ext uri="{FF2B5EF4-FFF2-40B4-BE49-F238E27FC236}">
                <a16:creationId xmlns:a16="http://schemas.microsoft.com/office/drawing/2014/main" id="{7B21DE84-C9B0-44B6-97DF-451E322E7AF4}"/>
              </a:ext>
            </a:extLst>
          </p:cNvPr>
          <p:cNvPicPr>
            <a:picLocks noChangeAspect="1"/>
          </p:cNvPicPr>
          <p:nvPr/>
        </p:nvPicPr>
        <p:blipFill rotWithShape="1">
          <a:blip r:embed="rId2"/>
          <a:srcRect t="23642"/>
          <a:stretch/>
        </p:blipFill>
        <p:spPr>
          <a:xfrm>
            <a:off x="155843" y="463222"/>
            <a:ext cx="3536251" cy="3570278"/>
          </a:xfrm>
          <a:prstGeom prst="rect">
            <a:avLst/>
          </a:prstGeom>
        </p:spPr>
      </p:pic>
      <p:pic>
        <p:nvPicPr>
          <p:cNvPr id="13" name="Imagen 12" descr="Calle de ciudad con edificios altos&#10;&#10;Descripción generada automáticamente">
            <a:extLst>
              <a:ext uri="{FF2B5EF4-FFF2-40B4-BE49-F238E27FC236}">
                <a16:creationId xmlns:a16="http://schemas.microsoft.com/office/drawing/2014/main" id="{CEE74B54-0AC3-4671-A6EE-713105020AC0}"/>
              </a:ext>
            </a:extLst>
          </p:cNvPr>
          <p:cNvPicPr>
            <a:picLocks noChangeAspect="1"/>
          </p:cNvPicPr>
          <p:nvPr/>
        </p:nvPicPr>
        <p:blipFill rotWithShape="1">
          <a:blip r:embed="rId3"/>
          <a:srcRect l="7898" r="18694" b="-2"/>
          <a:stretch/>
        </p:blipFill>
        <p:spPr>
          <a:xfrm>
            <a:off x="3820961" y="250617"/>
            <a:ext cx="2243313" cy="3905448"/>
          </a:xfrm>
          <a:prstGeom prst="rect">
            <a:avLst/>
          </a:prstGeom>
        </p:spPr>
      </p:pic>
      <p:pic>
        <p:nvPicPr>
          <p:cNvPr id="11" name="Marcador de contenido 10">
            <a:extLst>
              <a:ext uri="{FF2B5EF4-FFF2-40B4-BE49-F238E27FC236}">
                <a16:creationId xmlns:a16="http://schemas.microsoft.com/office/drawing/2014/main" id="{E7D1BD62-53E7-4B07-8FDF-16582711BAC3}"/>
              </a:ext>
            </a:extLst>
          </p:cNvPr>
          <p:cNvPicPr>
            <a:picLocks noGrp="1" noChangeAspect="1"/>
          </p:cNvPicPr>
          <p:nvPr>
            <p:ph idx="1"/>
          </p:nvPr>
        </p:nvPicPr>
        <p:blipFill rotWithShape="1">
          <a:blip r:embed="rId4"/>
          <a:srcRect r="9822" b="-4"/>
          <a:stretch/>
        </p:blipFill>
        <p:spPr>
          <a:xfrm>
            <a:off x="6181344" y="255552"/>
            <a:ext cx="2843784" cy="3905448"/>
          </a:xfrm>
          <a:prstGeom prst="rect">
            <a:avLst/>
          </a:prstGeom>
        </p:spPr>
      </p:pic>
      <p:pic>
        <p:nvPicPr>
          <p:cNvPr id="5" name="Imagen 4" descr="Torre de un edificio&#10;&#10;Descripción generada automáticamente con confianza media">
            <a:extLst>
              <a:ext uri="{FF2B5EF4-FFF2-40B4-BE49-F238E27FC236}">
                <a16:creationId xmlns:a16="http://schemas.microsoft.com/office/drawing/2014/main" id="{DB542DCC-5EE8-4959-8703-CB5616DE9083}"/>
              </a:ext>
            </a:extLst>
          </p:cNvPr>
          <p:cNvPicPr>
            <a:picLocks noChangeAspect="1"/>
          </p:cNvPicPr>
          <p:nvPr/>
        </p:nvPicPr>
        <p:blipFill rotWithShape="1">
          <a:blip r:embed="rId5"/>
          <a:srcRect l="23985" r="27532" b="-2"/>
          <a:stretch/>
        </p:blipFill>
        <p:spPr>
          <a:xfrm>
            <a:off x="9180576" y="250617"/>
            <a:ext cx="2843784" cy="3915317"/>
          </a:xfrm>
          <a:prstGeom prst="rect">
            <a:avLst/>
          </a:prstGeom>
        </p:spPr>
      </p:pic>
      <p:sp>
        <p:nvSpPr>
          <p:cNvPr id="12" name="CuadroTexto 11">
            <a:extLst>
              <a:ext uri="{FF2B5EF4-FFF2-40B4-BE49-F238E27FC236}">
                <a16:creationId xmlns:a16="http://schemas.microsoft.com/office/drawing/2014/main" id="{EA2566EE-6757-4C04-A37F-5DB57EE17C6A}"/>
              </a:ext>
            </a:extLst>
          </p:cNvPr>
          <p:cNvSpPr txBox="1"/>
          <p:nvPr/>
        </p:nvSpPr>
        <p:spPr>
          <a:xfrm>
            <a:off x="3678087" y="3911979"/>
            <a:ext cx="2347809" cy="408736"/>
          </a:xfrm>
          <a:prstGeom prst="rect">
            <a:avLst/>
          </a:prstGeom>
          <a:noFill/>
          <a:ln>
            <a:noFill/>
          </a:ln>
        </p:spPr>
        <p:txBody>
          <a:bodyPr wrap="square" rtlCol="0">
            <a:noAutofit/>
          </a:bodyPr>
          <a:lstStyle/>
          <a:p>
            <a:pPr algn="ctr">
              <a:spcAft>
                <a:spcPts val="600"/>
              </a:spcAft>
            </a:pPr>
            <a:r>
              <a:rPr lang="es-CL" sz="1250" dirty="0">
                <a:solidFill>
                  <a:srgbClr val="FFFFFF"/>
                </a:solidFill>
              </a:rPr>
              <a:t>Edificio Consistorial de Las Condes</a:t>
            </a:r>
          </a:p>
        </p:txBody>
      </p:sp>
      <p:sp>
        <p:nvSpPr>
          <p:cNvPr id="22" name="CuadroTexto 21">
            <a:extLst>
              <a:ext uri="{FF2B5EF4-FFF2-40B4-BE49-F238E27FC236}">
                <a16:creationId xmlns:a16="http://schemas.microsoft.com/office/drawing/2014/main" id="{1715EAD8-12F4-495C-9470-38992E2BCFB4}"/>
              </a:ext>
            </a:extLst>
          </p:cNvPr>
          <p:cNvSpPr txBox="1"/>
          <p:nvPr/>
        </p:nvSpPr>
        <p:spPr>
          <a:xfrm>
            <a:off x="6154763" y="3818828"/>
            <a:ext cx="2861221" cy="408736"/>
          </a:xfrm>
          <a:prstGeom prst="rect">
            <a:avLst/>
          </a:prstGeom>
          <a:noFill/>
          <a:ln>
            <a:noFill/>
          </a:ln>
        </p:spPr>
        <p:txBody>
          <a:bodyPr wrap="square" rtlCol="0">
            <a:noAutofit/>
          </a:bodyPr>
          <a:lstStyle/>
          <a:p>
            <a:pPr>
              <a:spcAft>
                <a:spcPts val="600"/>
              </a:spcAft>
            </a:pPr>
            <a:r>
              <a:rPr lang="es-CL" sz="1250" b="1" dirty="0">
                <a:solidFill>
                  <a:srgbClr val="FFFFFF"/>
                </a:solidFill>
              </a:rPr>
              <a:t>Casa del lago</a:t>
            </a:r>
          </a:p>
        </p:txBody>
      </p:sp>
      <p:sp>
        <p:nvSpPr>
          <p:cNvPr id="24" name="CuadroTexto 23">
            <a:extLst>
              <a:ext uri="{FF2B5EF4-FFF2-40B4-BE49-F238E27FC236}">
                <a16:creationId xmlns:a16="http://schemas.microsoft.com/office/drawing/2014/main" id="{28BD2B95-7EB1-4340-BE9B-E841AE795865}"/>
              </a:ext>
            </a:extLst>
          </p:cNvPr>
          <p:cNvSpPr txBox="1"/>
          <p:nvPr/>
        </p:nvSpPr>
        <p:spPr>
          <a:xfrm>
            <a:off x="9133054" y="3836365"/>
            <a:ext cx="2929684" cy="408736"/>
          </a:xfrm>
          <a:prstGeom prst="rect">
            <a:avLst/>
          </a:prstGeom>
          <a:noFill/>
          <a:ln>
            <a:noFill/>
          </a:ln>
        </p:spPr>
        <p:txBody>
          <a:bodyPr wrap="square" rtlCol="0">
            <a:noAutofit/>
          </a:bodyPr>
          <a:lstStyle/>
          <a:p>
            <a:pPr algn="ctr">
              <a:spcAft>
                <a:spcPts val="600"/>
              </a:spcAft>
            </a:pPr>
            <a:r>
              <a:rPr lang="es-CL" sz="1250" dirty="0">
                <a:solidFill>
                  <a:srgbClr val="FFFFFF"/>
                </a:solidFill>
              </a:rPr>
              <a:t>Pabellón de Chile en Expo Milán 2015</a:t>
            </a:r>
          </a:p>
        </p:txBody>
      </p:sp>
      <p:sp>
        <p:nvSpPr>
          <p:cNvPr id="26" name="CuadroTexto 25">
            <a:extLst>
              <a:ext uri="{FF2B5EF4-FFF2-40B4-BE49-F238E27FC236}">
                <a16:creationId xmlns:a16="http://schemas.microsoft.com/office/drawing/2014/main" id="{C4A9F779-5B2C-4CF2-AC31-31114BB697D9}"/>
              </a:ext>
            </a:extLst>
          </p:cNvPr>
          <p:cNvSpPr txBox="1"/>
          <p:nvPr/>
        </p:nvSpPr>
        <p:spPr>
          <a:xfrm>
            <a:off x="78452" y="3647115"/>
            <a:ext cx="3587061" cy="408736"/>
          </a:xfrm>
          <a:prstGeom prst="rect">
            <a:avLst/>
          </a:prstGeom>
          <a:noFill/>
          <a:ln>
            <a:noFill/>
          </a:ln>
        </p:spPr>
        <p:txBody>
          <a:bodyPr wrap="square" rtlCol="0">
            <a:noAutofit/>
          </a:bodyPr>
          <a:lstStyle/>
          <a:p>
            <a:pPr>
              <a:spcAft>
                <a:spcPts val="600"/>
              </a:spcAft>
            </a:pPr>
            <a:r>
              <a:rPr lang="es-CL" sz="1250" b="1" dirty="0">
                <a:solidFill>
                  <a:srgbClr val="FFFFFF"/>
                </a:solidFill>
              </a:rPr>
              <a:t>Plaza de la Ciudadanía</a:t>
            </a:r>
          </a:p>
        </p:txBody>
      </p:sp>
    </p:spTree>
    <p:extLst>
      <p:ext uri="{BB962C8B-B14F-4D97-AF65-F5344CB8AC3E}">
        <p14:creationId xmlns:p14="http://schemas.microsoft.com/office/powerpoint/2010/main" val="4075137266"/>
      </p:ext>
    </p:extLst>
  </p:cSld>
  <p:clrMapOvr>
    <a:masterClrMapping/>
  </p:clrMapOvr>
</p:sld>
</file>

<file path=ppt/theme/theme1.xml><?xml version="1.0" encoding="utf-8"?>
<a:theme xmlns:a="http://schemas.openxmlformats.org/drawingml/2006/main" name="SketchyVTI">
  <a:themeElements>
    <a:clrScheme name="AnalogousFromRegularSeedRightStep">
      <a:dk1>
        <a:srgbClr val="000000"/>
      </a:dk1>
      <a:lt1>
        <a:srgbClr val="FFFFFF"/>
      </a:lt1>
      <a:dk2>
        <a:srgbClr val="41242D"/>
      </a:dk2>
      <a:lt2>
        <a:srgbClr val="E2E8E4"/>
      </a:lt2>
      <a:accent1>
        <a:srgbClr val="C34DA4"/>
      </a:accent1>
      <a:accent2>
        <a:srgbClr val="B13B61"/>
      </a:accent2>
      <a:accent3>
        <a:srgbClr val="C3584D"/>
      </a:accent3>
      <a:accent4>
        <a:srgbClr val="B1783B"/>
      </a:accent4>
      <a:accent5>
        <a:srgbClr val="ADA644"/>
      </a:accent5>
      <a:accent6>
        <a:srgbClr val="88B13B"/>
      </a:accent6>
      <a:hlink>
        <a:srgbClr val="31944B"/>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emplate>Paquete</Template>
  <TotalTime>1367</TotalTime>
  <Words>3104</Words>
  <Application>Microsoft Office PowerPoint</Application>
  <PresentationFormat>Panorámica</PresentationFormat>
  <Paragraphs>114</Paragraphs>
  <Slides>17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Arial</vt:lpstr>
      <vt:lpstr>Calibri</vt:lpstr>
      <vt:lpstr>Georgia</vt:lpstr>
      <vt:lpstr>Modern Love</vt:lpstr>
      <vt:lpstr>The Hand</vt:lpstr>
      <vt:lpstr>SketchyVTI</vt:lpstr>
      <vt:lpstr>        Arquitectura chilena contemporánea 1° medio</vt:lpstr>
      <vt:lpstr>Objetivo:</vt:lpstr>
      <vt:lpstr>Emilio Duhart</vt:lpstr>
      <vt:lpstr>Fernando Castillo Velasco</vt:lpstr>
      <vt:lpstr>Borja Huidobro</vt:lpstr>
      <vt:lpstr>Smijlan Radic</vt:lpstr>
      <vt:lpstr>Mathias Klotz</vt:lpstr>
      <vt:lpstr>Alejandro Aravena</vt:lpstr>
      <vt:lpstr>Cristian Undurraga</vt:lpstr>
      <vt:lpstr>Cazú Zejers (María del Carmen Cazú Zejers)</vt:lpstr>
      <vt:lpstr>José Cruz Ovalle</vt:lpstr>
      <vt:lpstr>Felipe Assadi</vt:lpstr>
      <vt:lpstr>Juan Sabbagh</vt:lpstr>
      <vt:lpstr>Germán del Sol</vt:lpstr>
      <vt:lpstr>Cristián de Groote</vt:lpstr>
      <vt:lpstr>Antonia Lehman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Arquitectura chilena contemporánea</dc:title>
  <dc:creator>Carmen Julia  Undurraga Ossa</dc:creator>
  <cp:lastModifiedBy>Carmen Julia Undurraga Ossa</cp:lastModifiedBy>
  <cp:revision>14</cp:revision>
  <dcterms:created xsi:type="dcterms:W3CDTF">2021-03-08T13:15:47Z</dcterms:created>
  <dcterms:modified xsi:type="dcterms:W3CDTF">2021-12-27T13:34:48Z</dcterms:modified>
</cp:coreProperties>
</file>