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63" r:id="rId3"/>
    <p:sldId id="262" r:id="rId4"/>
    <p:sldId id="264" r:id="rId5"/>
    <p:sldId id="258" r:id="rId6"/>
    <p:sldId id="257" r:id="rId7"/>
    <p:sldId id="266" r:id="rId8"/>
    <p:sldId id="265" r:id="rId9"/>
    <p:sldId id="259" r:id="rId10"/>
    <p:sldId id="271" r:id="rId11"/>
    <p:sldId id="268" r:id="rId12"/>
    <p:sldId id="269" r:id="rId13"/>
    <p:sldId id="274" r:id="rId14"/>
    <p:sldId id="273" r:id="rId15"/>
    <p:sldId id="272" r:id="rId16"/>
    <p:sldId id="267" r:id="rId17"/>
    <p:sldId id="27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n Julia Undurraga Ossa" initials="CJUO" lastIdx="2" clrIdx="0">
    <p:extLst>
      <p:ext uri="{19B8F6BF-5375-455C-9EA6-DF929625EA0E}">
        <p15:presenceInfo xmlns:p15="http://schemas.microsoft.com/office/powerpoint/2012/main" userId="S::carmen.undurraga@mineduc.cl::1eb87c68-7f83-471f-ae65-8ba612ca88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73926" autoAdjust="0"/>
  </p:normalViewPr>
  <p:slideViewPr>
    <p:cSldViewPr>
      <p:cViewPr varScale="1">
        <p:scale>
          <a:sx n="51" d="100"/>
          <a:sy n="51" d="100"/>
        </p:scale>
        <p:origin x="203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A0CE1D-B8F8-496C-A976-CDB84D2F0AB4}" type="datetimeFigureOut">
              <a:rPr lang="es-CL" smtClean="0"/>
              <a:t>27-12-2021</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D58819-CC2F-48A2-AC4F-654F804FF8EE}" type="slidenum">
              <a:rPr lang="es-CL" smtClean="0"/>
              <a:t>‹Nº›</a:t>
            </a:fld>
            <a:endParaRPr lang="es-CL"/>
          </a:p>
        </p:txBody>
      </p:sp>
    </p:spTree>
    <p:extLst>
      <p:ext uri="{BB962C8B-B14F-4D97-AF65-F5344CB8AC3E}">
        <p14:creationId xmlns:p14="http://schemas.microsoft.com/office/powerpoint/2010/main" val="316426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D5D58819-CC2F-48A2-AC4F-654F804FF8EE}" type="slidenum">
              <a:rPr lang="es-CL" smtClean="0"/>
              <a:t>1</a:t>
            </a:fld>
            <a:endParaRPr lang="es-CL"/>
          </a:p>
        </p:txBody>
      </p:sp>
    </p:spTree>
    <p:extLst>
      <p:ext uri="{BB962C8B-B14F-4D97-AF65-F5344CB8AC3E}">
        <p14:creationId xmlns:p14="http://schemas.microsoft.com/office/powerpoint/2010/main" val="2104244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5D58819-CC2F-48A2-AC4F-654F804FF8EE}" type="slidenum">
              <a:rPr lang="es-CL" smtClean="0"/>
              <a:t>14</a:t>
            </a:fld>
            <a:endParaRPr lang="es-CL"/>
          </a:p>
        </p:txBody>
      </p:sp>
    </p:spTree>
    <p:extLst>
      <p:ext uri="{BB962C8B-B14F-4D97-AF65-F5344CB8AC3E}">
        <p14:creationId xmlns:p14="http://schemas.microsoft.com/office/powerpoint/2010/main" val="1604143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5D58819-CC2F-48A2-AC4F-654F804FF8EE}" type="slidenum">
              <a:rPr lang="es-CL" smtClean="0"/>
              <a:t>15</a:t>
            </a:fld>
            <a:endParaRPr lang="es-CL"/>
          </a:p>
        </p:txBody>
      </p:sp>
    </p:spTree>
    <p:extLst>
      <p:ext uri="{BB962C8B-B14F-4D97-AF65-F5344CB8AC3E}">
        <p14:creationId xmlns:p14="http://schemas.microsoft.com/office/powerpoint/2010/main" val="3845099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5D58819-CC2F-48A2-AC4F-654F804FF8EE}" type="slidenum">
              <a:rPr lang="es-CL" smtClean="0"/>
              <a:t>16</a:t>
            </a:fld>
            <a:endParaRPr lang="es-CL"/>
          </a:p>
        </p:txBody>
      </p:sp>
    </p:spTree>
    <p:extLst>
      <p:ext uri="{BB962C8B-B14F-4D97-AF65-F5344CB8AC3E}">
        <p14:creationId xmlns:p14="http://schemas.microsoft.com/office/powerpoint/2010/main" val="156465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5D58819-CC2F-48A2-AC4F-654F804FF8EE}" type="slidenum">
              <a:rPr lang="es-CL" smtClean="0"/>
              <a:t>4</a:t>
            </a:fld>
            <a:endParaRPr lang="es-CL"/>
          </a:p>
        </p:txBody>
      </p:sp>
    </p:spTree>
    <p:extLst>
      <p:ext uri="{BB962C8B-B14F-4D97-AF65-F5344CB8AC3E}">
        <p14:creationId xmlns:p14="http://schemas.microsoft.com/office/powerpoint/2010/main" val="1468015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sz="1200" b="0" i="0" kern="1200" dirty="0">
                <a:solidFill>
                  <a:schemeClr val="tx1"/>
                </a:solidFill>
                <a:effectLst/>
                <a:latin typeface="+mn-lt"/>
                <a:ea typeface="+mn-ea"/>
                <a:cs typeface="+mn-cs"/>
              </a:rPr>
              <a:t>Dan </a:t>
            </a:r>
            <a:r>
              <a:rPr lang="es-CL" sz="1200" b="0" i="0" kern="1200" dirty="0" err="1">
                <a:solidFill>
                  <a:schemeClr val="tx1"/>
                </a:solidFill>
                <a:effectLst/>
                <a:latin typeface="+mn-lt"/>
                <a:ea typeface="+mn-ea"/>
                <a:cs typeface="+mn-cs"/>
              </a:rPr>
              <a:t>Flavin</a:t>
            </a:r>
            <a:r>
              <a:rPr lang="es-CL" sz="1200" b="0" i="0" kern="1200" dirty="0">
                <a:solidFill>
                  <a:schemeClr val="tx1"/>
                </a:solidFill>
                <a:effectLst/>
                <a:latin typeface="+mn-lt"/>
                <a:ea typeface="+mn-ea"/>
                <a:cs typeface="+mn-cs"/>
              </a:rPr>
              <a:t> fue un artista conceptual de la segunda mitad del </a:t>
            </a:r>
            <a:r>
              <a:rPr lang="es-CL" sz="1200" b="0" i="0" u="none" strike="noStrike" kern="1200" dirty="0">
                <a:solidFill>
                  <a:schemeClr val="tx1"/>
                </a:solidFill>
                <a:effectLst/>
                <a:latin typeface="+mn-lt"/>
                <a:ea typeface="+mn-ea"/>
                <a:cs typeface="+mn-cs"/>
              </a:rPr>
              <a:t>siglo XX</a:t>
            </a:r>
            <a:r>
              <a:rPr lang="es-CL" sz="1200" b="0" i="0" kern="1200" dirty="0">
                <a:solidFill>
                  <a:schemeClr val="tx1"/>
                </a:solidFill>
                <a:effectLst/>
                <a:latin typeface="+mn-lt"/>
                <a:ea typeface="+mn-ea"/>
                <a:cs typeface="+mn-cs"/>
              </a:rPr>
              <a:t> que se desarrolló bajo la corriente </a:t>
            </a:r>
            <a:r>
              <a:rPr lang="es-CL" sz="1200" b="0" i="0" u="none" strike="noStrike" kern="1200" dirty="0">
                <a:solidFill>
                  <a:schemeClr val="tx1"/>
                </a:solidFill>
                <a:effectLst/>
                <a:latin typeface="+mn-lt"/>
                <a:ea typeface="+mn-ea"/>
                <a:cs typeface="+mn-cs"/>
              </a:rPr>
              <a:t>minimalista</a:t>
            </a:r>
            <a:r>
              <a:rPr lang="es-CL" sz="1200" b="0" i="0" kern="1200" dirty="0">
                <a:solidFill>
                  <a:schemeClr val="tx1"/>
                </a:solidFill>
                <a:effectLst/>
                <a:latin typeface="+mn-lt"/>
                <a:ea typeface="+mn-ea"/>
                <a:cs typeface="+mn-cs"/>
              </a:rPr>
              <a:t>. Fue un pionero en la utilización de luces fluorescentes como instrumentos artísticos.</a:t>
            </a:r>
            <a:endParaRPr lang="es-CL" dirty="0"/>
          </a:p>
        </p:txBody>
      </p:sp>
      <p:sp>
        <p:nvSpPr>
          <p:cNvPr id="4" name="3 Marcador de número de diapositiva"/>
          <p:cNvSpPr>
            <a:spLocks noGrp="1"/>
          </p:cNvSpPr>
          <p:nvPr>
            <p:ph type="sldNum" sz="quarter" idx="10"/>
          </p:nvPr>
        </p:nvSpPr>
        <p:spPr/>
        <p:txBody>
          <a:bodyPr/>
          <a:lstStyle/>
          <a:p>
            <a:fld id="{D5D58819-CC2F-48A2-AC4F-654F804FF8EE}" type="slidenum">
              <a:rPr lang="es-CL" smtClean="0"/>
              <a:t>5</a:t>
            </a:fld>
            <a:endParaRPr lang="es-CL"/>
          </a:p>
        </p:txBody>
      </p:sp>
    </p:spTree>
    <p:extLst>
      <p:ext uri="{BB962C8B-B14F-4D97-AF65-F5344CB8AC3E}">
        <p14:creationId xmlns:p14="http://schemas.microsoft.com/office/powerpoint/2010/main" val="233050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sz="1200" b="0" i="0" kern="1200" dirty="0">
                <a:solidFill>
                  <a:schemeClr val="tx1"/>
                </a:solidFill>
                <a:effectLst/>
                <a:latin typeface="+mn-lt"/>
                <a:ea typeface="+mn-ea"/>
                <a:cs typeface="+mn-cs"/>
              </a:rPr>
              <a:t>Iván Navarro es un artista chileno que trabaja con luz, espejos y tubos de vidrio incandescente para crear esculturas e instalaciones social y políticamente relevantes.</a:t>
            </a:r>
            <a:endParaRPr lang="es-CL" dirty="0"/>
          </a:p>
        </p:txBody>
      </p:sp>
      <p:sp>
        <p:nvSpPr>
          <p:cNvPr id="4" name="3 Marcador de número de diapositiva"/>
          <p:cNvSpPr>
            <a:spLocks noGrp="1"/>
          </p:cNvSpPr>
          <p:nvPr>
            <p:ph type="sldNum" sz="quarter" idx="10"/>
          </p:nvPr>
        </p:nvSpPr>
        <p:spPr/>
        <p:txBody>
          <a:bodyPr/>
          <a:lstStyle/>
          <a:p>
            <a:fld id="{D5D58819-CC2F-48A2-AC4F-654F804FF8EE}" type="slidenum">
              <a:rPr lang="es-CL" smtClean="0"/>
              <a:t>6</a:t>
            </a:fld>
            <a:endParaRPr lang="es-CL"/>
          </a:p>
        </p:txBody>
      </p:sp>
    </p:spTree>
    <p:extLst>
      <p:ext uri="{BB962C8B-B14F-4D97-AF65-F5344CB8AC3E}">
        <p14:creationId xmlns:p14="http://schemas.microsoft.com/office/powerpoint/2010/main" val="3636294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D5D58819-CC2F-48A2-AC4F-654F804FF8EE}" type="slidenum">
              <a:rPr lang="es-CL" smtClean="0"/>
              <a:t>7</a:t>
            </a:fld>
            <a:endParaRPr lang="es-CL"/>
          </a:p>
        </p:txBody>
      </p:sp>
    </p:spTree>
    <p:extLst>
      <p:ext uri="{BB962C8B-B14F-4D97-AF65-F5344CB8AC3E}">
        <p14:creationId xmlns:p14="http://schemas.microsoft.com/office/powerpoint/2010/main" val="3636294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D5D58819-CC2F-48A2-AC4F-654F804FF8EE}" type="slidenum">
              <a:rPr lang="es-CL" smtClean="0"/>
              <a:t>9</a:t>
            </a:fld>
            <a:endParaRPr lang="es-CL"/>
          </a:p>
        </p:txBody>
      </p:sp>
    </p:spTree>
    <p:extLst>
      <p:ext uri="{BB962C8B-B14F-4D97-AF65-F5344CB8AC3E}">
        <p14:creationId xmlns:p14="http://schemas.microsoft.com/office/powerpoint/2010/main" val="4148778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5D58819-CC2F-48A2-AC4F-654F804FF8EE}" type="slidenum">
              <a:rPr lang="es-CL" smtClean="0"/>
              <a:t>10</a:t>
            </a:fld>
            <a:endParaRPr lang="es-CL"/>
          </a:p>
        </p:txBody>
      </p:sp>
    </p:spTree>
    <p:extLst>
      <p:ext uri="{BB962C8B-B14F-4D97-AF65-F5344CB8AC3E}">
        <p14:creationId xmlns:p14="http://schemas.microsoft.com/office/powerpoint/2010/main" val="1968705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5D58819-CC2F-48A2-AC4F-654F804FF8EE}" type="slidenum">
              <a:rPr lang="es-CL" smtClean="0"/>
              <a:t>12</a:t>
            </a:fld>
            <a:endParaRPr lang="es-CL"/>
          </a:p>
        </p:txBody>
      </p:sp>
    </p:spTree>
    <p:extLst>
      <p:ext uri="{BB962C8B-B14F-4D97-AF65-F5344CB8AC3E}">
        <p14:creationId xmlns:p14="http://schemas.microsoft.com/office/powerpoint/2010/main" val="4196176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800" dirty="0" err="1">
                <a:solidFill>
                  <a:srgbClr val="202122"/>
                </a:solidFill>
                <a:effectLst/>
                <a:latin typeface="Arial" panose="020B0604020202020204" pitchFamily="34" charset="0"/>
                <a:ea typeface="Times New Roman" panose="02020603050405020304" pitchFamily="18" charset="0"/>
              </a:rPr>
              <a:t>Christián</a:t>
            </a:r>
            <a:r>
              <a:rPr lang="es-CL" sz="1800" dirty="0">
                <a:solidFill>
                  <a:srgbClr val="202122"/>
                </a:solidFill>
                <a:effectLst/>
                <a:latin typeface="Arial" panose="020B0604020202020204" pitchFamily="34" charset="0"/>
                <a:ea typeface="Times New Roman" panose="02020603050405020304" pitchFamily="18" charset="0"/>
              </a:rPr>
              <a:t> </a:t>
            </a:r>
            <a:r>
              <a:rPr lang="es-CL" sz="1800" dirty="0" err="1">
                <a:solidFill>
                  <a:srgbClr val="202122"/>
                </a:solidFill>
                <a:effectLst/>
                <a:latin typeface="Arial" panose="020B0604020202020204" pitchFamily="34" charset="0"/>
                <a:ea typeface="Times New Roman" panose="02020603050405020304" pitchFamily="18" charset="0"/>
              </a:rPr>
              <a:t>Wloch</a:t>
            </a:r>
            <a:r>
              <a:rPr lang="es-CL" sz="1800" dirty="0">
                <a:solidFill>
                  <a:srgbClr val="202122"/>
                </a:solidFill>
                <a:effectLst/>
                <a:latin typeface="Arial" panose="020B0604020202020204" pitchFamily="34" charset="0"/>
                <a:ea typeface="Times New Roman" panose="02020603050405020304" pitchFamily="18" charset="0"/>
              </a:rPr>
              <a:t>, es un artista argentino que ha desarrollado la mayor parte de su producción artística en el área de la videoinstalación, el </a:t>
            </a:r>
            <a:r>
              <a:rPr lang="es-CL" sz="1800" dirty="0" err="1">
                <a:solidFill>
                  <a:srgbClr val="202122"/>
                </a:solidFill>
                <a:effectLst/>
                <a:latin typeface="Arial" panose="020B0604020202020204" pitchFamily="34" charset="0"/>
                <a:ea typeface="Times New Roman" panose="02020603050405020304" pitchFamily="18" charset="0"/>
              </a:rPr>
              <a:t>op</a:t>
            </a:r>
            <a:r>
              <a:rPr lang="es-CL" sz="1800" dirty="0">
                <a:solidFill>
                  <a:srgbClr val="202122"/>
                </a:solidFill>
                <a:effectLst/>
                <a:latin typeface="Arial" panose="020B0604020202020204" pitchFamily="34" charset="0"/>
                <a:ea typeface="Times New Roman" panose="02020603050405020304" pitchFamily="18" charset="0"/>
              </a:rPr>
              <a:t> art y el arte cinético. Sus obras han recibido diferentes premios y ha realizado intervenciones artísticas a gran escala sobre edificios públicos en la ciudad de Buenos Aires como en la Facultad de Derecho de la Universidad de Buenos Aires.</a:t>
            </a:r>
            <a:endParaRPr lang="es-CL" sz="1800" dirty="0">
              <a:effectLst/>
              <a:latin typeface="Times New Roman" panose="02020603050405020304" pitchFamily="18" charset="0"/>
              <a:ea typeface="Times New Roman" panose="02020603050405020304" pitchFamily="18" charset="0"/>
            </a:endParaRPr>
          </a:p>
          <a:p>
            <a:endParaRPr lang="es-CL" dirty="0"/>
          </a:p>
        </p:txBody>
      </p:sp>
      <p:sp>
        <p:nvSpPr>
          <p:cNvPr id="4" name="Marcador de número de diapositiva 3"/>
          <p:cNvSpPr>
            <a:spLocks noGrp="1"/>
          </p:cNvSpPr>
          <p:nvPr>
            <p:ph type="sldNum" sz="quarter" idx="5"/>
          </p:nvPr>
        </p:nvSpPr>
        <p:spPr/>
        <p:txBody>
          <a:bodyPr/>
          <a:lstStyle/>
          <a:p>
            <a:fld id="{D5D58819-CC2F-48A2-AC4F-654F804FF8EE}" type="slidenum">
              <a:rPr lang="es-CL" smtClean="0"/>
              <a:t>13</a:t>
            </a:fld>
            <a:endParaRPr lang="es-CL"/>
          </a:p>
        </p:txBody>
      </p:sp>
    </p:spTree>
    <p:extLst>
      <p:ext uri="{BB962C8B-B14F-4D97-AF65-F5344CB8AC3E}">
        <p14:creationId xmlns:p14="http://schemas.microsoft.com/office/powerpoint/2010/main" val="985940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A3A854F9-39AA-41A2-AB3A-DA30F40E8FC5}" type="datetimeFigureOut">
              <a:rPr lang="es-CL" smtClean="0"/>
              <a:t>27-12-2021</a:t>
            </a:fld>
            <a:endParaRPr lang="es-CL"/>
          </a:p>
        </p:txBody>
      </p:sp>
      <p:sp>
        <p:nvSpPr>
          <p:cNvPr id="5" name="Footer Placeholder 4"/>
          <p:cNvSpPr>
            <a:spLocks noGrp="1"/>
          </p:cNvSpPr>
          <p:nvPr>
            <p:ph type="ftr" sz="quarter" idx="11"/>
          </p:nvPr>
        </p:nvSpPr>
        <p:spPr>
          <a:xfrm>
            <a:off x="533401" y="5936189"/>
            <a:ext cx="4021666" cy="365125"/>
          </a:xfrm>
        </p:spPr>
        <p:txBody>
          <a:bodyPr/>
          <a:lstStyle/>
          <a:p>
            <a:endParaRPr lang="es-CL"/>
          </a:p>
        </p:txBody>
      </p:sp>
      <p:sp>
        <p:nvSpPr>
          <p:cNvPr id="6" name="Slide Number Placeholder 5"/>
          <p:cNvSpPr>
            <a:spLocks noGrp="1"/>
          </p:cNvSpPr>
          <p:nvPr>
            <p:ph type="sldNum" sz="quarter" idx="12"/>
          </p:nvPr>
        </p:nvSpPr>
        <p:spPr>
          <a:xfrm>
            <a:off x="7010399" y="2750337"/>
            <a:ext cx="1370293" cy="1356442"/>
          </a:xfrm>
        </p:spPr>
        <p:txBody>
          <a:bodyPr/>
          <a:lstStyle/>
          <a:p>
            <a:fld id="{218C73A5-E5C1-4EF9-8914-EB7F83523F57}" type="slidenum">
              <a:rPr lang="es-CL" smtClean="0"/>
              <a:t>‹Nº›</a:t>
            </a:fld>
            <a:endParaRPr lang="es-CL"/>
          </a:p>
        </p:txBody>
      </p:sp>
    </p:spTree>
    <p:extLst>
      <p:ext uri="{BB962C8B-B14F-4D97-AF65-F5344CB8AC3E}">
        <p14:creationId xmlns:p14="http://schemas.microsoft.com/office/powerpoint/2010/main" val="1436355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cstate="print">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3A854F9-39AA-41A2-AB3A-DA30F40E8FC5}" type="datetimeFigureOut">
              <a:rPr lang="es-CL" smtClean="0"/>
              <a:t>27-12-2021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a:xfrm>
            <a:off x="7856438" y="4711310"/>
            <a:ext cx="1149836" cy="1090789"/>
          </a:xfrm>
        </p:spPr>
        <p:txBody>
          <a:bodyPr/>
          <a:lstStyle/>
          <a:p>
            <a:fld id="{218C73A5-E5C1-4EF9-8914-EB7F83523F57}" type="slidenum">
              <a:rPr lang="es-CL" smtClean="0"/>
              <a:t>‹Nº›</a:t>
            </a:fld>
            <a:endParaRPr lang="es-CL"/>
          </a:p>
        </p:txBody>
      </p:sp>
    </p:spTree>
    <p:extLst>
      <p:ext uri="{BB962C8B-B14F-4D97-AF65-F5344CB8AC3E}">
        <p14:creationId xmlns:p14="http://schemas.microsoft.com/office/powerpoint/2010/main" val="411508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cstate="print">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3A854F9-39AA-41A2-AB3A-DA30F40E8FC5}" type="datetimeFigureOut">
              <a:rPr lang="es-CL" smtClean="0"/>
              <a:t>27-12-2021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a:xfrm>
            <a:off x="7856438" y="4711616"/>
            <a:ext cx="1149836" cy="1090789"/>
          </a:xfrm>
        </p:spPr>
        <p:txBody>
          <a:bodyPr/>
          <a:lstStyle/>
          <a:p>
            <a:fld id="{218C73A5-E5C1-4EF9-8914-EB7F83523F57}" type="slidenum">
              <a:rPr lang="es-CL" smtClean="0"/>
              <a:t>‹Nº›</a:t>
            </a:fld>
            <a:endParaRPr lang="es-CL"/>
          </a:p>
        </p:txBody>
      </p:sp>
    </p:spTree>
    <p:extLst>
      <p:ext uri="{BB962C8B-B14F-4D97-AF65-F5344CB8AC3E}">
        <p14:creationId xmlns:p14="http://schemas.microsoft.com/office/powerpoint/2010/main" val="1362379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cstate="print">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3A854F9-39AA-41A2-AB3A-DA30F40E8FC5}" type="datetimeFigureOut">
              <a:rPr lang="es-CL" smtClean="0"/>
              <a:t>27-12-2021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a:xfrm>
            <a:off x="7856438" y="4709926"/>
            <a:ext cx="1149836" cy="1090789"/>
          </a:xfrm>
        </p:spPr>
        <p:txBody>
          <a:bodyPr/>
          <a:lstStyle/>
          <a:p>
            <a:fld id="{218C73A5-E5C1-4EF9-8914-EB7F83523F57}" type="slidenum">
              <a:rPr lang="es-CL" smtClean="0"/>
              <a:t>‹Nº›</a:t>
            </a:fld>
            <a:endParaRPr lang="es-CL"/>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356928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cstate="print">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3A854F9-39AA-41A2-AB3A-DA30F40E8FC5}" type="datetimeFigureOut">
              <a:rPr lang="es-CL" smtClean="0"/>
              <a:t>27-12-2021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a:xfrm>
            <a:off x="7856438" y="4709926"/>
            <a:ext cx="1149836" cy="1090789"/>
          </a:xfrm>
        </p:spPr>
        <p:txBody>
          <a:bodyPr/>
          <a:lstStyle/>
          <a:p>
            <a:fld id="{218C73A5-E5C1-4EF9-8914-EB7F83523F57}" type="slidenum">
              <a:rPr lang="es-CL" smtClean="0"/>
              <a:t>‹Nº›</a:t>
            </a:fld>
            <a:endParaRPr lang="es-CL"/>
          </a:p>
        </p:txBody>
      </p:sp>
    </p:spTree>
    <p:extLst>
      <p:ext uri="{BB962C8B-B14F-4D97-AF65-F5344CB8AC3E}">
        <p14:creationId xmlns:p14="http://schemas.microsoft.com/office/powerpoint/2010/main" val="3398412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cstate="print">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A3A854F9-39AA-41A2-AB3A-DA30F40E8FC5}" type="datetimeFigureOut">
              <a:rPr lang="es-CL" smtClean="0"/>
              <a:t>27-12-2021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18C73A5-E5C1-4EF9-8914-EB7F83523F57}" type="slidenum">
              <a:rPr lang="es-CL" smtClean="0"/>
              <a:t>‹Nº›</a:t>
            </a:fld>
            <a:endParaRPr lang="es-CL"/>
          </a:p>
        </p:txBody>
      </p:sp>
    </p:spTree>
    <p:extLst>
      <p:ext uri="{BB962C8B-B14F-4D97-AF65-F5344CB8AC3E}">
        <p14:creationId xmlns:p14="http://schemas.microsoft.com/office/powerpoint/2010/main" val="3570235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cstate="print">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A3A854F9-39AA-41A2-AB3A-DA30F40E8FC5}" type="datetimeFigureOut">
              <a:rPr lang="es-CL" smtClean="0"/>
              <a:t>27-12-2021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18C73A5-E5C1-4EF9-8914-EB7F83523F57}" type="slidenum">
              <a:rPr lang="es-CL" smtClean="0"/>
              <a:t>‹Nº›</a:t>
            </a:fld>
            <a:endParaRPr lang="es-CL"/>
          </a:p>
        </p:txBody>
      </p:sp>
    </p:spTree>
    <p:extLst>
      <p:ext uri="{BB962C8B-B14F-4D97-AF65-F5344CB8AC3E}">
        <p14:creationId xmlns:p14="http://schemas.microsoft.com/office/powerpoint/2010/main" val="1602617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cstate="print">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3A854F9-39AA-41A2-AB3A-DA30F40E8FC5}" type="datetimeFigureOut">
              <a:rPr lang="es-CL" smtClean="0"/>
              <a:t>27-12-2021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18C73A5-E5C1-4EF9-8914-EB7F83523F57}" type="slidenum">
              <a:rPr lang="es-CL" smtClean="0"/>
              <a:t>‹Nº›</a:t>
            </a:fld>
            <a:endParaRPr lang="es-CL"/>
          </a:p>
        </p:txBody>
      </p:sp>
    </p:spTree>
    <p:extLst>
      <p:ext uri="{BB962C8B-B14F-4D97-AF65-F5344CB8AC3E}">
        <p14:creationId xmlns:p14="http://schemas.microsoft.com/office/powerpoint/2010/main" val="2640468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A3A854F9-39AA-41A2-AB3A-DA30F40E8FC5}" type="datetimeFigureOut">
              <a:rPr lang="es-CL" smtClean="0"/>
              <a:t>27-12-2021</a:t>
            </a:fld>
            <a:endParaRPr lang="es-CL"/>
          </a:p>
        </p:txBody>
      </p:sp>
      <p:sp>
        <p:nvSpPr>
          <p:cNvPr id="5" name="Footer Placeholder 4"/>
          <p:cNvSpPr>
            <a:spLocks noGrp="1"/>
          </p:cNvSpPr>
          <p:nvPr>
            <p:ph type="ftr" sz="quarter" idx="11"/>
          </p:nvPr>
        </p:nvSpPr>
        <p:spPr>
          <a:xfrm>
            <a:off x="510241" y="5936189"/>
            <a:ext cx="4518959" cy="365125"/>
          </a:xfrm>
        </p:spPr>
        <p:txBody>
          <a:bodyPr/>
          <a:lstStyle/>
          <a:p>
            <a:endParaRPr lang="es-CL"/>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218C73A5-E5C1-4EF9-8914-EB7F83523F57}" type="slidenum">
              <a:rPr lang="es-CL" smtClean="0"/>
              <a:t>‹Nº›</a:t>
            </a:fld>
            <a:endParaRPr lang="es-CL"/>
          </a:p>
        </p:txBody>
      </p:sp>
    </p:spTree>
    <p:extLst>
      <p:ext uri="{BB962C8B-B14F-4D97-AF65-F5344CB8AC3E}">
        <p14:creationId xmlns:p14="http://schemas.microsoft.com/office/powerpoint/2010/main" val="4241596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3A854F9-39AA-41A2-AB3A-DA30F40E8FC5}" type="datetimeFigureOut">
              <a:rPr lang="es-CL" smtClean="0"/>
              <a:t>27-12-2021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18C73A5-E5C1-4EF9-8914-EB7F83523F57}" type="slidenum">
              <a:rPr lang="es-CL" smtClean="0"/>
              <a:t>‹Nº›</a:t>
            </a:fld>
            <a:endParaRPr lang="es-CL"/>
          </a:p>
        </p:txBody>
      </p:sp>
    </p:spTree>
    <p:extLst>
      <p:ext uri="{BB962C8B-B14F-4D97-AF65-F5344CB8AC3E}">
        <p14:creationId xmlns:p14="http://schemas.microsoft.com/office/powerpoint/2010/main" val="2555920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cstate="print">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5365810" y="5936188"/>
            <a:ext cx="2057400" cy="365125"/>
          </a:xfrm>
        </p:spPr>
        <p:txBody>
          <a:bodyPr/>
          <a:lstStyle/>
          <a:p>
            <a:fld id="{A3A854F9-39AA-41A2-AB3A-DA30F40E8FC5}" type="datetimeFigureOut">
              <a:rPr lang="es-CL" smtClean="0"/>
              <a:t>27-12-2021</a:t>
            </a:fld>
            <a:endParaRPr lang="es-CL"/>
          </a:p>
        </p:txBody>
      </p:sp>
      <p:sp>
        <p:nvSpPr>
          <p:cNvPr id="5" name="Footer Placeholder 4"/>
          <p:cNvSpPr>
            <a:spLocks noGrp="1"/>
          </p:cNvSpPr>
          <p:nvPr>
            <p:ph type="ftr" sz="quarter" idx="11"/>
          </p:nvPr>
        </p:nvSpPr>
        <p:spPr>
          <a:xfrm>
            <a:off x="533400" y="5936189"/>
            <a:ext cx="4834673" cy="365125"/>
          </a:xfrm>
        </p:spPr>
        <p:txBody>
          <a:bodyPr/>
          <a:lstStyle/>
          <a:p>
            <a:endParaRPr lang="es-CL"/>
          </a:p>
        </p:txBody>
      </p:sp>
      <p:sp>
        <p:nvSpPr>
          <p:cNvPr id="6" name="Slide Number Placeholder 5"/>
          <p:cNvSpPr>
            <a:spLocks noGrp="1"/>
          </p:cNvSpPr>
          <p:nvPr>
            <p:ph type="sldNum" sz="quarter" idx="12"/>
          </p:nvPr>
        </p:nvSpPr>
        <p:spPr>
          <a:xfrm>
            <a:off x="7856438" y="2869896"/>
            <a:ext cx="1149836" cy="1090789"/>
          </a:xfrm>
        </p:spPr>
        <p:txBody>
          <a:bodyPr/>
          <a:lstStyle/>
          <a:p>
            <a:fld id="{218C73A5-E5C1-4EF9-8914-EB7F83523F57}" type="slidenum">
              <a:rPr lang="es-CL" smtClean="0"/>
              <a:t>‹Nº›</a:t>
            </a:fld>
            <a:endParaRPr lang="es-CL"/>
          </a:p>
        </p:txBody>
      </p:sp>
    </p:spTree>
    <p:extLst>
      <p:ext uri="{BB962C8B-B14F-4D97-AF65-F5344CB8AC3E}">
        <p14:creationId xmlns:p14="http://schemas.microsoft.com/office/powerpoint/2010/main" val="265358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print">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3A854F9-39AA-41A2-AB3A-DA30F40E8FC5}" type="datetimeFigureOut">
              <a:rPr lang="es-CL" smtClean="0"/>
              <a:t>27-12-2021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18C73A5-E5C1-4EF9-8914-EB7F83523F57}" type="slidenum">
              <a:rPr lang="es-CL" smtClean="0"/>
              <a:t>‹Nº›</a:t>
            </a:fld>
            <a:endParaRPr lang="es-CL"/>
          </a:p>
        </p:txBody>
      </p:sp>
    </p:spTree>
    <p:extLst>
      <p:ext uri="{BB962C8B-B14F-4D97-AF65-F5344CB8AC3E}">
        <p14:creationId xmlns:p14="http://schemas.microsoft.com/office/powerpoint/2010/main" val="398952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cstate="print">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31638" y="3030009"/>
            <a:ext cx="3367045"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061129" y="3030009"/>
            <a:ext cx="3367044"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3A854F9-39AA-41A2-AB3A-DA30F40E8FC5}" type="datetimeFigureOut">
              <a:rPr lang="es-CL" smtClean="0"/>
              <a:t>27-12-2021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218C73A5-E5C1-4EF9-8914-EB7F83523F57}" type="slidenum">
              <a:rPr lang="es-CL" smtClean="0"/>
              <a:t>‹Nº›</a:t>
            </a:fld>
            <a:endParaRPr lang="es-CL"/>
          </a:p>
        </p:txBody>
      </p:sp>
    </p:spTree>
    <p:extLst>
      <p:ext uri="{BB962C8B-B14F-4D97-AF65-F5344CB8AC3E}">
        <p14:creationId xmlns:p14="http://schemas.microsoft.com/office/powerpoint/2010/main" val="1238813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cstate="print">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3A854F9-39AA-41A2-AB3A-DA30F40E8FC5}" type="datetimeFigureOut">
              <a:rPr lang="es-CL" smtClean="0"/>
              <a:t>27-12-2021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18C73A5-E5C1-4EF9-8914-EB7F83523F57}" type="slidenum">
              <a:rPr lang="es-CL" smtClean="0"/>
              <a:t>‹Nº›</a:t>
            </a:fld>
            <a:endParaRPr lang="es-CL"/>
          </a:p>
        </p:txBody>
      </p:sp>
    </p:spTree>
    <p:extLst>
      <p:ext uri="{BB962C8B-B14F-4D97-AF65-F5344CB8AC3E}">
        <p14:creationId xmlns:p14="http://schemas.microsoft.com/office/powerpoint/2010/main" val="413676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3A854F9-39AA-41A2-AB3A-DA30F40E8FC5}" type="datetimeFigureOut">
              <a:rPr lang="es-CL" smtClean="0"/>
              <a:t>27-12-2021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218C73A5-E5C1-4EF9-8914-EB7F83523F57}" type="slidenum">
              <a:rPr lang="es-CL" smtClean="0"/>
              <a:t>‹Nº›</a:t>
            </a:fld>
            <a:endParaRPr lang="es-CL"/>
          </a:p>
        </p:txBody>
      </p:sp>
    </p:spTree>
    <p:extLst>
      <p:ext uri="{BB962C8B-B14F-4D97-AF65-F5344CB8AC3E}">
        <p14:creationId xmlns:p14="http://schemas.microsoft.com/office/powerpoint/2010/main" val="245620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print">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3A854F9-39AA-41A2-AB3A-DA30F40E8FC5}" type="datetimeFigureOut">
              <a:rPr lang="es-CL" smtClean="0"/>
              <a:t>27-12-2021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18C73A5-E5C1-4EF9-8914-EB7F83523F57}" type="slidenum">
              <a:rPr lang="es-CL" smtClean="0"/>
              <a:t>‹Nº›</a:t>
            </a:fld>
            <a:endParaRPr lang="es-CL"/>
          </a:p>
        </p:txBody>
      </p:sp>
    </p:spTree>
    <p:extLst>
      <p:ext uri="{BB962C8B-B14F-4D97-AF65-F5344CB8AC3E}">
        <p14:creationId xmlns:p14="http://schemas.microsoft.com/office/powerpoint/2010/main" val="358753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print">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3A854F9-39AA-41A2-AB3A-DA30F40E8FC5}" type="datetimeFigureOut">
              <a:rPr lang="es-CL" smtClean="0"/>
              <a:t>27-12-2021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18C73A5-E5C1-4EF9-8914-EB7F83523F57}" type="slidenum">
              <a:rPr lang="es-CL" smtClean="0"/>
              <a:t>‹Nº›</a:t>
            </a:fld>
            <a:endParaRPr lang="es-CL"/>
          </a:p>
        </p:txBody>
      </p:sp>
    </p:spTree>
    <p:extLst>
      <p:ext uri="{BB962C8B-B14F-4D97-AF65-F5344CB8AC3E}">
        <p14:creationId xmlns:p14="http://schemas.microsoft.com/office/powerpoint/2010/main" val="109957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A854F9-39AA-41A2-AB3A-DA30F40E8FC5}" type="datetimeFigureOut">
              <a:rPr lang="es-CL" smtClean="0"/>
              <a:t>27-12-2021</a:t>
            </a:fld>
            <a:endParaRPr lang="es-CL"/>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218C73A5-E5C1-4EF9-8914-EB7F83523F57}" type="slidenum">
              <a:rPr lang="es-CL" smtClean="0"/>
              <a:t>‹Nº›</a:t>
            </a:fld>
            <a:endParaRPr lang="es-CL"/>
          </a:p>
        </p:txBody>
      </p:sp>
    </p:spTree>
    <p:extLst>
      <p:ext uri="{BB962C8B-B14F-4D97-AF65-F5344CB8AC3E}">
        <p14:creationId xmlns:p14="http://schemas.microsoft.com/office/powerpoint/2010/main" val="27646288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hyperlink" Target="http://www.estearte.com/karina-peisajovich" TargetMode="External"/><Relationship Id="rId2" Type="http://schemas.openxmlformats.org/officeDocument/2006/relationships/hyperlink" Target="https://www.rgrart.com/" TargetMode="External"/><Relationship Id="rId1" Type="http://schemas.openxmlformats.org/officeDocument/2006/relationships/slideLayout" Target="../slideLayouts/slideLayout4.xml"/><Relationship Id="rId5" Type="http://schemas.openxmlformats.org/officeDocument/2006/relationships/hyperlink" Target="https://olafureliasson.net/" TargetMode="External"/><Relationship Id="rId4" Type="http://schemas.openxmlformats.org/officeDocument/2006/relationships/hyperlink" Target="https://www.tate.org.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5.png"/><Relationship Id="rId7" Type="http://schemas.openxmlformats.org/officeDocument/2006/relationships/hyperlink" Target="https://www.youtube.com/watch?v=TLQzbGjG59c"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commons.wikimedia.org/wiki/File:Dan_Flavin_-_Structure_and_clarity_-_Tate_Modern_Museum_London_(9671384931).jp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www.karinapeisajovich.com/work/2019_eterbrillante/00.ht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F7656BAA-7D7D-40B1-870C-C77486AD110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848" y="0"/>
            <a:ext cx="9169498" cy="6274524"/>
          </a:xfrm>
          <a:prstGeom prst="rect">
            <a:avLst/>
          </a:prstGeom>
        </p:spPr>
      </p:pic>
      <p:sp>
        <p:nvSpPr>
          <p:cNvPr id="2" name="1 Título"/>
          <p:cNvSpPr>
            <a:spLocks noGrp="1"/>
          </p:cNvSpPr>
          <p:nvPr>
            <p:ph type="ctrTitle" idx="4294967295"/>
          </p:nvPr>
        </p:nvSpPr>
        <p:spPr>
          <a:xfrm>
            <a:off x="-1177852" y="4437112"/>
            <a:ext cx="10349286" cy="1503072"/>
          </a:xfrm>
        </p:spPr>
        <p:txBody>
          <a:bodyPr anchor="ctr">
            <a:normAutofit/>
          </a:bodyPr>
          <a:lstStyle/>
          <a:p>
            <a:pPr algn="r"/>
            <a:r>
              <a:rPr lang="es-CL" sz="4800" b="1" dirty="0">
                <a:ln w="0"/>
                <a:effectLst>
                  <a:outerShdw blurRad="38100" dist="19050" dir="2700000" algn="tl" rotWithShape="0">
                    <a:schemeClr val="dk1">
                      <a:alpha val="40000"/>
                    </a:schemeClr>
                  </a:outerShdw>
                </a:effectLst>
                <a:latin typeface="Trebuchet MS" panose="020B0603020202020204" pitchFamily="34" charset="0"/>
              </a:rPr>
              <a:t>INSTALACION SENSORIAL</a:t>
            </a:r>
            <a:br>
              <a:rPr lang="es-CL" sz="4800" b="1" dirty="0">
                <a:ln w="0"/>
                <a:effectLst>
                  <a:outerShdw blurRad="38100" dist="19050" dir="2700000" algn="tl" rotWithShape="0">
                    <a:schemeClr val="dk1">
                      <a:alpha val="40000"/>
                    </a:schemeClr>
                  </a:outerShdw>
                </a:effectLst>
                <a:latin typeface="Arial Black" pitchFamily="34" charset="0"/>
              </a:rPr>
            </a:br>
            <a:r>
              <a:rPr lang="es-CL" sz="4800" b="1" dirty="0">
                <a:ln w="0"/>
                <a:effectLst>
                  <a:outerShdw blurRad="38100" dist="19050" dir="2700000" algn="tl" rotWithShape="0">
                    <a:schemeClr val="dk1">
                      <a:alpha val="40000"/>
                    </a:schemeClr>
                  </a:outerShdw>
                </a:effectLst>
                <a:latin typeface="Trebuchet MS" panose="020B0603020202020204" pitchFamily="34" charset="0"/>
              </a:rPr>
              <a:t>8° básico</a:t>
            </a:r>
          </a:p>
        </p:txBody>
      </p:sp>
    </p:spTree>
    <p:extLst>
      <p:ext uri="{BB962C8B-B14F-4D97-AF65-F5344CB8AC3E}">
        <p14:creationId xmlns:p14="http://schemas.microsoft.com/office/powerpoint/2010/main" val="1447575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Atardecer en el mar&#10;&#10;Descripción generada automáticamente">
            <a:extLst>
              <a:ext uri="{FF2B5EF4-FFF2-40B4-BE49-F238E27FC236}">
                <a16:creationId xmlns:a16="http://schemas.microsoft.com/office/drawing/2014/main" id="{52F15DAF-6830-4E26-90AA-AEF4F532FFA9}"/>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49054" y="171717"/>
            <a:ext cx="4353079" cy="316742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magen en blanco y negro&#10;&#10;Descripción generada automáticamente con confianza media">
            <a:extLst>
              <a:ext uri="{FF2B5EF4-FFF2-40B4-BE49-F238E27FC236}">
                <a16:creationId xmlns:a16="http://schemas.microsoft.com/office/drawing/2014/main" id="{480250A8-94C3-44EB-BDE1-30E13ACBD96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46529" y="171717"/>
            <a:ext cx="4348413" cy="3167426"/>
          </a:xfrm>
          <a:prstGeom prst="rect">
            <a:avLst/>
          </a:prstGeom>
        </p:spPr>
      </p:pic>
      <p:pic>
        <p:nvPicPr>
          <p:cNvPr id="6" name="Imagen 5" descr="Imagen en blanco y negro&#10;&#10;Descripción generada automáticamente con confianza baja">
            <a:extLst>
              <a:ext uri="{FF2B5EF4-FFF2-40B4-BE49-F238E27FC236}">
                <a16:creationId xmlns:a16="http://schemas.microsoft.com/office/drawing/2014/main" id="{751259B3-E6E4-4B10-93D4-74DDF673EE5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49054" y="3510858"/>
            <a:ext cx="4353079" cy="2789948"/>
          </a:xfrm>
          <a:prstGeom prst="rect">
            <a:avLst/>
          </a:prstGeom>
        </p:spPr>
      </p:pic>
      <p:pic>
        <p:nvPicPr>
          <p:cNvPr id="8" name="Imagen 7" descr="Dibujo de un barco en el agua&#10;&#10;Descripción generada automáticamente con confianza baja">
            <a:extLst>
              <a:ext uri="{FF2B5EF4-FFF2-40B4-BE49-F238E27FC236}">
                <a16:creationId xmlns:a16="http://schemas.microsoft.com/office/drawing/2014/main" id="{6394D7D2-1319-486C-B732-BFC0BD528B6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646529" y="3510858"/>
            <a:ext cx="4348412" cy="2789948"/>
          </a:xfrm>
          <a:prstGeom prst="rect">
            <a:avLst/>
          </a:prstGeom>
        </p:spPr>
      </p:pic>
      <p:sp>
        <p:nvSpPr>
          <p:cNvPr id="2" name="Rectangle 1">
            <a:extLst>
              <a:ext uri="{FF2B5EF4-FFF2-40B4-BE49-F238E27FC236}">
                <a16:creationId xmlns:a16="http://schemas.microsoft.com/office/drawing/2014/main" id="{382C4B45-1CD0-4110-B350-634F1456A48F}"/>
              </a:ext>
            </a:extLst>
          </p:cNvPr>
          <p:cNvSpPr>
            <a:spLocks noChangeArrowheads="1"/>
          </p:cNvSpPr>
          <p:nvPr/>
        </p:nvSpPr>
        <p:spPr bwMode="auto">
          <a:xfrm>
            <a:off x="149054" y="6417160"/>
            <a:ext cx="2783262" cy="287910"/>
          </a:xfrm>
          <a:prstGeom prst="rect">
            <a:avLst/>
          </a:prstGeom>
          <a:noFill/>
          <a:ln>
            <a:noFill/>
          </a:ln>
          <a:effec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L" sz="2100" b="0" i="0" u="none" strike="noStrike" cap="none" normalizeH="0" baseline="0" dirty="0">
                <a:ln>
                  <a:noFill/>
                </a:ln>
                <a:solidFill>
                  <a:srgbClr val="FFC000"/>
                </a:solidFill>
                <a:effectLst/>
                <a:latin typeface="Google Sans"/>
              </a:rPr>
              <a:t>El aire tomará esa forma</a:t>
            </a:r>
            <a:r>
              <a:rPr kumimoji="0" lang="es-ES" altLang="es-CL" sz="800" b="0" i="0" u="none" strike="noStrike" cap="none" normalizeH="0" baseline="0" dirty="0">
                <a:ln>
                  <a:noFill/>
                </a:ln>
                <a:solidFill>
                  <a:srgbClr val="FFC000"/>
                </a:solidFill>
                <a:effectLst/>
              </a:rPr>
              <a:t> </a:t>
            </a:r>
            <a:endParaRPr kumimoji="0" lang="es-ES" altLang="es-CL" sz="1800" b="0" i="0" u="none" strike="noStrike" cap="none" normalizeH="0" baseline="0" dirty="0">
              <a:ln>
                <a:noFill/>
              </a:ln>
              <a:solidFill>
                <a:srgbClr val="FFC000"/>
              </a:solidFill>
              <a:effectLst/>
              <a:latin typeface="Arial" panose="020B0604020202020204" pitchFamily="34" charset="0"/>
            </a:endParaRPr>
          </a:p>
        </p:txBody>
      </p:sp>
    </p:spTree>
    <p:extLst>
      <p:ext uri="{BB962C8B-B14F-4D97-AF65-F5344CB8AC3E}">
        <p14:creationId xmlns:p14="http://schemas.microsoft.com/office/powerpoint/2010/main" val="446600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4242851"/>
            <a:ext cx="6726063" cy="275942"/>
          </a:xfrm>
          <a:prstGeom prst="rect">
            <a:avLst/>
          </a:prstGeom>
        </p:spPr>
      </p:pic>
      <p:pic>
        <p:nvPicPr>
          <p:cNvPr id="15" name="Picture 14">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6833787" y="4243845"/>
            <a:ext cx="2307831" cy="276940"/>
          </a:xfrm>
          <a:prstGeom prst="rect">
            <a:avLst/>
          </a:prstGeom>
        </p:spPr>
      </p:pic>
      <p:sp>
        <p:nvSpPr>
          <p:cNvPr id="17" name="Rectangle 16">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8ECF6E53-BD29-4C0D-9AD3-3E1708826A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22" name="Rectangle 21">
              <a:extLst>
                <a:ext uri="{FF2B5EF4-FFF2-40B4-BE49-F238E27FC236}">
                  <a16:creationId xmlns:a16="http://schemas.microsoft.com/office/drawing/2014/main" id="{353D341A-76E2-4E18-9186-A23AB8AF9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AADD72CF-72AC-41C3-AC1A-1C864D3110F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grpSp>
      <p:sp>
        <p:nvSpPr>
          <p:cNvPr id="25" name="Rectangle 24">
            <a:extLst>
              <a:ext uri="{FF2B5EF4-FFF2-40B4-BE49-F238E27FC236}">
                <a16:creationId xmlns:a16="http://schemas.microsoft.com/office/drawing/2014/main" id="{51B680D3-33DA-4AED-8452-A96B49AAA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6726063"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Imagen 5">
            <a:extLst>
              <a:ext uri="{FF2B5EF4-FFF2-40B4-BE49-F238E27FC236}">
                <a16:creationId xmlns:a16="http://schemas.microsoft.com/office/drawing/2014/main" id="{CA584960-4B04-4865-9AE3-FAFE0B8CDAA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2547" y="-7271"/>
            <a:ext cx="6726043" cy="4199810"/>
          </a:xfrm>
          <a:prstGeom prst="rect">
            <a:avLst/>
          </a:prstGeom>
          <a:ln>
            <a:noFill/>
          </a:ln>
          <a:effectLst>
            <a:outerShdw blurRad="76200" dist="63500" dir="5040000" algn="tl" rotWithShape="0">
              <a:srgbClr val="000000">
                <a:alpha val="41000"/>
              </a:srgbClr>
            </a:outerShdw>
          </a:effectLst>
        </p:spPr>
      </p:pic>
      <p:sp>
        <p:nvSpPr>
          <p:cNvPr id="27" name="Rectangle 26">
            <a:extLst>
              <a:ext uri="{FF2B5EF4-FFF2-40B4-BE49-F238E27FC236}">
                <a16:creationId xmlns:a16="http://schemas.microsoft.com/office/drawing/2014/main" id="{AB854EE0-7215-4BC8-8518-42D6DB206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4340981"/>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2170F728-C2F1-46CE-BA22-F8F0CDF9C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6726063"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12791CF-354A-4144-A3C0-4AC897843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5993754"/>
            <a:ext cx="2310214"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FBB7BAED-331C-49D3-97D3-7B130B617E0F}"/>
              </a:ext>
            </a:extLst>
          </p:cNvPr>
          <p:cNvSpPr txBox="1"/>
          <p:nvPr/>
        </p:nvSpPr>
        <p:spPr>
          <a:xfrm>
            <a:off x="-4764" y="3700050"/>
            <a:ext cx="2130702" cy="369332"/>
          </a:xfrm>
          <a:prstGeom prst="rect">
            <a:avLst/>
          </a:prstGeom>
          <a:noFill/>
        </p:spPr>
        <p:txBody>
          <a:bodyPr wrap="square" rtlCol="0">
            <a:spAutoFit/>
          </a:bodyPr>
          <a:lstStyle/>
          <a:p>
            <a:r>
              <a:rPr lang="es-CL" dirty="0" err="1">
                <a:solidFill>
                  <a:schemeClr val="bg2">
                    <a:lumMod val="60000"/>
                    <a:lumOff val="40000"/>
                  </a:schemeClr>
                </a:solidFill>
              </a:rPr>
              <a:t>Cromosaturación</a:t>
            </a:r>
            <a:r>
              <a:rPr lang="es-CL" dirty="0">
                <a:solidFill>
                  <a:schemeClr val="bg2">
                    <a:lumMod val="60000"/>
                    <a:lumOff val="40000"/>
                  </a:schemeClr>
                </a:solidFill>
              </a:rPr>
              <a:t> </a:t>
            </a:r>
          </a:p>
        </p:txBody>
      </p:sp>
      <p:sp>
        <p:nvSpPr>
          <p:cNvPr id="18" name="CuadroTexto 17">
            <a:extLst>
              <a:ext uri="{FF2B5EF4-FFF2-40B4-BE49-F238E27FC236}">
                <a16:creationId xmlns:a16="http://schemas.microsoft.com/office/drawing/2014/main" id="{BF3D4CA6-A14E-4E41-8017-1251EE3C781B}"/>
              </a:ext>
            </a:extLst>
          </p:cNvPr>
          <p:cNvSpPr txBox="1"/>
          <p:nvPr/>
        </p:nvSpPr>
        <p:spPr>
          <a:xfrm>
            <a:off x="6821219" y="222221"/>
            <a:ext cx="2415556" cy="3970318"/>
          </a:xfrm>
          <a:prstGeom prst="rect">
            <a:avLst/>
          </a:prstGeom>
          <a:noFill/>
        </p:spPr>
        <p:txBody>
          <a:bodyPr wrap="square">
            <a:spAutoFit/>
          </a:bodyPr>
          <a:lstStyle/>
          <a:p>
            <a:r>
              <a:rPr lang="es-ES" b="0" i="0" dirty="0">
                <a:effectLst/>
                <a:latin typeface="Arial" panose="020B0604020202020204" pitchFamily="34" charset="0"/>
              </a:rPr>
              <a:t>Artista visual que trabaja con el color generando diferentes sensaciones y emociones. Profundizó en , realizando uno de sus más grandes descubrimientos: apreciar que el color está en el espacio que nos rodea y que el punto radica en </a:t>
            </a:r>
            <a:r>
              <a:rPr lang="es-ES" b="0" i="1" dirty="0">
                <a:effectLst/>
                <a:latin typeface="Arial" panose="020B0604020202020204" pitchFamily="34" charset="0"/>
              </a:rPr>
              <a:t>saber ver el color.</a:t>
            </a:r>
            <a:endParaRPr lang="es-CL" dirty="0"/>
          </a:p>
        </p:txBody>
      </p:sp>
      <p:sp>
        <p:nvSpPr>
          <p:cNvPr id="20" name="Título 3">
            <a:extLst>
              <a:ext uri="{FF2B5EF4-FFF2-40B4-BE49-F238E27FC236}">
                <a16:creationId xmlns:a16="http://schemas.microsoft.com/office/drawing/2014/main" id="{F60190A2-20B5-430E-80D4-AC057161713A}"/>
              </a:ext>
            </a:extLst>
          </p:cNvPr>
          <p:cNvSpPr txBox="1">
            <a:spLocks/>
          </p:cNvSpPr>
          <p:nvPr/>
        </p:nvSpPr>
        <p:spPr>
          <a:xfrm>
            <a:off x="502751" y="4645949"/>
            <a:ext cx="6887390"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s-CL" dirty="0"/>
              <a:t>Carlos Cruz Diez</a:t>
            </a:r>
            <a:br>
              <a:rPr lang="es-CL" dirty="0"/>
            </a:br>
            <a:r>
              <a:rPr lang="es-CL" dirty="0"/>
              <a:t>(1923-         )</a:t>
            </a:r>
          </a:p>
        </p:txBody>
      </p:sp>
    </p:spTree>
    <p:extLst>
      <p:ext uri="{BB962C8B-B14F-4D97-AF65-F5344CB8AC3E}">
        <p14:creationId xmlns:p14="http://schemas.microsoft.com/office/powerpoint/2010/main" val="163951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23"/>
                                        </p:tgtEl>
                                        <p:attrNameLst>
                                          <p:attrName>style.visibility</p:attrName>
                                        </p:attrNameLst>
                                      </p:cBhvr>
                                      <p:to>
                                        <p:strVal val="visible"/>
                                      </p:to>
                                    </p:set>
                                    <p:animEffect transition="in" filter="fade">
                                      <p:cBhvr>
                                        <p:cTn id="10" dur="700"/>
                                        <p:tgtEl>
                                          <p:spTgt spid="23"/>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15"/>
                                        </p:tgtEl>
                                        <p:attrNameLst>
                                          <p:attrName>style.visibility</p:attrName>
                                        </p:attrNameLst>
                                      </p:cBhvr>
                                      <p:to>
                                        <p:strVal val="visible"/>
                                      </p:to>
                                    </p:set>
                                    <p:animEffect transition="in" filter="fade">
                                      <p:cBhvr>
                                        <p:cTn id="13" dur="700"/>
                                        <p:tgtEl>
                                          <p:spTgt spid="15"/>
                                        </p:tgtEl>
                                      </p:cBhvr>
                                    </p:animEffect>
                                  </p:childTnLst>
                                </p:cTn>
                              </p:par>
                              <p:par>
                                <p:cTn id="14" presetID="10" presetClass="entr" presetSubtype="0" fill="hold" nodeType="withEffect">
                                  <p:stCondLst>
                                    <p:cond delay="0"/>
                                  </p:stCondLst>
                                  <p:iterate>
                                    <p:tmPct val="10000"/>
                                  </p:iterate>
                                  <p:childTnLst>
                                    <p:set>
                                      <p:cBhvr>
                                        <p:cTn id="15" dur="1" fill="hold">
                                          <p:stCondLst>
                                            <p:cond delay="0"/>
                                          </p:stCondLst>
                                        </p:cTn>
                                        <p:tgtEl>
                                          <p:spTgt spid="13"/>
                                        </p:tgtEl>
                                        <p:attrNameLst>
                                          <p:attrName>style.visibility</p:attrName>
                                        </p:attrNameLst>
                                      </p:cBhvr>
                                      <p:to>
                                        <p:strVal val="visible"/>
                                      </p:to>
                                    </p:set>
                                    <p:animEffect transition="in" filter="fade">
                                      <p:cBhvr>
                                        <p:cTn id="16" dur="700"/>
                                        <p:tgtEl>
                                          <p:spTgt spid="13"/>
                                        </p:tgtEl>
                                      </p:cBhvr>
                                    </p:animEffect>
                                  </p:childTnLst>
                                </p:cTn>
                              </p:par>
                              <p:par>
                                <p:cTn id="17" presetID="10" presetClass="entr" presetSubtype="0" fill="hold" nodeType="withEffect">
                                  <p:stCondLst>
                                    <p:cond delay="0"/>
                                  </p:stCondLst>
                                  <p:iterate>
                                    <p:tmPct val="10000"/>
                                  </p:iterate>
                                  <p:childTnLst>
                                    <p:set>
                                      <p:cBhvr>
                                        <p:cTn id="18" dur="1" fill="hold">
                                          <p:stCondLst>
                                            <p:cond delay="0"/>
                                          </p:stCondLst>
                                        </p:cTn>
                                        <p:tgtEl>
                                          <p:spTgt spid="11"/>
                                        </p:tgtEl>
                                        <p:attrNameLst>
                                          <p:attrName>style.visibility</p:attrName>
                                        </p:attrNameLst>
                                      </p:cBhvr>
                                      <p:to>
                                        <p:strVal val="visible"/>
                                      </p:to>
                                    </p:set>
                                    <p:animEffect transition="in" filter="fade">
                                      <p:cBhvr>
                                        <p:cTn id="19"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EC0FCE0D-6BB5-47F4-838D-9CA7E8D5B09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3"/>
          <a:stretch/>
        </p:blipFill>
        <p:spPr>
          <a:xfrm>
            <a:off x="5845889" y="3506112"/>
            <a:ext cx="3298111" cy="3351888"/>
          </a:xfrm>
          <a:custGeom>
            <a:avLst/>
            <a:gdLst/>
            <a:ahLst/>
            <a:cxnLst/>
            <a:rect l="l" t="t" r="r" b="b"/>
            <a:pathLst>
              <a:path w="4397481" h="3351888">
                <a:moveTo>
                  <a:pt x="0" y="0"/>
                </a:moveTo>
                <a:lnTo>
                  <a:pt x="4397481" y="0"/>
                </a:lnTo>
                <a:lnTo>
                  <a:pt x="4397481" y="3351888"/>
                </a:lnTo>
                <a:lnTo>
                  <a:pt x="1552363" y="3351888"/>
                </a:lnTo>
                <a:close/>
              </a:path>
            </a:pathLst>
          </a:custGeom>
        </p:spPr>
      </p:pic>
      <p:pic>
        <p:nvPicPr>
          <p:cNvPr id="6" name="Imagen 5">
            <a:extLst>
              <a:ext uri="{FF2B5EF4-FFF2-40B4-BE49-F238E27FC236}">
                <a16:creationId xmlns:a16="http://schemas.microsoft.com/office/drawing/2014/main" id="{C7C9616C-A026-41E3-891E-5F6B18A3F13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
          <a:stretch/>
        </p:blipFill>
        <p:spPr>
          <a:xfrm>
            <a:off x="20" y="10"/>
            <a:ext cx="6865999" cy="6863475"/>
          </a:xfrm>
          <a:custGeom>
            <a:avLst/>
            <a:gdLst/>
            <a:ahLst/>
            <a:cxnLst/>
            <a:rect l="l" t="t" r="r" b="b"/>
            <a:pathLst>
              <a:path w="9154693" h="6863485">
                <a:moveTo>
                  <a:pt x="0" y="0"/>
                </a:moveTo>
                <a:lnTo>
                  <a:pt x="5976000" y="0"/>
                </a:lnTo>
                <a:lnTo>
                  <a:pt x="9154693" y="6863485"/>
                </a:lnTo>
                <a:lnTo>
                  <a:pt x="0" y="6863485"/>
                </a:lnTo>
                <a:lnTo>
                  <a:pt x="0" y="0"/>
                </a:lnTo>
                <a:close/>
              </a:path>
            </a:pathLst>
          </a:custGeom>
        </p:spPr>
      </p:pic>
      <p:pic>
        <p:nvPicPr>
          <p:cNvPr id="11" name="Imagen 10">
            <a:extLst>
              <a:ext uri="{FF2B5EF4-FFF2-40B4-BE49-F238E27FC236}">
                <a16:creationId xmlns:a16="http://schemas.microsoft.com/office/drawing/2014/main" id="{C7F8156D-6CDE-4AC0-952F-5314EFFAB89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26141" y="-128006"/>
            <a:ext cx="4517859" cy="3346394"/>
          </a:xfrm>
          <a:custGeom>
            <a:avLst/>
            <a:gdLst/>
            <a:ahLst/>
            <a:cxnLst/>
            <a:rect l="l" t="t" r="r" b="b"/>
            <a:pathLst>
              <a:path w="6023811" h="3346404">
                <a:moveTo>
                  <a:pt x="0" y="0"/>
                </a:moveTo>
                <a:lnTo>
                  <a:pt x="6023811" y="0"/>
                </a:lnTo>
                <a:lnTo>
                  <a:pt x="6023811" y="3346404"/>
                </a:lnTo>
                <a:lnTo>
                  <a:pt x="1549824" y="3346404"/>
                </a:lnTo>
                <a:close/>
              </a:path>
            </a:pathLst>
          </a:custGeom>
        </p:spPr>
      </p:pic>
      <p:sp>
        <p:nvSpPr>
          <p:cNvPr id="40" name="CuadroTexto 39">
            <a:extLst>
              <a:ext uri="{FF2B5EF4-FFF2-40B4-BE49-F238E27FC236}">
                <a16:creationId xmlns:a16="http://schemas.microsoft.com/office/drawing/2014/main" id="{A5F60717-0758-41F5-8F82-E4C71084DCD6}"/>
              </a:ext>
            </a:extLst>
          </p:cNvPr>
          <p:cNvSpPr txBox="1"/>
          <p:nvPr/>
        </p:nvSpPr>
        <p:spPr>
          <a:xfrm>
            <a:off x="6660232" y="3161738"/>
            <a:ext cx="4636008" cy="369332"/>
          </a:xfrm>
          <a:prstGeom prst="rect">
            <a:avLst/>
          </a:prstGeom>
          <a:noFill/>
        </p:spPr>
        <p:txBody>
          <a:bodyPr wrap="square">
            <a:spAutoFit/>
          </a:bodyPr>
          <a:lstStyle/>
          <a:p>
            <a:r>
              <a:rPr lang="es-CL" b="0" i="0" dirty="0">
                <a:solidFill>
                  <a:srgbClr val="FFC000"/>
                </a:solidFill>
                <a:effectLst/>
                <a:latin typeface="Helvetica Neue LT W01_51488890"/>
              </a:rPr>
              <a:t> </a:t>
            </a:r>
            <a:r>
              <a:rPr lang="es-CL" b="0" i="0" dirty="0" err="1">
                <a:solidFill>
                  <a:srgbClr val="FFC000"/>
                </a:solidFill>
                <a:effectLst/>
                <a:latin typeface="Helvetica Neue LT W01_51488890"/>
              </a:rPr>
              <a:t>Physichromie</a:t>
            </a:r>
            <a:endParaRPr lang="es-CL" dirty="0">
              <a:solidFill>
                <a:srgbClr val="FFC000"/>
              </a:solidFill>
            </a:endParaRPr>
          </a:p>
        </p:txBody>
      </p:sp>
    </p:spTree>
    <p:extLst>
      <p:ext uri="{BB962C8B-B14F-4D97-AF65-F5344CB8AC3E}">
        <p14:creationId xmlns:p14="http://schemas.microsoft.com/office/powerpoint/2010/main" val="3412484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4" name="Picture 33">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0" y="1970240"/>
            <a:ext cx="7828359" cy="321164"/>
          </a:xfrm>
          <a:prstGeom prst="rect">
            <a:avLst/>
          </a:prstGeom>
        </p:spPr>
      </p:pic>
      <p:pic>
        <p:nvPicPr>
          <p:cNvPr id="36" name="Picture 35">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a:ext>
            </a:extLst>
          </a:blip>
          <a:stretch>
            <a:fillRect/>
          </a:stretch>
        </p:blipFill>
        <p:spPr>
          <a:xfrm>
            <a:off x="7939369" y="1971234"/>
            <a:ext cx="1202248" cy="144270"/>
          </a:xfrm>
          <a:prstGeom prst="rect">
            <a:avLst/>
          </a:prstGeom>
        </p:spPr>
      </p:pic>
      <p:sp>
        <p:nvSpPr>
          <p:cNvPr id="38" name="Rectangle 37">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2" name="Rectangle 41">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2382" y="0"/>
            <a:ext cx="9144000" cy="6858000"/>
          </a:xfrm>
          <a:prstGeom prst="rect">
            <a:avLst/>
          </a:prstGeom>
        </p:spPr>
      </p:pic>
      <p:sp>
        <p:nvSpPr>
          <p:cNvPr id="46" name="Rectangle 45">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D60A5805-72FF-4458-B753-05EA55A06B2C}"/>
              </a:ext>
            </a:extLst>
          </p:cNvPr>
          <p:cNvSpPr>
            <a:spLocks noGrp="1"/>
          </p:cNvSpPr>
          <p:nvPr>
            <p:ph type="title"/>
          </p:nvPr>
        </p:nvSpPr>
        <p:spPr>
          <a:xfrm>
            <a:off x="510240" y="753228"/>
            <a:ext cx="3102093" cy="1080938"/>
          </a:xfrm>
        </p:spPr>
        <p:txBody>
          <a:bodyPr vert="horz" lIns="91440" tIns="45720" rIns="91440" bIns="45720" rtlCol="0" anchor="ctr">
            <a:normAutofit/>
          </a:bodyPr>
          <a:lstStyle/>
          <a:p>
            <a:r>
              <a:rPr lang="en-US" sz="2100"/>
              <a:t>Christian Wloch</a:t>
            </a:r>
          </a:p>
        </p:txBody>
      </p:sp>
      <p:pic>
        <p:nvPicPr>
          <p:cNvPr id="50" name="Picture 49">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1" y="1970241"/>
            <a:ext cx="3717036" cy="199787"/>
          </a:xfrm>
          <a:prstGeom prst="rect">
            <a:avLst/>
          </a:prstGeom>
        </p:spPr>
      </p:pic>
      <p:sp>
        <p:nvSpPr>
          <p:cNvPr id="3" name="Marcador de contenido 2">
            <a:extLst>
              <a:ext uri="{FF2B5EF4-FFF2-40B4-BE49-F238E27FC236}">
                <a16:creationId xmlns:a16="http://schemas.microsoft.com/office/drawing/2014/main" id="{384927BC-EC09-4324-AB4A-D254AE80181C}"/>
              </a:ext>
            </a:extLst>
          </p:cNvPr>
          <p:cNvSpPr>
            <a:spLocks noGrp="1"/>
          </p:cNvSpPr>
          <p:nvPr>
            <p:ph sz="half" idx="1"/>
          </p:nvPr>
        </p:nvSpPr>
        <p:spPr>
          <a:xfrm>
            <a:off x="510240" y="2336873"/>
            <a:ext cx="2742217" cy="3599316"/>
          </a:xfrm>
        </p:spPr>
        <p:txBody>
          <a:bodyPr vert="horz" lIns="91440" tIns="45720" rIns="91440" bIns="45720" rtlCol="0">
            <a:normAutofit/>
          </a:bodyPr>
          <a:lstStyle/>
          <a:p>
            <a:r>
              <a:rPr lang="en-US" sz="1200"/>
              <a:t>Instalación Enlace</a:t>
            </a:r>
          </a:p>
          <a:p>
            <a:r>
              <a:rPr lang="en-US" sz="1200"/>
              <a:t>https://www.youtube.com/watch?v=Xl_psz0y5Mc</a:t>
            </a:r>
          </a:p>
        </p:txBody>
      </p:sp>
      <p:pic>
        <p:nvPicPr>
          <p:cNvPr id="6" name="Marcador de contenido 5" descr="Captura de pantalla de computadora&#10;&#10;Descripción generada automáticamente">
            <a:extLst>
              <a:ext uri="{FF2B5EF4-FFF2-40B4-BE49-F238E27FC236}">
                <a16:creationId xmlns:a16="http://schemas.microsoft.com/office/drawing/2014/main" id="{73A994C6-4B6B-4737-B3BD-5A424C7593B5}"/>
              </a:ext>
            </a:extLst>
          </p:cNvPr>
          <p:cNvPicPr>
            <a:picLocks noGrp="1" noChangeAspect="1"/>
          </p:cNvPicPr>
          <p:nvPr>
            <p:ph sz="half" idx="2"/>
          </p:nvPr>
        </p:nvPicPr>
        <p:blipFill rotWithShape="1">
          <a:blip r:embed="rId6" cstate="print">
            <a:extLst>
              <a:ext uri="{28A0092B-C50C-407E-A947-70E740481C1C}">
                <a14:useLocalDpi xmlns:a14="http://schemas.microsoft.com/office/drawing/2010/main"/>
              </a:ext>
            </a:extLst>
          </a:blip>
          <a:srcRect/>
          <a:stretch/>
        </p:blipFill>
        <p:spPr>
          <a:xfrm>
            <a:off x="3957067" y="1610835"/>
            <a:ext cx="4702109" cy="363632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72412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1803CC-D4E1-46CD-AC45-8AB1B2AD6092}"/>
              </a:ext>
            </a:extLst>
          </p:cNvPr>
          <p:cNvSpPr>
            <a:spLocks noGrp="1"/>
          </p:cNvSpPr>
          <p:nvPr>
            <p:ph type="title"/>
          </p:nvPr>
        </p:nvSpPr>
        <p:spPr/>
        <p:txBody>
          <a:bodyPr/>
          <a:lstStyle/>
          <a:p>
            <a:r>
              <a:rPr lang="es-CL" dirty="0" err="1"/>
              <a:t>Oleafur</a:t>
            </a:r>
            <a:r>
              <a:rPr lang="es-CL" dirty="0"/>
              <a:t> </a:t>
            </a:r>
            <a:r>
              <a:rPr lang="es-CL" dirty="0" err="1"/>
              <a:t>Elisson</a:t>
            </a:r>
            <a:endParaRPr lang="es-CL" dirty="0"/>
          </a:p>
        </p:txBody>
      </p:sp>
      <p:sp>
        <p:nvSpPr>
          <p:cNvPr id="3" name="Marcador de contenido 2">
            <a:extLst>
              <a:ext uri="{FF2B5EF4-FFF2-40B4-BE49-F238E27FC236}">
                <a16:creationId xmlns:a16="http://schemas.microsoft.com/office/drawing/2014/main" id="{09D4B604-DE6D-4710-80DD-A20D57039323}"/>
              </a:ext>
            </a:extLst>
          </p:cNvPr>
          <p:cNvSpPr>
            <a:spLocks noGrp="1"/>
          </p:cNvSpPr>
          <p:nvPr>
            <p:ph sz="half" idx="1"/>
          </p:nvPr>
        </p:nvSpPr>
        <p:spPr/>
        <p:txBody>
          <a:bodyPr>
            <a:normAutofit fontScale="92500" lnSpcReduction="10000"/>
          </a:bodyPr>
          <a:lstStyle/>
          <a:p>
            <a:pPr marL="0" indent="0">
              <a:buNone/>
            </a:pPr>
            <a:r>
              <a:rPr lang="es-CL" b="1" dirty="0"/>
              <a:t>The </a:t>
            </a:r>
            <a:r>
              <a:rPr lang="es-CL" b="1" dirty="0" err="1"/>
              <a:t>weather</a:t>
            </a:r>
            <a:r>
              <a:rPr lang="es-CL" b="1" dirty="0"/>
              <a:t> </a:t>
            </a:r>
            <a:r>
              <a:rPr lang="es-CL" b="1" dirty="0" err="1"/>
              <a:t>project</a:t>
            </a:r>
            <a:endParaRPr lang="es-CL" b="1" dirty="0"/>
          </a:p>
        </p:txBody>
      </p:sp>
      <p:sp>
        <p:nvSpPr>
          <p:cNvPr id="4" name="Marcador de contenido 3">
            <a:extLst>
              <a:ext uri="{FF2B5EF4-FFF2-40B4-BE49-F238E27FC236}">
                <a16:creationId xmlns:a16="http://schemas.microsoft.com/office/drawing/2014/main" id="{AC82FA54-416E-42C1-8C87-8C05489D7677}"/>
              </a:ext>
            </a:extLst>
          </p:cNvPr>
          <p:cNvSpPr>
            <a:spLocks noGrp="1"/>
          </p:cNvSpPr>
          <p:nvPr>
            <p:ph sz="half" idx="2"/>
          </p:nvPr>
        </p:nvSpPr>
        <p:spPr>
          <a:xfrm>
            <a:off x="533400" y="2780928"/>
            <a:ext cx="7928130" cy="3599316"/>
          </a:xfrm>
        </p:spPr>
        <p:txBody>
          <a:bodyPr>
            <a:normAutofit fontScale="92500" lnSpcReduction="10000"/>
          </a:bodyPr>
          <a:lstStyle/>
          <a:p>
            <a:pPr algn="l"/>
            <a:r>
              <a:rPr lang="es-ES" b="0" i="0" dirty="0">
                <a:effectLst/>
                <a:latin typeface="Arial" panose="020B0604020202020204" pitchFamily="34" charset="0"/>
              </a:rPr>
              <a:t>La instalación </a:t>
            </a:r>
            <a:r>
              <a:rPr lang="es-ES" b="0" i="0">
                <a:effectLst/>
                <a:latin typeface="Arial" panose="020B0604020202020204" pitchFamily="34" charset="0"/>
              </a:rPr>
              <a:t>sensorial “El </a:t>
            </a:r>
            <a:r>
              <a:rPr lang="es-ES" b="0" i="0" dirty="0">
                <a:effectLst/>
                <a:latin typeface="Arial" panose="020B0604020202020204" pitchFamily="34" charset="0"/>
              </a:rPr>
              <a:t>proyecto </a:t>
            </a:r>
            <a:r>
              <a:rPr lang="es-ES" b="0" i="0">
                <a:effectLst/>
                <a:latin typeface="Arial" panose="020B0604020202020204" pitchFamily="34" charset="0"/>
              </a:rPr>
              <a:t>del clima” fue instalada </a:t>
            </a:r>
            <a:r>
              <a:rPr lang="es-ES" b="0" i="0" dirty="0">
                <a:effectLst/>
                <a:latin typeface="Arial" panose="020B0604020202020204" pitchFamily="34" charset="0"/>
              </a:rPr>
              <a:t>en la Tate </a:t>
            </a:r>
            <a:r>
              <a:rPr lang="es-ES" dirty="0">
                <a:latin typeface="Arial" panose="020B0604020202020204" pitchFamily="34" charset="0"/>
              </a:rPr>
              <a:t>M</a:t>
            </a:r>
            <a:r>
              <a:rPr lang="es-ES" b="0" i="0" dirty="0">
                <a:effectLst/>
                <a:latin typeface="Arial" panose="020B0604020202020204" pitchFamily="34" charset="0"/>
              </a:rPr>
              <a:t>odern de Londres en 2003.Olafur utilizó humidificadores para crear una fina niebla mediante una mezcla de azúcar y agua, otro de los elementos fue un disco compuesto por cientos de lámparas monocromáticas irradiando luz amarilla. El techo de la sala estaba cubierto con un enorme espejo, en el cual los visitantes podían verse como pequeñas sombras negras contra una masa de luz naranja. Muchos visitantes se acostaban o agitaban sus manos y piernas; ​ Abierta durante seis meses, la obra atrajo a dos millones de visitantes, muchos de los cuales repetían la experiencia.</a:t>
            </a:r>
            <a:endParaRPr lang="es-CL" dirty="0"/>
          </a:p>
        </p:txBody>
      </p:sp>
    </p:spTree>
    <p:extLst>
      <p:ext uri="{BB962C8B-B14F-4D97-AF65-F5344CB8AC3E}">
        <p14:creationId xmlns:p14="http://schemas.microsoft.com/office/powerpoint/2010/main" val="261449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Imagen 15" descr="Un grupo de personas en un escenario&#10;&#10;Descripción generada automáticamente con confianza media">
            <a:extLst>
              <a:ext uri="{FF2B5EF4-FFF2-40B4-BE49-F238E27FC236}">
                <a16:creationId xmlns:a16="http://schemas.microsoft.com/office/drawing/2014/main" id="{4DC43273-3DC7-48D0-BCE4-19DC0A9A683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3314" y="166533"/>
            <a:ext cx="5855954" cy="3176605"/>
          </a:xfrm>
          <a:prstGeom prst="rect">
            <a:avLst/>
          </a:prstGeom>
        </p:spPr>
      </p:pic>
      <p:pic>
        <p:nvPicPr>
          <p:cNvPr id="14" name="Imagen 13" descr="Un grupo de personas caminando en la noche&#10;&#10;Descripción generada automáticamente">
            <a:extLst>
              <a:ext uri="{FF2B5EF4-FFF2-40B4-BE49-F238E27FC236}">
                <a16:creationId xmlns:a16="http://schemas.microsoft.com/office/drawing/2014/main" id="{0DAADC25-2236-43FA-8F14-2161245548E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37509" y="166533"/>
            <a:ext cx="2867106" cy="3160653"/>
          </a:xfrm>
          <a:prstGeom prst="rect">
            <a:avLst/>
          </a:prstGeom>
        </p:spPr>
      </p:pic>
      <p:pic>
        <p:nvPicPr>
          <p:cNvPr id="3" name="Imagen 2" descr="Un edificio de noche&#10;&#10;Descripción generada automáticamente">
            <a:extLst>
              <a:ext uri="{FF2B5EF4-FFF2-40B4-BE49-F238E27FC236}">
                <a16:creationId xmlns:a16="http://schemas.microsoft.com/office/drawing/2014/main" id="{CE72B0D4-EF21-4528-92CB-EA3B94D83FD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43314" y="3509670"/>
            <a:ext cx="5855954" cy="3181797"/>
          </a:xfrm>
          <a:prstGeom prst="rect">
            <a:avLst/>
          </a:prstGeom>
        </p:spPr>
      </p:pic>
      <p:pic>
        <p:nvPicPr>
          <p:cNvPr id="19" name="Imagen 18">
            <a:extLst>
              <a:ext uri="{FF2B5EF4-FFF2-40B4-BE49-F238E27FC236}">
                <a16:creationId xmlns:a16="http://schemas.microsoft.com/office/drawing/2014/main" id="{174AD77C-2CD7-4CB5-95DA-02D24AB15AB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b="-1"/>
          <a:stretch/>
        </p:blipFill>
        <p:spPr>
          <a:xfrm>
            <a:off x="6137509" y="3506741"/>
            <a:ext cx="2867106" cy="3184727"/>
          </a:xfrm>
          <a:prstGeom prst="rect">
            <a:avLst/>
          </a:prstGeom>
        </p:spPr>
      </p:pic>
    </p:spTree>
    <p:extLst>
      <p:ext uri="{BB962C8B-B14F-4D97-AF65-F5344CB8AC3E}">
        <p14:creationId xmlns:p14="http://schemas.microsoft.com/office/powerpoint/2010/main" val="1835727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5E2A47-02C0-47E1-8647-AF3E31B58111}"/>
              </a:ext>
            </a:extLst>
          </p:cNvPr>
          <p:cNvSpPr>
            <a:spLocks noGrp="1"/>
          </p:cNvSpPr>
          <p:nvPr>
            <p:ph type="title"/>
          </p:nvPr>
        </p:nvSpPr>
        <p:spPr/>
        <p:txBody>
          <a:bodyPr/>
          <a:lstStyle/>
          <a:p>
            <a:r>
              <a:rPr lang="es-CL" dirty="0"/>
              <a:t>Atelier des </a:t>
            </a:r>
            <a:r>
              <a:rPr lang="es-CL" dirty="0" err="1"/>
              <a:t>Lumiéres</a:t>
            </a:r>
            <a:endParaRPr lang="es-CL" dirty="0"/>
          </a:p>
        </p:txBody>
      </p:sp>
      <p:pic>
        <p:nvPicPr>
          <p:cNvPr id="4" name="Imagen 3" descr="Imagen que contiene puente&#10;&#10;Descripción generada automáticamente">
            <a:extLst>
              <a:ext uri="{FF2B5EF4-FFF2-40B4-BE49-F238E27FC236}">
                <a16:creationId xmlns:a16="http://schemas.microsoft.com/office/drawing/2014/main" id="{B4E77BDD-C2C1-4F14-B096-B03C29A574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3391844"/>
            <a:ext cx="4740740" cy="2664296"/>
          </a:xfrm>
          <a:prstGeom prst="rect">
            <a:avLst/>
          </a:prstGeom>
        </p:spPr>
      </p:pic>
      <p:pic>
        <p:nvPicPr>
          <p:cNvPr id="6" name="Imagen 5" descr="Imagen que contiene tabla, gato, viejo, hombre&#10;&#10;Descripción generada automáticamente">
            <a:extLst>
              <a:ext uri="{FF2B5EF4-FFF2-40B4-BE49-F238E27FC236}">
                <a16:creationId xmlns:a16="http://schemas.microsoft.com/office/drawing/2014/main" id="{64AE415D-D1BE-4AE9-A407-F8CE360E9AF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40741" y="3391844"/>
            <a:ext cx="4403260" cy="2664296"/>
          </a:xfrm>
          <a:prstGeom prst="rect">
            <a:avLst/>
          </a:prstGeom>
        </p:spPr>
      </p:pic>
      <p:sp>
        <p:nvSpPr>
          <p:cNvPr id="8" name="CuadroTexto 7">
            <a:extLst>
              <a:ext uri="{FF2B5EF4-FFF2-40B4-BE49-F238E27FC236}">
                <a16:creationId xmlns:a16="http://schemas.microsoft.com/office/drawing/2014/main" id="{FCF6B54E-328F-45A2-A58C-DD2E739FA2D7}"/>
              </a:ext>
            </a:extLst>
          </p:cNvPr>
          <p:cNvSpPr txBox="1"/>
          <p:nvPr/>
        </p:nvSpPr>
        <p:spPr>
          <a:xfrm>
            <a:off x="16" y="6118492"/>
            <a:ext cx="4754880" cy="646331"/>
          </a:xfrm>
          <a:prstGeom prst="rect">
            <a:avLst/>
          </a:prstGeom>
          <a:noFill/>
        </p:spPr>
        <p:txBody>
          <a:bodyPr wrap="square">
            <a:spAutoFit/>
          </a:bodyPr>
          <a:lstStyle/>
          <a:p>
            <a:r>
              <a:rPr lang="es-CL" dirty="0"/>
              <a:t>https://www.youtube.com/watch?v=1A7TiOJS54Y</a:t>
            </a:r>
          </a:p>
        </p:txBody>
      </p:sp>
      <p:sp>
        <p:nvSpPr>
          <p:cNvPr id="10" name="CuadroTexto 9">
            <a:extLst>
              <a:ext uri="{FF2B5EF4-FFF2-40B4-BE49-F238E27FC236}">
                <a16:creationId xmlns:a16="http://schemas.microsoft.com/office/drawing/2014/main" id="{BB3DC909-42F2-4823-A3CB-8CFCC12C96B7}"/>
              </a:ext>
            </a:extLst>
          </p:cNvPr>
          <p:cNvSpPr txBox="1"/>
          <p:nvPr/>
        </p:nvSpPr>
        <p:spPr>
          <a:xfrm>
            <a:off x="0" y="2153636"/>
            <a:ext cx="9144000" cy="923330"/>
          </a:xfrm>
          <a:prstGeom prst="rect">
            <a:avLst/>
          </a:prstGeom>
          <a:noFill/>
        </p:spPr>
        <p:txBody>
          <a:bodyPr wrap="square">
            <a:spAutoFit/>
          </a:bodyPr>
          <a:lstStyle/>
          <a:p>
            <a:r>
              <a:rPr lang="es-ES" dirty="0"/>
              <a:t>El colectivo artístico francés Atelier des </a:t>
            </a:r>
            <a:r>
              <a:rPr lang="es-ES" dirty="0" err="1"/>
              <a:t>Lumières</a:t>
            </a:r>
            <a:r>
              <a:rPr lang="es-ES" dirty="0"/>
              <a:t> le presentó al mundo Van Gogh, </a:t>
            </a:r>
            <a:r>
              <a:rPr lang="es-ES" dirty="0" err="1"/>
              <a:t>Starry</a:t>
            </a:r>
            <a:r>
              <a:rPr lang="es-ES" dirty="0"/>
              <a:t> </a:t>
            </a:r>
            <a:r>
              <a:rPr lang="es-ES" dirty="0" err="1"/>
              <a:t>Night</a:t>
            </a:r>
            <a:r>
              <a:rPr lang="es-ES" dirty="0"/>
              <a:t>, una instalación inmersiva e interactiva enfocada en la obra de Vincent Van Gogh,</a:t>
            </a:r>
            <a:endParaRPr lang="es-CL" dirty="0"/>
          </a:p>
        </p:txBody>
      </p:sp>
    </p:spTree>
    <p:extLst>
      <p:ext uri="{BB962C8B-B14F-4D97-AF65-F5344CB8AC3E}">
        <p14:creationId xmlns:p14="http://schemas.microsoft.com/office/powerpoint/2010/main" val="3327077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DABF283-2732-4D28-8E49-138723A72EA9}"/>
              </a:ext>
            </a:extLst>
          </p:cNvPr>
          <p:cNvSpPr>
            <a:spLocks noGrp="1"/>
          </p:cNvSpPr>
          <p:nvPr>
            <p:ph sz="half" idx="1"/>
          </p:nvPr>
        </p:nvSpPr>
        <p:spPr>
          <a:xfrm>
            <a:off x="533400" y="2336873"/>
            <a:ext cx="6887390" cy="3599316"/>
          </a:xfrm>
        </p:spPr>
        <p:txBody>
          <a:bodyPr>
            <a:normAutofit/>
          </a:bodyPr>
          <a:lstStyle/>
          <a:p>
            <a:pPr marL="0" indent="0">
              <a:buNone/>
            </a:pPr>
            <a:r>
              <a:rPr lang="es-CL" sz="1600" dirty="0"/>
              <a:t>Imágenes en:</a:t>
            </a:r>
          </a:p>
          <a:p>
            <a:r>
              <a:rPr lang="es-CL" sz="1600" dirty="0">
                <a:hlinkClick r:id="rId2">
                  <a:extLst>
                    <a:ext uri="{A12FA001-AC4F-418D-AE19-62706E023703}">
                      <ahyp:hlinkClr xmlns:ahyp="http://schemas.microsoft.com/office/drawing/2018/hyperlinkcolor" val="tx"/>
                    </a:ext>
                  </a:extLst>
                </a:hlinkClick>
              </a:rPr>
              <a:t>https://www.rgrart.com/</a:t>
            </a:r>
            <a:endParaRPr lang="es-CL" sz="1600" dirty="0"/>
          </a:p>
          <a:p>
            <a:r>
              <a:rPr lang="es-CL" sz="1600" dirty="0">
                <a:hlinkClick r:id="rId3"/>
              </a:rPr>
              <a:t>www.estearte.com/karina-peisajovich</a:t>
            </a:r>
            <a:endParaRPr lang="es-CL" sz="1600" dirty="0"/>
          </a:p>
          <a:p>
            <a:r>
              <a:rPr lang="es-CL" sz="1600" dirty="0">
                <a:hlinkClick r:id="rId4"/>
              </a:rPr>
              <a:t>https://www.tate.org.uk/</a:t>
            </a:r>
            <a:endParaRPr lang="es-CL" sz="1600" dirty="0"/>
          </a:p>
          <a:p>
            <a:r>
              <a:rPr lang="es-CL" sz="1600" dirty="0">
                <a:hlinkClick r:id="rId5"/>
              </a:rPr>
              <a:t>https://olafureliasson.net/</a:t>
            </a:r>
            <a:endParaRPr lang="es-CL" sz="1600" dirty="0"/>
          </a:p>
          <a:p>
            <a:r>
              <a:rPr lang="es-CL" sz="1600" dirty="0"/>
              <a:t>https://indiehoy.com/</a:t>
            </a:r>
          </a:p>
          <a:p>
            <a:endParaRPr lang="es-CL" sz="1600" dirty="0"/>
          </a:p>
        </p:txBody>
      </p:sp>
    </p:spTree>
    <p:extLst>
      <p:ext uri="{BB962C8B-B14F-4D97-AF65-F5344CB8AC3E}">
        <p14:creationId xmlns:p14="http://schemas.microsoft.com/office/powerpoint/2010/main" val="87051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F1599C-938D-4334-B940-2AE7CB61136A}"/>
              </a:ext>
            </a:extLst>
          </p:cNvPr>
          <p:cNvSpPr>
            <a:spLocks noGrp="1"/>
          </p:cNvSpPr>
          <p:nvPr>
            <p:ph type="title"/>
          </p:nvPr>
        </p:nvSpPr>
        <p:spPr/>
        <p:txBody>
          <a:bodyPr/>
          <a:lstStyle/>
          <a:p>
            <a:r>
              <a:rPr lang="es-CL"/>
              <a:t>objetivos</a:t>
            </a:r>
            <a:endParaRPr lang="es-CL" dirty="0"/>
          </a:p>
        </p:txBody>
      </p:sp>
      <p:sp>
        <p:nvSpPr>
          <p:cNvPr id="3" name="Marcador de contenido 2">
            <a:extLst>
              <a:ext uri="{FF2B5EF4-FFF2-40B4-BE49-F238E27FC236}">
                <a16:creationId xmlns:a16="http://schemas.microsoft.com/office/drawing/2014/main" id="{66AC09D0-2337-477F-9963-B0491D5C3C5D}"/>
              </a:ext>
            </a:extLst>
          </p:cNvPr>
          <p:cNvSpPr>
            <a:spLocks noGrp="1"/>
          </p:cNvSpPr>
          <p:nvPr>
            <p:ph idx="1"/>
          </p:nvPr>
        </p:nvSpPr>
        <p:spPr>
          <a:xfrm>
            <a:off x="531639" y="1988840"/>
            <a:ext cx="6887389" cy="4521127"/>
          </a:xfrm>
        </p:spPr>
        <p:txBody>
          <a:bodyPr>
            <a:normAutofit fontScale="92500" lnSpcReduction="20000"/>
          </a:bodyPr>
          <a:lstStyle/>
          <a:p>
            <a:pPr marL="0" indent="0">
              <a:lnSpc>
                <a:spcPct val="115000"/>
              </a:lnSpc>
              <a:buNone/>
            </a:pPr>
            <a:r>
              <a:rPr lang="es-ES_tradnl" sz="1600" b="1" dirty="0">
                <a:effectLst/>
                <a:latin typeface="Verdana" panose="020B0604030504040204" pitchFamily="34" charset="0"/>
                <a:ea typeface="Times New Roman" panose="02020603050405020304" pitchFamily="18" charset="0"/>
                <a:cs typeface="Calibri" panose="020F0502020204030204" pitchFamily="34" charset="0"/>
              </a:rPr>
              <a:t>(</a:t>
            </a:r>
            <a:r>
              <a:rPr lang="es-ES_tradnl" sz="1800" b="1" dirty="0">
                <a:effectLst/>
                <a:latin typeface="Verdana" panose="020B0604030504040204" pitchFamily="34" charset="0"/>
                <a:ea typeface="Times New Roman" panose="02020603050405020304" pitchFamily="18" charset="0"/>
                <a:cs typeface="Calibri" panose="020F0502020204030204" pitchFamily="34" charset="0"/>
              </a:rPr>
              <a:t>OA 3)</a:t>
            </a:r>
            <a:endParaRPr lang="es-CL" sz="1800" dirty="0">
              <a:effectLst/>
              <a:latin typeface="Times New Roman" panose="02020603050405020304" pitchFamily="18" charset="0"/>
              <a:ea typeface="Times New Roman" panose="02020603050405020304" pitchFamily="18" charset="0"/>
            </a:endParaRPr>
          </a:p>
          <a:p>
            <a:pPr>
              <a:lnSpc>
                <a:spcPct val="115000"/>
              </a:lnSpc>
            </a:pPr>
            <a:r>
              <a:rPr lang="es-ES_tradnl" sz="1800" dirty="0">
                <a:effectLst/>
                <a:latin typeface="Verdana" panose="020B0604030504040204" pitchFamily="34" charset="0"/>
                <a:ea typeface="Times New Roman" panose="02020603050405020304" pitchFamily="18" charset="0"/>
                <a:cs typeface="Calibri" panose="020F0502020204030204" pitchFamily="34" charset="0"/>
              </a:rPr>
              <a:t>Crear trabajos visuales a partir de diferentes desafíos creativos, usando medios de expresión contemporáneos como la instalación.</a:t>
            </a:r>
            <a:endParaRPr lang="es-CL" sz="1800" dirty="0">
              <a:effectLst/>
              <a:latin typeface="Times New Roman" panose="02020603050405020304" pitchFamily="18" charset="0"/>
              <a:ea typeface="Times New Roman" panose="02020603050405020304" pitchFamily="18" charset="0"/>
            </a:endParaRPr>
          </a:p>
          <a:p>
            <a:pPr>
              <a:lnSpc>
                <a:spcPct val="115000"/>
              </a:lnSpc>
            </a:pPr>
            <a:endParaRPr lang="es-CL" sz="1800" dirty="0">
              <a:effectLst/>
              <a:latin typeface="Times New Roman" panose="02020603050405020304" pitchFamily="18" charset="0"/>
              <a:ea typeface="Times New Roman" panose="02020603050405020304" pitchFamily="18" charset="0"/>
            </a:endParaRPr>
          </a:p>
          <a:p>
            <a:pPr marL="0" indent="0">
              <a:lnSpc>
                <a:spcPct val="115000"/>
              </a:lnSpc>
              <a:buNone/>
            </a:pPr>
            <a:r>
              <a:rPr lang="es-ES_tradnl" sz="1800" b="1" dirty="0">
                <a:effectLst/>
                <a:latin typeface="Verdana" panose="020B0604030504040204" pitchFamily="34" charset="0"/>
                <a:ea typeface="Times New Roman" panose="02020603050405020304" pitchFamily="18" charset="0"/>
                <a:cs typeface="Calibri" panose="020F0502020204030204" pitchFamily="34" charset="0"/>
              </a:rPr>
              <a:t>(OA 4)</a:t>
            </a:r>
            <a:endParaRPr lang="es-CL" sz="1800" dirty="0">
              <a:effectLst/>
              <a:latin typeface="Times New Roman" panose="02020603050405020304" pitchFamily="18" charset="0"/>
              <a:ea typeface="Times New Roman" panose="02020603050405020304" pitchFamily="18" charset="0"/>
            </a:endParaRPr>
          </a:p>
          <a:p>
            <a:pPr>
              <a:lnSpc>
                <a:spcPct val="115000"/>
              </a:lnSpc>
            </a:pPr>
            <a:r>
              <a:rPr lang="es-ES_tradnl" sz="1800" dirty="0">
                <a:effectLst/>
                <a:latin typeface="Verdana" panose="020B0604030504040204" pitchFamily="34" charset="0"/>
                <a:ea typeface="Times New Roman" panose="02020603050405020304" pitchFamily="18" charset="0"/>
                <a:cs typeface="Calibri" panose="020F0502020204030204" pitchFamily="34" charset="0"/>
              </a:rPr>
              <a:t>Analizar manifestaciones visuales patrimoniales y contemporáneas, contemplando criterios como: contexto, materialidad, lenguaje visual y propósito expresivo.</a:t>
            </a:r>
            <a:endParaRPr lang="es-CL" sz="1800" dirty="0">
              <a:effectLst/>
              <a:latin typeface="Times New Roman" panose="02020603050405020304" pitchFamily="18" charset="0"/>
              <a:ea typeface="Times New Roman" panose="02020603050405020304" pitchFamily="18" charset="0"/>
            </a:endParaRPr>
          </a:p>
          <a:p>
            <a:pPr>
              <a:lnSpc>
                <a:spcPct val="115000"/>
              </a:lnSpc>
            </a:pPr>
            <a:endParaRPr lang="es-CL" sz="1800" dirty="0">
              <a:effectLst/>
              <a:latin typeface="Times New Roman" panose="02020603050405020304" pitchFamily="18" charset="0"/>
              <a:ea typeface="Times New Roman" panose="02020603050405020304" pitchFamily="18" charset="0"/>
            </a:endParaRPr>
          </a:p>
          <a:p>
            <a:pPr marL="0" indent="0">
              <a:lnSpc>
                <a:spcPct val="115000"/>
              </a:lnSpc>
              <a:buNone/>
            </a:pPr>
            <a:r>
              <a:rPr lang="es-ES_tradnl" sz="1800" b="1" dirty="0">
                <a:effectLst/>
                <a:latin typeface="Verdana" panose="020B0604030504040204" pitchFamily="34" charset="0"/>
                <a:ea typeface="Times New Roman" panose="02020603050405020304" pitchFamily="18" charset="0"/>
                <a:cs typeface="Calibri" panose="020F0502020204030204" pitchFamily="34" charset="0"/>
              </a:rPr>
              <a:t>(OA 5)</a:t>
            </a:r>
            <a:endParaRPr lang="es-CL" sz="1800" dirty="0">
              <a:effectLst/>
              <a:latin typeface="Times New Roman" panose="02020603050405020304" pitchFamily="18" charset="0"/>
              <a:ea typeface="Times New Roman" panose="02020603050405020304" pitchFamily="18" charset="0"/>
            </a:endParaRPr>
          </a:p>
          <a:p>
            <a:r>
              <a:rPr lang="es-ES_tradnl" sz="1800" dirty="0">
                <a:effectLst/>
                <a:latin typeface="Verdana" panose="020B0604030504040204" pitchFamily="34" charset="0"/>
                <a:ea typeface="Times New Roman" panose="02020603050405020304" pitchFamily="18" charset="0"/>
                <a:cs typeface="Times New Roman" panose="02020603050405020304" pitchFamily="18" charset="0"/>
              </a:rPr>
              <a:t>Evaluar trabajos </a:t>
            </a:r>
            <a:r>
              <a:rPr lang="es-ES_tradnl" sz="1800" dirty="0">
                <a:effectLst/>
                <a:latin typeface="Verdana" panose="020B0604030504040204" pitchFamily="34" charset="0"/>
                <a:ea typeface="Times New Roman" panose="02020603050405020304" pitchFamily="18" charset="0"/>
                <a:cs typeface="Calibri" panose="020F0502020204030204" pitchFamily="34" charset="0"/>
              </a:rPr>
              <a:t>visuales</a:t>
            </a:r>
            <a:r>
              <a:rPr lang="es-ES_tradnl" sz="1800" dirty="0">
                <a:effectLst/>
                <a:latin typeface="Verdana" panose="020B0604030504040204" pitchFamily="34" charset="0"/>
                <a:ea typeface="Times New Roman" panose="02020603050405020304" pitchFamily="18" charset="0"/>
                <a:cs typeface="Times New Roman" panose="02020603050405020304" pitchFamily="18" charset="0"/>
              </a:rPr>
              <a:t> personales y de sus pares, considerando criterios como: </a:t>
            </a:r>
            <a:r>
              <a:rPr lang="es-ES_tradnl" sz="1800" dirty="0">
                <a:effectLst/>
                <a:latin typeface="Verdana" panose="020B0604030504040204" pitchFamily="34" charset="0"/>
                <a:ea typeface="Times New Roman" panose="02020603050405020304" pitchFamily="18" charset="0"/>
                <a:cs typeface="Calibri" panose="020F0502020204030204" pitchFamily="34" charset="0"/>
              </a:rPr>
              <a:t>materialidad</a:t>
            </a:r>
            <a:r>
              <a:rPr lang="es-ES_tradnl" sz="1800" dirty="0">
                <a:effectLst/>
                <a:latin typeface="Verdana" panose="020B0604030504040204" pitchFamily="34" charset="0"/>
                <a:ea typeface="Times New Roman" panose="02020603050405020304" pitchFamily="18" charset="0"/>
                <a:cs typeface="Times New Roman" panose="02020603050405020304" pitchFamily="18" charset="0"/>
              </a:rPr>
              <a:t>, </a:t>
            </a:r>
            <a:r>
              <a:rPr lang="es-ES_tradnl" sz="1800" dirty="0">
                <a:effectLst/>
                <a:latin typeface="Verdana" panose="020B0604030504040204" pitchFamily="34" charset="0"/>
                <a:ea typeface="Times New Roman" panose="02020603050405020304" pitchFamily="18" charset="0"/>
                <a:cs typeface="Calibri" panose="020F0502020204030204" pitchFamily="34" charset="0"/>
              </a:rPr>
              <a:t>lenguaje visual</a:t>
            </a:r>
            <a:r>
              <a:rPr lang="es-ES_tradnl" sz="1800" dirty="0">
                <a:effectLst/>
                <a:latin typeface="Verdana" panose="020B0604030504040204" pitchFamily="34" charset="0"/>
                <a:ea typeface="Times New Roman" panose="02020603050405020304" pitchFamily="18" charset="0"/>
                <a:cs typeface="Times New Roman" panose="02020603050405020304" pitchFamily="18" charset="0"/>
              </a:rPr>
              <a:t> y propósito expresivo</a:t>
            </a:r>
            <a:r>
              <a:rPr lang="es-ES_tradnl" sz="1600" dirty="0">
                <a:effectLst/>
                <a:latin typeface="Verdana" panose="020B0604030504040204" pitchFamily="34" charset="0"/>
                <a:ea typeface="Times New Roman" panose="02020603050405020304" pitchFamily="18" charset="0"/>
                <a:cs typeface="Times New Roman" panose="02020603050405020304" pitchFamily="18" charset="0"/>
              </a:rPr>
              <a:t>.</a:t>
            </a:r>
            <a:endParaRPr lang="es-CL" sz="2000" dirty="0"/>
          </a:p>
        </p:txBody>
      </p:sp>
    </p:spTree>
    <p:extLst>
      <p:ext uri="{BB962C8B-B14F-4D97-AF65-F5344CB8AC3E}">
        <p14:creationId xmlns:p14="http://schemas.microsoft.com/office/powerpoint/2010/main" val="3380986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a:ext>
            </a:extLst>
          </a:blip>
          <a:stretch>
            <a:fillRect/>
          </a:stretch>
        </p:blipFill>
        <p:spPr>
          <a:xfrm>
            <a:off x="0" y="5006045"/>
            <a:ext cx="3723894"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B18F8D9E-D762-43BB-A0E7-B89E785AF63D}"/>
              </a:ext>
            </a:extLst>
          </p:cNvPr>
          <p:cNvSpPr>
            <a:spLocks noGrp="1"/>
          </p:cNvSpPr>
          <p:nvPr>
            <p:ph type="title"/>
          </p:nvPr>
        </p:nvSpPr>
        <p:spPr>
          <a:xfrm>
            <a:off x="459482" y="1838763"/>
            <a:ext cx="2804460" cy="2661052"/>
          </a:xfrm>
        </p:spPr>
        <p:txBody>
          <a:bodyPr>
            <a:normAutofit/>
          </a:bodyPr>
          <a:lstStyle/>
          <a:p>
            <a:pPr algn="r"/>
            <a:br>
              <a:rPr lang="es-ES" sz="3800" dirty="0">
                <a:solidFill>
                  <a:srgbClr val="FFFFFF"/>
                </a:solidFill>
              </a:rPr>
            </a:br>
            <a:r>
              <a:rPr lang="es-ES" sz="3800" dirty="0">
                <a:solidFill>
                  <a:srgbClr val="FFFFFF"/>
                </a:solidFill>
              </a:rPr>
              <a:t>Instalación sensorial</a:t>
            </a:r>
            <a:endParaRPr lang="es-CL" sz="3800" dirty="0">
              <a:solidFill>
                <a:srgbClr val="FFFFFF"/>
              </a:solidFill>
            </a:endParaRPr>
          </a:p>
        </p:txBody>
      </p:sp>
      <p:sp>
        <p:nvSpPr>
          <p:cNvPr id="3" name="Marcador de contenido 2">
            <a:extLst>
              <a:ext uri="{FF2B5EF4-FFF2-40B4-BE49-F238E27FC236}">
                <a16:creationId xmlns:a16="http://schemas.microsoft.com/office/drawing/2014/main" id="{C315CBFA-1075-49C0-BBAF-EDC99B85EE20}"/>
              </a:ext>
            </a:extLst>
          </p:cNvPr>
          <p:cNvSpPr>
            <a:spLocks noGrp="1"/>
          </p:cNvSpPr>
          <p:nvPr>
            <p:ph idx="1"/>
          </p:nvPr>
        </p:nvSpPr>
        <p:spPr>
          <a:xfrm>
            <a:off x="3965996" y="661106"/>
            <a:ext cx="4693021" cy="5503101"/>
          </a:xfrm>
        </p:spPr>
        <p:txBody>
          <a:bodyPr anchor="ctr">
            <a:normAutofit fontScale="92500" lnSpcReduction="20000"/>
          </a:bodyPr>
          <a:lstStyle/>
          <a:p>
            <a:r>
              <a:rPr lang="es-ES" dirty="0">
                <a:solidFill>
                  <a:srgbClr val="FFFFFF"/>
                </a:solidFill>
              </a:rPr>
              <a:t>La instalación es un medio expresivo del arte contemporáneo que trabaja con el espacio expositivo. En esta, el artista propone un diálogo directo entre obra y espectador incorporando diversos medios para dar a entender su propósito expresivo, incorporando técnicas como: pintura, escultura, dibujo, fotografía y grabado junto a objetos y nuevas tecnologías. </a:t>
            </a:r>
          </a:p>
          <a:p>
            <a:r>
              <a:rPr lang="es-ES" dirty="0">
                <a:solidFill>
                  <a:srgbClr val="FFFFFF"/>
                </a:solidFill>
              </a:rPr>
              <a:t>En las instalaciones sensoriales se  busca crear  una experiencia de interacción con el espectador para despertar sentimientos o reflexiones por medio de la  percepción sensorial en cualquiera de los sentidos, ya sea vista, oído, gusto, tacto y olfato.</a:t>
            </a:r>
            <a:endParaRPr lang="es-CL" dirty="0">
              <a:solidFill>
                <a:srgbClr val="FFFFFF"/>
              </a:solidFill>
            </a:endParaRPr>
          </a:p>
        </p:txBody>
      </p:sp>
      <p:sp>
        <p:nvSpPr>
          <p:cNvPr id="4" name="CuadroTexto 3">
            <a:extLst>
              <a:ext uri="{FF2B5EF4-FFF2-40B4-BE49-F238E27FC236}">
                <a16:creationId xmlns:a16="http://schemas.microsoft.com/office/drawing/2014/main" id="{3F02868F-955B-4C2A-BC59-C46F7D474B59}"/>
              </a:ext>
            </a:extLst>
          </p:cNvPr>
          <p:cNvSpPr txBox="1"/>
          <p:nvPr/>
        </p:nvSpPr>
        <p:spPr>
          <a:xfrm>
            <a:off x="846298" y="948544"/>
            <a:ext cx="2515811" cy="584775"/>
          </a:xfrm>
          <a:prstGeom prst="rect">
            <a:avLst/>
          </a:prstGeom>
          <a:noFill/>
        </p:spPr>
        <p:txBody>
          <a:bodyPr wrap="square" rtlCol="0">
            <a:spAutoFit/>
          </a:bodyPr>
          <a:lstStyle/>
          <a:p>
            <a:r>
              <a:rPr lang="es-ES" sz="3200" dirty="0">
                <a:solidFill>
                  <a:srgbClr val="FFFFFF"/>
                </a:solidFill>
              </a:rPr>
              <a:t>Concepto</a:t>
            </a:r>
            <a:endParaRPr lang="es-CL" sz="3200" dirty="0"/>
          </a:p>
        </p:txBody>
      </p:sp>
    </p:spTree>
    <p:extLst>
      <p:ext uri="{BB962C8B-B14F-4D97-AF65-F5344CB8AC3E}">
        <p14:creationId xmlns:p14="http://schemas.microsoft.com/office/powerpoint/2010/main" val="61098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0" y="1970240"/>
            <a:ext cx="7828359" cy="321164"/>
          </a:xfrm>
          <a:prstGeom prst="rect">
            <a:avLst/>
          </a:prstGeom>
        </p:spPr>
      </p:pic>
      <p:pic>
        <p:nvPicPr>
          <p:cNvPr id="15" name="Picture 14">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a:ext>
            </a:extLst>
          </a:blip>
          <a:stretch>
            <a:fillRect/>
          </a:stretch>
        </p:blipFill>
        <p:spPr>
          <a:xfrm>
            <a:off x="7939369" y="1971234"/>
            <a:ext cx="1202248" cy="144270"/>
          </a:xfrm>
          <a:prstGeom prst="rect">
            <a:avLst/>
          </a:prstGeom>
        </p:spPr>
      </p:pic>
      <p:sp>
        <p:nvSpPr>
          <p:cNvPr id="17" name="Rectangle 16">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22" name="Rectangle 21">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grpSp>
      <p:pic>
        <p:nvPicPr>
          <p:cNvPr id="6" name="Marcador de contenido 5">
            <a:extLst>
              <a:ext uri="{FF2B5EF4-FFF2-40B4-BE49-F238E27FC236}">
                <a16:creationId xmlns:a16="http://schemas.microsoft.com/office/drawing/2014/main" id="{6BBC2A37-18A1-4A07-9CEE-BD82BE96421C}"/>
              </a:ext>
            </a:extLst>
          </p:cNvPr>
          <p:cNvPicPr>
            <a:picLocks noGrp="1" noChangeAspect="1"/>
          </p:cNvPicPr>
          <p:nvPr>
            <p:ph sz="half" idx="1"/>
          </p:nvPr>
        </p:nvPicPr>
        <p:blipFill rotWithShape="1">
          <a:blip r:embed="rId6" cstate="print">
            <a:extLst>
              <a:ext uri="{28A0092B-C50C-407E-A947-70E740481C1C}">
                <a14:useLocalDpi xmlns:a14="http://schemas.microsoft.com/office/drawing/2010/main"/>
              </a:ext>
            </a:extLst>
          </a:blip>
          <a:srcRect/>
          <a:stretch/>
        </p:blipFill>
        <p:spPr>
          <a:xfrm>
            <a:off x="3477006" y="10"/>
            <a:ext cx="5664611" cy="6856310"/>
          </a:xfrm>
          <a:prstGeom prst="rect">
            <a:avLst/>
          </a:prstGeom>
          <a:ln>
            <a:noFill/>
          </a:ln>
          <a:effectLst/>
        </p:spPr>
      </p:pic>
      <p:sp>
        <p:nvSpPr>
          <p:cNvPr id="25" name="Rectangle 24">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6392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419B071A-02BE-4E02-8F8B-4E909A595DA1}"/>
              </a:ext>
            </a:extLst>
          </p:cNvPr>
          <p:cNvSpPr>
            <a:spLocks noGrp="1"/>
          </p:cNvSpPr>
          <p:nvPr>
            <p:ph type="title"/>
          </p:nvPr>
        </p:nvSpPr>
        <p:spPr>
          <a:xfrm>
            <a:off x="510241" y="753228"/>
            <a:ext cx="2759271" cy="1080938"/>
          </a:xfrm>
        </p:spPr>
        <p:txBody>
          <a:bodyPr vert="horz" lIns="91440" tIns="45720" rIns="91440" bIns="45720" rtlCol="0" anchor="ctr">
            <a:normAutofit/>
          </a:bodyPr>
          <a:lstStyle/>
          <a:p>
            <a:pPr algn="ctr"/>
            <a:r>
              <a:rPr lang="en-US" sz="2800" dirty="0"/>
              <a:t>Dan Flavin</a:t>
            </a:r>
            <a:br>
              <a:rPr lang="en-US" sz="2800" dirty="0"/>
            </a:br>
            <a:r>
              <a:rPr lang="es-CL" sz="1800" b="1" dirty="0"/>
              <a:t>(1933 – 1996</a:t>
            </a:r>
            <a:r>
              <a:rPr lang="es-CL" sz="2800" b="1" dirty="0"/>
              <a:t>)</a:t>
            </a:r>
            <a:endParaRPr lang="en-US" sz="2800" dirty="0"/>
          </a:p>
        </p:txBody>
      </p:sp>
      <p:pic>
        <p:nvPicPr>
          <p:cNvPr id="27" name="Picture 26">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1" y="1970240"/>
            <a:ext cx="3771900" cy="202738"/>
          </a:xfrm>
          <a:prstGeom prst="rect">
            <a:avLst/>
          </a:prstGeom>
        </p:spPr>
      </p:pic>
      <p:sp>
        <p:nvSpPr>
          <p:cNvPr id="18" name="Marcador de contenido 17">
            <a:extLst>
              <a:ext uri="{FF2B5EF4-FFF2-40B4-BE49-F238E27FC236}">
                <a16:creationId xmlns:a16="http://schemas.microsoft.com/office/drawing/2014/main" id="{E6494FEB-E650-4050-B1E8-686BC931D0F0}"/>
              </a:ext>
            </a:extLst>
          </p:cNvPr>
          <p:cNvSpPr txBox="1">
            <a:spLocks noGrp="1"/>
          </p:cNvSpPr>
          <p:nvPr>
            <p:ph sz="half" idx="2"/>
          </p:nvPr>
        </p:nvSpPr>
        <p:spPr>
          <a:xfrm>
            <a:off x="179512" y="2587388"/>
            <a:ext cx="3090000" cy="3267561"/>
          </a:xfrm>
          <a:prstGeom prst="rect">
            <a:avLst/>
          </a:prstGeom>
          <a:noFill/>
        </p:spPr>
        <p:txBody>
          <a:bodyPr wrap="square">
            <a:spAutoFit/>
          </a:bodyPr>
          <a:lstStyle/>
          <a:p>
            <a:r>
              <a:rPr lang="es-ES" sz="2000" dirty="0"/>
              <a:t>Dan </a:t>
            </a:r>
            <a:r>
              <a:rPr lang="es-ES" sz="2000" dirty="0" err="1"/>
              <a:t>Flavin</a:t>
            </a:r>
            <a:r>
              <a:rPr lang="es-ES" sz="2000" dirty="0"/>
              <a:t> fue un artista conceptual de la segunda mitad del siglo XX que se desarrolló bajo la corriente minimalista.</a:t>
            </a:r>
          </a:p>
          <a:p>
            <a:r>
              <a:rPr lang="es-ES" sz="2000" dirty="0"/>
              <a:t>Fue un pionero en la utilización de luces fluorescentes como instrumentos artísticos.</a:t>
            </a:r>
          </a:p>
        </p:txBody>
      </p:sp>
    </p:spTree>
    <p:extLst>
      <p:ext uri="{BB962C8B-B14F-4D97-AF65-F5344CB8AC3E}">
        <p14:creationId xmlns:p14="http://schemas.microsoft.com/office/powerpoint/2010/main" val="273657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0" y="1970240"/>
            <a:ext cx="7828359" cy="321164"/>
          </a:xfrm>
          <a:prstGeom prst="rect">
            <a:avLst/>
          </a:prstGeom>
        </p:spPr>
      </p:pic>
      <p:pic>
        <p:nvPicPr>
          <p:cNvPr id="14" name="Picture 13">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a:ext>
            </a:extLst>
          </a:blip>
          <a:stretch>
            <a:fillRect/>
          </a:stretch>
        </p:blipFill>
        <p:spPr>
          <a:xfrm>
            <a:off x="7939369" y="1971234"/>
            <a:ext cx="1202248" cy="144270"/>
          </a:xfrm>
          <a:prstGeom prst="rect">
            <a:avLst/>
          </a:prstGeom>
        </p:spPr>
      </p:pic>
      <p:sp>
        <p:nvSpPr>
          <p:cNvPr id="16" name="Rectangle 15">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B3F9E774-F054-4892-8E69-C76B2C8545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0" y="0"/>
            <a:ext cx="9144000" cy="6858000"/>
          </a:xfrm>
          <a:prstGeom prst="rect">
            <a:avLst/>
          </a:prstGeom>
          <a:gradFill>
            <a:gsLst>
              <a:gs pos="0">
                <a:srgbClr val="F78925"/>
              </a:gs>
              <a:gs pos="50000">
                <a:srgbClr val="D54209"/>
              </a:gs>
              <a:gs pos="100000">
                <a:srgbClr val="8D0000"/>
              </a:gs>
            </a:gsLst>
            <a:lin ang="2520000" scaled="0"/>
          </a:gradFill>
        </p:spPr>
      </p:pic>
      <p:pic>
        <p:nvPicPr>
          <p:cNvPr id="22" name="Picture 21">
            <a:extLst>
              <a:ext uri="{FF2B5EF4-FFF2-40B4-BE49-F238E27FC236}">
                <a16:creationId xmlns:a16="http://schemas.microsoft.com/office/drawing/2014/main" id="{BEF6A099-2A38-4C66-88FF-FDBCB564E5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4" name="Rectangle 23">
            <a:extLst>
              <a:ext uri="{FF2B5EF4-FFF2-40B4-BE49-F238E27FC236}">
                <a16:creationId xmlns:a16="http://schemas.microsoft.com/office/drawing/2014/main" id="{D0D98427-7B26-46E2-93FE-CB8CD3854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15A4233-F980-4EF6-B2C0-D7C63E752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19321"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8" name="Picture 27">
            <a:extLst>
              <a:ext uri="{FF2B5EF4-FFF2-40B4-BE49-F238E27FC236}">
                <a16:creationId xmlns:a16="http://schemas.microsoft.com/office/drawing/2014/main" id="{3B7E3E62-AACE-4D18-93B3-B4C452E28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1" y="1970241"/>
            <a:ext cx="3717036" cy="199787"/>
          </a:xfrm>
          <a:prstGeom prst="rect">
            <a:avLst/>
          </a:prstGeom>
        </p:spPr>
      </p:pic>
      <p:sp>
        <p:nvSpPr>
          <p:cNvPr id="4" name="3 CuadroTexto"/>
          <p:cNvSpPr txBox="1"/>
          <p:nvPr/>
        </p:nvSpPr>
        <p:spPr>
          <a:xfrm>
            <a:off x="10328" y="5165685"/>
            <a:ext cx="2742217" cy="3599316"/>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200" dirty="0">
                <a:solidFill>
                  <a:srgbClr val="FFFFFF"/>
                </a:solidFill>
                <a:hlinkClick r:id="rId6"/>
              </a:rPr>
              <a:t>Videos</a:t>
            </a:r>
          </a:p>
          <a:p>
            <a:pPr marL="171450" indent="-228600" defTabSz="914400">
              <a:lnSpc>
                <a:spcPct val="90000"/>
              </a:lnSpc>
              <a:spcAft>
                <a:spcPts val="600"/>
              </a:spcAft>
              <a:buFont typeface="Arial" panose="020B0604020202020204" pitchFamily="34" charset="0"/>
              <a:buChar char="•"/>
            </a:pPr>
            <a:r>
              <a:rPr lang="en-US" sz="1200" dirty="0">
                <a:solidFill>
                  <a:srgbClr val="FFFFFF"/>
                </a:solidFill>
                <a:hlinkClick r:id="rId6"/>
              </a:rPr>
              <a:t>https://commons.wikimedia.org/wiki/File:Dan_Flavin_-_Structure_and_clarity_-_Tate_Modern_Museum_London_(9671384931).jpg</a:t>
            </a:r>
            <a:endParaRPr lang="en-US" sz="1200" dirty="0">
              <a:solidFill>
                <a:srgbClr val="FFFFFF"/>
              </a:solidFill>
            </a:endParaRPr>
          </a:p>
          <a:p>
            <a:pPr marL="171450" indent="-228600" defTabSz="914400">
              <a:lnSpc>
                <a:spcPct val="90000"/>
              </a:lnSpc>
              <a:spcAft>
                <a:spcPts val="600"/>
              </a:spcAft>
              <a:buFont typeface="Arial" panose="020B0604020202020204" pitchFamily="34" charset="0"/>
              <a:buChar char="•"/>
            </a:pPr>
            <a:r>
              <a:rPr lang="en-US" sz="1200" dirty="0">
                <a:solidFill>
                  <a:srgbClr val="FFFFFF"/>
                </a:solidFill>
                <a:hlinkClick r:id="rId7"/>
              </a:rPr>
              <a:t>https://www.youtube.com/watch?v=TLQzbGjG59c</a:t>
            </a:r>
            <a:endParaRPr lang="en-US" sz="1200" dirty="0">
              <a:solidFill>
                <a:srgbClr val="FFFFFF"/>
              </a:solidFill>
            </a:endParaRPr>
          </a:p>
          <a:p>
            <a:pPr indent="-228600" defTabSz="914400">
              <a:lnSpc>
                <a:spcPct val="90000"/>
              </a:lnSpc>
              <a:spcAft>
                <a:spcPts val="600"/>
              </a:spcAft>
              <a:buFont typeface="Arial" panose="020B0604020202020204" pitchFamily="34" charset="0"/>
              <a:buChar char="•"/>
            </a:pPr>
            <a:endParaRPr lang="en-US" sz="1200" dirty="0">
              <a:solidFill>
                <a:srgbClr val="FFFFFF"/>
              </a:solidFill>
            </a:endParaRPr>
          </a:p>
          <a:p>
            <a:pPr indent="-228600" defTabSz="914400">
              <a:lnSpc>
                <a:spcPct val="90000"/>
              </a:lnSpc>
              <a:spcAft>
                <a:spcPts val="600"/>
              </a:spcAft>
              <a:buFont typeface="Arial" panose="020B0604020202020204" pitchFamily="34" charset="0"/>
              <a:buChar char="•"/>
            </a:pPr>
            <a:endParaRPr lang="en-US" sz="1200" dirty="0">
              <a:solidFill>
                <a:srgbClr val="FFFFFF"/>
              </a:solidFill>
            </a:endParaRPr>
          </a:p>
          <a:p>
            <a:pPr indent="-228600" defTabSz="914400">
              <a:lnSpc>
                <a:spcPct val="90000"/>
              </a:lnSpc>
              <a:spcAft>
                <a:spcPts val="600"/>
              </a:spcAft>
              <a:buFont typeface="Arial" panose="020B0604020202020204" pitchFamily="34" charset="0"/>
              <a:buChar char="•"/>
            </a:pPr>
            <a:endParaRPr lang="en-US" sz="1200" dirty="0">
              <a:solidFill>
                <a:srgbClr val="FFFFFF"/>
              </a:solidFill>
            </a:endParaRPr>
          </a:p>
        </p:txBody>
      </p:sp>
      <p:sp useBgFill="1">
        <p:nvSpPr>
          <p:cNvPr id="30" name="Rectangle 29">
            <a:extLst>
              <a:ext uri="{FF2B5EF4-FFF2-40B4-BE49-F238E27FC236}">
                <a16:creationId xmlns:a16="http://schemas.microsoft.com/office/drawing/2014/main" id="{421B5709-714B-4EA8-8C75-C105D9B4D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7067" y="642795"/>
            <a:ext cx="4704491"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4 Marcador de contenido"/>
          <p:cNvPicPr>
            <a:picLocks noGrp="1" noChangeAspect="1"/>
          </p:cNvPicPr>
          <p:nvPr>
            <p:ph sz="half" idx="4294967295"/>
          </p:nvPr>
        </p:nvPicPr>
        <p:blipFill>
          <a:blip r:embed="rId8" cstate="print">
            <a:extLst>
              <a:ext uri="{28A0092B-C50C-407E-A947-70E740481C1C}">
                <a14:useLocalDpi xmlns:a14="http://schemas.microsoft.com/office/drawing/2010/main"/>
              </a:ext>
            </a:extLst>
          </a:blip>
          <a:stretch>
            <a:fillRect/>
          </a:stretch>
        </p:blipFill>
        <p:spPr>
          <a:xfrm>
            <a:off x="4194813" y="2016527"/>
            <a:ext cx="4221951" cy="2818152"/>
          </a:xfrm>
          <a:prstGeom prst="rect">
            <a:avLst/>
          </a:prstGeom>
          <a:ln>
            <a:noFill/>
          </a:ln>
          <a:effectLst/>
        </p:spPr>
      </p:pic>
    </p:spTree>
    <p:extLst>
      <p:ext uri="{BB962C8B-B14F-4D97-AF65-F5344CB8AC3E}">
        <p14:creationId xmlns:p14="http://schemas.microsoft.com/office/powerpoint/2010/main" val="273764416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8" name="Picture 37">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0" y="1970240"/>
            <a:ext cx="7828359" cy="321164"/>
          </a:xfrm>
          <a:prstGeom prst="rect">
            <a:avLst/>
          </a:prstGeom>
        </p:spPr>
      </p:pic>
      <p:pic>
        <p:nvPicPr>
          <p:cNvPr id="40" name="Picture 39">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a:ext>
            </a:extLst>
          </a:blip>
          <a:stretch>
            <a:fillRect/>
          </a:stretch>
        </p:blipFill>
        <p:spPr>
          <a:xfrm>
            <a:off x="7939369" y="1971234"/>
            <a:ext cx="1202248" cy="144270"/>
          </a:xfrm>
          <a:prstGeom prst="rect">
            <a:avLst/>
          </a:prstGeom>
        </p:spPr>
      </p:pic>
      <p:sp>
        <p:nvSpPr>
          <p:cNvPr id="42" name="Rectangle 41">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6" name="Picture 45">
            <a:extLst>
              <a:ext uri="{FF2B5EF4-FFF2-40B4-BE49-F238E27FC236}">
                <a16:creationId xmlns:a16="http://schemas.microsoft.com/office/drawing/2014/main" id="{B3F9E774-F054-4892-8E69-C76B2C8545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0" y="0"/>
            <a:ext cx="9144000" cy="6858000"/>
          </a:xfrm>
          <a:prstGeom prst="rect">
            <a:avLst/>
          </a:prstGeom>
          <a:gradFill>
            <a:gsLst>
              <a:gs pos="0">
                <a:srgbClr val="F78925"/>
              </a:gs>
              <a:gs pos="50000">
                <a:srgbClr val="D54209"/>
              </a:gs>
              <a:gs pos="100000">
                <a:srgbClr val="8D0000"/>
              </a:gs>
            </a:gsLst>
            <a:lin ang="2520000" scaled="0"/>
          </a:gradFill>
        </p:spPr>
      </p:pic>
      <p:pic>
        <p:nvPicPr>
          <p:cNvPr id="48" name="Picture 47">
            <a:extLst>
              <a:ext uri="{FF2B5EF4-FFF2-40B4-BE49-F238E27FC236}">
                <a16:creationId xmlns:a16="http://schemas.microsoft.com/office/drawing/2014/main" id="{BEF6A099-2A38-4C66-88FF-FDBCB564E5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0" name="Rectangle 49">
            <a:extLst>
              <a:ext uri="{FF2B5EF4-FFF2-40B4-BE49-F238E27FC236}">
                <a16:creationId xmlns:a16="http://schemas.microsoft.com/office/drawing/2014/main" id="{D0D98427-7B26-46E2-93FE-CB8CD3854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15A4233-F980-4EF6-B2C0-D7C63E752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19321"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1 Título"/>
          <p:cNvSpPr>
            <a:spLocks noGrp="1"/>
          </p:cNvSpPr>
          <p:nvPr>
            <p:ph type="title"/>
          </p:nvPr>
        </p:nvSpPr>
        <p:spPr>
          <a:xfrm>
            <a:off x="510240" y="753228"/>
            <a:ext cx="3102093" cy="1080938"/>
          </a:xfrm>
        </p:spPr>
        <p:txBody>
          <a:bodyPr vert="horz" lIns="91440" tIns="45720" rIns="91440" bIns="45720" rtlCol="0" anchor="ctr">
            <a:normAutofit/>
          </a:bodyPr>
          <a:lstStyle/>
          <a:p>
            <a:r>
              <a:rPr lang="en-US" sz="2100" b="1">
                <a:solidFill>
                  <a:srgbClr val="FFFFFF"/>
                </a:solidFill>
              </a:rPr>
              <a:t>Iván Navarro </a:t>
            </a:r>
            <a:br>
              <a:rPr lang="en-US" sz="2100" b="1">
                <a:solidFill>
                  <a:srgbClr val="FFFFFF"/>
                </a:solidFill>
              </a:rPr>
            </a:br>
            <a:r>
              <a:rPr lang="en-US" sz="2100" b="1">
                <a:solidFill>
                  <a:srgbClr val="FFFFFF"/>
                </a:solidFill>
              </a:rPr>
              <a:t>(1972 - )</a:t>
            </a:r>
          </a:p>
        </p:txBody>
      </p:sp>
      <p:pic>
        <p:nvPicPr>
          <p:cNvPr id="54" name="Picture 53">
            <a:extLst>
              <a:ext uri="{FF2B5EF4-FFF2-40B4-BE49-F238E27FC236}">
                <a16:creationId xmlns:a16="http://schemas.microsoft.com/office/drawing/2014/main" id="{3B7E3E62-AACE-4D18-93B3-B4C452E28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1" y="1970241"/>
            <a:ext cx="3717036" cy="199787"/>
          </a:xfrm>
          <a:prstGeom prst="rect">
            <a:avLst/>
          </a:prstGeom>
        </p:spPr>
      </p:pic>
      <p:sp>
        <p:nvSpPr>
          <p:cNvPr id="12" name="Content Placeholder 11">
            <a:extLst>
              <a:ext uri="{FF2B5EF4-FFF2-40B4-BE49-F238E27FC236}">
                <a16:creationId xmlns:a16="http://schemas.microsoft.com/office/drawing/2014/main" id="{30480A82-F134-44B5-898F-7C3B3B8D5A49}"/>
              </a:ext>
            </a:extLst>
          </p:cNvPr>
          <p:cNvSpPr>
            <a:spLocks noGrp="1"/>
          </p:cNvSpPr>
          <p:nvPr>
            <p:ph sz="half" idx="2"/>
          </p:nvPr>
        </p:nvSpPr>
        <p:spPr>
          <a:xfrm>
            <a:off x="203174" y="3161611"/>
            <a:ext cx="3072945" cy="3599316"/>
          </a:xfrm>
        </p:spPr>
        <p:txBody>
          <a:bodyPr vert="horz" lIns="91440" tIns="45720" rIns="91440" bIns="45720" rtlCol="0">
            <a:normAutofit/>
          </a:bodyPr>
          <a:lstStyle/>
          <a:p>
            <a:r>
              <a:rPr lang="en-US" sz="1800" dirty="0">
                <a:solidFill>
                  <a:srgbClr val="FFFFFF"/>
                </a:solidFill>
              </a:rPr>
              <a:t>Iván Navarro es un </a:t>
            </a:r>
            <a:r>
              <a:rPr lang="en-US" sz="1800" dirty="0" err="1">
                <a:solidFill>
                  <a:srgbClr val="FFFFFF"/>
                </a:solidFill>
              </a:rPr>
              <a:t>artista</a:t>
            </a:r>
            <a:r>
              <a:rPr lang="en-US" sz="1800" dirty="0">
                <a:solidFill>
                  <a:srgbClr val="FFFFFF"/>
                </a:solidFill>
              </a:rPr>
              <a:t> chileno que </a:t>
            </a:r>
            <a:r>
              <a:rPr lang="en-US" sz="1800" dirty="0" err="1">
                <a:solidFill>
                  <a:srgbClr val="FFFFFF"/>
                </a:solidFill>
              </a:rPr>
              <a:t>trabaja</a:t>
            </a:r>
            <a:r>
              <a:rPr lang="en-US" sz="1800" dirty="0">
                <a:solidFill>
                  <a:srgbClr val="FFFFFF"/>
                </a:solidFill>
              </a:rPr>
              <a:t> con luz, </a:t>
            </a:r>
            <a:r>
              <a:rPr lang="en-US" sz="1800" dirty="0" err="1">
                <a:solidFill>
                  <a:srgbClr val="FFFFFF"/>
                </a:solidFill>
              </a:rPr>
              <a:t>espejos</a:t>
            </a:r>
            <a:r>
              <a:rPr lang="en-US" sz="1800" dirty="0">
                <a:solidFill>
                  <a:srgbClr val="FFFFFF"/>
                </a:solidFill>
              </a:rPr>
              <a:t> y </a:t>
            </a:r>
            <a:r>
              <a:rPr lang="en-US" sz="1800" dirty="0" err="1">
                <a:solidFill>
                  <a:srgbClr val="FFFFFF"/>
                </a:solidFill>
              </a:rPr>
              <a:t>tubos</a:t>
            </a:r>
            <a:r>
              <a:rPr lang="en-US" sz="1800" dirty="0">
                <a:solidFill>
                  <a:srgbClr val="FFFFFF"/>
                </a:solidFill>
              </a:rPr>
              <a:t> de </a:t>
            </a:r>
            <a:r>
              <a:rPr lang="en-US" sz="1800" dirty="0" err="1">
                <a:solidFill>
                  <a:srgbClr val="FFFFFF"/>
                </a:solidFill>
              </a:rPr>
              <a:t>vidrio</a:t>
            </a:r>
            <a:r>
              <a:rPr lang="en-US" sz="1800" dirty="0">
                <a:solidFill>
                  <a:srgbClr val="FFFFFF"/>
                </a:solidFill>
              </a:rPr>
              <a:t> </a:t>
            </a:r>
            <a:r>
              <a:rPr lang="en-US" sz="1800" dirty="0" err="1">
                <a:solidFill>
                  <a:srgbClr val="FFFFFF"/>
                </a:solidFill>
              </a:rPr>
              <a:t>incandescente</a:t>
            </a:r>
            <a:r>
              <a:rPr lang="en-US" sz="1800" dirty="0">
                <a:solidFill>
                  <a:srgbClr val="FFFFFF"/>
                </a:solidFill>
              </a:rPr>
              <a:t> para </a:t>
            </a:r>
            <a:r>
              <a:rPr lang="en-US" sz="1800" dirty="0" err="1">
                <a:solidFill>
                  <a:srgbClr val="FFFFFF"/>
                </a:solidFill>
              </a:rPr>
              <a:t>crear</a:t>
            </a:r>
            <a:r>
              <a:rPr lang="en-US" sz="1800" dirty="0">
                <a:solidFill>
                  <a:srgbClr val="FFFFFF"/>
                </a:solidFill>
              </a:rPr>
              <a:t> </a:t>
            </a:r>
            <a:r>
              <a:rPr lang="en-US" sz="1800" dirty="0" err="1">
                <a:solidFill>
                  <a:srgbClr val="FFFFFF"/>
                </a:solidFill>
              </a:rPr>
              <a:t>esculturas</a:t>
            </a:r>
            <a:r>
              <a:rPr lang="en-US" sz="1800" dirty="0">
                <a:solidFill>
                  <a:srgbClr val="FFFFFF"/>
                </a:solidFill>
              </a:rPr>
              <a:t> e </a:t>
            </a:r>
            <a:r>
              <a:rPr lang="en-US" sz="1800" dirty="0" err="1">
                <a:solidFill>
                  <a:srgbClr val="FFFFFF"/>
                </a:solidFill>
              </a:rPr>
              <a:t>instalaciones</a:t>
            </a:r>
            <a:r>
              <a:rPr lang="en-US" sz="1800" dirty="0">
                <a:solidFill>
                  <a:srgbClr val="FFFFFF"/>
                </a:solidFill>
              </a:rPr>
              <a:t> social y </a:t>
            </a:r>
            <a:r>
              <a:rPr lang="en-US" sz="1800" dirty="0" err="1">
                <a:solidFill>
                  <a:srgbClr val="FFFFFF"/>
                </a:solidFill>
              </a:rPr>
              <a:t>políticamente</a:t>
            </a:r>
            <a:r>
              <a:rPr lang="en-US" sz="1800" dirty="0">
                <a:solidFill>
                  <a:srgbClr val="FFFFFF"/>
                </a:solidFill>
              </a:rPr>
              <a:t> </a:t>
            </a:r>
            <a:r>
              <a:rPr lang="en-US" sz="1800" dirty="0" err="1">
                <a:solidFill>
                  <a:srgbClr val="FFFFFF"/>
                </a:solidFill>
              </a:rPr>
              <a:t>relevantes</a:t>
            </a:r>
            <a:r>
              <a:rPr lang="en-US" sz="1800" dirty="0">
                <a:solidFill>
                  <a:srgbClr val="FFFFFF"/>
                </a:solidFill>
              </a:rPr>
              <a:t>.</a:t>
            </a:r>
          </a:p>
          <a:p>
            <a:endParaRPr lang="en-US" sz="1200" dirty="0">
              <a:solidFill>
                <a:srgbClr val="FFFFFF"/>
              </a:solidFill>
            </a:endParaRPr>
          </a:p>
        </p:txBody>
      </p:sp>
      <p:sp useBgFill="1">
        <p:nvSpPr>
          <p:cNvPr id="56" name="Rectangle 55">
            <a:extLst>
              <a:ext uri="{FF2B5EF4-FFF2-40B4-BE49-F238E27FC236}">
                <a16:creationId xmlns:a16="http://schemas.microsoft.com/office/drawing/2014/main" id="{421B5709-714B-4EA8-8C75-C105D9B4D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7067" y="642795"/>
            <a:ext cx="4704491"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7 Marcador de contenido"/>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94813" y="1425454"/>
            <a:ext cx="4221951" cy="4000298"/>
          </a:xfrm>
          <a:prstGeom prst="rect">
            <a:avLst/>
          </a:prstGeom>
          <a:ln>
            <a:noFill/>
          </a:ln>
          <a:effectLst/>
        </p:spPr>
      </p:pic>
    </p:spTree>
    <p:extLst>
      <p:ext uri="{BB962C8B-B14F-4D97-AF65-F5344CB8AC3E}">
        <p14:creationId xmlns:p14="http://schemas.microsoft.com/office/powerpoint/2010/main" val="221334880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0E93D5FC-63A0-47A4-A8C7-365881F645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5" name="Picture 44">
            <a:extLst>
              <a:ext uri="{FF2B5EF4-FFF2-40B4-BE49-F238E27FC236}">
                <a16:creationId xmlns:a16="http://schemas.microsoft.com/office/drawing/2014/main" id="{85C2F18C-671F-4ECE-96A3-EBAFC5796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0" y="1970240"/>
            <a:ext cx="7828359" cy="321164"/>
          </a:xfrm>
          <a:prstGeom prst="rect">
            <a:avLst/>
          </a:prstGeom>
        </p:spPr>
      </p:pic>
      <p:pic>
        <p:nvPicPr>
          <p:cNvPr id="47" name="Picture 46">
            <a:extLst>
              <a:ext uri="{FF2B5EF4-FFF2-40B4-BE49-F238E27FC236}">
                <a16:creationId xmlns:a16="http://schemas.microsoft.com/office/drawing/2014/main" id="{89728584-DEE7-4174-9BB7-DAEBB71F92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a:ext>
            </a:extLst>
          </a:blip>
          <a:stretch>
            <a:fillRect/>
          </a:stretch>
        </p:blipFill>
        <p:spPr>
          <a:xfrm>
            <a:off x="7939369" y="1971234"/>
            <a:ext cx="1202248" cy="144270"/>
          </a:xfrm>
          <a:prstGeom prst="rect">
            <a:avLst/>
          </a:prstGeom>
        </p:spPr>
      </p:pic>
      <p:sp>
        <p:nvSpPr>
          <p:cNvPr id="49" name="Rectangle 48">
            <a:extLst>
              <a:ext uri="{FF2B5EF4-FFF2-40B4-BE49-F238E27FC236}">
                <a16:creationId xmlns:a16="http://schemas.microsoft.com/office/drawing/2014/main" id="{64C1E679-9F46-4A3D-8724-12767F0EB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2DB7D69C-15F2-4834-A591-AF4B6F90B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3" name="Group 52">
            <a:extLst>
              <a:ext uri="{FF2B5EF4-FFF2-40B4-BE49-F238E27FC236}">
                <a16:creationId xmlns:a16="http://schemas.microsoft.com/office/drawing/2014/main" id="{7765757F-11B2-4B46-A7DB-35AE5DE836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54" name="Rectangle 53">
              <a:extLst>
                <a:ext uri="{FF2B5EF4-FFF2-40B4-BE49-F238E27FC236}">
                  <a16:creationId xmlns:a16="http://schemas.microsoft.com/office/drawing/2014/main" id="{1461D6A8-8DB5-4F2B-BB76-482DE74ED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E453312A-CCFE-4882-B1B8-36D80B69CB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grpSp>
      <p:sp>
        <p:nvSpPr>
          <p:cNvPr id="57" name="Rectangle 56">
            <a:extLst>
              <a:ext uri="{FF2B5EF4-FFF2-40B4-BE49-F238E27FC236}">
                <a16:creationId xmlns:a16="http://schemas.microsoft.com/office/drawing/2014/main" id="{42F4BC0E-FC44-4F8D-A286-772EC2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25178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9" name="Picture 58">
            <a:extLst>
              <a:ext uri="{FF2B5EF4-FFF2-40B4-BE49-F238E27FC236}">
                <a16:creationId xmlns:a16="http://schemas.microsoft.com/office/drawing/2014/main" id="{17BC5674-71CE-4D27-A8CE-35F18664DC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1" y="1970240"/>
            <a:ext cx="5280660" cy="202738"/>
          </a:xfrm>
          <a:prstGeom prst="rect">
            <a:avLst/>
          </a:prstGeom>
        </p:spPr>
      </p:pic>
      <p:sp>
        <p:nvSpPr>
          <p:cNvPr id="15" name="CuadroTexto 14">
            <a:extLst>
              <a:ext uri="{FF2B5EF4-FFF2-40B4-BE49-F238E27FC236}">
                <a16:creationId xmlns:a16="http://schemas.microsoft.com/office/drawing/2014/main" id="{31D9996C-D861-4231-B74C-30DE91444F7C}"/>
              </a:ext>
            </a:extLst>
          </p:cNvPr>
          <p:cNvSpPr txBox="1"/>
          <p:nvPr/>
        </p:nvSpPr>
        <p:spPr>
          <a:xfrm>
            <a:off x="6694405" y="6382403"/>
            <a:ext cx="4580235" cy="3599316"/>
          </a:xfrm>
          <a:prstGeom prst="rect">
            <a:avLst/>
          </a:prstGeom>
        </p:spPr>
        <p:txBody>
          <a:bodyPr vert="horz" lIns="91440" tIns="45720" rIns="91440" bIns="45720" rtlCol="0">
            <a:normAutofit/>
          </a:bodyPr>
          <a:lstStyle/>
          <a:p>
            <a:pPr defTabSz="914400">
              <a:lnSpc>
                <a:spcPct val="90000"/>
              </a:lnSpc>
              <a:spcAft>
                <a:spcPts val="600"/>
              </a:spcAft>
            </a:pPr>
            <a:r>
              <a:rPr lang="en-US" sz="1700" dirty="0"/>
              <a:t>Bed Water Tower</a:t>
            </a:r>
          </a:p>
        </p:txBody>
      </p:sp>
      <p:pic>
        <p:nvPicPr>
          <p:cNvPr id="23" name="Imagen 22">
            <a:extLst>
              <a:ext uri="{FF2B5EF4-FFF2-40B4-BE49-F238E27FC236}">
                <a16:creationId xmlns:a16="http://schemas.microsoft.com/office/drawing/2014/main" id="{8379F3C3-4470-4FE6-A6A8-021273A572F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461752" y="192320"/>
            <a:ext cx="3371855" cy="3511948"/>
          </a:xfrm>
          <a:prstGeom prst="rect">
            <a:avLst/>
          </a:prstGeom>
        </p:spPr>
      </p:pic>
      <p:sp>
        <p:nvSpPr>
          <p:cNvPr id="61" name="Rectangle 60">
            <a:extLst>
              <a:ext uri="{FF2B5EF4-FFF2-40B4-BE49-F238E27FC236}">
                <a16:creationId xmlns:a16="http://schemas.microsoft.com/office/drawing/2014/main" id="{48FD054B-BEE8-4416-8DD7-DB8E6AF1B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0081" y="4150596"/>
            <a:ext cx="778918" cy="223180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a:extLst>
              <a:ext uri="{FF2B5EF4-FFF2-40B4-BE49-F238E27FC236}">
                <a16:creationId xmlns:a16="http://schemas.microsoft.com/office/drawing/2014/main" id="{57F92EA9-72A2-4C20-9DE0-0A76CF59C86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1"/>
          <a:stretch/>
        </p:blipFill>
        <p:spPr>
          <a:xfrm>
            <a:off x="6392443" y="4150596"/>
            <a:ext cx="2468636" cy="2231808"/>
          </a:xfrm>
          <a:prstGeom prst="rect">
            <a:avLst/>
          </a:prstGeom>
        </p:spPr>
      </p:pic>
      <p:pic>
        <p:nvPicPr>
          <p:cNvPr id="25" name="Imagen 24">
            <a:extLst>
              <a:ext uri="{FF2B5EF4-FFF2-40B4-BE49-F238E27FC236}">
                <a16:creationId xmlns:a16="http://schemas.microsoft.com/office/drawing/2014/main" id="{08A56EDC-9972-4125-9302-59663AB28741}"/>
              </a:ext>
            </a:extLst>
          </p:cNvPr>
          <p:cNvPicPr>
            <a:picLocks noChangeAspect="1"/>
          </p:cNvPicPr>
          <p:nvPr/>
        </p:nvPicPr>
        <p:blipFill>
          <a:blip r:embed="rId8"/>
          <a:stretch>
            <a:fillRect/>
          </a:stretch>
        </p:blipFill>
        <p:spPr>
          <a:xfrm>
            <a:off x="-5495" y="2227550"/>
            <a:ext cx="5257280" cy="3511948"/>
          </a:xfrm>
          <a:prstGeom prst="rect">
            <a:avLst/>
          </a:prstGeom>
        </p:spPr>
      </p:pic>
      <p:sp>
        <p:nvSpPr>
          <p:cNvPr id="46" name="CuadroTexto 45">
            <a:extLst>
              <a:ext uri="{FF2B5EF4-FFF2-40B4-BE49-F238E27FC236}">
                <a16:creationId xmlns:a16="http://schemas.microsoft.com/office/drawing/2014/main" id="{72D353AE-ADA5-41F1-9BDB-784178311A55}"/>
              </a:ext>
            </a:extLst>
          </p:cNvPr>
          <p:cNvSpPr txBox="1"/>
          <p:nvPr/>
        </p:nvSpPr>
        <p:spPr>
          <a:xfrm>
            <a:off x="1522365" y="5797287"/>
            <a:ext cx="4484195" cy="426843"/>
          </a:xfrm>
          <a:prstGeom prst="rect">
            <a:avLst/>
          </a:prstGeom>
        </p:spPr>
        <p:txBody>
          <a:bodyPr vert="horz" lIns="91440" tIns="45720" rIns="91440" bIns="45720" rtlCol="0">
            <a:normAutofit/>
          </a:bodyPr>
          <a:lstStyle/>
          <a:p>
            <a:pPr algn="l"/>
            <a:r>
              <a:rPr lang="es-CL" sz="1700" b="0" i="0" dirty="0">
                <a:effectLst/>
              </a:rPr>
              <a:t>KNOCKKNOCKKNOCK</a:t>
            </a:r>
          </a:p>
        </p:txBody>
      </p:sp>
      <p:sp>
        <p:nvSpPr>
          <p:cNvPr id="48" name="CuadroTexto 47">
            <a:extLst>
              <a:ext uri="{FF2B5EF4-FFF2-40B4-BE49-F238E27FC236}">
                <a16:creationId xmlns:a16="http://schemas.microsoft.com/office/drawing/2014/main" id="{024C8FDF-FAF3-402F-9321-1A48D1B88CE8}"/>
              </a:ext>
            </a:extLst>
          </p:cNvPr>
          <p:cNvSpPr txBox="1"/>
          <p:nvPr/>
        </p:nvSpPr>
        <p:spPr>
          <a:xfrm>
            <a:off x="5490082" y="3714010"/>
            <a:ext cx="3343526" cy="403455"/>
          </a:xfrm>
          <a:prstGeom prst="rect">
            <a:avLst/>
          </a:prstGeom>
        </p:spPr>
        <p:txBody>
          <a:bodyPr vert="horz" lIns="91440" tIns="45720" rIns="91440" bIns="45720" rtlCol="0">
            <a:normAutofit/>
          </a:bodyPr>
          <a:lstStyle/>
          <a:p>
            <a:pPr algn="l"/>
            <a:r>
              <a:rPr lang="es-CL" sz="1700" b="0" i="0" dirty="0">
                <a:effectLst/>
              </a:rPr>
              <a:t>Pieza impenetrable</a:t>
            </a:r>
          </a:p>
        </p:txBody>
      </p:sp>
      <p:pic>
        <p:nvPicPr>
          <p:cNvPr id="30" name="Imagen 29">
            <a:extLst>
              <a:ext uri="{FF2B5EF4-FFF2-40B4-BE49-F238E27FC236}">
                <a16:creationId xmlns:a16="http://schemas.microsoft.com/office/drawing/2014/main" id="{1CA45DF5-D631-4791-B965-739B23417D58}"/>
              </a:ext>
            </a:extLst>
          </p:cNvPr>
          <p:cNvPicPr>
            <a:picLocks noChangeAspect="1"/>
          </p:cNvPicPr>
          <p:nvPr/>
        </p:nvPicPr>
        <p:blipFill>
          <a:blip r:embed="rId9"/>
          <a:stretch>
            <a:fillRect/>
          </a:stretch>
        </p:blipFill>
        <p:spPr>
          <a:xfrm>
            <a:off x="64554" y="779145"/>
            <a:ext cx="4438273" cy="2261812"/>
          </a:xfrm>
          <a:prstGeom prst="rect">
            <a:avLst/>
          </a:prstGeom>
        </p:spPr>
      </p:pic>
    </p:spTree>
    <p:extLst>
      <p:ext uri="{BB962C8B-B14F-4D97-AF65-F5344CB8AC3E}">
        <p14:creationId xmlns:p14="http://schemas.microsoft.com/office/powerpoint/2010/main" val="1240825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4CBBA4-9903-4C91-957B-ACB768CAF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04" y="609600"/>
            <a:ext cx="3562140"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a:extLst>
              <a:ext uri="{FF2B5EF4-FFF2-40B4-BE49-F238E27FC236}">
                <a16:creationId xmlns:a16="http://schemas.microsoft.com/office/drawing/2014/main" id="{3748511A-463F-40B3-97E1-C157475A7145}"/>
              </a:ext>
            </a:extLst>
          </p:cNvPr>
          <p:cNvPicPr>
            <a:picLocks noChangeAspect="1"/>
          </p:cNvPicPr>
          <p:nvPr/>
        </p:nvPicPr>
        <p:blipFill>
          <a:blip r:embed="rId2"/>
          <a:stretch>
            <a:fillRect/>
          </a:stretch>
        </p:blipFill>
        <p:spPr>
          <a:xfrm>
            <a:off x="717003" y="2251965"/>
            <a:ext cx="3079541" cy="2320202"/>
          </a:xfrm>
          <a:prstGeom prst="rect">
            <a:avLst/>
          </a:prstGeom>
          <a:ln>
            <a:noFill/>
          </a:ln>
          <a:effectLst/>
        </p:spPr>
      </p:pic>
      <p:sp>
        <p:nvSpPr>
          <p:cNvPr id="15" name="Rectangle 14">
            <a:extLst>
              <a:ext uri="{FF2B5EF4-FFF2-40B4-BE49-F238E27FC236}">
                <a16:creationId xmlns:a16="http://schemas.microsoft.com/office/drawing/2014/main" id="{826ABD26-7FAE-4A90-8361-CEFCDE597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494" y="609600"/>
            <a:ext cx="3562141"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DCF03B06-F562-41D5-8767-DCFF1A65A566}"/>
              </a:ext>
            </a:extLst>
          </p:cNvPr>
          <p:cNvPicPr>
            <a:picLocks noChangeAspect="1"/>
          </p:cNvPicPr>
          <p:nvPr/>
        </p:nvPicPr>
        <p:blipFill>
          <a:blip r:embed="rId3"/>
          <a:stretch>
            <a:fillRect/>
          </a:stretch>
        </p:blipFill>
        <p:spPr>
          <a:xfrm>
            <a:off x="4399794" y="2375078"/>
            <a:ext cx="3079540" cy="2073975"/>
          </a:xfrm>
          <a:prstGeom prst="rect">
            <a:avLst/>
          </a:prstGeom>
          <a:ln>
            <a:noFill/>
          </a:ln>
          <a:effectLst/>
        </p:spPr>
      </p:pic>
      <p:pic>
        <p:nvPicPr>
          <p:cNvPr id="17" name="Picture 16">
            <a:extLst>
              <a:ext uri="{FF2B5EF4-FFF2-40B4-BE49-F238E27FC236}">
                <a16:creationId xmlns:a16="http://schemas.microsoft.com/office/drawing/2014/main" id="{B500027F-9727-4BDA-BABB-A50F0DED88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a:ext>
            </a:extLst>
          </a:blip>
          <a:stretch>
            <a:fillRect/>
          </a:stretch>
        </p:blipFill>
        <p:spPr>
          <a:xfrm>
            <a:off x="7939369" y="1961506"/>
            <a:ext cx="1202248" cy="144270"/>
          </a:xfrm>
          <a:prstGeom prst="rect">
            <a:avLst/>
          </a:prstGeom>
        </p:spPr>
      </p:pic>
      <p:sp>
        <p:nvSpPr>
          <p:cNvPr id="19" name="Rectangle 18">
            <a:extLst>
              <a:ext uri="{FF2B5EF4-FFF2-40B4-BE49-F238E27FC236}">
                <a16:creationId xmlns:a16="http://schemas.microsoft.com/office/drawing/2014/main" id="{404830A4-8D98-4AD0-86DD-28A2F054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uadroTexto 8">
            <a:extLst>
              <a:ext uri="{FF2B5EF4-FFF2-40B4-BE49-F238E27FC236}">
                <a16:creationId xmlns:a16="http://schemas.microsoft.com/office/drawing/2014/main" id="{378DAB7E-D706-4E6F-B079-7874C7732087}"/>
              </a:ext>
            </a:extLst>
          </p:cNvPr>
          <p:cNvSpPr txBox="1"/>
          <p:nvPr/>
        </p:nvSpPr>
        <p:spPr>
          <a:xfrm>
            <a:off x="4572000" y="4362296"/>
            <a:ext cx="2907334" cy="646331"/>
          </a:xfrm>
          <a:prstGeom prst="rect">
            <a:avLst/>
          </a:prstGeom>
          <a:noFill/>
        </p:spPr>
        <p:txBody>
          <a:bodyPr wrap="square" rtlCol="0">
            <a:spAutoFit/>
          </a:bodyPr>
          <a:lstStyle/>
          <a:p>
            <a:pPr algn="ctr"/>
            <a:endParaRPr lang="es-CL" dirty="0">
              <a:solidFill>
                <a:schemeClr val="accent6">
                  <a:lumMod val="50000"/>
                </a:schemeClr>
              </a:solidFill>
            </a:endParaRPr>
          </a:p>
          <a:p>
            <a:pPr algn="ctr"/>
            <a:r>
              <a:rPr lang="es-CL" dirty="0">
                <a:solidFill>
                  <a:schemeClr val="accent6">
                    <a:lumMod val="50000"/>
                  </a:schemeClr>
                </a:solidFill>
              </a:rPr>
              <a:t>Fila Muerta</a:t>
            </a:r>
          </a:p>
        </p:txBody>
      </p:sp>
      <p:sp>
        <p:nvSpPr>
          <p:cNvPr id="14" name="CuadroTexto 13">
            <a:extLst>
              <a:ext uri="{FF2B5EF4-FFF2-40B4-BE49-F238E27FC236}">
                <a16:creationId xmlns:a16="http://schemas.microsoft.com/office/drawing/2014/main" id="{3CD670A9-C505-4348-B040-46668F5E0BB5}"/>
              </a:ext>
            </a:extLst>
          </p:cNvPr>
          <p:cNvSpPr txBox="1"/>
          <p:nvPr/>
        </p:nvSpPr>
        <p:spPr>
          <a:xfrm>
            <a:off x="676391" y="4362295"/>
            <a:ext cx="2907334" cy="646331"/>
          </a:xfrm>
          <a:prstGeom prst="rect">
            <a:avLst/>
          </a:prstGeom>
          <a:noFill/>
        </p:spPr>
        <p:txBody>
          <a:bodyPr wrap="square" rtlCol="0">
            <a:spAutoFit/>
          </a:bodyPr>
          <a:lstStyle/>
          <a:p>
            <a:pPr algn="ctr"/>
            <a:endParaRPr lang="es-CL" dirty="0">
              <a:solidFill>
                <a:schemeClr val="accent6">
                  <a:lumMod val="50000"/>
                </a:schemeClr>
              </a:solidFill>
            </a:endParaRPr>
          </a:p>
          <a:p>
            <a:pPr algn="ctr"/>
            <a:r>
              <a:rPr lang="es-CL" dirty="0">
                <a:solidFill>
                  <a:schemeClr val="accent6">
                    <a:lumMod val="50000"/>
                  </a:schemeClr>
                </a:solidFill>
              </a:rPr>
              <a:t>Reja de la Armería</a:t>
            </a:r>
          </a:p>
        </p:txBody>
      </p:sp>
    </p:spTree>
    <p:extLst>
      <p:ext uri="{BB962C8B-B14F-4D97-AF65-F5344CB8AC3E}">
        <p14:creationId xmlns:p14="http://schemas.microsoft.com/office/powerpoint/2010/main" val="122153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b="1" dirty="0"/>
              <a:t>Karina </a:t>
            </a:r>
            <a:r>
              <a:rPr lang="es-CL" b="1" dirty="0" err="1"/>
              <a:t>Peisajovich</a:t>
            </a:r>
            <a:r>
              <a:rPr lang="es-CL" b="1" dirty="0"/>
              <a:t> </a:t>
            </a:r>
            <a:br>
              <a:rPr lang="es-CL" b="1" dirty="0"/>
            </a:br>
            <a:r>
              <a:rPr lang="es-CL" sz="2800" b="1" dirty="0"/>
              <a:t>(1966 -)</a:t>
            </a:r>
          </a:p>
        </p:txBody>
      </p:sp>
      <p:sp>
        <p:nvSpPr>
          <p:cNvPr id="3" name="2 Marcador de contenido"/>
          <p:cNvSpPr>
            <a:spLocks noGrp="1"/>
          </p:cNvSpPr>
          <p:nvPr>
            <p:ph sz="half" idx="2"/>
          </p:nvPr>
        </p:nvSpPr>
        <p:spPr>
          <a:xfrm>
            <a:off x="1338440" y="6104772"/>
            <a:ext cx="2146639" cy="3024335"/>
          </a:xfrm>
        </p:spPr>
        <p:txBody>
          <a:bodyPr>
            <a:normAutofit/>
          </a:bodyPr>
          <a:lstStyle/>
          <a:p>
            <a:r>
              <a:rPr lang="es-CL" sz="1200" dirty="0">
                <a:solidFill>
                  <a:srgbClr val="FFC000"/>
                </a:solidFill>
                <a:hlinkClick r:id="rId3"/>
              </a:rPr>
              <a:t>http://www.karinapeisajovich.com/work/2019_eterbrillante/00.htm</a:t>
            </a:r>
            <a:endParaRPr lang="es-CL" sz="1200" dirty="0">
              <a:solidFill>
                <a:srgbClr val="FFC000"/>
              </a:solidFill>
            </a:endParaRPr>
          </a:p>
          <a:p>
            <a:endParaRPr lang="es-CL" sz="1200" dirty="0">
              <a:solidFill>
                <a:srgbClr val="FFC000"/>
              </a:solidFill>
            </a:endParaRPr>
          </a:p>
        </p:txBody>
      </p:sp>
      <p:pic>
        <p:nvPicPr>
          <p:cNvPr id="1026" name="Picture 2">
            <a:extLst>
              <a:ext uri="{FF2B5EF4-FFF2-40B4-BE49-F238E27FC236}">
                <a16:creationId xmlns:a16="http://schemas.microsoft.com/office/drawing/2014/main" id="{99166595-5AE4-4451-986B-54CF4620285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5937" y="2117535"/>
            <a:ext cx="5626476" cy="379950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43132595-E41C-46A3-8F74-125FFEF8DCA5}"/>
              </a:ext>
            </a:extLst>
          </p:cNvPr>
          <p:cNvSpPr txBox="1"/>
          <p:nvPr/>
        </p:nvSpPr>
        <p:spPr>
          <a:xfrm>
            <a:off x="251520" y="5594379"/>
            <a:ext cx="4320480" cy="276999"/>
          </a:xfrm>
          <a:prstGeom prst="rect">
            <a:avLst/>
          </a:prstGeom>
          <a:noFill/>
        </p:spPr>
        <p:txBody>
          <a:bodyPr wrap="square" rtlCol="0">
            <a:spAutoFit/>
          </a:bodyPr>
          <a:lstStyle/>
          <a:p>
            <a:r>
              <a:rPr lang="es-CL" sz="1200" dirty="0"/>
              <a:t>Lejos del sol</a:t>
            </a:r>
          </a:p>
        </p:txBody>
      </p:sp>
      <p:sp>
        <p:nvSpPr>
          <p:cNvPr id="8" name="CuadroTexto 7">
            <a:extLst>
              <a:ext uri="{FF2B5EF4-FFF2-40B4-BE49-F238E27FC236}">
                <a16:creationId xmlns:a16="http://schemas.microsoft.com/office/drawing/2014/main" id="{ADF5FFF7-E15E-4C62-83E5-33F62C138DB5}"/>
              </a:ext>
            </a:extLst>
          </p:cNvPr>
          <p:cNvSpPr txBox="1"/>
          <p:nvPr/>
        </p:nvSpPr>
        <p:spPr>
          <a:xfrm>
            <a:off x="5900081" y="2206416"/>
            <a:ext cx="3049710" cy="3754874"/>
          </a:xfrm>
          <a:prstGeom prst="rect">
            <a:avLst/>
          </a:prstGeom>
          <a:noFill/>
        </p:spPr>
        <p:txBody>
          <a:bodyPr wrap="square">
            <a:spAutoFit/>
          </a:bodyPr>
          <a:lstStyle/>
          <a:p>
            <a:r>
              <a:rPr lang="es-ES" sz="1400" dirty="0"/>
              <a:t>Artista visual argentina cuyo interés radica en las propiedades que preceden la composición de una imagen: luz, oscuridad, color, espacio, tiempo, contraste y sombra. Trabaja con la combinación de aquellos elementos que constituyen la materialidad de las imágenes y que son, de hecho, el núcleo del fenómeno visual. Los dispositivos electrónicos actuales impactan directamente en el ojo, desvaneciendo la distinción entre "color luz" y "color pigmento" y dando lugar a una tercera alternativa concebida por la artista: "color pantalla".</a:t>
            </a:r>
            <a:endParaRPr lang="es-CL" sz="1400" dirty="0"/>
          </a:p>
        </p:txBody>
      </p:sp>
      <p:sp>
        <p:nvSpPr>
          <p:cNvPr id="7" name="CuadroTexto 6">
            <a:extLst>
              <a:ext uri="{FF2B5EF4-FFF2-40B4-BE49-F238E27FC236}">
                <a16:creationId xmlns:a16="http://schemas.microsoft.com/office/drawing/2014/main" id="{F6ED9B69-7892-48E6-9FEA-9515A7F7B603}"/>
              </a:ext>
            </a:extLst>
          </p:cNvPr>
          <p:cNvSpPr txBox="1"/>
          <p:nvPr/>
        </p:nvSpPr>
        <p:spPr>
          <a:xfrm>
            <a:off x="3595825" y="6087262"/>
            <a:ext cx="2304256" cy="549381"/>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L" sz="1100" b="0" i="0" u="none" strike="noStrike" kern="1200" cap="none" spc="0" normalizeH="0" baseline="0" noProof="0" dirty="0">
                <a:ln>
                  <a:noFill/>
                </a:ln>
                <a:solidFill>
                  <a:srgbClr val="FFC000"/>
                </a:solidFill>
                <a:effectLst/>
                <a:uLnTx/>
                <a:uFillTx/>
                <a:latin typeface="Trebuchet MS" panose="020B0603020202020204"/>
                <a:ea typeface="+mn-ea"/>
                <a:cs typeface="+mn-cs"/>
              </a:rPr>
              <a:t>http://www.karinapeisajovich.com/work/2013_lejosdelsol/06.htm</a:t>
            </a:r>
          </a:p>
        </p:txBody>
      </p:sp>
      <p:sp>
        <p:nvSpPr>
          <p:cNvPr id="9" name="CuadroTexto 8">
            <a:extLst>
              <a:ext uri="{FF2B5EF4-FFF2-40B4-BE49-F238E27FC236}">
                <a16:creationId xmlns:a16="http://schemas.microsoft.com/office/drawing/2014/main" id="{E0F2DAE8-9F25-4052-8793-25076716A3F5}"/>
              </a:ext>
            </a:extLst>
          </p:cNvPr>
          <p:cNvSpPr txBox="1"/>
          <p:nvPr/>
        </p:nvSpPr>
        <p:spPr>
          <a:xfrm>
            <a:off x="175937" y="6104772"/>
            <a:ext cx="1371727" cy="276999"/>
          </a:xfrm>
          <a:prstGeom prst="rect">
            <a:avLst/>
          </a:prstGeom>
          <a:noFill/>
        </p:spPr>
        <p:txBody>
          <a:bodyPr wrap="square" rtlCol="0">
            <a:spAutoFit/>
          </a:bodyPr>
          <a:lstStyle/>
          <a:p>
            <a:r>
              <a:rPr lang="es-CL" sz="1200" dirty="0">
                <a:solidFill>
                  <a:srgbClr val="FFC000"/>
                </a:solidFill>
              </a:rPr>
              <a:t>Videos:</a:t>
            </a:r>
          </a:p>
        </p:txBody>
      </p:sp>
    </p:spTree>
    <p:extLst>
      <p:ext uri="{BB962C8B-B14F-4D97-AF65-F5344CB8AC3E}">
        <p14:creationId xmlns:p14="http://schemas.microsoft.com/office/powerpoint/2010/main" val="4270770214"/>
      </p:ext>
    </p:extLst>
  </p:cSld>
  <p:clrMapOvr>
    <a:masterClrMapping/>
  </p:clrMapOvr>
</p:sld>
</file>

<file path=ppt/theme/theme1.xml><?xml version="1.0" encoding="utf-8"?>
<a:theme xmlns:a="http://schemas.openxmlformats.org/drawingml/2006/main" name="Berlín">
  <a:themeElements>
    <a:clrScheme name="Berlí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Berlín</Template>
  <TotalTime>5561</TotalTime>
  <Words>894</Words>
  <Application>Microsoft Office PowerPoint</Application>
  <PresentationFormat>Presentación en pantalla (4:3)</PresentationFormat>
  <Paragraphs>71</Paragraphs>
  <Slides>17</Slides>
  <Notes>12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17</vt:i4>
      </vt:variant>
    </vt:vector>
  </HeadingPairs>
  <TitlesOfParts>
    <vt:vector size="26" baseType="lpstr">
      <vt:lpstr>Arial</vt:lpstr>
      <vt:lpstr>Arial Black</vt:lpstr>
      <vt:lpstr>Calibri</vt:lpstr>
      <vt:lpstr>Google Sans</vt:lpstr>
      <vt:lpstr>Helvetica Neue LT W01_51488890</vt:lpstr>
      <vt:lpstr>Times New Roman</vt:lpstr>
      <vt:lpstr>Trebuchet MS</vt:lpstr>
      <vt:lpstr>Verdana</vt:lpstr>
      <vt:lpstr>Berlín</vt:lpstr>
      <vt:lpstr>INSTALACION SENSORIAL 8° básico</vt:lpstr>
      <vt:lpstr>objetivos</vt:lpstr>
      <vt:lpstr> Instalación sensorial</vt:lpstr>
      <vt:lpstr>Dan Flavin (1933 – 1996)</vt:lpstr>
      <vt:lpstr>Presentación de PowerPoint</vt:lpstr>
      <vt:lpstr>Iván Navarro  (1972 - )</vt:lpstr>
      <vt:lpstr>Presentación de PowerPoint</vt:lpstr>
      <vt:lpstr>Presentación de PowerPoint</vt:lpstr>
      <vt:lpstr>Karina Peisajovich  (1966 -)</vt:lpstr>
      <vt:lpstr>Presentación de PowerPoint</vt:lpstr>
      <vt:lpstr>Presentación de PowerPoint</vt:lpstr>
      <vt:lpstr>Presentación de PowerPoint</vt:lpstr>
      <vt:lpstr>Christian Wloch</vt:lpstr>
      <vt:lpstr>Oleafur Elisson</vt:lpstr>
      <vt:lpstr>Presentación de PowerPoint</vt:lpstr>
      <vt:lpstr>Atelier des Lumiéres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Ximena Galdames</dc:creator>
  <cp:lastModifiedBy>Carmen Julia Undurraga Ossa</cp:lastModifiedBy>
  <cp:revision>41</cp:revision>
  <dcterms:created xsi:type="dcterms:W3CDTF">2019-07-22T04:00:32Z</dcterms:created>
  <dcterms:modified xsi:type="dcterms:W3CDTF">2021-12-27T18:58:33Z</dcterms:modified>
</cp:coreProperties>
</file>