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6"/>
  </p:notesMasterIdLst>
  <p:sldIdLst>
    <p:sldId id="256" r:id="rId2"/>
    <p:sldId id="265" r:id="rId3"/>
    <p:sldId id="272" r:id="rId4"/>
    <p:sldId id="274" r:id="rId5"/>
    <p:sldId id="266" r:id="rId6"/>
    <p:sldId id="269" r:id="rId7"/>
    <p:sldId id="260" r:id="rId8"/>
    <p:sldId id="261" r:id="rId9"/>
    <p:sldId id="270" r:id="rId10"/>
    <p:sldId id="263" r:id="rId11"/>
    <p:sldId id="271" r:id="rId12"/>
    <p:sldId id="259" r:id="rId13"/>
    <p:sldId id="275" r:id="rId14"/>
    <p:sldId id="26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Julia Undurraga Ossa" initials="CJUO" lastIdx="8" clrIdx="0">
    <p:extLst>
      <p:ext uri="{19B8F6BF-5375-455C-9EA6-DF929625EA0E}">
        <p15:presenceInfo xmlns:p15="http://schemas.microsoft.com/office/powerpoint/2012/main" userId="S::carmen.undurraga@mineduc.cl::1eb87c68-7f83-471f-ae65-8ba612ca88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8B1"/>
    <a:srgbClr val="D9D3C1"/>
    <a:srgbClr val="FF9900"/>
    <a:srgbClr val="8A6979"/>
    <a:srgbClr val="F91E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1547" autoAdjust="0"/>
  </p:normalViewPr>
  <p:slideViewPr>
    <p:cSldViewPr showGuides="1">
      <p:cViewPr varScale="1">
        <p:scale>
          <a:sx n="50" d="100"/>
          <a:sy n="50" d="100"/>
        </p:scale>
        <p:origin x="1956"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A46ED-C491-4646-BC82-ED15D70F80E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BAF3DD28-7B41-409B-9A99-EC04B6464D75}">
      <dgm:prSet custT="1"/>
      <dgm:spPr/>
      <dgm:t>
        <a:bodyPr/>
        <a:lstStyle/>
        <a:p>
          <a:r>
            <a:rPr lang="es-ES_tradnl" sz="1800" b="1" dirty="0" err="1"/>
            <a:t>Colografía</a:t>
          </a:r>
          <a:r>
            <a:rPr lang="es-ES_tradnl" sz="1800" dirty="0"/>
            <a:t>: técnica de grabado en la que se utiliza cola fría para producir las texturas y relieves propios de una matriz, para luego ser entintados. </a:t>
          </a:r>
          <a:endParaRPr lang="en-US" sz="1800" dirty="0"/>
        </a:p>
      </dgm:t>
    </dgm:pt>
    <dgm:pt modelId="{1A15274D-83F4-4BF0-8996-6A44668FD744}" type="parTrans" cxnId="{AFEA245A-C901-4A1B-812D-F41FEDDBB232}">
      <dgm:prSet/>
      <dgm:spPr/>
      <dgm:t>
        <a:bodyPr/>
        <a:lstStyle/>
        <a:p>
          <a:endParaRPr lang="en-US"/>
        </a:p>
      </dgm:t>
    </dgm:pt>
    <dgm:pt modelId="{F717A621-8582-4EF9-A8AC-1F98A3540AD2}" type="sibTrans" cxnId="{AFEA245A-C901-4A1B-812D-F41FEDDBB232}">
      <dgm:prSet/>
      <dgm:spPr/>
      <dgm:t>
        <a:bodyPr/>
        <a:lstStyle/>
        <a:p>
          <a:endParaRPr lang="en-US"/>
        </a:p>
      </dgm:t>
    </dgm:pt>
    <dgm:pt modelId="{2ABA9B14-F188-47E5-868B-587950E47BE1}">
      <dgm:prSet custT="1"/>
      <dgm:spPr/>
      <dgm:t>
        <a:bodyPr/>
        <a:lstStyle/>
        <a:p>
          <a:r>
            <a:rPr lang="es-ES_tradnl" sz="1800" b="1" dirty="0"/>
            <a:t>Linografía</a:t>
          </a:r>
          <a:r>
            <a:rPr lang="es-ES_tradnl" sz="1800" dirty="0"/>
            <a:t>: técnica de grabado en relieve que utiliza el linóleo como matriz. El proceso de realización de un grabado en linografía es muy cercano a la xilografía, ya que al igual que en este las gubias deben generar vacíos y relieves, los cuales con la aplicación de la tinta producen una imagen.</a:t>
          </a:r>
          <a:endParaRPr lang="en-US" sz="1800" dirty="0"/>
        </a:p>
      </dgm:t>
    </dgm:pt>
    <dgm:pt modelId="{CAFF6316-2AFE-4130-8A05-B73AC2FF59F7}" type="parTrans" cxnId="{F9FF6CE5-153F-4E7A-97DF-F745B347F696}">
      <dgm:prSet/>
      <dgm:spPr/>
      <dgm:t>
        <a:bodyPr/>
        <a:lstStyle/>
        <a:p>
          <a:endParaRPr lang="en-US"/>
        </a:p>
      </dgm:t>
    </dgm:pt>
    <dgm:pt modelId="{68D68470-7184-44F1-A366-77F89B6ABD65}" type="sibTrans" cxnId="{F9FF6CE5-153F-4E7A-97DF-F745B347F696}">
      <dgm:prSet/>
      <dgm:spPr/>
      <dgm:t>
        <a:bodyPr/>
        <a:lstStyle/>
        <a:p>
          <a:endParaRPr lang="en-US"/>
        </a:p>
      </dgm:t>
    </dgm:pt>
    <dgm:pt modelId="{9DF780BB-55A8-4780-9592-90EF641F1899}">
      <dgm:prSet custT="1"/>
      <dgm:spPr/>
      <dgm:t>
        <a:bodyPr/>
        <a:lstStyle/>
        <a:p>
          <a:r>
            <a:rPr lang="es-ES_tradnl" sz="1800" b="1" dirty="0"/>
            <a:t>Xilografía</a:t>
          </a:r>
          <a:r>
            <a:rPr lang="es-ES_tradnl" sz="1800" dirty="0"/>
            <a:t> </a:t>
          </a:r>
          <a:r>
            <a:rPr lang="es-ES" sz="1800" dirty="0"/>
            <a:t>La matriz que se utiliza en esta técnica de grabado es la madera, se talla con gubias dejando en relieve las zonas de la madera que correspondan al dibujo y el resto se vacían. Se entinta la superficie con rodillo y se imprime aplicando presión a la matriz sobre el papel mediante una prensa o manualmente con </a:t>
          </a:r>
          <a:r>
            <a:rPr lang="es-ES" sz="1800" dirty="0" err="1"/>
            <a:t>baren</a:t>
          </a:r>
          <a:r>
            <a:rPr lang="es-ES" sz="1800" dirty="0"/>
            <a:t> o cuchara de palo</a:t>
          </a:r>
          <a:endParaRPr lang="en-US" sz="1800" dirty="0"/>
        </a:p>
      </dgm:t>
    </dgm:pt>
    <dgm:pt modelId="{D7160026-E601-4407-8D7B-077868EC2D77}" type="parTrans" cxnId="{24A41B80-7FEC-4620-AE3A-6147C2FB8386}">
      <dgm:prSet/>
      <dgm:spPr/>
      <dgm:t>
        <a:bodyPr/>
        <a:lstStyle/>
        <a:p>
          <a:endParaRPr lang="en-US"/>
        </a:p>
      </dgm:t>
    </dgm:pt>
    <dgm:pt modelId="{DF89D6C2-BB47-419C-B587-413CF92FFB7D}" type="sibTrans" cxnId="{24A41B80-7FEC-4620-AE3A-6147C2FB8386}">
      <dgm:prSet/>
      <dgm:spPr/>
      <dgm:t>
        <a:bodyPr/>
        <a:lstStyle/>
        <a:p>
          <a:endParaRPr lang="en-US"/>
        </a:p>
      </dgm:t>
    </dgm:pt>
    <dgm:pt modelId="{30331CEC-C9AA-49C5-929F-643B1F71EF77}" type="pres">
      <dgm:prSet presAssocID="{34CA46ED-C491-4646-BC82-ED15D70F80E4}" presName="linear" presStyleCnt="0">
        <dgm:presLayoutVars>
          <dgm:animLvl val="lvl"/>
          <dgm:resizeHandles val="exact"/>
        </dgm:presLayoutVars>
      </dgm:prSet>
      <dgm:spPr/>
    </dgm:pt>
    <dgm:pt modelId="{626F10CC-4DE1-439F-A25F-FDED5AE2E721}" type="pres">
      <dgm:prSet presAssocID="{BAF3DD28-7B41-409B-9A99-EC04B6464D75}" presName="parentText" presStyleLbl="node1" presStyleIdx="0" presStyleCnt="3">
        <dgm:presLayoutVars>
          <dgm:chMax val="0"/>
          <dgm:bulletEnabled val="1"/>
        </dgm:presLayoutVars>
      </dgm:prSet>
      <dgm:spPr/>
    </dgm:pt>
    <dgm:pt modelId="{7FF30A04-9843-4FE6-AA70-AF8A1966E31A}" type="pres">
      <dgm:prSet presAssocID="{F717A621-8582-4EF9-A8AC-1F98A3540AD2}" presName="spacer" presStyleCnt="0"/>
      <dgm:spPr/>
    </dgm:pt>
    <dgm:pt modelId="{597761BC-4FAE-450F-BE49-936AC211F217}" type="pres">
      <dgm:prSet presAssocID="{2ABA9B14-F188-47E5-868B-587950E47BE1}" presName="parentText" presStyleLbl="node1" presStyleIdx="1" presStyleCnt="3">
        <dgm:presLayoutVars>
          <dgm:chMax val="0"/>
          <dgm:bulletEnabled val="1"/>
        </dgm:presLayoutVars>
      </dgm:prSet>
      <dgm:spPr/>
    </dgm:pt>
    <dgm:pt modelId="{FAB06348-B020-4B03-A4BA-4511A3F6A6A3}" type="pres">
      <dgm:prSet presAssocID="{68D68470-7184-44F1-A366-77F89B6ABD65}" presName="spacer" presStyleCnt="0"/>
      <dgm:spPr/>
    </dgm:pt>
    <dgm:pt modelId="{5FC1F8CB-EC85-4845-BB60-251B0F8486D6}" type="pres">
      <dgm:prSet presAssocID="{9DF780BB-55A8-4780-9592-90EF641F1899}" presName="parentText" presStyleLbl="node1" presStyleIdx="2" presStyleCnt="3">
        <dgm:presLayoutVars>
          <dgm:chMax val="0"/>
          <dgm:bulletEnabled val="1"/>
        </dgm:presLayoutVars>
      </dgm:prSet>
      <dgm:spPr/>
    </dgm:pt>
  </dgm:ptLst>
  <dgm:cxnLst>
    <dgm:cxn modelId="{6FE79629-C5A2-47D3-8482-64856DC9FB88}" type="presOf" srcId="{BAF3DD28-7B41-409B-9A99-EC04B6464D75}" destId="{626F10CC-4DE1-439F-A25F-FDED5AE2E721}" srcOrd="0" destOrd="0" presId="urn:microsoft.com/office/officeart/2005/8/layout/vList2"/>
    <dgm:cxn modelId="{AFEA245A-C901-4A1B-812D-F41FEDDBB232}" srcId="{34CA46ED-C491-4646-BC82-ED15D70F80E4}" destId="{BAF3DD28-7B41-409B-9A99-EC04B6464D75}" srcOrd="0" destOrd="0" parTransId="{1A15274D-83F4-4BF0-8996-6A44668FD744}" sibTransId="{F717A621-8582-4EF9-A8AC-1F98A3540AD2}"/>
    <dgm:cxn modelId="{24A41B80-7FEC-4620-AE3A-6147C2FB8386}" srcId="{34CA46ED-C491-4646-BC82-ED15D70F80E4}" destId="{9DF780BB-55A8-4780-9592-90EF641F1899}" srcOrd="2" destOrd="0" parTransId="{D7160026-E601-4407-8D7B-077868EC2D77}" sibTransId="{DF89D6C2-BB47-419C-B587-413CF92FFB7D}"/>
    <dgm:cxn modelId="{EFCAD680-E3BA-4209-87D0-F6B9D095E02B}" type="presOf" srcId="{34CA46ED-C491-4646-BC82-ED15D70F80E4}" destId="{30331CEC-C9AA-49C5-929F-643B1F71EF77}" srcOrd="0" destOrd="0" presId="urn:microsoft.com/office/officeart/2005/8/layout/vList2"/>
    <dgm:cxn modelId="{A6D579C0-534F-48A3-AF22-3D21CD7D295E}" type="presOf" srcId="{9DF780BB-55A8-4780-9592-90EF641F1899}" destId="{5FC1F8CB-EC85-4845-BB60-251B0F8486D6}" srcOrd="0" destOrd="0" presId="urn:microsoft.com/office/officeart/2005/8/layout/vList2"/>
    <dgm:cxn modelId="{F9FF6CE5-153F-4E7A-97DF-F745B347F696}" srcId="{34CA46ED-C491-4646-BC82-ED15D70F80E4}" destId="{2ABA9B14-F188-47E5-868B-587950E47BE1}" srcOrd="1" destOrd="0" parTransId="{CAFF6316-2AFE-4130-8A05-B73AC2FF59F7}" sibTransId="{68D68470-7184-44F1-A366-77F89B6ABD65}"/>
    <dgm:cxn modelId="{BC854AEA-FD26-450F-B76F-EE357CE22677}" type="presOf" srcId="{2ABA9B14-F188-47E5-868B-587950E47BE1}" destId="{597761BC-4FAE-450F-BE49-936AC211F217}" srcOrd="0" destOrd="0" presId="urn:microsoft.com/office/officeart/2005/8/layout/vList2"/>
    <dgm:cxn modelId="{559CD32F-BD71-4B7D-A20D-887BCA92387F}" type="presParOf" srcId="{30331CEC-C9AA-49C5-929F-643B1F71EF77}" destId="{626F10CC-4DE1-439F-A25F-FDED5AE2E721}" srcOrd="0" destOrd="0" presId="urn:microsoft.com/office/officeart/2005/8/layout/vList2"/>
    <dgm:cxn modelId="{25C7CB81-E977-4570-ADA3-9FB3BDF2200C}" type="presParOf" srcId="{30331CEC-C9AA-49C5-929F-643B1F71EF77}" destId="{7FF30A04-9843-4FE6-AA70-AF8A1966E31A}" srcOrd="1" destOrd="0" presId="urn:microsoft.com/office/officeart/2005/8/layout/vList2"/>
    <dgm:cxn modelId="{00450061-71DB-4AD5-8B1E-6F94D807ED49}" type="presParOf" srcId="{30331CEC-C9AA-49C5-929F-643B1F71EF77}" destId="{597761BC-4FAE-450F-BE49-936AC211F217}" srcOrd="2" destOrd="0" presId="urn:microsoft.com/office/officeart/2005/8/layout/vList2"/>
    <dgm:cxn modelId="{F6C52EDB-83D5-4642-BF61-41CCD52DB0A4}" type="presParOf" srcId="{30331CEC-C9AA-49C5-929F-643B1F71EF77}" destId="{FAB06348-B020-4B03-A4BA-4511A3F6A6A3}" srcOrd="3" destOrd="0" presId="urn:microsoft.com/office/officeart/2005/8/layout/vList2"/>
    <dgm:cxn modelId="{D8587FB0-3984-4915-B13B-14A7FBC97314}" type="presParOf" srcId="{30331CEC-C9AA-49C5-929F-643B1F71EF77}" destId="{5FC1F8CB-EC85-4845-BB60-251B0F8486D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F10CC-4DE1-439F-A25F-FDED5AE2E721}">
      <dsp:nvSpPr>
        <dsp:cNvPr id="0" name=""/>
        <dsp:cNvSpPr/>
      </dsp:nvSpPr>
      <dsp:spPr>
        <a:xfrm>
          <a:off x="0" y="4838"/>
          <a:ext cx="8272212" cy="1482262"/>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b="1" kern="1200" dirty="0" err="1"/>
            <a:t>Colografía</a:t>
          </a:r>
          <a:r>
            <a:rPr lang="es-ES_tradnl" sz="1800" kern="1200" dirty="0"/>
            <a:t>: técnica de grabado en la que se utiliza cola fría para producir las texturas y relieves propios de una matriz, para luego ser entintados. </a:t>
          </a:r>
          <a:endParaRPr lang="en-US" sz="1800" kern="1200" dirty="0"/>
        </a:p>
      </dsp:txBody>
      <dsp:txXfrm>
        <a:off x="72358" y="77196"/>
        <a:ext cx="8127496" cy="1337546"/>
      </dsp:txXfrm>
    </dsp:sp>
    <dsp:sp modelId="{597761BC-4FAE-450F-BE49-936AC211F217}">
      <dsp:nvSpPr>
        <dsp:cNvPr id="0" name=""/>
        <dsp:cNvSpPr/>
      </dsp:nvSpPr>
      <dsp:spPr>
        <a:xfrm>
          <a:off x="0" y="1538940"/>
          <a:ext cx="8272212" cy="1482262"/>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b="1" kern="1200" dirty="0"/>
            <a:t>Linografía</a:t>
          </a:r>
          <a:r>
            <a:rPr lang="es-ES_tradnl" sz="1800" kern="1200" dirty="0"/>
            <a:t>: técnica de grabado en relieve que utiliza el linóleo como matriz. El proceso de realización de un grabado en linografía es muy cercano a la xilografía, ya que al igual que en este las gubias deben generar vacíos y relieves, los cuales con la aplicación de la tinta producen una imagen.</a:t>
          </a:r>
          <a:endParaRPr lang="en-US" sz="1800" kern="1200" dirty="0"/>
        </a:p>
      </dsp:txBody>
      <dsp:txXfrm>
        <a:off x="72358" y="1611298"/>
        <a:ext cx="8127496" cy="1337546"/>
      </dsp:txXfrm>
    </dsp:sp>
    <dsp:sp modelId="{5FC1F8CB-EC85-4845-BB60-251B0F8486D6}">
      <dsp:nvSpPr>
        <dsp:cNvPr id="0" name=""/>
        <dsp:cNvSpPr/>
      </dsp:nvSpPr>
      <dsp:spPr>
        <a:xfrm>
          <a:off x="0" y="3073042"/>
          <a:ext cx="8272212" cy="1482262"/>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b="1" kern="1200" dirty="0"/>
            <a:t>Xilografía</a:t>
          </a:r>
          <a:r>
            <a:rPr lang="es-ES_tradnl" sz="1800" kern="1200" dirty="0"/>
            <a:t> </a:t>
          </a:r>
          <a:r>
            <a:rPr lang="es-ES" sz="1800" kern="1200" dirty="0"/>
            <a:t>La matriz que se utiliza en esta técnica de grabado es la madera, se talla con gubias dejando en relieve las zonas de la madera que correspondan al dibujo y el resto se vacían. Se entinta la superficie con rodillo y se imprime aplicando presión a la matriz sobre el papel mediante una prensa o manualmente con </a:t>
          </a:r>
          <a:r>
            <a:rPr lang="es-ES" sz="1800" kern="1200" dirty="0" err="1"/>
            <a:t>baren</a:t>
          </a:r>
          <a:r>
            <a:rPr lang="es-ES" sz="1800" kern="1200" dirty="0"/>
            <a:t> o cuchara de palo</a:t>
          </a:r>
          <a:endParaRPr lang="en-US" sz="1800" kern="1200" dirty="0"/>
        </a:p>
      </dsp:txBody>
      <dsp:txXfrm>
        <a:off x="72358" y="3145400"/>
        <a:ext cx="8127496" cy="13375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3F3C94-3B23-48FD-BA1F-A54F77FD84CE}" type="datetimeFigureOut">
              <a:rPr lang="es-CL" smtClean="0"/>
              <a:t>27-12-2021</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3B3623-30AC-4B30-A8F7-267F2FCD7641}" type="slidenum">
              <a:rPr lang="es-CL" smtClean="0"/>
              <a:t>‹Nº›</a:t>
            </a:fld>
            <a:endParaRPr lang="es-CL"/>
          </a:p>
        </p:txBody>
      </p:sp>
    </p:spTree>
    <p:extLst>
      <p:ext uri="{BB962C8B-B14F-4D97-AF65-F5344CB8AC3E}">
        <p14:creationId xmlns:p14="http://schemas.microsoft.com/office/powerpoint/2010/main" val="375990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s.wikipedia.org/wiki/Elie_Fau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1</a:t>
            </a:fld>
            <a:endParaRPr lang="es-CL"/>
          </a:p>
        </p:txBody>
      </p:sp>
    </p:spTree>
    <p:extLst>
      <p:ext uri="{BB962C8B-B14F-4D97-AF65-F5344CB8AC3E}">
        <p14:creationId xmlns:p14="http://schemas.microsoft.com/office/powerpoint/2010/main" val="152792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solidFill>
                  <a:srgbClr val="666666"/>
                </a:solidFill>
                <a:effectLst/>
                <a:latin typeface="Open Sans" panose="020B0606030504020204" pitchFamily="34" charset="0"/>
                <a:ea typeface="Times New Roman" panose="02020603050405020304" pitchFamily="18" charset="0"/>
              </a:rPr>
              <a:t>Delia del Carril Iraeta, conocida como la Hormiguita, grabadora y pintora. Argentina. De espíritu liberal, temperamento alegre e ideas de avanzada, llegó a conocer y cultivar amistad con los más importantes artistas de la década del veinte en Francia. Estudió en la academia de San Fernando en Madrid, fue militante del partido comunista y formó parte de los grupos intelectuales que frecuentaban su hermana y su cuñado el editor y escritor Luis Güiraldes. Fue así como en 1935, llegó a conocer al escritor Pablo Neruda mientras este ejercía labores de cónsul de Chile en Madrid. El poeta y Delia comenzaron una vida en común y se casaron en México en 1943, ella abandonó su carrera artística y se convirtió en su secretaria y correctora de textos. El gran afán que puso para socorrer a sus amigos y los del poeta durante la Guerra Civil Española le hicieron ganar el apodo de La Hormiguita. La pareja permaneció unida por veinte años. Radicada en Chile y tras su separación de Neruda, ocurrida en 1954, Delia comenzó a dedicarse por completo al dibujo y al grabado, viajó a París donde trabajó en el taller de Stanley William </a:t>
            </a:r>
            <a:r>
              <a:rPr lang="es-CL" sz="1800" dirty="0" err="1">
                <a:solidFill>
                  <a:srgbClr val="666666"/>
                </a:solidFill>
                <a:effectLst/>
                <a:latin typeface="Open Sans" panose="020B0606030504020204" pitchFamily="34" charset="0"/>
                <a:ea typeface="Times New Roman" panose="02020603050405020304" pitchFamily="18" charset="0"/>
              </a:rPr>
              <a:t>Hayter</a:t>
            </a:r>
            <a:r>
              <a:rPr lang="es-CL" sz="1800" dirty="0">
                <a:solidFill>
                  <a:srgbClr val="666666"/>
                </a:solidFill>
                <a:effectLst/>
                <a:latin typeface="Open Sans" panose="020B0606030504020204" pitchFamily="34" charset="0"/>
                <a:ea typeface="Times New Roman" panose="02020603050405020304" pitchFamily="18" charset="0"/>
              </a:rPr>
              <a:t>. Apoyada por su amigo Nemesio Antúnez formó parte del Taller 99. Fue su trabajo gráfico el que le valió la consagración artística en nuestro país y el extranjero. La personalidad de Delia del Carril, su capacidad de trabajo, y su valioso legado artístico desarrollado en Chile, influyeron de forma importante en muchos artistas contemporáneos.</a:t>
            </a:r>
            <a:endParaRPr lang="es-CL" sz="1800" dirty="0">
              <a:effectLst/>
              <a:latin typeface="Times New Roman" panose="02020603050405020304" pitchFamily="18" charset="0"/>
              <a:ea typeface="Times New Roman" panose="02020603050405020304" pitchFamily="18" charset="0"/>
            </a:endParaRPr>
          </a:p>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11</a:t>
            </a:fld>
            <a:endParaRPr lang="es-CL"/>
          </a:p>
        </p:txBody>
      </p:sp>
    </p:spTree>
    <p:extLst>
      <p:ext uri="{BB962C8B-B14F-4D97-AF65-F5344CB8AC3E}">
        <p14:creationId xmlns:p14="http://schemas.microsoft.com/office/powerpoint/2010/main" val="244284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spcAft>
                <a:spcPts val="750"/>
              </a:spcAft>
            </a:pPr>
            <a:r>
              <a:rPr lang="es-CL" sz="1800" dirty="0">
                <a:solidFill>
                  <a:srgbClr val="666666"/>
                </a:solidFill>
                <a:effectLst/>
                <a:latin typeface="Open Sans" panose="020B0606030504020204" pitchFamily="34" charset="0"/>
                <a:ea typeface="Times New Roman" panose="02020603050405020304" pitchFamily="18" charset="0"/>
              </a:rPr>
              <a:t>Santos Segundo Chávez </a:t>
            </a:r>
            <a:r>
              <a:rPr lang="es-CL" sz="1800" dirty="0" err="1">
                <a:solidFill>
                  <a:srgbClr val="666666"/>
                </a:solidFill>
                <a:effectLst/>
                <a:latin typeface="Open Sans" panose="020B0606030504020204" pitchFamily="34" charset="0"/>
                <a:ea typeface="Times New Roman" panose="02020603050405020304" pitchFamily="18" charset="0"/>
              </a:rPr>
              <a:t>Alíster</a:t>
            </a:r>
            <a:r>
              <a:rPr lang="es-CL" sz="1800" dirty="0">
                <a:solidFill>
                  <a:srgbClr val="666666"/>
                </a:solidFill>
                <a:effectLst/>
                <a:latin typeface="Open Sans" panose="020B0606030504020204" pitchFamily="34" charset="0"/>
                <a:ea typeface="Times New Roman" panose="02020603050405020304" pitchFamily="18" charset="0"/>
              </a:rPr>
              <a:t>, de nombre artístico Santos Chávez, grabador.  Se quedó huérfano a temprana edad y debió dedicarse a labores del campo. Su compromiso definitivo con el arte se produjo en Concepción en 1958, donde conoció a connotados artistas como Tole Peralta y a seguidores del muralismo mexicano, como Julio Escámez, Gregorio de la Fuente y Jorge González Camarena. Continuó sus estudios en Santiago, en el Taller 99 de Grabado. Estudió en México, Estados Unidos y Europa. A pesar de los nuevos conocimientos adquiridos, el artista se mantuvo siempre fiel al paisaje chileno, los recuerdos de su niñez y a los temas relacionados con su pueblo araucano original. Al respecto manifestó: " Es lo que me sale natural, cuando salí al extranjero ya tenía una formación del mundo que quería representar".</a:t>
            </a:r>
            <a:endParaRPr lang="es-CL" sz="1800" dirty="0">
              <a:effectLst/>
              <a:latin typeface="Times New Roman" panose="02020603050405020304" pitchFamily="18" charset="0"/>
              <a:ea typeface="Times New Roman" panose="02020603050405020304" pitchFamily="18" charset="0"/>
            </a:endParaRPr>
          </a:p>
        </p:txBody>
      </p:sp>
      <p:sp>
        <p:nvSpPr>
          <p:cNvPr id="4" name="3 Marcador de número de diapositiva"/>
          <p:cNvSpPr>
            <a:spLocks noGrp="1"/>
          </p:cNvSpPr>
          <p:nvPr>
            <p:ph type="sldNum" sz="quarter" idx="10"/>
          </p:nvPr>
        </p:nvSpPr>
        <p:spPr/>
        <p:txBody>
          <a:bodyPr/>
          <a:lstStyle/>
          <a:p>
            <a:fld id="{323B3623-30AC-4B30-A8F7-267F2FCD7641}" type="slidenum">
              <a:rPr lang="es-CL" smtClean="0"/>
              <a:t>12</a:t>
            </a:fld>
            <a:endParaRPr lang="es-CL"/>
          </a:p>
        </p:txBody>
      </p:sp>
    </p:spTree>
    <p:extLst>
      <p:ext uri="{BB962C8B-B14F-4D97-AF65-F5344CB8AC3E}">
        <p14:creationId xmlns:p14="http://schemas.microsoft.com/office/powerpoint/2010/main" val="200304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u="none" dirty="0">
                <a:solidFill>
                  <a:srgbClr val="8A6979"/>
                </a:solidFill>
                <a:effectLst/>
                <a:latin typeface="Arial" panose="020B0604020202020204" pitchFamily="34" charset="0"/>
              </a:rPr>
              <a:t>Nació en </a:t>
            </a:r>
            <a:r>
              <a:rPr lang="es-ES" b="0" i="0" u="none" strike="noStrike" dirty="0">
                <a:solidFill>
                  <a:srgbClr val="8A6979"/>
                </a:solidFill>
                <a:effectLst/>
                <a:latin typeface="Arial" panose="020B0604020202020204" pitchFamily="34" charset="0"/>
              </a:rPr>
              <a:t>París </a:t>
            </a:r>
            <a:r>
              <a:rPr lang="es-ES" b="0" i="0" u="none" dirty="0">
                <a:solidFill>
                  <a:srgbClr val="8A6979"/>
                </a:solidFill>
                <a:effectLst/>
                <a:latin typeface="Arial" panose="020B0604020202020204" pitchFamily="34" charset="0"/>
              </a:rPr>
              <a:t>y se crio en  Dakar, </a:t>
            </a:r>
            <a:r>
              <a:rPr lang="es-ES" b="0" i="0" u="none" dirty="0" err="1">
                <a:solidFill>
                  <a:srgbClr val="8A6979"/>
                </a:solidFill>
                <a:effectLst/>
                <a:latin typeface="Arial" panose="020B0604020202020204" pitchFamily="34" charset="0"/>
              </a:rPr>
              <a:t>Africa</a:t>
            </a:r>
            <a:r>
              <a:rPr lang="es-ES" b="0" i="0" u="none" dirty="0">
                <a:solidFill>
                  <a:srgbClr val="8A6979"/>
                </a:solidFill>
                <a:effectLst/>
                <a:latin typeface="Arial" panose="020B0604020202020204" pitchFamily="34" charset="0"/>
              </a:rPr>
              <a:t>. En 1965 regresa a París donde ingresa a la Escuela de Artes Gráficas y posteriormente a la Escuela Superior Nacional de Artes Decorativas. Realiza exposiciones, trabaja en publicidad realizando carteles y participa en el Centro Georges Pompidou. En 1984 obtiene el premio </a:t>
            </a:r>
            <a:r>
              <a:rPr lang="es-ES" b="0" i="0" u="none" strike="noStrike" dirty="0" err="1">
                <a:solidFill>
                  <a:srgbClr val="0000FF"/>
                </a:solidFill>
                <a:effectLst/>
                <a:latin typeface="Arial" panose="020B0604020202020204" pitchFamily="34" charset="0"/>
                <a:hlinkClick r:id="rId3" tooltip="Elie Faure">
                  <a:extLst>
                    <a:ext uri="{A12FA001-AC4F-418D-AE19-62706E023703}">
                      <ahyp:hlinkClr xmlns:ahyp="http://schemas.microsoft.com/office/drawing/2018/hyperlinkcolor" val="tx"/>
                    </a:ext>
                  </a:extLst>
                </a:hlinkClick>
              </a:rPr>
              <a:t>Elie</a:t>
            </a:r>
            <a:r>
              <a:rPr lang="es-ES" b="0" i="0" u="none" strike="noStrike" dirty="0">
                <a:solidFill>
                  <a:srgbClr val="0000FF"/>
                </a:solidFill>
                <a:effectLst/>
                <a:latin typeface="Arial" panose="020B0604020202020204" pitchFamily="34" charset="0"/>
                <a:hlinkClick r:id="rId3" tooltip="Elie Faure">
                  <a:extLst>
                    <a:ext uri="{A12FA001-AC4F-418D-AE19-62706E023703}">
                      <ahyp:hlinkClr xmlns:ahyp="http://schemas.microsoft.com/office/drawing/2018/hyperlinkcolor" val="tx"/>
                    </a:ext>
                  </a:extLst>
                </a:hlinkClick>
              </a:rPr>
              <a:t> </a:t>
            </a:r>
            <a:r>
              <a:rPr lang="es-ES" b="0" i="0" u="none" strike="noStrike" dirty="0" err="1">
                <a:solidFill>
                  <a:srgbClr val="8A6979"/>
                </a:solidFill>
                <a:effectLst/>
                <a:latin typeface="Arial" panose="020B0604020202020204" pitchFamily="34" charset="0"/>
                <a:hlinkClick r:id="rId3" tooltip="Elie Faure">
                  <a:extLst>
                    <a:ext uri="{A12FA001-AC4F-418D-AE19-62706E023703}">
                      <ahyp:hlinkClr xmlns:ahyp="http://schemas.microsoft.com/office/drawing/2018/hyperlinkcolor" val="tx"/>
                    </a:ext>
                  </a:extLst>
                </a:hlinkClick>
              </a:rPr>
              <a:t>Faure</a:t>
            </a:r>
            <a:r>
              <a:rPr lang="es-ES" b="0" i="0" u="none" dirty="0">
                <a:solidFill>
                  <a:srgbClr val="8A6979"/>
                </a:solidFill>
                <a:effectLst/>
                <a:latin typeface="Arial" panose="020B0604020202020204" pitchFamily="34" charset="0"/>
              </a:rPr>
              <a:t> por el libro "Georges </a:t>
            </a:r>
            <a:r>
              <a:rPr lang="es-ES" b="0" i="0" u="none" dirty="0" err="1">
                <a:solidFill>
                  <a:srgbClr val="8A6979"/>
                </a:solidFill>
                <a:effectLst/>
                <a:latin typeface="Arial" panose="020B0604020202020204" pitchFamily="34" charset="0"/>
              </a:rPr>
              <a:t>Lepape</a:t>
            </a:r>
            <a:r>
              <a:rPr lang="es-ES" b="0" i="0" u="none" dirty="0">
                <a:solidFill>
                  <a:srgbClr val="8A6979"/>
                </a:solidFill>
                <a:effectLst/>
                <a:latin typeface="Arial" panose="020B0604020202020204" pitchFamily="34" charset="0"/>
              </a:rPr>
              <a:t>, </a:t>
            </a:r>
            <a:r>
              <a:rPr lang="es-ES" b="0" i="0" u="none" dirty="0" err="1">
                <a:solidFill>
                  <a:srgbClr val="8A6979"/>
                </a:solidFill>
                <a:effectLst/>
                <a:latin typeface="Arial" panose="020B0604020202020204" pitchFamily="34" charset="0"/>
              </a:rPr>
              <a:t>ou</a:t>
            </a:r>
            <a:r>
              <a:rPr lang="es-ES" b="0" i="0" u="none" dirty="0">
                <a:solidFill>
                  <a:srgbClr val="8A6979"/>
                </a:solidFill>
                <a:effectLst/>
                <a:latin typeface="Arial" panose="020B0604020202020204" pitchFamily="34" charset="0"/>
              </a:rPr>
              <a:t> </a:t>
            </a:r>
            <a:r>
              <a:rPr lang="es-ES" b="0" i="0" u="none" dirty="0" err="1">
                <a:solidFill>
                  <a:srgbClr val="8A6979"/>
                </a:solidFill>
                <a:effectLst/>
                <a:latin typeface="Arial" panose="020B0604020202020204" pitchFamily="34" charset="0"/>
              </a:rPr>
              <a:t>l'elégance</a:t>
            </a:r>
            <a:r>
              <a:rPr lang="es-ES" b="0" i="0" u="none" dirty="0">
                <a:solidFill>
                  <a:srgbClr val="8A6979"/>
                </a:solidFill>
                <a:effectLst/>
                <a:latin typeface="Arial" panose="020B0604020202020204" pitchFamily="34" charset="0"/>
              </a:rPr>
              <a:t> </a:t>
            </a:r>
            <a:r>
              <a:rPr lang="es-ES" b="0" i="0" u="none" dirty="0" err="1">
                <a:solidFill>
                  <a:srgbClr val="8A6979"/>
                </a:solidFill>
                <a:effectLst/>
                <a:latin typeface="Arial" panose="020B0604020202020204" pitchFamily="34" charset="0"/>
              </a:rPr>
              <a:t>illustrée</a:t>
            </a:r>
            <a:r>
              <a:rPr lang="es-ES" b="0" i="0" u="none" dirty="0">
                <a:solidFill>
                  <a:srgbClr val="8A6979"/>
                </a:solidFill>
                <a:effectLst/>
                <a:latin typeface="Arial" panose="020B0604020202020204" pitchFamily="34" charset="0"/>
              </a:rPr>
              <a:t>“ y se desempeña como jefe del Departamento de Diseño Gráfico de la Escuela Nacional Superior de Creación Industrial (ENSCI–Les </a:t>
            </a:r>
            <a:r>
              <a:rPr lang="es-ES" b="0" i="0" u="none" dirty="0" err="1">
                <a:solidFill>
                  <a:srgbClr val="8A6979"/>
                </a:solidFill>
                <a:effectLst/>
                <a:latin typeface="Arial" panose="020B0604020202020204" pitchFamily="34" charset="0"/>
              </a:rPr>
              <a:t>Ateliers</a:t>
            </a:r>
            <a:r>
              <a:rPr lang="es-ES" b="0" i="0" u="none" dirty="0">
                <a:solidFill>
                  <a:srgbClr val="8A6979"/>
                </a:solidFill>
                <a:effectLst/>
                <a:latin typeface="Arial" panose="020B0604020202020204" pitchFamily="34" charset="0"/>
              </a:rPr>
              <a:t>) del Ministerio de la Cultura y el Ministerio de la Industria de Francia.</a:t>
            </a:r>
          </a:p>
          <a:p>
            <a:pPr algn="l"/>
            <a:r>
              <a:rPr lang="es-ES" b="0" i="0" u="none" dirty="0">
                <a:solidFill>
                  <a:srgbClr val="8A6979"/>
                </a:solidFill>
                <a:effectLst/>
                <a:latin typeface="Arial" panose="020B0604020202020204" pitchFamily="34" charset="0"/>
              </a:rPr>
              <a:t>En 1988, viaja a Tierra del Fuego y Cabo de Hornos y visita Valparaíso por primera vez y en 1995, comienza a hacer los primeros bosquejos de la ciudad de </a:t>
            </a:r>
            <a:r>
              <a:rPr lang="es-ES" b="0" i="0" u="none" strike="noStrike" dirty="0">
                <a:solidFill>
                  <a:srgbClr val="8A6979"/>
                </a:solidFill>
                <a:effectLst/>
                <a:latin typeface="Arial" panose="020B0604020202020204" pitchFamily="34" charset="0"/>
              </a:rPr>
              <a:t>Santiago</a:t>
            </a:r>
            <a:r>
              <a:rPr lang="es-ES" b="0" i="0" u="none" dirty="0">
                <a:solidFill>
                  <a:srgbClr val="8A6979"/>
                </a:solidFill>
                <a:effectLst/>
                <a:latin typeface="Arial" panose="020B0604020202020204" pitchFamily="34" charset="0"/>
              </a:rPr>
              <a:t> y la Plaza Victoria en Valparaíso. Ese mismo año vuelve a Chile donde se establece con un taller en el Cerro Cordillera.</a:t>
            </a:r>
          </a:p>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13</a:t>
            </a:fld>
            <a:endParaRPr lang="es-CL"/>
          </a:p>
        </p:txBody>
      </p:sp>
    </p:spTree>
    <p:extLst>
      <p:ext uri="{BB962C8B-B14F-4D97-AF65-F5344CB8AC3E}">
        <p14:creationId xmlns:p14="http://schemas.microsoft.com/office/powerpoint/2010/main" val="1993748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14</a:t>
            </a:fld>
            <a:endParaRPr lang="es-CL"/>
          </a:p>
        </p:txBody>
      </p:sp>
    </p:spTree>
    <p:extLst>
      <p:ext uri="{BB962C8B-B14F-4D97-AF65-F5344CB8AC3E}">
        <p14:creationId xmlns:p14="http://schemas.microsoft.com/office/powerpoint/2010/main" val="379910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3</a:t>
            </a:fld>
            <a:endParaRPr lang="es-CL"/>
          </a:p>
        </p:txBody>
      </p:sp>
    </p:spTree>
    <p:extLst>
      <p:ext uri="{BB962C8B-B14F-4D97-AF65-F5344CB8AC3E}">
        <p14:creationId xmlns:p14="http://schemas.microsoft.com/office/powerpoint/2010/main" val="251757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4</a:t>
            </a:fld>
            <a:endParaRPr lang="es-CL"/>
          </a:p>
        </p:txBody>
      </p:sp>
    </p:spTree>
    <p:extLst>
      <p:ext uri="{BB962C8B-B14F-4D97-AF65-F5344CB8AC3E}">
        <p14:creationId xmlns:p14="http://schemas.microsoft.com/office/powerpoint/2010/main" val="208736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b="0" i="0" kern="1200" dirty="0">
                <a:solidFill>
                  <a:schemeClr val="tx1"/>
                </a:solidFill>
                <a:effectLst/>
                <a:latin typeface="+mn-lt"/>
                <a:ea typeface="+mn-ea"/>
                <a:cs typeface="+mn-cs"/>
              </a:rPr>
              <a:t>Teresa Gazitúa nació en Santiago el 14 de diciembre de 1941.</a:t>
            </a:r>
          </a:p>
          <a:p>
            <a:r>
              <a:rPr lang="es-CL" sz="1200" b="0" i="0" kern="1200" dirty="0">
                <a:solidFill>
                  <a:schemeClr val="tx1"/>
                </a:solidFill>
                <a:effectLst/>
                <a:latin typeface="+mn-lt"/>
                <a:ea typeface="+mn-ea"/>
                <a:cs typeface="+mn-cs"/>
              </a:rPr>
              <a:t>Ha desarrollado su labor artística en forma paralela a la docencia. Se ha desempeñado como Profesora de Artes Plásticas de la Universidad de Chile, de Grabado del Instituto de Estética de la Universidad Católica de Chile entre los años 1973 y 1976</a:t>
            </a:r>
            <a:r>
              <a:rPr lang="es-CL" sz="1200" b="0" i="0" kern="1200" baseline="0" dirty="0">
                <a:solidFill>
                  <a:schemeClr val="tx1"/>
                </a:solidFill>
                <a:effectLst/>
                <a:latin typeface="+mn-lt"/>
                <a:ea typeface="+mn-ea"/>
                <a:cs typeface="+mn-cs"/>
              </a:rPr>
              <a:t> y</a:t>
            </a:r>
            <a:r>
              <a:rPr lang="es-CL" sz="1200" b="0" i="0" kern="1200" dirty="0">
                <a:solidFill>
                  <a:schemeClr val="tx1"/>
                </a:solidFill>
                <a:effectLst/>
                <a:latin typeface="+mn-lt"/>
                <a:ea typeface="+mn-ea"/>
                <a:cs typeface="+mn-cs"/>
              </a:rPr>
              <a:t> de Xilografía en el Taller 99.</a:t>
            </a:r>
            <a:endParaRPr lang="es-CL" dirty="0"/>
          </a:p>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5</a:t>
            </a:fld>
            <a:endParaRPr lang="es-CL"/>
          </a:p>
        </p:txBody>
      </p:sp>
    </p:spTree>
    <p:extLst>
      <p:ext uri="{BB962C8B-B14F-4D97-AF65-F5344CB8AC3E}">
        <p14:creationId xmlns:p14="http://schemas.microsoft.com/office/powerpoint/2010/main" val="385979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b="0" i="0" kern="1200" dirty="0">
                <a:solidFill>
                  <a:schemeClr val="tx1"/>
                </a:solidFill>
                <a:effectLst/>
                <a:latin typeface="+mn-lt"/>
                <a:ea typeface="+mn-ea"/>
                <a:cs typeface="+mn-cs"/>
              </a:rPr>
              <a:t>Roser Bru </a:t>
            </a:r>
            <a:r>
              <a:rPr lang="es-CL" sz="1200" b="0" i="0" kern="1200" dirty="0" err="1">
                <a:solidFill>
                  <a:schemeClr val="tx1"/>
                </a:solidFill>
                <a:effectLst/>
                <a:latin typeface="+mn-lt"/>
                <a:ea typeface="+mn-ea"/>
                <a:cs typeface="+mn-cs"/>
              </a:rPr>
              <a:t>LLop</a:t>
            </a:r>
            <a:r>
              <a:rPr lang="es-CL" sz="1200" b="0" i="0" kern="1200" dirty="0">
                <a:solidFill>
                  <a:schemeClr val="tx1"/>
                </a:solidFill>
                <a:effectLst/>
                <a:latin typeface="+mn-lt"/>
                <a:ea typeface="+mn-ea"/>
                <a:cs typeface="+mn-cs"/>
              </a:rPr>
              <a:t> nació el 15 de febrero de 1923 en Barcelona, España. Su extensa obra ha abarcado las técnicas de la pintura, dibujo y grabado. Una constante en su producción artística es la elaboración de imágenes donde se producen cruces entre elementos de la biografía personal, la historia sociopolítica y la historia del arte. </a:t>
            </a:r>
            <a:r>
              <a:rPr lang="es-CL" dirty="0"/>
              <a:t>Las sandías, los zapallos, el pan, los higos y los objetos domésticos, al igual que las mujeres son elementos característicos de su producción.</a:t>
            </a:r>
          </a:p>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6</a:t>
            </a:fld>
            <a:endParaRPr lang="es-CL"/>
          </a:p>
        </p:txBody>
      </p:sp>
    </p:spTree>
    <p:extLst>
      <p:ext uri="{BB962C8B-B14F-4D97-AF65-F5344CB8AC3E}">
        <p14:creationId xmlns:p14="http://schemas.microsoft.com/office/powerpoint/2010/main" val="405912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b="0" i="0" kern="1200" dirty="0">
                <a:solidFill>
                  <a:schemeClr val="tx1"/>
                </a:solidFill>
                <a:effectLst/>
                <a:latin typeface="+mn-lt"/>
                <a:ea typeface="+mn-ea"/>
                <a:cs typeface="+mn-cs"/>
              </a:rPr>
              <a:t>Nemesio Antúnez Zañartu nació el 4 de mayo de 1918 en Santiago, Chile. Su trabajo artístico se caracteriza por su gran contundencia, aquello puede verse reflejado igualmente en su rol como agente cultural. A lo largo de su trayectoria, el artista desempeñó varias funciones, que incluyeron labores de enseñanza y difusión del arte, puestos directivos y cargos diplomáticos. Así, en 1956, y tras regresar de una estancia en París, fundó el </a:t>
            </a:r>
            <a:r>
              <a:rPr lang="es-CL" sz="1200" b="0" i="0" u="none" kern="1200" dirty="0">
                <a:solidFill>
                  <a:schemeClr val="tx1"/>
                </a:solidFill>
                <a:effectLst/>
                <a:latin typeface="+mn-lt"/>
                <a:ea typeface="+mn-ea"/>
                <a:cs typeface="+mn-cs"/>
              </a:rPr>
              <a:t>Taller 99 en Santiago, donde se propuso replicar la experiencia del “Atelier 17”. Dicho espacio se convirtió en una de las más relevantes instancias para la instrucción y práctica del grabado en Chile.</a:t>
            </a:r>
            <a:endParaRPr lang="es-CL"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323B3623-30AC-4B30-A8F7-267F2FCD7641}" type="slidenum">
              <a:rPr lang="es-CL" smtClean="0"/>
              <a:t>7</a:t>
            </a:fld>
            <a:endParaRPr lang="es-CL"/>
          </a:p>
        </p:txBody>
      </p:sp>
    </p:spTree>
    <p:extLst>
      <p:ext uri="{BB962C8B-B14F-4D97-AF65-F5344CB8AC3E}">
        <p14:creationId xmlns:p14="http://schemas.microsoft.com/office/powerpoint/2010/main" val="55365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b="0" i="0" kern="1200" dirty="0">
                <a:solidFill>
                  <a:schemeClr val="tx1"/>
                </a:solidFill>
                <a:effectLst/>
                <a:latin typeface="+mn-lt"/>
                <a:ea typeface="+mn-ea"/>
                <a:cs typeface="+mn-cs"/>
              </a:rPr>
              <a:t>Claudio Ernesto Vidal Barrientos, conocido por su nombre artístico </a:t>
            </a:r>
            <a:r>
              <a:rPr lang="es-CL" sz="1200" b="0" i="0" kern="1200" dirty="0" err="1">
                <a:solidFill>
                  <a:schemeClr val="tx1"/>
                </a:solidFill>
                <a:effectLst/>
                <a:latin typeface="+mn-lt"/>
                <a:ea typeface="+mn-ea"/>
                <a:cs typeface="+mn-cs"/>
              </a:rPr>
              <a:t>Klaudio</a:t>
            </a:r>
            <a:r>
              <a:rPr lang="es-CL" sz="1200" b="0" i="0" kern="1200" dirty="0">
                <a:solidFill>
                  <a:schemeClr val="tx1"/>
                </a:solidFill>
                <a:effectLst/>
                <a:latin typeface="+mn-lt"/>
                <a:ea typeface="+mn-ea"/>
                <a:cs typeface="+mn-cs"/>
              </a:rPr>
              <a:t> Vidal, grabador. </a:t>
            </a:r>
          </a:p>
          <a:p>
            <a:r>
              <a:rPr lang="es-CL" sz="1200" b="0" i="0" kern="1200" dirty="0">
                <a:solidFill>
                  <a:schemeClr val="tx1"/>
                </a:solidFill>
                <a:effectLst/>
                <a:latin typeface="+mn-lt"/>
                <a:ea typeface="+mn-ea"/>
                <a:cs typeface="+mn-cs"/>
              </a:rPr>
              <a:t>Entre los años 1984 y 1990, estudió Licenciatura en Arte con Mención en Pintura y Grabado en la Universidad Católica de Chile, donde fue alumno de </a:t>
            </a:r>
            <a:r>
              <a:rPr lang="es-CL" sz="1200" b="0" i="0" u="none" kern="1200" dirty="0">
                <a:solidFill>
                  <a:schemeClr val="tx1"/>
                </a:solidFill>
                <a:effectLst/>
                <a:latin typeface="+mn-lt"/>
                <a:ea typeface="+mn-ea"/>
                <a:cs typeface="+mn-cs"/>
              </a:rPr>
              <a:t>Jaime Cruz, Eduardo Vilches, Pedro Millar, Roser Bru, José Balmes, Gracia Barrios y Gonzalo Cienfuegos. Por último, estudia en </a:t>
            </a:r>
            <a:r>
              <a:rPr lang="es-CL" b="0" i="0" dirty="0">
                <a:solidFill>
                  <a:srgbClr val="666666"/>
                </a:solidFill>
                <a:effectLst/>
                <a:latin typeface="Open Sans" panose="020B0606030504020204" pitchFamily="34" charset="0"/>
              </a:rPr>
              <a:t>el Atelier de </a:t>
            </a:r>
            <a:r>
              <a:rPr lang="es-CL" b="0" i="0" dirty="0" err="1">
                <a:solidFill>
                  <a:srgbClr val="666666"/>
                </a:solidFill>
                <a:effectLst/>
                <a:latin typeface="Open Sans" panose="020B0606030504020204" pitchFamily="34" charset="0"/>
              </a:rPr>
              <a:t>Gravure</a:t>
            </a:r>
            <a:r>
              <a:rPr lang="es-CL" b="0" i="0" dirty="0">
                <a:solidFill>
                  <a:srgbClr val="666666"/>
                </a:solidFill>
                <a:effectLst/>
                <a:latin typeface="Open Sans" panose="020B0606030504020204" pitchFamily="34" charset="0"/>
              </a:rPr>
              <a:t> et </a:t>
            </a:r>
            <a:r>
              <a:rPr lang="es-CL" b="0" i="0" dirty="0" err="1">
                <a:solidFill>
                  <a:srgbClr val="666666"/>
                </a:solidFill>
                <a:effectLst/>
                <a:latin typeface="Open Sans" panose="020B0606030504020204" pitchFamily="34" charset="0"/>
              </a:rPr>
              <a:t>Theorie</a:t>
            </a:r>
            <a:r>
              <a:rPr lang="es-CL" b="0" i="0" dirty="0">
                <a:solidFill>
                  <a:srgbClr val="666666"/>
                </a:solidFill>
                <a:effectLst/>
                <a:latin typeface="Open Sans" panose="020B0606030504020204" pitchFamily="34" charset="0"/>
              </a:rPr>
              <a:t> de la </a:t>
            </a:r>
            <a:r>
              <a:rPr lang="es-CL" b="0" i="0" dirty="0" err="1">
                <a:solidFill>
                  <a:srgbClr val="666666"/>
                </a:solidFill>
                <a:effectLst/>
                <a:latin typeface="Open Sans" panose="020B0606030504020204" pitchFamily="34" charset="0"/>
              </a:rPr>
              <a:t>couleur</a:t>
            </a:r>
            <a:r>
              <a:rPr lang="es-CL" b="0" i="0" dirty="0">
                <a:solidFill>
                  <a:srgbClr val="666666"/>
                </a:solidFill>
                <a:effectLst/>
                <a:latin typeface="Open Sans" panose="020B0606030504020204" pitchFamily="34" charset="0"/>
              </a:rPr>
              <a:t>, en la </a:t>
            </a:r>
            <a:r>
              <a:rPr lang="es-CL" b="0" i="0" dirty="0" err="1">
                <a:solidFill>
                  <a:srgbClr val="666666"/>
                </a:solidFill>
                <a:effectLst/>
                <a:latin typeface="Open Sans" panose="020B0606030504020204" pitchFamily="34" charset="0"/>
              </a:rPr>
              <a:t>Ecole</a:t>
            </a:r>
            <a:r>
              <a:rPr lang="es-CL" b="0" i="0" dirty="0">
                <a:solidFill>
                  <a:srgbClr val="666666"/>
                </a:solidFill>
                <a:effectLst/>
                <a:latin typeface="Open Sans" panose="020B0606030504020204" pitchFamily="34" charset="0"/>
              </a:rPr>
              <a:t> </a:t>
            </a:r>
            <a:r>
              <a:rPr lang="es-CL" b="0" i="0" dirty="0" err="1">
                <a:solidFill>
                  <a:srgbClr val="666666"/>
                </a:solidFill>
                <a:effectLst/>
                <a:latin typeface="Open Sans" panose="020B0606030504020204" pitchFamily="34" charset="0"/>
              </a:rPr>
              <a:t>D'Arquitecture</a:t>
            </a:r>
            <a:r>
              <a:rPr lang="es-CL" b="0" i="0" dirty="0">
                <a:solidFill>
                  <a:srgbClr val="666666"/>
                </a:solidFill>
                <a:effectLst/>
                <a:latin typeface="Open Sans" panose="020B0606030504020204" pitchFamily="34" charset="0"/>
              </a:rPr>
              <a:t>, la Defense y en la </a:t>
            </a:r>
            <a:r>
              <a:rPr lang="es-CL" b="0" i="0" dirty="0" err="1">
                <a:solidFill>
                  <a:srgbClr val="666666"/>
                </a:solidFill>
                <a:effectLst/>
                <a:latin typeface="Open Sans" panose="020B0606030504020204" pitchFamily="34" charset="0"/>
              </a:rPr>
              <a:t>Maitrise</a:t>
            </a:r>
            <a:r>
              <a:rPr lang="es-CL" b="0" i="0" dirty="0">
                <a:solidFill>
                  <a:srgbClr val="666666"/>
                </a:solidFill>
                <a:effectLst/>
                <a:latin typeface="Open Sans" panose="020B0606030504020204" pitchFamily="34" charset="0"/>
              </a:rPr>
              <a:t> en </a:t>
            </a:r>
            <a:r>
              <a:rPr lang="es-CL" b="0" i="0" dirty="0" err="1">
                <a:solidFill>
                  <a:srgbClr val="666666"/>
                </a:solidFill>
                <a:effectLst/>
                <a:latin typeface="Open Sans" panose="020B0606030504020204" pitchFamily="34" charset="0"/>
              </a:rPr>
              <a:t>Arts</a:t>
            </a:r>
            <a:r>
              <a:rPr lang="es-CL" b="0" i="0" dirty="0">
                <a:solidFill>
                  <a:srgbClr val="666666"/>
                </a:solidFill>
                <a:effectLst/>
                <a:latin typeface="Open Sans" panose="020B0606030504020204" pitchFamily="34" charset="0"/>
              </a:rPr>
              <a:t> </a:t>
            </a:r>
            <a:r>
              <a:rPr lang="es-CL" b="0" i="0" dirty="0" err="1">
                <a:solidFill>
                  <a:srgbClr val="666666"/>
                </a:solidFill>
                <a:effectLst/>
                <a:latin typeface="Open Sans" panose="020B0606030504020204" pitchFamily="34" charset="0"/>
              </a:rPr>
              <a:t>Plastiques</a:t>
            </a:r>
            <a:r>
              <a:rPr lang="es-CL" b="0" i="0" dirty="0">
                <a:solidFill>
                  <a:srgbClr val="666666"/>
                </a:solidFill>
                <a:effectLst/>
                <a:latin typeface="Open Sans" panose="020B0606030504020204" pitchFamily="34" charset="0"/>
              </a:rPr>
              <a:t>, en la </a:t>
            </a:r>
            <a:r>
              <a:rPr lang="es-CL" b="0" i="0" dirty="0" err="1">
                <a:solidFill>
                  <a:srgbClr val="666666"/>
                </a:solidFill>
                <a:effectLst/>
                <a:latin typeface="Open Sans" panose="020B0606030504020204" pitchFamily="34" charset="0"/>
              </a:rPr>
              <a:t>Université</a:t>
            </a:r>
            <a:r>
              <a:rPr lang="es-CL" b="0" i="0" dirty="0">
                <a:solidFill>
                  <a:srgbClr val="666666"/>
                </a:solidFill>
                <a:effectLst/>
                <a:latin typeface="Open Sans" panose="020B0606030504020204" pitchFamily="34" charset="0"/>
              </a:rPr>
              <a:t> Paris I, en París, Francia.</a:t>
            </a:r>
            <a:br>
              <a:rPr lang="es-CL" dirty="0"/>
            </a:br>
            <a:endParaRPr lang="es-CL" u="none" dirty="0"/>
          </a:p>
        </p:txBody>
      </p:sp>
      <p:sp>
        <p:nvSpPr>
          <p:cNvPr id="4" name="3 Marcador de número de diapositiva"/>
          <p:cNvSpPr>
            <a:spLocks noGrp="1"/>
          </p:cNvSpPr>
          <p:nvPr>
            <p:ph type="sldNum" sz="quarter" idx="10"/>
          </p:nvPr>
        </p:nvSpPr>
        <p:spPr/>
        <p:txBody>
          <a:bodyPr/>
          <a:lstStyle/>
          <a:p>
            <a:fld id="{323B3623-30AC-4B30-A8F7-267F2FCD7641}" type="slidenum">
              <a:rPr lang="es-CL" smtClean="0"/>
              <a:t>8</a:t>
            </a:fld>
            <a:endParaRPr lang="es-CL"/>
          </a:p>
        </p:txBody>
      </p:sp>
    </p:spTree>
    <p:extLst>
      <p:ext uri="{BB962C8B-B14F-4D97-AF65-F5344CB8AC3E}">
        <p14:creationId xmlns:p14="http://schemas.microsoft.com/office/powerpoint/2010/main" val="195444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0" i="0" dirty="0">
                <a:solidFill>
                  <a:srgbClr val="666666"/>
                </a:solidFill>
                <a:effectLst/>
                <a:latin typeface="Open Sans" panose="020B0606030504020204" pitchFamily="34" charset="0"/>
              </a:rPr>
              <a:t>Dinora </a:t>
            </a:r>
            <a:r>
              <a:rPr lang="es-ES" b="0" i="0" dirty="0" err="1">
                <a:solidFill>
                  <a:srgbClr val="666666"/>
                </a:solidFill>
                <a:effectLst/>
                <a:latin typeface="Open Sans" panose="020B0606030504020204" pitchFamily="34" charset="0"/>
              </a:rPr>
              <a:t>Doudchitzky</a:t>
            </a:r>
            <a:r>
              <a:rPr lang="es-ES" b="0" i="0" dirty="0">
                <a:solidFill>
                  <a:srgbClr val="666666"/>
                </a:solidFill>
                <a:effectLst/>
                <a:latin typeface="Open Sans" panose="020B0606030504020204" pitchFamily="34" charset="0"/>
              </a:rPr>
              <a:t>, pintora y grabadora. Nació en Ucrania </a:t>
            </a:r>
            <a:r>
              <a:rPr lang="es-ES" b="0" i="0" dirty="0" err="1">
                <a:solidFill>
                  <a:srgbClr val="666666"/>
                </a:solidFill>
                <a:effectLst/>
                <a:latin typeface="Open Sans" panose="020B0606030504020204" pitchFamily="34" charset="0"/>
              </a:rPr>
              <a:t>llagandoa</a:t>
            </a:r>
            <a:r>
              <a:rPr lang="es-ES" b="0" i="0" dirty="0">
                <a:solidFill>
                  <a:srgbClr val="666666"/>
                </a:solidFill>
                <a:effectLst/>
                <a:latin typeface="Open Sans" panose="020B0606030504020204" pitchFamily="34" charset="0"/>
              </a:rPr>
              <a:t> Chile en el año 1939, proveniente de Argentina donde realizó estudios completos en la Academia Nacional y Escuela Superior de Bellas Artes. Prosiguió sus estudios en la Escuela de Bellas Artes de la Universidad de Chile, participando en los talleres de Pintura, Grabado y Mural. En 1957 se incorporó al Taller 99, donde desarrolló las técnicas de Grabado y se integró al grupo de trabajo docente en esta disciplina de la Escuela de Arte de la Universidad Católica de Chile.</a:t>
            </a:r>
          </a:p>
          <a:p>
            <a:endParaRPr lang="es-CL" dirty="0"/>
          </a:p>
        </p:txBody>
      </p:sp>
      <p:sp>
        <p:nvSpPr>
          <p:cNvPr id="4" name="Marcador de número de diapositiva 3"/>
          <p:cNvSpPr>
            <a:spLocks noGrp="1"/>
          </p:cNvSpPr>
          <p:nvPr>
            <p:ph type="sldNum" sz="quarter" idx="5"/>
          </p:nvPr>
        </p:nvSpPr>
        <p:spPr/>
        <p:txBody>
          <a:bodyPr/>
          <a:lstStyle/>
          <a:p>
            <a:fld id="{323B3623-30AC-4B30-A8F7-267F2FCD7641}" type="slidenum">
              <a:rPr lang="es-CL" smtClean="0"/>
              <a:t>9</a:t>
            </a:fld>
            <a:endParaRPr lang="es-CL"/>
          </a:p>
        </p:txBody>
      </p:sp>
    </p:spTree>
    <p:extLst>
      <p:ext uri="{BB962C8B-B14F-4D97-AF65-F5344CB8AC3E}">
        <p14:creationId xmlns:p14="http://schemas.microsoft.com/office/powerpoint/2010/main" val="326129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solidFill>
                  <a:srgbClr val="666666"/>
                </a:solidFill>
                <a:effectLst/>
                <a:latin typeface="Open Sans" panose="020B0606030504020204" pitchFamily="34" charset="0"/>
                <a:ea typeface="Times New Roman" panose="02020603050405020304" pitchFamily="18" charset="0"/>
              </a:rPr>
              <a:t>Eduardo Vilches Prieto en Concepción, comenzando a incursionar en la producción artística realizando sintéticos dibujos de paisajes.  Se trasladó a Santiago y en 1958 gracias a la se integró al Taller 99, donde aprendió las distintas técnicas de grabado. Asimismo, estudió pintura con Gregorio de la Fuente y participó como alumno libre en talleres de la Escuela de Arte de la Universidad Católica de Chile. En 1961, se integró como docente en la Universidad Católica, donde crea el curso de Color, que significó un aporte en la transformación de la enseñanza de las artes visuales en Chile. En la misma universidad, se hizo cargo de la línea de grabado, desarrollando talleres avanzados en distintas técnicas. Vilches ha desarrollado su obra principalmente en grabado, de manera específica en xilografía. En ese medio, experimentó con formas sintéticas, que se nutrían algunas veces de elementos formales presentes en la cultura popular. Asimismo, en sus obras el uso del color es acotado, produciendo imágenes monocromas de alto contraste (blanco y negro) y otras donde se aprecia la intervención de pigmentos como el azul. Y aunque la depuración formal ha sido un elemento clave en su propuesta, el trabajo de Vilches no llega a ser abstracto, manteniendo siempre un contacto figurativo, que vuelve sobre temas cotidianos, sencillos y familiares. A partir de los años 70, el artista comenzó a indagar las posibilidades de la serigrafía, procedimiento que le otorgaba más rapidez al proceso de impresión de imágenes. En esa técnica produjo su serie </a:t>
            </a:r>
            <a:r>
              <a:rPr lang="es-CL" sz="1800" i="1" dirty="0">
                <a:solidFill>
                  <a:srgbClr val="666666"/>
                </a:solidFill>
                <a:effectLst/>
                <a:latin typeface="Open Sans" panose="020B0606030504020204" pitchFamily="34" charset="0"/>
                <a:ea typeface="Times New Roman" panose="02020603050405020304" pitchFamily="18" charset="0"/>
              </a:rPr>
              <a:t>Retratos</a:t>
            </a:r>
            <a:r>
              <a:rPr lang="es-CL" sz="1800" dirty="0">
                <a:solidFill>
                  <a:srgbClr val="666666"/>
                </a:solidFill>
                <a:effectLst/>
                <a:latin typeface="Open Sans" panose="020B0606030504020204" pitchFamily="34" charset="0"/>
                <a:ea typeface="Times New Roman" panose="02020603050405020304" pitchFamily="18" charset="0"/>
              </a:rPr>
              <a:t> (1974), donde siguió estudiando las interacciones entre color y forma. En el transcurso de los años 80, deja completamente el grabado para dedicarse de lleno a la fotografía.</a:t>
            </a:r>
            <a:endParaRPr lang="es-CL" sz="1800" dirty="0">
              <a:effectLst/>
              <a:latin typeface="Times New Roman" panose="02020603050405020304" pitchFamily="18" charset="0"/>
              <a:ea typeface="Times New Roman" panose="02020603050405020304" pitchFamily="18" charset="0"/>
            </a:endParaRPr>
          </a:p>
          <a:p>
            <a:endParaRPr lang="es-CL" sz="1200" b="0" i="0" kern="1200" baseline="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323B3623-30AC-4B30-A8F7-267F2FCD7641}" type="slidenum">
              <a:rPr lang="es-CL" smtClean="0"/>
              <a:t>10</a:t>
            </a:fld>
            <a:endParaRPr lang="es-CL"/>
          </a:p>
        </p:txBody>
      </p:sp>
    </p:spTree>
    <p:extLst>
      <p:ext uri="{BB962C8B-B14F-4D97-AF65-F5344CB8AC3E}">
        <p14:creationId xmlns:p14="http://schemas.microsoft.com/office/powerpoint/2010/main" val="256645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5BC0930-5729-482F-9D15-37983D6E98AF}" type="datetimeFigureOut">
              <a:rPr lang="es-CL" smtClean="0"/>
              <a:t>27-12-2021</a:t>
            </a:fld>
            <a:endParaRPr lang="es-CL"/>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CL"/>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AB74B9F-C9B5-4A2A-BCBE-174615E5E771}" type="slidenum">
              <a:rPr lang="es-CL" smtClean="0"/>
              <a:t>‹Nº›</a:t>
            </a:fld>
            <a:endParaRPr lang="es-CL"/>
          </a:p>
        </p:txBody>
      </p:sp>
    </p:spTree>
    <p:extLst>
      <p:ext uri="{BB962C8B-B14F-4D97-AF65-F5344CB8AC3E}">
        <p14:creationId xmlns:p14="http://schemas.microsoft.com/office/powerpoint/2010/main" val="347010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BC0930-5729-482F-9D15-37983D6E98AF}" type="datetimeFigureOut">
              <a:rPr lang="es-CL" smtClean="0"/>
              <a:t>27-12-2021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AB74B9F-C9B5-4A2A-BCBE-174615E5E771}" type="slidenum">
              <a:rPr lang="es-CL" smtClean="0"/>
              <a:t>‹Nº›</a:t>
            </a:fld>
            <a:endParaRPr lang="es-CL"/>
          </a:p>
        </p:txBody>
      </p:sp>
    </p:spTree>
    <p:extLst>
      <p:ext uri="{BB962C8B-B14F-4D97-AF65-F5344CB8AC3E}">
        <p14:creationId xmlns:p14="http://schemas.microsoft.com/office/powerpoint/2010/main" val="3555012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35BC0930-5729-482F-9D15-37983D6E98AF}" type="datetimeFigureOut">
              <a:rPr lang="es-CL" smtClean="0"/>
              <a:t>27-12-2021</a:t>
            </a:fld>
            <a:endParaRPr lang="es-CL"/>
          </a:p>
        </p:txBody>
      </p:sp>
      <p:sp>
        <p:nvSpPr>
          <p:cNvPr id="5" name="Footer Placeholder 4"/>
          <p:cNvSpPr>
            <a:spLocks noGrp="1"/>
          </p:cNvSpPr>
          <p:nvPr>
            <p:ph type="ftr" sz="quarter" idx="11"/>
          </p:nvPr>
        </p:nvSpPr>
        <p:spPr>
          <a:xfrm>
            <a:off x="581192" y="5951810"/>
            <a:ext cx="5922209" cy="365125"/>
          </a:xfrm>
        </p:spPr>
        <p:txBody>
          <a:bodyPr/>
          <a:lstStyle/>
          <a:p>
            <a:endParaRPr lang="es-CL"/>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AB74B9F-C9B5-4A2A-BCBE-174615E5E771}" type="slidenum">
              <a:rPr lang="es-CL" smtClean="0"/>
              <a:t>‹Nº›</a:t>
            </a:fld>
            <a:endParaRPr lang="es-CL"/>
          </a:p>
        </p:txBody>
      </p:sp>
    </p:spTree>
    <p:extLst>
      <p:ext uri="{BB962C8B-B14F-4D97-AF65-F5344CB8AC3E}">
        <p14:creationId xmlns:p14="http://schemas.microsoft.com/office/powerpoint/2010/main" val="278579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BC0930-5729-482F-9D15-37983D6E98AF}" type="datetimeFigureOut">
              <a:rPr lang="es-CL" smtClean="0"/>
              <a:t>27-12-2021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AB74B9F-C9B5-4A2A-BCBE-174615E5E771}" type="slidenum">
              <a:rPr lang="es-CL" smtClean="0"/>
              <a:t>‹Nº›</a:t>
            </a:fld>
            <a:endParaRPr lang="es-CL"/>
          </a:p>
        </p:txBody>
      </p:sp>
    </p:spTree>
    <p:extLst>
      <p:ext uri="{BB962C8B-B14F-4D97-AF65-F5344CB8AC3E}">
        <p14:creationId xmlns:p14="http://schemas.microsoft.com/office/powerpoint/2010/main" val="69354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5BC0930-5729-482F-9D15-37983D6E98AF}" type="datetimeFigureOut">
              <a:rPr lang="es-CL" smtClean="0"/>
              <a:t>27-12-2021</a:t>
            </a:fld>
            <a:endParaRPr lang="es-CL"/>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CL"/>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AB74B9F-C9B5-4A2A-BCBE-174615E5E771}" type="slidenum">
              <a:rPr lang="es-CL" smtClean="0"/>
              <a:t>‹Nº›</a:t>
            </a:fld>
            <a:endParaRPr lang="es-CL"/>
          </a:p>
        </p:txBody>
      </p:sp>
    </p:spTree>
    <p:extLst>
      <p:ext uri="{BB962C8B-B14F-4D97-AF65-F5344CB8AC3E}">
        <p14:creationId xmlns:p14="http://schemas.microsoft.com/office/powerpoint/2010/main" val="283424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5BC0930-5729-482F-9D15-37983D6E98AF}" type="datetimeFigureOut">
              <a:rPr lang="es-CL" smtClean="0"/>
              <a:t>27-12-2021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AB74B9F-C9B5-4A2A-BCBE-174615E5E771}" type="slidenum">
              <a:rPr lang="es-CL" smtClean="0"/>
              <a:t>‹Nº›</a:t>
            </a:fld>
            <a:endParaRPr lang="es-CL"/>
          </a:p>
        </p:txBody>
      </p:sp>
    </p:spTree>
    <p:extLst>
      <p:ext uri="{BB962C8B-B14F-4D97-AF65-F5344CB8AC3E}">
        <p14:creationId xmlns:p14="http://schemas.microsoft.com/office/powerpoint/2010/main" val="11861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5BC0930-5729-482F-9D15-37983D6E98AF}" type="datetimeFigureOut">
              <a:rPr lang="es-CL" smtClean="0"/>
              <a:t>27-12-2021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EAB74B9F-C9B5-4A2A-BCBE-174615E5E771}" type="slidenum">
              <a:rPr lang="es-CL" smtClean="0"/>
              <a:t>‹Nº›</a:t>
            </a:fld>
            <a:endParaRPr lang="es-CL"/>
          </a:p>
        </p:txBody>
      </p:sp>
    </p:spTree>
    <p:extLst>
      <p:ext uri="{BB962C8B-B14F-4D97-AF65-F5344CB8AC3E}">
        <p14:creationId xmlns:p14="http://schemas.microsoft.com/office/powerpoint/2010/main" val="387875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5BC0930-5729-482F-9D15-37983D6E98AF}" type="datetimeFigureOut">
              <a:rPr lang="es-CL" smtClean="0"/>
              <a:t>27-12-2021</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EAB74B9F-C9B5-4A2A-BCBE-174615E5E771}" type="slidenum">
              <a:rPr lang="es-CL" smtClean="0"/>
              <a:t>‹Nº›</a:t>
            </a:fld>
            <a:endParaRPr lang="es-CL"/>
          </a:p>
        </p:txBody>
      </p:sp>
    </p:spTree>
    <p:extLst>
      <p:ext uri="{BB962C8B-B14F-4D97-AF65-F5344CB8AC3E}">
        <p14:creationId xmlns:p14="http://schemas.microsoft.com/office/powerpoint/2010/main" val="14483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C0930-5729-482F-9D15-37983D6E98AF}" type="datetimeFigureOut">
              <a:rPr lang="es-CL" smtClean="0"/>
              <a:t>27-12-2021</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EAB74B9F-C9B5-4A2A-BCBE-174615E5E771}" type="slidenum">
              <a:rPr lang="es-CL" smtClean="0"/>
              <a:t>‹Nº›</a:t>
            </a:fld>
            <a:endParaRPr lang="es-CL"/>
          </a:p>
        </p:txBody>
      </p:sp>
    </p:spTree>
    <p:extLst>
      <p:ext uri="{BB962C8B-B14F-4D97-AF65-F5344CB8AC3E}">
        <p14:creationId xmlns:p14="http://schemas.microsoft.com/office/powerpoint/2010/main" val="2673321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5BC0930-5729-482F-9D15-37983D6E98AF}" type="datetimeFigureOut">
              <a:rPr lang="es-CL" smtClean="0"/>
              <a:t>27-12-2021</a:t>
            </a:fld>
            <a:endParaRPr lang="es-CL"/>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CL"/>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AB74B9F-C9B5-4A2A-BCBE-174615E5E771}" type="slidenum">
              <a:rPr lang="es-CL" smtClean="0"/>
              <a:t>‹Nº›</a:t>
            </a:fld>
            <a:endParaRPr lang="es-CL"/>
          </a:p>
        </p:txBody>
      </p:sp>
    </p:spTree>
    <p:extLst>
      <p:ext uri="{BB962C8B-B14F-4D97-AF65-F5344CB8AC3E}">
        <p14:creationId xmlns:p14="http://schemas.microsoft.com/office/powerpoint/2010/main" val="402988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5BC0930-5729-482F-9D15-37983D6E98AF}" type="datetimeFigureOut">
              <a:rPr lang="es-CL" smtClean="0"/>
              <a:t>27-12-2021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AB74B9F-C9B5-4A2A-BCBE-174615E5E771}" type="slidenum">
              <a:rPr lang="es-CL" smtClean="0"/>
              <a:t>‹Nº›</a:t>
            </a:fld>
            <a:endParaRPr lang="es-CL"/>
          </a:p>
        </p:txBody>
      </p:sp>
    </p:spTree>
    <p:extLst>
      <p:ext uri="{BB962C8B-B14F-4D97-AF65-F5344CB8AC3E}">
        <p14:creationId xmlns:p14="http://schemas.microsoft.com/office/powerpoint/2010/main" val="120341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35BC0930-5729-482F-9D15-37983D6E98AF}" type="datetimeFigureOut">
              <a:rPr lang="es-CL" smtClean="0"/>
              <a:t>27-12-2021</a:t>
            </a:fld>
            <a:endParaRPr lang="es-CL"/>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s-CL"/>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EAB74B9F-C9B5-4A2A-BCBE-174615E5E771}" type="slidenum">
              <a:rPr lang="es-CL" smtClean="0"/>
              <a:t>‹Nº›</a:t>
            </a:fld>
            <a:endParaRPr lang="es-CL"/>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5718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AC3F59-8C3E-4537-B0AA-EDE35E406D87}"/>
              </a:ext>
            </a:extLst>
          </p:cNvPr>
          <p:cNvPicPr>
            <a:picLocks noChangeAspect="1"/>
          </p:cNvPicPr>
          <p:nvPr/>
        </p:nvPicPr>
        <p:blipFill rotWithShape="1">
          <a:blip r:embed="rId3"/>
          <a:srcRect t="23785" r="-1" b="14527"/>
          <a:stretch/>
        </p:blipFill>
        <p:spPr>
          <a:xfrm>
            <a:off x="20" y="10"/>
            <a:ext cx="9143980" cy="6857990"/>
          </a:xfrm>
          <a:prstGeom prst="rect">
            <a:avLst/>
          </a:prstGeom>
        </p:spPr>
      </p:pic>
      <p:sp>
        <p:nvSpPr>
          <p:cNvPr id="2" name="1 Título"/>
          <p:cNvSpPr>
            <a:spLocks noGrp="1"/>
          </p:cNvSpPr>
          <p:nvPr>
            <p:ph type="ctrTitle"/>
          </p:nvPr>
        </p:nvSpPr>
        <p:spPr>
          <a:xfrm>
            <a:off x="460072" y="4952876"/>
            <a:ext cx="8223856" cy="895244"/>
          </a:xfrm>
        </p:spPr>
        <p:txBody>
          <a:bodyPr>
            <a:normAutofit fontScale="90000"/>
          </a:bodyPr>
          <a:lstStyle/>
          <a:p>
            <a:pPr algn="ctr">
              <a:lnSpc>
                <a:spcPct val="90000"/>
              </a:lnSpc>
            </a:pPr>
            <a:br>
              <a:rPr lang="es-CL" sz="1100" dirty="0">
                <a:solidFill>
                  <a:srgbClr val="FF9900"/>
                </a:solidFill>
              </a:rPr>
            </a:br>
            <a:br>
              <a:rPr lang="es-CL" sz="6700" dirty="0">
                <a:solidFill>
                  <a:srgbClr val="FF9900"/>
                </a:solidFill>
              </a:rPr>
            </a:br>
            <a:r>
              <a:rPr lang="es-CL" sz="6700" dirty="0">
                <a:solidFill>
                  <a:srgbClr val="D9D3C1"/>
                </a:solidFill>
              </a:rPr>
              <a:t>Grabado en Chile </a:t>
            </a:r>
            <a:br>
              <a:rPr lang="es-CL" sz="2200" dirty="0">
                <a:solidFill>
                  <a:srgbClr val="D9D3C1"/>
                </a:solidFill>
              </a:rPr>
            </a:br>
            <a:r>
              <a:rPr lang="es-CL" sz="2200" dirty="0">
                <a:solidFill>
                  <a:srgbClr val="D9D3C1"/>
                </a:solidFill>
              </a:rPr>
              <a:t>8° básico</a:t>
            </a:r>
            <a:endParaRPr lang="es-CL" sz="1100" dirty="0">
              <a:solidFill>
                <a:srgbClr val="D9D3C1"/>
              </a:solidFill>
            </a:endParaRPr>
          </a:p>
        </p:txBody>
      </p:sp>
    </p:spTree>
    <p:extLst>
      <p:ext uri="{BB962C8B-B14F-4D97-AF65-F5344CB8AC3E}">
        <p14:creationId xmlns:p14="http://schemas.microsoft.com/office/powerpoint/2010/main" val="36872297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339CBE5-C38D-4B7D-91FD-54A0E76BDFDC}"/>
              </a:ext>
            </a:extLst>
          </p:cNvPr>
          <p:cNvSpPr/>
          <p:nvPr/>
        </p:nvSpPr>
        <p:spPr>
          <a:xfrm>
            <a:off x="0" y="5373216"/>
            <a:ext cx="9144000" cy="1484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1 Título"/>
          <p:cNvSpPr>
            <a:spLocks noGrp="1"/>
          </p:cNvSpPr>
          <p:nvPr>
            <p:ph type="title"/>
          </p:nvPr>
        </p:nvSpPr>
        <p:spPr>
          <a:xfrm>
            <a:off x="472620" y="5532437"/>
            <a:ext cx="7886700" cy="1325563"/>
          </a:xfrm>
        </p:spPr>
        <p:txBody>
          <a:bodyPr/>
          <a:lstStyle/>
          <a:p>
            <a:r>
              <a:rPr lang="es-CL" dirty="0"/>
              <a:t>)</a:t>
            </a:r>
          </a:p>
        </p:txBody>
      </p:sp>
      <p:sp>
        <p:nvSpPr>
          <p:cNvPr id="16" name="Marcador de texto 15">
            <a:extLst>
              <a:ext uri="{FF2B5EF4-FFF2-40B4-BE49-F238E27FC236}">
                <a16:creationId xmlns:a16="http://schemas.microsoft.com/office/drawing/2014/main" id="{D57A5054-FA4E-4631-97A6-409AC0885442}"/>
              </a:ext>
            </a:extLst>
          </p:cNvPr>
          <p:cNvSpPr>
            <a:spLocks noGrp="1"/>
          </p:cNvSpPr>
          <p:nvPr>
            <p:ph type="body" idx="1"/>
          </p:nvPr>
        </p:nvSpPr>
        <p:spPr>
          <a:xfrm>
            <a:off x="-23192" y="649184"/>
            <a:ext cx="9144000" cy="823912"/>
          </a:xfrm>
        </p:spPr>
        <p:txBody>
          <a:bodyPr>
            <a:normAutofit/>
          </a:bodyPr>
          <a:lstStyle/>
          <a:p>
            <a:pPr algn="ctr"/>
            <a:r>
              <a:rPr lang="es-CL" sz="3600" b="0" dirty="0">
                <a:solidFill>
                  <a:schemeClr val="bg1"/>
                </a:solidFill>
              </a:rPr>
              <a:t>Eduardo Vílchez</a:t>
            </a:r>
          </a:p>
        </p:txBody>
      </p:sp>
      <p:pic>
        <p:nvPicPr>
          <p:cNvPr id="8" name="Imagen 7" descr="Imagen que contiene avión&#10;&#10;Descripción generada automáticamente">
            <a:extLst>
              <a:ext uri="{FF2B5EF4-FFF2-40B4-BE49-F238E27FC236}">
                <a16:creationId xmlns:a16="http://schemas.microsoft.com/office/drawing/2014/main" id="{83ECE54A-675F-4808-885C-EAA71BFC306C}"/>
              </a:ext>
            </a:extLst>
          </p:cNvPr>
          <p:cNvPicPr>
            <a:picLocks noChangeAspect="1"/>
          </p:cNvPicPr>
          <p:nvPr/>
        </p:nvPicPr>
        <p:blipFill>
          <a:blip r:embed="rId3"/>
          <a:stretch>
            <a:fillRect/>
          </a:stretch>
        </p:blipFill>
        <p:spPr>
          <a:xfrm>
            <a:off x="460466" y="2031294"/>
            <a:ext cx="2959556" cy="4084314"/>
          </a:xfrm>
          <a:prstGeom prst="rect">
            <a:avLst/>
          </a:prstGeom>
        </p:spPr>
      </p:pic>
      <p:pic>
        <p:nvPicPr>
          <p:cNvPr id="2050" name="Picture 2" descr="Imagen que contiene monitor, pantalla, computadora, tabla&#10;&#10;Descripción generada automáticamente">
            <a:extLst>
              <a:ext uri="{FF2B5EF4-FFF2-40B4-BE49-F238E27FC236}">
                <a16:creationId xmlns:a16="http://schemas.microsoft.com/office/drawing/2014/main" id="{0E7EF1A0-68FA-43E9-9880-07FB09793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092" y="2031294"/>
            <a:ext cx="2879442" cy="4084314"/>
          </a:xfrm>
          <a:prstGeom prst="rect">
            <a:avLst/>
          </a:prstGeom>
          <a:noFill/>
        </p:spPr>
      </p:pic>
      <p:sp>
        <p:nvSpPr>
          <p:cNvPr id="4" name="CuadroTexto 3">
            <a:extLst>
              <a:ext uri="{FF2B5EF4-FFF2-40B4-BE49-F238E27FC236}">
                <a16:creationId xmlns:a16="http://schemas.microsoft.com/office/drawing/2014/main" id="{C4ADC8B1-EA8F-4BF4-BBFD-B82FDF1F7B68}"/>
              </a:ext>
            </a:extLst>
          </p:cNvPr>
          <p:cNvSpPr txBox="1"/>
          <p:nvPr/>
        </p:nvSpPr>
        <p:spPr>
          <a:xfrm>
            <a:off x="-23192" y="6204245"/>
            <a:ext cx="4572000" cy="369332"/>
          </a:xfrm>
          <a:prstGeom prst="rect">
            <a:avLst/>
          </a:prstGeom>
          <a:noFill/>
        </p:spPr>
        <p:txBody>
          <a:bodyPr wrap="square" rtlCol="0">
            <a:spAutoFit/>
          </a:bodyPr>
          <a:lstStyle/>
          <a:p>
            <a:pPr algn="ctr"/>
            <a:r>
              <a:rPr lang="es-CL" dirty="0">
                <a:solidFill>
                  <a:schemeClr val="bg1"/>
                </a:solidFill>
              </a:rPr>
              <a:t>Serigrafía sobre papel  Retrato paisaje I</a:t>
            </a:r>
          </a:p>
        </p:txBody>
      </p:sp>
      <p:sp>
        <p:nvSpPr>
          <p:cNvPr id="9" name="CuadroTexto 8">
            <a:extLst>
              <a:ext uri="{FF2B5EF4-FFF2-40B4-BE49-F238E27FC236}">
                <a16:creationId xmlns:a16="http://schemas.microsoft.com/office/drawing/2014/main" id="{6B335349-F227-466F-AE0E-323DC8E30741}"/>
              </a:ext>
            </a:extLst>
          </p:cNvPr>
          <p:cNvSpPr txBox="1"/>
          <p:nvPr/>
        </p:nvSpPr>
        <p:spPr>
          <a:xfrm>
            <a:off x="4734107" y="6274829"/>
            <a:ext cx="4572000" cy="369332"/>
          </a:xfrm>
          <a:prstGeom prst="rect">
            <a:avLst/>
          </a:prstGeom>
          <a:noFill/>
        </p:spPr>
        <p:txBody>
          <a:bodyPr wrap="square" rtlCol="0">
            <a:spAutoFit/>
          </a:bodyPr>
          <a:lstStyle/>
          <a:p>
            <a:pPr algn="ctr"/>
            <a:r>
              <a:rPr lang="es-CL" dirty="0">
                <a:solidFill>
                  <a:schemeClr val="bg1"/>
                </a:solidFill>
              </a:rPr>
              <a:t>Serigrafía sobre papel  Retrato VII</a:t>
            </a:r>
          </a:p>
        </p:txBody>
      </p:sp>
    </p:spTree>
    <p:extLst>
      <p:ext uri="{BB962C8B-B14F-4D97-AF65-F5344CB8AC3E}">
        <p14:creationId xmlns:p14="http://schemas.microsoft.com/office/powerpoint/2010/main" val="3030146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descr="Un dibujo de una persona&#10;&#10;Descripción generada automáticamente con confianza baja">
            <a:extLst>
              <a:ext uri="{FF2B5EF4-FFF2-40B4-BE49-F238E27FC236}">
                <a16:creationId xmlns:a16="http://schemas.microsoft.com/office/drawing/2014/main" id="{DF2556A0-DDE1-41CA-8E1D-ACEFB5D84CA7}"/>
              </a:ext>
            </a:extLst>
          </p:cNvPr>
          <p:cNvPicPr>
            <a:picLocks noGrp="1" noChangeAspect="1"/>
          </p:cNvPicPr>
          <p:nvPr>
            <p:ph sz="half" idx="2"/>
          </p:nvPr>
        </p:nvPicPr>
        <p:blipFill>
          <a:blip r:embed="rId3"/>
          <a:stretch>
            <a:fillRect/>
          </a:stretch>
        </p:blipFill>
        <p:spPr>
          <a:xfrm>
            <a:off x="5452396" y="2036405"/>
            <a:ext cx="3240360" cy="4471835"/>
          </a:xfrm>
        </p:spPr>
      </p:pic>
      <p:pic>
        <p:nvPicPr>
          <p:cNvPr id="8" name="Imagen 7" descr="Un dibujo de una persona&#10;&#10;Descripción generada automáticamente con confianza media">
            <a:extLst>
              <a:ext uri="{FF2B5EF4-FFF2-40B4-BE49-F238E27FC236}">
                <a16:creationId xmlns:a16="http://schemas.microsoft.com/office/drawing/2014/main" id="{3E313F63-7EE5-4A1A-80FE-303FDF38608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1244" y="2037521"/>
            <a:ext cx="3423931" cy="4489542"/>
          </a:xfrm>
          <a:prstGeom prst="rect">
            <a:avLst/>
          </a:prstGeom>
        </p:spPr>
      </p:pic>
      <p:sp>
        <p:nvSpPr>
          <p:cNvPr id="12" name="CuadroTexto 11">
            <a:extLst>
              <a:ext uri="{FF2B5EF4-FFF2-40B4-BE49-F238E27FC236}">
                <a16:creationId xmlns:a16="http://schemas.microsoft.com/office/drawing/2014/main" id="{62AAC45D-A3DA-47DC-B00C-BE3F5AB1739C}"/>
              </a:ext>
            </a:extLst>
          </p:cNvPr>
          <p:cNvSpPr txBox="1"/>
          <p:nvPr/>
        </p:nvSpPr>
        <p:spPr>
          <a:xfrm>
            <a:off x="1551215" y="826397"/>
            <a:ext cx="6552728" cy="707886"/>
          </a:xfrm>
          <a:prstGeom prst="rect">
            <a:avLst/>
          </a:prstGeom>
          <a:noFill/>
        </p:spPr>
        <p:txBody>
          <a:bodyPr wrap="square" rtlCol="0">
            <a:spAutoFit/>
          </a:bodyPr>
          <a:lstStyle/>
          <a:p>
            <a:pPr algn="ctr"/>
            <a:r>
              <a:rPr lang="es-CL" sz="4000" dirty="0">
                <a:solidFill>
                  <a:schemeClr val="bg2"/>
                </a:solidFill>
              </a:rPr>
              <a:t>Delia del Carril (1884- 1989)</a:t>
            </a:r>
          </a:p>
        </p:txBody>
      </p:sp>
      <p:sp>
        <p:nvSpPr>
          <p:cNvPr id="13" name="CuadroTexto 12">
            <a:extLst>
              <a:ext uri="{FF2B5EF4-FFF2-40B4-BE49-F238E27FC236}">
                <a16:creationId xmlns:a16="http://schemas.microsoft.com/office/drawing/2014/main" id="{B1A33194-6FD2-48E6-BDC7-26E14DDEA149}"/>
              </a:ext>
            </a:extLst>
          </p:cNvPr>
          <p:cNvSpPr txBox="1"/>
          <p:nvPr/>
        </p:nvSpPr>
        <p:spPr>
          <a:xfrm>
            <a:off x="865618" y="6503127"/>
            <a:ext cx="3423931" cy="369332"/>
          </a:xfrm>
          <a:prstGeom prst="rect">
            <a:avLst/>
          </a:prstGeom>
          <a:noFill/>
        </p:spPr>
        <p:txBody>
          <a:bodyPr wrap="square" rtlCol="0">
            <a:spAutoFit/>
          </a:bodyPr>
          <a:lstStyle/>
          <a:p>
            <a:r>
              <a:rPr lang="es-CL" dirty="0">
                <a:solidFill>
                  <a:srgbClr val="8A6979"/>
                </a:solidFill>
              </a:rPr>
              <a:t>Caballa y </a:t>
            </a:r>
            <a:r>
              <a:rPr lang="es-CL" dirty="0" err="1">
                <a:solidFill>
                  <a:srgbClr val="8A6979"/>
                </a:solidFill>
              </a:rPr>
              <a:t>caballita</a:t>
            </a:r>
            <a:r>
              <a:rPr lang="es-CL" dirty="0">
                <a:solidFill>
                  <a:srgbClr val="8A6979"/>
                </a:solidFill>
              </a:rPr>
              <a:t>.</a:t>
            </a:r>
          </a:p>
        </p:txBody>
      </p:sp>
      <p:sp>
        <p:nvSpPr>
          <p:cNvPr id="9" name="CuadroTexto 8">
            <a:extLst>
              <a:ext uri="{FF2B5EF4-FFF2-40B4-BE49-F238E27FC236}">
                <a16:creationId xmlns:a16="http://schemas.microsoft.com/office/drawing/2014/main" id="{A01E91E0-B073-45C7-AD44-C14672900399}"/>
              </a:ext>
            </a:extLst>
          </p:cNvPr>
          <p:cNvSpPr txBox="1"/>
          <p:nvPr/>
        </p:nvSpPr>
        <p:spPr>
          <a:xfrm>
            <a:off x="6391977" y="6488668"/>
            <a:ext cx="3423931" cy="369332"/>
          </a:xfrm>
          <a:prstGeom prst="rect">
            <a:avLst/>
          </a:prstGeom>
          <a:noFill/>
        </p:spPr>
        <p:txBody>
          <a:bodyPr wrap="square" rtlCol="0">
            <a:spAutoFit/>
          </a:bodyPr>
          <a:lstStyle/>
          <a:p>
            <a:r>
              <a:rPr lang="es-CL" dirty="0">
                <a:solidFill>
                  <a:srgbClr val="8A6979"/>
                </a:solidFill>
              </a:rPr>
              <a:t>La noche</a:t>
            </a:r>
          </a:p>
        </p:txBody>
      </p:sp>
    </p:spTree>
    <p:extLst>
      <p:ext uri="{BB962C8B-B14F-4D97-AF65-F5344CB8AC3E}">
        <p14:creationId xmlns:p14="http://schemas.microsoft.com/office/powerpoint/2010/main" val="363697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idx="1"/>
          </p:nvPr>
        </p:nvSpPr>
        <p:spPr>
          <a:xfrm>
            <a:off x="433108" y="5565036"/>
            <a:ext cx="2513637" cy="823912"/>
          </a:xfrm>
        </p:spPr>
        <p:txBody>
          <a:bodyPr>
            <a:normAutofit/>
          </a:bodyPr>
          <a:lstStyle/>
          <a:p>
            <a:pPr algn="l"/>
            <a:r>
              <a:rPr lang="es-CL" sz="1600" dirty="0">
                <a:solidFill>
                  <a:schemeClr val="accent1">
                    <a:lumMod val="75000"/>
                  </a:schemeClr>
                </a:solidFill>
              </a:rPr>
              <a:t>Xilografía Alegría de vivir </a:t>
            </a:r>
          </a:p>
        </p:txBody>
      </p:sp>
      <p:pic>
        <p:nvPicPr>
          <p:cNvPr id="16" name="Marcador de contenido 15" descr="Texto&#10;&#10;Descripción generada automáticamente con confianza baja">
            <a:extLst>
              <a:ext uri="{FF2B5EF4-FFF2-40B4-BE49-F238E27FC236}">
                <a16:creationId xmlns:a16="http://schemas.microsoft.com/office/drawing/2014/main" id="{8C302342-6346-467F-981D-136F9232F4F9}"/>
              </a:ext>
            </a:extLst>
          </p:cNvPr>
          <p:cNvPicPr>
            <a:picLocks noGrp="1" noChangeAspect="1"/>
          </p:cNvPicPr>
          <p:nvPr>
            <p:ph sz="half" idx="2"/>
          </p:nvPr>
        </p:nvPicPr>
        <p:blipFill>
          <a:blip r:embed="rId3"/>
          <a:stretch>
            <a:fillRect/>
          </a:stretch>
        </p:blipFill>
        <p:spPr>
          <a:xfrm>
            <a:off x="6149330" y="2114157"/>
            <a:ext cx="2784986" cy="3295842"/>
          </a:xfrm>
          <a:ln>
            <a:solidFill>
              <a:schemeClr val="accent1">
                <a:lumMod val="75000"/>
              </a:schemeClr>
            </a:solidFill>
          </a:ln>
        </p:spPr>
      </p:pic>
      <p:sp>
        <p:nvSpPr>
          <p:cNvPr id="8" name="7 Marcador de texto"/>
          <p:cNvSpPr>
            <a:spLocks noGrp="1"/>
          </p:cNvSpPr>
          <p:nvPr>
            <p:ph type="body" sz="quarter" idx="3"/>
          </p:nvPr>
        </p:nvSpPr>
        <p:spPr>
          <a:xfrm>
            <a:off x="6101416" y="5583342"/>
            <a:ext cx="3887391" cy="823912"/>
          </a:xfrm>
        </p:spPr>
        <p:txBody>
          <a:bodyPr>
            <a:normAutofit/>
          </a:bodyPr>
          <a:lstStyle/>
          <a:p>
            <a:r>
              <a:rPr lang="es-CL" sz="1600" dirty="0" err="1">
                <a:solidFill>
                  <a:schemeClr val="accent1">
                    <a:lumMod val="75000"/>
                  </a:schemeClr>
                </a:solidFill>
              </a:rPr>
              <a:t>Xilografíía</a:t>
            </a:r>
            <a:r>
              <a:rPr lang="es-CL" sz="1600" dirty="0">
                <a:solidFill>
                  <a:schemeClr val="accent1">
                    <a:lumMod val="75000"/>
                  </a:schemeClr>
                </a:solidFill>
              </a:rPr>
              <a:t> Grito geográfico</a:t>
            </a:r>
          </a:p>
        </p:txBody>
      </p:sp>
      <p:pic>
        <p:nvPicPr>
          <p:cNvPr id="18" name="Imagen 17" descr="Un dibujo de una persona&#10;&#10;Descripción generada automáticamente con confianza baja">
            <a:extLst>
              <a:ext uri="{FF2B5EF4-FFF2-40B4-BE49-F238E27FC236}">
                <a16:creationId xmlns:a16="http://schemas.microsoft.com/office/drawing/2014/main" id="{9B0A46C1-10F3-4805-95BF-7C7C480D425C}"/>
              </a:ext>
            </a:extLst>
          </p:cNvPr>
          <p:cNvPicPr>
            <a:picLocks noChangeAspect="1"/>
          </p:cNvPicPr>
          <p:nvPr/>
        </p:nvPicPr>
        <p:blipFill>
          <a:blip r:embed="rId4"/>
          <a:stretch>
            <a:fillRect/>
          </a:stretch>
        </p:blipFill>
        <p:spPr>
          <a:xfrm>
            <a:off x="447962" y="2114157"/>
            <a:ext cx="2669769" cy="3255816"/>
          </a:xfrm>
          <a:prstGeom prst="rect">
            <a:avLst/>
          </a:prstGeom>
          <a:ln>
            <a:solidFill>
              <a:schemeClr val="accent1">
                <a:lumMod val="75000"/>
              </a:schemeClr>
            </a:solidFill>
          </a:ln>
        </p:spPr>
      </p:pic>
      <p:pic>
        <p:nvPicPr>
          <p:cNvPr id="22" name="Imagen 21" descr="Imagen que contiene Texto&#10;&#10;Descripción generada automáticamente">
            <a:extLst>
              <a:ext uri="{FF2B5EF4-FFF2-40B4-BE49-F238E27FC236}">
                <a16:creationId xmlns:a16="http://schemas.microsoft.com/office/drawing/2014/main" id="{A98A2255-B57F-4A2B-8886-76035B1024AE}"/>
              </a:ext>
            </a:extLst>
          </p:cNvPr>
          <p:cNvPicPr>
            <a:picLocks noChangeAspect="1"/>
          </p:cNvPicPr>
          <p:nvPr/>
        </p:nvPicPr>
        <p:blipFill>
          <a:blip r:embed="rId5"/>
          <a:stretch>
            <a:fillRect/>
          </a:stretch>
        </p:blipFill>
        <p:spPr>
          <a:xfrm>
            <a:off x="3245739" y="2114157"/>
            <a:ext cx="2775583" cy="3255816"/>
          </a:xfrm>
          <a:prstGeom prst="rect">
            <a:avLst/>
          </a:prstGeom>
          <a:ln>
            <a:solidFill>
              <a:schemeClr val="accent1">
                <a:lumMod val="75000"/>
              </a:schemeClr>
            </a:solidFill>
          </a:ln>
        </p:spPr>
      </p:pic>
      <p:sp>
        <p:nvSpPr>
          <p:cNvPr id="24" name="6 Marcador de texto">
            <a:extLst>
              <a:ext uri="{FF2B5EF4-FFF2-40B4-BE49-F238E27FC236}">
                <a16:creationId xmlns:a16="http://schemas.microsoft.com/office/drawing/2014/main" id="{72874277-D385-46C5-803D-A3646D3F8C1E}"/>
              </a:ext>
            </a:extLst>
          </p:cNvPr>
          <p:cNvSpPr txBox="1">
            <a:spLocks/>
          </p:cNvSpPr>
          <p:nvPr/>
        </p:nvSpPr>
        <p:spPr>
          <a:xfrm>
            <a:off x="3581305" y="5584505"/>
            <a:ext cx="2513637"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s-CL" sz="1600" dirty="0">
                <a:solidFill>
                  <a:schemeClr val="accent1">
                    <a:lumMod val="75000"/>
                  </a:schemeClr>
                </a:solidFill>
              </a:rPr>
              <a:t>Xilografía Reflejos</a:t>
            </a:r>
          </a:p>
        </p:txBody>
      </p:sp>
      <p:sp>
        <p:nvSpPr>
          <p:cNvPr id="4" name="Título 3">
            <a:extLst>
              <a:ext uri="{FF2B5EF4-FFF2-40B4-BE49-F238E27FC236}">
                <a16:creationId xmlns:a16="http://schemas.microsoft.com/office/drawing/2014/main" id="{5BC56212-F42E-487D-AB6F-BBC7E5D3C2AA}"/>
              </a:ext>
            </a:extLst>
          </p:cNvPr>
          <p:cNvSpPr>
            <a:spLocks noGrp="1"/>
          </p:cNvSpPr>
          <p:nvPr>
            <p:ph type="title"/>
          </p:nvPr>
        </p:nvSpPr>
        <p:spPr/>
        <p:txBody>
          <a:bodyPr/>
          <a:lstStyle/>
          <a:p>
            <a:endParaRPr lang="es-CL"/>
          </a:p>
        </p:txBody>
      </p:sp>
    </p:spTree>
    <p:extLst>
      <p:ext uri="{BB962C8B-B14F-4D97-AF65-F5344CB8AC3E}">
        <p14:creationId xmlns:p14="http://schemas.microsoft.com/office/powerpoint/2010/main" val="3708385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descr="Imagen en blanco y negro de unas personas&#10;&#10;Descripción generada automáticamente con confianza media">
            <a:extLst>
              <a:ext uri="{FF2B5EF4-FFF2-40B4-BE49-F238E27FC236}">
                <a16:creationId xmlns:a16="http://schemas.microsoft.com/office/drawing/2014/main" id="{FA0E17CC-50C0-4088-8352-5F06A73D8855}"/>
              </a:ext>
            </a:extLst>
          </p:cNvPr>
          <p:cNvPicPr>
            <a:picLocks noGrp="1" noChangeAspect="1"/>
          </p:cNvPicPr>
          <p:nvPr>
            <p:ph sz="half" idx="2"/>
          </p:nvPr>
        </p:nvPicPr>
        <p:blipFill>
          <a:blip r:embed="rId3"/>
          <a:stretch>
            <a:fillRect/>
          </a:stretch>
        </p:blipFill>
        <p:spPr>
          <a:xfrm>
            <a:off x="478309" y="1988840"/>
            <a:ext cx="3404002" cy="4541172"/>
          </a:xfrm>
          <a:ln>
            <a:solidFill>
              <a:schemeClr val="accent1">
                <a:lumMod val="75000"/>
              </a:schemeClr>
            </a:solidFill>
          </a:ln>
        </p:spPr>
      </p:pic>
      <p:pic>
        <p:nvPicPr>
          <p:cNvPr id="10" name="Marcador de contenido 9" descr="Foto en blanco y negro de un grupo de personas sentadas en un banco&#10;&#10;Descripción generada automáticamente con confianza baja">
            <a:extLst>
              <a:ext uri="{FF2B5EF4-FFF2-40B4-BE49-F238E27FC236}">
                <a16:creationId xmlns:a16="http://schemas.microsoft.com/office/drawing/2014/main" id="{A61D045C-8151-4D5D-BCB5-D97FFB968432}"/>
              </a:ext>
            </a:extLst>
          </p:cNvPr>
          <p:cNvPicPr>
            <a:picLocks noGrp="1" noChangeAspect="1"/>
          </p:cNvPicPr>
          <p:nvPr>
            <p:ph sz="quarter" idx="4"/>
          </p:nvPr>
        </p:nvPicPr>
        <p:blipFill>
          <a:blip r:embed="rId4"/>
          <a:stretch>
            <a:fillRect/>
          </a:stretch>
        </p:blipFill>
        <p:spPr>
          <a:xfrm>
            <a:off x="5256996" y="1988840"/>
            <a:ext cx="3408695" cy="4541172"/>
          </a:xfrm>
          <a:ln>
            <a:solidFill>
              <a:schemeClr val="accent1">
                <a:lumMod val="75000"/>
              </a:schemeClr>
            </a:solidFill>
          </a:ln>
        </p:spPr>
      </p:pic>
      <p:sp>
        <p:nvSpPr>
          <p:cNvPr id="13" name="CuadroTexto 12">
            <a:extLst>
              <a:ext uri="{FF2B5EF4-FFF2-40B4-BE49-F238E27FC236}">
                <a16:creationId xmlns:a16="http://schemas.microsoft.com/office/drawing/2014/main" id="{F6891FE6-12A8-4BEF-A287-225721809A6E}"/>
              </a:ext>
            </a:extLst>
          </p:cNvPr>
          <p:cNvSpPr txBox="1"/>
          <p:nvPr/>
        </p:nvSpPr>
        <p:spPr>
          <a:xfrm>
            <a:off x="1151524" y="1060574"/>
            <a:ext cx="7128792" cy="584775"/>
          </a:xfrm>
          <a:prstGeom prst="rect">
            <a:avLst/>
          </a:prstGeom>
          <a:noFill/>
        </p:spPr>
        <p:txBody>
          <a:bodyPr wrap="square" rtlCol="0">
            <a:spAutoFit/>
          </a:bodyPr>
          <a:lstStyle/>
          <a:p>
            <a:pPr algn="ctr"/>
            <a:r>
              <a:rPr lang="es-CL" sz="3200" dirty="0">
                <a:solidFill>
                  <a:srgbClr val="D8C8B1"/>
                </a:solidFill>
              </a:rPr>
              <a:t>Loro Coirón (1948-           )</a:t>
            </a:r>
          </a:p>
        </p:txBody>
      </p:sp>
      <p:sp>
        <p:nvSpPr>
          <p:cNvPr id="15" name="CuadroTexto 14">
            <a:extLst>
              <a:ext uri="{FF2B5EF4-FFF2-40B4-BE49-F238E27FC236}">
                <a16:creationId xmlns:a16="http://schemas.microsoft.com/office/drawing/2014/main" id="{33153C8F-52B2-4D50-8C81-65AEDBF2D140}"/>
              </a:ext>
            </a:extLst>
          </p:cNvPr>
          <p:cNvSpPr txBox="1"/>
          <p:nvPr/>
        </p:nvSpPr>
        <p:spPr>
          <a:xfrm>
            <a:off x="3191041" y="4077072"/>
            <a:ext cx="2761918" cy="707886"/>
          </a:xfrm>
          <a:prstGeom prst="rect">
            <a:avLst/>
          </a:prstGeom>
          <a:noFill/>
        </p:spPr>
        <p:txBody>
          <a:bodyPr wrap="square" rtlCol="0">
            <a:spAutoFit/>
          </a:bodyPr>
          <a:lstStyle/>
          <a:p>
            <a:pPr algn="ctr"/>
            <a:r>
              <a:rPr lang="es-CL" sz="2000" dirty="0"/>
              <a:t>Linografías</a:t>
            </a:r>
          </a:p>
          <a:p>
            <a:pPr algn="ctr"/>
            <a:r>
              <a:rPr lang="es-CL" sz="2000" dirty="0"/>
              <a:t>Valparaíso</a:t>
            </a:r>
          </a:p>
        </p:txBody>
      </p:sp>
    </p:spTree>
    <p:extLst>
      <p:ext uri="{BB962C8B-B14F-4D97-AF65-F5344CB8AC3E}">
        <p14:creationId xmlns:p14="http://schemas.microsoft.com/office/powerpoint/2010/main" val="242453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A12B7A-6CC7-460F-B034-16E7E7467FD3}"/>
              </a:ext>
            </a:extLst>
          </p:cNvPr>
          <p:cNvSpPr>
            <a:spLocks noGrp="1"/>
          </p:cNvSpPr>
          <p:nvPr>
            <p:ph type="title"/>
          </p:nvPr>
        </p:nvSpPr>
        <p:spPr>
          <a:xfrm>
            <a:off x="631553" y="908720"/>
            <a:ext cx="7898084" cy="3213277"/>
          </a:xfrm>
        </p:spPr>
        <p:txBody>
          <a:bodyPr vert="horz" lIns="91440" tIns="45720" rIns="91440" bIns="45720" rtlCol="0" anchor="t">
            <a:normAutofit/>
          </a:bodyPr>
          <a:lstStyle/>
          <a:p>
            <a:pPr defTabSz="914400"/>
            <a:r>
              <a:rPr lang="en-US" sz="3500" kern="1200" dirty="0">
                <a:solidFill>
                  <a:schemeClr val="tx1"/>
                </a:solidFill>
                <a:latin typeface="+mj-lt"/>
                <a:ea typeface="+mj-ea"/>
                <a:cs typeface="+mj-cs"/>
              </a:rPr>
              <a:t>REFERENCIAS</a:t>
            </a:r>
          </a:p>
        </p:txBody>
      </p:sp>
      <p:sp>
        <p:nvSpPr>
          <p:cNvPr id="4" name="Marcador de contenido 3">
            <a:extLst>
              <a:ext uri="{FF2B5EF4-FFF2-40B4-BE49-F238E27FC236}">
                <a16:creationId xmlns:a16="http://schemas.microsoft.com/office/drawing/2014/main" id="{64A4A982-9FF5-4155-A012-5644E48F66C6}"/>
              </a:ext>
            </a:extLst>
          </p:cNvPr>
          <p:cNvSpPr>
            <a:spLocks noGrp="1"/>
          </p:cNvSpPr>
          <p:nvPr>
            <p:ph sz="half" idx="2"/>
          </p:nvPr>
        </p:nvSpPr>
        <p:spPr>
          <a:xfrm>
            <a:off x="3347864" y="1988840"/>
            <a:ext cx="5328592" cy="4672728"/>
          </a:xfrm>
        </p:spPr>
        <p:txBody>
          <a:bodyPr vert="horz" lIns="91440" tIns="45720" rIns="91440" bIns="45720" rtlCol="0">
            <a:normAutofit/>
          </a:bodyPr>
          <a:lstStyle/>
          <a:p>
            <a:pPr indent="-228600" defTabSz="914400"/>
            <a:r>
              <a:rPr lang="en-US" sz="2400" dirty="0">
                <a:solidFill>
                  <a:schemeClr val="tx1">
                    <a:alpha val="80000"/>
                  </a:schemeClr>
                </a:solidFill>
              </a:rPr>
              <a:t>http://mssa.cl/</a:t>
            </a:r>
          </a:p>
          <a:p>
            <a:pPr indent="-228600" defTabSz="914400"/>
            <a:r>
              <a:rPr lang="en-US" sz="2400" dirty="0">
                <a:solidFill>
                  <a:schemeClr val="tx1">
                    <a:alpha val="80000"/>
                  </a:schemeClr>
                </a:solidFill>
              </a:rPr>
              <a:t>https://roserbru.cl/</a:t>
            </a:r>
          </a:p>
          <a:p>
            <a:pPr indent="-228600" defTabSz="914400"/>
            <a:r>
              <a:rPr lang="en-US" sz="2400" dirty="0">
                <a:solidFill>
                  <a:schemeClr val="tx1">
                    <a:alpha val="80000"/>
                  </a:schemeClr>
                </a:solidFill>
              </a:rPr>
              <a:t>http://www6.uc.cl/</a:t>
            </a:r>
          </a:p>
          <a:p>
            <a:pPr indent="-228600" defTabSz="914400"/>
            <a:r>
              <a:rPr lang="en-US" sz="2400" dirty="0">
                <a:solidFill>
                  <a:schemeClr val="tx1">
                    <a:alpha val="80000"/>
                  </a:schemeClr>
                </a:solidFill>
              </a:rPr>
              <a:t>https://www.artistasvisualeschilenos.cl/ </a:t>
            </a:r>
          </a:p>
          <a:p>
            <a:pPr indent="-228600" defTabSz="914400"/>
            <a:r>
              <a:rPr lang="en-US" sz="2400" dirty="0">
                <a:solidFill>
                  <a:schemeClr val="tx1">
                    <a:alpha val="80000"/>
                  </a:schemeClr>
                </a:solidFill>
              </a:rPr>
              <a:t>https://www.culturaviva.cl/</a:t>
            </a:r>
          </a:p>
          <a:p>
            <a:pPr indent="-228600" defTabSz="914400"/>
            <a:r>
              <a:rPr lang="en-US" sz="2400" dirty="0">
                <a:solidFill>
                  <a:schemeClr val="tx1">
                    <a:alpha val="80000"/>
                  </a:schemeClr>
                </a:solidFill>
              </a:rPr>
              <a:t>http://revista.escaner.cl/</a:t>
            </a:r>
          </a:p>
          <a:p>
            <a:pPr indent="-228600" defTabSz="914400"/>
            <a:r>
              <a:rPr lang="en-US" sz="2400" dirty="0">
                <a:solidFill>
                  <a:schemeClr val="tx1">
                    <a:alpha val="80000"/>
                  </a:schemeClr>
                </a:solidFill>
              </a:rPr>
              <a:t>https://museo.precolombino.cl/</a:t>
            </a:r>
          </a:p>
          <a:p>
            <a:pPr indent="-228600" defTabSz="914400"/>
            <a:r>
              <a:rPr lang="en-US" sz="2400" dirty="0">
                <a:solidFill>
                  <a:schemeClr val="tx1">
                    <a:alpha val="80000"/>
                  </a:schemeClr>
                </a:solidFill>
              </a:rPr>
              <a:t>http://mac.uchile.cl/</a:t>
            </a:r>
          </a:p>
          <a:p>
            <a:pPr indent="-228600" defTabSz="914400"/>
            <a:r>
              <a:rPr lang="en-US" sz="2400" dirty="0">
                <a:solidFill>
                  <a:schemeClr val="tx1">
                    <a:alpha val="80000"/>
                  </a:schemeClr>
                </a:solidFill>
              </a:rPr>
              <a:t>https://www.fundaciondeliadelcarril.cl/</a:t>
            </a:r>
          </a:p>
          <a:p>
            <a:pPr indent="-228600" defTabSz="914400"/>
            <a:endParaRPr lang="en-US" sz="2400" dirty="0">
              <a:solidFill>
                <a:schemeClr val="tx1">
                  <a:alpha val="80000"/>
                </a:schemeClr>
              </a:solidFill>
            </a:endParaRPr>
          </a:p>
        </p:txBody>
      </p:sp>
    </p:spTree>
    <p:extLst>
      <p:ext uri="{BB962C8B-B14F-4D97-AF65-F5344CB8AC3E}">
        <p14:creationId xmlns:p14="http://schemas.microsoft.com/office/powerpoint/2010/main" val="78188161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C56E0-730F-4413-B4E0-09066192B387}"/>
              </a:ext>
            </a:extLst>
          </p:cNvPr>
          <p:cNvSpPr>
            <a:spLocks noGrp="1"/>
          </p:cNvSpPr>
          <p:nvPr>
            <p:ph type="title"/>
          </p:nvPr>
        </p:nvSpPr>
        <p:spPr>
          <a:xfrm>
            <a:off x="732231" y="980728"/>
            <a:ext cx="3840191" cy="3903332"/>
          </a:xfrm>
        </p:spPr>
        <p:txBody>
          <a:bodyPr anchor="t">
            <a:normAutofit/>
          </a:bodyPr>
          <a:lstStyle/>
          <a:p>
            <a:r>
              <a:rPr lang="es-CL" sz="3500" dirty="0">
                <a:solidFill>
                  <a:schemeClr val="accent2"/>
                </a:solidFill>
              </a:rPr>
              <a:t>Objetivos </a:t>
            </a:r>
          </a:p>
        </p:txBody>
      </p:sp>
      <p:sp>
        <p:nvSpPr>
          <p:cNvPr id="3" name="Marcador de contenido 2">
            <a:extLst>
              <a:ext uri="{FF2B5EF4-FFF2-40B4-BE49-F238E27FC236}">
                <a16:creationId xmlns:a16="http://schemas.microsoft.com/office/drawing/2014/main" id="{22A1E48F-9B2D-4C24-840C-B52E155DADD2}"/>
              </a:ext>
            </a:extLst>
          </p:cNvPr>
          <p:cNvSpPr>
            <a:spLocks noGrp="1"/>
          </p:cNvSpPr>
          <p:nvPr>
            <p:ph idx="1"/>
          </p:nvPr>
        </p:nvSpPr>
        <p:spPr>
          <a:xfrm>
            <a:off x="451719" y="1995455"/>
            <a:ext cx="8240561" cy="3903331"/>
          </a:xfrm>
          <a:ln w="57150">
            <a:noFill/>
          </a:ln>
        </p:spPr>
        <p:txBody>
          <a:bodyPr anchor="t">
            <a:normAutofit/>
          </a:bodyPr>
          <a:lstStyle/>
          <a:p>
            <a:pPr marL="0" indent="0">
              <a:spcAft>
                <a:spcPts val="600"/>
              </a:spcAft>
              <a:buNone/>
            </a:pPr>
            <a:r>
              <a:rPr lang="es-ES_tradnl" sz="2000" b="1" dirty="0">
                <a:effectLst/>
                <a:latin typeface="Verdana" panose="020B0604030504040204" pitchFamily="34" charset="0"/>
                <a:ea typeface="Times New Roman" panose="02020603050405020304" pitchFamily="18" charset="0"/>
                <a:cs typeface="Calibri" panose="020F0502020204030204" pitchFamily="34" charset="0"/>
              </a:rPr>
              <a:t>OA 2</a:t>
            </a:r>
            <a:endParaRPr lang="es-CL" sz="2000" dirty="0">
              <a:effectLst/>
              <a:latin typeface="Times New Roman" panose="02020603050405020304" pitchFamily="18" charset="0"/>
              <a:ea typeface="Times New Roman" panose="02020603050405020304" pitchFamily="18" charset="0"/>
            </a:endParaRPr>
          </a:p>
          <a:p>
            <a:pPr>
              <a:spcAft>
                <a:spcPts val="600"/>
              </a:spcAft>
            </a:pPr>
            <a:r>
              <a:rPr lang="es-ES_tradnl" sz="2000" dirty="0">
                <a:effectLst/>
                <a:latin typeface="Verdana" panose="020B0604030504040204" pitchFamily="34" charset="0"/>
                <a:ea typeface="Times New Roman" panose="02020603050405020304" pitchFamily="18" charset="0"/>
                <a:cs typeface="Calibri" panose="020F0502020204030204" pitchFamily="34" charset="0"/>
              </a:rPr>
              <a:t>Crear trabajos visuales a partir de diferentes desafíos creativos, experimentando con materiales sustentables en técnicas de impresión, papeles y textiles.</a:t>
            </a:r>
            <a:endParaRPr lang="es-CL" sz="2000" dirty="0">
              <a:effectLst/>
              <a:latin typeface="Times New Roman" panose="02020603050405020304" pitchFamily="18" charset="0"/>
              <a:ea typeface="Times New Roman" panose="02020603050405020304" pitchFamily="18" charset="0"/>
            </a:endParaRPr>
          </a:p>
          <a:p>
            <a:pPr marL="0" indent="0">
              <a:spcAft>
                <a:spcPts val="600"/>
              </a:spcAft>
              <a:buNone/>
            </a:pPr>
            <a:r>
              <a:rPr lang="es-ES_tradnl" sz="2000" b="1" dirty="0">
                <a:effectLst/>
                <a:latin typeface="Verdana" panose="020B0604030504040204" pitchFamily="34" charset="0"/>
                <a:ea typeface="Times New Roman" panose="02020603050405020304" pitchFamily="18" charset="0"/>
                <a:cs typeface="Calibri" panose="020F0502020204030204" pitchFamily="34" charset="0"/>
              </a:rPr>
              <a:t>OA 5</a:t>
            </a:r>
            <a:endParaRPr lang="es-CL" sz="2000" dirty="0">
              <a:effectLst/>
              <a:latin typeface="Times New Roman" panose="02020603050405020304" pitchFamily="18" charset="0"/>
              <a:ea typeface="Times New Roman" panose="02020603050405020304" pitchFamily="18" charset="0"/>
            </a:endParaRPr>
          </a:p>
          <a:p>
            <a:pPr>
              <a:spcAft>
                <a:spcPts val="600"/>
              </a:spcAft>
            </a:pPr>
            <a:r>
              <a:rPr lang="es-ES_tradnl" sz="2000" dirty="0">
                <a:latin typeface="Verdana" panose="020B0604030504040204" pitchFamily="34" charset="0"/>
                <a:cs typeface="Calibri" panose="020F0502020204030204" pitchFamily="34" charset="0"/>
              </a:rPr>
              <a:t>Evaluar trabajos visuales personales y de sus pares, considerando criterios como: materialidad, lenguaje visual y propósito expresivo. </a:t>
            </a:r>
            <a:endParaRPr lang="es-CL" sz="2000" dirty="0">
              <a:latin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72892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616841-6438-4F4C-ABB0-8D903AD3A9A9}"/>
              </a:ext>
            </a:extLst>
          </p:cNvPr>
          <p:cNvSpPr>
            <a:spLocks noGrp="1"/>
          </p:cNvSpPr>
          <p:nvPr>
            <p:ph type="title"/>
          </p:nvPr>
        </p:nvSpPr>
        <p:spPr>
          <a:xfrm>
            <a:off x="435894" y="702156"/>
            <a:ext cx="8272212" cy="1013800"/>
          </a:xfrm>
        </p:spPr>
        <p:txBody>
          <a:bodyPr>
            <a:normAutofit/>
          </a:bodyPr>
          <a:lstStyle/>
          <a:p>
            <a:r>
              <a:rPr lang="es-CL"/>
              <a:t>¿Qué es el grabado?</a:t>
            </a:r>
          </a:p>
        </p:txBody>
      </p:sp>
      <p:sp>
        <p:nvSpPr>
          <p:cNvPr id="3" name="Marcador de contenido 2">
            <a:extLst>
              <a:ext uri="{FF2B5EF4-FFF2-40B4-BE49-F238E27FC236}">
                <a16:creationId xmlns:a16="http://schemas.microsoft.com/office/drawing/2014/main" id="{DCF53D4A-6F9F-48D2-8B3D-5703B5F108D8}"/>
              </a:ext>
            </a:extLst>
          </p:cNvPr>
          <p:cNvSpPr>
            <a:spLocks noGrp="1"/>
          </p:cNvSpPr>
          <p:nvPr>
            <p:ph idx="1"/>
          </p:nvPr>
        </p:nvSpPr>
        <p:spPr>
          <a:xfrm>
            <a:off x="4751853" y="2180496"/>
            <a:ext cx="3956251" cy="4045683"/>
          </a:xfrm>
        </p:spPr>
        <p:txBody>
          <a:bodyPr>
            <a:normAutofit/>
          </a:bodyPr>
          <a:lstStyle/>
          <a:p>
            <a:pPr marL="0" indent="0">
              <a:buNone/>
            </a:pPr>
            <a:r>
              <a:rPr lang="es-ES_tradnl">
                <a:effectLst/>
                <a:latin typeface="Verdana" panose="020B0604030504040204" pitchFamily="34" charset="0"/>
                <a:ea typeface="Times New Roman" panose="02020603050405020304" pitchFamily="18" charset="0"/>
              </a:rPr>
              <a:t>Es una técnica artística de impresión que consiste en construir una matriz a la que se le aplica pintura o tinta para ser transferida a otra superficie mediante presión. </a:t>
            </a:r>
          </a:p>
          <a:p>
            <a:endParaRPr lang="es-ES_tradnl" b="1">
              <a:effectLst/>
              <a:latin typeface="Verdana" panose="020B0604030504040204" pitchFamily="34" charset="0"/>
              <a:ea typeface="Times New Roman" panose="02020603050405020304" pitchFamily="18" charset="0"/>
            </a:endParaRPr>
          </a:p>
          <a:p>
            <a:endParaRPr lang="es-CL"/>
          </a:p>
        </p:txBody>
      </p:sp>
      <p:pic>
        <p:nvPicPr>
          <p:cNvPr id="5" name="Imagen 4" descr="Un dibujo de una persona&#10;&#10;Descripción generada automáticamente con confianza baja">
            <a:extLst>
              <a:ext uri="{FF2B5EF4-FFF2-40B4-BE49-F238E27FC236}">
                <a16:creationId xmlns:a16="http://schemas.microsoft.com/office/drawing/2014/main" id="{AB337158-B890-45CD-9BA7-577828685CAA}"/>
              </a:ext>
            </a:extLst>
          </p:cNvPr>
          <p:cNvPicPr>
            <a:picLocks noChangeAspect="1"/>
          </p:cNvPicPr>
          <p:nvPr/>
        </p:nvPicPr>
        <p:blipFill rotWithShape="1">
          <a:blip r:embed="rId3"/>
          <a:srcRect l="19145" r="12861" b="-1"/>
          <a:stretch/>
        </p:blipFill>
        <p:spPr>
          <a:xfrm>
            <a:off x="492918" y="2361056"/>
            <a:ext cx="3721894" cy="3649219"/>
          </a:xfrm>
          <a:prstGeom prst="rect">
            <a:avLst/>
          </a:prstGeom>
        </p:spPr>
      </p:pic>
    </p:spTree>
    <p:extLst>
      <p:ext uri="{BB962C8B-B14F-4D97-AF65-F5344CB8AC3E}">
        <p14:creationId xmlns:p14="http://schemas.microsoft.com/office/powerpoint/2010/main" val="1755691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616841-6438-4F4C-ABB0-8D903AD3A9A9}"/>
              </a:ext>
            </a:extLst>
          </p:cNvPr>
          <p:cNvSpPr>
            <a:spLocks noGrp="1"/>
          </p:cNvSpPr>
          <p:nvPr>
            <p:ph type="title"/>
          </p:nvPr>
        </p:nvSpPr>
        <p:spPr>
          <a:xfrm>
            <a:off x="435894" y="702156"/>
            <a:ext cx="8272212" cy="1013800"/>
          </a:xfrm>
        </p:spPr>
        <p:txBody>
          <a:bodyPr>
            <a:normAutofit/>
          </a:bodyPr>
          <a:lstStyle/>
          <a:p>
            <a:r>
              <a:rPr lang="es-CL">
                <a:solidFill>
                  <a:srgbClr val="FFFEFF"/>
                </a:solidFill>
              </a:rPr>
              <a:t>Algunos procedimientos de Grabado</a:t>
            </a:r>
          </a:p>
        </p:txBody>
      </p:sp>
      <p:graphicFrame>
        <p:nvGraphicFramePr>
          <p:cNvPr id="5" name="Marcador de contenido 2">
            <a:extLst>
              <a:ext uri="{FF2B5EF4-FFF2-40B4-BE49-F238E27FC236}">
                <a16:creationId xmlns:a16="http://schemas.microsoft.com/office/drawing/2014/main" id="{474708E1-CB52-48C1-98D9-19897C289EDD}"/>
              </a:ext>
            </a:extLst>
          </p:cNvPr>
          <p:cNvGraphicFramePr>
            <a:graphicFrameLocks noGrp="1"/>
          </p:cNvGraphicFramePr>
          <p:nvPr>
            <p:ph idx="1"/>
            <p:extLst>
              <p:ext uri="{D42A27DB-BD31-4B8C-83A1-F6EECF244321}">
                <p14:modId xmlns:p14="http://schemas.microsoft.com/office/powerpoint/2010/main" val="1328910120"/>
              </p:ext>
            </p:extLst>
          </p:nvPr>
        </p:nvGraphicFramePr>
        <p:xfrm>
          <a:off x="435769" y="2181224"/>
          <a:ext cx="8272212" cy="4560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003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6E0057-7810-403A-B17A-A9062C3F0807}"/>
              </a:ext>
            </a:extLst>
          </p:cNvPr>
          <p:cNvSpPr>
            <a:spLocks noGrp="1"/>
          </p:cNvSpPr>
          <p:nvPr>
            <p:ph type="title"/>
          </p:nvPr>
        </p:nvSpPr>
        <p:spPr>
          <a:xfrm>
            <a:off x="435894" y="702156"/>
            <a:ext cx="8272212" cy="1013800"/>
          </a:xfrm>
        </p:spPr>
        <p:txBody>
          <a:bodyPr vert="horz" lIns="91440" tIns="45720" rIns="91440" bIns="45720" rtlCol="0" anchor="b">
            <a:normAutofit/>
          </a:bodyPr>
          <a:lstStyle/>
          <a:p>
            <a:r>
              <a:rPr lang="en-US">
                <a:solidFill>
                  <a:srgbClr val="FFFFFF"/>
                </a:solidFill>
              </a:rPr>
              <a:t>Teresa Gazitúa</a:t>
            </a:r>
          </a:p>
        </p:txBody>
      </p:sp>
      <p:pic>
        <p:nvPicPr>
          <p:cNvPr id="4" name="Imagen 3">
            <a:extLst>
              <a:ext uri="{FF2B5EF4-FFF2-40B4-BE49-F238E27FC236}">
                <a16:creationId xmlns:a16="http://schemas.microsoft.com/office/drawing/2014/main" id="{8CF3C127-CC7D-490E-BCF4-7A2C9CF8D0F7}"/>
              </a:ext>
            </a:extLst>
          </p:cNvPr>
          <p:cNvPicPr>
            <a:picLocks noChangeAspect="1"/>
          </p:cNvPicPr>
          <p:nvPr/>
        </p:nvPicPr>
        <p:blipFill rotWithShape="1">
          <a:blip r:embed="rId3"/>
          <a:srcRect l="20046" t="11816" r="18261" b="11823"/>
          <a:stretch/>
        </p:blipFill>
        <p:spPr>
          <a:xfrm>
            <a:off x="403983" y="2060848"/>
            <a:ext cx="2774951" cy="3434664"/>
          </a:xfrm>
          <a:prstGeom prst="rect">
            <a:avLst/>
          </a:prstGeom>
        </p:spPr>
      </p:pic>
      <p:pic>
        <p:nvPicPr>
          <p:cNvPr id="5" name="Imagen 4">
            <a:extLst>
              <a:ext uri="{FF2B5EF4-FFF2-40B4-BE49-F238E27FC236}">
                <a16:creationId xmlns:a16="http://schemas.microsoft.com/office/drawing/2014/main" id="{77317763-20CF-4AC0-845B-BA241B0C1D5C}"/>
              </a:ext>
            </a:extLst>
          </p:cNvPr>
          <p:cNvPicPr>
            <a:picLocks noChangeAspect="1"/>
          </p:cNvPicPr>
          <p:nvPr/>
        </p:nvPicPr>
        <p:blipFill rotWithShape="1">
          <a:blip r:embed="rId4"/>
          <a:srcRect l="21116" r="17497" b="-3"/>
          <a:stretch/>
        </p:blipFill>
        <p:spPr>
          <a:xfrm>
            <a:off x="5835810" y="1976373"/>
            <a:ext cx="2774951" cy="4497938"/>
          </a:xfrm>
          <a:prstGeom prst="rect">
            <a:avLst/>
          </a:prstGeom>
        </p:spPr>
      </p:pic>
      <p:sp>
        <p:nvSpPr>
          <p:cNvPr id="13" name="CuadroTexto 12">
            <a:extLst>
              <a:ext uri="{FF2B5EF4-FFF2-40B4-BE49-F238E27FC236}">
                <a16:creationId xmlns:a16="http://schemas.microsoft.com/office/drawing/2014/main" id="{8C6E54C8-0418-4135-967F-4D0F099B317D}"/>
              </a:ext>
            </a:extLst>
          </p:cNvPr>
          <p:cNvSpPr txBox="1"/>
          <p:nvPr/>
        </p:nvSpPr>
        <p:spPr>
          <a:xfrm>
            <a:off x="6197600" y="2424136"/>
            <a:ext cx="2515033" cy="3434663"/>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endParaRPr lang="en-US" dirty="0">
              <a:solidFill>
                <a:schemeClr val="tx2"/>
              </a:solidFill>
            </a:endParaRPr>
          </a:p>
        </p:txBody>
      </p:sp>
      <p:sp>
        <p:nvSpPr>
          <p:cNvPr id="15" name="CuadroTexto 14">
            <a:extLst>
              <a:ext uri="{FF2B5EF4-FFF2-40B4-BE49-F238E27FC236}">
                <a16:creationId xmlns:a16="http://schemas.microsoft.com/office/drawing/2014/main" id="{68D2AD01-848A-4F64-8AA2-A12E6C4CA2D8}"/>
              </a:ext>
            </a:extLst>
          </p:cNvPr>
          <p:cNvSpPr txBox="1"/>
          <p:nvPr/>
        </p:nvSpPr>
        <p:spPr>
          <a:xfrm>
            <a:off x="3438784" y="2173232"/>
            <a:ext cx="2400424" cy="1631216"/>
          </a:xfrm>
          <a:prstGeom prst="rect">
            <a:avLst/>
          </a:prstGeom>
          <a:noFill/>
        </p:spPr>
        <p:txBody>
          <a:bodyPr wrap="square">
            <a:spAutoFit/>
          </a:bodyPr>
          <a:lstStyle/>
          <a:p>
            <a:pPr>
              <a:spcAft>
                <a:spcPts val="600"/>
              </a:spcAft>
            </a:pPr>
            <a:r>
              <a:rPr lang="es-ES" dirty="0"/>
              <a:t>Xilografía </a:t>
            </a:r>
          </a:p>
          <a:p>
            <a:pPr>
              <a:spcAft>
                <a:spcPts val="600"/>
              </a:spcAft>
            </a:pPr>
            <a:r>
              <a:rPr lang="es-ES" dirty="0"/>
              <a:t>Era forastero y no me recibieron en su casa, carpeta Mateo 25, 1976</a:t>
            </a:r>
          </a:p>
          <a:p>
            <a:pPr>
              <a:spcAft>
                <a:spcPts val="600"/>
              </a:spcAft>
            </a:pPr>
            <a:r>
              <a:rPr lang="es-ES" dirty="0"/>
              <a:t> </a:t>
            </a:r>
            <a:endParaRPr lang="es-CL" dirty="0"/>
          </a:p>
        </p:txBody>
      </p:sp>
      <p:sp>
        <p:nvSpPr>
          <p:cNvPr id="17" name="CuadroTexto 16">
            <a:extLst>
              <a:ext uri="{FF2B5EF4-FFF2-40B4-BE49-F238E27FC236}">
                <a16:creationId xmlns:a16="http://schemas.microsoft.com/office/drawing/2014/main" id="{EAB40CFF-36D3-44FE-BC76-65B8191B4AD4}"/>
              </a:ext>
            </a:extLst>
          </p:cNvPr>
          <p:cNvSpPr txBox="1"/>
          <p:nvPr/>
        </p:nvSpPr>
        <p:spPr>
          <a:xfrm>
            <a:off x="376177" y="5509064"/>
            <a:ext cx="2802757" cy="1332673"/>
          </a:xfrm>
          <a:prstGeom prst="rect">
            <a:avLst/>
          </a:prstGeom>
          <a:noFill/>
        </p:spPr>
        <p:txBody>
          <a:bodyPr wrap="square">
            <a:spAutoFit/>
          </a:bodyPr>
          <a:lstStyle/>
          <a:p>
            <a:pPr>
              <a:spcBef>
                <a:spcPct val="20000"/>
              </a:spcBef>
              <a:spcAft>
                <a:spcPts val="600"/>
              </a:spcAft>
              <a:buClr>
                <a:schemeClr val="accent2"/>
              </a:buClr>
              <a:buSzPct val="92000"/>
            </a:pPr>
            <a:r>
              <a:rPr lang="en-US" dirty="0" err="1">
                <a:solidFill>
                  <a:schemeClr val="tx2"/>
                </a:solidFill>
              </a:rPr>
              <a:t>Xilografía</a:t>
            </a:r>
            <a:r>
              <a:rPr lang="en-US" dirty="0">
                <a:solidFill>
                  <a:schemeClr val="tx2"/>
                </a:solidFill>
              </a:rPr>
              <a:t> </a:t>
            </a:r>
          </a:p>
          <a:p>
            <a:pPr>
              <a:spcBef>
                <a:spcPct val="20000"/>
              </a:spcBef>
              <a:spcAft>
                <a:spcPts val="600"/>
              </a:spcAft>
              <a:buClr>
                <a:schemeClr val="accent2"/>
              </a:buClr>
              <a:buSzPct val="92000"/>
            </a:pPr>
            <a:r>
              <a:rPr lang="en-US" dirty="0" err="1">
                <a:solidFill>
                  <a:schemeClr val="tx2"/>
                </a:solidFill>
              </a:rPr>
              <a:t>Porque</a:t>
            </a:r>
            <a:r>
              <a:rPr lang="en-US" dirty="0">
                <a:solidFill>
                  <a:schemeClr val="tx2"/>
                </a:solidFill>
              </a:rPr>
              <a:t> </a:t>
            </a:r>
            <a:r>
              <a:rPr lang="en-US" dirty="0" err="1">
                <a:solidFill>
                  <a:schemeClr val="tx2"/>
                </a:solidFill>
              </a:rPr>
              <a:t>tuve</a:t>
            </a:r>
            <a:r>
              <a:rPr lang="en-US" dirty="0">
                <a:solidFill>
                  <a:schemeClr val="tx2"/>
                </a:solidFill>
              </a:rPr>
              <a:t> </a:t>
            </a:r>
            <a:r>
              <a:rPr lang="en-US" dirty="0" err="1">
                <a:solidFill>
                  <a:schemeClr val="tx2"/>
                </a:solidFill>
              </a:rPr>
              <a:t>hambre</a:t>
            </a:r>
            <a:r>
              <a:rPr lang="en-US" dirty="0">
                <a:solidFill>
                  <a:schemeClr val="tx2"/>
                </a:solidFill>
              </a:rPr>
              <a:t> y no me </a:t>
            </a:r>
            <a:r>
              <a:rPr lang="en-US" dirty="0" err="1">
                <a:solidFill>
                  <a:schemeClr val="tx2"/>
                </a:solidFill>
              </a:rPr>
              <a:t>dieron</a:t>
            </a:r>
            <a:r>
              <a:rPr lang="en-US" dirty="0">
                <a:solidFill>
                  <a:schemeClr val="tx2"/>
                </a:solidFill>
              </a:rPr>
              <a:t> de comer, </a:t>
            </a:r>
            <a:r>
              <a:rPr lang="en-US" dirty="0" err="1">
                <a:solidFill>
                  <a:schemeClr val="tx2"/>
                </a:solidFill>
              </a:rPr>
              <a:t>carpeta</a:t>
            </a:r>
            <a:r>
              <a:rPr lang="en-US" dirty="0">
                <a:solidFill>
                  <a:schemeClr val="tx2"/>
                </a:solidFill>
              </a:rPr>
              <a:t> Mateo 25, 1976</a:t>
            </a:r>
          </a:p>
        </p:txBody>
      </p:sp>
    </p:spTree>
    <p:extLst>
      <p:ext uri="{BB962C8B-B14F-4D97-AF65-F5344CB8AC3E}">
        <p14:creationId xmlns:p14="http://schemas.microsoft.com/office/powerpoint/2010/main" val="877890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3A500D-BAB7-453A-B8DA-49FF78E463B6}"/>
              </a:ext>
            </a:extLst>
          </p:cNvPr>
          <p:cNvPicPr>
            <a:picLocks noChangeAspect="1"/>
          </p:cNvPicPr>
          <p:nvPr/>
        </p:nvPicPr>
        <p:blipFill rotWithShape="1">
          <a:blip r:embed="rId3"/>
          <a:srcRect l="22033" r="679" b="2"/>
          <a:stretch/>
        </p:blipFill>
        <p:spPr>
          <a:xfrm>
            <a:off x="568325" y="2189641"/>
            <a:ext cx="3970338" cy="3275013"/>
          </a:xfrm>
          <a:prstGeom prst="rect">
            <a:avLst/>
          </a:prstGeom>
        </p:spPr>
      </p:pic>
      <p:pic>
        <p:nvPicPr>
          <p:cNvPr id="5" name="Imagen 4" descr="Un dibujo de una persona&#10;&#10;Descripción generada automáticamente con confianza media">
            <a:extLst>
              <a:ext uri="{FF2B5EF4-FFF2-40B4-BE49-F238E27FC236}">
                <a16:creationId xmlns:a16="http://schemas.microsoft.com/office/drawing/2014/main" id="{333B5B19-B2A9-4976-8E6B-4F6E660E35F6}"/>
              </a:ext>
            </a:extLst>
          </p:cNvPr>
          <p:cNvPicPr>
            <a:picLocks noChangeAspect="1"/>
          </p:cNvPicPr>
          <p:nvPr/>
        </p:nvPicPr>
        <p:blipFill rotWithShape="1">
          <a:blip r:embed="rId4"/>
          <a:srcRect l="14550" r="8162" b="2"/>
          <a:stretch/>
        </p:blipFill>
        <p:spPr>
          <a:xfrm>
            <a:off x="4715222" y="2183167"/>
            <a:ext cx="3970338" cy="3275013"/>
          </a:xfrm>
          <a:prstGeom prst="rect">
            <a:avLst/>
          </a:prstGeom>
        </p:spPr>
      </p:pic>
      <p:sp>
        <p:nvSpPr>
          <p:cNvPr id="2" name="Título 1">
            <a:extLst>
              <a:ext uri="{FF2B5EF4-FFF2-40B4-BE49-F238E27FC236}">
                <a16:creationId xmlns:a16="http://schemas.microsoft.com/office/drawing/2014/main" id="{7A873D7D-6668-47B5-B89B-775EDC4CC5AC}"/>
              </a:ext>
            </a:extLst>
          </p:cNvPr>
          <p:cNvSpPr>
            <a:spLocks noGrp="1"/>
          </p:cNvSpPr>
          <p:nvPr>
            <p:ph type="title"/>
          </p:nvPr>
        </p:nvSpPr>
        <p:spPr>
          <a:xfrm>
            <a:off x="661989" y="671488"/>
            <a:ext cx="7886700" cy="1325563"/>
          </a:xfrm>
        </p:spPr>
        <p:txBody>
          <a:bodyPr vert="horz" lIns="91440" tIns="45720" rIns="91440" bIns="45720" rtlCol="0" anchor="ctr">
            <a:normAutofit/>
          </a:bodyPr>
          <a:lstStyle/>
          <a:p>
            <a:pPr algn="ctr" defTabSz="914400"/>
            <a:r>
              <a:rPr lang="en-US" sz="4400" kern="1200" dirty="0" err="1">
                <a:solidFill>
                  <a:srgbClr val="F91E46"/>
                </a:solidFill>
                <a:latin typeface="+mj-lt"/>
                <a:ea typeface="+mj-ea"/>
                <a:cs typeface="+mj-cs"/>
              </a:rPr>
              <a:t>Roser</a:t>
            </a:r>
            <a:r>
              <a:rPr lang="en-US" sz="4400" kern="1200" dirty="0">
                <a:solidFill>
                  <a:srgbClr val="F91E46"/>
                </a:solidFill>
                <a:latin typeface="+mj-lt"/>
                <a:ea typeface="+mj-ea"/>
                <a:cs typeface="+mj-cs"/>
              </a:rPr>
              <a:t> Bru</a:t>
            </a:r>
          </a:p>
        </p:txBody>
      </p:sp>
      <p:sp>
        <p:nvSpPr>
          <p:cNvPr id="72" name="CuadroTexto 71">
            <a:extLst>
              <a:ext uri="{FF2B5EF4-FFF2-40B4-BE49-F238E27FC236}">
                <a16:creationId xmlns:a16="http://schemas.microsoft.com/office/drawing/2014/main" id="{02C42E2C-5887-4D09-8146-622BD18B5AE8}"/>
              </a:ext>
            </a:extLst>
          </p:cNvPr>
          <p:cNvSpPr txBox="1"/>
          <p:nvPr/>
        </p:nvSpPr>
        <p:spPr>
          <a:xfrm>
            <a:off x="568325" y="5891896"/>
            <a:ext cx="3970338" cy="646331"/>
          </a:xfrm>
          <a:prstGeom prst="rect">
            <a:avLst/>
          </a:prstGeom>
          <a:noFill/>
        </p:spPr>
        <p:txBody>
          <a:bodyPr wrap="square">
            <a:spAutoFit/>
          </a:bodyPr>
          <a:lstStyle/>
          <a:p>
            <a:pPr algn="ctr"/>
            <a:r>
              <a:rPr lang="es-CL" sz="1800" dirty="0">
                <a:solidFill>
                  <a:srgbClr val="F91E46"/>
                </a:solidFill>
              </a:rPr>
              <a:t>Grabado en metal </a:t>
            </a:r>
          </a:p>
          <a:p>
            <a:pPr algn="ctr"/>
            <a:r>
              <a:rPr lang="es-CL" sz="1800" dirty="0">
                <a:solidFill>
                  <a:srgbClr val="F91E46"/>
                </a:solidFill>
              </a:rPr>
              <a:t>Higos </a:t>
            </a:r>
          </a:p>
        </p:txBody>
      </p:sp>
      <p:sp>
        <p:nvSpPr>
          <p:cNvPr id="73" name="5 Marcador de texto">
            <a:extLst>
              <a:ext uri="{FF2B5EF4-FFF2-40B4-BE49-F238E27FC236}">
                <a16:creationId xmlns:a16="http://schemas.microsoft.com/office/drawing/2014/main" id="{F73DFDA9-9F3B-4B90-9245-AF2C58A7D6B7}"/>
              </a:ext>
            </a:extLst>
          </p:cNvPr>
          <p:cNvSpPr txBox="1">
            <a:spLocks/>
          </p:cNvSpPr>
          <p:nvPr/>
        </p:nvSpPr>
        <p:spPr>
          <a:xfrm>
            <a:off x="4716016" y="5914231"/>
            <a:ext cx="4040188" cy="63976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s-CL" sz="1800" dirty="0">
                <a:solidFill>
                  <a:srgbClr val="F91E46"/>
                </a:solidFill>
              </a:rPr>
              <a:t>Litografía </a:t>
            </a:r>
          </a:p>
          <a:p>
            <a:pPr marL="0" indent="0" algn="ctr">
              <a:buNone/>
            </a:pPr>
            <a:r>
              <a:rPr lang="es-CL" sz="1800" dirty="0">
                <a:solidFill>
                  <a:srgbClr val="F91E46"/>
                </a:solidFill>
              </a:rPr>
              <a:t>Sandia Amenazada</a:t>
            </a:r>
          </a:p>
        </p:txBody>
      </p:sp>
    </p:spTree>
    <p:extLst>
      <p:ext uri="{BB962C8B-B14F-4D97-AF65-F5344CB8AC3E}">
        <p14:creationId xmlns:p14="http://schemas.microsoft.com/office/powerpoint/2010/main" val="2508203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D11CC2E-A56A-4E07-B938-A206AE1D58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6" r="3309" b="-2"/>
          <a:stretch/>
        </p:blipFill>
        <p:spPr>
          <a:xfrm>
            <a:off x="462697" y="1978407"/>
            <a:ext cx="5148064" cy="4467952"/>
          </a:xfrm>
          <a:prstGeom prst="rect">
            <a:avLst/>
          </a:prstGeom>
        </p:spPr>
      </p:pic>
      <p:sp>
        <p:nvSpPr>
          <p:cNvPr id="2" name="1 Título"/>
          <p:cNvSpPr>
            <a:spLocks noGrp="1"/>
          </p:cNvSpPr>
          <p:nvPr>
            <p:ph type="title"/>
          </p:nvPr>
        </p:nvSpPr>
        <p:spPr>
          <a:xfrm>
            <a:off x="401048" y="886665"/>
            <a:ext cx="8727722" cy="898581"/>
          </a:xfrm>
        </p:spPr>
        <p:txBody>
          <a:bodyPr vert="horz" lIns="91440" tIns="45720" rIns="91440" bIns="45720" rtlCol="0" anchor="ctr">
            <a:normAutofit fontScale="90000"/>
          </a:bodyPr>
          <a:lstStyle/>
          <a:p>
            <a:pPr algn="ctr" defTabSz="914400"/>
            <a:r>
              <a:rPr lang="en-US" sz="2700" kern="1200" dirty="0" err="1">
                <a:solidFill>
                  <a:srgbClr val="FFFFFF"/>
                </a:solidFill>
                <a:latin typeface="+mj-lt"/>
                <a:ea typeface="+mj-ea"/>
                <a:cs typeface="+mj-cs"/>
              </a:rPr>
              <a:t>Nemesio</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Antúnez</a:t>
            </a:r>
            <a:br>
              <a:rPr lang="en-US" sz="2700" kern="1200" dirty="0">
                <a:solidFill>
                  <a:srgbClr val="FFFFFF"/>
                </a:solidFill>
                <a:latin typeface="+mj-lt"/>
                <a:ea typeface="+mj-ea"/>
                <a:cs typeface="+mj-cs"/>
              </a:rPr>
            </a:br>
            <a:r>
              <a:rPr lang="en-US" sz="2700" kern="1200" dirty="0">
                <a:solidFill>
                  <a:srgbClr val="FFFFFF"/>
                </a:solidFill>
                <a:latin typeface="+mj-lt"/>
                <a:ea typeface="+mj-ea"/>
                <a:cs typeface="+mj-cs"/>
              </a:rPr>
              <a:t>(1918 – 1993)</a:t>
            </a:r>
          </a:p>
        </p:txBody>
      </p:sp>
      <p:pic>
        <p:nvPicPr>
          <p:cNvPr id="10" name="Imagen 9" descr="Imagen en blanco y negro&#10;&#10;Descripción generada automáticamente con confianza baja">
            <a:extLst>
              <a:ext uri="{FF2B5EF4-FFF2-40B4-BE49-F238E27FC236}">
                <a16:creationId xmlns:a16="http://schemas.microsoft.com/office/drawing/2014/main" id="{8401F657-FC7F-49B9-AB78-8F46824E0397}"/>
              </a:ext>
            </a:extLst>
          </p:cNvPr>
          <p:cNvPicPr>
            <a:picLocks noChangeAspect="1"/>
          </p:cNvPicPr>
          <p:nvPr/>
        </p:nvPicPr>
        <p:blipFill rotWithShape="1">
          <a:blip r:embed="rId4"/>
          <a:srcRect l="18805" r="7828" b="-3"/>
          <a:stretch/>
        </p:blipFill>
        <p:spPr>
          <a:xfrm>
            <a:off x="6073656" y="1978407"/>
            <a:ext cx="2573135" cy="4467952"/>
          </a:xfrm>
          <a:prstGeom prst="rect">
            <a:avLst/>
          </a:prstGeom>
        </p:spPr>
      </p:pic>
      <p:sp>
        <p:nvSpPr>
          <p:cNvPr id="13" name="CuadroTexto 12">
            <a:extLst>
              <a:ext uri="{FF2B5EF4-FFF2-40B4-BE49-F238E27FC236}">
                <a16:creationId xmlns:a16="http://schemas.microsoft.com/office/drawing/2014/main" id="{050A35BF-2ED7-41C2-8354-A8CB7F33084A}"/>
              </a:ext>
            </a:extLst>
          </p:cNvPr>
          <p:cNvSpPr txBox="1"/>
          <p:nvPr/>
        </p:nvSpPr>
        <p:spPr>
          <a:xfrm>
            <a:off x="619660" y="6123193"/>
            <a:ext cx="5004843" cy="646331"/>
          </a:xfrm>
          <a:prstGeom prst="rect">
            <a:avLst/>
          </a:prstGeom>
          <a:noFill/>
        </p:spPr>
        <p:txBody>
          <a:bodyPr wrap="square" rtlCol="0">
            <a:spAutoFit/>
          </a:bodyPr>
          <a:lstStyle/>
          <a:p>
            <a:pPr algn="ctr"/>
            <a:r>
              <a:rPr lang="es-CL" dirty="0">
                <a:solidFill>
                  <a:schemeClr val="accent1">
                    <a:lumMod val="75000"/>
                  </a:schemeClr>
                </a:solidFill>
              </a:rPr>
              <a:t>Litografía</a:t>
            </a:r>
          </a:p>
          <a:p>
            <a:pPr algn="ctr"/>
            <a:r>
              <a:rPr lang="es-CL" dirty="0">
                <a:solidFill>
                  <a:schemeClr val="accent1">
                    <a:lumMod val="75000"/>
                  </a:schemeClr>
                </a:solidFill>
              </a:rPr>
              <a:t>Tango en Valparaíso</a:t>
            </a:r>
          </a:p>
        </p:txBody>
      </p:sp>
      <p:sp>
        <p:nvSpPr>
          <p:cNvPr id="35" name="CuadroTexto 34">
            <a:extLst>
              <a:ext uri="{FF2B5EF4-FFF2-40B4-BE49-F238E27FC236}">
                <a16:creationId xmlns:a16="http://schemas.microsoft.com/office/drawing/2014/main" id="{EB450B04-93D6-4A28-B82D-4F90A9DDDC61}"/>
              </a:ext>
            </a:extLst>
          </p:cNvPr>
          <p:cNvSpPr txBox="1"/>
          <p:nvPr/>
        </p:nvSpPr>
        <p:spPr>
          <a:xfrm>
            <a:off x="4857801" y="6211669"/>
            <a:ext cx="5004843" cy="646331"/>
          </a:xfrm>
          <a:prstGeom prst="rect">
            <a:avLst/>
          </a:prstGeom>
          <a:noFill/>
        </p:spPr>
        <p:txBody>
          <a:bodyPr wrap="square" rtlCol="0">
            <a:spAutoFit/>
          </a:bodyPr>
          <a:lstStyle/>
          <a:p>
            <a:pPr algn="ctr"/>
            <a:r>
              <a:rPr lang="es-CL" dirty="0">
                <a:solidFill>
                  <a:schemeClr val="accent1">
                    <a:lumMod val="75000"/>
                  </a:schemeClr>
                </a:solidFill>
              </a:rPr>
              <a:t>Litografía</a:t>
            </a:r>
          </a:p>
          <a:p>
            <a:pPr algn="ctr"/>
            <a:r>
              <a:rPr lang="es-CL" dirty="0">
                <a:solidFill>
                  <a:schemeClr val="accent1">
                    <a:lumMod val="75000"/>
                  </a:schemeClr>
                </a:solidFill>
              </a:rPr>
              <a:t>Habitantes de la ciudad</a:t>
            </a:r>
          </a:p>
        </p:txBody>
      </p:sp>
    </p:spTree>
    <p:extLst>
      <p:ext uri="{BB962C8B-B14F-4D97-AF65-F5344CB8AC3E}">
        <p14:creationId xmlns:p14="http://schemas.microsoft.com/office/powerpoint/2010/main" val="318437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62484" y="427703"/>
            <a:ext cx="6219032" cy="1325563"/>
          </a:xfrm>
        </p:spPr>
        <p:txBody>
          <a:bodyPr>
            <a:normAutofit/>
          </a:bodyPr>
          <a:lstStyle/>
          <a:p>
            <a:pPr algn="ctr"/>
            <a:r>
              <a:rPr lang="es-CL" dirty="0" err="1"/>
              <a:t>Klaudio</a:t>
            </a:r>
            <a:r>
              <a:rPr lang="es-CL" dirty="0"/>
              <a:t> Vidal</a:t>
            </a:r>
            <a:br>
              <a:rPr lang="es-CL" dirty="0"/>
            </a:br>
            <a:r>
              <a:rPr lang="es-CL" dirty="0"/>
              <a:t>(1964 -)</a:t>
            </a:r>
          </a:p>
        </p:txBody>
      </p:sp>
      <p:pic>
        <p:nvPicPr>
          <p:cNvPr id="14" name="Imagen 13" descr="Reptil con la boca abierta&#10;&#10;Descripción generada automáticamente con confianza media">
            <a:extLst>
              <a:ext uri="{FF2B5EF4-FFF2-40B4-BE49-F238E27FC236}">
                <a16:creationId xmlns:a16="http://schemas.microsoft.com/office/drawing/2014/main" id="{263A985E-7C61-46F0-9EFC-F9B8A2341835}"/>
              </a:ext>
            </a:extLst>
          </p:cNvPr>
          <p:cNvPicPr>
            <a:picLocks noChangeAspect="1"/>
          </p:cNvPicPr>
          <p:nvPr/>
        </p:nvPicPr>
        <p:blipFill>
          <a:blip r:embed="rId3"/>
          <a:stretch>
            <a:fillRect/>
          </a:stretch>
        </p:blipFill>
        <p:spPr>
          <a:xfrm>
            <a:off x="446340" y="2156759"/>
            <a:ext cx="5118683" cy="2456968"/>
          </a:xfrm>
          <a:prstGeom prst="rect">
            <a:avLst/>
          </a:prstGeom>
        </p:spPr>
      </p:pic>
      <p:pic>
        <p:nvPicPr>
          <p:cNvPr id="18" name="Imagen 17" descr="Imagen que contiene gato, ventana, nieve, agua&#10;&#10;Descripción generada automáticamente">
            <a:extLst>
              <a:ext uri="{FF2B5EF4-FFF2-40B4-BE49-F238E27FC236}">
                <a16:creationId xmlns:a16="http://schemas.microsoft.com/office/drawing/2014/main" id="{5B18F597-7A65-40B5-8C37-864194046833}"/>
              </a:ext>
            </a:extLst>
          </p:cNvPr>
          <p:cNvPicPr>
            <a:picLocks noChangeAspect="1"/>
          </p:cNvPicPr>
          <p:nvPr/>
        </p:nvPicPr>
        <p:blipFill>
          <a:blip r:embed="rId4"/>
          <a:stretch>
            <a:fillRect/>
          </a:stretch>
        </p:blipFill>
        <p:spPr>
          <a:xfrm>
            <a:off x="5535488" y="4227887"/>
            <a:ext cx="3398688" cy="2456968"/>
          </a:xfrm>
          <a:prstGeom prst="rect">
            <a:avLst/>
          </a:prstGeom>
        </p:spPr>
      </p:pic>
      <p:sp>
        <p:nvSpPr>
          <p:cNvPr id="8" name="CuadroTexto 7">
            <a:extLst>
              <a:ext uri="{FF2B5EF4-FFF2-40B4-BE49-F238E27FC236}">
                <a16:creationId xmlns:a16="http://schemas.microsoft.com/office/drawing/2014/main" id="{75ED94A3-4AEF-43FD-91CC-F7127354227A}"/>
              </a:ext>
            </a:extLst>
          </p:cNvPr>
          <p:cNvSpPr txBox="1"/>
          <p:nvPr/>
        </p:nvSpPr>
        <p:spPr>
          <a:xfrm>
            <a:off x="503261" y="5871384"/>
            <a:ext cx="5004843" cy="646331"/>
          </a:xfrm>
          <a:prstGeom prst="rect">
            <a:avLst/>
          </a:prstGeom>
          <a:noFill/>
        </p:spPr>
        <p:txBody>
          <a:bodyPr wrap="square" rtlCol="0">
            <a:spAutoFit/>
          </a:bodyPr>
          <a:lstStyle/>
          <a:p>
            <a:pPr algn="ctr"/>
            <a:r>
              <a:rPr lang="es-CL" dirty="0">
                <a:solidFill>
                  <a:schemeClr val="tx2">
                    <a:lumMod val="75000"/>
                  </a:schemeClr>
                </a:solidFill>
              </a:rPr>
              <a:t>Punta seca sobre papel</a:t>
            </a:r>
          </a:p>
          <a:p>
            <a:pPr algn="ctr"/>
            <a:r>
              <a:rPr lang="es-CL" dirty="0" err="1">
                <a:solidFill>
                  <a:schemeClr val="tx2">
                    <a:lumMod val="75000"/>
                  </a:schemeClr>
                </a:solidFill>
              </a:rPr>
              <a:t>Kokodrile</a:t>
            </a:r>
            <a:endParaRPr lang="es-CL" dirty="0">
              <a:solidFill>
                <a:schemeClr val="tx2">
                  <a:lumMod val="75000"/>
                </a:schemeClr>
              </a:solidFill>
            </a:endParaRPr>
          </a:p>
        </p:txBody>
      </p:sp>
      <p:sp>
        <p:nvSpPr>
          <p:cNvPr id="9" name="CuadroTexto 8">
            <a:extLst>
              <a:ext uri="{FF2B5EF4-FFF2-40B4-BE49-F238E27FC236}">
                <a16:creationId xmlns:a16="http://schemas.microsoft.com/office/drawing/2014/main" id="{264B4AD9-88C3-452B-8645-34589390BB9C}"/>
              </a:ext>
            </a:extLst>
          </p:cNvPr>
          <p:cNvSpPr txBox="1"/>
          <p:nvPr/>
        </p:nvSpPr>
        <p:spPr>
          <a:xfrm>
            <a:off x="4765434" y="2774570"/>
            <a:ext cx="5004843" cy="646331"/>
          </a:xfrm>
          <a:prstGeom prst="rect">
            <a:avLst/>
          </a:prstGeom>
          <a:noFill/>
        </p:spPr>
        <p:txBody>
          <a:bodyPr wrap="square" rtlCol="0">
            <a:spAutoFit/>
          </a:bodyPr>
          <a:lstStyle/>
          <a:p>
            <a:pPr algn="ctr"/>
            <a:r>
              <a:rPr lang="es-CL" dirty="0">
                <a:solidFill>
                  <a:schemeClr val="tx2">
                    <a:lumMod val="75000"/>
                  </a:schemeClr>
                </a:solidFill>
              </a:rPr>
              <a:t>Punta seca sobre papel</a:t>
            </a:r>
          </a:p>
          <a:p>
            <a:pPr algn="ctr"/>
            <a:r>
              <a:rPr lang="es-CL" dirty="0">
                <a:solidFill>
                  <a:schemeClr val="tx2">
                    <a:lumMod val="75000"/>
                  </a:schemeClr>
                </a:solidFill>
              </a:rPr>
              <a:t>Sin título</a:t>
            </a:r>
          </a:p>
        </p:txBody>
      </p:sp>
    </p:spTree>
    <p:extLst>
      <p:ext uri="{BB962C8B-B14F-4D97-AF65-F5344CB8AC3E}">
        <p14:creationId xmlns:p14="http://schemas.microsoft.com/office/powerpoint/2010/main" val="40300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FF150F99-9522-45EB-B206-6C437E5F926F}"/>
              </a:ext>
            </a:extLst>
          </p:cNvPr>
          <p:cNvSpPr/>
          <p:nvPr/>
        </p:nvSpPr>
        <p:spPr>
          <a:xfrm>
            <a:off x="79" y="3835985"/>
            <a:ext cx="9144000" cy="3035150"/>
          </a:xfrm>
          <a:prstGeom prst="rect">
            <a:avLst/>
          </a:prstGeom>
          <a:solidFill>
            <a:srgbClr val="8A6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F961D668-5310-4497-BA30-446D21AB543A}"/>
              </a:ext>
            </a:extLst>
          </p:cNvPr>
          <p:cNvSpPr>
            <a:spLocks noGrp="1"/>
          </p:cNvSpPr>
          <p:nvPr>
            <p:ph type="title"/>
          </p:nvPr>
        </p:nvSpPr>
        <p:spPr>
          <a:xfrm>
            <a:off x="561256" y="559824"/>
            <a:ext cx="8173717" cy="1325563"/>
          </a:xfrm>
        </p:spPr>
        <p:txBody>
          <a:bodyPr/>
          <a:lstStyle/>
          <a:p>
            <a:pPr algn="ctr"/>
            <a:r>
              <a:rPr lang="es-CL" b="0" i="0" dirty="0">
                <a:solidFill>
                  <a:schemeClr val="bg1"/>
                </a:solidFill>
                <a:effectLst/>
                <a:latin typeface="Open Sans" panose="020B0606030504020204" pitchFamily="34" charset="0"/>
              </a:rPr>
              <a:t>Dinora </a:t>
            </a:r>
            <a:r>
              <a:rPr lang="es-CL" b="0" i="0" dirty="0" err="1">
                <a:solidFill>
                  <a:schemeClr val="bg1"/>
                </a:solidFill>
                <a:effectLst/>
                <a:latin typeface="Open Sans" panose="020B0606030504020204" pitchFamily="34" charset="0"/>
              </a:rPr>
              <a:t>Doudchitzky</a:t>
            </a:r>
            <a:br>
              <a:rPr lang="es-CL" b="0" i="0" dirty="0">
                <a:solidFill>
                  <a:schemeClr val="bg1"/>
                </a:solidFill>
                <a:effectLst/>
                <a:latin typeface="Open Sans" panose="020B0606030504020204" pitchFamily="34" charset="0"/>
              </a:rPr>
            </a:br>
            <a:r>
              <a:rPr lang="es-CL" b="0" i="0" dirty="0">
                <a:solidFill>
                  <a:schemeClr val="bg1"/>
                </a:solidFill>
                <a:effectLst/>
                <a:latin typeface="Open Sans" panose="020B0606030504020204" pitchFamily="34" charset="0"/>
              </a:rPr>
              <a:t>(1914-2004)</a:t>
            </a:r>
          </a:p>
        </p:txBody>
      </p:sp>
      <p:pic>
        <p:nvPicPr>
          <p:cNvPr id="8" name="Marcador de contenido 7" descr="Un dibujo de una persona&#10;&#10;Descripción generada automáticamente con confianza baja">
            <a:extLst>
              <a:ext uri="{FF2B5EF4-FFF2-40B4-BE49-F238E27FC236}">
                <a16:creationId xmlns:a16="http://schemas.microsoft.com/office/drawing/2014/main" id="{3C3588AF-CEC7-4EB2-908E-FB1A62542723}"/>
              </a:ext>
            </a:extLst>
          </p:cNvPr>
          <p:cNvPicPr>
            <a:picLocks noGrp="1" noChangeAspect="1"/>
          </p:cNvPicPr>
          <p:nvPr>
            <p:ph sz="half" idx="2"/>
          </p:nvPr>
        </p:nvPicPr>
        <p:blipFill>
          <a:blip r:embed="rId3"/>
          <a:stretch>
            <a:fillRect/>
          </a:stretch>
        </p:blipFill>
        <p:spPr>
          <a:xfrm>
            <a:off x="485141" y="2216671"/>
            <a:ext cx="4118680" cy="3035150"/>
          </a:xfrm>
        </p:spPr>
      </p:pic>
      <p:pic>
        <p:nvPicPr>
          <p:cNvPr id="10" name="Imagen 9" descr="Un dibujo de una persona&#10;&#10;Descripción generada automáticamente con confianza media">
            <a:extLst>
              <a:ext uri="{FF2B5EF4-FFF2-40B4-BE49-F238E27FC236}">
                <a16:creationId xmlns:a16="http://schemas.microsoft.com/office/drawing/2014/main" id="{41040E8C-BAD6-46C5-8B49-B7DD71AB8D4E}"/>
              </a:ext>
            </a:extLst>
          </p:cNvPr>
          <p:cNvPicPr>
            <a:picLocks noChangeAspect="1"/>
          </p:cNvPicPr>
          <p:nvPr/>
        </p:nvPicPr>
        <p:blipFill>
          <a:blip r:embed="rId4"/>
          <a:stretch>
            <a:fillRect/>
          </a:stretch>
        </p:blipFill>
        <p:spPr>
          <a:xfrm>
            <a:off x="4283968" y="2178476"/>
            <a:ext cx="4398407" cy="3092418"/>
          </a:xfrm>
          <a:prstGeom prst="rect">
            <a:avLst/>
          </a:prstGeom>
        </p:spPr>
      </p:pic>
      <p:sp>
        <p:nvSpPr>
          <p:cNvPr id="12" name="CuadroTexto 11">
            <a:extLst>
              <a:ext uri="{FF2B5EF4-FFF2-40B4-BE49-F238E27FC236}">
                <a16:creationId xmlns:a16="http://schemas.microsoft.com/office/drawing/2014/main" id="{0473457A-71BC-445B-B8A0-572BD172C09B}"/>
              </a:ext>
            </a:extLst>
          </p:cNvPr>
          <p:cNvSpPr txBox="1"/>
          <p:nvPr/>
        </p:nvSpPr>
        <p:spPr>
          <a:xfrm>
            <a:off x="536154" y="5492041"/>
            <a:ext cx="3880127" cy="646331"/>
          </a:xfrm>
          <a:prstGeom prst="rect">
            <a:avLst/>
          </a:prstGeom>
          <a:noFill/>
        </p:spPr>
        <p:txBody>
          <a:bodyPr wrap="square" rtlCol="0">
            <a:spAutoFit/>
          </a:bodyPr>
          <a:lstStyle/>
          <a:p>
            <a:pPr algn="ctr"/>
            <a:r>
              <a:rPr lang="es-CL" dirty="0">
                <a:solidFill>
                  <a:schemeClr val="bg1"/>
                </a:solidFill>
              </a:rPr>
              <a:t>Mosaico de los recuerdos</a:t>
            </a:r>
          </a:p>
          <a:p>
            <a:pPr algn="ctr"/>
            <a:r>
              <a:rPr lang="es-CL" dirty="0">
                <a:solidFill>
                  <a:schemeClr val="bg1"/>
                </a:solidFill>
              </a:rPr>
              <a:t>Aguafuerte sobre papel</a:t>
            </a:r>
            <a:endParaRPr lang="es-CL" dirty="0"/>
          </a:p>
        </p:txBody>
      </p:sp>
      <p:sp>
        <p:nvSpPr>
          <p:cNvPr id="27" name="CuadroTexto 26">
            <a:extLst>
              <a:ext uri="{FF2B5EF4-FFF2-40B4-BE49-F238E27FC236}">
                <a16:creationId xmlns:a16="http://schemas.microsoft.com/office/drawing/2014/main" id="{420B2C8A-28CC-4FCC-BEF4-EBE2ABB7B997}"/>
              </a:ext>
            </a:extLst>
          </p:cNvPr>
          <p:cNvSpPr txBox="1"/>
          <p:nvPr/>
        </p:nvSpPr>
        <p:spPr>
          <a:xfrm>
            <a:off x="4419679" y="5405609"/>
            <a:ext cx="3880127" cy="646331"/>
          </a:xfrm>
          <a:prstGeom prst="rect">
            <a:avLst/>
          </a:prstGeom>
          <a:noFill/>
        </p:spPr>
        <p:txBody>
          <a:bodyPr wrap="square" rtlCol="0">
            <a:spAutoFit/>
          </a:bodyPr>
          <a:lstStyle/>
          <a:p>
            <a:pPr algn="ctr"/>
            <a:r>
              <a:rPr lang="es-CL" dirty="0">
                <a:solidFill>
                  <a:schemeClr val="bg1"/>
                </a:solidFill>
              </a:rPr>
              <a:t>Mosaico de los recuerdos</a:t>
            </a:r>
          </a:p>
          <a:p>
            <a:pPr algn="ctr"/>
            <a:r>
              <a:rPr lang="es-CL" dirty="0">
                <a:solidFill>
                  <a:schemeClr val="bg1"/>
                </a:solidFill>
              </a:rPr>
              <a:t>Aguafuerte sobre papel</a:t>
            </a:r>
            <a:endParaRPr lang="es-CL" dirty="0"/>
          </a:p>
        </p:txBody>
      </p:sp>
    </p:spTree>
    <p:extLst>
      <p:ext uri="{BB962C8B-B14F-4D97-AF65-F5344CB8AC3E}">
        <p14:creationId xmlns:p14="http://schemas.microsoft.com/office/powerpoint/2010/main" val="1164813328"/>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Dividendo</Template>
  <TotalTime>1285</TotalTime>
  <Words>1848</Words>
  <Application>Microsoft Office PowerPoint</Application>
  <PresentationFormat>Presentación en pantalla (4:3)</PresentationFormat>
  <Paragraphs>86</Paragraphs>
  <Slides>14</Slides>
  <Notes>13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Arial</vt:lpstr>
      <vt:lpstr>Calibri</vt:lpstr>
      <vt:lpstr>Gill Sans MT</vt:lpstr>
      <vt:lpstr>Open Sans</vt:lpstr>
      <vt:lpstr>Times New Roman</vt:lpstr>
      <vt:lpstr>Verdana</vt:lpstr>
      <vt:lpstr>Wingdings 2</vt:lpstr>
      <vt:lpstr>Dividendo</vt:lpstr>
      <vt:lpstr>  Grabado en Chile  8° básico</vt:lpstr>
      <vt:lpstr>Objetivos </vt:lpstr>
      <vt:lpstr>¿Qué es el grabado?</vt:lpstr>
      <vt:lpstr>Algunos procedimientos de Grabado</vt:lpstr>
      <vt:lpstr>Teresa Gazitúa</vt:lpstr>
      <vt:lpstr>Roser Bru</vt:lpstr>
      <vt:lpstr>Nemesio Antúnez (1918 – 1993)</vt:lpstr>
      <vt:lpstr>Klaudio Vidal (1964 -)</vt:lpstr>
      <vt:lpstr>Dinora Doudchitzky (1914-2004)</vt:lpstr>
      <vt:lpstr>)</vt:lpstr>
      <vt:lpstr>Presentación de PowerPoint</vt:lpstr>
      <vt:lpstr>Presentación de PowerPoint</vt:lpstr>
      <vt:lpstr>Presentación de PowerPoint</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Grabado</dc:title>
  <dc:creator>Mauricio Mena</dc:creator>
  <cp:lastModifiedBy>Carmen Julia Undurraga Ossa</cp:lastModifiedBy>
  <cp:revision>39</cp:revision>
  <dcterms:created xsi:type="dcterms:W3CDTF">2019-01-07T01:54:36Z</dcterms:created>
  <dcterms:modified xsi:type="dcterms:W3CDTF">2021-12-27T18:13:46Z</dcterms:modified>
</cp:coreProperties>
</file>