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44"/>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htrvFgCt+iSovImbokidNpLCO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79C474-DABB-4137-85D3-A9AE7622BB1E}">
  <a:tblStyle styleId="{0A79C474-DABB-4137-85D3-A9AE7622BB1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customschemas.google.com/relationships/presentationmetadata" Target="metadata"/><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2" name="Google Shape;542;p21: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4" name="Google Shape;574;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30: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p3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3" name="Google Shape;663;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6" name="Google Shape;676;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0" name="Google Shape;710;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
        <p:cNvGrpSpPr/>
        <p:nvPr/>
      </p:nvGrpSpPr>
      <p:grpSpPr>
        <a:xfrm>
          <a:off x="0" y="0"/>
          <a:ext cx="0" cy="0"/>
          <a:chOff x="0" y="0"/>
          <a:chExt cx="0" cy="0"/>
        </a:xfrm>
      </p:grpSpPr>
      <p:sp>
        <p:nvSpPr>
          <p:cNvPr id="47" name="Google Shape;47;p5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58"/>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
        <p:cNvGrpSpPr/>
        <p:nvPr/>
      </p:nvGrpSpPr>
      <p:grpSpPr>
        <a:xfrm>
          <a:off x="0" y="0"/>
          <a:ext cx="0" cy="0"/>
          <a:chOff x="0" y="0"/>
          <a:chExt cx="0" cy="0"/>
        </a:xfrm>
      </p:grpSpPr>
      <p:sp>
        <p:nvSpPr>
          <p:cNvPr id="51" name="Google Shape;51;p5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5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59"/>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59"/>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6"/>
        <p:cNvGrpSpPr/>
        <p:nvPr/>
      </p:nvGrpSpPr>
      <p:grpSpPr>
        <a:xfrm>
          <a:off x="0" y="0"/>
          <a:ext cx="0" cy="0"/>
          <a:chOff x="0" y="0"/>
          <a:chExt cx="0" cy="0"/>
        </a:xfrm>
      </p:grpSpPr>
      <p:sp>
        <p:nvSpPr>
          <p:cNvPr id="57" name="Google Shape;57;p6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0"/>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60"/>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60"/>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60"/>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60"/>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60"/>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2"/>
        <p:cNvGrpSpPr/>
        <p:nvPr/>
      </p:nvGrpSpPr>
      <p:grpSpPr>
        <a:xfrm>
          <a:off x="0" y="0"/>
          <a:ext cx="0" cy="0"/>
          <a:chOff x="0" y="0"/>
          <a:chExt cx="0" cy="0"/>
        </a:xfrm>
      </p:grpSpPr>
      <p:sp>
        <p:nvSpPr>
          <p:cNvPr id="73" name="Google Shape;73;p6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1"/>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5"/>
        <p:cNvGrpSpPr/>
        <p:nvPr/>
      </p:nvGrpSpPr>
      <p:grpSpPr>
        <a:xfrm>
          <a:off x="0" y="0"/>
          <a:ext cx="0" cy="0"/>
          <a:chOff x="0" y="0"/>
          <a:chExt cx="0" cy="0"/>
        </a:xfrm>
      </p:grpSpPr>
      <p:sp>
        <p:nvSpPr>
          <p:cNvPr id="76" name="Google Shape;76;p6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8"/>
        <p:cNvGrpSpPr/>
        <p:nvPr/>
      </p:nvGrpSpPr>
      <p:grpSpPr>
        <a:xfrm>
          <a:off x="0" y="0"/>
          <a:ext cx="0" cy="0"/>
          <a:chOff x="0" y="0"/>
          <a:chExt cx="0" cy="0"/>
        </a:xfrm>
      </p:grpSpPr>
      <p:sp>
        <p:nvSpPr>
          <p:cNvPr id="79" name="Google Shape;79;p6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3"/>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63"/>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6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4"/>
        <p:cNvGrpSpPr/>
        <p:nvPr/>
      </p:nvGrpSpPr>
      <p:grpSpPr>
        <a:xfrm>
          <a:off x="0" y="0"/>
          <a:ext cx="0" cy="0"/>
          <a:chOff x="0" y="0"/>
          <a:chExt cx="0" cy="0"/>
        </a:xfrm>
      </p:grpSpPr>
      <p:sp>
        <p:nvSpPr>
          <p:cNvPr id="85" name="Google Shape;85;p65"/>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6"/>
        <p:cNvGrpSpPr/>
        <p:nvPr/>
      </p:nvGrpSpPr>
      <p:grpSpPr>
        <a:xfrm>
          <a:off x="0" y="0"/>
          <a:ext cx="0" cy="0"/>
          <a:chOff x="0" y="0"/>
          <a:chExt cx="0" cy="0"/>
        </a:xfrm>
      </p:grpSpPr>
      <p:sp>
        <p:nvSpPr>
          <p:cNvPr id="87" name="Google Shape;87;p6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66"/>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66"/>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0"/>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1"/>
        <p:cNvGrpSpPr/>
        <p:nvPr/>
      </p:nvGrpSpPr>
      <p:grpSpPr>
        <a:xfrm>
          <a:off x="0" y="0"/>
          <a:ext cx="0" cy="0"/>
          <a:chOff x="0" y="0"/>
          <a:chExt cx="0" cy="0"/>
        </a:xfrm>
      </p:grpSpPr>
      <p:sp>
        <p:nvSpPr>
          <p:cNvPr id="92" name="Google Shape;92;p6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6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67"/>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6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6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68"/>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1"/>
        <p:cNvGrpSpPr/>
        <p:nvPr/>
      </p:nvGrpSpPr>
      <p:grpSpPr>
        <a:xfrm>
          <a:off x="0" y="0"/>
          <a:ext cx="0" cy="0"/>
          <a:chOff x="0" y="0"/>
          <a:chExt cx="0" cy="0"/>
        </a:xfrm>
      </p:grpSpPr>
      <p:sp>
        <p:nvSpPr>
          <p:cNvPr id="102" name="Google Shape;102;p6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9"/>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69"/>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5"/>
        <p:cNvGrpSpPr/>
        <p:nvPr/>
      </p:nvGrpSpPr>
      <p:grpSpPr>
        <a:xfrm>
          <a:off x="0" y="0"/>
          <a:ext cx="0" cy="0"/>
          <a:chOff x="0" y="0"/>
          <a:chExt cx="0" cy="0"/>
        </a:xfrm>
      </p:grpSpPr>
      <p:sp>
        <p:nvSpPr>
          <p:cNvPr id="106" name="Google Shape;106;p7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7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70"/>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70"/>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1"/>
        <p:cNvGrpSpPr/>
        <p:nvPr/>
      </p:nvGrpSpPr>
      <p:grpSpPr>
        <a:xfrm>
          <a:off x="0" y="0"/>
          <a:ext cx="0" cy="0"/>
          <a:chOff x="0" y="0"/>
          <a:chExt cx="0" cy="0"/>
        </a:xfrm>
      </p:grpSpPr>
      <p:sp>
        <p:nvSpPr>
          <p:cNvPr id="112" name="Google Shape;112;p7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1"/>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71"/>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71"/>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71"/>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71"/>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71"/>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4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7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3"/>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7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7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7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75"/>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7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76"/>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7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7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7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77"/>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7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8"/>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7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78"/>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7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7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7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79"/>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8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80"/>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80"/>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8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8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8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81"/>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81"/>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8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82"/>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82"/>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82"/>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82"/>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82"/>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82"/>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7"/>
        <p:cNvGrpSpPr/>
        <p:nvPr/>
      </p:nvGrpSpPr>
      <p:grpSpPr>
        <a:xfrm>
          <a:off x="0" y="0"/>
          <a:ext cx="0" cy="0"/>
          <a:chOff x="0" y="0"/>
          <a:chExt cx="0" cy="0"/>
        </a:xfrm>
      </p:grpSpPr>
      <p:sp>
        <p:nvSpPr>
          <p:cNvPr id="188" name="Google Shape;188;p4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5"/>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0"/>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1"/>
        <p:cNvGrpSpPr/>
        <p:nvPr/>
      </p:nvGrpSpPr>
      <p:grpSpPr>
        <a:xfrm>
          <a:off x="0" y="0"/>
          <a:ext cx="0" cy="0"/>
          <a:chOff x="0" y="0"/>
          <a:chExt cx="0" cy="0"/>
        </a:xfrm>
      </p:grpSpPr>
      <p:sp>
        <p:nvSpPr>
          <p:cNvPr id="192" name="Google Shape;192;p8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84"/>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
        <p:cNvGrpSpPr/>
        <p:nvPr/>
      </p:nvGrpSpPr>
      <p:grpSpPr>
        <a:xfrm>
          <a:off x="0" y="0"/>
          <a:ext cx="0" cy="0"/>
          <a:chOff x="0" y="0"/>
          <a:chExt cx="0" cy="0"/>
        </a:xfrm>
      </p:grpSpPr>
      <p:sp>
        <p:nvSpPr>
          <p:cNvPr id="24" name="Google Shape;24;p5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52"/>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4"/>
        <p:cNvGrpSpPr/>
        <p:nvPr/>
      </p:nvGrpSpPr>
      <p:grpSpPr>
        <a:xfrm>
          <a:off x="0" y="0"/>
          <a:ext cx="0" cy="0"/>
          <a:chOff x="0" y="0"/>
          <a:chExt cx="0" cy="0"/>
        </a:xfrm>
      </p:grpSpPr>
      <p:sp>
        <p:nvSpPr>
          <p:cNvPr id="195" name="Google Shape;195;p8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85"/>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7" name="Google Shape;197;p8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8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0"/>
        <p:cNvGrpSpPr/>
        <p:nvPr/>
      </p:nvGrpSpPr>
      <p:grpSpPr>
        <a:xfrm>
          <a:off x="0" y="0"/>
          <a:ext cx="0" cy="0"/>
          <a:chOff x="0" y="0"/>
          <a:chExt cx="0" cy="0"/>
        </a:xfrm>
      </p:grpSpPr>
      <p:sp>
        <p:nvSpPr>
          <p:cNvPr id="201" name="Google Shape;201;p87"/>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2"/>
        <p:cNvGrpSpPr/>
        <p:nvPr/>
      </p:nvGrpSpPr>
      <p:grpSpPr>
        <a:xfrm>
          <a:off x="0" y="0"/>
          <a:ext cx="0" cy="0"/>
          <a:chOff x="0" y="0"/>
          <a:chExt cx="0" cy="0"/>
        </a:xfrm>
      </p:grpSpPr>
      <p:sp>
        <p:nvSpPr>
          <p:cNvPr id="203" name="Google Shape;203;p8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8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5" name="Google Shape;205;p88"/>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88"/>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7"/>
        <p:cNvGrpSpPr/>
        <p:nvPr/>
      </p:nvGrpSpPr>
      <p:grpSpPr>
        <a:xfrm>
          <a:off x="0" y="0"/>
          <a:ext cx="0" cy="0"/>
          <a:chOff x="0" y="0"/>
          <a:chExt cx="0" cy="0"/>
        </a:xfrm>
      </p:grpSpPr>
      <p:sp>
        <p:nvSpPr>
          <p:cNvPr id="208" name="Google Shape;208;p8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9"/>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0" name="Google Shape;210;p8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89"/>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2"/>
        <p:cNvGrpSpPr/>
        <p:nvPr/>
      </p:nvGrpSpPr>
      <p:grpSpPr>
        <a:xfrm>
          <a:off x="0" y="0"/>
          <a:ext cx="0" cy="0"/>
          <a:chOff x="0" y="0"/>
          <a:chExt cx="0" cy="0"/>
        </a:xfrm>
      </p:grpSpPr>
      <p:sp>
        <p:nvSpPr>
          <p:cNvPr id="213" name="Google Shape;213;p9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9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9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90"/>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7"/>
        <p:cNvGrpSpPr/>
        <p:nvPr/>
      </p:nvGrpSpPr>
      <p:grpSpPr>
        <a:xfrm>
          <a:off x="0" y="0"/>
          <a:ext cx="0" cy="0"/>
          <a:chOff x="0" y="0"/>
          <a:chExt cx="0" cy="0"/>
        </a:xfrm>
      </p:grpSpPr>
      <p:sp>
        <p:nvSpPr>
          <p:cNvPr id="218" name="Google Shape;218;p9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91"/>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91"/>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1"/>
        <p:cNvGrpSpPr/>
        <p:nvPr/>
      </p:nvGrpSpPr>
      <p:grpSpPr>
        <a:xfrm>
          <a:off x="0" y="0"/>
          <a:ext cx="0" cy="0"/>
          <a:chOff x="0" y="0"/>
          <a:chExt cx="0" cy="0"/>
        </a:xfrm>
      </p:grpSpPr>
      <p:sp>
        <p:nvSpPr>
          <p:cNvPr id="222" name="Google Shape;222;p9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9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 name="Google Shape;224;p9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92"/>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92"/>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7"/>
        <p:cNvGrpSpPr/>
        <p:nvPr/>
      </p:nvGrpSpPr>
      <p:grpSpPr>
        <a:xfrm>
          <a:off x="0" y="0"/>
          <a:ext cx="0" cy="0"/>
          <a:chOff x="0" y="0"/>
          <a:chExt cx="0" cy="0"/>
        </a:xfrm>
      </p:grpSpPr>
      <p:sp>
        <p:nvSpPr>
          <p:cNvPr id="228" name="Google Shape;228;p9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93"/>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93"/>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93"/>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93"/>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93"/>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93"/>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5"/>
        <p:cNvGrpSpPr/>
        <p:nvPr/>
      </p:nvGrpSpPr>
      <p:grpSpPr>
        <a:xfrm>
          <a:off x="0" y="0"/>
          <a:ext cx="0" cy="0"/>
          <a:chOff x="0" y="0"/>
          <a:chExt cx="0" cy="0"/>
        </a:xfrm>
      </p:grpSpPr>
      <p:sp>
        <p:nvSpPr>
          <p:cNvPr id="246" name="Google Shape;246;p4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4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8" name="Google Shape;248;p4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9"/>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50"/>
        <p:cNvGrpSpPr/>
        <p:nvPr/>
      </p:nvGrpSpPr>
      <p:grpSpPr>
        <a:xfrm>
          <a:off x="0" y="0"/>
          <a:ext cx="0" cy="0"/>
          <a:chOff x="0" y="0"/>
          <a:chExt cx="0" cy="0"/>
        </a:xfrm>
      </p:grpSpPr>
      <p:sp>
        <p:nvSpPr>
          <p:cNvPr id="251" name="Google Shape;251;p9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95"/>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3"/>
        <p:cNvGrpSpPr/>
        <p:nvPr/>
      </p:nvGrpSpPr>
      <p:grpSpPr>
        <a:xfrm>
          <a:off x="0" y="0"/>
          <a:ext cx="0" cy="0"/>
          <a:chOff x="0" y="0"/>
          <a:chExt cx="0" cy="0"/>
        </a:xfrm>
      </p:grpSpPr>
      <p:sp>
        <p:nvSpPr>
          <p:cNvPr id="254" name="Google Shape;254;p9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9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6"/>
        <p:cNvGrpSpPr/>
        <p:nvPr/>
      </p:nvGrpSpPr>
      <p:grpSpPr>
        <a:xfrm>
          <a:off x="0" y="0"/>
          <a:ext cx="0" cy="0"/>
          <a:chOff x="0" y="0"/>
          <a:chExt cx="0" cy="0"/>
        </a:xfrm>
      </p:grpSpPr>
      <p:sp>
        <p:nvSpPr>
          <p:cNvPr id="257" name="Google Shape;257;p9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8"/>
        <p:cNvGrpSpPr/>
        <p:nvPr/>
      </p:nvGrpSpPr>
      <p:grpSpPr>
        <a:xfrm>
          <a:off x="0" y="0"/>
          <a:ext cx="0" cy="0"/>
          <a:chOff x="0" y="0"/>
          <a:chExt cx="0" cy="0"/>
        </a:xfrm>
      </p:grpSpPr>
      <p:sp>
        <p:nvSpPr>
          <p:cNvPr id="259" name="Google Shape;259;p98"/>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0"/>
        <p:cNvGrpSpPr/>
        <p:nvPr/>
      </p:nvGrpSpPr>
      <p:grpSpPr>
        <a:xfrm>
          <a:off x="0" y="0"/>
          <a:ext cx="0" cy="0"/>
          <a:chOff x="0" y="0"/>
          <a:chExt cx="0" cy="0"/>
        </a:xfrm>
      </p:grpSpPr>
      <p:sp>
        <p:nvSpPr>
          <p:cNvPr id="261" name="Google Shape;261;p9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9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99"/>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4" name="Google Shape;264;p99"/>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5"/>
        <p:cNvGrpSpPr/>
        <p:nvPr/>
      </p:nvGrpSpPr>
      <p:grpSpPr>
        <a:xfrm>
          <a:off x="0" y="0"/>
          <a:ext cx="0" cy="0"/>
          <a:chOff x="0" y="0"/>
          <a:chExt cx="0" cy="0"/>
        </a:xfrm>
      </p:grpSpPr>
      <p:sp>
        <p:nvSpPr>
          <p:cNvPr id="266" name="Google Shape;266;p10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100"/>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8" name="Google Shape;268;p10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9" name="Google Shape;269;p100"/>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0"/>
        <p:cNvGrpSpPr/>
        <p:nvPr/>
      </p:nvGrpSpPr>
      <p:grpSpPr>
        <a:xfrm>
          <a:off x="0" y="0"/>
          <a:ext cx="0" cy="0"/>
          <a:chOff x="0" y="0"/>
          <a:chExt cx="0" cy="0"/>
        </a:xfrm>
      </p:grpSpPr>
      <p:sp>
        <p:nvSpPr>
          <p:cNvPr id="271" name="Google Shape;271;p10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0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3" name="Google Shape;273;p10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4" name="Google Shape;274;p101"/>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5"/>
        <p:cNvGrpSpPr/>
        <p:nvPr/>
      </p:nvGrpSpPr>
      <p:grpSpPr>
        <a:xfrm>
          <a:off x="0" y="0"/>
          <a:ext cx="0" cy="0"/>
          <a:chOff x="0" y="0"/>
          <a:chExt cx="0" cy="0"/>
        </a:xfrm>
      </p:grpSpPr>
      <p:sp>
        <p:nvSpPr>
          <p:cNvPr id="276" name="Google Shape;276;p10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02"/>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8" name="Google Shape;278;p102"/>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79"/>
        <p:cNvGrpSpPr/>
        <p:nvPr/>
      </p:nvGrpSpPr>
      <p:grpSpPr>
        <a:xfrm>
          <a:off x="0" y="0"/>
          <a:ext cx="0" cy="0"/>
          <a:chOff x="0" y="0"/>
          <a:chExt cx="0" cy="0"/>
        </a:xfrm>
      </p:grpSpPr>
      <p:sp>
        <p:nvSpPr>
          <p:cNvPr id="280" name="Google Shape;280;p10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03"/>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10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3" name="Google Shape;283;p103"/>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4" name="Google Shape;284;p103"/>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54"/>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5"/>
        <p:cNvGrpSpPr/>
        <p:nvPr/>
      </p:nvGrpSpPr>
      <p:grpSpPr>
        <a:xfrm>
          <a:off x="0" y="0"/>
          <a:ext cx="0" cy="0"/>
          <a:chOff x="0" y="0"/>
          <a:chExt cx="0" cy="0"/>
        </a:xfrm>
      </p:grpSpPr>
      <p:sp>
        <p:nvSpPr>
          <p:cNvPr id="286" name="Google Shape;286;p10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104"/>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8" name="Google Shape;288;p104"/>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9" name="Google Shape;289;p104"/>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0" name="Google Shape;290;p104"/>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04"/>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04"/>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2"/>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3"/>
        <p:cNvGrpSpPr/>
        <p:nvPr/>
      </p:nvGrpSpPr>
      <p:grpSpPr>
        <a:xfrm>
          <a:off x="0" y="0"/>
          <a:ext cx="0" cy="0"/>
          <a:chOff x="0" y="0"/>
          <a:chExt cx="0" cy="0"/>
        </a:xfrm>
      </p:grpSpPr>
      <p:sp>
        <p:nvSpPr>
          <p:cNvPr id="304" name="Google Shape;304;p10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105"/>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06"/>
        <p:cNvGrpSpPr/>
        <p:nvPr/>
      </p:nvGrpSpPr>
      <p:grpSpPr>
        <a:xfrm>
          <a:off x="0" y="0"/>
          <a:ext cx="0" cy="0"/>
          <a:chOff x="0" y="0"/>
          <a:chExt cx="0" cy="0"/>
        </a:xfrm>
      </p:grpSpPr>
      <p:sp>
        <p:nvSpPr>
          <p:cNvPr id="307" name="Google Shape;307;p10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0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9"/>
        <p:cNvGrpSpPr/>
        <p:nvPr/>
      </p:nvGrpSpPr>
      <p:grpSpPr>
        <a:xfrm>
          <a:off x="0" y="0"/>
          <a:ext cx="0" cy="0"/>
          <a:chOff x="0" y="0"/>
          <a:chExt cx="0" cy="0"/>
        </a:xfrm>
      </p:grpSpPr>
      <p:sp>
        <p:nvSpPr>
          <p:cNvPr id="310" name="Google Shape;310;p10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10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2" name="Google Shape;312;p10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10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5"/>
        <p:cNvGrpSpPr/>
        <p:nvPr/>
      </p:nvGrpSpPr>
      <p:grpSpPr>
        <a:xfrm>
          <a:off x="0" y="0"/>
          <a:ext cx="0" cy="0"/>
          <a:chOff x="0" y="0"/>
          <a:chExt cx="0" cy="0"/>
        </a:xfrm>
      </p:grpSpPr>
      <p:sp>
        <p:nvSpPr>
          <p:cNvPr id="316" name="Google Shape;316;p109"/>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7"/>
        <p:cNvGrpSpPr/>
        <p:nvPr/>
      </p:nvGrpSpPr>
      <p:grpSpPr>
        <a:xfrm>
          <a:off x="0" y="0"/>
          <a:ext cx="0" cy="0"/>
          <a:chOff x="0" y="0"/>
          <a:chExt cx="0" cy="0"/>
        </a:xfrm>
      </p:grpSpPr>
      <p:sp>
        <p:nvSpPr>
          <p:cNvPr id="318" name="Google Shape;318;p11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1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0" name="Google Shape;320;p110"/>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1" name="Google Shape;321;p110"/>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2"/>
        <p:cNvGrpSpPr/>
        <p:nvPr/>
      </p:nvGrpSpPr>
      <p:grpSpPr>
        <a:xfrm>
          <a:off x="0" y="0"/>
          <a:ext cx="0" cy="0"/>
          <a:chOff x="0" y="0"/>
          <a:chExt cx="0" cy="0"/>
        </a:xfrm>
      </p:grpSpPr>
      <p:sp>
        <p:nvSpPr>
          <p:cNvPr id="323" name="Google Shape;323;p11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11"/>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1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6" name="Google Shape;326;p111"/>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27"/>
        <p:cNvGrpSpPr/>
        <p:nvPr/>
      </p:nvGrpSpPr>
      <p:grpSpPr>
        <a:xfrm>
          <a:off x="0" y="0"/>
          <a:ext cx="0" cy="0"/>
          <a:chOff x="0" y="0"/>
          <a:chExt cx="0" cy="0"/>
        </a:xfrm>
      </p:grpSpPr>
      <p:sp>
        <p:nvSpPr>
          <p:cNvPr id="328" name="Google Shape;328;p11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11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1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1" name="Google Shape;331;p112"/>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5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5"/>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5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55"/>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2"/>
        <p:cNvGrpSpPr/>
        <p:nvPr/>
      </p:nvGrpSpPr>
      <p:grpSpPr>
        <a:xfrm>
          <a:off x="0" y="0"/>
          <a:ext cx="0" cy="0"/>
          <a:chOff x="0" y="0"/>
          <a:chExt cx="0" cy="0"/>
        </a:xfrm>
      </p:grpSpPr>
      <p:sp>
        <p:nvSpPr>
          <p:cNvPr id="333" name="Google Shape;333;p11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113"/>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13"/>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36"/>
        <p:cNvGrpSpPr/>
        <p:nvPr/>
      </p:nvGrpSpPr>
      <p:grpSpPr>
        <a:xfrm>
          <a:off x="0" y="0"/>
          <a:ext cx="0" cy="0"/>
          <a:chOff x="0" y="0"/>
          <a:chExt cx="0" cy="0"/>
        </a:xfrm>
      </p:grpSpPr>
      <p:sp>
        <p:nvSpPr>
          <p:cNvPr id="337" name="Google Shape;337;p11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1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14"/>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0" name="Google Shape;340;p114"/>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1" name="Google Shape;341;p114"/>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2"/>
        <p:cNvGrpSpPr/>
        <p:nvPr/>
      </p:nvGrpSpPr>
      <p:grpSpPr>
        <a:xfrm>
          <a:off x="0" y="0"/>
          <a:ext cx="0" cy="0"/>
          <a:chOff x="0" y="0"/>
          <a:chExt cx="0" cy="0"/>
        </a:xfrm>
      </p:grpSpPr>
      <p:sp>
        <p:nvSpPr>
          <p:cNvPr id="343" name="Google Shape;343;p11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115"/>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15"/>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6" name="Google Shape;346;p115"/>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7" name="Google Shape;347;p115"/>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8" name="Google Shape;348;p115"/>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15"/>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5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6"/>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5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56"/>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1"/>
        <p:cNvGrpSpPr/>
        <p:nvPr/>
      </p:nvGrpSpPr>
      <p:grpSpPr>
        <a:xfrm>
          <a:off x="0" y="0"/>
          <a:ext cx="0" cy="0"/>
          <a:chOff x="0" y="0"/>
          <a:chExt cx="0" cy="0"/>
        </a:xfrm>
      </p:grpSpPr>
      <p:sp>
        <p:nvSpPr>
          <p:cNvPr id="42" name="Google Shape;42;p5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5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57"/>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8"/>
          <p:cNvSpPr/>
          <p:nvPr/>
        </p:nvSpPr>
        <p:spPr>
          <a:xfrm>
            <a:off x="270720" y="1747440"/>
            <a:ext cx="9346320" cy="5675400"/>
          </a:xfrm>
          <a:prstGeom prst="round1Rect">
            <a:avLst>
              <a:gd name="adj" fmla="val 15350"/>
            </a:avLst>
          </a:prstGeom>
          <a:solidFill>
            <a:srgbClr val="C4D7CD">
              <a:alpha val="6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 name="Google Shape;7;p38" descr="portada-modulo.png"/>
          <p:cNvPicPr preferRelativeResize="0"/>
          <p:nvPr/>
        </p:nvPicPr>
        <p:blipFill rotWithShape="1">
          <a:blip r:embed="rId14">
            <a:alphaModFix/>
          </a:blip>
          <a:srcRect/>
          <a:stretch/>
        </p:blipFill>
        <p:spPr>
          <a:xfrm>
            <a:off x="1081440" y="2249640"/>
            <a:ext cx="7709760" cy="4634280"/>
          </a:xfrm>
          <a:prstGeom prst="rect">
            <a:avLst/>
          </a:prstGeom>
          <a:noFill/>
          <a:ln>
            <a:noFill/>
          </a:ln>
        </p:spPr>
      </p:pic>
      <p:sp>
        <p:nvSpPr>
          <p:cNvPr id="8" name="Google Shape;8;p38"/>
          <p:cNvSpPr/>
          <p:nvPr/>
        </p:nvSpPr>
        <p:spPr>
          <a:xfrm>
            <a:off x="436320" y="6464160"/>
            <a:ext cx="7891560" cy="68004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38"/>
          <p:cNvPicPr preferRelativeResize="0"/>
          <p:nvPr/>
        </p:nvPicPr>
        <p:blipFill rotWithShape="1">
          <a:blip r:embed="rId15">
            <a:alphaModFix/>
          </a:blip>
          <a:srcRect/>
          <a:stretch/>
        </p:blipFill>
        <p:spPr>
          <a:xfrm>
            <a:off x="8272440" y="1222200"/>
            <a:ext cx="1079640" cy="241560"/>
          </a:xfrm>
          <a:prstGeom prst="rect">
            <a:avLst/>
          </a:prstGeom>
          <a:noFill/>
          <a:ln>
            <a:noFill/>
          </a:ln>
        </p:spPr>
      </p:pic>
      <p:pic>
        <p:nvPicPr>
          <p:cNvPr id="10" name="Google Shape;10;p38"/>
          <p:cNvPicPr preferRelativeResize="0"/>
          <p:nvPr/>
        </p:nvPicPr>
        <p:blipFill rotWithShape="1">
          <a:blip r:embed="rId16">
            <a:alphaModFix/>
          </a:blip>
          <a:srcRect/>
          <a:stretch/>
        </p:blipFill>
        <p:spPr>
          <a:xfrm>
            <a:off x="8272440" y="418680"/>
            <a:ext cx="1079640" cy="664560"/>
          </a:xfrm>
          <a:prstGeom prst="rect">
            <a:avLst/>
          </a:prstGeom>
          <a:noFill/>
          <a:ln>
            <a:noFill/>
          </a:ln>
        </p:spPr>
      </p:pic>
      <p:pic>
        <p:nvPicPr>
          <p:cNvPr id="11" name="Google Shape;11;p38"/>
          <p:cNvPicPr preferRelativeResize="0"/>
          <p:nvPr/>
        </p:nvPicPr>
        <p:blipFill rotWithShape="1">
          <a:blip r:embed="rId17">
            <a:alphaModFix/>
          </a:blip>
          <a:srcRect/>
          <a:stretch/>
        </p:blipFill>
        <p:spPr>
          <a:xfrm>
            <a:off x="8521560" y="6387120"/>
            <a:ext cx="830160" cy="755640"/>
          </a:xfrm>
          <a:prstGeom prst="rect">
            <a:avLst/>
          </a:prstGeom>
          <a:noFill/>
          <a:ln>
            <a:noFill/>
          </a:ln>
        </p:spPr>
      </p:pic>
      <p:pic>
        <p:nvPicPr>
          <p:cNvPr id="12" name="Google Shape;12;p38"/>
          <p:cNvPicPr preferRelativeResize="0"/>
          <p:nvPr/>
        </p:nvPicPr>
        <p:blipFill rotWithShape="1">
          <a:blip r:embed="rId18">
            <a:alphaModFix/>
          </a:blip>
          <a:srcRect/>
          <a:stretch/>
        </p:blipFill>
        <p:spPr>
          <a:xfrm>
            <a:off x="433440" y="419760"/>
            <a:ext cx="4210560" cy="680040"/>
          </a:xfrm>
          <a:prstGeom prst="rect">
            <a:avLst/>
          </a:prstGeom>
          <a:noFill/>
          <a:ln>
            <a:noFill/>
          </a:ln>
        </p:spPr>
      </p:pic>
      <p:pic>
        <p:nvPicPr>
          <p:cNvPr id="13" name="Google Shape;13;p38"/>
          <p:cNvPicPr preferRelativeResize="0"/>
          <p:nvPr/>
        </p:nvPicPr>
        <p:blipFill rotWithShape="1">
          <a:blip r:embed="rId19">
            <a:alphaModFix/>
          </a:blip>
          <a:srcRect/>
          <a:stretch/>
        </p:blipFill>
        <p:spPr>
          <a:xfrm>
            <a:off x="433440" y="6464160"/>
            <a:ext cx="690120" cy="680040"/>
          </a:xfrm>
          <a:prstGeom prst="rect">
            <a:avLst/>
          </a:prstGeom>
          <a:noFill/>
          <a:ln>
            <a:noFill/>
          </a:ln>
        </p:spPr>
      </p:pic>
      <p:sp>
        <p:nvSpPr>
          <p:cNvPr id="14" name="Google Shape;14;p3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3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40"/>
          <p:cNvSpPr/>
          <p:nvPr/>
        </p:nvSpPr>
        <p:spPr>
          <a:xfrm>
            <a:off x="243000" y="1756440"/>
            <a:ext cx="9346320" cy="5675400"/>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6" name="Google Shape;66;p40"/>
          <p:cNvPicPr preferRelativeResize="0"/>
          <p:nvPr/>
        </p:nvPicPr>
        <p:blipFill rotWithShape="1">
          <a:blip r:embed="rId14">
            <a:alphaModFix/>
          </a:blip>
          <a:srcRect/>
          <a:stretch/>
        </p:blipFill>
        <p:spPr>
          <a:xfrm>
            <a:off x="8272440" y="1222200"/>
            <a:ext cx="1079640" cy="241560"/>
          </a:xfrm>
          <a:prstGeom prst="rect">
            <a:avLst/>
          </a:prstGeom>
          <a:noFill/>
          <a:ln>
            <a:noFill/>
          </a:ln>
        </p:spPr>
      </p:pic>
      <p:pic>
        <p:nvPicPr>
          <p:cNvPr id="67" name="Google Shape;67;p40"/>
          <p:cNvPicPr preferRelativeResize="0"/>
          <p:nvPr/>
        </p:nvPicPr>
        <p:blipFill rotWithShape="1">
          <a:blip r:embed="rId15">
            <a:alphaModFix/>
          </a:blip>
          <a:srcRect/>
          <a:stretch/>
        </p:blipFill>
        <p:spPr>
          <a:xfrm>
            <a:off x="8272440" y="418680"/>
            <a:ext cx="1079640" cy="664560"/>
          </a:xfrm>
          <a:prstGeom prst="rect">
            <a:avLst/>
          </a:prstGeom>
          <a:noFill/>
          <a:ln>
            <a:noFill/>
          </a:ln>
        </p:spPr>
      </p:pic>
      <p:pic>
        <p:nvPicPr>
          <p:cNvPr id="68" name="Google Shape;68;p40"/>
          <p:cNvPicPr preferRelativeResize="0"/>
          <p:nvPr/>
        </p:nvPicPr>
        <p:blipFill rotWithShape="1">
          <a:blip r:embed="rId16">
            <a:alphaModFix/>
          </a:blip>
          <a:srcRect/>
          <a:stretch/>
        </p:blipFill>
        <p:spPr>
          <a:xfrm>
            <a:off x="433440" y="419760"/>
            <a:ext cx="4210560" cy="680040"/>
          </a:xfrm>
          <a:prstGeom prst="rect">
            <a:avLst/>
          </a:prstGeom>
          <a:noFill/>
          <a:ln>
            <a:noFill/>
          </a:ln>
        </p:spPr>
      </p:pic>
      <p:sp>
        <p:nvSpPr>
          <p:cNvPr id="69" name="Google Shape;69;p4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0" name="Google Shape;70;p40"/>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42"/>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2"/>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42"/>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3" name="Google Shape;123;p42"/>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2"/>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25" name="Google Shape;125;p42"/>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26" name="Google Shape;126;p42"/>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4|</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7" name="Google Shape;127;p4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4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44"/>
          <p:cNvSpPr/>
          <p:nvPr/>
        </p:nvSpPr>
        <p:spPr>
          <a:xfrm rot="10800000" flipH="1">
            <a:off x="181440" y="832680"/>
            <a:ext cx="9357840" cy="1236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4"/>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44"/>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44"/>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82" name="Google Shape;182;p44"/>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4"/>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4|</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4" name="Google Shape;184;p44"/>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85" name="Google Shape;185;p4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6" name="Google Shape;186;p4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sp>
        <p:nvSpPr>
          <p:cNvPr id="236" name="Google Shape;236;p46"/>
          <p:cNvSpPr/>
          <p:nvPr/>
        </p:nvSpPr>
        <p:spPr>
          <a:xfrm rot="10800000" flipH="1">
            <a:off x="181440" y="822240"/>
            <a:ext cx="9356400" cy="653112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6"/>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8" name="Google Shape;238;p46"/>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46"/>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6"/>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241" name="Google Shape;241;p46"/>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242" name="Google Shape;242;p46"/>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4|</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3" name="Google Shape;243;p4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4" name="Google Shape;244;p4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48"/>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8"/>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6" name="Google Shape;296;p48"/>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7" name="Google Shape;297;p48"/>
          <p:cNvSpPr/>
          <p:nvPr/>
        </p:nvSpPr>
        <p:spPr>
          <a:xfrm>
            <a:off x="181800" y="181080"/>
            <a:ext cx="7908840" cy="65052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8"/>
          <p:cNvSpPr/>
          <p:nvPr/>
        </p:nvSpPr>
        <p:spPr>
          <a:xfrm>
            <a:off x="8170560" y="28836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299" name="Google Shape;299;p48"/>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300" name="Google Shape;300;p4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1" name="Google Shape;301;p48"/>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7.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49.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
          <p:cNvSpPr/>
          <p:nvPr/>
        </p:nvSpPr>
        <p:spPr>
          <a:xfrm>
            <a:off x="1176480" y="6648120"/>
            <a:ext cx="7011720" cy="3114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55" name="Google Shape;355;p1"/>
          <p:cNvSpPr/>
          <p:nvPr/>
        </p:nvSpPr>
        <p:spPr>
          <a:xfrm>
            <a:off x="1139040" y="834840"/>
            <a:ext cx="4156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4° MEDIO</a:t>
            </a:r>
            <a:endParaRPr sz="1200" b="0" i="0" u="none" strike="noStrike" cap="none">
              <a:latin typeface="Arial"/>
              <a:ea typeface="Arial"/>
              <a:cs typeface="Arial"/>
              <a:sym typeface="Arial"/>
            </a:endParaRPr>
          </a:p>
        </p:txBody>
      </p:sp>
      <p:sp>
        <p:nvSpPr>
          <p:cNvPr id="356" name="Google Shape;356;p1"/>
          <p:cNvSpPr/>
          <p:nvPr/>
        </p:nvSpPr>
        <p:spPr>
          <a:xfrm>
            <a:off x="375120" y="214452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5</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57" name="Google Shape;357;p1"/>
          <p:cNvSpPr/>
          <p:nvPr/>
        </p:nvSpPr>
        <p:spPr>
          <a:xfrm>
            <a:off x="365400" y="2155320"/>
            <a:ext cx="9354600" cy="13568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MANTENCIÓN Y OPERACIÓN DE EQUIPOS</a:t>
            </a:r>
            <a:endParaRPr sz="3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DE CONTROL ELECTRÓNICO DE POTENCIA</a:t>
            </a:r>
            <a:endParaRPr sz="3600" b="0" i="0" u="none" strike="noStrike" cap="none">
              <a:latin typeface="Arial"/>
              <a:ea typeface="Arial"/>
              <a:cs typeface="Arial"/>
              <a:sym typeface="Arial"/>
            </a:endParaRPr>
          </a:p>
        </p:txBody>
      </p:sp>
      <p:pic>
        <p:nvPicPr>
          <p:cNvPr id="358" name="Google Shape;358;p1"/>
          <p:cNvPicPr preferRelativeResize="0"/>
          <p:nvPr/>
        </p:nvPicPr>
        <p:blipFill rotWithShape="1">
          <a:blip r:embed="rId3">
            <a:alphaModFix/>
          </a:blip>
          <a:srcRect/>
          <a:stretch/>
        </p:blipFill>
        <p:spPr>
          <a:xfrm>
            <a:off x="360720" y="36072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a:t>
            </a:r>
            <a:r>
              <a:rPr lang="es-CL" sz="2800" b="0" i="0" u="none" strike="noStrike" cap="none">
                <a:solidFill>
                  <a:srgbClr val="C73E32"/>
                </a:solidFill>
                <a:latin typeface="Calibri"/>
                <a:ea typeface="Calibri"/>
                <a:cs typeface="Calibri"/>
                <a:sym typeface="Calibri"/>
              </a:rPr>
              <a:t>ELÉCTRICO</a:t>
            </a:r>
            <a:endParaRPr sz="2800" b="0" i="0" u="none" strike="noStrike" cap="none">
              <a:latin typeface="Arial"/>
              <a:ea typeface="Arial"/>
              <a:cs typeface="Arial"/>
              <a:sym typeface="Arial"/>
            </a:endParaRPr>
          </a:p>
        </p:txBody>
      </p:sp>
      <p:sp>
        <p:nvSpPr>
          <p:cNvPr id="449" name="Google Shape;449;p10"/>
          <p:cNvSpPr/>
          <p:nvPr/>
        </p:nvSpPr>
        <p:spPr>
          <a:xfrm>
            <a:off x="1512720" y="2871000"/>
            <a:ext cx="7095240" cy="24015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0" name="Google Shape;450;p10"/>
          <p:cNvSpPr/>
          <p:nvPr/>
        </p:nvSpPr>
        <p:spPr>
          <a:xfrm>
            <a:off x="1848960" y="3133080"/>
            <a:ext cx="634860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¿Qué se busca obtener con un buen mantenimiento?</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Evitar, reducir, y en su caso, reparar, las fallas sobre los bienes precitados.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Disminuir la gravedad de las fallas que no se lleguen a evitar.</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Evitar detenciones inútiles o paros de máquinas.</a:t>
            </a:r>
            <a:endParaRPr sz="1600" b="0" i="0" u="none" strike="noStrike" cap="none">
              <a:latin typeface="Arial"/>
              <a:ea typeface="Arial"/>
              <a:cs typeface="Arial"/>
              <a:sym typeface="Arial"/>
            </a:endParaRPr>
          </a:p>
        </p:txBody>
      </p:sp>
      <p:pic>
        <p:nvPicPr>
          <p:cNvPr id="451" name="Google Shape;451;p10"/>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a:t>
            </a:r>
            <a:r>
              <a:rPr lang="es-CL" sz="2800" b="0" i="0" u="none" strike="noStrike" cap="none">
                <a:solidFill>
                  <a:srgbClr val="C73E32"/>
                </a:solidFill>
                <a:latin typeface="Calibri"/>
                <a:ea typeface="Calibri"/>
                <a:cs typeface="Calibri"/>
                <a:sym typeface="Calibri"/>
              </a:rPr>
              <a:t>ELÉCTRICO</a:t>
            </a:r>
            <a:endParaRPr sz="2800" b="0" i="0" u="none" strike="noStrike" cap="none">
              <a:latin typeface="Arial"/>
              <a:ea typeface="Arial"/>
              <a:cs typeface="Arial"/>
              <a:sym typeface="Arial"/>
            </a:endParaRPr>
          </a:p>
        </p:txBody>
      </p:sp>
      <p:sp>
        <p:nvSpPr>
          <p:cNvPr id="457" name="Google Shape;457;p11"/>
          <p:cNvSpPr/>
          <p:nvPr/>
        </p:nvSpPr>
        <p:spPr>
          <a:xfrm>
            <a:off x="1512720" y="2871000"/>
            <a:ext cx="7095240" cy="29181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8" name="Google Shape;458;p11"/>
          <p:cNvSpPr/>
          <p:nvPr/>
        </p:nvSpPr>
        <p:spPr>
          <a:xfrm>
            <a:off x="1848960" y="3133080"/>
            <a:ext cx="6348600" cy="22820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¿Qué se busca obtener con un buen mantenimiento?</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Evitar accidentes.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Evitar incidentes y aumentar la seguridad para las personas.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Conservar los bienes productivos en condiciones seguras y preestablecidas  de operación.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Alcanzar o prolongar la vida útil de los bienes.</a:t>
            </a:r>
            <a:endParaRPr sz="1600" b="0" i="0" u="none" strike="noStrike" cap="none">
              <a:latin typeface="Arial"/>
              <a:ea typeface="Arial"/>
              <a:cs typeface="Arial"/>
              <a:sym typeface="Arial"/>
            </a:endParaRPr>
          </a:p>
        </p:txBody>
      </p:sp>
      <p:pic>
        <p:nvPicPr>
          <p:cNvPr id="459" name="Google Shape;459;p11"/>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TIPOS DE MANTENIMIENTO </a:t>
            </a:r>
            <a:r>
              <a:rPr lang="es-CL" sz="2800" b="0" i="0" u="none" strike="noStrike" cap="none">
                <a:solidFill>
                  <a:srgbClr val="C73E32"/>
                </a:solidFill>
                <a:latin typeface="Calibri"/>
                <a:ea typeface="Calibri"/>
                <a:cs typeface="Calibri"/>
                <a:sym typeface="Calibri"/>
              </a:rPr>
              <a:t>ELÉCTRICO</a:t>
            </a:r>
            <a:endParaRPr sz="2800" b="0" i="0" u="none" strike="noStrike" cap="none">
              <a:latin typeface="Arial"/>
              <a:ea typeface="Arial"/>
              <a:cs typeface="Arial"/>
              <a:sym typeface="Arial"/>
            </a:endParaRPr>
          </a:p>
        </p:txBody>
      </p:sp>
      <p:sp>
        <p:nvSpPr>
          <p:cNvPr id="465" name="Google Shape;465;p12"/>
          <p:cNvSpPr/>
          <p:nvPr/>
        </p:nvSpPr>
        <p:spPr>
          <a:xfrm>
            <a:off x="1512720" y="2871000"/>
            <a:ext cx="7095240" cy="13899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66" name="Google Shape;466;p12"/>
          <p:cNvSpPr/>
          <p:nvPr/>
        </p:nvSpPr>
        <p:spPr>
          <a:xfrm>
            <a:off x="1848960" y="3133080"/>
            <a:ext cx="634860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En la actualidad existen distintos tipos de mantenimiento, dependiendo del país reciben diferentes nombres, sin embargo, tradicionalmente uno puede al menos clasificar 3 tipos de mantenimientos:</a:t>
            </a:r>
            <a:endParaRPr sz="1600" b="0" i="0" u="none" strike="noStrike" cap="none">
              <a:latin typeface="Arial"/>
              <a:ea typeface="Arial"/>
              <a:cs typeface="Arial"/>
              <a:sym typeface="Arial"/>
            </a:endParaRPr>
          </a:p>
        </p:txBody>
      </p:sp>
      <p:pic>
        <p:nvPicPr>
          <p:cNvPr id="467" name="Google Shape;467;p12"/>
          <p:cNvPicPr preferRelativeResize="0"/>
          <p:nvPr/>
        </p:nvPicPr>
        <p:blipFill rotWithShape="1">
          <a:blip r:embed="rId3">
            <a:alphaModFix/>
          </a:blip>
          <a:srcRect/>
          <a:stretch/>
        </p:blipFill>
        <p:spPr>
          <a:xfrm>
            <a:off x="8207640" y="2646000"/>
            <a:ext cx="482760" cy="460440"/>
          </a:xfrm>
          <a:prstGeom prst="rect">
            <a:avLst/>
          </a:prstGeom>
          <a:noFill/>
          <a:ln>
            <a:noFill/>
          </a:ln>
        </p:spPr>
      </p:pic>
      <p:sp>
        <p:nvSpPr>
          <p:cNvPr id="468" name="Google Shape;468;p12"/>
          <p:cNvSpPr/>
          <p:nvPr/>
        </p:nvSpPr>
        <p:spPr>
          <a:xfrm>
            <a:off x="4287600" y="5478480"/>
            <a:ext cx="492120" cy="529200"/>
          </a:xfrm>
          <a:custGeom>
            <a:avLst/>
            <a:gdLst/>
            <a:ahLst/>
            <a:cxnLst/>
            <a:rect l="l" t="t" r="r" b="b"/>
            <a:pathLst>
              <a:path w="120000" h="120000" extrusionOk="0">
                <a:moveTo>
                  <a:pt x="0" y="0"/>
                </a:moveTo>
                <a:lnTo>
                  <a:pt x="60000" y="0"/>
                </a:lnTo>
                <a:lnTo>
                  <a:pt x="60000" y="120000"/>
                </a:lnTo>
                <a:lnTo>
                  <a:pt x="120000" y="120000"/>
                </a:lnTo>
              </a:path>
            </a:pathLst>
          </a:custGeom>
          <a:noFill/>
          <a:ln w="19075" cap="rnd" cmpd="sng">
            <a:solidFill>
              <a:srgbClr val="29754D"/>
            </a:solidFill>
            <a:prstDash val="solid"/>
            <a:round/>
            <a:headEnd type="none" w="sm" len="sm"/>
            <a:tailEnd type="none" w="sm" len="sm"/>
          </a:ln>
        </p:spPr>
      </p:sp>
      <p:sp>
        <p:nvSpPr>
          <p:cNvPr id="469" name="Google Shape;469;p12"/>
          <p:cNvSpPr/>
          <p:nvPr/>
        </p:nvSpPr>
        <p:spPr>
          <a:xfrm>
            <a:off x="4287600" y="4948920"/>
            <a:ext cx="492120" cy="529200"/>
          </a:xfrm>
          <a:custGeom>
            <a:avLst/>
            <a:gdLst/>
            <a:ahLst/>
            <a:cxnLst/>
            <a:rect l="l" t="t" r="r" b="b"/>
            <a:pathLst>
              <a:path w="120000" h="120000" extrusionOk="0">
                <a:moveTo>
                  <a:pt x="0" y="120000"/>
                </a:moveTo>
                <a:lnTo>
                  <a:pt x="60000" y="120000"/>
                </a:lnTo>
                <a:lnTo>
                  <a:pt x="60000" y="0"/>
                </a:lnTo>
                <a:lnTo>
                  <a:pt x="120000" y="0"/>
                </a:lnTo>
              </a:path>
            </a:pathLst>
          </a:custGeom>
          <a:noFill/>
          <a:ln w="19075" cap="rnd" cmpd="sng">
            <a:solidFill>
              <a:srgbClr val="29754D"/>
            </a:solidFill>
            <a:prstDash val="solid"/>
            <a:round/>
            <a:headEnd type="none" w="sm" len="sm"/>
            <a:tailEnd type="none" w="sm" len="sm"/>
          </a:ln>
        </p:spPr>
      </p:sp>
      <p:sp>
        <p:nvSpPr>
          <p:cNvPr id="470" name="Google Shape;470;p12"/>
          <p:cNvSpPr/>
          <p:nvPr/>
        </p:nvSpPr>
        <p:spPr>
          <a:xfrm>
            <a:off x="1825200" y="5103000"/>
            <a:ext cx="2462040" cy="750600"/>
          </a:xfrm>
          <a:prstGeom prst="rect">
            <a:avLst/>
          </a:prstGeom>
          <a:solidFill>
            <a:srgbClr val="008544"/>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2"/>
          <p:cNvSpPr/>
          <p:nvPr/>
        </p:nvSpPr>
        <p:spPr>
          <a:xfrm>
            <a:off x="1825200" y="5103000"/>
            <a:ext cx="2462040" cy="750600"/>
          </a:xfrm>
          <a:prstGeom prst="rect">
            <a:avLst/>
          </a:prstGeom>
          <a:noFill/>
          <a:ln>
            <a:noFill/>
          </a:ln>
        </p:spPr>
        <p:txBody>
          <a:bodyPr spcFirstLastPara="1" wrap="square" lIns="16550" tIns="16550" rIns="16550" bIns="16550" anchor="ctr" anchorCtr="0">
            <a:noAutofit/>
          </a:bodyPr>
          <a:lstStyle/>
          <a:p>
            <a:pPr marL="0" marR="0" lvl="0" indent="0" algn="ctr" rtl="0">
              <a:lnSpc>
                <a:spcPct val="90000"/>
              </a:lnSpc>
              <a:spcBef>
                <a:spcPts val="0"/>
              </a:spcBef>
              <a:spcAft>
                <a:spcPts val="0"/>
              </a:spcAft>
              <a:buNone/>
            </a:pPr>
            <a:r>
              <a:rPr lang="es-CL" sz="1600" b="1" i="0" u="none" strike="noStrike" cap="none">
                <a:solidFill>
                  <a:srgbClr val="FFFFFF"/>
                </a:solidFill>
                <a:latin typeface="Calibri"/>
                <a:ea typeface="Calibri"/>
                <a:cs typeface="Calibri"/>
                <a:sym typeface="Calibri"/>
              </a:rPr>
              <a:t>Tipos de mantenimientos</a:t>
            </a:r>
            <a:endParaRPr sz="1600" b="0" i="0" u="none" strike="noStrike" cap="none">
              <a:latin typeface="Arial"/>
              <a:ea typeface="Arial"/>
              <a:cs typeface="Arial"/>
              <a:sym typeface="Arial"/>
            </a:endParaRPr>
          </a:p>
        </p:txBody>
      </p:sp>
      <p:sp>
        <p:nvSpPr>
          <p:cNvPr id="472" name="Google Shape;472;p12"/>
          <p:cNvSpPr/>
          <p:nvPr/>
        </p:nvSpPr>
        <p:spPr>
          <a:xfrm>
            <a:off x="4780080" y="4573440"/>
            <a:ext cx="2462040" cy="75060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2"/>
          <p:cNvSpPr/>
          <p:nvPr/>
        </p:nvSpPr>
        <p:spPr>
          <a:xfrm>
            <a:off x="4780080" y="4573440"/>
            <a:ext cx="2462040" cy="750600"/>
          </a:xfrm>
          <a:prstGeom prst="rect">
            <a:avLst/>
          </a:prstGeom>
          <a:solidFill>
            <a:srgbClr val="008544"/>
          </a:solidFill>
          <a:ln>
            <a:noFill/>
          </a:ln>
        </p:spPr>
        <p:txBody>
          <a:bodyPr spcFirstLastPara="1" wrap="square" lIns="16550" tIns="16550" rIns="16550" bIns="16550" anchor="ctr" anchorCtr="0">
            <a:noAutofit/>
          </a:bodyPr>
          <a:lstStyle/>
          <a:p>
            <a:pPr marL="0" marR="0" lvl="0" indent="0" algn="ctr" rtl="0">
              <a:lnSpc>
                <a:spcPct val="90000"/>
              </a:lnSpc>
              <a:spcBef>
                <a:spcPts val="0"/>
              </a:spcBef>
              <a:spcAft>
                <a:spcPts val="0"/>
              </a:spcAft>
              <a:buNone/>
            </a:pPr>
            <a:r>
              <a:rPr lang="es-CL" sz="1600" b="1" i="0" u="none" strike="noStrike" cap="none">
                <a:solidFill>
                  <a:srgbClr val="FFFFFF"/>
                </a:solidFill>
                <a:latin typeface="Calibri"/>
                <a:ea typeface="Calibri"/>
                <a:cs typeface="Calibri"/>
                <a:sym typeface="Calibri"/>
              </a:rPr>
              <a:t>Mantenimiento Preventivo</a:t>
            </a:r>
            <a:endParaRPr sz="1600" b="0" i="0" u="none" strike="noStrike" cap="none">
              <a:latin typeface="Arial"/>
              <a:ea typeface="Arial"/>
              <a:cs typeface="Arial"/>
              <a:sym typeface="Arial"/>
            </a:endParaRPr>
          </a:p>
        </p:txBody>
      </p:sp>
      <p:sp>
        <p:nvSpPr>
          <p:cNvPr id="474" name="Google Shape;474;p12"/>
          <p:cNvSpPr/>
          <p:nvPr/>
        </p:nvSpPr>
        <p:spPr>
          <a:xfrm>
            <a:off x="4780080" y="5632200"/>
            <a:ext cx="2462040" cy="750600"/>
          </a:xfrm>
          <a:prstGeom prst="rect">
            <a:avLst/>
          </a:prstGeom>
          <a:solidFill>
            <a:srgbClr val="90C223"/>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2"/>
          <p:cNvSpPr/>
          <p:nvPr/>
        </p:nvSpPr>
        <p:spPr>
          <a:xfrm>
            <a:off x="4780080" y="5632200"/>
            <a:ext cx="2462040" cy="750600"/>
          </a:xfrm>
          <a:prstGeom prst="rect">
            <a:avLst/>
          </a:prstGeom>
          <a:solidFill>
            <a:srgbClr val="008544"/>
          </a:solidFill>
          <a:ln>
            <a:noFill/>
          </a:ln>
        </p:spPr>
        <p:txBody>
          <a:bodyPr spcFirstLastPara="1" wrap="square" lIns="16550" tIns="16550" rIns="16550" bIns="16550" anchor="ctr" anchorCtr="0">
            <a:noAutofit/>
          </a:bodyPr>
          <a:lstStyle/>
          <a:p>
            <a:pPr marL="0" marR="0" lvl="0" indent="0" algn="ctr" rtl="0">
              <a:lnSpc>
                <a:spcPct val="90000"/>
              </a:lnSpc>
              <a:spcBef>
                <a:spcPts val="0"/>
              </a:spcBef>
              <a:spcAft>
                <a:spcPts val="0"/>
              </a:spcAft>
              <a:buNone/>
            </a:pPr>
            <a:r>
              <a:rPr lang="es-CL" sz="1600" b="1" i="0" u="none" strike="noStrike" cap="none">
                <a:solidFill>
                  <a:srgbClr val="FFFFFF"/>
                </a:solidFill>
                <a:latin typeface="Calibri"/>
                <a:ea typeface="Calibri"/>
                <a:cs typeface="Calibri"/>
                <a:sym typeface="Calibri"/>
              </a:rPr>
              <a:t>Mantenimiento correctivo</a:t>
            </a:r>
            <a:endParaRPr sz="1600" b="0" i="0" u="none" strike="noStrike" cap="non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ELÉCTRICO - </a:t>
            </a:r>
            <a:r>
              <a:rPr lang="es-CL" sz="2800" b="0" i="0" u="none" strike="noStrike" cap="none">
                <a:solidFill>
                  <a:srgbClr val="C73E32"/>
                </a:solidFill>
                <a:latin typeface="Calibri"/>
                <a:ea typeface="Calibri"/>
                <a:cs typeface="Calibri"/>
                <a:sym typeface="Calibri"/>
              </a:rPr>
              <a:t>DEFINICIONES</a:t>
            </a:r>
            <a:endParaRPr sz="2800" b="0" i="0" u="none" strike="noStrike" cap="none">
              <a:latin typeface="Arial"/>
              <a:ea typeface="Arial"/>
              <a:cs typeface="Arial"/>
              <a:sym typeface="Arial"/>
            </a:endParaRPr>
          </a:p>
        </p:txBody>
      </p:sp>
      <p:sp>
        <p:nvSpPr>
          <p:cNvPr id="481" name="Google Shape;481;p13"/>
          <p:cNvSpPr/>
          <p:nvPr/>
        </p:nvSpPr>
        <p:spPr>
          <a:xfrm>
            <a:off x="1512720" y="2871000"/>
            <a:ext cx="7095240" cy="197100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2" name="Google Shape;482;p13"/>
          <p:cNvSpPr/>
          <p:nvPr/>
        </p:nvSpPr>
        <p:spPr>
          <a:xfrm>
            <a:off x="1848960" y="3133080"/>
            <a:ext cx="634860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dirty="0">
                <a:solidFill>
                  <a:srgbClr val="008544"/>
                </a:solidFill>
                <a:latin typeface="Calibri"/>
                <a:ea typeface="Calibri"/>
                <a:cs typeface="Calibri"/>
                <a:sym typeface="Calibri"/>
              </a:rPr>
              <a:t>Mantenimiento Preventivo: </a:t>
            </a:r>
            <a:r>
              <a:rPr lang="es-CL" sz="1600" b="0" i="0" u="none" strike="noStrike" cap="none" dirty="0">
                <a:solidFill>
                  <a:srgbClr val="000000"/>
                </a:solidFill>
                <a:latin typeface="Calibri"/>
                <a:ea typeface="Calibri"/>
                <a:cs typeface="Calibri"/>
                <a:sym typeface="Calibri"/>
              </a:rPr>
              <a:t>Es el mantenimiento que tiene por misión mantener un nivel de servicio determinado en los equipos, programando las intervenciones de sus puntos vulnerables en el momento más oportuno. Suele tener un carácter sistemático, es decir, se interviene aunque el equipo no haya dado ningún síntoma de tener un problema.</a:t>
            </a:r>
            <a:endParaRPr sz="1600" b="0" i="0" u="none" strike="noStrike" cap="none" dirty="0">
              <a:latin typeface="Arial"/>
              <a:ea typeface="Arial"/>
              <a:cs typeface="Arial"/>
              <a:sym typeface="Arial"/>
            </a:endParaRPr>
          </a:p>
        </p:txBody>
      </p:sp>
      <p:pic>
        <p:nvPicPr>
          <p:cNvPr id="483" name="Google Shape;483;p13"/>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ELÉCTRICO - </a:t>
            </a:r>
            <a:r>
              <a:rPr lang="es-CL" sz="2800" b="0" i="0" u="none" strike="noStrike" cap="none">
                <a:solidFill>
                  <a:srgbClr val="C73E32"/>
                </a:solidFill>
                <a:latin typeface="Calibri"/>
                <a:ea typeface="Calibri"/>
                <a:cs typeface="Calibri"/>
                <a:sym typeface="Calibri"/>
              </a:rPr>
              <a:t>DEFINICIONES</a:t>
            </a:r>
            <a:endParaRPr sz="2800" b="0" i="0" u="none" strike="noStrike" cap="none">
              <a:latin typeface="Arial"/>
              <a:ea typeface="Arial"/>
              <a:cs typeface="Arial"/>
              <a:sym typeface="Arial"/>
            </a:endParaRPr>
          </a:p>
        </p:txBody>
      </p:sp>
      <p:sp>
        <p:nvSpPr>
          <p:cNvPr id="489" name="Google Shape;489;p14"/>
          <p:cNvSpPr/>
          <p:nvPr/>
        </p:nvSpPr>
        <p:spPr>
          <a:xfrm>
            <a:off x="1512720" y="2871000"/>
            <a:ext cx="7095240" cy="16268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0" name="Google Shape;490;p14"/>
          <p:cNvSpPr/>
          <p:nvPr/>
        </p:nvSpPr>
        <p:spPr>
          <a:xfrm>
            <a:off x="1848960" y="3133080"/>
            <a:ext cx="634860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Mantenimiento Correctivo: </a:t>
            </a:r>
            <a:r>
              <a:rPr lang="es-CL" sz="1600" b="0" i="0" u="none" strike="noStrike" cap="none">
                <a:solidFill>
                  <a:srgbClr val="000000"/>
                </a:solidFill>
                <a:latin typeface="Calibri"/>
                <a:ea typeface="Calibri"/>
                <a:cs typeface="Calibri"/>
                <a:sym typeface="Calibri"/>
              </a:rPr>
              <a:t>Es el conjunto de tareas destinadas a corregir los defectos que se van presentando en los distintos equipos y que son comunicados al departamento de mantenimiento por los usuarios de los mismos.</a:t>
            </a:r>
            <a:endParaRPr sz="1600" b="0" i="0" u="none" strike="noStrike" cap="none">
              <a:latin typeface="Arial"/>
              <a:ea typeface="Arial"/>
              <a:cs typeface="Arial"/>
              <a:sym typeface="Arial"/>
            </a:endParaRPr>
          </a:p>
        </p:txBody>
      </p:sp>
      <p:pic>
        <p:nvPicPr>
          <p:cNvPr id="491" name="Google Shape;491;p14"/>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ELÉCTRICO - </a:t>
            </a:r>
            <a:r>
              <a:rPr lang="es-CL" sz="2800" b="0" i="0" u="none" strike="noStrike" cap="none">
                <a:solidFill>
                  <a:srgbClr val="C73E32"/>
                </a:solidFill>
                <a:latin typeface="Calibri"/>
                <a:ea typeface="Calibri"/>
                <a:cs typeface="Calibri"/>
                <a:sym typeface="Calibri"/>
              </a:rPr>
              <a:t>DEFINICIONES</a:t>
            </a:r>
            <a:endParaRPr sz="2800" b="0" i="0" u="none" strike="noStrike" cap="none">
              <a:latin typeface="Arial"/>
              <a:ea typeface="Arial"/>
              <a:cs typeface="Arial"/>
              <a:sym typeface="Arial"/>
            </a:endParaRPr>
          </a:p>
        </p:txBody>
      </p:sp>
      <p:sp>
        <p:nvSpPr>
          <p:cNvPr id="497" name="Google Shape;497;p15"/>
          <p:cNvSpPr/>
          <p:nvPr/>
        </p:nvSpPr>
        <p:spPr>
          <a:xfrm>
            <a:off x="1512720" y="2871000"/>
            <a:ext cx="7095240" cy="201420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8" name="Google Shape;498;p15"/>
          <p:cNvSpPr/>
          <p:nvPr/>
        </p:nvSpPr>
        <p:spPr>
          <a:xfrm>
            <a:off x="1848960" y="3133080"/>
            <a:ext cx="634860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implementar un sistema de mantenimiento preventivo se debe realizar una </a:t>
            </a:r>
            <a:r>
              <a:rPr lang="es-CL" sz="1600" b="1" i="0" u="none" strike="noStrike" cap="none">
                <a:solidFill>
                  <a:srgbClr val="008544"/>
                </a:solidFill>
                <a:latin typeface="Calibri"/>
                <a:ea typeface="Calibri"/>
                <a:cs typeface="Calibri"/>
                <a:sym typeface="Calibri"/>
              </a:rPr>
              <a:t>Planificación </a:t>
            </a:r>
            <a:r>
              <a:rPr lang="es-CL" sz="1600" b="0" i="0" u="none" strike="noStrike" cap="none">
                <a:solidFill>
                  <a:srgbClr val="000000"/>
                </a:solidFill>
                <a:latin typeface="Calibri"/>
                <a:ea typeface="Calibri"/>
                <a:cs typeface="Calibri"/>
                <a:sym typeface="Calibri"/>
              </a:rPr>
              <a:t>de cada una de las tareas de mantenimiento. Así, mediante un calendario, se puede limpiar, ajustar, reparar, calibrar… y tomar las medidas necesarias sin sobresaltos como reemplazar piezas de ser necesario. </a:t>
            </a:r>
            <a:endParaRPr sz="1600" b="0" i="0" u="none" strike="noStrike" cap="none">
              <a:latin typeface="Arial"/>
              <a:ea typeface="Arial"/>
              <a:cs typeface="Arial"/>
              <a:sym typeface="Arial"/>
            </a:endParaRPr>
          </a:p>
        </p:txBody>
      </p:sp>
      <p:pic>
        <p:nvPicPr>
          <p:cNvPr id="499" name="Google Shape;499;p15"/>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05" name="Google Shape;505;p16"/>
          <p:cNvSpPr/>
          <p:nvPr/>
        </p:nvSpPr>
        <p:spPr>
          <a:xfrm>
            <a:off x="1512720" y="2871000"/>
            <a:ext cx="7095240" cy="17344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06" name="Google Shape;506;p16"/>
          <p:cNvSpPr/>
          <p:nvPr/>
        </p:nvSpPr>
        <p:spPr>
          <a:xfrm>
            <a:off x="1848960" y="3133080"/>
            <a:ext cx="634860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importante entender el funcionamiento de los dispositivos eléctricos a los que se va a realizar un mantenimiento preventivo. Esto nos permitirá comprender cuales son las piezas que más se desgastan y cada cuánto es recomendable ajustar o limpiar.</a:t>
            </a:r>
            <a:endParaRPr sz="1600" b="0" i="0" u="none" strike="noStrike" cap="none">
              <a:latin typeface="Arial"/>
              <a:ea typeface="Arial"/>
              <a:cs typeface="Arial"/>
              <a:sym typeface="Arial"/>
            </a:endParaRPr>
          </a:p>
        </p:txBody>
      </p:sp>
      <p:pic>
        <p:nvPicPr>
          <p:cNvPr id="507" name="Google Shape;507;p16"/>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13" name="Google Shape;513;p17"/>
          <p:cNvSpPr/>
          <p:nvPr/>
        </p:nvSpPr>
        <p:spPr>
          <a:xfrm>
            <a:off x="1512720" y="2871000"/>
            <a:ext cx="7095240" cy="149760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14" name="Google Shape;514;p17"/>
          <p:cNvSpPr/>
          <p:nvPr/>
        </p:nvSpPr>
        <p:spPr>
          <a:xfrm>
            <a:off x="1848960" y="3133080"/>
            <a:ext cx="634860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poder realizar un plan de mantenimiento preventivo debemos tener en cuenta los equipos que tiene la industria o el lugar de trabajo donde deseamos implementar un plan de MP. Es necesario realizar un inventario.</a:t>
            </a:r>
            <a:endParaRPr sz="1600" b="0" i="0" u="none" strike="noStrike" cap="none">
              <a:latin typeface="Arial"/>
              <a:ea typeface="Arial"/>
              <a:cs typeface="Arial"/>
              <a:sym typeface="Arial"/>
            </a:endParaRPr>
          </a:p>
        </p:txBody>
      </p:sp>
      <p:pic>
        <p:nvPicPr>
          <p:cNvPr id="515" name="Google Shape;515;p17"/>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21" name="Google Shape;521;p18"/>
          <p:cNvSpPr/>
          <p:nvPr/>
        </p:nvSpPr>
        <p:spPr>
          <a:xfrm>
            <a:off x="1512720" y="2871000"/>
            <a:ext cx="7095240" cy="24447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22" name="Google Shape;522;p18"/>
          <p:cNvSpPr/>
          <p:nvPr/>
        </p:nvSpPr>
        <p:spPr>
          <a:xfrm>
            <a:off x="1848960" y="3133080"/>
            <a:ext cx="634860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1. INVENTARIO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la elaboración del inventario de los dispositivos eléctricos, es recomendable que cada uno de ellos se identifique con un código, consistente en una combinación alfanumérica que dé cuenta de la existencia del equipo. Esta forma de identificación es la más eficiente para la localización de un equipo específico.</a:t>
            </a:r>
            <a:endParaRPr sz="1600" b="0" i="0" u="none" strike="noStrike" cap="none">
              <a:latin typeface="Arial"/>
              <a:ea typeface="Arial"/>
              <a:cs typeface="Arial"/>
              <a:sym typeface="Arial"/>
            </a:endParaRPr>
          </a:p>
        </p:txBody>
      </p:sp>
      <p:pic>
        <p:nvPicPr>
          <p:cNvPr id="523" name="Google Shape;523;p18"/>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29" name="Google Shape;529;p19"/>
          <p:cNvSpPr/>
          <p:nvPr/>
        </p:nvSpPr>
        <p:spPr>
          <a:xfrm>
            <a:off x="1512720" y="2871000"/>
            <a:ext cx="7095240" cy="24447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30" name="Google Shape;530;p19"/>
          <p:cNvSpPr/>
          <p:nvPr/>
        </p:nvSpPr>
        <p:spPr>
          <a:xfrm>
            <a:off x="1848960" y="3133080"/>
            <a:ext cx="634860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codificación se registra en las fichas técnicas de los equipos, las cuales constituyen un formato estandarizado de registro de la información del equipo que facilita su ubicación, el acceso a él y la gestión de las rutinas de mantenimiento.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Las fichas técnicas de los equipos, con el fin de cumplir su propósito, a lo menos deberían contemplar los siguientes campos:</a:t>
            </a:r>
            <a:endParaRPr sz="1600" b="0" i="0" u="none" strike="noStrike" cap="none">
              <a:latin typeface="Arial"/>
              <a:ea typeface="Arial"/>
              <a:cs typeface="Arial"/>
              <a:sym typeface="Arial"/>
            </a:endParaRPr>
          </a:p>
        </p:txBody>
      </p:sp>
      <p:pic>
        <p:nvPicPr>
          <p:cNvPr id="531" name="Google Shape;531;p19"/>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 descr="portadilla4.png"/>
          <p:cNvPicPr preferRelativeResize="0"/>
          <p:nvPr/>
        </p:nvPicPr>
        <p:blipFill rotWithShape="1">
          <a:blip r:embed="rId3">
            <a:alphaModFix/>
          </a:blip>
          <a:srcRect/>
          <a:stretch/>
        </p:blipFill>
        <p:spPr>
          <a:xfrm>
            <a:off x="2990880" y="3225240"/>
            <a:ext cx="3919680" cy="3704040"/>
          </a:xfrm>
          <a:prstGeom prst="rect">
            <a:avLst/>
          </a:prstGeom>
          <a:noFill/>
          <a:ln>
            <a:noFill/>
          </a:ln>
        </p:spPr>
      </p:pic>
      <p:sp>
        <p:nvSpPr>
          <p:cNvPr id="364" name="Google Shape;364;p2"/>
          <p:cNvSpPr/>
          <p:nvPr/>
        </p:nvSpPr>
        <p:spPr>
          <a:xfrm>
            <a:off x="1139040" y="834840"/>
            <a:ext cx="7028640" cy="4035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5 </a:t>
            </a:r>
            <a:r>
              <a:rPr lang="es-CL" sz="1200" b="0" i="0" u="none" strike="noStrike" cap="none">
                <a:solidFill>
                  <a:srgbClr val="29754D"/>
                </a:solidFill>
                <a:latin typeface="Calibri"/>
                <a:ea typeface="Calibri"/>
                <a:cs typeface="Calibri"/>
                <a:sym typeface="Calibri"/>
              </a:rPr>
              <a:t>| MANTENCIÓN Y OPERACIÓN DE EQUIPOS DE CONTROL ELECTRÓNICO DE POTENCIA</a:t>
            </a:r>
            <a:endParaRPr sz="1200" b="0" i="0" u="none" strike="noStrike" cap="none">
              <a:latin typeface="Arial"/>
              <a:ea typeface="Arial"/>
              <a:cs typeface="Arial"/>
              <a:sym typeface="Arial"/>
            </a:endParaRPr>
          </a:p>
        </p:txBody>
      </p:sp>
      <p:sp>
        <p:nvSpPr>
          <p:cNvPr id="365" name="Google Shape;365;p2"/>
          <p:cNvSpPr/>
          <p:nvPr/>
        </p:nvSpPr>
        <p:spPr>
          <a:xfrm>
            <a:off x="365400" y="207324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4</a:t>
            </a:r>
            <a:endParaRPr sz="1500" b="0" i="0" u="none" strike="noStrike" cap="none">
              <a:latin typeface="Arial"/>
              <a:ea typeface="Arial"/>
              <a:cs typeface="Arial"/>
              <a:sym typeface="Arial"/>
            </a:endParaRPr>
          </a:p>
        </p:txBody>
      </p:sp>
      <p:sp>
        <p:nvSpPr>
          <p:cNvPr id="366" name="Google Shape;366;p2"/>
          <p:cNvSpPr/>
          <p:nvPr/>
        </p:nvSpPr>
        <p:spPr>
          <a:xfrm>
            <a:off x="365400" y="2190240"/>
            <a:ext cx="8101800" cy="4705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PLAN DE MANTENIMIENTO</a:t>
            </a:r>
            <a:endParaRPr sz="3600" b="0" i="0" u="none" strike="noStrike" cap="none">
              <a:latin typeface="Arial"/>
              <a:ea typeface="Arial"/>
              <a:cs typeface="Arial"/>
              <a:sym typeface="Arial"/>
            </a:endParaRPr>
          </a:p>
        </p:txBody>
      </p:sp>
      <p:pic>
        <p:nvPicPr>
          <p:cNvPr id="367" name="Google Shape;367;p2"/>
          <p:cNvPicPr preferRelativeResize="0"/>
          <p:nvPr/>
        </p:nvPicPr>
        <p:blipFill rotWithShape="1">
          <a:blip r:embed="rId4">
            <a:alphaModFix/>
          </a:blip>
          <a:srcRect/>
          <a:stretch/>
        </p:blipFill>
        <p:spPr>
          <a:xfrm>
            <a:off x="360720" y="36072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37" name="Google Shape;537;p20"/>
          <p:cNvSpPr/>
          <p:nvPr/>
        </p:nvSpPr>
        <p:spPr>
          <a:xfrm>
            <a:off x="1512720" y="2311560"/>
            <a:ext cx="7095240" cy="4575240"/>
          </a:xfrm>
          <a:prstGeom prst="roundRect">
            <a:avLst>
              <a:gd name="adj" fmla="val 652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38" name="Google Shape;538;p20"/>
          <p:cNvSpPr/>
          <p:nvPr/>
        </p:nvSpPr>
        <p:spPr>
          <a:xfrm>
            <a:off x="1848960" y="2573640"/>
            <a:ext cx="6348600" cy="39855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codificación se registra en las fichas técnicas de los equipos, las cuales constituyen un formato estandarizado de registro de la información del equipo que facilita su ubicación, el acceso a él y la gestión de las rutinas de mantenimiento.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Las fichas técnicas de los equipos, con el fin de cumplir su propósito, a lo menos deberían contemplar los siguientes campos: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Código del equipo o dispositivo electrónico</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Nombre del equipo o dispositivo electrónico</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Número de placa y/o serie </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Marca del equipo o dispositivo electrónico</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Características generales mecánicas y eléctricas (información contenida en los Manuales de fábrica) </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Fecha de compra</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Contacto del fabricante </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Periodo de garantía</a:t>
            </a:r>
            <a:endParaRPr sz="1600" b="0" i="0" u="none" strike="noStrike" cap="none">
              <a:latin typeface="Arial"/>
              <a:ea typeface="Arial"/>
              <a:cs typeface="Arial"/>
              <a:sym typeface="Arial"/>
            </a:endParaRPr>
          </a:p>
        </p:txBody>
      </p:sp>
      <p:pic>
        <p:nvPicPr>
          <p:cNvPr id="539" name="Google Shape;539;p20"/>
          <p:cNvPicPr preferRelativeResize="0"/>
          <p:nvPr/>
        </p:nvPicPr>
        <p:blipFill rotWithShape="1">
          <a:blip r:embed="rId3">
            <a:alphaModFix/>
          </a:blip>
          <a:srcRect/>
          <a:stretch/>
        </p:blipFill>
        <p:spPr>
          <a:xfrm>
            <a:off x="8207640" y="2086200"/>
            <a:ext cx="482760" cy="4604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45" name="Google Shape;545;p21"/>
          <p:cNvSpPr/>
          <p:nvPr/>
        </p:nvSpPr>
        <p:spPr>
          <a:xfrm>
            <a:off x="1512720" y="2440440"/>
            <a:ext cx="7095240" cy="36284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6" name="Google Shape;546;p21"/>
          <p:cNvSpPr/>
          <p:nvPr/>
        </p:nvSpPr>
        <p:spPr>
          <a:xfrm>
            <a:off x="1848960" y="2702880"/>
            <a:ext cx="63486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dirty="0">
                <a:solidFill>
                  <a:srgbClr val="008544"/>
                </a:solidFill>
                <a:latin typeface="Calibri"/>
                <a:ea typeface="Calibri"/>
                <a:cs typeface="Calibri"/>
                <a:sym typeface="Calibri"/>
              </a:rPr>
              <a:t>2. CLASIFICACIÓN DE LOS EQUIPOS</a:t>
            </a:r>
            <a:endParaRPr sz="16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dirty="0">
                <a:solidFill>
                  <a:srgbClr val="000000"/>
                </a:solidFill>
                <a:latin typeface="Calibri"/>
                <a:ea typeface="Calibri"/>
                <a:cs typeface="Calibri"/>
                <a:sym typeface="Calibri"/>
              </a:rPr>
              <a:t>Al realizar el inventario de los equipos y dispositivos electrónicos, con el objetivo de priorizar y hacer más eficiente su mantenimiento, es de gran utilidad un enfoque sistemático que permita su clasificación.</a:t>
            </a:r>
            <a:endParaRPr sz="16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dirty="0">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dirty="0">
                <a:solidFill>
                  <a:srgbClr val="000000"/>
                </a:solidFill>
                <a:latin typeface="Calibri"/>
                <a:ea typeface="Calibri"/>
                <a:cs typeface="Calibri"/>
                <a:sym typeface="Calibri"/>
              </a:rPr>
              <a:t>Un método utilizado para dar prioridad al mantenimiento de los equipos se basa en la asignación de la más alta prioridad a los equipos críticos que paralicen parcial o totalmente la actividad de la industria. Este es un criterio que puede variar dependiendo del lugar de trabajo donde se realice el mantenimiento. Por ejemplo, en un hospital la prioridad son aquellos equipos que puedan lesionar a un paciente.</a:t>
            </a:r>
            <a:endParaRPr sz="1600" b="0" i="0" u="none" strike="noStrike" cap="none" dirty="0">
              <a:latin typeface="Arial"/>
              <a:ea typeface="Arial"/>
              <a:cs typeface="Arial"/>
              <a:sym typeface="Arial"/>
            </a:endParaRPr>
          </a:p>
        </p:txBody>
      </p:sp>
      <p:pic>
        <p:nvPicPr>
          <p:cNvPr id="547" name="Google Shape;547;p21"/>
          <p:cNvPicPr preferRelativeResize="0"/>
          <p:nvPr/>
        </p:nvPicPr>
        <p:blipFill rotWithShape="1">
          <a:blip r:embed="rId3">
            <a:alphaModFix/>
          </a:blip>
          <a:srcRect/>
          <a:stretch/>
        </p:blipFill>
        <p:spPr>
          <a:xfrm>
            <a:off x="8207640" y="2215440"/>
            <a:ext cx="482760" cy="4604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2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53" name="Google Shape;553;p22"/>
          <p:cNvSpPr/>
          <p:nvPr/>
        </p:nvSpPr>
        <p:spPr>
          <a:xfrm>
            <a:off x="1512720" y="2440440"/>
            <a:ext cx="7095240" cy="197100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4" name="Google Shape;554;p22"/>
          <p:cNvSpPr/>
          <p:nvPr/>
        </p:nvSpPr>
        <p:spPr>
          <a:xfrm>
            <a:off x="1848960" y="2702880"/>
            <a:ext cx="634860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2.A. CLASIFICACIÓN DE RIESGO DE LOS EQUIPOS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En este sentido es fundamental considerar el lugar de trabajo, sus objetivos, las recomendaciones del fabricante, los costos asociados y la experiencia de la organización en el MP.</a:t>
            </a:r>
            <a:endParaRPr sz="1600" b="0" i="0" u="none" strike="noStrike" cap="none">
              <a:latin typeface="Arial"/>
              <a:ea typeface="Arial"/>
              <a:cs typeface="Arial"/>
              <a:sym typeface="Arial"/>
            </a:endParaRPr>
          </a:p>
        </p:txBody>
      </p:sp>
      <p:pic>
        <p:nvPicPr>
          <p:cNvPr id="555" name="Google Shape;555;p22"/>
          <p:cNvPicPr preferRelativeResize="0"/>
          <p:nvPr/>
        </p:nvPicPr>
        <p:blipFill rotWithShape="1">
          <a:blip r:embed="rId3">
            <a:alphaModFix/>
          </a:blip>
          <a:srcRect/>
          <a:stretch/>
        </p:blipFill>
        <p:spPr>
          <a:xfrm>
            <a:off x="8207640" y="2215440"/>
            <a:ext cx="482760" cy="4604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61" name="Google Shape;561;p23"/>
          <p:cNvSpPr/>
          <p:nvPr/>
        </p:nvSpPr>
        <p:spPr>
          <a:xfrm>
            <a:off x="1512720" y="2440440"/>
            <a:ext cx="7095240" cy="38649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2" name="Google Shape;562;p23"/>
          <p:cNvSpPr/>
          <p:nvPr/>
        </p:nvSpPr>
        <p:spPr>
          <a:xfrm>
            <a:off x="1848960" y="2702880"/>
            <a:ext cx="6348600" cy="3255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3. DISEÑO Y PLANIFICACIÓN DE LAS ACTIVIDADES OPERATIVAS DEL MP.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Se debe llevar a cabo la planificación por escrito, consignando la frecuencia con la que se requiere se efectúe el mantenimiento. Para ello puede utilizarse el formato digital o papel, lo importante es que se identifique claramente la fecha o periodo en el cual se efectuará el MP.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la definición de la frecuencia del MP debe considerarse que, rutinas con frecuencias demasiado altas, podrían decrementar la vida útil del equipo y no ser costo - efectivas.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Por otro lado, rutinas con frecuencias muy bajas, podrían afectar la confiabilidad del equipo, la precisión del mismo.</a:t>
            </a:r>
            <a:endParaRPr sz="1600" b="0" i="0" u="none" strike="noStrike" cap="none">
              <a:latin typeface="Arial"/>
              <a:ea typeface="Arial"/>
              <a:cs typeface="Arial"/>
              <a:sym typeface="Arial"/>
            </a:endParaRPr>
          </a:p>
        </p:txBody>
      </p:sp>
      <p:pic>
        <p:nvPicPr>
          <p:cNvPr id="563" name="Google Shape;563;p23"/>
          <p:cNvPicPr preferRelativeResize="0"/>
          <p:nvPr/>
        </p:nvPicPr>
        <p:blipFill rotWithShape="1">
          <a:blip r:embed="rId3">
            <a:alphaModFix/>
          </a:blip>
          <a:srcRect/>
          <a:stretch/>
        </p:blipFill>
        <p:spPr>
          <a:xfrm>
            <a:off x="8207640" y="2215440"/>
            <a:ext cx="482760" cy="4604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2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69" name="Google Shape;569;p24"/>
          <p:cNvSpPr/>
          <p:nvPr/>
        </p:nvSpPr>
        <p:spPr>
          <a:xfrm>
            <a:off x="1512720" y="2440440"/>
            <a:ext cx="7095240" cy="38649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70" name="Google Shape;570;p24"/>
          <p:cNvSpPr/>
          <p:nvPr/>
        </p:nvSpPr>
        <p:spPr>
          <a:xfrm>
            <a:off x="1848960" y="2702880"/>
            <a:ext cx="6348600" cy="3255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3. DISEÑO Y PLANIFICACIÓN DE LAS ACTIVIDADES OPERATIVAS DEL MP.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poder determinar la frecuencia de mantenimiento de cada equipo o dispositivo eléctrico es necesario considerar el costo económico que esto implica y la cantidad de personal con el que se cuenta. Muchas veces el MP debe adaptarse a las condiciones presupuestarias de la empresa en cuestión.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También se deben considerar las cargas laborales temporales a las que están sometidas las máquinas o dispositivos eléctricos. Puede que existan ciertas épocas del año u horas en el día laboral, en que ciertas maquinarias no requieran funcionar o su funcionamiento sea mínimo y se recomienda intervenirlas en esos periodos.</a:t>
            </a:r>
            <a:endParaRPr sz="1600" b="0" i="0" u="none" strike="noStrike" cap="none">
              <a:latin typeface="Arial"/>
              <a:ea typeface="Arial"/>
              <a:cs typeface="Arial"/>
              <a:sym typeface="Arial"/>
            </a:endParaRPr>
          </a:p>
        </p:txBody>
      </p:sp>
      <p:pic>
        <p:nvPicPr>
          <p:cNvPr id="571" name="Google Shape;571;p24"/>
          <p:cNvPicPr preferRelativeResize="0"/>
          <p:nvPr/>
        </p:nvPicPr>
        <p:blipFill rotWithShape="1">
          <a:blip r:embed="rId3">
            <a:alphaModFix/>
          </a:blip>
          <a:srcRect/>
          <a:stretch/>
        </p:blipFill>
        <p:spPr>
          <a:xfrm>
            <a:off x="8207640" y="2215440"/>
            <a:ext cx="482760" cy="4604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77" name="Google Shape;577;p25"/>
          <p:cNvSpPr/>
          <p:nvPr/>
        </p:nvSpPr>
        <p:spPr>
          <a:xfrm>
            <a:off x="1512720" y="2440440"/>
            <a:ext cx="7095240" cy="38649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78" name="Google Shape;578;p25"/>
          <p:cNvSpPr/>
          <p:nvPr/>
        </p:nvSpPr>
        <p:spPr>
          <a:xfrm>
            <a:off x="1848960" y="2702880"/>
            <a:ext cx="6348600" cy="3012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3. DISEÑO Y PLANIFICACIÓN DE LAS ACTIVIDADES OPERATIVAS DEL MP.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definir la planificación y frecuencia en que se realizará el MP es imprescindible contar con una carta Gantt lo más ajustada a la realidad de la industria o empresa en que se está implementando el plan de MP.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Carta Gantt es una herramienta que define las actividades necesarias para completar el trabajo de un proyecto en un plazo determinado, y la relación lógica de ejecución entre ellas. Es muy usada en la planificación y gestión de proyectos. Ejecutando las actividades podremos completar los diferentes resultados y entregables del proyecto, y así, cumplir los objetivos trazados. </a:t>
            </a:r>
            <a:endParaRPr sz="1600" b="0" i="0" u="none" strike="noStrike" cap="none">
              <a:latin typeface="Arial"/>
              <a:ea typeface="Arial"/>
              <a:cs typeface="Arial"/>
              <a:sym typeface="Arial"/>
            </a:endParaRPr>
          </a:p>
        </p:txBody>
      </p:sp>
      <p:pic>
        <p:nvPicPr>
          <p:cNvPr id="579" name="Google Shape;579;p25"/>
          <p:cNvPicPr preferRelativeResize="0"/>
          <p:nvPr/>
        </p:nvPicPr>
        <p:blipFill rotWithShape="1">
          <a:blip r:embed="rId3">
            <a:alphaModFix/>
          </a:blip>
          <a:srcRect/>
          <a:stretch/>
        </p:blipFill>
        <p:spPr>
          <a:xfrm>
            <a:off x="8207640" y="2215440"/>
            <a:ext cx="482760" cy="4604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85" name="Google Shape;585;p26"/>
          <p:cNvSpPr/>
          <p:nvPr/>
        </p:nvSpPr>
        <p:spPr>
          <a:xfrm>
            <a:off x="1512720" y="2440440"/>
            <a:ext cx="7095240" cy="17773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86" name="Google Shape;586;p26"/>
          <p:cNvSpPr/>
          <p:nvPr/>
        </p:nvSpPr>
        <p:spPr>
          <a:xfrm>
            <a:off x="1848960" y="2702880"/>
            <a:ext cx="634860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3. DISEÑO Y PLANIFICACIÓN DE LAS ACTIVIDADES OPERATIVAS DEL MP.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definir la planificación y frecuencia en que se realizará el MP es imprescindible contar con una carta Gantt lo más ajustada a la realidad de la industria o empresa en que se está implementando el plan de MP.</a:t>
            </a:r>
            <a:endParaRPr sz="1600" b="0" i="0" u="none" strike="noStrike" cap="none">
              <a:latin typeface="Arial"/>
              <a:ea typeface="Arial"/>
              <a:cs typeface="Arial"/>
              <a:sym typeface="Arial"/>
            </a:endParaRPr>
          </a:p>
        </p:txBody>
      </p:sp>
      <p:pic>
        <p:nvPicPr>
          <p:cNvPr id="587" name="Google Shape;587;p26"/>
          <p:cNvPicPr preferRelativeResize="0"/>
          <p:nvPr/>
        </p:nvPicPr>
        <p:blipFill rotWithShape="1">
          <a:blip r:embed="rId3">
            <a:alphaModFix/>
          </a:blip>
          <a:srcRect/>
          <a:stretch/>
        </p:blipFill>
        <p:spPr>
          <a:xfrm>
            <a:off x="8207640" y="2215440"/>
            <a:ext cx="482760" cy="460440"/>
          </a:xfrm>
          <a:prstGeom prst="rect">
            <a:avLst/>
          </a:prstGeom>
          <a:noFill/>
          <a:ln>
            <a:noFill/>
          </a:ln>
        </p:spPr>
      </p:pic>
      <p:pic>
        <p:nvPicPr>
          <p:cNvPr id="588" name="Google Shape;588;p26" descr="Proyecto Revista | PURA VIDA HC"/>
          <p:cNvPicPr preferRelativeResize="0"/>
          <p:nvPr/>
        </p:nvPicPr>
        <p:blipFill rotWithShape="1">
          <a:blip r:embed="rId4">
            <a:alphaModFix/>
          </a:blip>
          <a:srcRect/>
          <a:stretch/>
        </p:blipFill>
        <p:spPr>
          <a:xfrm>
            <a:off x="3271320" y="4139640"/>
            <a:ext cx="4494240" cy="2784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594" name="Google Shape;594;p27"/>
          <p:cNvSpPr/>
          <p:nvPr/>
        </p:nvSpPr>
        <p:spPr>
          <a:xfrm>
            <a:off x="1512720" y="2440440"/>
            <a:ext cx="7095240" cy="35852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95" name="Google Shape;595;p27"/>
          <p:cNvSpPr/>
          <p:nvPr/>
        </p:nvSpPr>
        <p:spPr>
          <a:xfrm>
            <a:off x="1848960" y="2702880"/>
            <a:ext cx="6348600" cy="3012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4. LA COMUNICACIÓN CON EL PERSONAL INTERNO Y EXTERNO.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necesario, considerar que un programa de MP requiere de la acción de varias estructuras dentro y fuera de la empresa. Cada una de las partes del equipo de trabajo del área de mantenimiento, junto con la Dirección o Gerencia debe contribuir al cumplimiento del programa de MP.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una comunicación efectiva es importante interiorizar al personal de la empresa, ajeno al área de mantenimiento, sobre los beneficios y ventajas del mantenimiento preventivo. Esto permitirá alinear a las distintas áreas al momento de tener que intervenir quipos o maquinarias para realizar mantenimiento.</a:t>
            </a:r>
            <a:endParaRPr sz="1600" b="0" i="0" u="none" strike="noStrike" cap="none">
              <a:latin typeface="Arial"/>
              <a:ea typeface="Arial"/>
              <a:cs typeface="Arial"/>
              <a:sym typeface="Arial"/>
            </a:endParaRPr>
          </a:p>
        </p:txBody>
      </p:sp>
      <p:pic>
        <p:nvPicPr>
          <p:cNvPr id="596" name="Google Shape;596;p27"/>
          <p:cNvPicPr preferRelativeResize="0"/>
          <p:nvPr/>
        </p:nvPicPr>
        <p:blipFill rotWithShape="1">
          <a:blip r:embed="rId3">
            <a:alphaModFix/>
          </a:blip>
          <a:srcRect/>
          <a:stretch/>
        </p:blipFill>
        <p:spPr>
          <a:xfrm>
            <a:off x="8207640" y="2215440"/>
            <a:ext cx="482760" cy="4604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602" name="Google Shape;602;p28"/>
          <p:cNvSpPr/>
          <p:nvPr/>
        </p:nvSpPr>
        <p:spPr>
          <a:xfrm>
            <a:off x="1512720" y="2440440"/>
            <a:ext cx="7095240" cy="35852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03" name="Google Shape;603;p28"/>
          <p:cNvSpPr/>
          <p:nvPr/>
        </p:nvSpPr>
        <p:spPr>
          <a:xfrm>
            <a:off x="1848960" y="2702880"/>
            <a:ext cx="6348600" cy="2768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5. MONITOREO DEL CUMPLIMIENTO DEL PROGRAMA DE MP.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área de la mantención debe llevar a cabo de manera activa y periódica una vigilancia del cumplimiento del programa de MP.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forma de control se logra estableciendo la trazabilidad de la MP de los equipos, a través de los procedimientos que disponga el establecimiento. La trazabilidad debe permitir conocer el histórico, la ubicación y la trayectoria de un equipo durante toda la mantención. Dicha trazabilidad comienza con la adquisición de los equipos, hasta la última mantención preventiva programada.</a:t>
            </a:r>
            <a:endParaRPr sz="1600" b="0" i="0" u="none" strike="noStrike" cap="none">
              <a:latin typeface="Arial"/>
              <a:ea typeface="Arial"/>
              <a:cs typeface="Arial"/>
              <a:sym typeface="Arial"/>
            </a:endParaRPr>
          </a:p>
        </p:txBody>
      </p:sp>
      <p:pic>
        <p:nvPicPr>
          <p:cNvPr id="604" name="Google Shape;604;p28"/>
          <p:cNvPicPr preferRelativeResize="0"/>
          <p:nvPr/>
        </p:nvPicPr>
        <p:blipFill rotWithShape="1">
          <a:blip r:embed="rId3">
            <a:alphaModFix/>
          </a:blip>
          <a:srcRect/>
          <a:stretch/>
        </p:blipFill>
        <p:spPr>
          <a:xfrm>
            <a:off x="8207640" y="2215440"/>
            <a:ext cx="482760" cy="4604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610" name="Google Shape;610;p29"/>
          <p:cNvSpPr/>
          <p:nvPr/>
        </p:nvSpPr>
        <p:spPr>
          <a:xfrm>
            <a:off x="1577160" y="2462040"/>
            <a:ext cx="7095240" cy="31762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1" name="Google Shape;611;p29"/>
          <p:cNvSpPr/>
          <p:nvPr/>
        </p:nvSpPr>
        <p:spPr>
          <a:xfrm>
            <a:off x="1848960" y="2702880"/>
            <a:ext cx="6348600" cy="252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5. MONITOREO DEL CUMPLIMIENTO DEL PROGRAMA DE MP.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También es importante considerar que el departamento de mantenimiento debe contar con las herramientas y equipos necesarios para realizar la mantención. </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Muchas veces existen repuestos que deben importarse y esto  significa una cantidad de tiempo considerable, por lo cual se recomienda llevar un monitoreo de los repuestos imprescindibles que quedan en stock. Esto se vuelve crítico en el caso del mantenimiento correctivo.</a:t>
            </a:r>
            <a:endParaRPr sz="1600" b="0" i="0" u="none" strike="noStrike" cap="none">
              <a:latin typeface="Arial"/>
              <a:ea typeface="Arial"/>
              <a:cs typeface="Arial"/>
              <a:sym typeface="Arial"/>
            </a:endParaRPr>
          </a:p>
        </p:txBody>
      </p:sp>
      <p:pic>
        <p:nvPicPr>
          <p:cNvPr id="612" name="Google Shape;612;p29"/>
          <p:cNvPicPr preferRelativeResize="0"/>
          <p:nvPr/>
        </p:nvPicPr>
        <p:blipFill rotWithShape="1">
          <a:blip r:embed="rId3">
            <a:alphaModFix/>
          </a:blip>
          <a:srcRect/>
          <a:stretch/>
        </p:blipFill>
        <p:spPr>
          <a:xfrm>
            <a:off x="8207640" y="2215440"/>
            <a:ext cx="482760" cy="4604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8782200" y="765360"/>
            <a:ext cx="4330440" cy="23176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4046400" y="1521000"/>
            <a:ext cx="4206240" cy="509940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4" name="Google Shape;374;p3"/>
          <p:cNvPicPr preferRelativeResize="0"/>
          <p:nvPr/>
        </p:nvPicPr>
        <p:blipFill rotWithShape="1">
          <a:blip r:embed="rId3">
            <a:alphaModFix/>
          </a:blip>
          <a:srcRect/>
          <a:stretch/>
        </p:blipFill>
        <p:spPr>
          <a:xfrm>
            <a:off x="5769000" y="1110600"/>
            <a:ext cx="852840" cy="813240"/>
          </a:xfrm>
          <a:prstGeom prst="rect">
            <a:avLst/>
          </a:prstGeom>
          <a:noFill/>
          <a:ln>
            <a:noFill/>
          </a:ln>
        </p:spPr>
      </p:pic>
      <p:grpSp>
        <p:nvGrpSpPr>
          <p:cNvPr id="375" name="Google Shape;375;p3"/>
          <p:cNvGrpSpPr/>
          <p:nvPr/>
        </p:nvGrpSpPr>
        <p:grpSpPr>
          <a:xfrm>
            <a:off x="1423800" y="1110600"/>
            <a:ext cx="2461320" cy="4227120"/>
            <a:chOff x="1423800" y="1110600"/>
            <a:chExt cx="2461320" cy="4227120"/>
          </a:xfrm>
        </p:grpSpPr>
        <p:sp>
          <p:nvSpPr>
            <p:cNvPr id="376" name="Google Shape;376;p3"/>
            <p:cNvSpPr/>
            <p:nvPr/>
          </p:nvSpPr>
          <p:spPr>
            <a:xfrm>
              <a:off x="1459440" y="1521000"/>
              <a:ext cx="2425680" cy="38167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7" name="Google Shape;377;p3"/>
            <p:cNvPicPr preferRelativeResize="0"/>
            <p:nvPr/>
          </p:nvPicPr>
          <p:blipFill rotWithShape="1">
            <a:blip r:embed="rId4">
              <a:alphaModFix/>
            </a:blip>
            <a:srcRect/>
            <a:stretch/>
          </p:blipFill>
          <p:spPr>
            <a:xfrm>
              <a:off x="2297880" y="1110600"/>
              <a:ext cx="852840" cy="813240"/>
            </a:xfrm>
            <a:prstGeom prst="rect">
              <a:avLst/>
            </a:prstGeom>
            <a:noFill/>
            <a:ln>
              <a:noFill/>
            </a:ln>
          </p:spPr>
        </p:pic>
        <p:sp>
          <p:nvSpPr>
            <p:cNvPr id="378" name="Google Shape;378;p3"/>
            <p:cNvSpPr/>
            <p:nvPr/>
          </p:nvSpPr>
          <p:spPr>
            <a:xfrm>
              <a:off x="1423800" y="2099160"/>
              <a:ext cx="2460960" cy="38592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79" name="Google Shape;379;p3"/>
            <p:cNvSpPr/>
            <p:nvPr/>
          </p:nvSpPr>
          <p:spPr>
            <a:xfrm>
              <a:off x="2251440" y="2816280"/>
              <a:ext cx="1301040" cy="71208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Texto Guía</a:t>
              </a:r>
              <a:endParaRPr sz="1600" b="0" i="0" u="none" strike="noStrike" cap="none">
                <a:latin typeface="Arial"/>
                <a:ea typeface="Arial"/>
                <a:cs typeface="Arial"/>
                <a:sym typeface="Arial"/>
              </a:endParaRPr>
            </a:p>
          </p:txBody>
        </p:sp>
      </p:grpSp>
      <p:pic>
        <p:nvPicPr>
          <p:cNvPr id="380" name="Google Shape;380;p3"/>
          <p:cNvPicPr preferRelativeResize="0"/>
          <p:nvPr/>
        </p:nvPicPr>
        <p:blipFill rotWithShape="1">
          <a:blip r:embed="rId5">
            <a:alphaModFix/>
          </a:blip>
          <a:srcRect/>
          <a:stretch/>
        </p:blipFill>
        <p:spPr>
          <a:xfrm flipH="1">
            <a:off x="-72360" y="2816280"/>
            <a:ext cx="2866320" cy="3961440"/>
          </a:xfrm>
          <a:prstGeom prst="rect">
            <a:avLst/>
          </a:prstGeom>
          <a:noFill/>
          <a:ln>
            <a:noFill/>
          </a:ln>
        </p:spPr>
      </p:pic>
      <p:pic>
        <p:nvPicPr>
          <p:cNvPr id="381" name="Google Shape;381;p3"/>
          <p:cNvPicPr preferRelativeResize="0"/>
          <p:nvPr/>
        </p:nvPicPr>
        <p:blipFill rotWithShape="1">
          <a:blip r:embed="rId6">
            <a:alphaModFix/>
          </a:blip>
          <a:srcRect/>
          <a:stretch/>
        </p:blipFill>
        <p:spPr>
          <a:xfrm>
            <a:off x="6259680" y="2381400"/>
            <a:ext cx="3058920" cy="2823480"/>
          </a:xfrm>
          <a:prstGeom prst="rect">
            <a:avLst/>
          </a:prstGeom>
          <a:noFill/>
          <a:ln>
            <a:noFill/>
          </a:ln>
        </p:spPr>
      </p:pic>
      <p:sp>
        <p:nvSpPr>
          <p:cNvPr id="382" name="Google Shape;382;p3"/>
          <p:cNvSpPr/>
          <p:nvPr/>
        </p:nvSpPr>
        <p:spPr>
          <a:xfrm>
            <a:off x="4711320" y="2001960"/>
            <a:ext cx="2908800" cy="2818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sp>
        <p:nvSpPr>
          <p:cNvPr id="383" name="Google Shape;383;p3"/>
          <p:cNvSpPr/>
          <p:nvPr/>
        </p:nvSpPr>
        <p:spPr>
          <a:xfrm>
            <a:off x="4169160" y="2347560"/>
            <a:ext cx="3978360" cy="3970440"/>
          </a:xfrm>
          <a:prstGeom prst="rect">
            <a:avLst/>
          </a:prstGeom>
          <a:noFill/>
          <a:ln>
            <a:noFill/>
          </a:ln>
        </p:spPr>
        <p:txBody>
          <a:bodyPr spcFirstLastPara="1" wrap="square" lIns="90000" tIns="45000" rIns="90000" bIns="45000" anchor="t" anchorCtr="0">
            <a:spAutoFit/>
          </a:bodyPr>
          <a:lstStyle/>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Elabora planes de mantenimientos preventivos y correctivos para sistemas electrónicos, de acuerdo a normativas y especificaciones técnicas.</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Mantiene preventivamente sistemas con dispositivos y componentes electrónicos,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mantención correctiva a sistemas con dispositivos y componentes electrónicos y electroneumáticos,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la mantención de servomecanismos con control electrónico industrial, de acuerdo a especificaciones técnicas y plan de mantenimiento.</a:t>
            </a:r>
            <a:endParaRPr sz="15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PLAN DE 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618" name="Google Shape;618;p30"/>
          <p:cNvSpPr/>
          <p:nvPr/>
        </p:nvSpPr>
        <p:spPr>
          <a:xfrm>
            <a:off x="367560" y="2249280"/>
            <a:ext cx="5234040" cy="379800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9" name="Google Shape;619;p30"/>
          <p:cNvSpPr/>
          <p:nvPr/>
        </p:nvSpPr>
        <p:spPr>
          <a:xfrm>
            <a:off x="639000" y="2489760"/>
            <a:ext cx="3645000" cy="3255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8544"/>
                </a:solidFill>
                <a:latin typeface="Calibri"/>
                <a:ea typeface="Calibri"/>
                <a:cs typeface="Calibri"/>
                <a:sym typeface="Calibri"/>
              </a:rPr>
              <a:t>6. PLANOS Y BASE DE DATO.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Por último al realizar un mantenimiento preventivo se debe realizar un registro de la mantención realizada, en donde se especifique el día y la hora en que se realizó, las actividades realizadas y si existieron dificultades o anomalías en la operación del dispositivo eléctrico.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También es importante que quede un registro de la persona que realizó la mantención.</a:t>
            </a:r>
            <a:endParaRPr sz="1600" b="0" i="0" u="none" strike="noStrike" cap="none">
              <a:latin typeface="Arial"/>
              <a:ea typeface="Arial"/>
              <a:cs typeface="Arial"/>
              <a:sym typeface="Arial"/>
            </a:endParaRPr>
          </a:p>
        </p:txBody>
      </p:sp>
      <p:graphicFrame>
        <p:nvGraphicFramePr>
          <p:cNvPr id="620" name="Google Shape;620;p30"/>
          <p:cNvGraphicFramePr/>
          <p:nvPr/>
        </p:nvGraphicFramePr>
        <p:xfrm>
          <a:off x="4519920" y="2835840"/>
          <a:ext cx="4984925" cy="4511160"/>
        </p:xfrm>
        <a:graphic>
          <a:graphicData uri="http://schemas.openxmlformats.org/drawingml/2006/table">
            <a:tbl>
              <a:tblPr>
                <a:noFill/>
                <a:tableStyleId>{0A79C474-DABB-4137-85D3-A9AE7622BB1E}</a:tableStyleId>
              </a:tblPr>
              <a:tblGrid>
                <a:gridCol w="2008075">
                  <a:extLst>
                    <a:ext uri="{9D8B030D-6E8A-4147-A177-3AD203B41FA5}">
                      <a16:colId xmlns:a16="http://schemas.microsoft.com/office/drawing/2014/main" val="20000"/>
                    </a:ext>
                  </a:extLst>
                </a:gridCol>
                <a:gridCol w="2976850">
                  <a:extLst>
                    <a:ext uri="{9D8B030D-6E8A-4147-A177-3AD203B41FA5}">
                      <a16:colId xmlns:a16="http://schemas.microsoft.com/office/drawing/2014/main" val="20001"/>
                    </a:ext>
                  </a:extLst>
                </a:gridCol>
              </a:tblGrid>
              <a:tr h="221050">
                <a:tc gridSpan="2">
                  <a:txBody>
                    <a:bodyPr/>
                    <a:lstStyle/>
                    <a:p>
                      <a:pPr marL="0" marR="0" lvl="0" indent="0" algn="ctr" rtl="0">
                        <a:lnSpc>
                          <a:spcPct val="100000"/>
                        </a:lnSpc>
                        <a:spcBef>
                          <a:spcPts val="0"/>
                        </a:spcBef>
                        <a:spcAft>
                          <a:spcPts val="0"/>
                        </a:spcAft>
                        <a:buNone/>
                      </a:pPr>
                      <a:r>
                        <a:rPr lang="es-CL" sz="1400" b="1" u="none" strike="noStrike" cap="none">
                          <a:solidFill>
                            <a:srgbClr val="FFFFFF"/>
                          </a:solidFill>
                          <a:latin typeface="Calibri"/>
                          <a:ea typeface="Calibri"/>
                          <a:cs typeface="Calibri"/>
                          <a:sym typeface="Calibri"/>
                        </a:rPr>
                        <a:t>Ficha mantenimiento preventivo</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9949"/>
                    </a:solidFill>
                  </a:tcPr>
                </a:tc>
                <a:tc hMerge="1">
                  <a:txBody>
                    <a:bodyPr/>
                    <a:lstStyle/>
                    <a:p>
                      <a:endParaRPr lang="es-CL"/>
                    </a:p>
                  </a:txBody>
                  <a:tcPr/>
                </a:tc>
                <a:extLst>
                  <a:ext uri="{0D108BD9-81ED-4DB2-BD59-A6C34878D82A}">
                    <a16:rowId xmlns:a16="http://schemas.microsoft.com/office/drawing/2014/main" val="10000"/>
                  </a:ext>
                </a:extLst>
              </a:tr>
              <a:tr h="22105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Fecha de mantención</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19-01-2020, 15:00 hrs</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1"/>
                  </a:ext>
                </a:extLst>
              </a:tr>
              <a:tr h="22105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Área</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Patio 1</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2"/>
                  </a:ext>
                </a:extLst>
              </a:tr>
              <a:tr h="22105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Especialista</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Pedro Piedra</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3"/>
                  </a:ext>
                </a:extLst>
              </a:tr>
              <a:tr h="22105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Equipo a mantener</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M3F010</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4"/>
                  </a:ext>
                </a:extLst>
              </a:tr>
              <a:tr h="22105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Procedimiento realizado</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hMerge="1">
                  <a:txBody>
                    <a:bodyPr/>
                    <a:lstStyle/>
                    <a:p>
                      <a:endParaRPr lang="es-CL"/>
                    </a:p>
                  </a:txBody>
                  <a:tcPr/>
                </a:tc>
                <a:extLst>
                  <a:ext uri="{0D108BD9-81ED-4DB2-BD59-A6C34878D82A}">
                    <a16:rowId xmlns:a16="http://schemas.microsoft.com/office/drawing/2014/main" val="10005"/>
                  </a:ext>
                </a:extLst>
              </a:tr>
              <a:tr h="86040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Se realiza análisis electrónico de la placa del variador de frecuencia M3F010. Se chequea la corriente de entrada y salida. Se revisan estado de fusible, se revisa estado de los diodos y capacidad de los condensadores.</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s-CL"/>
                    </a:p>
                  </a:txBody>
                  <a:tcPr/>
                </a:tc>
                <a:extLst>
                  <a:ext uri="{0D108BD9-81ED-4DB2-BD59-A6C34878D82A}">
                    <a16:rowId xmlns:a16="http://schemas.microsoft.com/office/drawing/2014/main" val="10006"/>
                  </a:ext>
                </a:extLst>
              </a:tr>
              <a:tr h="22105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Comentarios</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hMerge="1">
                  <a:txBody>
                    <a:bodyPr/>
                    <a:lstStyle/>
                    <a:p>
                      <a:endParaRPr lang="es-CL"/>
                    </a:p>
                  </a:txBody>
                  <a:tcPr/>
                </a:tc>
                <a:extLst>
                  <a:ext uri="{0D108BD9-81ED-4DB2-BD59-A6C34878D82A}">
                    <a16:rowId xmlns:a16="http://schemas.microsoft.com/office/drawing/2014/main" val="10007"/>
                  </a:ext>
                </a:extLst>
              </a:tr>
              <a:tr h="43415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Se comparan muestras tomadas con la mantención anterior y con el día de puesta en marcha. No se encuentran mayores diferencias.</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s-CL"/>
                    </a:p>
                  </a:txBody>
                  <a:tcPr/>
                </a:tc>
                <a:extLst>
                  <a:ext uri="{0D108BD9-81ED-4DB2-BD59-A6C34878D82A}">
                    <a16:rowId xmlns:a16="http://schemas.microsoft.com/office/drawing/2014/main" val="10008"/>
                  </a:ext>
                </a:extLst>
              </a:tr>
              <a:tr h="22105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Recomendaciones</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hMerge="1">
                  <a:txBody>
                    <a:bodyPr/>
                    <a:lstStyle/>
                    <a:p>
                      <a:endParaRPr lang="es-CL"/>
                    </a:p>
                  </a:txBody>
                  <a:tcPr/>
                </a:tc>
                <a:extLst>
                  <a:ext uri="{0D108BD9-81ED-4DB2-BD59-A6C34878D82A}">
                    <a16:rowId xmlns:a16="http://schemas.microsoft.com/office/drawing/2014/main" val="10009"/>
                  </a:ext>
                </a:extLst>
              </a:tr>
              <a:tr h="22105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Revisar stok de diodos tipo 1N4003</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s-CL"/>
                    </a:p>
                  </a:txBody>
                  <a:tcPr/>
                </a:tc>
                <a:extLst>
                  <a:ext uri="{0D108BD9-81ED-4DB2-BD59-A6C34878D82A}">
                    <a16:rowId xmlns:a16="http://schemas.microsoft.com/office/drawing/2014/main" val="10010"/>
                  </a:ext>
                </a:extLst>
              </a:tr>
              <a:tr h="22105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Proxima mantención</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28-02-2020</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3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a:t>
            </a:r>
            <a:r>
              <a:rPr lang="es-CL" sz="2800" b="0" i="0" u="none" strike="noStrike" cap="none">
                <a:solidFill>
                  <a:srgbClr val="C73E32"/>
                </a:solidFill>
                <a:latin typeface="Calibri"/>
                <a:ea typeface="Calibri"/>
                <a:cs typeface="Calibri"/>
                <a:sym typeface="Calibri"/>
              </a:rPr>
              <a:t>CORRECTIVO</a:t>
            </a:r>
            <a:endParaRPr sz="2800" b="0" i="0" u="none" strike="noStrike" cap="none">
              <a:latin typeface="Arial"/>
              <a:ea typeface="Arial"/>
              <a:cs typeface="Arial"/>
              <a:sym typeface="Arial"/>
            </a:endParaRPr>
          </a:p>
        </p:txBody>
      </p:sp>
      <p:sp>
        <p:nvSpPr>
          <p:cNvPr id="626" name="Google Shape;626;p31"/>
          <p:cNvSpPr/>
          <p:nvPr/>
        </p:nvSpPr>
        <p:spPr>
          <a:xfrm>
            <a:off x="1721880" y="2508120"/>
            <a:ext cx="6928920" cy="209700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27" name="Google Shape;627;p31"/>
          <p:cNvSpPr/>
          <p:nvPr/>
        </p:nvSpPr>
        <p:spPr>
          <a:xfrm>
            <a:off x="2087640" y="2770560"/>
            <a:ext cx="615276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mantenimiento correctivo no es una acción que se planifique, por lo cual, no se puede realizar un plan correctivo para máquinas o dispositivos electrónicos. Sin embargo, es importante mantener un registro de los mantenimientos correctivos realizados, con la máxima información posible acerca de la o las fallas sucedidas y las acciones realizadas para solucionarlas.</a:t>
            </a:r>
            <a:endParaRPr sz="1600" b="0" i="0" u="none" strike="noStrike" cap="none">
              <a:latin typeface="Arial"/>
              <a:ea typeface="Arial"/>
              <a:cs typeface="Arial"/>
              <a:sym typeface="Arial"/>
            </a:endParaRPr>
          </a:p>
        </p:txBody>
      </p:sp>
      <p:pic>
        <p:nvPicPr>
          <p:cNvPr id="628" name="Google Shape;628;p31"/>
          <p:cNvPicPr preferRelativeResize="0"/>
          <p:nvPr/>
        </p:nvPicPr>
        <p:blipFill rotWithShape="1">
          <a:blip r:embed="rId3">
            <a:alphaModFix/>
          </a:blip>
          <a:srcRect/>
          <a:stretch/>
        </p:blipFill>
        <p:spPr>
          <a:xfrm>
            <a:off x="8250840" y="2283120"/>
            <a:ext cx="482760" cy="460440"/>
          </a:xfrm>
          <a:prstGeom prst="rect">
            <a:avLst/>
          </a:prstGeom>
          <a:noFill/>
          <a:ln>
            <a:noFill/>
          </a:ln>
        </p:spPr>
      </p:pic>
      <p:sp>
        <p:nvSpPr>
          <p:cNvPr id="629" name="Google Shape;629;p31"/>
          <p:cNvSpPr/>
          <p:nvPr/>
        </p:nvSpPr>
        <p:spPr>
          <a:xfrm>
            <a:off x="722160" y="5004720"/>
            <a:ext cx="5711760" cy="149436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0" name="Google Shape;630;p31"/>
          <p:cNvSpPr/>
          <p:nvPr/>
        </p:nvSpPr>
        <p:spPr>
          <a:xfrm>
            <a:off x="1155960" y="5267160"/>
            <a:ext cx="486756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esto se recomienda mantener un registro que sea acorde con el inventario y la codificación del plan de mantenimiento preventivo, para facilitar la solución de posibles fallas.</a:t>
            </a:r>
            <a:endParaRPr sz="1600" b="0" i="0" u="none" strike="noStrike" cap="none">
              <a:latin typeface="Arial"/>
              <a:ea typeface="Arial"/>
              <a:cs typeface="Arial"/>
              <a:sym typeface="Arial"/>
            </a:endParaRPr>
          </a:p>
        </p:txBody>
      </p:sp>
      <p:pic>
        <p:nvPicPr>
          <p:cNvPr id="631" name="Google Shape;631;p31"/>
          <p:cNvPicPr preferRelativeResize="0"/>
          <p:nvPr/>
        </p:nvPicPr>
        <p:blipFill rotWithShape="1">
          <a:blip r:embed="rId3">
            <a:alphaModFix/>
          </a:blip>
          <a:srcRect/>
          <a:stretch/>
        </p:blipFill>
        <p:spPr>
          <a:xfrm>
            <a:off x="6033960" y="4779720"/>
            <a:ext cx="482760" cy="4604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a:t>
            </a:r>
            <a:r>
              <a:rPr lang="es-CL" sz="2800" b="0" i="0" u="none" strike="noStrike" cap="none">
                <a:solidFill>
                  <a:srgbClr val="C73E32"/>
                </a:solidFill>
                <a:latin typeface="Calibri"/>
                <a:ea typeface="Calibri"/>
                <a:cs typeface="Calibri"/>
                <a:sym typeface="Calibri"/>
              </a:rPr>
              <a:t>CORRECTIVO</a:t>
            </a:r>
            <a:endParaRPr sz="2800" b="0" i="0" u="none" strike="noStrike" cap="none">
              <a:latin typeface="Arial"/>
              <a:ea typeface="Arial"/>
              <a:cs typeface="Arial"/>
              <a:sym typeface="Arial"/>
            </a:endParaRPr>
          </a:p>
        </p:txBody>
      </p:sp>
      <p:sp>
        <p:nvSpPr>
          <p:cNvPr id="637" name="Google Shape;637;p32"/>
          <p:cNvSpPr/>
          <p:nvPr/>
        </p:nvSpPr>
        <p:spPr>
          <a:xfrm>
            <a:off x="473400" y="2228400"/>
            <a:ext cx="4946760" cy="306576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38" name="Google Shape;638;p32"/>
          <p:cNvSpPr/>
          <p:nvPr/>
        </p:nvSpPr>
        <p:spPr>
          <a:xfrm>
            <a:off x="860760" y="2490840"/>
            <a:ext cx="3290400" cy="252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Al igual que en el caso de MP en un mantenimiento correctivo se debe realizar un registro de la mantención realizada, en donde se especifique el día y la hora en que se realizó. También debe quedar un registro de las actividades realizadas, las fallas detectadas, las soluciones aplicadas o propuestas y la persona que realizó la mantención.</a:t>
            </a:r>
            <a:endParaRPr sz="1600" b="0" i="0" u="none" strike="noStrike" cap="none">
              <a:latin typeface="Arial"/>
              <a:ea typeface="Arial"/>
              <a:cs typeface="Arial"/>
              <a:sym typeface="Arial"/>
            </a:endParaRPr>
          </a:p>
        </p:txBody>
      </p:sp>
      <p:sp>
        <p:nvSpPr>
          <p:cNvPr id="639" name="Google Shape;639;p32"/>
          <p:cNvSpPr/>
          <p:nvPr/>
        </p:nvSpPr>
        <p:spPr>
          <a:xfrm>
            <a:off x="7145640" y="3637080"/>
            <a:ext cx="184320" cy="307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40" name="Google Shape;640;p32"/>
          <p:cNvGraphicFramePr/>
          <p:nvPr/>
        </p:nvGraphicFramePr>
        <p:xfrm>
          <a:off x="4381560" y="2985120"/>
          <a:ext cx="4714550" cy="4511160"/>
        </p:xfrm>
        <a:graphic>
          <a:graphicData uri="http://schemas.openxmlformats.org/drawingml/2006/table">
            <a:tbl>
              <a:tblPr>
                <a:noFill/>
                <a:tableStyleId>{0A79C474-DABB-4137-85D3-A9AE7622BB1E}</a:tableStyleId>
              </a:tblPr>
              <a:tblGrid>
                <a:gridCol w="1899350">
                  <a:extLst>
                    <a:ext uri="{9D8B030D-6E8A-4147-A177-3AD203B41FA5}">
                      <a16:colId xmlns:a16="http://schemas.microsoft.com/office/drawing/2014/main" val="20000"/>
                    </a:ext>
                  </a:extLst>
                </a:gridCol>
                <a:gridCol w="2815200">
                  <a:extLst>
                    <a:ext uri="{9D8B030D-6E8A-4147-A177-3AD203B41FA5}">
                      <a16:colId xmlns:a16="http://schemas.microsoft.com/office/drawing/2014/main" val="20001"/>
                    </a:ext>
                  </a:extLst>
                </a:gridCol>
              </a:tblGrid>
              <a:tr h="221050">
                <a:tc gridSpan="2">
                  <a:txBody>
                    <a:bodyPr/>
                    <a:lstStyle/>
                    <a:p>
                      <a:pPr marL="0" marR="0" lvl="0" indent="0" algn="ctr" rtl="0">
                        <a:lnSpc>
                          <a:spcPct val="100000"/>
                        </a:lnSpc>
                        <a:spcBef>
                          <a:spcPts val="0"/>
                        </a:spcBef>
                        <a:spcAft>
                          <a:spcPts val="0"/>
                        </a:spcAft>
                        <a:buNone/>
                      </a:pPr>
                      <a:r>
                        <a:rPr lang="es-CL" sz="1400" b="1" u="none" strike="noStrike" cap="none">
                          <a:solidFill>
                            <a:srgbClr val="FFFFFF"/>
                          </a:solidFill>
                          <a:latin typeface="Calibri"/>
                          <a:ea typeface="Calibri"/>
                          <a:cs typeface="Calibri"/>
                          <a:sym typeface="Calibri"/>
                        </a:rPr>
                        <a:t>Ficha mantenimiento  correctivo</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70AD47"/>
                    </a:solidFill>
                  </a:tcPr>
                </a:tc>
                <a:tc hMerge="1">
                  <a:txBody>
                    <a:bodyPr/>
                    <a:lstStyle/>
                    <a:p>
                      <a:endParaRPr lang="es-CL"/>
                    </a:p>
                  </a:txBody>
                  <a:tcPr/>
                </a:tc>
                <a:extLst>
                  <a:ext uri="{0D108BD9-81ED-4DB2-BD59-A6C34878D82A}">
                    <a16:rowId xmlns:a16="http://schemas.microsoft.com/office/drawing/2014/main" val="10000"/>
                  </a:ext>
                </a:extLst>
              </a:tr>
              <a:tr h="22105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Fecha de mantención</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19-01-2020, 15:00 hrs</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1"/>
                  </a:ext>
                </a:extLst>
              </a:tr>
              <a:tr h="22105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Área</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Patio 1</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2"/>
                  </a:ext>
                </a:extLst>
              </a:tr>
              <a:tr h="22105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Especialista</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Pedro Piedra</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3"/>
                  </a:ext>
                </a:extLst>
              </a:tr>
              <a:tr h="22105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Equipo a mantener</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M3F010</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04"/>
                  </a:ext>
                </a:extLst>
              </a:tr>
              <a:tr h="22105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Procedimiento realizado</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hMerge="1">
                  <a:txBody>
                    <a:bodyPr/>
                    <a:lstStyle/>
                    <a:p>
                      <a:endParaRPr lang="es-CL"/>
                    </a:p>
                  </a:txBody>
                  <a:tcPr/>
                </a:tc>
                <a:extLst>
                  <a:ext uri="{0D108BD9-81ED-4DB2-BD59-A6C34878D82A}">
                    <a16:rowId xmlns:a16="http://schemas.microsoft.com/office/drawing/2014/main" val="10005"/>
                  </a:ext>
                </a:extLst>
              </a:tr>
              <a:tr h="86040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Se realiza análisis electrónico de la placa del variador de frecuencia M3F010. Se mide el fusible y se detecta que el fusible se encuentra quemado por lo cual se procede a reposición del fusible.</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s-CL"/>
                    </a:p>
                  </a:txBody>
                  <a:tcPr/>
                </a:tc>
                <a:extLst>
                  <a:ext uri="{0D108BD9-81ED-4DB2-BD59-A6C34878D82A}">
                    <a16:rowId xmlns:a16="http://schemas.microsoft.com/office/drawing/2014/main" val="10006"/>
                  </a:ext>
                </a:extLst>
              </a:tr>
              <a:tr h="22105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Falla</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hMerge="1">
                  <a:txBody>
                    <a:bodyPr/>
                    <a:lstStyle/>
                    <a:p>
                      <a:endParaRPr lang="es-CL"/>
                    </a:p>
                  </a:txBody>
                  <a:tcPr/>
                </a:tc>
                <a:extLst>
                  <a:ext uri="{0D108BD9-81ED-4DB2-BD59-A6C34878D82A}">
                    <a16:rowId xmlns:a16="http://schemas.microsoft.com/office/drawing/2014/main" val="10007"/>
                  </a:ext>
                </a:extLst>
              </a:tr>
              <a:tr h="22105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Resistencia fusible SMA 500 mA, quemada</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s-CL"/>
                    </a:p>
                  </a:txBody>
                  <a:tcPr/>
                </a:tc>
                <a:extLst>
                  <a:ext uri="{0D108BD9-81ED-4DB2-BD59-A6C34878D82A}">
                    <a16:rowId xmlns:a16="http://schemas.microsoft.com/office/drawing/2014/main" val="10008"/>
                  </a:ext>
                </a:extLst>
              </a:tr>
              <a:tr h="22105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Recomendaciones</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08E"/>
                    </a:solidFill>
                  </a:tcPr>
                </a:tc>
                <a:tc hMerge="1">
                  <a:txBody>
                    <a:bodyPr/>
                    <a:lstStyle/>
                    <a:p>
                      <a:endParaRPr lang="es-CL"/>
                    </a:p>
                  </a:txBody>
                  <a:tcPr/>
                </a:tc>
                <a:extLst>
                  <a:ext uri="{0D108BD9-81ED-4DB2-BD59-A6C34878D82A}">
                    <a16:rowId xmlns:a16="http://schemas.microsoft.com/office/drawing/2014/main" val="10009"/>
                  </a:ext>
                </a:extLst>
              </a:tr>
              <a:tr h="434150">
                <a:tc gridSpan="2">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Se recomienda realizar un análisis de la red eléctrica para observar sobre voltajes y sobrecorriente en el dispositivo</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hMerge="1">
                  <a:txBody>
                    <a:bodyPr/>
                    <a:lstStyle/>
                    <a:p>
                      <a:endParaRPr lang="es-CL"/>
                    </a:p>
                  </a:txBody>
                  <a:tcPr/>
                </a:tc>
                <a:extLst>
                  <a:ext uri="{0D108BD9-81ED-4DB2-BD59-A6C34878D82A}">
                    <a16:rowId xmlns:a16="http://schemas.microsoft.com/office/drawing/2014/main" val="10010"/>
                  </a:ext>
                </a:extLst>
              </a:tr>
              <a:tr h="221050">
                <a:tc>
                  <a:txBody>
                    <a:bodyPr/>
                    <a:lstStyle/>
                    <a:p>
                      <a:pPr marL="0" marR="0" lvl="0" indent="0" algn="l"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Próxima mantención</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tc>
                  <a:txBody>
                    <a:bodyPr/>
                    <a:lstStyle/>
                    <a:p>
                      <a:pPr marL="0" marR="0" lvl="0" indent="0" algn="ctr" rtl="0">
                        <a:lnSpc>
                          <a:spcPct val="100000"/>
                        </a:lnSpc>
                        <a:spcBef>
                          <a:spcPts val="0"/>
                        </a:spcBef>
                        <a:spcAft>
                          <a:spcPts val="0"/>
                        </a:spcAft>
                        <a:buNone/>
                      </a:pPr>
                      <a:r>
                        <a:rPr lang="es-CL" sz="1400" b="0" u="none" strike="noStrike" cap="none">
                          <a:solidFill>
                            <a:srgbClr val="000000"/>
                          </a:solidFill>
                          <a:latin typeface="Calibri"/>
                          <a:ea typeface="Calibri"/>
                          <a:cs typeface="Calibri"/>
                          <a:sym typeface="Calibri"/>
                        </a:rPr>
                        <a:t>20-01-2020</a:t>
                      </a:r>
                      <a:endParaRPr sz="1400" b="0" u="none" strike="noStrike" cap="none">
                        <a:latin typeface="Arial"/>
                        <a:ea typeface="Arial"/>
                        <a:cs typeface="Arial"/>
                        <a:sym typeface="Arial"/>
                      </a:endParaRPr>
                    </a:p>
                  </a:txBody>
                  <a:tcPr marL="7550" marR="75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FDA"/>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MP Y MC EN </a:t>
            </a:r>
            <a:r>
              <a:rPr lang="es-CL" sz="2800" b="0" i="0" u="none" strike="noStrike" cap="none">
                <a:solidFill>
                  <a:srgbClr val="C73E32"/>
                </a:solidFill>
                <a:latin typeface="Calibri"/>
                <a:ea typeface="Calibri"/>
                <a:cs typeface="Calibri"/>
                <a:sym typeface="Calibri"/>
              </a:rPr>
              <a:t>DISPOSITIVOS ELECTRÓNICOS</a:t>
            </a:r>
            <a:endParaRPr sz="2800" b="0" i="0" u="none" strike="noStrike" cap="none">
              <a:latin typeface="Arial"/>
              <a:ea typeface="Arial"/>
              <a:cs typeface="Arial"/>
              <a:sym typeface="Arial"/>
            </a:endParaRPr>
          </a:p>
        </p:txBody>
      </p:sp>
      <p:sp>
        <p:nvSpPr>
          <p:cNvPr id="646" name="Google Shape;646;p33"/>
          <p:cNvSpPr/>
          <p:nvPr/>
        </p:nvSpPr>
        <p:spPr>
          <a:xfrm>
            <a:off x="1807920" y="2471760"/>
            <a:ext cx="5576400" cy="26499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47" name="Google Shape;647;p33"/>
          <p:cNvSpPr/>
          <p:nvPr/>
        </p:nvSpPr>
        <p:spPr>
          <a:xfrm>
            <a:off x="2106360" y="2734200"/>
            <a:ext cx="4867560" cy="2038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 importante mencionar que cada máquina o dispositivo eléctrico tendrá acciones de mantención distintas muchas de las cuales se recomiendan en los manuales de las maquinarias, por lo cual el conocimiento de los equipos a mantener y las herramientas a utilizar para la mantención de estos es indispensable en este rubro, así como también el conocimiento de las normas y la experiencia.</a:t>
            </a:r>
            <a:endParaRPr sz="1600" b="0" i="0" u="none" strike="noStrike" cap="none">
              <a:latin typeface="Arial"/>
              <a:ea typeface="Arial"/>
              <a:cs typeface="Arial"/>
              <a:sym typeface="Arial"/>
            </a:endParaRPr>
          </a:p>
        </p:txBody>
      </p:sp>
      <p:pic>
        <p:nvPicPr>
          <p:cNvPr id="648" name="Google Shape;648;p33"/>
          <p:cNvPicPr preferRelativeResize="0"/>
          <p:nvPr/>
        </p:nvPicPr>
        <p:blipFill rotWithShape="1">
          <a:blip r:embed="rId3">
            <a:alphaModFix/>
          </a:blip>
          <a:srcRect/>
          <a:stretch/>
        </p:blipFill>
        <p:spPr>
          <a:xfrm>
            <a:off x="6984360" y="2246760"/>
            <a:ext cx="482760" cy="46044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34"/>
          <p:cNvPicPr preferRelativeResize="0"/>
          <p:nvPr/>
        </p:nvPicPr>
        <p:blipFill rotWithShape="1">
          <a:blip r:embed="rId3">
            <a:alphaModFix/>
          </a:blip>
          <a:srcRect/>
          <a:stretch/>
        </p:blipFill>
        <p:spPr>
          <a:xfrm flipH="1">
            <a:off x="521640" y="2143440"/>
            <a:ext cx="4699440" cy="4452480"/>
          </a:xfrm>
          <a:prstGeom prst="rect">
            <a:avLst/>
          </a:prstGeom>
          <a:noFill/>
          <a:ln>
            <a:noFill/>
          </a:ln>
        </p:spPr>
      </p:pic>
      <p:grpSp>
        <p:nvGrpSpPr>
          <p:cNvPr id="654" name="Google Shape;654;p34"/>
          <p:cNvGrpSpPr/>
          <p:nvPr/>
        </p:nvGrpSpPr>
        <p:grpSpPr>
          <a:xfrm>
            <a:off x="3758311" y="1533600"/>
            <a:ext cx="5075729" cy="2359800"/>
            <a:chOff x="3758311" y="1533600"/>
            <a:chExt cx="5075729" cy="2359800"/>
          </a:xfrm>
        </p:grpSpPr>
        <p:grpSp>
          <p:nvGrpSpPr>
            <p:cNvPr id="655" name="Google Shape;655;p34"/>
            <p:cNvGrpSpPr/>
            <p:nvPr/>
          </p:nvGrpSpPr>
          <p:grpSpPr>
            <a:xfrm>
              <a:off x="3758311" y="1533600"/>
              <a:ext cx="5075729" cy="2359800"/>
              <a:chOff x="3758311" y="1533600"/>
              <a:chExt cx="5075729" cy="2359800"/>
            </a:xfrm>
          </p:grpSpPr>
          <p:sp>
            <p:nvSpPr>
              <p:cNvPr id="656" name="Google Shape;656;p34"/>
              <p:cNvSpPr/>
              <p:nvPr/>
            </p:nvSpPr>
            <p:spPr>
              <a:xfrm flipH="1">
                <a:off x="4469040" y="1533600"/>
                <a:ext cx="4365000" cy="2359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57" name="Google Shape;657;p34"/>
              <p:cNvSpPr/>
              <p:nvPr/>
            </p:nvSpPr>
            <p:spPr>
              <a:xfrm rot="-6773400" flipH="1">
                <a:off x="4019400" y="2399760"/>
                <a:ext cx="333000" cy="78768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34"/>
            <p:cNvSpPr/>
            <p:nvPr/>
          </p:nvSpPr>
          <p:spPr>
            <a:xfrm>
              <a:off x="4831920" y="1868400"/>
              <a:ext cx="3809160" cy="154044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Antes de realizar la actividad práctica te invitamos a que revises la cápsula animada: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2100" b="1" i="0" u="none" strike="noStrike" cap="none">
                  <a:solidFill>
                    <a:srgbClr val="C73E32"/>
                  </a:solidFill>
                  <a:latin typeface="Calibri"/>
                  <a:ea typeface="Calibri"/>
                  <a:cs typeface="Calibri"/>
                  <a:sym typeface="Calibri"/>
                </a:rPr>
                <a:t>“Seguridad y uso de elementos de protección personal”</a:t>
              </a:r>
              <a:endParaRPr sz="2100" b="0" i="0" u="none" strike="noStrike" cap="none">
                <a:latin typeface="Arial"/>
                <a:ea typeface="Arial"/>
                <a:cs typeface="Arial"/>
                <a:sym typeface="Arial"/>
              </a:endParaRPr>
            </a:p>
          </p:txBody>
        </p:sp>
      </p:grpSp>
      <p:sp>
        <p:nvSpPr>
          <p:cNvPr id="659" name="Google Shape;659;p34"/>
          <p:cNvSpPr/>
          <p:nvPr/>
        </p:nvSpPr>
        <p:spPr>
          <a:xfrm>
            <a:off x="375840" y="1373760"/>
            <a:ext cx="35269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660" name="Google Shape;660;p34"/>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5"/>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grpSp>
        <p:nvGrpSpPr>
          <p:cNvPr id="666" name="Google Shape;666;p35"/>
          <p:cNvGrpSpPr/>
          <p:nvPr/>
        </p:nvGrpSpPr>
        <p:grpSpPr>
          <a:xfrm>
            <a:off x="2035440" y="2912040"/>
            <a:ext cx="6999480" cy="2696040"/>
            <a:chOff x="2035440" y="2912040"/>
            <a:chExt cx="6999480" cy="2696040"/>
          </a:xfrm>
        </p:grpSpPr>
        <p:sp>
          <p:nvSpPr>
            <p:cNvPr id="667" name="Google Shape;667;p35"/>
            <p:cNvSpPr/>
            <p:nvPr/>
          </p:nvSpPr>
          <p:spPr>
            <a:xfrm>
              <a:off x="2035440" y="291204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68" name="Google Shape;668;p35"/>
            <p:cNvSpPr/>
            <p:nvPr/>
          </p:nvSpPr>
          <p:spPr>
            <a:xfrm>
              <a:off x="3510000" y="3843360"/>
              <a:ext cx="49942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PLAN DE </a:t>
              </a:r>
              <a:r>
                <a:rPr lang="es-CL" sz="2000" b="1" i="0" u="none" strike="noStrike" cap="none">
                  <a:solidFill>
                    <a:srgbClr val="29754D"/>
                  </a:solidFill>
                  <a:latin typeface="Calibri"/>
                  <a:ea typeface="Calibri"/>
                  <a:cs typeface="Calibri"/>
                  <a:sym typeface="Calibri"/>
                </a:rPr>
                <a:t>MANTENIMIENTO</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realizaremos una actividad que resume todo lo que hemos visto! </a:t>
              </a:r>
              <a:r>
                <a:rPr lang="es-CL" sz="1600" b="1" i="0" u="none" strike="noStrike" cap="none">
                  <a:solidFill>
                    <a:srgbClr val="29754D"/>
                  </a:solidFill>
                  <a:latin typeface="Calibri"/>
                  <a:ea typeface="Calibri"/>
                  <a:cs typeface="Calibri"/>
                  <a:sym typeface="Calibri"/>
                </a:rPr>
                <a:t>¡Atentos!</a:t>
              </a:r>
              <a:endParaRPr sz="1600" b="0" i="0" u="none" strike="noStrike" cap="none">
                <a:latin typeface="Arial"/>
                <a:ea typeface="Arial"/>
                <a:cs typeface="Arial"/>
                <a:sym typeface="Arial"/>
              </a:endParaRPr>
            </a:p>
          </p:txBody>
        </p:sp>
      </p:grpSp>
      <p:sp>
        <p:nvSpPr>
          <p:cNvPr id="669" name="Google Shape;669;p3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670" name="Google Shape;670;p35"/>
          <p:cNvSpPr/>
          <p:nvPr/>
        </p:nvSpPr>
        <p:spPr>
          <a:xfrm>
            <a:off x="412524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4</a:t>
            </a:r>
            <a:endParaRPr sz="5000" b="0" i="0" u="none" strike="noStrike" cap="none">
              <a:latin typeface="Arial"/>
              <a:ea typeface="Arial"/>
              <a:cs typeface="Arial"/>
              <a:sym typeface="Arial"/>
            </a:endParaRPr>
          </a:p>
        </p:txBody>
      </p:sp>
      <p:pic>
        <p:nvPicPr>
          <p:cNvPr id="671" name="Google Shape;671;p35"/>
          <p:cNvPicPr preferRelativeResize="0"/>
          <p:nvPr/>
        </p:nvPicPr>
        <p:blipFill rotWithShape="1">
          <a:blip r:embed="rId3">
            <a:alphaModFix/>
          </a:blip>
          <a:srcRect/>
          <a:stretch/>
        </p:blipFill>
        <p:spPr>
          <a:xfrm>
            <a:off x="5474520" y="5389200"/>
            <a:ext cx="1651680" cy="884160"/>
          </a:xfrm>
          <a:prstGeom prst="rect">
            <a:avLst/>
          </a:prstGeom>
          <a:noFill/>
          <a:ln>
            <a:noFill/>
          </a:ln>
        </p:spPr>
      </p:pic>
      <p:pic>
        <p:nvPicPr>
          <p:cNvPr id="672" name="Google Shape;672;p35"/>
          <p:cNvPicPr preferRelativeResize="0"/>
          <p:nvPr/>
        </p:nvPicPr>
        <p:blipFill rotWithShape="1">
          <a:blip r:embed="rId4">
            <a:alphaModFix/>
          </a:blip>
          <a:srcRect/>
          <a:stretch/>
        </p:blipFill>
        <p:spPr>
          <a:xfrm>
            <a:off x="-18000" y="2473200"/>
            <a:ext cx="3856320" cy="3653640"/>
          </a:xfrm>
          <a:prstGeom prst="rect">
            <a:avLst/>
          </a:prstGeom>
          <a:noFill/>
          <a:ln>
            <a:noFill/>
          </a:ln>
        </p:spPr>
      </p:pic>
      <p:pic>
        <p:nvPicPr>
          <p:cNvPr id="673" name="Google Shape;673;p35"/>
          <p:cNvPicPr preferRelativeResize="0"/>
          <p:nvPr/>
        </p:nvPicPr>
        <p:blipFill rotWithShape="1">
          <a:blip r:embed="rId5">
            <a:alphaModFix/>
          </a:blip>
          <a:srcRect/>
          <a:stretch/>
        </p:blipFill>
        <p:spPr>
          <a:xfrm>
            <a:off x="7126200" y="5056200"/>
            <a:ext cx="1806480" cy="134784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grpSp>
        <p:nvGrpSpPr>
          <p:cNvPr id="678" name="Google Shape;678;p36"/>
          <p:cNvGrpSpPr/>
          <p:nvPr/>
        </p:nvGrpSpPr>
        <p:grpSpPr>
          <a:xfrm>
            <a:off x="25020" y="2705664"/>
            <a:ext cx="5834340" cy="1155793"/>
            <a:chOff x="25020" y="2705664"/>
            <a:chExt cx="5834340" cy="1155793"/>
          </a:xfrm>
        </p:grpSpPr>
        <p:sp>
          <p:nvSpPr>
            <p:cNvPr id="679" name="Google Shape;679;p36"/>
            <p:cNvSpPr/>
            <p:nvPr/>
          </p:nvSpPr>
          <p:spPr>
            <a:xfrm>
              <a:off x="1267560" y="3098160"/>
              <a:ext cx="459180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680" name="Google Shape;680;p36"/>
            <p:cNvGrpSpPr/>
            <p:nvPr/>
          </p:nvGrpSpPr>
          <p:grpSpPr>
            <a:xfrm>
              <a:off x="25020" y="2705664"/>
              <a:ext cx="1192129" cy="1155793"/>
              <a:chOff x="25020" y="2705664"/>
              <a:chExt cx="1192129" cy="1155793"/>
            </a:xfrm>
          </p:grpSpPr>
          <p:sp>
            <p:nvSpPr>
              <p:cNvPr id="681" name="Google Shape;681;p36"/>
              <p:cNvSpPr/>
              <p:nvPr/>
            </p:nvSpPr>
            <p:spPr>
              <a:xfrm rot="5400000">
                <a:off x="201240" y="269208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2" name="Google Shape;682;p36"/>
              <p:cNvPicPr preferRelativeResize="0"/>
              <p:nvPr/>
            </p:nvPicPr>
            <p:blipFill rotWithShape="1">
              <a:blip r:embed="rId3">
                <a:alphaModFix/>
              </a:blip>
              <a:srcRect/>
              <a:stretch/>
            </p:blipFill>
            <p:spPr>
              <a:xfrm rot="-2193600">
                <a:off x="170280" y="2900880"/>
                <a:ext cx="908280" cy="765360"/>
              </a:xfrm>
              <a:prstGeom prst="rect">
                <a:avLst/>
              </a:prstGeom>
              <a:noFill/>
              <a:ln>
                <a:noFill/>
              </a:ln>
            </p:spPr>
          </p:pic>
        </p:grpSp>
      </p:grpSp>
      <p:grpSp>
        <p:nvGrpSpPr>
          <p:cNvPr id="683" name="Google Shape;683;p36"/>
          <p:cNvGrpSpPr/>
          <p:nvPr/>
        </p:nvGrpSpPr>
        <p:grpSpPr>
          <a:xfrm>
            <a:off x="25020" y="5827140"/>
            <a:ext cx="5832900" cy="782640"/>
            <a:chOff x="25020" y="5827140"/>
            <a:chExt cx="5832900" cy="782640"/>
          </a:xfrm>
        </p:grpSpPr>
        <p:grpSp>
          <p:nvGrpSpPr>
            <p:cNvPr id="684" name="Google Shape;684;p36"/>
            <p:cNvGrpSpPr/>
            <p:nvPr/>
          </p:nvGrpSpPr>
          <p:grpSpPr>
            <a:xfrm>
              <a:off x="25020" y="5827140"/>
              <a:ext cx="1135080" cy="782640"/>
              <a:chOff x="25020" y="5827140"/>
              <a:chExt cx="1135080" cy="782640"/>
            </a:xfrm>
          </p:grpSpPr>
          <p:sp>
            <p:nvSpPr>
              <p:cNvPr id="685" name="Google Shape;685;p36"/>
              <p:cNvSpPr/>
              <p:nvPr/>
            </p:nvSpPr>
            <p:spPr>
              <a:xfrm rot="5400000">
                <a:off x="201240" y="565092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6" name="Google Shape;686;p36"/>
              <p:cNvPicPr preferRelativeResize="0"/>
              <p:nvPr/>
            </p:nvPicPr>
            <p:blipFill rotWithShape="1">
              <a:blip r:embed="rId4">
                <a:alphaModFix/>
              </a:blip>
              <a:srcRect/>
              <a:stretch/>
            </p:blipFill>
            <p:spPr>
              <a:xfrm>
                <a:off x="348480" y="5954760"/>
                <a:ext cx="665640" cy="560880"/>
              </a:xfrm>
              <a:prstGeom prst="rect">
                <a:avLst/>
              </a:prstGeom>
              <a:noFill/>
              <a:ln>
                <a:noFill/>
              </a:ln>
            </p:spPr>
          </p:pic>
        </p:grpSp>
        <p:sp>
          <p:nvSpPr>
            <p:cNvPr id="687" name="Google Shape;687;p36"/>
            <p:cNvSpPr/>
            <p:nvPr/>
          </p:nvSpPr>
          <p:spPr>
            <a:xfrm>
              <a:off x="1297080" y="5926680"/>
              <a:ext cx="456084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688" name="Google Shape;688;p36"/>
          <p:cNvGrpSpPr/>
          <p:nvPr/>
        </p:nvGrpSpPr>
        <p:grpSpPr>
          <a:xfrm>
            <a:off x="-4500" y="1887300"/>
            <a:ext cx="9305640" cy="782640"/>
            <a:chOff x="-4500" y="1887300"/>
            <a:chExt cx="9305640" cy="782640"/>
          </a:xfrm>
        </p:grpSpPr>
        <p:sp>
          <p:nvSpPr>
            <p:cNvPr id="689" name="Google Shape;689;p36"/>
            <p:cNvSpPr/>
            <p:nvPr/>
          </p:nvSpPr>
          <p:spPr>
            <a:xfrm rot="5400000">
              <a:off x="4257000" y="-2374200"/>
              <a:ext cx="782640" cy="930564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4015080" y="2109240"/>
              <a:ext cx="297504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691" name="Google Shape;691;p36"/>
            <p:cNvPicPr preferRelativeResize="0"/>
            <p:nvPr/>
          </p:nvPicPr>
          <p:blipFill rotWithShape="1">
            <a:blip r:embed="rId5">
              <a:alphaModFix/>
            </a:blip>
            <a:srcRect/>
            <a:stretch/>
          </p:blipFill>
          <p:spPr>
            <a:xfrm>
              <a:off x="344160" y="2008800"/>
              <a:ext cx="640440" cy="539640"/>
            </a:xfrm>
            <a:prstGeom prst="rect">
              <a:avLst/>
            </a:prstGeom>
            <a:noFill/>
            <a:ln>
              <a:noFill/>
            </a:ln>
          </p:spPr>
        </p:pic>
        <p:pic>
          <p:nvPicPr>
            <p:cNvPr id="692" name="Google Shape;692;p36"/>
            <p:cNvPicPr preferRelativeResize="0"/>
            <p:nvPr/>
          </p:nvPicPr>
          <p:blipFill rotWithShape="1">
            <a:blip r:embed="rId6">
              <a:alphaModFix/>
            </a:blip>
            <a:srcRect/>
            <a:stretch/>
          </p:blipFill>
          <p:spPr>
            <a:xfrm>
              <a:off x="1287720" y="2008800"/>
              <a:ext cx="639720" cy="538920"/>
            </a:xfrm>
            <a:prstGeom prst="rect">
              <a:avLst/>
            </a:prstGeom>
            <a:noFill/>
            <a:ln>
              <a:noFill/>
            </a:ln>
          </p:spPr>
        </p:pic>
        <p:pic>
          <p:nvPicPr>
            <p:cNvPr id="693" name="Google Shape;693;p36"/>
            <p:cNvPicPr preferRelativeResize="0"/>
            <p:nvPr/>
          </p:nvPicPr>
          <p:blipFill rotWithShape="1">
            <a:blip r:embed="rId7">
              <a:alphaModFix/>
            </a:blip>
            <a:srcRect/>
            <a:stretch/>
          </p:blipFill>
          <p:spPr>
            <a:xfrm>
              <a:off x="2230560" y="2024640"/>
              <a:ext cx="601920" cy="507240"/>
            </a:xfrm>
            <a:prstGeom prst="rect">
              <a:avLst/>
            </a:prstGeom>
            <a:noFill/>
            <a:ln>
              <a:noFill/>
            </a:ln>
          </p:spPr>
        </p:pic>
        <p:pic>
          <p:nvPicPr>
            <p:cNvPr id="694" name="Google Shape;694;p36"/>
            <p:cNvPicPr preferRelativeResize="0"/>
            <p:nvPr/>
          </p:nvPicPr>
          <p:blipFill rotWithShape="1">
            <a:blip r:embed="rId8">
              <a:alphaModFix/>
            </a:blip>
            <a:srcRect/>
            <a:stretch/>
          </p:blipFill>
          <p:spPr>
            <a:xfrm>
              <a:off x="3135960" y="2021400"/>
              <a:ext cx="609840" cy="513720"/>
            </a:xfrm>
            <a:prstGeom prst="rect">
              <a:avLst/>
            </a:prstGeom>
            <a:noFill/>
            <a:ln>
              <a:noFill/>
            </a:ln>
          </p:spPr>
        </p:pic>
      </p:grpSp>
      <p:grpSp>
        <p:nvGrpSpPr>
          <p:cNvPr id="695" name="Google Shape;695;p36"/>
          <p:cNvGrpSpPr/>
          <p:nvPr/>
        </p:nvGrpSpPr>
        <p:grpSpPr>
          <a:xfrm>
            <a:off x="25020" y="4845780"/>
            <a:ext cx="5763780" cy="782640"/>
            <a:chOff x="25020" y="4845780"/>
            <a:chExt cx="5763780" cy="782640"/>
          </a:xfrm>
        </p:grpSpPr>
        <p:sp>
          <p:nvSpPr>
            <p:cNvPr id="696" name="Google Shape;696;p36"/>
            <p:cNvSpPr/>
            <p:nvPr/>
          </p:nvSpPr>
          <p:spPr>
            <a:xfrm>
              <a:off x="1297080" y="5068440"/>
              <a:ext cx="449172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697" name="Google Shape;697;p36"/>
            <p:cNvGrpSpPr/>
            <p:nvPr/>
          </p:nvGrpSpPr>
          <p:grpSpPr>
            <a:xfrm>
              <a:off x="25020" y="4845780"/>
              <a:ext cx="1135080" cy="782640"/>
              <a:chOff x="25020" y="4845780"/>
              <a:chExt cx="1135080" cy="782640"/>
            </a:xfrm>
          </p:grpSpPr>
          <p:sp>
            <p:nvSpPr>
              <p:cNvPr id="698" name="Google Shape;698;p36"/>
              <p:cNvSpPr/>
              <p:nvPr/>
            </p:nvSpPr>
            <p:spPr>
              <a:xfrm rot="5400000">
                <a:off x="201240" y="4669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9" name="Google Shape;699;p36"/>
              <p:cNvPicPr preferRelativeResize="0"/>
              <p:nvPr/>
            </p:nvPicPr>
            <p:blipFill rotWithShape="1">
              <a:blip r:embed="rId9">
                <a:alphaModFix/>
              </a:blip>
              <a:srcRect/>
              <a:stretch/>
            </p:blipFill>
            <p:spPr>
              <a:xfrm>
                <a:off x="326880" y="4956480"/>
                <a:ext cx="682920" cy="575640"/>
              </a:xfrm>
              <a:prstGeom prst="rect">
                <a:avLst/>
              </a:prstGeom>
              <a:noFill/>
              <a:ln>
                <a:noFill/>
              </a:ln>
            </p:spPr>
          </p:pic>
        </p:grpSp>
      </p:grpSp>
      <p:grpSp>
        <p:nvGrpSpPr>
          <p:cNvPr id="700" name="Google Shape;700;p36"/>
          <p:cNvGrpSpPr/>
          <p:nvPr/>
        </p:nvGrpSpPr>
        <p:grpSpPr>
          <a:xfrm>
            <a:off x="25020" y="3864780"/>
            <a:ext cx="6503220" cy="782640"/>
            <a:chOff x="25020" y="3864780"/>
            <a:chExt cx="6503220" cy="782640"/>
          </a:xfrm>
        </p:grpSpPr>
        <p:sp>
          <p:nvSpPr>
            <p:cNvPr id="701" name="Google Shape;701;p36"/>
            <p:cNvSpPr/>
            <p:nvPr/>
          </p:nvSpPr>
          <p:spPr>
            <a:xfrm>
              <a:off x="1289880" y="3963960"/>
              <a:ext cx="52383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702" name="Google Shape;702;p36"/>
            <p:cNvGrpSpPr/>
            <p:nvPr/>
          </p:nvGrpSpPr>
          <p:grpSpPr>
            <a:xfrm>
              <a:off x="25020" y="3864780"/>
              <a:ext cx="1135080" cy="782640"/>
              <a:chOff x="25020" y="3864780"/>
              <a:chExt cx="1135080" cy="782640"/>
            </a:xfrm>
          </p:grpSpPr>
          <p:sp>
            <p:nvSpPr>
              <p:cNvPr id="703" name="Google Shape;703;p36"/>
              <p:cNvSpPr/>
              <p:nvPr/>
            </p:nvSpPr>
            <p:spPr>
              <a:xfrm rot="5400000">
                <a:off x="201240" y="3688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4" name="Google Shape;704;p36"/>
              <p:cNvPicPr preferRelativeResize="0"/>
              <p:nvPr/>
            </p:nvPicPr>
            <p:blipFill rotWithShape="1">
              <a:blip r:embed="rId10">
                <a:alphaModFix/>
              </a:blip>
              <a:srcRect/>
              <a:stretch/>
            </p:blipFill>
            <p:spPr>
              <a:xfrm>
                <a:off x="277200" y="3942360"/>
                <a:ext cx="740520" cy="623880"/>
              </a:xfrm>
              <a:prstGeom prst="rect">
                <a:avLst/>
              </a:prstGeom>
              <a:noFill/>
              <a:ln>
                <a:noFill/>
              </a:ln>
            </p:spPr>
          </p:pic>
        </p:grpSp>
      </p:grpSp>
      <p:pic>
        <p:nvPicPr>
          <p:cNvPr id="705" name="Google Shape;705;p36"/>
          <p:cNvPicPr preferRelativeResize="0"/>
          <p:nvPr/>
        </p:nvPicPr>
        <p:blipFill rotWithShape="1">
          <a:blip r:embed="rId11">
            <a:alphaModFix/>
          </a:blip>
          <a:srcRect/>
          <a:stretch/>
        </p:blipFill>
        <p:spPr>
          <a:xfrm>
            <a:off x="5836320" y="3780360"/>
            <a:ext cx="3759840" cy="3778920"/>
          </a:xfrm>
          <a:prstGeom prst="rect">
            <a:avLst/>
          </a:prstGeom>
          <a:noFill/>
          <a:ln>
            <a:noFill/>
          </a:ln>
        </p:spPr>
      </p:pic>
      <p:sp>
        <p:nvSpPr>
          <p:cNvPr id="706" name="Google Shape;706;p36"/>
          <p:cNvSpPr/>
          <p:nvPr/>
        </p:nvSpPr>
        <p:spPr>
          <a:xfrm>
            <a:off x="375840" y="1373760"/>
            <a:ext cx="46904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707" name="Google Shape;707;p36"/>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7"/>
          <p:cNvSpPr/>
          <p:nvPr/>
        </p:nvSpPr>
        <p:spPr>
          <a:xfrm>
            <a:off x="383400" y="2370240"/>
            <a:ext cx="8838720" cy="32378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13" name="Google Shape;713;p37"/>
          <p:cNvSpPr/>
          <p:nvPr/>
        </p:nvSpPr>
        <p:spPr>
          <a:xfrm>
            <a:off x="5279760" y="7354440"/>
            <a:ext cx="2723040" cy="20484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715" name="Google Shape;715;p37"/>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716" name="Google Shape;716;p37"/>
          <p:cNvSpPr/>
          <p:nvPr/>
        </p:nvSpPr>
        <p:spPr>
          <a:xfrm>
            <a:off x="958680" y="3789000"/>
            <a:ext cx="510732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PLAN DE </a:t>
            </a:r>
            <a:r>
              <a:rPr lang="es-CL" sz="2000" b="1" i="0" u="none" strike="noStrike" cap="none">
                <a:solidFill>
                  <a:srgbClr val="29754D"/>
                </a:solidFill>
                <a:latin typeface="Calibri"/>
                <a:ea typeface="Calibri"/>
                <a:cs typeface="Calibri"/>
                <a:sym typeface="Calibri"/>
              </a:rPr>
              <a:t>MANTENIMIENTO</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717" name="Google Shape;717;p37"/>
          <p:cNvPicPr preferRelativeResize="0"/>
          <p:nvPr/>
        </p:nvPicPr>
        <p:blipFill rotWithShape="1">
          <a:blip r:embed="rId3">
            <a:alphaModFix/>
          </a:blip>
          <a:srcRect/>
          <a:stretch/>
        </p:blipFill>
        <p:spPr>
          <a:xfrm>
            <a:off x="3210840" y="4158000"/>
            <a:ext cx="673920" cy="604440"/>
          </a:xfrm>
          <a:prstGeom prst="rect">
            <a:avLst/>
          </a:prstGeom>
          <a:noFill/>
          <a:ln>
            <a:noFill/>
          </a:ln>
        </p:spPr>
      </p:pic>
      <p:pic>
        <p:nvPicPr>
          <p:cNvPr id="718" name="Google Shape;718;p37"/>
          <p:cNvPicPr preferRelativeResize="0"/>
          <p:nvPr/>
        </p:nvPicPr>
        <p:blipFill rotWithShape="1">
          <a:blip r:embed="rId4">
            <a:alphaModFix/>
          </a:blip>
          <a:srcRect/>
          <a:stretch/>
        </p:blipFill>
        <p:spPr>
          <a:xfrm>
            <a:off x="6137280" y="3028320"/>
            <a:ext cx="2662920" cy="41684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
          <p:cNvSpPr/>
          <p:nvPr/>
        </p:nvSpPr>
        <p:spPr>
          <a:xfrm>
            <a:off x="4077000" y="1308960"/>
            <a:ext cx="4273560" cy="119016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2000" b="0" i="0" u="none" strike="noStrike" cap="none">
                <a:solidFill>
                  <a:srgbClr val="C73E32"/>
                </a:solidFill>
                <a:latin typeface="Calibri"/>
                <a:ea typeface="Calibri"/>
                <a:cs typeface="Calibri"/>
                <a:sym typeface="Calibri"/>
              </a:rPr>
              <a:t>PLAN DE MANTENIMIENTO</a:t>
            </a:r>
            <a:endParaRPr sz="2000" b="0" i="0" u="none" strike="noStrike" cap="none">
              <a:latin typeface="Arial"/>
              <a:ea typeface="Arial"/>
              <a:cs typeface="Arial"/>
              <a:sym typeface="Arial"/>
            </a:endParaRPr>
          </a:p>
        </p:txBody>
      </p:sp>
      <p:sp>
        <p:nvSpPr>
          <p:cNvPr id="389" name="Google Shape;389;p4"/>
          <p:cNvSpPr/>
          <p:nvPr/>
        </p:nvSpPr>
        <p:spPr>
          <a:xfrm>
            <a:off x="375840" y="1373760"/>
            <a:ext cx="41072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90" name="Google Shape;390;p4"/>
          <p:cNvPicPr preferRelativeResize="0"/>
          <p:nvPr/>
        </p:nvPicPr>
        <p:blipFill rotWithShape="1">
          <a:blip r:embed="rId3">
            <a:alphaModFix/>
          </a:blip>
          <a:srcRect/>
          <a:stretch/>
        </p:blipFill>
        <p:spPr>
          <a:xfrm>
            <a:off x="1441440" y="2347920"/>
            <a:ext cx="3018600" cy="4406400"/>
          </a:xfrm>
          <a:prstGeom prst="rect">
            <a:avLst/>
          </a:prstGeom>
          <a:noFill/>
          <a:ln>
            <a:noFill/>
          </a:ln>
        </p:spPr>
      </p:pic>
      <p:sp>
        <p:nvSpPr>
          <p:cNvPr id="391" name="Google Shape;391;p4"/>
          <p:cNvSpPr/>
          <p:nvPr/>
        </p:nvSpPr>
        <p:spPr>
          <a:xfrm>
            <a:off x="4907880" y="3150000"/>
            <a:ext cx="3370680" cy="2232000"/>
          </a:xfrm>
          <a:prstGeom prst="roundRect">
            <a:avLst>
              <a:gd name="adj" fmla="val 538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2" name="Google Shape;392;p4"/>
          <p:cNvSpPr/>
          <p:nvPr/>
        </p:nvSpPr>
        <p:spPr>
          <a:xfrm>
            <a:off x="5182200" y="3435120"/>
            <a:ext cx="292392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Introducción al mantenimiento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Plan de mantenimiento preventivo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Mantenimiento correctivo</a:t>
            </a:r>
            <a:endParaRPr sz="1600" b="0" i="0" u="none" strike="noStrike" cap="none">
              <a:latin typeface="Arial"/>
              <a:ea typeface="Arial"/>
              <a:cs typeface="Arial"/>
              <a:sym typeface="Arial"/>
            </a:endParaRPr>
          </a:p>
        </p:txBody>
      </p:sp>
      <p:grpSp>
        <p:nvGrpSpPr>
          <p:cNvPr id="393" name="Google Shape;393;p4"/>
          <p:cNvGrpSpPr/>
          <p:nvPr/>
        </p:nvGrpSpPr>
        <p:grpSpPr>
          <a:xfrm>
            <a:off x="4783680" y="3451320"/>
            <a:ext cx="264600" cy="271440"/>
            <a:chOff x="4783680" y="3451320"/>
            <a:chExt cx="264600" cy="271440"/>
          </a:xfrm>
        </p:grpSpPr>
        <p:sp>
          <p:nvSpPr>
            <p:cNvPr id="394" name="Google Shape;394;p4"/>
            <p:cNvSpPr/>
            <p:nvPr/>
          </p:nvSpPr>
          <p:spPr>
            <a:xfrm>
              <a:off x="4783680" y="345132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4793040" y="345132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1</a:t>
              </a:r>
              <a:endParaRPr sz="1800" b="0" i="0" u="none" strike="noStrike" cap="none">
                <a:latin typeface="Arial"/>
                <a:ea typeface="Arial"/>
                <a:cs typeface="Arial"/>
                <a:sym typeface="Arial"/>
              </a:endParaRPr>
            </a:p>
          </p:txBody>
        </p:sp>
      </p:grpSp>
      <p:grpSp>
        <p:nvGrpSpPr>
          <p:cNvPr id="396" name="Google Shape;396;p4"/>
          <p:cNvGrpSpPr/>
          <p:nvPr/>
        </p:nvGrpSpPr>
        <p:grpSpPr>
          <a:xfrm>
            <a:off x="4783680" y="4024440"/>
            <a:ext cx="264600" cy="271440"/>
            <a:chOff x="4783680" y="4024440"/>
            <a:chExt cx="264600" cy="271440"/>
          </a:xfrm>
        </p:grpSpPr>
        <p:sp>
          <p:nvSpPr>
            <p:cNvPr id="397" name="Google Shape;397;p4"/>
            <p:cNvSpPr/>
            <p:nvPr/>
          </p:nvSpPr>
          <p:spPr>
            <a:xfrm>
              <a:off x="4783680" y="402444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4802040" y="402444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2</a:t>
              </a:r>
              <a:endParaRPr sz="1800" b="0" i="0" u="none" strike="noStrike" cap="none">
                <a:latin typeface="Arial"/>
                <a:ea typeface="Arial"/>
                <a:cs typeface="Arial"/>
                <a:sym typeface="Arial"/>
              </a:endParaRPr>
            </a:p>
          </p:txBody>
        </p:sp>
      </p:grpSp>
      <p:grpSp>
        <p:nvGrpSpPr>
          <p:cNvPr id="399" name="Google Shape;399;p4"/>
          <p:cNvGrpSpPr/>
          <p:nvPr/>
        </p:nvGrpSpPr>
        <p:grpSpPr>
          <a:xfrm>
            <a:off x="4802040" y="4655520"/>
            <a:ext cx="264600" cy="271440"/>
            <a:chOff x="4802040" y="4655520"/>
            <a:chExt cx="264600" cy="271440"/>
          </a:xfrm>
        </p:grpSpPr>
        <p:sp>
          <p:nvSpPr>
            <p:cNvPr id="400" name="Google Shape;400;p4"/>
            <p:cNvSpPr/>
            <p:nvPr/>
          </p:nvSpPr>
          <p:spPr>
            <a:xfrm>
              <a:off x="4802040" y="465552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4811400" y="465552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3</a:t>
              </a:r>
              <a:endParaRPr sz="1800" b="0" i="0" u="none" strike="noStrike" cap="none">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
          <p:cNvSpPr/>
          <p:nvPr/>
        </p:nvSpPr>
        <p:spPr>
          <a:xfrm>
            <a:off x="464400" y="2555640"/>
            <a:ext cx="5146200" cy="28123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07" name="Google Shape;407;p5"/>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08" name="Google Shape;408;p5"/>
          <p:cNvSpPr/>
          <p:nvPr/>
        </p:nvSpPr>
        <p:spPr>
          <a:xfrm>
            <a:off x="816840" y="3441240"/>
            <a:ext cx="45118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PLAN DE </a:t>
            </a:r>
            <a:r>
              <a:rPr lang="es-CL" sz="2000" b="1" i="0" u="none" strike="noStrike" cap="none">
                <a:solidFill>
                  <a:srgbClr val="29754D"/>
                </a:solidFill>
                <a:latin typeface="Calibri"/>
                <a:ea typeface="Calibri"/>
                <a:cs typeface="Calibri"/>
                <a:sym typeface="Calibri"/>
              </a:rPr>
              <a:t>MANTENIMIENTO</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veamos cómo lo que ya has aprendido refuerza y mejora lo que estás a punto de aprender!</a:t>
            </a:r>
            <a:endParaRPr sz="1600" b="0" i="0" u="none" strike="noStrike" cap="none">
              <a:latin typeface="Arial"/>
              <a:ea typeface="Arial"/>
              <a:cs typeface="Arial"/>
              <a:sym typeface="Arial"/>
            </a:endParaRPr>
          </a:p>
        </p:txBody>
      </p:sp>
      <p:sp>
        <p:nvSpPr>
          <p:cNvPr id="409" name="Google Shape;409;p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10" name="Google Shape;410;p5"/>
          <p:cNvSpPr/>
          <p:nvPr/>
        </p:nvSpPr>
        <p:spPr>
          <a:xfrm>
            <a:off x="432180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4</a:t>
            </a:r>
            <a:endParaRPr sz="5000" b="0" i="0" u="none" strike="noStrike" cap="none">
              <a:latin typeface="Arial"/>
              <a:ea typeface="Arial"/>
              <a:cs typeface="Arial"/>
              <a:sym typeface="Arial"/>
            </a:endParaRPr>
          </a:p>
        </p:txBody>
      </p:sp>
      <p:pic>
        <p:nvPicPr>
          <p:cNvPr id="411" name="Google Shape;411;p5" descr="/Users/ivangonzalez/Desktop/IVAN G 2020/2020/DUOC/ARTES/OVNI-01.png"/>
          <p:cNvPicPr preferRelativeResize="0"/>
          <p:nvPr/>
        </p:nvPicPr>
        <p:blipFill rotWithShape="1">
          <a:blip r:embed="rId3">
            <a:alphaModFix/>
          </a:blip>
          <a:srcRect/>
          <a:stretch/>
        </p:blipFill>
        <p:spPr>
          <a:xfrm>
            <a:off x="5775840" y="3873240"/>
            <a:ext cx="3370680" cy="347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
          <p:cNvSpPr/>
          <p:nvPr/>
        </p:nvSpPr>
        <p:spPr>
          <a:xfrm>
            <a:off x="452160" y="1378080"/>
            <a:ext cx="639180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¿QUÉ ES EL MANTENIMIENTO ELÉCTRICO </a:t>
            </a:r>
            <a:r>
              <a:rPr lang="es-CL" sz="2800" b="0" i="0" u="none" strike="noStrike" cap="none">
                <a:solidFill>
                  <a:srgbClr val="C73E32"/>
                </a:solidFill>
                <a:latin typeface="Calibri"/>
                <a:ea typeface="Calibri"/>
                <a:cs typeface="Calibri"/>
                <a:sym typeface="Calibri"/>
              </a:rPr>
              <a:t>Y POR QUÉ ES NECESARIO?</a:t>
            </a:r>
            <a:endParaRPr sz="2800" b="0" i="0" u="none" strike="noStrike" cap="none">
              <a:latin typeface="Arial"/>
              <a:ea typeface="Arial"/>
              <a:cs typeface="Arial"/>
              <a:sym typeface="Arial"/>
            </a:endParaRPr>
          </a:p>
        </p:txBody>
      </p:sp>
      <p:sp>
        <p:nvSpPr>
          <p:cNvPr id="417" name="Google Shape;417;p6"/>
          <p:cNvSpPr/>
          <p:nvPr/>
        </p:nvSpPr>
        <p:spPr>
          <a:xfrm>
            <a:off x="738720" y="2608920"/>
            <a:ext cx="5711760" cy="19854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18" name="Google Shape;418;p6"/>
          <p:cNvSpPr/>
          <p:nvPr/>
        </p:nvSpPr>
        <p:spPr>
          <a:xfrm>
            <a:off x="1172520" y="2871000"/>
            <a:ext cx="4867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convertidores CA/CC o también conocidos como rectificadores transforman corriente alterna, monofásica o trifásica, en corriente continua. Una aplicación muy utilizada de estos dispositivos se encuentran en los cargadores de la batería del celular.</a:t>
            </a:r>
            <a:endParaRPr sz="1600" b="0" i="0" u="none" strike="noStrike" cap="none">
              <a:latin typeface="Arial"/>
              <a:ea typeface="Arial"/>
              <a:cs typeface="Arial"/>
              <a:sym typeface="Arial"/>
            </a:endParaRPr>
          </a:p>
        </p:txBody>
      </p:sp>
      <p:pic>
        <p:nvPicPr>
          <p:cNvPr id="419" name="Google Shape;419;p6"/>
          <p:cNvPicPr preferRelativeResize="0"/>
          <p:nvPr/>
        </p:nvPicPr>
        <p:blipFill rotWithShape="1">
          <a:blip r:embed="rId3">
            <a:alphaModFix/>
          </a:blip>
          <a:srcRect/>
          <a:stretch/>
        </p:blipFill>
        <p:spPr>
          <a:xfrm>
            <a:off x="6050520" y="2383920"/>
            <a:ext cx="482760" cy="4604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
          <p:cNvSpPr/>
          <p:nvPr/>
        </p:nvSpPr>
        <p:spPr>
          <a:xfrm>
            <a:off x="452160" y="1378080"/>
            <a:ext cx="639180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¿QUÉ ES EL MANTENIMIENTO ELÉCTRICO </a:t>
            </a:r>
            <a:r>
              <a:rPr lang="es-CL" sz="2800" b="0" i="0" u="none" strike="noStrike" cap="none">
                <a:solidFill>
                  <a:srgbClr val="C73E32"/>
                </a:solidFill>
                <a:latin typeface="Calibri"/>
                <a:ea typeface="Calibri"/>
                <a:cs typeface="Calibri"/>
                <a:sym typeface="Calibri"/>
              </a:rPr>
              <a:t>Y POR QUÉ ES NECESARIO?</a:t>
            </a:r>
            <a:endParaRPr sz="2800" b="0" i="0" u="none" strike="noStrike" cap="none">
              <a:latin typeface="Arial"/>
              <a:ea typeface="Arial"/>
              <a:cs typeface="Arial"/>
              <a:sym typeface="Arial"/>
            </a:endParaRPr>
          </a:p>
        </p:txBody>
      </p:sp>
      <p:sp>
        <p:nvSpPr>
          <p:cNvPr id="425" name="Google Shape;425;p7"/>
          <p:cNvSpPr/>
          <p:nvPr/>
        </p:nvSpPr>
        <p:spPr>
          <a:xfrm>
            <a:off x="738720" y="2608920"/>
            <a:ext cx="5711760" cy="251280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6" name="Google Shape;426;p7"/>
          <p:cNvSpPr/>
          <p:nvPr/>
        </p:nvSpPr>
        <p:spPr>
          <a:xfrm>
            <a:off x="1172520" y="2871000"/>
            <a:ext cx="4867560" cy="1795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mantenimiento eléctrico es necesario para muchos aspectos en la vida diaria. De una forma u otra, ya sea en talleres, fábricas u oficinas, existen dispositivos o máquinas eléctricas que necesitan de un mantenimiento para reducir los tiempos de parada, al minimizar la probabilidad de salidas de servicio imprevistas, no programadas.</a:t>
            </a:r>
            <a:endParaRPr sz="1600" b="0" i="0" u="none" strike="noStrike" cap="none">
              <a:latin typeface="Arial"/>
              <a:ea typeface="Arial"/>
              <a:cs typeface="Arial"/>
              <a:sym typeface="Arial"/>
            </a:endParaRPr>
          </a:p>
        </p:txBody>
      </p:sp>
      <p:pic>
        <p:nvPicPr>
          <p:cNvPr id="427" name="Google Shape;427;p7"/>
          <p:cNvPicPr preferRelativeResize="0"/>
          <p:nvPr/>
        </p:nvPicPr>
        <p:blipFill rotWithShape="1">
          <a:blip r:embed="rId3">
            <a:alphaModFix/>
          </a:blip>
          <a:srcRect/>
          <a:stretch/>
        </p:blipFill>
        <p:spPr>
          <a:xfrm>
            <a:off x="6050520" y="2383920"/>
            <a:ext cx="482760" cy="4604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8"/>
          <p:cNvSpPr/>
          <p:nvPr/>
        </p:nvSpPr>
        <p:spPr>
          <a:xfrm>
            <a:off x="452160" y="1378080"/>
            <a:ext cx="639180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¿QUÉ ES EL MANTENIMIENTO ELÉCTRICO </a:t>
            </a:r>
            <a:r>
              <a:rPr lang="es-CL" sz="2800" b="0" i="0" u="none" strike="noStrike" cap="none">
                <a:solidFill>
                  <a:srgbClr val="C73E32"/>
                </a:solidFill>
                <a:latin typeface="Calibri"/>
                <a:ea typeface="Calibri"/>
                <a:cs typeface="Calibri"/>
                <a:sym typeface="Calibri"/>
              </a:rPr>
              <a:t>Y POR QUÉ ES NECESARIO?</a:t>
            </a:r>
            <a:endParaRPr sz="2800" b="0" i="0" u="none" strike="noStrike" cap="none">
              <a:latin typeface="Arial"/>
              <a:ea typeface="Arial"/>
              <a:cs typeface="Arial"/>
              <a:sym typeface="Arial"/>
            </a:endParaRPr>
          </a:p>
        </p:txBody>
      </p:sp>
      <p:sp>
        <p:nvSpPr>
          <p:cNvPr id="433" name="Google Shape;433;p8"/>
          <p:cNvSpPr/>
          <p:nvPr/>
        </p:nvSpPr>
        <p:spPr>
          <a:xfrm>
            <a:off x="2004120" y="3179520"/>
            <a:ext cx="5711760" cy="1200240"/>
          </a:xfrm>
          <a:prstGeom prst="roundRect">
            <a:avLst>
              <a:gd name="adj" fmla="val 6576"/>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4" name="Google Shape;434;p8"/>
          <p:cNvSpPr/>
          <p:nvPr/>
        </p:nvSpPr>
        <p:spPr>
          <a:xfrm>
            <a:off x="2426040" y="3487320"/>
            <a:ext cx="48675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Esto nos lleva a la conclusión de que el mantenimiento eléctrico debe ser un ejercicio continuo.</a:t>
            </a:r>
            <a:endParaRPr sz="1600" b="0" i="0" u="none" strike="noStrike" cap="none">
              <a:latin typeface="Arial"/>
              <a:ea typeface="Arial"/>
              <a:cs typeface="Arial"/>
              <a:sym typeface="Arial"/>
            </a:endParaRPr>
          </a:p>
        </p:txBody>
      </p:sp>
      <p:pic>
        <p:nvPicPr>
          <p:cNvPr id="435" name="Google Shape;435;p8"/>
          <p:cNvPicPr preferRelativeResize="0"/>
          <p:nvPr/>
        </p:nvPicPr>
        <p:blipFill rotWithShape="1">
          <a:blip r:embed="rId3">
            <a:alphaModFix/>
          </a:blip>
          <a:srcRect/>
          <a:stretch/>
        </p:blipFill>
        <p:spPr>
          <a:xfrm>
            <a:off x="6559920" y="3218400"/>
            <a:ext cx="3094560" cy="31730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a:t>
            </a:r>
            <a:r>
              <a:rPr lang="es-CL" sz="2800" b="0" i="0" u="none" strike="noStrike" cap="none">
                <a:solidFill>
                  <a:srgbClr val="C73E32"/>
                </a:solidFill>
                <a:latin typeface="Calibri"/>
                <a:ea typeface="Calibri"/>
                <a:cs typeface="Calibri"/>
                <a:sym typeface="Calibri"/>
              </a:rPr>
              <a:t>ELÉCTRICO</a:t>
            </a:r>
            <a:endParaRPr sz="2800" b="0" i="0" u="none" strike="noStrike" cap="none">
              <a:latin typeface="Arial"/>
              <a:ea typeface="Arial"/>
              <a:cs typeface="Arial"/>
              <a:sym typeface="Arial"/>
            </a:endParaRPr>
          </a:p>
        </p:txBody>
      </p:sp>
      <p:sp>
        <p:nvSpPr>
          <p:cNvPr id="441" name="Google Shape;441;p9"/>
          <p:cNvSpPr/>
          <p:nvPr/>
        </p:nvSpPr>
        <p:spPr>
          <a:xfrm>
            <a:off x="1512720" y="2871000"/>
            <a:ext cx="7095240" cy="16592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2" name="Google Shape;442;p9"/>
          <p:cNvSpPr/>
          <p:nvPr/>
        </p:nvSpPr>
        <p:spPr>
          <a:xfrm>
            <a:off x="1848960" y="3133080"/>
            <a:ext cx="634860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Mantenimiento Eléctrico permite detectar fallas que comienzan a gestarse  y que pueden producir en el futuro cercano o a mediano plazo una parada  de una planta y/o un siniestro afectando a personas e instalaciones.</a:t>
            </a:r>
            <a:endParaRPr sz="1600" b="0" i="0" u="none" strike="noStrike" cap="none">
              <a:latin typeface="Arial"/>
              <a:ea typeface="Arial"/>
              <a:cs typeface="Arial"/>
              <a:sym typeface="Arial"/>
            </a:endParaRPr>
          </a:p>
        </p:txBody>
      </p:sp>
      <p:pic>
        <p:nvPicPr>
          <p:cNvPr id="443" name="Google Shape;443;p9"/>
          <p:cNvPicPr preferRelativeResize="0"/>
          <p:nvPr/>
        </p:nvPicPr>
        <p:blipFill rotWithShape="1">
          <a:blip r:embed="rId3">
            <a:alphaModFix/>
          </a:blip>
          <a:srcRect/>
          <a:stretch/>
        </p:blipFill>
        <p:spPr>
          <a:xfrm>
            <a:off x="8207640" y="2646000"/>
            <a:ext cx="482760" cy="46044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2573</Words>
  <Application>Microsoft Office PowerPoint</Application>
  <PresentationFormat>Personalizado</PresentationFormat>
  <Paragraphs>250</Paragraphs>
  <Slides>37</Slides>
  <Notes>37</Notes>
  <HiddenSlides>0</HiddenSlides>
  <MMClips>0</MMClips>
  <ScaleCrop>false</ScaleCrop>
  <HeadingPairs>
    <vt:vector size="6" baseType="variant">
      <vt:variant>
        <vt:lpstr>Fuentes usadas</vt:lpstr>
      </vt:variant>
      <vt:variant>
        <vt:i4>2</vt:i4>
      </vt:variant>
      <vt:variant>
        <vt:lpstr>Tema</vt:lpstr>
      </vt:variant>
      <vt:variant>
        <vt:i4>6</vt:i4>
      </vt:variant>
      <vt:variant>
        <vt:lpstr>Títulos de diapositiva</vt:lpstr>
      </vt:variant>
      <vt:variant>
        <vt:i4>37</vt:i4>
      </vt:variant>
    </vt:vector>
  </HeadingPairs>
  <TitlesOfParts>
    <vt:vector size="45" baseType="lpstr">
      <vt:lpstr>Arial</vt:lpstr>
      <vt:lpstr>Calibri</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1</cp:revision>
  <dcterms:modified xsi:type="dcterms:W3CDTF">2021-02-18T22:17:54Z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35</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37</vt:i4>
  </property>
</Properties>
</file>