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77" r:id="rId3"/>
    <p:sldId id="279" r:id="rId4"/>
    <p:sldId id="260" r:id="rId5"/>
    <p:sldId id="258" r:id="rId6"/>
    <p:sldId id="287" r:id="rId7"/>
    <p:sldId id="302" r:id="rId8"/>
    <p:sldId id="312" r:id="rId9"/>
    <p:sldId id="318" r:id="rId10"/>
    <p:sldId id="315" r:id="rId11"/>
    <p:sldId id="321" r:id="rId12"/>
    <p:sldId id="322" r:id="rId13"/>
    <p:sldId id="323" r:id="rId14"/>
    <p:sldId id="324" r:id="rId15"/>
    <p:sldId id="319" r:id="rId16"/>
    <p:sldId id="311" r:id="rId17"/>
    <p:sldId id="353" r:id="rId18"/>
    <p:sldId id="273" r:id="rId19"/>
    <p:sldId id="355" r:id="rId20"/>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 xmlns:p15="http://schemas.microsoft.com/office/powerpoint/2012/main" xmlns:go="http://customooxmlschemas.google.com/" roundtripDataSignature="AMtx7mj6ho7Wgmz/U05Ubv55I2SHPNkWeA==" r:id="rId2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54D"/>
    <a:srgbClr val="EFEFEF"/>
    <a:srgbClr val="D7E3DC"/>
    <a:srgbClr val="C73E32"/>
    <a:srgbClr val="8EB99F"/>
    <a:srgbClr val="B99F2F"/>
    <a:srgbClr val="C4D7CD"/>
    <a:srgbClr val="741B47"/>
    <a:srgbClr val="FF0000"/>
    <a:srgbClr val="BA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9"/>
    <p:restoredTop sz="95313"/>
  </p:normalViewPr>
  <p:slideViewPr>
    <p:cSldViewPr snapToGrid="0">
      <p:cViewPr varScale="1">
        <p:scale>
          <a:sx n="106" d="100"/>
          <a:sy n="106" d="100"/>
        </p:scale>
        <p:origin x="1506" y="102"/>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2T13:21:52.104" idx="1">
    <p:pos x="5312" y="191"/>
    <p:text>Recordar cambiar el número de la actividad. El número verde no cambia.</p:text>
    <p:extLst>
      <p:ext uri="{C676402C-5697-4E1C-873F-D02D1690AC5C}">
        <p15:threadingInfo xmlns:p15="http://schemas.microsoft.com/office/powerpoint/2012/main" timeZoneBias="0"/>
      </p:ext>
      <p:ext uri="http://customooxmlschemas.google.com/">
        <go:slidesCustomData xmlns="" xmlns:p15="http://schemas.microsoft.com/office/powerpoint/2012/main" xmlns:go="http://customooxmlschemas.google.com/" commentPostId="AAAAHQMen-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5550" y="685800"/>
            <a:ext cx="4408488"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11555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sp>
        <p:nvSpPr>
          <p:cNvPr id="9" name="Google Shape;9;p23"/>
          <p:cNvSpPr/>
          <p:nvPr/>
        </p:nvSpPr>
        <p:spPr>
          <a:xfrm>
            <a:off x="270565" y="1747314"/>
            <a:ext cx="9346500" cy="5675922"/>
          </a:xfrm>
          <a:prstGeom prst="round1Rect">
            <a:avLst>
              <a:gd name="adj" fmla="val 15350"/>
            </a:avLst>
          </a:prstGeom>
          <a:solidFill>
            <a:srgbClr val="C4D7CD">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436350" y="6464001"/>
            <a:ext cx="7891862" cy="680474"/>
          </a:xfrm>
          <a:prstGeom prst="roundRect">
            <a:avLst>
              <a:gd name="adj" fmla="val 19335"/>
            </a:avLst>
          </a:prstGeom>
          <a:solidFill>
            <a:srgbClr val="8EB9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7" name="Imagen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18" name="Google Shape;12;p23"/>
          <p:cNvPicPr preferRelativeResize="0">
            <a:picLocks noChangeAspect="1"/>
          </p:cNvPicPr>
          <p:nvPr userDrawn="1"/>
        </p:nvPicPr>
        <p:blipFill rotWithShape="1">
          <a:blip r:embed="rId4">
            <a:alphaModFix/>
          </a:blip>
          <a:srcRect/>
          <a:stretch/>
        </p:blipFill>
        <p:spPr>
          <a:xfrm>
            <a:off x="8521706" y="6387272"/>
            <a:ext cx="830659" cy="756000"/>
          </a:xfrm>
          <a:prstGeom prst="rect">
            <a:avLst/>
          </a:prstGeom>
          <a:noFill/>
          <a:ln>
            <a:noFill/>
          </a:ln>
        </p:spPr>
      </p:pic>
      <p:pic>
        <p:nvPicPr>
          <p:cNvPr id="15" name="Imagen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pic>
        <p:nvPicPr>
          <p:cNvPr id="19" name="Imagen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3441" y="6464037"/>
            <a:ext cx="690406" cy="680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3"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5|</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3"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5|</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1"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3"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1027139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localhost/Users/ivangonzalez/Desktop/IVAN%20G%202020/2020/DUOC/ARTES/OVNI-01.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9754D"/>
                </a:solidFill>
                <a:latin typeface="Calibri"/>
                <a:ea typeface="Calibri"/>
                <a:cs typeface="Calibri"/>
                <a:sym typeface="Calibri"/>
              </a:rPr>
              <a:t>SECTOR ELECTRICIDAD </a:t>
            </a:r>
            <a:r>
              <a:rPr lang="en-US" sz="1200" b="0" i="0" u="none" strike="noStrike" cap="none" dirty="0">
                <a:solidFill>
                  <a:srgbClr val="29754D"/>
                </a:solidFill>
                <a:latin typeface="Calibri"/>
                <a:ea typeface="Calibri"/>
                <a:cs typeface="Calibri"/>
                <a:sym typeface="Calibri"/>
              </a:rPr>
              <a:t>| NIVEL 4° MEDIO</a:t>
            </a:r>
            <a:endParaRPr sz="1200" b="0" i="0" u="none" strike="noStrike" cap="none" dirty="0">
              <a:solidFill>
                <a:srgbClr val="29754D"/>
              </a:solidFill>
              <a:latin typeface="Calibri"/>
              <a:ea typeface="Calibri"/>
              <a:cs typeface="Calibri"/>
              <a:sym typeface="Calibri"/>
            </a:endParaRPr>
          </a:p>
        </p:txBody>
      </p:sp>
      <p:sp>
        <p:nvSpPr>
          <p:cNvPr id="7"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7</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1" name="Google Shape;61;p13"/>
          <p:cNvSpPr txBox="1">
            <a:spLocks/>
          </p:cNvSpPr>
          <p:nvPr/>
        </p:nvSpPr>
        <p:spPr>
          <a:xfrm>
            <a:off x="365425" y="2376001"/>
            <a:ext cx="5248794"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INSTALACIÓN DE EQUIPOS ELECTRÓNICOS DE POTENCIA</a:t>
            </a: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38" y="2841266"/>
            <a:ext cx="5633883" cy="37775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73;p6">
            <a:extLst>
              <a:ext uri="{FF2B5EF4-FFF2-40B4-BE49-F238E27FC236}">
                <a16:creationId xmlns:a16="http://schemas.microsoft.com/office/drawing/2014/main" xmlns="" id="{19F33E33-8564-7E49-B734-72E49DD4692E}"/>
              </a:ext>
            </a:extLst>
          </p:cNvPr>
          <p:cNvSpPr/>
          <p:nvPr/>
        </p:nvSpPr>
        <p:spPr>
          <a:xfrm>
            <a:off x="5209945" y="2083984"/>
            <a:ext cx="3987209" cy="432745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289966"/>
            <a:ext cx="7713630" cy="506936"/>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DIFERENCIA ENTRE RELÉ DE ESTADO SÓLIDO Y CONTACTOR MECÁNICO</a:t>
            </a:r>
          </a:p>
        </p:txBody>
      </p:sp>
      <p:pic>
        <p:nvPicPr>
          <p:cNvPr id="12" name="Google Shape;155;p8">
            <a:extLst>
              <a:ext uri="{FF2B5EF4-FFF2-40B4-BE49-F238E27FC236}">
                <a16:creationId xmlns:a16="http://schemas.microsoft.com/office/drawing/2014/main" xmlns="" id="{E3EF6D3E-7296-944A-835E-B5D34D8DEA83}"/>
              </a:ext>
            </a:extLst>
          </p:cNvPr>
          <p:cNvPicPr preferRelativeResize="0"/>
          <p:nvPr/>
        </p:nvPicPr>
        <p:blipFill rotWithShape="1">
          <a:blip r:embed="rId2">
            <a:alphaModFix/>
          </a:blip>
          <a:srcRect l="3016" t="4246" r="2762" b="3525"/>
          <a:stretch/>
        </p:blipFill>
        <p:spPr>
          <a:xfrm>
            <a:off x="452175" y="2604977"/>
            <a:ext cx="4542829" cy="3526509"/>
          </a:xfrm>
          <a:prstGeom prst="rect">
            <a:avLst/>
          </a:prstGeom>
          <a:noFill/>
          <a:ln>
            <a:noFill/>
          </a:ln>
        </p:spPr>
      </p:pic>
      <p:sp>
        <p:nvSpPr>
          <p:cNvPr id="13" name="Google Shape;156;p8">
            <a:extLst>
              <a:ext uri="{FF2B5EF4-FFF2-40B4-BE49-F238E27FC236}">
                <a16:creationId xmlns:a16="http://schemas.microsoft.com/office/drawing/2014/main" xmlns="" id="{CF0C0120-0E95-B748-BD8A-772A48B08E3F}"/>
              </a:ext>
            </a:extLst>
          </p:cNvPr>
          <p:cNvSpPr txBox="1"/>
          <p:nvPr/>
        </p:nvSpPr>
        <p:spPr>
          <a:xfrm>
            <a:off x="5409714" y="2242075"/>
            <a:ext cx="4119155" cy="28007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600" b="1" i="0" u="sng" strike="noStrike" cap="none" dirty="0">
                <a:solidFill>
                  <a:srgbClr val="29754D"/>
                </a:solidFill>
                <a:latin typeface="Calibri"/>
                <a:ea typeface="Calibri"/>
                <a:cs typeface="Calibri"/>
                <a:sym typeface="Calibri"/>
              </a:rPr>
              <a:t>SSR </a:t>
            </a:r>
            <a:endParaRPr sz="1600" b="1" i="0" u="none" strike="noStrike" cap="none" dirty="0">
              <a:solidFill>
                <a:srgbClr val="29754D"/>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600" b="0" i="0" u="none" strike="noStrike" cap="none" dirty="0">
                <a:solidFill>
                  <a:schemeClr val="dk1"/>
                </a:solidFill>
                <a:latin typeface="Calibri"/>
                <a:ea typeface="Calibri"/>
                <a:cs typeface="Calibri"/>
                <a:sym typeface="Calibri"/>
              </a:rPr>
              <a:t>Mayor velocidad de conmutación</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600" b="0" i="0" u="none" strike="noStrike" cap="none" dirty="0">
                <a:solidFill>
                  <a:schemeClr val="dk1"/>
                </a:solidFill>
                <a:latin typeface="Calibri"/>
                <a:ea typeface="Calibri"/>
                <a:cs typeface="Calibri"/>
                <a:sym typeface="Calibri"/>
              </a:rPr>
              <a:t>Aislación óptica </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600" b="0" i="0" u="none" strike="noStrike" cap="none" dirty="0">
                <a:solidFill>
                  <a:schemeClr val="dk1"/>
                </a:solidFill>
                <a:latin typeface="Calibri"/>
                <a:ea typeface="Calibri"/>
                <a:cs typeface="Calibri"/>
                <a:sym typeface="Calibri"/>
              </a:rPr>
              <a:t>Menor desgaste mecánico</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600" b="0" i="0" u="none" strike="noStrike" cap="none" dirty="0">
                <a:solidFill>
                  <a:schemeClr val="dk1"/>
                </a:solidFill>
                <a:latin typeface="Calibri"/>
                <a:ea typeface="Calibri"/>
                <a:cs typeface="Calibri"/>
                <a:sym typeface="Calibri"/>
              </a:rPr>
              <a:t>Mayor disipación de temperatura.</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600" b="0" i="0" u="none" strike="noStrike" cap="none" dirty="0">
                <a:solidFill>
                  <a:schemeClr val="dk1"/>
                </a:solidFill>
                <a:latin typeface="Calibri"/>
                <a:ea typeface="Calibri"/>
                <a:cs typeface="Calibri"/>
                <a:sym typeface="Calibri"/>
              </a:rPr>
              <a:t>Mayor sensibilidad frente a errores de conexión.</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600" b="0" i="0" u="none" strike="noStrike" cap="none" dirty="0">
                <a:solidFill>
                  <a:schemeClr val="dk1"/>
                </a:solidFill>
                <a:latin typeface="Calibri"/>
                <a:ea typeface="Calibri"/>
                <a:cs typeface="Calibri"/>
                <a:sym typeface="Calibri"/>
              </a:rPr>
              <a:t>Posee solo un interruptor interno.</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
        <p:nvSpPr>
          <p:cNvPr id="14" name="Google Shape;157;p8">
            <a:extLst>
              <a:ext uri="{FF2B5EF4-FFF2-40B4-BE49-F238E27FC236}">
                <a16:creationId xmlns:a16="http://schemas.microsoft.com/office/drawing/2014/main" xmlns="" id="{650F4772-3224-0B41-A87D-0C3F107EF227}"/>
              </a:ext>
            </a:extLst>
          </p:cNvPr>
          <p:cNvSpPr txBox="1"/>
          <p:nvPr/>
        </p:nvSpPr>
        <p:spPr>
          <a:xfrm>
            <a:off x="5409714" y="4494954"/>
            <a:ext cx="4119155"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600" b="1" i="0" u="sng" strike="noStrike" cap="none" dirty="0" err="1">
                <a:solidFill>
                  <a:srgbClr val="29754D"/>
                </a:solidFill>
                <a:latin typeface="Calibri"/>
                <a:ea typeface="Calibri"/>
                <a:cs typeface="Calibri"/>
                <a:sym typeface="Calibri"/>
              </a:rPr>
              <a:t>Contactor</a:t>
            </a:r>
            <a:r>
              <a:rPr lang="es-ES" sz="1600" b="1" i="0" u="sng" strike="noStrike" cap="none" dirty="0">
                <a:solidFill>
                  <a:srgbClr val="29754D"/>
                </a:solidFill>
                <a:latin typeface="Calibri"/>
                <a:ea typeface="Calibri"/>
                <a:cs typeface="Calibri"/>
                <a:sym typeface="Calibri"/>
              </a:rPr>
              <a:t> o relé mecánico </a:t>
            </a:r>
            <a:endParaRPr sz="1600" b="1" i="0" u="none" strike="noStrike" cap="none" dirty="0">
              <a:solidFill>
                <a:srgbClr val="29754D"/>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600" b="0" i="0" u="none" strike="noStrike" cap="none" dirty="0">
                <a:solidFill>
                  <a:schemeClr val="dk1"/>
                </a:solidFill>
                <a:latin typeface="Calibri"/>
                <a:ea typeface="Calibri"/>
                <a:cs typeface="Calibri"/>
                <a:sym typeface="Calibri"/>
              </a:rPr>
              <a:t>Mayor desgaste mecánico </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600" b="0" i="0" u="none" strike="noStrike" cap="none" dirty="0">
                <a:solidFill>
                  <a:schemeClr val="dk1"/>
                </a:solidFill>
                <a:latin typeface="Calibri"/>
                <a:ea typeface="Calibri"/>
                <a:cs typeface="Calibri"/>
                <a:sym typeface="Calibri"/>
              </a:rPr>
              <a:t>Sensible al polvo y condiciones adversas.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600" b="0" i="0" u="none" strike="noStrike" cap="none" dirty="0">
                <a:solidFill>
                  <a:schemeClr val="dk1"/>
                </a:solidFill>
                <a:latin typeface="Calibri"/>
                <a:ea typeface="Calibri"/>
                <a:cs typeface="Calibri"/>
                <a:sym typeface="Calibri"/>
              </a:rPr>
              <a:t>Posee 3 contactos físicos.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600" b="0" i="0" u="none" strike="noStrike" cap="none" dirty="0">
                <a:solidFill>
                  <a:schemeClr val="dk1"/>
                </a:solidFill>
                <a:latin typeface="Calibri"/>
                <a:ea typeface="Calibri"/>
                <a:cs typeface="Calibri"/>
                <a:sym typeface="Calibri"/>
              </a:rPr>
              <a:t>Posee aislación mecánica </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600" b="0" i="0" u="none" strike="noStrike" cap="none" dirty="0">
                <a:solidFill>
                  <a:schemeClr val="dk1"/>
                </a:solidFill>
                <a:latin typeface="Calibri"/>
                <a:ea typeface="Calibri"/>
                <a:cs typeface="Calibri"/>
                <a:sym typeface="Calibri"/>
              </a:rPr>
              <a:t>Menor velocidad de conmutación</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254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4119825" cy="315551"/>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CIRCUITO DE ACTIVACIÓN</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796903"/>
            <a:ext cx="8857235" cy="1031357"/>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76269" y="1875438"/>
            <a:ext cx="8367724" cy="838777"/>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A continuación, se presenta un esquema resumido con los tipos de dispositivos de comando mediante los cuales se puede realizar la activación del relé de estado sólido.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052" y="3019646"/>
            <a:ext cx="5820156" cy="3653030"/>
          </a:xfrm>
          <a:prstGeom prst="rect">
            <a:avLst/>
          </a:prstGeom>
        </p:spPr>
      </p:pic>
    </p:spTree>
    <p:extLst>
      <p:ext uri="{BB962C8B-B14F-4D97-AF65-F5344CB8AC3E}">
        <p14:creationId xmlns:p14="http://schemas.microsoft.com/office/powerpoint/2010/main" val="238929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4" y="1289965"/>
            <a:ext cx="6363295" cy="392893"/>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CIRCUITO DE CONEXIÓN MONOFÁSICO </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796903"/>
            <a:ext cx="8857235" cy="2292525"/>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76269" y="1875438"/>
            <a:ext cx="8367724" cy="2292525"/>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A continuación, se presenta un esquema con los tipos de dispositivos de comando mediante los cuales se puede realizar la activación del relé de estado sólido.</a:t>
            </a:r>
          </a:p>
          <a:p>
            <a:pPr lvl="0" algn="just"/>
            <a:endParaRPr lang="es-CL" sz="1600" dirty="0">
              <a:latin typeface="Calibri"/>
              <a:ea typeface="Calibri"/>
              <a:cs typeface="Calibri"/>
              <a:sym typeface="Calibri"/>
            </a:endParaRPr>
          </a:p>
          <a:p>
            <a:pPr lvl="0" algn="just"/>
            <a:r>
              <a:rPr lang="es-CL" sz="1600" dirty="0">
                <a:latin typeface="Calibri"/>
                <a:ea typeface="Calibri"/>
                <a:cs typeface="Calibri"/>
                <a:sym typeface="Calibri"/>
              </a:rPr>
              <a:t>Otra de las ventajas de un relé de estado sólido es que al poseer un dispositivo de activación óptico en su interior  llamado optoacoplador es posible separar eléctricamente el circuito de control de la activación de fuerza, esto se vuelve realmente útil cuando necesitamos comandar cargas de gran corriente mediante dispositivos electrónicos de nivel lógico tTTL como microcontroladores, o compuertas lógicas.</a:t>
            </a:r>
          </a:p>
          <a:p>
            <a:pPr lvl="0" algn="just"/>
            <a:endParaRPr lang="es-CL" sz="1600" dirty="0">
              <a:latin typeface="Calibri"/>
              <a:ea typeface="Calibri"/>
              <a:cs typeface="Calibri"/>
              <a:sym typeface="Calibri"/>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247" y="4246497"/>
            <a:ext cx="4166043" cy="2452016"/>
          </a:xfrm>
          <a:prstGeom prst="rect">
            <a:avLst/>
          </a:prstGeom>
        </p:spPr>
      </p:pic>
    </p:spTree>
    <p:extLst>
      <p:ext uri="{BB962C8B-B14F-4D97-AF65-F5344CB8AC3E}">
        <p14:creationId xmlns:p14="http://schemas.microsoft.com/office/powerpoint/2010/main" val="38764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4" y="1289965"/>
            <a:ext cx="6363295" cy="392893"/>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RELÉ DE ESTADO SÓLIDO TRIFÁSICO</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796904"/>
            <a:ext cx="8857235" cy="146729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76269" y="1875439"/>
            <a:ext cx="8367724" cy="1282432"/>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Existe un relé de estado sólido que es específicamente para realizar arranques de motores trifásicos, a ventaja es que en su interior ya se encuentra conectado el circuito para partida e inversión de giro del motor. Este tipo de dispositivos presenta una gran ventaja debido a que minimiza puntos de falla en conexiones y agiliza el proceso de implementación.</a:t>
            </a:r>
          </a:p>
        </p:txBody>
      </p:sp>
      <p:pic>
        <p:nvPicPr>
          <p:cNvPr id="7" name="Google Shape;187;p11">
            <a:extLst>
              <a:ext uri="{FF2B5EF4-FFF2-40B4-BE49-F238E27FC236}">
                <a16:creationId xmlns:a16="http://schemas.microsoft.com/office/drawing/2014/main" xmlns="" id="{656DFF6C-51FF-564E-8414-F7385DECD9F3}"/>
              </a:ext>
            </a:extLst>
          </p:cNvPr>
          <p:cNvPicPr preferRelativeResize="0"/>
          <p:nvPr/>
        </p:nvPicPr>
        <p:blipFill rotWithShape="1">
          <a:blip r:embed="rId2">
            <a:alphaModFix/>
          </a:blip>
          <a:srcRect/>
          <a:stretch/>
        </p:blipFill>
        <p:spPr>
          <a:xfrm>
            <a:off x="1790988" y="4175761"/>
            <a:ext cx="1988876" cy="1988874"/>
          </a:xfrm>
          <a:prstGeom prst="rect">
            <a:avLst/>
          </a:prstGeom>
          <a:noFill/>
          <a:ln>
            <a:noFill/>
          </a:ln>
        </p:spPr>
      </p:pic>
      <p:pic>
        <p:nvPicPr>
          <p:cNvPr id="8" name="Google Shape;188;p11">
            <a:extLst>
              <a:ext uri="{FF2B5EF4-FFF2-40B4-BE49-F238E27FC236}">
                <a16:creationId xmlns:a16="http://schemas.microsoft.com/office/drawing/2014/main" xmlns="" id="{932C1817-0EA5-3C49-AA1A-DF48BF0CA6BD}"/>
              </a:ext>
            </a:extLst>
          </p:cNvPr>
          <p:cNvPicPr preferRelativeResize="0"/>
          <p:nvPr/>
        </p:nvPicPr>
        <p:blipFill rotWithShape="1">
          <a:blip r:embed="rId3">
            <a:alphaModFix/>
          </a:blip>
          <a:srcRect/>
          <a:stretch/>
        </p:blipFill>
        <p:spPr>
          <a:xfrm>
            <a:off x="5043492" y="3596640"/>
            <a:ext cx="3315712" cy="3147116"/>
          </a:xfrm>
          <a:prstGeom prst="rect">
            <a:avLst/>
          </a:prstGeom>
          <a:noFill/>
          <a:ln>
            <a:noFill/>
          </a:ln>
        </p:spPr>
      </p:pic>
    </p:spTree>
    <p:extLst>
      <p:ext uri="{BB962C8B-B14F-4D97-AF65-F5344CB8AC3E}">
        <p14:creationId xmlns:p14="http://schemas.microsoft.com/office/powerpoint/2010/main" val="407610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4" y="1289965"/>
            <a:ext cx="6363295" cy="392893"/>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APLICACIONES</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2050774"/>
            <a:ext cx="4855243" cy="4178595"/>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53948" y="2327139"/>
            <a:ext cx="4301874" cy="3540642"/>
          </a:xfrm>
          <a:prstGeom prst="rect">
            <a:avLst/>
          </a:prstGeom>
          <a:noFill/>
          <a:ln>
            <a:noFill/>
          </a:ln>
        </p:spPr>
        <p:txBody>
          <a:bodyPr spcFirstLastPara="1" wrap="square" lIns="91425" tIns="91425" rIns="91425" bIns="91425" anchor="ctr" anchorCtr="0">
            <a:noAutofit/>
          </a:bodyPr>
          <a:lstStyle/>
          <a:p>
            <a:pPr lvl="0"/>
            <a:r>
              <a:rPr lang="es-CL" sz="1600" dirty="0">
                <a:latin typeface="Calibri"/>
                <a:ea typeface="Calibri"/>
                <a:cs typeface="Calibri"/>
                <a:sym typeface="Calibri"/>
              </a:rPr>
              <a:t>Control de temperatura mediante controlador rex-c100:</a:t>
            </a:r>
          </a:p>
          <a:p>
            <a:pPr lvl="0" algn="just"/>
            <a:endParaRPr lang="es-CL" sz="1600" dirty="0">
              <a:latin typeface="Calibri"/>
              <a:ea typeface="Calibri"/>
              <a:cs typeface="Calibri"/>
              <a:sym typeface="Calibri"/>
            </a:endParaRPr>
          </a:p>
          <a:p>
            <a:pPr lvl="0" algn="just"/>
            <a:r>
              <a:rPr lang="es-CL" sz="1600" dirty="0">
                <a:latin typeface="Calibri"/>
                <a:ea typeface="Calibri"/>
                <a:cs typeface="Calibri"/>
                <a:sym typeface="Calibri"/>
              </a:rPr>
              <a:t>Una de las aplicaciones más empleadas para los relé de estado sólido es la de comandar cargas mediante  una señal de control proveniente de un módulo de control de temperatura, debido a que el módulo activa y desactiva el relé de estado sólido constantemente, es de vital importancia emplear un relé de estado sólido para minimizar el desgaste mecánico, esta es una aplicación sencilla que puede emplearse para controlar hornos industriales, incubadoras, maquinarias selladoras, máquinas de fundición, etc.</a:t>
            </a:r>
          </a:p>
        </p:txBody>
      </p:sp>
      <p:pic>
        <p:nvPicPr>
          <p:cNvPr id="9" name="Google Shape;197;p12">
            <a:extLst>
              <a:ext uri="{FF2B5EF4-FFF2-40B4-BE49-F238E27FC236}">
                <a16:creationId xmlns:a16="http://schemas.microsoft.com/office/drawing/2014/main" xmlns="" id="{B491A8C0-7218-254A-B7BE-3FBDC5EBBC81}"/>
              </a:ext>
            </a:extLst>
          </p:cNvPr>
          <p:cNvPicPr preferRelativeResize="0"/>
          <p:nvPr/>
        </p:nvPicPr>
        <p:blipFill rotWithShape="1">
          <a:blip r:embed="rId2">
            <a:alphaModFix/>
          </a:blip>
          <a:srcRect/>
          <a:stretch/>
        </p:blipFill>
        <p:spPr>
          <a:xfrm>
            <a:off x="5514731" y="2528359"/>
            <a:ext cx="3829558" cy="3000571"/>
          </a:xfrm>
          <a:prstGeom prst="rect">
            <a:avLst/>
          </a:prstGeom>
          <a:noFill/>
          <a:ln>
            <a:noFill/>
          </a:ln>
        </p:spPr>
      </p:pic>
    </p:spTree>
    <p:extLst>
      <p:ext uri="{BB962C8B-B14F-4D97-AF65-F5344CB8AC3E}">
        <p14:creationId xmlns:p14="http://schemas.microsoft.com/office/powerpoint/2010/main" val="21356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7267062" cy="35808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APLICACIÓN PRÁCTICA </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796896"/>
            <a:ext cx="4685123" cy="648587"/>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44370" y="1902249"/>
            <a:ext cx="4215761" cy="418902"/>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Realice la conexión del circuito en laboratorio.</a:t>
            </a:r>
          </a:p>
        </p:txBody>
      </p:sp>
      <p:pic>
        <p:nvPicPr>
          <p:cNvPr id="16" name="Google Shape;214;p13">
            <a:extLst>
              <a:ext uri="{FF2B5EF4-FFF2-40B4-BE49-F238E27FC236}">
                <a16:creationId xmlns:a16="http://schemas.microsoft.com/office/drawing/2014/main" xmlns="" id="{9A79328A-610F-EF48-AA12-F9D9745E9A97}"/>
              </a:ext>
            </a:extLst>
          </p:cNvPr>
          <p:cNvPicPr preferRelativeResize="0"/>
          <p:nvPr/>
        </p:nvPicPr>
        <p:blipFill rotWithShape="1">
          <a:blip r:embed="rId2">
            <a:alphaModFix/>
          </a:blip>
          <a:srcRect/>
          <a:stretch/>
        </p:blipFill>
        <p:spPr>
          <a:xfrm>
            <a:off x="2106692" y="2611120"/>
            <a:ext cx="4927374" cy="4028128"/>
          </a:xfrm>
          <a:prstGeom prst="rect">
            <a:avLst/>
          </a:prstGeom>
          <a:noFill/>
          <a:ln>
            <a:noFill/>
          </a:ln>
        </p:spPr>
      </p:pic>
    </p:spTree>
    <p:extLst>
      <p:ext uri="{BB962C8B-B14F-4D97-AF65-F5344CB8AC3E}">
        <p14:creationId xmlns:p14="http://schemas.microsoft.com/office/powerpoint/2010/main" val="334444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74;p19">
            <a:extLst>
              <a:ext uri="{FF2B5EF4-FFF2-40B4-BE49-F238E27FC236}">
                <a16:creationId xmlns:a16="http://schemas.microsoft.com/office/drawing/2014/main" xmlns="" id="{A4141631-4063-8D44-B666-48B309B06687}"/>
              </a:ext>
            </a:extLst>
          </p:cNvPr>
          <p:cNvSpPr/>
          <p:nvPr/>
        </p:nvSpPr>
        <p:spPr>
          <a:xfrm>
            <a:off x="1424762" y="2271384"/>
            <a:ext cx="5972121" cy="3523362"/>
          </a:xfrm>
          <a:prstGeom prst="roundRect">
            <a:avLst>
              <a:gd name="adj" fmla="val 9872"/>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5" name="Google Shape;101;p3">
            <a:extLst>
              <a:ext uri="{FF2B5EF4-FFF2-40B4-BE49-F238E27FC236}">
                <a16:creationId xmlns:a16="http://schemas.microsoft.com/office/drawing/2014/main" xmlns="" id="{F39431D1-88D6-FF4D-8435-B3EEE19DB8D2}"/>
              </a:ext>
            </a:extLst>
          </p:cNvPr>
          <p:cNvSpPr/>
          <p:nvPr/>
        </p:nvSpPr>
        <p:spPr>
          <a:xfrm>
            <a:off x="1058105" y="3023675"/>
            <a:ext cx="5566235" cy="2328530"/>
          </a:xfrm>
          <a:prstGeom prst="roundRect">
            <a:avLst>
              <a:gd name="adj" fmla="val 10157"/>
            </a:avLst>
          </a:prstGeom>
          <a:solidFill>
            <a:srgbClr val="D7E3DC"/>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31;p4">
            <a:extLst>
              <a:ext uri="{FF2B5EF4-FFF2-40B4-BE49-F238E27FC236}">
                <a16:creationId xmlns:a16="http://schemas.microsoft.com/office/drawing/2014/main" xmlns="" id="{E746E12B-898A-984C-A290-98AC5D84AAA5}"/>
              </a:ext>
            </a:extLst>
          </p:cNvPr>
          <p:cNvSpPr txBox="1"/>
          <p:nvPr/>
        </p:nvSpPr>
        <p:spPr>
          <a:xfrm>
            <a:off x="1323920" y="3244596"/>
            <a:ext cx="4987693" cy="1847614"/>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Existen diferentes tipos de dispositivos  mediante los cuales se puede realizar el control  y comando de motores, circuitos de calefacción e iluminación, los relés de estado sólido brindan ciertas ventajas frente a los contactores tradicionales, no obstante no logran desplazar por completo a contactores y relés mecánicos.</a:t>
            </a:r>
          </a:p>
        </p:txBody>
      </p:sp>
      <p:pic>
        <p:nvPicPr>
          <p:cNvPr id="11" name="Imagen 10">
            <a:extLst>
              <a:ext uri="{FF2B5EF4-FFF2-40B4-BE49-F238E27FC236}">
                <a16:creationId xmlns:a16="http://schemas.microsoft.com/office/drawing/2014/main" xmlns="" id="{E007F084-DDEE-7247-99D3-0CBD94CE1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747" y="2178269"/>
            <a:ext cx="2165892" cy="3854014"/>
          </a:xfrm>
          <a:prstGeom prst="rect">
            <a:avLst/>
          </a:prstGeom>
        </p:spPr>
      </p:pic>
      <p:sp>
        <p:nvSpPr>
          <p:cNvPr id="12" name="Google Shape;178;p6">
            <a:extLst>
              <a:ext uri="{FF2B5EF4-FFF2-40B4-BE49-F238E27FC236}">
                <a16:creationId xmlns:a16="http://schemas.microsoft.com/office/drawing/2014/main" xmlns="" id="{23C5F678-1B98-BF44-8238-9289F5133241}"/>
              </a:ext>
            </a:extLst>
          </p:cNvPr>
          <p:cNvSpPr txBox="1"/>
          <p:nvPr/>
        </p:nvSpPr>
        <p:spPr>
          <a:xfrm>
            <a:off x="1785357" y="2415503"/>
            <a:ext cx="4262454" cy="51505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TEN EN CUENTA QUE...</a:t>
            </a:r>
          </a:p>
        </p:txBody>
      </p:sp>
    </p:spTree>
    <p:extLst>
      <p:ext uri="{BB962C8B-B14F-4D97-AF65-F5344CB8AC3E}">
        <p14:creationId xmlns:p14="http://schemas.microsoft.com/office/powerpoint/2010/main" val="111716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34;p41">
            <a:extLst>
              <a:ext uri="{FF2B5EF4-FFF2-40B4-BE49-F238E27FC236}">
                <a16:creationId xmlns:a16="http://schemas.microsoft.com/office/drawing/2014/main" xmlns="" id="{D46CBE4E-CAB4-2E44-A01C-EB8F976A3A3C}"/>
              </a:ext>
            </a:extLst>
          </p:cNvPr>
          <p:cNvPicPr preferRelativeResize="0"/>
          <p:nvPr/>
        </p:nvPicPr>
        <p:blipFill rotWithShape="1">
          <a:blip r:embed="rId2">
            <a:alphaModFix/>
          </a:blip>
          <a:srcRect/>
          <a:stretch/>
        </p:blipFill>
        <p:spPr>
          <a:xfrm flipH="1">
            <a:off x="728412" y="2141832"/>
            <a:ext cx="4699772" cy="4452681"/>
          </a:xfrm>
          <a:prstGeom prst="rect">
            <a:avLst/>
          </a:prstGeom>
          <a:noFill/>
          <a:ln>
            <a:noFill/>
          </a:ln>
        </p:spPr>
      </p:pic>
      <p:grpSp>
        <p:nvGrpSpPr>
          <p:cNvPr id="3" name="Google Shape;235;p41">
            <a:extLst>
              <a:ext uri="{FF2B5EF4-FFF2-40B4-BE49-F238E27FC236}">
                <a16:creationId xmlns:a16="http://schemas.microsoft.com/office/drawing/2014/main" xmlns="" id="{921BB2A7-4AE3-8445-9EB0-F1D9D4FB947D}"/>
              </a:ext>
            </a:extLst>
          </p:cNvPr>
          <p:cNvGrpSpPr/>
          <p:nvPr/>
        </p:nvGrpSpPr>
        <p:grpSpPr>
          <a:xfrm>
            <a:off x="3999668" y="1531848"/>
            <a:ext cx="5042776" cy="2360124"/>
            <a:chOff x="-1340034" y="2035275"/>
            <a:chExt cx="5042776" cy="2360124"/>
          </a:xfrm>
        </p:grpSpPr>
        <p:grpSp>
          <p:nvGrpSpPr>
            <p:cNvPr id="4" name="Google Shape;236;p41">
              <a:extLst>
                <a:ext uri="{FF2B5EF4-FFF2-40B4-BE49-F238E27FC236}">
                  <a16:creationId xmlns:a16="http://schemas.microsoft.com/office/drawing/2014/main" xmlns="" id="{D87DEE33-3FD9-9244-B9A6-A630EF1A84BA}"/>
                </a:ext>
              </a:extLst>
            </p:cNvPr>
            <p:cNvGrpSpPr/>
            <p:nvPr/>
          </p:nvGrpSpPr>
          <p:grpSpPr>
            <a:xfrm flipH="1">
              <a:off x="-1340034" y="2035275"/>
              <a:ext cx="5042776" cy="2360124"/>
              <a:chOff x="5369949" y="3385389"/>
              <a:chExt cx="6541683" cy="3061644"/>
            </a:xfrm>
          </p:grpSpPr>
          <p:sp>
            <p:nvSpPr>
              <p:cNvPr id="6" name="Google Shape;237;p41">
                <a:extLst>
                  <a:ext uri="{FF2B5EF4-FFF2-40B4-BE49-F238E27FC236}">
                    <a16:creationId xmlns:a16="http://schemas.microsoft.com/office/drawing/2014/main" xmlns="" id="{79E04267-700A-4B4A-B0B1-B4750F2B98D6}"/>
                  </a:ext>
                </a:extLst>
              </p:cNvPr>
              <p:cNvSpPr/>
              <p:nvPr/>
            </p:nvSpPr>
            <p:spPr>
              <a:xfrm>
                <a:off x="5369949" y="3385389"/>
                <a:ext cx="5663127" cy="3061644"/>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238;p41">
                <a:extLst>
                  <a:ext uri="{FF2B5EF4-FFF2-40B4-BE49-F238E27FC236}">
                    <a16:creationId xmlns:a16="http://schemas.microsoft.com/office/drawing/2014/main" xmlns="" id="{43F7057F-11BB-3847-AD53-7F515F5FB78E}"/>
                  </a:ext>
                </a:extLst>
              </p:cNvPr>
              <p:cNvSpPr/>
              <p:nvPr/>
            </p:nvSpPr>
            <p:spPr>
              <a:xfrm rot="6773518">
                <a:off x="11184045" y="4509331"/>
                <a:ext cx="432619" cy="102255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 name="Google Shape;239;p41">
              <a:extLst>
                <a:ext uri="{FF2B5EF4-FFF2-40B4-BE49-F238E27FC236}">
                  <a16:creationId xmlns:a16="http://schemas.microsoft.com/office/drawing/2014/main" xmlns="" id="{F38A654A-68DB-2C49-8D61-AD8DB0BEB75F}"/>
                </a:ext>
              </a:extLst>
            </p:cNvPr>
            <p:cNvSpPr txBox="1"/>
            <p:nvPr/>
          </p:nvSpPr>
          <p:spPr>
            <a:xfrm>
              <a:off x="-300452" y="2370054"/>
              <a:ext cx="3809662" cy="1540627"/>
            </a:xfrm>
            <a:prstGeom prst="rect">
              <a:avLst/>
            </a:prstGeom>
            <a:noFill/>
            <a:ln>
              <a:noFill/>
            </a:ln>
          </p:spPr>
          <p:txBody>
            <a:bodyPr spcFirstLastPara="1" wrap="square" lIns="91425" tIns="91425" rIns="91425" bIns="91425" anchor="t" anchorCtr="0">
              <a:noAutofit/>
            </a:bodyPr>
            <a:lstStyle/>
            <a:p>
              <a:pPr lvl="0">
                <a:lnSpc>
                  <a:spcPct val="115000"/>
                </a:lnSpc>
              </a:pPr>
              <a:r>
                <a:rPr lang="en-US" sz="1600" dirty="0">
                  <a:latin typeface="Calibri"/>
                  <a:ea typeface="Calibri"/>
                  <a:cs typeface="Calibri"/>
                  <a:sym typeface="Calibri"/>
                </a:rPr>
                <a:t>Antes de </a:t>
              </a:r>
              <a:r>
                <a:rPr lang="en-US" sz="1600" dirty="0" err="1">
                  <a:latin typeface="Calibri"/>
                  <a:ea typeface="Calibri"/>
                  <a:cs typeface="Calibri"/>
                  <a:sym typeface="Calibri"/>
                </a:rPr>
                <a:t>realizar</a:t>
              </a:r>
              <a:r>
                <a:rPr lang="en-US" sz="1600" dirty="0">
                  <a:latin typeface="Calibri"/>
                  <a:ea typeface="Calibri"/>
                  <a:cs typeface="Calibri"/>
                  <a:sym typeface="Calibri"/>
                </a:rPr>
                <a:t> la </a:t>
              </a:r>
              <a:r>
                <a:rPr lang="en-US" sz="1600" dirty="0" err="1">
                  <a:latin typeface="Calibri"/>
                  <a:ea typeface="Calibri"/>
                  <a:cs typeface="Calibri"/>
                  <a:sym typeface="Calibri"/>
                </a:rPr>
                <a:t>actividad</a:t>
              </a:r>
              <a:r>
                <a:rPr lang="en-US" sz="1600" dirty="0">
                  <a:latin typeface="Calibri"/>
                  <a:ea typeface="Calibri"/>
                  <a:cs typeface="Calibri"/>
                  <a:sym typeface="Calibri"/>
                </a:rPr>
                <a:t> </a:t>
              </a:r>
              <a:r>
                <a:rPr lang="en-US" sz="1600" dirty="0" err="1">
                  <a:latin typeface="Calibri"/>
                  <a:ea typeface="Calibri"/>
                  <a:cs typeface="Calibri"/>
                  <a:sym typeface="Calibri"/>
                </a:rPr>
                <a:t>práctica</a:t>
              </a:r>
              <a:r>
                <a:rPr lang="en-US" sz="1600" dirty="0">
                  <a:latin typeface="Calibri"/>
                  <a:ea typeface="Calibri"/>
                  <a:cs typeface="Calibri"/>
                  <a:sym typeface="Calibri"/>
                </a:rPr>
                <a:t> </a:t>
              </a:r>
              <a:r>
                <a:rPr lang="en-US" sz="1600" dirty="0" err="1">
                  <a:latin typeface="Calibri"/>
                  <a:ea typeface="Calibri"/>
                  <a:cs typeface="Calibri"/>
                  <a:sym typeface="Calibri"/>
                </a:rPr>
                <a:t>te</a:t>
              </a:r>
              <a:r>
                <a:rPr lang="en-US" sz="1600" dirty="0">
                  <a:latin typeface="Calibri"/>
                  <a:ea typeface="Calibri"/>
                  <a:cs typeface="Calibri"/>
                  <a:sym typeface="Calibri"/>
                </a:rPr>
                <a:t> </a:t>
              </a:r>
              <a:r>
                <a:rPr lang="en-US" sz="1600" dirty="0" err="1">
                  <a:latin typeface="Calibri"/>
                  <a:ea typeface="Calibri"/>
                  <a:cs typeface="Calibri"/>
                  <a:sym typeface="Calibri"/>
                </a:rPr>
                <a:t>invitamos</a:t>
              </a:r>
              <a:r>
                <a:rPr lang="en-US" sz="1600" dirty="0">
                  <a:latin typeface="Calibri"/>
                  <a:ea typeface="Calibri"/>
                  <a:cs typeface="Calibri"/>
                  <a:sym typeface="Calibri"/>
                </a:rPr>
                <a:t> a que revises la </a:t>
              </a:r>
              <a:r>
                <a:rPr lang="en-US" sz="1600" dirty="0" err="1">
                  <a:latin typeface="Calibri"/>
                  <a:ea typeface="Calibri"/>
                  <a:cs typeface="Calibri"/>
                  <a:sym typeface="Calibri"/>
                </a:rPr>
                <a:t>cápsula</a:t>
              </a:r>
              <a:r>
                <a:rPr lang="en-US" sz="1600" dirty="0">
                  <a:latin typeface="Calibri"/>
                  <a:ea typeface="Calibri"/>
                  <a:cs typeface="Calibri"/>
                  <a:sym typeface="Calibri"/>
                </a:rPr>
                <a:t> </a:t>
              </a:r>
              <a:r>
                <a:rPr lang="en-US" sz="1600" dirty="0" err="1">
                  <a:latin typeface="Calibri"/>
                  <a:ea typeface="Calibri"/>
                  <a:cs typeface="Calibri"/>
                  <a:sym typeface="Calibri"/>
                </a:rPr>
                <a:t>animada</a:t>
              </a:r>
              <a:r>
                <a:rPr lang="en-US" sz="1600" dirty="0">
                  <a:latin typeface="Calibri"/>
                  <a:ea typeface="Calibri"/>
                  <a:cs typeface="Calibri"/>
                  <a:sym typeface="Calibri"/>
                </a:rPr>
                <a:t>: </a:t>
              </a:r>
            </a:p>
            <a:p>
              <a:pPr lvl="0">
                <a:lnSpc>
                  <a:spcPct val="115000"/>
                </a:lnSpc>
              </a:pPr>
              <a:endParaRPr sz="1600" b="0" i="0" u="none" strike="noStrike" cap="none" dirty="0">
                <a:solidFill>
                  <a:srgbClr val="000000"/>
                </a:solidFill>
                <a:latin typeface="Calibri"/>
                <a:ea typeface="Calibri"/>
                <a:cs typeface="Calibri"/>
                <a:sym typeface="Calibri"/>
              </a:endParaRPr>
            </a:p>
            <a:p>
              <a:pPr lvl="0"/>
              <a:r>
                <a:rPr lang="en-US" sz="2100" b="1" dirty="0">
                  <a:solidFill>
                    <a:srgbClr val="C73E32"/>
                  </a:solidFill>
                  <a:latin typeface="Calibri"/>
                  <a:ea typeface="Calibri"/>
                  <a:cs typeface="Calibri"/>
                  <a:sym typeface="Calibri"/>
                </a:rPr>
                <a:t>“</a:t>
              </a:r>
              <a:r>
                <a:rPr lang="en-US" sz="2100" b="1" dirty="0" err="1">
                  <a:solidFill>
                    <a:srgbClr val="C73E32"/>
                  </a:solidFill>
                  <a:latin typeface="Calibri"/>
                  <a:ea typeface="Calibri"/>
                  <a:cs typeface="Calibri"/>
                  <a:sym typeface="Calibri"/>
                </a:rPr>
                <a:t>Uso</a:t>
              </a:r>
              <a:r>
                <a:rPr lang="en-US" sz="2100" b="1" dirty="0">
                  <a:solidFill>
                    <a:srgbClr val="C73E32"/>
                  </a:solidFill>
                  <a:latin typeface="Calibri"/>
                  <a:ea typeface="Calibri"/>
                  <a:cs typeface="Calibri"/>
                  <a:sym typeface="Calibri"/>
                </a:rPr>
                <a:t> de protoboard”</a:t>
              </a:r>
              <a:endParaRPr sz="2100" b="1" i="0" u="none" strike="noStrike" cap="none" dirty="0">
                <a:solidFill>
                  <a:srgbClr val="C73E32"/>
                </a:solidFill>
                <a:latin typeface="Calibri"/>
                <a:ea typeface="Calibri"/>
                <a:cs typeface="Calibri"/>
                <a:sym typeface="Calibri"/>
              </a:endParaRPr>
            </a:p>
          </p:txBody>
        </p:sp>
      </p:grpSp>
      <p:sp>
        <p:nvSpPr>
          <p:cNvPr id="8" name="Google Shape;240;p41">
            <a:extLst>
              <a:ext uri="{FF2B5EF4-FFF2-40B4-BE49-F238E27FC236}">
                <a16:creationId xmlns:a16="http://schemas.microsoft.com/office/drawing/2014/main" xmlns="" id="{EBB30903-819B-1A43-A024-228384DF0B90}"/>
              </a:ext>
            </a:extLst>
          </p:cNvPr>
          <p:cNvSpPr txBox="1"/>
          <p:nvPr/>
        </p:nvSpPr>
        <p:spPr>
          <a:xfrm>
            <a:off x="375975" y="1373700"/>
            <a:ext cx="352743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COMPLEMENTARIO</a:t>
            </a:r>
            <a:endParaRPr sz="3100" b="1" i="0" u="none" strike="noStrike" cap="none" dirty="0">
              <a:solidFill>
                <a:srgbClr val="29754D"/>
              </a:solidFill>
              <a:latin typeface="Calibri"/>
              <a:ea typeface="Calibri"/>
              <a:cs typeface="Calibri"/>
              <a:sym typeface="Calibri"/>
            </a:endParaRPr>
          </a:p>
        </p:txBody>
      </p:sp>
      <p:sp>
        <p:nvSpPr>
          <p:cNvPr id="9" name="Google Shape;241;p41">
            <a:extLst>
              <a:ext uri="{FF2B5EF4-FFF2-40B4-BE49-F238E27FC236}">
                <a16:creationId xmlns:a16="http://schemas.microsoft.com/office/drawing/2014/main" xmlns="" id="{92F9E328-0A87-0342-934F-235B324E404A}"/>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MATERIAL</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7398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¿CUÁNTO APRENDIMOS?</a:t>
            </a:r>
            <a:endParaRPr sz="3100" b="1" i="0" u="none" strike="noStrike" cap="none" dirty="0">
              <a:solidFill>
                <a:srgbClr val="29754D"/>
              </a:solidFill>
              <a:latin typeface="Calibri"/>
              <a:ea typeface="Calibri"/>
              <a:cs typeface="Calibri"/>
              <a:sym typeface="Calibri"/>
            </a:endParaRPr>
          </a:p>
        </p:txBody>
      </p:sp>
      <p:grpSp>
        <p:nvGrpSpPr>
          <p:cNvPr id="389" name="Google Shape;389;p18"/>
          <p:cNvGrpSpPr/>
          <p:nvPr/>
        </p:nvGrpSpPr>
        <p:grpSpPr>
          <a:xfrm>
            <a:off x="2035277" y="2911885"/>
            <a:ext cx="6999671" cy="2696553"/>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RELÉ DE ESTADO SÓLIDO </a:t>
              </a:r>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lvl="0">
                <a:lnSpc>
                  <a:spcPct val="115000"/>
                </a:lnSpc>
              </a:pPr>
              <a:r>
                <a:rPr lang="en-US" sz="1600" dirty="0">
                  <a:latin typeface="Calibri"/>
                  <a:ea typeface="Calibri"/>
                  <a:cs typeface="Calibri"/>
                  <a:sym typeface="Calibri"/>
                </a:rPr>
                <a:t>¡</a:t>
              </a:r>
              <a:r>
                <a:rPr lang="en-US" sz="1600" dirty="0" err="1">
                  <a:latin typeface="Calibri"/>
                  <a:ea typeface="Calibri"/>
                  <a:cs typeface="Calibri"/>
                  <a:sym typeface="Calibri"/>
                </a:rPr>
                <a:t>Ahora</a:t>
              </a:r>
              <a:r>
                <a:rPr lang="en-US" sz="1600" dirty="0">
                  <a:latin typeface="Calibri"/>
                  <a:ea typeface="Calibri"/>
                  <a:cs typeface="Calibri"/>
                  <a:sym typeface="Calibri"/>
                </a:rPr>
                <a:t> </a:t>
              </a:r>
              <a:r>
                <a:rPr lang="en-US" sz="1600" dirty="0" err="1">
                  <a:latin typeface="Calibri"/>
                  <a:ea typeface="Calibri"/>
                  <a:cs typeface="Calibri"/>
                  <a:sym typeface="Calibri"/>
                </a:rPr>
                <a:t>realizaremos</a:t>
              </a:r>
              <a:r>
                <a:rPr lang="en-US" sz="1600" dirty="0">
                  <a:latin typeface="Calibri"/>
                  <a:ea typeface="Calibri"/>
                  <a:cs typeface="Calibri"/>
                  <a:sym typeface="Calibri"/>
                </a:rPr>
                <a:t> una </a:t>
              </a:r>
              <a:r>
                <a:rPr lang="en-US" sz="1600" dirty="0" err="1">
                  <a:latin typeface="Calibri"/>
                  <a:ea typeface="Calibri"/>
                  <a:cs typeface="Calibri"/>
                  <a:sym typeface="Calibri"/>
                </a:rPr>
                <a:t>actividad</a:t>
              </a:r>
              <a:r>
                <a:rPr lang="en-US" sz="1600" dirty="0">
                  <a:latin typeface="Calibri"/>
                  <a:ea typeface="Calibri"/>
                  <a:cs typeface="Calibri"/>
                  <a:sym typeface="Calibri"/>
                </a:rPr>
                <a:t> que resume </a:t>
              </a:r>
              <a:r>
                <a:rPr lang="en-US" sz="1600" dirty="0" err="1">
                  <a:latin typeface="Calibri"/>
                  <a:ea typeface="Calibri"/>
                  <a:cs typeface="Calibri"/>
                  <a:sym typeface="Calibri"/>
                </a:rPr>
                <a:t>todo</a:t>
              </a:r>
              <a:r>
                <a:rPr lang="en-US" sz="1600" dirty="0">
                  <a:latin typeface="Calibri"/>
                  <a:ea typeface="Calibri"/>
                  <a:cs typeface="Calibri"/>
                  <a:sym typeface="Calibri"/>
                </a:rPr>
                <a:t> lo que </a:t>
              </a:r>
              <a:r>
                <a:rPr lang="en-US" sz="1600" dirty="0" err="1">
                  <a:latin typeface="Calibri"/>
                  <a:ea typeface="Calibri"/>
                  <a:cs typeface="Calibri"/>
                  <a:sym typeface="Calibri"/>
                </a:rPr>
                <a:t>hemos</a:t>
              </a:r>
              <a:r>
                <a:rPr lang="en-US" sz="1600" dirty="0">
                  <a:latin typeface="Calibri"/>
                  <a:ea typeface="Calibri"/>
                  <a:cs typeface="Calibri"/>
                  <a:sym typeface="Calibri"/>
                </a:rPr>
                <a:t> visto! </a:t>
              </a:r>
            </a:p>
            <a:p>
              <a:pPr lvl="0">
                <a:lnSpc>
                  <a:spcPct val="115000"/>
                </a:lnSpc>
              </a:pPr>
              <a:r>
                <a:rPr lang="en-US" sz="1600" b="1" dirty="0">
                  <a:solidFill>
                    <a:srgbClr val="29754D"/>
                  </a:solidFill>
                  <a:latin typeface="Calibri"/>
                  <a:ea typeface="Calibri"/>
                  <a:cs typeface="Calibri"/>
                  <a:sym typeface="Calibri"/>
                </a:rPr>
                <a:t>¡</a:t>
              </a:r>
              <a:r>
                <a:rPr lang="en-US" sz="1600" b="1" dirty="0" err="1">
                  <a:solidFill>
                    <a:srgbClr val="29754D"/>
                  </a:solidFill>
                  <a:latin typeface="Calibri"/>
                  <a:ea typeface="Calibri"/>
                  <a:cs typeface="Calibri"/>
                  <a:sym typeface="Calibri"/>
                </a:rPr>
                <a:t>Atentos</a:t>
              </a:r>
              <a:r>
                <a:rPr lang="en-US" sz="1600" b="1" dirty="0">
                  <a:solidFill>
                    <a:srgbClr val="29754D"/>
                  </a:solidFill>
                  <a:latin typeface="Calibri"/>
                  <a:ea typeface="Calibri"/>
                  <a:cs typeface="Calibri"/>
                  <a:sym typeface="Calibri"/>
                </a:rPr>
                <a:t>, </a:t>
              </a:r>
              <a:r>
                <a:rPr lang="en-US" sz="1600" b="1" dirty="0" err="1">
                  <a:solidFill>
                    <a:srgbClr val="29754D"/>
                  </a:solidFill>
                  <a:latin typeface="Calibri"/>
                  <a:ea typeface="Calibri"/>
                  <a:cs typeface="Calibri"/>
                  <a:sym typeface="Calibri"/>
                </a:rPr>
                <a:t>atentas</a:t>
              </a:r>
              <a:r>
                <a:rPr lang="en-US" sz="1600" b="1" dirty="0">
                  <a:solidFill>
                    <a:srgbClr val="29754D"/>
                  </a:solidFill>
                  <a:latin typeface="Calibri"/>
                  <a:ea typeface="Calibri"/>
                  <a:cs typeface="Calibri"/>
                  <a:sym typeface="Calibri"/>
                </a:rPr>
                <a:t>!</a:t>
              </a:r>
            </a:p>
          </p:txBody>
        </p:sp>
      </p:grpSp>
      <p:sp>
        <p:nvSpPr>
          <p:cNvPr id="392"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5</a:t>
            </a:r>
            <a:endParaRPr sz="5000" b="0" i="0" u="none" strike="noStrike" cap="none" dirty="0">
              <a:solidFill>
                <a:srgbClr val="8EB99F"/>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92" y="2531975"/>
            <a:ext cx="3856770" cy="3654000"/>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7" y="5056194"/>
            <a:ext cx="1806825" cy="13482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0;p21">
            <a:extLst>
              <a:ext uri="{FF2B5EF4-FFF2-40B4-BE49-F238E27FC236}">
                <a16:creationId xmlns:a16="http://schemas.microsoft.com/office/drawing/2014/main" xmlns="" id="{DAA8B00E-ED33-4549-B8A9-2119DCDEC688}"/>
              </a:ext>
            </a:extLst>
          </p:cNvPr>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 name="Google Shape;455;p21">
            <a:extLst>
              <a:ext uri="{FF2B5EF4-FFF2-40B4-BE49-F238E27FC236}">
                <a16:creationId xmlns:a16="http://schemas.microsoft.com/office/drawing/2014/main" xmlns="" id="{C413287E-72F0-564C-B0C9-C5599B5CDCDE}"/>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TICKET DE SALIDA</a:t>
            </a:r>
            <a:endParaRPr sz="3100" b="1" i="0" u="none" strike="noStrike" cap="none" dirty="0">
              <a:solidFill>
                <a:srgbClr val="29754D"/>
              </a:solidFill>
              <a:latin typeface="Calibri"/>
              <a:ea typeface="Calibri"/>
              <a:cs typeface="Calibri"/>
              <a:sym typeface="Calibri"/>
            </a:endParaRPr>
          </a:p>
        </p:txBody>
      </p:sp>
      <p:sp>
        <p:nvSpPr>
          <p:cNvPr id="4" name="Google Shape;456;p21">
            <a:extLst>
              <a:ext uri="{FF2B5EF4-FFF2-40B4-BE49-F238E27FC236}">
                <a16:creationId xmlns:a16="http://schemas.microsoft.com/office/drawing/2014/main" xmlns="" id="{F9208149-5BDA-FD45-89F0-56E1C530360F}"/>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5" name="Google Shape;445;p20">
            <a:extLst>
              <a:ext uri="{FF2B5EF4-FFF2-40B4-BE49-F238E27FC236}">
                <a16:creationId xmlns:a16="http://schemas.microsoft.com/office/drawing/2014/main" xmlns="" id="{AD40B341-81CF-304D-9D31-A8FE3E42F4C0}"/>
              </a:ext>
            </a:extLst>
          </p:cNvPr>
          <p:cNvSpPr txBox="1"/>
          <p:nvPr/>
        </p:nvSpPr>
        <p:spPr>
          <a:xfrm>
            <a:off x="958647" y="2963122"/>
            <a:ext cx="5107856" cy="2476982"/>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RELÉ DE ESTADO SÓLIDO </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y entregar el Ticket de Salida!</a:t>
            </a:r>
          </a:p>
          <a:p>
            <a:pPr lvl="0">
              <a:lnSpc>
                <a:spcPct val="115000"/>
              </a:lnSpc>
            </a:pPr>
            <a:endParaRPr lang="es-CL" sz="1600" dirty="0"/>
          </a:p>
          <a:p>
            <a:pPr lvl="0">
              <a:lnSpc>
                <a:spcPct val="115000"/>
              </a:lnSpc>
            </a:pPr>
            <a:r>
              <a:rPr lang="es-CL" sz="2100" b="1" dirty="0">
                <a:solidFill>
                  <a:srgbClr val="29754D"/>
                </a:solidFill>
                <a:latin typeface="Calibri"/>
                <a:ea typeface="Calibri"/>
                <a:cs typeface="Calibri"/>
                <a:sym typeface="Calibri"/>
              </a:rPr>
              <a:t>¡Hasta la próxima! </a:t>
            </a:r>
            <a:endParaRPr lang="es-CL" sz="2100" b="1" dirty="0">
              <a:solidFill>
                <a:srgbClr val="29754D"/>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6" name="Imagen 5">
            <a:extLst>
              <a:ext uri="{FF2B5EF4-FFF2-40B4-BE49-F238E27FC236}">
                <a16:creationId xmlns:a16="http://schemas.microsoft.com/office/drawing/2014/main" xmlns="" id="{48BB020C-6F95-BF4D-9DAD-22A6CE0ED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329" y="4336989"/>
            <a:ext cx="674379" cy="604800"/>
          </a:xfrm>
          <a:prstGeom prst="rect">
            <a:avLst/>
          </a:prstGeom>
        </p:spPr>
      </p:pic>
      <p:pic>
        <p:nvPicPr>
          <p:cNvPr id="7" name="Imagen 6">
            <a:extLst>
              <a:ext uri="{FF2B5EF4-FFF2-40B4-BE49-F238E27FC236}">
                <a16:creationId xmlns:a16="http://schemas.microsoft.com/office/drawing/2014/main" xmlns="" id="{5DBF2B52-DF55-9447-8BCB-6138D3008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318" y="3028336"/>
            <a:ext cx="2663305" cy="4168876"/>
          </a:xfrm>
          <a:prstGeom prst="rect">
            <a:avLst/>
          </a:prstGeom>
        </p:spPr>
      </p:pic>
    </p:spTree>
    <p:extLst>
      <p:ext uri="{BB962C8B-B14F-4D97-AF65-F5344CB8AC3E}">
        <p14:creationId xmlns:p14="http://schemas.microsoft.com/office/powerpoint/2010/main" val="140672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p23"/>
          <p:cNvSpPr txBox="1"/>
          <p:nvPr/>
        </p:nvSpPr>
        <p:spPr>
          <a:xfrm>
            <a:off x="1139100" y="834799"/>
            <a:ext cx="4809524" cy="340857"/>
          </a:xfrm>
          <a:prstGeom prst="rect">
            <a:avLst/>
          </a:prstGeom>
          <a:noFill/>
          <a:ln>
            <a:noFill/>
          </a:ln>
        </p:spPr>
        <p:txBody>
          <a:bodyPr spcFirstLastPara="1" wrap="square" lIns="91425" tIns="91425" rIns="91425" bIns="91425" anchor="t" anchorCtr="0">
            <a:noAutofit/>
          </a:bodyPr>
          <a:lstStyle/>
          <a:p>
            <a:pPr lvl="0">
              <a:buSzPts val="1200"/>
            </a:pPr>
            <a:r>
              <a:rPr lang="en-US" sz="1200" b="1" i="0" u="none" strike="noStrike" cap="none" dirty="0">
                <a:solidFill>
                  <a:srgbClr val="29754D"/>
                </a:solidFill>
                <a:latin typeface="Calibri"/>
                <a:ea typeface="Calibri"/>
                <a:cs typeface="Calibri"/>
                <a:sym typeface="Calibri"/>
              </a:rPr>
              <a:t>MÓDULO 7 </a:t>
            </a:r>
            <a:r>
              <a:rPr lang="en-US" sz="1200" dirty="0">
                <a:solidFill>
                  <a:srgbClr val="29754D"/>
                </a:solidFill>
                <a:latin typeface="Calibri"/>
                <a:ea typeface="Calibri"/>
                <a:cs typeface="Calibri"/>
                <a:sym typeface="Calibri"/>
              </a:rPr>
              <a:t>| INSTALACIÓN DE EQUIPOS ELECTRÓNICOS DE POTENCIA</a:t>
            </a:r>
            <a:endParaRPr sz="1200" b="0" i="0" u="none" strike="noStrike" cap="none" dirty="0">
              <a:solidFill>
                <a:srgbClr val="29754D"/>
              </a:solidFill>
              <a:latin typeface="Calibri"/>
              <a:ea typeface="Calibri"/>
              <a:cs typeface="Calibri"/>
              <a:sym typeface="Calibri"/>
            </a:endParaRPr>
          </a:p>
        </p:txBody>
      </p:sp>
      <p:sp>
        <p:nvSpPr>
          <p:cNvPr id="3"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5</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61;p13"/>
          <p:cNvSpPr txBox="1">
            <a:spLocks/>
          </p:cNvSpPr>
          <p:nvPr/>
        </p:nvSpPr>
        <p:spPr>
          <a:xfrm>
            <a:off x="365424" y="2180530"/>
            <a:ext cx="4494707" cy="13175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RELÉ DE ESTADO SÓLIDO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267" y="2704908"/>
            <a:ext cx="7200900" cy="4238244"/>
          </a:xfrm>
          <a:prstGeom prst="rect">
            <a:avLst/>
          </a:prstGeom>
        </p:spPr>
      </p:pic>
    </p:spTree>
    <p:extLst>
      <p:ext uri="{BB962C8B-B14F-4D97-AF65-F5344CB8AC3E}">
        <p14:creationId xmlns:p14="http://schemas.microsoft.com/office/powerpoint/2010/main" val="210510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1" name="Google Shape;99;p3"/>
          <p:cNvSpPr txBox="1"/>
          <p:nvPr/>
        </p:nvSpPr>
        <p:spPr>
          <a:xfrm>
            <a:off x="-4073759" y="3590992"/>
            <a:ext cx="2714922" cy="1991491"/>
          </a:xfrm>
          <a:prstGeom prst="rect">
            <a:avLst/>
          </a:prstGeom>
          <a:noFill/>
          <a:ln>
            <a:noFill/>
          </a:ln>
        </p:spPr>
        <p:txBody>
          <a:bodyPr spcFirstLastPara="1" wrap="square" lIns="91425" tIns="91425" rIns="91425" bIns="91425" anchor="t" anchorCtr="0">
            <a:noAutofit/>
          </a:bodyPr>
          <a:lstStyle/>
          <a:p>
            <a:pPr algn="ctr"/>
            <a:r>
              <a:rPr lang="es-CL" sz="1600" dirty="0">
                <a:latin typeface="Calibri" panose="020F0502020204030204" pitchFamily="34" charset="0"/>
                <a:cs typeface="Calibri" panose="020F0502020204030204" pitchFamily="34" charset="0"/>
              </a:rPr>
              <a:t>Estaciones de Trabajo</a:t>
            </a:r>
            <a:br>
              <a:rPr lang="es-CL" sz="1600" dirty="0">
                <a:latin typeface="Calibri" panose="020F0502020204030204" pitchFamily="34" charset="0"/>
                <a:cs typeface="Calibri" panose="020F0502020204030204" pitchFamily="34" charset="0"/>
              </a:rPr>
            </a:br>
            <a:endParaRPr sz="1600"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14" name="Google Shape;83;p38"/>
          <p:cNvSpPr/>
          <p:nvPr/>
        </p:nvSpPr>
        <p:spPr>
          <a:xfrm>
            <a:off x="4766523"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84;p38"/>
          <p:cNvSpPr/>
          <p:nvPr/>
        </p:nvSpPr>
        <p:spPr>
          <a:xfrm>
            <a:off x="1649549"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6" name="Google Shape;85;p38"/>
          <p:cNvPicPr preferRelativeResize="0"/>
          <p:nvPr/>
        </p:nvPicPr>
        <p:blipFill rotWithShape="1">
          <a:blip r:embed="rId3">
            <a:alphaModFix/>
          </a:blip>
          <a:srcRect/>
          <a:stretch/>
        </p:blipFill>
        <p:spPr>
          <a:xfrm>
            <a:off x="2757285" y="1980974"/>
            <a:ext cx="765041" cy="729458"/>
          </a:xfrm>
          <a:prstGeom prst="rect">
            <a:avLst/>
          </a:prstGeom>
          <a:noFill/>
          <a:ln>
            <a:noFill/>
          </a:ln>
        </p:spPr>
      </p:pic>
      <p:pic>
        <p:nvPicPr>
          <p:cNvPr id="17" name="Google Shape;86;p38"/>
          <p:cNvPicPr preferRelativeResize="0"/>
          <p:nvPr/>
        </p:nvPicPr>
        <p:blipFill rotWithShape="1">
          <a:blip r:embed="rId4">
            <a:alphaModFix/>
          </a:blip>
          <a:srcRect/>
          <a:stretch/>
        </p:blipFill>
        <p:spPr>
          <a:xfrm>
            <a:off x="5655828" y="2258130"/>
            <a:ext cx="3223256" cy="3035128"/>
          </a:xfrm>
          <a:prstGeom prst="rect">
            <a:avLst/>
          </a:prstGeom>
          <a:noFill/>
          <a:ln>
            <a:noFill/>
          </a:ln>
        </p:spPr>
      </p:pic>
      <p:sp>
        <p:nvSpPr>
          <p:cNvPr id="18" name="Google Shape;87;p38"/>
          <p:cNvSpPr txBox="1"/>
          <p:nvPr/>
        </p:nvSpPr>
        <p:spPr>
          <a:xfrm>
            <a:off x="4914212" y="3507535"/>
            <a:ext cx="2405932" cy="1895943"/>
          </a:xfrm>
          <a:prstGeom prst="rect">
            <a:avLst/>
          </a:prstGeom>
          <a:noFill/>
          <a:ln>
            <a:noFill/>
          </a:ln>
        </p:spPr>
        <p:txBody>
          <a:bodyPr spcFirstLastPara="1" wrap="square" lIns="91425" tIns="91425" rIns="91425" bIns="91425" anchor="t" anchorCtr="0">
            <a:noAutofit/>
          </a:bodyPr>
          <a:lstStyle/>
          <a:p>
            <a:r>
              <a:rPr lang="es-CL" sz="1600" dirty="0">
                <a:latin typeface="Calibri" panose="020F0502020204030204" pitchFamily="34" charset="0"/>
                <a:cs typeface="Calibri" panose="020F0502020204030204" pitchFamily="34" charset="0"/>
              </a:rPr>
              <a:t>Instala circuitos de control utilizando dispositivos electrónicos de potencia de acuerdo a los requerimientos técnicos.</a:t>
            </a:r>
            <a:br>
              <a:rPr lang="es-CL" sz="1600" dirty="0">
                <a:latin typeface="Calibri" panose="020F0502020204030204" pitchFamily="34" charset="0"/>
                <a:cs typeface="Calibri" panose="020F0502020204030204" pitchFamily="34" charset="0"/>
              </a:rPr>
            </a:b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19" name="Google Shape;88;p38"/>
          <p:cNvSpPr txBox="1"/>
          <p:nvPr/>
        </p:nvSpPr>
        <p:spPr>
          <a:xfrm>
            <a:off x="5057556" y="2934381"/>
            <a:ext cx="2396712"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APRENDIZAJE ESPERADO</a:t>
            </a:r>
            <a:endParaRPr sz="1800" b="0" i="0" u="none" strike="noStrike" cap="none">
              <a:solidFill>
                <a:srgbClr val="29754D"/>
              </a:solidFill>
              <a:latin typeface="Calibri"/>
              <a:ea typeface="Calibri"/>
              <a:cs typeface="Calibri"/>
              <a:sym typeface="Calibri"/>
            </a:endParaRPr>
          </a:p>
        </p:txBody>
      </p:sp>
      <p:pic>
        <p:nvPicPr>
          <p:cNvPr id="20" name="Google Shape;89;p38"/>
          <p:cNvPicPr preferRelativeResize="0"/>
          <p:nvPr/>
        </p:nvPicPr>
        <p:blipFill rotWithShape="1">
          <a:blip r:embed="rId5">
            <a:alphaModFix/>
          </a:blip>
          <a:srcRect/>
          <a:stretch/>
        </p:blipFill>
        <p:spPr>
          <a:xfrm flipH="1">
            <a:off x="-340870" y="2668912"/>
            <a:ext cx="3054031" cy="4190933"/>
          </a:xfrm>
          <a:prstGeom prst="rect">
            <a:avLst/>
          </a:prstGeom>
          <a:noFill/>
          <a:ln>
            <a:noFill/>
          </a:ln>
        </p:spPr>
      </p:pic>
      <p:sp>
        <p:nvSpPr>
          <p:cNvPr id="21" name="Google Shape;90;p38"/>
          <p:cNvSpPr txBox="1"/>
          <p:nvPr/>
        </p:nvSpPr>
        <p:spPr>
          <a:xfrm>
            <a:off x="1755646" y="2934381"/>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METODOLOGÍA SELECCIONADA</a:t>
            </a:r>
            <a:endParaRPr sz="1800" b="0" i="0" u="none" strike="noStrike" cap="none">
              <a:solidFill>
                <a:srgbClr val="29754D"/>
              </a:solidFill>
              <a:latin typeface="Calibri"/>
              <a:ea typeface="Calibri"/>
              <a:cs typeface="Calibri"/>
              <a:sym typeface="Calibri"/>
            </a:endParaRPr>
          </a:p>
        </p:txBody>
      </p:sp>
      <p:sp>
        <p:nvSpPr>
          <p:cNvPr id="22" name="Google Shape;91;p38"/>
          <p:cNvSpPr txBox="1"/>
          <p:nvPr/>
        </p:nvSpPr>
        <p:spPr>
          <a:xfrm>
            <a:off x="1814810" y="3507536"/>
            <a:ext cx="2714922" cy="1991491"/>
          </a:xfrm>
          <a:prstGeom prst="rect">
            <a:avLst/>
          </a:prstGeom>
          <a:noFill/>
          <a:ln>
            <a:noFill/>
          </a:ln>
        </p:spPr>
        <p:txBody>
          <a:bodyPr spcFirstLastPara="1" wrap="square" lIns="91425" tIns="91425" rIns="91425" bIns="91425" anchor="t" anchorCtr="0">
            <a:noAutofit/>
          </a:bodyPr>
          <a:lstStyle/>
          <a:p>
            <a:pPr algn="ctr"/>
            <a:r>
              <a:rPr lang="es-CL" sz="1600" dirty="0">
                <a:latin typeface="Calibri" panose="020F0502020204030204" pitchFamily="34" charset="0"/>
                <a:cs typeface="Calibri" panose="020F0502020204030204" pitchFamily="34" charset="0"/>
              </a:rPr>
              <a:t>Estaciones de Trabajo</a:t>
            </a:r>
            <a:br>
              <a:rPr lang="es-CL" sz="1600" dirty="0">
                <a:latin typeface="Calibri" panose="020F0502020204030204" pitchFamily="34" charset="0"/>
                <a:cs typeface="Calibri" panose="020F0502020204030204" pitchFamily="34" charset="0"/>
              </a:rPr>
            </a:b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pic>
        <p:nvPicPr>
          <p:cNvPr id="23" name="Google Shape;92;p38"/>
          <p:cNvPicPr preferRelativeResize="0"/>
          <p:nvPr/>
        </p:nvPicPr>
        <p:blipFill rotWithShape="1">
          <a:blip r:embed="rId6">
            <a:alphaModFix/>
          </a:blip>
          <a:srcRect/>
          <a:stretch/>
        </p:blipFill>
        <p:spPr>
          <a:xfrm>
            <a:off x="5873555" y="1980974"/>
            <a:ext cx="766449" cy="730800"/>
          </a:xfrm>
          <a:prstGeom prst="rect">
            <a:avLst/>
          </a:prstGeom>
          <a:noFill/>
          <a:ln>
            <a:noFill/>
          </a:ln>
        </p:spPr>
      </p:pic>
    </p:spTree>
    <p:extLst>
      <p:ext uri="{BB962C8B-B14F-4D97-AF65-F5344CB8AC3E}">
        <p14:creationId xmlns:p14="http://schemas.microsoft.com/office/powerpoint/2010/main" val="38672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3" name="Google Shape;153;p5"/>
          <p:cNvSpPr/>
          <p:nvPr/>
        </p:nvSpPr>
        <p:spPr>
          <a:xfrm>
            <a:off x="4139384" y="2399633"/>
            <a:ext cx="4892151" cy="4511530"/>
          </a:xfrm>
          <a:prstGeom prst="roundRect">
            <a:avLst>
              <a:gd name="adj" fmla="val 74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54" name="Google Shape;154;p5"/>
          <p:cNvSpPr txBox="1"/>
          <p:nvPr/>
        </p:nvSpPr>
        <p:spPr>
          <a:xfrm>
            <a:off x="4404286" y="2675296"/>
            <a:ext cx="3697724" cy="4651288"/>
          </a:xfrm>
          <a:prstGeom prst="rect">
            <a:avLst/>
          </a:prstGeom>
          <a:noFill/>
          <a:ln>
            <a:noFill/>
          </a:ln>
        </p:spPr>
        <p:txBody>
          <a:bodyPr spcFirstLastPara="1" wrap="square" lIns="90000" tIns="45700" rIns="91425" bIns="45700" anchor="t" anchorCtr="0">
            <a:noAutofit/>
          </a:bodyPr>
          <a:lstStyle/>
          <a:p>
            <a:pPr fontAlgn="t">
              <a:spcBef>
                <a:spcPts val="1400"/>
              </a:spcBef>
            </a:pPr>
            <a:r>
              <a:rPr lang="es-CL" sz="1600" dirty="0">
                <a:latin typeface="Calibri" panose="020F0502020204030204" pitchFamily="34" charset="0"/>
                <a:cs typeface="Calibri" panose="020F0502020204030204" pitchFamily="34" charset="0"/>
              </a:rPr>
              <a:t>Actividad de conocimientos previos </a:t>
            </a:r>
          </a:p>
          <a:p>
            <a:pPr fontAlgn="t">
              <a:spcBef>
                <a:spcPts val="1400"/>
              </a:spcBef>
            </a:pPr>
            <a:r>
              <a:rPr lang="es-CL" sz="1600" dirty="0">
                <a:latin typeface="Calibri" panose="020F0502020204030204" pitchFamily="34" charset="0"/>
                <a:cs typeface="Calibri" panose="020F0502020204030204" pitchFamily="34" charset="0"/>
              </a:rPr>
              <a:t>Relé de estado sólido</a:t>
            </a:r>
          </a:p>
          <a:p>
            <a:pPr fontAlgn="t">
              <a:spcBef>
                <a:spcPts val="1400"/>
              </a:spcBef>
            </a:pPr>
            <a:r>
              <a:rPr lang="es-CL" sz="1600" dirty="0">
                <a:latin typeface="Calibri" panose="020F0502020204030204" pitchFamily="34" charset="0"/>
                <a:cs typeface="Calibri" panose="020F0502020204030204" pitchFamily="34" charset="0"/>
              </a:rPr>
              <a:t>Funcionamiento interno relé de estado sólido para corriente alterna</a:t>
            </a:r>
          </a:p>
          <a:p>
            <a:pPr fontAlgn="t">
              <a:spcBef>
                <a:spcPts val="1400"/>
              </a:spcBef>
            </a:pPr>
            <a:r>
              <a:rPr lang="es-CL" sz="1600" dirty="0">
                <a:latin typeface="Calibri" panose="020F0502020204030204" pitchFamily="34" charset="0"/>
                <a:cs typeface="Calibri" panose="020F0502020204030204" pitchFamily="34" charset="0"/>
              </a:rPr>
              <a:t>Diferencia entre relé de estado sólido y contactor mecánico</a:t>
            </a:r>
          </a:p>
          <a:p>
            <a:pPr fontAlgn="t">
              <a:spcBef>
                <a:spcPts val="1400"/>
              </a:spcBef>
            </a:pPr>
            <a:r>
              <a:rPr lang="es-CL" sz="1600" dirty="0">
                <a:latin typeface="Calibri" panose="020F0502020204030204" pitchFamily="34" charset="0"/>
                <a:cs typeface="Calibri" panose="020F0502020204030204" pitchFamily="34" charset="0"/>
              </a:rPr>
              <a:t>Circuito de activación</a:t>
            </a:r>
          </a:p>
          <a:p>
            <a:pPr fontAlgn="t">
              <a:spcBef>
                <a:spcPts val="1400"/>
              </a:spcBef>
            </a:pPr>
            <a:r>
              <a:rPr lang="es-CL" sz="1600">
                <a:latin typeface="Calibri" panose="020F0502020204030204" pitchFamily="34" charset="0"/>
                <a:cs typeface="Calibri" panose="020F0502020204030204" pitchFamily="34" charset="0"/>
              </a:rPr>
              <a:t>Actividad ¿Cuánto aprendimos?</a:t>
            </a:r>
            <a:endParaRPr lang="es-CL" sz="1600" dirty="0">
              <a:latin typeface="Calibri" panose="020F0502020204030204" pitchFamily="34" charset="0"/>
              <a:cs typeface="Calibri" panose="020F0502020204030204" pitchFamily="34" charset="0"/>
            </a:endParaRPr>
          </a:p>
          <a:p>
            <a:pPr fontAlgn="t">
              <a:spcBef>
                <a:spcPts val="1400"/>
              </a:spcBef>
            </a:pPr>
            <a:r>
              <a:rPr lang="es-CL" sz="1600" dirty="0">
                <a:latin typeface="Calibri" panose="020F0502020204030204" pitchFamily="34" charset="0"/>
                <a:cs typeface="Calibri" panose="020F0502020204030204" pitchFamily="34" charset="0"/>
              </a:rPr>
              <a:t>Circuito de conexión monofásico </a:t>
            </a:r>
          </a:p>
          <a:p>
            <a:pPr fontAlgn="t">
              <a:spcBef>
                <a:spcPts val="1400"/>
              </a:spcBef>
            </a:pPr>
            <a:r>
              <a:rPr lang="es-CL" sz="1600" dirty="0">
                <a:latin typeface="Calibri" panose="020F0502020204030204" pitchFamily="34" charset="0"/>
                <a:cs typeface="Calibri" panose="020F0502020204030204" pitchFamily="34" charset="0"/>
              </a:rPr>
              <a:t>Relé de estado sólido trifásico</a:t>
            </a:r>
          </a:p>
          <a:p>
            <a:pPr fontAlgn="t">
              <a:spcBef>
                <a:spcPts val="1400"/>
              </a:spcBef>
            </a:pPr>
            <a:r>
              <a:rPr lang="es-CL" sz="1600" dirty="0">
                <a:latin typeface="Calibri" panose="020F0502020204030204" pitchFamily="34" charset="0"/>
                <a:cs typeface="Calibri" panose="020F0502020204030204" pitchFamily="34" charset="0"/>
              </a:rPr>
              <a:t>Aplicaciones</a:t>
            </a:r>
          </a:p>
        </p:txBody>
      </p:sp>
      <p:grpSp>
        <p:nvGrpSpPr>
          <p:cNvPr id="6" name="Grupo 5"/>
          <p:cNvGrpSpPr/>
          <p:nvPr/>
        </p:nvGrpSpPr>
        <p:grpSpPr>
          <a:xfrm>
            <a:off x="4004644" y="2636007"/>
            <a:ext cx="275534" cy="294075"/>
            <a:chOff x="4070998" y="2139998"/>
            <a:chExt cx="275534" cy="294075"/>
          </a:xfrm>
        </p:grpSpPr>
        <p:sp>
          <p:nvSpPr>
            <p:cNvPr id="160" name="Google Shape;160;p5"/>
            <p:cNvSpPr/>
            <p:nvPr/>
          </p:nvSpPr>
          <p:spPr>
            <a:xfrm>
              <a:off x="4081630" y="216241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9754D"/>
                </a:solidFill>
                <a:latin typeface="Arial"/>
                <a:ea typeface="Arial"/>
                <a:cs typeface="Arial"/>
                <a:sym typeface="Arial"/>
              </a:endParaRPr>
            </a:p>
          </p:txBody>
        </p:sp>
        <p:sp>
          <p:nvSpPr>
            <p:cNvPr id="161" name="Google Shape;161;p5"/>
            <p:cNvSpPr txBox="1"/>
            <p:nvPr/>
          </p:nvSpPr>
          <p:spPr>
            <a:xfrm>
              <a:off x="4070998" y="213999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1</a:t>
              </a:r>
              <a:endParaRPr sz="1800" b="1" i="0" u="none" strike="noStrike" cap="none" dirty="0">
                <a:solidFill>
                  <a:srgbClr val="FFFFFF"/>
                </a:solidFill>
                <a:latin typeface="Calibri"/>
                <a:ea typeface="Calibri"/>
                <a:cs typeface="Calibri"/>
                <a:sym typeface="Calibri"/>
              </a:endParaRPr>
            </a:p>
          </p:txBody>
        </p:sp>
      </p:grpSp>
      <p:grpSp>
        <p:nvGrpSpPr>
          <p:cNvPr id="7" name="Grupo 6"/>
          <p:cNvGrpSpPr/>
          <p:nvPr/>
        </p:nvGrpSpPr>
        <p:grpSpPr>
          <a:xfrm>
            <a:off x="4004644" y="3072373"/>
            <a:ext cx="275534" cy="294075"/>
            <a:chOff x="4066235" y="2804055"/>
            <a:chExt cx="275534" cy="294075"/>
          </a:xfrm>
        </p:grpSpPr>
        <p:sp>
          <p:nvSpPr>
            <p:cNvPr id="162" name="Google Shape;162;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4066235" y="2804055"/>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2</a:t>
              </a:r>
              <a:endParaRPr sz="1800" b="1" i="0" u="none" strike="noStrike" cap="none" dirty="0">
                <a:solidFill>
                  <a:srgbClr val="FFFFFF"/>
                </a:solidFill>
                <a:latin typeface="Calibri"/>
                <a:ea typeface="Calibri"/>
                <a:cs typeface="Calibri"/>
                <a:sym typeface="Calibri"/>
              </a:endParaRPr>
            </a:p>
          </p:txBody>
        </p:sp>
      </p:grpSp>
      <p:grpSp>
        <p:nvGrpSpPr>
          <p:cNvPr id="8" name="Grupo 7"/>
          <p:cNvGrpSpPr/>
          <p:nvPr/>
        </p:nvGrpSpPr>
        <p:grpSpPr>
          <a:xfrm>
            <a:off x="4004644" y="3513815"/>
            <a:ext cx="275534" cy="294075"/>
            <a:chOff x="4066235" y="3500973"/>
            <a:chExt cx="275534" cy="294075"/>
          </a:xfrm>
        </p:grpSpPr>
        <p:sp>
          <p:nvSpPr>
            <p:cNvPr id="164" name="Google Shape;164;p5"/>
            <p:cNvSpPr/>
            <p:nvPr/>
          </p:nvSpPr>
          <p:spPr>
            <a:xfrm>
              <a:off x="4076867" y="3523386"/>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4066235" y="3500973"/>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3</a:t>
              </a:r>
              <a:endParaRPr sz="1800" b="1" i="0" u="none" strike="noStrike" cap="none" dirty="0">
                <a:solidFill>
                  <a:srgbClr val="FFFFFF"/>
                </a:solidFill>
                <a:latin typeface="Calibri"/>
                <a:ea typeface="Calibri"/>
                <a:cs typeface="Calibri"/>
                <a:sym typeface="Calibri"/>
              </a:endParaRPr>
            </a:p>
          </p:txBody>
        </p:sp>
      </p:grpSp>
      <p:sp>
        <p:nvSpPr>
          <p:cNvPr id="27" name="Google Shape;167;p5"/>
          <p:cNvSpPr txBox="1"/>
          <p:nvPr/>
        </p:nvSpPr>
        <p:spPr>
          <a:xfrm>
            <a:off x="4076867" y="1309036"/>
            <a:ext cx="4748156" cy="452518"/>
          </a:xfrm>
          <a:prstGeom prst="rect">
            <a:avLst/>
          </a:prstGeom>
          <a:noFill/>
          <a:ln>
            <a:noFill/>
          </a:ln>
        </p:spPr>
        <p:txBody>
          <a:bodyPr spcFirstLastPara="1" wrap="square" lIns="91425" tIns="91425" rIns="91425" bIns="91425" anchor="ctr" anchorCtr="0">
            <a:noAutofit/>
          </a:bodyPr>
          <a:lstStyle/>
          <a:p>
            <a:pPr lvl="0">
              <a:lnSpc>
                <a:spcPct val="90000"/>
              </a:lnSpc>
              <a:buSzPts val="2000"/>
            </a:pPr>
            <a:r>
              <a:rPr lang="en-US" sz="2000" dirty="0">
                <a:solidFill>
                  <a:srgbClr val="29754D"/>
                </a:solidFill>
                <a:latin typeface="Calibri"/>
                <a:ea typeface="Calibri"/>
                <a:cs typeface="Calibri"/>
                <a:sym typeface="Calibri"/>
              </a:rPr>
              <a:t>RELÉ DE ESTADO SÓLIDO </a:t>
            </a:r>
          </a:p>
        </p:txBody>
      </p:sp>
      <p:sp>
        <p:nvSpPr>
          <p:cNvPr id="29"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MENÚ DE LA ACTIVIDAD</a:t>
            </a:r>
            <a:endParaRPr lang="en-US" sz="3100" b="1" dirty="0">
              <a:solidFill>
                <a:srgbClr val="29754D"/>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97" y="2347898"/>
            <a:ext cx="3019065" cy="4406861"/>
          </a:xfrm>
          <a:prstGeom prst="rect">
            <a:avLst/>
          </a:prstGeom>
        </p:spPr>
      </p:pic>
      <p:grpSp>
        <p:nvGrpSpPr>
          <p:cNvPr id="12" name="Grupo 11"/>
          <p:cNvGrpSpPr/>
          <p:nvPr/>
        </p:nvGrpSpPr>
        <p:grpSpPr>
          <a:xfrm>
            <a:off x="4004644" y="4161047"/>
            <a:ext cx="275534" cy="294075"/>
            <a:chOff x="4116522" y="4061515"/>
            <a:chExt cx="275534" cy="294075"/>
          </a:xfrm>
        </p:grpSpPr>
        <p:sp>
          <p:nvSpPr>
            <p:cNvPr id="23" name="Google Shape;164;p5"/>
            <p:cNvSpPr/>
            <p:nvPr/>
          </p:nvSpPr>
          <p:spPr>
            <a:xfrm>
              <a:off x="4127154" y="408392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65;p5"/>
            <p:cNvSpPr txBox="1"/>
            <p:nvPr/>
          </p:nvSpPr>
          <p:spPr>
            <a:xfrm>
              <a:off x="4116522" y="4061515"/>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4</a:t>
              </a:r>
              <a:endParaRPr sz="1800" b="1" i="0" u="none" strike="noStrike" cap="none" dirty="0">
                <a:solidFill>
                  <a:srgbClr val="FFFFFF"/>
                </a:solidFill>
                <a:latin typeface="Calibri"/>
                <a:ea typeface="Calibri"/>
                <a:cs typeface="Calibri"/>
                <a:sym typeface="Calibri"/>
              </a:endParaRPr>
            </a:p>
          </p:txBody>
        </p:sp>
      </p:grpSp>
      <p:grpSp>
        <p:nvGrpSpPr>
          <p:cNvPr id="11" name="Grupo 10"/>
          <p:cNvGrpSpPr/>
          <p:nvPr/>
        </p:nvGrpSpPr>
        <p:grpSpPr>
          <a:xfrm>
            <a:off x="4004644" y="4815135"/>
            <a:ext cx="275534" cy="294075"/>
            <a:chOff x="4176727" y="4705342"/>
            <a:chExt cx="275534" cy="294075"/>
          </a:xfrm>
        </p:grpSpPr>
        <p:sp>
          <p:nvSpPr>
            <p:cNvPr id="30" name="Google Shape;164;p5"/>
            <p:cNvSpPr/>
            <p:nvPr/>
          </p:nvSpPr>
          <p:spPr>
            <a:xfrm>
              <a:off x="4187359" y="4727755"/>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165;p5"/>
            <p:cNvSpPr txBox="1"/>
            <p:nvPr/>
          </p:nvSpPr>
          <p:spPr>
            <a:xfrm>
              <a:off x="4176727" y="4705342"/>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dirty="0">
                  <a:solidFill>
                    <a:srgbClr val="FFFFFF"/>
                  </a:solidFill>
                  <a:latin typeface="Calibri"/>
                  <a:ea typeface="Calibri"/>
                  <a:cs typeface="Calibri"/>
                  <a:sym typeface="Calibri"/>
                </a:rPr>
                <a:t>5</a:t>
              </a:r>
              <a:endParaRPr sz="1800" b="1" i="0" u="none" strike="noStrike" cap="none" dirty="0">
                <a:solidFill>
                  <a:srgbClr val="FFFFFF"/>
                </a:solidFill>
                <a:latin typeface="Calibri"/>
                <a:ea typeface="Calibri"/>
                <a:cs typeface="Calibri"/>
                <a:sym typeface="Calibri"/>
              </a:endParaRPr>
            </a:p>
          </p:txBody>
        </p:sp>
      </p:grpSp>
      <p:grpSp>
        <p:nvGrpSpPr>
          <p:cNvPr id="10" name="Grupo 9"/>
          <p:cNvGrpSpPr/>
          <p:nvPr/>
        </p:nvGrpSpPr>
        <p:grpSpPr>
          <a:xfrm>
            <a:off x="4004644" y="5226335"/>
            <a:ext cx="275534" cy="294075"/>
            <a:chOff x="4166077" y="5248558"/>
            <a:chExt cx="275534" cy="294075"/>
          </a:xfrm>
        </p:grpSpPr>
        <p:sp>
          <p:nvSpPr>
            <p:cNvPr id="32" name="Google Shape;164;p5"/>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65;p5"/>
            <p:cNvSpPr txBox="1"/>
            <p:nvPr/>
          </p:nvSpPr>
          <p:spPr>
            <a:xfrm>
              <a:off x="4166077" y="524855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6</a:t>
              </a:r>
              <a:endParaRPr sz="1800" b="1" i="0" u="none" strike="noStrike" cap="none" dirty="0">
                <a:solidFill>
                  <a:srgbClr val="FFFFFF"/>
                </a:solidFill>
                <a:latin typeface="Calibri"/>
                <a:ea typeface="Calibri"/>
                <a:cs typeface="Calibri"/>
                <a:sym typeface="Calibri"/>
              </a:endParaRPr>
            </a:p>
          </p:txBody>
        </p:sp>
      </p:grpSp>
      <p:grpSp>
        <p:nvGrpSpPr>
          <p:cNvPr id="25" name="Grupo 24">
            <a:extLst>
              <a:ext uri="{FF2B5EF4-FFF2-40B4-BE49-F238E27FC236}">
                <a16:creationId xmlns:a16="http://schemas.microsoft.com/office/drawing/2014/main" xmlns="" id="{6A3FE68E-5DE8-1648-9258-DB297567D9B9}"/>
              </a:ext>
            </a:extLst>
          </p:cNvPr>
          <p:cNvGrpSpPr/>
          <p:nvPr/>
        </p:nvGrpSpPr>
        <p:grpSpPr>
          <a:xfrm>
            <a:off x="4004644" y="5655106"/>
            <a:ext cx="275534" cy="294075"/>
            <a:chOff x="4166077" y="5248558"/>
            <a:chExt cx="275534" cy="294075"/>
          </a:xfrm>
        </p:grpSpPr>
        <p:sp>
          <p:nvSpPr>
            <p:cNvPr id="26" name="Google Shape;164;p5">
              <a:extLst>
                <a:ext uri="{FF2B5EF4-FFF2-40B4-BE49-F238E27FC236}">
                  <a16:creationId xmlns:a16="http://schemas.microsoft.com/office/drawing/2014/main" xmlns="" id="{74D2765A-679A-1447-8AF2-4031CEBD46B7}"/>
                </a:ext>
              </a:extLst>
            </p:cNvPr>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65;p5">
              <a:extLst>
                <a:ext uri="{FF2B5EF4-FFF2-40B4-BE49-F238E27FC236}">
                  <a16:creationId xmlns:a16="http://schemas.microsoft.com/office/drawing/2014/main" xmlns="" id="{1017AA71-8159-C349-A9D0-CBCD82F436DB}"/>
                </a:ext>
              </a:extLst>
            </p:cNvPr>
            <p:cNvSpPr txBox="1"/>
            <p:nvPr/>
          </p:nvSpPr>
          <p:spPr>
            <a:xfrm>
              <a:off x="4166077" y="524855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7</a:t>
              </a:r>
              <a:endParaRPr sz="1800" b="1" i="0" u="none" strike="noStrike" cap="none" dirty="0">
                <a:solidFill>
                  <a:srgbClr val="FFFFFF"/>
                </a:solidFill>
                <a:latin typeface="Calibri"/>
                <a:ea typeface="Calibri"/>
                <a:cs typeface="Calibri"/>
                <a:sym typeface="Calibri"/>
              </a:endParaRPr>
            </a:p>
          </p:txBody>
        </p:sp>
      </p:grpSp>
      <p:grpSp>
        <p:nvGrpSpPr>
          <p:cNvPr id="34" name="Grupo 33">
            <a:extLst>
              <a:ext uri="{FF2B5EF4-FFF2-40B4-BE49-F238E27FC236}">
                <a16:creationId xmlns:a16="http://schemas.microsoft.com/office/drawing/2014/main" xmlns="" id="{FC07073C-893D-CB47-8741-12497E0974D6}"/>
              </a:ext>
            </a:extLst>
          </p:cNvPr>
          <p:cNvGrpSpPr/>
          <p:nvPr/>
        </p:nvGrpSpPr>
        <p:grpSpPr>
          <a:xfrm>
            <a:off x="4004644" y="6092395"/>
            <a:ext cx="275534" cy="294075"/>
            <a:chOff x="4166077" y="5248558"/>
            <a:chExt cx="275534" cy="294075"/>
          </a:xfrm>
        </p:grpSpPr>
        <p:sp>
          <p:nvSpPr>
            <p:cNvPr id="35" name="Google Shape;164;p5">
              <a:extLst>
                <a:ext uri="{FF2B5EF4-FFF2-40B4-BE49-F238E27FC236}">
                  <a16:creationId xmlns:a16="http://schemas.microsoft.com/office/drawing/2014/main" xmlns="" id="{59DFDF1C-9FDC-EB45-BF99-4A66FA3A9D2B}"/>
                </a:ext>
              </a:extLst>
            </p:cNvPr>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165;p5">
              <a:extLst>
                <a:ext uri="{FF2B5EF4-FFF2-40B4-BE49-F238E27FC236}">
                  <a16:creationId xmlns:a16="http://schemas.microsoft.com/office/drawing/2014/main" xmlns="" id="{26CB4158-9EB0-724C-A046-D1F8B4F63243}"/>
                </a:ext>
              </a:extLst>
            </p:cNvPr>
            <p:cNvSpPr txBox="1"/>
            <p:nvPr/>
          </p:nvSpPr>
          <p:spPr>
            <a:xfrm>
              <a:off x="4166077" y="524855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8</a:t>
              </a:r>
              <a:endParaRPr sz="1800" b="1" i="0" u="none" strike="noStrike" cap="none" dirty="0">
                <a:solidFill>
                  <a:srgbClr val="FFFFFF"/>
                </a:solidFill>
                <a:latin typeface="Calibri"/>
                <a:ea typeface="Calibri"/>
                <a:cs typeface="Calibri"/>
                <a:sym typeface="Calibri"/>
              </a:endParaRPr>
            </a:p>
          </p:txBody>
        </p:sp>
      </p:grpSp>
      <p:grpSp>
        <p:nvGrpSpPr>
          <p:cNvPr id="37" name="Grupo 36">
            <a:extLst>
              <a:ext uri="{FF2B5EF4-FFF2-40B4-BE49-F238E27FC236}">
                <a16:creationId xmlns:a16="http://schemas.microsoft.com/office/drawing/2014/main" xmlns="" id="{CCF7E590-7F7E-E042-BC52-FEA92BEAD6CC}"/>
              </a:ext>
            </a:extLst>
          </p:cNvPr>
          <p:cNvGrpSpPr/>
          <p:nvPr/>
        </p:nvGrpSpPr>
        <p:grpSpPr>
          <a:xfrm>
            <a:off x="4004644" y="6484445"/>
            <a:ext cx="275534" cy="294075"/>
            <a:chOff x="4166077" y="5248558"/>
            <a:chExt cx="275534" cy="294075"/>
          </a:xfrm>
        </p:grpSpPr>
        <p:sp>
          <p:nvSpPr>
            <p:cNvPr id="38" name="Google Shape;164;p5">
              <a:extLst>
                <a:ext uri="{FF2B5EF4-FFF2-40B4-BE49-F238E27FC236}">
                  <a16:creationId xmlns:a16="http://schemas.microsoft.com/office/drawing/2014/main" xmlns="" id="{6C42A10E-4F7B-C54F-A9E4-51E6CAA5FF69}"/>
                </a:ext>
              </a:extLst>
            </p:cNvPr>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165;p5">
              <a:extLst>
                <a:ext uri="{FF2B5EF4-FFF2-40B4-BE49-F238E27FC236}">
                  <a16:creationId xmlns:a16="http://schemas.microsoft.com/office/drawing/2014/main" xmlns="" id="{4548FFC3-CBBB-2646-BD84-8C14394014DE}"/>
                </a:ext>
              </a:extLst>
            </p:cNvPr>
            <p:cNvSpPr txBox="1"/>
            <p:nvPr/>
          </p:nvSpPr>
          <p:spPr>
            <a:xfrm>
              <a:off x="4166077" y="524855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9</a:t>
              </a:r>
              <a:endParaRPr sz="1800" b="1"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9" name="Google Shape;319;p12"/>
          <p:cNvSpPr/>
          <p:nvPr/>
        </p:nvSpPr>
        <p:spPr>
          <a:xfrm>
            <a:off x="464463" y="2555714"/>
            <a:ext cx="5146719" cy="2812708"/>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CONOCIMIENTOS PREVIOS</a:t>
            </a:r>
            <a:endParaRPr sz="3100" b="1" i="0" u="none" strike="noStrike" cap="none" dirty="0">
              <a:solidFill>
                <a:srgbClr val="29754D"/>
              </a:solidFill>
              <a:latin typeface="Calibri"/>
              <a:ea typeface="Calibri"/>
              <a:cs typeface="Calibri"/>
              <a:sym typeface="Calibri"/>
            </a:endParaRPr>
          </a:p>
        </p:txBody>
      </p:sp>
      <p:sp>
        <p:nvSpPr>
          <p:cNvPr id="27" name="Google Shape;391;p18"/>
          <p:cNvSpPr txBox="1"/>
          <p:nvPr/>
        </p:nvSpPr>
        <p:spPr>
          <a:xfrm>
            <a:off x="816853" y="2987183"/>
            <a:ext cx="3606291" cy="1949769"/>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RELÉ DE ESTADO SÓLIDO </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Ahora veamos cómo lo que ya has aprendido refuerza y mejora lo que estás a punto de aprender.</a:t>
            </a:r>
          </a:p>
        </p:txBody>
      </p:sp>
      <p:sp>
        <p:nvSpPr>
          <p:cNvPr id="30"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dirty="0">
                <a:solidFill>
                  <a:srgbClr val="000000"/>
                </a:solidFill>
                <a:latin typeface="Calibri"/>
                <a:ea typeface="Calibri"/>
                <a:cs typeface="Calibri"/>
                <a:sym typeface="Calibri"/>
              </a:rPr>
              <a:t>ACTIVIDAD</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2" name="Google Shape;168;p5"/>
          <p:cNvSpPr txBox="1"/>
          <p:nvPr/>
        </p:nvSpPr>
        <p:spPr>
          <a:xfrm>
            <a:off x="4321821"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5</a:t>
            </a:r>
            <a:endParaRPr sz="5000" b="0" i="0" u="none" strike="noStrike" cap="none" dirty="0">
              <a:solidFill>
                <a:srgbClr val="8EB99F"/>
              </a:solidFill>
              <a:latin typeface="Calibri"/>
              <a:ea typeface="Calibri"/>
              <a:cs typeface="Calibri"/>
              <a:sym typeface="Calibri"/>
            </a:endParaRPr>
          </a:p>
        </p:txBody>
      </p:sp>
      <p:pic>
        <p:nvPicPr>
          <p:cNvPr id="9" name="OVNI-01.png" descr="/Users/ivangonzalez/Desktop/IVAN G 2020/2020/DUOC/ARTES/OVNI-01.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4778950" y="2162558"/>
            <a:ext cx="4380055" cy="45141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RELÉ DE ESTADO SÓLIDO</a:t>
            </a:r>
          </a:p>
        </p:txBody>
      </p:sp>
      <p:sp>
        <p:nvSpPr>
          <p:cNvPr id="8" name="Rectángulo 7">
            <a:extLst>
              <a:ext uri="{FF2B5EF4-FFF2-40B4-BE49-F238E27FC236}">
                <a16:creationId xmlns:a16="http://schemas.microsoft.com/office/drawing/2014/main" xmlns="" id="{60B658EC-CB2D-9F4A-ADD4-A58C01F53676}"/>
              </a:ext>
            </a:extLst>
          </p:cNvPr>
          <p:cNvSpPr/>
          <p:nvPr/>
        </p:nvSpPr>
        <p:spPr>
          <a:xfrm>
            <a:off x="1988289" y="2621854"/>
            <a:ext cx="4723970" cy="3422702"/>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a:extLst>
              <a:ext uri="{FF2B5EF4-FFF2-40B4-BE49-F238E27FC236}">
                <a16:creationId xmlns:a16="http://schemas.microsoft.com/office/drawing/2014/main" xmlns="" id="{539B266B-5AAF-D142-8831-DC038CBD6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8697" y="2426378"/>
            <a:ext cx="457200" cy="457200"/>
          </a:xfrm>
          <a:prstGeom prst="rect">
            <a:avLst/>
          </a:prstGeom>
        </p:spPr>
      </p:pic>
      <p:pic>
        <p:nvPicPr>
          <p:cNvPr id="10" name="Imagen 9">
            <a:extLst>
              <a:ext uri="{FF2B5EF4-FFF2-40B4-BE49-F238E27FC236}">
                <a16:creationId xmlns:a16="http://schemas.microsoft.com/office/drawing/2014/main" xmlns="" id="{CAE68703-879D-D746-B51B-595AB4E07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979" y="2929867"/>
            <a:ext cx="1823156" cy="3244145"/>
          </a:xfrm>
          <a:prstGeom prst="rect">
            <a:avLst/>
          </a:prstGeom>
        </p:spPr>
      </p:pic>
      <p:sp>
        <p:nvSpPr>
          <p:cNvPr id="14" name="Google Shape;131;p4">
            <a:extLst>
              <a:ext uri="{FF2B5EF4-FFF2-40B4-BE49-F238E27FC236}">
                <a16:creationId xmlns:a16="http://schemas.microsoft.com/office/drawing/2014/main" xmlns="" id="{B4B807C9-3E90-B347-ACFB-BF0443A8CEFB}"/>
              </a:ext>
            </a:extLst>
          </p:cNvPr>
          <p:cNvSpPr txBox="1"/>
          <p:nvPr/>
        </p:nvSpPr>
        <p:spPr>
          <a:xfrm>
            <a:off x="2420463" y="2798550"/>
            <a:ext cx="3794911" cy="3069309"/>
          </a:xfrm>
          <a:prstGeom prst="rect">
            <a:avLst/>
          </a:prstGeom>
          <a:noFill/>
          <a:ln>
            <a:noFill/>
          </a:ln>
        </p:spPr>
        <p:txBody>
          <a:bodyPr spcFirstLastPara="1" wrap="square" lIns="90000" tIns="91425" rIns="91425" bIns="91425" anchor="ctr" anchorCtr="0">
            <a:noAutofit/>
          </a:bodyPr>
          <a:lstStyle/>
          <a:p>
            <a:pPr lvl="0" algn="just">
              <a:spcBef>
                <a:spcPts val="1000"/>
              </a:spcBef>
            </a:pPr>
            <a:r>
              <a:rPr lang="es-CL" sz="1600" dirty="0">
                <a:latin typeface="Calibri"/>
                <a:ea typeface="Calibri"/>
                <a:cs typeface="Calibri"/>
                <a:sym typeface="Calibri"/>
              </a:rPr>
              <a:t>Los relé de estado sólido son dispositivos semiconductores conformados en su interior por diodos y transistores, en el mercado se los puede encontrar de distintas capacidades de corriente y voltaje.</a:t>
            </a:r>
          </a:p>
          <a:p>
            <a:pPr lvl="0" algn="just">
              <a:spcBef>
                <a:spcPts val="1000"/>
              </a:spcBef>
            </a:pPr>
            <a:r>
              <a:rPr lang="es-CL" sz="1600" dirty="0">
                <a:latin typeface="Calibri"/>
                <a:ea typeface="Calibri"/>
                <a:cs typeface="Calibri"/>
                <a:sym typeface="Calibri"/>
              </a:rPr>
              <a:t>Estos presentan una característica que los hace únicos y los pone en ventaja frente a los dispositivos de comando tradicionales como relés y contactores.</a:t>
            </a:r>
          </a:p>
        </p:txBody>
      </p:sp>
    </p:spTree>
    <p:extLst>
      <p:ext uri="{BB962C8B-B14F-4D97-AF65-F5344CB8AC3E}">
        <p14:creationId xmlns:p14="http://schemas.microsoft.com/office/powerpoint/2010/main" val="198028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RELÉ DE ESTADO SÓLIDO</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1158949" y="2339163"/>
            <a:ext cx="7187609" cy="349811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1477926" y="2718592"/>
            <a:ext cx="6464595" cy="3228046"/>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Con el avance de la tecnología y -particularmente luego de la invención del transistor- se hace posible realizar accionamientos mediante dispositivos semiconductores que no presentan partes móviles como un relé o contactor tradicional. Esto presenta una gran ventaja dado que el desgaste mecánico que se produce en estos dispositivos de mando no afecta a los dispositivos de estado sólido.</a:t>
            </a:r>
          </a:p>
          <a:p>
            <a:pPr lvl="0" algn="just"/>
            <a:endParaRPr lang="es-CL" sz="1600" dirty="0">
              <a:latin typeface="Calibri"/>
              <a:ea typeface="Calibri"/>
              <a:cs typeface="Calibri"/>
              <a:sym typeface="Calibri"/>
            </a:endParaRPr>
          </a:p>
          <a:p>
            <a:pPr lvl="0" algn="just"/>
            <a:r>
              <a:rPr lang="es-CL" sz="1600" dirty="0">
                <a:latin typeface="Calibri"/>
                <a:ea typeface="Calibri"/>
                <a:cs typeface="Calibri"/>
                <a:sym typeface="Calibri"/>
              </a:rPr>
              <a:t>Se conoce a los relés de estado sólido como SSR por sus siglas en inglés (solid state relay), la mayor ventaja de los relés SSR es que al no poseer partes móviles su velocidad de conmutación es muchísimo más alta que un relé o contactor tradicional.</a:t>
            </a:r>
          </a:p>
          <a:p>
            <a:pPr lvl="0" algn="just"/>
            <a:endParaRPr lang="es-CL" sz="1600" dirty="0">
              <a:latin typeface="Calibri"/>
              <a:ea typeface="Calibri"/>
              <a:cs typeface="Calibri"/>
              <a:sym typeface="Calibri"/>
            </a:endParaRPr>
          </a:p>
          <a:p>
            <a:pPr lvl="0" algn="just"/>
            <a:endParaRPr lang="es-CL" sz="1600" dirty="0">
              <a:latin typeface="Calibri"/>
              <a:ea typeface="Calibri"/>
              <a:cs typeface="Calibri"/>
              <a:sym typeface="Calibri"/>
            </a:endParaRPr>
          </a:p>
        </p:txBody>
      </p:sp>
    </p:spTree>
    <p:extLst>
      <p:ext uri="{BB962C8B-B14F-4D97-AF65-F5344CB8AC3E}">
        <p14:creationId xmlns:p14="http://schemas.microsoft.com/office/powerpoint/2010/main" val="251534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4119825" cy="315551"/>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RELÉ DE ESTADO SÓLIDO</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796903"/>
            <a:ext cx="8857235" cy="1573618"/>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76269" y="2189332"/>
            <a:ext cx="8367724" cy="838777"/>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Existen varios tipos de relé de estado sólido, los tenemos específicamente para usar en corriente alterna así como otros para corriente continua, esto se debe al tipo de transistor que se encuentra al interior del relé de estado sólido el cual puede ser de tipo BJT o Mosfet para corriente continua o  de tipo triac para corriente alterna.</a:t>
            </a:r>
          </a:p>
        </p:txBody>
      </p:sp>
      <p:pic>
        <p:nvPicPr>
          <p:cNvPr id="8" name="Google Shape;135;p6">
            <a:extLst>
              <a:ext uri="{FF2B5EF4-FFF2-40B4-BE49-F238E27FC236}">
                <a16:creationId xmlns:a16="http://schemas.microsoft.com/office/drawing/2014/main" xmlns="" id="{70231BFC-44CC-3646-87AF-B850377D9616}"/>
              </a:ext>
            </a:extLst>
          </p:cNvPr>
          <p:cNvPicPr preferRelativeResize="0"/>
          <p:nvPr/>
        </p:nvPicPr>
        <p:blipFill rotWithShape="1">
          <a:blip r:embed="rId2">
            <a:alphaModFix/>
          </a:blip>
          <a:srcRect l="14056" t="11901" r="13648" b="10592"/>
          <a:stretch/>
        </p:blipFill>
        <p:spPr>
          <a:xfrm>
            <a:off x="5295014" y="3640443"/>
            <a:ext cx="2789127" cy="2990168"/>
          </a:xfrm>
          <a:prstGeom prst="rect">
            <a:avLst/>
          </a:prstGeom>
          <a:noFill/>
          <a:ln>
            <a:noFill/>
          </a:ln>
        </p:spPr>
      </p:pic>
      <p:pic>
        <p:nvPicPr>
          <p:cNvPr id="9" name="Google Shape;136;p6">
            <a:extLst>
              <a:ext uri="{FF2B5EF4-FFF2-40B4-BE49-F238E27FC236}">
                <a16:creationId xmlns:a16="http://schemas.microsoft.com/office/drawing/2014/main" xmlns="" id="{5AE1C81E-8C31-DA48-8EA9-E0A00BDF93B5}"/>
              </a:ext>
            </a:extLst>
          </p:cNvPr>
          <p:cNvPicPr preferRelativeResize="0"/>
          <p:nvPr/>
        </p:nvPicPr>
        <p:blipFill rotWithShape="1">
          <a:blip r:embed="rId3">
            <a:alphaModFix/>
          </a:blip>
          <a:srcRect/>
          <a:stretch/>
        </p:blipFill>
        <p:spPr>
          <a:xfrm>
            <a:off x="1465157" y="3762950"/>
            <a:ext cx="2789126" cy="2789126"/>
          </a:xfrm>
          <a:prstGeom prst="rect">
            <a:avLst/>
          </a:prstGeom>
          <a:noFill/>
          <a:ln>
            <a:noFill/>
          </a:ln>
        </p:spPr>
      </p:pic>
    </p:spTree>
    <p:extLst>
      <p:ext uri="{BB962C8B-B14F-4D97-AF65-F5344CB8AC3E}">
        <p14:creationId xmlns:p14="http://schemas.microsoft.com/office/powerpoint/2010/main" val="161423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FUNCIONAMIENTO INTERNO RELÉ DE ESTADO SÓLIDO PARA CORRIENTE ALTERNA </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2052085"/>
            <a:ext cx="8857235" cy="1244008"/>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55003" y="2253127"/>
            <a:ext cx="8367724" cy="838777"/>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En el circuito de funcionamiento interno se puede apreciar que el relé de estado sólido cuenta con dos circuitos de trabajo, comunicados mediante el circuito integrado moc3020 (optoacoplador) y la salida de potencia es comandada mediante un triac BTB08-600</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82" y="3636337"/>
            <a:ext cx="8222150" cy="2818839"/>
          </a:xfrm>
          <a:prstGeom prst="rect">
            <a:avLst/>
          </a:prstGeom>
        </p:spPr>
      </p:pic>
    </p:spTree>
    <p:extLst>
      <p:ext uri="{BB962C8B-B14F-4D97-AF65-F5344CB8AC3E}">
        <p14:creationId xmlns:p14="http://schemas.microsoft.com/office/powerpoint/2010/main" val="136666408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2347</TotalTime>
  <Words>994</Words>
  <Application>Microsoft Office PowerPoint</Application>
  <PresentationFormat>Personalizado</PresentationFormat>
  <Paragraphs>118</Paragraphs>
  <Slides>19</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homy</cp:lastModifiedBy>
  <cp:revision>180</cp:revision>
  <dcterms:modified xsi:type="dcterms:W3CDTF">2021-02-10T04:15:28Z</dcterms:modified>
</cp:coreProperties>
</file>