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77" r:id="rId3"/>
    <p:sldId id="279" r:id="rId4"/>
    <p:sldId id="260" r:id="rId5"/>
    <p:sldId id="258" r:id="rId6"/>
    <p:sldId id="287" r:id="rId7"/>
    <p:sldId id="312" r:id="rId8"/>
    <p:sldId id="325" r:id="rId9"/>
    <p:sldId id="318" r:id="rId10"/>
    <p:sldId id="326" r:id="rId11"/>
    <p:sldId id="327" r:id="rId12"/>
    <p:sldId id="319" r:id="rId13"/>
    <p:sldId id="328" r:id="rId14"/>
    <p:sldId id="329" r:id="rId15"/>
    <p:sldId id="330" r:id="rId16"/>
    <p:sldId id="311" r:id="rId17"/>
    <p:sldId id="353" r:id="rId18"/>
    <p:sldId id="354" r:id="rId19"/>
    <p:sldId id="355" r:id="rId20"/>
  </p:sldIdLst>
  <p:sldSz cx="97202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061">
          <p15:clr>
            <a:srgbClr val="A4A3A4"/>
          </p15:clr>
        </p15:guide>
      </p15:sldGuideLst>
    </p:ext>
    <p:ext uri="http://customooxmlschemas.google.com/">
      <go:slidesCustomData xmlns="" xmlns:p15="http://schemas.microsoft.com/office/powerpoint/2012/main" xmlns:go="http://customooxmlschemas.google.com/" roundtripDataSignature="AMtx7mj6ho7Wgmz/U05Ubv55I2SHPNkWeA==" r:id="rId29"/>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la Toled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54D"/>
    <a:srgbClr val="EFEFEF"/>
    <a:srgbClr val="D7E3DC"/>
    <a:srgbClr val="C73E32"/>
    <a:srgbClr val="8EB99F"/>
    <a:srgbClr val="B99F2F"/>
    <a:srgbClr val="C4D7CD"/>
    <a:srgbClr val="741B47"/>
    <a:srgbClr val="FF0000"/>
    <a:srgbClr val="BA9B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585"/>
    <p:restoredTop sz="95313"/>
  </p:normalViewPr>
  <p:slideViewPr>
    <p:cSldViewPr snapToGrid="0">
      <p:cViewPr varScale="1">
        <p:scale>
          <a:sx n="106" d="100"/>
          <a:sy n="106" d="100"/>
        </p:scale>
        <p:origin x="1128" y="102"/>
      </p:cViewPr>
      <p:guideLst>
        <p:guide orient="horz" pos="2381"/>
        <p:guide pos="30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11-12T13:21:52.104" idx="1">
    <p:pos x="5312" y="191"/>
    <p:text>Recordar cambiar el número de la actividad. El número verde no cambia.</p:text>
    <p:extLst>
      <p:ext uri="{C676402C-5697-4E1C-873F-D02D1690AC5C}">
        <p15:threadingInfo xmlns:p15="http://schemas.microsoft.com/office/powerpoint/2012/main" timeZoneBias="0"/>
      </p:ext>
      <p:ext uri="http://customooxmlschemas.google.com/">
        <go:slidesCustomData xmlns="" xmlns:p15="http://schemas.microsoft.com/office/powerpoint/2012/main" xmlns:go="http://customooxmlschemas.google.com/" commentPostId="AAAAHQMen-Q"/>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128682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829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225550" y="685800"/>
            <a:ext cx="4408488" cy="3429000"/>
          </a:xfrm>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1115556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32988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2374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0107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7"/>
        <p:cNvGrpSpPr/>
        <p:nvPr/>
      </p:nvGrpSpPr>
      <p:grpSpPr>
        <a:xfrm>
          <a:off x="0" y="0"/>
          <a:ext cx="0" cy="0"/>
          <a:chOff x="0" y="0"/>
          <a:chExt cx="0" cy="0"/>
        </a:xfrm>
      </p:grpSpPr>
      <p:sp>
        <p:nvSpPr>
          <p:cNvPr id="9" name="Google Shape;9;p23"/>
          <p:cNvSpPr/>
          <p:nvPr/>
        </p:nvSpPr>
        <p:spPr>
          <a:xfrm>
            <a:off x="270565" y="1747314"/>
            <a:ext cx="9346500" cy="5675922"/>
          </a:xfrm>
          <a:prstGeom prst="round1Rect">
            <a:avLst>
              <a:gd name="adj" fmla="val 15350"/>
            </a:avLst>
          </a:prstGeom>
          <a:solidFill>
            <a:srgbClr val="C4D7CD">
              <a:alpha val="6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3" name="Google Shape;13;p23"/>
          <p:cNvSpPr/>
          <p:nvPr/>
        </p:nvSpPr>
        <p:spPr>
          <a:xfrm>
            <a:off x="436350" y="6464001"/>
            <a:ext cx="7891862" cy="680474"/>
          </a:xfrm>
          <a:prstGeom prst="roundRect">
            <a:avLst>
              <a:gd name="adj" fmla="val 19335"/>
            </a:avLst>
          </a:prstGeom>
          <a:solidFill>
            <a:srgbClr val="8EB9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6" name="Imagen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17" name="Imagen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pic>
        <p:nvPicPr>
          <p:cNvPr id="18" name="Google Shape;12;p23"/>
          <p:cNvPicPr preferRelativeResize="0">
            <a:picLocks noChangeAspect="1"/>
          </p:cNvPicPr>
          <p:nvPr userDrawn="1"/>
        </p:nvPicPr>
        <p:blipFill rotWithShape="1">
          <a:blip r:embed="rId4">
            <a:alphaModFix/>
          </a:blip>
          <a:srcRect/>
          <a:stretch/>
        </p:blipFill>
        <p:spPr>
          <a:xfrm>
            <a:off x="8521706" y="6387272"/>
            <a:ext cx="830659" cy="756000"/>
          </a:xfrm>
          <a:prstGeom prst="rect">
            <a:avLst/>
          </a:prstGeom>
          <a:noFill/>
          <a:ln>
            <a:noFill/>
          </a:ln>
        </p:spPr>
      </p:pic>
      <p:pic>
        <p:nvPicPr>
          <p:cNvPr id="15" name="Imagen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3443" y="419875"/>
            <a:ext cx="4210917" cy="680400"/>
          </a:xfrm>
          <a:prstGeom prst="rect">
            <a:avLst/>
          </a:prstGeom>
        </p:spPr>
      </p:pic>
      <p:pic>
        <p:nvPicPr>
          <p:cNvPr id="19" name="Imagen 1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3441" y="6464037"/>
            <a:ext cx="690406" cy="6804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3" name="Google Shape;9;p23"/>
          <p:cNvSpPr/>
          <p:nvPr userDrawn="1"/>
        </p:nvSpPr>
        <p:spPr>
          <a:xfrm>
            <a:off x="242856" y="1756550"/>
            <a:ext cx="9346500" cy="5675922"/>
          </a:xfrm>
          <a:prstGeom prst="round1Rect">
            <a:avLst>
              <a:gd name="adj" fmla="val 15350"/>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5" name="Imagen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pic>
        <p:nvPicPr>
          <p:cNvPr id="7" name="Imagen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3443" y="419875"/>
            <a:ext cx="4210917" cy="6804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6" name="Google Shape;26;p26"/>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6"/>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 name="Google Shape;29;p26"/>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31;p27"/>
          <p:cNvSpPr/>
          <p:nvPr userDrawn="1"/>
        </p:nvSpPr>
        <p:spPr>
          <a:xfrm>
            <a:off x="180900" y="180900"/>
            <a:ext cx="7911000" cy="651000"/>
          </a:xfrm>
          <a:prstGeom prst="round2SameRect">
            <a:avLst>
              <a:gd name="adj1" fmla="val 16667"/>
              <a:gd name="adj2" fmla="val 0"/>
            </a:avLst>
          </a:prstGeom>
          <a:solidFill>
            <a:srgbClr val="29754D"/>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6|</a:t>
            </a:r>
            <a:r>
              <a:rPr lang="en-US" sz="1600" b="0" i="0" u="none" strike="noStrike" cap="none" dirty="0">
                <a:solidFill>
                  <a:srgbClr val="29754D"/>
                </a:solidFill>
                <a:latin typeface="Calibri"/>
                <a:ea typeface="Calibri"/>
                <a:cs typeface="Calibri"/>
                <a:sym typeface="Calibri"/>
              </a:rPr>
              <a:t>3</a:t>
            </a:r>
            <a:endParaRPr sz="1600" b="0" i="0" u="none" strike="noStrike" cap="none" dirty="0">
              <a:solidFill>
                <a:srgbClr val="29754D"/>
              </a:solidFill>
              <a:latin typeface="Calibri"/>
              <a:ea typeface="Calibri"/>
              <a:cs typeface="Calibri"/>
              <a:sym typeface="Calibri"/>
            </a:endParaRPr>
          </a:p>
        </p:txBody>
      </p:sp>
      <p:sp>
        <p:nvSpPr>
          <p:cNvPr id="13"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Instalación</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equipos</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electrónicos</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potencia</a:t>
            </a:r>
            <a:endParaRPr lang="en-US" sz="1400" b="0" i="0" u="none" strike="noStrike" cap="none" dirty="0">
              <a:solidFill>
                <a:srgbClr val="FFFFFF"/>
              </a:solidFill>
              <a:latin typeface="Calibri"/>
              <a:ea typeface="Calibri"/>
              <a:cs typeface="Calibri"/>
              <a:sym typeface="Calibri"/>
            </a:endParaRPr>
          </a:p>
        </p:txBody>
      </p:sp>
      <p:sp>
        <p:nvSpPr>
          <p:cNvPr id="14"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6"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29754D"/>
                </a:solidFill>
                <a:latin typeface="Calibri"/>
                <a:ea typeface="Calibri"/>
                <a:cs typeface="Calibri"/>
                <a:sym typeface="Calibri"/>
              </a:rPr>
              <a:t> ELECTRICIDAD </a:t>
            </a:r>
            <a:r>
              <a:rPr lang="en-US" sz="1100" b="0" i="0" u="none" strike="noStrike" cap="none" dirty="0">
                <a:solidFill>
                  <a:srgbClr val="000000"/>
                </a:solidFill>
                <a:latin typeface="Calibri"/>
                <a:ea typeface="Calibri"/>
                <a:cs typeface="Calibri"/>
                <a:sym typeface="Calibri"/>
              </a:rPr>
              <a:t>| 4° Medio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27"/>
          <p:cNvSpPr/>
          <p:nvPr/>
        </p:nvSpPr>
        <p:spPr>
          <a:xfrm>
            <a:off x="180900" y="180900"/>
            <a:ext cx="7911000" cy="651000"/>
          </a:xfrm>
          <a:prstGeom prst="round2SameRect">
            <a:avLst>
              <a:gd name="adj1" fmla="val 16667"/>
              <a:gd name="adj2" fmla="val 0"/>
            </a:avLst>
          </a:prstGeom>
          <a:solidFill>
            <a:srgbClr val="29754D"/>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7"/>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3" name="Google Shape;33;p27"/>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6|</a:t>
            </a:r>
            <a:r>
              <a:rPr lang="en-US" sz="1600" b="0" i="0" u="none" strike="noStrike" cap="none" dirty="0">
                <a:solidFill>
                  <a:srgbClr val="29754D"/>
                </a:solidFill>
                <a:latin typeface="Calibri"/>
                <a:ea typeface="Calibri"/>
                <a:cs typeface="Calibri"/>
                <a:sym typeface="Calibri"/>
              </a:rPr>
              <a:t>3</a:t>
            </a:r>
            <a:endParaRPr sz="1600" b="0" i="0" u="none" strike="noStrike" cap="none" dirty="0">
              <a:solidFill>
                <a:srgbClr val="29754D"/>
              </a:solidFill>
              <a:latin typeface="Calibri"/>
              <a:ea typeface="Calibri"/>
              <a:cs typeface="Calibri"/>
              <a:sym typeface="Calibri"/>
            </a:endParaRPr>
          </a:p>
        </p:txBody>
      </p:sp>
      <p:sp>
        <p:nvSpPr>
          <p:cNvPr id="10"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Instalación</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equipos</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electrónicos</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potencia</a:t>
            </a:r>
            <a:endParaRPr lang="en-US" sz="1400" b="0" i="0" u="none" strike="noStrike" cap="none" dirty="0">
              <a:solidFill>
                <a:srgbClr val="FFFFFF"/>
              </a:solidFill>
              <a:latin typeface="Calibri"/>
              <a:ea typeface="Calibri"/>
              <a:cs typeface="Calibri"/>
              <a:sym typeface="Calibri"/>
            </a:endParaRPr>
          </a:p>
        </p:txBody>
      </p:sp>
      <p:sp>
        <p:nvSpPr>
          <p:cNvPr id="11"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2"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29754D"/>
                </a:solidFill>
                <a:latin typeface="Calibri"/>
                <a:ea typeface="Calibri"/>
                <a:cs typeface="Calibri"/>
                <a:sym typeface="Calibri"/>
              </a:rPr>
              <a:t> ELECTRICIDAD </a:t>
            </a:r>
            <a:r>
              <a:rPr lang="en-US" sz="1100" b="0" i="0" u="none" strike="noStrike" cap="none" dirty="0">
                <a:solidFill>
                  <a:srgbClr val="000000"/>
                </a:solidFill>
                <a:latin typeface="Calibri"/>
                <a:ea typeface="Calibri"/>
                <a:cs typeface="Calibri"/>
                <a:sym typeface="Calibri"/>
              </a:rPr>
              <a:t>| 4° Medio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4"/>
        <p:cNvGrpSpPr/>
        <p:nvPr/>
      </p:nvGrpSpPr>
      <p:grpSpPr>
        <a:xfrm>
          <a:off x="0" y="0"/>
          <a:ext cx="0" cy="0"/>
          <a:chOff x="0" y="0"/>
          <a:chExt cx="0" cy="0"/>
        </a:xfrm>
      </p:grpSpPr>
      <p:sp>
        <p:nvSpPr>
          <p:cNvPr id="35" name="Google Shape;35;p28"/>
          <p:cNvSpPr/>
          <p:nvPr/>
        </p:nvSpPr>
        <p:spPr>
          <a:xfrm rot="10800000" flipH="1">
            <a:off x="181650" y="822025"/>
            <a:ext cx="9356700" cy="6531300"/>
          </a:xfrm>
          <a:prstGeom prst="round1Rect">
            <a:avLst>
              <a:gd name="adj" fmla="val 15350"/>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8"/>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 name="Google Shape;38;p28"/>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0" name="Google Shape;31;p27"/>
          <p:cNvSpPr/>
          <p:nvPr userDrawn="1"/>
        </p:nvSpPr>
        <p:spPr>
          <a:xfrm>
            <a:off x="180900" y="180900"/>
            <a:ext cx="7911000" cy="651000"/>
          </a:xfrm>
          <a:prstGeom prst="round2SameRect">
            <a:avLst>
              <a:gd name="adj1" fmla="val 16667"/>
              <a:gd name="adj2" fmla="val 0"/>
            </a:avLst>
          </a:prstGeom>
          <a:solidFill>
            <a:srgbClr val="29754D"/>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1|</a:t>
            </a:r>
            <a:r>
              <a:rPr lang="en-US" sz="1600" b="0" i="0" u="none" strike="noStrike" cap="none" dirty="0">
                <a:solidFill>
                  <a:srgbClr val="29754D"/>
                </a:solidFill>
                <a:latin typeface="Calibri"/>
                <a:ea typeface="Calibri"/>
                <a:cs typeface="Calibri"/>
                <a:sym typeface="Calibri"/>
              </a:rPr>
              <a:t>3</a:t>
            </a:r>
            <a:endParaRPr sz="1600" b="0" i="0" u="none" strike="noStrike" cap="none" dirty="0">
              <a:solidFill>
                <a:srgbClr val="29754D"/>
              </a:solidFill>
              <a:latin typeface="Calibri"/>
              <a:ea typeface="Calibri"/>
              <a:cs typeface="Calibri"/>
              <a:sym typeface="Calibri"/>
            </a:endParaRPr>
          </a:p>
        </p:txBody>
      </p:sp>
      <p:sp>
        <p:nvSpPr>
          <p:cNvPr id="12"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Instalación</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equipos</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electrónicos</a:t>
            </a:r>
            <a:r>
              <a:rPr lang="en-US" sz="1400" b="0" i="0" u="none" strike="noStrike" cap="none" dirty="0">
                <a:solidFill>
                  <a:srgbClr val="FFFFFF"/>
                </a:solidFill>
                <a:latin typeface="Calibri"/>
                <a:ea typeface="Calibri"/>
                <a:cs typeface="Calibri"/>
                <a:sym typeface="Calibri"/>
              </a:rPr>
              <a:t> de </a:t>
            </a:r>
            <a:r>
              <a:rPr lang="en-US" sz="1400" b="0" i="0" u="none" strike="noStrike" cap="none" dirty="0" err="1">
                <a:solidFill>
                  <a:srgbClr val="FFFFFF"/>
                </a:solidFill>
                <a:latin typeface="Calibri"/>
                <a:ea typeface="Calibri"/>
                <a:cs typeface="Calibri"/>
                <a:sym typeface="Calibri"/>
              </a:rPr>
              <a:t>potencia</a:t>
            </a:r>
            <a:endParaRPr lang="en-US" sz="1400" b="0" i="0" u="none" strike="noStrike" cap="none" dirty="0">
              <a:solidFill>
                <a:srgbClr val="FFFFFF"/>
              </a:solidFill>
              <a:latin typeface="Calibri"/>
              <a:ea typeface="Calibri"/>
              <a:cs typeface="Calibri"/>
              <a:sym typeface="Calibri"/>
            </a:endParaRPr>
          </a:p>
        </p:txBody>
      </p:sp>
      <p:sp>
        <p:nvSpPr>
          <p:cNvPr id="13"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29754D"/>
                </a:solidFill>
                <a:latin typeface="Calibri"/>
                <a:ea typeface="Calibri"/>
                <a:cs typeface="Calibri"/>
                <a:sym typeface="Calibri"/>
              </a:rPr>
              <a:t> ELECTRICIDAD </a:t>
            </a:r>
            <a:r>
              <a:rPr lang="en-US" sz="1100" b="0" i="0" u="none" strike="noStrike" cap="none" dirty="0">
                <a:solidFill>
                  <a:srgbClr val="000000"/>
                </a:solidFill>
                <a:latin typeface="Calibri"/>
                <a:ea typeface="Calibri"/>
                <a:cs typeface="Calibri"/>
                <a:sym typeface="Calibri"/>
              </a:rPr>
              <a:t>| 4° Medio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Tree>
    <p:extLst>
      <p:ext uri="{BB962C8B-B14F-4D97-AF65-F5344CB8AC3E}">
        <p14:creationId xmlns:p14="http://schemas.microsoft.com/office/powerpoint/2010/main" val="2183369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file://localhost/Users/ivangonzalez/Desktop/IVAN%20G%202020/2020/DUOC/ARTES/OVNI-01.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p:nvPr/>
        </p:nvSpPr>
        <p:spPr>
          <a:xfrm>
            <a:off x="1176619" y="6648293"/>
            <a:ext cx="7012134" cy="311887"/>
          </a:xfrm>
          <a:prstGeom prst="rect">
            <a:avLst/>
          </a:prstGeom>
          <a:noFill/>
          <a:ln>
            <a:noFill/>
          </a:ln>
        </p:spPr>
        <p:txBody>
          <a:bodyPr spcFirstLastPara="1" wrap="square" lIns="91425" tIns="91425" rIns="91425" bIns="91425" anchor="ctr" anchorCtr="0">
            <a:noAutofit/>
          </a:bodyPr>
          <a:lstStyle/>
          <a:p>
            <a:pPr marL="0" marR="0" lvl="1" indent="0" algn="just" rtl="0">
              <a:lnSpc>
                <a:spcPct val="100000"/>
              </a:lnSpc>
              <a:spcBef>
                <a:spcPts val="0"/>
              </a:spcBef>
              <a:spcAft>
                <a:spcPts val="0"/>
              </a:spcAft>
              <a:buNone/>
            </a:pPr>
            <a:r>
              <a:rPr lang="en-US" sz="1100" b="0" i="0" u="none" strike="noStrike" cap="non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sz="1100" b="0" i="0" u="none" strike="noStrike" cap="none">
              <a:solidFill>
                <a:schemeClr val="lt1"/>
              </a:solidFill>
              <a:latin typeface="Calibri"/>
              <a:ea typeface="Calibri"/>
              <a:cs typeface="Calibri"/>
              <a:sym typeface="Calibri"/>
            </a:endParaRPr>
          </a:p>
        </p:txBody>
      </p:sp>
      <p:sp>
        <p:nvSpPr>
          <p:cNvPr id="6" name="Google Shape;15;p2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29754D"/>
                </a:solidFill>
                <a:latin typeface="Calibri"/>
                <a:ea typeface="Calibri"/>
                <a:cs typeface="Calibri"/>
                <a:sym typeface="Calibri"/>
              </a:rPr>
              <a:t>SECTOR ELECTRICIDAD </a:t>
            </a:r>
            <a:r>
              <a:rPr lang="en-US" sz="1200" b="0" i="0" u="none" strike="noStrike" cap="none" dirty="0">
                <a:solidFill>
                  <a:srgbClr val="29754D"/>
                </a:solidFill>
                <a:latin typeface="Calibri"/>
                <a:ea typeface="Calibri"/>
                <a:cs typeface="Calibri"/>
                <a:sym typeface="Calibri"/>
              </a:rPr>
              <a:t>| NIVEL 4° MEDIO</a:t>
            </a:r>
            <a:endParaRPr sz="1200" b="0" i="0" u="none" strike="noStrike" cap="none" dirty="0">
              <a:solidFill>
                <a:srgbClr val="29754D"/>
              </a:solidFill>
              <a:latin typeface="Calibri"/>
              <a:ea typeface="Calibri"/>
              <a:cs typeface="Calibri"/>
              <a:sym typeface="Calibri"/>
            </a:endParaRPr>
          </a:p>
        </p:txBody>
      </p:sp>
      <p:sp>
        <p:nvSpPr>
          <p:cNvPr id="7" name="Google Shape;76;p1"/>
          <p:cNvSpPr txBox="1"/>
          <p:nvPr/>
        </p:nvSpPr>
        <p:spPr>
          <a:xfrm>
            <a:off x="374950"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MÓDULO 7</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sp>
        <p:nvSpPr>
          <p:cNvPr id="11" name="Google Shape;61;p13"/>
          <p:cNvSpPr txBox="1">
            <a:spLocks/>
          </p:cNvSpPr>
          <p:nvPr/>
        </p:nvSpPr>
        <p:spPr>
          <a:xfrm>
            <a:off x="365425" y="2376001"/>
            <a:ext cx="5248794" cy="13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es-CL" sz="3600" b="1" dirty="0">
                <a:solidFill>
                  <a:srgbClr val="29754D"/>
                </a:solidFill>
                <a:latin typeface="Calibri" panose="020F0502020204030204" pitchFamily="34" charset="0"/>
                <a:ea typeface="Roboto"/>
                <a:cs typeface="Calibri" panose="020F0502020204030204" pitchFamily="34" charset="0"/>
                <a:sym typeface="Roboto"/>
              </a:rPr>
              <a:t>INSTALACIÓN DE EQUIPOS ELECTRÓNICOS DE POTENCIA</a:t>
            </a:r>
            <a:endParaRPr lang="x-none" sz="3600" b="1" dirty="0">
              <a:solidFill>
                <a:srgbClr val="29754D"/>
              </a:solidFill>
              <a:latin typeface="Calibri" panose="020F0502020204030204" pitchFamily="34" charset="0"/>
              <a:ea typeface="Roboto"/>
              <a:cs typeface="Calibri" panose="020F0502020204030204" pitchFamily="34" charset="0"/>
              <a:sym typeface="Roboto"/>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038" y="2841266"/>
            <a:ext cx="5633883" cy="377753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5"/>
            <a:ext cx="7001248" cy="421877"/>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LÓGICA DE FUNCIONAMIENTO </a:t>
            </a:r>
          </a:p>
        </p:txBody>
      </p:sp>
      <p:sp>
        <p:nvSpPr>
          <p:cNvPr id="13" name="Google Shape;173;p6">
            <a:extLst>
              <a:ext uri="{FF2B5EF4-FFF2-40B4-BE49-F238E27FC236}">
                <a16:creationId xmlns="" xmlns:a16="http://schemas.microsoft.com/office/drawing/2014/main" id="{1DD21136-4872-0046-B76C-D32DA0DE3319}"/>
              </a:ext>
            </a:extLst>
          </p:cNvPr>
          <p:cNvSpPr/>
          <p:nvPr/>
        </p:nvSpPr>
        <p:spPr>
          <a:xfrm>
            <a:off x="375976" y="2052084"/>
            <a:ext cx="8566790" cy="1116417"/>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 xmlns:a16="http://schemas.microsoft.com/office/drawing/2014/main" id="{B4B807C9-3E90-B347-ACFB-BF0443A8CEFB}"/>
              </a:ext>
            </a:extLst>
          </p:cNvPr>
          <p:cNvSpPr txBox="1"/>
          <p:nvPr/>
        </p:nvSpPr>
        <p:spPr>
          <a:xfrm>
            <a:off x="666419" y="2178699"/>
            <a:ext cx="8276346" cy="766519"/>
          </a:xfrm>
          <a:prstGeom prst="rect">
            <a:avLst/>
          </a:prstGeom>
          <a:noFill/>
          <a:ln>
            <a:noFill/>
          </a:ln>
        </p:spPr>
        <p:txBody>
          <a:bodyPr spcFirstLastPara="1" wrap="square" lIns="91425" tIns="91425" rIns="91425" bIns="91425" anchor="ctr" anchorCtr="0">
            <a:noAutofit/>
          </a:bodyPr>
          <a:lstStyle/>
          <a:p>
            <a:pPr lvl="0" algn="just">
              <a:spcBef>
                <a:spcPts val="1200"/>
              </a:spcBef>
            </a:pPr>
            <a:r>
              <a:rPr lang="es-CL" sz="1600" dirty="0">
                <a:latin typeface="Calibri"/>
                <a:ea typeface="Calibri"/>
                <a:cs typeface="Calibri"/>
                <a:sym typeface="Calibri"/>
              </a:rPr>
              <a:t>Los relés temporizados por lo general son de tres tipos: </a:t>
            </a:r>
          </a:p>
          <a:p>
            <a:pPr lvl="0" algn="just">
              <a:spcBef>
                <a:spcPts val="1200"/>
              </a:spcBef>
            </a:pPr>
            <a:r>
              <a:rPr lang="es-CL" sz="1600" dirty="0">
                <a:latin typeface="Calibri"/>
                <a:ea typeface="Calibri"/>
                <a:cs typeface="Calibri"/>
                <a:sym typeface="Calibri"/>
              </a:rPr>
              <a:t>temporizados a la desconexión TOF(Timer OFF Delay) también usado en programación de PLC.</a:t>
            </a:r>
          </a:p>
        </p:txBody>
      </p:sp>
      <p:pic>
        <p:nvPicPr>
          <p:cNvPr id="6" name="Google Shape;157;p8">
            <a:extLst>
              <a:ext uri="{FF2B5EF4-FFF2-40B4-BE49-F238E27FC236}">
                <a16:creationId xmlns="" xmlns:a16="http://schemas.microsoft.com/office/drawing/2014/main" id="{909E1739-8C8E-3A4C-AB02-E3AFC36DC706}"/>
              </a:ext>
            </a:extLst>
          </p:cNvPr>
          <p:cNvPicPr preferRelativeResize="0"/>
          <p:nvPr/>
        </p:nvPicPr>
        <p:blipFill rotWithShape="1">
          <a:blip r:embed="rId2">
            <a:alphaModFix/>
          </a:blip>
          <a:srcRect/>
          <a:stretch/>
        </p:blipFill>
        <p:spPr>
          <a:xfrm>
            <a:off x="2503577" y="3583730"/>
            <a:ext cx="4713108" cy="2926225"/>
          </a:xfrm>
          <a:prstGeom prst="rect">
            <a:avLst/>
          </a:prstGeom>
          <a:noFill/>
          <a:ln>
            <a:noFill/>
          </a:ln>
        </p:spPr>
      </p:pic>
    </p:spTree>
    <p:extLst>
      <p:ext uri="{BB962C8B-B14F-4D97-AF65-F5344CB8AC3E}">
        <p14:creationId xmlns:p14="http://schemas.microsoft.com/office/powerpoint/2010/main" val="2065629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5"/>
            <a:ext cx="7001248" cy="421877"/>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LÓGICA DE FUNCIONAMIENTO </a:t>
            </a:r>
          </a:p>
        </p:txBody>
      </p:sp>
      <p:sp>
        <p:nvSpPr>
          <p:cNvPr id="13" name="Google Shape;173;p6">
            <a:extLst>
              <a:ext uri="{FF2B5EF4-FFF2-40B4-BE49-F238E27FC236}">
                <a16:creationId xmlns="" xmlns:a16="http://schemas.microsoft.com/office/drawing/2014/main" id="{1DD21136-4872-0046-B76C-D32DA0DE3319}"/>
              </a:ext>
            </a:extLst>
          </p:cNvPr>
          <p:cNvSpPr/>
          <p:nvPr/>
        </p:nvSpPr>
        <p:spPr>
          <a:xfrm>
            <a:off x="375976" y="2052084"/>
            <a:ext cx="8566790" cy="1382232"/>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 xmlns:a16="http://schemas.microsoft.com/office/drawing/2014/main" id="{B4B807C9-3E90-B347-ACFB-BF0443A8CEFB}"/>
              </a:ext>
            </a:extLst>
          </p:cNvPr>
          <p:cNvSpPr txBox="1"/>
          <p:nvPr/>
        </p:nvSpPr>
        <p:spPr>
          <a:xfrm>
            <a:off x="666419" y="2178699"/>
            <a:ext cx="7977851" cy="989802"/>
          </a:xfrm>
          <a:prstGeom prst="rect">
            <a:avLst/>
          </a:prstGeom>
          <a:noFill/>
          <a:ln>
            <a:noFill/>
          </a:ln>
        </p:spPr>
        <p:txBody>
          <a:bodyPr spcFirstLastPara="1" wrap="square" lIns="91425" tIns="91425" rIns="91425" bIns="91425" anchor="ctr" anchorCtr="0">
            <a:noAutofit/>
          </a:bodyPr>
          <a:lstStyle/>
          <a:p>
            <a:pPr lvl="0" algn="just">
              <a:spcBef>
                <a:spcPts val="1200"/>
              </a:spcBef>
            </a:pPr>
            <a:r>
              <a:rPr lang="es-CL" sz="1600" dirty="0">
                <a:latin typeface="Calibri"/>
                <a:ea typeface="Calibri"/>
                <a:cs typeface="Calibri"/>
                <a:sym typeface="Calibri"/>
              </a:rPr>
              <a:t>Los relés temporizados por lo general son de tres tipos:</a:t>
            </a:r>
          </a:p>
          <a:p>
            <a:pPr lvl="0" algn="just">
              <a:spcBef>
                <a:spcPts val="1200"/>
              </a:spcBef>
            </a:pPr>
            <a:r>
              <a:rPr lang="es-CL" sz="1600" dirty="0">
                <a:latin typeface="Calibri"/>
                <a:ea typeface="Calibri"/>
                <a:cs typeface="Calibri"/>
                <a:sym typeface="Calibri"/>
              </a:rPr>
              <a:t>Temporizados a la conexión y desconexión. Se representa como KT x, donde “KT” indica contactor o relé temporizado y “x” el número que ocupa dentro de la instalación.</a:t>
            </a:r>
          </a:p>
        </p:txBody>
      </p:sp>
      <p:pic>
        <p:nvPicPr>
          <p:cNvPr id="7" name="Google Shape;167;p9">
            <a:extLst>
              <a:ext uri="{FF2B5EF4-FFF2-40B4-BE49-F238E27FC236}">
                <a16:creationId xmlns="" xmlns:a16="http://schemas.microsoft.com/office/drawing/2014/main" id="{F00F5F90-7116-5142-97AB-84F30E3AC502}"/>
              </a:ext>
            </a:extLst>
          </p:cNvPr>
          <p:cNvPicPr preferRelativeResize="0"/>
          <p:nvPr/>
        </p:nvPicPr>
        <p:blipFill rotWithShape="1">
          <a:blip r:embed="rId2">
            <a:alphaModFix/>
          </a:blip>
          <a:srcRect b="35586"/>
          <a:stretch/>
        </p:blipFill>
        <p:spPr>
          <a:xfrm>
            <a:off x="1975049" y="3774558"/>
            <a:ext cx="5342065" cy="2939982"/>
          </a:xfrm>
          <a:prstGeom prst="rect">
            <a:avLst/>
          </a:prstGeom>
          <a:noFill/>
          <a:ln>
            <a:noFill/>
          </a:ln>
        </p:spPr>
      </p:pic>
    </p:spTree>
    <p:extLst>
      <p:ext uri="{BB962C8B-B14F-4D97-AF65-F5344CB8AC3E}">
        <p14:creationId xmlns:p14="http://schemas.microsoft.com/office/powerpoint/2010/main" val="1484075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6"/>
            <a:ext cx="7267062" cy="358082"/>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PROGRAMACIÓN </a:t>
            </a:r>
          </a:p>
        </p:txBody>
      </p:sp>
      <p:sp>
        <p:nvSpPr>
          <p:cNvPr id="17" name="Google Shape;173;p6">
            <a:extLst>
              <a:ext uri="{FF2B5EF4-FFF2-40B4-BE49-F238E27FC236}">
                <a16:creationId xmlns="" xmlns:a16="http://schemas.microsoft.com/office/drawing/2014/main" id="{5DAB3551-65F1-EF4C-9BFF-1F045689F4F7}"/>
              </a:ext>
            </a:extLst>
          </p:cNvPr>
          <p:cNvSpPr/>
          <p:nvPr/>
        </p:nvSpPr>
        <p:spPr>
          <a:xfrm>
            <a:off x="375976" y="1828801"/>
            <a:ext cx="8566790" cy="1382232"/>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8" name="Google Shape;131;p4">
            <a:extLst>
              <a:ext uri="{FF2B5EF4-FFF2-40B4-BE49-F238E27FC236}">
                <a16:creationId xmlns="" xmlns:a16="http://schemas.microsoft.com/office/drawing/2014/main" id="{96CA5AA9-FD11-5343-A279-237A4C6D2DA1}"/>
              </a:ext>
            </a:extLst>
          </p:cNvPr>
          <p:cNvSpPr txBox="1"/>
          <p:nvPr/>
        </p:nvSpPr>
        <p:spPr>
          <a:xfrm>
            <a:off x="666419" y="1955416"/>
            <a:ext cx="7977851" cy="989802"/>
          </a:xfrm>
          <a:prstGeom prst="rect">
            <a:avLst/>
          </a:prstGeom>
          <a:noFill/>
          <a:ln>
            <a:noFill/>
          </a:ln>
        </p:spPr>
        <p:txBody>
          <a:bodyPr spcFirstLastPara="1" wrap="square" lIns="91425" tIns="91425" rIns="91425" bIns="91425" anchor="ctr" anchorCtr="0">
            <a:noAutofit/>
          </a:bodyPr>
          <a:lstStyle/>
          <a:p>
            <a:pPr lvl="0" algn="just">
              <a:spcBef>
                <a:spcPts val="1200"/>
              </a:spcBef>
            </a:pPr>
            <a:r>
              <a:rPr lang="es-CL" sz="1600" dirty="0">
                <a:latin typeface="Calibri"/>
                <a:ea typeface="Calibri"/>
                <a:cs typeface="Calibri"/>
                <a:sym typeface="Calibri"/>
              </a:rPr>
              <a:t>Para configurar el relé con temporizador  se deben ajustar los tres selectores que este presenta en su panel frontal, seleccionando el valor de tiempo deseado junto a la escala, algunos dispositivos poseen más de una función , las que también pueden ser configuradas. </a:t>
            </a:r>
          </a:p>
        </p:txBody>
      </p:sp>
      <p:sp>
        <p:nvSpPr>
          <p:cNvPr id="19" name="Google Shape;189;p10">
            <a:extLst>
              <a:ext uri="{FF2B5EF4-FFF2-40B4-BE49-F238E27FC236}">
                <a16:creationId xmlns="" xmlns:a16="http://schemas.microsoft.com/office/drawing/2014/main" id="{39FDE9B3-B586-3C43-AB89-6A1D31D30D5F}"/>
              </a:ext>
            </a:extLst>
          </p:cNvPr>
          <p:cNvSpPr txBox="1"/>
          <p:nvPr/>
        </p:nvSpPr>
        <p:spPr>
          <a:xfrm>
            <a:off x="666419" y="4958884"/>
            <a:ext cx="2887172" cy="8409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ES" sz="1600" b="1" i="0" u="none" strike="noStrike" cap="none" dirty="0">
                <a:solidFill>
                  <a:srgbClr val="29754D"/>
                </a:solidFill>
                <a:latin typeface="Calibri" panose="020F0502020204030204" pitchFamily="34" charset="0"/>
                <a:ea typeface="Calibri"/>
                <a:cs typeface="Calibri" panose="020F0502020204030204" pitchFamily="34" charset="0"/>
                <a:sym typeface="Calibri"/>
              </a:rPr>
              <a:t>1. </a:t>
            </a:r>
            <a:r>
              <a:rPr lang="es-ES" sz="1600" b="0" i="0" u="none" strike="noStrike" cap="none" dirty="0">
                <a:solidFill>
                  <a:schemeClr val="dk1"/>
                </a:solidFill>
                <a:latin typeface="Calibri" panose="020F0502020204030204" pitchFamily="34" charset="0"/>
                <a:ea typeface="Calibri"/>
                <a:cs typeface="Calibri" panose="020F0502020204030204" pitchFamily="34" charset="0"/>
                <a:sym typeface="Calibri"/>
              </a:rPr>
              <a:t>ajuste del valor de tiempo</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2400"/>
              <a:buFont typeface="Arial"/>
              <a:buNone/>
            </a:pPr>
            <a:endParaRPr sz="16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lnSpc>
                <a:spcPct val="100000"/>
              </a:lnSpc>
              <a:spcBef>
                <a:spcPts val="0"/>
              </a:spcBef>
              <a:spcAft>
                <a:spcPts val="0"/>
              </a:spcAft>
              <a:buClr>
                <a:srgbClr val="000000"/>
              </a:buClr>
              <a:buSzPts val="2400"/>
              <a:buFont typeface="Arial"/>
              <a:buNone/>
            </a:pPr>
            <a:r>
              <a:rPr lang="es-ES" sz="1600" b="1" i="0" u="none" strike="noStrike" cap="none" dirty="0">
                <a:solidFill>
                  <a:srgbClr val="29754D"/>
                </a:solidFill>
                <a:latin typeface="Calibri" panose="020F0502020204030204" pitchFamily="34" charset="0"/>
                <a:ea typeface="Calibri"/>
                <a:cs typeface="Calibri" panose="020F0502020204030204" pitchFamily="34" charset="0"/>
                <a:sym typeface="Calibri"/>
              </a:rPr>
              <a:t>2. </a:t>
            </a:r>
            <a:r>
              <a:rPr lang="es-ES" sz="1600" b="0" i="0" u="none" strike="noStrike" cap="none" dirty="0">
                <a:solidFill>
                  <a:schemeClr val="dk1"/>
                </a:solidFill>
                <a:latin typeface="Calibri" panose="020F0502020204030204" pitchFamily="34" charset="0"/>
                <a:ea typeface="Calibri"/>
                <a:cs typeface="Calibri" panose="020F0502020204030204" pitchFamily="34" charset="0"/>
                <a:sym typeface="Calibri"/>
              </a:rPr>
              <a:t>ajuste de la escala de tiempo</a:t>
            </a:r>
            <a:endParaRPr sz="1600" b="0" i="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20" name="Google Shape;184;p10">
            <a:extLst>
              <a:ext uri="{FF2B5EF4-FFF2-40B4-BE49-F238E27FC236}">
                <a16:creationId xmlns="" xmlns:a16="http://schemas.microsoft.com/office/drawing/2014/main" id="{8DDD5682-AAB4-0842-8AF4-D556221E67D8}"/>
              </a:ext>
            </a:extLst>
          </p:cNvPr>
          <p:cNvPicPr preferRelativeResize="0"/>
          <p:nvPr/>
        </p:nvPicPr>
        <p:blipFill rotWithShape="1">
          <a:blip r:embed="rId2">
            <a:alphaModFix/>
          </a:blip>
          <a:srcRect t="5808"/>
          <a:stretch/>
        </p:blipFill>
        <p:spPr>
          <a:xfrm>
            <a:off x="5337690" y="3337648"/>
            <a:ext cx="3605076" cy="3242473"/>
          </a:xfrm>
          <a:prstGeom prst="rect">
            <a:avLst/>
          </a:prstGeom>
          <a:noFill/>
          <a:ln>
            <a:noFill/>
          </a:ln>
        </p:spPr>
      </p:pic>
      <p:sp>
        <p:nvSpPr>
          <p:cNvPr id="21" name="Google Shape;185;p10">
            <a:extLst>
              <a:ext uri="{FF2B5EF4-FFF2-40B4-BE49-F238E27FC236}">
                <a16:creationId xmlns="" xmlns:a16="http://schemas.microsoft.com/office/drawing/2014/main" id="{48AD8B29-447E-2440-BC52-C2B676450717}"/>
              </a:ext>
            </a:extLst>
          </p:cNvPr>
          <p:cNvSpPr/>
          <p:nvPr/>
        </p:nvSpPr>
        <p:spPr>
          <a:xfrm>
            <a:off x="3892882" y="4598630"/>
            <a:ext cx="590006" cy="592183"/>
          </a:xfrm>
          <a:prstGeom prst="ellipse">
            <a:avLst/>
          </a:prstGeom>
          <a:solidFill>
            <a:schemeClr val="accent3"/>
          </a:solidFill>
          <a:ln w="12700"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Calibri"/>
                <a:ea typeface="Calibri"/>
                <a:cs typeface="Calibri"/>
                <a:sym typeface="Calibri"/>
              </a:rPr>
              <a:t>1</a:t>
            </a:r>
            <a:endParaRPr sz="1800" b="0" i="0" u="none" strike="noStrike" cap="none">
              <a:solidFill>
                <a:schemeClr val="lt1"/>
              </a:solidFill>
              <a:latin typeface="Calibri"/>
              <a:ea typeface="Calibri"/>
              <a:cs typeface="Calibri"/>
              <a:sym typeface="Calibri"/>
            </a:endParaRPr>
          </a:p>
        </p:txBody>
      </p:sp>
      <p:sp>
        <p:nvSpPr>
          <p:cNvPr id="22" name="Google Shape;186;p10">
            <a:extLst>
              <a:ext uri="{FF2B5EF4-FFF2-40B4-BE49-F238E27FC236}">
                <a16:creationId xmlns="" xmlns:a16="http://schemas.microsoft.com/office/drawing/2014/main" id="{B9C84320-6563-6441-A7D2-3637BB0F37D6}"/>
              </a:ext>
            </a:extLst>
          </p:cNvPr>
          <p:cNvSpPr/>
          <p:nvPr/>
        </p:nvSpPr>
        <p:spPr>
          <a:xfrm>
            <a:off x="3892882" y="5628963"/>
            <a:ext cx="590006" cy="592183"/>
          </a:xfrm>
          <a:prstGeom prst="ellipse">
            <a:avLst/>
          </a:prstGeom>
          <a:solidFill>
            <a:schemeClr val="accent3"/>
          </a:solidFill>
          <a:ln w="12700"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cxnSp>
        <p:nvCxnSpPr>
          <p:cNvPr id="23" name="Google Shape;187;p10">
            <a:extLst>
              <a:ext uri="{FF2B5EF4-FFF2-40B4-BE49-F238E27FC236}">
                <a16:creationId xmlns="" xmlns:a16="http://schemas.microsoft.com/office/drawing/2014/main" id="{ECBA8042-37E7-104A-A3A6-46052209F8C8}"/>
              </a:ext>
            </a:extLst>
          </p:cNvPr>
          <p:cNvCxnSpPr>
            <a:stCxn id="21" idx="6"/>
          </p:cNvCxnSpPr>
          <p:nvPr/>
        </p:nvCxnSpPr>
        <p:spPr>
          <a:xfrm>
            <a:off x="4482888" y="4894721"/>
            <a:ext cx="1098300" cy="144900"/>
          </a:xfrm>
          <a:prstGeom prst="straightConnector1">
            <a:avLst/>
          </a:prstGeom>
          <a:noFill/>
          <a:ln w="19050" cap="flat" cmpd="sng">
            <a:solidFill>
              <a:schemeClr val="dk1"/>
            </a:solidFill>
            <a:prstDash val="solid"/>
            <a:miter lim="800000"/>
            <a:headEnd type="none" w="sm" len="sm"/>
            <a:tailEnd type="triangle" w="med" len="med"/>
          </a:ln>
        </p:spPr>
      </p:cxnSp>
      <p:cxnSp>
        <p:nvCxnSpPr>
          <p:cNvPr id="24" name="Google Shape;188;p10">
            <a:extLst>
              <a:ext uri="{FF2B5EF4-FFF2-40B4-BE49-F238E27FC236}">
                <a16:creationId xmlns="" xmlns:a16="http://schemas.microsoft.com/office/drawing/2014/main" id="{DBFEAED6-89FE-3945-BE21-F724E52A1381}"/>
              </a:ext>
            </a:extLst>
          </p:cNvPr>
          <p:cNvCxnSpPr>
            <a:stCxn id="22" idx="6"/>
          </p:cNvCxnSpPr>
          <p:nvPr/>
        </p:nvCxnSpPr>
        <p:spPr>
          <a:xfrm rot="10800000" flipH="1">
            <a:off x="4482888" y="5847055"/>
            <a:ext cx="1204200" cy="78000"/>
          </a:xfrm>
          <a:prstGeom prst="straightConnector1">
            <a:avLst/>
          </a:prstGeom>
          <a:noFill/>
          <a:ln w="19050" cap="flat" cmpd="sng">
            <a:solidFill>
              <a:schemeClr val="dk1"/>
            </a:solidFill>
            <a:prstDash val="solid"/>
            <a:miter lim="800000"/>
            <a:headEnd type="none" w="sm" len="sm"/>
            <a:tailEnd type="triangle" w="med" len="med"/>
          </a:ln>
        </p:spPr>
      </p:cxnSp>
    </p:spTree>
    <p:extLst>
      <p:ext uri="{BB962C8B-B14F-4D97-AF65-F5344CB8AC3E}">
        <p14:creationId xmlns:p14="http://schemas.microsoft.com/office/powerpoint/2010/main" val="3344442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6"/>
            <a:ext cx="7267062" cy="358082"/>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CIRCUITO</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9265" y="1476379"/>
            <a:ext cx="4498848" cy="5111497"/>
          </a:xfrm>
          <a:prstGeom prst="rect">
            <a:avLst/>
          </a:prstGeom>
        </p:spPr>
      </p:pic>
    </p:spTree>
    <p:extLst>
      <p:ext uri="{BB962C8B-B14F-4D97-AF65-F5344CB8AC3E}">
        <p14:creationId xmlns:p14="http://schemas.microsoft.com/office/powerpoint/2010/main" val="2380397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00" y="1498600"/>
            <a:ext cx="8979408" cy="4559808"/>
          </a:xfrm>
          <a:prstGeom prst="rect">
            <a:avLst/>
          </a:prstGeom>
        </p:spPr>
      </p:pic>
    </p:spTree>
    <p:extLst>
      <p:ext uri="{BB962C8B-B14F-4D97-AF65-F5344CB8AC3E}">
        <p14:creationId xmlns:p14="http://schemas.microsoft.com/office/powerpoint/2010/main" val="485974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00" y="1498600"/>
            <a:ext cx="8979408" cy="4559808"/>
          </a:xfrm>
          <a:prstGeom prst="rect">
            <a:avLst/>
          </a:prstGeom>
        </p:spPr>
      </p:pic>
    </p:spTree>
    <p:extLst>
      <p:ext uri="{BB962C8B-B14F-4D97-AF65-F5344CB8AC3E}">
        <p14:creationId xmlns:p14="http://schemas.microsoft.com/office/powerpoint/2010/main" val="3357552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74;p19">
            <a:extLst>
              <a:ext uri="{FF2B5EF4-FFF2-40B4-BE49-F238E27FC236}">
                <a16:creationId xmlns="" xmlns:a16="http://schemas.microsoft.com/office/drawing/2014/main" id="{A4141631-4063-8D44-B666-48B309B06687}"/>
              </a:ext>
            </a:extLst>
          </p:cNvPr>
          <p:cNvSpPr/>
          <p:nvPr/>
        </p:nvSpPr>
        <p:spPr>
          <a:xfrm>
            <a:off x="1754371" y="1473942"/>
            <a:ext cx="5972121" cy="3523362"/>
          </a:xfrm>
          <a:prstGeom prst="roundRect">
            <a:avLst>
              <a:gd name="adj" fmla="val 9872"/>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x-none"/>
              <a:t>    </a:t>
            </a:r>
            <a:endParaRPr/>
          </a:p>
        </p:txBody>
      </p:sp>
      <p:sp>
        <p:nvSpPr>
          <p:cNvPr id="5" name="Google Shape;101;p3">
            <a:extLst>
              <a:ext uri="{FF2B5EF4-FFF2-40B4-BE49-F238E27FC236}">
                <a16:creationId xmlns="" xmlns:a16="http://schemas.microsoft.com/office/drawing/2014/main" id="{F39431D1-88D6-FF4D-8435-B3EEE19DB8D2}"/>
              </a:ext>
            </a:extLst>
          </p:cNvPr>
          <p:cNvSpPr/>
          <p:nvPr/>
        </p:nvSpPr>
        <p:spPr>
          <a:xfrm>
            <a:off x="765544" y="2226232"/>
            <a:ext cx="6188405" cy="3854013"/>
          </a:xfrm>
          <a:prstGeom prst="roundRect">
            <a:avLst>
              <a:gd name="adj" fmla="val 10157"/>
            </a:avLst>
          </a:prstGeom>
          <a:solidFill>
            <a:srgbClr val="D7E3DC"/>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 name="Google Shape;131;p4">
            <a:extLst>
              <a:ext uri="{FF2B5EF4-FFF2-40B4-BE49-F238E27FC236}">
                <a16:creationId xmlns="" xmlns:a16="http://schemas.microsoft.com/office/drawing/2014/main" id="{E746E12B-898A-984C-A290-98AC5D84AAA5}"/>
              </a:ext>
            </a:extLst>
          </p:cNvPr>
          <p:cNvSpPr txBox="1"/>
          <p:nvPr/>
        </p:nvSpPr>
        <p:spPr>
          <a:xfrm>
            <a:off x="1010093" y="2445487"/>
            <a:ext cx="5688418" cy="3402419"/>
          </a:xfrm>
          <a:prstGeom prst="rect">
            <a:avLst/>
          </a:prstGeom>
          <a:noFill/>
          <a:ln>
            <a:noFill/>
          </a:ln>
        </p:spPr>
        <p:txBody>
          <a:bodyPr spcFirstLastPara="1" wrap="square" lIns="91425" tIns="91425" rIns="91425" bIns="91425" anchor="ctr" anchorCtr="0">
            <a:noAutofit/>
          </a:bodyPr>
          <a:lstStyle/>
          <a:p>
            <a:pPr lvl="0" algn="just"/>
            <a:r>
              <a:rPr lang="es-CL" sz="1600" dirty="0">
                <a:latin typeface="Calibri"/>
                <a:ea typeface="Calibri"/>
                <a:cs typeface="Calibri"/>
                <a:sym typeface="Calibri"/>
              </a:rPr>
              <a:t>Existen varios tipos de relés con temporización, cada uno diseñado para satisfacer distintas necesidades, cabe destacar que a medida que los sistemas eléctricos se hacen más complejos se vuelve necesario el uso de dispositivos de control electrónico para optimizar. Posteriormente, el funcionamiento de los temporizadores se ve integrado en sistemas de control industrial como PLC y relés programables, tomando como base el funcionamiento de los relés con temporizador. </a:t>
            </a:r>
          </a:p>
          <a:p>
            <a:pPr lvl="0" algn="just"/>
            <a:endParaRPr lang="es-CL" sz="1600" dirty="0">
              <a:latin typeface="Calibri"/>
              <a:ea typeface="Calibri"/>
              <a:cs typeface="Calibri"/>
              <a:sym typeface="Calibri"/>
            </a:endParaRPr>
          </a:p>
          <a:p>
            <a:pPr lvl="0" algn="just"/>
            <a:r>
              <a:rPr lang="es-CL" sz="1600" dirty="0">
                <a:latin typeface="Calibri"/>
                <a:ea typeface="Calibri"/>
                <a:cs typeface="Calibri"/>
                <a:sym typeface="Calibri"/>
              </a:rPr>
              <a:t>La aplicación de estos dispositivos va desde el arranque programado de motores eléctricos, control para el riego automático, control de encendido de luces y control de encendido de sistema de calefacción, su aplicación es altamente utilizada para estos fines.</a:t>
            </a:r>
          </a:p>
        </p:txBody>
      </p:sp>
      <p:pic>
        <p:nvPicPr>
          <p:cNvPr id="11" name="Imagen 10">
            <a:extLst>
              <a:ext uri="{FF2B5EF4-FFF2-40B4-BE49-F238E27FC236}">
                <a16:creationId xmlns="" xmlns:a16="http://schemas.microsoft.com/office/drawing/2014/main" id="{E007F084-DDEE-7247-99D3-0CBD94CE18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6356" y="1380827"/>
            <a:ext cx="2165892" cy="3854014"/>
          </a:xfrm>
          <a:prstGeom prst="rect">
            <a:avLst/>
          </a:prstGeom>
        </p:spPr>
      </p:pic>
      <p:sp>
        <p:nvSpPr>
          <p:cNvPr id="12" name="Google Shape;178;p6">
            <a:extLst>
              <a:ext uri="{FF2B5EF4-FFF2-40B4-BE49-F238E27FC236}">
                <a16:creationId xmlns="" xmlns:a16="http://schemas.microsoft.com/office/drawing/2014/main" id="{23C5F678-1B98-BF44-8238-9289F5133241}"/>
              </a:ext>
            </a:extLst>
          </p:cNvPr>
          <p:cNvSpPr txBox="1"/>
          <p:nvPr/>
        </p:nvSpPr>
        <p:spPr>
          <a:xfrm>
            <a:off x="2114966" y="1618061"/>
            <a:ext cx="4262454" cy="515057"/>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TEN EN CUENTA QUE...</a:t>
            </a:r>
          </a:p>
        </p:txBody>
      </p:sp>
    </p:spTree>
    <p:extLst>
      <p:ext uri="{BB962C8B-B14F-4D97-AF65-F5344CB8AC3E}">
        <p14:creationId xmlns:p14="http://schemas.microsoft.com/office/powerpoint/2010/main" val="1117162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34;p41">
            <a:extLst>
              <a:ext uri="{FF2B5EF4-FFF2-40B4-BE49-F238E27FC236}">
                <a16:creationId xmlns="" xmlns:a16="http://schemas.microsoft.com/office/drawing/2014/main" id="{D46CBE4E-CAB4-2E44-A01C-EB8F976A3A3C}"/>
              </a:ext>
            </a:extLst>
          </p:cNvPr>
          <p:cNvPicPr preferRelativeResize="0"/>
          <p:nvPr/>
        </p:nvPicPr>
        <p:blipFill rotWithShape="1">
          <a:blip r:embed="rId2">
            <a:alphaModFix/>
          </a:blip>
          <a:srcRect/>
          <a:stretch/>
        </p:blipFill>
        <p:spPr>
          <a:xfrm flipH="1">
            <a:off x="728412" y="2141832"/>
            <a:ext cx="4699772" cy="4452681"/>
          </a:xfrm>
          <a:prstGeom prst="rect">
            <a:avLst/>
          </a:prstGeom>
          <a:noFill/>
          <a:ln>
            <a:noFill/>
          </a:ln>
        </p:spPr>
      </p:pic>
      <p:grpSp>
        <p:nvGrpSpPr>
          <p:cNvPr id="3" name="Google Shape;235;p41">
            <a:extLst>
              <a:ext uri="{FF2B5EF4-FFF2-40B4-BE49-F238E27FC236}">
                <a16:creationId xmlns="" xmlns:a16="http://schemas.microsoft.com/office/drawing/2014/main" id="{921BB2A7-4AE3-8445-9EB0-F1D9D4FB947D}"/>
              </a:ext>
            </a:extLst>
          </p:cNvPr>
          <p:cNvGrpSpPr/>
          <p:nvPr/>
        </p:nvGrpSpPr>
        <p:grpSpPr>
          <a:xfrm>
            <a:off x="3999668" y="1531848"/>
            <a:ext cx="5042776" cy="2360124"/>
            <a:chOff x="-1340034" y="2035275"/>
            <a:chExt cx="5042776" cy="2360124"/>
          </a:xfrm>
        </p:grpSpPr>
        <p:grpSp>
          <p:nvGrpSpPr>
            <p:cNvPr id="4" name="Google Shape;236;p41">
              <a:extLst>
                <a:ext uri="{FF2B5EF4-FFF2-40B4-BE49-F238E27FC236}">
                  <a16:creationId xmlns="" xmlns:a16="http://schemas.microsoft.com/office/drawing/2014/main" id="{D87DEE33-3FD9-9244-B9A6-A630EF1A84BA}"/>
                </a:ext>
              </a:extLst>
            </p:cNvPr>
            <p:cNvGrpSpPr/>
            <p:nvPr/>
          </p:nvGrpSpPr>
          <p:grpSpPr>
            <a:xfrm flipH="1">
              <a:off x="-1340034" y="2035275"/>
              <a:ext cx="5042776" cy="2360124"/>
              <a:chOff x="5369949" y="3385389"/>
              <a:chExt cx="6541683" cy="3061644"/>
            </a:xfrm>
          </p:grpSpPr>
          <p:sp>
            <p:nvSpPr>
              <p:cNvPr id="6" name="Google Shape;237;p41">
                <a:extLst>
                  <a:ext uri="{FF2B5EF4-FFF2-40B4-BE49-F238E27FC236}">
                    <a16:creationId xmlns="" xmlns:a16="http://schemas.microsoft.com/office/drawing/2014/main" id="{79E04267-700A-4B4A-B0B1-B4750F2B98D6}"/>
                  </a:ext>
                </a:extLst>
              </p:cNvPr>
              <p:cNvSpPr/>
              <p:nvPr/>
            </p:nvSpPr>
            <p:spPr>
              <a:xfrm>
                <a:off x="5369949" y="3385389"/>
                <a:ext cx="5663127" cy="3061644"/>
              </a:xfrm>
              <a:prstGeom prst="roundRect">
                <a:avLst>
                  <a:gd name="adj" fmla="val 10157"/>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 name="Google Shape;238;p41">
                <a:extLst>
                  <a:ext uri="{FF2B5EF4-FFF2-40B4-BE49-F238E27FC236}">
                    <a16:creationId xmlns="" xmlns:a16="http://schemas.microsoft.com/office/drawing/2014/main" id="{43F7057F-11BB-3847-AD53-7F515F5FB78E}"/>
                  </a:ext>
                </a:extLst>
              </p:cNvPr>
              <p:cNvSpPr/>
              <p:nvPr/>
            </p:nvSpPr>
            <p:spPr>
              <a:xfrm rot="6773518">
                <a:off x="11184045" y="4509331"/>
                <a:ext cx="432619" cy="1022555"/>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5" name="Google Shape;239;p41">
              <a:extLst>
                <a:ext uri="{FF2B5EF4-FFF2-40B4-BE49-F238E27FC236}">
                  <a16:creationId xmlns="" xmlns:a16="http://schemas.microsoft.com/office/drawing/2014/main" id="{F38A654A-68DB-2C49-8D61-AD8DB0BEB75F}"/>
                </a:ext>
              </a:extLst>
            </p:cNvPr>
            <p:cNvSpPr txBox="1"/>
            <p:nvPr/>
          </p:nvSpPr>
          <p:spPr>
            <a:xfrm>
              <a:off x="-300452" y="2370054"/>
              <a:ext cx="3809662" cy="1540627"/>
            </a:xfrm>
            <a:prstGeom prst="rect">
              <a:avLst/>
            </a:prstGeom>
            <a:noFill/>
            <a:ln>
              <a:noFill/>
            </a:ln>
          </p:spPr>
          <p:txBody>
            <a:bodyPr spcFirstLastPara="1" wrap="square" lIns="91425" tIns="91425" rIns="91425" bIns="91425" anchor="t" anchorCtr="0">
              <a:noAutofit/>
            </a:bodyPr>
            <a:lstStyle/>
            <a:p>
              <a:pPr lvl="0">
                <a:lnSpc>
                  <a:spcPct val="115000"/>
                </a:lnSpc>
              </a:pPr>
              <a:r>
                <a:rPr lang="en-US" sz="1600" dirty="0">
                  <a:latin typeface="Calibri"/>
                  <a:ea typeface="Calibri"/>
                  <a:cs typeface="Calibri"/>
                  <a:sym typeface="Calibri"/>
                </a:rPr>
                <a:t>Antes de </a:t>
              </a:r>
              <a:r>
                <a:rPr lang="en-US" sz="1600" dirty="0" err="1">
                  <a:latin typeface="Calibri"/>
                  <a:ea typeface="Calibri"/>
                  <a:cs typeface="Calibri"/>
                  <a:sym typeface="Calibri"/>
                </a:rPr>
                <a:t>realizar</a:t>
              </a:r>
              <a:r>
                <a:rPr lang="en-US" sz="1600" dirty="0">
                  <a:latin typeface="Calibri"/>
                  <a:ea typeface="Calibri"/>
                  <a:cs typeface="Calibri"/>
                  <a:sym typeface="Calibri"/>
                </a:rPr>
                <a:t> la </a:t>
              </a:r>
              <a:r>
                <a:rPr lang="en-US" sz="1600" dirty="0" err="1">
                  <a:latin typeface="Calibri"/>
                  <a:ea typeface="Calibri"/>
                  <a:cs typeface="Calibri"/>
                  <a:sym typeface="Calibri"/>
                </a:rPr>
                <a:t>actividad</a:t>
              </a:r>
              <a:r>
                <a:rPr lang="en-US" sz="1600" dirty="0">
                  <a:latin typeface="Calibri"/>
                  <a:ea typeface="Calibri"/>
                  <a:cs typeface="Calibri"/>
                  <a:sym typeface="Calibri"/>
                </a:rPr>
                <a:t> </a:t>
              </a:r>
              <a:r>
                <a:rPr lang="en-US" sz="1600" dirty="0" err="1">
                  <a:latin typeface="Calibri"/>
                  <a:ea typeface="Calibri"/>
                  <a:cs typeface="Calibri"/>
                  <a:sym typeface="Calibri"/>
                </a:rPr>
                <a:t>práctica</a:t>
              </a:r>
              <a:r>
                <a:rPr lang="en-US" sz="1600" dirty="0">
                  <a:latin typeface="Calibri"/>
                  <a:ea typeface="Calibri"/>
                  <a:cs typeface="Calibri"/>
                  <a:sym typeface="Calibri"/>
                </a:rPr>
                <a:t> </a:t>
              </a:r>
              <a:r>
                <a:rPr lang="en-US" sz="1600" dirty="0" err="1">
                  <a:latin typeface="Calibri"/>
                  <a:ea typeface="Calibri"/>
                  <a:cs typeface="Calibri"/>
                  <a:sym typeface="Calibri"/>
                </a:rPr>
                <a:t>te</a:t>
              </a:r>
              <a:r>
                <a:rPr lang="en-US" sz="1600" dirty="0">
                  <a:latin typeface="Calibri"/>
                  <a:ea typeface="Calibri"/>
                  <a:cs typeface="Calibri"/>
                  <a:sym typeface="Calibri"/>
                </a:rPr>
                <a:t> </a:t>
              </a:r>
              <a:r>
                <a:rPr lang="en-US" sz="1600" dirty="0" err="1">
                  <a:latin typeface="Calibri"/>
                  <a:ea typeface="Calibri"/>
                  <a:cs typeface="Calibri"/>
                  <a:sym typeface="Calibri"/>
                </a:rPr>
                <a:t>invitamos</a:t>
              </a:r>
              <a:r>
                <a:rPr lang="en-US" sz="1600" dirty="0">
                  <a:latin typeface="Calibri"/>
                  <a:ea typeface="Calibri"/>
                  <a:cs typeface="Calibri"/>
                  <a:sym typeface="Calibri"/>
                </a:rPr>
                <a:t> a que revises la </a:t>
              </a:r>
              <a:r>
                <a:rPr lang="en-US" sz="1600" dirty="0" err="1">
                  <a:latin typeface="Calibri"/>
                  <a:ea typeface="Calibri"/>
                  <a:cs typeface="Calibri"/>
                  <a:sym typeface="Calibri"/>
                </a:rPr>
                <a:t>cápsula</a:t>
              </a:r>
              <a:r>
                <a:rPr lang="en-US" sz="1600" dirty="0">
                  <a:latin typeface="Calibri"/>
                  <a:ea typeface="Calibri"/>
                  <a:cs typeface="Calibri"/>
                  <a:sym typeface="Calibri"/>
                </a:rPr>
                <a:t> </a:t>
              </a:r>
              <a:r>
                <a:rPr lang="en-US" sz="1600" dirty="0" err="1">
                  <a:latin typeface="Calibri"/>
                  <a:ea typeface="Calibri"/>
                  <a:cs typeface="Calibri"/>
                  <a:sym typeface="Calibri"/>
                </a:rPr>
                <a:t>animada</a:t>
              </a:r>
              <a:r>
                <a:rPr lang="en-US" sz="1600" dirty="0">
                  <a:latin typeface="Calibri"/>
                  <a:ea typeface="Calibri"/>
                  <a:cs typeface="Calibri"/>
                  <a:sym typeface="Calibri"/>
                </a:rPr>
                <a:t>: </a:t>
              </a:r>
            </a:p>
            <a:p>
              <a:pPr lvl="0">
                <a:lnSpc>
                  <a:spcPct val="115000"/>
                </a:lnSpc>
              </a:pPr>
              <a:endParaRPr sz="1600" b="0" i="0" u="none" strike="noStrike" cap="none" dirty="0">
                <a:solidFill>
                  <a:srgbClr val="000000"/>
                </a:solidFill>
                <a:latin typeface="Calibri"/>
                <a:ea typeface="Calibri"/>
                <a:cs typeface="Calibri"/>
                <a:sym typeface="Calibri"/>
              </a:endParaRPr>
            </a:p>
            <a:p>
              <a:pPr lvl="0"/>
              <a:r>
                <a:rPr lang="en-US" sz="2100" b="1" dirty="0">
                  <a:solidFill>
                    <a:srgbClr val="C73E32"/>
                  </a:solidFill>
                  <a:latin typeface="Calibri"/>
                  <a:ea typeface="Calibri"/>
                  <a:cs typeface="Calibri"/>
                  <a:sym typeface="Calibri"/>
                </a:rPr>
                <a:t>“</a:t>
              </a:r>
              <a:r>
                <a:rPr lang="en-US" sz="2100" b="1" dirty="0" err="1">
                  <a:solidFill>
                    <a:srgbClr val="C73E32"/>
                  </a:solidFill>
                  <a:latin typeface="Calibri"/>
                  <a:ea typeface="Calibri"/>
                  <a:cs typeface="Calibri"/>
                  <a:sym typeface="Calibri"/>
                </a:rPr>
                <a:t>Uso</a:t>
              </a:r>
              <a:r>
                <a:rPr lang="en-US" sz="2100" b="1" dirty="0">
                  <a:solidFill>
                    <a:srgbClr val="C73E32"/>
                  </a:solidFill>
                  <a:latin typeface="Calibri"/>
                  <a:ea typeface="Calibri"/>
                  <a:cs typeface="Calibri"/>
                  <a:sym typeface="Calibri"/>
                </a:rPr>
                <a:t> de protoboard”</a:t>
              </a:r>
              <a:endParaRPr sz="2100" b="1" i="0" u="none" strike="noStrike" cap="none" dirty="0">
                <a:solidFill>
                  <a:srgbClr val="C73E32"/>
                </a:solidFill>
                <a:latin typeface="Calibri"/>
                <a:ea typeface="Calibri"/>
                <a:cs typeface="Calibri"/>
                <a:sym typeface="Calibri"/>
              </a:endParaRPr>
            </a:p>
          </p:txBody>
        </p:sp>
      </p:grpSp>
      <p:sp>
        <p:nvSpPr>
          <p:cNvPr id="8" name="Google Shape;240;p41">
            <a:extLst>
              <a:ext uri="{FF2B5EF4-FFF2-40B4-BE49-F238E27FC236}">
                <a16:creationId xmlns="" xmlns:a16="http://schemas.microsoft.com/office/drawing/2014/main" id="{EBB30903-819B-1A43-A024-228384DF0B90}"/>
              </a:ext>
            </a:extLst>
          </p:cNvPr>
          <p:cNvSpPr txBox="1"/>
          <p:nvPr/>
        </p:nvSpPr>
        <p:spPr>
          <a:xfrm>
            <a:off x="375975" y="1373700"/>
            <a:ext cx="3527431"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29754D"/>
                </a:solidFill>
                <a:latin typeface="Calibri"/>
                <a:ea typeface="Calibri"/>
                <a:cs typeface="Calibri"/>
                <a:sym typeface="Calibri"/>
              </a:rPr>
              <a:t>COMPLEMENTARIO</a:t>
            </a:r>
            <a:endParaRPr sz="3100" b="1" i="0" u="none" strike="noStrike" cap="none" dirty="0">
              <a:solidFill>
                <a:srgbClr val="29754D"/>
              </a:solidFill>
              <a:latin typeface="Calibri"/>
              <a:ea typeface="Calibri"/>
              <a:cs typeface="Calibri"/>
              <a:sym typeface="Calibri"/>
            </a:endParaRPr>
          </a:p>
        </p:txBody>
      </p:sp>
      <p:sp>
        <p:nvSpPr>
          <p:cNvPr id="9" name="Google Shape;241;p41">
            <a:extLst>
              <a:ext uri="{FF2B5EF4-FFF2-40B4-BE49-F238E27FC236}">
                <a16:creationId xmlns="" xmlns:a16="http://schemas.microsoft.com/office/drawing/2014/main" id="{92F9E328-0A87-0342-934F-235B324E404A}"/>
              </a:ext>
            </a:extLst>
          </p:cNvPr>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MATERIAL</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83902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8"/>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29754D"/>
                </a:solidFill>
                <a:latin typeface="Calibri"/>
                <a:ea typeface="Calibri"/>
                <a:cs typeface="Calibri"/>
                <a:sym typeface="Calibri"/>
              </a:rPr>
              <a:t>¿CUÁNTO APRENDIMOS?</a:t>
            </a:r>
            <a:endParaRPr sz="3100" b="1" i="0" u="none" strike="noStrike" cap="none" dirty="0">
              <a:solidFill>
                <a:srgbClr val="29754D"/>
              </a:solidFill>
              <a:latin typeface="Calibri"/>
              <a:ea typeface="Calibri"/>
              <a:cs typeface="Calibri"/>
              <a:sym typeface="Calibri"/>
            </a:endParaRPr>
          </a:p>
        </p:txBody>
      </p:sp>
      <p:grpSp>
        <p:nvGrpSpPr>
          <p:cNvPr id="389" name="Google Shape;389;p18"/>
          <p:cNvGrpSpPr/>
          <p:nvPr/>
        </p:nvGrpSpPr>
        <p:grpSpPr>
          <a:xfrm>
            <a:off x="2035277" y="2911885"/>
            <a:ext cx="6999671" cy="2696553"/>
            <a:chOff x="4461133" y="3098700"/>
            <a:chExt cx="4657800" cy="1525000"/>
          </a:xfrm>
        </p:grpSpPr>
        <p:sp>
          <p:nvSpPr>
            <p:cNvPr id="390" name="Google Shape;390;p18"/>
            <p:cNvSpPr/>
            <p:nvPr/>
          </p:nvSpPr>
          <p:spPr>
            <a:xfrm>
              <a:off x="4461133" y="3098700"/>
              <a:ext cx="4657800" cy="15250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91" name="Google Shape;391;p18"/>
            <p:cNvSpPr txBox="1"/>
            <p:nvPr/>
          </p:nvSpPr>
          <p:spPr>
            <a:xfrm>
              <a:off x="5442536" y="3625505"/>
              <a:ext cx="3323687" cy="438026"/>
            </a:xfrm>
            <a:prstGeom prst="rect">
              <a:avLst/>
            </a:prstGeom>
            <a:noFill/>
            <a:ln>
              <a:noFill/>
            </a:ln>
          </p:spPr>
          <p:txBody>
            <a:bodyPr spcFirstLastPara="1" wrap="square" lIns="91425" tIns="91425" rIns="91425" bIns="91425" anchor="ctr" anchorCtr="0">
              <a:noAutofit/>
            </a:bodyPr>
            <a:lstStyle/>
            <a:p>
              <a:pPr lvl="0">
                <a:lnSpc>
                  <a:spcPct val="115000"/>
                </a:lnSpc>
              </a:pPr>
              <a:r>
                <a:rPr lang="es-CL" sz="2000" b="1" dirty="0">
                  <a:solidFill>
                    <a:srgbClr val="29754D"/>
                  </a:solidFill>
                  <a:latin typeface="Calibri"/>
                  <a:ea typeface="Calibri"/>
                  <a:cs typeface="Calibri"/>
                  <a:sym typeface="Calibri"/>
                </a:rPr>
                <a:t>RELÉ CON TEMPORIZADOR</a:t>
              </a:r>
            </a:p>
            <a:p>
              <a:pPr marL="0" marR="0" lvl="0" indent="0" algn="l" rtl="0">
                <a:lnSpc>
                  <a:spcPct val="115000"/>
                </a:lnSpc>
                <a:spcBef>
                  <a:spcPts val="0"/>
                </a:spcBef>
                <a:spcAft>
                  <a:spcPts val="0"/>
                </a:spcAft>
                <a:buNone/>
              </a:pPr>
              <a:endParaRPr sz="1600" b="0" i="0" u="none" strike="noStrike" cap="none" dirty="0">
                <a:solidFill>
                  <a:srgbClr val="000000"/>
                </a:solidFill>
                <a:latin typeface="Calibri"/>
                <a:ea typeface="Calibri"/>
                <a:cs typeface="Calibri"/>
                <a:sym typeface="Calibri"/>
              </a:endParaRPr>
            </a:p>
            <a:p>
              <a:pPr lvl="0">
                <a:lnSpc>
                  <a:spcPct val="115000"/>
                </a:lnSpc>
              </a:pPr>
              <a:r>
                <a:rPr lang="en-US" sz="1600" dirty="0">
                  <a:latin typeface="Calibri"/>
                  <a:ea typeface="Calibri"/>
                  <a:cs typeface="Calibri"/>
                  <a:sym typeface="Calibri"/>
                </a:rPr>
                <a:t>¡</a:t>
              </a:r>
              <a:r>
                <a:rPr lang="en-US" sz="1600" dirty="0" err="1">
                  <a:latin typeface="Calibri"/>
                  <a:ea typeface="Calibri"/>
                  <a:cs typeface="Calibri"/>
                  <a:sym typeface="Calibri"/>
                </a:rPr>
                <a:t>Ahora</a:t>
              </a:r>
              <a:r>
                <a:rPr lang="en-US" sz="1600" dirty="0">
                  <a:latin typeface="Calibri"/>
                  <a:ea typeface="Calibri"/>
                  <a:cs typeface="Calibri"/>
                  <a:sym typeface="Calibri"/>
                </a:rPr>
                <a:t> </a:t>
              </a:r>
              <a:r>
                <a:rPr lang="en-US" sz="1600" dirty="0" err="1">
                  <a:latin typeface="Calibri"/>
                  <a:ea typeface="Calibri"/>
                  <a:cs typeface="Calibri"/>
                  <a:sym typeface="Calibri"/>
                </a:rPr>
                <a:t>realizaremos</a:t>
              </a:r>
              <a:r>
                <a:rPr lang="en-US" sz="1600" dirty="0">
                  <a:latin typeface="Calibri"/>
                  <a:ea typeface="Calibri"/>
                  <a:cs typeface="Calibri"/>
                  <a:sym typeface="Calibri"/>
                </a:rPr>
                <a:t> una </a:t>
              </a:r>
              <a:r>
                <a:rPr lang="en-US" sz="1600" dirty="0" err="1">
                  <a:latin typeface="Calibri"/>
                  <a:ea typeface="Calibri"/>
                  <a:cs typeface="Calibri"/>
                  <a:sym typeface="Calibri"/>
                </a:rPr>
                <a:t>actividad</a:t>
              </a:r>
              <a:r>
                <a:rPr lang="en-US" sz="1600" dirty="0">
                  <a:latin typeface="Calibri"/>
                  <a:ea typeface="Calibri"/>
                  <a:cs typeface="Calibri"/>
                  <a:sym typeface="Calibri"/>
                </a:rPr>
                <a:t> que resume </a:t>
              </a:r>
              <a:r>
                <a:rPr lang="en-US" sz="1600" dirty="0" err="1">
                  <a:latin typeface="Calibri"/>
                  <a:ea typeface="Calibri"/>
                  <a:cs typeface="Calibri"/>
                  <a:sym typeface="Calibri"/>
                </a:rPr>
                <a:t>todo</a:t>
              </a:r>
              <a:r>
                <a:rPr lang="en-US" sz="1600" dirty="0">
                  <a:latin typeface="Calibri"/>
                  <a:ea typeface="Calibri"/>
                  <a:cs typeface="Calibri"/>
                  <a:sym typeface="Calibri"/>
                </a:rPr>
                <a:t> lo que </a:t>
              </a:r>
              <a:r>
                <a:rPr lang="en-US" sz="1600" dirty="0" err="1">
                  <a:latin typeface="Calibri"/>
                  <a:ea typeface="Calibri"/>
                  <a:cs typeface="Calibri"/>
                  <a:sym typeface="Calibri"/>
                </a:rPr>
                <a:t>hemos</a:t>
              </a:r>
              <a:r>
                <a:rPr lang="en-US" sz="1600" dirty="0">
                  <a:latin typeface="Calibri"/>
                  <a:ea typeface="Calibri"/>
                  <a:cs typeface="Calibri"/>
                  <a:sym typeface="Calibri"/>
                </a:rPr>
                <a:t> visto! </a:t>
              </a:r>
            </a:p>
            <a:p>
              <a:pPr lvl="0">
                <a:lnSpc>
                  <a:spcPct val="115000"/>
                </a:lnSpc>
              </a:pPr>
              <a:r>
                <a:rPr lang="en-US" sz="1600" b="1" dirty="0">
                  <a:solidFill>
                    <a:srgbClr val="29754D"/>
                  </a:solidFill>
                  <a:latin typeface="Calibri"/>
                  <a:ea typeface="Calibri"/>
                  <a:cs typeface="Calibri"/>
                  <a:sym typeface="Calibri"/>
                </a:rPr>
                <a:t>¡</a:t>
              </a:r>
              <a:r>
                <a:rPr lang="en-US" sz="1600" b="1" dirty="0" err="1">
                  <a:solidFill>
                    <a:srgbClr val="29754D"/>
                  </a:solidFill>
                  <a:latin typeface="Calibri"/>
                  <a:ea typeface="Calibri"/>
                  <a:cs typeface="Calibri"/>
                  <a:sym typeface="Calibri"/>
                </a:rPr>
                <a:t>Atentos</a:t>
              </a:r>
              <a:r>
                <a:rPr lang="en-US" sz="1600" b="1" dirty="0">
                  <a:solidFill>
                    <a:srgbClr val="29754D"/>
                  </a:solidFill>
                  <a:latin typeface="Calibri"/>
                  <a:ea typeface="Calibri"/>
                  <a:cs typeface="Calibri"/>
                  <a:sym typeface="Calibri"/>
                </a:rPr>
                <a:t>, </a:t>
              </a:r>
              <a:r>
                <a:rPr lang="en-US" sz="1600" b="1" dirty="0" err="1">
                  <a:solidFill>
                    <a:srgbClr val="29754D"/>
                  </a:solidFill>
                  <a:latin typeface="Calibri"/>
                  <a:ea typeface="Calibri"/>
                  <a:cs typeface="Calibri"/>
                  <a:sym typeface="Calibri"/>
                </a:rPr>
                <a:t>atentas</a:t>
              </a:r>
              <a:r>
                <a:rPr lang="en-US" sz="1600" b="1" dirty="0">
                  <a:solidFill>
                    <a:srgbClr val="29754D"/>
                  </a:solidFill>
                  <a:latin typeface="Calibri"/>
                  <a:ea typeface="Calibri"/>
                  <a:cs typeface="Calibri"/>
                  <a:sym typeface="Calibri"/>
                </a:rPr>
                <a:t>!</a:t>
              </a:r>
            </a:p>
          </p:txBody>
        </p:sp>
      </p:grpSp>
      <p:sp>
        <p:nvSpPr>
          <p:cNvPr id="392" name="Google Shape;392;p18"/>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REVISEMOS</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13" name="Google Shape;168;p5"/>
          <p:cNvSpPr txBox="1"/>
          <p:nvPr/>
        </p:nvSpPr>
        <p:spPr>
          <a:xfrm>
            <a:off x="4125175" y="1184197"/>
            <a:ext cx="46649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5000" b="0" i="0" u="none" strike="noStrike" cap="none" dirty="0">
                <a:solidFill>
                  <a:srgbClr val="8EB99F"/>
                </a:solidFill>
                <a:latin typeface="Calibri"/>
                <a:ea typeface="Calibri"/>
                <a:cs typeface="Calibri"/>
                <a:sym typeface="Calibri"/>
              </a:rPr>
              <a:t>6</a:t>
            </a:r>
            <a:endParaRPr sz="5000" b="0" i="0" u="none" strike="noStrike" cap="none" dirty="0">
              <a:solidFill>
                <a:srgbClr val="8EB99F"/>
              </a:solidFill>
              <a:latin typeface="Calibri"/>
              <a:ea typeface="Calibri"/>
              <a:cs typeface="Calibri"/>
              <a:sym typeface="Calibri"/>
            </a:endParaRPr>
          </a:p>
        </p:txBody>
      </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4444" y="5389023"/>
            <a:ext cx="1651873" cy="884514"/>
          </a:xfrm>
          <a:prstGeom prst="rect">
            <a:avLst/>
          </a:prstGeom>
        </p:spPr>
      </p:pic>
      <p:pic>
        <p:nvPicPr>
          <p:cNvPr id="14" name="Imagen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92" y="2531975"/>
            <a:ext cx="3856770" cy="3654000"/>
          </a:xfrm>
          <a:prstGeom prst="rect">
            <a:avLst/>
          </a:prstGeom>
        </p:spPr>
      </p:pic>
      <p:pic>
        <p:nvPicPr>
          <p:cNvPr id="15" name="Imagen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6317" y="5056194"/>
            <a:ext cx="1806825" cy="1348212"/>
          </a:xfrm>
          <a:prstGeom prst="rect">
            <a:avLst/>
          </a:prstGeom>
        </p:spPr>
      </p:pic>
    </p:spTree>
    <p:extLst>
      <p:ext uri="{BB962C8B-B14F-4D97-AF65-F5344CB8AC3E}">
        <p14:creationId xmlns:p14="http://schemas.microsoft.com/office/powerpoint/2010/main" val="2195289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50;p21">
            <a:extLst>
              <a:ext uri="{FF2B5EF4-FFF2-40B4-BE49-F238E27FC236}">
                <a16:creationId xmlns="" xmlns:a16="http://schemas.microsoft.com/office/drawing/2014/main" id="{DAA8B00E-ED33-4549-B8A9-2119DCDEC688}"/>
              </a:ext>
            </a:extLst>
          </p:cNvPr>
          <p:cNvSpPr/>
          <p:nvPr/>
        </p:nvSpPr>
        <p:spPr>
          <a:xfrm>
            <a:off x="383456" y="2370247"/>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 name="Google Shape;455;p21">
            <a:extLst>
              <a:ext uri="{FF2B5EF4-FFF2-40B4-BE49-F238E27FC236}">
                <a16:creationId xmlns="" xmlns:a16="http://schemas.microsoft.com/office/drawing/2014/main" id="{C413287E-72F0-564C-B0C9-C5599B5CDCDE}"/>
              </a:ext>
            </a:extLst>
          </p:cNvPr>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29754D"/>
                </a:solidFill>
                <a:latin typeface="Calibri"/>
                <a:ea typeface="Calibri"/>
                <a:cs typeface="Calibri"/>
                <a:sym typeface="Calibri"/>
              </a:rPr>
              <a:t>TICKET DE SALIDA</a:t>
            </a:r>
            <a:endParaRPr sz="3100" b="1" i="0" u="none" strike="noStrike" cap="none" dirty="0">
              <a:solidFill>
                <a:srgbClr val="29754D"/>
              </a:solidFill>
              <a:latin typeface="Calibri"/>
              <a:ea typeface="Calibri"/>
              <a:cs typeface="Calibri"/>
              <a:sym typeface="Calibri"/>
            </a:endParaRPr>
          </a:p>
        </p:txBody>
      </p:sp>
      <p:sp>
        <p:nvSpPr>
          <p:cNvPr id="4" name="Google Shape;456;p21">
            <a:extLst>
              <a:ext uri="{FF2B5EF4-FFF2-40B4-BE49-F238E27FC236}">
                <a16:creationId xmlns="" xmlns:a16="http://schemas.microsoft.com/office/drawing/2014/main" id="{F9208149-5BDA-FD45-89F0-56E1C530360F}"/>
              </a:ext>
            </a:extLst>
          </p:cNvPr>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ANTES DE TERMINAR:</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5" name="Google Shape;445;p20">
            <a:extLst>
              <a:ext uri="{FF2B5EF4-FFF2-40B4-BE49-F238E27FC236}">
                <a16:creationId xmlns="" xmlns:a16="http://schemas.microsoft.com/office/drawing/2014/main" id="{AD40B341-81CF-304D-9D31-A8FE3E42F4C0}"/>
              </a:ext>
            </a:extLst>
          </p:cNvPr>
          <p:cNvSpPr txBox="1"/>
          <p:nvPr/>
        </p:nvSpPr>
        <p:spPr>
          <a:xfrm>
            <a:off x="958647" y="2963122"/>
            <a:ext cx="5107856" cy="2476982"/>
          </a:xfrm>
          <a:prstGeom prst="rect">
            <a:avLst/>
          </a:prstGeom>
          <a:noFill/>
          <a:ln>
            <a:noFill/>
          </a:ln>
        </p:spPr>
        <p:txBody>
          <a:bodyPr spcFirstLastPara="1" wrap="square" lIns="91425" tIns="91425" rIns="91425" bIns="91425" anchor="ctr" anchorCtr="0">
            <a:noAutofit/>
          </a:bodyPr>
          <a:lstStyle/>
          <a:p>
            <a:pPr lvl="0">
              <a:lnSpc>
                <a:spcPct val="115000"/>
              </a:lnSpc>
            </a:pPr>
            <a:r>
              <a:rPr lang="es-CL" sz="2000" b="1" dirty="0">
                <a:solidFill>
                  <a:srgbClr val="29754D"/>
                </a:solidFill>
                <a:latin typeface="Calibri"/>
                <a:ea typeface="Calibri"/>
                <a:cs typeface="Calibri"/>
                <a:sym typeface="Calibri"/>
              </a:rPr>
              <a:t>RELÉ CON TEMPORIZADOR</a:t>
            </a:r>
          </a:p>
          <a:p>
            <a:pPr lvl="0">
              <a:lnSpc>
                <a:spcPct val="115000"/>
              </a:lnSpc>
            </a:pPr>
            <a:endParaRPr sz="1600" b="0" i="0" u="none" strike="noStrike" cap="none" dirty="0">
              <a:solidFill>
                <a:srgbClr val="000000"/>
              </a:solidFill>
              <a:latin typeface="Calibri"/>
              <a:ea typeface="Calibri"/>
              <a:cs typeface="Calibri"/>
              <a:sym typeface="Calibri"/>
            </a:endParaRPr>
          </a:p>
          <a:p>
            <a:pPr lvl="0">
              <a:lnSpc>
                <a:spcPct val="115000"/>
              </a:lnSpc>
            </a:pPr>
            <a:r>
              <a:rPr lang="es-CL" sz="1600" dirty="0">
                <a:latin typeface="Calibri"/>
                <a:ea typeface="Calibri"/>
                <a:cs typeface="Calibri"/>
                <a:sym typeface="Calibri"/>
              </a:rPr>
              <a:t>¡No olvides contestar y entregar el Ticket de Salida!</a:t>
            </a:r>
          </a:p>
          <a:p>
            <a:pPr lvl="0">
              <a:lnSpc>
                <a:spcPct val="115000"/>
              </a:lnSpc>
            </a:pPr>
            <a:endParaRPr lang="es-CL" sz="1600" dirty="0"/>
          </a:p>
          <a:p>
            <a:pPr lvl="0">
              <a:lnSpc>
                <a:spcPct val="115000"/>
              </a:lnSpc>
            </a:pPr>
            <a:r>
              <a:rPr lang="es-CL" sz="2100" b="1" dirty="0">
                <a:solidFill>
                  <a:srgbClr val="29754D"/>
                </a:solidFill>
                <a:latin typeface="Calibri"/>
                <a:ea typeface="Calibri"/>
                <a:cs typeface="Calibri"/>
                <a:sym typeface="Calibri"/>
              </a:rPr>
              <a:t>¡Hasta la próxima! </a:t>
            </a:r>
            <a:endParaRPr lang="es-CL" sz="2100" b="1" dirty="0">
              <a:solidFill>
                <a:srgbClr val="29754D"/>
              </a:solidFill>
            </a:endParaRPr>
          </a:p>
          <a:p>
            <a:r>
              <a:rPr lang="es-CL" sz="1600" dirty="0"/>
              <a:t/>
            </a:r>
            <a:br>
              <a:rPr lang="es-CL" sz="1600" dirty="0"/>
            </a:br>
            <a:endParaRPr sz="1600" b="1" i="0" u="none" strike="noStrike" cap="none" dirty="0">
              <a:solidFill>
                <a:srgbClr val="76384D"/>
              </a:solidFill>
              <a:latin typeface="Calibri"/>
              <a:ea typeface="Calibri"/>
              <a:cs typeface="Calibri"/>
              <a:sym typeface="Calibri"/>
            </a:endParaRPr>
          </a:p>
        </p:txBody>
      </p:sp>
      <p:pic>
        <p:nvPicPr>
          <p:cNvPr id="6" name="Imagen 5">
            <a:extLst>
              <a:ext uri="{FF2B5EF4-FFF2-40B4-BE49-F238E27FC236}">
                <a16:creationId xmlns="" xmlns:a16="http://schemas.microsoft.com/office/drawing/2014/main" id="{48BB020C-6F95-BF4D-9DAD-22A6CE0ED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329" y="4336989"/>
            <a:ext cx="674379" cy="604800"/>
          </a:xfrm>
          <a:prstGeom prst="rect">
            <a:avLst/>
          </a:prstGeom>
        </p:spPr>
      </p:pic>
      <p:pic>
        <p:nvPicPr>
          <p:cNvPr id="7" name="Imagen 6">
            <a:extLst>
              <a:ext uri="{FF2B5EF4-FFF2-40B4-BE49-F238E27FC236}">
                <a16:creationId xmlns="" xmlns:a16="http://schemas.microsoft.com/office/drawing/2014/main" id="{5DBF2B52-DF55-9447-8BCB-6138D30080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7318" y="3028336"/>
            <a:ext cx="2663305" cy="4168876"/>
          </a:xfrm>
          <a:prstGeom prst="rect">
            <a:avLst/>
          </a:prstGeom>
        </p:spPr>
      </p:pic>
    </p:spTree>
    <p:extLst>
      <p:ext uri="{BB962C8B-B14F-4D97-AF65-F5344CB8AC3E}">
        <p14:creationId xmlns:p14="http://schemas.microsoft.com/office/powerpoint/2010/main" val="1810430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p23"/>
          <p:cNvSpPr txBox="1"/>
          <p:nvPr/>
        </p:nvSpPr>
        <p:spPr>
          <a:xfrm>
            <a:off x="1139100" y="834799"/>
            <a:ext cx="4809524" cy="340857"/>
          </a:xfrm>
          <a:prstGeom prst="rect">
            <a:avLst/>
          </a:prstGeom>
          <a:noFill/>
          <a:ln>
            <a:noFill/>
          </a:ln>
        </p:spPr>
        <p:txBody>
          <a:bodyPr spcFirstLastPara="1" wrap="square" lIns="91425" tIns="91425" rIns="91425" bIns="91425" anchor="t" anchorCtr="0">
            <a:noAutofit/>
          </a:bodyPr>
          <a:lstStyle/>
          <a:p>
            <a:pPr lvl="0">
              <a:buSzPts val="1200"/>
            </a:pPr>
            <a:r>
              <a:rPr lang="en-US" sz="1200" b="1" i="0" u="none" strike="noStrike" cap="none" dirty="0">
                <a:solidFill>
                  <a:srgbClr val="29754D"/>
                </a:solidFill>
                <a:latin typeface="Calibri"/>
                <a:ea typeface="Calibri"/>
                <a:cs typeface="Calibri"/>
                <a:sym typeface="Calibri"/>
              </a:rPr>
              <a:t>MÓDULO 7 </a:t>
            </a:r>
            <a:r>
              <a:rPr lang="en-US" sz="1200" dirty="0">
                <a:solidFill>
                  <a:srgbClr val="29754D"/>
                </a:solidFill>
                <a:latin typeface="Calibri"/>
                <a:ea typeface="Calibri"/>
                <a:cs typeface="Calibri"/>
                <a:sym typeface="Calibri"/>
              </a:rPr>
              <a:t>| INSTALACIÓN DE EQUIPOS ELECTRÓNICOS DE POTENCIA</a:t>
            </a:r>
            <a:endParaRPr sz="1200" b="0" i="0" u="none" strike="noStrike" cap="none" dirty="0">
              <a:solidFill>
                <a:srgbClr val="29754D"/>
              </a:solidFill>
              <a:latin typeface="Calibri"/>
              <a:ea typeface="Calibri"/>
              <a:cs typeface="Calibri"/>
              <a:sym typeface="Calibri"/>
            </a:endParaRPr>
          </a:p>
        </p:txBody>
      </p:sp>
      <p:sp>
        <p:nvSpPr>
          <p:cNvPr id="3" name="Google Shape;83;p2"/>
          <p:cNvSpPr txBox="1"/>
          <p:nvPr/>
        </p:nvSpPr>
        <p:spPr>
          <a:xfrm>
            <a:off x="365425"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ACTIVIDAD 6</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sp>
        <p:nvSpPr>
          <p:cNvPr id="4" name="Google Shape;61;p13"/>
          <p:cNvSpPr txBox="1">
            <a:spLocks/>
          </p:cNvSpPr>
          <p:nvPr/>
        </p:nvSpPr>
        <p:spPr>
          <a:xfrm>
            <a:off x="365424" y="2180530"/>
            <a:ext cx="5684502" cy="8284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es-CL" sz="3600" b="1" dirty="0">
                <a:solidFill>
                  <a:srgbClr val="29754D"/>
                </a:solidFill>
                <a:latin typeface="Calibri" panose="020F0502020204030204" pitchFamily="34" charset="0"/>
                <a:ea typeface="Roboto"/>
                <a:cs typeface="Calibri" panose="020F0502020204030204" pitchFamily="34" charset="0"/>
                <a:sym typeface="Roboto"/>
              </a:rPr>
              <a:t>RELÉ CON TEMPORIZADOR</a:t>
            </a:r>
          </a:p>
        </p:txBody>
      </p:sp>
      <p:pic>
        <p:nvPicPr>
          <p:cNvPr id="9" name="Imagen 8">
            <a:extLst>
              <a:ext uri="{FF2B5EF4-FFF2-40B4-BE49-F238E27FC236}">
                <a16:creationId xmlns="" xmlns:a16="http://schemas.microsoft.com/office/drawing/2014/main" id="{EA13BEE6-4C93-5E42-8A94-E5F80FA38CF7}"/>
              </a:ext>
            </a:extLst>
          </p:cNvPr>
          <p:cNvPicPr>
            <a:picLocks noChangeAspect="1"/>
          </p:cNvPicPr>
          <p:nvPr/>
        </p:nvPicPr>
        <p:blipFill>
          <a:blip r:embed="rId2"/>
          <a:stretch>
            <a:fillRect/>
          </a:stretch>
        </p:blipFill>
        <p:spPr>
          <a:xfrm>
            <a:off x="1809751" y="3044894"/>
            <a:ext cx="6102650" cy="4050987"/>
          </a:xfrm>
          <a:prstGeom prst="rect">
            <a:avLst/>
          </a:prstGeom>
        </p:spPr>
      </p:pic>
    </p:spTree>
    <p:extLst>
      <p:ext uri="{BB962C8B-B14F-4D97-AF65-F5344CB8AC3E}">
        <p14:creationId xmlns:p14="http://schemas.microsoft.com/office/powerpoint/2010/main" val="2105109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3" name="Google Shape;83;p38"/>
          <p:cNvSpPr/>
          <p:nvPr/>
        </p:nvSpPr>
        <p:spPr>
          <a:xfrm>
            <a:off x="4766523" y="2346374"/>
            <a:ext cx="2980513" cy="3817095"/>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84;p38"/>
          <p:cNvSpPr/>
          <p:nvPr/>
        </p:nvSpPr>
        <p:spPr>
          <a:xfrm>
            <a:off x="1649549" y="2346374"/>
            <a:ext cx="2980513" cy="3817095"/>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5" name="Google Shape;85;p38"/>
          <p:cNvPicPr preferRelativeResize="0"/>
          <p:nvPr/>
        </p:nvPicPr>
        <p:blipFill rotWithShape="1">
          <a:blip r:embed="rId3">
            <a:alphaModFix/>
          </a:blip>
          <a:srcRect/>
          <a:stretch/>
        </p:blipFill>
        <p:spPr>
          <a:xfrm>
            <a:off x="2757285" y="1980974"/>
            <a:ext cx="765041" cy="729458"/>
          </a:xfrm>
          <a:prstGeom prst="rect">
            <a:avLst/>
          </a:prstGeom>
          <a:noFill/>
          <a:ln>
            <a:noFill/>
          </a:ln>
        </p:spPr>
      </p:pic>
      <p:pic>
        <p:nvPicPr>
          <p:cNvPr id="16" name="Google Shape;86;p38"/>
          <p:cNvPicPr preferRelativeResize="0"/>
          <p:nvPr/>
        </p:nvPicPr>
        <p:blipFill rotWithShape="1">
          <a:blip r:embed="rId4">
            <a:alphaModFix/>
          </a:blip>
          <a:srcRect/>
          <a:stretch/>
        </p:blipFill>
        <p:spPr>
          <a:xfrm>
            <a:off x="5655828" y="2258130"/>
            <a:ext cx="3223256" cy="3035128"/>
          </a:xfrm>
          <a:prstGeom prst="rect">
            <a:avLst/>
          </a:prstGeom>
          <a:noFill/>
          <a:ln>
            <a:noFill/>
          </a:ln>
        </p:spPr>
      </p:pic>
      <p:sp>
        <p:nvSpPr>
          <p:cNvPr id="17" name="Google Shape;87;p38"/>
          <p:cNvSpPr txBox="1"/>
          <p:nvPr/>
        </p:nvSpPr>
        <p:spPr>
          <a:xfrm>
            <a:off x="4914212" y="3507536"/>
            <a:ext cx="2740958" cy="1341070"/>
          </a:xfrm>
          <a:prstGeom prst="rect">
            <a:avLst/>
          </a:prstGeom>
          <a:noFill/>
          <a:ln>
            <a:noFill/>
          </a:ln>
        </p:spPr>
        <p:txBody>
          <a:bodyPr spcFirstLastPara="1" wrap="square" lIns="91425" tIns="91425" rIns="91425" bIns="91425" anchor="t" anchorCtr="0">
            <a:noAutofit/>
          </a:bodyPr>
          <a:lstStyle/>
          <a:p>
            <a:r>
              <a:rPr lang="es-CL" sz="1600" dirty="0">
                <a:latin typeface="Calibri" panose="020F0502020204030204" pitchFamily="34" charset="0"/>
                <a:cs typeface="Calibri" panose="020F0502020204030204" pitchFamily="34" charset="0"/>
              </a:rPr>
              <a:t>Instala circuitos de control utilizando dispositivos electrónicos de potencia de acuerdo a los requerimientos técnicos.</a:t>
            </a:r>
          </a:p>
          <a:p>
            <a:endParaRPr lang="es-CL" sz="1600" dirty="0">
              <a:latin typeface="Calibri" panose="020F0502020204030204" pitchFamily="34" charset="0"/>
              <a:cs typeface="Calibri" panose="020F0502020204030204" pitchFamily="34" charset="0"/>
            </a:endParaRPr>
          </a:p>
          <a:p>
            <a:r>
              <a:rPr lang="es-CL" sz="1600" dirty="0">
                <a:latin typeface="Calibri" panose="020F0502020204030204" pitchFamily="34" charset="0"/>
                <a:cs typeface="Calibri" panose="020F0502020204030204" pitchFamily="34" charset="0"/>
              </a:rPr>
              <a:t/>
            </a:r>
            <a:br>
              <a:rPr lang="es-CL" sz="1600" dirty="0">
                <a:latin typeface="Calibri" panose="020F0502020204030204" pitchFamily="34" charset="0"/>
                <a:cs typeface="Calibri" panose="020F0502020204030204" pitchFamily="34" charset="0"/>
              </a:rPr>
            </a:br>
            <a:endParaRPr lang="es-CL" sz="1600" b="1" dirty="0">
              <a:solidFill>
                <a:srgbClr val="76384D"/>
              </a:solidFill>
              <a:latin typeface="Calibri" panose="020F0502020204030204" pitchFamily="34" charset="0"/>
              <a:ea typeface="Calibri"/>
              <a:cs typeface="Calibri" panose="020F0502020204030204" pitchFamily="34" charset="0"/>
              <a:sym typeface="Calibri"/>
            </a:endParaRPr>
          </a:p>
        </p:txBody>
      </p:sp>
      <p:sp>
        <p:nvSpPr>
          <p:cNvPr id="18" name="Google Shape;88;p38"/>
          <p:cNvSpPr txBox="1"/>
          <p:nvPr/>
        </p:nvSpPr>
        <p:spPr>
          <a:xfrm>
            <a:off x="5057556" y="2934381"/>
            <a:ext cx="2396712"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29754D"/>
                </a:solidFill>
                <a:latin typeface="Calibri"/>
                <a:ea typeface="Calibri"/>
                <a:cs typeface="Calibri"/>
                <a:sym typeface="Calibri"/>
              </a:rPr>
              <a:t>APRENDIZAJE ESPERADO</a:t>
            </a:r>
            <a:endParaRPr sz="1800" b="0" i="0" u="none" strike="noStrike" cap="none">
              <a:solidFill>
                <a:srgbClr val="29754D"/>
              </a:solidFill>
              <a:latin typeface="Calibri"/>
              <a:ea typeface="Calibri"/>
              <a:cs typeface="Calibri"/>
              <a:sym typeface="Calibri"/>
            </a:endParaRPr>
          </a:p>
        </p:txBody>
      </p:sp>
      <p:pic>
        <p:nvPicPr>
          <p:cNvPr id="19" name="Google Shape;89;p38"/>
          <p:cNvPicPr preferRelativeResize="0"/>
          <p:nvPr/>
        </p:nvPicPr>
        <p:blipFill rotWithShape="1">
          <a:blip r:embed="rId5">
            <a:alphaModFix/>
          </a:blip>
          <a:srcRect/>
          <a:stretch/>
        </p:blipFill>
        <p:spPr>
          <a:xfrm flipH="1">
            <a:off x="-340870" y="2668912"/>
            <a:ext cx="3054031" cy="4190933"/>
          </a:xfrm>
          <a:prstGeom prst="rect">
            <a:avLst/>
          </a:prstGeom>
          <a:noFill/>
          <a:ln>
            <a:noFill/>
          </a:ln>
        </p:spPr>
      </p:pic>
      <p:sp>
        <p:nvSpPr>
          <p:cNvPr id="20" name="Google Shape;90;p38"/>
          <p:cNvSpPr txBox="1"/>
          <p:nvPr/>
        </p:nvSpPr>
        <p:spPr>
          <a:xfrm>
            <a:off x="1755646" y="2934381"/>
            <a:ext cx="2768317"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29754D"/>
                </a:solidFill>
                <a:latin typeface="Calibri"/>
                <a:ea typeface="Calibri"/>
                <a:cs typeface="Calibri"/>
                <a:sym typeface="Calibri"/>
              </a:rPr>
              <a:t>METODOLOGÍA SELECCIONADA</a:t>
            </a:r>
            <a:endParaRPr sz="1800" b="0" i="0" u="none" strike="noStrike" cap="none">
              <a:solidFill>
                <a:srgbClr val="29754D"/>
              </a:solidFill>
              <a:latin typeface="Calibri"/>
              <a:ea typeface="Calibri"/>
              <a:cs typeface="Calibri"/>
              <a:sym typeface="Calibri"/>
            </a:endParaRPr>
          </a:p>
        </p:txBody>
      </p:sp>
      <p:sp>
        <p:nvSpPr>
          <p:cNvPr id="21" name="Google Shape;91;p38"/>
          <p:cNvSpPr txBox="1"/>
          <p:nvPr/>
        </p:nvSpPr>
        <p:spPr>
          <a:xfrm>
            <a:off x="1814810" y="3507536"/>
            <a:ext cx="2714922" cy="1991491"/>
          </a:xfrm>
          <a:prstGeom prst="rect">
            <a:avLst/>
          </a:prstGeom>
          <a:noFill/>
          <a:ln>
            <a:noFill/>
          </a:ln>
        </p:spPr>
        <p:txBody>
          <a:bodyPr spcFirstLastPara="1" wrap="square" lIns="91425" tIns="91425" rIns="91425" bIns="91425" anchor="t" anchorCtr="0">
            <a:noAutofit/>
          </a:bodyPr>
          <a:lstStyle/>
          <a:p>
            <a:pPr algn="ctr"/>
            <a:r>
              <a:rPr lang="es-CL" sz="1600" dirty="0">
                <a:latin typeface="Calibri" panose="020F0502020204030204" pitchFamily="34" charset="0"/>
                <a:cs typeface="Calibri" panose="020F0502020204030204" pitchFamily="34" charset="0"/>
              </a:rPr>
              <a:t>Estaciones de Trabajo</a:t>
            </a:r>
            <a:br>
              <a:rPr lang="es-CL" sz="1600" dirty="0">
                <a:latin typeface="Calibri" panose="020F0502020204030204" pitchFamily="34" charset="0"/>
                <a:cs typeface="Calibri" panose="020F0502020204030204" pitchFamily="34" charset="0"/>
              </a:rPr>
            </a:br>
            <a:endParaRPr lang="es-CL" sz="1600" b="1" dirty="0">
              <a:solidFill>
                <a:srgbClr val="76384D"/>
              </a:solidFill>
              <a:latin typeface="Calibri" panose="020F0502020204030204" pitchFamily="34" charset="0"/>
              <a:ea typeface="Calibri"/>
              <a:cs typeface="Calibri" panose="020F0502020204030204" pitchFamily="34" charset="0"/>
              <a:sym typeface="Calibri"/>
            </a:endParaRPr>
          </a:p>
        </p:txBody>
      </p:sp>
      <p:pic>
        <p:nvPicPr>
          <p:cNvPr id="22" name="Google Shape;92;p38"/>
          <p:cNvPicPr preferRelativeResize="0"/>
          <p:nvPr/>
        </p:nvPicPr>
        <p:blipFill rotWithShape="1">
          <a:blip r:embed="rId6">
            <a:alphaModFix/>
          </a:blip>
          <a:srcRect/>
          <a:stretch/>
        </p:blipFill>
        <p:spPr>
          <a:xfrm>
            <a:off x="5873555" y="1980974"/>
            <a:ext cx="766449" cy="730800"/>
          </a:xfrm>
          <a:prstGeom prst="rect">
            <a:avLst/>
          </a:prstGeom>
          <a:noFill/>
          <a:ln>
            <a:noFill/>
          </a:ln>
        </p:spPr>
      </p:pic>
    </p:spTree>
    <p:extLst>
      <p:ext uri="{BB962C8B-B14F-4D97-AF65-F5344CB8AC3E}">
        <p14:creationId xmlns:p14="http://schemas.microsoft.com/office/powerpoint/2010/main" val="386720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3" name="Google Shape;153;p5"/>
          <p:cNvSpPr/>
          <p:nvPr/>
        </p:nvSpPr>
        <p:spPr>
          <a:xfrm>
            <a:off x="4139384" y="2399633"/>
            <a:ext cx="4892151" cy="4355126"/>
          </a:xfrm>
          <a:prstGeom prst="roundRect">
            <a:avLst>
              <a:gd name="adj" fmla="val 7468"/>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154" name="Google Shape;154;p5"/>
          <p:cNvSpPr txBox="1"/>
          <p:nvPr/>
        </p:nvSpPr>
        <p:spPr>
          <a:xfrm>
            <a:off x="4404286" y="2730519"/>
            <a:ext cx="3655193" cy="4470535"/>
          </a:xfrm>
          <a:prstGeom prst="rect">
            <a:avLst/>
          </a:prstGeom>
          <a:noFill/>
          <a:ln>
            <a:noFill/>
          </a:ln>
        </p:spPr>
        <p:txBody>
          <a:bodyPr spcFirstLastPara="1" wrap="square" lIns="90000" tIns="45700" rIns="91425" bIns="45700" anchor="t" anchorCtr="0">
            <a:noAutofit/>
          </a:bodyPr>
          <a:lstStyle/>
          <a:p>
            <a:pPr fontAlgn="t">
              <a:lnSpc>
                <a:spcPct val="150000"/>
              </a:lnSpc>
              <a:spcBef>
                <a:spcPts val="1400"/>
              </a:spcBef>
            </a:pPr>
            <a:r>
              <a:rPr lang="es-CL" sz="1600" dirty="0">
                <a:latin typeface="Calibri" panose="020F0502020204030204" pitchFamily="34" charset="0"/>
                <a:cs typeface="Calibri" panose="020F0502020204030204" pitchFamily="34" charset="0"/>
              </a:rPr>
              <a:t>Actividad de conocimientos previos </a:t>
            </a:r>
          </a:p>
          <a:p>
            <a:pPr fontAlgn="t">
              <a:lnSpc>
                <a:spcPct val="150000"/>
              </a:lnSpc>
              <a:spcBef>
                <a:spcPts val="1400"/>
              </a:spcBef>
            </a:pPr>
            <a:r>
              <a:rPr lang="es-CL" sz="1600" dirty="0">
                <a:latin typeface="Calibri" panose="020F0502020204030204" pitchFamily="34" charset="0"/>
                <a:cs typeface="Calibri" panose="020F0502020204030204" pitchFamily="34" charset="0"/>
              </a:rPr>
              <a:t>Relé con temporizador</a:t>
            </a:r>
          </a:p>
          <a:p>
            <a:pPr fontAlgn="t">
              <a:lnSpc>
                <a:spcPct val="150000"/>
              </a:lnSpc>
              <a:spcBef>
                <a:spcPts val="1400"/>
              </a:spcBef>
            </a:pPr>
            <a:r>
              <a:rPr lang="es-CL" sz="1600" dirty="0">
                <a:latin typeface="Calibri" panose="020F0502020204030204" pitchFamily="34" charset="0"/>
                <a:cs typeface="Calibri" panose="020F0502020204030204" pitchFamily="34" charset="0"/>
              </a:rPr>
              <a:t>Simbología de los relés con temporizador</a:t>
            </a:r>
          </a:p>
          <a:p>
            <a:pPr fontAlgn="t">
              <a:lnSpc>
                <a:spcPct val="150000"/>
              </a:lnSpc>
              <a:spcBef>
                <a:spcPts val="1400"/>
              </a:spcBef>
            </a:pPr>
            <a:r>
              <a:rPr lang="es-CL" sz="1600" dirty="0">
                <a:latin typeface="Calibri" panose="020F0502020204030204" pitchFamily="34" charset="0"/>
                <a:cs typeface="Calibri" panose="020F0502020204030204" pitchFamily="34" charset="0"/>
              </a:rPr>
              <a:t>Lógica de funcionamiento </a:t>
            </a:r>
          </a:p>
          <a:p>
            <a:pPr fontAlgn="t">
              <a:lnSpc>
                <a:spcPct val="150000"/>
              </a:lnSpc>
              <a:spcBef>
                <a:spcPts val="1400"/>
              </a:spcBef>
            </a:pPr>
            <a:r>
              <a:rPr lang="es-CL" sz="1600" dirty="0">
                <a:latin typeface="Calibri" panose="020F0502020204030204" pitchFamily="34" charset="0"/>
                <a:cs typeface="Calibri" panose="020F0502020204030204" pitchFamily="34" charset="0"/>
              </a:rPr>
              <a:t>Actividad </a:t>
            </a:r>
            <a:r>
              <a:rPr lang="es-CL" sz="1600" dirty="0" smtClean="0">
                <a:latin typeface="Calibri" panose="020F0502020204030204" pitchFamily="34" charset="0"/>
                <a:cs typeface="Calibri" panose="020F0502020204030204" pitchFamily="34" charset="0"/>
              </a:rPr>
              <a:t>¿Cuánto </a:t>
            </a:r>
            <a:r>
              <a:rPr lang="es-CL" sz="1600" dirty="0">
                <a:latin typeface="Calibri" panose="020F0502020204030204" pitchFamily="34" charset="0"/>
                <a:cs typeface="Calibri" panose="020F0502020204030204" pitchFamily="34" charset="0"/>
              </a:rPr>
              <a:t>aprendimos?</a:t>
            </a:r>
          </a:p>
          <a:p>
            <a:pPr fontAlgn="t">
              <a:lnSpc>
                <a:spcPct val="150000"/>
              </a:lnSpc>
              <a:spcBef>
                <a:spcPts val="1400"/>
              </a:spcBef>
            </a:pPr>
            <a:r>
              <a:rPr lang="es-CL" sz="1600" dirty="0">
                <a:latin typeface="Calibri" panose="020F0502020204030204" pitchFamily="34" charset="0"/>
                <a:cs typeface="Calibri" panose="020F0502020204030204" pitchFamily="34" charset="0"/>
              </a:rPr>
              <a:t>Programación </a:t>
            </a:r>
          </a:p>
          <a:p>
            <a:pPr fontAlgn="t">
              <a:lnSpc>
                <a:spcPct val="150000"/>
              </a:lnSpc>
              <a:spcBef>
                <a:spcPts val="1400"/>
              </a:spcBef>
            </a:pPr>
            <a:r>
              <a:rPr lang="es-CL" sz="1600" dirty="0">
                <a:latin typeface="Calibri" panose="020F0502020204030204" pitchFamily="34" charset="0"/>
                <a:cs typeface="Calibri" panose="020F0502020204030204" pitchFamily="34" charset="0"/>
              </a:rPr>
              <a:t>Circuito</a:t>
            </a:r>
          </a:p>
        </p:txBody>
      </p:sp>
      <p:grpSp>
        <p:nvGrpSpPr>
          <p:cNvPr id="6" name="Grupo 5"/>
          <p:cNvGrpSpPr/>
          <p:nvPr/>
        </p:nvGrpSpPr>
        <p:grpSpPr>
          <a:xfrm>
            <a:off x="3995649" y="2756415"/>
            <a:ext cx="284529" cy="299472"/>
            <a:chOff x="4062003" y="2134601"/>
            <a:chExt cx="284529" cy="299472"/>
          </a:xfrm>
        </p:grpSpPr>
        <p:sp>
          <p:nvSpPr>
            <p:cNvPr id="160" name="Google Shape;160;p5"/>
            <p:cNvSpPr/>
            <p:nvPr/>
          </p:nvSpPr>
          <p:spPr>
            <a:xfrm>
              <a:off x="4081630" y="2162411"/>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9754D"/>
                </a:solidFill>
                <a:latin typeface="Arial"/>
                <a:ea typeface="Arial"/>
                <a:cs typeface="Arial"/>
                <a:sym typeface="Arial"/>
              </a:endParaRPr>
            </a:p>
          </p:txBody>
        </p:sp>
        <p:sp>
          <p:nvSpPr>
            <p:cNvPr id="161" name="Google Shape;161;p5"/>
            <p:cNvSpPr txBox="1"/>
            <p:nvPr/>
          </p:nvSpPr>
          <p:spPr>
            <a:xfrm>
              <a:off x="4062003" y="2134601"/>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1</a:t>
              </a:r>
              <a:endParaRPr sz="1800" b="1" i="0" u="none" strike="noStrike" cap="none" dirty="0">
                <a:solidFill>
                  <a:srgbClr val="FFFFFF"/>
                </a:solidFill>
                <a:latin typeface="Calibri"/>
                <a:ea typeface="Calibri"/>
                <a:cs typeface="Calibri"/>
                <a:sym typeface="Calibri"/>
              </a:endParaRPr>
            </a:p>
          </p:txBody>
        </p:sp>
      </p:grpSp>
      <p:grpSp>
        <p:nvGrpSpPr>
          <p:cNvPr id="7" name="Grupo 6"/>
          <p:cNvGrpSpPr/>
          <p:nvPr/>
        </p:nvGrpSpPr>
        <p:grpSpPr>
          <a:xfrm>
            <a:off x="3995649" y="3285678"/>
            <a:ext cx="284529" cy="299472"/>
            <a:chOff x="4057240" y="2798658"/>
            <a:chExt cx="284529" cy="299472"/>
          </a:xfrm>
        </p:grpSpPr>
        <p:sp>
          <p:nvSpPr>
            <p:cNvPr id="162" name="Google Shape;162;p5"/>
            <p:cNvSpPr/>
            <p:nvPr/>
          </p:nvSpPr>
          <p:spPr>
            <a:xfrm>
              <a:off x="4076867" y="2826468"/>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5"/>
            <p:cNvSpPr txBox="1"/>
            <p:nvPr/>
          </p:nvSpPr>
          <p:spPr>
            <a:xfrm>
              <a:off x="4057240" y="2798658"/>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2</a:t>
              </a:r>
              <a:endParaRPr sz="1800" b="1" i="0" u="none" strike="noStrike" cap="none" dirty="0">
                <a:solidFill>
                  <a:srgbClr val="FFFFFF"/>
                </a:solidFill>
                <a:latin typeface="Calibri"/>
                <a:ea typeface="Calibri"/>
                <a:cs typeface="Calibri"/>
                <a:sym typeface="Calibri"/>
              </a:endParaRPr>
            </a:p>
          </p:txBody>
        </p:sp>
      </p:grpSp>
      <p:grpSp>
        <p:nvGrpSpPr>
          <p:cNvPr id="8" name="Grupo 7"/>
          <p:cNvGrpSpPr/>
          <p:nvPr/>
        </p:nvGrpSpPr>
        <p:grpSpPr>
          <a:xfrm>
            <a:off x="3995649" y="3856499"/>
            <a:ext cx="284529" cy="299472"/>
            <a:chOff x="4057240" y="3495576"/>
            <a:chExt cx="284529" cy="299472"/>
          </a:xfrm>
        </p:grpSpPr>
        <p:sp>
          <p:nvSpPr>
            <p:cNvPr id="164" name="Google Shape;164;p5"/>
            <p:cNvSpPr/>
            <p:nvPr/>
          </p:nvSpPr>
          <p:spPr>
            <a:xfrm>
              <a:off x="4076867" y="3523386"/>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5"/>
            <p:cNvSpPr txBox="1"/>
            <p:nvPr/>
          </p:nvSpPr>
          <p:spPr>
            <a:xfrm>
              <a:off x="4057240" y="3495576"/>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3</a:t>
              </a:r>
              <a:endParaRPr sz="1800" b="1" i="0" u="none" strike="noStrike" cap="none" dirty="0">
                <a:solidFill>
                  <a:srgbClr val="FFFFFF"/>
                </a:solidFill>
                <a:latin typeface="Calibri"/>
                <a:ea typeface="Calibri"/>
                <a:cs typeface="Calibri"/>
                <a:sym typeface="Calibri"/>
              </a:endParaRPr>
            </a:p>
          </p:txBody>
        </p:sp>
      </p:grpSp>
      <p:sp>
        <p:nvSpPr>
          <p:cNvPr id="27" name="Google Shape;167;p5"/>
          <p:cNvSpPr txBox="1"/>
          <p:nvPr/>
        </p:nvSpPr>
        <p:spPr>
          <a:xfrm>
            <a:off x="4076867" y="1309036"/>
            <a:ext cx="4748156" cy="452518"/>
          </a:xfrm>
          <a:prstGeom prst="rect">
            <a:avLst/>
          </a:prstGeom>
          <a:noFill/>
          <a:ln>
            <a:noFill/>
          </a:ln>
        </p:spPr>
        <p:txBody>
          <a:bodyPr spcFirstLastPara="1" wrap="square" lIns="91425" tIns="91425" rIns="91425" bIns="91425" anchor="ctr" anchorCtr="0">
            <a:noAutofit/>
          </a:bodyPr>
          <a:lstStyle/>
          <a:p>
            <a:pPr lvl="0">
              <a:lnSpc>
                <a:spcPct val="90000"/>
              </a:lnSpc>
              <a:buSzPts val="2000"/>
            </a:pPr>
            <a:r>
              <a:rPr lang="en-US" sz="2000" dirty="0">
                <a:solidFill>
                  <a:srgbClr val="29754D"/>
                </a:solidFill>
                <a:latin typeface="Calibri"/>
                <a:ea typeface="Calibri"/>
                <a:cs typeface="Calibri"/>
                <a:sym typeface="Calibri"/>
              </a:rPr>
              <a:t>RELÉ CON TEMPORIZADOR</a:t>
            </a:r>
          </a:p>
        </p:txBody>
      </p:sp>
      <p:sp>
        <p:nvSpPr>
          <p:cNvPr id="29" name="Google Shape;95;p3"/>
          <p:cNvSpPr txBox="1"/>
          <p:nvPr/>
        </p:nvSpPr>
        <p:spPr>
          <a:xfrm>
            <a:off x="375975" y="1373700"/>
            <a:ext cx="4107535" cy="319500"/>
          </a:xfrm>
          <a:prstGeom prst="rect">
            <a:avLst/>
          </a:prstGeom>
          <a:noFill/>
          <a:ln>
            <a:noFill/>
          </a:ln>
        </p:spPr>
        <p:txBody>
          <a:bodyPr spcFirstLastPara="1" wrap="square" lIns="91425" tIns="91425" rIns="91425" bIns="91425" anchor="ctr" anchorCtr="0">
            <a:noAutofit/>
          </a:bodyPr>
          <a:lstStyle/>
          <a:p>
            <a:pPr lvl="0">
              <a:lnSpc>
                <a:spcPct val="80000"/>
              </a:lnSpc>
              <a:buSzPts val="2800"/>
            </a:pPr>
            <a:r>
              <a:rPr lang="en-US" sz="2800" b="1" dirty="0">
                <a:solidFill>
                  <a:srgbClr val="29754D"/>
                </a:solidFill>
                <a:latin typeface="Calibri"/>
                <a:ea typeface="Calibri"/>
                <a:cs typeface="Calibri"/>
                <a:sym typeface="Calibri"/>
              </a:rPr>
              <a:t>MENÚ DE LA ACTIVIDAD</a:t>
            </a:r>
            <a:endParaRPr lang="en-US" sz="3100" b="1" dirty="0">
              <a:solidFill>
                <a:srgbClr val="29754D"/>
              </a:solidFill>
              <a:latin typeface="Calibri"/>
              <a:ea typeface="Calibri"/>
              <a:cs typeface="Calibri"/>
              <a:sym typeface="Calibri"/>
            </a:endParaRPr>
          </a:p>
        </p:txBody>
      </p:sp>
      <p:pic>
        <p:nvPicPr>
          <p:cNvPr id="21" name="Imagen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97" y="2347898"/>
            <a:ext cx="3019065" cy="4406861"/>
          </a:xfrm>
          <a:prstGeom prst="rect">
            <a:avLst/>
          </a:prstGeom>
        </p:spPr>
      </p:pic>
      <p:grpSp>
        <p:nvGrpSpPr>
          <p:cNvPr id="12" name="Grupo 11"/>
          <p:cNvGrpSpPr/>
          <p:nvPr/>
        </p:nvGrpSpPr>
        <p:grpSpPr>
          <a:xfrm>
            <a:off x="3995649" y="4390765"/>
            <a:ext cx="284529" cy="299472"/>
            <a:chOff x="4107527" y="4056118"/>
            <a:chExt cx="284529" cy="299472"/>
          </a:xfrm>
        </p:grpSpPr>
        <p:sp>
          <p:nvSpPr>
            <p:cNvPr id="23" name="Google Shape;164;p5"/>
            <p:cNvSpPr/>
            <p:nvPr/>
          </p:nvSpPr>
          <p:spPr>
            <a:xfrm>
              <a:off x="4127154" y="4083928"/>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165;p5"/>
            <p:cNvSpPr txBox="1"/>
            <p:nvPr/>
          </p:nvSpPr>
          <p:spPr>
            <a:xfrm>
              <a:off x="4107527" y="4056118"/>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4</a:t>
              </a:r>
              <a:endParaRPr sz="1800" b="1" i="0" u="none" strike="noStrike" cap="none" dirty="0">
                <a:solidFill>
                  <a:srgbClr val="FFFFFF"/>
                </a:solidFill>
                <a:latin typeface="Calibri"/>
                <a:ea typeface="Calibri"/>
                <a:cs typeface="Calibri"/>
                <a:sym typeface="Calibri"/>
              </a:endParaRPr>
            </a:p>
          </p:txBody>
        </p:sp>
      </p:grpSp>
      <p:grpSp>
        <p:nvGrpSpPr>
          <p:cNvPr id="11" name="Grupo 10"/>
          <p:cNvGrpSpPr/>
          <p:nvPr/>
        </p:nvGrpSpPr>
        <p:grpSpPr>
          <a:xfrm>
            <a:off x="3995649" y="4929560"/>
            <a:ext cx="284529" cy="299472"/>
            <a:chOff x="4167732" y="4699945"/>
            <a:chExt cx="284529" cy="299472"/>
          </a:xfrm>
        </p:grpSpPr>
        <p:sp>
          <p:nvSpPr>
            <p:cNvPr id="30" name="Google Shape;164;p5"/>
            <p:cNvSpPr/>
            <p:nvPr/>
          </p:nvSpPr>
          <p:spPr>
            <a:xfrm>
              <a:off x="4187359" y="4727755"/>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165;p5"/>
            <p:cNvSpPr txBox="1"/>
            <p:nvPr/>
          </p:nvSpPr>
          <p:spPr>
            <a:xfrm>
              <a:off x="4167732" y="4699945"/>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dirty="0">
                  <a:solidFill>
                    <a:srgbClr val="FFFFFF"/>
                  </a:solidFill>
                  <a:latin typeface="Calibri"/>
                  <a:ea typeface="Calibri"/>
                  <a:cs typeface="Calibri"/>
                  <a:sym typeface="Calibri"/>
                </a:rPr>
                <a:t>5</a:t>
              </a:r>
              <a:endParaRPr sz="1800" b="1" i="0" u="none" strike="noStrike" cap="none" dirty="0">
                <a:solidFill>
                  <a:srgbClr val="FFFFFF"/>
                </a:solidFill>
                <a:latin typeface="Calibri"/>
                <a:ea typeface="Calibri"/>
                <a:cs typeface="Calibri"/>
                <a:sym typeface="Calibri"/>
              </a:endParaRPr>
            </a:p>
          </p:txBody>
        </p:sp>
      </p:grpSp>
      <p:grpSp>
        <p:nvGrpSpPr>
          <p:cNvPr id="10" name="Grupo 9"/>
          <p:cNvGrpSpPr/>
          <p:nvPr/>
        </p:nvGrpSpPr>
        <p:grpSpPr>
          <a:xfrm>
            <a:off x="3995649" y="5463826"/>
            <a:ext cx="284529" cy="299472"/>
            <a:chOff x="4157082" y="5243161"/>
            <a:chExt cx="284529" cy="299472"/>
          </a:xfrm>
        </p:grpSpPr>
        <p:sp>
          <p:nvSpPr>
            <p:cNvPr id="32" name="Google Shape;164;p5"/>
            <p:cNvSpPr/>
            <p:nvPr/>
          </p:nvSpPr>
          <p:spPr>
            <a:xfrm>
              <a:off x="4176709" y="5270971"/>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165;p5"/>
            <p:cNvSpPr txBox="1"/>
            <p:nvPr/>
          </p:nvSpPr>
          <p:spPr>
            <a:xfrm>
              <a:off x="4157082" y="5243161"/>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6</a:t>
              </a:r>
              <a:endParaRPr sz="1800" b="1" i="0" u="none" strike="noStrike" cap="none" dirty="0">
                <a:solidFill>
                  <a:srgbClr val="FFFFFF"/>
                </a:solidFill>
                <a:latin typeface="Calibri"/>
                <a:ea typeface="Calibri"/>
                <a:cs typeface="Calibri"/>
                <a:sym typeface="Calibri"/>
              </a:endParaRPr>
            </a:p>
          </p:txBody>
        </p:sp>
      </p:grpSp>
      <p:grpSp>
        <p:nvGrpSpPr>
          <p:cNvPr id="25" name="Grupo 24">
            <a:extLst>
              <a:ext uri="{FF2B5EF4-FFF2-40B4-BE49-F238E27FC236}">
                <a16:creationId xmlns="" xmlns:a16="http://schemas.microsoft.com/office/drawing/2014/main" id="{6A3FE68E-5DE8-1648-9258-DB297567D9B9}"/>
              </a:ext>
            </a:extLst>
          </p:cNvPr>
          <p:cNvGrpSpPr/>
          <p:nvPr/>
        </p:nvGrpSpPr>
        <p:grpSpPr>
          <a:xfrm>
            <a:off x="3995649" y="6022334"/>
            <a:ext cx="284529" cy="299472"/>
            <a:chOff x="4157082" y="5243161"/>
            <a:chExt cx="284529" cy="299472"/>
          </a:xfrm>
        </p:grpSpPr>
        <p:sp>
          <p:nvSpPr>
            <p:cNvPr id="26" name="Google Shape;164;p5">
              <a:extLst>
                <a:ext uri="{FF2B5EF4-FFF2-40B4-BE49-F238E27FC236}">
                  <a16:creationId xmlns="" xmlns:a16="http://schemas.microsoft.com/office/drawing/2014/main" id="{74D2765A-679A-1447-8AF2-4031CEBD46B7}"/>
                </a:ext>
              </a:extLst>
            </p:cNvPr>
            <p:cNvSpPr/>
            <p:nvPr/>
          </p:nvSpPr>
          <p:spPr>
            <a:xfrm>
              <a:off x="4176709" y="5270971"/>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165;p5">
              <a:extLst>
                <a:ext uri="{FF2B5EF4-FFF2-40B4-BE49-F238E27FC236}">
                  <a16:creationId xmlns="" xmlns:a16="http://schemas.microsoft.com/office/drawing/2014/main" id="{1017AA71-8159-C349-A9D0-CBCD82F436DB}"/>
                </a:ext>
              </a:extLst>
            </p:cNvPr>
            <p:cNvSpPr txBox="1"/>
            <p:nvPr/>
          </p:nvSpPr>
          <p:spPr>
            <a:xfrm>
              <a:off x="4157082" y="5243161"/>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dirty="0">
                  <a:solidFill>
                    <a:srgbClr val="FFFFFF"/>
                  </a:solidFill>
                  <a:latin typeface="Calibri"/>
                  <a:ea typeface="Calibri"/>
                  <a:cs typeface="Calibri"/>
                  <a:sym typeface="Calibri"/>
                </a:rPr>
                <a:t>7</a:t>
              </a:r>
              <a:endParaRPr sz="1800" b="1" i="0" u="none" strike="noStrike" cap="none" dirty="0">
                <a:solidFill>
                  <a:srgbClr val="FFFFFF"/>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29" name="Google Shape;319;p12"/>
          <p:cNvSpPr/>
          <p:nvPr/>
        </p:nvSpPr>
        <p:spPr>
          <a:xfrm>
            <a:off x="464463" y="2555714"/>
            <a:ext cx="5146719" cy="2812708"/>
          </a:xfrm>
          <a:prstGeom prst="roundRect">
            <a:avLst>
              <a:gd name="adj" fmla="val 9635"/>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5" name="Google Shape;95;p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29754D"/>
                </a:solidFill>
                <a:latin typeface="Calibri"/>
                <a:ea typeface="Calibri"/>
                <a:cs typeface="Calibri"/>
                <a:sym typeface="Calibri"/>
              </a:rPr>
              <a:t>CONOCIMIENTOS PREVIOS</a:t>
            </a:r>
            <a:endParaRPr sz="3100" b="1" i="0" u="none" strike="noStrike" cap="none" dirty="0">
              <a:solidFill>
                <a:srgbClr val="29754D"/>
              </a:solidFill>
              <a:latin typeface="Calibri"/>
              <a:ea typeface="Calibri"/>
              <a:cs typeface="Calibri"/>
              <a:sym typeface="Calibri"/>
            </a:endParaRPr>
          </a:p>
        </p:txBody>
      </p:sp>
      <p:sp>
        <p:nvSpPr>
          <p:cNvPr id="27" name="Google Shape;391;p18"/>
          <p:cNvSpPr txBox="1"/>
          <p:nvPr/>
        </p:nvSpPr>
        <p:spPr>
          <a:xfrm>
            <a:off x="816853" y="2987183"/>
            <a:ext cx="3606291" cy="1949769"/>
          </a:xfrm>
          <a:prstGeom prst="rect">
            <a:avLst/>
          </a:prstGeom>
          <a:noFill/>
          <a:ln>
            <a:noFill/>
          </a:ln>
        </p:spPr>
        <p:txBody>
          <a:bodyPr spcFirstLastPara="1" wrap="square" lIns="91425" tIns="91425" rIns="91425" bIns="91425" anchor="ctr" anchorCtr="0">
            <a:noAutofit/>
          </a:bodyPr>
          <a:lstStyle/>
          <a:p>
            <a:pPr lvl="0">
              <a:lnSpc>
                <a:spcPct val="115000"/>
              </a:lnSpc>
            </a:pPr>
            <a:r>
              <a:rPr lang="es-CL" sz="2000" b="1" dirty="0">
                <a:solidFill>
                  <a:srgbClr val="29754D"/>
                </a:solidFill>
                <a:latin typeface="Calibri"/>
                <a:ea typeface="Calibri"/>
                <a:cs typeface="Calibri"/>
                <a:sym typeface="Calibri"/>
              </a:rPr>
              <a:t>RELÉ CON TEMPORIZADOR</a:t>
            </a:r>
          </a:p>
          <a:p>
            <a:pPr lvl="0">
              <a:lnSpc>
                <a:spcPct val="115000"/>
              </a:lnSpc>
            </a:pPr>
            <a:endParaRPr sz="1600" b="0" i="0" u="none" strike="noStrike" cap="none" dirty="0">
              <a:solidFill>
                <a:srgbClr val="000000"/>
              </a:solidFill>
              <a:latin typeface="Calibri"/>
              <a:ea typeface="Calibri"/>
              <a:cs typeface="Calibri"/>
              <a:sym typeface="Calibri"/>
            </a:endParaRPr>
          </a:p>
          <a:p>
            <a:pPr lvl="0">
              <a:lnSpc>
                <a:spcPct val="115000"/>
              </a:lnSpc>
            </a:pPr>
            <a:r>
              <a:rPr lang="es-CL" sz="1600" dirty="0">
                <a:latin typeface="Calibri"/>
                <a:ea typeface="Calibri"/>
                <a:cs typeface="Calibri"/>
                <a:sym typeface="Calibri"/>
              </a:rPr>
              <a:t>Ahora veamos cómo lo que ya has aprendido refuerza y mejora lo que estás a punto de aprender.</a:t>
            </a:r>
          </a:p>
        </p:txBody>
      </p:sp>
      <p:sp>
        <p:nvSpPr>
          <p:cNvPr id="30" name="Google Shape;129;p4"/>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dirty="0">
                <a:solidFill>
                  <a:srgbClr val="000000"/>
                </a:solidFill>
                <a:latin typeface="Calibri"/>
                <a:ea typeface="Calibri"/>
                <a:cs typeface="Calibri"/>
                <a:sym typeface="Calibri"/>
              </a:rPr>
              <a:t>ACTIVIDAD</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32" name="Google Shape;168;p5"/>
          <p:cNvSpPr txBox="1"/>
          <p:nvPr/>
        </p:nvSpPr>
        <p:spPr>
          <a:xfrm>
            <a:off x="4321821" y="1184197"/>
            <a:ext cx="46649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5000" b="0" i="0" u="none" strike="noStrike" cap="none" dirty="0">
                <a:solidFill>
                  <a:srgbClr val="8EB99F"/>
                </a:solidFill>
                <a:latin typeface="Calibri"/>
                <a:ea typeface="Calibri"/>
                <a:cs typeface="Calibri"/>
                <a:sym typeface="Calibri"/>
              </a:rPr>
              <a:t>6</a:t>
            </a:r>
            <a:endParaRPr sz="5000" b="0" i="0" u="none" strike="noStrike" cap="none" dirty="0">
              <a:solidFill>
                <a:srgbClr val="8EB99F"/>
              </a:solidFill>
              <a:latin typeface="Calibri"/>
              <a:ea typeface="Calibri"/>
              <a:cs typeface="Calibri"/>
              <a:sym typeface="Calibri"/>
            </a:endParaRPr>
          </a:p>
        </p:txBody>
      </p:sp>
      <p:pic>
        <p:nvPicPr>
          <p:cNvPr id="8" name="OVNI-01.png" descr="/Users/ivangonzalez/Desktop/IVAN G 2020/2020/DUOC/ARTES/OVNI-01.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4778950" y="2162558"/>
            <a:ext cx="4380055" cy="451410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6"/>
            <a:ext cx="8950500" cy="319500"/>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RELÉ CON TEMPORIZADOR</a:t>
            </a:r>
          </a:p>
        </p:txBody>
      </p:sp>
      <p:sp>
        <p:nvSpPr>
          <p:cNvPr id="8" name="Rectángulo 7">
            <a:extLst>
              <a:ext uri="{FF2B5EF4-FFF2-40B4-BE49-F238E27FC236}">
                <a16:creationId xmlns="" xmlns:a16="http://schemas.microsoft.com/office/drawing/2014/main" id="{60B658EC-CB2D-9F4A-ADD4-A58C01F53676}"/>
              </a:ext>
            </a:extLst>
          </p:cNvPr>
          <p:cNvSpPr/>
          <p:nvPr/>
        </p:nvSpPr>
        <p:spPr>
          <a:xfrm>
            <a:off x="1217720" y="2345930"/>
            <a:ext cx="6260084" cy="3647855"/>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9" name="Imagen 8">
            <a:extLst>
              <a:ext uri="{FF2B5EF4-FFF2-40B4-BE49-F238E27FC236}">
                <a16:creationId xmlns="" xmlns:a16="http://schemas.microsoft.com/office/drawing/2014/main" id="{539B266B-5AAF-D142-8831-DC038CBD69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4241" y="2150455"/>
            <a:ext cx="457200" cy="457200"/>
          </a:xfrm>
          <a:prstGeom prst="rect">
            <a:avLst/>
          </a:prstGeom>
        </p:spPr>
      </p:pic>
      <p:pic>
        <p:nvPicPr>
          <p:cNvPr id="10" name="Imagen 9">
            <a:extLst>
              <a:ext uri="{FF2B5EF4-FFF2-40B4-BE49-F238E27FC236}">
                <a16:creationId xmlns="" xmlns:a16="http://schemas.microsoft.com/office/drawing/2014/main" id="{CAE68703-879D-D746-B51B-595AB4E07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0523" y="2653944"/>
            <a:ext cx="1823156" cy="3244145"/>
          </a:xfrm>
          <a:prstGeom prst="rect">
            <a:avLst/>
          </a:prstGeom>
        </p:spPr>
      </p:pic>
      <p:sp>
        <p:nvSpPr>
          <p:cNvPr id="14" name="Google Shape;131;p4">
            <a:extLst>
              <a:ext uri="{FF2B5EF4-FFF2-40B4-BE49-F238E27FC236}">
                <a16:creationId xmlns="" xmlns:a16="http://schemas.microsoft.com/office/drawing/2014/main" id="{B4B807C9-3E90-B347-ACFB-BF0443A8CEFB}"/>
              </a:ext>
            </a:extLst>
          </p:cNvPr>
          <p:cNvSpPr txBox="1"/>
          <p:nvPr/>
        </p:nvSpPr>
        <p:spPr>
          <a:xfrm>
            <a:off x="1679943" y="2741361"/>
            <a:ext cx="5279709" cy="3069309"/>
          </a:xfrm>
          <a:prstGeom prst="rect">
            <a:avLst/>
          </a:prstGeom>
          <a:noFill/>
          <a:ln>
            <a:noFill/>
          </a:ln>
        </p:spPr>
        <p:txBody>
          <a:bodyPr spcFirstLastPara="1" wrap="square" lIns="90000" tIns="91425" rIns="91425" bIns="91425" anchor="ctr" anchorCtr="0">
            <a:noAutofit/>
          </a:bodyPr>
          <a:lstStyle/>
          <a:p>
            <a:pPr lvl="0" algn="just">
              <a:spcBef>
                <a:spcPts val="1000"/>
              </a:spcBef>
            </a:pPr>
            <a:r>
              <a:rPr lang="es-CL" sz="1600" dirty="0">
                <a:latin typeface="Calibri"/>
                <a:ea typeface="Calibri"/>
                <a:cs typeface="Calibri"/>
                <a:sym typeface="Calibri"/>
              </a:rPr>
              <a:t>Los relés con temporizador son un dispositivos de control relativamente sencillo de implementar pero que da solución a una gran cantidad de problemas. Al ser un elemento de configuración manual se puede realizar la programación de este sin necesidad de una interface de comunicación ni computador brindando una rápida puesta en servicio.</a:t>
            </a:r>
          </a:p>
          <a:p>
            <a:pPr lvl="0" algn="just">
              <a:spcBef>
                <a:spcPts val="1000"/>
              </a:spcBef>
            </a:pPr>
            <a:r>
              <a:rPr lang="es-CL" sz="1600" dirty="0">
                <a:latin typeface="Calibri"/>
                <a:ea typeface="Calibri"/>
                <a:cs typeface="Calibri"/>
                <a:sym typeface="Calibri"/>
              </a:rPr>
              <a:t>Suelen presentar un reloj en su parte frontal, en la que  se realiza la configuración manual mediante una rueda de números, el usuario debe seleccionar la cantidad de tiempo por la cual desea que el relé realice la activación. En otros modelos incluso se cuenta con un reloj calendario para seleccionar el día y hora de activación.</a:t>
            </a:r>
          </a:p>
          <a:p>
            <a:pPr lvl="0" algn="just">
              <a:spcBef>
                <a:spcPts val="1000"/>
              </a:spcBef>
            </a:pPr>
            <a:endParaRPr lang="es-CL" sz="1600" dirty="0">
              <a:latin typeface="Calibri"/>
              <a:ea typeface="Calibri"/>
              <a:cs typeface="Calibri"/>
              <a:sym typeface="Calibri"/>
            </a:endParaRPr>
          </a:p>
        </p:txBody>
      </p:sp>
    </p:spTree>
    <p:extLst>
      <p:ext uri="{BB962C8B-B14F-4D97-AF65-F5344CB8AC3E}">
        <p14:creationId xmlns:p14="http://schemas.microsoft.com/office/powerpoint/2010/main" val="1980286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5"/>
            <a:ext cx="4651453" cy="358082"/>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RELÉ CON TEMPORIZADOR</a:t>
            </a:r>
          </a:p>
        </p:txBody>
      </p:sp>
      <p:sp>
        <p:nvSpPr>
          <p:cNvPr id="13" name="Google Shape;173;p6">
            <a:extLst>
              <a:ext uri="{FF2B5EF4-FFF2-40B4-BE49-F238E27FC236}">
                <a16:creationId xmlns="" xmlns:a16="http://schemas.microsoft.com/office/drawing/2014/main" id="{1DD21136-4872-0046-B76C-D32DA0DE3319}"/>
              </a:ext>
            </a:extLst>
          </p:cNvPr>
          <p:cNvSpPr/>
          <p:nvPr/>
        </p:nvSpPr>
        <p:spPr>
          <a:xfrm>
            <a:off x="375975" y="1796903"/>
            <a:ext cx="8857235" cy="1275906"/>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 xmlns:a16="http://schemas.microsoft.com/office/drawing/2014/main" id="{B4B807C9-3E90-B347-ACFB-BF0443A8CEFB}"/>
              </a:ext>
            </a:extLst>
          </p:cNvPr>
          <p:cNvSpPr txBox="1"/>
          <p:nvPr/>
        </p:nvSpPr>
        <p:spPr>
          <a:xfrm>
            <a:off x="620730" y="2040476"/>
            <a:ext cx="8367724" cy="838777"/>
          </a:xfrm>
          <a:prstGeom prst="rect">
            <a:avLst/>
          </a:prstGeom>
          <a:noFill/>
          <a:ln>
            <a:noFill/>
          </a:ln>
        </p:spPr>
        <p:txBody>
          <a:bodyPr spcFirstLastPara="1" wrap="square" lIns="91425" tIns="91425" rIns="91425" bIns="91425" anchor="ctr" anchorCtr="0">
            <a:noAutofit/>
          </a:bodyPr>
          <a:lstStyle/>
          <a:p>
            <a:pPr lvl="0" algn="just"/>
            <a:r>
              <a:rPr lang="es-CL" sz="1600" dirty="0">
                <a:latin typeface="Calibri"/>
                <a:ea typeface="Calibri"/>
                <a:cs typeface="Calibri"/>
                <a:sym typeface="Calibri"/>
              </a:rPr>
              <a:t>Existen dos tipos, unos con interfaz de configuración gráfica y otros con interfaz analógica siendo estos últimos los más empleados debido a su bajo costo. No obstante ambos tipos de dispositivos cumplen la misma función.</a:t>
            </a:r>
          </a:p>
        </p:txBody>
      </p:sp>
      <p:pic>
        <p:nvPicPr>
          <p:cNvPr id="10" name="Google Shape;125;p5">
            <a:extLst>
              <a:ext uri="{FF2B5EF4-FFF2-40B4-BE49-F238E27FC236}">
                <a16:creationId xmlns="" xmlns:a16="http://schemas.microsoft.com/office/drawing/2014/main" id="{9A8596B2-42B7-DB4B-B940-E777EEF3320F}"/>
              </a:ext>
            </a:extLst>
          </p:cNvPr>
          <p:cNvPicPr preferRelativeResize="0"/>
          <p:nvPr/>
        </p:nvPicPr>
        <p:blipFill rotWithShape="1">
          <a:blip r:embed="rId2">
            <a:alphaModFix/>
          </a:blip>
          <a:srcRect/>
          <a:stretch/>
        </p:blipFill>
        <p:spPr>
          <a:xfrm>
            <a:off x="1407799" y="3391786"/>
            <a:ext cx="3159849" cy="3159849"/>
          </a:xfrm>
          <a:prstGeom prst="rect">
            <a:avLst/>
          </a:prstGeom>
          <a:noFill/>
          <a:ln>
            <a:noFill/>
          </a:ln>
        </p:spPr>
      </p:pic>
      <p:pic>
        <p:nvPicPr>
          <p:cNvPr id="12" name="Google Shape;126;p5">
            <a:extLst>
              <a:ext uri="{FF2B5EF4-FFF2-40B4-BE49-F238E27FC236}">
                <a16:creationId xmlns="" xmlns:a16="http://schemas.microsoft.com/office/drawing/2014/main" id="{1CB62274-AC98-D44C-9D94-901FC0AA6B7E}"/>
              </a:ext>
            </a:extLst>
          </p:cNvPr>
          <p:cNvPicPr preferRelativeResize="0"/>
          <p:nvPr/>
        </p:nvPicPr>
        <p:blipFill rotWithShape="1">
          <a:blip r:embed="rId3">
            <a:alphaModFix/>
          </a:blip>
          <a:srcRect t="9480" b="9412"/>
          <a:stretch/>
        </p:blipFill>
        <p:spPr>
          <a:xfrm>
            <a:off x="4860131" y="3545273"/>
            <a:ext cx="3543300" cy="2873828"/>
          </a:xfrm>
          <a:prstGeom prst="rect">
            <a:avLst/>
          </a:prstGeom>
          <a:noFill/>
          <a:ln>
            <a:noFill/>
          </a:ln>
        </p:spPr>
      </p:pic>
    </p:spTree>
    <p:extLst>
      <p:ext uri="{BB962C8B-B14F-4D97-AF65-F5344CB8AC3E}">
        <p14:creationId xmlns:p14="http://schemas.microsoft.com/office/powerpoint/2010/main" val="1614233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5"/>
            <a:ext cx="8096402" cy="313382"/>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SIMBOLOGÍA DE LOS RELÉS CON TEMPORIZADOR</a:t>
            </a:r>
          </a:p>
        </p:txBody>
      </p:sp>
      <p:sp>
        <p:nvSpPr>
          <p:cNvPr id="13" name="Google Shape;173;p6">
            <a:extLst>
              <a:ext uri="{FF2B5EF4-FFF2-40B4-BE49-F238E27FC236}">
                <a16:creationId xmlns="" xmlns:a16="http://schemas.microsoft.com/office/drawing/2014/main" id="{1DD21136-4872-0046-B76C-D32DA0DE3319}"/>
              </a:ext>
            </a:extLst>
          </p:cNvPr>
          <p:cNvSpPr/>
          <p:nvPr/>
        </p:nvSpPr>
        <p:spPr>
          <a:xfrm>
            <a:off x="375976" y="2243654"/>
            <a:ext cx="4484156" cy="1382232"/>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 xmlns:a16="http://schemas.microsoft.com/office/drawing/2014/main" id="{B4B807C9-3E90-B347-ACFB-BF0443A8CEFB}"/>
              </a:ext>
            </a:extLst>
          </p:cNvPr>
          <p:cNvSpPr txBox="1"/>
          <p:nvPr/>
        </p:nvSpPr>
        <p:spPr>
          <a:xfrm>
            <a:off x="620730" y="2487227"/>
            <a:ext cx="4036330" cy="894110"/>
          </a:xfrm>
          <a:prstGeom prst="rect">
            <a:avLst/>
          </a:prstGeom>
          <a:noFill/>
          <a:ln>
            <a:noFill/>
          </a:ln>
        </p:spPr>
        <p:txBody>
          <a:bodyPr spcFirstLastPara="1" wrap="square" lIns="91425" tIns="91425" rIns="91425" bIns="91425" anchor="ctr" anchorCtr="0">
            <a:noAutofit/>
          </a:bodyPr>
          <a:lstStyle/>
          <a:p>
            <a:pPr lvl="0" algn="just"/>
            <a:r>
              <a:rPr lang="es-CL" sz="1600" b="1" dirty="0">
                <a:latin typeface="Calibri"/>
                <a:ea typeface="Calibri"/>
                <a:cs typeface="Calibri"/>
                <a:sym typeface="Calibri"/>
              </a:rPr>
              <a:t>Simbología:</a:t>
            </a:r>
          </a:p>
          <a:p>
            <a:pPr lvl="0" algn="just"/>
            <a:r>
              <a:rPr lang="es-CL" sz="1600" dirty="0">
                <a:latin typeface="Calibri"/>
                <a:ea typeface="Calibri"/>
                <a:cs typeface="Calibri"/>
                <a:sym typeface="Calibri"/>
              </a:rPr>
              <a:t>T1- temporizador a la conexión</a:t>
            </a:r>
          </a:p>
          <a:p>
            <a:pPr lvl="0" algn="just"/>
            <a:r>
              <a:rPr lang="es-CL" sz="1600" dirty="0">
                <a:latin typeface="Calibri"/>
                <a:ea typeface="Calibri"/>
                <a:cs typeface="Calibri"/>
                <a:sym typeface="Calibri"/>
              </a:rPr>
              <a:t>T2- temporizador a la desconexión</a:t>
            </a:r>
          </a:p>
          <a:p>
            <a:pPr lvl="0" algn="just"/>
            <a:r>
              <a:rPr lang="es-CL" sz="1600" dirty="0">
                <a:latin typeface="Calibri"/>
                <a:ea typeface="Calibri"/>
                <a:cs typeface="Calibri"/>
                <a:sym typeface="Calibri"/>
              </a:rPr>
              <a:t>T3- temporizador a la conexión y desconexión</a:t>
            </a:r>
          </a:p>
        </p:txBody>
      </p:sp>
      <p:pic>
        <p:nvPicPr>
          <p:cNvPr id="7" name="Google Shape;136;p6">
            <a:extLst>
              <a:ext uri="{FF2B5EF4-FFF2-40B4-BE49-F238E27FC236}">
                <a16:creationId xmlns="" xmlns:a16="http://schemas.microsoft.com/office/drawing/2014/main" id="{22CBBBAA-2D53-1D4C-A888-27B2D1D46AD8}"/>
              </a:ext>
            </a:extLst>
          </p:cNvPr>
          <p:cNvPicPr preferRelativeResize="0"/>
          <p:nvPr/>
        </p:nvPicPr>
        <p:blipFill rotWithShape="1">
          <a:blip r:embed="rId2">
            <a:alphaModFix/>
          </a:blip>
          <a:srcRect t="24935" b="18667"/>
          <a:stretch/>
        </p:blipFill>
        <p:spPr>
          <a:xfrm>
            <a:off x="3117873" y="4348533"/>
            <a:ext cx="2403640" cy="1439462"/>
          </a:xfrm>
          <a:prstGeom prst="rect">
            <a:avLst/>
          </a:prstGeom>
          <a:noFill/>
          <a:ln>
            <a:noFill/>
          </a:ln>
        </p:spPr>
      </p:pic>
      <p:pic>
        <p:nvPicPr>
          <p:cNvPr id="8" name="Google Shape;137;p6">
            <a:extLst>
              <a:ext uri="{FF2B5EF4-FFF2-40B4-BE49-F238E27FC236}">
                <a16:creationId xmlns="" xmlns:a16="http://schemas.microsoft.com/office/drawing/2014/main" id="{CC482479-4571-5547-9EF5-0FE3416BDD71}"/>
              </a:ext>
            </a:extLst>
          </p:cNvPr>
          <p:cNvPicPr preferRelativeResize="0"/>
          <p:nvPr/>
        </p:nvPicPr>
        <p:blipFill rotWithShape="1">
          <a:blip r:embed="rId3">
            <a:alphaModFix/>
          </a:blip>
          <a:srcRect/>
          <a:stretch/>
        </p:blipFill>
        <p:spPr>
          <a:xfrm>
            <a:off x="809898" y="4216918"/>
            <a:ext cx="1878734" cy="1792213"/>
          </a:xfrm>
          <a:prstGeom prst="rect">
            <a:avLst/>
          </a:prstGeom>
          <a:noFill/>
          <a:ln>
            <a:noFill/>
          </a:ln>
        </p:spPr>
      </p:pic>
      <p:pic>
        <p:nvPicPr>
          <p:cNvPr id="9" name="Google Shape;138;p6">
            <a:extLst>
              <a:ext uri="{FF2B5EF4-FFF2-40B4-BE49-F238E27FC236}">
                <a16:creationId xmlns="" xmlns:a16="http://schemas.microsoft.com/office/drawing/2014/main" id="{9A5837E8-DBDD-3E43-86DD-28BB4F3682EF}"/>
              </a:ext>
            </a:extLst>
          </p:cNvPr>
          <p:cNvPicPr preferRelativeResize="0"/>
          <p:nvPr/>
        </p:nvPicPr>
        <p:blipFill rotWithShape="1">
          <a:blip r:embed="rId4">
            <a:alphaModFix/>
          </a:blip>
          <a:srcRect/>
          <a:stretch/>
        </p:blipFill>
        <p:spPr>
          <a:xfrm>
            <a:off x="6193635" y="4221130"/>
            <a:ext cx="1675993" cy="1664354"/>
          </a:xfrm>
          <a:prstGeom prst="rect">
            <a:avLst/>
          </a:prstGeom>
          <a:noFill/>
          <a:ln>
            <a:noFill/>
          </a:ln>
        </p:spPr>
      </p:pic>
    </p:spTree>
    <p:extLst>
      <p:ext uri="{BB962C8B-B14F-4D97-AF65-F5344CB8AC3E}">
        <p14:creationId xmlns:p14="http://schemas.microsoft.com/office/powerpoint/2010/main" val="2901423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78;p6"/>
          <p:cNvSpPr txBox="1"/>
          <p:nvPr/>
        </p:nvSpPr>
        <p:spPr>
          <a:xfrm>
            <a:off x="452175" y="1289965"/>
            <a:ext cx="7001248" cy="421877"/>
          </a:xfrm>
          <a:prstGeom prst="rect">
            <a:avLst/>
          </a:prstGeom>
          <a:noFill/>
          <a:ln>
            <a:noFill/>
          </a:ln>
        </p:spPr>
        <p:txBody>
          <a:bodyPr spcFirstLastPara="1" wrap="square" lIns="91425" tIns="91425" rIns="91425" bIns="91425" anchor="ctr" anchorCtr="0">
            <a:noAutofit/>
          </a:bodyPr>
          <a:lstStyle/>
          <a:p>
            <a:pPr lvl="0">
              <a:lnSpc>
                <a:spcPct val="80000"/>
              </a:lnSpc>
            </a:pPr>
            <a:r>
              <a:rPr lang="en-US" sz="2800" b="1" dirty="0">
                <a:solidFill>
                  <a:srgbClr val="29754D"/>
                </a:solidFill>
                <a:latin typeface="Calibri"/>
                <a:ea typeface="Calibri"/>
                <a:cs typeface="Calibri"/>
                <a:sym typeface="Calibri"/>
              </a:rPr>
              <a:t>LÓGICA DE FUNCIONAMIENTO </a:t>
            </a:r>
          </a:p>
        </p:txBody>
      </p:sp>
      <p:sp>
        <p:nvSpPr>
          <p:cNvPr id="13" name="Google Shape;173;p6">
            <a:extLst>
              <a:ext uri="{FF2B5EF4-FFF2-40B4-BE49-F238E27FC236}">
                <a16:creationId xmlns="" xmlns:a16="http://schemas.microsoft.com/office/drawing/2014/main" id="{1DD21136-4872-0046-B76C-D32DA0DE3319}"/>
              </a:ext>
            </a:extLst>
          </p:cNvPr>
          <p:cNvSpPr/>
          <p:nvPr/>
        </p:nvSpPr>
        <p:spPr>
          <a:xfrm>
            <a:off x="375975" y="2052084"/>
            <a:ext cx="8857235" cy="1520455"/>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31;p4">
            <a:extLst>
              <a:ext uri="{FF2B5EF4-FFF2-40B4-BE49-F238E27FC236}">
                <a16:creationId xmlns="" xmlns:a16="http://schemas.microsoft.com/office/drawing/2014/main" id="{B4B807C9-3E90-B347-ACFB-BF0443A8CEFB}"/>
              </a:ext>
            </a:extLst>
          </p:cNvPr>
          <p:cNvSpPr txBox="1"/>
          <p:nvPr/>
        </p:nvSpPr>
        <p:spPr>
          <a:xfrm>
            <a:off x="666419" y="2306290"/>
            <a:ext cx="8276346" cy="915375"/>
          </a:xfrm>
          <a:prstGeom prst="rect">
            <a:avLst/>
          </a:prstGeom>
          <a:noFill/>
          <a:ln>
            <a:noFill/>
          </a:ln>
        </p:spPr>
        <p:txBody>
          <a:bodyPr spcFirstLastPara="1" wrap="square" lIns="91425" tIns="91425" rIns="91425" bIns="91425" anchor="ctr" anchorCtr="0">
            <a:noAutofit/>
          </a:bodyPr>
          <a:lstStyle/>
          <a:p>
            <a:pPr lvl="0" algn="just">
              <a:spcBef>
                <a:spcPts val="1200"/>
              </a:spcBef>
            </a:pPr>
            <a:r>
              <a:rPr lang="es-CL" sz="1600" dirty="0">
                <a:latin typeface="Calibri"/>
                <a:ea typeface="Calibri"/>
                <a:cs typeface="Calibri"/>
                <a:sym typeface="Calibri"/>
              </a:rPr>
              <a:t>Los relés temporizados por lo general son de tres tipos: </a:t>
            </a:r>
          </a:p>
          <a:p>
            <a:pPr lvl="0" algn="just">
              <a:spcBef>
                <a:spcPts val="1200"/>
              </a:spcBef>
            </a:pPr>
            <a:r>
              <a:rPr lang="es-CL" sz="1600" dirty="0">
                <a:latin typeface="Calibri"/>
                <a:ea typeface="Calibri"/>
                <a:cs typeface="Calibri"/>
                <a:sym typeface="Calibri"/>
              </a:rPr>
              <a:t>Temporizados a la conexión TON, Timer ON Delay. Este término también es usado cuando se programa dispositivos de control automático como PLC debido a que la lógica de funcionamiento es la misma.</a:t>
            </a:r>
          </a:p>
        </p:txBody>
      </p:sp>
      <p:pic>
        <p:nvPicPr>
          <p:cNvPr id="9" name="Google Shape;148;p7">
            <a:extLst>
              <a:ext uri="{FF2B5EF4-FFF2-40B4-BE49-F238E27FC236}">
                <a16:creationId xmlns="" xmlns:a16="http://schemas.microsoft.com/office/drawing/2014/main" id="{E461E311-807F-D841-A7B2-3193EFC145A6}"/>
              </a:ext>
            </a:extLst>
          </p:cNvPr>
          <p:cNvPicPr preferRelativeResize="0"/>
          <p:nvPr/>
        </p:nvPicPr>
        <p:blipFill rotWithShape="1">
          <a:blip r:embed="rId2">
            <a:alphaModFix/>
          </a:blip>
          <a:srcRect/>
          <a:stretch/>
        </p:blipFill>
        <p:spPr>
          <a:xfrm>
            <a:off x="1543936" y="4061564"/>
            <a:ext cx="6242718" cy="2463181"/>
          </a:xfrm>
          <a:prstGeom prst="rect">
            <a:avLst/>
          </a:prstGeom>
          <a:noFill/>
          <a:ln>
            <a:noFill/>
          </a:ln>
        </p:spPr>
      </p:pic>
    </p:spTree>
    <p:extLst>
      <p:ext uri="{BB962C8B-B14F-4D97-AF65-F5344CB8AC3E}">
        <p14:creationId xmlns:p14="http://schemas.microsoft.com/office/powerpoint/2010/main" val="136666408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2356</TotalTime>
  <Words>747</Words>
  <Application>Microsoft Office PowerPoint</Application>
  <PresentationFormat>Personalizado</PresentationFormat>
  <Paragraphs>101</Paragraphs>
  <Slides>19</Slides>
  <Notes>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Calibri</vt:lpstr>
      <vt:lpstr>Roboto</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homy</cp:lastModifiedBy>
  <cp:revision>191</cp:revision>
  <dcterms:modified xsi:type="dcterms:W3CDTF">2021-02-10T04:16:18Z</dcterms:modified>
</cp:coreProperties>
</file>