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77" r:id="rId3"/>
    <p:sldId id="279" r:id="rId4"/>
    <p:sldId id="260" r:id="rId5"/>
    <p:sldId id="258" r:id="rId6"/>
    <p:sldId id="287" r:id="rId7"/>
    <p:sldId id="302" r:id="rId8"/>
    <p:sldId id="312" r:id="rId9"/>
    <p:sldId id="318" r:id="rId10"/>
    <p:sldId id="315" r:id="rId11"/>
    <p:sldId id="319" r:id="rId12"/>
    <p:sldId id="320" r:id="rId13"/>
    <p:sldId id="316" r:id="rId14"/>
    <p:sldId id="311" r:id="rId15"/>
    <p:sldId id="353" r:id="rId16"/>
    <p:sldId id="354" r:id="rId17"/>
    <p:sldId id="355" r:id="rId18"/>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http://customooxmlschemas.google.com/">
      <go:slidesCustomData xmlns="" xmlns:p15="http://schemas.microsoft.com/office/powerpoint/2012/main" xmlns:go="http://customooxmlschemas.google.com/" roundtripDataSignature="AMtx7mj6ho7Wgmz/U05Ubv55I2SHPNkWeA==" r:id="rId29"/>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a Toled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54D"/>
    <a:srgbClr val="EFEFEF"/>
    <a:srgbClr val="D7E3DC"/>
    <a:srgbClr val="C73E32"/>
    <a:srgbClr val="8EB99F"/>
    <a:srgbClr val="B99F2F"/>
    <a:srgbClr val="C4D7CD"/>
    <a:srgbClr val="741B47"/>
    <a:srgbClr val="FF0000"/>
    <a:srgbClr val="BA9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85"/>
    <p:restoredTop sz="90625"/>
  </p:normalViewPr>
  <p:slideViewPr>
    <p:cSldViewPr snapToGrid="0">
      <p:cViewPr varScale="1">
        <p:scale>
          <a:sx n="106" d="100"/>
          <a:sy n="106" d="100"/>
        </p:scale>
        <p:origin x="1128" y="102"/>
      </p:cViewPr>
      <p:guideLst>
        <p:guide orient="horz" pos="2381"/>
        <p:guide pos="30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12T13:21:52.104" idx="1">
    <p:pos x="5312" y="191"/>
    <p:text>Recordar cambiar el número de la actividad. El número verde no cambia.</p:text>
    <p:extLst>
      <p:ext uri="{C676402C-5697-4E1C-873F-D02D1690AC5C}">
        <p15:threadingInfo xmlns:p15="http://schemas.microsoft.com/office/powerpoint/2012/main" timeZoneBias="0"/>
      </p:ext>
      <p:ext uri="http://customooxmlschemas.google.com/">
        <go:slidesCustomData xmlns="" xmlns:p15="http://schemas.microsoft.com/office/powerpoint/2012/main" xmlns:go="http://customooxmlschemas.google.com/" commentPostId="AAAAHQMen-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25550" y="685800"/>
            <a:ext cx="4408488"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11555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06141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sp>
        <p:nvSpPr>
          <p:cNvPr id="9" name="Google Shape;9;p23"/>
          <p:cNvSpPr/>
          <p:nvPr/>
        </p:nvSpPr>
        <p:spPr>
          <a:xfrm>
            <a:off x="270565" y="1747314"/>
            <a:ext cx="9346500" cy="5675922"/>
          </a:xfrm>
          <a:prstGeom prst="round1Rect">
            <a:avLst>
              <a:gd name="adj" fmla="val 15350"/>
            </a:avLst>
          </a:prstGeom>
          <a:solidFill>
            <a:srgbClr val="C4D7CD">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13;p23"/>
          <p:cNvSpPr/>
          <p:nvPr/>
        </p:nvSpPr>
        <p:spPr>
          <a:xfrm>
            <a:off x="436350" y="6464001"/>
            <a:ext cx="7891862" cy="680474"/>
          </a:xfrm>
          <a:prstGeom prst="roundRect">
            <a:avLst>
              <a:gd name="adj" fmla="val 19335"/>
            </a:avLst>
          </a:prstGeom>
          <a:solidFill>
            <a:srgbClr val="8EB9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17" name="Imagen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18" name="Google Shape;12;p23"/>
          <p:cNvPicPr preferRelativeResize="0">
            <a:picLocks noChangeAspect="1"/>
          </p:cNvPicPr>
          <p:nvPr userDrawn="1"/>
        </p:nvPicPr>
        <p:blipFill rotWithShape="1">
          <a:blip r:embed="rId4">
            <a:alphaModFix/>
          </a:blip>
          <a:srcRect/>
          <a:stretch/>
        </p:blipFill>
        <p:spPr>
          <a:xfrm>
            <a:off x="8521706" y="6387272"/>
            <a:ext cx="830659" cy="756000"/>
          </a:xfrm>
          <a:prstGeom prst="rect">
            <a:avLst/>
          </a:prstGeom>
          <a:noFill/>
          <a:ln>
            <a:noFill/>
          </a:ln>
        </p:spPr>
      </p:pic>
      <p:pic>
        <p:nvPicPr>
          <p:cNvPr id="15" name="Imagen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3443" y="419875"/>
            <a:ext cx="4210917" cy="680400"/>
          </a:xfrm>
          <a:prstGeom prst="rect">
            <a:avLst/>
          </a:prstGeom>
        </p:spPr>
      </p:pic>
      <p:pic>
        <p:nvPicPr>
          <p:cNvPr id="19" name="Imagen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3441" y="6464037"/>
            <a:ext cx="690406" cy="680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3"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7" name="Imagen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3" y="419875"/>
            <a:ext cx="4210917" cy="680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31;p27"/>
          <p:cNvSpPr/>
          <p:nvPr userDrawn="1"/>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4|</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3"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Instalación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equipos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electrónicos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potencia</a:t>
            </a:r>
            <a:endParaRPr lang="en-US" sz="1400" b="0" i="0" u="none" strike="noStrike" cap="none" dirty="0">
              <a:solidFill>
                <a:srgbClr val="FFFFFF"/>
              </a:solidFill>
              <a:latin typeface="Calibri"/>
              <a:ea typeface="Calibri"/>
              <a:cs typeface="Calibri"/>
              <a:sym typeface="Calibri"/>
            </a:endParaRPr>
          </a:p>
        </p:txBody>
      </p:sp>
      <p:sp>
        <p:nvSpPr>
          <p:cNvPr id="14"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4|</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Instalación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equipos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electrónicos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potencia</a:t>
            </a:r>
            <a:endParaRPr lang="en-US" sz="1400" b="0" i="0" u="none" strike="noStrike" cap="none" dirty="0">
              <a:solidFill>
                <a:srgbClr val="FFFFFF"/>
              </a:solidFill>
              <a:latin typeface="Calibri"/>
              <a:ea typeface="Calibri"/>
              <a:cs typeface="Calibri"/>
              <a:sym typeface="Calibri"/>
            </a:endParaRPr>
          </a:p>
        </p:txBody>
      </p:sp>
      <p:sp>
        <p:nvSpPr>
          <p:cNvPr id="11"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2"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0" name="Google Shape;31;p27"/>
          <p:cNvSpPr/>
          <p:nvPr userDrawn="1"/>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1|</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2"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Instalación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equipos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electrónicos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potencia</a:t>
            </a:r>
            <a:endParaRPr lang="en-US" sz="1400" b="0" i="0" u="none" strike="noStrike" cap="none" dirty="0">
              <a:solidFill>
                <a:srgbClr val="FFFFFF"/>
              </a:solidFill>
              <a:latin typeface="Calibri"/>
              <a:ea typeface="Calibri"/>
              <a:cs typeface="Calibri"/>
              <a:sym typeface="Calibri"/>
            </a:endParaRPr>
          </a:p>
        </p:txBody>
      </p:sp>
      <p:sp>
        <p:nvSpPr>
          <p:cNvPr id="13"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extLst>
      <p:ext uri="{BB962C8B-B14F-4D97-AF65-F5344CB8AC3E}">
        <p14:creationId xmlns:p14="http://schemas.microsoft.com/office/powerpoint/2010/main" val="1978554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file://localhost/Users/ivangonzalez/Desktop/IVAN%20G%202020/2020/DUOC/ARTES/OVNI-01.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solidFill>
                <a:schemeClr val="lt1"/>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29754D"/>
                </a:solidFill>
                <a:latin typeface="Calibri"/>
                <a:ea typeface="Calibri"/>
                <a:cs typeface="Calibri"/>
                <a:sym typeface="Calibri"/>
              </a:rPr>
              <a:t>SECTOR ELECTRICIDAD </a:t>
            </a:r>
            <a:r>
              <a:rPr lang="en-US" sz="1200" b="0" i="0" u="none" strike="noStrike" cap="none" dirty="0">
                <a:solidFill>
                  <a:srgbClr val="29754D"/>
                </a:solidFill>
                <a:latin typeface="Calibri"/>
                <a:ea typeface="Calibri"/>
                <a:cs typeface="Calibri"/>
                <a:sym typeface="Calibri"/>
              </a:rPr>
              <a:t>| NIVEL 4° MEDIO</a:t>
            </a:r>
            <a:endParaRPr sz="1200" b="0" i="0" u="none" strike="noStrike" cap="none" dirty="0">
              <a:solidFill>
                <a:srgbClr val="29754D"/>
              </a:solidFill>
              <a:latin typeface="Calibri"/>
              <a:ea typeface="Calibri"/>
              <a:cs typeface="Calibri"/>
              <a:sym typeface="Calibri"/>
            </a:endParaRPr>
          </a:p>
        </p:txBody>
      </p:sp>
      <p:sp>
        <p:nvSpPr>
          <p:cNvPr id="7"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7</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11" name="Google Shape;61;p13"/>
          <p:cNvSpPr txBox="1">
            <a:spLocks/>
          </p:cNvSpPr>
          <p:nvPr/>
        </p:nvSpPr>
        <p:spPr>
          <a:xfrm>
            <a:off x="365425" y="2376001"/>
            <a:ext cx="5248794"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600" b="1" dirty="0">
                <a:solidFill>
                  <a:srgbClr val="29754D"/>
                </a:solidFill>
                <a:latin typeface="Calibri" panose="020F0502020204030204" pitchFamily="34" charset="0"/>
                <a:ea typeface="Roboto"/>
                <a:cs typeface="Calibri" panose="020F0502020204030204" pitchFamily="34" charset="0"/>
                <a:sym typeface="Roboto"/>
              </a:rPr>
              <a:t>INSTALACIÓN DE EQUIPOS ELECTRÓNICOS DE POTENCIA</a:t>
            </a:r>
            <a:endParaRPr lang="x-none" sz="3600" b="1" dirty="0">
              <a:solidFill>
                <a:srgbClr val="29754D"/>
              </a:solidFill>
              <a:latin typeface="Calibri" panose="020F0502020204030204" pitchFamily="34" charset="0"/>
              <a:ea typeface="Roboto"/>
              <a:cs typeface="Calibri" panose="020F0502020204030204" pitchFamily="34" charset="0"/>
              <a:sym typeface="Roboto"/>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038" y="2841266"/>
            <a:ext cx="5633883" cy="377753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6"/>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PARTIDOR SUAVE</a:t>
            </a:r>
          </a:p>
        </p:txBody>
      </p:sp>
      <p:pic>
        <p:nvPicPr>
          <p:cNvPr id="4" name="Google Shape;160;p8">
            <a:extLst>
              <a:ext uri="{FF2B5EF4-FFF2-40B4-BE49-F238E27FC236}">
                <a16:creationId xmlns:a16="http://schemas.microsoft.com/office/drawing/2014/main" xmlns="" id="{E2961695-506A-614C-993B-C1A96A6CF716}"/>
              </a:ext>
            </a:extLst>
          </p:cNvPr>
          <p:cNvPicPr preferRelativeResize="0"/>
          <p:nvPr/>
        </p:nvPicPr>
        <p:blipFill rotWithShape="1">
          <a:blip r:embed="rId2">
            <a:alphaModFix/>
          </a:blip>
          <a:srcRect/>
          <a:stretch/>
        </p:blipFill>
        <p:spPr>
          <a:xfrm>
            <a:off x="4490538" y="2484934"/>
            <a:ext cx="1607837" cy="3014695"/>
          </a:xfrm>
          <a:prstGeom prst="rect">
            <a:avLst/>
          </a:prstGeom>
          <a:noFill/>
          <a:ln>
            <a:noFill/>
          </a:ln>
        </p:spPr>
      </p:pic>
      <p:pic>
        <p:nvPicPr>
          <p:cNvPr id="5" name="Google Shape;161;p8">
            <a:extLst>
              <a:ext uri="{FF2B5EF4-FFF2-40B4-BE49-F238E27FC236}">
                <a16:creationId xmlns:a16="http://schemas.microsoft.com/office/drawing/2014/main" xmlns="" id="{16E0E532-0384-9449-B806-6C39B62EB97A}"/>
              </a:ext>
            </a:extLst>
          </p:cNvPr>
          <p:cNvPicPr preferRelativeResize="0"/>
          <p:nvPr/>
        </p:nvPicPr>
        <p:blipFill rotWithShape="1">
          <a:blip r:embed="rId3">
            <a:alphaModFix/>
          </a:blip>
          <a:srcRect/>
          <a:stretch/>
        </p:blipFill>
        <p:spPr>
          <a:xfrm>
            <a:off x="587157" y="3228451"/>
            <a:ext cx="2697727" cy="1909627"/>
          </a:xfrm>
          <a:prstGeom prst="rect">
            <a:avLst/>
          </a:prstGeom>
          <a:noFill/>
          <a:ln>
            <a:noFill/>
          </a:ln>
        </p:spPr>
      </p:pic>
      <p:pic>
        <p:nvPicPr>
          <p:cNvPr id="6" name="Google Shape;162;p8">
            <a:extLst>
              <a:ext uri="{FF2B5EF4-FFF2-40B4-BE49-F238E27FC236}">
                <a16:creationId xmlns:a16="http://schemas.microsoft.com/office/drawing/2014/main" xmlns="" id="{A5F6ECE7-53B7-6A4F-9FA8-960DF3329147}"/>
              </a:ext>
            </a:extLst>
          </p:cNvPr>
          <p:cNvPicPr preferRelativeResize="0"/>
          <p:nvPr/>
        </p:nvPicPr>
        <p:blipFill rotWithShape="1">
          <a:blip r:embed="rId4">
            <a:alphaModFix/>
          </a:blip>
          <a:srcRect l="21342" r="22611"/>
          <a:stretch/>
        </p:blipFill>
        <p:spPr>
          <a:xfrm>
            <a:off x="6846820" y="2456461"/>
            <a:ext cx="2063272" cy="3008718"/>
          </a:xfrm>
          <a:prstGeom prst="rect">
            <a:avLst/>
          </a:prstGeom>
          <a:noFill/>
          <a:ln>
            <a:noFill/>
          </a:ln>
        </p:spPr>
      </p:pic>
      <p:sp>
        <p:nvSpPr>
          <p:cNvPr id="8" name="Google Shape;163;p8">
            <a:extLst>
              <a:ext uri="{FF2B5EF4-FFF2-40B4-BE49-F238E27FC236}">
                <a16:creationId xmlns:a16="http://schemas.microsoft.com/office/drawing/2014/main" xmlns="" id="{ED8D150F-0BAA-8C45-B465-050EA30142F5}"/>
              </a:ext>
            </a:extLst>
          </p:cNvPr>
          <p:cNvSpPr txBox="1"/>
          <p:nvPr/>
        </p:nvSpPr>
        <p:spPr>
          <a:xfrm>
            <a:off x="502093" y="5914944"/>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dirty="0">
                <a:solidFill>
                  <a:srgbClr val="888888"/>
                </a:solidFill>
                <a:latin typeface="Calibri"/>
                <a:ea typeface="Calibri"/>
                <a:cs typeface="Calibri"/>
                <a:sym typeface="Calibri"/>
              </a:rPr>
              <a:t>siemens</a:t>
            </a:r>
            <a:endParaRPr sz="1200" b="0" i="0" u="none" strike="noStrike" cap="none" dirty="0">
              <a:solidFill>
                <a:srgbClr val="888888"/>
              </a:solidFill>
              <a:latin typeface="Calibri"/>
              <a:ea typeface="Calibri"/>
              <a:cs typeface="Calibri"/>
              <a:sym typeface="Calibri"/>
            </a:endParaRPr>
          </a:p>
        </p:txBody>
      </p:sp>
      <p:sp>
        <p:nvSpPr>
          <p:cNvPr id="9" name="Google Shape;164;p8">
            <a:extLst>
              <a:ext uri="{FF2B5EF4-FFF2-40B4-BE49-F238E27FC236}">
                <a16:creationId xmlns:a16="http://schemas.microsoft.com/office/drawing/2014/main" xmlns="" id="{40121E50-64B0-EB4A-AB37-B61002047BA5}"/>
              </a:ext>
            </a:extLst>
          </p:cNvPr>
          <p:cNvSpPr txBox="1"/>
          <p:nvPr/>
        </p:nvSpPr>
        <p:spPr>
          <a:xfrm>
            <a:off x="3846656" y="5904267"/>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888888"/>
                </a:solidFill>
                <a:latin typeface="Calibri"/>
                <a:ea typeface="Calibri"/>
                <a:cs typeface="Calibri"/>
                <a:sym typeface="Calibri"/>
              </a:rPr>
              <a:t>ABB</a:t>
            </a:r>
            <a:endParaRPr sz="1200" b="0" i="0" u="none" strike="noStrike" cap="none">
              <a:solidFill>
                <a:srgbClr val="888888"/>
              </a:solidFill>
              <a:latin typeface="Calibri"/>
              <a:ea typeface="Calibri"/>
              <a:cs typeface="Calibri"/>
              <a:sym typeface="Calibri"/>
            </a:endParaRPr>
          </a:p>
        </p:txBody>
      </p:sp>
      <p:sp>
        <p:nvSpPr>
          <p:cNvPr id="10" name="Google Shape;165;p8">
            <a:extLst>
              <a:ext uri="{FF2B5EF4-FFF2-40B4-BE49-F238E27FC236}">
                <a16:creationId xmlns:a16="http://schemas.microsoft.com/office/drawing/2014/main" xmlns="" id="{6F035EA8-A75F-F14B-AEA1-22EC9D31F127}"/>
              </a:ext>
            </a:extLst>
          </p:cNvPr>
          <p:cNvSpPr txBox="1"/>
          <p:nvPr/>
        </p:nvSpPr>
        <p:spPr>
          <a:xfrm>
            <a:off x="6430656" y="5904584"/>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888888"/>
                </a:solidFill>
                <a:latin typeface="Calibri"/>
                <a:ea typeface="Calibri"/>
                <a:cs typeface="Calibri"/>
                <a:sym typeface="Calibri"/>
              </a:rPr>
              <a:t>Allen Bradley</a:t>
            </a:r>
            <a:endParaRP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3254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6"/>
            <a:ext cx="7267062" cy="358082"/>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CONFIGURACIÓN DE PARTIDOR SUAVE MEDIANTE SELECTORES</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1935125"/>
            <a:ext cx="8857235" cy="1073889"/>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44370" y="2040477"/>
            <a:ext cx="8367724" cy="838777"/>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Para configurar las rampas de aceleración y desaceleración del partidor suave es necesario leer detalladamente la hoja técnica del fabricante y configurar los valores mediante los selectores dispuestos en el panel Frontal.</a:t>
            </a:r>
          </a:p>
        </p:txBody>
      </p:sp>
      <p:pic>
        <p:nvPicPr>
          <p:cNvPr id="6" name="Google Shape;175;p9">
            <a:extLst>
              <a:ext uri="{FF2B5EF4-FFF2-40B4-BE49-F238E27FC236}">
                <a16:creationId xmlns:a16="http://schemas.microsoft.com/office/drawing/2014/main" xmlns="" id="{F405688B-2694-AE46-8CBF-D15029E9945C}"/>
              </a:ext>
            </a:extLst>
          </p:cNvPr>
          <p:cNvPicPr preferRelativeResize="0"/>
          <p:nvPr/>
        </p:nvPicPr>
        <p:blipFill rotWithShape="1">
          <a:blip r:embed="rId2">
            <a:alphaModFix/>
          </a:blip>
          <a:srcRect/>
          <a:stretch/>
        </p:blipFill>
        <p:spPr>
          <a:xfrm>
            <a:off x="3384993" y="3779838"/>
            <a:ext cx="2293148" cy="2365782"/>
          </a:xfrm>
          <a:prstGeom prst="rect">
            <a:avLst/>
          </a:prstGeom>
          <a:noFill/>
          <a:ln>
            <a:noFill/>
          </a:ln>
        </p:spPr>
      </p:pic>
      <p:pic>
        <p:nvPicPr>
          <p:cNvPr id="8" name="Google Shape;176;p9">
            <a:extLst>
              <a:ext uri="{FF2B5EF4-FFF2-40B4-BE49-F238E27FC236}">
                <a16:creationId xmlns:a16="http://schemas.microsoft.com/office/drawing/2014/main" xmlns="" id="{AB865050-EE26-4449-82EA-31D57E974DE6}"/>
              </a:ext>
            </a:extLst>
          </p:cNvPr>
          <p:cNvPicPr preferRelativeResize="0"/>
          <p:nvPr/>
        </p:nvPicPr>
        <p:blipFill rotWithShape="1">
          <a:blip r:embed="rId3">
            <a:alphaModFix/>
          </a:blip>
          <a:srcRect/>
          <a:stretch/>
        </p:blipFill>
        <p:spPr>
          <a:xfrm>
            <a:off x="5883310" y="3880657"/>
            <a:ext cx="3524105" cy="2225751"/>
          </a:xfrm>
          <a:prstGeom prst="rect">
            <a:avLst/>
          </a:prstGeom>
          <a:noFill/>
          <a:ln>
            <a:noFill/>
          </a:ln>
        </p:spPr>
      </p:pic>
      <p:sp>
        <p:nvSpPr>
          <p:cNvPr id="9" name="Google Shape;131;p4">
            <a:extLst>
              <a:ext uri="{FF2B5EF4-FFF2-40B4-BE49-F238E27FC236}">
                <a16:creationId xmlns:a16="http://schemas.microsoft.com/office/drawing/2014/main" xmlns="" id="{E6C375BB-1017-4640-A3BB-D8B829032882}"/>
              </a:ext>
            </a:extLst>
          </p:cNvPr>
          <p:cNvSpPr txBox="1"/>
          <p:nvPr/>
        </p:nvSpPr>
        <p:spPr>
          <a:xfrm>
            <a:off x="399820" y="3280982"/>
            <a:ext cx="2385909" cy="2539357"/>
          </a:xfrm>
          <a:prstGeom prst="rect">
            <a:avLst/>
          </a:prstGeom>
          <a:noFill/>
          <a:ln>
            <a:noFill/>
          </a:ln>
        </p:spPr>
        <p:txBody>
          <a:bodyPr spcFirstLastPara="1" wrap="square" lIns="91425" tIns="91425" rIns="91425" bIns="91425" anchor="ctr" anchorCtr="0">
            <a:noAutofit/>
          </a:bodyPr>
          <a:lstStyle/>
          <a:p>
            <a:pPr lvl="0">
              <a:spcBef>
                <a:spcPts val="600"/>
              </a:spcBef>
            </a:pPr>
            <a:r>
              <a:rPr lang="es-CL" b="1" dirty="0">
                <a:solidFill>
                  <a:srgbClr val="29754D"/>
                </a:solidFill>
                <a:latin typeface="Calibri"/>
                <a:ea typeface="Calibri"/>
                <a:cs typeface="Calibri"/>
                <a:sym typeface="Calibri"/>
              </a:rPr>
              <a:t>1. </a:t>
            </a:r>
            <a:r>
              <a:rPr lang="es-CL" dirty="0">
                <a:latin typeface="Calibri"/>
                <a:ea typeface="Calibri"/>
                <a:cs typeface="Calibri"/>
                <a:sym typeface="Calibri"/>
              </a:rPr>
              <a:t>arranque = 1 a 20 segundos</a:t>
            </a:r>
          </a:p>
          <a:p>
            <a:pPr lvl="0">
              <a:spcBef>
                <a:spcPts val="600"/>
              </a:spcBef>
            </a:pPr>
            <a:r>
              <a:rPr lang="es-CL" b="1" dirty="0">
                <a:solidFill>
                  <a:srgbClr val="29754D"/>
                </a:solidFill>
                <a:latin typeface="Calibri"/>
                <a:ea typeface="Calibri"/>
                <a:cs typeface="Calibri"/>
                <a:sym typeface="Calibri"/>
              </a:rPr>
              <a:t>2. </a:t>
            </a:r>
            <a:r>
              <a:rPr lang="es-CL" dirty="0">
                <a:latin typeface="Calibri"/>
                <a:ea typeface="Calibri"/>
                <a:cs typeface="Calibri"/>
                <a:sym typeface="Calibri"/>
              </a:rPr>
              <a:t>paro = 0 a 20 segundos, incluida la tensión reducida</a:t>
            </a:r>
          </a:p>
          <a:p>
            <a:pPr lvl="0">
              <a:spcBef>
                <a:spcPts val="600"/>
              </a:spcBef>
            </a:pPr>
            <a:r>
              <a:rPr lang="es-CL" dirty="0">
                <a:latin typeface="Calibri"/>
                <a:ea typeface="Calibri"/>
                <a:cs typeface="Calibri"/>
                <a:sym typeface="Calibri"/>
              </a:rPr>
              <a:t>Tensión reducida = reducción del 2% por cada segundo transcurrido</a:t>
            </a:r>
          </a:p>
          <a:p>
            <a:pPr lvl="0">
              <a:spcBef>
                <a:spcPts val="600"/>
              </a:spcBef>
            </a:pPr>
            <a:r>
              <a:rPr lang="es-CL" b="1" dirty="0">
                <a:solidFill>
                  <a:srgbClr val="29754D"/>
                </a:solidFill>
                <a:latin typeface="Calibri"/>
                <a:ea typeface="Calibri"/>
                <a:cs typeface="Calibri"/>
                <a:sym typeface="Calibri"/>
              </a:rPr>
              <a:t>3. </a:t>
            </a:r>
            <a:r>
              <a:rPr lang="es-CL" dirty="0">
                <a:latin typeface="Calibri"/>
                <a:ea typeface="Calibri"/>
                <a:cs typeface="Calibri"/>
                <a:sym typeface="Calibri"/>
              </a:rPr>
              <a:t>Uini= 40 a 70% resulta en una reducción final = 30 a 60%</a:t>
            </a:r>
          </a:p>
        </p:txBody>
      </p:sp>
      <p:sp>
        <p:nvSpPr>
          <p:cNvPr id="10" name="Google Shape;177;p9">
            <a:extLst>
              <a:ext uri="{FF2B5EF4-FFF2-40B4-BE49-F238E27FC236}">
                <a16:creationId xmlns:a16="http://schemas.microsoft.com/office/drawing/2014/main" xmlns="" id="{2EF70C2A-407D-424E-A390-C27613B18CF9}"/>
              </a:ext>
            </a:extLst>
          </p:cNvPr>
          <p:cNvSpPr/>
          <p:nvPr/>
        </p:nvSpPr>
        <p:spPr>
          <a:xfrm>
            <a:off x="2995005" y="4606934"/>
            <a:ext cx="278904" cy="261201"/>
          </a:xfrm>
          <a:prstGeom prst="ellipse">
            <a:avLst/>
          </a:prstGeom>
          <a:solidFill>
            <a:srgbClr val="29754D"/>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chemeClr val="lt1"/>
                </a:solidFill>
                <a:latin typeface="Calibri"/>
                <a:ea typeface="Calibri"/>
                <a:cs typeface="Calibri"/>
                <a:sym typeface="Calibri"/>
              </a:rPr>
              <a:t>1</a:t>
            </a:r>
            <a:endParaRPr sz="1800" b="0" i="0" u="none" strike="noStrike" cap="none" dirty="0">
              <a:solidFill>
                <a:schemeClr val="lt1"/>
              </a:solidFill>
              <a:latin typeface="Calibri"/>
              <a:ea typeface="Calibri"/>
              <a:cs typeface="Calibri"/>
              <a:sym typeface="Calibri"/>
            </a:endParaRPr>
          </a:p>
        </p:txBody>
      </p:sp>
      <p:sp>
        <p:nvSpPr>
          <p:cNvPr id="12" name="Google Shape;178;p9">
            <a:extLst>
              <a:ext uri="{FF2B5EF4-FFF2-40B4-BE49-F238E27FC236}">
                <a16:creationId xmlns:a16="http://schemas.microsoft.com/office/drawing/2014/main" xmlns="" id="{3F0D437D-4662-2745-B519-A45F5CBEF5EE}"/>
              </a:ext>
            </a:extLst>
          </p:cNvPr>
          <p:cNvSpPr/>
          <p:nvPr/>
        </p:nvSpPr>
        <p:spPr>
          <a:xfrm>
            <a:off x="2997123" y="5152186"/>
            <a:ext cx="278904" cy="261201"/>
          </a:xfrm>
          <a:prstGeom prst="ellipse">
            <a:avLst/>
          </a:prstGeom>
          <a:solidFill>
            <a:srgbClr val="29754D"/>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chemeClr val="lt1"/>
                </a:solidFill>
                <a:latin typeface="Calibri"/>
                <a:ea typeface="Calibri"/>
                <a:cs typeface="Calibri"/>
                <a:sym typeface="Calibri"/>
              </a:rPr>
              <a:t>2</a:t>
            </a:r>
            <a:endParaRPr sz="1800" b="0" i="0" u="none" strike="noStrike" cap="none" dirty="0">
              <a:solidFill>
                <a:schemeClr val="lt1"/>
              </a:solidFill>
              <a:latin typeface="Calibri"/>
              <a:ea typeface="Calibri"/>
              <a:cs typeface="Calibri"/>
              <a:sym typeface="Calibri"/>
            </a:endParaRPr>
          </a:p>
        </p:txBody>
      </p:sp>
      <p:sp>
        <p:nvSpPr>
          <p:cNvPr id="15" name="Google Shape;179;p9">
            <a:extLst>
              <a:ext uri="{FF2B5EF4-FFF2-40B4-BE49-F238E27FC236}">
                <a16:creationId xmlns:a16="http://schemas.microsoft.com/office/drawing/2014/main" xmlns="" id="{0045CFE5-41FB-BC47-A767-2EEE9462D47D}"/>
              </a:ext>
            </a:extLst>
          </p:cNvPr>
          <p:cNvSpPr/>
          <p:nvPr/>
        </p:nvSpPr>
        <p:spPr>
          <a:xfrm>
            <a:off x="2997123" y="5751822"/>
            <a:ext cx="278904" cy="261201"/>
          </a:xfrm>
          <a:prstGeom prst="ellipse">
            <a:avLst/>
          </a:prstGeom>
          <a:solidFill>
            <a:srgbClr val="29754D"/>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chemeClr val="lt1"/>
                </a:solidFill>
                <a:latin typeface="Calibri"/>
                <a:ea typeface="Calibri"/>
                <a:cs typeface="Calibri"/>
                <a:sym typeface="Calibri"/>
              </a:rPr>
              <a:t>3</a:t>
            </a:r>
            <a:endParaRPr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44442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6"/>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CIRCUITO ESQUEMÁTICO</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1041" y="1719226"/>
            <a:ext cx="3572768" cy="5177332"/>
          </a:xfrm>
          <a:prstGeom prst="rect">
            <a:avLst/>
          </a:prstGeom>
        </p:spPr>
      </p:pic>
    </p:spTree>
    <p:extLst>
      <p:ext uri="{BB962C8B-B14F-4D97-AF65-F5344CB8AC3E}">
        <p14:creationId xmlns:p14="http://schemas.microsoft.com/office/powerpoint/2010/main" val="577882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42" y="1544327"/>
            <a:ext cx="8790381" cy="4466191"/>
          </a:xfrm>
          <a:prstGeom prst="rect">
            <a:avLst/>
          </a:prstGeom>
        </p:spPr>
      </p:pic>
    </p:spTree>
    <p:extLst>
      <p:ext uri="{BB962C8B-B14F-4D97-AF65-F5344CB8AC3E}">
        <p14:creationId xmlns:p14="http://schemas.microsoft.com/office/powerpoint/2010/main" val="103484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74;p19">
            <a:extLst>
              <a:ext uri="{FF2B5EF4-FFF2-40B4-BE49-F238E27FC236}">
                <a16:creationId xmlns:a16="http://schemas.microsoft.com/office/drawing/2014/main" xmlns="" id="{A4141631-4063-8D44-B666-48B309B06687}"/>
              </a:ext>
            </a:extLst>
          </p:cNvPr>
          <p:cNvSpPr/>
          <p:nvPr/>
        </p:nvSpPr>
        <p:spPr>
          <a:xfrm>
            <a:off x="876256" y="1367615"/>
            <a:ext cx="7020358" cy="3854014"/>
          </a:xfrm>
          <a:prstGeom prst="roundRect">
            <a:avLst>
              <a:gd name="adj" fmla="val 9872"/>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5" name="Google Shape;101;p3">
            <a:extLst>
              <a:ext uri="{FF2B5EF4-FFF2-40B4-BE49-F238E27FC236}">
                <a16:creationId xmlns:a16="http://schemas.microsoft.com/office/drawing/2014/main" xmlns="" id="{F39431D1-88D6-FF4D-8435-B3EEE19DB8D2}"/>
              </a:ext>
            </a:extLst>
          </p:cNvPr>
          <p:cNvSpPr/>
          <p:nvPr/>
        </p:nvSpPr>
        <p:spPr>
          <a:xfrm>
            <a:off x="680487" y="2073349"/>
            <a:ext cx="6544427" cy="4593265"/>
          </a:xfrm>
          <a:prstGeom prst="roundRect">
            <a:avLst>
              <a:gd name="adj" fmla="val 10157"/>
            </a:avLst>
          </a:prstGeom>
          <a:solidFill>
            <a:srgbClr val="D7E3DC"/>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131;p4">
            <a:extLst>
              <a:ext uri="{FF2B5EF4-FFF2-40B4-BE49-F238E27FC236}">
                <a16:creationId xmlns:a16="http://schemas.microsoft.com/office/drawing/2014/main" xmlns="" id="{E746E12B-898A-984C-A290-98AC5D84AAA5}"/>
              </a:ext>
            </a:extLst>
          </p:cNvPr>
          <p:cNvSpPr txBox="1"/>
          <p:nvPr/>
        </p:nvSpPr>
        <p:spPr>
          <a:xfrm>
            <a:off x="876256" y="2490470"/>
            <a:ext cx="6152888" cy="3984758"/>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El uso de partidores suaves es fundamental a la hora de evitar las corrientes de partida producidas por los motores de inducción, esto supone un problema que con el uso de contactores eléctricos. Es difícil de controlar debido a que estos no tienen control sobre la aceleración directa del motor.</a:t>
            </a:r>
          </a:p>
          <a:p>
            <a:pPr lvl="0" algn="just"/>
            <a:endParaRPr lang="es-CL" sz="1600" dirty="0">
              <a:latin typeface="Calibri"/>
              <a:ea typeface="Calibri"/>
              <a:cs typeface="Calibri"/>
              <a:sym typeface="Calibri"/>
            </a:endParaRPr>
          </a:p>
          <a:p>
            <a:pPr lvl="0" algn="just"/>
            <a:r>
              <a:rPr lang="es-CL" sz="1600" dirty="0">
                <a:latin typeface="Calibri"/>
                <a:ea typeface="Calibri"/>
                <a:cs typeface="Calibri"/>
                <a:sym typeface="Calibri"/>
              </a:rPr>
              <a:t>Otra ventaja del uso de partidores suaves es que estresa menos el eje de la máquina mecánicamente, evitando así fatigas de material o rupturas del eje.</a:t>
            </a:r>
          </a:p>
          <a:p>
            <a:pPr lvl="0" algn="just"/>
            <a:endParaRPr lang="es-CL" sz="1600" dirty="0">
              <a:latin typeface="Calibri"/>
              <a:ea typeface="Calibri"/>
              <a:cs typeface="Calibri"/>
              <a:sym typeface="Calibri"/>
            </a:endParaRPr>
          </a:p>
          <a:p>
            <a:pPr lvl="0" algn="just"/>
            <a:r>
              <a:rPr lang="es-CL" sz="1600" dirty="0">
                <a:latin typeface="Calibri"/>
                <a:ea typeface="Calibri"/>
                <a:cs typeface="Calibri"/>
                <a:sym typeface="Calibri"/>
              </a:rPr>
              <a:t>Existe un dispositivo llamado variador de frecuencia que además de controlar la rampa de aceleración y desaceleración permite el control de la velocidad en régimen de trabajo e inversiones de giro, siendo este elemento el más utilizado para controlar motores, su valor es considerablemente más alto que el de un partidor suave pero posee dispositivos de comunicación para comandar mediante controladores lógicos (PLC) y sistemas que incorporan un micro controlador.</a:t>
            </a:r>
          </a:p>
          <a:p>
            <a:pPr lvl="0" algn="just"/>
            <a:endParaRPr lang="es-CL" sz="1600" dirty="0">
              <a:latin typeface="Calibri"/>
              <a:ea typeface="Calibri"/>
              <a:cs typeface="Calibri"/>
              <a:sym typeface="Calibri"/>
            </a:endParaRPr>
          </a:p>
        </p:txBody>
      </p:sp>
      <p:pic>
        <p:nvPicPr>
          <p:cNvPr id="11" name="Imagen 10">
            <a:extLst>
              <a:ext uri="{FF2B5EF4-FFF2-40B4-BE49-F238E27FC236}">
                <a16:creationId xmlns:a16="http://schemas.microsoft.com/office/drawing/2014/main" xmlns="" id="{E007F084-DDEE-7247-99D3-0CBD94CE1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477" y="1274500"/>
            <a:ext cx="2165892" cy="3854014"/>
          </a:xfrm>
          <a:prstGeom prst="rect">
            <a:avLst/>
          </a:prstGeom>
        </p:spPr>
      </p:pic>
      <p:sp>
        <p:nvSpPr>
          <p:cNvPr id="12" name="Google Shape;178;p6">
            <a:extLst>
              <a:ext uri="{FF2B5EF4-FFF2-40B4-BE49-F238E27FC236}">
                <a16:creationId xmlns:a16="http://schemas.microsoft.com/office/drawing/2014/main" xmlns="" id="{23C5F678-1B98-BF44-8238-9289F5133241}"/>
              </a:ext>
            </a:extLst>
          </p:cNvPr>
          <p:cNvSpPr txBox="1"/>
          <p:nvPr/>
        </p:nvSpPr>
        <p:spPr>
          <a:xfrm>
            <a:off x="1256381" y="1511734"/>
            <a:ext cx="4262454" cy="51505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TEN EN CUENTA QUE...</a:t>
            </a:r>
          </a:p>
        </p:txBody>
      </p:sp>
    </p:spTree>
    <p:extLst>
      <p:ext uri="{BB962C8B-B14F-4D97-AF65-F5344CB8AC3E}">
        <p14:creationId xmlns:p14="http://schemas.microsoft.com/office/powerpoint/2010/main" val="1117162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34;p41">
            <a:extLst>
              <a:ext uri="{FF2B5EF4-FFF2-40B4-BE49-F238E27FC236}">
                <a16:creationId xmlns:a16="http://schemas.microsoft.com/office/drawing/2014/main" xmlns="" id="{D46CBE4E-CAB4-2E44-A01C-EB8F976A3A3C}"/>
              </a:ext>
            </a:extLst>
          </p:cNvPr>
          <p:cNvPicPr preferRelativeResize="0"/>
          <p:nvPr/>
        </p:nvPicPr>
        <p:blipFill rotWithShape="1">
          <a:blip r:embed="rId2">
            <a:alphaModFix/>
          </a:blip>
          <a:srcRect/>
          <a:stretch/>
        </p:blipFill>
        <p:spPr>
          <a:xfrm flipH="1">
            <a:off x="728412" y="2141832"/>
            <a:ext cx="4699772" cy="4452681"/>
          </a:xfrm>
          <a:prstGeom prst="rect">
            <a:avLst/>
          </a:prstGeom>
          <a:noFill/>
          <a:ln>
            <a:noFill/>
          </a:ln>
        </p:spPr>
      </p:pic>
      <p:grpSp>
        <p:nvGrpSpPr>
          <p:cNvPr id="3" name="Google Shape;235;p41">
            <a:extLst>
              <a:ext uri="{FF2B5EF4-FFF2-40B4-BE49-F238E27FC236}">
                <a16:creationId xmlns:a16="http://schemas.microsoft.com/office/drawing/2014/main" xmlns="" id="{921BB2A7-4AE3-8445-9EB0-F1D9D4FB947D}"/>
              </a:ext>
            </a:extLst>
          </p:cNvPr>
          <p:cNvGrpSpPr/>
          <p:nvPr/>
        </p:nvGrpSpPr>
        <p:grpSpPr>
          <a:xfrm>
            <a:off x="3999668" y="1531848"/>
            <a:ext cx="5042776" cy="2360124"/>
            <a:chOff x="-1340034" y="2035275"/>
            <a:chExt cx="5042776" cy="2360124"/>
          </a:xfrm>
        </p:grpSpPr>
        <p:grpSp>
          <p:nvGrpSpPr>
            <p:cNvPr id="4" name="Google Shape;236;p41">
              <a:extLst>
                <a:ext uri="{FF2B5EF4-FFF2-40B4-BE49-F238E27FC236}">
                  <a16:creationId xmlns:a16="http://schemas.microsoft.com/office/drawing/2014/main" xmlns="" id="{D87DEE33-3FD9-9244-B9A6-A630EF1A84BA}"/>
                </a:ext>
              </a:extLst>
            </p:cNvPr>
            <p:cNvGrpSpPr/>
            <p:nvPr/>
          </p:nvGrpSpPr>
          <p:grpSpPr>
            <a:xfrm flipH="1">
              <a:off x="-1340034" y="2035275"/>
              <a:ext cx="5042776" cy="2360124"/>
              <a:chOff x="5369949" y="3385389"/>
              <a:chExt cx="6541683" cy="3061644"/>
            </a:xfrm>
          </p:grpSpPr>
          <p:sp>
            <p:nvSpPr>
              <p:cNvPr id="6" name="Google Shape;237;p41">
                <a:extLst>
                  <a:ext uri="{FF2B5EF4-FFF2-40B4-BE49-F238E27FC236}">
                    <a16:creationId xmlns:a16="http://schemas.microsoft.com/office/drawing/2014/main" xmlns="" id="{79E04267-700A-4B4A-B0B1-B4750F2B98D6}"/>
                  </a:ext>
                </a:extLst>
              </p:cNvPr>
              <p:cNvSpPr/>
              <p:nvPr/>
            </p:nvSpPr>
            <p:spPr>
              <a:xfrm>
                <a:off x="5369949" y="3385389"/>
                <a:ext cx="5663127" cy="3061644"/>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 name="Google Shape;238;p41">
                <a:extLst>
                  <a:ext uri="{FF2B5EF4-FFF2-40B4-BE49-F238E27FC236}">
                    <a16:creationId xmlns:a16="http://schemas.microsoft.com/office/drawing/2014/main" xmlns="" id="{43F7057F-11BB-3847-AD53-7F515F5FB78E}"/>
                  </a:ext>
                </a:extLst>
              </p:cNvPr>
              <p:cNvSpPr/>
              <p:nvPr/>
            </p:nvSpPr>
            <p:spPr>
              <a:xfrm rot="6773518">
                <a:off x="11184045" y="4509331"/>
                <a:ext cx="432619" cy="102255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5" name="Google Shape;239;p41">
              <a:extLst>
                <a:ext uri="{FF2B5EF4-FFF2-40B4-BE49-F238E27FC236}">
                  <a16:creationId xmlns:a16="http://schemas.microsoft.com/office/drawing/2014/main" xmlns="" id="{F38A654A-68DB-2C49-8D61-AD8DB0BEB75F}"/>
                </a:ext>
              </a:extLst>
            </p:cNvPr>
            <p:cNvSpPr txBox="1"/>
            <p:nvPr/>
          </p:nvSpPr>
          <p:spPr>
            <a:xfrm>
              <a:off x="-300452" y="2370054"/>
              <a:ext cx="3809662" cy="1540627"/>
            </a:xfrm>
            <a:prstGeom prst="rect">
              <a:avLst/>
            </a:prstGeom>
            <a:noFill/>
            <a:ln>
              <a:noFill/>
            </a:ln>
          </p:spPr>
          <p:txBody>
            <a:bodyPr spcFirstLastPara="1" wrap="square" lIns="91425" tIns="91425" rIns="91425" bIns="91425" anchor="t" anchorCtr="0">
              <a:noAutofit/>
            </a:bodyPr>
            <a:lstStyle/>
            <a:p>
              <a:pPr lvl="0">
                <a:lnSpc>
                  <a:spcPct val="115000"/>
                </a:lnSpc>
              </a:pPr>
              <a:r>
                <a:rPr lang="en-US" sz="1600" dirty="0">
                  <a:latin typeface="Calibri"/>
                  <a:ea typeface="Calibri"/>
                  <a:cs typeface="Calibri"/>
                  <a:sym typeface="Calibri"/>
                </a:rPr>
                <a:t>Antes de </a:t>
              </a:r>
              <a:r>
                <a:rPr lang="en-US" sz="1600" dirty="0" err="1">
                  <a:latin typeface="Calibri"/>
                  <a:ea typeface="Calibri"/>
                  <a:cs typeface="Calibri"/>
                  <a:sym typeface="Calibri"/>
                </a:rPr>
                <a:t>realizar</a:t>
              </a:r>
              <a:r>
                <a:rPr lang="en-US" sz="1600" dirty="0">
                  <a:latin typeface="Calibri"/>
                  <a:ea typeface="Calibri"/>
                  <a:cs typeface="Calibri"/>
                  <a:sym typeface="Calibri"/>
                </a:rPr>
                <a:t> la </a:t>
              </a:r>
              <a:r>
                <a:rPr lang="en-US" sz="1600" dirty="0" err="1">
                  <a:latin typeface="Calibri"/>
                  <a:ea typeface="Calibri"/>
                  <a:cs typeface="Calibri"/>
                  <a:sym typeface="Calibri"/>
                </a:rPr>
                <a:t>actividad</a:t>
              </a:r>
              <a:r>
                <a:rPr lang="en-US" sz="1600" dirty="0">
                  <a:latin typeface="Calibri"/>
                  <a:ea typeface="Calibri"/>
                  <a:cs typeface="Calibri"/>
                  <a:sym typeface="Calibri"/>
                </a:rPr>
                <a:t> </a:t>
              </a:r>
              <a:r>
                <a:rPr lang="en-US" sz="1600" dirty="0" err="1">
                  <a:latin typeface="Calibri"/>
                  <a:ea typeface="Calibri"/>
                  <a:cs typeface="Calibri"/>
                  <a:sym typeface="Calibri"/>
                </a:rPr>
                <a:t>práctica</a:t>
              </a:r>
              <a:r>
                <a:rPr lang="en-US" sz="1600" dirty="0">
                  <a:latin typeface="Calibri"/>
                  <a:ea typeface="Calibri"/>
                  <a:cs typeface="Calibri"/>
                  <a:sym typeface="Calibri"/>
                </a:rPr>
                <a:t> </a:t>
              </a:r>
              <a:r>
                <a:rPr lang="en-US" sz="1600" dirty="0" err="1">
                  <a:latin typeface="Calibri"/>
                  <a:ea typeface="Calibri"/>
                  <a:cs typeface="Calibri"/>
                  <a:sym typeface="Calibri"/>
                </a:rPr>
                <a:t>te</a:t>
              </a:r>
              <a:r>
                <a:rPr lang="en-US" sz="1600" dirty="0">
                  <a:latin typeface="Calibri"/>
                  <a:ea typeface="Calibri"/>
                  <a:cs typeface="Calibri"/>
                  <a:sym typeface="Calibri"/>
                </a:rPr>
                <a:t> </a:t>
              </a:r>
              <a:r>
                <a:rPr lang="en-US" sz="1600" dirty="0" err="1">
                  <a:latin typeface="Calibri"/>
                  <a:ea typeface="Calibri"/>
                  <a:cs typeface="Calibri"/>
                  <a:sym typeface="Calibri"/>
                </a:rPr>
                <a:t>invitamos</a:t>
              </a:r>
              <a:r>
                <a:rPr lang="en-US" sz="1600" dirty="0">
                  <a:latin typeface="Calibri"/>
                  <a:ea typeface="Calibri"/>
                  <a:cs typeface="Calibri"/>
                  <a:sym typeface="Calibri"/>
                </a:rPr>
                <a:t> a que revises la </a:t>
              </a:r>
              <a:r>
                <a:rPr lang="en-US" sz="1600" dirty="0" err="1">
                  <a:latin typeface="Calibri"/>
                  <a:ea typeface="Calibri"/>
                  <a:cs typeface="Calibri"/>
                  <a:sym typeface="Calibri"/>
                </a:rPr>
                <a:t>cápsula</a:t>
              </a:r>
              <a:r>
                <a:rPr lang="en-US" sz="1600" dirty="0">
                  <a:latin typeface="Calibri"/>
                  <a:ea typeface="Calibri"/>
                  <a:cs typeface="Calibri"/>
                  <a:sym typeface="Calibri"/>
                </a:rPr>
                <a:t> </a:t>
              </a:r>
              <a:r>
                <a:rPr lang="en-US" sz="1600" dirty="0" err="1">
                  <a:latin typeface="Calibri"/>
                  <a:ea typeface="Calibri"/>
                  <a:cs typeface="Calibri"/>
                  <a:sym typeface="Calibri"/>
                </a:rPr>
                <a:t>animada</a:t>
              </a:r>
              <a:r>
                <a:rPr lang="en-US" sz="1600" dirty="0">
                  <a:latin typeface="Calibri"/>
                  <a:ea typeface="Calibri"/>
                  <a:cs typeface="Calibri"/>
                  <a:sym typeface="Calibri"/>
                </a:rPr>
                <a:t>: </a:t>
              </a:r>
            </a:p>
            <a:p>
              <a:pPr lvl="0">
                <a:lnSpc>
                  <a:spcPct val="115000"/>
                </a:lnSpc>
              </a:pPr>
              <a:endParaRPr sz="1600" b="0" i="0" u="none" strike="noStrike" cap="none" dirty="0">
                <a:solidFill>
                  <a:srgbClr val="000000"/>
                </a:solidFill>
                <a:latin typeface="Calibri"/>
                <a:ea typeface="Calibri"/>
                <a:cs typeface="Calibri"/>
                <a:sym typeface="Calibri"/>
              </a:endParaRPr>
            </a:p>
            <a:p>
              <a:pPr lvl="0"/>
              <a:r>
                <a:rPr lang="en-US" sz="2100" b="1" dirty="0">
                  <a:solidFill>
                    <a:srgbClr val="C73E32"/>
                  </a:solidFill>
                  <a:latin typeface="Calibri"/>
                  <a:ea typeface="Calibri"/>
                  <a:cs typeface="Calibri"/>
                  <a:sym typeface="Calibri"/>
                </a:rPr>
                <a:t>“</a:t>
              </a:r>
              <a:r>
                <a:rPr lang="en-US" sz="2100" b="1" dirty="0" err="1">
                  <a:solidFill>
                    <a:srgbClr val="C73E32"/>
                  </a:solidFill>
                  <a:latin typeface="Calibri"/>
                  <a:ea typeface="Calibri"/>
                  <a:cs typeface="Calibri"/>
                  <a:sym typeface="Calibri"/>
                </a:rPr>
                <a:t>Uso</a:t>
              </a:r>
              <a:r>
                <a:rPr lang="en-US" sz="2100" b="1" dirty="0">
                  <a:solidFill>
                    <a:srgbClr val="C73E32"/>
                  </a:solidFill>
                  <a:latin typeface="Calibri"/>
                  <a:ea typeface="Calibri"/>
                  <a:cs typeface="Calibri"/>
                  <a:sym typeface="Calibri"/>
                </a:rPr>
                <a:t> de protoboard”</a:t>
              </a:r>
              <a:endParaRPr sz="2100" b="1" i="0" u="none" strike="noStrike" cap="none" dirty="0">
                <a:solidFill>
                  <a:srgbClr val="C73E32"/>
                </a:solidFill>
                <a:latin typeface="Calibri"/>
                <a:ea typeface="Calibri"/>
                <a:cs typeface="Calibri"/>
                <a:sym typeface="Calibri"/>
              </a:endParaRPr>
            </a:p>
          </p:txBody>
        </p:sp>
      </p:grpSp>
      <p:sp>
        <p:nvSpPr>
          <p:cNvPr id="8" name="Google Shape;240;p41">
            <a:extLst>
              <a:ext uri="{FF2B5EF4-FFF2-40B4-BE49-F238E27FC236}">
                <a16:creationId xmlns:a16="http://schemas.microsoft.com/office/drawing/2014/main" xmlns="" id="{EBB30903-819B-1A43-A024-228384DF0B90}"/>
              </a:ext>
            </a:extLst>
          </p:cNvPr>
          <p:cNvSpPr txBox="1"/>
          <p:nvPr/>
        </p:nvSpPr>
        <p:spPr>
          <a:xfrm>
            <a:off x="375975" y="1373700"/>
            <a:ext cx="352743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COMPLEMENTARIO</a:t>
            </a:r>
            <a:endParaRPr sz="3100" b="1" i="0" u="none" strike="noStrike" cap="none" dirty="0">
              <a:solidFill>
                <a:srgbClr val="29754D"/>
              </a:solidFill>
              <a:latin typeface="Calibri"/>
              <a:ea typeface="Calibri"/>
              <a:cs typeface="Calibri"/>
              <a:sym typeface="Calibri"/>
            </a:endParaRPr>
          </a:p>
        </p:txBody>
      </p:sp>
      <p:sp>
        <p:nvSpPr>
          <p:cNvPr id="9" name="Google Shape;241;p41">
            <a:extLst>
              <a:ext uri="{FF2B5EF4-FFF2-40B4-BE49-F238E27FC236}">
                <a16:creationId xmlns:a16="http://schemas.microsoft.com/office/drawing/2014/main" xmlns="" id="{92F9E328-0A87-0342-934F-235B324E404A}"/>
              </a:ext>
            </a:extLst>
          </p:cNvPr>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MATERIAL</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52663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8"/>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¿CUÁNTO APRENDIMOS?</a:t>
            </a:r>
            <a:endParaRPr sz="3100" b="1" i="0" u="none" strike="noStrike" cap="none" dirty="0">
              <a:solidFill>
                <a:srgbClr val="29754D"/>
              </a:solidFill>
              <a:latin typeface="Calibri"/>
              <a:ea typeface="Calibri"/>
              <a:cs typeface="Calibri"/>
              <a:sym typeface="Calibri"/>
            </a:endParaRPr>
          </a:p>
        </p:txBody>
      </p:sp>
      <p:grpSp>
        <p:nvGrpSpPr>
          <p:cNvPr id="389" name="Google Shape;389;p18"/>
          <p:cNvGrpSpPr/>
          <p:nvPr/>
        </p:nvGrpSpPr>
        <p:grpSpPr>
          <a:xfrm>
            <a:off x="2035277" y="2911885"/>
            <a:ext cx="6999671" cy="2696553"/>
            <a:chOff x="4461133" y="3098700"/>
            <a:chExt cx="4657800" cy="1525000"/>
          </a:xfrm>
        </p:grpSpPr>
        <p:sp>
          <p:nvSpPr>
            <p:cNvPr id="390" name="Google Shape;390;p18"/>
            <p:cNvSpPr/>
            <p:nvPr/>
          </p:nvSpPr>
          <p:spPr>
            <a:xfrm>
              <a:off x="4461133" y="3098700"/>
              <a:ext cx="4657800" cy="15250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18"/>
            <p:cNvSpPr txBox="1"/>
            <p:nvPr/>
          </p:nvSpPr>
          <p:spPr>
            <a:xfrm>
              <a:off x="5442537" y="3212772"/>
              <a:ext cx="3323687" cy="1212829"/>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PARTIDOR SUAVE</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n-US" sz="1600" dirty="0">
                  <a:latin typeface="Calibri"/>
                  <a:ea typeface="Calibri"/>
                  <a:cs typeface="Calibri"/>
                  <a:sym typeface="Calibri"/>
                </a:rPr>
                <a:t>¡</a:t>
              </a:r>
              <a:r>
                <a:rPr lang="en-US" sz="1600" dirty="0" err="1">
                  <a:latin typeface="Calibri"/>
                  <a:ea typeface="Calibri"/>
                  <a:cs typeface="Calibri"/>
                  <a:sym typeface="Calibri"/>
                </a:rPr>
                <a:t>Ahora</a:t>
              </a:r>
              <a:r>
                <a:rPr lang="en-US" sz="1600" dirty="0">
                  <a:latin typeface="Calibri"/>
                  <a:ea typeface="Calibri"/>
                  <a:cs typeface="Calibri"/>
                  <a:sym typeface="Calibri"/>
                </a:rPr>
                <a:t> </a:t>
              </a:r>
              <a:r>
                <a:rPr lang="en-US" sz="1600" dirty="0" err="1">
                  <a:latin typeface="Calibri"/>
                  <a:ea typeface="Calibri"/>
                  <a:cs typeface="Calibri"/>
                  <a:sym typeface="Calibri"/>
                </a:rPr>
                <a:t>realizaremos</a:t>
              </a:r>
              <a:r>
                <a:rPr lang="en-US" sz="1600" dirty="0">
                  <a:latin typeface="Calibri"/>
                  <a:ea typeface="Calibri"/>
                  <a:cs typeface="Calibri"/>
                  <a:sym typeface="Calibri"/>
                </a:rPr>
                <a:t> una </a:t>
              </a:r>
              <a:r>
                <a:rPr lang="en-US" sz="1600" dirty="0" err="1">
                  <a:latin typeface="Calibri"/>
                  <a:ea typeface="Calibri"/>
                  <a:cs typeface="Calibri"/>
                  <a:sym typeface="Calibri"/>
                </a:rPr>
                <a:t>actividad</a:t>
              </a:r>
              <a:r>
                <a:rPr lang="en-US" sz="1600" dirty="0">
                  <a:latin typeface="Calibri"/>
                  <a:ea typeface="Calibri"/>
                  <a:cs typeface="Calibri"/>
                  <a:sym typeface="Calibri"/>
                </a:rPr>
                <a:t> que resume </a:t>
              </a:r>
              <a:r>
                <a:rPr lang="en-US" sz="1600" dirty="0" err="1">
                  <a:latin typeface="Calibri"/>
                  <a:ea typeface="Calibri"/>
                  <a:cs typeface="Calibri"/>
                  <a:sym typeface="Calibri"/>
                </a:rPr>
                <a:t>todo</a:t>
              </a:r>
              <a:r>
                <a:rPr lang="en-US" sz="1600" dirty="0">
                  <a:latin typeface="Calibri"/>
                  <a:ea typeface="Calibri"/>
                  <a:cs typeface="Calibri"/>
                  <a:sym typeface="Calibri"/>
                </a:rPr>
                <a:t> lo que </a:t>
              </a:r>
              <a:r>
                <a:rPr lang="en-US" sz="1600" dirty="0" err="1">
                  <a:latin typeface="Calibri"/>
                  <a:ea typeface="Calibri"/>
                  <a:cs typeface="Calibri"/>
                  <a:sym typeface="Calibri"/>
                </a:rPr>
                <a:t>hemos</a:t>
              </a:r>
              <a:r>
                <a:rPr lang="en-US" sz="1600" dirty="0">
                  <a:latin typeface="Calibri"/>
                  <a:ea typeface="Calibri"/>
                  <a:cs typeface="Calibri"/>
                  <a:sym typeface="Calibri"/>
                </a:rPr>
                <a:t> visto! </a:t>
              </a:r>
            </a:p>
            <a:p>
              <a:pPr lvl="0">
                <a:lnSpc>
                  <a:spcPct val="115000"/>
                </a:lnSpc>
              </a:pPr>
              <a:r>
                <a:rPr lang="en-US" sz="1600" b="1" dirty="0">
                  <a:solidFill>
                    <a:srgbClr val="29754D"/>
                  </a:solidFill>
                  <a:latin typeface="Calibri"/>
                  <a:ea typeface="Calibri"/>
                  <a:cs typeface="Calibri"/>
                  <a:sym typeface="Calibri"/>
                </a:rPr>
                <a:t>¡</a:t>
              </a:r>
              <a:r>
                <a:rPr lang="en-US" sz="1600" b="1" dirty="0" err="1">
                  <a:solidFill>
                    <a:srgbClr val="29754D"/>
                  </a:solidFill>
                  <a:latin typeface="Calibri"/>
                  <a:ea typeface="Calibri"/>
                  <a:cs typeface="Calibri"/>
                  <a:sym typeface="Calibri"/>
                </a:rPr>
                <a:t>Atentos</a:t>
              </a:r>
              <a:r>
                <a:rPr lang="en-US" sz="1600" b="1" dirty="0">
                  <a:solidFill>
                    <a:srgbClr val="29754D"/>
                  </a:solidFill>
                  <a:latin typeface="Calibri"/>
                  <a:ea typeface="Calibri"/>
                  <a:cs typeface="Calibri"/>
                  <a:sym typeface="Calibri"/>
                </a:rPr>
                <a:t>, </a:t>
              </a:r>
              <a:r>
                <a:rPr lang="en-US" sz="1600" b="1" dirty="0" err="1">
                  <a:solidFill>
                    <a:srgbClr val="29754D"/>
                  </a:solidFill>
                  <a:latin typeface="Calibri"/>
                  <a:ea typeface="Calibri"/>
                  <a:cs typeface="Calibri"/>
                  <a:sym typeface="Calibri"/>
                </a:rPr>
                <a:t>atentas</a:t>
              </a:r>
              <a:r>
                <a:rPr lang="en-US" sz="1600" b="1" dirty="0">
                  <a:solidFill>
                    <a:srgbClr val="29754D"/>
                  </a:solidFill>
                  <a:latin typeface="Calibri"/>
                  <a:ea typeface="Calibri"/>
                  <a:cs typeface="Calibri"/>
                  <a:sym typeface="Calibri"/>
                </a:rPr>
                <a:t>!</a:t>
              </a:r>
            </a:p>
          </p:txBody>
        </p:sp>
      </p:grpSp>
      <p:sp>
        <p:nvSpPr>
          <p:cNvPr id="392" name="Google Shape;392;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3" name="Google Shape;168;p5"/>
          <p:cNvSpPr txBox="1"/>
          <p:nvPr/>
        </p:nvSpPr>
        <p:spPr>
          <a:xfrm>
            <a:off x="41251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a:solidFill>
                  <a:srgbClr val="8EB99F"/>
                </a:solidFill>
                <a:latin typeface="Calibri"/>
                <a:ea typeface="Calibri"/>
                <a:cs typeface="Calibri"/>
                <a:sym typeface="Calibri"/>
              </a:rPr>
              <a:t>4</a:t>
            </a:r>
            <a:endParaRPr sz="5000" b="0" i="0" u="none" strike="noStrike" cap="none" dirty="0">
              <a:solidFill>
                <a:srgbClr val="8EB99F"/>
              </a:solidFill>
              <a:latin typeface="Calibri"/>
              <a:ea typeface="Calibri"/>
              <a:cs typeface="Calibri"/>
              <a:sym typeface="Calibri"/>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444" y="5389023"/>
            <a:ext cx="1651873" cy="884514"/>
          </a:xfrm>
          <a:prstGeom prst="rect">
            <a:avLst/>
          </a:prstGeom>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92" y="2531975"/>
            <a:ext cx="3856770" cy="3654000"/>
          </a:xfrm>
          <a:prstGeom prst="rect">
            <a:avLst/>
          </a:prstGeom>
        </p:spPr>
      </p:pic>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317" y="5056194"/>
            <a:ext cx="1806825" cy="1348212"/>
          </a:xfrm>
          <a:prstGeom prst="rect">
            <a:avLst/>
          </a:prstGeom>
        </p:spPr>
      </p:pic>
    </p:spTree>
    <p:extLst>
      <p:ext uri="{BB962C8B-B14F-4D97-AF65-F5344CB8AC3E}">
        <p14:creationId xmlns:p14="http://schemas.microsoft.com/office/powerpoint/2010/main" val="2417932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0;p21">
            <a:extLst>
              <a:ext uri="{FF2B5EF4-FFF2-40B4-BE49-F238E27FC236}">
                <a16:creationId xmlns:a16="http://schemas.microsoft.com/office/drawing/2014/main" xmlns="" id="{DAA8B00E-ED33-4549-B8A9-2119DCDEC688}"/>
              </a:ext>
            </a:extLst>
          </p:cNvPr>
          <p:cNvSpPr/>
          <p:nvPr/>
        </p:nvSpPr>
        <p:spPr>
          <a:xfrm>
            <a:off x="383456"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 name="Google Shape;455;p21">
            <a:extLst>
              <a:ext uri="{FF2B5EF4-FFF2-40B4-BE49-F238E27FC236}">
                <a16:creationId xmlns:a16="http://schemas.microsoft.com/office/drawing/2014/main" xmlns="" id="{C413287E-72F0-564C-B0C9-C5599B5CDCDE}"/>
              </a:ext>
            </a:extLst>
          </p:cNvPr>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TICKET DE SALIDA</a:t>
            </a:r>
            <a:endParaRPr sz="3100" b="1" i="0" u="none" strike="noStrike" cap="none" dirty="0">
              <a:solidFill>
                <a:srgbClr val="29754D"/>
              </a:solidFill>
              <a:latin typeface="Calibri"/>
              <a:ea typeface="Calibri"/>
              <a:cs typeface="Calibri"/>
              <a:sym typeface="Calibri"/>
            </a:endParaRPr>
          </a:p>
        </p:txBody>
      </p:sp>
      <p:sp>
        <p:nvSpPr>
          <p:cNvPr id="4" name="Google Shape;456;p21">
            <a:extLst>
              <a:ext uri="{FF2B5EF4-FFF2-40B4-BE49-F238E27FC236}">
                <a16:creationId xmlns:a16="http://schemas.microsoft.com/office/drawing/2014/main" xmlns="" id="{F9208149-5BDA-FD45-89F0-56E1C530360F}"/>
              </a:ext>
            </a:extLst>
          </p:cNvPr>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5" name="Google Shape;445;p20">
            <a:extLst>
              <a:ext uri="{FF2B5EF4-FFF2-40B4-BE49-F238E27FC236}">
                <a16:creationId xmlns:a16="http://schemas.microsoft.com/office/drawing/2014/main" xmlns="" id="{AD40B341-81CF-304D-9D31-A8FE3E42F4C0}"/>
              </a:ext>
            </a:extLst>
          </p:cNvPr>
          <p:cNvSpPr txBox="1"/>
          <p:nvPr/>
        </p:nvSpPr>
        <p:spPr>
          <a:xfrm>
            <a:off x="958647" y="2963122"/>
            <a:ext cx="5107856" cy="2476982"/>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PARTIDOR SUAVE</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y entregar el Ticket de Salida!</a:t>
            </a:r>
          </a:p>
          <a:p>
            <a:pPr lvl="0">
              <a:lnSpc>
                <a:spcPct val="115000"/>
              </a:lnSpc>
            </a:pPr>
            <a:endParaRPr lang="es-CL" sz="1600" dirty="0"/>
          </a:p>
          <a:p>
            <a:pPr lvl="0">
              <a:lnSpc>
                <a:spcPct val="115000"/>
              </a:lnSpc>
            </a:pPr>
            <a:r>
              <a:rPr lang="es-CL" sz="2100" b="1" dirty="0">
                <a:solidFill>
                  <a:srgbClr val="29754D"/>
                </a:solidFill>
                <a:latin typeface="Calibri"/>
                <a:ea typeface="Calibri"/>
                <a:cs typeface="Calibri"/>
                <a:sym typeface="Calibri"/>
              </a:rPr>
              <a:t>¡Hasta la próxima! </a:t>
            </a:r>
            <a:endParaRPr lang="es-CL" sz="2100" b="1" dirty="0">
              <a:solidFill>
                <a:srgbClr val="29754D"/>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6" name="Imagen 5">
            <a:extLst>
              <a:ext uri="{FF2B5EF4-FFF2-40B4-BE49-F238E27FC236}">
                <a16:creationId xmlns:a16="http://schemas.microsoft.com/office/drawing/2014/main" xmlns="" id="{48BB020C-6F95-BF4D-9DAD-22A6CE0ED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329" y="4336989"/>
            <a:ext cx="674379" cy="604800"/>
          </a:xfrm>
          <a:prstGeom prst="rect">
            <a:avLst/>
          </a:prstGeom>
        </p:spPr>
      </p:pic>
      <p:pic>
        <p:nvPicPr>
          <p:cNvPr id="7" name="Imagen 6">
            <a:extLst>
              <a:ext uri="{FF2B5EF4-FFF2-40B4-BE49-F238E27FC236}">
                <a16:creationId xmlns:a16="http://schemas.microsoft.com/office/drawing/2014/main" xmlns="" id="{5DBF2B52-DF55-9447-8BCB-6138D3008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318" y="3028336"/>
            <a:ext cx="2663305" cy="4168876"/>
          </a:xfrm>
          <a:prstGeom prst="rect">
            <a:avLst/>
          </a:prstGeom>
        </p:spPr>
      </p:pic>
    </p:spTree>
    <p:extLst>
      <p:ext uri="{BB962C8B-B14F-4D97-AF65-F5344CB8AC3E}">
        <p14:creationId xmlns:p14="http://schemas.microsoft.com/office/powerpoint/2010/main" val="1673825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p23"/>
          <p:cNvSpPr txBox="1"/>
          <p:nvPr/>
        </p:nvSpPr>
        <p:spPr>
          <a:xfrm>
            <a:off x="1139100" y="834799"/>
            <a:ext cx="4809524" cy="340857"/>
          </a:xfrm>
          <a:prstGeom prst="rect">
            <a:avLst/>
          </a:prstGeom>
          <a:noFill/>
          <a:ln>
            <a:noFill/>
          </a:ln>
        </p:spPr>
        <p:txBody>
          <a:bodyPr spcFirstLastPara="1" wrap="square" lIns="91425" tIns="91425" rIns="91425" bIns="91425" anchor="t" anchorCtr="0">
            <a:noAutofit/>
          </a:bodyPr>
          <a:lstStyle/>
          <a:p>
            <a:pPr lvl="0">
              <a:buSzPts val="1200"/>
            </a:pPr>
            <a:r>
              <a:rPr lang="en-US" sz="1200" b="1" i="0" u="none" strike="noStrike" cap="none" dirty="0">
                <a:solidFill>
                  <a:srgbClr val="29754D"/>
                </a:solidFill>
                <a:latin typeface="Calibri"/>
                <a:ea typeface="Calibri"/>
                <a:cs typeface="Calibri"/>
                <a:sym typeface="Calibri"/>
              </a:rPr>
              <a:t>MÓDULO 7 </a:t>
            </a:r>
            <a:r>
              <a:rPr lang="en-US" sz="1200" dirty="0">
                <a:solidFill>
                  <a:srgbClr val="29754D"/>
                </a:solidFill>
                <a:latin typeface="Calibri"/>
                <a:ea typeface="Calibri"/>
                <a:cs typeface="Calibri"/>
                <a:sym typeface="Calibri"/>
              </a:rPr>
              <a:t>| INSTALACIÓN DE EQUIPOS ELECTRÓNICOS DE POTENCIA</a:t>
            </a:r>
            <a:endParaRPr sz="1200" b="0" i="0" u="none" strike="noStrike" cap="none" dirty="0">
              <a:solidFill>
                <a:srgbClr val="29754D"/>
              </a:solidFill>
              <a:latin typeface="Calibri"/>
              <a:ea typeface="Calibri"/>
              <a:cs typeface="Calibri"/>
              <a:sym typeface="Calibri"/>
            </a:endParaRPr>
          </a:p>
        </p:txBody>
      </p:sp>
      <p:sp>
        <p:nvSpPr>
          <p:cNvPr id="3" name="Google Shape;83;p2"/>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a:solidFill>
                  <a:srgbClr val="000000"/>
                </a:solidFill>
                <a:latin typeface="Calibri"/>
                <a:ea typeface="Calibri"/>
                <a:cs typeface="Calibri"/>
                <a:sym typeface="Calibri"/>
              </a:rPr>
              <a:t>ACTIVIDAD 4</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4" name="Google Shape;61;p13"/>
          <p:cNvSpPr txBox="1">
            <a:spLocks/>
          </p:cNvSpPr>
          <p:nvPr/>
        </p:nvSpPr>
        <p:spPr>
          <a:xfrm>
            <a:off x="365424" y="2180530"/>
            <a:ext cx="3969070" cy="81205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600" b="1" dirty="0">
                <a:solidFill>
                  <a:srgbClr val="29754D"/>
                </a:solidFill>
                <a:latin typeface="Calibri" panose="020F0502020204030204" pitchFamily="34" charset="0"/>
                <a:ea typeface="Roboto"/>
                <a:cs typeface="Calibri" panose="020F0502020204030204" pitchFamily="34" charset="0"/>
                <a:sym typeface="Roboto"/>
              </a:rPr>
              <a:t>PARTIDOR SUAVE</a:t>
            </a:r>
          </a:p>
        </p:txBody>
      </p:sp>
      <p:pic>
        <p:nvPicPr>
          <p:cNvPr id="6" name="Imagen 5">
            <a:extLst>
              <a:ext uri="{FF2B5EF4-FFF2-40B4-BE49-F238E27FC236}">
                <a16:creationId xmlns:a16="http://schemas.microsoft.com/office/drawing/2014/main" xmlns="" id="{EDE04279-9E20-814F-9DAB-8FF6A938A3BE}"/>
              </a:ext>
            </a:extLst>
          </p:cNvPr>
          <p:cNvPicPr>
            <a:picLocks noChangeAspect="1"/>
          </p:cNvPicPr>
          <p:nvPr/>
        </p:nvPicPr>
        <p:blipFill rotWithShape="1">
          <a:blip r:embed="rId2"/>
          <a:srcRect t="2784" b="8978"/>
          <a:stretch/>
        </p:blipFill>
        <p:spPr>
          <a:xfrm>
            <a:off x="1567066" y="3004457"/>
            <a:ext cx="6704879" cy="4140365"/>
          </a:xfrm>
          <a:prstGeom prst="rect">
            <a:avLst/>
          </a:prstGeom>
        </p:spPr>
      </p:pic>
    </p:spTree>
    <p:extLst>
      <p:ext uri="{BB962C8B-B14F-4D97-AF65-F5344CB8AC3E}">
        <p14:creationId xmlns:p14="http://schemas.microsoft.com/office/powerpoint/2010/main" val="210510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1" name="Google Shape;99;p3"/>
          <p:cNvSpPr txBox="1"/>
          <p:nvPr/>
        </p:nvSpPr>
        <p:spPr>
          <a:xfrm>
            <a:off x="-5695431" y="3258806"/>
            <a:ext cx="2714922" cy="1991491"/>
          </a:xfrm>
          <a:prstGeom prst="rect">
            <a:avLst/>
          </a:prstGeom>
          <a:noFill/>
          <a:ln>
            <a:noFill/>
          </a:ln>
        </p:spPr>
        <p:txBody>
          <a:bodyPr spcFirstLastPara="1" wrap="square" lIns="91425" tIns="91425" rIns="91425" bIns="91425" anchor="t" anchorCtr="0">
            <a:noAutofit/>
          </a:bodyPr>
          <a:lstStyle/>
          <a:p>
            <a:pPr algn="ctr"/>
            <a:r>
              <a:rPr lang="es-CL" sz="1600" dirty="0">
                <a:latin typeface="Calibri" panose="020F0502020204030204" pitchFamily="34" charset="0"/>
                <a:cs typeface="Calibri" panose="020F0502020204030204" pitchFamily="34" charset="0"/>
              </a:rPr>
              <a:t>Estaciones de Trabajo</a:t>
            </a:r>
            <a:br>
              <a:rPr lang="es-CL" sz="1600" dirty="0">
                <a:latin typeface="Calibri" panose="020F0502020204030204" pitchFamily="34" charset="0"/>
                <a:cs typeface="Calibri" panose="020F0502020204030204" pitchFamily="34" charset="0"/>
              </a:rPr>
            </a:br>
            <a:endParaRPr sz="1600"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7" name="Google Shape;99;p3"/>
          <p:cNvSpPr txBox="1"/>
          <p:nvPr/>
        </p:nvSpPr>
        <p:spPr>
          <a:xfrm>
            <a:off x="13033021" y="3317427"/>
            <a:ext cx="2740958" cy="2317912"/>
          </a:xfrm>
          <a:prstGeom prst="rect">
            <a:avLst/>
          </a:prstGeom>
          <a:noFill/>
          <a:ln>
            <a:noFill/>
          </a:ln>
        </p:spPr>
        <p:txBody>
          <a:bodyPr spcFirstLastPara="1" wrap="square" lIns="91425" tIns="91425" rIns="91425" bIns="91425" anchor="t" anchorCtr="0">
            <a:noAutofit/>
          </a:bodyPr>
          <a:lstStyle/>
          <a:p>
            <a:r>
              <a:rPr lang="es-CL" sz="1600" dirty="0">
                <a:latin typeface="Calibri" panose="020F0502020204030204" pitchFamily="34" charset="0"/>
                <a:cs typeface="Calibri" panose="020F0502020204030204" pitchFamily="34" charset="0"/>
              </a:rPr>
              <a:t>Instala dispositivos electrónicos de potencia para el control de sistemas o equipos eléctricos, de acuerdo a las especificaciones técnicas y a los estándares de calidad.</a:t>
            </a:r>
            <a:br>
              <a:rPr lang="es-CL" sz="1600" dirty="0">
                <a:latin typeface="Calibri" panose="020F0502020204030204" pitchFamily="34" charset="0"/>
                <a:cs typeface="Calibri" panose="020F0502020204030204" pitchFamily="34" charset="0"/>
              </a:rPr>
            </a:br>
            <a:endParaRPr sz="1600"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13" name="Google Shape;83;p38"/>
          <p:cNvSpPr/>
          <p:nvPr/>
        </p:nvSpPr>
        <p:spPr>
          <a:xfrm>
            <a:off x="4766523" y="2346374"/>
            <a:ext cx="2980513" cy="3817095"/>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84;p38"/>
          <p:cNvSpPr/>
          <p:nvPr/>
        </p:nvSpPr>
        <p:spPr>
          <a:xfrm>
            <a:off x="1649549" y="2346374"/>
            <a:ext cx="2980513" cy="3817095"/>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5" name="Google Shape;85;p38"/>
          <p:cNvPicPr preferRelativeResize="0"/>
          <p:nvPr/>
        </p:nvPicPr>
        <p:blipFill rotWithShape="1">
          <a:blip r:embed="rId3">
            <a:alphaModFix/>
          </a:blip>
          <a:srcRect/>
          <a:stretch/>
        </p:blipFill>
        <p:spPr>
          <a:xfrm>
            <a:off x="2757285" y="1980974"/>
            <a:ext cx="765041" cy="729458"/>
          </a:xfrm>
          <a:prstGeom prst="rect">
            <a:avLst/>
          </a:prstGeom>
          <a:noFill/>
          <a:ln>
            <a:noFill/>
          </a:ln>
        </p:spPr>
      </p:pic>
      <p:pic>
        <p:nvPicPr>
          <p:cNvPr id="16" name="Google Shape;86;p38"/>
          <p:cNvPicPr preferRelativeResize="0"/>
          <p:nvPr/>
        </p:nvPicPr>
        <p:blipFill rotWithShape="1">
          <a:blip r:embed="rId4">
            <a:alphaModFix/>
          </a:blip>
          <a:srcRect/>
          <a:stretch/>
        </p:blipFill>
        <p:spPr>
          <a:xfrm>
            <a:off x="5655828" y="2258130"/>
            <a:ext cx="3223256" cy="3035128"/>
          </a:xfrm>
          <a:prstGeom prst="rect">
            <a:avLst/>
          </a:prstGeom>
          <a:noFill/>
          <a:ln>
            <a:noFill/>
          </a:ln>
        </p:spPr>
      </p:pic>
      <p:sp>
        <p:nvSpPr>
          <p:cNvPr id="17" name="Google Shape;87;p38"/>
          <p:cNvSpPr txBox="1"/>
          <p:nvPr/>
        </p:nvSpPr>
        <p:spPr>
          <a:xfrm>
            <a:off x="4914211" y="3507534"/>
            <a:ext cx="2255835" cy="2473240"/>
          </a:xfrm>
          <a:prstGeom prst="rect">
            <a:avLst/>
          </a:prstGeom>
          <a:noFill/>
          <a:ln>
            <a:noFill/>
          </a:ln>
        </p:spPr>
        <p:txBody>
          <a:bodyPr spcFirstLastPara="1" wrap="square" lIns="91425" tIns="91425" rIns="91425" bIns="91425" anchor="t" anchorCtr="0">
            <a:noAutofit/>
          </a:bodyPr>
          <a:lstStyle/>
          <a:p>
            <a:r>
              <a:rPr lang="es-CL" sz="1600" dirty="0">
                <a:latin typeface="Calibri" panose="020F0502020204030204" pitchFamily="34" charset="0"/>
                <a:cs typeface="Calibri" panose="020F0502020204030204" pitchFamily="34" charset="0"/>
              </a:rPr>
              <a:t>Instala dispositivos electrónicos de potencia para el control de sistemas o equipos eléctricos, de acuerdo a las especificaciones técnicas y a los estándares de calidad.</a:t>
            </a:r>
            <a:br>
              <a:rPr lang="es-CL" sz="1600" dirty="0">
                <a:latin typeface="Calibri" panose="020F0502020204030204" pitchFamily="34" charset="0"/>
                <a:cs typeface="Calibri" panose="020F0502020204030204" pitchFamily="34" charset="0"/>
              </a:rPr>
            </a:br>
            <a:endParaRPr lang="es-CL" sz="1600" b="1"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18" name="Google Shape;88;p38"/>
          <p:cNvSpPr txBox="1"/>
          <p:nvPr/>
        </p:nvSpPr>
        <p:spPr>
          <a:xfrm>
            <a:off x="5057556" y="2934381"/>
            <a:ext cx="2396712"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29754D"/>
                </a:solidFill>
                <a:latin typeface="Calibri"/>
                <a:ea typeface="Calibri"/>
                <a:cs typeface="Calibri"/>
                <a:sym typeface="Calibri"/>
              </a:rPr>
              <a:t>APRENDIZAJE ESPERADO</a:t>
            </a:r>
            <a:endParaRPr sz="1800" b="0" i="0" u="none" strike="noStrike" cap="none">
              <a:solidFill>
                <a:srgbClr val="29754D"/>
              </a:solidFill>
              <a:latin typeface="Calibri"/>
              <a:ea typeface="Calibri"/>
              <a:cs typeface="Calibri"/>
              <a:sym typeface="Calibri"/>
            </a:endParaRPr>
          </a:p>
        </p:txBody>
      </p:sp>
      <p:pic>
        <p:nvPicPr>
          <p:cNvPr id="19" name="Google Shape;89;p38"/>
          <p:cNvPicPr preferRelativeResize="0"/>
          <p:nvPr/>
        </p:nvPicPr>
        <p:blipFill rotWithShape="1">
          <a:blip r:embed="rId5">
            <a:alphaModFix/>
          </a:blip>
          <a:srcRect/>
          <a:stretch/>
        </p:blipFill>
        <p:spPr>
          <a:xfrm flipH="1">
            <a:off x="-340870" y="2668912"/>
            <a:ext cx="3054031" cy="4190933"/>
          </a:xfrm>
          <a:prstGeom prst="rect">
            <a:avLst/>
          </a:prstGeom>
          <a:noFill/>
          <a:ln>
            <a:noFill/>
          </a:ln>
        </p:spPr>
      </p:pic>
      <p:sp>
        <p:nvSpPr>
          <p:cNvPr id="20" name="Google Shape;90;p38"/>
          <p:cNvSpPr txBox="1"/>
          <p:nvPr/>
        </p:nvSpPr>
        <p:spPr>
          <a:xfrm>
            <a:off x="1755646" y="2934381"/>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29754D"/>
                </a:solidFill>
                <a:latin typeface="Calibri"/>
                <a:ea typeface="Calibri"/>
                <a:cs typeface="Calibri"/>
                <a:sym typeface="Calibri"/>
              </a:rPr>
              <a:t>METODOLOGÍA SELECCIONADA</a:t>
            </a:r>
            <a:endParaRPr sz="1800" b="0" i="0" u="none" strike="noStrike" cap="none">
              <a:solidFill>
                <a:srgbClr val="29754D"/>
              </a:solidFill>
              <a:latin typeface="Calibri"/>
              <a:ea typeface="Calibri"/>
              <a:cs typeface="Calibri"/>
              <a:sym typeface="Calibri"/>
            </a:endParaRPr>
          </a:p>
        </p:txBody>
      </p:sp>
      <p:sp>
        <p:nvSpPr>
          <p:cNvPr id="21" name="Google Shape;91;p38"/>
          <p:cNvSpPr txBox="1"/>
          <p:nvPr/>
        </p:nvSpPr>
        <p:spPr>
          <a:xfrm>
            <a:off x="1814810" y="3507536"/>
            <a:ext cx="2714922" cy="1991491"/>
          </a:xfrm>
          <a:prstGeom prst="rect">
            <a:avLst/>
          </a:prstGeom>
          <a:noFill/>
          <a:ln>
            <a:noFill/>
          </a:ln>
        </p:spPr>
        <p:txBody>
          <a:bodyPr spcFirstLastPara="1" wrap="square" lIns="91425" tIns="91425" rIns="91425" bIns="91425" anchor="t" anchorCtr="0">
            <a:noAutofit/>
          </a:bodyPr>
          <a:lstStyle/>
          <a:p>
            <a:pPr algn="ctr"/>
            <a:r>
              <a:rPr lang="es-CL" sz="1600" dirty="0">
                <a:latin typeface="Calibri" panose="020F0502020204030204" pitchFamily="34" charset="0"/>
                <a:cs typeface="Calibri" panose="020F0502020204030204" pitchFamily="34" charset="0"/>
              </a:rPr>
              <a:t>Estaciones de Trabajo</a:t>
            </a:r>
            <a:endParaRPr lang="es-CL" sz="1600" b="1" dirty="0">
              <a:solidFill>
                <a:srgbClr val="76384D"/>
              </a:solidFill>
              <a:latin typeface="Calibri" panose="020F0502020204030204" pitchFamily="34" charset="0"/>
              <a:ea typeface="Calibri"/>
              <a:cs typeface="Calibri" panose="020F0502020204030204" pitchFamily="34" charset="0"/>
              <a:sym typeface="Calibri"/>
            </a:endParaRPr>
          </a:p>
        </p:txBody>
      </p:sp>
      <p:pic>
        <p:nvPicPr>
          <p:cNvPr id="22" name="Google Shape;92;p38"/>
          <p:cNvPicPr preferRelativeResize="0"/>
          <p:nvPr/>
        </p:nvPicPr>
        <p:blipFill rotWithShape="1">
          <a:blip r:embed="rId6">
            <a:alphaModFix/>
          </a:blip>
          <a:srcRect/>
          <a:stretch/>
        </p:blipFill>
        <p:spPr>
          <a:xfrm>
            <a:off x="5873555" y="1980974"/>
            <a:ext cx="766449" cy="730800"/>
          </a:xfrm>
          <a:prstGeom prst="rect">
            <a:avLst/>
          </a:prstGeom>
          <a:noFill/>
          <a:ln>
            <a:noFill/>
          </a:ln>
        </p:spPr>
      </p:pic>
    </p:spTree>
    <p:extLst>
      <p:ext uri="{BB962C8B-B14F-4D97-AF65-F5344CB8AC3E}">
        <p14:creationId xmlns:p14="http://schemas.microsoft.com/office/powerpoint/2010/main" val="38672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3" name="Google Shape;153;p5"/>
          <p:cNvSpPr/>
          <p:nvPr/>
        </p:nvSpPr>
        <p:spPr>
          <a:xfrm>
            <a:off x="4139384" y="2399633"/>
            <a:ext cx="4892151" cy="4511530"/>
          </a:xfrm>
          <a:prstGeom prst="roundRect">
            <a:avLst>
              <a:gd name="adj" fmla="val 7468"/>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54" name="Google Shape;154;p5"/>
          <p:cNvSpPr txBox="1"/>
          <p:nvPr/>
        </p:nvSpPr>
        <p:spPr>
          <a:xfrm>
            <a:off x="4404286" y="2592472"/>
            <a:ext cx="3697724" cy="4651288"/>
          </a:xfrm>
          <a:prstGeom prst="rect">
            <a:avLst/>
          </a:prstGeom>
          <a:noFill/>
          <a:ln>
            <a:noFill/>
          </a:ln>
        </p:spPr>
        <p:txBody>
          <a:bodyPr spcFirstLastPara="1" wrap="square" lIns="90000" tIns="45700" rIns="91425" bIns="45700" anchor="t" anchorCtr="0">
            <a:noAutofit/>
          </a:bodyPr>
          <a:lstStyle/>
          <a:p>
            <a:pPr fontAlgn="t">
              <a:lnSpc>
                <a:spcPct val="200000"/>
              </a:lnSpc>
              <a:spcBef>
                <a:spcPts val="500"/>
              </a:spcBef>
            </a:pPr>
            <a:r>
              <a:rPr lang="es-CL" sz="1600" dirty="0">
                <a:latin typeface="Calibri" panose="020F0502020204030204" pitchFamily="34" charset="0"/>
                <a:cs typeface="Calibri" panose="020F0502020204030204" pitchFamily="34" charset="0"/>
              </a:rPr>
              <a:t>Actividad de conocimientos previos </a:t>
            </a:r>
          </a:p>
          <a:p>
            <a:pPr fontAlgn="t">
              <a:lnSpc>
                <a:spcPct val="200000"/>
              </a:lnSpc>
              <a:spcBef>
                <a:spcPts val="500"/>
              </a:spcBef>
            </a:pPr>
            <a:r>
              <a:rPr lang="es-CL" sz="1600" dirty="0">
                <a:latin typeface="Calibri" panose="020F0502020204030204" pitchFamily="34" charset="0"/>
                <a:cs typeface="Calibri" panose="020F0502020204030204" pitchFamily="34" charset="0"/>
              </a:rPr>
              <a:t>Partidores Suaves</a:t>
            </a:r>
          </a:p>
          <a:p>
            <a:pPr fontAlgn="t">
              <a:lnSpc>
                <a:spcPct val="200000"/>
              </a:lnSpc>
              <a:spcBef>
                <a:spcPts val="500"/>
              </a:spcBef>
            </a:pPr>
            <a:r>
              <a:rPr lang="es-CL" sz="1600" dirty="0">
                <a:latin typeface="Calibri" panose="020F0502020204030204" pitchFamily="34" charset="0"/>
                <a:cs typeface="Calibri" panose="020F0502020204030204" pitchFamily="34" charset="0"/>
              </a:rPr>
              <a:t>Corriente de Partida</a:t>
            </a:r>
          </a:p>
          <a:p>
            <a:pPr fontAlgn="t">
              <a:lnSpc>
                <a:spcPct val="200000"/>
              </a:lnSpc>
              <a:spcBef>
                <a:spcPts val="500"/>
              </a:spcBef>
            </a:pPr>
            <a:r>
              <a:rPr lang="es-CL" sz="1600" dirty="0">
                <a:latin typeface="Calibri" panose="020F0502020204030204" pitchFamily="34" charset="0"/>
                <a:cs typeface="Calibri" panose="020F0502020204030204" pitchFamily="34" charset="0"/>
              </a:rPr>
              <a:t>Rampa de Aceleración y Desaceleración</a:t>
            </a:r>
          </a:p>
          <a:p>
            <a:pPr fontAlgn="t">
              <a:lnSpc>
                <a:spcPct val="200000"/>
              </a:lnSpc>
              <a:spcBef>
                <a:spcPts val="500"/>
              </a:spcBef>
            </a:pPr>
            <a:r>
              <a:rPr lang="es-CL" sz="1600" dirty="0">
                <a:latin typeface="Calibri" panose="020F0502020204030204" pitchFamily="34" charset="0"/>
                <a:cs typeface="Calibri" panose="020F0502020204030204" pitchFamily="34" charset="0"/>
              </a:rPr>
              <a:t>Actividad ¿Cuánto aprendimos?Configuración de partidor suave</a:t>
            </a:r>
          </a:p>
          <a:p>
            <a:pPr fontAlgn="t">
              <a:spcBef>
                <a:spcPts val="500"/>
              </a:spcBef>
            </a:pPr>
            <a:r>
              <a:rPr lang="es-CL" sz="1600" dirty="0">
                <a:latin typeface="Calibri" panose="020F0502020204030204" pitchFamily="34" charset="0"/>
                <a:cs typeface="Calibri" panose="020F0502020204030204" pitchFamily="34" charset="0"/>
              </a:rPr>
              <a:t>mediante selectores</a:t>
            </a:r>
          </a:p>
          <a:p>
            <a:pPr fontAlgn="t">
              <a:lnSpc>
                <a:spcPct val="200000"/>
              </a:lnSpc>
              <a:spcBef>
                <a:spcPts val="500"/>
              </a:spcBef>
            </a:pPr>
            <a:r>
              <a:rPr lang="es-CL" sz="1600" dirty="0">
                <a:latin typeface="Calibri" panose="020F0502020204030204" pitchFamily="34" charset="0"/>
                <a:cs typeface="Calibri" panose="020F0502020204030204" pitchFamily="34" charset="0"/>
              </a:rPr>
              <a:t>Circuito Esquemático</a:t>
            </a:r>
          </a:p>
        </p:txBody>
      </p:sp>
      <p:grpSp>
        <p:nvGrpSpPr>
          <p:cNvPr id="6" name="Grupo 5"/>
          <p:cNvGrpSpPr/>
          <p:nvPr/>
        </p:nvGrpSpPr>
        <p:grpSpPr>
          <a:xfrm>
            <a:off x="4010249" y="2745694"/>
            <a:ext cx="269929" cy="290712"/>
            <a:chOff x="4076603" y="2143361"/>
            <a:chExt cx="269929" cy="290712"/>
          </a:xfrm>
        </p:grpSpPr>
        <p:sp>
          <p:nvSpPr>
            <p:cNvPr id="160" name="Google Shape;160;p5"/>
            <p:cNvSpPr/>
            <p:nvPr/>
          </p:nvSpPr>
          <p:spPr>
            <a:xfrm>
              <a:off x="4081630" y="216241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9754D"/>
                </a:solidFill>
                <a:latin typeface="Arial"/>
                <a:ea typeface="Arial"/>
                <a:cs typeface="Arial"/>
                <a:sym typeface="Arial"/>
              </a:endParaRPr>
            </a:p>
          </p:txBody>
        </p:sp>
        <p:sp>
          <p:nvSpPr>
            <p:cNvPr id="161" name="Google Shape;161;p5"/>
            <p:cNvSpPr txBox="1"/>
            <p:nvPr/>
          </p:nvSpPr>
          <p:spPr>
            <a:xfrm>
              <a:off x="4076603" y="2143361"/>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1</a:t>
              </a:r>
              <a:endParaRPr sz="1800" b="1" i="0" u="none" strike="noStrike" cap="none" dirty="0">
                <a:solidFill>
                  <a:srgbClr val="FFFFFF"/>
                </a:solidFill>
                <a:latin typeface="Calibri"/>
                <a:ea typeface="Calibri"/>
                <a:cs typeface="Calibri"/>
                <a:sym typeface="Calibri"/>
              </a:endParaRPr>
            </a:p>
          </p:txBody>
        </p:sp>
      </p:grpSp>
      <p:grpSp>
        <p:nvGrpSpPr>
          <p:cNvPr id="7" name="Grupo 6"/>
          <p:cNvGrpSpPr/>
          <p:nvPr/>
        </p:nvGrpSpPr>
        <p:grpSpPr>
          <a:xfrm>
            <a:off x="4010249" y="3278676"/>
            <a:ext cx="269929" cy="290712"/>
            <a:chOff x="4071840" y="2807418"/>
            <a:chExt cx="269929" cy="290712"/>
          </a:xfrm>
        </p:grpSpPr>
        <p:sp>
          <p:nvSpPr>
            <p:cNvPr id="162" name="Google Shape;162;p5"/>
            <p:cNvSpPr/>
            <p:nvPr/>
          </p:nvSpPr>
          <p:spPr>
            <a:xfrm>
              <a:off x="4076867" y="282646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
            <p:cNvSpPr txBox="1"/>
            <p:nvPr/>
          </p:nvSpPr>
          <p:spPr>
            <a:xfrm>
              <a:off x="4071840" y="2807418"/>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2</a:t>
              </a:r>
              <a:endParaRPr sz="1800" b="1" i="0" u="none" strike="noStrike" cap="none" dirty="0">
                <a:solidFill>
                  <a:srgbClr val="FFFFFF"/>
                </a:solidFill>
                <a:latin typeface="Calibri"/>
                <a:ea typeface="Calibri"/>
                <a:cs typeface="Calibri"/>
                <a:sym typeface="Calibri"/>
              </a:endParaRPr>
            </a:p>
          </p:txBody>
        </p:sp>
      </p:grpSp>
      <p:grpSp>
        <p:nvGrpSpPr>
          <p:cNvPr id="8" name="Grupo 7"/>
          <p:cNvGrpSpPr/>
          <p:nvPr/>
        </p:nvGrpSpPr>
        <p:grpSpPr>
          <a:xfrm>
            <a:off x="4010249" y="3825468"/>
            <a:ext cx="269929" cy="290712"/>
            <a:chOff x="4071840" y="3504336"/>
            <a:chExt cx="269929" cy="290712"/>
          </a:xfrm>
        </p:grpSpPr>
        <p:sp>
          <p:nvSpPr>
            <p:cNvPr id="164" name="Google Shape;164;p5"/>
            <p:cNvSpPr/>
            <p:nvPr/>
          </p:nvSpPr>
          <p:spPr>
            <a:xfrm>
              <a:off x="4076867" y="3523386"/>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txBox="1"/>
            <p:nvPr/>
          </p:nvSpPr>
          <p:spPr>
            <a:xfrm>
              <a:off x="4071840" y="3504336"/>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3</a:t>
              </a:r>
              <a:endParaRPr sz="1800" b="1" i="0" u="none" strike="noStrike" cap="none" dirty="0">
                <a:solidFill>
                  <a:srgbClr val="FFFFFF"/>
                </a:solidFill>
                <a:latin typeface="Calibri"/>
                <a:ea typeface="Calibri"/>
                <a:cs typeface="Calibri"/>
                <a:sym typeface="Calibri"/>
              </a:endParaRPr>
            </a:p>
          </p:txBody>
        </p:sp>
      </p:grpSp>
      <p:sp>
        <p:nvSpPr>
          <p:cNvPr id="27" name="Google Shape;167;p5"/>
          <p:cNvSpPr txBox="1"/>
          <p:nvPr/>
        </p:nvSpPr>
        <p:spPr>
          <a:xfrm>
            <a:off x="4076867" y="1309036"/>
            <a:ext cx="4748156" cy="452518"/>
          </a:xfrm>
          <a:prstGeom prst="rect">
            <a:avLst/>
          </a:prstGeom>
          <a:noFill/>
          <a:ln>
            <a:noFill/>
          </a:ln>
        </p:spPr>
        <p:txBody>
          <a:bodyPr spcFirstLastPara="1" wrap="square" lIns="91425" tIns="91425" rIns="91425" bIns="91425" anchor="ctr" anchorCtr="0">
            <a:noAutofit/>
          </a:bodyPr>
          <a:lstStyle/>
          <a:p>
            <a:pPr lvl="0">
              <a:lnSpc>
                <a:spcPct val="90000"/>
              </a:lnSpc>
              <a:buSzPts val="2000"/>
            </a:pPr>
            <a:r>
              <a:rPr lang="en-US" sz="2000" dirty="0">
                <a:solidFill>
                  <a:srgbClr val="29754D"/>
                </a:solidFill>
                <a:latin typeface="Calibri"/>
                <a:ea typeface="Calibri"/>
                <a:cs typeface="Calibri"/>
                <a:sym typeface="Calibri"/>
              </a:rPr>
              <a:t>PARTIDOR SUAVE</a:t>
            </a:r>
          </a:p>
        </p:txBody>
      </p:sp>
      <p:sp>
        <p:nvSpPr>
          <p:cNvPr id="29"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MENÚ DE LA ACTIVIDAD</a:t>
            </a:r>
            <a:endParaRPr lang="en-US" sz="3100" b="1" dirty="0">
              <a:solidFill>
                <a:srgbClr val="29754D"/>
              </a:solidFill>
              <a:latin typeface="Calibri"/>
              <a:ea typeface="Calibri"/>
              <a:cs typeface="Calibri"/>
              <a:sym typeface="Calibri"/>
            </a:endParaRP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97" y="2347898"/>
            <a:ext cx="3019065" cy="4406861"/>
          </a:xfrm>
          <a:prstGeom prst="rect">
            <a:avLst/>
          </a:prstGeom>
        </p:spPr>
      </p:pic>
      <p:grpSp>
        <p:nvGrpSpPr>
          <p:cNvPr id="12" name="Grupo 11"/>
          <p:cNvGrpSpPr/>
          <p:nvPr/>
        </p:nvGrpSpPr>
        <p:grpSpPr>
          <a:xfrm>
            <a:off x="4010249" y="4354703"/>
            <a:ext cx="269929" cy="290712"/>
            <a:chOff x="4122127" y="4064878"/>
            <a:chExt cx="269929" cy="290712"/>
          </a:xfrm>
        </p:grpSpPr>
        <p:sp>
          <p:nvSpPr>
            <p:cNvPr id="23" name="Google Shape;164;p5"/>
            <p:cNvSpPr/>
            <p:nvPr/>
          </p:nvSpPr>
          <p:spPr>
            <a:xfrm>
              <a:off x="4127154" y="408392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165;p5"/>
            <p:cNvSpPr txBox="1"/>
            <p:nvPr/>
          </p:nvSpPr>
          <p:spPr>
            <a:xfrm>
              <a:off x="4122127" y="4064878"/>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4</a:t>
              </a:r>
              <a:endParaRPr sz="1800" b="1" i="0" u="none" strike="noStrike" cap="none" dirty="0">
                <a:solidFill>
                  <a:srgbClr val="FFFFFF"/>
                </a:solidFill>
                <a:latin typeface="Calibri"/>
                <a:ea typeface="Calibri"/>
                <a:cs typeface="Calibri"/>
                <a:sym typeface="Calibri"/>
              </a:endParaRPr>
            </a:p>
          </p:txBody>
        </p:sp>
      </p:grpSp>
      <p:grpSp>
        <p:nvGrpSpPr>
          <p:cNvPr id="11" name="Grupo 10"/>
          <p:cNvGrpSpPr/>
          <p:nvPr/>
        </p:nvGrpSpPr>
        <p:grpSpPr>
          <a:xfrm>
            <a:off x="4010249" y="4883938"/>
            <a:ext cx="269929" cy="290712"/>
            <a:chOff x="4182332" y="4708705"/>
            <a:chExt cx="269929" cy="290712"/>
          </a:xfrm>
        </p:grpSpPr>
        <p:sp>
          <p:nvSpPr>
            <p:cNvPr id="30" name="Google Shape;164;p5"/>
            <p:cNvSpPr/>
            <p:nvPr/>
          </p:nvSpPr>
          <p:spPr>
            <a:xfrm>
              <a:off x="4187359" y="4727755"/>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165;p5"/>
            <p:cNvSpPr txBox="1"/>
            <p:nvPr/>
          </p:nvSpPr>
          <p:spPr>
            <a:xfrm>
              <a:off x="4182332" y="4708705"/>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dirty="0">
                  <a:solidFill>
                    <a:srgbClr val="FFFFFF"/>
                  </a:solidFill>
                  <a:latin typeface="Calibri"/>
                  <a:ea typeface="Calibri"/>
                  <a:cs typeface="Calibri"/>
                  <a:sym typeface="Calibri"/>
                </a:rPr>
                <a:t>5</a:t>
              </a:r>
              <a:endParaRPr sz="1800" b="1" i="0" u="none" strike="noStrike" cap="none" dirty="0">
                <a:solidFill>
                  <a:srgbClr val="FFFFFF"/>
                </a:solidFill>
                <a:latin typeface="Calibri"/>
                <a:ea typeface="Calibri"/>
                <a:cs typeface="Calibri"/>
                <a:sym typeface="Calibri"/>
              </a:endParaRPr>
            </a:p>
          </p:txBody>
        </p:sp>
      </p:grpSp>
      <p:grpSp>
        <p:nvGrpSpPr>
          <p:cNvPr id="10" name="Grupo 9"/>
          <p:cNvGrpSpPr/>
          <p:nvPr/>
        </p:nvGrpSpPr>
        <p:grpSpPr>
          <a:xfrm>
            <a:off x="4010249" y="5461211"/>
            <a:ext cx="269929" cy="290712"/>
            <a:chOff x="4171682" y="5251921"/>
            <a:chExt cx="269929" cy="290712"/>
          </a:xfrm>
        </p:grpSpPr>
        <p:sp>
          <p:nvSpPr>
            <p:cNvPr id="32" name="Google Shape;164;p5"/>
            <p:cNvSpPr/>
            <p:nvPr/>
          </p:nvSpPr>
          <p:spPr>
            <a:xfrm>
              <a:off x="4176709" y="527097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165;p5"/>
            <p:cNvSpPr txBox="1"/>
            <p:nvPr/>
          </p:nvSpPr>
          <p:spPr>
            <a:xfrm>
              <a:off x="4171682" y="5251921"/>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6</a:t>
              </a:r>
              <a:endParaRPr sz="1800" b="1" i="0" u="none" strike="noStrike" cap="none" dirty="0">
                <a:solidFill>
                  <a:srgbClr val="FFFFFF"/>
                </a:solidFill>
                <a:latin typeface="Calibri"/>
                <a:ea typeface="Calibri"/>
                <a:cs typeface="Calibri"/>
                <a:sym typeface="Calibri"/>
              </a:endParaRPr>
            </a:p>
          </p:txBody>
        </p:sp>
      </p:grpSp>
      <p:grpSp>
        <p:nvGrpSpPr>
          <p:cNvPr id="25" name="Grupo 24">
            <a:extLst>
              <a:ext uri="{FF2B5EF4-FFF2-40B4-BE49-F238E27FC236}">
                <a16:creationId xmlns:a16="http://schemas.microsoft.com/office/drawing/2014/main" xmlns="" id="{6A3FE68E-5DE8-1648-9258-DB297567D9B9}"/>
              </a:ext>
            </a:extLst>
          </p:cNvPr>
          <p:cNvGrpSpPr/>
          <p:nvPr/>
        </p:nvGrpSpPr>
        <p:grpSpPr>
          <a:xfrm>
            <a:off x="4010249" y="6269286"/>
            <a:ext cx="269929" cy="290712"/>
            <a:chOff x="4171682" y="5251921"/>
            <a:chExt cx="269929" cy="290712"/>
          </a:xfrm>
        </p:grpSpPr>
        <p:sp>
          <p:nvSpPr>
            <p:cNvPr id="26" name="Google Shape;164;p5">
              <a:extLst>
                <a:ext uri="{FF2B5EF4-FFF2-40B4-BE49-F238E27FC236}">
                  <a16:creationId xmlns:a16="http://schemas.microsoft.com/office/drawing/2014/main" xmlns="" id="{74D2765A-679A-1447-8AF2-4031CEBD46B7}"/>
                </a:ext>
              </a:extLst>
            </p:cNvPr>
            <p:cNvSpPr/>
            <p:nvPr/>
          </p:nvSpPr>
          <p:spPr>
            <a:xfrm>
              <a:off x="4176709" y="527097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165;p5">
              <a:extLst>
                <a:ext uri="{FF2B5EF4-FFF2-40B4-BE49-F238E27FC236}">
                  <a16:creationId xmlns:a16="http://schemas.microsoft.com/office/drawing/2014/main" xmlns="" id="{1017AA71-8159-C349-A9D0-CBCD82F436DB}"/>
                </a:ext>
              </a:extLst>
            </p:cNvPr>
            <p:cNvSpPr txBox="1"/>
            <p:nvPr/>
          </p:nvSpPr>
          <p:spPr>
            <a:xfrm>
              <a:off x="4171682" y="5251921"/>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7</a:t>
              </a:r>
              <a:endParaRPr sz="1800" b="1" i="0" u="none" strike="noStrike" cap="none" dirty="0">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29" name="Google Shape;319;p12"/>
          <p:cNvSpPr/>
          <p:nvPr/>
        </p:nvSpPr>
        <p:spPr>
          <a:xfrm>
            <a:off x="464463" y="2555714"/>
            <a:ext cx="5146719" cy="2812708"/>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CONOCIMIENTOS PREVIOS</a:t>
            </a:r>
            <a:endParaRPr sz="3100" b="1" i="0" u="none" strike="noStrike" cap="none" dirty="0">
              <a:solidFill>
                <a:srgbClr val="29754D"/>
              </a:solidFill>
              <a:latin typeface="Calibri"/>
              <a:ea typeface="Calibri"/>
              <a:cs typeface="Calibri"/>
              <a:sym typeface="Calibri"/>
            </a:endParaRPr>
          </a:p>
        </p:txBody>
      </p:sp>
      <p:sp>
        <p:nvSpPr>
          <p:cNvPr id="27" name="Google Shape;391;p18"/>
          <p:cNvSpPr txBox="1"/>
          <p:nvPr/>
        </p:nvSpPr>
        <p:spPr>
          <a:xfrm>
            <a:off x="816853" y="2987183"/>
            <a:ext cx="3606291" cy="1949769"/>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PARTIDOR SUAVE</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Ahora veamos cómo lo que ya has aprendido refuerza y mejora lo que estás a punto de aprender.</a:t>
            </a:r>
          </a:p>
        </p:txBody>
      </p:sp>
      <p:sp>
        <p:nvSpPr>
          <p:cNvPr id="30" name="Google Shape;129;p4"/>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dirty="0">
                <a:solidFill>
                  <a:srgbClr val="000000"/>
                </a:solidFill>
                <a:latin typeface="Calibri"/>
                <a:ea typeface="Calibri"/>
                <a:cs typeface="Calibri"/>
                <a:sym typeface="Calibri"/>
              </a:rPr>
              <a:t>ACTIVIDAD</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32" name="Google Shape;168;p5"/>
          <p:cNvSpPr txBox="1"/>
          <p:nvPr/>
        </p:nvSpPr>
        <p:spPr>
          <a:xfrm>
            <a:off x="4321821"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a:solidFill>
                  <a:srgbClr val="8EB99F"/>
                </a:solidFill>
                <a:latin typeface="Calibri"/>
                <a:ea typeface="Calibri"/>
                <a:cs typeface="Calibri"/>
                <a:sym typeface="Calibri"/>
              </a:rPr>
              <a:t>4</a:t>
            </a:r>
            <a:endParaRPr sz="5000" b="0" i="0" u="none" strike="noStrike" cap="none" dirty="0">
              <a:solidFill>
                <a:srgbClr val="8EB99F"/>
              </a:solidFill>
              <a:latin typeface="Calibri"/>
              <a:ea typeface="Calibri"/>
              <a:cs typeface="Calibri"/>
              <a:sym typeface="Calibri"/>
            </a:endParaRPr>
          </a:p>
        </p:txBody>
      </p:sp>
      <p:pic>
        <p:nvPicPr>
          <p:cNvPr id="8" name="OVNI-01.png" descr="/Users/ivangonzalez/Desktop/IVAN G 2020/2020/DUOC/ARTES/OVNI-01.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4778950" y="2162558"/>
            <a:ext cx="4380055" cy="45141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6"/>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PARTIDORES SUAVES</a:t>
            </a: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452175" y="1814403"/>
            <a:ext cx="8139412" cy="698644"/>
          </a:xfrm>
          <a:prstGeom prst="rect">
            <a:avLst/>
          </a:prstGeom>
          <a:noFill/>
          <a:ln>
            <a:noFill/>
          </a:ln>
        </p:spPr>
        <p:txBody>
          <a:bodyPr spcFirstLastPara="1" wrap="square" lIns="90000" tIns="91425" rIns="91425" bIns="91425" anchor="ctr" anchorCtr="0">
            <a:noAutofit/>
          </a:bodyPr>
          <a:lstStyle/>
          <a:p>
            <a:pPr lvl="0" algn="just">
              <a:spcBef>
                <a:spcPts val="1000"/>
              </a:spcBef>
            </a:pPr>
            <a:r>
              <a:rPr lang="es-CL" sz="1600" dirty="0">
                <a:latin typeface="Calibri"/>
                <a:ea typeface="Calibri"/>
                <a:cs typeface="Calibri"/>
                <a:sym typeface="Calibri"/>
              </a:rPr>
              <a:t>Los partidores suaves son dispositivos de comando electrónicos empleados específicamente para motores trifásicos que permiten controlar el arranque y parada de motores trifásicos de inducción mediante dispositivos electrónicos, a su vez permiten proteger el motor y generar un ahorro energético.</a:t>
            </a:r>
          </a:p>
        </p:txBody>
      </p:sp>
      <p:sp>
        <p:nvSpPr>
          <p:cNvPr id="8" name="Rectángulo 7">
            <a:extLst>
              <a:ext uri="{FF2B5EF4-FFF2-40B4-BE49-F238E27FC236}">
                <a16:creationId xmlns:a16="http://schemas.microsoft.com/office/drawing/2014/main" xmlns="" id="{60B658EC-CB2D-9F4A-ADD4-A58C01F53676}"/>
              </a:ext>
            </a:extLst>
          </p:cNvPr>
          <p:cNvSpPr/>
          <p:nvPr/>
        </p:nvSpPr>
        <p:spPr>
          <a:xfrm>
            <a:off x="2381692" y="3095057"/>
            <a:ext cx="3990323" cy="3422702"/>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a:extLst>
              <a:ext uri="{FF2B5EF4-FFF2-40B4-BE49-F238E27FC236}">
                <a16:creationId xmlns:a16="http://schemas.microsoft.com/office/drawing/2014/main" xmlns="" id="{539B266B-5AAF-D142-8831-DC038CBD6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8454" y="2899581"/>
            <a:ext cx="457200" cy="457200"/>
          </a:xfrm>
          <a:prstGeom prst="rect">
            <a:avLst/>
          </a:prstGeom>
        </p:spPr>
      </p:pic>
      <p:pic>
        <p:nvPicPr>
          <p:cNvPr id="10" name="Imagen 9">
            <a:extLst>
              <a:ext uri="{FF2B5EF4-FFF2-40B4-BE49-F238E27FC236}">
                <a16:creationId xmlns:a16="http://schemas.microsoft.com/office/drawing/2014/main" xmlns="" id="{CAE68703-879D-D746-B51B-595AB4E07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736" y="3403070"/>
            <a:ext cx="1823156" cy="3244145"/>
          </a:xfrm>
          <a:prstGeom prst="rect">
            <a:avLst/>
          </a:prstGeom>
        </p:spPr>
      </p:pic>
      <p:sp>
        <p:nvSpPr>
          <p:cNvPr id="23" name="Google Shape;131;p4">
            <a:extLst>
              <a:ext uri="{FF2B5EF4-FFF2-40B4-BE49-F238E27FC236}">
                <a16:creationId xmlns:a16="http://schemas.microsoft.com/office/drawing/2014/main" xmlns="" id="{CE575EA1-A14F-2343-82CD-3B9B83CC25D3}"/>
              </a:ext>
            </a:extLst>
          </p:cNvPr>
          <p:cNvSpPr txBox="1"/>
          <p:nvPr/>
        </p:nvSpPr>
        <p:spPr>
          <a:xfrm>
            <a:off x="2562448" y="3303615"/>
            <a:ext cx="3596006" cy="3267303"/>
          </a:xfrm>
          <a:prstGeom prst="rect">
            <a:avLst/>
          </a:prstGeom>
          <a:noFill/>
          <a:ln>
            <a:noFill/>
          </a:ln>
        </p:spPr>
        <p:txBody>
          <a:bodyPr spcFirstLastPara="1" wrap="square" lIns="90000" tIns="91425" rIns="91425" bIns="91425" anchor="ctr" anchorCtr="0">
            <a:noAutofit/>
          </a:bodyPr>
          <a:lstStyle/>
          <a:p>
            <a:pPr lvl="0" algn="just">
              <a:spcBef>
                <a:spcPts val="1000"/>
              </a:spcBef>
            </a:pPr>
            <a:r>
              <a:rPr lang="es-CL" sz="1600" b="1" dirty="0">
                <a:solidFill>
                  <a:srgbClr val="29754D"/>
                </a:solidFill>
                <a:latin typeface="Calibri"/>
                <a:ea typeface="Calibri"/>
                <a:cs typeface="Calibri"/>
                <a:sym typeface="Calibri"/>
              </a:rPr>
              <a:t>¿Por qué emplear un partidor suave ? </a:t>
            </a:r>
          </a:p>
          <a:p>
            <a:pPr lvl="0" algn="just">
              <a:spcBef>
                <a:spcPts val="1000"/>
              </a:spcBef>
            </a:pPr>
            <a:r>
              <a:rPr lang="es-CL" sz="1600" dirty="0">
                <a:latin typeface="Calibri"/>
                <a:ea typeface="Calibri"/>
                <a:cs typeface="Calibri"/>
                <a:sym typeface="Calibri"/>
              </a:rPr>
              <a:t>La función de un partidor suave como su nombre lo indica, es la de realizar un arranque controlado en cuanto a la aceleración y frenado del motor, a esto se le conoce como rampa de aceleración. Siendo esta última configurada por el técnico o ingeniero a cargo de la programación del dispositivo.</a:t>
            </a:r>
          </a:p>
          <a:p>
            <a:pPr lvl="0" algn="just">
              <a:spcBef>
                <a:spcPts val="1000"/>
              </a:spcBef>
            </a:pPr>
            <a:endParaRPr lang="es-CL" sz="1600" dirty="0">
              <a:latin typeface="Calibri"/>
              <a:ea typeface="Calibri"/>
              <a:cs typeface="Calibri"/>
              <a:sym typeface="Calibri"/>
            </a:endParaRPr>
          </a:p>
        </p:txBody>
      </p:sp>
    </p:spTree>
    <p:extLst>
      <p:ext uri="{BB962C8B-B14F-4D97-AF65-F5344CB8AC3E}">
        <p14:creationId xmlns:p14="http://schemas.microsoft.com/office/powerpoint/2010/main" val="1980286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6"/>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PARTIDORES SUAVES</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1878850"/>
            <a:ext cx="8857235" cy="3543755"/>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59218" y="2452778"/>
            <a:ext cx="8218967" cy="2654118"/>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Al realizar una aceleración de manera paulatina se minimizan las corrientes de partida las cuales superan a la corriente nominal del  motor de 5 a 7 veces. Dicha corriente se vuelve considerablemente alta en motores de gran capacidad y más aún cuando se está trabajando con grupos de maquinarias partiendo de manera simultánea.</a:t>
            </a:r>
          </a:p>
          <a:p>
            <a:pPr lvl="0" algn="just"/>
            <a:endParaRPr lang="es-CL" sz="1600" dirty="0">
              <a:latin typeface="Calibri"/>
              <a:ea typeface="Calibri"/>
              <a:cs typeface="Calibri"/>
              <a:sym typeface="Calibri"/>
            </a:endParaRPr>
          </a:p>
          <a:p>
            <a:pPr lvl="0" algn="just"/>
            <a:r>
              <a:rPr lang="es-CL" sz="1600" dirty="0">
                <a:latin typeface="Calibri"/>
                <a:ea typeface="Calibri"/>
                <a:cs typeface="Calibri"/>
                <a:sym typeface="Calibri"/>
              </a:rPr>
              <a:t>Es por ello que los partidores suaves resuelven el problema de las corrientes de arranque, además existen modelos que pueden incorporar una resistencia de gran capacidad de manera externa para emplearla como freno resistivo.</a:t>
            </a:r>
          </a:p>
          <a:p>
            <a:pPr lvl="0" algn="just"/>
            <a:endParaRPr lang="es-CL" sz="1600" dirty="0">
              <a:latin typeface="Calibri"/>
              <a:ea typeface="Calibri"/>
              <a:cs typeface="Calibri"/>
              <a:sym typeface="Calibri"/>
            </a:endParaRPr>
          </a:p>
          <a:p>
            <a:pPr lvl="0" algn="just"/>
            <a:r>
              <a:rPr lang="es-CL" sz="1600" dirty="0">
                <a:latin typeface="Calibri"/>
                <a:ea typeface="Calibri"/>
                <a:cs typeface="Calibri"/>
                <a:sym typeface="Calibri"/>
              </a:rPr>
              <a:t>Esto último solo aplica para ciertos tipos de motores como lo son los de tipo sincrónico o de imanes permanentes con rotor bobinado.</a:t>
            </a:r>
          </a:p>
          <a:p>
            <a:pPr lvl="0" algn="just"/>
            <a:endParaRPr lang="es-CL" sz="1600" dirty="0">
              <a:latin typeface="Calibri"/>
              <a:ea typeface="Calibri"/>
              <a:cs typeface="Calibri"/>
              <a:sym typeface="Calibri"/>
            </a:endParaRPr>
          </a:p>
        </p:txBody>
      </p:sp>
    </p:spTree>
    <p:extLst>
      <p:ext uri="{BB962C8B-B14F-4D97-AF65-F5344CB8AC3E}">
        <p14:creationId xmlns:p14="http://schemas.microsoft.com/office/powerpoint/2010/main" val="251534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3822113" cy="321455"/>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CORRIENTE DE PARTIDA </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1796903"/>
            <a:ext cx="8857235" cy="1573618"/>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76269" y="2189332"/>
            <a:ext cx="8367724" cy="838777"/>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En la partida de un motor este consume de 5 a 7 veces la corriente nominal (corriente mencionada en la placa del motor). Cuando se realiza la conexión de partida estrella-triángulo se reduce significativamente la corriente de arranque, pero no soluciona completamente el problema. Por el contrario, el partidor suave mantiene una curva de corriente de partida más estable en comparación a una partida directa ahorrando.</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564" y="3523083"/>
            <a:ext cx="4754055" cy="3251811"/>
          </a:xfrm>
          <a:prstGeom prst="rect">
            <a:avLst/>
          </a:prstGeom>
        </p:spPr>
      </p:pic>
    </p:spTree>
    <p:extLst>
      <p:ext uri="{BB962C8B-B14F-4D97-AF65-F5344CB8AC3E}">
        <p14:creationId xmlns:p14="http://schemas.microsoft.com/office/powerpoint/2010/main" val="1614233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7001248" cy="42187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RAMPA DE ACELERACIÓN Y DESACELERACIÓN</a:t>
            </a:r>
          </a:p>
        </p:txBody>
      </p:sp>
      <p:sp>
        <p:nvSpPr>
          <p:cNvPr id="13" name="Google Shape;173;p6">
            <a:extLst>
              <a:ext uri="{FF2B5EF4-FFF2-40B4-BE49-F238E27FC236}">
                <a16:creationId xmlns:a16="http://schemas.microsoft.com/office/drawing/2014/main" xmlns="" id="{1DD21136-4872-0046-B76C-D32DA0DE3319}"/>
              </a:ext>
            </a:extLst>
          </p:cNvPr>
          <p:cNvSpPr/>
          <p:nvPr/>
        </p:nvSpPr>
        <p:spPr>
          <a:xfrm>
            <a:off x="375975" y="1796903"/>
            <a:ext cx="8857235" cy="1573618"/>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a16="http://schemas.microsoft.com/office/drawing/2014/main" xmlns="" id="{B4B807C9-3E90-B347-ACFB-BF0443A8CEFB}"/>
              </a:ext>
            </a:extLst>
          </p:cNvPr>
          <p:cNvSpPr txBox="1"/>
          <p:nvPr/>
        </p:nvSpPr>
        <p:spPr>
          <a:xfrm>
            <a:off x="644370" y="2178699"/>
            <a:ext cx="8367724" cy="838777"/>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En la partida de un motor este consume de 5 a 7 veces la corriente nominal (corriente mencionada en la placa del motor). Cuando se realiza la conexión de partida estrella-triángulo se reduce significativamente la corriente de arranque, pero no soluciona completamente el problema. Por el contrario, el partidor suave mantiene una curva de corriente de partida más estable en comparación a una partida directa ahorrando.</a:t>
            </a:r>
          </a:p>
        </p:txBody>
      </p:sp>
      <p:pic>
        <p:nvPicPr>
          <p:cNvPr id="7" name="Google Shape;145;p7">
            <a:extLst>
              <a:ext uri="{FF2B5EF4-FFF2-40B4-BE49-F238E27FC236}">
                <a16:creationId xmlns:a16="http://schemas.microsoft.com/office/drawing/2014/main" xmlns="" id="{8E18009C-935A-1F45-8B66-A57735043716}"/>
              </a:ext>
            </a:extLst>
          </p:cNvPr>
          <p:cNvPicPr preferRelativeResize="0"/>
          <p:nvPr/>
        </p:nvPicPr>
        <p:blipFill rotWithShape="1">
          <a:blip r:embed="rId2">
            <a:alphaModFix/>
          </a:blip>
          <a:srcRect/>
          <a:stretch/>
        </p:blipFill>
        <p:spPr>
          <a:xfrm>
            <a:off x="1856525" y="3762950"/>
            <a:ext cx="6007211" cy="2763317"/>
          </a:xfrm>
          <a:prstGeom prst="rect">
            <a:avLst/>
          </a:prstGeom>
          <a:noFill/>
          <a:ln>
            <a:noFill/>
          </a:ln>
        </p:spPr>
      </p:pic>
    </p:spTree>
    <p:extLst>
      <p:ext uri="{BB962C8B-B14F-4D97-AF65-F5344CB8AC3E}">
        <p14:creationId xmlns:p14="http://schemas.microsoft.com/office/powerpoint/2010/main" val="136666408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2294</TotalTime>
  <Words>923</Words>
  <Application>Microsoft Office PowerPoint</Application>
  <PresentationFormat>Personalizado</PresentationFormat>
  <Paragraphs>102</Paragraphs>
  <Slides>17</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homy</cp:lastModifiedBy>
  <cp:revision>165</cp:revision>
  <dcterms:modified xsi:type="dcterms:W3CDTF">2021-02-10T04:14:44Z</dcterms:modified>
</cp:coreProperties>
</file>