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78" r:id="rId2"/>
    <p:sldId id="256" r:id="rId3"/>
    <p:sldId id="406" r:id="rId4"/>
    <p:sldId id="257" r:id="rId5"/>
    <p:sldId id="258" r:id="rId6"/>
    <p:sldId id="259" r:id="rId7"/>
    <p:sldId id="261" r:id="rId8"/>
    <p:sldId id="403" r:id="rId9"/>
    <p:sldId id="262" r:id="rId10"/>
    <p:sldId id="380" r:id="rId11"/>
    <p:sldId id="381" r:id="rId12"/>
    <p:sldId id="390" r:id="rId13"/>
    <p:sldId id="397" r:id="rId14"/>
    <p:sldId id="398" r:id="rId15"/>
    <p:sldId id="399" r:id="rId16"/>
    <p:sldId id="400" r:id="rId17"/>
    <p:sldId id="401" r:id="rId18"/>
    <p:sldId id="404" r:id="rId19"/>
    <p:sldId id="365" r:id="rId20"/>
    <p:sldId id="276" r:id="rId21"/>
    <p:sldId id="405" r:id="rId22"/>
    <p:sldId id="280" r:id="rId23"/>
    <p:sldId id="279" r:id="rId24"/>
  </p:sldIdLst>
  <p:sldSz cx="9720263" cy="7559675"/>
  <p:notesSz cx="6858000" cy="9144000"/>
  <p:embeddedFontLst>
    <p:embeddedFont>
      <p:font typeface="Calibri" panose="020F0502020204030204" pitchFamily="34" charset="0"/>
      <p:regular r:id="rId26"/>
      <p:bold r:id="rId27"/>
      <p:italic r:id="rId28"/>
      <p:boldItalic r:id="rId29"/>
    </p:embeddedFont>
    <p:embeddedFont>
      <p:font typeface="Roboto Medium" panose="02000000000000000000" pitchFamily="2" charset="0"/>
      <p:regular r:id="rId30"/>
      <p: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 xmlns:p15="http://schemas.microsoft.com/office/powerpoint/2012/main" xmlns:go="http://customooxmlschemas.google.com/" roundtripDataSignature="AMtx7mgog0tp/u1GYDPXQVkRaWK919qLrQ==" r:id="rId57"/>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731D47"/>
    <a:srgbClr val="E9E1E4"/>
    <a:srgbClr val="ED423D"/>
    <a:srgbClr val="76384D"/>
    <a:srgbClr val="EEEEEE"/>
    <a:srgbClr val="1A9FDF"/>
    <a:srgbClr val="F1E9C7"/>
    <a:srgbClr val="CCB038"/>
    <a:srgbClr val="F9C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4055"/>
  </p:normalViewPr>
  <p:slideViewPr>
    <p:cSldViewPr snapToGrid="0">
      <p:cViewPr varScale="1">
        <p:scale>
          <a:sx n="96" d="100"/>
          <a:sy n="96" d="100"/>
        </p:scale>
        <p:origin x="1914" y="90"/>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04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723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22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66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55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61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67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124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983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267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347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71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93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18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17"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9"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20"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21"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22" name="Imagen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3" name="Imagen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18"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0"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21"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22"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23" name="Imagen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4" name="Imagen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25"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26"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10|</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a16="http://schemas.microsoft.com/office/drawing/2014/main" xmlns=""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11" name="Google Shape;69;p14">
            <a:extLst>
              <a:ext uri="{FF2B5EF4-FFF2-40B4-BE49-F238E27FC236}">
                <a16:creationId xmlns:a16="http://schemas.microsoft.com/office/drawing/2014/main" xmlns="" id="{68962B0D-147F-A74B-8348-A846D1182FF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Google Shape;68;p14">
            <a:extLst>
              <a:ext uri="{FF2B5EF4-FFF2-40B4-BE49-F238E27FC236}">
                <a16:creationId xmlns:a16="http://schemas.microsoft.com/office/drawing/2014/main" xmlns="" id="{43D5D537-6A75-9D43-A2B0-D336B275A9E2}"/>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10|</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5"/>
          <p:cNvSpPr/>
          <p:nvPr userDrawn="1"/>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10" name="Google Shape;69;p14">
            <a:extLst>
              <a:ext uri="{FF2B5EF4-FFF2-40B4-BE49-F238E27FC236}">
                <a16:creationId xmlns:a16="http://schemas.microsoft.com/office/drawing/2014/main" xmlns="" id="{44AAA0E6-842F-AC43-83A3-5EDE55CC93E6}"/>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Google Shape;68;p14">
            <a:extLst>
              <a:ext uri="{FF2B5EF4-FFF2-40B4-BE49-F238E27FC236}">
                <a16:creationId xmlns:a16="http://schemas.microsoft.com/office/drawing/2014/main" xmlns="" id="{851173DA-B194-1349-99B8-DBB0052329C2}"/>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10|</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11" name="Google Shape;69;p14">
            <a:extLst>
              <a:ext uri="{FF2B5EF4-FFF2-40B4-BE49-F238E27FC236}">
                <a16:creationId xmlns:a16="http://schemas.microsoft.com/office/drawing/2014/main" xmlns="" id="{2CFAC0DE-4B43-274F-94D2-B51E8EC3476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Google Shape;68;p14">
            <a:extLst>
              <a:ext uri="{FF2B5EF4-FFF2-40B4-BE49-F238E27FC236}">
                <a16:creationId xmlns:a16="http://schemas.microsoft.com/office/drawing/2014/main" xmlns="" id="{3228F709-4EAA-D24C-BB56-28AC61A84756}"/>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10|</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Google Shape;31;p6">
            <a:extLst>
              <a:ext uri="{FF2B5EF4-FFF2-40B4-BE49-F238E27FC236}">
                <a16:creationId xmlns:a16="http://schemas.microsoft.com/office/drawing/2014/main" xmlns="" id="{6C81C7E6-D921-A142-AFED-22D30A69F031}"/>
              </a:ext>
            </a:extLst>
          </p:cNvPr>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5" name="Google Shape;30;p6">
            <a:extLst>
              <a:ext uri="{FF2B5EF4-FFF2-40B4-BE49-F238E27FC236}">
                <a16:creationId xmlns:a16="http://schemas.microsoft.com/office/drawing/2014/main" xmlns="" id="{CC075017-68B6-D042-8A7B-11FCAE941236}"/>
              </a:ext>
            </a:extLst>
          </p:cNvPr>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1;p4">
            <a:extLst>
              <a:ext uri="{FF2B5EF4-FFF2-40B4-BE49-F238E27FC236}">
                <a16:creationId xmlns:a16="http://schemas.microsoft.com/office/drawing/2014/main" xmlns="" id="{9EB0290E-D8D0-A049-95BD-B7CCE265EE4E}"/>
              </a:ext>
            </a:extLst>
          </p:cNvPr>
          <p:cNvSpPr/>
          <p:nvPr userDrawn="1"/>
        </p:nvSpPr>
        <p:spPr>
          <a:xfrm>
            <a:off x="8090850" y="769525"/>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
        <p:nvSpPr>
          <p:cNvPr id="7" name="Google Shape;22;p4">
            <a:extLst>
              <a:ext uri="{FF2B5EF4-FFF2-40B4-BE49-F238E27FC236}">
                <a16:creationId xmlns:a16="http://schemas.microsoft.com/office/drawing/2014/main" xmlns="" id="{E7F9BE44-CC3D-1D4F-B06E-AE727D7E64E9}"/>
              </a:ext>
            </a:extLst>
          </p:cNvPr>
          <p:cNvSpPr/>
          <p:nvPr userDrawn="1"/>
        </p:nvSpPr>
        <p:spPr>
          <a:xfrm>
            <a:off x="8752950" y="769525"/>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dirty="0"/>
          </a:p>
        </p:txBody>
      </p:sp>
    </p:spTree>
    <p:extLst>
      <p:ext uri="{BB962C8B-B14F-4D97-AF65-F5344CB8AC3E}">
        <p14:creationId xmlns:p14="http://schemas.microsoft.com/office/powerpoint/2010/main" val="4091501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s-419"/>
              <a:t>‹Nº›</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54" r:id="rId7"/>
  </p:sldLayoutIdLst>
  <mc:AlternateContent xmlns:mc="http://schemas.openxmlformats.org/markup-compatibility/2006">
    <mc:Choice xmlns:p14="http://schemas.microsoft.com/office/powerpoint/2010/main" Requires="p14">
      <p:transition p14:dur="0"/>
    </mc:Choice>
    <mc:Fallback>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hyperlink" Target="https://www.youtube.com/watch?v=L64schFCpxc&amp;feature=emb_logo&amp;ab_channel=ComoSerMec%C3%A1nico-WiltonGarci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dirty="0"/>
              <a:t>En estos documentos se utilizarán de manera inclusiva términos como: el estudiante, el docente, el compañero u otras palabras equivalentes y sus respectivos plurales, es decir, con ellas, se hace referencia tanto a hombres como a mujeres.</a:t>
            </a:r>
          </a:p>
        </p:txBody>
      </p:sp>
      <p:sp>
        <p:nvSpPr>
          <p:cNvPr id="9"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10"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extLst>
      <p:ext uri="{BB962C8B-B14F-4D97-AF65-F5344CB8AC3E}">
        <p14:creationId xmlns:p14="http://schemas.microsoft.com/office/powerpoint/2010/main" val="24927189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0" name="Google Shape;73;p14">
            <a:extLst>
              <a:ext uri="{FF2B5EF4-FFF2-40B4-BE49-F238E27FC236}">
                <a16:creationId xmlns:a16="http://schemas.microsoft.com/office/drawing/2014/main" xmlns="" id="{7A500F7C-862D-BE47-A7D7-982EF9AEF4D1}"/>
              </a:ext>
            </a:extLst>
          </p:cNvPr>
          <p:cNvSpPr/>
          <p:nvPr/>
        </p:nvSpPr>
        <p:spPr>
          <a:xfrm>
            <a:off x="4323599" y="3566540"/>
            <a:ext cx="4756233" cy="3536630"/>
          </a:xfrm>
          <a:prstGeom prst="roundRect">
            <a:avLst>
              <a:gd name="adj" fmla="val 11463"/>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xmlns=""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FLEXIONES O DESCENTRAMIENTO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45" name="Google Shape;174;p19">
            <a:extLst>
              <a:ext uri="{FF2B5EF4-FFF2-40B4-BE49-F238E27FC236}">
                <a16:creationId xmlns:a16="http://schemas.microsoft.com/office/drawing/2014/main" xmlns="" id="{595825D2-570C-BA48-B8AB-8E12245BC870}"/>
              </a:ext>
            </a:extLst>
          </p:cNvPr>
          <p:cNvSpPr/>
          <p:nvPr/>
        </p:nvSpPr>
        <p:spPr>
          <a:xfrm>
            <a:off x="444928" y="3577830"/>
            <a:ext cx="3607346" cy="2988258"/>
          </a:xfrm>
          <a:prstGeom prst="roundRect">
            <a:avLst>
              <a:gd name="adj" fmla="val 10355"/>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46" name="Google Shape;175;p19">
            <a:extLst>
              <a:ext uri="{FF2B5EF4-FFF2-40B4-BE49-F238E27FC236}">
                <a16:creationId xmlns:a16="http://schemas.microsoft.com/office/drawing/2014/main" xmlns="" id="{7E605FA1-21B2-7A4A-9089-EF0DE70D6999}"/>
              </a:ext>
            </a:extLst>
          </p:cNvPr>
          <p:cNvSpPr txBox="1"/>
          <p:nvPr/>
        </p:nvSpPr>
        <p:spPr>
          <a:xfrm>
            <a:off x="716253" y="3851400"/>
            <a:ext cx="3336021" cy="2701242"/>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realizar mediciones de flexiones o alabeos de ejes o árboles, se debe emplear un apoyo articulado, que consiste en:</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Clr>
                <a:schemeClr val="tx1"/>
              </a:buClr>
              <a:buFont typeface="+mj-lt"/>
              <a:buAutoNum type="arabicPeriod"/>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Base magnética</a:t>
            </a:r>
          </a:p>
          <a:p>
            <a:pPr marL="342900" lvl="0" indent="-342900">
              <a:lnSpc>
                <a:spcPct val="115000"/>
              </a:lnSpc>
              <a:buClr>
                <a:schemeClr val="tx1"/>
              </a:buClr>
              <a:buFont typeface="+mj-lt"/>
              <a:buAutoNum type="arabicPeriod"/>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Articulaciones para ubicar el instrumento</a:t>
            </a:r>
          </a:p>
          <a:p>
            <a:pPr marL="342900" lvl="0" indent="-342900">
              <a:lnSpc>
                <a:spcPct val="115000"/>
              </a:lnSpc>
              <a:buClr>
                <a:schemeClr val="tx1"/>
              </a:buClr>
              <a:buFont typeface="+mj-lt"/>
              <a:buAutoNum type="arabicPeriod"/>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Reloj comparador</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70" name="Google Shape;174;p19">
            <a:extLst>
              <a:ext uri="{FF2B5EF4-FFF2-40B4-BE49-F238E27FC236}">
                <a16:creationId xmlns:a16="http://schemas.microsoft.com/office/drawing/2014/main" xmlns="" id="{0B4CF90C-B378-7F4C-A7DF-341BEDE9A864}"/>
              </a:ext>
            </a:extLst>
          </p:cNvPr>
          <p:cNvSpPr/>
          <p:nvPr/>
        </p:nvSpPr>
        <p:spPr>
          <a:xfrm>
            <a:off x="444928" y="2094365"/>
            <a:ext cx="8634904" cy="1307741"/>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71" name="Google Shape;175;p19">
            <a:extLst>
              <a:ext uri="{FF2B5EF4-FFF2-40B4-BE49-F238E27FC236}">
                <a16:creationId xmlns:a16="http://schemas.microsoft.com/office/drawing/2014/main" xmlns="" id="{32D4EDFF-2961-E449-8DB6-48E7093B675C}"/>
              </a:ext>
            </a:extLst>
          </p:cNvPr>
          <p:cNvSpPr txBox="1"/>
          <p:nvPr/>
        </p:nvSpPr>
        <p:spPr>
          <a:xfrm>
            <a:off x="716253" y="2410146"/>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Otra de las mediciones que se puede realizar con el reloj comparador es posible flexiones  o alabeos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 ejes tan importantes como eje de cigüeñal o árbol de levas, como también juego axial de cigüeñal, altura de pistón, etc.</a:t>
            </a:r>
          </a:p>
        </p:txBody>
      </p:sp>
      <p:pic>
        <p:nvPicPr>
          <p:cNvPr id="25" name="Imagen 24">
            <a:extLst>
              <a:ext uri="{FF2B5EF4-FFF2-40B4-BE49-F238E27FC236}">
                <a16:creationId xmlns:a16="http://schemas.microsoft.com/office/drawing/2014/main" xmlns="" id="{B3E7FD20-B64C-CB45-BEAE-5AA1250223AF}"/>
              </a:ext>
            </a:extLst>
          </p:cNvPr>
          <p:cNvPicPr>
            <a:picLocks noChangeAspect="1"/>
          </p:cNvPicPr>
          <p:nvPr/>
        </p:nvPicPr>
        <p:blipFill>
          <a:blip r:embed="rId3"/>
          <a:stretch>
            <a:fillRect/>
          </a:stretch>
        </p:blipFill>
        <p:spPr>
          <a:xfrm>
            <a:off x="4683705" y="4509002"/>
            <a:ext cx="1903529" cy="2478384"/>
          </a:xfrm>
          <a:prstGeom prst="rect">
            <a:avLst/>
          </a:prstGeom>
        </p:spPr>
      </p:pic>
      <p:pic>
        <p:nvPicPr>
          <p:cNvPr id="26" name="Imagen 25">
            <a:extLst>
              <a:ext uri="{FF2B5EF4-FFF2-40B4-BE49-F238E27FC236}">
                <a16:creationId xmlns:a16="http://schemas.microsoft.com/office/drawing/2014/main" xmlns="" id="{119FEAB0-2BAB-E94C-B7BA-E2F12AD70AF2}"/>
              </a:ext>
            </a:extLst>
          </p:cNvPr>
          <p:cNvPicPr>
            <a:picLocks noChangeAspect="1"/>
          </p:cNvPicPr>
          <p:nvPr/>
        </p:nvPicPr>
        <p:blipFill>
          <a:blip r:embed="rId4"/>
          <a:stretch>
            <a:fillRect/>
          </a:stretch>
        </p:blipFill>
        <p:spPr>
          <a:xfrm>
            <a:off x="7048275" y="3783136"/>
            <a:ext cx="1605513" cy="2122472"/>
          </a:xfrm>
          <a:prstGeom prst="rect">
            <a:avLst/>
          </a:prstGeom>
        </p:spPr>
      </p:pic>
      <p:cxnSp>
        <p:nvCxnSpPr>
          <p:cNvPr id="27" name="Conector recto de flecha 26">
            <a:extLst>
              <a:ext uri="{FF2B5EF4-FFF2-40B4-BE49-F238E27FC236}">
                <a16:creationId xmlns:a16="http://schemas.microsoft.com/office/drawing/2014/main" xmlns="" id="{EEC5CA88-63FE-4448-90AE-0BFFDAE80DEF}"/>
              </a:ext>
            </a:extLst>
          </p:cNvPr>
          <p:cNvCxnSpPr>
            <a:cxnSpLocks/>
          </p:cNvCxnSpPr>
          <p:nvPr/>
        </p:nvCxnSpPr>
        <p:spPr>
          <a:xfrm flipH="1" flipV="1">
            <a:off x="5107250" y="5407786"/>
            <a:ext cx="207700" cy="80038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xmlns="" id="{60A66BF9-48FD-ED40-A5B0-18ED5D8B8356}"/>
              </a:ext>
            </a:extLst>
          </p:cNvPr>
          <p:cNvCxnSpPr>
            <a:cxnSpLocks/>
          </p:cNvCxnSpPr>
          <p:nvPr/>
        </p:nvCxnSpPr>
        <p:spPr>
          <a:xfrm flipH="1">
            <a:off x="6464915" y="6388148"/>
            <a:ext cx="1161938" cy="1083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xmlns="" id="{32E5FC2F-8C1E-D44B-826B-71C589AD82DB}"/>
              </a:ext>
            </a:extLst>
          </p:cNvPr>
          <p:cNvCxnSpPr>
            <a:cxnSpLocks/>
          </p:cNvCxnSpPr>
          <p:nvPr/>
        </p:nvCxnSpPr>
        <p:spPr>
          <a:xfrm flipH="1" flipV="1">
            <a:off x="8399784" y="4645792"/>
            <a:ext cx="101279" cy="872357"/>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xmlns="" id="{1D5D3894-3D72-2443-882F-FE10DE6C67F9}"/>
              </a:ext>
            </a:extLst>
          </p:cNvPr>
          <p:cNvCxnSpPr>
            <a:cxnSpLocks/>
          </p:cNvCxnSpPr>
          <p:nvPr/>
        </p:nvCxnSpPr>
        <p:spPr>
          <a:xfrm flipH="1" flipV="1">
            <a:off x="7377123" y="5904622"/>
            <a:ext cx="249730" cy="48352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xmlns="" id="{DE0FE213-2FFD-124D-B846-6FF10851D3CB}"/>
              </a:ext>
            </a:extLst>
          </p:cNvPr>
          <p:cNvCxnSpPr>
            <a:cxnSpLocks/>
          </p:cNvCxnSpPr>
          <p:nvPr/>
        </p:nvCxnSpPr>
        <p:spPr>
          <a:xfrm flipH="1">
            <a:off x="6159335" y="4094444"/>
            <a:ext cx="150149" cy="590753"/>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xmlns="" id="{BA96153E-4F10-7C40-874D-A8676F542D8B}"/>
              </a:ext>
            </a:extLst>
          </p:cNvPr>
          <p:cNvCxnSpPr>
            <a:cxnSpLocks/>
          </p:cNvCxnSpPr>
          <p:nvPr/>
        </p:nvCxnSpPr>
        <p:spPr>
          <a:xfrm flipV="1">
            <a:off x="6309484" y="3898324"/>
            <a:ext cx="874621" cy="19612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xmlns="" id="{66BEC8CC-FEA1-6E43-8A83-9E8806DDE679}"/>
              </a:ext>
            </a:extLst>
          </p:cNvPr>
          <p:cNvPicPr>
            <a:picLocks noChangeAspect="1"/>
          </p:cNvPicPr>
          <p:nvPr/>
        </p:nvPicPr>
        <p:blipFill>
          <a:blip r:embed="rId5"/>
          <a:stretch>
            <a:fillRect/>
          </a:stretch>
        </p:blipFill>
        <p:spPr>
          <a:xfrm>
            <a:off x="7501988" y="6197788"/>
            <a:ext cx="342900" cy="342900"/>
          </a:xfrm>
          <a:prstGeom prst="rect">
            <a:avLst/>
          </a:prstGeom>
        </p:spPr>
      </p:pic>
      <p:pic>
        <p:nvPicPr>
          <p:cNvPr id="23" name="Imagen 22">
            <a:extLst>
              <a:ext uri="{FF2B5EF4-FFF2-40B4-BE49-F238E27FC236}">
                <a16:creationId xmlns:a16="http://schemas.microsoft.com/office/drawing/2014/main" xmlns="" id="{9DF2F580-EE85-994C-8742-D4317DEC8A55}"/>
              </a:ext>
            </a:extLst>
          </p:cNvPr>
          <p:cNvPicPr>
            <a:picLocks noChangeAspect="1"/>
          </p:cNvPicPr>
          <p:nvPr/>
        </p:nvPicPr>
        <p:blipFill>
          <a:blip r:embed="rId6"/>
          <a:stretch>
            <a:fillRect/>
          </a:stretch>
        </p:blipFill>
        <p:spPr>
          <a:xfrm>
            <a:off x="5173681" y="6142833"/>
            <a:ext cx="342900" cy="342900"/>
          </a:xfrm>
          <a:prstGeom prst="rect">
            <a:avLst/>
          </a:prstGeom>
        </p:spPr>
      </p:pic>
      <p:pic>
        <p:nvPicPr>
          <p:cNvPr id="29" name="Imagen 28">
            <a:extLst>
              <a:ext uri="{FF2B5EF4-FFF2-40B4-BE49-F238E27FC236}">
                <a16:creationId xmlns:a16="http://schemas.microsoft.com/office/drawing/2014/main" xmlns="" id="{0B69B792-03B9-A245-85EE-AB88A0E2226F}"/>
              </a:ext>
            </a:extLst>
          </p:cNvPr>
          <p:cNvPicPr>
            <a:picLocks noChangeAspect="1"/>
          </p:cNvPicPr>
          <p:nvPr/>
        </p:nvPicPr>
        <p:blipFill>
          <a:blip r:embed="rId7"/>
          <a:stretch>
            <a:fillRect/>
          </a:stretch>
        </p:blipFill>
        <p:spPr>
          <a:xfrm>
            <a:off x="6122015" y="3908270"/>
            <a:ext cx="342900" cy="342900"/>
          </a:xfrm>
          <a:prstGeom prst="rect">
            <a:avLst/>
          </a:prstGeom>
        </p:spPr>
      </p:pic>
      <p:pic>
        <p:nvPicPr>
          <p:cNvPr id="51" name="Imagen 50">
            <a:extLst>
              <a:ext uri="{FF2B5EF4-FFF2-40B4-BE49-F238E27FC236}">
                <a16:creationId xmlns:a16="http://schemas.microsoft.com/office/drawing/2014/main" xmlns="" id="{A7D4D4AF-A7FE-0F4B-8796-36048E57217E}"/>
              </a:ext>
            </a:extLst>
          </p:cNvPr>
          <p:cNvPicPr>
            <a:picLocks noChangeAspect="1"/>
          </p:cNvPicPr>
          <p:nvPr/>
        </p:nvPicPr>
        <p:blipFill>
          <a:blip r:embed="rId6"/>
          <a:stretch>
            <a:fillRect/>
          </a:stretch>
        </p:blipFill>
        <p:spPr>
          <a:xfrm>
            <a:off x="8341069" y="5407786"/>
            <a:ext cx="342900" cy="342900"/>
          </a:xfrm>
          <a:prstGeom prst="rect">
            <a:avLst/>
          </a:prstGeom>
        </p:spPr>
      </p:pic>
    </p:spTree>
    <p:extLst>
      <p:ext uri="{BB962C8B-B14F-4D97-AF65-F5344CB8AC3E}">
        <p14:creationId xmlns:p14="http://schemas.microsoft.com/office/powerpoint/2010/main" val="552252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5" name="Imagen 34">
            <a:extLst>
              <a:ext uri="{FF2B5EF4-FFF2-40B4-BE49-F238E27FC236}">
                <a16:creationId xmlns:a16="http://schemas.microsoft.com/office/drawing/2014/main" xmlns="" id="{16BD8D9C-DC03-6645-9223-62CB7FBD425D}"/>
              </a:ext>
            </a:extLst>
          </p:cNvPr>
          <p:cNvPicPr>
            <a:picLocks noChangeAspect="1"/>
          </p:cNvPicPr>
          <p:nvPr/>
        </p:nvPicPr>
        <p:blipFill>
          <a:blip r:embed="rId3"/>
          <a:stretch>
            <a:fillRect/>
          </a:stretch>
        </p:blipFill>
        <p:spPr>
          <a:xfrm>
            <a:off x="7120346" y="2857592"/>
            <a:ext cx="2117502" cy="2443272"/>
          </a:xfrm>
          <a:prstGeom prst="rect">
            <a:avLst/>
          </a:prstGeom>
        </p:spPr>
      </p:pic>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2" name="Google Shape;174;p19">
            <a:extLst>
              <a:ext uri="{FF2B5EF4-FFF2-40B4-BE49-F238E27FC236}">
                <a16:creationId xmlns:a16="http://schemas.microsoft.com/office/drawing/2014/main" xmlns="" id="{D6AA6CC8-6613-3A46-A56E-8315E02503EB}"/>
              </a:ext>
            </a:extLst>
          </p:cNvPr>
          <p:cNvSpPr/>
          <p:nvPr/>
        </p:nvSpPr>
        <p:spPr>
          <a:xfrm>
            <a:off x="444927" y="2175047"/>
            <a:ext cx="8792921" cy="927321"/>
          </a:xfrm>
          <a:prstGeom prst="roundRect">
            <a:avLst>
              <a:gd name="adj" fmla="val 31214"/>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3" name="Google Shape;174;p19">
            <a:extLst>
              <a:ext uri="{FF2B5EF4-FFF2-40B4-BE49-F238E27FC236}">
                <a16:creationId xmlns:a16="http://schemas.microsoft.com/office/drawing/2014/main" xmlns="" id="{8E2B936A-1DB6-994A-A4A8-FCE30E77DBBC}"/>
              </a:ext>
            </a:extLst>
          </p:cNvPr>
          <p:cNvSpPr/>
          <p:nvPr/>
        </p:nvSpPr>
        <p:spPr>
          <a:xfrm>
            <a:off x="444926" y="3256477"/>
            <a:ext cx="6541661" cy="3220523"/>
          </a:xfrm>
          <a:prstGeom prst="roundRect">
            <a:avLst>
              <a:gd name="adj" fmla="val 13831"/>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7" name="Google Shape;96;p15">
            <a:extLst>
              <a:ext uri="{FF2B5EF4-FFF2-40B4-BE49-F238E27FC236}">
                <a16:creationId xmlns:a16="http://schemas.microsoft.com/office/drawing/2014/main" xmlns="" id="{A954A3C8-2050-BA48-B0ED-BC7B06D6E75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FLEXIONES O DESCENTRAMIENTO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9" name="Google Shape;96;p15">
            <a:extLst>
              <a:ext uri="{FF2B5EF4-FFF2-40B4-BE49-F238E27FC236}">
                <a16:creationId xmlns:a16="http://schemas.microsoft.com/office/drawing/2014/main" xmlns="" id="{870B4588-F0FE-7540-B0F2-986A2D2A78DF}"/>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MEDICIÓN DE CIGÜEÑAL</a:t>
            </a:r>
          </a:p>
        </p:txBody>
      </p:sp>
      <p:sp>
        <p:nvSpPr>
          <p:cNvPr id="30" name="Elipse 29">
            <a:extLst>
              <a:ext uri="{FF2B5EF4-FFF2-40B4-BE49-F238E27FC236}">
                <a16:creationId xmlns:a16="http://schemas.microsoft.com/office/drawing/2014/main" xmlns="" id="{667C138F-19B8-6D4E-BA95-9DC4149AF5EF}"/>
              </a:ext>
            </a:extLst>
          </p:cNvPr>
          <p:cNvSpPr/>
          <p:nvPr/>
        </p:nvSpPr>
        <p:spPr>
          <a:xfrm>
            <a:off x="6419721" y="4355728"/>
            <a:ext cx="2844447" cy="2884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Google Shape;175;p19">
            <a:extLst>
              <a:ext uri="{FF2B5EF4-FFF2-40B4-BE49-F238E27FC236}">
                <a16:creationId xmlns:a16="http://schemas.microsoft.com/office/drawing/2014/main" xmlns="" id="{040AA682-A51A-E441-9D93-410D3E6CBA51}"/>
              </a:ext>
            </a:extLst>
          </p:cNvPr>
          <p:cNvSpPr txBox="1"/>
          <p:nvPr/>
        </p:nvSpPr>
        <p:spPr>
          <a:xfrm>
            <a:off x="716254" y="3735612"/>
            <a:ext cx="5784560" cy="3000555"/>
          </a:xfrm>
          <a:prstGeom prst="rect">
            <a:avLst/>
          </a:prstGeom>
          <a:noFill/>
          <a:ln>
            <a:noFill/>
          </a:ln>
        </p:spPr>
        <p:txBody>
          <a:bodyPr spcFirstLastPara="1" wrap="square" lIns="91425" tIns="91425" rIns="91425" bIns="91425" anchor="ctr" anchorCtr="0">
            <a:noAutofit/>
          </a:bodyPr>
          <a:lstStyle/>
          <a:p>
            <a:pPr marL="342900" lvl="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Después de fijar el cigüeñal, asegurar la base magnética en un   lugar seguro.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Regular el reloj comparador a 0 (cero).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Girar el cigüeñal y observar cuanto oscila la aguja, observando sus  2 extremos, es decir, el movimiento en sentido horario y en sentido anti horario.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Esos extremos indicarán la flexión, alabeo o torcedura del cigüeñal.</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Por ejemplo, si la aguja en sentido horario se mantiene en  0.00 mm, y en sentido anti horario se mueve hasta 0.03 mm, quiere decir que el cigüeñal tiene una flexión de 0.03 mm.</a:t>
            </a: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34" name="Google Shape;175;p19">
            <a:extLst>
              <a:ext uri="{FF2B5EF4-FFF2-40B4-BE49-F238E27FC236}">
                <a16:creationId xmlns:a16="http://schemas.microsoft.com/office/drawing/2014/main" xmlns="" id="{A0BAF9B0-A8A9-FA44-B99B-D9678FCBDF40}"/>
              </a:ext>
            </a:extLst>
          </p:cNvPr>
          <p:cNvSpPr txBox="1"/>
          <p:nvPr/>
        </p:nvSpPr>
        <p:spPr>
          <a:xfrm>
            <a:off x="716253" y="2293042"/>
            <a:ext cx="8056272"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realizar esta medición, primero que todo el cigüeñal se debe fijar desde sus extremos a apoyos alineados, en este caso está apoyado en un torno mecánico.</a:t>
            </a:r>
          </a:p>
        </p:txBody>
      </p:sp>
      <p:pic>
        <p:nvPicPr>
          <p:cNvPr id="36" name="Imagen 35">
            <a:extLst>
              <a:ext uri="{FF2B5EF4-FFF2-40B4-BE49-F238E27FC236}">
                <a16:creationId xmlns:a16="http://schemas.microsoft.com/office/drawing/2014/main" xmlns="" id="{83754B13-CC9B-2749-A374-B1FB130EB941}"/>
              </a:ext>
            </a:extLst>
          </p:cNvPr>
          <p:cNvPicPr>
            <a:picLocks noChangeAspect="1"/>
          </p:cNvPicPr>
          <p:nvPr/>
        </p:nvPicPr>
        <p:blipFill>
          <a:blip r:embed="rId4"/>
          <a:stretch>
            <a:fillRect/>
          </a:stretch>
        </p:blipFill>
        <p:spPr>
          <a:xfrm>
            <a:off x="6450282" y="4063453"/>
            <a:ext cx="2764116" cy="3189365"/>
          </a:xfrm>
          <a:prstGeom prst="rect">
            <a:avLst/>
          </a:prstGeom>
        </p:spPr>
      </p:pic>
    </p:spTree>
    <p:extLst>
      <p:ext uri="{BB962C8B-B14F-4D97-AF65-F5344CB8AC3E}">
        <p14:creationId xmlns:p14="http://schemas.microsoft.com/office/powerpoint/2010/main" val="299481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sp>
        <p:nvSpPr>
          <p:cNvPr id="12" name="Google Shape;83;p14">
            <a:extLst>
              <a:ext uri="{FF2B5EF4-FFF2-40B4-BE49-F238E27FC236}">
                <a16:creationId xmlns:a16="http://schemas.microsoft.com/office/drawing/2014/main" xmlns="" id="{F5AA7935-215F-A246-AA0A-83E887DE02B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3" name="Imagen 12">
            <a:extLst>
              <a:ext uri="{FF2B5EF4-FFF2-40B4-BE49-F238E27FC236}">
                <a16:creationId xmlns:a16="http://schemas.microsoft.com/office/drawing/2014/main" xmlns="" id="{78E8089F-3611-ED4E-8369-9C43E70C9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2" y="1567119"/>
            <a:ext cx="2962656" cy="5248656"/>
          </a:xfrm>
          <a:prstGeom prst="rect">
            <a:avLst/>
          </a:prstGeom>
        </p:spPr>
      </p:pic>
      <p:sp>
        <p:nvSpPr>
          <p:cNvPr id="15" name="Google Shape;99;p15">
            <a:extLst>
              <a:ext uri="{FF2B5EF4-FFF2-40B4-BE49-F238E27FC236}">
                <a16:creationId xmlns:a16="http://schemas.microsoft.com/office/drawing/2014/main" xmlns="" id="{A4D6A3DA-DF5A-D844-B9B2-630C5C4DD2DD}"/>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dirty="0">
                <a:solidFill>
                  <a:srgbClr val="741B47"/>
                </a:solidFill>
                <a:latin typeface="Calibri" panose="020F0502020204030204" pitchFamily="34" charset="0"/>
                <a:ea typeface="Roboto"/>
                <a:cs typeface="Calibri" panose="020F0502020204030204" pitchFamily="34" charset="0"/>
                <a:sym typeface="Roboto"/>
              </a:rPr>
              <a:t>¡Investiga en </a:t>
            </a:r>
            <a:r>
              <a:rPr lang="x-none"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x-none"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grpSp>
        <p:nvGrpSpPr>
          <p:cNvPr id="16" name="Agrupar 1">
            <a:extLst>
              <a:ext uri="{FF2B5EF4-FFF2-40B4-BE49-F238E27FC236}">
                <a16:creationId xmlns:a16="http://schemas.microsoft.com/office/drawing/2014/main" xmlns="" id="{7DB98F11-D478-034E-8B1F-BEC510D9F36A}"/>
              </a:ext>
            </a:extLst>
          </p:cNvPr>
          <p:cNvGrpSpPr/>
          <p:nvPr/>
        </p:nvGrpSpPr>
        <p:grpSpPr>
          <a:xfrm>
            <a:off x="371783" y="2061749"/>
            <a:ext cx="5367968" cy="2735505"/>
            <a:chOff x="371783" y="2061749"/>
            <a:chExt cx="5367968" cy="2735505"/>
          </a:xfrm>
        </p:grpSpPr>
        <p:sp>
          <p:nvSpPr>
            <p:cNvPr id="17" name="Google Shape;73;p14">
              <a:extLst>
                <a:ext uri="{FF2B5EF4-FFF2-40B4-BE49-F238E27FC236}">
                  <a16:creationId xmlns:a16="http://schemas.microsoft.com/office/drawing/2014/main" xmlns="" id="{322C3490-EF11-D047-B725-7AC3C476A977}"/>
                </a:ext>
              </a:extLst>
            </p:cNvPr>
            <p:cNvSpPr/>
            <p:nvPr/>
          </p:nvSpPr>
          <p:spPr>
            <a:xfrm>
              <a:off x="371783" y="2258677"/>
              <a:ext cx="5146719" cy="2538577"/>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pic>
          <p:nvPicPr>
            <p:cNvPr id="18" name="Google Shape;91;p15">
              <a:extLst>
                <a:ext uri="{FF2B5EF4-FFF2-40B4-BE49-F238E27FC236}">
                  <a16:creationId xmlns:a16="http://schemas.microsoft.com/office/drawing/2014/main" xmlns="" id="{863B3D38-B159-2E43-837E-F066A6330407}"/>
                </a:ext>
              </a:extLst>
            </p:cNvPr>
            <p:cNvPicPr preferRelativeResize="0"/>
            <p:nvPr/>
          </p:nvPicPr>
          <p:blipFill>
            <a:blip r:embed="rId4">
              <a:alphaModFix/>
            </a:blip>
            <a:stretch>
              <a:fillRect/>
            </a:stretch>
          </p:blipFill>
          <p:spPr>
            <a:xfrm>
              <a:off x="5262651" y="2061749"/>
              <a:ext cx="477100" cy="477100"/>
            </a:xfrm>
            <a:prstGeom prst="rect">
              <a:avLst/>
            </a:prstGeom>
            <a:noFill/>
            <a:ln>
              <a:noFill/>
            </a:ln>
          </p:spPr>
        </p:pic>
        <p:sp>
          <p:nvSpPr>
            <p:cNvPr id="19" name="Rectángulo 18">
              <a:extLst>
                <a:ext uri="{FF2B5EF4-FFF2-40B4-BE49-F238E27FC236}">
                  <a16:creationId xmlns:a16="http://schemas.microsoft.com/office/drawing/2014/main" xmlns="" id="{BCD79E08-D837-5B4D-9B41-4B3034D6A82B}"/>
                </a:ext>
              </a:extLst>
            </p:cNvPr>
            <p:cNvSpPr/>
            <p:nvPr/>
          </p:nvSpPr>
          <p:spPr>
            <a:xfrm>
              <a:off x="733747" y="2174010"/>
              <a:ext cx="4407655" cy="2340962"/>
            </a:xfrm>
            <a:prstGeom prst="rect">
              <a:avLst/>
            </a:prstGeom>
          </p:spPr>
          <p:txBody>
            <a:bodyPr wrap="square" anchor="b">
              <a:spAutoFit/>
            </a:bodyPr>
            <a:lstStyle/>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b="1" dirty="0">
                  <a:latin typeface="Calibri" panose="020F0502020204030204" pitchFamily="34" charset="0"/>
                  <a:ea typeface="Roboto"/>
                  <a:cs typeface="Calibri" panose="020F0502020204030204" pitchFamily="34" charset="0"/>
                  <a:sym typeface="Roboto"/>
                </a:rPr>
                <a:t>¿Qué cuidados </a:t>
              </a:r>
              <a:r>
                <a:rPr lang="es-419" sz="1600" dirty="0">
                  <a:latin typeface="Calibri" panose="020F0502020204030204" pitchFamily="34" charset="0"/>
                  <a:ea typeface="Roboto"/>
                  <a:cs typeface="Calibri" panose="020F0502020204030204" pitchFamily="34" charset="0"/>
                  <a:sym typeface="Roboto"/>
                </a:rPr>
                <a:t>debemos considerar al momento de manipular un reloj comparador?</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¿Cuántos tipos existen?</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¿Qué es un </a:t>
              </a:r>
              <a:r>
                <a:rPr lang="es-419" sz="1600" b="1" dirty="0">
                  <a:latin typeface="Calibri" panose="020F0502020204030204" pitchFamily="34" charset="0"/>
                  <a:ea typeface="Roboto"/>
                  <a:cs typeface="Calibri" panose="020F0502020204030204" pitchFamily="34" charset="0"/>
                  <a:sym typeface="Roboto"/>
                </a:rPr>
                <a:t>nonio?</a:t>
              </a:r>
              <a:r>
                <a:rPr lang="es-419" sz="1600" dirty="0">
                  <a:latin typeface="Calibri" panose="020F0502020204030204" pitchFamily="34" charset="0"/>
                  <a:ea typeface="Roboto"/>
                  <a:cs typeface="Calibri" panose="020F0502020204030204" pitchFamily="34" charset="0"/>
                  <a:sym typeface="Roboto"/>
                </a:rPr>
                <a:t> ¿De dónde proviene esta unidad de medición?</a:t>
              </a:r>
            </a:p>
          </p:txBody>
        </p:sp>
      </p:grpSp>
      <p:pic>
        <p:nvPicPr>
          <p:cNvPr id="20" name="Imagen 19">
            <a:extLst>
              <a:ext uri="{FF2B5EF4-FFF2-40B4-BE49-F238E27FC236}">
                <a16:creationId xmlns:a16="http://schemas.microsoft.com/office/drawing/2014/main" xmlns="" id="{3B6EB8AE-D9B9-6B4D-AB2D-0BC01CE78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96" y="4056360"/>
            <a:ext cx="3817418" cy="3616716"/>
          </a:xfrm>
          <a:prstGeom prst="rect">
            <a:avLst/>
          </a:prstGeom>
        </p:spPr>
      </p:pic>
    </p:spTree>
    <p:extLst>
      <p:ext uri="{BB962C8B-B14F-4D97-AF65-F5344CB8AC3E}">
        <p14:creationId xmlns:p14="http://schemas.microsoft.com/office/powerpoint/2010/main" val="1502708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10</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7" name="Google Shape;96;p15">
            <a:extLst>
              <a:ext uri="{FF2B5EF4-FFF2-40B4-BE49-F238E27FC236}">
                <a16:creationId xmlns:a16="http://schemas.microsoft.com/office/drawing/2014/main" xmlns="" id="{A954A3C8-2050-BA48-B0ED-BC7B06D6E75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FLEXIONES O DESCENTRAMIENTO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9" name="Google Shape;96;p15">
            <a:extLst>
              <a:ext uri="{FF2B5EF4-FFF2-40B4-BE49-F238E27FC236}">
                <a16:creationId xmlns:a16="http://schemas.microsoft.com/office/drawing/2014/main" xmlns="" id="{870B4588-F0FE-7540-B0F2-986A2D2A78DF}"/>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MEDICIÓN DE CIGÜEÑAL</a:t>
            </a:r>
          </a:p>
        </p:txBody>
      </p:sp>
      <p:sp>
        <p:nvSpPr>
          <p:cNvPr id="18" name="Google Shape;174;p19">
            <a:extLst>
              <a:ext uri="{FF2B5EF4-FFF2-40B4-BE49-F238E27FC236}">
                <a16:creationId xmlns:a16="http://schemas.microsoft.com/office/drawing/2014/main" xmlns="" id="{41D8D9C2-5BF4-3E46-B382-87BA8D40F273}"/>
              </a:ext>
            </a:extLst>
          </p:cNvPr>
          <p:cNvSpPr/>
          <p:nvPr/>
        </p:nvSpPr>
        <p:spPr>
          <a:xfrm>
            <a:off x="444927" y="2299446"/>
            <a:ext cx="8881548" cy="4254615"/>
          </a:xfrm>
          <a:prstGeom prst="roundRect">
            <a:avLst>
              <a:gd name="adj" fmla="val 1071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0" name="Google Shape;175;p19">
            <a:extLst>
              <a:ext uri="{FF2B5EF4-FFF2-40B4-BE49-F238E27FC236}">
                <a16:creationId xmlns:a16="http://schemas.microsoft.com/office/drawing/2014/main" xmlns="" id="{38AEBDFB-7C03-AD4F-A1A7-5E55656DA351}"/>
              </a:ext>
            </a:extLst>
          </p:cNvPr>
          <p:cNvSpPr txBox="1"/>
          <p:nvPr/>
        </p:nvSpPr>
        <p:spPr>
          <a:xfrm>
            <a:off x="716254" y="2759341"/>
            <a:ext cx="8037782" cy="350046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medición debe ser realizada en las bancadas más centrales del cigüeñal.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 se debe a que, cuando existe algún tipo de flexión de cigüeñal, siempre se debe medir desde los extremos hacia el centro, ya que es en el centro donde existe mayor distancia desde los extremos, por lo que podría existir una mayor posibilidad de flexión o alabeo de cigüeñal.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resultado obtenido, debe ser comparado con lo que indique el manual de                                    servicio. Ya que podría estar dentro de lo permitido, en el límite, o sobre él.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Siguiendo el ejemplo anterior, si el cigüeñal tiene una flexión de 0.03 mm                                                  y el manual dice que el límite es de 0.03 mm. No hay problema,                                                                  si es menor tampoco, pero si es mayor, se debe realizar cambio de cigüeñal.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30" name="Elipse 29">
            <a:extLst>
              <a:ext uri="{FF2B5EF4-FFF2-40B4-BE49-F238E27FC236}">
                <a16:creationId xmlns:a16="http://schemas.microsoft.com/office/drawing/2014/main" xmlns="" id="{BC43FCD0-52FB-CF4E-83E0-F4400E4ED91B}"/>
              </a:ext>
            </a:extLst>
          </p:cNvPr>
          <p:cNvSpPr/>
          <p:nvPr/>
        </p:nvSpPr>
        <p:spPr>
          <a:xfrm>
            <a:off x="6780672" y="4312547"/>
            <a:ext cx="2704952" cy="274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159;p18">
            <a:extLst>
              <a:ext uri="{FF2B5EF4-FFF2-40B4-BE49-F238E27FC236}">
                <a16:creationId xmlns:a16="http://schemas.microsoft.com/office/drawing/2014/main" xmlns="" id="{4D6800E2-02C4-BD4C-A654-1ED00D77B1DB}"/>
              </a:ext>
            </a:extLst>
          </p:cNvPr>
          <p:cNvSpPr/>
          <p:nvPr/>
        </p:nvSpPr>
        <p:spPr>
          <a:xfrm>
            <a:off x="796516" y="3021345"/>
            <a:ext cx="1608592"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2" name="Rectángulo 11">
            <a:extLst>
              <a:ext uri="{FF2B5EF4-FFF2-40B4-BE49-F238E27FC236}">
                <a16:creationId xmlns:a16="http://schemas.microsoft.com/office/drawing/2014/main" xmlns="" id="{BA2D69BB-F427-CD4D-B5EB-2711CFB0344E}"/>
              </a:ext>
            </a:extLst>
          </p:cNvPr>
          <p:cNvSpPr/>
          <p:nvPr/>
        </p:nvSpPr>
        <p:spPr>
          <a:xfrm>
            <a:off x="819885" y="3026409"/>
            <a:ext cx="1611339"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BANCADAS 2, 3 Y 4.</a:t>
            </a:r>
          </a:p>
        </p:txBody>
      </p:sp>
      <p:pic>
        <p:nvPicPr>
          <p:cNvPr id="23" name="Imagen 22">
            <a:extLst>
              <a:ext uri="{FF2B5EF4-FFF2-40B4-BE49-F238E27FC236}">
                <a16:creationId xmlns:a16="http://schemas.microsoft.com/office/drawing/2014/main" xmlns="" id="{44AA7C79-8833-444D-9317-D749B9B5182A}"/>
              </a:ext>
            </a:extLst>
          </p:cNvPr>
          <p:cNvPicPr>
            <a:picLocks noChangeAspect="1"/>
          </p:cNvPicPr>
          <p:nvPr/>
        </p:nvPicPr>
        <p:blipFill>
          <a:blip r:embed="rId3"/>
          <a:stretch>
            <a:fillRect/>
          </a:stretch>
        </p:blipFill>
        <p:spPr>
          <a:xfrm>
            <a:off x="6833686" y="4065187"/>
            <a:ext cx="2602590" cy="3002989"/>
          </a:xfrm>
          <a:prstGeom prst="rect">
            <a:avLst/>
          </a:prstGeom>
        </p:spPr>
      </p:pic>
      <p:sp>
        <p:nvSpPr>
          <p:cNvPr id="7" name="Elipse 6">
            <a:extLst>
              <a:ext uri="{FF2B5EF4-FFF2-40B4-BE49-F238E27FC236}">
                <a16:creationId xmlns:a16="http://schemas.microsoft.com/office/drawing/2014/main" xmlns="" id="{F15FF3C3-9799-E94B-9023-A639A9242877}"/>
              </a:ext>
            </a:extLst>
          </p:cNvPr>
          <p:cNvSpPr/>
          <p:nvPr/>
        </p:nvSpPr>
        <p:spPr>
          <a:xfrm>
            <a:off x="7382473" y="5765163"/>
            <a:ext cx="453655" cy="453655"/>
          </a:xfrm>
          <a:prstGeom prst="ellipse">
            <a:avLst/>
          </a:prstGeom>
          <a:noFill/>
          <a:ln w="38100">
            <a:solidFill>
              <a:srgbClr val="ED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Elipse 27">
            <a:extLst>
              <a:ext uri="{FF2B5EF4-FFF2-40B4-BE49-F238E27FC236}">
                <a16:creationId xmlns:a16="http://schemas.microsoft.com/office/drawing/2014/main" xmlns="" id="{07985C45-69B1-284E-AE8F-323218BA4E51}"/>
              </a:ext>
            </a:extLst>
          </p:cNvPr>
          <p:cNvSpPr/>
          <p:nvPr/>
        </p:nvSpPr>
        <p:spPr>
          <a:xfrm>
            <a:off x="8031678" y="5765163"/>
            <a:ext cx="453655" cy="453655"/>
          </a:xfrm>
          <a:prstGeom prst="ellipse">
            <a:avLst/>
          </a:prstGeom>
          <a:noFill/>
          <a:ln w="38100">
            <a:solidFill>
              <a:srgbClr val="ED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Elipse 28">
            <a:extLst>
              <a:ext uri="{FF2B5EF4-FFF2-40B4-BE49-F238E27FC236}">
                <a16:creationId xmlns:a16="http://schemas.microsoft.com/office/drawing/2014/main" xmlns="" id="{465F3D71-67FB-AE4C-AE2F-D2D03D01176F}"/>
              </a:ext>
            </a:extLst>
          </p:cNvPr>
          <p:cNvSpPr/>
          <p:nvPr/>
        </p:nvSpPr>
        <p:spPr>
          <a:xfrm>
            <a:off x="8652136" y="5770472"/>
            <a:ext cx="453655" cy="453655"/>
          </a:xfrm>
          <a:prstGeom prst="ellipse">
            <a:avLst/>
          </a:prstGeom>
          <a:noFill/>
          <a:ln w="38100">
            <a:solidFill>
              <a:srgbClr val="ED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09916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7" name="Google Shape;96;p15">
            <a:extLst>
              <a:ext uri="{FF2B5EF4-FFF2-40B4-BE49-F238E27FC236}">
                <a16:creationId xmlns:a16="http://schemas.microsoft.com/office/drawing/2014/main" xmlns="" id="{A954A3C8-2050-BA48-B0ED-BC7B06D6E75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FLEXIONES O DESCENTRAMIENTO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9" name="Google Shape;96;p15">
            <a:extLst>
              <a:ext uri="{FF2B5EF4-FFF2-40B4-BE49-F238E27FC236}">
                <a16:creationId xmlns:a16="http://schemas.microsoft.com/office/drawing/2014/main" xmlns="" id="{870B4588-F0FE-7540-B0F2-986A2D2A78DF}"/>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MEDICIÓN DEL ÁRBOL DE LEVAS</a:t>
            </a:r>
          </a:p>
        </p:txBody>
      </p:sp>
      <p:sp>
        <p:nvSpPr>
          <p:cNvPr id="18" name="Google Shape;174;p19">
            <a:extLst>
              <a:ext uri="{FF2B5EF4-FFF2-40B4-BE49-F238E27FC236}">
                <a16:creationId xmlns:a16="http://schemas.microsoft.com/office/drawing/2014/main" xmlns="" id="{41D8D9C2-5BF4-3E46-B382-87BA8D40F273}"/>
              </a:ext>
            </a:extLst>
          </p:cNvPr>
          <p:cNvSpPr/>
          <p:nvPr/>
        </p:nvSpPr>
        <p:spPr>
          <a:xfrm>
            <a:off x="444927" y="2299447"/>
            <a:ext cx="8881548" cy="3988620"/>
          </a:xfrm>
          <a:prstGeom prst="roundRect">
            <a:avLst>
              <a:gd name="adj" fmla="val 1071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0" name="Google Shape;175;p19">
            <a:extLst>
              <a:ext uri="{FF2B5EF4-FFF2-40B4-BE49-F238E27FC236}">
                <a16:creationId xmlns:a16="http://schemas.microsoft.com/office/drawing/2014/main" xmlns="" id="{38AEBDFB-7C03-AD4F-A1A7-5E55656DA351}"/>
              </a:ext>
            </a:extLst>
          </p:cNvPr>
          <p:cNvSpPr txBox="1"/>
          <p:nvPr/>
        </p:nvSpPr>
        <p:spPr>
          <a:xfrm>
            <a:off x="716254" y="3484205"/>
            <a:ext cx="8037782" cy="3003038"/>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realizar esta medición, primero que todo el árbol de levas se debe fijar desde sus extremos a apoyos alineados, en este caso está apoyado en un torno mecánico.</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Después de fijar el árbol de levas, asegurar la base magnética en un lugar seguro.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Regular el reloj comparador a 0 (cero).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Girar el árbol de levas y observar cuánto oscila la aguja, observando sus 2 extremos, es decir, el movimiento en sentido horario y en sentido anti horario.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Esos extremos indicarán la flexión, alabeo o torcedura del cigüeñal.</a:t>
            </a: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resultado obtenido, debe ser comparado con lo que indique el manual </a:t>
            </a:r>
          </a:p>
          <a:p>
            <a:pPr>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 servicio. Ya que podría estar dentro de lo permitido, en el límite, </a:t>
            </a:r>
          </a:p>
          <a:p>
            <a:pPr>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o sobre él, y de ello dependerá lo que se debe realizar.</a:t>
            </a:r>
          </a:p>
          <a:p>
            <a:pPr>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0" name="Elipse 9">
            <a:extLst>
              <a:ext uri="{FF2B5EF4-FFF2-40B4-BE49-F238E27FC236}">
                <a16:creationId xmlns:a16="http://schemas.microsoft.com/office/drawing/2014/main" xmlns="" id="{A91D9849-4FE7-0B46-ABF3-33E39A8148B8}"/>
              </a:ext>
            </a:extLst>
          </p:cNvPr>
          <p:cNvSpPr/>
          <p:nvPr/>
        </p:nvSpPr>
        <p:spPr>
          <a:xfrm>
            <a:off x="6801633" y="4628172"/>
            <a:ext cx="2612847" cy="264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Imagen 11">
            <a:extLst>
              <a:ext uri="{FF2B5EF4-FFF2-40B4-BE49-F238E27FC236}">
                <a16:creationId xmlns:a16="http://schemas.microsoft.com/office/drawing/2014/main" xmlns="" id="{73330E94-1322-AE49-B0B8-FEEC81533220}"/>
              </a:ext>
            </a:extLst>
          </p:cNvPr>
          <p:cNvPicPr>
            <a:picLocks noChangeAspect="1"/>
          </p:cNvPicPr>
          <p:nvPr/>
        </p:nvPicPr>
        <p:blipFill>
          <a:blip r:embed="rId3"/>
          <a:stretch>
            <a:fillRect/>
          </a:stretch>
        </p:blipFill>
        <p:spPr>
          <a:xfrm>
            <a:off x="6889472" y="4507950"/>
            <a:ext cx="2499956" cy="2884565"/>
          </a:xfrm>
          <a:prstGeom prst="rect">
            <a:avLst/>
          </a:prstGeom>
        </p:spPr>
      </p:pic>
      <p:pic>
        <p:nvPicPr>
          <p:cNvPr id="13" name="Imagen 12">
            <a:extLst>
              <a:ext uri="{FF2B5EF4-FFF2-40B4-BE49-F238E27FC236}">
                <a16:creationId xmlns:a16="http://schemas.microsoft.com/office/drawing/2014/main" xmlns="" id="{35F1EEF1-B3B6-B347-8330-066DA30BBACA}"/>
              </a:ext>
            </a:extLst>
          </p:cNvPr>
          <p:cNvPicPr>
            <a:picLocks noChangeAspect="1"/>
          </p:cNvPicPr>
          <p:nvPr/>
        </p:nvPicPr>
        <p:blipFill>
          <a:blip r:embed="rId4"/>
          <a:stretch>
            <a:fillRect/>
          </a:stretch>
        </p:blipFill>
        <p:spPr>
          <a:xfrm>
            <a:off x="7327957" y="4877969"/>
            <a:ext cx="1651000" cy="1905000"/>
          </a:xfrm>
          <a:prstGeom prst="rect">
            <a:avLst/>
          </a:prstGeom>
        </p:spPr>
      </p:pic>
    </p:spTree>
    <p:extLst>
      <p:ext uri="{BB962C8B-B14F-4D97-AF65-F5344CB8AC3E}">
        <p14:creationId xmlns:p14="http://schemas.microsoft.com/office/powerpoint/2010/main" val="23239646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7" name="Google Shape;96;p15">
            <a:extLst>
              <a:ext uri="{FF2B5EF4-FFF2-40B4-BE49-F238E27FC236}">
                <a16:creationId xmlns:a16="http://schemas.microsoft.com/office/drawing/2014/main" xmlns="" id="{A954A3C8-2050-BA48-B0ED-BC7B06D6E75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ALZADA DE LEVAS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174;p19">
            <a:extLst>
              <a:ext uri="{FF2B5EF4-FFF2-40B4-BE49-F238E27FC236}">
                <a16:creationId xmlns:a16="http://schemas.microsoft.com/office/drawing/2014/main" xmlns="" id="{41D8D9C2-5BF4-3E46-B382-87BA8D40F273}"/>
              </a:ext>
            </a:extLst>
          </p:cNvPr>
          <p:cNvSpPr/>
          <p:nvPr/>
        </p:nvSpPr>
        <p:spPr>
          <a:xfrm>
            <a:off x="444927" y="2020938"/>
            <a:ext cx="8881548" cy="4705539"/>
          </a:xfrm>
          <a:prstGeom prst="roundRect">
            <a:avLst>
              <a:gd name="adj" fmla="val 1071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0" name="Elipse 29">
            <a:extLst>
              <a:ext uri="{FF2B5EF4-FFF2-40B4-BE49-F238E27FC236}">
                <a16:creationId xmlns:a16="http://schemas.microsoft.com/office/drawing/2014/main" xmlns="" id="{BC43FCD0-52FB-CF4E-83E0-F4400E4ED91B}"/>
              </a:ext>
            </a:extLst>
          </p:cNvPr>
          <p:cNvSpPr/>
          <p:nvPr/>
        </p:nvSpPr>
        <p:spPr>
          <a:xfrm>
            <a:off x="6950583" y="1402821"/>
            <a:ext cx="2435938" cy="24702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175;p19">
            <a:extLst>
              <a:ext uri="{FF2B5EF4-FFF2-40B4-BE49-F238E27FC236}">
                <a16:creationId xmlns:a16="http://schemas.microsoft.com/office/drawing/2014/main" xmlns="" id="{06FDB0B4-6C75-A74D-9932-231FB903B3B4}"/>
              </a:ext>
            </a:extLst>
          </p:cNvPr>
          <p:cNvSpPr txBox="1"/>
          <p:nvPr/>
        </p:nvSpPr>
        <p:spPr>
          <a:xfrm>
            <a:off x="716253" y="3639361"/>
            <a:ext cx="8619127" cy="3003038"/>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medición debe ser realizada en todas las levas del árbol, observando y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separando las levas de admisión de las de escape.</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los árboles de levas de Admisión y Escape están por separado, solo se debe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chequear la altura entre las levas del mismo árbol.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Después de fijar el árbol de levas, asegurar la base magnética en un lugar seguro.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Apoyar el pulsador del reloj comparador en la leva seleccionada en reposo y ajustar el reloj a 0 (cero).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Girar el árbol de levas y observar cuantas vueltas da la aguja en sentido horario, ya que el pulsador       se retraerá.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Estas vueltas se deben contar hasta que la aguja deje de girar en sentido horario, y tienda a devolverse, ya que ese es el punto donde se a alcanzado la altura máxima de la leva.</a:t>
            </a: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resultado obtenido, debe ser comparado con lo que indique el manual de servicio. Ya que podría estar dentro de lo permitido, en el límite, o sobre él, y de ello dependerá lo que se debe realizar.</a:t>
            </a:r>
          </a:p>
          <a:p>
            <a:pPr>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23" name="Imagen 22">
            <a:extLst>
              <a:ext uri="{FF2B5EF4-FFF2-40B4-BE49-F238E27FC236}">
                <a16:creationId xmlns:a16="http://schemas.microsoft.com/office/drawing/2014/main" xmlns="" id="{6C759C04-0D36-1C45-B32E-7E32CD20FF07}"/>
              </a:ext>
            </a:extLst>
          </p:cNvPr>
          <p:cNvPicPr>
            <a:picLocks noChangeAspect="1"/>
          </p:cNvPicPr>
          <p:nvPr/>
        </p:nvPicPr>
        <p:blipFill>
          <a:blip r:embed="rId3"/>
          <a:stretch>
            <a:fillRect/>
          </a:stretch>
        </p:blipFill>
        <p:spPr>
          <a:xfrm>
            <a:off x="7013845" y="1173642"/>
            <a:ext cx="2375891" cy="2741413"/>
          </a:xfrm>
          <a:prstGeom prst="rect">
            <a:avLst/>
          </a:prstGeom>
        </p:spPr>
      </p:pic>
      <p:sp>
        <p:nvSpPr>
          <p:cNvPr id="24" name="Elipse 23">
            <a:extLst>
              <a:ext uri="{FF2B5EF4-FFF2-40B4-BE49-F238E27FC236}">
                <a16:creationId xmlns:a16="http://schemas.microsoft.com/office/drawing/2014/main" xmlns="" id="{10C2CE1B-CDF6-A342-B35F-4FA07B188DAD}"/>
              </a:ext>
            </a:extLst>
          </p:cNvPr>
          <p:cNvSpPr/>
          <p:nvPr/>
        </p:nvSpPr>
        <p:spPr>
          <a:xfrm>
            <a:off x="8144784" y="2367422"/>
            <a:ext cx="383831" cy="383831"/>
          </a:xfrm>
          <a:prstGeom prst="ellipse">
            <a:avLst/>
          </a:prstGeom>
          <a:noFill/>
          <a:ln w="38100">
            <a:solidFill>
              <a:srgbClr val="ED4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19498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175;p19">
            <a:extLst>
              <a:ext uri="{FF2B5EF4-FFF2-40B4-BE49-F238E27FC236}">
                <a16:creationId xmlns:a16="http://schemas.microsoft.com/office/drawing/2014/main" xmlns="" id="{D881A9CF-2E54-3442-935B-5E78FE8EA973}"/>
              </a:ext>
            </a:extLst>
          </p:cNvPr>
          <p:cNvSpPr txBox="1"/>
          <p:nvPr/>
        </p:nvSpPr>
        <p:spPr>
          <a:xfrm>
            <a:off x="1415500" y="6037729"/>
            <a:ext cx="3896088" cy="145012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7" name="Google Shape;96;p15">
            <a:extLst>
              <a:ext uri="{FF2B5EF4-FFF2-40B4-BE49-F238E27FC236}">
                <a16:creationId xmlns:a16="http://schemas.microsoft.com/office/drawing/2014/main" xmlns="" id="{A954A3C8-2050-BA48-B0ED-BC7B06D6E75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JUEGO AXIAL DE CIGÜEÑAL</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30" name="Elipse 29">
            <a:extLst>
              <a:ext uri="{FF2B5EF4-FFF2-40B4-BE49-F238E27FC236}">
                <a16:creationId xmlns:a16="http://schemas.microsoft.com/office/drawing/2014/main" xmlns="" id="{BC43FCD0-52FB-CF4E-83E0-F4400E4ED91B}"/>
              </a:ext>
            </a:extLst>
          </p:cNvPr>
          <p:cNvSpPr/>
          <p:nvPr/>
        </p:nvSpPr>
        <p:spPr>
          <a:xfrm>
            <a:off x="6780672" y="4312547"/>
            <a:ext cx="2704952" cy="274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Google Shape;174;p19">
            <a:extLst>
              <a:ext uri="{FF2B5EF4-FFF2-40B4-BE49-F238E27FC236}">
                <a16:creationId xmlns:a16="http://schemas.microsoft.com/office/drawing/2014/main" xmlns="" id="{7C480F4D-15EE-3E4C-A45C-257D68417844}"/>
              </a:ext>
            </a:extLst>
          </p:cNvPr>
          <p:cNvSpPr/>
          <p:nvPr/>
        </p:nvSpPr>
        <p:spPr>
          <a:xfrm>
            <a:off x="444926" y="2020938"/>
            <a:ext cx="8016321" cy="4602513"/>
          </a:xfrm>
          <a:prstGeom prst="roundRect">
            <a:avLst>
              <a:gd name="adj" fmla="val 1071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175;p19">
            <a:extLst>
              <a:ext uri="{FF2B5EF4-FFF2-40B4-BE49-F238E27FC236}">
                <a16:creationId xmlns:a16="http://schemas.microsoft.com/office/drawing/2014/main" xmlns="" id="{59920C15-D42F-9B49-882A-5D591D579CBA}"/>
              </a:ext>
            </a:extLst>
          </p:cNvPr>
          <p:cNvSpPr txBox="1"/>
          <p:nvPr/>
        </p:nvSpPr>
        <p:spPr>
          <a:xfrm>
            <a:off x="716253" y="2434020"/>
            <a:ext cx="7281699" cy="470553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medición debe ser realizada en el cigüeñal del motor para observar el juego axial, es decir, el juego longitudinal del cigüeñal.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cigüeñal debe estar montado en el block de cilindros,  y las  bancadas deben estar torqueadas de acuerdo a lo que indioca el manual de servicio.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Fijar el reloj comparador desde su base mangética en un lugar seguro.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Regular el reloj comparador a 0.</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Mover el cigüeñal hacia delante y hacia atrás, observando el movimiento de la aguja del reloj comparador. </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Anotar el resultado obtenido y comparar con la información entregada                                 por el manual de servicio.</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Observar las condiciones en que se encuentra el cigüeñal en los                                  apoyos de los metales axiales, si esta bien se debe:</a:t>
            </a:r>
          </a:p>
          <a:p>
            <a:pPr>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 name="Rectángulo 1">
            <a:extLst>
              <a:ext uri="{FF2B5EF4-FFF2-40B4-BE49-F238E27FC236}">
                <a16:creationId xmlns:a16="http://schemas.microsoft.com/office/drawing/2014/main" xmlns="" id="{378A786D-E571-254B-8FDF-D62768F54883}"/>
              </a:ext>
            </a:extLst>
          </p:cNvPr>
          <p:cNvSpPr/>
          <p:nvPr/>
        </p:nvSpPr>
        <p:spPr>
          <a:xfrm>
            <a:off x="1077151" y="5698085"/>
            <a:ext cx="4857750" cy="573234"/>
          </a:xfrm>
          <a:prstGeom prst="rect">
            <a:avLst/>
          </a:prstGeom>
        </p:spPr>
        <p:txBody>
          <a:bodyPr>
            <a:spAutoFit/>
          </a:bodyPr>
          <a:lstStyle/>
          <a:p>
            <a:pPr marL="285750" indent="-285750">
              <a:lnSpc>
                <a:spcPct val="115000"/>
              </a:lnSpc>
              <a:buFont typeface="Courier New" panose="02070309020205020404" pitchFamily="49" charset="0"/>
              <a:buChar char="o"/>
            </a:pPr>
            <a:r>
              <a:rPr lang="es-419" dirty="0">
                <a:solidFill>
                  <a:schemeClr val="dk1"/>
                </a:solidFill>
                <a:latin typeface="Calibri" panose="020F0502020204030204" pitchFamily="34" charset="0"/>
                <a:ea typeface="Roboto Medium"/>
                <a:cs typeface="Calibri" panose="020F0502020204030204" pitchFamily="34" charset="0"/>
                <a:sym typeface="Roboto Medium"/>
              </a:rPr>
              <a:t>Reemplazar por metales nuevos standard.</a:t>
            </a:r>
          </a:p>
          <a:p>
            <a:pPr marL="285750" indent="-285750">
              <a:lnSpc>
                <a:spcPct val="115000"/>
              </a:lnSpc>
              <a:buFont typeface="Courier New" panose="02070309020205020404" pitchFamily="49" charset="0"/>
              <a:buChar char="o"/>
            </a:pPr>
            <a:r>
              <a:rPr lang="es-419" dirty="0">
                <a:solidFill>
                  <a:schemeClr val="dk1"/>
                </a:solidFill>
                <a:latin typeface="Calibri" panose="020F0502020204030204" pitchFamily="34" charset="0"/>
                <a:ea typeface="Roboto Medium"/>
                <a:cs typeface="Calibri" panose="020F0502020204030204" pitchFamily="34" charset="0"/>
                <a:sym typeface="Roboto Medium"/>
              </a:rPr>
              <a:t>Reemplazar por metales a sobre medida.</a:t>
            </a:r>
          </a:p>
        </p:txBody>
      </p:sp>
      <p:sp>
        <p:nvSpPr>
          <p:cNvPr id="12" name="Elipse 11">
            <a:extLst>
              <a:ext uri="{FF2B5EF4-FFF2-40B4-BE49-F238E27FC236}">
                <a16:creationId xmlns:a16="http://schemas.microsoft.com/office/drawing/2014/main" xmlns="" id="{63CDECD4-E357-F749-9239-0A3C9E6D088D}"/>
              </a:ext>
            </a:extLst>
          </p:cNvPr>
          <p:cNvSpPr/>
          <p:nvPr/>
        </p:nvSpPr>
        <p:spPr>
          <a:xfrm>
            <a:off x="5861394" y="5128075"/>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xmlns="" id="{8F0B7F13-AE39-F54D-8E23-A81570676D23}"/>
              </a:ext>
            </a:extLst>
          </p:cNvPr>
          <p:cNvPicPr>
            <a:picLocks noChangeAspect="1"/>
          </p:cNvPicPr>
          <p:nvPr/>
        </p:nvPicPr>
        <p:blipFill>
          <a:blip r:embed="rId3"/>
          <a:stretch>
            <a:fillRect/>
          </a:stretch>
        </p:blipFill>
        <p:spPr>
          <a:xfrm>
            <a:off x="5924247" y="4929465"/>
            <a:ext cx="2037957" cy="2351489"/>
          </a:xfrm>
          <a:prstGeom prst="rect">
            <a:avLst/>
          </a:prstGeom>
        </p:spPr>
      </p:pic>
      <p:sp>
        <p:nvSpPr>
          <p:cNvPr id="26" name="Elipse 25">
            <a:extLst>
              <a:ext uri="{FF2B5EF4-FFF2-40B4-BE49-F238E27FC236}">
                <a16:creationId xmlns:a16="http://schemas.microsoft.com/office/drawing/2014/main" xmlns="" id="{4D2C5A38-41A4-1346-8EFD-30819F68BF4D}"/>
              </a:ext>
            </a:extLst>
          </p:cNvPr>
          <p:cNvSpPr/>
          <p:nvPr/>
        </p:nvSpPr>
        <p:spPr>
          <a:xfrm>
            <a:off x="7439753" y="4044153"/>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7" name="Imagen 26">
            <a:extLst>
              <a:ext uri="{FF2B5EF4-FFF2-40B4-BE49-F238E27FC236}">
                <a16:creationId xmlns:a16="http://schemas.microsoft.com/office/drawing/2014/main" xmlns="" id="{0583AC23-4D00-1146-A459-A35960AAC695}"/>
              </a:ext>
            </a:extLst>
          </p:cNvPr>
          <p:cNvPicPr>
            <a:picLocks noChangeAspect="1"/>
          </p:cNvPicPr>
          <p:nvPr/>
        </p:nvPicPr>
        <p:blipFill>
          <a:blip r:embed="rId4"/>
          <a:stretch>
            <a:fillRect/>
          </a:stretch>
        </p:blipFill>
        <p:spPr>
          <a:xfrm>
            <a:off x="7513260" y="3846541"/>
            <a:ext cx="2039495" cy="2353264"/>
          </a:xfrm>
          <a:prstGeom prst="rect">
            <a:avLst/>
          </a:prstGeom>
        </p:spPr>
      </p:pic>
    </p:spTree>
    <p:extLst>
      <p:ext uri="{BB962C8B-B14F-4D97-AF65-F5344CB8AC3E}">
        <p14:creationId xmlns:p14="http://schemas.microsoft.com/office/powerpoint/2010/main" val="959168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 name="Google Shape;175;p19">
            <a:extLst>
              <a:ext uri="{FF2B5EF4-FFF2-40B4-BE49-F238E27FC236}">
                <a16:creationId xmlns:a16="http://schemas.microsoft.com/office/drawing/2014/main" xmlns="" id="{D881A9CF-2E54-3442-935B-5E78FE8EA973}"/>
              </a:ext>
            </a:extLst>
          </p:cNvPr>
          <p:cNvSpPr txBox="1"/>
          <p:nvPr/>
        </p:nvSpPr>
        <p:spPr>
          <a:xfrm>
            <a:off x="1415500" y="6037729"/>
            <a:ext cx="3896088" cy="145012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9" name="Google Shape;96;p15">
            <a:extLst>
              <a:ext uri="{FF2B5EF4-FFF2-40B4-BE49-F238E27FC236}">
                <a16:creationId xmlns:a16="http://schemas.microsoft.com/office/drawing/2014/main" xmlns="" id="{E2FAACD7-A942-7140-8903-FDE81CB6F00A}"/>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ALTURA DE PISTONES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a16="http://schemas.microsoft.com/office/drawing/2014/main" xmlns="" id="{9413850C-BE9A-1247-8856-137309F88808}"/>
              </a:ext>
            </a:extLst>
          </p:cNvPr>
          <p:cNvSpPr/>
          <p:nvPr/>
        </p:nvSpPr>
        <p:spPr>
          <a:xfrm>
            <a:off x="444926" y="2020938"/>
            <a:ext cx="8016321" cy="4705539"/>
          </a:xfrm>
          <a:prstGeom prst="roundRect">
            <a:avLst>
              <a:gd name="adj" fmla="val 1071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2" name="Google Shape;175;p19">
            <a:extLst>
              <a:ext uri="{FF2B5EF4-FFF2-40B4-BE49-F238E27FC236}">
                <a16:creationId xmlns:a16="http://schemas.microsoft.com/office/drawing/2014/main" xmlns="" id="{DA468F52-87EC-6B43-8581-F77ADADDA2DC}"/>
              </a:ext>
            </a:extLst>
          </p:cNvPr>
          <p:cNvSpPr txBox="1"/>
          <p:nvPr/>
        </p:nvSpPr>
        <p:spPr>
          <a:xfrm>
            <a:off x="716253" y="2630125"/>
            <a:ext cx="7488963" cy="470553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medición es de suma importancia realizarla sobretodo en motores Diesel,</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para evitar que los pistones puedan chocar con las válvulas, inyectores,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bujías de incandescencia o culata.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Después de montar el reloj comparador en su soporte, apoyarlo contra base del               block y regular el reloj a 0.</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pistón a medir debe encontrarse justo en el PMS. La medición debe ser realizada en sentido de cigüeñal o posición del pasador del pistón, ya que en esta posición se             evita el posible cabeceo del pistón.</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Anote la medida registrada en esta posición.</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Repetir la medición en la parte trasera de la cabeza del pistón por si la biela                     presentara algún tipo de deformación y anote la medición.</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medición debe realizarse en todos los pistones del motor.</a:t>
            </a:r>
          </a:p>
          <a:p>
            <a:pPr marL="342900" indent="-342900">
              <a:lnSpc>
                <a:spcPct val="115000"/>
              </a:lnSpc>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algún pistón queda más bajo que los demás puede                                                                          significar por ejemplo que existe una biela torcida.</a:t>
            </a:r>
          </a:p>
          <a:p>
            <a:pPr marL="34290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342900" lvl="0" indent="-342900">
              <a:lnSpc>
                <a:spcPct val="115000"/>
              </a:lnSpc>
              <a:buFont typeface="+mj-lt"/>
              <a:buAutoNum type="arabicPeriod"/>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3" name="Elipse 22">
            <a:extLst>
              <a:ext uri="{FF2B5EF4-FFF2-40B4-BE49-F238E27FC236}">
                <a16:creationId xmlns:a16="http://schemas.microsoft.com/office/drawing/2014/main" xmlns="" id="{AFF11A25-859E-DA4F-86C6-85256D0570FC}"/>
              </a:ext>
            </a:extLst>
          </p:cNvPr>
          <p:cNvSpPr/>
          <p:nvPr/>
        </p:nvSpPr>
        <p:spPr>
          <a:xfrm>
            <a:off x="6045713" y="5278655"/>
            <a:ext cx="2006690" cy="20349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xmlns="" id="{47EAC03B-75EE-C344-8321-47FEFA956347}"/>
              </a:ext>
            </a:extLst>
          </p:cNvPr>
          <p:cNvSpPr/>
          <p:nvPr/>
        </p:nvSpPr>
        <p:spPr>
          <a:xfrm>
            <a:off x="7089068" y="1041918"/>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9" name="Imagen 28">
            <a:extLst>
              <a:ext uri="{FF2B5EF4-FFF2-40B4-BE49-F238E27FC236}">
                <a16:creationId xmlns:a16="http://schemas.microsoft.com/office/drawing/2014/main" xmlns="" id="{63CBC5B1-60F4-7C49-8528-AD72D9831245}"/>
              </a:ext>
            </a:extLst>
          </p:cNvPr>
          <p:cNvPicPr>
            <a:picLocks noChangeAspect="1"/>
          </p:cNvPicPr>
          <p:nvPr/>
        </p:nvPicPr>
        <p:blipFill>
          <a:blip r:embed="rId3"/>
          <a:stretch>
            <a:fillRect/>
          </a:stretch>
        </p:blipFill>
        <p:spPr>
          <a:xfrm>
            <a:off x="7134821" y="844306"/>
            <a:ext cx="2055057" cy="2371220"/>
          </a:xfrm>
          <a:prstGeom prst="rect">
            <a:avLst/>
          </a:prstGeom>
        </p:spPr>
      </p:pic>
      <p:pic>
        <p:nvPicPr>
          <p:cNvPr id="32" name="Imagen 31">
            <a:extLst>
              <a:ext uri="{FF2B5EF4-FFF2-40B4-BE49-F238E27FC236}">
                <a16:creationId xmlns:a16="http://schemas.microsoft.com/office/drawing/2014/main" xmlns="" id="{C3D3BE88-12CF-0C4F-86A1-6859D686C182}"/>
              </a:ext>
            </a:extLst>
          </p:cNvPr>
          <p:cNvPicPr>
            <a:picLocks noChangeAspect="1"/>
          </p:cNvPicPr>
          <p:nvPr/>
        </p:nvPicPr>
        <p:blipFill>
          <a:blip r:embed="rId4"/>
          <a:stretch>
            <a:fillRect/>
          </a:stretch>
        </p:blipFill>
        <p:spPr>
          <a:xfrm>
            <a:off x="6111176" y="5086017"/>
            <a:ext cx="1944161" cy="2243263"/>
          </a:xfrm>
          <a:prstGeom prst="rect">
            <a:avLst/>
          </a:prstGeom>
        </p:spPr>
      </p:pic>
      <p:sp>
        <p:nvSpPr>
          <p:cNvPr id="33" name="Elipse 32">
            <a:extLst>
              <a:ext uri="{FF2B5EF4-FFF2-40B4-BE49-F238E27FC236}">
                <a16:creationId xmlns:a16="http://schemas.microsoft.com/office/drawing/2014/main" xmlns="" id="{3D482307-8DDA-B44C-AA8C-353492FE3FCB}"/>
              </a:ext>
            </a:extLst>
          </p:cNvPr>
          <p:cNvSpPr/>
          <p:nvPr/>
        </p:nvSpPr>
        <p:spPr>
          <a:xfrm>
            <a:off x="7388953" y="4044153"/>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4" name="Imagen 33">
            <a:extLst>
              <a:ext uri="{FF2B5EF4-FFF2-40B4-BE49-F238E27FC236}">
                <a16:creationId xmlns:a16="http://schemas.microsoft.com/office/drawing/2014/main" xmlns="" id="{7DD6A19F-8A2D-1F40-A4FF-CEC7E3CF54F7}"/>
              </a:ext>
            </a:extLst>
          </p:cNvPr>
          <p:cNvPicPr>
            <a:picLocks noChangeAspect="1"/>
          </p:cNvPicPr>
          <p:nvPr/>
        </p:nvPicPr>
        <p:blipFill>
          <a:blip r:embed="rId5"/>
          <a:stretch>
            <a:fillRect/>
          </a:stretch>
        </p:blipFill>
        <p:spPr>
          <a:xfrm>
            <a:off x="7466166" y="3866472"/>
            <a:ext cx="2011378" cy="2320821"/>
          </a:xfrm>
          <a:prstGeom prst="rect">
            <a:avLst/>
          </a:prstGeom>
        </p:spPr>
      </p:pic>
    </p:spTree>
    <p:extLst>
      <p:ext uri="{BB962C8B-B14F-4D97-AF65-F5344CB8AC3E}">
        <p14:creationId xmlns:p14="http://schemas.microsoft.com/office/powerpoint/2010/main" val="3682832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9" name="Google Shape;96;p15">
            <a:extLst>
              <a:ext uri="{FF2B5EF4-FFF2-40B4-BE49-F238E27FC236}">
                <a16:creationId xmlns:a16="http://schemas.microsoft.com/office/drawing/2014/main" xmlns="" id="{E2FAACD7-A942-7140-8903-FDE81CB6F00A}"/>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DE </a:t>
            </a:r>
            <a:r>
              <a:rPr lang="es-CL" sz="2800" dirty="0">
                <a:solidFill>
                  <a:srgbClr val="ED423D"/>
                </a:solidFill>
                <a:latin typeface="Calibri" panose="020F0502020204030204" pitchFamily="34" charset="0"/>
                <a:ea typeface="Roboto"/>
                <a:cs typeface="Calibri" panose="020F0502020204030204" pitchFamily="34" charset="0"/>
                <a:sym typeface="Roboto"/>
              </a:rPr>
              <a:t>ALTURA DE PISTONES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0" name="Google Shape;174;p19">
            <a:extLst>
              <a:ext uri="{FF2B5EF4-FFF2-40B4-BE49-F238E27FC236}">
                <a16:creationId xmlns:a16="http://schemas.microsoft.com/office/drawing/2014/main" xmlns="" id="{9413850C-BE9A-1247-8856-137309F88808}"/>
              </a:ext>
            </a:extLst>
          </p:cNvPr>
          <p:cNvSpPr/>
          <p:nvPr/>
        </p:nvSpPr>
        <p:spPr>
          <a:xfrm>
            <a:off x="444926" y="2020938"/>
            <a:ext cx="8016321" cy="3452761"/>
          </a:xfrm>
          <a:prstGeom prst="roundRect">
            <a:avLst>
              <a:gd name="adj" fmla="val 1071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2" name="Google Shape;175;p19">
            <a:extLst>
              <a:ext uri="{FF2B5EF4-FFF2-40B4-BE49-F238E27FC236}">
                <a16:creationId xmlns:a16="http://schemas.microsoft.com/office/drawing/2014/main" xmlns="" id="{DA468F52-87EC-6B43-8581-F77ADADDA2DC}"/>
              </a:ext>
            </a:extLst>
          </p:cNvPr>
          <p:cNvSpPr txBox="1"/>
          <p:nvPr/>
        </p:nvSpPr>
        <p:spPr>
          <a:xfrm>
            <a:off x="716253" y="2286095"/>
            <a:ext cx="7488963" cy="4107700"/>
          </a:xfrm>
          <a:prstGeom prst="rect">
            <a:avLst/>
          </a:prstGeom>
          <a:noFill/>
          <a:ln>
            <a:noFill/>
          </a:ln>
        </p:spPr>
        <p:txBody>
          <a:bodyPr spcFirstLastPara="1" wrap="square" lIns="91425" tIns="91425" rIns="91425" bIns="91425" anchor="ctr" anchorCtr="0">
            <a:noAutofit/>
          </a:bodyPr>
          <a:lstStyle/>
          <a:p>
            <a:pPr marL="342900" lvl="0" indent="-342900">
              <a:lnSpc>
                <a:spcPct val="115000"/>
              </a:lnSpc>
              <a:buFont typeface="+mj-lt"/>
              <a:buAutoNum type="arabicPeriod" startAt="7"/>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algún pistón queda más arriba que los demás puede significar por ejemplo                                     que existe un pistón diferente a los demás en cuanto a su altura.</a:t>
            </a:r>
          </a:p>
          <a:p>
            <a:pPr marL="342900" indent="-342900">
              <a:lnSpc>
                <a:spcPct val="115000"/>
              </a:lnSpc>
              <a:buFont typeface="+mj-lt"/>
              <a:buAutoNum type="arabicPeriod" startAt="7"/>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quedan todos los pistones a la misma altura, pero más arriba del borde de                                               la base del block, compare estos resultados con los que indica el manual de servicio.</a:t>
            </a:r>
          </a:p>
          <a:p>
            <a:pPr marL="342900" indent="-342900">
              <a:lnSpc>
                <a:spcPct val="115000"/>
              </a:lnSpc>
              <a:buFont typeface="+mj-lt"/>
              <a:buAutoNum type="arabicPeriod" startAt="7"/>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habitual que en los motores Diesel exista más de un  espesor de empaquetadura de culata, por lo tanto, deberá seleccionar la que indique el manual.</a:t>
            </a:r>
          </a:p>
          <a:p>
            <a:pPr marL="342900" indent="-342900">
              <a:lnSpc>
                <a:spcPct val="115000"/>
              </a:lnSpc>
              <a:buFont typeface="+mj-lt"/>
              <a:buAutoNum type="arabicPeriod" startAt="7"/>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los motores Gasolina en cambio, la altura de la cabeza del pistón normalmente llega     a la misma altura de la base del block de cilindros.</a:t>
            </a:r>
          </a:p>
          <a:p>
            <a:pPr marL="342900" indent="-342900">
              <a:lnSpc>
                <a:spcPct val="115000"/>
              </a:lnSpc>
              <a:buFont typeface="+mj-lt"/>
              <a:buAutoNum type="arabicPeriod" startAt="7"/>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Cabe mencionar que, si uno o más pistones quedan bajo la altura de la base del               Block, puede deberse a que los metales de biela se encuentran gastados.</a:t>
            </a:r>
          </a:p>
          <a:p>
            <a:pPr marL="342900" indent="-342900">
              <a:lnSpc>
                <a:spcPct val="115000"/>
              </a:lnSpc>
              <a:buFont typeface="+mj-lt"/>
              <a:buAutoNum type="arabicPeriod" startAt="7"/>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3" name="Elipse 22">
            <a:extLst>
              <a:ext uri="{FF2B5EF4-FFF2-40B4-BE49-F238E27FC236}">
                <a16:creationId xmlns:a16="http://schemas.microsoft.com/office/drawing/2014/main" xmlns="" id="{AFF11A25-859E-DA4F-86C6-85256D0570FC}"/>
              </a:ext>
            </a:extLst>
          </p:cNvPr>
          <p:cNvSpPr/>
          <p:nvPr/>
        </p:nvSpPr>
        <p:spPr>
          <a:xfrm>
            <a:off x="5353394" y="5178875"/>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xmlns="" id="{47EAC03B-75EE-C344-8321-47FEFA956347}"/>
              </a:ext>
            </a:extLst>
          </p:cNvPr>
          <p:cNvSpPr/>
          <p:nvPr/>
        </p:nvSpPr>
        <p:spPr>
          <a:xfrm>
            <a:off x="7089068" y="1041918"/>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9" name="Imagen 28">
            <a:extLst>
              <a:ext uri="{FF2B5EF4-FFF2-40B4-BE49-F238E27FC236}">
                <a16:creationId xmlns:a16="http://schemas.microsoft.com/office/drawing/2014/main" xmlns="" id="{63CBC5B1-60F4-7C49-8528-AD72D9831245}"/>
              </a:ext>
            </a:extLst>
          </p:cNvPr>
          <p:cNvPicPr>
            <a:picLocks noChangeAspect="1"/>
          </p:cNvPicPr>
          <p:nvPr/>
        </p:nvPicPr>
        <p:blipFill>
          <a:blip r:embed="rId3"/>
          <a:stretch>
            <a:fillRect/>
          </a:stretch>
        </p:blipFill>
        <p:spPr>
          <a:xfrm>
            <a:off x="7134821" y="844306"/>
            <a:ext cx="2055057" cy="2371220"/>
          </a:xfrm>
          <a:prstGeom prst="rect">
            <a:avLst/>
          </a:prstGeom>
        </p:spPr>
      </p:pic>
      <p:pic>
        <p:nvPicPr>
          <p:cNvPr id="32" name="Imagen 31">
            <a:extLst>
              <a:ext uri="{FF2B5EF4-FFF2-40B4-BE49-F238E27FC236}">
                <a16:creationId xmlns:a16="http://schemas.microsoft.com/office/drawing/2014/main" xmlns="" id="{C3D3BE88-12CF-0C4F-86A1-6859D686C182}"/>
              </a:ext>
            </a:extLst>
          </p:cNvPr>
          <p:cNvPicPr>
            <a:picLocks noChangeAspect="1"/>
          </p:cNvPicPr>
          <p:nvPr/>
        </p:nvPicPr>
        <p:blipFill>
          <a:blip r:embed="rId4"/>
          <a:stretch>
            <a:fillRect/>
          </a:stretch>
        </p:blipFill>
        <p:spPr>
          <a:xfrm>
            <a:off x="5417426" y="4998937"/>
            <a:ext cx="2011378" cy="2320821"/>
          </a:xfrm>
          <a:prstGeom prst="rect">
            <a:avLst/>
          </a:prstGeom>
        </p:spPr>
      </p:pic>
      <p:sp>
        <p:nvSpPr>
          <p:cNvPr id="33" name="Elipse 32">
            <a:extLst>
              <a:ext uri="{FF2B5EF4-FFF2-40B4-BE49-F238E27FC236}">
                <a16:creationId xmlns:a16="http://schemas.microsoft.com/office/drawing/2014/main" xmlns="" id="{3D482307-8DDA-B44C-AA8C-353492FE3FCB}"/>
              </a:ext>
            </a:extLst>
          </p:cNvPr>
          <p:cNvSpPr/>
          <p:nvPr/>
        </p:nvSpPr>
        <p:spPr>
          <a:xfrm>
            <a:off x="7388953" y="4082253"/>
            <a:ext cx="2100810" cy="2130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4" name="Imagen 33">
            <a:extLst>
              <a:ext uri="{FF2B5EF4-FFF2-40B4-BE49-F238E27FC236}">
                <a16:creationId xmlns:a16="http://schemas.microsoft.com/office/drawing/2014/main" xmlns="" id="{7DD6A19F-8A2D-1F40-A4FF-CEC7E3CF54F7}"/>
              </a:ext>
            </a:extLst>
          </p:cNvPr>
          <p:cNvPicPr>
            <a:picLocks noChangeAspect="1"/>
          </p:cNvPicPr>
          <p:nvPr/>
        </p:nvPicPr>
        <p:blipFill>
          <a:blip r:embed="rId5"/>
          <a:stretch>
            <a:fillRect/>
          </a:stretch>
        </p:blipFill>
        <p:spPr>
          <a:xfrm>
            <a:off x="7453466" y="3891872"/>
            <a:ext cx="2011378" cy="2320821"/>
          </a:xfrm>
          <a:prstGeom prst="rect">
            <a:avLst/>
          </a:prstGeom>
        </p:spPr>
      </p:pic>
      <p:sp>
        <p:nvSpPr>
          <p:cNvPr id="13" name="Google Shape;83;p14">
            <a:extLst>
              <a:ext uri="{FF2B5EF4-FFF2-40B4-BE49-F238E27FC236}">
                <a16:creationId xmlns:a16="http://schemas.microsoft.com/office/drawing/2014/main" xmlns="" id="{B5E4EB19-7A8D-CF4A-B2C3-A70D403127F9}"/>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383302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9" name="Google Shape;83;p14">
            <a:extLst>
              <a:ext uri="{FF2B5EF4-FFF2-40B4-BE49-F238E27FC236}">
                <a16:creationId xmlns:a16="http://schemas.microsoft.com/office/drawing/2014/main" xmlns="" id="{113715D8-FED5-614D-8574-DAE4F96CDBAC}"/>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2" name="Botón de acción: Hacia delante o Siguiente 11">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5" name="Google Shape;80;p14">
            <a:extLst>
              <a:ext uri="{FF2B5EF4-FFF2-40B4-BE49-F238E27FC236}">
                <a16:creationId xmlns:a16="http://schemas.microsoft.com/office/drawing/2014/main" xmlns="" id="{80B05D3B-B6F2-4040-A8A8-0F75AC422395}"/>
              </a:ext>
            </a:extLst>
          </p:cNvPr>
          <p:cNvSpPr txBox="1"/>
          <p:nvPr/>
        </p:nvSpPr>
        <p:spPr>
          <a:xfrm>
            <a:off x="2571351" y="3714121"/>
            <a:ext cx="2602903"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¿Para qué se usa el reloj comparador?</a:t>
            </a:r>
            <a:endParaRPr lang="es-CL" sz="1600" b="1" dirty="0">
              <a:solidFill>
                <a:srgbClr val="731D47"/>
              </a:solidFill>
              <a:latin typeface="Calibri" panose="020F0502020204030204" pitchFamily="34" charset="0"/>
              <a:ea typeface="Roboto"/>
              <a:cs typeface="Calibri" panose="020F0502020204030204" pitchFamily="34" charset="0"/>
              <a:sym typeface="Roboto"/>
            </a:endParaRPr>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7" name="Grupo 16"/>
          <p:cNvGrpSpPr/>
          <p:nvPr/>
        </p:nvGrpSpPr>
        <p:grpSpPr>
          <a:xfrm>
            <a:off x="366450" y="1220100"/>
            <a:ext cx="8966551" cy="577341"/>
            <a:chOff x="366450" y="1220100"/>
            <a:chExt cx="8966551" cy="577341"/>
          </a:xfrm>
        </p:grpSpPr>
        <p:sp>
          <p:nvSpPr>
            <p:cNvPr id="18"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9"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419859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10</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a16="http://schemas.microsoft.com/office/drawing/2014/main" xmlns="" id="{3208B123-EFBD-064B-A3AC-99CEFF500947}"/>
              </a:ext>
            </a:extLst>
          </p:cNvPr>
          <p:cNvPicPr>
            <a:picLocks noChangeAspect="1"/>
          </p:cNvPicPr>
          <p:nvPr/>
        </p:nvPicPr>
        <p:blipFill>
          <a:blip r:embed="rId3"/>
          <a:stretch>
            <a:fillRect/>
          </a:stretch>
        </p:blipFill>
        <p:spPr>
          <a:xfrm>
            <a:off x="1504214" y="2144650"/>
            <a:ext cx="5976906" cy="5478831"/>
          </a:xfrm>
          <a:prstGeom prst="rect">
            <a:avLst/>
          </a:prstGeom>
        </p:spPr>
      </p:pic>
      <p:sp>
        <p:nvSpPr>
          <p:cNvPr id="11" name="Google Shape;61;p13">
            <a:extLst>
              <a:ext uri="{FF2B5EF4-FFF2-40B4-BE49-F238E27FC236}">
                <a16:creationId xmlns:a16="http://schemas.microsoft.com/office/drawing/2014/main" xmlns="" id="{7C832705-456A-2240-9881-F3339B1346D3}"/>
              </a:ext>
            </a:extLst>
          </p:cNvPr>
          <p:cNvSpPr txBox="1">
            <a:spLocks/>
          </p:cNvSpPr>
          <p:nvPr/>
        </p:nvSpPr>
        <p:spPr>
          <a:xfrm>
            <a:off x="365424" y="2597710"/>
            <a:ext cx="7078729" cy="882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USO DEL RELOJ COMPARADOR</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EN EL AJUSTE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DEL MOTOR</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Google Shape;80;p14"/>
            <p:cNvSpPr txBox="1"/>
            <p:nvPr/>
          </p:nvSpPr>
          <p:spPr>
            <a:xfrm>
              <a:off x="5442536" y="361887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USO DEL RELOJ COMPARADOR</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 </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a:lnSpc>
                  <a:spcPct val="115000"/>
                </a:lnSpc>
              </a:pPr>
              <a:r>
                <a:rPr lang="es-419"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es-419"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REVISEMOS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46" name="Google Shape;82;p14"/>
          <p:cNvSpPr txBox="1"/>
          <p:nvPr/>
        </p:nvSpPr>
        <p:spPr>
          <a:xfrm>
            <a:off x="4018585" y="1205044"/>
            <a:ext cx="1099684"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chemeClr val="bg1"/>
                </a:solidFill>
                <a:latin typeface="Calibri" panose="020F0502020204030204" pitchFamily="34" charset="0"/>
                <a:ea typeface="Roboto"/>
                <a:cs typeface="Calibri" panose="020F0502020204030204" pitchFamily="34" charset="0"/>
                <a:sym typeface="Roboto"/>
              </a:rPr>
              <a:t>10</a:t>
            </a:r>
            <a:endParaRPr sz="6000" dirty="0">
              <a:solidFill>
                <a:schemeClr val="bg1"/>
              </a:solidFill>
              <a:latin typeface="Calibri" panose="020F0502020204030204" pitchFamily="34" charset="0"/>
              <a:cs typeface="Calibri" panose="020F0502020204030204" pitchFamily="34" charset="0"/>
            </a:endParaRPr>
          </a:p>
        </p:txBody>
      </p:sp>
      <p:sp>
        <p:nvSpPr>
          <p:cNvPr id="11" name="Google Shape;83;p14">
            <a:extLst>
              <a:ext uri="{FF2B5EF4-FFF2-40B4-BE49-F238E27FC236}">
                <a16:creationId xmlns:a16="http://schemas.microsoft.com/office/drawing/2014/main" xmlns="" id="{8FAD05F9-F16C-9B46-90B5-8151CC27B9FE}"/>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3549278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0;p14">
            <a:extLst>
              <a:ext uri="{FF2B5EF4-FFF2-40B4-BE49-F238E27FC236}">
                <a16:creationId xmlns:a16="http://schemas.microsoft.com/office/drawing/2014/main" xmlns="" id="{F13483CA-A339-5447-9D65-C01C544B499E}"/>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a:latin typeface="Calibri" panose="020F0502020204030204" pitchFamily="34" charset="0"/>
                <a:ea typeface="Roboto"/>
                <a:cs typeface="Calibri" panose="020F0502020204030204" pitchFamily="34" charset="0"/>
                <a:sym typeface="Roboto"/>
              </a:rPr>
              <a:t>ANTES DE COMENZAR LA ACTIVIDAD:</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sp>
        <p:nvSpPr>
          <p:cNvPr id="4" name="Google Shape;123;p16">
            <a:extLst>
              <a:ext uri="{FF2B5EF4-FFF2-40B4-BE49-F238E27FC236}">
                <a16:creationId xmlns:a16="http://schemas.microsoft.com/office/drawing/2014/main" xmlns="" id="{C35CEDCA-5FC0-DB4A-B6DD-1132E46A1819}"/>
              </a:ext>
            </a:extLst>
          </p:cNvPr>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CL" sz="2800" b="1" dirty="0">
                <a:solidFill>
                  <a:srgbClr val="ED423D"/>
                </a:solidFill>
                <a:latin typeface="Calibri" panose="020F0502020204030204" pitchFamily="34" charset="0"/>
                <a:cs typeface="Calibri" panose="020F0502020204030204" pitchFamily="34" charset="0"/>
              </a:rPr>
              <a:t>¡ATENCIÓN!</a:t>
            </a:r>
            <a:endParaRPr sz="3100" b="1" dirty="0">
              <a:solidFill>
                <a:srgbClr val="ED423D"/>
              </a:solidFill>
              <a:latin typeface="Calibri" panose="020F0502020204030204" pitchFamily="34" charset="0"/>
              <a:ea typeface="Roboto"/>
              <a:cs typeface="Calibri" panose="020F0502020204030204" pitchFamily="34" charset="0"/>
              <a:sym typeface="Roboto"/>
            </a:endParaRPr>
          </a:p>
        </p:txBody>
      </p:sp>
      <p:grpSp>
        <p:nvGrpSpPr>
          <p:cNvPr id="5" name="Grupo 4">
            <a:extLst>
              <a:ext uri="{FF2B5EF4-FFF2-40B4-BE49-F238E27FC236}">
                <a16:creationId xmlns:a16="http://schemas.microsoft.com/office/drawing/2014/main" xmlns="" id="{3BFADBF2-00D6-AD49-9161-3D78EDD757A8}"/>
              </a:ext>
            </a:extLst>
          </p:cNvPr>
          <p:cNvGrpSpPr/>
          <p:nvPr/>
        </p:nvGrpSpPr>
        <p:grpSpPr>
          <a:xfrm>
            <a:off x="-4655" y="1788831"/>
            <a:ext cx="9168320" cy="5162139"/>
            <a:chOff x="-4655" y="1788831"/>
            <a:chExt cx="9168320" cy="5162139"/>
          </a:xfrm>
        </p:grpSpPr>
        <p:sp>
          <p:nvSpPr>
            <p:cNvPr id="6" name="CuadroTexto 5">
              <a:extLst>
                <a:ext uri="{FF2B5EF4-FFF2-40B4-BE49-F238E27FC236}">
                  <a16:creationId xmlns:a16="http://schemas.microsoft.com/office/drawing/2014/main" xmlns="" id="{76C1159C-E481-924C-9A7D-31B73496BA1B}"/>
                </a:ext>
              </a:extLst>
            </p:cNvPr>
            <p:cNvSpPr txBox="1"/>
            <p:nvPr/>
          </p:nvSpPr>
          <p:spPr>
            <a:xfrm>
              <a:off x="1229039" y="1794200"/>
              <a:ext cx="7934626" cy="553998"/>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MATERIALES INFLAMABLES: </a:t>
              </a:r>
              <a:r>
                <a:rPr lang="es-CL" dirty="0">
                  <a:solidFill>
                    <a:schemeClr val="tx1"/>
                  </a:solidFill>
                  <a:latin typeface="Calibri" panose="020F0502020204030204" pitchFamily="34" charset="0"/>
                  <a:cs typeface="Calibri" panose="020F0502020204030204" pitchFamily="34" charset="0"/>
                </a:rPr>
                <a:t>Tener máxima precaución al momento de  manipular o extraer el combustible de los sistemas del vehículo (bomba combustible, mangueras de inyección, </a:t>
              </a:r>
              <a:r>
                <a:rPr lang="es-CL" dirty="0" err="1">
                  <a:solidFill>
                    <a:schemeClr val="tx1"/>
                  </a:solidFill>
                  <a:latin typeface="Calibri" panose="020F0502020204030204" pitchFamily="34" charset="0"/>
                  <a:cs typeface="Calibri" panose="020F0502020204030204" pitchFamily="34" charset="0"/>
                </a:rPr>
                <a:t>etc</a:t>
              </a:r>
              <a:r>
                <a:rPr lang="es-CL" dirty="0">
                  <a:solidFill>
                    <a:schemeClr val="tx1"/>
                  </a:solidFill>
                  <a:latin typeface="Calibri" panose="020F0502020204030204" pitchFamily="34" charset="0"/>
                  <a:cs typeface="Calibri" panose="020F0502020204030204" pitchFamily="34" charset="0"/>
                </a:rPr>
                <a:t>). </a:t>
              </a:r>
            </a:p>
          </p:txBody>
        </p:sp>
        <p:sp>
          <p:nvSpPr>
            <p:cNvPr id="7" name="CuadroTexto 6">
              <a:extLst>
                <a:ext uri="{FF2B5EF4-FFF2-40B4-BE49-F238E27FC236}">
                  <a16:creationId xmlns:a16="http://schemas.microsoft.com/office/drawing/2014/main" xmlns="" id="{E4BF1B08-EA6A-654A-9AF9-30F4EAE57C3E}"/>
                </a:ext>
              </a:extLst>
            </p:cNvPr>
            <p:cNvSpPr txBox="1"/>
            <p:nvPr/>
          </p:nvSpPr>
          <p:spPr>
            <a:xfrm>
              <a:off x="1229039" y="2476287"/>
              <a:ext cx="7669155" cy="784830"/>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LA VISTA: </a:t>
              </a:r>
              <a:r>
                <a:rPr lang="es-CL" dirty="0">
                  <a:solidFill>
                    <a:schemeClr val="tx1"/>
                  </a:solidFill>
                  <a:latin typeface="Calibri" panose="020F0502020204030204" pitchFamily="34" charset="0"/>
                  <a:cs typeface="Calibri" panose="020F0502020204030204" pitchFamily="34" charset="0"/>
                </a:rPr>
                <a:t>Se utilizarán antiparras siempre que exista riesgo de proyección de partículas a los ojos. (aceites, líquidos refrigerantes y de freno, virutas del disco de freno, uso de circuitos eléctricos, </a:t>
              </a:r>
              <a:r>
                <a:rPr lang="es-CL" dirty="0" err="1">
                  <a:solidFill>
                    <a:schemeClr val="tx1"/>
                  </a:solidFill>
                  <a:latin typeface="Calibri" panose="020F0502020204030204" pitchFamily="34" charset="0"/>
                  <a:cs typeface="Calibri" panose="020F0502020204030204" pitchFamily="34" charset="0"/>
                </a:rPr>
                <a:t>etc</a:t>
              </a:r>
              <a:r>
                <a:rPr lang="es-CL" dirty="0">
                  <a:solidFill>
                    <a:schemeClr val="tx1"/>
                  </a:solidFill>
                  <a:latin typeface="Calibri" panose="020F0502020204030204" pitchFamily="34" charset="0"/>
                  <a:cs typeface="Calibri" panose="020F0502020204030204" pitchFamily="34" charset="0"/>
                </a:rPr>
                <a:t>).</a:t>
              </a:r>
            </a:p>
          </p:txBody>
        </p:sp>
        <p:sp>
          <p:nvSpPr>
            <p:cNvPr id="8" name="CuadroTexto 7">
              <a:extLst>
                <a:ext uri="{FF2B5EF4-FFF2-40B4-BE49-F238E27FC236}">
                  <a16:creationId xmlns:a16="http://schemas.microsoft.com/office/drawing/2014/main" xmlns="" id="{0CECAFE4-2034-B046-9B01-3F530951962F}"/>
                </a:ext>
              </a:extLst>
            </p:cNvPr>
            <p:cNvSpPr txBox="1"/>
            <p:nvPr/>
          </p:nvSpPr>
          <p:spPr>
            <a:xfrm>
              <a:off x="1229039" y="4302125"/>
              <a:ext cx="7865800" cy="553998"/>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LOS PIES: </a:t>
              </a:r>
              <a:r>
                <a:rPr lang="es-CL" dirty="0">
                  <a:latin typeface="Calibri" panose="020F0502020204030204" pitchFamily="34" charset="0"/>
                  <a:cs typeface="Calibri" panose="020F0502020204030204" pitchFamily="34" charset="0"/>
                </a:rPr>
                <a:t>Uso obligatorio de zapatos de seguridad al entrar al taller o laboratorio, en casos que exista riesgo de caídas de objetos pesados.</a:t>
              </a:r>
              <a:endParaRPr lang="es-CL" dirty="0">
                <a:solidFill>
                  <a:schemeClr val="bg1"/>
                </a:solidFill>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xmlns="" id="{57002071-55A8-F74F-B9DD-46DC62134C2E}"/>
                </a:ext>
              </a:extLst>
            </p:cNvPr>
            <p:cNvSpPr txBox="1"/>
            <p:nvPr/>
          </p:nvSpPr>
          <p:spPr>
            <a:xfrm>
              <a:off x="1229039" y="4984212"/>
              <a:ext cx="7030065" cy="307777"/>
            </a:xfrm>
            <a:prstGeom prst="rect">
              <a:avLst/>
            </a:prstGeom>
            <a:noFill/>
          </p:spPr>
          <p:txBody>
            <a:bodyPr wrap="square" rtlCol="0">
              <a:spAutoFit/>
            </a:bodyPr>
            <a:lstStyle/>
            <a:p>
              <a:r>
                <a:rPr lang="es-CL" b="1" dirty="0">
                  <a:solidFill>
                    <a:srgbClr val="741B47"/>
                  </a:solidFill>
                  <a:latin typeface="Calibri" panose="020F0502020204030204" pitchFamily="34" charset="0"/>
                  <a:cs typeface="Calibri" panose="020F0502020204030204" pitchFamily="34" charset="0"/>
                </a:rPr>
                <a:t>Manipular herramientas </a:t>
              </a:r>
              <a:r>
                <a:rPr lang="es-CL" dirty="0">
                  <a:latin typeface="Calibri" panose="020F0502020204030204" pitchFamily="34" charset="0"/>
                  <a:cs typeface="Calibri" panose="020F0502020204030204" pitchFamily="34" charset="0"/>
                </a:rPr>
                <a:t>cuidadosamente.</a:t>
              </a:r>
              <a:endParaRPr lang="es-CL" dirty="0">
                <a:solidFill>
                  <a:schemeClr val="bg1"/>
                </a:solidFill>
                <a:latin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xmlns="" id="{33748FC0-CAE5-A046-9CB5-0536DB2FA013}"/>
                </a:ext>
              </a:extLst>
            </p:cNvPr>
            <p:cNvSpPr txBox="1"/>
            <p:nvPr/>
          </p:nvSpPr>
          <p:spPr>
            <a:xfrm>
              <a:off x="1229039" y="5420078"/>
              <a:ext cx="4758809" cy="307777"/>
            </a:xfrm>
            <a:prstGeom prst="rect">
              <a:avLst/>
            </a:prstGeom>
            <a:noFill/>
          </p:spPr>
          <p:txBody>
            <a:bodyPr wrap="square" rtlCol="0">
              <a:spAutoFit/>
            </a:bodyPr>
            <a:lstStyle/>
            <a:p>
              <a:r>
                <a:rPr lang="es-CL" b="1" dirty="0">
                  <a:solidFill>
                    <a:srgbClr val="741B47"/>
                  </a:solidFill>
                  <a:latin typeface="Calibri" panose="020F0502020204030204" pitchFamily="34" charset="0"/>
                  <a:cs typeface="Calibri" panose="020F0502020204030204" pitchFamily="34" charset="0"/>
                </a:rPr>
                <a:t>Asegurar la integridad física </a:t>
              </a:r>
              <a:r>
                <a:rPr lang="es-CL" dirty="0">
                  <a:latin typeface="Calibri" panose="020F0502020204030204" pitchFamily="34" charset="0"/>
                  <a:cs typeface="Calibri" panose="020F0502020204030204" pitchFamily="34" charset="0"/>
                </a:rPr>
                <a:t>propia y del grupo de trabajo.</a:t>
              </a:r>
              <a:endParaRPr lang="es-CL" dirty="0">
                <a:solidFill>
                  <a:schemeClr val="bg1"/>
                </a:solidFill>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xmlns="" id="{6B0D8EAE-3F13-1B4E-BEC1-4A018A50968C}"/>
                </a:ext>
              </a:extLst>
            </p:cNvPr>
            <p:cNvSpPr txBox="1"/>
            <p:nvPr/>
          </p:nvSpPr>
          <p:spPr>
            <a:xfrm>
              <a:off x="1229039" y="5855944"/>
              <a:ext cx="7030065" cy="307777"/>
            </a:xfrm>
            <a:prstGeom prst="rect">
              <a:avLst/>
            </a:prstGeom>
            <a:noFill/>
          </p:spPr>
          <p:txBody>
            <a:bodyPr wrap="square" rtlCol="0">
              <a:spAutoFit/>
            </a:bodyPr>
            <a:lstStyle/>
            <a:p>
              <a:r>
                <a:rPr lang="es-CL" dirty="0">
                  <a:latin typeface="Calibri" panose="020F0502020204030204" pitchFamily="34" charset="0"/>
                  <a:cs typeface="Calibri" panose="020F0502020204030204" pitchFamily="34" charset="0"/>
                </a:rPr>
                <a:t>Circular solo por las </a:t>
              </a:r>
              <a:r>
                <a:rPr lang="es-CL" b="1" dirty="0">
                  <a:solidFill>
                    <a:srgbClr val="741B47"/>
                  </a:solidFill>
                  <a:latin typeface="Calibri" panose="020F0502020204030204" pitchFamily="34" charset="0"/>
                  <a:cs typeface="Calibri" panose="020F0502020204030204" pitchFamily="34" charset="0"/>
                </a:rPr>
                <a:t>zonas de seguridad </a:t>
              </a:r>
              <a:r>
                <a:rPr lang="es-CL" dirty="0">
                  <a:latin typeface="Calibri" panose="020F0502020204030204" pitchFamily="34" charset="0"/>
                  <a:cs typeface="Calibri" panose="020F0502020204030204" pitchFamily="34" charset="0"/>
                </a:rPr>
                <a:t>demarcadas.</a:t>
              </a:r>
              <a:endParaRPr lang="es-CL" dirty="0">
                <a:solidFill>
                  <a:schemeClr val="bg1"/>
                </a:solidFill>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xmlns="" id="{55D34DD9-CEFA-594D-AC45-8B2F52D8E7A9}"/>
                </a:ext>
              </a:extLst>
            </p:cNvPr>
            <p:cNvSpPr txBox="1"/>
            <p:nvPr/>
          </p:nvSpPr>
          <p:spPr>
            <a:xfrm>
              <a:off x="1229039" y="6291811"/>
              <a:ext cx="3883739" cy="523220"/>
            </a:xfrm>
            <a:prstGeom prst="rect">
              <a:avLst/>
            </a:prstGeom>
            <a:noFill/>
          </p:spPr>
          <p:txBody>
            <a:bodyPr wrap="square" rtlCol="0">
              <a:spAutoFit/>
            </a:bodyPr>
            <a:lstStyle/>
            <a:p>
              <a:r>
                <a:rPr lang="es-CL" dirty="0">
                  <a:latin typeface="Calibri" panose="020F0502020204030204" pitchFamily="34" charset="0"/>
                  <a:cs typeface="Calibri" panose="020F0502020204030204" pitchFamily="34" charset="0"/>
                </a:rPr>
                <a:t>Toda actividad debe desarrollarse </a:t>
              </a:r>
              <a:r>
                <a:rPr lang="es-CL" b="1" dirty="0">
                  <a:solidFill>
                    <a:srgbClr val="741B47"/>
                  </a:solidFill>
                  <a:latin typeface="Calibri" panose="020F0502020204030204" pitchFamily="34" charset="0"/>
                  <a:cs typeface="Calibri" panose="020F0502020204030204" pitchFamily="34" charset="0"/>
                </a:rPr>
                <a:t>bajo supervisión </a:t>
              </a:r>
              <a:r>
                <a:rPr lang="es-CL" dirty="0">
                  <a:latin typeface="Calibri" panose="020F0502020204030204" pitchFamily="34" charset="0"/>
                  <a:cs typeface="Calibri" panose="020F0502020204030204" pitchFamily="34" charset="0"/>
                </a:rPr>
                <a:t>de la persona a cargo del taller o laboratorio.</a:t>
              </a:r>
              <a:endParaRPr lang="es-CL" dirty="0">
                <a:solidFill>
                  <a:schemeClr val="bg1"/>
                </a:solidFill>
                <a:latin typeface="Calibri" panose="020F0502020204030204" pitchFamily="34" charset="0"/>
                <a:cs typeface="Calibri" panose="020F0502020204030204" pitchFamily="34" charset="0"/>
              </a:endParaRPr>
            </a:p>
          </p:txBody>
        </p:sp>
        <p:grpSp>
          <p:nvGrpSpPr>
            <p:cNvPr id="13" name="Grupo 12">
              <a:extLst>
                <a:ext uri="{FF2B5EF4-FFF2-40B4-BE49-F238E27FC236}">
                  <a16:creationId xmlns:a16="http://schemas.microsoft.com/office/drawing/2014/main" xmlns="" id="{A0C6B396-378D-234B-B11B-949B1F344481}"/>
                </a:ext>
              </a:extLst>
            </p:cNvPr>
            <p:cNvGrpSpPr/>
            <p:nvPr/>
          </p:nvGrpSpPr>
          <p:grpSpPr>
            <a:xfrm>
              <a:off x="-4655" y="1788831"/>
              <a:ext cx="1135367" cy="783005"/>
              <a:chOff x="-4655" y="1877319"/>
              <a:chExt cx="1135367" cy="783005"/>
            </a:xfrm>
          </p:grpSpPr>
          <p:sp>
            <p:nvSpPr>
              <p:cNvPr id="30" name="Redondear rectángulo de esquina del mismo lado 29">
                <a:extLst>
                  <a:ext uri="{FF2B5EF4-FFF2-40B4-BE49-F238E27FC236}">
                    <a16:creationId xmlns:a16="http://schemas.microsoft.com/office/drawing/2014/main" xmlns="" id="{1A1B1EF5-7ED2-B74F-8816-AE1D6F75F035}"/>
                  </a:ext>
                </a:extLst>
              </p:cNvPr>
              <p:cNvSpPr/>
              <p:nvPr/>
            </p:nvSpPr>
            <p:spPr>
              <a:xfrm rot="5400000">
                <a:off x="171526" y="1701138"/>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1" name="Imagen 30">
                <a:extLst>
                  <a:ext uri="{FF2B5EF4-FFF2-40B4-BE49-F238E27FC236}">
                    <a16:creationId xmlns:a16="http://schemas.microsoft.com/office/drawing/2014/main" xmlns="" id="{E8855F95-4C56-F741-B7C6-1E58DAD24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97" y="2035280"/>
                <a:ext cx="629465" cy="530549"/>
              </a:xfrm>
              <a:prstGeom prst="rect">
                <a:avLst/>
              </a:prstGeom>
            </p:spPr>
          </p:pic>
        </p:grpSp>
        <p:sp>
          <p:nvSpPr>
            <p:cNvPr id="14" name="CuadroTexto 13">
              <a:extLst>
                <a:ext uri="{FF2B5EF4-FFF2-40B4-BE49-F238E27FC236}">
                  <a16:creationId xmlns:a16="http://schemas.microsoft.com/office/drawing/2014/main" xmlns="" id="{E936D2B2-1086-7147-BFDD-80A182DA2071}"/>
                </a:ext>
              </a:extLst>
            </p:cNvPr>
            <p:cNvSpPr txBox="1"/>
            <p:nvPr/>
          </p:nvSpPr>
          <p:spPr>
            <a:xfrm>
              <a:off x="1229039" y="3389206"/>
              <a:ext cx="7865800" cy="784830"/>
            </a:xfrm>
            <a:prstGeom prst="rect">
              <a:avLst/>
            </a:prstGeom>
            <a:noFill/>
          </p:spPr>
          <p:txBody>
            <a:bodyPr wrap="square" rtlCol="0">
              <a:spAutoFit/>
            </a:bodyPr>
            <a:lstStyle/>
            <a:p>
              <a:r>
                <a:rPr lang="es-CL" sz="1600" b="1" dirty="0">
                  <a:solidFill>
                    <a:srgbClr val="741B47"/>
                  </a:solidFill>
                  <a:latin typeface="Calibri" panose="020F0502020204030204" pitchFamily="34" charset="0"/>
                  <a:cs typeface="Calibri" panose="020F0502020204030204" pitchFamily="34" charset="0"/>
                </a:rPr>
                <a:t>PROTECCIÓN OBLIGATORIA DE LAS MANOS: </a:t>
              </a:r>
              <a:r>
                <a:rPr lang="es-CL" dirty="0">
                  <a:solidFill>
                    <a:schemeClr val="tx1"/>
                  </a:solidFill>
                  <a:latin typeface="Calibri" panose="020F0502020204030204" pitchFamily="34" charset="0"/>
                  <a:cs typeface="Calibri" panose="020F0502020204030204" pitchFamily="34" charset="0"/>
                </a:rPr>
                <a:t>Se utilizarán siempre guantes de protección cuando se manipulen cualquier tipo de fluidos, en uso de herramientas e intervención del motor, desarme de partes y trabajo en sistemas eléctricos. </a:t>
              </a:r>
            </a:p>
          </p:txBody>
        </p:sp>
        <p:grpSp>
          <p:nvGrpSpPr>
            <p:cNvPr id="15" name="Grupo 14">
              <a:extLst>
                <a:ext uri="{FF2B5EF4-FFF2-40B4-BE49-F238E27FC236}">
                  <a16:creationId xmlns:a16="http://schemas.microsoft.com/office/drawing/2014/main" xmlns="" id="{7E209943-5410-F14E-83A2-663E0BA183A7}"/>
                </a:ext>
              </a:extLst>
            </p:cNvPr>
            <p:cNvGrpSpPr/>
            <p:nvPr/>
          </p:nvGrpSpPr>
          <p:grpSpPr>
            <a:xfrm>
              <a:off x="-4655" y="2661654"/>
              <a:ext cx="1135367" cy="783005"/>
              <a:chOff x="-4655" y="2735448"/>
              <a:chExt cx="1135367" cy="783005"/>
            </a:xfrm>
          </p:grpSpPr>
          <p:sp>
            <p:nvSpPr>
              <p:cNvPr id="28" name="Redondear rectángulo de esquina del mismo lado 27">
                <a:extLst>
                  <a:ext uri="{FF2B5EF4-FFF2-40B4-BE49-F238E27FC236}">
                    <a16:creationId xmlns:a16="http://schemas.microsoft.com/office/drawing/2014/main" xmlns="" id="{41150FE6-B118-2D4C-AC17-1D15F4FE1882}"/>
                  </a:ext>
                </a:extLst>
              </p:cNvPr>
              <p:cNvSpPr/>
              <p:nvPr/>
            </p:nvSpPr>
            <p:spPr>
              <a:xfrm rot="5400000">
                <a:off x="171526" y="2559267"/>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9" name="Imagen 28">
                <a:extLst>
                  <a:ext uri="{FF2B5EF4-FFF2-40B4-BE49-F238E27FC236}">
                    <a16:creationId xmlns:a16="http://schemas.microsoft.com/office/drawing/2014/main" xmlns="" id="{33ABB452-B74B-244F-BB30-70FD97C22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47" y="2879412"/>
                <a:ext cx="639965" cy="539399"/>
              </a:xfrm>
              <a:prstGeom prst="rect">
                <a:avLst/>
              </a:prstGeom>
            </p:spPr>
          </p:pic>
        </p:grpSp>
        <p:grpSp>
          <p:nvGrpSpPr>
            <p:cNvPr id="16" name="Grupo 15">
              <a:extLst>
                <a:ext uri="{FF2B5EF4-FFF2-40B4-BE49-F238E27FC236}">
                  <a16:creationId xmlns:a16="http://schemas.microsoft.com/office/drawing/2014/main" xmlns="" id="{18C726D0-9D3C-7E4A-BCA5-2BFA51306075}"/>
                </a:ext>
              </a:extLst>
            </p:cNvPr>
            <p:cNvGrpSpPr/>
            <p:nvPr/>
          </p:nvGrpSpPr>
          <p:grpSpPr>
            <a:xfrm>
              <a:off x="-4655" y="3534477"/>
              <a:ext cx="1135367" cy="783005"/>
              <a:chOff x="-4655" y="3593577"/>
              <a:chExt cx="1135367" cy="783005"/>
            </a:xfrm>
          </p:grpSpPr>
          <p:sp>
            <p:nvSpPr>
              <p:cNvPr id="26" name="Redondear rectángulo de esquina del mismo lado 25">
                <a:extLst>
                  <a:ext uri="{FF2B5EF4-FFF2-40B4-BE49-F238E27FC236}">
                    <a16:creationId xmlns:a16="http://schemas.microsoft.com/office/drawing/2014/main" xmlns="" id="{53ECA21E-7377-1149-A44B-C77A4FB2AA16}"/>
                  </a:ext>
                </a:extLst>
              </p:cNvPr>
              <p:cNvSpPr/>
              <p:nvPr/>
            </p:nvSpPr>
            <p:spPr>
              <a:xfrm rot="5400000">
                <a:off x="171526" y="3417396"/>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7" name="Imagen 26">
                <a:extLst>
                  <a:ext uri="{FF2B5EF4-FFF2-40B4-BE49-F238E27FC236}">
                    <a16:creationId xmlns:a16="http://schemas.microsoft.com/office/drawing/2014/main" xmlns="" id="{B4D0FC49-5E8B-F042-A52F-1D5C7D683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51" y="3729725"/>
                <a:ext cx="602356" cy="507700"/>
              </a:xfrm>
              <a:prstGeom prst="rect">
                <a:avLst/>
              </a:prstGeom>
            </p:spPr>
          </p:pic>
        </p:grpSp>
        <p:grpSp>
          <p:nvGrpSpPr>
            <p:cNvPr id="17" name="Grupo 16">
              <a:extLst>
                <a:ext uri="{FF2B5EF4-FFF2-40B4-BE49-F238E27FC236}">
                  <a16:creationId xmlns:a16="http://schemas.microsoft.com/office/drawing/2014/main" xmlns="" id="{CD9E4A45-A56C-D741-B959-83037BA49250}"/>
                </a:ext>
              </a:extLst>
            </p:cNvPr>
            <p:cNvGrpSpPr/>
            <p:nvPr/>
          </p:nvGrpSpPr>
          <p:grpSpPr>
            <a:xfrm>
              <a:off x="-4655" y="4407300"/>
              <a:ext cx="1135367" cy="783005"/>
              <a:chOff x="-4655" y="4451706"/>
              <a:chExt cx="1135367" cy="783005"/>
            </a:xfrm>
          </p:grpSpPr>
          <p:sp>
            <p:nvSpPr>
              <p:cNvPr id="24" name="Redondear rectángulo de esquina del mismo lado 23">
                <a:extLst>
                  <a:ext uri="{FF2B5EF4-FFF2-40B4-BE49-F238E27FC236}">
                    <a16:creationId xmlns:a16="http://schemas.microsoft.com/office/drawing/2014/main" xmlns="" id="{ED650670-8EB9-C347-BDC7-45727EB42983}"/>
                  </a:ext>
                </a:extLst>
              </p:cNvPr>
              <p:cNvSpPr/>
              <p:nvPr/>
            </p:nvSpPr>
            <p:spPr>
              <a:xfrm rot="5400000">
                <a:off x="171526" y="4275525"/>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xmlns="" id="{EA79D799-6C62-FF4B-AD6F-19BBB6746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82" y="4590635"/>
                <a:ext cx="610125" cy="514248"/>
              </a:xfrm>
              <a:prstGeom prst="rect">
                <a:avLst/>
              </a:prstGeom>
            </p:spPr>
          </p:pic>
        </p:grpSp>
        <p:grpSp>
          <p:nvGrpSpPr>
            <p:cNvPr id="18" name="Grupo 17">
              <a:extLst>
                <a:ext uri="{FF2B5EF4-FFF2-40B4-BE49-F238E27FC236}">
                  <a16:creationId xmlns:a16="http://schemas.microsoft.com/office/drawing/2014/main" xmlns="" id="{851F2616-4693-E44A-9788-7EBF973D7E6F}"/>
                </a:ext>
              </a:extLst>
            </p:cNvPr>
            <p:cNvGrpSpPr/>
            <p:nvPr/>
          </p:nvGrpSpPr>
          <p:grpSpPr>
            <a:xfrm>
              <a:off x="-4655" y="6167965"/>
              <a:ext cx="1135367" cy="783005"/>
              <a:chOff x="-4655" y="6167965"/>
              <a:chExt cx="1135367" cy="783005"/>
            </a:xfrm>
          </p:grpSpPr>
          <p:sp>
            <p:nvSpPr>
              <p:cNvPr id="22" name="Redondear rectángulo de esquina del mismo lado 21">
                <a:extLst>
                  <a:ext uri="{FF2B5EF4-FFF2-40B4-BE49-F238E27FC236}">
                    <a16:creationId xmlns:a16="http://schemas.microsoft.com/office/drawing/2014/main" xmlns="" id="{F15B5EAB-39A7-9B42-89E7-4349BBAF3B7D}"/>
                  </a:ext>
                </a:extLst>
              </p:cNvPr>
              <p:cNvSpPr/>
              <p:nvPr/>
            </p:nvSpPr>
            <p:spPr>
              <a:xfrm rot="5400000">
                <a:off x="171526" y="5991784"/>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3" name="Imagen 22">
                <a:extLst>
                  <a:ext uri="{FF2B5EF4-FFF2-40B4-BE49-F238E27FC236}">
                    <a16:creationId xmlns:a16="http://schemas.microsoft.com/office/drawing/2014/main" xmlns="" id="{D27A9C18-97A2-0E4B-961B-B52FF2131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28" y="6295340"/>
                <a:ext cx="666001" cy="561343"/>
              </a:xfrm>
              <a:prstGeom prst="rect">
                <a:avLst/>
              </a:prstGeom>
            </p:spPr>
          </p:pic>
        </p:grpSp>
        <p:grpSp>
          <p:nvGrpSpPr>
            <p:cNvPr id="19" name="Grupo 18">
              <a:extLst>
                <a:ext uri="{FF2B5EF4-FFF2-40B4-BE49-F238E27FC236}">
                  <a16:creationId xmlns:a16="http://schemas.microsoft.com/office/drawing/2014/main" xmlns="" id="{DF297FA9-2368-2041-B6BC-5CFF3733DA85}"/>
                </a:ext>
              </a:extLst>
            </p:cNvPr>
            <p:cNvGrpSpPr/>
            <p:nvPr/>
          </p:nvGrpSpPr>
          <p:grpSpPr>
            <a:xfrm>
              <a:off x="-4655" y="5280123"/>
              <a:ext cx="1135367" cy="798022"/>
              <a:chOff x="-4655" y="5309835"/>
              <a:chExt cx="1135367" cy="798022"/>
            </a:xfrm>
          </p:grpSpPr>
          <p:sp>
            <p:nvSpPr>
              <p:cNvPr id="20" name="Redondear rectángulo de esquina del mismo lado 19">
                <a:extLst>
                  <a:ext uri="{FF2B5EF4-FFF2-40B4-BE49-F238E27FC236}">
                    <a16:creationId xmlns:a16="http://schemas.microsoft.com/office/drawing/2014/main" xmlns="" id="{EEEB7BA1-1052-F04E-95D4-ACE1F94AFE68}"/>
                  </a:ext>
                </a:extLst>
              </p:cNvPr>
              <p:cNvSpPr/>
              <p:nvPr/>
            </p:nvSpPr>
            <p:spPr>
              <a:xfrm rot="5400000">
                <a:off x="171526" y="5133654"/>
                <a:ext cx="783005" cy="1135367"/>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 name="Imagen 20">
                <a:extLst>
                  <a:ext uri="{FF2B5EF4-FFF2-40B4-BE49-F238E27FC236}">
                    <a16:creationId xmlns:a16="http://schemas.microsoft.com/office/drawing/2014/main" xmlns="" id="{CF59A96C-EAA8-A640-9005-E6836C5181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06134">
                <a:off x="141403" y="5342117"/>
                <a:ext cx="908505" cy="765740"/>
              </a:xfrm>
              <a:prstGeom prst="rect">
                <a:avLst/>
              </a:prstGeom>
            </p:spPr>
          </p:pic>
        </p:grpSp>
      </p:grpSp>
      <p:pic>
        <p:nvPicPr>
          <p:cNvPr id="34" name="Imagen 33">
            <a:extLst>
              <a:ext uri="{FF2B5EF4-FFF2-40B4-BE49-F238E27FC236}">
                <a16:creationId xmlns:a16="http://schemas.microsoft.com/office/drawing/2014/main" xmlns="" id="{D095D23E-879F-CC4A-B25D-F83BEF00E2E1}"/>
              </a:ext>
            </a:extLst>
          </p:cNvPr>
          <p:cNvPicPr>
            <a:picLocks noChangeAspect="1"/>
          </p:cNvPicPr>
          <p:nvPr/>
        </p:nvPicPr>
        <p:blipFill>
          <a:blip r:embed="rId8"/>
          <a:srcRect/>
          <a:stretch/>
        </p:blipFill>
        <p:spPr>
          <a:xfrm>
            <a:off x="5120008" y="4762609"/>
            <a:ext cx="4378772" cy="3393549"/>
          </a:xfrm>
          <a:prstGeom prst="rect">
            <a:avLst/>
          </a:prstGeom>
        </p:spPr>
      </p:pic>
      <p:sp>
        <p:nvSpPr>
          <p:cNvPr id="35"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extLst>
      <p:ext uri="{BB962C8B-B14F-4D97-AF65-F5344CB8AC3E}">
        <p14:creationId xmlns:p14="http://schemas.microsoft.com/office/powerpoint/2010/main" val="833249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 name="Google Shape;82;p14"/>
          <p:cNvSpPr txBox="1"/>
          <p:nvPr/>
        </p:nvSpPr>
        <p:spPr>
          <a:xfrm>
            <a:off x="3618271" y="1224708"/>
            <a:ext cx="977480"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10</a:t>
            </a:r>
            <a:endParaRPr sz="6000" dirty="0">
              <a:solidFill>
                <a:srgbClr val="BB9BA5"/>
              </a:solidFill>
              <a:latin typeface="Calibri" panose="020F0502020204030204" pitchFamily="34" charset="0"/>
              <a:cs typeface="Calibri" panose="020F0502020204030204" pitchFamily="34" charset="0"/>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¡PRACTIQUEMOS!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6" y="3590354"/>
            <a:ext cx="5807913"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USO DEL RELOJ COMPARADOR</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a:t>
            </a:r>
          </a:p>
          <a:p>
            <a:pPr lvl="0">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11" name="Google Shape;83;p14">
            <a:extLst>
              <a:ext uri="{FF2B5EF4-FFF2-40B4-BE49-F238E27FC236}">
                <a16:creationId xmlns:a16="http://schemas.microsoft.com/office/drawing/2014/main" xmlns="" id="{D606EC93-A110-7947-9B12-5E8498DF78F5}"/>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61842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sp>
        <p:nvSpPr>
          <p:cNvPr id="8" name="Google Shape;80;p14"/>
          <p:cNvSpPr txBox="1"/>
          <p:nvPr/>
        </p:nvSpPr>
        <p:spPr>
          <a:xfrm>
            <a:off x="915480" y="2803598"/>
            <a:ext cx="62172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USO DEL RELOJ COMPARADOR</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a:t>
            </a:r>
            <a:r>
              <a:rPr lang="es-CL" sz="2000" b="1" dirty="0" smtClean="0">
                <a:solidFill>
                  <a:srgbClr val="741B47"/>
                </a:solidFill>
                <a:latin typeface="Calibri" panose="020F0502020204030204" pitchFamily="34" charset="0"/>
                <a:ea typeface="Roboto"/>
                <a:cs typeface="Calibri" panose="020F0502020204030204" pitchFamily="34" charset="0"/>
                <a:sym typeface="Roboto"/>
              </a:rPr>
              <a:t>MOTOR</a:t>
            </a:r>
            <a:endParaRPr lang="es-CL" sz="20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ANTES DE TERMINAR:</a:t>
            </a:r>
          </a:p>
          <a:p>
            <a:endParaRPr lang="es-419" b="1" dirty="0">
              <a:latin typeface="Calibri" panose="020F0502020204030204" pitchFamily="34" charset="0"/>
              <a:ea typeface="Roboto"/>
              <a:cs typeface="Calibri" panose="020F0502020204030204" pitchFamily="34" charset="0"/>
              <a:sym typeface="Roboto"/>
            </a:endParaRPr>
          </a:p>
        </p:txBody>
      </p:sp>
      <p:sp>
        <p:nvSpPr>
          <p:cNvPr id="9" name="Google Shape;83;p14">
            <a:extLst>
              <a:ext uri="{FF2B5EF4-FFF2-40B4-BE49-F238E27FC236}">
                <a16:creationId xmlns:a16="http://schemas.microsoft.com/office/drawing/2014/main" xmlns="" id="{8D478939-3557-4C4E-BC37-6530BCCF4A3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0" name="Grupo 9"/>
          <p:cNvGrpSpPr/>
          <p:nvPr/>
        </p:nvGrpSpPr>
        <p:grpSpPr>
          <a:xfrm>
            <a:off x="972821" y="4281535"/>
            <a:ext cx="4567082" cy="774531"/>
            <a:chOff x="972821" y="4281535"/>
            <a:chExt cx="4567082" cy="774531"/>
          </a:xfrm>
        </p:grpSpPr>
        <p:sp>
          <p:nvSpPr>
            <p:cNvPr id="11"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Tree>
    <p:extLst>
      <p:ext uri="{BB962C8B-B14F-4D97-AF65-F5344CB8AC3E}">
        <p14:creationId xmlns:p14="http://schemas.microsoft.com/office/powerpoint/2010/main" val="27742947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dirty="0"/>
          </a:p>
        </p:txBody>
      </p:sp>
      <p:pic>
        <p:nvPicPr>
          <p:cNvPr id="3"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4" name="Google Shape;95;p3"/>
          <p:cNvSpPr txBox="1"/>
          <p:nvPr/>
        </p:nvSpPr>
        <p:spPr>
          <a:xfrm>
            <a:off x="375975" y="1265365"/>
            <a:ext cx="4864619" cy="536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pic>
        <p:nvPicPr>
          <p:cNvPr id="5"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spTree>
    <p:extLst>
      <p:ext uri="{BB962C8B-B14F-4D97-AF65-F5344CB8AC3E}">
        <p14:creationId xmlns:p14="http://schemas.microsoft.com/office/powerpoint/2010/main" val="31712727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29" name="Grupo 28">
            <a:extLst>
              <a:ext uri="{FF2B5EF4-FFF2-40B4-BE49-F238E27FC236}">
                <a16:creationId xmlns:a16="http://schemas.microsoft.com/office/drawing/2014/main" xmlns="" id="{90A9AA12-F956-A948-A54E-F09434ABBBBE}"/>
              </a:ext>
            </a:extLst>
          </p:cNvPr>
          <p:cNvGrpSpPr/>
          <p:nvPr/>
        </p:nvGrpSpPr>
        <p:grpSpPr>
          <a:xfrm>
            <a:off x="375767" y="3098700"/>
            <a:ext cx="4845900" cy="1525000"/>
            <a:chOff x="459600" y="3098700"/>
            <a:chExt cx="4845900" cy="1525000"/>
          </a:xfrm>
        </p:grpSpPr>
        <p:sp>
          <p:nvSpPr>
            <p:cNvPr id="30" name="Google Shape;80;p14">
              <a:extLst>
                <a:ext uri="{FF2B5EF4-FFF2-40B4-BE49-F238E27FC236}">
                  <a16:creationId xmlns:a16="http://schemas.microsoft.com/office/drawing/2014/main" xmlns="" id="{3C48116F-9B1E-934E-A4FB-00E4DBA79E97}"/>
                </a:ext>
              </a:extLst>
            </p:cNvPr>
            <p:cNvSpPr txBox="1"/>
            <p:nvPr/>
          </p:nvSpPr>
          <p:spPr>
            <a:xfrm>
              <a:off x="1022399" y="3577827"/>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Identificaste uso del  micrómetro en el ajuste del motor. </a:t>
              </a:r>
              <a:r>
                <a:rPr lang="es-419" sz="1600" b="1" dirty="0">
                  <a:solidFill>
                    <a:srgbClr val="76384D"/>
                  </a:solidFill>
                  <a:latin typeface="Calibri" panose="020F0502020204030204" pitchFamily="34" charset="0"/>
                  <a:ea typeface="Roboto"/>
                  <a:cs typeface="Calibri" panose="020F0502020204030204" pitchFamily="34" charset="0"/>
                  <a:sym typeface="Roboto"/>
                </a:rPr>
                <a:t>¿Recuerdas sus unidades de medida?</a:t>
              </a:r>
            </a:p>
          </p:txBody>
        </p:sp>
        <p:grpSp>
          <p:nvGrpSpPr>
            <p:cNvPr id="31" name="Grupo 30">
              <a:extLst>
                <a:ext uri="{FF2B5EF4-FFF2-40B4-BE49-F238E27FC236}">
                  <a16:creationId xmlns:a16="http://schemas.microsoft.com/office/drawing/2014/main" xmlns="" id="{B2227668-B8AA-AB4F-AE8F-EC98BD5AA48D}"/>
                </a:ext>
              </a:extLst>
            </p:cNvPr>
            <p:cNvGrpSpPr/>
            <p:nvPr/>
          </p:nvGrpSpPr>
          <p:grpSpPr>
            <a:xfrm>
              <a:off x="459600" y="3098700"/>
              <a:ext cx="4845900" cy="1525000"/>
              <a:chOff x="459600" y="3098700"/>
              <a:chExt cx="4845900" cy="1525000"/>
            </a:xfrm>
          </p:grpSpPr>
          <p:sp>
            <p:nvSpPr>
              <p:cNvPr id="32" name="Google Shape;73;p14">
                <a:extLst>
                  <a:ext uri="{FF2B5EF4-FFF2-40B4-BE49-F238E27FC236}">
                    <a16:creationId xmlns:a16="http://schemas.microsoft.com/office/drawing/2014/main" xmlns="" id="{3F008E6A-7770-634A-BBD6-6ABC147E0350}"/>
                  </a:ext>
                </a:extLst>
              </p:cNvPr>
              <p:cNvSpPr/>
              <p:nvPr/>
            </p:nvSpPr>
            <p:spPr>
              <a:xfrm>
                <a:off x="647700" y="3098700"/>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grpSp>
            <p:nvGrpSpPr>
              <p:cNvPr id="33" name="Google Shape;74;p14">
                <a:extLst>
                  <a:ext uri="{FF2B5EF4-FFF2-40B4-BE49-F238E27FC236}">
                    <a16:creationId xmlns:a16="http://schemas.microsoft.com/office/drawing/2014/main" xmlns="" id="{8B85F78C-F3F8-D648-A6BD-1B0C9CFD9D40}"/>
                  </a:ext>
                </a:extLst>
              </p:cNvPr>
              <p:cNvGrpSpPr/>
              <p:nvPr/>
            </p:nvGrpSpPr>
            <p:grpSpPr>
              <a:xfrm>
                <a:off x="459600" y="3673062"/>
                <a:ext cx="376200" cy="395325"/>
                <a:chOff x="476000" y="3499650"/>
                <a:chExt cx="376200" cy="395325"/>
              </a:xfrm>
            </p:grpSpPr>
            <p:sp>
              <p:nvSpPr>
                <p:cNvPr id="34" name="Google Shape;75;p14">
                  <a:extLst>
                    <a:ext uri="{FF2B5EF4-FFF2-40B4-BE49-F238E27FC236}">
                      <a16:creationId xmlns:a16="http://schemas.microsoft.com/office/drawing/2014/main" xmlns="" id="{281C89FA-E2C4-434E-825F-9659C6C947B3}"/>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76;p14">
                  <a:extLst>
                    <a:ext uri="{FF2B5EF4-FFF2-40B4-BE49-F238E27FC236}">
                      <a16:creationId xmlns:a16="http://schemas.microsoft.com/office/drawing/2014/main" xmlns="" id="{2F355EAE-9A72-C04D-89C6-6EC4CC1289ED}"/>
                    </a:ext>
                  </a:extLst>
                </p:cNvPr>
                <p:cNvSpPr txBox="1"/>
                <p:nvPr/>
              </p:nvSpPr>
              <p:spPr>
                <a:xfrm>
                  <a:off x="485525" y="34996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grpSp>
      <p:sp>
        <p:nvSpPr>
          <p:cNvPr id="70" name="Google Shape;70;p14"/>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¿QUÉ APRENDIMOS EN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3"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8" name="Grupo 17"/>
          <p:cNvGrpSpPr/>
          <p:nvPr/>
        </p:nvGrpSpPr>
        <p:grpSpPr>
          <a:xfrm>
            <a:off x="5353488" y="2177435"/>
            <a:ext cx="3939993" cy="3232580"/>
            <a:chOff x="5348625" y="2188910"/>
            <a:chExt cx="3939993" cy="3232580"/>
          </a:xfrm>
        </p:grpSpPr>
        <p:sp>
          <p:nvSpPr>
            <p:cNvPr id="39" name="Elipse 38"/>
            <p:cNvSpPr/>
            <p:nvPr/>
          </p:nvSpPr>
          <p:spPr>
            <a:xfrm>
              <a:off x="8113253" y="2470416"/>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8" name="Elipse 37"/>
            <p:cNvSpPr/>
            <p:nvPr/>
          </p:nvSpPr>
          <p:spPr>
            <a:xfrm>
              <a:off x="5348625" y="4246125"/>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Elipse 16"/>
            <p:cNvSpPr/>
            <p:nvPr/>
          </p:nvSpPr>
          <p:spPr>
            <a:xfrm>
              <a:off x="5763621" y="2188910"/>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grpSp>
        <p:nvGrpSpPr>
          <p:cNvPr id="36" name="Grupo 35">
            <a:extLst>
              <a:ext uri="{FF2B5EF4-FFF2-40B4-BE49-F238E27FC236}">
                <a16:creationId xmlns:a16="http://schemas.microsoft.com/office/drawing/2014/main" xmlns="" id="{7ACB5AB6-75D3-1A4E-9AEB-6EC923FDF828}"/>
              </a:ext>
            </a:extLst>
          </p:cNvPr>
          <p:cNvGrpSpPr/>
          <p:nvPr/>
        </p:nvGrpSpPr>
        <p:grpSpPr>
          <a:xfrm>
            <a:off x="375767" y="4889825"/>
            <a:ext cx="4822350" cy="1525000"/>
            <a:chOff x="459600" y="4889825"/>
            <a:chExt cx="4822350" cy="1525000"/>
          </a:xfrm>
        </p:grpSpPr>
        <p:sp>
          <p:nvSpPr>
            <p:cNvPr id="37" name="Google Shape;81;p14">
              <a:extLst>
                <a:ext uri="{FF2B5EF4-FFF2-40B4-BE49-F238E27FC236}">
                  <a16:creationId xmlns:a16="http://schemas.microsoft.com/office/drawing/2014/main" xmlns="" id="{ABA3E19F-CD7D-6B4B-811A-1A66161CAF04}"/>
                </a:ext>
              </a:extLst>
            </p:cNvPr>
            <p:cNvSpPr txBox="1"/>
            <p:nvPr/>
          </p:nvSpPr>
          <p:spPr>
            <a:xfrm>
              <a:off x="1022399" y="5372600"/>
              <a:ext cx="4023826"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Aplicaste el uso del micrómetro en el ajuste del motor. </a:t>
              </a:r>
            </a:p>
            <a:p>
              <a:pPr lvl="0">
                <a:lnSpc>
                  <a:spcPct val="115000"/>
                </a:lnSpc>
              </a:pPr>
              <a:r>
                <a:rPr lang="es-419" sz="1600" b="1" dirty="0">
                  <a:solidFill>
                    <a:srgbClr val="76384D"/>
                  </a:solidFill>
                  <a:latin typeface="Calibri" panose="020F0502020204030204" pitchFamily="34" charset="0"/>
                  <a:ea typeface="Roboto"/>
                  <a:cs typeface="Calibri" panose="020F0502020204030204" pitchFamily="34" charset="0"/>
                  <a:sym typeface="Roboto"/>
                </a:rPr>
                <a:t>¿Cuántos tipos de micrómetros existen?</a:t>
              </a:r>
            </a:p>
          </p:txBody>
        </p:sp>
        <p:grpSp>
          <p:nvGrpSpPr>
            <p:cNvPr id="41" name="Grupo 40">
              <a:extLst>
                <a:ext uri="{FF2B5EF4-FFF2-40B4-BE49-F238E27FC236}">
                  <a16:creationId xmlns:a16="http://schemas.microsoft.com/office/drawing/2014/main" xmlns="" id="{C2BF3CEC-CF1A-C24A-AD63-7F9EB7CA20BE}"/>
                </a:ext>
              </a:extLst>
            </p:cNvPr>
            <p:cNvGrpSpPr/>
            <p:nvPr/>
          </p:nvGrpSpPr>
          <p:grpSpPr>
            <a:xfrm>
              <a:off x="459600" y="4889825"/>
              <a:ext cx="4822350" cy="1525000"/>
              <a:chOff x="611750" y="4889825"/>
              <a:chExt cx="4822350" cy="1525000"/>
            </a:xfrm>
          </p:grpSpPr>
          <p:sp>
            <p:nvSpPr>
              <p:cNvPr id="42" name="Google Shape;73;p14">
                <a:extLst>
                  <a:ext uri="{FF2B5EF4-FFF2-40B4-BE49-F238E27FC236}">
                    <a16:creationId xmlns:a16="http://schemas.microsoft.com/office/drawing/2014/main" xmlns="" id="{E334D951-04E9-FA48-9DE6-63BE0B7D5525}"/>
                  </a:ext>
                </a:extLst>
              </p:cNvPr>
              <p:cNvSpPr/>
              <p:nvPr/>
            </p:nvSpPr>
            <p:spPr>
              <a:xfrm>
                <a:off x="776300" y="4889825"/>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grpSp>
            <p:nvGrpSpPr>
              <p:cNvPr id="43" name="Google Shape;77;p14">
                <a:extLst>
                  <a:ext uri="{FF2B5EF4-FFF2-40B4-BE49-F238E27FC236}">
                    <a16:creationId xmlns:a16="http://schemas.microsoft.com/office/drawing/2014/main" xmlns="" id="{699291B4-AA55-FA42-9149-E82D97A61FD4}"/>
                  </a:ext>
                </a:extLst>
              </p:cNvPr>
              <p:cNvGrpSpPr/>
              <p:nvPr/>
            </p:nvGrpSpPr>
            <p:grpSpPr>
              <a:xfrm>
                <a:off x="611750" y="5464158"/>
                <a:ext cx="376200" cy="385800"/>
                <a:chOff x="123575" y="4329408"/>
                <a:chExt cx="376200" cy="385800"/>
              </a:xfrm>
            </p:grpSpPr>
            <p:sp>
              <p:nvSpPr>
                <p:cNvPr id="44" name="Google Shape;78;p14">
                  <a:extLst>
                    <a:ext uri="{FF2B5EF4-FFF2-40B4-BE49-F238E27FC236}">
                      <a16:creationId xmlns:a16="http://schemas.microsoft.com/office/drawing/2014/main" xmlns="" id="{A7F107D2-4697-484E-91FA-070914FDE6FE}"/>
                    </a:ext>
                  </a:extLst>
                </p:cNvPr>
                <p:cNvSpPr/>
                <p:nvPr/>
              </p:nvSpPr>
              <p:spPr>
                <a:xfrm>
                  <a:off x="123575" y="4329408"/>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79;p14">
                  <a:extLst>
                    <a:ext uri="{FF2B5EF4-FFF2-40B4-BE49-F238E27FC236}">
                      <a16:creationId xmlns:a16="http://schemas.microsoft.com/office/drawing/2014/main" xmlns="" id="{F99C98D5-C992-7C49-951E-44E7D798D38D}"/>
                    </a:ext>
                  </a:extLst>
                </p:cNvPr>
                <p:cNvSpPr txBox="1"/>
                <p:nvPr/>
              </p:nvSpPr>
              <p:spPr>
                <a:xfrm>
                  <a:off x="132754" y="4329408"/>
                  <a:ext cx="290775"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grpSp>
      </p:grpSp>
      <p:sp>
        <p:nvSpPr>
          <p:cNvPr id="54" name="Google Shape;82;p14">
            <a:extLst>
              <a:ext uri="{FF2B5EF4-FFF2-40B4-BE49-F238E27FC236}">
                <a16:creationId xmlns:a16="http://schemas.microsoft.com/office/drawing/2014/main" xmlns="" id="{5451E2D9-A30C-5844-AED4-B8C3FA083973}"/>
              </a:ext>
            </a:extLst>
          </p:cNvPr>
          <p:cNvSpPr txBox="1"/>
          <p:nvPr/>
        </p:nvSpPr>
        <p:spPr>
          <a:xfrm>
            <a:off x="375767" y="2471846"/>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2000" dirty="0">
                <a:solidFill>
                  <a:srgbClr val="741B47"/>
                </a:solidFill>
                <a:latin typeface="Calibri" panose="020F0502020204030204" pitchFamily="34" charset="0"/>
                <a:ea typeface="Roboto"/>
                <a:cs typeface="Calibri" panose="020F0502020204030204" pitchFamily="34" charset="0"/>
                <a:sym typeface="Roboto"/>
              </a:rPr>
              <a:t>USO DEL MICRÓMETRO</a:t>
            </a:r>
          </a:p>
          <a:p>
            <a:pPr marL="0" lvl="0" indent="0" rtl="0">
              <a:lnSpc>
                <a:spcPct val="90000"/>
              </a:lnSpc>
              <a:spcBef>
                <a:spcPts val="0"/>
              </a:spcBef>
              <a:spcAft>
                <a:spcPts val="0"/>
              </a:spcAft>
              <a:buNone/>
            </a:pPr>
            <a:r>
              <a:rPr lang="es-ES" sz="2000" dirty="0">
                <a:solidFill>
                  <a:srgbClr val="741B47"/>
                </a:solidFill>
                <a:latin typeface="Calibri" panose="020F0502020204030204" pitchFamily="34" charset="0"/>
                <a:ea typeface="Roboto"/>
                <a:cs typeface="Calibri" panose="020F0502020204030204" pitchFamily="34" charset="0"/>
                <a:sym typeface="Roboto"/>
              </a:rPr>
              <a:t>EN EL AJUSTE DEL MOTOR</a:t>
            </a:r>
            <a:endParaRPr sz="2000" dirty="0">
              <a:latin typeface="Calibri" panose="020F0502020204030204" pitchFamily="34" charset="0"/>
              <a:cs typeface="Calibri" panose="020F0502020204030204" pitchFamily="34" charset="0"/>
            </a:endParaRPr>
          </a:p>
        </p:txBody>
      </p:sp>
      <p:pic>
        <p:nvPicPr>
          <p:cNvPr id="48"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2"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ALGUNAS PREGUNTAS</a:t>
            </a:r>
          </a:p>
          <a:p>
            <a:endParaRPr lang="es-419" b="1" dirty="0">
              <a:latin typeface="Calibri" panose="020F0502020204030204" pitchFamily="34" charset="0"/>
              <a:ea typeface="Roboto"/>
              <a:cs typeface="Calibri" panose="020F0502020204030204" pitchFamily="34" charset="0"/>
              <a:sym typeface="Roboto"/>
            </a:endParaRPr>
          </a:p>
        </p:txBody>
      </p:sp>
      <p:sp>
        <p:nvSpPr>
          <p:cNvPr id="42"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6" name="Google Shape;82;p14">
            <a:extLst>
              <a:ext uri="{FF2B5EF4-FFF2-40B4-BE49-F238E27FC236}">
                <a16:creationId xmlns:a16="http://schemas.microsoft.com/office/drawing/2014/main" xmlns="" id="{001C490E-66CE-BE49-BAFA-1E410E9967E0}"/>
              </a:ext>
            </a:extLst>
          </p:cNvPr>
          <p:cNvSpPr txBox="1"/>
          <p:nvPr/>
        </p:nvSpPr>
        <p:spPr>
          <a:xfrm>
            <a:off x="375767" y="2395382"/>
            <a:ext cx="6169970"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1950" dirty="0">
                <a:solidFill>
                  <a:srgbClr val="741B47"/>
                </a:solidFill>
                <a:latin typeface="Calibri" panose="020F0502020204030204" pitchFamily="34" charset="0"/>
                <a:ea typeface="Roboto"/>
                <a:cs typeface="Calibri" panose="020F0502020204030204" pitchFamily="34" charset="0"/>
                <a:sym typeface="Roboto"/>
              </a:rPr>
              <a:t>USO DEL RELOJ COMPARADOR</a:t>
            </a:r>
          </a:p>
          <a:p>
            <a:pPr marL="0" lvl="0" indent="0" rtl="0">
              <a:lnSpc>
                <a:spcPct val="90000"/>
              </a:lnSpc>
              <a:spcBef>
                <a:spcPts val="0"/>
              </a:spcBef>
              <a:spcAft>
                <a:spcPts val="0"/>
              </a:spcAft>
              <a:buNone/>
            </a:pPr>
            <a:r>
              <a:rPr lang="es-419" sz="1950" dirty="0">
                <a:solidFill>
                  <a:srgbClr val="741B47"/>
                </a:solidFill>
                <a:latin typeface="Calibri" panose="020F0502020204030204" pitchFamily="34" charset="0"/>
                <a:ea typeface="Roboto"/>
                <a:cs typeface="Calibri" panose="020F0502020204030204" pitchFamily="34" charset="0"/>
                <a:sym typeface="Roboto"/>
              </a:rPr>
              <a:t>EN EL AJUSTE DEL MOTOR</a:t>
            </a:r>
          </a:p>
        </p:txBody>
      </p:sp>
      <p:grpSp>
        <p:nvGrpSpPr>
          <p:cNvPr id="20" name="Grupo 19">
            <a:extLst>
              <a:ext uri="{FF2B5EF4-FFF2-40B4-BE49-F238E27FC236}">
                <a16:creationId xmlns:a16="http://schemas.microsoft.com/office/drawing/2014/main" xmlns="" id="{47D9BA01-5B56-AB40-AF71-7279B5225D8A}"/>
              </a:ext>
            </a:extLst>
          </p:cNvPr>
          <p:cNvGrpSpPr/>
          <p:nvPr/>
        </p:nvGrpSpPr>
        <p:grpSpPr>
          <a:xfrm>
            <a:off x="375767" y="2740689"/>
            <a:ext cx="5889275" cy="951693"/>
            <a:chOff x="466025" y="2264112"/>
            <a:chExt cx="5889275" cy="951693"/>
          </a:xfrm>
        </p:grpSpPr>
        <p:grpSp>
          <p:nvGrpSpPr>
            <p:cNvPr id="21" name="Google Shape;89;p15">
              <a:extLst>
                <a:ext uri="{FF2B5EF4-FFF2-40B4-BE49-F238E27FC236}">
                  <a16:creationId xmlns:a16="http://schemas.microsoft.com/office/drawing/2014/main" xmlns="" id="{0FBD8F99-03DC-6747-97E3-21F7359A465C}"/>
                </a:ext>
              </a:extLst>
            </p:cNvPr>
            <p:cNvGrpSpPr/>
            <p:nvPr/>
          </p:nvGrpSpPr>
          <p:grpSpPr>
            <a:xfrm>
              <a:off x="466025" y="2264112"/>
              <a:ext cx="5889275" cy="951693"/>
              <a:chOff x="466025" y="2206962"/>
              <a:chExt cx="5889275" cy="951693"/>
            </a:xfrm>
          </p:grpSpPr>
          <p:sp>
            <p:nvSpPr>
              <p:cNvPr id="24" name="Google Shape;90;p15">
                <a:extLst>
                  <a:ext uri="{FF2B5EF4-FFF2-40B4-BE49-F238E27FC236}">
                    <a16:creationId xmlns:a16="http://schemas.microsoft.com/office/drawing/2014/main" xmlns="" id="{D0B8678F-5975-FD4D-9CAF-0F81ADFB95B8}"/>
                  </a:ext>
                </a:extLst>
              </p:cNvPr>
              <p:cNvSpPr/>
              <p:nvPr/>
            </p:nvSpPr>
            <p:spPr>
              <a:xfrm>
                <a:off x="466025" y="2483000"/>
                <a:ext cx="5650725" cy="67565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pic>
            <p:nvPicPr>
              <p:cNvPr id="25" name="Google Shape;91;p15">
                <a:extLst>
                  <a:ext uri="{FF2B5EF4-FFF2-40B4-BE49-F238E27FC236}">
                    <a16:creationId xmlns:a16="http://schemas.microsoft.com/office/drawing/2014/main" xmlns="" id="{7E23D512-0491-2D48-992D-6FC33B640E70}"/>
                  </a:ext>
                </a:extLst>
              </p:cNvPr>
              <p:cNvPicPr preferRelativeResize="0"/>
              <p:nvPr/>
            </p:nvPicPr>
            <p:blipFill>
              <a:blip r:embed="rId3">
                <a:alphaModFix/>
              </a:blip>
              <a:stretch>
                <a:fillRect/>
              </a:stretch>
            </p:blipFill>
            <p:spPr>
              <a:xfrm>
                <a:off x="5878200" y="2206962"/>
                <a:ext cx="477100" cy="477100"/>
              </a:xfrm>
              <a:prstGeom prst="rect">
                <a:avLst/>
              </a:prstGeom>
              <a:noFill/>
              <a:ln>
                <a:noFill/>
              </a:ln>
            </p:spPr>
          </p:pic>
        </p:grpSp>
        <p:sp>
          <p:nvSpPr>
            <p:cNvPr id="23" name="Google Shape;97;p15">
              <a:extLst>
                <a:ext uri="{FF2B5EF4-FFF2-40B4-BE49-F238E27FC236}">
                  <a16:creationId xmlns:a16="http://schemas.microsoft.com/office/drawing/2014/main" xmlns="" id="{7DD3D92C-8702-6E49-91F3-DB027C10B454}"/>
                </a:ext>
              </a:extLst>
            </p:cNvPr>
            <p:cNvSpPr txBox="1"/>
            <p:nvPr/>
          </p:nvSpPr>
          <p:spPr>
            <a:xfrm>
              <a:off x="806875" y="2675257"/>
              <a:ext cx="381955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¿Qué es un </a:t>
              </a:r>
              <a:r>
                <a:rPr lang="es-419" sz="1600" b="1" dirty="0">
                  <a:latin typeface="Calibri" panose="020F0502020204030204" pitchFamily="34" charset="0"/>
                  <a:ea typeface="Roboto Medium"/>
                  <a:cs typeface="Calibri" panose="020F0502020204030204" pitchFamily="34" charset="0"/>
                  <a:sym typeface="Roboto Medium"/>
                </a:rPr>
                <a:t>reloj comparador</a:t>
              </a:r>
              <a:r>
                <a:rPr lang="es-419" sz="1600" dirty="0">
                  <a:latin typeface="Calibri" panose="020F0502020204030204" pitchFamily="34" charset="0"/>
                  <a:ea typeface="Roboto Medium"/>
                  <a:cs typeface="Calibri" panose="020F0502020204030204" pitchFamily="34" charset="0"/>
                  <a:sym typeface="Roboto Medium"/>
                </a:rPr>
                <a:t>?</a:t>
              </a:r>
            </a:p>
          </p:txBody>
        </p:sp>
      </p:grpSp>
      <p:grpSp>
        <p:nvGrpSpPr>
          <p:cNvPr id="39" name="Grupo 38">
            <a:extLst>
              <a:ext uri="{FF2B5EF4-FFF2-40B4-BE49-F238E27FC236}">
                <a16:creationId xmlns:a16="http://schemas.microsoft.com/office/drawing/2014/main" xmlns="" id="{053595F3-8AE7-C241-8CF9-9BCF056EF5C2}"/>
              </a:ext>
            </a:extLst>
          </p:cNvPr>
          <p:cNvGrpSpPr/>
          <p:nvPr/>
        </p:nvGrpSpPr>
        <p:grpSpPr>
          <a:xfrm>
            <a:off x="375767" y="3812008"/>
            <a:ext cx="5889275" cy="951693"/>
            <a:chOff x="442650" y="3803939"/>
            <a:chExt cx="5889275" cy="951693"/>
          </a:xfrm>
        </p:grpSpPr>
        <p:sp>
          <p:nvSpPr>
            <p:cNvPr id="40" name="Google Shape;98;p15">
              <a:extLst>
                <a:ext uri="{FF2B5EF4-FFF2-40B4-BE49-F238E27FC236}">
                  <a16:creationId xmlns:a16="http://schemas.microsoft.com/office/drawing/2014/main" xmlns="" id="{0F64FC5C-7A6E-084A-BF58-6EB42BF0DFC4}"/>
                </a:ext>
              </a:extLst>
            </p:cNvPr>
            <p:cNvSpPr txBox="1"/>
            <p:nvPr/>
          </p:nvSpPr>
          <p:spPr>
            <a:xfrm>
              <a:off x="747531" y="4192038"/>
              <a:ext cx="5440500" cy="4830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¿Has tenido experiencia con este Instrumento?</a:t>
              </a:r>
            </a:p>
          </p:txBody>
        </p:sp>
        <p:grpSp>
          <p:nvGrpSpPr>
            <p:cNvPr id="43" name="Google Shape;89;p15">
              <a:extLst>
                <a:ext uri="{FF2B5EF4-FFF2-40B4-BE49-F238E27FC236}">
                  <a16:creationId xmlns:a16="http://schemas.microsoft.com/office/drawing/2014/main" xmlns="" id="{E8394674-EFDB-1B47-B84D-1BBA6548E544}"/>
                </a:ext>
              </a:extLst>
            </p:cNvPr>
            <p:cNvGrpSpPr/>
            <p:nvPr/>
          </p:nvGrpSpPr>
          <p:grpSpPr>
            <a:xfrm>
              <a:off x="442650" y="3803939"/>
              <a:ext cx="5889275" cy="951693"/>
              <a:chOff x="466025" y="2206962"/>
              <a:chExt cx="5889275" cy="951693"/>
            </a:xfrm>
          </p:grpSpPr>
          <p:sp>
            <p:nvSpPr>
              <p:cNvPr id="44" name="Google Shape;90;p15">
                <a:extLst>
                  <a:ext uri="{FF2B5EF4-FFF2-40B4-BE49-F238E27FC236}">
                    <a16:creationId xmlns:a16="http://schemas.microsoft.com/office/drawing/2014/main" xmlns="" id="{276EDB5D-08DF-C24E-A9EB-A8A4CB045456}"/>
                  </a:ext>
                </a:extLst>
              </p:cNvPr>
              <p:cNvSpPr/>
              <p:nvPr/>
            </p:nvSpPr>
            <p:spPr>
              <a:xfrm>
                <a:off x="466025" y="2483000"/>
                <a:ext cx="5650725" cy="67565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pic>
            <p:nvPicPr>
              <p:cNvPr id="45" name="Google Shape;91;p15">
                <a:extLst>
                  <a:ext uri="{FF2B5EF4-FFF2-40B4-BE49-F238E27FC236}">
                    <a16:creationId xmlns:a16="http://schemas.microsoft.com/office/drawing/2014/main" xmlns="" id="{3B1CCEAE-622B-4641-85AE-60B7D21C02A8}"/>
                  </a:ext>
                </a:extLst>
              </p:cNvPr>
              <p:cNvPicPr preferRelativeResize="0"/>
              <p:nvPr/>
            </p:nvPicPr>
            <p:blipFill>
              <a:blip r:embed="rId3">
                <a:alphaModFix/>
              </a:blip>
              <a:stretch>
                <a:fillRect/>
              </a:stretch>
            </p:blipFill>
            <p:spPr>
              <a:xfrm>
                <a:off x="5878200" y="2206962"/>
                <a:ext cx="477100" cy="477100"/>
              </a:xfrm>
              <a:prstGeom prst="rect">
                <a:avLst/>
              </a:prstGeom>
              <a:noFill/>
              <a:ln>
                <a:noFill/>
              </a:ln>
            </p:spPr>
          </p:pic>
        </p:grpSp>
      </p:grpSp>
      <p:pic>
        <p:nvPicPr>
          <p:cNvPr id="46" name="Imagen 45">
            <a:extLst>
              <a:ext uri="{FF2B5EF4-FFF2-40B4-BE49-F238E27FC236}">
                <a16:creationId xmlns:a16="http://schemas.microsoft.com/office/drawing/2014/main" xmlns="" id="{3A790485-32C0-4C4D-9931-BC16B97E8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425" y="1315762"/>
            <a:ext cx="2670048" cy="5675376"/>
          </a:xfrm>
          <a:prstGeom prst="rect">
            <a:avLst/>
          </a:prstGeom>
        </p:spPr>
      </p:pic>
      <p:grpSp>
        <p:nvGrpSpPr>
          <p:cNvPr id="47" name="Grupo 46">
            <a:extLst>
              <a:ext uri="{FF2B5EF4-FFF2-40B4-BE49-F238E27FC236}">
                <a16:creationId xmlns:a16="http://schemas.microsoft.com/office/drawing/2014/main" xmlns="" id="{6938D965-6575-2044-83B5-BE03F11FDA41}"/>
              </a:ext>
            </a:extLst>
          </p:cNvPr>
          <p:cNvGrpSpPr/>
          <p:nvPr/>
        </p:nvGrpSpPr>
        <p:grpSpPr>
          <a:xfrm>
            <a:off x="366450" y="4898987"/>
            <a:ext cx="5889275" cy="1286023"/>
            <a:chOff x="442650" y="3803939"/>
            <a:chExt cx="5889275" cy="1286023"/>
          </a:xfrm>
        </p:grpSpPr>
        <p:sp>
          <p:nvSpPr>
            <p:cNvPr id="48" name="Google Shape;98;p15">
              <a:extLst>
                <a:ext uri="{FF2B5EF4-FFF2-40B4-BE49-F238E27FC236}">
                  <a16:creationId xmlns:a16="http://schemas.microsoft.com/office/drawing/2014/main" xmlns="" id="{FA3EB424-43AD-5943-BE14-EB71812ED826}"/>
                </a:ext>
              </a:extLst>
            </p:cNvPr>
            <p:cNvSpPr txBox="1"/>
            <p:nvPr/>
          </p:nvSpPr>
          <p:spPr>
            <a:xfrm>
              <a:off x="747531" y="4329195"/>
              <a:ext cx="5440500" cy="4830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¿Cuál crees que es la </a:t>
              </a:r>
              <a:r>
                <a:rPr lang="es-419" sz="1600" b="1" dirty="0">
                  <a:latin typeface="Calibri" panose="020F0502020204030204" pitchFamily="34" charset="0"/>
                  <a:ea typeface="Roboto Medium"/>
                  <a:cs typeface="Calibri" panose="020F0502020204030204" pitchFamily="34" charset="0"/>
                  <a:sym typeface="Roboto Medium"/>
                </a:rPr>
                <a:t>funció</a:t>
              </a:r>
              <a:r>
                <a:rPr lang="es-419" sz="1600" dirty="0">
                  <a:latin typeface="Calibri" panose="020F0502020204030204" pitchFamily="34" charset="0"/>
                  <a:ea typeface="Roboto Medium"/>
                  <a:cs typeface="Calibri" panose="020F0502020204030204" pitchFamily="34" charset="0"/>
                  <a:sym typeface="Roboto Medium"/>
                </a:rPr>
                <a:t>n que tiene en el </a:t>
              </a:r>
              <a:r>
                <a:rPr lang="es-419" sz="1600" b="1" dirty="0">
                  <a:latin typeface="Calibri" panose="020F0502020204030204" pitchFamily="34" charset="0"/>
                  <a:ea typeface="Roboto Medium"/>
                  <a:cs typeface="Calibri" panose="020F0502020204030204" pitchFamily="34" charset="0"/>
                  <a:sym typeface="Roboto Medium"/>
                </a:rPr>
                <a:t>ajuste de </a:t>
              </a:r>
            </a:p>
            <a:p>
              <a:pPr lvl="0">
                <a:lnSpc>
                  <a:spcPct val="115000"/>
                </a:lnSpc>
              </a:pPr>
              <a:r>
                <a:rPr lang="es-419" sz="1600" b="1" dirty="0">
                  <a:latin typeface="Calibri" panose="020F0502020204030204" pitchFamily="34" charset="0"/>
                  <a:ea typeface="Roboto Medium"/>
                  <a:cs typeface="Calibri" panose="020F0502020204030204" pitchFamily="34" charset="0"/>
                  <a:sym typeface="Roboto Medium"/>
                </a:rPr>
                <a:t>un motor?</a:t>
              </a:r>
            </a:p>
          </p:txBody>
        </p:sp>
        <p:grpSp>
          <p:nvGrpSpPr>
            <p:cNvPr id="49" name="Google Shape;89;p15">
              <a:extLst>
                <a:ext uri="{FF2B5EF4-FFF2-40B4-BE49-F238E27FC236}">
                  <a16:creationId xmlns:a16="http://schemas.microsoft.com/office/drawing/2014/main" xmlns="" id="{BFA9C9F8-5429-9A45-AFBF-FBBF88165731}"/>
                </a:ext>
              </a:extLst>
            </p:cNvPr>
            <p:cNvGrpSpPr/>
            <p:nvPr/>
          </p:nvGrpSpPr>
          <p:grpSpPr>
            <a:xfrm>
              <a:off x="442650" y="3803939"/>
              <a:ext cx="5889275" cy="1286023"/>
              <a:chOff x="466025" y="2206962"/>
              <a:chExt cx="5889275" cy="1286023"/>
            </a:xfrm>
          </p:grpSpPr>
          <p:sp>
            <p:nvSpPr>
              <p:cNvPr id="50" name="Google Shape;90;p15">
                <a:extLst>
                  <a:ext uri="{FF2B5EF4-FFF2-40B4-BE49-F238E27FC236}">
                    <a16:creationId xmlns:a16="http://schemas.microsoft.com/office/drawing/2014/main" xmlns="" id="{C33E45DC-DC28-784D-A050-D68EB899CD3B}"/>
                  </a:ext>
                </a:extLst>
              </p:cNvPr>
              <p:cNvSpPr/>
              <p:nvPr/>
            </p:nvSpPr>
            <p:spPr>
              <a:xfrm>
                <a:off x="466025" y="2483000"/>
                <a:ext cx="5650725" cy="100998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dirty="0"/>
              </a:p>
            </p:txBody>
          </p:sp>
          <p:pic>
            <p:nvPicPr>
              <p:cNvPr id="51" name="Google Shape;91;p15">
                <a:extLst>
                  <a:ext uri="{FF2B5EF4-FFF2-40B4-BE49-F238E27FC236}">
                    <a16:creationId xmlns:a16="http://schemas.microsoft.com/office/drawing/2014/main" xmlns="" id="{BAB11672-3B59-2048-8C7F-C7175C339ABF}"/>
                  </a:ext>
                </a:extLst>
              </p:cNvPr>
              <p:cNvPicPr preferRelativeResize="0"/>
              <p:nvPr/>
            </p:nvPicPr>
            <p:blipFill>
              <a:blip r:embed="rId3">
                <a:alphaModFix/>
              </a:blip>
              <a:stretch>
                <a:fillRect/>
              </a:stretch>
            </p:blipFill>
            <p:spPr>
              <a:xfrm>
                <a:off x="5878200" y="2206962"/>
                <a:ext cx="477100" cy="477100"/>
              </a:xfrm>
              <a:prstGeom prst="rect">
                <a:avLst/>
              </a:prstGeom>
              <a:noFill/>
              <a:ln>
                <a:noFill/>
              </a:ln>
            </p:spPr>
          </p:pic>
        </p:grpSp>
      </p:grpSp>
      <p:sp>
        <p:nvSpPr>
          <p:cNvPr id="52" name="Google Shape;99;p15">
            <a:extLst>
              <a:ext uri="{FF2B5EF4-FFF2-40B4-BE49-F238E27FC236}">
                <a16:creationId xmlns:a16="http://schemas.microsoft.com/office/drawing/2014/main" xmlns="" id="{E209E5B3-F172-E840-BE77-D585371BC111}"/>
              </a:ext>
            </a:extLst>
          </p:cNvPr>
          <p:cNvSpPr txBox="1"/>
          <p:nvPr/>
        </p:nvSpPr>
        <p:spPr>
          <a:xfrm>
            <a:off x="506729" y="6517690"/>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es-419"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2" name="Google Shape;151;p5"/>
          <p:cNvGrpSpPr/>
          <p:nvPr/>
        </p:nvGrpSpPr>
        <p:grpSpPr>
          <a:xfrm>
            <a:off x="4063481" y="3141876"/>
            <a:ext cx="5095871" cy="3508579"/>
            <a:chOff x="0" y="0"/>
            <a:chExt cx="5095869" cy="3508578"/>
          </a:xfrm>
        </p:grpSpPr>
        <p:sp>
          <p:nvSpPr>
            <p:cNvPr id="23"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dirty="0"/>
            </a:p>
          </p:txBody>
        </p:sp>
        <p:sp>
          <p:nvSpPr>
            <p:cNvPr id="27"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r>
                <a:rPr dirty="0"/>
                <a:t>    </a:t>
              </a:r>
            </a:p>
          </p:txBody>
        </p:sp>
      </p:grpSp>
      <p:pic>
        <p:nvPicPr>
          <p:cNvPr id="30" name="Google Shape;164;p5" descr="Google Shape;164;p5"/>
          <p:cNvPicPr>
            <a:picLocks noChangeAspect="1"/>
          </p:cNvPicPr>
          <p:nvPr/>
        </p:nvPicPr>
        <p:blipFill>
          <a:blip r:embed="rId3">
            <a:extLst/>
          </a:blip>
          <a:stretch>
            <a:fillRect/>
          </a:stretch>
        </p:blipFill>
        <p:spPr>
          <a:xfrm>
            <a:off x="663221" y="2420783"/>
            <a:ext cx="2965719" cy="4328992"/>
          </a:xfrm>
          <a:prstGeom prst="rect">
            <a:avLst/>
          </a:prstGeom>
          <a:ln w="12700">
            <a:miter lim="400000"/>
          </a:ln>
        </p:spPr>
      </p:pic>
      <p:sp>
        <p:nvSpPr>
          <p:cNvPr id="31" name="Google Shape;167;p5"/>
          <p:cNvSpPr txBox="1"/>
          <p:nvPr/>
        </p:nvSpPr>
        <p:spPr>
          <a:xfrm>
            <a:off x="4017017" y="1096159"/>
            <a:ext cx="843218" cy="877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CL" dirty="0" smtClean="0"/>
              <a:t>10</a:t>
            </a:r>
            <a:endParaRPr dirty="0"/>
          </a:p>
        </p:txBody>
      </p:sp>
      <p:sp>
        <p:nvSpPr>
          <p:cNvPr id="32" name="Google Shape;168;p5"/>
          <p:cNvSpPr txBox="1"/>
          <p:nvPr/>
        </p:nvSpPr>
        <p:spPr>
          <a:xfrm>
            <a:off x="375975" y="1318374"/>
            <a:ext cx="3872883" cy="536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33" name="Google Shape;197;p6"/>
          <p:cNvSpPr txBox="1"/>
          <p:nvPr/>
        </p:nvSpPr>
        <p:spPr>
          <a:xfrm>
            <a:off x="4771745" y="1164879"/>
            <a:ext cx="4011560" cy="738583"/>
          </a:xfrm>
          <a:prstGeom prst="rect">
            <a:avLst/>
          </a:prstGeom>
          <a:noFill/>
          <a:ln>
            <a:noFill/>
          </a:ln>
        </p:spPr>
        <p:txBody>
          <a:bodyPr spcFirstLastPara="1" wrap="square" lIns="91400" tIns="91400" rIns="91400" bIns="91400" anchor="ctr" anchorCtr="0">
            <a:spAutoFit/>
          </a:bodyPr>
          <a:lstStyle/>
          <a:p>
            <a:pPr lvl="0">
              <a:lnSpc>
                <a:spcPct val="90000"/>
              </a:lnSpc>
            </a:pPr>
            <a:r>
              <a:rPr lang="es-CL" sz="2000" dirty="0">
                <a:solidFill>
                  <a:srgbClr val="FF0000"/>
                </a:solidFill>
                <a:latin typeface="Calibri" panose="020F0502020204030204" pitchFamily="34" charset="0"/>
                <a:ea typeface="Roboto"/>
                <a:cs typeface="Calibri" panose="020F0502020204030204" pitchFamily="34" charset="0"/>
                <a:sym typeface="Roboto"/>
              </a:rPr>
              <a:t>USO DEL RELOJ COMPARADOR</a:t>
            </a:r>
          </a:p>
          <a:p>
            <a:pPr lvl="0">
              <a:lnSpc>
                <a:spcPct val="90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a:t>
            </a:r>
            <a:endParaRPr lang="es-CL" sz="2000" b="1" dirty="0">
              <a:latin typeface="Calibri" panose="020F0502020204030204" pitchFamily="34" charset="0"/>
              <a:cs typeface="Calibri" panose="020F0502020204030204" pitchFamily="34" charset="0"/>
            </a:endParaRPr>
          </a:p>
        </p:txBody>
      </p:sp>
      <p:sp>
        <p:nvSpPr>
          <p:cNvPr id="34" name="Google Shape;196;p6"/>
          <p:cNvSpPr txBox="1"/>
          <p:nvPr/>
        </p:nvSpPr>
        <p:spPr>
          <a:xfrm>
            <a:off x="4063851" y="2629453"/>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5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8" name="Google Shape;80;p14">
            <a:extLst>
              <a:ext uri="{FF2B5EF4-FFF2-40B4-BE49-F238E27FC236}">
                <a16:creationId xmlns:a16="http://schemas.microsoft.com/office/drawing/2014/main" xmlns="" id="{17417846-8663-CF40-BF7B-1ECF5EF80388}"/>
              </a:ext>
            </a:extLst>
          </p:cNvPr>
          <p:cNvSpPr txBox="1"/>
          <p:nvPr/>
        </p:nvSpPr>
        <p:spPr>
          <a:xfrm>
            <a:off x="4622627" y="4006075"/>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b="1" dirty="0">
                <a:solidFill>
                  <a:srgbClr val="76384D"/>
                </a:solidFill>
                <a:latin typeface="Calibri" panose="020F0502020204030204" pitchFamily="34" charset="0"/>
                <a:ea typeface="Roboto"/>
                <a:cs typeface="Calibri" panose="020F0502020204030204" pitchFamily="34" charset="0"/>
                <a:sym typeface="Roboto"/>
              </a:rPr>
              <a:t>Conocerás</a:t>
            </a:r>
            <a:r>
              <a:rPr lang="es-CL" sz="1600" dirty="0">
                <a:latin typeface="Calibri" panose="020F0502020204030204" pitchFamily="34" charset="0"/>
                <a:ea typeface="Roboto"/>
                <a:cs typeface="Calibri" panose="020F0502020204030204" pitchFamily="34" charset="0"/>
                <a:sym typeface="Roboto"/>
              </a:rPr>
              <a:t> el uso del </a:t>
            </a:r>
            <a:r>
              <a:rPr lang="es-CL" sz="1600" b="1" dirty="0">
                <a:solidFill>
                  <a:srgbClr val="76384D"/>
                </a:solidFill>
                <a:latin typeface="Calibri" panose="020F0502020204030204" pitchFamily="34" charset="0"/>
                <a:ea typeface="Roboto"/>
                <a:cs typeface="Calibri" panose="020F0502020204030204" pitchFamily="34" charset="0"/>
                <a:sym typeface="Roboto"/>
              </a:rPr>
              <a:t>reloj comparador</a:t>
            </a:r>
            <a:r>
              <a:rPr lang="es-CL" sz="1600" dirty="0">
                <a:latin typeface="Calibri" panose="020F0502020204030204" pitchFamily="34" charset="0"/>
                <a:ea typeface="Roboto"/>
                <a:cs typeface="Calibri" panose="020F0502020204030204" pitchFamily="34" charset="0"/>
                <a:sym typeface="Roboto"/>
              </a:rPr>
              <a:t> en el ajuste del motor.</a:t>
            </a:r>
          </a:p>
        </p:txBody>
      </p:sp>
      <p:grpSp>
        <p:nvGrpSpPr>
          <p:cNvPr id="29" name="Google Shape;74;p14">
            <a:extLst>
              <a:ext uri="{FF2B5EF4-FFF2-40B4-BE49-F238E27FC236}">
                <a16:creationId xmlns:a16="http://schemas.microsoft.com/office/drawing/2014/main" xmlns="" id="{DA26D34A-D872-E340-ABC9-8FF61FDFF015}"/>
              </a:ext>
            </a:extLst>
          </p:cNvPr>
          <p:cNvGrpSpPr/>
          <p:nvPr/>
        </p:nvGrpSpPr>
        <p:grpSpPr>
          <a:xfrm>
            <a:off x="3884781" y="4078693"/>
            <a:ext cx="376200" cy="397194"/>
            <a:chOff x="5136812" y="3497781"/>
            <a:chExt cx="376200" cy="397194"/>
          </a:xfrm>
        </p:grpSpPr>
        <p:sp>
          <p:nvSpPr>
            <p:cNvPr id="43" name="Google Shape;75;p14">
              <a:extLst>
                <a:ext uri="{FF2B5EF4-FFF2-40B4-BE49-F238E27FC236}">
                  <a16:creationId xmlns:a16="http://schemas.microsoft.com/office/drawing/2014/main" xmlns="" id="{72179E94-2322-5740-8D5C-9AF53B94D11B}"/>
                </a:ext>
              </a:extLst>
            </p:cNvPr>
            <p:cNvSpPr/>
            <p:nvPr/>
          </p:nvSpPr>
          <p:spPr>
            <a:xfrm>
              <a:off x="5136812"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p14">
              <a:extLst>
                <a:ext uri="{FF2B5EF4-FFF2-40B4-BE49-F238E27FC236}">
                  <a16:creationId xmlns:a16="http://schemas.microsoft.com/office/drawing/2014/main" xmlns="" id="{7FEBC906-141A-D54C-B099-379D7E554107}"/>
                </a:ext>
              </a:extLst>
            </p:cNvPr>
            <p:cNvSpPr txBox="1"/>
            <p:nvPr/>
          </p:nvSpPr>
          <p:spPr>
            <a:xfrm>
              <a:off x="5151872" y="3497781"/>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sp>
        <p:nvSpPr>
          <p:cNvPr id="47" name="Google Shape;81;p14">
            <a:extLst>
              <a:ext uri="{FF2B5EF4-FFF2-40B4-BE49-F238E27FC236}">
                <a16:creationId xmlns:a16="http://schemas.microsoft.com/office/drawing/2014/main" xmlns="" id="{7DE92301-633E-6A43-B487-B2807715B1A1}"/>
              </a:ext>
            </a:extLst>
          </p:cNvPr>
          <p:cNvSpPr txBox="1"/>
          <p:nvPr/>
        </p:nvSpPr>
        <p:spPr>
          <a:xfrm>
            <a:off x="4622627" y="5183759"/>
            <a:ext cx="375660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Aplicarás el uso del reloj comparador en el ajuste del motor.</a:t>
            </a:r>
          </a:p>
        </p:txBody>
      </p:sp>
      <p:grpSp>
        <p:nvGrpSpPr>
          <p:cNvPr id="48" name="Google Shape;77;p14">
            <a:extLst>
              <a:ext uri="{FF2B5EF4-FFF2-40B4-BE49-F238E27FC236}">
                <a16:creationId xmlns:a16="http://schemas.microsoft.com/office/drawing/2014/main" xmlns="" id="{F2D4CEA8-CAF5-5445-9FF8-1A3A7328F4BF}"/>
              </a:ext>
            </a:extLst>
          </p:cNvPr>
          <p:cNvGrpSpPr/>
          <p:nvPr/>
        </p:nvGrpSpPr>
        <p:grpSpPr>
          <a:xfrm>
            <a:off x="3884781" y="5303662"/>
            <a:ext cx="376200" cy="385800"/>
            <a:chOff x="4759957" y="4337875"/>
            <a:chExt cx="376200" cy="385800"/>
          </a:xfrm>
        </p:grpSpPr>
        <p:sp>
          <p:nvSpPr>
            <p:cNvPr id="49" name="Google Shape;78;p14">
              <a:extLst>
                <a:ext uri="{FF2B5EF4-FFF2-40B4-BE49-F238E27FC236}">
                  <a16:creationId xmlns:a16="http://schemas.microsoft.com/office/drawing/2014/main" xmlns="" id="{C44073EE-E69A-1942-8C9B-F59C995369DA}"/>
                </a:ext>
              </a:extLst>
            </p:cNvPr>
            <p:cNvSpPr/>
            <p:nvPr/>
          </p:nvSpPr>
          <p:spPr>
            <a:xfrm>
              <a:off x="4759957"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p14">
              <a:extLst>
                <a:ext uri="{FF2B5EF4-FFF2-40B4-BE49-F238E27FC236}">
                  <a16:creationId xmlns:a16="http://schemas.microsoft.com/office/drawing/2014/main" xmlns="" id="{94DF551D-C89F-AB4F-A763-B1FA912BF8C8}"/>
                </a:ext>
              </a:extLst>
            </p:cNvPr>
            <p:cNvSpPr txBox="1"/>
            <p:nvPr/>
          </p:nvSpPr>
          <p:spPr>
            <a:xfrm>
              <a:off x="4775017" y="4337875"/>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Google Shape;159;p18">
            <a:extLst>
              <a:ext uri="{FF2B5EF4-FFF2-40B4-BE49-F238E27FC236}">
                <a16:creationId xmlns:a16="http://schemas.microsoft.com/office/drawing/2014/main" xmlns="" id="{69C4CE75-0F89-A049-B9D4-F075C64A3499}"/>
              </a:ext>
            </a:extLst>
          </p:cNvPr>
          <p:cNvSpPr/>
          <p:nvPr/>
        </p:nvSpPr>
        <p:spPr>
          <a:xfrm>
            <a:off x="511279" y="3843939"/>
            <a:ext cx="7533619" cy="2718361"/>
          </a:xfrm>
          <a:prstGeom prst="roundRect">
            <a:avLst>
              <a:gd name="adj" fmla="val 13538"/>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59" name="Google Shape;159;p18"/>
          <p:cNvSpPr/>
          <p:nvPr/>
        </p:nvSpPr>
        <p:spPr>
          <a:xfrm>
            <a:off x="511279" y="2232087"/>
            <a:ext cx="7533619" cy="1304626"/>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1" y="2044059"/>
            <a:ext cx="500373" cy="47710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11" y="3680837"/>
            <a:ext cx="500373" cy="477100"/>
          </a:xfrm>
          <a:prstGeom prst="rect">
            <a:avLst/>
          </a:prstGeom>
        </p:spPr>
      </p:pic>
      <p:sp>
        <p:nvSpPr>
          <p:cNvPr id="3" name="Elipse 2"/>
          <p:cNvSpPr/>
          <p:nvPr/>
        </p:nvSpPr>
        <p:spPr>
          <a:xfrm>
            <a:off x="6475004" y="4536079"/>
            <a:ext cx="2704952" cy="274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160;p18">
            <a:extLst>
              <a:ext uri="{FF2B5EF4-FFF2-40B4-BE49-F238E27FC236}">
                <a16:creationId xmlns:a16="http://schemas.microsoft.com/office/drawing/2014/main" xmlns="" id="{AC8B1306-F312-9F48-A00A-BA89758E95B5}"/>
              </a:ext>
            </a:extLst>
          </p:cNvPr>
          <p:cNvSpPr txBox="1"/>
          <p:nvPr/>
        </p:nvSpPr>
        <p:spPr>
          <a:xfrm>
            <a:off x="883251" y="2497409"/>
            <a:ext cx="6726917" cy="79619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El Reloj Comparador es un instrumento de precisión, utilizado en múltiples mediciones en el motor. Se utiliza para medir desgastes, deformaciones, flexiones de eje, regulaciones, etc. </a:t>
            </a:r>
          </a:p>
        </p:txBody>
      </p:sp>
      <p:sp>
        <p:nvSpPr>
          <p:cNvPr id="21" name="Google Shape;96;p15">
            <a:extLst>
              <a:ext uri="{FF2B5EF4-FFF2-40B4-BE49-F238E27FC236}">
                <a16:creationId xmlns:a16="http://schemas.microsoft.com/office/drawing/2014/main" xmlns="" id="{ECFD614E-41E1-124E-AAD6-C59E154A3DC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¿QUÉ ES EL RELOJ COMPARADOR?</a:t>
            </a:r>
          </a:p>
        </p:txBody>
      </p:sp>
      <p:sp>
        <p:nvSpPr>
          <p:cNvPr id="22" name="Google Shape;70;p14">
            <a:extLst>
              <a:ext uri="{FF2B5EF4-FFF2-40B4-BE49-F238E27FC236}">
                <a16:creationId xmlns:a16="http://schemas.microsoft.com/office/drawing/2014/main" xmlns="" id="{496490C3-ACE4-0B43-87B2-726E19F5D798}"/>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DEFINICIÓN</a:t>
            </a:r>
          </a:p>
          <a:p>
            <a:endParaRPr lang="es-419" b="1" dirty="0">
              <a:latin typeface="Calibri" panose="020F0502020204030204" pitchFamily="34" charset="0"/>
              <a:ea typeface="Roboto"/>
              <a:cs typeface="Calibri" panose="020F0502020204030204" pitchFamily="34" charset="0"/>
              <a:sym typeface="Roboto"/>
            </a:endParaRPr>
          </a:p>
        </p:txBody>
      </p:sp>
      <p:sp>
        <p:nvSpPr>
          <p:cNvPr id="13" name="Google Shape;160;p18">
            <a:extLst>
              <a:ext uri="{FF2B5EF4-FFF2-40B4-BE49-F238E27FC236}">
                <a16:creationId xmlns:a16="http://schemas.microsoft.com/office/drawing/2014/main" xmlns="" id="{EF24610B-1B81-EF4C-91CB-6D9B793B1780}"/>
              </a:ext>
            </a:extLst>
          </p:cNvPr>
          <p:cNvSpPr txBox="1"/>
          <p:nvPr/>
        </p:nvSpPr>
        <p:spPr>
          <a:xfrm>
            <a:off x="883250" y="4605222"/>
            <a:ext cx="6726917" cy="113644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latin typeface="Calibri" panose="020F0502020204030204" pitchFamily="34" charset="0"/>
                <a:ea typeface="Roboto Medium"/>
                <a:cs typeface="Calibri" panose="020F0502020204030204" pitchFamily="34" charset="0"/>
                <a:sym typeface="Roboto Medium"/>
              </a:rPr>
              <a:t>Partes Componentes: </a:t>
            </a:r>
          </a:p>
          <a:p>
            <a:pPr marL="342900" lvl="0" indent="-342900">
              <a:lnSpc>
                <a:spcPct val="115000"/>
              </a:lnSpc>
              <a:buClr>
                <a:schemeClr val="tx1"/>
              </a:buClr>
              <a:buFont typeface="+mj-lt"/>
              <a:buAutoNum type="arabicPeriod"/>
            </a:pPr>
            <a:r>
              <a:rPr lang="es-419" sz="1500" dirty="0">
                <a:latin typeface="Calibri" panose="020F0502020204030204" pitchFamily="34" charset="0"/>
                <a:ea typeface="Roboto Medium"/>
                <a:cs typeface="Calibri" panose="020F0502020204030204" pitchFamily="34" charset="0"/>
                <a:sym typeface="Roboto Medium"/>
              </a:rPr>
              <a:t>Esfera con escala en milímetros, cada número equivale a 0.1 mm entre los números hay 10 divisiones, cada una equivale a 0.01 mm.</a:t>
            </a:r>
          </a:p>
          <a:p>
            <a:pPr marL="342900" lvl="0" indent="-342900">
              <a:lnSpc>
                <a:spcPct val="115000"/>
              </a:lnSpc>
              <a:buClr>
                <a:schemeClr val="tx1"/>
              </a:buClr>
              <a:buFont typeface="+mj-lt"/>
              <a:buAutoNum type="arabicPeriod"/>
            </a:pPr>
            <a:r>
              <a:rPr lang="es-419" sz="1500" dirty="0">
                <a:latin typeface="Calibri" panose="020F0502020204030204" pitchFamily="34" charset="0"/>
                <a:ea typeface="Roboto Medium"/>
                <a:cs typeface="Calibri" panose="020F0502020204030204" pitchFamily="34" charset="0"/>
                <a:sym typeface="Roboto Medium"/>
              </a:rPr>
              <a:t>Escala de Nonio, cada número equivale a 1 milímetro (vuelta                      completa de la aguja).</a:t>
            </a:r>
          </a:p>
          <a:p>
            <a:pPr marL="342900" lvl="0" indent="-342900">
              <a:lnSpc>
                <a:spcPct val="115000"/>
              </a:lnSpc>
              <a:buClr>
                <a:schemeClr val="tx1"/>
              </a:buClr>
              <a:buFont typeface="+mj-lt"/>
              <a:buAutoNum type="arabicPeriod"/>
            </a:pPr>
            <a:r>
              <a:rPr lang="es-419" sz="1500" dirty="0">
                <a:latin typeface="Calibri" panose="020F0502020204030204" pitchFamily="34" charset="0"/>
                <a:ea typeface="Roboto Medium"/>
                <a:cs typeface="Calibri" panose="020F0502020204030204" pitchFamily="34" charset="0"/>
                <a:sym typeface="Roboto Medium"/>
              </a:rPr>
              <a:t>Aguja indicadora, se mueve en sentido horario o anti horario.                                                                                                               Una vuelta completa de la aguja sin importar el sentido                                           es equivalente a 1 mm.</a:t>
            </a:r>
          </a:p>
          <a:p>
            <a:pPr marL="342900" lvl="0" indent="-342900">
              <a:lnSpc>
                <a:spcPct val="115000"/>
              </a:lnSpc>
              <a:buClr>
                <a:schemeClr val="tx1"/>
              </a:buClr>
              <a:buFont typeface="+mj-lt"/>
              <a:buAutoNum type="arabicPeriod"/>
            </a:pPr>
            <a:r>
              <a:rPr lang="es-419" sz="1500" dirty="0">
                <a:latin typeface="Calibri" panose="020F0502020204030204" pitchFamily="34" charset="0"/>
                <a:ea typeface="Roboto Medium"/>
                <a:cs typeface="Calibri" panose="020F0502020204030204" pitchFamily="34" charset="0"/>
                <a:sym typeface="Roboto Medium"/>
              </a:rPr>
              <a:t>Pulsador.</a:t>
            </a:r>
          </a:p>
        </p:txBody>
      </p:sp>
      <p:pic>
        <p:nvPicPr>
          <p:cNvPr id="5" name="Imagen 4">
            <a:extLst>
              <a:ext uri="{FF2B5EF4-FFF2-40B4-BE49-F238E27FC236}">
                <a16:creationId xmlns:a16="http://schemas.microsoft.com/office/drawing/2014/main" xmlns="" id="{F3CDD89C-E847-0D4E-B3D3-3554536C3176}"/>
              </a:ext>
            </a:extLst>
          </p:cNvPr>
          <p:cNvPicPr>
            <a:picLocks noChangeAspect="1"/>
          </p:cNvPicPr>
          <p:nvPr/>
        </p:nvPicPr>
        <p:blipFill>
          <a:blip r:embed="rId4"/>
          <a:stretch>
            <a:fillRect/>
          </a:stretch>
        </p:blipFill>
        <p:spPr>
          <a:xfrm>
            <a:off x="6130651" y="4552184"/>
            <a:ext cx="3479502" cy="271836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8" name="Google Shape;159;p18">
            <a:extLst>
              <a:ext uri="{FF2B5EF4-FFF2-40B4-BE49-F238E27FC236}">
                <a16:creationId xmlns:a16="http://schemas.microsoft.com/office/drawing/2014/main" xmlns="" id="{A8D289A8-DB3F-0742-B6A7-583EB055E912}"/>
              </a:ext>
            </a:extLst>
          </p:cNvPr>
          <p:cNvSpPr/>
          <p:nvPr/>
        </p:nvSpPr>
        <p:spPr>
          <a:xfrm>
            <a:off x="3749601" y="5853500"/>
            <a:ext cx="1110530"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6" name="Google Shape;159;p18">
            <a:extLst>
              <a:ext uri="{FF2B5EF4-FFF2-40B4-BE49-F238E27FC236}">
                <a16:creationId xmlns:a16="http://schemas.microsoft.com/office/drawing/2014/main" xmlns="" id="{44101EE3-C669-E84B-A663-62BC92BD524A}"/>
              </a:ext>
            </a:extLst>
          </p:cNvPr>
          <p:cNvSpPr/>
          <p:nvPr/>
        </p:nvSpPr>
        <p:spPr>
          <a:xfrm>
            <a:off x="3973233" y="2885556"/>
            <a:ext cx="1763798" cy="66277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8" name="Rectángulo 27">
            <a:extLst>
              <a:ext uri="{FF2B5EF4-FFF2-40B4-BE49-F238E27FC236}">
                <a16:creationId xmlns:a16="http://schemas.microsoft.com/office/drawing/2014/main" xmlns="" id="{2948497A-3D5A-6C45-B903-1A9E52568B7A}"/>
              </a:ext>
            </a:extLst>
          </p:cNvPr>
          <p:cNvSpPr/>
          <p:nvPr/>
        </p:nvSpPr>
        <p:spPr>
          <a:xfrm>
            <a:off x="3991748" y="2954575"/>
            <a:ext cx="1686679"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ESFERA CON 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EN MILÍMETROS</a:t>
            </a:r>
          </a:p>
        </p:txBody>
      </p:sp>
      <p:sp>
        <p:nvSpPr>
          <p:cNvPr id="58" name="Google Shape;73;p14">
            <a:extLst>
              <a:ext uri="{FF2B5EF4-FFF2-40B4-BE49-F238E27FC236}">
                <a16:creationId xmlns:a16="http://schemas.microsoft.com/office/drawing/2014/main" xmlns="" id="{11E4902A-FF67-BF40-9B3B-CE9CDDA26923}"/>
              </a:ext>
            </a:extLst>
          </p:cNvPr>
          <p:cNvSpPr/>
          <p:nvPr/>
        </p:nvSpPr>
        <p:spPr>
          <a:xfrm>
            <a:off x="463258" y="2186261"/>
            <a:ext cx="6222550" cy="4496925"/>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9" name="Google Shape;96;p15">
            <a:extLst>
              <a:ext uri="{FF2B5EF4-FFF2-40B4-BE49-F238E27FC236}">
                <a16:creationId xmlns:a16="http://schemas.microsoft.com/office/drawing/2014/main" xmlns="" id="{BB9DD460-2015-8E44-BE2B-497E5E4FC75D}"/>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ESQUEMA PARTES DEL </a:t>
            </a:r>
            <a:r>
              <a:rPr lang="es-CL" sz="2800" dirty="0">
                <a:solidFill>
                  <a:srgbClr val="ED423D"/>
                </a:solidFill>
                <a:latin typeface="Calibri" panose="020F0502020204030204" pitchFamily="34" charset="0"/>
                <a:ea typeface="Roboto"/>
                <a:cs typeface="Calibri" panose="020F0502020204030204" pitchFamily="34" charset="0"/>
                <a:sym typeface="Roboto"/>
              </a:rPr>
              <a:t>RELOJ COMPARADOR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60" name="Imagen 59">
            <a:extLst>
              <a:ext uri="{FF2B5EF4-FFF2-40B4-BE49-F238E27FC236}">
                <a16:creationId xmlns:a16="http://schemas.microsoft.com/office/drawing/2014/main" xmlns="" id="{396E9120-A521-434E-A4E0-95F372057567}"/>
              </a:ext>
            </a:extLst>
          </p:cNvPr>
          <p:cNvPicPr>
            <a:picLocks noChangeAspect="1"/>
          </p:cNvPicPr>
          <p:nvPr/>
        </p:nvPicPr>
        <p:blipFill>
          <a:blip r:embed="rId3"/>
          <a:stretch>
            <a:fillRect/>
          </a:stretch>
        </p:blipFill>
        <p:spPr>
          <a:xfrm>
            <a:off x="1269179" y="2256312"/>
            <a:ext cx="2197282" cy="4227679"/>
          </a:xfrm>
          <a:prstGeom prst="rect">
            <a:avLst/>
          </a:prstGeom>
        </p:spPr>
      </p:pic>
      <p:cxnSp>
        <p:nvCxnSpPr>
          <p:cNvPr id="20" name="Conector recto de flecha 19">
            <a:extLst>
              <a:ext uri="{FF2B5EF4-FFF2-40B4-BE49-F238E27FC236}">
                <a16:creationId xmlns:a16="http://schemas.microsoft.com/office/drawing/2014/main" xmlns="" id="{43739AD6-CDA7-474E-AC92-6B985891352A}"/>
              </a:ext>
            </a:extLst>
          </p:cNvPr>
          <p:cNvCxnSpPr>
            <a:cxnSpLocks/>
          </p:cNvCxnSpPr>
          <p:nvPr/>
        </p:nvCxnSpPr>
        <p:spPr>
          <a:xfrm flipH="1">
            <a:off x="2693131" y="3182587"/>
            <a:ext cx="1435309" cy="39959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xmlns="" id="{818EAA7E-AD72-ED44-A9C3-BA5735B720FB}"/>
              </a:ext>
            </a:extLst>
          </p:cNvPr>
          <p:cNvCxnSpPr>
            <a:cxnSpLocks/>
          </p:cNvCxnSpPr>
          <p:nvPr/>
        </p:nvCxnSpPr>
        <p:spPr>
          <a:xfrm flipH="1">
            <a:off x="2392268" y="4275625"/>
            <a:ext cx="1880114" cy="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0" name="Google Shape;159;p18">
            <a:extLst>
              <a:ext uri="{FF2B5EF4-FFF2-40B4-BE49-F238E27FC236}">
                <a16:creationId xmlns:a16="http://schemas.microsoft.com/office/drawing/2014/main" xmlns="" id="{DC24CD75-55E3-9545-B18A-6DDA18C593F2}"/>
              </a:ext>
            </a:extLst>
          </p:cNvPr>
          <p:cNvSpPr/>
          <p:nvPr/>
        </p:nvSpPr>
        <p:spPr>
          <a:xfrm>
            <a:off x="4128440" y="4116672"/>
            <a:ext cx="1608592"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2" name="Rectángulo 31">
            <a:extLst>
              <a:ext uri="{FF2B5EF4-FFF2-40B4-BE49-F238E27FC236}">
                <a16:creationId xmlns:a16="http://schemas.microsoft.com/office/drawing/2014/main" xmlns="" id="{584F5610-305D-B247-8FFA-14A6EA397F9D}"/>
              </a:ext>
            </a:extLst>
          </p:cNvPr>
          <p:cNvSpPr/>
          <p:nvPr/>
        </p:nvSpPr>
        <p:spPr>
          <a:xfrm>
            <a:off x="4176861" y="4121736"/>
            <a:ext cx="1526380"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ESCALA DE NONIO</a:t>
            </a:r>
          </a:p>
        </p:txBody>
      </p:sp>
      <p:cxnSp>
        <p:nvCxnSpPr>
          <p:cNvPr id="33" name="Conector recto de flecha 32">
            <a:extLst>
              <a:ext uri="{FF2B5EF4-FFF2-40B4-BE49-F238E27FC236}">
                <a16:creationId xmlns:a16="http://schemas.microsoft.com/office/drawing/2014/main" xmlns="" id="{DB1572AA-DFE4-764C-9C33-3DD052B0F672}"/>
              </a:ext>
            </a:extLst>
          </p:cNvPr>
          <p:cNvCxnSpPr>
            <a:cxnSpLocks/>
          </p:cNvCxnSpPr>
          <p:nvPr/>
        </p:nvCxnSpPr>
        <p:spPr>
          <a:xfrm flipH="1" flipV="1">
            <a:off x="2126780" y="3550315"/>
            <a:ext cx="1748052" cy="183400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159;p18">
            <a:extLst>
              <a:ext uri="{FF2B5EF4-FFF2-40B4-BE49-F238E27FC236}">
                <a16:creationId xmlns:a16="http://schemas.microsoft.com/office/drawing/2014/main" xmlns="" id="{7663032E-51ED-104D-AF42-F16F1B7BB031}"/>
              </a:ext>
            </a:extLst>
          </p:cNvPr>
          <p:cNvSpPr/>
          <p:nvPr/>
        </p:nvSpPr>
        <p:spPr>
          <a:xfrm>
            <a:off x="3537711" y="5160762"/>
            <a:ext cx="1758682"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6" name="Rectángulo 35">
            <a:extLst>
              <a:ext uri="{FF2B5EF4-FFF2-40B4-BE49-F238E27FC236}">
                <a16:creationId xmlns:a16="http://schemas.microsoft.com/office/drawing/2014/main" xmlns="" id="{DC10380F-79A5-4E4C-AC7C-E3A1DD1642D3}"/>
              </a:ext>
            </a:extLst>
          </p:cNvPr>
          <p:cNvSpPr/>
          <p:nvPr/>
        </p:nvSpPr>
        <p:spPr>
          <a:xfrm>
            <a:off x="3598658" y="5165826"/>
            <a:ext cx="1667444"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AGUJA INDICADORA</a:t>
            </a:r>
          </a:p>
        </p:txBody>
      </p:sp>
      <p:cxnSp>
        <p:nvCxnSpPr>
          <p:cNvPr id="38" name="Conector recto de flecha 37">
            <a:extLst>
              <a:ext uri="{FF2B5EF4-FFF2-40B4-BE49-F238E27FC236}">
                <a16:creationId xmlns:a16="http://schemas.microsoft.com/office/drawing/2014/main" xmlns="" id="{BDCB19DA-7C97-3A45-86D4-8F5E3F5B72C4}"/>
              </a:ext>
            </a:extLst>
          </p:cNvPr>
          <p:cNvCxnSpPr>
            <a:cxnSpLocks/>
          </p:cNvCxnSpPr>
          <p:nvPr/>
        </p:nvCxnSpPr>
        <p:spPr>
          <a:xfrm flipH="1">
            <a:off x="2418123" y="6018306"/>
            <a:ext cx="1359846" cy="34021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9" name="Rectángulo 38">
            <a:extLst>
              <a:ext uri="{FF2B5EF4-FFF2-40B4-BE49-F238E27FC236}">
                <a16:creationId xmlns:a16="http://schemas.microsoft.com/office/drawing/2014/main" xmlns="" id="{152D5DF7-B24E-4549-9E9A-765B208706CA}"/>
              </a:ext>
            </a:extLst>
          </p:cNvPr>
          <p:cNvSpPr/>
          <p:nvPr/>
        </p:nvSpPr>
        <p:spPr>
          <a:xfrm>
            <a:off x="3822423" y="5858564"/>
            <a:ext cx="981359"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PULSADOR</a:t>
            </a:r>
          </a:p>
        </p:txBody>
      </p:sp>
    </p:spTree>
    <p:extLst>
      <p:ext uri="{BB962C8B-B14F-4D97-AF65-F5344CB8AC3E}">
        <p14:creationId xmlns:p14="http://schemas.microsoft.com/office/powerpoint/2010/main" val="6648689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xmlns=""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MEDICIÓN </a:t>
            </a:r>
            <a:r>
              <a:rPr lang="es-CL" sz="2800" dirty="0">
                <a:solidFill>
                  <a:srgbClr val="ED423D"/>
                </a:solidFill>
                <a:latin typeface="Calibri" panose="020F0502020204030204" pitchFamily="34" charset="0"/>
                <a:ea typeface="Roboto"/>
                <a:cs typeface="Calibri" panose="020F0502020204030204" pitchFamily="34" charset="0"/>
                <a:sym typeface="Roboto"/>
              </a:rPr>
              <a:t>DE CILINDROS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74;p19">
            <a:extLst>
              <a:ext uri="{FF2B5EF4-FFF2-40B4-BE49-F238E27FC236}">
                <a16:creationId xmlns:a16="http://schemas.microsoft.com/office/drawing/2014/main" xmlns="" id="{3049FBCE-1E2B-4949-8FBC-3DD3694B3272}"/>
              </a:ext>
            </a:extLst>
          </p:cNvPr>
          <p:cNvSpPr/>
          <p:nvPr/>
        </p:nvSpPr>
        <p:spPr>
          <a:xfrm>
            <a:off x="444928" y="2094365"/>
            <a:ext cx="8634904" cy="1052247"/>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xmlns="" id="{0A1B9765-6C09-E840-A426-C56B6D66486D}"/>
              </a:ext>
            </a:extLst>
          </p:cNvPr>
          <p:cNvSpPr txBox="1"/>
          <p:nvPr/>
        </p:nvSpPr>
        <p:spPr>
          <a:xfrm>
            <a:off x="716253" y="2270089"/>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medir los cilindros, lo que se está buscando son posibles desgastes o deformaciones de los mismos, por lo que se debe efectuar 6 mediciones en cada cilindro.</a:t>
            </a:r>
          </a:p>
        </p:txBody>
      </p:sp>
      <p:sp>
        <p:nvSpPr>
          <p:cNvPr id="14" name="Google Shape;174;p19">
            <a:extLst>
              <a:ext uri="{FF2B5EF4-FFF2-40B4-BE49-F238E27FC236}">
                <a16:creationId xmlns:a16="http://schemas.microsoft.com/office/drawing/2014/main" xmlns="" id="{260A193D-AAF7-8049-9BA6-8D2458207342}"/>
              </a:ext>
            </a:extLst>
          </p:cNvPr>
          <p:cNvSpPr/>
          <p:nvPr/>
        </p:nvSpPr>
        <p:spPr>
          <a:xfrm>
            <a:off x="444928" y="3322336"/>
            <a:ext cx="8634904" cy="3478782"/>
          </a:xfrm>
          <a:prstGeom prst="roundRect">
            <a:avLst>
              <a:gd name="adj" fmla="val 10355"/>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5" name="Google Shape;175;p19">
            <a:extLst>
              <a:ext uri="{FF2B5EF4-FFF2-40B4-BE49-F238E27FC236}">
                <a16:creationId xmlns:a16="http://schemas.microsoft.com/office/drawing/2014/main" xmlns="" id="{16CEFCAB-4448-7245-B1F3-26F2C8E98510}"/>
              </a:ext>
            </a:extLst>
          </p:cNvPr>
          <p:cNvSpPr txBox="1"/>
          <p:nvPr/>
        </p:nvSpPr>
        <p:spPr>
          <a:xfrm>
            <a:off x="716253" y="4097929"/>
            <a:ext cx="8363579" cy="1993587"/>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explicó anteriomente, estas mediciones se realizan de la siguiente forma: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EN SENTIDO DE CIGÜEÑAL (CONICIDAD):</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Arriba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Centro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Abajo</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A 90</a:t>
            </a:r>
            <a:r>
              <a:rPr lang="es-CL" sz="1600" b="1" dirty="0">
                <a:solidFill>
                  <a:srgbClr val="76384D"/>
                </a:solidFill>
                <a:latin typeface="Avenir Black" panose="02000503020000020003" pitchFamily="2" charset="0"/>
              </a:rPr>
              <a:t>ª</a:t>
            </a: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 (OVALAMIENTO):</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Arriba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Centro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Abajo</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3" name="Imagen 2">
            <a:extLst>
              <a:ext uri="{FF2B5EF4-FFF2-40B4-BE49-F238E27FC236}">
                <a16:creationId xmlns:a16="http://schemas.microsoft.com/office/drawing/2014/main" xmlns="" id="{12FC23F4-B512-8B44-A256-BBA892A9E88D}"/>
              </a:ext>
            </a:extLst>
          </p:cNvPr>
          <p:cNvPicPr>
            <a:picLocks noChangeAspect="1"/>
          </p:cNvPicPr>
          <p:nvPr/>
        </p:nvPicPr>
        <p:blipFill>
          <a:blip r:embed="rId3"/>
          <a:stretch>
            <a:fillRect/>
          </a:stretch>
        </p:blipFill>
        <p:spPr>
          <a:xfrm>
            <a:off x="3816918" y="3926759"/>
            <a:ext cx="2330543" cy="2689088"/>
          </a:xfrm>
          <a:prstGeom prst="rect">
            <a:avLst/>
          </a:prstGeom>
        </p:spPr>
      </p:pic>
      <p:sp>
        <p:nvSpPr>
          <p:cNvPr id="19" name="Elipse 18">
            <a:extLst>
              <a:ext uri="{FF2B5EF4-FFF2-40B4-BE49-F238E27FC236}">
                <a16:creationId xmlns:a16="http://schemas.microsoft.com/office/drawing/2014/main" xmlns="" id="{A2614830-6F2A-EF44-8099-FF38A5F65387}"/>
              </a:ext>
            </a:extLst>
          </p:cNvPr>
          <p:cNvSpPr/>
          <p:nvPr/>
        </p:nvSpPr>
        <p:spPr>
          <a:xfrm>
            <a:off x="6185173" y="4097929"/>
            <a:ext cx="3159115" cy="320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 name="Imagen 19">
            <a:extLst>
              <a:ext uri="{FF2B5EF4-FFF2-40B4-BE49-F238E27FC236}">
                <a16:creationId xmlns:a16="http://schemas.microsoft.com/office/drawing/2014/main" xmlns="" id="{B68864B9-88D6-F445-9383-7478134391E6}"/>
              </a:ext>
            </a:extLst>
          </p:cNvPr>
          <p:cNvPicPr>
            <a:picLocks noChangeAspect="1"/>
          </p:cNvPicPr>
          <p:nvPr/>
        </p:nvPicPr>
        <p:blipFill>
          <a:blip r:embed="rId4"/>
          <a:stretch>
            <a:fillRect/>
          </a:stretch>
        </p:blipFill>
        <p:spPr>
          <a:xfrm>
            <a:off x="6260596" y="3926759"/>
            <a:ext cx="3127944" cy="36091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5062</TotalTime>
  <Words>2146</Words>
  <Application>Microsoft Office PowerPoint</Application>
  <PresentationFormat>Personalizado</PresentationFormat>
  <Paragraphs>261</Paragraphs>
  <Slides>23</Slides>
  <Notes>18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Calibri</vt:lpstr>
      <vt:lpstr>Courier New</vt:lpstr>
      <vt:lpstr>Roboto Medium</vt:lpstr>
      <vt:lpstr>Arial</vt:lpstr>
      <vt:lpstr>Avenir Black</vt:lpstr>
      <vt:lpstr>Roboto</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459</cp:revision>
  <dcterms:modified xsi:type="dcterms:W3CDTF">2021-01-15T19:07:54Z</dcterms:modified>
</cp:coreProperties>
</file>