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000000"/>
          </p15:clr>
        </p15:guide>
        <p15:guide id="4" pos="5536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zYdsYLyemjNRfPM1UMHFQ2QoJ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F8F462-3179-4008-9CB6-D85F1B47DC22}">
  <a:tblStyle styleId="{EDF8F462-3179-4008-9CB6-D85F1B47DC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fill>
          <a:solidFill>
            <a:srgbClr val="FFE2CD"/>
          </a:solidFill>
        </a:fill>
      </a:tcStyle>
    </a:band1H>
    <a:band2H>
      <a:tcTxStyle/>
    </a:band2H>
    <a:band1V>
      <a:tcTxStyle/>
      <a:tcStyle>
        <a:fill>
          <a:solidFill>
            <a:srgbClr val="FFE2C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1E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FF1E8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orient="horz"/>
        <p:guide pos="5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7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35.png"/><Relationship Id="rId8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 RRHH M2.png"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-13124"/>
          <a:stretch/>
        </p:blipFill>
        <p:spPr>
          <a:xfrm>
            <a:off x="2672185" y="2565400"/>
            <a:ext cx="5644631" cy="38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/>
          <p:nvPr/>
        </p:nvSpPr>
        <p:spPr>
          <a:xfrm>
            <a:off x="2781492" y="2692673"/>
            <a:ext cx="3446501" cy="559340"/>
          </a:xfrm>
          <a:prstGeom prst="roundRect">
            <a:avLst>
              <a:gd fmla="val 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65425" y="2174214"/>
            <a:ext cx="8422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/>
          <p:nvPr/>
        </p:nvSpPr>
        <p:spPr>
          <a:xfrm>
            <a:off x="508000" y="2120900"/>
            <a:ext cx="8280400" cy="20193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3"/>
          <p:cNvSpPr/>
          <p:nvPr/>
        </p:nvSpPr>
        <p:spPr>
          <a:xfrm>
            <a:off x="592668" y="6282267"/>
            <a:ext cx="4173806" cy="592665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3"/>
          <p:cNvSpPr/>
          <p:nvPr/>
        </p:nvSpPr>
        <p:spPr>
          <a:xfrm>
            <a:off x="546100" y="4305300"/>
            <a:ext cx="5067300" cy="1866900"/>
          </a:xfrm>
          <a:prstGeom prst="roundRect">
            <a:avLst>
              <a:gd fmla="val 8292" name="adj"/>
            </a:avLst>
          </a:prstGeom>
          <a:solidFill>
            <a:srgbClr val="FFDD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FERIADO PROPORCIONAL</a:t>
            </a:r>
            <a:endParaRPr/>
          </a:p>
        </p:txBody>
      </p:sp>
      <p:sp>
        <p:nvSpPr>
          <p:cNvPr id="197" name="Google Shape;197;p43"/>
          <p:cNvSpPr txBox="1"/>
          <p:nvPr/>
        </p:nvSpPr>
        <p:spPr>
          <a:xfrm>
            <a:off x="585365" y="2291232"/>
            <a:ext cx="7822035" cy="1728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artículo 73 del código del trabajo relacionado con el Feriado Proporcional,  señala que el trabajador que deje de prestar servicios antes de completar el año de servicios, tiene derecho a una indemnización por concepto de feriado calculada en forma proporcional al tiempo que medie entre su contratación o la fecha en que enteró la última anualidad y la fecha de término de la relación laboral.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Código señala que los trabajadores al cumplir una anualidad de antigüedad, tiene derecho 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días *hábiles de feriado legal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debe calcular en el periodo de trabajo, los años, meses y días de antigüedad como muestra la tabla.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43"/>
          <p:cNvGraphicFramePr/>
          <p:nvPr/>
        </p:nvGraphicFramePr>
        <p:xfrm>
          <a:off x="5815901" y="4332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{EDF8F462-3179-4008-9CB6-D85F1B47DC22}</a:tableStyleId>
              </a:tblPr>
              <a:tblGrid>
                <a:gridCol w="762000"/>
                <a:gridCol w="762000"/>
                <a:gridCol w="762000"/>
                <a:gridCol w="813500"/>
              </a:tblGrid>
              <a:tr h="1524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Tabla de Cálculo  Feriado Proporcional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 hMerge="1"/>
                <a:tc hMerge="1"/>
                <a:tc hMerge="1"/>
              </a:tr>
              <a:tr h="57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Concepto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Derecho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Antigüe-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dad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Días de Feriado Legal Pendiente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</a:rPr>
                        <a:t>supuesto</a:t>
                      </a:r>
                      <a:endParaRPr b="1" i="0" sz="1200" u="none" cap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año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meses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1.25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2.5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días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0.0417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0.625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total Período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18.13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C00000"/>
                          </a:solidFill>
                        </a:rPr>
                        <a:t>Días Hábiles pendientes: 18.13 días.</a:t>
                      </a:r>
                      <a:endParaRPr b="1" i="0" sz="1200" u="none" cap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72000" marL="36000" anchor="b"/>
                </a:tc>
              </a:tr>
            </a:tbl>
          </a:graphicData>
        </a:graphic>
      </p:graphicFrame>
      <p:sp>
        <p:nvSpPr>
          <p:cNvPr id="199" name="Google Shape;199;p43"/>
          <p:cNvSpPr/>
          <p:nvPr/>
        </p:nvSpPr>
        <p:spPr>
          <a:xfrm>
            <a:off x="619125" y="4394008"/>
            <a:ext cx="4857750" cy="17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feriados por cada </a:t>
            </a:r>
            <a:r>
              <a:rPr b="1" i="0" lang="en-US" sz="14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mes trabajado</a:t>
            </a:r>
            <a:r>
              <a:rPr b="1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días al año / 12 meses = 1,25 días de feriado por mes trabajado.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feriados por cada </a:t>
            </a:r>
            <a:r>
              <a:rPr b="1" i="0" lang="en-US" sz="14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día trabajado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1,25 días de feriado por mes/30 días del = 0,04167 días de feriado por cada día trabajado</a:t>
            </a:r>
            <a:endParaRPr/>
          </a:p>
        </p:txBody>
      </p:sp>
      <p:sp>
        <p:nvSpPr>
          <p:cNvPr id="200" name="Google Shape;200;p43"/>
          <p:cNvSpPr/>
          <p:nvPr/>
        </p:nvSpPr>
        <p:spPr>
          <a:xfrm>
            <a:off x="623468" y="6294962"/>
            <a:ext cx="4185338" cy="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1" i="0" lang="en-US" sz="1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Hábiles para Feriado Legal: 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entiende de lunes a</a:t>
            </a:r>
            <a:b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viernes no importando la jornada, ni su distribución.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/>
          <p:nvPr/>
        </p:nvSpPr>
        <p:spPr>
          <a:xfrm>
            <a:off x="507999" y="2078564"/>
            <a:ext cx="8652435" cy="4754033"/>
          </a:xfrm>
          <a:prstGeom prst="roundRect">
            <a:avLst>
              <a:gd fmla="val 4091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A_OK_M2_A9_Presentacion-12.jpg" id="206" name="Google Shape;20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701" y="4360341"/>
            <a:ext cx="2956611" cy="225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4"/>
          <p:cNvSpPr/>
          <p:nvPr/>
        </p:nvSpPr>
        <p:spPr>
          <a:xfrm>
            <a:off x="668858" y="3174999"/>
            <a:ext cx="4266942" cy="1011767"/>
          </a:xfrm>
          <a:prstGeom prst="roundRect">
            <a:avLst>
              <a:gd fmla="val 8292" name="adj"/>
            </a:avLst>
          </a:prstGeom>
          <a:solidFill>
            <a:srgbClr val="FFB375">
              <a:alpha val="7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4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DÍAS A PAGAR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 txBox="1"/>
          <p:nvPr/>
        </p:nvSpPr>
        <p:spPr>
          <a:xfrm>
            <a:off x="619154" y="2239872"/>
            <a:ext cx="820263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días hábiles que salen del cálculo de la tabla anterior se deben contar los días en el calendario real desde el día hábil siguiente a la desvinculación hasta donde terminen los días contados de lunes a viernes en el calendario, que es la fecha desde cuando comienza a correr la desvinculación.</a:t>
            </a:r>
            <a:endParaRPr/>
          </a:p>
        </p:txBody>
      </p:sp>
      <p:sp>
        <p:nvSpPr>
          <p:cNvPr id="210" name="Google Shape;210;p44"/>
          <p:cNvSpPr txBox="1"/>
          <p:nvPr/>
        </p:nvSpPr>
        <p:spPr>
          <a:xfrm>
            <a:off x="703813" y="3224502"/>
            <a:ext cx="430817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Por ejemplo: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 trabajador tiene un Término de la Relación Laboral a contar del 14 de Octubre de 2020, contemplando 6 meses </a:t>
            </a:r>
            <a:b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12 días trabajados pendiente de feriado, entonces:</a:t>
            </a:r>
            <a:endParaRPr/>
          </a:p>
        </p:txBody>
      </p:sp>
      <p:pic>
        <p:nvPicPr>
          <p:cNvPr descr="3_RRHH_M2_A9_Presentacion.pdf" id="211" name="Google Shape;211;p44"/>
          <p:cNvPicPr preferRelativeResize="0"/>
          <p:nvPr/>
        </p:nvPicPr>
        <p:blipFill rotWithShape="1">
          <a:blip r:embed="rId4">
            <a:alphaModFix/>
          </a:blip>
          <a:srcRect b="11039" l="54091" r="9064" t="38093"/>
          <a:stretch/>
        </p:blipFill>
        <p:spPr>
          <a:xfrm>
            <a:off x="5068116" y="3166534"/>
            <a:ext cx="3843055" cy="298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44"/>
          <p:cNvSpPr txBox="1"/>
          <p:nvPr/>
        </p:nvSpPr>
        <p:spPr>
          <a:xfrm>
            <a:off x="5121982" y="6213952"/>
            <a:ext cx="37498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Los días a pagar son 12 días corridos.</a:t>
            </a:r>
            <a:endParaRPr b="0" i="1" sz="14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44"/>
          <p:cNvCxnSpPr/>
          <p:nvPr/>
        </p:nvCxnSpPr>
        <p:spPr>
          <a:xfrm rot="10800000">
            <a:off x="5471498" y="5998126"/>
            <a:ext cx="0" cy="26845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4" name="Google Shape;214;p44"/>
          <p:cNvCxnSpPr/>
          <p:nvPr/>
        </p:nvCxnSpPr>
        <p:spPr>
          <a:xfrm flipH="1" rot="10800000">
            <a:off x="3852124" y="5427133"/>
            <a:ext cx="1388457" cy="745067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5" name="Google Shape;215;p44"/>
          <p:cNvSpPr/>
          <p:nvPr/>
        </p:nvSpPr>
        <p:spPr>
          <a:xfrm>
            <a:off x="3348420" y="6074833"/>
            <a:ext cx="516403" cy="177800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/>
          <p:nvPr/>
        </p:nvSpPr>
        <p:spPr>
          <a:xfrm>
            <a:off x="5372100" y="2053165"/>
            <a:ext cx="3975100" cy="4398436"/>
          </a:xfrm>
          <a:prstGeom prst="roundRect">
            <a:avLst>
              <a:gd fmla="val 4091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520700" y="2078565"/>
            <a:ext cx="4635500" cy="4398436"/>
          </a:xfrm>
          <a:prstGeom prst="roundRect">
            <a:avLst>
              <a:gd fmla="val 4091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385761" y="12007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LA BASE DE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CÁLCULO FERIADO LEGAL </a:t>
            </a:r>
            <a:endParaRPr/>
          </a:p>
        </p:txBody>
      </p:sp>
      <p:pic>
        <p:nvPicPr>
          <p:cNvPr descr="3_RRHH_M2_A9_Presentacion.pdf" id="223" name="Google Shape;223;p45"/>
          <p:cNvPicPr preferRelativeResize="0"/>
          <p:nvPr/>
        </p:nvPicPr>
        <p:blipFill rotWithShape="1">
          <a:blip r:embed="rId3">
            <a:alphaModFix/>
          </a:blip>
          <a:srcRect b="47390" l="6533" r="48521" t="22298"/>
          <a:stretch/>
        </p:blipFill>
        <p:spPr>
          <a:xfrm>
            <a:off x="596900" y="2247900"/>
            <a:ext cx="4485971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5"/>
          <p:cNvSpPr txBox="1"/>
          <p:nvPr/>
        </p:nvSpPr>
        <p:spPr>
          <a:xfrm>
            <a:off x="597307" y="4085165"/>
            <a:ext cx="4584293" cy="220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Datos a tener presente antes de calcular: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 de desvinculación</a:t>
            </a:r>
            <a:endParaRPr/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Contabilización de meses y días de contrato.</a:t>
            </a:r>
            <a:endParaRPr/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proporcionales hábiles a pagar.</a:t>
            </a:r>
            <a:endParaRPr/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Conteo de día hábiles + inhábiles en calendario real.</a:t>
            </a:r>
            <a:endParaRPr/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Sueldo diario.</a:t>
            </a:r>
            <a:endParaRPr/>
          </a:p>
          <a:p>
            <a:pPr indent="-10800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de días proporcionales a pagar y monto según sueldo diario.</a:t>
            </a:r>
            <a:endParaRPr/>
          </a:p>
        </p:txBody>
      </p:sp>
      <p:sp>
        <p:nvSpPr>
          <p:cNvPr id="225" name="Google Shape;225;p45"/>
          <p:cNvSpPr txBox="1"/>
          <p:nvPr/>
        </p:nvSpPr>
        <p:spPr>
          <a:xfrm>
            <a:off x="5580063" y="4571429"/>
            <a:ext cx="374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Los días a pagar son 12 días corridos</a:t>
            </a:r>
            <a:endParaRPr/>
          </a:p>
        </p:txBody>
      </p:sp>
      <p:pic>
        <p:nvPicPr>
          <p:cNvPr descr="3_RRHH_M2_A9_Presentacion.pdf" id="226" name="Google Shape;226;p45"/>
          <p:cNvPicPr preferRelativeResize="0"/>
          <p:nvPr/>
        </p:nvPicPr>
        <p:blipFill rotWithShape="1">
          <a:blip r:embed="rId4">
            <a:alphaModFix/>
          </a:blip>
          <a:srcRect b="37437" l="62391" r="8980" t="22073"/>
          <a:stretch/>
        </p:blipFill>
        <p:spPr>
          <a:xfrm>
            <a:off x="5580063" y="2197100"/>
            <a:ext cx="3098800" cy="2465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/>
          <p:nvPr/>
        </p:nvSpPr>
        <p:spPr>
          <a:xfrm>
            <a:off x="5580063" y="5220028"/>
            <a:ext cx="43931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$ 425.000 / 30 x 12 = 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$ 170.000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a pagar como Feriado Proporcional</a:t>
            </a:r>
            <a:endParaRPr/>
          </a:p>
        </p:txBody>
      </p:sp>
      <p:sp>
        <p:nvSpPr>
          <p:cNvPr id="228" name="Google Shape;228;p45"/>
          <p:cNvSpPr/>
          <p:nvPr/>
        </p:nvSpPr>
        <p:spPr>
          <a:xfrm flipH="1">
            <a:off x="7480374" y="5223932"/>
            <a:ext cx="947739" cy="364067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>
            <a:off x="541339" y="2463800"/>
            <a:ext cx="7167561" cy="32512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6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PAUSAS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REFLEXIVAS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5375" y="225947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/>
          <p:nvPr/>
        </p:nvSpPr>
        <p:spPr>
          <a:xfrm>
            <a:off x="1010691" y="5124371"/>
            <a:ext cx="4611149" cy="2130804"/>
          </a:xfrm>
          <a:prstGeom prst="flowChartDocumen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625189" y="2020547"/>
            <a:ext cx="579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Algunas preguntas de los temas que vamos trabajando. . . </a:t>
            </a:r>
            <a:endParaRPr b="1" i="1" sz="1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868363" y="3061028"/>
            <a:ext cx="4135437" cy="1102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¿Sabías que el feriado proporcional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puede fraccionar como necesite el empleador o trabajador?</a:t>
            </a:r>
            <a:endParaRPr/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07625" y="2679700"/>
            <a:ext cx="18821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41886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3550974" y="3143552"/>
            <a:ext cx="5453326" cy="2495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DETERMINACIÓN Y 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CÁLCULOS DE VACACIONES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9 Cuánto Aprendimos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556" y="3255094"/>
            <a:ext cx="6899893" cy="397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958646" y="37082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DETERMINACIÓN Y CÁLCULOS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VACACIONES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9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271" name="Google Shape;271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72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273" name="Google Shape;273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4" name="Google Shape;274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5" name="Google Shape;275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76" name="Google Shape;276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" name="Google Shape;277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278" name="Google Shape;278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9" name="Google Shape;279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0" name="Google Shape;280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81" name="Google Shape;281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283" name="Google Shape;283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4" name="Google Shape;284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5" name="Google Shape;285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286" name="Google Shape;286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" name="Google Shape;287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288" name="Google Shape;288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9" name="Google Shape;289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0" name="Google Shape;290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291" name="Google Shape;291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292" name="Google Shape;292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93" name="Google Shape;293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4" name="Google Shape;294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95" name="Google Shape;29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DETERMINACIÓN Y 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CÁLCULOS DE VACACIONES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2a9.png" id="77" name="Google Shape;7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2472685"/>
            <a:ext cx="62484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7"/>
          <p:cNvSpPr txBox="1"/>
          <p:nvPr/>
        </p:nvSpPr>
        <p:spPr>
          <a:xfrm>
            <a:off x="373891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 txBox="1"/>
          <p:nvPr/>
        </p:nvSpPr>
        <p:spPr>
          <a:xfrm>
            <a:off x="1139100" y="834799"/>
            <a:ext cx="6264242" cy="408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CÁLCULO DE REMUNERACIÓN, FINIQUITOS Y OBLIGACIONES LABORALES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7"/>
          <p:cNvSpPr/>
          <p:nvPr/>
        </p:nvSpPr>
        <p:spPr>
          <a:xfrm>
            <a:off x="378287" y="2269061"/>
            <a:ext cx="9855534" cy="571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DETERMINACIÓN Y CÁLCULOS DE VACACIONES</a:t>
            </a: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7"/>
          <p:cNvSpPr txBox="1"/>
          <p:nvPr/>
        </p:nvSpPr>
        <p:spPr>
          <a:xfrm>
            <a:off x="973697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/>
        </p:nvSpPr>
        <p:spPr>
          <a:xfrm>
            <a:off x="424015" y="24740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/>
          <p:nvPr/>
        </p:nvSpPr>
        <p:spPr>
          <a:xfrm>
            <a:off x="3561635" y="2512149"/>
            <a:ext cx="2559766" cy="109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los montos de finiquitos, de acuerdo a las formalidades contractuales y a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8"/>
          <p:cNvSpPr txBox="1"/>
          <p:nvPr/>
        </p:nvSpPr>
        <p:spPr>
          <a:xfrm>
            <a:off x="6647973" y="2512149"/>
            <a:ext cx="2597627" cy="14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Calcula el monto correspondiente a las vacaciones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proporcionales, según las condiciones del contrato y los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procedimientos legales vigentes.</a:t>
            </a:r>
            <a:endParaRPr/>
          </a:p>
        </p:txBody>
      </p:sp>
      <p:sp>
        <p:nvSpPr>
          <p:cNvPr id="96" name="Google Shape;96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/>
          <p:cNvPicPr preferRelativeResize="0"/>
          <p:nvPr/>
        </p:nvPicPr>
        <p:blipFill rotWithShape="1">
          <a:blip r:embed="rId7">
            <a:alphaModFix/>
          </a:blip>
          <a:srcRect b="6869" l="0" r="0" t="0"/>
          <a:stretch/>
        </p:blipFill>
        <p:spPr>
          <a:xfrm flipH="1">
            <a:off x="3588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/>
          <p:nvPr/>
        </p:nvSpPr>
        <p:spPr>
          <a:xfrm>
            <a:off x="6926263" y="3804206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6113463" y="4102428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85750" y="2273829"/>
            <a:ext cx="740095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DETERMINACIÓN Y CÁLCULOS DE LAS INDEMNIZACIONES</a:t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830837" y="3966875"/>
            <a:ext cx="3780341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las causales de término que contempla el Código del Trabajo.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648817" y="3046342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30837" y="3115948"/>
            <a:ext cx="4068994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qué es un término de contrato.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76120" y="3202884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46056" y="31106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830837" y="4785161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Determinamos qué conceptos de pago corresponden a cada causal.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48817" y="3874207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76120" y="4030749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648817" y="4678752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76120" y="483529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37157" y="5459977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64460" y="5616518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830837" y="5536680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Determinamos las indemnizaciones que le corresponde al trabajador.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58756" y="39488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46056" y="47489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46056" y="55363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6271270" y="800149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446963" y="2027119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34" name="Google Shape;134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9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8" name="Google Shape;138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0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0"/>
          <p:cNvSpPr/>
          <p:nvPr/>
        </p:nvSpPr>
        <p:spPr>
          <a:xfrm>
            <a:off x="3225800" y="2202296"/>
            <a:ext cx="5753100" cy="2611004"/>
          </a:xfrm>
          <a:prstGeom prst="roundRect">
            <a:avLst>
              <a:gd fmla="val 10157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0"/>
          <p:cNvSpPr/>
          <p:nvPr/>
        </p:nvSpPr>
        <p:spPr>
          <a:xfrm rot="-7028957">
            <a:off x="2791955" y="3268722"/>
            <a:ext cx="333492" cy="788255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0"/>
          <p:cNvSpPr/>
          <p:nvPr/>
        </p:nvSpPr>
        <p:spPr>
          <a:xfrm>
            <a:off x="3390900" y="2400340"/>
            <a:ext cx="5524500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esta actividad podrás calcular el monto a pagar por concepto de feriado proporcional que quedar pendiente al trabajador al momento de la desvinculación.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también podrás aplicar los conocimientos que has adquiridos en las actividades anteriores y podremos realizar la liquidación de sueldo de los trabajadores.</a:t>
            </a:r>
            <a:endParaRPr/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7362" y="3301999"/>
            <a:ext cx="2751137" cy="30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7284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75974" y="1848153"/>
            <a:ext cx="9936426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DETERMINACIÓN Y CÁLCULOS DE LAS INDEMNIZACIONES</a:t>
            </a:r>
            <a:endParaRPr b="0" i="0" sz="2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171950" y="3227386"/>
            <a:ext cx="4590573" cy="24876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025898" y="4501319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409547" y="3625432"/>
            <a:ext cx="4649783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feriados del trabajador, convencional y progresivo.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Determinar la base de datos para el cálculo 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feriado proporcional.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027187" y="4472512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988387" y="7704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4025907" y="3696985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4027196" y="3668178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/>
        </p:nvSpPr>
        <p:spPr>
          <a:xfrm>
            <a:off x="508000" y="2070100"/>
            <a:ext cx="8559800" cy="4102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385761" y="12388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EL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FERIADO </a:t>
            </a:r>
            <a:r>
              <a:rPr b="0" i="0" lang="en-US" sz="32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 txBox="1"/>
          <p:nvPr/>
        </p:nvSpPr>
        <p:spPr>
          <a:xfrm>
            <a:off x="693950" y="2424016"/>
            <a:ext cx="4754350" cy="2217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veces el trabajador las solicita con el nombre conocido como "vacaciones" y en realidad el nombre técnico es "FERIADO LEGAL O ANUAL" y este corresponde a un periodo de 15 días hábiles por cada anualidad que tenga el trabajador, con derecho a remuneración íntegra.</a:t>
            </a:r>
            <a:endParaRPr/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3">
            <a:alphaModFix/>
          </a:blip>
          <a:srcRect b="0" l="0" r="9314" t="0"/>
          <a:stretch/>
        </p:blipFill>
        <p:spPr>
          <a:xfrm>
            <a:off x="5479219" y="2517871"/>
            <a:ext cx="3347281" cy="1622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/>
        </p:nvSpPr>
        <p:spPr>
          <a:xfrm>
            <a:off x="693950" y="4303616"/>
            <a:ext cx="7726150" cy="2217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Ahora, cuando se produce una desvinculación por cualquier causal legal establecida en el Código del Trabajo, y quedaran días de feriado pendiente de tomar, el empleador está obligado a pagar o compensar esos días de feriado, y es aplicado su forma de cálculo para cualquier causal de desvinculación.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¡Importante!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trabajador nunca pierde el derecho de su feriado legal.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/>
          <p:nvPr/>
        </p:nvSpPr>
        <p:spPr>
          <a:xfrm>
            <a:off x="508000" y="3175000"/>
            <a:ext cx="7835900" cy="3594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2"/>
          <p:cNvSpPr/>
          <p:nvPr/>
        </p:nvSpPr>
        <p:spPr>
          <a:xfrm>
            <a:off x="385761" y="12388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EL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FERIADO </a:t>
            </a:r>
            <a:r>
              <a:rPr b="0" i="0" lang="en-US" sz="32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PROGRESIVO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2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 txBox="1"/>
          <p:nvPr/>
        </p:nvSpPr>
        <p:spPr>
          <a:xfrm>
            <a:off x="554154" y="2058571"/>
            <a:ext cx="81072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beneficio de feriado progresivo o “vacaciones progresivas”, consiste en el derecho de todo trabajador a sumar un día de vacaciones por cada 3 nuevos años trabajados para su actual empleador, siempre y cuando cuente con 10 años trabajados (120 cotizaciones previsionales) para el actual o anteriores empleadores.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2"/>
          <p:cNvPicPr preferRelativeResize="0"/>
          <p:nvPr/>
        </p:nvPicPr>
        <p:blipFill rotWithShape="1">
          <a:blip r:embed="rId3">
            <a:alphaModFix/>
          </a:blip>
          <a:srcRect b="3356" l="0" r="0" t="2842"/>
          <a:stretch/>
        </p:blipFill>
        <p:spPr>
          <a:xfrm>
            <a:off x="584885" y="3289300"/>
            <a:ext cx="603915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2"/>
          <p:cNvSpPr txBox="1"/>
          <p:nvPr/>
        </p:nvSpPr>
        <p:spPr>
          <a:xfrm>
            <a:off x="5690879" y="3755996"/>
            <a:ext cx="18623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Feriado Progresivo</a:t>
            </a:r>
            <a:endParaRPr/>
          </a:p>
        </p:txBody>
      </p:sp>
      <p:sp>
        <p:nvSpPr>
          <p:cNvPr id="186" name="Google Shape;186;p42"/>
          <p:cNvSpPr/>
          <p:nvPr/>
        </p:nvSpPr>
        <p:spPr>
          <a:xfrm>
            <a:off x="6642099" y="5207000"/>
            <a:ext cx="914399" cy="3932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B375"/>
          </a:solidFill>
          <a:ln cap="flat" cmpd="sng" w="952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2"/>
          <p:cNvSpPr txBox="1"/>
          <p:nvPr/>
        </p:nvSpPr>
        <p:spPr>
          <a:xfrm>
            <a:off x="6554480" y="5639950"/>
            <a:ext cx="18623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Feriado Progresivo</a:t>
            </a:r>
            <a:endParaRPr/>
          </a:p>
        </p:txBody>
      </p:sp>
      <p:sp>
        <p:nvSpPr>
          <p:cNvPr id="188" name="Google Shape;188;p42"/>
          <p:cNvSpPr/>
          <p:nvPr/>
        </p:nvSpPr>
        <p:spPr>
          <a:xfrm>
            <a:off x="4508500" y="6324600"/>
            <a:ext cx="2019300" cy="3556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