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77" r:id="rId3"/>
    <p:sldId id="282" r:id="rId4"/>
    <p:sldId id="258" r:id="rId5"/>
    <p:sldId id="278" r:id="rId6"/>
    <p:sldId id="260" r:id="rId7"/>
    <p:sldId id="261" r:id="rId8"/>
    <p:sldId id="285" r:id="rId9"/>
    <p:sldId id="292" r:id="rId10"/>
    <p:sldId id="286" r:id="rId11"/>
    <p:sldId id="293" r:id="rId12"/>
    <p:sldId id="294" r:id="rId13"/>
    <p:sldId id="295" r:id="rId14"/>
    <p:sldId id="296" r:id="rId15"/>
    <p:sldId id="297" r:id="rId16"/>
    <p:sldId id="298" r:id="rId17"/>
    <p:sldId id="287" r:id="rId18"/>
    <p:sldId id="299" r:id="rId19"/>
    <p:sldId id="300" r:id="rId20"/>
    <p:sldId id="301" r:id="rId21"/>
    <p:sldId id="302" r:id="rId22"/>
    <p:sldId id="303" r:id="rId23"/>
    <p:sldId id="304" r:id="rId24"/>
    <p:sldId id="305" r:id="rId25"/>
    <p:sldId id="306" r:id="rId26"/>
    <p:sldId id="307" r:id="rId27"/>
    <p:sldId id="308" r:id="rId28"/>
    <p:sldId id="288" r:id="rId29"/>
    <p:sldId id="309" r:id="rId30"/>
    <p:sldId id="310" r:id="rId31"/>
    <p:sldId id="311" r:id="rId32"/>
    <p:sldId id="312" r:id="rId33"/>
    <p:sldId id="289" r:id="rId34"/>
    <p:sldId id="273" r:id="rId35"/>
    <p:sldId id="283" r:id="rId36"/>
    <p:sldId id="275" r:id="rId37"/>
    <p:sldId id="276" r:id="rId38"/>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gdpmz/hhui4CnszWcIjF0/xYqBtw==" r:id="rId40"/>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75"/>
    <a:srgbClr val="A93501"/>
    <a:srgbClr val="ED6B00"/>
    <a:srgbClr val="B99F2F"/>
    <a:srgbClr val="FECC00"/>
    <a:srgbClr val="F9EBDE"/>
    <a:srgbClr val="C64033"/>
    <a:srgbClr val="AA4E02"/>
    <a:srgbClr val="F7E3D1"/>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586"/>
  </p:normalViewPr>
  <p:slideViewPr>
    <p:cSldViewPr snapToGrid="0">
      <p:cViewPr varScale="1">
        <p:scale>
          <a:sx n="97" d="100"/>
          <a:sy n="97" d="100"/>
        </p:scale>
        <p:origin x="990" y="78"/>
      </p:cViewPr>
      <p:guideLst>
        <p:guide orient="horz" pos="2381"/>
        <p:guide pos="3061"/>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ln>
              <a:noFill/>
            </a:ln>
          </c:spPr>
          <c:dPt>
            <c:idx val="0"/>
            <c:bubble3D val="0"/>
            <c:spPr>
              <a:solidFill>
                <a:srgbClr val="ED6B00"/>
              </a:solidFill>
              <a:ln w="19050">
                <a:noFill/>
              </a:ln>
              <a:effectLst/>
            </c:spPr>
            <c:extLst xmlns:c16r2="http://schemas.microsoft.com/office/drawing/2015/06/chart">
              <c:ext xmlns:c16="http://schemas.microsoft.com/office/drawing/2014/chart" uri="{C3380CC4-5D6E-409C-BE32-E72D297353CC}">
                <c16:uniqueId val="{00000003-6A4D-481E-84DC-A782E86A0830}"/>
              </c:ext>
            </c:extLst>
          </c:dPt>
          <c:dPt>
            <c:idx val="1"/>
            <c:bubble3D val="0"/>
            <c:spPr>
              <a:solidFill>
                <a:srgbClr val="A93501"/>
              </a:solidFill>
              <a:ln w="19050">
                <a:noFill/>
              </a:ln>
              <a:effectLst/>
            </c:spPr>
            <c:extLst xmlns:c16r2="http://schemas.microsoft.com/office/drawing/2015/06/chart">
              <c:ext xmlns:c16="http://schemas.microsoft.com/office/drawing/2014/chart" uri="{C3380CC4-5D6E-409C-BE32-E72D297353CC}">
                <c16:uniqueId val="{00000005-6A4D-481E-84DC-A782E86A0830}"/>
              </c:ext>
            </c:extLst>
          </c:dPt>
          <c:dPt>
            <c:idx val="2"/>
            <c:bubble3D val="0"/>
            <c:spPr>
              <a:solidFill>
                <a:srgbClr val="B99F2F"/>
              </a:solidFill>
              <a:ln w="19050">
                <a:noFill/>
              </a:ln>
              <a:effectLst/>
            </c:spPr>
            <c:extLst xmlns:c16r2="http://schemas.microsoft.com/office/drawing/2015/06/chart">
              <c:ext xmlns:c16="http://schemas.microsoft.com/office/drawing/2014/chart" uri="{C3380CC4-5D6E-409C-BE32-E72D297353CC}">
                <c16:uniqueId val="{00000004-6A4D-481E-84DC-A782E86A0830}"/>
              </c:ext>
            </c:extLst>
          </c:dPt>
          <c:dPt>
            <c:idx val="3"/>
            <c:bubble3D val="0"/>
            <c:spPr>
              <a:solidFill>
                <a:srgbClr val="FECC00"/>
              </a:solidFill>
              <a:ln w="19050">
                <a:noFill/>
              </a:ln>
              <a:effectLst/>
            </c:spPr>
            <c:extLst xmlns:c16r2="http://schemas.microsoft.com/office/drawing/2015/06/chart">
              <c:ext xmlns:c16="http://schemas.microsoft.com/office/drawing/2014/chart" uri="{C3380CC4-5D6E-409C-BE32-E72D297353CC}">
                <c16:uniqueId val="{00000002-6A4D-481E-84DC-A782E86A0830}"/>
              </c:ext>
            </c:extLst>
          </c:dPt>
          <c:cat>
            <c:strRef>
              <c:f>Hoja1!$A$2:$A$5</c:f>
              <c:strCache>
                <c:ptCount val="4"/>
                <c:pt idx="0">
                  <c:v>cuenta individual</c:v>
                </c:pt>
                <c:pt idx="1">
                  <c:v>comisión AFP</c:v>
                </c:pt>
                <c:pt idx="2">
                  <c:v>Salud</c:v>
                </c:pt>
                <c:pt idx="3">
                  <c:v>seguro cesantía</c:v>
                </c:pt>
              </c:strCache>
            </c:strRef>
          </c:cat>
          <c:val>
            <c:numRef>
              <c:f>Hoja1!$B$2:$B$5</c:f>
              <c:numCache>
                <c:formatCode>General</c:formatCode>
                <c:ptCount val="4"/>
                <c:pt idx="0">
                  <c:v>10</c:v>
                </c:pt>
                <c:pt idx="1">
                  <c:v>1.54</c:v>
                </c:pt>
                <c:pt idx="2">
                  <c:v>7</c:v>
                </c:pt>
                <c:pt idx="3">
                  <c:v>0.6</c:v>
                </c:pt>
              </c:numCache>
            </c:numRef>
          </c:val>
          <c:extLst xmlns:c16r2="http://schemas.microsoft.com/office/drawing/2015/06/chart">
            <c:ext xmlns:c16="http://schemas.microsoft.com/office/drawing/2014/chart" uri="{C3380CC4-5D6E-409C-BE32-E72D297353CC}">
              <c16:uniqueId val="{00000000-6A4D-481E-84DC-A782E86A0830}"/>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485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908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0462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1789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6207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8377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1901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21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8566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03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5385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3315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3470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514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7810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6963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63567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21435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25228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3489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3013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592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584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613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516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751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5660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a:picLocks noChangeAspect="1"/>
          </p:cNvPicPr>
          <p:nvPr userDrawn="1"/>
        </p:nvPicPr>
        <p:blipFill rotWithShape="1">
          <a:blip r:embed="rId3">
            <a:alphaModFix/>
          </a:blip>
          <a:srcRect/>
          <a:stretch/>
        </p:blipFill>
        <p:spPr>
          <a:xfrm>
            <a:off x="8521706" y="6387272"/>
            <a:ext cx="830659" cy="756000"/>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3" name="Imagen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4|</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Legislación</a:t>
            </a:r>
            <a:r>
              <a:rPr lang="en-US" sz="1400" b="0" i="0" u="none" strike="noStrike" cap="none" dirty="0">
                <a:solidFill>
                  <a:srgbClr val="FFFFFF"/>
                </a:solidFill>
                <a:latin typeface="Calibri"/>
                <a:ea typeface="Calibri"/>
                <a:cs typeface="Calibri"/>
                <a:sym typeface="Calibri"/>
              </a:rPr>
              <a:t> Laboral</a:t>
            </a:r>
            <a:endParaRPr sz="1400" b="0" i="0" u="none" strike="noStrike" cap="none" dirty="0">
              <a:solidFill>
                <a:srgbClr val="FFFFFF"/>
              </a:solidFill>
              <a:latin typeface="Calibri"/>
              <a:ea typeface="Calibri"/>
              <a:cs typeface="Calibri"/>
              <a:sym typeface="Calibri"/>
            </a:endParaRPr>
          </a:p>
        </p:txBody>
      </p:sp>
      <p:sp>
        <p:nvSpPr>
          <p:cNvPr id="10"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Legislación</a:t>
            </a:r>
            <a:r>
              <a:rPr lang="en-US" sz="1400" b="0" i="0" u="none" strike="noStrike" cap="none" dirty="0">
                <a:solidFill>
                  <a:srgbClr val="FFFFFF"/>
                </a:solidFill>
                <a:latin typeface="Calibri"/>
                <a:ea typeface="Calibri"/>
                <a:cs typeface="Calibri"/>
                <a:sym typeface="Calibri"/>
              </a:rPr>
              <a:t> Laboral</a:t>
            </a:r>
            <a:endParaRPr sz="1400" b="0" i="0" u="none" strike="noStrike" cap="none" dirty="0">
              <a:solidFill>
                <a:srgbClr val="FFFFFF"/>
              </a:solidFill>
              <a:latin typeface="Calibri"/>
              <a:ea typeface="Calibri"/>
              <a:cs typeface="Calibri"/>
              <a:sym typeface="Calibri"/>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4|</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Legislación</a:t>
            </a:r>
            <a:r>
              <a:rPr lang="en-US" sz="1400" b="0" i="0" u="none" strike="noStrike" cap="none" dirty="0">
                <a:solidFill>
                  <a:srgbClr val="FFFFFF"/>
                </a:solidFill>
                <a:latin typeface="Calibri"/>
                <a:ea typeface="Calibri"/>
                <a:cs typeface="Calibri"/>
                <a:sym typeface="Calibri"/>
              </a:rPr>
              <a:t> Laboral</a:t>
            </a:r>
            <a:endParaRPr sz="1400" b="0" i="0" u="none" strike="noStrike" cap="none" dirty="0">
              <a:solidFill>
                <a:srgbClr val="FFFFFF"/>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4|</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Legislación</a:t>
            </a:r>
            <a:r>
              <a:rPr lang="en-US" sz="1400" b="0" i="0" u="none" strike="noStrike" cap="none" dirty="0">
                <a:solidFill>
                  <a:srgbClr val="FFFFFF"/>
                </a:solidFill>
                <a:latin typeface="Calibri"/>
                <a:ea typeface="Calibri"/>
                <a:cs typeface="Calibri"/>
                <a:sym typeface="Calibri"/>
              </a:rPr>
              <a:t> Laboral</a:t>
            </a:r>
            <a:endParaRPr sz="1400" b="0" i="0" u="none" strike="noStrike" cap="none" dirty="0">
              <a:solidFill>
                <a:srgbClr val="FFFFFF"/>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4|</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a:solidFill>
                  <a:schemeClr val="tx1"/>
                </a:solidFill>
                <a:latin typeface="Calibri"/>
                <a:ea typeface="Calibri"/>
                <a:cs typeface="Calibri"/>
                <a:sym typeface="Calibri"/>
              </a:rPr>
              <a:t>¡</a:t>
            </a:r>
            <a:r>
              <a:rPr lang="en-US" b="1" i="0" u="none" strike="noStrike" cap="none" dirty="0" err="1">
                <a:solidFill>
                  <a:schemeClr val="tx1"/>
                </a:solidFill>
                <a:latin typeface="Calibri"/>
                <a:ea typeface="Calibri"/>
                <a:cs typeface="Calibri"/>
                <a:sym typeface="Calibri"/>
              </a:rPr>
              <a:t>Atención</a:t>
            </a:r>
            <a:r>
              <a:rPr lang="en-US" b="1" i="0" u="none" strike="noStrike" cap="none" dirty="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4.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4.sv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0.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1</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RECURSOS HUMANOS </a:t>
            </a:r>
            <a:r>
              <a:rPr lang="en-US" sz="1200" b="0" i="0" u="none" strike="noStrike" cap="none" dirty="0">
                <a:solidFill>
                  <a:srgbClr val="ED6B00"/>
                </a:solidFill>
                <a:latin typeface="Calibri"/>
                <a:ea typeface="Calibri"/>
                <a:cs typeface="Calibri"/>
                <a:sym typeface="Calibri"/>
              </a:rPr>
              <a:t>| NIVEL 4° MEDIO</a:t>
            </a:r>
            <a:endParaRPr sz="1200" b="0" i="0" u="none" strike="noStrike" cap="none" dirty="0">
              <a:solidFill>
                <a:srgbClr val="ED6B00"/>
              </a:solidFill>
              <a:latin typeface="Calibri"/>
              <a:ea typeface="Calibri"/>
              <a:cs typeface="Calibri"/>
              <a:sym typeface="Calibri"/>
            </a:endParaRPr>
          </a:p>
        </p:txBody>
      </p:sp>
      <p:sp>
        <p:nvSpPr>
          <p:cNvPr id="14" name="Google Shape;61;p13"/>
          <p:cNvSpPr txBox="1">
            <a:spLocks/>
          </p:cNvSpPr>
          <p:nvPr/>
        </p:nvSpPr>
        <p:spPr>
          <a:xfrm>
            <a:off x="365425" y="2449861"/>
            <a:ext cx="4118085"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ED6B00"/>
                </a:solidFill>
                <a:latin typeface="Calibri" panose="020F0502020204030204" pitchFamily="34" charset="0"/>
                <a:ea typeface="Roboto"/>
                <a:cs typeface="Calibri" panose="020F0502020204030204" pitchFamily="34" charset="0"/>
                <a:sym typeface="Roboto"/>
              </a:rPr>
              <a:t>LEGISLACIÓN LABORAL</a:t>
            </a:r>
            <a:endParaRPr lang="x-none" sz="3600" b="1"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pP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4" name="Gráfico 3">
            <a:extLst>
              <a:ext uri="{FF2B5EF4-FFF2-40B4-BE49-F238E27FC236}">
                <a16:creationId xmlns:a16="http://schemas.microsoft.com/office/drawing/2014/main" xmlns="" id="{C7924995-5575-4F01-89C6-B06A9703665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85823" y="2449861"/>
            <a:ext cx="6033587" cy="39959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INGRESO MÍNIMO </a:t>
            </a:r>
            <a:r>
              <a:rPr lang="en-US" sz="2800" dirty="0">
                <a:solidFill>
                  <a:srgbClr val="A93501"/>
                </a:solidFill>
                <a:latin typeface="Calibri"/>
                <a:sym typeface="Calibri"/>
              </a:rPr>
              <a:t>MENSUAL</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6093004" cy="2062063"/>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En este sentido, nuestro Código del Trabajo, establece que el monto mensual de la remuneración de un trabajador no puede ser inferior al Ingreso Mínimo Mensual (IMM), en otras palabras el Sueldo Base no puede ser menor al IMM. Con jornada completa.</a:t>
            </a:r>
          </a:p>
          <a:p>
            <a:pPr lvl="0"/>
            <a:endParaRPr lang="es-CL" sz="1600" b="0" i="0" u="none" strike="noStrike" cap="none" dirty="0">
              <a:solidFill>
                <a:srgbClr val="000000"/>
              </a:solidFill>
              <a:latin typeface="Calibri" panose="020F0502020204030204" pitchFamily="34" charset="0"/>
              <a:cs typeface="Calibri" panose="020F0502020204030204" pitchFamily="34" charset="0"/>
              <a:sym typeface="Arial"/>
            </a:endParaRPr>
          </a:p>
          <a:p>
            <a:pPr lvl="0"/>
            <a:r>
              <a:rPr lang="es-CL" sz="1600" dirty="0">
                <a:latin typeface="Calibri" panose="020F0502020204030204" pitchFamily="34" charset="0"/>
                <a:cs typeface="Calibri" panose="020F0502020204030204" pitchFamily="34" charset="0"/>
              </a:rPr>
              <a:t>El Ingreso Mínimo Mensual se regula por primera vez en Chile en el año 1934, en respuesta a las demandas formuladas por los trabajadores del salitre.</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4" name="Gráfico 3">
            <a:extLst>
              <a:ext uri="{FF2B5EF4-FFF2-40B4-BE49-F238E27FC236}">
                <a16:creationId xmlns:a16="http://schemas.microsoft.com/office/drawing/2014/main" xmlns="" id="{24ABDD5F-E25C-49B9-A532-16D74503673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860131" y="3974645"/>
            <a:ext cx="4407956" cy="3057300"/>
          </a:xfrm>
          <a:prstGeom prst="rect">
            <a:avLst/>
          </a:prstGeom>
        </p:spPr>
      </p:pic>
    </p:spTree>
    <p:extLst>
      <p:ext uri="{BB962C8B-B14F-4D97-AF65-F5344CB8AC3E}">
        <p14:creationId xmlns:p14="http://schemas.microsoft.com/office/powerpoint/2010/main" val="296071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9" name="Google Shape;101;p3">
            <a:extLst>
              <a:ext uri="{FF2B5EF4-FFF2-40B4-BE49-F238E27FC236}">
                <a16:creationId xmlns:a16="http://schemas.microsoft.com/office/drawing/2014/main" xmlns="" id="{18BB9B18-7720-4287-9F56-BB92AB05B510}"/>
              </a:ext>
            </a:extLst>
          </p:cNvPr>
          <p:cNvSpPr/>
          <p:nvPr/>
        </p:nvSpPr>
        <p:spPr>
          <a:xfrm>
            <a:off x="452175" y="4736766"/>
            <a:ext cx="2878187" cy="1749464"/>
          </a:xfrm>
          <a:prstGeom prst="roundRect">
            <a:avLst>
              <a:gd name="adj" fmla="val 1015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INGRESO MÍNIMO </a:t>
            </a:r>
            <a:r>
              <a:rPr lang="en-US" sz="2800" dirty="0">
                <a:solidFill>
                  <a:srgbClr val="A93501"/>
                </a:solidFill>
                <a:latin typeface="Calibri"/>
                <a:sym typeface="Calibri"/>
              </a:rPr>
              <a:t>MENSUAL</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5" y="2473829"/>
            <a:ext cx="6389495" cy="1569620"/>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La regla general es que el Ingreso Mínimo Mensual (IMM) rige para trabajadores que desempeñan jornadas completas (45 horas semanales), no obstante, para el caso de aquellos trabajadores que se encuentren contratados con una jornada a tiempo parcial (30 horas semanales o menos) tienen derecho a percibir una remuneración proporcional al IMM, en relación a las horas trabajadas.</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aphicFrame>
        <p:nvGraphicFramePr>
          <p:cNvPr id="2" name="Tabla 2">
            <a:extLst>
              <a:ext uri="{FF2B5EF4-FFF2-40B4-BE49-F238E27FC236}">
                <a16:creationId xmlns:a16="http://schemas.microsoft.com/office/drawing/2014/main" xmlns="" id="{6E68A889-F8C1-43FB-BA17-EF93FD3C923E}"/>
              </a:ext>
            </a:extLst>
          </p:cNvPr>
          <p:cNvGraphicFramePr>
            <a:graphicFrameLocks noGrp="1"/>
          </p:cNvGraphicFramePr>
          <p:nvPr>
            <p:extLst>
              <p:ext uri="{D42A27DB-BD31-4B8C-83A1-F6EECF244321}">
                <p14:modId xmlns:p14="http://schemas.microsoft.com/office/powerpoint/2010/main" val="1628436301"/>
              </p:ext>
            </p:extLst>
          </p:nvPr>
        </p:nvGraphicFramePr>
        <p:xfrm>
          <a:off x="3669503" y="4043449"/>
          <a:ext cx="5721857" cy="2659416"/>
        </p:xfrm>
        <a:graphic>
          <a:graphicData uri="http://schemas.openxmlformats.org/drawingml/2006/table">
            <a:tbl>
              <a:tblPr firstRow="1" bandRow="1">
                <a:tableStyleId>{C083E6E3-FA7D-4D7B-A595-EF9225AFEA82}</a:tableStyleId>
              </a:tblPr>
              <a:tblGrid>
                <a:gridCol w="1625706">
                  <a:extLst>
                    <a:ext uri="{9D8B030D-6E8A-4147-A177-3AD203B41FA5}">
                      <a16:colId xmlns:a16="http://schemas.microsoft.com/office/drawing/2014/main" xmlns="" val="1400462735"/>
                    </a:ext>
                  </a:extLst>
                </a:gridCol>
                <a:gridCol w="1657286">
                  <a:extLst>
                    <a:ext uri="{9D8B030D-6E8A-4147-A177-3AD203B41FA5}">
                      <a16:colId xmlns:a16="http://schemas.microsoft.com/office/drawing/2014/main" xmlns="" val="1252294924"/>
                    </a:ext>
                  </a:extLst>
                </a:gridCol>
                <a:gridCol w="2438865">
                  <a:extLst>
                    <a:ext uri="{9D8B030D-6E8A-4147-A177-3AD203B41FA5}">
                      <a16:colId xmlns:a16="http://schemas.microsoft.com/office/drawing/2014/main" xmlns="" val="501127889"/>
                    </a:ext>
                  </a:extLst>
                </a:gridCol>
              </a:tblGrid>
              <a:tr h="332427">
                <a:tc>
                  <a:txBody>
                    <a:bodyPr/>
                    <a:lstStyle/>
                    <a:p>
                      <a:pPr algn="ctr"/>
                      <a:r>
                        <a:rPr lang="es-CL" dirty="0">
                          <a:solidFill>
                            <a:schemeClr val="bg1"/>
                          </a:solidFill>
                          <a:latin typeface="Calibri" panose="020F0502020204030204" pitchFamily="34" charset="0"/>
                        </a:rPr>
                        <a:t>Fecha del cambio</a:t>
                      </a:r>
                      <a:endParaRPr lang="es-ES" dirty="0">
                        <a:solidFill>
                          <a:schemeClr val="bg1"/>
                        </a:solidFill>
                        <a:latin typeface="Calibri" panose="020F0502020204030204" pitchFamily="34" charset="0"/>
                      </a:endParaRPr>
                    </a:p>
                  </a:txBody>
                  <a:tcPr anchor="ctr">
                    <a:lnL>
                      <a:noFill/>
                    </a:lnL>
                    <a:lnR>
                      <a:noFill/>
                    </a:lnR>
                    <a:lnT w="12700" cap="flat" cmpd="sng" algn="ctr">
                      <a:solidFill>
                        <a:srgbClr val="ED6B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6B00"/>
                    </a:solidFill>
                  </a:tcPr>
                </a:tc>
                <a:tc>
                  <a:txBody>
                    <a:bodyPr/>
                    <a:lstStyle/>
                    <a:p>
                      <a:pPr algn="ctr"/>
                      <a:r>
                        <a:rPr lang="es-CL" dirty="0">
                          <a:solidFill>
                            <a:schemeClr val="bg1"/>
                          </a:solidFill>
                          <a:latin typeface="Calibri" panose="020F0502020204030204" pitchFamily="34" charset="0"/>
                        </a:rPr>
                        <a:t>&gt;18 y &lt;65 años</a:t>
                      </a:r>
                      <a:endParaRPr lang="es-ES" dirty="0">
                        <a:solidFill>
                          <a:schemeClr val="bg1"/>
                        </a:solidFill>
                        <a:latin typeface="Calibri" panose="020F0502020204030204" pitchFamily="34" charset="0"/>
                      </a:endParaRPr>
                    </a:p>
                  </a:txBody>
                  <a:tcPr anchor="ctr">
                    <a:lnL>
                      <a:noFill/>
                    </a:lnL>
                    <a:lnR>
                      <a:noFill/>
                    </a:lnR>
                    <a:lnT w="12700" cap="flat" cmpd="sng" algn="ctr">
                      <a:solidFill>
                        <a:srgbClr val="ED6B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6B00"/>
                    </a:solidFill>
                  </a:tcPr>
                </a:tc>
                <a:tc>
                  <a:txBody>
                    <a:bodyPr/>
                    <a:lstStyle/>
                    <a:p>
                      <a:pPr algn="ctr"/>
                      <a:r>
                        <a:rPr lang="es-CL" dirty="0">
                          <a:solidFill>
                            <a:schemeClr val="bg1"/>
                          </a:solidFill>
                          <a:latin typeface="Calibri" panose="020F0502020204030204" pitchFamily="34" charset="0"/>
                        </a:rPr>
                        <a:t>#ley y fecha de promulgación</a:t>
                      </a:r>
                      <a:endParaRPr lang="es-ES" dirty="0">
                        <a:solidFill>
                          <a:schemeClr val="bg1"/>
                        </a:solidFill>
                        <a:latin typeface="Calibri" panose="020F0502020204030204" pitchFamily="34" charset="0"/>
                      </a:endParaRPr>
                    </a:p>
                  </a:txBody>
                  <a:tcPr anchor="ctr">
                    <a:lnL>
                      <a:noFill/>
                    </a:lnL>
                    <a:lnR>
                      <a:noFill/>
                    </a:lnR>
                    <a:lnT w="12700" cap="flat" cmpd="sng" algn="ctr">
                      <a:solidFill>
                        <a:srgbClr val="ED6B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6B00"/>
                    </a:solidFill>
                  </a:tcPr>
                </a:tc>
                <a:extLst>
                  <a:ext uri="{0D108BD9-81ED-4DB2-BD59-A6C34878D82A}">
                    <a16:rowId xmlns:a16="http://schemas.microsoft.com/office/drawing/2014/main" xmlns="" val="2137520637"/>
                  </a:ext>
                </a:extLst>
              </a:tr>
              <a:tr h="332427">
                <a:tc>
                  <a:txBody>
                    <a:bodyPr/>
                    <a:lstStyle/>
                    <a:p>
                      <a:pPr algn="ctr"/>
                      <a:r>
                        <a:rPr lang="es-ES" dirty="0" smtClean="0">
                          <a:latin typeface="Calibri" panose="020F0502020204030204" pitchFamily="34" charset="0"/>
                        </a:rPr>
                        <a:t>01-sept-2020</a:t>
                      </a:r>
                      <a:endParaRPr lang="es-ES" dirty="0">
                        <a:latin typeface="Calibri" panose="020F0502020204030204" pitchFamily="34" charset="0"/>
                      </a:endParaRPr>
                    </a:p>
                  </a:txBody>
                  <a:tcPr anchor="ctr">
                    <a:lnL>
                      <a:noFill/>
                    </a:lnL>
                    <a:lnR>
                      <a:noFill/>
                    </a:lnR>
                    <a:lnT w="12700" cmpd="sng">
                      <a:noFill/>
                    </a:lnT>
                    <a:lnB>
                      <a:noFill/>
                    </a:lnB>
                    <a:lnTlToBr w="12700" cmpd="sng">
                      <a:noFill/>
                      <a:prstDash val="solid"/>
                    </a:lnTlToBr>
                    <a:lnBlToTr w="12700" cmpd="sng">
                      <a:noFill/>
                      <a:prstDash val="solid"/>
                    </a:lnBlToTr>
                    <a:solidFill>
                      <a:srgbClr val="FFB375">
                        <a:alpha val="20000"/>
                      </a:srgbClr>
                    </a:solidFill>
                  </a:tcPr>
                </a:tc>
                <a:tc>
                  <a:txBody>
                    <a:bodyPr/>
                    <a:lstStyle/>
                    <a:p>
                      <a:pPr algn="ctr"/>
                      <a:r>
                        <a:rPr lang="es-ES" sz="1400" b="0" i="0" u="none" strike="noStrike" cap="none" dirty="0" smtClean="0">
                          <a:solidFill>
                            <a:schemeClr val="tx1"/>
                          </a:solidFill>
                          <a:latin typeface="Calibri" panose="020F0502020204030204" pitchFamily="34" charset="0"/>
                          <a:ea typeface="+mn-ea"/>
                          <a:cs typeface="+mn-cs"/>
                          <a:sym typeface="Arial"/>
                        </a:rPr>
                        <a:t>$326.500</a:t>
                      </a:r>
                      <a:endParaRPr lang="es-ES" sz="1400" b="0" i="0" u="none" strike="noStrike" cap="none" dirty="0">
                        <a:solidFill>
                          <a:schemeClr val="tx1"/>
                        </a:solidFill>
                        <a:latin typeface="Calibri" panose="020F0502020204030204" pitchFamily="34" charset="0"/>
                        <a:ea typeface="+mn-ea"/>
                        <a:cs typeface="+mn-cs"/>
                        <a:sym typeface="Arial"/>
                      </a:endParaRPr>
                    </a:p>
                  </a:txBody>
                  <a:tcPr anchor="ctr">
                    <a:lnL>
                      <a:noFill/>
                    </a:lnL>
                    <a:lnR>
                      <a:noFill/>
                    </a:lnR>
                    <a:lnT w="12700" cmpd="sng">
                      <a:noFill/>
                    </a:lnT>
                    <a:lnB>
                      <a:noFill/>
                    </a:lnB>
                    <a:lnTlToBr w="12700" cmpd="sng">
                      <a:noFill/>
                      <a:prstDash val="solid"/>
                    </a:lnTlToBr>
                    <a:lnBlToTr w="12700" cmpd="sng">
                      <a:noFill/>
                      <a:prstDash val="solid"/>
                    </a:lnBlToTr>
                    <a:solidFill>
                      <a:srgbClr val="FFB375">
                        <a:alpha val="20000"/>
                      </a:srgbClr>
                    </a:solidFill>
                  </a:tcPr>
                </a:tc>
                <a:tc>
                  <a:txBody>
                    <a:bodyPr/>
                    <a:lstStyle/>
                    <a:p>
                      <a:pPr algn="ctr"/>
                      <a:r>
                        <a:rPr lang="es-ES" dirty="0" smtClean="0">
                          <a:latin typeface="Calibri" panose="020F0502020204030204" pitchFamily="34" charset="0"/>
                        </a:rPr>
                        <a:t>21.283 (07-11-2020)</a:t>
                      </a:r>
                      <a:endParaRPr lang="es-ES" dirty="0">
                        <a:latin typeface="Calibri" panose="020F0502020204030204" pitchFamily="34" charset="0"/>
                      </a:endParaRPr>
                    </a:p>
                  </a:txBody>
                  <a:tcPr anchor="ctr">
                    <a:lnL>
                      <a:noFill/>
                    </a:lnL>
                    <a:lnR>
                      <a:noFill/>
                    </a:lnR>
                    <a:lnT w="12700" cmpd="sng">
                      <a:noFill/>
                    </a:lnT>
                    <a:lnB>
                      <a:noFill/>
                    </a:lnB>
                    <a:lnTlToBr w="12700" cmpd="sng">
                      <a:noFill/>
                      <a:prstDash val="solid"/>
                    </a:lnTlToBr>
                    <a:lnBlToTr w="12700" cmpd="sng">
                      <a:noFill/>
                      <a:prstDash val="solid"/>
                    </a:lnBlToTr>
                    <a:solidFill>
                      <a:srgbClr val="FFB375">
                        <a:alpha val="20000"/>
                      </a:srgbClr>
                    </a:solidFill>
                  </a:tcPr>
                </a:tc>
              </a:tr>
              <a:tr h="332427">
                <a:tc>
                  <a:txBody>
                    <a:bodyPr/>
                    <a:lstStyle/>
                    <a:p>
                      <a:pPr algn="ctr"/>
                      <a:r>
                        <a:rPr lang="es-CL" dirty="0">
                          <a:latin typeface="Calibri" panose="020F0502020204030204" pitchFamily="34" charset="0"/>
                        </a:rPr>
                        <a:t>01-mar-2020</a:t>
                      </a:r>
                      <a:endParaRPr lang="es-ES" dirty="0">
                        <a:latin typeface="Calibri" panose="020F0502020204030204" pitchFamily="34" charset="0"/>
                      </a:endParaRPr>
                    </a:p>
                  </a:txBody>
                  <a:tcPr anchor="ctr">
                    <a:lnL>
                      <a:noFill/>
                    </a:lnL>
                    <a:lnR>
                      <a:noFill/>
                    </a:lnR>
                    <a:lnT w="12700" cmpd="sng">
                      <a:noFill/>
                    </a:lnT>
                    <a:lnB>
                      <a:noFill/>
                    </a:lnB>
                    <a:lnTlToBr w="12700" cmpd="sng">
                      <a:noFill/>
                      <a:prstDash val="solid"/>
                    </a:lnTlToBr>
                    <a:lnBlToTr w="12700" cmpd="sng">
                      <a:noFill/>
                      <a:prstDash val="solid"/>
                    </a:lnBlToTr>
                    <a:solidFill>
                      <a:srgbClr val="FFB375">
                        <a:alpha val="20000"/>
                      </a:srgbClr>
                    </a:solidFill>
                  </a:tcPr>
                </a:tc>
                <a:tc>
                  <a:txBody>
                    <a:bodyPr/>
                    <a:lstStyle/>
                    <a:p>
                      <a:pPr algn="ctr"/>
                      <a:r>
                        <a:rPr lang="es-CL" sz="1400" b="0" i="0" u="none" strike="noStrike" cap="none" dirty="0">
                          <a:solidFill>
                            <a:schemeClr val="tx1"/>
                          </a:solidFill>
                          <a:latin typeface="Calibri" panose="020F0502020204030204" pitchFamily="34" charset="0"/>
                          <a:ea typeface="+mn-ea"/>
                          <a:cs typeface="+mn-cs"/>
                          <a:sym typeface="Arial"/>
                        </a:rPr>
                        <a:t>$320.500</a:t>
                      </a:r>
                      <a:endParaRPr lang="es-ES" sz="1400" b="0" i="0" u="none" strike="noStrike" cap="none" dirty="0">
                        <a:solidFill>
                          <a:schemeClr val="tx1"/>
                        </a:solidFill>
                        <a:latin typeface="Calibri" panose="020F0502020204030204" pitchFamily="34" charset="0"/>
                        <a:ea typeface="+mn-ea"/>
                        <a:cs typeface="+mn-cs"/>
                        <a:sym typeface="Arial"/>
                      </a:endParaRPr>
                    </a:p>
                  </a:txBody>
                  <a:tcPr anchor="ctr">
                    <a:lnL>
                      <a:noFill/>
                    </a:lnL>
                    <a:lnR>
                      <a:noFill/>
                    </a:lnR>
                    <a:lnT w="12700" cmpd="sng">
                      <a:noFill/>
                    </a:lnT>
                    <a:lnB>
                      <a:noFill/>
                    </a:lnB>
                    <a:lnTlToBr w="12700" cmpd="sng">
                      <a:noFill/>
                      <a:prstDash val="solid"/>
                    </a:lnTlToBr>
                    <a:lnBlToTr w="12700" cmpd="sng">
                      <a:noFill/>
                      <a:prstDash val="solid"/>
                    </a:lnBlToTr>
                    <a:solidFill>
                      <a:srgbClr val="FFB375">
                        <a:alpha val="20000"/>
                      </a:srgbClr>
                    </a:solidFill>
                  </a:tcPr>
                </a:tc>
                <a:tc>
                  <a:txBody>
                    <a:bodyPr/>
                    <a:lstStyle/>
                    <a:p>
                      <a:pPr algn="ctr"/>
                      <a:r>
                        <a:rPr lang="es-CL" dirty="0">
                          <a:latin typeface="Calibri" panose="020F0502020204030204" pitchFamily="34" charset="0"/>
                        </a:rPr>
                        <a:t>21.112 (14-09-2018)</a:t>
                      </a:r>
                      <a:endParaRPr lang="es-ES" dirty="0">
                        <a:latin typeface="Calibri" panose="020F0502020204030204" pitchFamily="34" charset="0"/>
                      </a:endParaRPr>
                    </a:p>
                  </a:txBody>
                  <a:tcPr anchor="ctr">
                    <a:lnL>
                      <a:noFill/>
                    </a:lnL>
                    <a:lnR>
                      <a:noFill/>
                    </a:lnR>
                    <a:lnT w="12700" cmpd="sng">
                      <a:noFill/>
                    </a:lnT>
                    <a:lnB>
                      <a:noFill/>
                    </a:lnB>
                    <a:lnTlToBr w="12700" cmpd="sng">
                      <a:noFill/>
                      <a:prstDash val="solid"/>
                    </a:lnTlToBr>
                    <a:lnBlToTr w="12700" cmpd="sng">
                      <a:noFill/>
                      <a:prstDash val="solid"/>
                    </a:lnBlToTr>
                    <a:solidFill>
                      <a:srgbClr val="FFB375">
                        <a:alpha val="20000"/>
                      </a:srgbClr>
                    </a:solidFill>
                  </a:tcPr>
                </a:tc>
                <a:extLst>
                  <a:ext uri="{0D108BD9-81ED-4DB2-BD59-A6C34878D82A}">
                    <a16:rowId xmlns:a16="http://schemas.microsoft.com/office/drawing/2014/main" xmlns="" val="3069499285"/>
                  </a:ext>
                </a:extLst>
              </a:tr>
              <a:tr h="33242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01-mar-2019</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dirty="0">
                          <a:latin typeface="Calibri" panose="020F0502020204030204" pitchFamily="34" charset="0"/>
                        </a:rPr>
                        <a:t>$301.000</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21.112 (14-09-2018)</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549341564"/>
                  </a:ext>
                </a:extLst>
              </a:tr>
              <a:tr h="33242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01-sep-2018</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FFB375">
                        <a:alpha val="20000"/>
                      </a:srgbClr>
                    </a:solidFill>
                  </a:tcPr>
                </a:tc>
                <a:tc>
                  <a:txBody>
                    <a:bodyPr/>
                    <a:lstStyle/>
                    <a:p>
                      <a:pPr algn="ctr"/>
                      <a:r>
                        <a:rPr lang="es-CL" dirty="0">
                          <a:latin typeface="Calibri" panose="020F0502020204030204" pitchFamily="34" charset="0"/>
                        </a:rPr>
                        <a:t>$288.000</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FFB375">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21.112 (14-09-2018)</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FFB375">
                        <a:alpha val="20000"/>
                      </a:srgbClr>
                    </a:solidFill>
                  </a:tcPr>
                </a:tc>
                <a:extLst>
                  <a:ext uri="{0D108BD9-81ED-4DB2-BD59-A6C34878D82A}">
                    <a16:rowId xmlns:a16="http://schemas.microsoft.com/office/drawing/2014/main" xmlns="" val="992439531"/>
                  </a:ext>
                </a:extLst>
              </a:tr>
              <a:tr h="33242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01-ene-2018</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dirty="0">
                          <a:latin typeface="Calibri" panose="020F0502020204030204" pitchFamily="34" charset="0"/>
                        </a:rPr>
                        <a:t>$276.000</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20.935 (30-06-2016)</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140119918"/>
                  </a:ext>
                </a:extLst>
              </a:tr>
              <a:tr h="33242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01-jul-2017</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FFB375">
                        <a:alpha val="20000"/>
                      </a:srgbClr>
                    </a:solidFill>
                  </a:tcPr>
                </a:tc>
                <a:tc>
                  <a:txBody>
                    <a:bodyPr/>
                    <a:lstStyle/>
                    <a:p>
                      <a:pPr algn="ctr"/>
                      <a:r>
                        <a:rPr lang="es-CL" dirty="0">
                          <a:latin typeface="Calibri" panose="020F0502020204030204" pitchFamily="34" charset="0"/>
                        </a:rPr>
                        <a:t>$270.000</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FFB375">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20.935 (30-06-2016)</a:t>
                      </a:r>
                      <a:endParaRPr lang="es-ES" dirty="0">
                        <a:latin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FFB375">
                        <a:alpha val="20000"/>
                      </a:srgbClr>
                    </a:solidFill>
                  </a:tcPr>
                </a:tc>
                <a:extLst>
                  <a:ext uri="{0D108BD9-81ED-4DB2-BD59-A6C34878D82A}">
                    <a16:rowId xmlns:a16="http://schemas.microsoft.com/office/drawing/2014/main" xmlns="" val="48965160"/>
                  </a:ext>
                </a:extLst>
              </a:tr>
              <a:tr h="33242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01-ene-2017</a:t>
                      </a:r>
                      <a:endParaRPr lang="es-ES" dirty="0">
                        <a:latin typeface="Calibri" panose="020F0502020204030204" pitchFamily="34" charset="0"/>
                      </a:endParaRPr>
                    </a:p>
                  </a:txBody>
                  <a:tcPr anchor="ctr">
                    <a:lnL>
                      <a:noFill/>
                    </a:lnL>
                    <a:lnR>
                      <a:noFill/>
                    </a:lnR>
                    <a:lnT>
                      <a:noFill/>
                    </a:lnT>
                    <a:lnB w="12700" cap="flat" cmpd="sng" algn="ctr">
                      <a:solidFill>
                        <a:srgbClr val="E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dirty="0">
                          <a:latin typeface="Calibri" panose="020F0502020204030204" pitchFamily="34" charset="0"/>
                        </a:rPr>
                        <a:t>$264.000</a:t>
                      </a:r>
                      <a:endParaRPr lang="es-ES" dirty="0">
                        <a:latin typeface="Calibri" panose="020F0502020204030204" pitchFamily="34" charset="0"/>
                      </a:endParaRPr>
                    </a:p>
                  </a:txBody>
                  <a:tcPr anchor="ctr">
                    <a:lnL>
                      <a:noFill/>
                    </a:lnL>
                    <a:lnR>
                      <a:noFill/>
                    </a:lnR>
                    <a:lnT>
                      <a:noFill/>
                    </a:lnT>
                    <a:lnB w="12700" cap="flat" cmpd="sng" algn="ctr">
                      <a:solidFill>
                        <a:srgbClr val="E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dirty="0">
                          <a:latin typeface="Calibri" panose="020F0502020204030204" pitchFamily="34" charset="0"/>
                        </a:rPr>
                        <a:t>20.935 (30-06-2016)</a:t>
                      </a:r>
                      <a:endParaRPr lang="es-ES" dirty="0">
                        <a:latin typeface="Calibri" panose="020F0502020204030204" pitchFamily="34" charset="0"/>
                      </a:endParaRPr>
                    </a:p>
                  </a:txBody>
                  <a:tcPr anchor="ctr">
                    <a:lnL>
                      <a:noFill/>
                    </a:lnL>
                    <a:lnR>
                      <a:noFill/>
                    </a:lnR>
                    <a:lnT>
                      <a:noFill/>
                    </a:lnT>
                    <a:lnB w="12700" cap="flat" cmpd="sng" algn="ctr">
                      <a:solidFill>
                        <a:srgbClr val="ED6B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91179015"/>
                  </a:ext>
                </a:extLst>
              </a:tr>
            </a:tbl>
          </a:graphicData>
        </a:graphic>
      </p:graphicFrame>
      <p:sp>
        <p:nvSpPr>
          <p:cNvPr id="8" name="Google Shape;157;p5">
            <a:extLst>
              <a:ext uri="{FF2B5EF4-FFF2-40B4-BE49-F238E27FC236}">
                <a16:creationId xmlns:a16="http://schemas.microsoft.com/office/drawing/2014/main" xmlns="" id="{D1FE137A-1C2D-476A-B18D-4C80DF5745CE}"/>
              </a:ext>
            </a:extLst>
          </p:cNvPr>
          <p:cNvSpPr txBox="1"/>
          <p:nvPr/>
        </p:nvSpPr>
        <p:spPr>
          <a:xfrm>
            <a:off x="583329" y="4968445"/>
            <a:ext cx="2615878" cy="1323399"/>
          </a:xfrm>
          <a:prstGeom prst="rect">
            <a:avLst/>
          </a:prstGeom>
          <a:noFill/>
          <a:ln>
            <a:noFill/>
          </a:ln>
        </p:spPr>
        <p:txBody>
          <a:bodyPr spcFirstLastPara="1" wrap="square" lIns="91425" tIns="45700" rIns="91425" bIns="45700" anchor="t" anchorCtr="0">
            <a:spAutoFit/>
          </a:bodyPr>
          <a:lstStyle/>
          <a:p>
            <a:pPr lvl="0" algn="ctr"/>
            <a:r>
              <a:rPr lang="es-CL" sz="1600" b="1" dirty="0">
                <a:solidFill>
                  <a:schemeClr val="tx1"/>
                </a:solidFill>
                <a:latin typeface="Calibri" panose="020F0502020204030204" pitchFamily="34" charset="0"/>
                <a:cs typeface="Calibri" panose="020F0502020204030204" pitchFamily="34" charset="0"/>
              </a:rPr>
              <a:t>Sueldo mínimo septiembre del 2020. Para mayores de 18 años y menores de 65 años es:</a:t>
            </a:r>
          </a:p>
          <a:p>
            <a:pPr lvl="0" algn="ctr"/>
            <a:r>
              <a:rPr lang="es-CL" sz="1600" b="1" i="0" u="none" strike="noStrike" cap="none" dirty="0">
                <a:solidFill>
                  <a:srgbClr val="ED6B00"/>
                </a:solidFill>
                <a:latin typeface="Calibri" panose="020F0502020204030204" pitchFamily="34" charset="0"/>
                <a:cs typeface="Calibri" panose="020F0502020204030204" pitchFamily="34" charset="0"/>
                <a:sym typeface="Arial"/>
              </a:rPr>
              <a:t>$</a:t>
            </a:r>
            <a:r>
              <a:rPr lang="es-CL" sz="1600" b="1" i="0" u="none" strike="noStrike" cap="none" dirty="0" smtClean="0">
                <a:solidFill>
                  <a:srgbClr val="ED6B00"/>
                </a:solidFill>
                <a:latin typeface="Calibri" panose="020F0502020204030204" pitchFamily="34" charset="0"/>
                <a:cs typeface="Calibri" panose="020F0502020204030204" pitchFamily="34" charset="0"/>
                <a:sym typeface="Arial"/>
              </a:rPr>
              <a:t>326.500</a:t>
            </a:r>
            <a:endParaRPr sz="1600" b="1" i="0" u="none" strike="noStrike" cap="none" dirty="0">
              <a:solidFill>
                <a:srgbClr val="ED6B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99308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INGRESO MÍNIMO </a:t>
            </a:r>
            <a:r>
              <a:rPr lang="en-US" sz="2800" dirty="0">
                <a:solidFill>
                  <a:srgbClr val="A93501"/>
                </a:solidFill>
                <a:latin typeface="Calibri"/>
                <a:sym typeface="Calibri"/>
              </a:rPr>
              <a:t>MENSUAL</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5" y="2473829"/>
            <a:ext cx="6590309" cy="1077178"/>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Para los efectos de cuando cumple un mes trabajado una persona, lo va a cumplir con la fecha que realmente ingresó (05/04/20 al 04/05/2020 tiene un mes) pero por estandarización y pago de sueldos se toma el mes desde el día 1 hasta el día 30, por ende, se considera que todos los meses tienen 30 días.</a:t>
            </a:r>
          </a:p>
        </p:txBody>
      </p:sp>
      <p:grpSp>
        <p:nvGrpSpPr>
          <p:cNvPr id="4" name="Grupo 3">
            <a:extLst>
              <a:ext uri="{FF2B5EF4-FFF2-40B4-BE49-F238E27FC236}">
                <a16:creationId xmlns:a16="http://schemas.microsoft.com/office/drawing/2014/main" xmlns="" id="{87500E59-BB24-476B-AF45-6D5C53F2E4B4}"/>
              </a:ext>
            </a:extLst>
          </p:cNvPr>
          <p:cNvGrpSpPr/>
          <p:nvPr/>
        </p:nvGrpSpPr>
        <p:grpSpPr>
          <a:xfrm>
            <a:off x="641057" y="3779837"/>
            <a:ext cx="4219074" cy="2909721"/>
            <a:chOff x="4684295" y="3779837"/>
            <a:chExt cx="4219074" cy="2909721"/>
          </a:xfrm>
        </p:grpSpPr>
        <p:sp>
          <p:nvSpPr>
            <p:cNvPr id="3" name="Rectángulo: esquinas redondeadas 2">
              <a:extLst>
                <a:ext uri="{FF2B5EF4-FFF2-40B4-BE49-F238E27FC236}">
                  <a16:creationId xmlns:a16="http://schemas.microsoft.com/office/drawing/2014/main" xmlns="" id="{54266471-4916-4B13-8F9B-6F6CF5566BCE}"/>
                </a:ext>
              </a:extLst>
            </p:cNvPr>
            <p:cNvSpPr/>
            <p:nvPr/>
          </p:nvSpPr>
          <p:spPr>
            <a:xfrm>
              <a:off x="4684295" y="3779837"/>
              <a:ext cx="4219074" cy="2909721"/>
            </a:xfrm>
            <a:prstGeom prst="roundRect">
              <a:avLst>
                <a:gd name="adj" fmla="val 4784"/>
              </a:avLst>
            </a:prstGeom>
            <a:solidFill>
              <a:schemeClr val="bg1"/>
            </a:solidFill>
            <a:ln w="19050">
              <a:solidFill>
                <a:srgbClr val="ED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xmlns="" id="{7B34A4FA-76C8-4BEE-9663-116E42D9FD26}"/>
                </a:ext>
              </a:extLst>
            </p:cNvPr>
            <p:cNvPicPr>
              <a:picLocks noChangeAspect="1"/>
            </p:cNvPicPr>
            <p:nvPr/>
          </p:nvPicPr>
          <p:blipFill>
            <a:blip r:embed="rId3"/>
            <a:stretch>
              <a:fillRect/>
            </a:stretch>
          </p:blipFill>
          <p:spPr>
            <a:xfrm>
              <a:off x="4803991" y="3841808"/>
              <a:ext cx="3979683" cy="2785778"/>
            </a:xfrm>
            <a:prstGeom prst="rect">
              <a:avLst/>
            </a:prstGeom>
          </p:spPr>
        </p:pic>
      </p:grpSp>
      <p:sp>
        <p:nvSpPr>
          <p:cNvPr id="11" name="Google Shape;101;p3">
            <a:extLst>
              <a:ext uri="{FF2B5EF4-FFF2-40B4-BE49-F238E27FC236}">
                <a16:creationId xmlns:a16="http://schemas.microsoft.com/office/drawing/2014/main" xmlns="" id="{0035926B-186B-4AB5-9E8A-2C66892644BD}"/>
              </a:ext>
            </a:extLst>
          </p:cNvPr>
          <p:cNvSpPr/>
          <p:nvPr/>
        </p:nvSpPr>
        <p:spPr>
          <a:xfrm>
            <a:off x="5152511" y="3755498"/>
            <a:ext cx="2878187" cy="1337595"/>
          </a:xfrm>
          <a:prstGeom prst="roundRect">
            <a:avLst>
              <a:gd name="adj" fmla="val 1015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Google Shape;157;p5">
            <a:extLst>
              <a:ext uri="{FF2B5EF4-FFF2-40B4-BE49-F238E27FC236}">
                <a16:creationId xmlns:a16="http://schemas.microsoft.com/office/drawing/2014/main" xmlns="" id="{4EEFD490-D32D-47C9-906C-2A2E296BBA4D}"/>
              </a:ext>
            </a:extLst>
          </p:cNvPr>
          <p:cNvSpPr txBox="1"/>
          <p:nvPr/>
        </p:nvSpPr>
        <p:spPr>
          <a:xfrm>
            <a:off x="5283665" y="3987177"/>
            <a:ext cx="2615878" cy="830956"/>
          </a:xfrm>
          <a:prstGeom prst="rect">
            <a:avLst/>
          </a:prstGeom>
          <a:noFill/>
          <a:ln>
            <a:noFill/>
          </a:ln>
        </p:spPr>
        <p:txBody>
          <a:bodyPr spcFirstLastPara="1" wrap="square" lIns="91425" tIns="45700" rIns="91425" bIns="45700" anchor="t" anchorCtr="0">
            <a:spAutoFit/>
          </a:bodyPr>
          <a:lstStyle/>
          <a:p>
            <a:pPr lvl="0" algn="ctr"/>
            <a:r>
              <a:rPr lang="es-CL" sz="1600" b="1" dirty="0">
                <a:solidFill>
                  <a:srgbClr val="ED6B00"/>
                </a:solidFill>
                <a:latin typeface="Calibri" panose="020F0502020204030204" pitchFamily="34" charset="0"/>
                <a:cs typeface="Calibri" panose="020F0502020204030204" pitchFamily="34" charset="0"/>
              </a:rPr>
              <a:t>Para efectos de cálculos de Remuneraciones, todos los meses tienen 30 días.</a:t>
            </a:r>
            <a:endParaRPr sz="1600" b="1" i="0" u="none" strike="noStrike" cap="none" dirty="0">
              <a:solidFill>
                <a:srgbClr val="ED6B00"/>
              </a:solidFill>
              <a:latin typeface="Calibri" panose="020F0502020204030204" pitchFamily="34" charset="0"/>
              <a:cs typeface="Calibri" panose="020F0502020204030204" pitchFamily="34" charset="0"/>
              <a:sym typeface="Arial"/>
            </a:endParaRPr>
          </a:p>
        </p:txBody>
      </p:sp>
      <p:pic>
        <p:nvPicPr>
          <p:cNvPr id="9" name="Gráfico 8">
            <a:extLst>
              <a:ext uri="{FF2B5EF4-FFF2-40B4-BE49-F238E27FC236}">
                <a16:creationId xmlns:a16="http://schemas.microsoft.com/office/drawing/2014/main" xmlns="" id="{94533669-348C-49C0-9090-A14AA274E44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926663" y="4549925"/>
            <a:ext cx="2470377" cy="3126230"/>
          </a:xfrm>
          <a:prstGeom prst="rect">
            <a:avLst/>
          </a:prstGeom>
        </p:spPr>
      </p:pic>
      <p:sp>
        <p:nvSpPr>
          <p:cNvPr id="13" name="Triángulo isósceles 12">
            <a:extLst>
              <a:ext uri="{FF2B5EF4-FFF2-40B4-BE49-F238E27FC236}">
                <a16:creationId xmlns:a16="http://schemas.microsoft.com/office/drawing/2014/main" xmlns="" id="{EC9651FF-7B0C-4569-B37F-6A4B0CB6BFCC}"/>
              </a:ext>
            </a:extLst>
          </p:cNvPr>
          <p:cNvSpPr/>
          <p:nvPr/>
        </p:nvSpPr>
        <p:spPr>
          <a:xfrm rot="8405947" flipH="1">
            <a:off x="7297548" y="4870350"/>
            <a:ext cx="264185" cy="481904"/>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988569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INGRESO MÍNIMO </a:t>
            </a:r>
            <a:r>
              <a:rPr lang="en-US" sz="2800" dirty="0">
                <a:solidFill>
                  <a:srgbClr val="A93501"/>
                </a:solidFill>
                <a:latin typeface="Calibri"/>
                <a:sym typeface="Calibri"/>
              </a:rPr>
              <a:t>MENSUAL</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4407956" cy="1815841"/>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De la norma en análisis se deriva que, conjuntamente con el pago de la remuneración, el empleador está obligado a entregar al trabajador un comprobante para dejar establecido el monto de lo pagado, la forma de su determinación y las deducciones efectuadas a esa remuneración. Inciso tercero Artículo 54 CT.</a:t>
            </a:r>
          </a:p>
        </p:txBody>
      </p:sp>
      <p:grpSp>
        <p:nvGrpSpPr>
          <p:cNvPr id="5" name="Grupo 4">
            <a:extLst>
              <a:ext uri="{FF2B5EF4-FFF2-40B4-BE49-F238E27FC236}">
                <a16:creationId xmlns:a16="http://schemas.microsoft.com/office/drawing/2014/main" xmlns="" id="{F9198DE3-E1B7-4E6D-BB5D-C96B1C3B35B3}"/>
              </a:ext>
            </a:extLst>
          </p:cNvPr>
          <p:cNvGrpSpPr/>
          <p:nvPr/>
        </p:nvGrpSpPr>
        <p:grpSpPr>
          <a:xfrm>
            <a:off x="5062764" y="2630906"/>
            <a:ext cx="4205323" cy="3721768"/>
            <a:chOff x="5093397" y="2999874"/>
            <a:chExt cx="4078438" cy="3609473"/>
          </a:xfrm>
        </p:grpSpPr>
        <p:sp>
          <p:nvSpPr>
            <p:cNvPr id="2" name="Rectángulo: esquinas redondeadas 1">
              <a:extLst>
                <a:ext uri="{FF2B5EF4-FFF2-40B4-BE49-F238E27FC236}">
                  <a16:creationId xmlns:a16="http://schemas.microsoft.com/office/drawing/2014/main" xmlns="" id="{EE861DC1-2081-4AD9-9C66-4AC404C94D67}"/>
                </a:ext>
              </a:extLst>
            </p:cNvPr>
            <p:cNvSpPr/>
            <p:nvPr/>
          </p:nvSpPr>
          <p:spPr>
            <a:xfrm>
              <a:off x="5093397" y="2999874"/>
              <a:ext cx="4078438" cy="3609473"/>
            </a:xfrm>
            <a:prstGeom prst="roundRect">
              <a:avLst>
                <a:gd name="adj" fmla="val 5556"/>
              </a:avLst>
            </a:prstGeom>
            <a:solidFill>
              <a:schemeClr val="bg1"/>
            </a:solidFill>
            <a:ln w="19050">
              <a:solidFill>
                <a:srgbClr val="ED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xmlns="" id="{0FD15A50-4CF9-4095-BADB-0D87720FA70C}"/>
                </a:ext>
              </a:extLst>
            </p:cNvPr>
            <p:cNvPicPr>
              <a:picLocks noChangeAspect="1"/>
            </p:cNvPicPr>
            <p:nvPr/>
          </p:nvPicPr>
          <p:blipFill>
            <a:blip r:embed="rId3"/>
            <a:stretch>
              <a:fillRect/>
            </a:stretch>
          </p:blipFill>
          <p:spPr>
            <a:xfrm>
              <a:off x="5195148" y="3141643"/>
              <a:ext cx="3874937" cy="3325935"/>
            </a:xfrm>
            <a:prstGeom prst="rect">
              <a:avLst/>
            </a:prstGeom>
          </p:spPr>
        </p:pic>
      </p:grpSp>
    </p:spTree>
    <p:extLst>
      <p:ext uri="{BB962C8B-B14F-4D97-AF65-F5344CB8AC3E}">
        <p14:creationId xmlns:p14="http://schemas.microsoft.com/office/powerpoint/2010/main" val="238066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LIQUIDACIÓN </a:t>
            </a:r>
            <a:r>
              <a:rPr lang="en-US" sz="2800" dirty="0">
                <a:solidFill>
                  <a:srgbClr val="A93501"/>
                </a:solidFill>
                <a:latin typeface="Calibri"/>
                <a:sym typeface="Calibri"/>
              </a:rPr>
              <a:t>DE SUELDO</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4407956" cy="2800726"/>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La liquidación de sueldo es un documento que debe entregar al trabajador(a) y este firmarlo, con el cual el empleador(a) puede comprobar el pago de sueldo a su trabajador(a). En él se indican los montos pagados por sueldo base, cargas familiares y los descuentos legales de pensiones y salud, entre otros conceptos.</a:t>
            </a:r>
          </a:p>
          <a:p>
            <a:pPr lvl="0"/>
            <a:endParaRPr lang="es-CL" sz="1600" dirty="0">
              <a:latin typeface="Calibri" panose="020F0502020204030204" pitchFamily="34" charset="0"/>
              <a:cs typeface="Calibri" panose="020F0502020204030204" pitchFamily="34" charset="0"/>
            </a:endParaRPr>
          </a:p>
          <a:p>
            <a:pPr lvl="0"/>
            <a:r>
              <a:rPr lang="es-CL" sz="1600" dirty="0">
                <a:latin typeface="Calibri" panose="020F0502020204030204" pitchFamily="34" charset="0"/>
                <a:cs typeface="Calibri" panose="020F0502020204030204" pitchFamily="34" charset="0"/>
              </a:rPr>
              <a:t>En el menú “documentos tipo” podrá descargar un formato de liquidación de sueldo y un documento que explica como llenarlo. (Def. </a:t>
            </a:r>
            <a:r>
              <a:rPr lang="es-CL" sz="1600" dirty="0" err="1">
                <a:latin typeface="Calibri" panose="020F0502020204030204" pitchFamily="34" charset="0"/>
                <a:cs typeface="Calibri" panose="020F0502020204030204" pitchFamily="34" charset="0"/>
              </a:rPr>
              <a:t>Previred</a:t>
            </a:r>
            <a:r>
              <a:rPr lang="es-CL" sz="1600" dirty="0">
                <a:latin typeface="Calibri" panose="020F0502020204030204" pitchFamily="34" charset="0"/>
                <a:cs typeface="Calibri" panose="020F0502020204030204" pitchFamily="34" charset="0"/>
              </a:rPr>
              <a:t>)</a:t>
            </a:r>
          </a:p>
        </p:txBody>
      </p:sp>
      <p:sp>
        <p:nvSpPr>
          <p:cNvPr id="2" name="Rectángulo: esquinas redondeadas 1">
            <a:extLst>
              <a:ext uri="{FF2B5EF4-FFF2-40B4-BE49-F238E27FC236}">
                <a16:creationId xmlns:a16="http://schemas.microsoft.com/office/drawing/2014/main" xmlns="" id="{EE861DC1-2081-4AD9-9C66-4AC404C94D67}"/>
              </a:ext>
            </a:extLst>
          </p:cNvPr>
          <p:cNvSpPr/>
          <p:nvPr/>
        </p:nvSpPr>
        <p:spPr>
          <a:xfrm>
            <a:off x="5062764" y="2630906"/>
            <a:ext cx="4205323" cy="3721768"/>
          </a:xfrm>
          <a:prstGeom prst="roundRect">
            <a:avLst>
              <a:gd name="adj" fmla="val 5556"/>
            </a:avLst>
          </a:prstGeom>
          <a:solidFill>
            <a:schemeClr val="bg1"/>
          </a:solidFill>
          <a:ln w="19050">
            <a:solidFill>
              <a:srgbClr val="ED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xmlns="" id="{A718B68A-9466-41E5-9126-DE6C1BAFF14C}"/>
              </a:ext>
            </a:extLst>
          </p:cNvPr>
          <p:cNvPicPr>
            <a:picLocks noChangeAspect="1"/>
          </p:cNvPicPr>
          <p:nvPr/>
        </p:nvPicPr>
        <p:blipFill>
          <a:blip r:embed="rId3"/>
          <a:stretch>
            <a:fillRect/>
          </a:stretch>
        </p:blipFill>
        <p:spPr>
          <a:xfrm>
            <a:off x="5181111" y="2895280"/>
            <a:ext cx="3968628" cy="3193019"/>
          </a:xfrm>
          <a:prstGeom prst="rect">
            <a:avLst/>
          </a:prstGeom>
        </p:spPr>
      </p:pic>
    </p:spTree>
    <p:extLst>
      <p:ext uri="{BB962C8B-B14F-4D97-AF65-F5344CB8AC3E}">
        <p14:creationId xmlns:p14="http://schemas.microsoft.com/office/powerpoint/2010/main" val="913193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LIQUIDACIÓN </a:t>
            </a:r>
            <a:r>
              <a:rPr lang="en-US" sz="2800" dirty="0">
                <a:solidFill>
                  <a:srgbClr val="A93501"/>
                </a:solidFill>
                <a:latin typeface="Calibri"/>
                <a:sym typeface="Calibri"/>
              </a:rPr>
              <a:t>DE SUELDO</a:t>
            </a:r>
            <a:endParaRPr sz="2800" dirty="0">
              <a:solidFill>
                <a:srgbClr val="A93501"/>
              </a:solidFill>
              <a:latin typeface="Calibri"/>
              <a:sym typeface="Calibri"/>
            </a:endParaRPr>
          </a:p>
        </p:txBody>
      </p:sp>
      <p:sp>
        <p:nvSpPr>
          <p:cNvPr id="8" name="Google Shape;173;p6">
            <a:extLst>
              <a:ext uri="{FF2B5EF4-FFF2-40B4-BE49-F238E27FC236}">
                <a16:creationId xmlns:a16="http://schemas.microsoft.com/office/drawing/2014/main" xmlns="" id="{2B0CFEB3-79AF-4C8A-9DFD-861EC73C9566}"/>
              </a:ext>
            </a:extLst>
          </p:cNvPr>
          <p:cNvSpPr/>
          <p:nvPr/>
        </p:nvSpPr>
        <p:spPr>
          <a:xfrm>
            <a:off x="452175" y="2580069"/>
            <a:ext cx="7629008" cy="2523727"/>
          </a:xfrm>
          <a:prstGeom prst="roundRect">
            <a:avLst>
              <a:gd name="adj" fmla="val 9333"/>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174;p6">
            <a:extLst>
              <a:ext uri="{FF2B5EF4-FFF2-40B4-BE49-F238E27FC236}">
                <a16:creationId xmlns:a16="http://schemas.microsoft.com/office/drawing/2014/main" xmlns="" id="{E48A950E-A310-48A1-8157-A5A9F6A1A169}"/>
              </a:ext>
            </a:extLst>
          </p:cNvPr>
          <p:cNvSpPr txBox="1"/>
          <p:nvPr/>
        </p:nvSpPr>
        <p:spPr>
          <a:xfrm>
            <a:off x="799022" y="2842293"/>
            <a:ext cx="6583093" cy="2523727"/>
          </a:xfrm>
          <a:prstGeom prst="rect">
            <a:avLst/>
          </a:prstGeom>
          <a:noFill/>
          <a:ln>
            <a:noFill/>
          </a:ln>
        </p:spPr>
        <p:txBody>
          <a:bodyPr spcFirstLastPara="1" wrap="square" lIns="91425" tIns="45700" rIns="91425" bIns="45700" anchor="t" anchorCtr="0">
            <a:spAutoFit/>
          </a:bodyPr>
          <a:lstStyle/>
          <a:p>
            <a:r>
              <a:rPr lang="es-CL" sz="1600" b="1" dirty="0">
                <a:latin typeface="Calibri" panose="020F0502020204030204" pitchFamily="34" charset="0"/>
                <a:cs typeface="Calibri" panose="020F0502020204030204" pitchFamily="34" charset="0"/>
              </a:rPr>
              <a:t>Inciso tercero Artículo 54 Bis:</a:t>
            </a:r>
          </a:p>
          <a:p>
            <a:endParaRPr lang="es-CL"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Sin perjuicio de lo dispuesto en el artículo anterior, y conforme a lo señalado en los incisos precedentes, las liquidaciones de remuneraciones deberán contener un anexo, que constituye parte integrante de las mismas, los montos de cada comisión, bono, premio u otro incentivo que recibe el trabajador, junto al detalle de cada operación que le dio origen y la forma empleada para su cálculo.</a:t>
            </a:r>
          </a:p>
          <a:p>
            <a:r>
              <a:rPr lang="es-CL" sz="1600" dirty="0">
                <a:latin typeface="Calibri" panose="020F0502020204030204" pitchFamily="34" charset="0"/>
                <a:cs typeface="Calibri" panose="020F0502020204030204" pitchFamily="34" charset="0"/>
              </a:rPr>
              <a:t/>
            </a:r>
            <a:br>
              <a:rPr lang="es-CL" sz="1600"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pic>
        <p:nvPicPr>
          <p:cNvPr id="11" name="Imagen 10">
            <a:extLst>
              <a:ext uri="{FF2B5EF4-FFF2-40B4-BE49-F238E27FC236}">
                <a16:creationId xmlns:a16="http://schemas.microsoft.com/office/drawing/2014/main" xmlns="" id="{4014C91B-7890-4515-8C81-2CD609BC9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873" y="2343045"/>
            <a:ext cx="500374" cy="477100"/>
          </a:xfrm>
          <a:prstGeom prst="rect">
            <a:avLst/>
          </a:prstGeom>
        </p:spPr>
      </p:pic>
    </p:spTree>
    <p:extLst>
      <p:ext uri="{BB962C8B-B14F-4D97-AF65-F5344CB8AC3E}">
        <p14:creationId xmlns:p14="http://schemas.microsoft.com/office/powerpoint/2010/main" val="2113863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LIQUIDACIÓN </a:t>
            </a:r>
            <a:r>
              <a:rPr lang="en-US" sz="2800" dirty="0">
                <a:solidFill>
                  <a:srgbClr val="A93501"/>
                </a:solidFill>
                <a:latin typeface="Calibri"/>
                <a:sym typeface="Calibri"/>
              </a:rPr>
              <a:t>DE SUELDO</a:t>
            </a:r>
            <a:endParaRPr sz="2800" dirty="0">
              <a:solidFill>
                <a:srgbClr val="A93501"/>
              </a:solidFill>
              <a:latin typeface="Calibri"/>
              <a:sym typeface="Calibri"/>
            </a:endParaRPr>
          </a:p>
        </p:txBody>
      </p:sp>
      <p:sp>
        <p:nvSpPr>
          <p:cNvPr id="8" name="Google Shape;173;p6">
            <a:extLst>
              <a:ext uri="{FF2B5EF4-FFF2-40B4-BE49-F238E27FC236}">
                <a16:creationId xmlns:a16="http://schemas.microsoft.com/office/drawing/2014/main" xmlns="" id="{2B0CFEB3-79AF-4C8A-9DFD-861EC73C9566}"/>
              </a:ext>
            </a:extLst>
          </p:cNvPr>
          <p:cNvSpPr/>
          <p:nvPr/>
        </p:nvSpPr>
        <p:spPr>
          <a:xfrm>
            <a:off x="452175" y="3419928"/>
            <a:ext cx="7629008" cy="1780571"/>
          </a:xfrm>
          <a:prstGeom prst="roundRect">
            <a:avLst>
              <a:gd name="adj" fmla="val 1564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174;p6">
            <a:extLst>
              <a:ext uri="{FF2B5EF4-FFF2-40B4-BE49-F238E27FC236}">
                <a16:creationId xmlns:a16="http://schemas.microsoft.com/office/drawing/2014/main" xmlns="" id="{E48A950E-A310-48A1-8157-A5A9F6A1A169}"/>
              </a:ext>
            </a:extLst>
          </p:cNvPr>
          <p:cNvSpPr txBox="1"/>
          <p:nvPr/>
        </p:nvSpPr>
        <p:spPr>
          <a:xfrm>
            <a:off x="799022" y="3682152"/>
            <a:ext cx="6583093" cy="1292621"/>
          </a:xfrm>
          <a:prstGeom prst="rect">
            <a:avLst/>
          </a:prstGeom>
          <a:noFill/>
          <a:ln>
            <a:noFill/>
          </a:ln>
        </p:spPr>
        <p:txBody>
          <a:bodyPr spcFirstLastPara="1" wrap="square" lIns="91425" tIns="45700" rIns="91425" bIns="45700" anchor="t" anchorCtr="0">
            <a:spAutoFit/>
          </a:bodyPr>
          <a:lstStyle/>
          <a:p>
            <a:pPr marL="285750" indent="-285750">
              <a:spcAft>
                <a:spcPts val="1200"/>
              </a:spcAft>
              <a:buFont typeface="Arial" panose="020B0604020202020204" pitchFamily="34" charset="0"/>
              <a:buChar char="•"/>
            </a:pPr>
            <a:r>
              <a:rPr lang="es-CL" sz="1600" b="1" dirty="0">
                <a:latin typeface="Calibri" panose="020F0502020204030204" pitchFamily="34" charset="0"/>
                <a:cs typeface="Calibri" panose="020F0502020204030204" pitchFamily="34" charset="0"/>
              </a:rPr>
              <a:t>Los haberes (imponibles y no imponibles).</a:t>
            </a:r>
          </a:p>
          <a:p>
            <a:pPr marL="285750" indent="-285750">
              <a:spcAft>
                <a:spcPts val="1200"/>
              </a:spcAft>
              <a:buFont typeface="Arial" panose="020B0604020202020204" pitchFamily="34" charset="0"/>
              <a:buChar char="•"/>
            </a:pPr>
            <a:r>
              <a:rPr lang="es-CL" sz="1600" b="1" dirty="0">
                <a:latin typeface="Calibri" panose="020F0502020204030204" pitchFamily="34" charset="0"/>
                <a:cs typeface="Calibri" panose="020F0502020204030204" pitchFamily="34" charset="0"/>
              </a:rPr>
              <a:t>Los descuentos (previsional, impuesto y desc. varios).</a:t>
            </a:r>
          </a:p>
          <a:p>
            <a:pPr marL="285750" indent="-285750">
              <a:spcAft>
                <a:spcPts val="1200"/>
              </a:spcAft>
              <a:buFont typeface="Arial" panose="020B0604020202020204" pitchFamily="34" charset="0"/>
              <a:buChar char="•"/>
            </a:pPr>
            <a:r>
              <a:rPr lang="es-CL" sz="1600" b="1" dirty="0">
                <a:latin typeface="Calibri" panose="020F0502020204030204" pitchFamily="34" charset="0"/>
                <a:cs typeface="Calibri" panose="020F0502020204030204" pitchFamily="34" charset="0"/>
              </a:rPr>
              <a:t>Remuneración líquida (la que percibe el trabajador).</a:t>
            </a:r>
            <a:endParaRPr dirty="0">
              <a:latin typeface="Calibri" panose="020F0502020204030204" pitchFamily="34" charset="0"/>
              <a:cs typeface="Calibri" panose="020F0502020204030204" pitchFamily="34" charset="0"/>
            </a:endParaRPr>
          </a:p>
        </p:txBody>
      </p:sp>
      <p:pic>
        <p:nvPicPr>
          <p:cNvPr id="11" name="Imagen 10">
            <a:extLst>
              <a:ext uri="{FF2B5EF4-FFF2-40B4-BE49-F238E27FC236}">
                <a16:creationId xmlns:a16="http://schemas.microsoft.com/office/drawing/2014/main" xmlns="" id="{4014C91B-7890-4515-8C81-2CD609BC9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873" y="3182904"/>
            <a:ext cx="500374" cy="477100"/>
          </a:xfrm>
          <a:prstGeom prst="rect">
            <a:avLst/>
          </a:prstGeom>
        </p:spPr>
      </p:pic>
      <p:sp>
        <p:nvSpPr>
          <p:cNvPr id="6" name="Google Shape;157;p5">
            <a:extLst>
              <a:ext uri="{FF2B5EF4-FFF2-40B4-BE49-F238E27FC236}">
                <a16:creationId xmlns:a16="http://schemas.microsoft.com/office/drawing/2014/main" xmlns="" id="{C8E4FB9F-B8F3-4039-A564-113F87AB3B6B}"/>
              </a:ext>
            </a:extLst>
          </p:cNvPr>
          <p:cNvSpPr txBox="1"/>
          <p:nvPr/>
        </p:nvSpPr>
        <p:spPr>
          <a:xfrm>
            <a:off x="452175" y="2473829"/>
            <a:ext cx="7128633"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La remuneración de un trabajador dependiente contempla tres componentes principales y que se incluyen en la liquidación de sueldos:</a:t>
            </a:r>
          </a:p>
        </p:txBody>
      </p:sp>
    </p:spTree>
    <p:extLst>
      <p:ext uri="{BB962C8B-B14F-4D97-AF65-F5344CB8AC3E}">
        <p14:creationId xmlns:p14="http://schemas.microsoft.com/office/powerpoint/2010/main" val="2311610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HABERES</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5" y="2422781"/>
            <a:ext cx="5322982" cy="3200836"/>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Denominación de las remuneraciones, bonos y asignaciones, que se encuentran establecidas en el contrato de trabajo, individual o colectivo, tales como:</a:t>
            </a:r>
          </a:p>
          <a:p>
            <a:pPr lvl="0"/>
            <a:endParaRPr lang="es-CL"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lvl="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El sueldo (fijo o variable)</a:t>
            </a:r>
          </a:p>
          <a:p>
            <a:pPr marL="285750" lvl="0" indent="-285750">
              <a:spcAft>
                <a:spcPts val="200"/>
              </a:spcAft>
              <a:buFont typeface="Arial" panose="020B0604020202020204" pitchFamily="34" charset="0"/>
              <a:buChar char="•"/>
            </a:pPr>
            <a:r>
              <a:rPr lang="es-CL" sz="1600" b="0" i="0" u="none" strike="noStrike" cap="none" dirty="0">
                <a:solidFill>
                  <a:srgbClr val="000000"/>
                </a:solidFill>
                <a:latin typeface="Calibri" panose="020F0502020204030204" pitchFamily="34" charset="0"/>
                <a:cs typeface="Calibri" panose="020F0502020204030204" pitchFamily="34" charset="0"/>
                <a:sym typeface="Arial"/>
              </a:rPr>
              <a:t>Bonos que se pacten</a:t>
            </a:r>
          </a:p>
          <a:p>
            <a:pPr marL="285750" lvl="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Sobresueldo</a:t>
            </a:r>
          </a:p>
          <a:p>
            <a:pPr marL="285750" lvl="0" indent="-285750">
              <a:spcAft>
                <a:spcPts val="200"/>
              </a:spcAft>
              <a:buFont typeface="Arial" panose="020B0604020202020204" pitchFamily="34" charset="0"/>
              <a:buChar char="•"/>
            </a:pPr>
            <a:r>
              <a:rPr lang="es-CL" sz="1600" b="0" i="0" u="none" strike="noStrike" cap="none" dirty="0">
                <a:solidFill>
                  <a:srgbClr val="000000"/>
                </a:solidFill>
                <a:latin typeface="Calibri" panose="020F0502020204030204" pitchFamily="34" charset="0"/>
                <a:cs typeface="Calibri" panose="020F0502020204030204" pitchFamily="34" charset="0"/>
                <a:sym typeface="Arial"/>
              </a:rPr>
              <a:t>Comisiones</a:t>
            </a:r>
          </a:p>
          <a:p>
            <a:pPr marL="285750" lvl="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Participaciones</a:t>
            </a:r>
          </a:p>
          <a:p>
            <a:pPr marL="285750" lvl="0" indent="-285750">
              <a:spcAft>
                <a:spcPts val="200"/>
              </a:spcAft>
              <a:buFont typeface="Arial" panose="020B0604020202020204" pitchFamily="34" charset="0"/>
              <a:buChar char="•"/>
            </a:pPr>
            <a:r>
              <a:rPr lang="es-CL" sz="1600" b="0" i="0" u="none" strike="noStrike" cap="none" dirty="0">
                <a:solidFill>
                  <a:srgbClr val="000000"/>
                </a:solidFill>
                <a:latin typeface="Calibri" panose="020F0502020204030204" pitchFamily="34" charset="0"/>
                <a:cs typeface="Calibri" panose="020F0502020204030204" pitchFamily="34" charset="0"/>
                <a:sym typeface="Arial"/>
              </a:rPr>
              <a:t>Gratificaciones</a:t>
            </a:r>
          </a:p>
          <a:p>
            <a:pPr marL="285750" lvl="0" indent="-285750">
              <a:buFont typeface="Arial" panose="020B0604020202020204" pitchFamily="34" charset="0"/>
              <a:buChar char="•"/>
            </a:pPr>
            <a:endParaRPr lang="es-CL" sz="1600" dirty="0">
              <a:latin typeface="Calibri" panose="020F0502020204030204" pitchFamily="34" charset="0"/>
              <a:cs typeface="Calibri" panose="020F0502020204030204" pitchFamily="34" charset="0"/>
            </a:endParaRPr>
          </a:p>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Y otras de pago ocasional.</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25" name="Grupo 24">
            <a:extLst>
              <a:ext uri="{FF2B5EF4-FFF2-40B4-BE49-F238E27FC236}">
                <a16:creationId xmlns:a16="http://schemas.microsoft.com/office/drawing/2014/main" xmlns="" id="{A919AA45-A181-4DDB-A5CC-2882F8C6D7DE}"/>
              </a:ext>
            </a:extLst>
          </p:cNvPr>
          <p:cNvGrpSpPr/>
          <p:nvPr/>
        </p:nvGrpSpPr>
        <p:grpSpPr>
          <a:xfrm>
            <a:off x="6372497" y="2554709"/>
            <a:ext cx="2376347" cy="3481135"/>
            <a:chOff x="6260202" y="3144254"/>
            <a:chExt cx="2376347" cy="3481135"/>
          </a:xfrm>
        </p:grpSpPr>
        <p:sp>
          <p:nvSpPr>
            <p:cNvPr id="4" name="Rectángulo: esquinas redondeadas 3">
              <a:extLst>
                <a:ext uri="{FF2B5EF4-FFF2-40B4-BE49-F238E27FC236}">
                  <a16:creationId xmlns:a16="http://schemas.microsoft.com/office/drawing/2014/main" xmlns="" id="{7C105B26-E457-4180-9A14-0695F0C6403F}"/>
                </a:ext>
              </a:extLst>
            </p:cNvPr>
            <p:cNvSpPr/>
            <p:nvPr/>
          </p:nvSpPr>
          <p:spPr>
            <a:xfrm>
              <a:off x="6260202" y="3868030"/>
              <a:ext cx="2376347" cy="2757359"/>
            </a:xfrm>
            <a:prstGeom prst="roundRect">
              <a:avLst>
                <a:gd name="adj" fmla="val 7694"/>
              </a:avLst>
            </a:prstGeom>
            <a:solidFill>
              <a:srgbClr val="FFB3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Flecha: pentágono 1">
              <a:extLst>
                <a:ext uri="{FF2B5EF4-FFF2-40B4-BE49-F238E27FC236}">
                  <a16:creationId xmlns:a16="http://schemas.microsoft.com/office/drawing/2014/main" xmlns="" id="{98488059-8457-4717-B243-AA1FB88279A6}"/>
                </a:ext>
              </a:extLst>
            </p:cNvPr>
            <p:cNvSpPr/>
            <p:nvPr/>
          </p:nvSpPr>
          <p:spPr>
            <a:xfrm rot="5400000">
              <a:off x="7052293" y="2987748"/>
              <a:ext cx="792165" cy="2376346"/>
            </a:xfrm>
            <a:prstGeom prst="homePlate">
              <a:avLst>
                <a:gd name="adj" fmla="val 35265"/>
              </a:avLst>
            </a:prstGeom>
            <a:solidFill>
              <a:srgbClr val="ED6B00"/>
            </a:solidFill>
            <a:ln>
              <a:solidFill>
                <a:schemeClr val="bg1"/>
              </a:solidFill>
            </a:ln>
            <a:effectLst>
              <a:outerShdw blurRad="88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xmlns="" id="{42CF9E76-A6E6-449D-83B7-C5F092CD9B23}"/>
                </a:ext>
              </a:extLst>
            </p:cNvPr>
            <p:cNvSpPr txBox="1"/>
            <p:nvPr/>
          </p:nvSpPr>
          <p:spPr>
            <a:xfrm>
              <a:off x="6260202" y="3868030"/>
              <a:ext cx="2376347" cy="338554"/>
            </a:xfrm>
            <a:prstGeom prst="rect">
              <a:avLst/>
            </a:prstGeom>
            <a:noFill/>
          </p:spPr>
          <p:txBody>
            <a:bodyPr wrap="square" rtlCol="0">
              <a:spAutoFit/>
            </a:bodyPr>
            <a:lstStyle/>
            <a:p>
              <a:pPr algn="ctr"/>
              <a:r>
                <a:rPr lang="es-CL" sz="1600" b="1" dirty="0">
                  <a:solidFill>
                    <a:schemeClr val="bg1"/>
                  </a:solidFill>
                  <a:latin typeface="Calibri" panose="020F0502020204030204" pitchFamily="34" charset="0"/>
                </a:rPr>
                <a:t>Componentes principales</a:t>
              </a:r>
              <a:endParaRPr lang="es-ES" sz="1600" b="1" dirty="0">
                <a:solidFill>
                  <a:schemeClr val="bg1"/>
                </a:solidFill>
                <a:latin typeface="Calibri" panose="020F0502020204030204" pitchFamily="34" charset="0"/>
              </a:endParaRPr>
            </a:p>
          </p:txBody>
        </p:sp>
        <p:sp>
          <p:nvSpPr>
            <p:cNvPr id="17" name="CuadroTexto 16">
              <a:extLst>
                <a:ext uri="{FF2B5EF4-FFF2-40B4-BE49-F238E27FC236}">
                  <a16:creationId xmlns:a16="http://schemas.microsoft.com/office/drawing/2014/main" xmlns="" id="{D3317BFC-AD88-4F13-AA24-DF532B02576E}"/>
                </a:ext>
              </a:extLst>
            </p:cNvPr>
            <p:cNvSpPr txBox="1"/>
            <p:nvPr/>
          </p:nvSpPr>
          <p:spPr>
            <a:xfrm>
              <a:off x="6260202" y="4701045"/>
              <a:ext cx="2376347" cy="338554"/>
            </a:xfrm>
            <a:prstGeom prst="rect">
              <a:avLst/>
            </a:prstGeom>
            <a:noFill/>
          </p:spPr>
          <p:txBody>
            <a:bodyPr wrap="square" rtlCol="0">
              <a:spAutoFit/>
            </a:bodyPr>
            <a:lstStyle/>
            <a:p>
              <a:pPr algn="ctr"/>
              <a:r>
                <a:rPr lang="es-CL" sz="1600" b="1" dirty="0">
                  <a:solidFill>
                    <a:srgbClr val="A93501"/>
                  </a:solidFill>
                  <a:latin typeface="Calibri" panose="020F0502020204030204" pitchFamily="34" charset="0"/>
                </a:rPr>
                <a:t>HABERES</a:t>
              </a:r>
              <a:endParaRPr lang="es-ES" sz="1600" b="1" dirty="0">
                <a:solidFill>
                  <a:srgbClr val="A93501"/>
                </a:solidFill>
                <a:latin typeface="Calibri" panose="020F0502020204030204" pitchFamily="34" charset="0"/>
              </a:endParaRPr>
            </a:p>
          </p:txBody>
        </p:sp>
        <p:sp>
          <p:nvSpPr>
            <p:cNvPr id="18" name="CuadroTexto 17">
              <a:extLst>
                <a:ext uri="{FF2B5EF4-FFF2-40B4-BE49-F238E27FC236}">
                  <a16:creationId xmlns:a16="http://schemas.microsoft.com/office/drawing/2014/main" xmlns="" id="{F303CCF2-5CB5-40AF-8277-57A7A6F85FDD}"/>
                </a:ext>
              </a:extLst>
            </p:cNvPr>
            <p:cNvSpPr txBox="1"/>
            <p:nvPr/>
          </p:nvSpPr>
          <p:spPr>
            <a:xfrm>
              <a:off x="6260202" y="5315991"/>
              <a:ext cx="2376347" cy="338554"/>
            </a:xfrm>
            <a:prstGeom prst="rect">
              <a:avLst/>
            </a:prstGeom>
            <a:noFill/>
          </p:spPr>
          <p:txBody>
            <a:bodyPr wrap="square" rtlCol="0">
              <a:spAutoFit/>
            </a:bodyPr>
            <a:lstStyle/>
            <a:p>
              <a:pPr algn="ctr"/>
              <a:r>
                <a:rPr lang="es-CL" sz="1600" b="1" dirty="0">
                  <a:solidFill>
                    <a:srgbClr val="A93501"/>
                  </a:solidFill>
                  <a:latin typeface="Calibri" panose="020F0502020204030204" pitchFamily="34" charset="0"/>
                </a:rPr>
                <a:t>DESCUENTOS</a:t>
              </a:r>
              <a:endParaRPr lang="es-ES" sz="1600" b="1" dirty="0">
                <a:solidFill>
                  <a:srgbClr val="A93501"/>
                </a:solidFill>
                <a:latin typeface="Calibri" panose="020F0502020204030204" pitchFamily="34" charset="0"/>
              </a:endParaRPr>
            </a:p>
          </p:txBody>
        </p:sp>
        <p:sp>
          <p:nvSpPr>
            <p:cNvPr id="19" name="CuadroTexto 18">
              <a:extLst>
                <a:ext uri="{FF2B5EF4-FFF2-40B4-BE49-F238E27FC236}">
                  <a16:creationId xmlns:a16="http://schemas.microsoft.com/office/drawing/2014/main" xmlns="" id="{CFC8083B-700D-42D7-8980-1D41A09EF7A0}"/>
                </a:ext>
              </a:extLst>
            </p:cNvPr>
            <p:cNvSpPr txBox="1"/>
            <p:nvPr/>
          </p:nvSpPr>
          <p:spPr>
            <a:xfrm>
              <a:off x="6383466" y="5930937"/>
              <a:ext cx="2129819" cy="584775"/>
            </a:xfrm>
            <a:prstGeom prst="rect">
              <a:avLst/>
            </a:prstGeom>
            <a:noFill/>
          </p:spPr>
          <p:txBody>
            <a:bodyPr wrap="square" rtlCol="0">
              <a:spAutoFit/>
            </a:bodyPr>
            <a:lstStyle/>
            <a:p>
              <a:pPr algn="ctr"/>
              <a:r>
                <a:rPr lang="es-CL" sz="1600" b="1" dirty="0">
                  <a:solidFill>
                    <a:srgbClr val="A93501"/>
                  </a:solidFill>
                  <a:latin typeface="Calibri" panose="020F0502020204030204" pitchFamily="34" charset="0"/>
                </a:rPr>
                <a:t>REMUNERACIÓN LÍQUIDA</a:t>
              </a:r>
              <a:endParaRPr lang="es-ES" sz="1600" b="1" dirty="0">
                <a:solidFill>
                  <a:srgbClr val="A93501"/>
                </a:solidFill>
                <a:latin typeface="Calibri" panose="020F0502020204030204" pitchFamily="34" charset="0"/>
              </a:endParaRPr>
            </a:p>
          </p:txBody>
        </p:sp>
        <p:cxnSp>
          <p:nvCxnSpPr>
            <p:cNvPr id="22" name="Conector recto 21">
              <a:extLst>
                <a:ext uri="{FF2B5EF4-FFF2-40B4-BE49-F238E27FC236}">
                  <a16:creationId xmlns:a16="http://schemas.microsoft.com/office/drawing/2014/main" xmlns="" id="{1F48EDA4-3EEB-4F69-B0F8-020854EB102C}"/>
                </a:ext>
              </a:extLst>
            </p:cNvPr>
            <p:cNvCxnSpPr/>
            <p:nvPr/>
          </p:nvCxnSpPr>
          <p:spPr>
            <a:xfrm>
              <a:off x="6421680" y="5151809"/>
              <a:ext cx="2053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xmlns="" id="{A644BF3D-142D-4452-A3B9-01371C3F8220}"/>
                </a:ext>
              </a:extLst>
            </p:cNvPr>
            <p:cNvGrpSpPr/>
            <p:nvPr/>
          </p:nvGrpSpPr>
          <p:grpSpPr>
            <a:xfrm>
              <a:off x="6260202" y="3144254"/>
              <a:ext cx="2376347" cy="614100"/>
              <a:chOff x="6260202" y="3144254"/>
              <a:chExt cx="2376347" cy="614100"/>
            </a:xfrm>
          </p:grpSpPr>
          <p:sp>
            <p:nvSpPr>
              <p:cNvPr id="21" name="Rectángulo: esquinas redondeadas 20">
                <a:extLst>
                  <a:ext uri="{FF2B5EF4-FFF2-40B4-BE49-F238E27FC236}">
                    <a16:creationId xmlns:a16="http://schemas.microsoft.com/office/drawing/2014/main" xmlns="" id="{4F9831D4-6721-46D1-8E7B-586D401A8908}"/>
                  </a:ext>
                </a:extLst>
              </p:cNvPr>
              <p:cNvSpPr/>
              <p:nvPr/>
            </p:nvSpPr>
            <p:spPr>
              <a:xfrm>
                <a:off x="6260202" y="3144254"/>
                <a:ext cx="2376347" cy="614100"/>
              </a:xfrm>
              <a:prstGeom prst="roundRect">
                <a:avLst>
                  <a:gd name="adj" fmla="val 15531"/>
                </a:avLst>
              </a:prstGeom>
              <a:solidFill>
                <a:schemeClr val="bg1">
                  <a:lumMod val="95000"/>
                </a:schemeClr>
              </a:solidFill>
              <a:ln>
                <a:solidFill>
                  <a:srgbClr val="ED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a:extLst>
                  <a:ext uri="{FF2B5EF4-FFF2-40B4-BE49-F238E27FC236}">
                    <a16:creationId xmlns:a16="http://schemas.microsoft.com/office/drawing/2014/main" xmlns="" id="{F5749336-1735-4E5D-B1F3-C475052C8C90}"/>
                  </a:ext>
                </a:extLst>
              </p:cNvPr>
              <p:cNvSpPr txBox="1"/>
              <p:nvPr/>
            </p:nvSpPr>
            <p:spPr>
              <a:xfrm>
                <a:off x="6260202" y="3274367"/>
                <a:ext cx="2376347" cy="338554"/>
              </a:xfrm>
              <a:prstGeom prst="rect">
                <a:avLst/>
              </a:prstGeom>
              <a:noFill/>
            </p:spPr>
            <p:txBody>
              <a:bodyPr wrap="square" rtlCol="0">
                <a:spAutoFit/>
              </a:bodyPr>
              <a:lstStyle/>
              <a:p>
                <a:pPr algn="ctr"/>
                <a:r>
                  <a:rPr lang="es-CL" sz="1600" b="1" dirty="0">
                    <a:solidFill>
                      <a:srgbClr val="ED6B00"/>
                    </a:solidFill>
                    <a:latin typeface="Calibri" panose="020F0502020204030204" pitchFamily="34" charset="0"/>
                  </a:rPr>
                  <a:t>Dependientes</a:t>
                </a:r>
                <a:endParaRPr lang="es-ES" sz="1600" b="1" dirty="0">
                  <a:solidFill>
                    <a:srgbClr val="ED6B00"/>
                  </a:solidFill>
                  <a:latin typeface="Calibri" panose="020F0502020204030204" pitchFamily="34" charset="0"/>
                </a:endParaRPr>
              </a:p>
            </p:txBody>
          </p:sp>
        </p:grpSp>
        <p:cxnSp>
          <p:nvCxnSpPr>
            <p:cNvPr id="24" name="Conector recto 23">
              <a:extLst>
                <a:ext uri="{FF2B5EF4-FFF2-40B4-BE49-F238E27FC236}">
                  <a16:creationId xmlns:a16="http://schemas.microsoft.com/office/drawing/2014/main" xmlns="" id="{BBAF0186-C196-4531-9E7B-475124CE446E}"/>
                </a:ext>
              </a:extLst>
            </p:cNvPr>
            <p:cNvCxnSpPr/>
            <p:nvPr/>
          </p:nvCxnSpPr>
          <p:spPr>
            <a:xfrm>
              <a:off x="6421680" y="5793493"/>
              <a:ext cx="2053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7522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4" y="1011445"/>
            <a:ext cx="6494057"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CLASIFICACIÓN DE </a:t>
            </a:r>
            <a:r>
              <a:rPr lang="en-US" sz="2800" dirty="0">
                <a:solidFill>
                  <a:srgbClr val="A93501"/>
                </a:solidFill>
                <a:latin typeface="Calibri"/>
                <a:sym typeface="Calibri"/>
              </a:rPr>
              <a:t>LAS REMUNERACIONES</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5" y="2049800"/>
            <a:ext cx="7023446" cy="338514"/>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Existen diversas clasificaciones de las remuneraciones, como las siguientes:</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 name="Google Shape;173;p6">
            <a:extLst>
              <a:ext uri="{FF2B5EF4-FFF2-40B4-BE49-F238E27FC236}">
                <a16:creationId xmlns:a16="http://schemas.microsoft.com/office/drawing/2014/main" xmlns="" id="{0E0FD2C4-B94C-4C1E-A9D2-C731C3D2F525}"/>
              </a:ext>
            </a:extLst>
          </p:cNvPr>
          <p:cNvSpPr/>
          <p:nvPr/>
        </p:nvSpPr>
        <p:spPr>
          <a:xfrm>
            <a:off x="452175" y="2580069"/>
            <a:ext cx="7629008" cy="3968161"/>
          </a:xfrm>
          <a:prstGeom prst="roundRect">
            <a:avLst>
              <a:gd name="adj" fmla="val 9333"/>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 name="Google Shape;174;p6">
            <a:extLst>
              <a:ext uri="{FF2B5EF4-FFF2-40B4-BE49-F238E27FC236}">
                <a16:creationId xmlns:a16="http://schemas.microsoft.com/office/drawing/2014/main" xmlns="" id="{1EC5CE5B-50FB-4DF0-88C7-5A353D4247BF}"/>
              </a:ext>
            </a:extLst>
          </p:cNvPr>
          <p:cNvSpPr txBox="1"/>
          <p:nvPr/>
        </p:nvSpPr>
        <p:spPr>
          <a:xfrm>
            <a:off x="799022" y="2890419"/>
            <a:ext cx="6583093" cy="3508612"/>
          </a:xfrm>
          <a:prstGeom prst="rect">
            <a:avLst/>
          </a:prstGeom>
          <a:noFill/>
          <a:ln>
            <a:noFill/>
          </a:ln>
        </p:spPr>
        <p:txBody>
          <a:bodyPr spcFirstLastPara="1" wrap="square" lIns="91425" tIns="45700" rIns="91425" bIns="45700" anchor="t" anchorCtr="0">
            <a:spAutoFit/>
          </a:bodyPr>
          <a:lstStyle/>
          <a:p>
            <a:r>
              <a:rPr lang="es-CL" sz="1600" b="1" dirty="0">
                <a:latin typeface="Calibri" panose="020F0502020204030204" pitchFamily="34" charset="0"/>
                <a:cs typeface="Calibri" panose="020F0502020204030204" pitchFamily="34" charset="0"/>
              </a:rPr>
              <a:t>a) Ordinarias, extraordinarias y especiales.</a:t>
            </a:r>
          </a:p>
          <a:p>
            <a:endParaRPr lang="es-CL" sz="1600" dirty="0">
              <a:latin typeface="Calibri" panose="020F0502020204030204" pitchFamily="34" charset="0"/>
              <a:cs typeface="Calibri" panose="020F0502020204030204" pitchFamily="34" charset="0"/>
            </a:endParaRPr>
          </a:p>
          <a:p>
            <a:pPr>
              <a:spcAft>
                <a:spcPts val="1200"/>
              </a:spcAft>
            </a:pPr>
            <a:r>
              <a:rPr lang="es-CL" sz="1600" b="1" dirty="0">
                <a:solidFill>
                  <a:srgbClr val="ED6B00"/>
                </a:solidFill>
                <a:latin typeface="Calibri" panose="020F0502020204030204" pitchFamily="34" charset="0"/>
                <a:cs typeface="Calibri" panose="020F0502020204030204" pitchFamily="34" charset="0"/>
              </a:rPr>
              <a:t>Remuneraciones ordinarias </a:t>
            </a:r>
            <a:r>
              <a:rPr lang="es-CL" sz="1600" dirty="0">
                <a:latin typeface="Calibri" panose="020F0502020204030204" pitchFamily="34" charset="0"/>
                <a:cs typeface="Calibri" panose="020F0502020204030204" pitchFamily="34" charset="0"/>
              </a:rPr>
              <a:t>son aquellas que nacen como consecuencia de la retribución de los servicios prestados, lo que determina que su pago tenga lugar con cierta periodicidad como, por ejemplo, el sueldo, la comisión, etc.</a:t>
            </a:r>
          </a:p>
          <a:p>
            <a:pPr>
              <a:spcAft>
                <a:spcPts val="1200"/>
              </a:spcAft>
            </a:pPr>
            <a:r>
              <a:rPr lang="es-CL" sz="1600" b="1" dirty="0">
                <a:solidFill>
                  <a:srgbClr val="ED6B00"/>
                </a:solidFill>
                <a:latin typeface="Calibri" panose="020F0502020204030204" pitchFamily="34" charset="0"/>
                <a:cs typeface="Calibri" panose="020F0502020204030204" pitchFamily="34" charset="0"/>
              </a:rPr>
              <a:t>Remuneraciones extraordinarias </a:t>
            </a:r>
            <a:r>
              <a:rPr lang="es-CL" sz="1600" dirty="0">
                <a:latin typeface="Calibri" panose="020F0502020204030204" pitchFamily="34" charset="0"/>
                <a:cs typeface="Calibri" panose="020F0502020204030204" pitchFamily="34" charset="0"/>
              </a:rPr>
              <a:t>son aquellas que nacen a título de retribución de servicios prestados esporádicamente, en cuyo caso el pago se verifica cuando se acredita el cumplimiento de los requisitos que se fijan para implementarlos. Un caso típico de este tipo de remuneración es el sobresueldo u horas extraordinarias.</a:t>
            </a:r>
          </a:p>
          <a:p>
            <a:pPr>
              <a:spcAft>
                <a:spcPts val="1200"/>
              </a:spcAft>
            </a:pPr>
            <a:r>
              <a:rPr lang="es-CL" sz="1600" b="1" dirty="0">
                <a:solidFill>
                  <a:srgbClr val="ED6B00"/>
                </a:solidFill>
                <a:latin typeface="Calibri" panose="020F0502020204030204" pitchFamily="34" charset="0"/>
                <a:cs typeface="Calibri" panose="020F0502020204030204" pitchFamily="34" charset="0"/>
              </a:rPr>
              <a:t>Remuneraciones especiales </a:t>
            </a:r>
            <a:r>
              <a:rPr lang="es-CL" sz="1600" dirty="0">
                <a:latin typeface="Calibri" panose="020F0502020204030204" pitchFamily="34" charset="0"/>
                <a:cs typeface="Calibri" panose="020F0502020204030204" pitchFamily="34" charset="0"/>
              </a:rPr>
              <a:t>son aquellas que se originan en razón de cumplirse condiciones especiales, tales como aguinaldos, bonos, etc.</a:t>
            </a:r>
            <a:endParaRPr dirty="0">
              <a:latin typeface="Calibri" panose="020F0502020204030204" pitchFamily="34" charset="0"/>
              <a:cs typeface="Calibri" panose="020F0502020204030204" pitchFamily="34" charset="0"/>
            </a:endParaRPr>
          </a:p>
        </p:txBody>
      </p:sp>
      <p:pic>
        <p:nvPicPr>
          <p:cNvPr id="27" name="Imagen 26">
            <a:extLst>
              <a:ext uri="{FF2B5EF4-FFF2-40B4-BE49-F238E27FC236}">
                <a16:creationId xmlns:a16="http://schemas.microsoft.com/office/drawing/2014/main" xmlns="" id="{3858146C-85DB-491B-BD75-01A81C564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873" y="2343045"/>
            <a:ext cx="500374" cy="477100"/>
          </a:xfrm>
          <a:prstGeom prst="rect">
            <a:avLst/>
          </a:prstGeom>
        </p:spPr>
      </p:pic>
    </p:spTree>
    <p:extLst>
      <p:ext uri="{BB962C8B-B14F-4D97-AF65-F5344CB8AC3E}">
        <p14:creationId xmlns:p14="http://schemas.microsoft.com/office/powerpoint/2010/main" val="304417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4" y="1011445"/>
            <a:ext cx="6494057"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CLASIFICACIÓN DE </a:t>
            </a:r>
            <a:r>
              <a:rPr lang="en-US" sz="2800" dirty="0">
                <a:solidFill>
                  <a:srgbClr val="A93501"/>
                </a:solidFill>
                <a:latin typeface="Calibri"/>
                <a:sym typeface="Calibri"/>
              </a:rPr>
              <a:t>LAS REMUNERACIONES</a:t>
            </a:r>
            <a:endParaRPr sz="2800" dirty="0">
              <a:solidFill>
                <a:srgbClr val="A93501"/>
              </a:solidFill>
              <a:latin typeface="Calibri"/>
              <a:sym typeface="Calibri"/>
            </a:endParaRPr>
          </a:p>
        </p:txBody>
      </p:sp>
      <p:sp>
        <p:nvSpPr>
          <p:cNvPr id="16" name="Google Shape;173;p6">
            <a:extLst>
              <a:ext uri="{FF2B5EF4-FFF2-40B4-BE49-F238E27FC236}">
                <a16:creationId xmlns:a16="http://schemas.microsoft.com/office/drawing/2014/main" xmlns="" id="{0E0FD2C4-B94C-4C1E-A9D2-C731C3D2F525}"/>
              </a:ext>
            </a:extLst>
          </p:cNvPr>
          <p:cNvSpPr/>
          <p:nvPr/>
        </p:nvSpPr>
        <p:spPr>
          <a:xfrm>
            <a:off x="452175" y="1959305"/>
            <a:ext cx="8210562" cy="4826506"/>
          </a:xfrm>
          <a:prstGeom prst="roundRect">
            <a:avLst>
              <a:gd name="adj" fmla="val 9333"/>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 name="Google Shape;174;p6">
            <a:extLst>
              <a:ext uri="{FF2B5EF4-FFF2-40B4-BE49-F238E27FC236}">
                <a16:creationId xmlns:a16="http://schemas.microsoft.com/office/drawing/2014/main" xmlns="" id="{1EC5CE5B-50FB-4DF0-88C7-5A353D4247BF}"/>
              </a:ext>
            </a:extLst>
          </p:cNvPr>
          <p:cNvSpPr txBox="1"/>
          <p:nvPr/>
        </p:nvSpPr>
        <p:spPr>
          <a:xfrm>
            <a:off x="799022" y="2196329"/>
            <a:ext cx="7526831" cy="4631997"/>
          </a:xfrm>
          <a:prstGeom prst="rect">
            <a:avLst/>
          </a:prstGeom>
          <a:noFill/>
          <a:ln>
            <a:noFill/>
          </a:ln>
        </p:spPr>
        <p:txBody>
          <a:bodyPr spcFirstLastPara="1" wrap="square" lIns="91425" tIns="45700" rIns="91425" bIns="45700" anchor="t" anchorCtr="0">
            <a:spAutoFit/>
          </a:bodyPr>
          <a:lstStyle/>
          <a:p>
            <a:r>
              <a:rPr lang="es-CL" sz="1600" b="1" dirty="0">
                <a:latin typeface="Calibri" panose="020F0502020204030204" pitchFamily="34" charset="0"/>
                <a:cs typeface="Calibri" panose="020F0502020204030204" pitchFamily="34" charset="0"/>
              </a:rPr>
              <a:t>b) Fijas y variables.</a:t>
            </a:r>
            <a:endParaRPr lang="es-CL" sz="1600" dirty="0">
              <a:latin typeface="Calibri" panose="020F0502020204030204" pitchFamily="34" charset="0"/>
              <a:cs typeface="Calibri" panose="020F0502020204030204" pitchFamily="34" charset="0"/>
            </a:endParaRPr>
          </a:p>
          <a:p>
            <a:pPr>
              <a:spcBef>
                <a:spcPts val="600"/>
              </a:spcBef>
              <a:spcAft>
                <a:spcPts val="1200"/>
              </a:spcAft>
            </a:pPr>
            <a:r>
              <a:rPr lang="es-CL" sz="1600" b="1" dirty="0">
                <a:solidFill>
                  <a:srgbClr val="ED6B00"/>
                </a:solidFill>
                <a:latin typeface="Calibri" panose="020F0502020204030204" pitchFamily="34" charset="0"/>
                <a:cs typeface="Calibri" panose="020F0502020204030204" pitchFamily="34" charset="0"/>
              </a:rPr>
              <a:t>Remuneración fija </a:t>
            </a:r>
            <a:r>
              <a:rPr lang="es-CL" sz="1600" dirty="0">
                <a:latin typeface="Calibri" panose="020F0502020204030204" pitchFamily="34" charset="0"/>
                <a:cs typeface="Calibri" panose="020F0502020204030204" pitchFamily="34" charset="0"/>
              </a:rPr>
              <a:t>es aquella que en forma periódica, semanal, quincenal o mensual, percibe el trabajador, siendo fija en la medida que su monto no varíe en sus períodos de pago, siendo el sueldo un ejemplo típico de este tipo de remuneración.</a:t>
            </a:r>
          </a:p>
          <a:p>
            <a:pPr>
              <a:spcAft>
                <a:spcPts val="1200"/>
              </a:spcAft>
            </a:pPr>
            <a:r>
              <a:rPr lang="es-CL" sz="1600" b="1" dirty="0">
                <a:solidFill>
                  <a:srgbClr val="ED6B00"/>
                </a:solidFill>
                <a:latin typeface="Calibri" panose="020F0502020204030204" pitchFamily="34" charset="0"/>
                <a:cs typeface="Calibri" panose="020F0502020204030204" pitchFamily="34" charset="0"/>
              </a:rPr>
              <a:t>Remuneración variable </a:t>
            </a:r>
            <a:r>
              <a:rPr lang="es-CL" sz="1600" dirty="0">
                <a:latin typeface="Calibri" panose="020F0502020204030204" pitchFamily="34" charset="0"/>
                <a:cs typeface="Calibri" panose="020F0502020204030204" pitchFamily="34" charset="0"/>
              </a:rPr>
              <a:t>es aquella que, conforme al contrato, implica la posibilidad de que el resultado mensual total no sea constante entre uno u otro mes como, por ejemplo, las comisiones. Esta clasificación es importante, entre otras cosas, para la determinación de la remuneración durante el feriado conforme el artículo 71 del Código del Trabajo.</a:t>
            </a:r>
          </a:p>
          <a:p>
            <a:r>
              <a:rPr lang="es-CL" sz="1600" b="1" dirty="0">
                <a:latin typeface="Calibri" panose="020F0502020204030204" pitchFamily="34" charset="0"/>
                <a:cs typeface="Calibri" panose="020F0502020204030204" pitchFamily="34" charset="0"/>
              </a:rPr>
              <a:t>c) Principal y accesoria.</a:t>
            </a:r>
            <a:endParaRPr lang="es-CL" sz="1600" dirty="0">
              <a:latin typeface="Calibri" panose="020F0502020204030204" pitchFamily="34" charset="0"/>
              <a:cs typeface="Calibri" panose="020F0502020204030204" pitchFamily="34" charset="0"/>
            </a:endParaRPr>
          </a:p>
          <a:p>
            <a:pPr>
              <a:spcBef>
                <a:spcPts val="600"/>
              </a:spcBef>
              <a:spcAft>
                <a:spcPts val="1200"/>
              </a:spcAft>
            </a:pPr>
            <a:r>
              <a:rPr lang="es-CL" sz="1600" dirty="0">
                <a:solidFill>
                  <a:schemeClr val="tx1"/>
                </a:solidFill>
                <a:latin typeface="Calibri" panose="020F0502020204030204" pitchFamily="34" charset="0"/>
                <a:cs typeface="Calibri" panose="020F0502020204030204" pitchFamily="34" charset="0"/>
              </a:rPr>
              <a:t>Una remuneración puede ser clasificada de principal cuando responde a la contraprestación fundamental pactada en el contrato, en términos que no depende de otra para su procedencia y cálculo, por ejemplo, el sueldo, bono de antigüedad, etc.</a:t>
            </a:r>
          </a:p>
          <a:p>
            <a:pPr>
              <a:spcAft>
                <a:spcPts val="1200"/>
              </a:spcAft>
            </a:pPr>
            <a:r>
              <a:rPr lang="es-CL" sz="1600" dirty="0">
                <a:solidFill>
                  <a:schemeClr val="tx1"/>
                </a:solidFill>
                <a:latin typeface="Calibri" panose="020F0502020204030204" pitchFamily="34" charset="0"/>
                <a:cs typeface="Calibri" panose="020F0502020204030204" pitchFamily="34" charset="0"/>
              </a:rPr>
              <a:t>La remuneración es accesoria, cuando se calcula sobre la remuneración principal, como por ejemplo, el sobresueldo u horas extraordinarias.</a:t>
            </a:r>
            <a:endParaRPr sz="1600" dirty="0">
              <a:solidFill>
                <a:schemeClr val="tx1"/>
              </a:solidFill>
              <a:latin typeface="Calibri" panose="020F0502020204030204" pitchFamily="34" charset="0"/>
              <a:cs typeface="Calibri" panose="020F0502020204030204" pitchFamily="34" charset="0"/>
            </a:endParaRPr>
          </a:p>
        </p:txBody>
      </p:sp>
      <p:pic>
        <p:nvPicPr>
          <p:cNvPr id="27" name="Imagen 26">
            <a:extLst>
              <a:ext uri="{FF2B5EF4-FFF2-40B4-BE49-F238E27FC236}">
                <a16:creationId xmlns:a16="http://schemas.microsoft.com/office/drawing/2014/main" xmlns="" id="{3858146C-85DB-491B-BD75-01A81C564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394" y="1769523"/>
            <a:ext cx="500374" cy="477100"/>
          </a:xfrm>
          <a:prstGeom prst="rect">
            <a:avLst/>
          </a:prstGeom>
        </p:spPr>
      </p:pic>
    </p:spTree>
    <p:extLst>
      <p:ext uri="{BB962C8B-B14F-4D97-AF65-F5344CB8AC3E}">
        <p14:creationId xmlns:p14="http://schemas.microsoft.com/office/powerpoint/2010/main" val="15895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a:latin typeface="Calibri"/>
                <a:ea typeface="Calibri"/>
                <a:cs typeface="Calibri"/>
                <a:sym typeface="Calibri"/>
              </a:rPr>
              <a:t>4</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MÓDULO 1 </a:t>
            </a:r>
            <a:r>
              <a:rPr lang="en-US" sz="1200" b="0" i="0" u="none" strike="noStrike" cap="none" dirty="0">
                <a:solidFill>
                  <a:srgbClr val="ED6B00"/>
                </a:solidFill>
                <a:latin typeface="Calibri"/>
                <a:ea typeface="Calibri"/>
                <a:cs typeface="Calibri"/>
                <a:sym typeface="Calibri"/>
              </a:rPr>
              <a:t>| LEGISLACIÓN LABORAL</a:t>
            </a:r>
            <a:endParaRPr sz="1200" b="0" i="0" u="none" strike="noStrike" cap="none" dirty="0">
              <a:solidFill>
                <a:srgbClr val="ED6B00"/>
              </a:solidFill>
              <a:latin typeface="Calibri"/>
              <a:ea typeface="Calibri"/>
              <a:cs typeface="Calibri"/>
              <a:sym typeface="Calibri"/>
            </a:endParaRPr>
          </a:p>
        </p:txBody>
      </p:sp>
      <p:sp>
        <p:nvSpPr>
          <p:cNvPr id="6" name="Google Shape;61;p13"/>
          <p:cNvSpPr txBox="1">
            <a:spLocks/>
          </p:cNvSpPr>
          <p:nvPr/>
        </p:nvSpPr>
        <p:spPr>
          <a:xfrm>
            <a:off x="365425" y="2585923"/>
            <a:ext cx="5202617" cy="8907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200" b="1" dirty="0">
                <a:solidFill>
                  <a:srgbClr val="ED6B00"/>
                </a:solidFill>
                <a:latin typeface="Calibri" panose="020F0502020204030204" pitchFamily="34" charset="0"/>
                <a:ea typeface="Roboto"/>
                <a:cs typeface="Calibri" panose="020F0502020204030204" pitchFamily="34" charset="0"/>
                <a:sym typeface="Roboto"/>
              </a:rPr>
              <a:t>HABERES Y DESCUENTOS APLICADOS A LAS REMUNERACIONES</a:t>
            </a:r>
            <a:endParaRPr lang="x-none" sz="32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9" name="Gráfico 8">
            <a:extLst>
              <a:ext uri="{FF2B5EF4-FFF2-40B4-BE49-F238E27FC236}">
                <a16:creationId xmlns:a16="http://schemas.microsoft.com/office/drawing/2014/main" xmlns="" id="{A6D55372-552C-4545-B09E-9DF2F2F2E81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99772" y="3656280"/>
            <a:ext cx="6429388" cy="3626834"/>
          </a:xfrm>
          <a:prstGeom prst="rect">
            <a:avLst/>
          </a:prstGeom>
        </p:spPr>
      </p:pic>
    </p:spTree>
    <p:extLst>
      <p:ext uri="{BB962C8B-B14F-4D97-AF65-F5344CB8AC3E}">
        <p14:creationId xmlns:p14="http://schemas.microsoft.com/office/powerpoint/2010/main" val="3542685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4" y="1011445"/>
            <a:ext cx="6494057"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LOS HABERES </a:t>
            </a:r>
            <a:r>
              <a:rPr lang="en-US" sz="2800" dirty="0">
                <a:solidFill>
                  <a:srgbClr val="A93501"/>
                </a:solidFill>
                <a:latin typeface="Calibri"/>
                <a:sym typeface="Calibri"/>
              </a:rPr>
              <a:t>SE CLASIFICAN EN:</a:t>
            </a:r>
            <a:endParaRPr sz="2800" dirty="0">
              <a:solidFill>
                <a:srgbClr val="A93501"/>
              </a:solidFill>
              <a:latin typeface="Calibri"/>
              <a:sym typeface="Calibri"/>
            </a:endParaRPr>
          </a:p>
        </p:txBody>
      </p:sp>
      <p:sp>
        <p:nvSpPr>
          <p:cNvPr id="7" name="Rectángulo: esquinas redondeadas 6">
            <a:extLst>
              <a:ext uri="{FF2B5EF4-FFF2-40B4-BE49-F238E27FC236}">
                <a16:creationId xmlns:a16="http://schemas.microsoft.com/office/drawing/2014/main" xmlns="" id="{4FAAE6A8-6D3F-40C7-ADEC-98AD84079DD9}"/>
              </a:ext>
            </a:extLst>
          </p:cNvPr>
          <p:cNvSpPr/>
          <p:nvPr/>
        </p:nvSpPr>
        <p:spPr>
          <a:xfrm>
            <a:off x="3431498" y="2436442"/>
            <a:ext cx="5740996" cy="812475"/>
          </a:xfrm>
          <a:prstGeom prst="roundRect">
            <a:avLst>
              <a:gd name="adj" fmla="val 212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sz="1800" b="1" dirty="0">
              <a:latin typeface="Calibri" panose="020F0502020204030204" pitchFamily="34" charset="0"/>
              <a:cs typeface="Calibri" panose="020F0502020204030204" pitchFamily="34" charset="0"/>
            </a:endParaRPr>
          </a:p>
        </p:txBody>
      </p:sp>
      <p:sp>
        <p:nvSpPr>
          <p:cNvPr id="11" name="Rectángulo: esquinas redondeadas 10">
            <a:extLst>
              <a:ext uri="{FF2B5EF4-FFF2-40B4-BE49-F238E27FC236}">
                <a16:creationId xmlns:a16="http://schemas.microsoft.com/office/drawing/2014/main" xmlns="" id="{79E5BC65-A34F-495F-9564-BABF432D4249}"/>
              </a:ext>
            </a:extLst>
          </p:cNvPr>
          <p:cNvSpPr/>
          <p:nvPr/>
        </p:nvSpPr>
        <p:spPr>
          <a:xfrm>
            <a:off x="584471" y="2632554"/>
            <a:ext cx="2456120" cy="2490678"/>
          </a:xfrm>
          <a:prstGeom prst="roundRect">
            <a:avLst>
              <a:gd name="adj" fmla="val 5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s-CL" b="1" dirty="0">
                <a:solidFill>
                  <a:srgbClr val="ED6B00"/>
                </a:solidFill>
                <a:latin typeface="Calibri" panose="020F0502020204030204" pitchFamily="34" charset="0"/>
                <a:cs typeface="Calibri" panose="020F0502020204030204" pitchFamily="34" charset="0"/>
              </a:rPr>
              <a:t>Son aquellos haberes que están afectos a los descuentos previsionales (AFP, Salud, AFC y APV) y tributarios (Impuesto Único) establecidos por la ley.</a:t>
            </a:r>
          </a:p>
          <a:p>
            <a:pPr algn="ctr"/>
            <a:endParaRPr lang="es-CL" b="1" dirty="0">
              <a:solidFill>
                <a:srgbClr val="ED6B00"/>
              </a:solidFill>
              <a:latin typeface="Calibri" panose="020F0502020204030204" pitchFamily="34" charset="0"/>
              <a:cs typeface="Calibri" panose="020F0502020204030204" pitchFamily="34" charset="0"/>
            </a:endParaRPr>
          </a:p>
        </p:txBody>
      </p:sp>
      <p:sp>
        <p:nvSpPr>
          <p:cNvPr id="12" name="Rectángulo: esquinas redondeadas 11">
            <a:extLst>
              <a:ext uri="{FF2B5EF4-FFF2-40B4-BE49-F238E27FC236}">
                <a16:creationId xmlns:a16="http://schemas.microsoft.com/office/drawing/2014/main" xmlns="" id="{8CE82139-57BA-4C35-A604-25123522F95D}"/>
              </a:ext>
            </a:extLst>
          </p:cNvPr>
          <p:cNvSpPr/>
          <p:nvPr/>
        </p:nvSpPr>
        <p:spPr>
          <a:xfrm>
            <a:off x="584471" y="2436442"/>
            <a:ext cx="2456120" cy="812475"/>
          </a:xfrm>
          <a:prstGeom prst="roundRect">
            <a:avLst/>
          </a:prstGeom>
          <a:solidFill>
            <a:srgbClr val="ED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CL" sz="1800" b="1" dirty="0">
                <a:latin typeface="Calibri" panose="020F0502020204030204" pitchFamily="34" charset="0"/>
                <a:cs typeface="Calibri" panose="020F0502020204030204" pitchFamily="34" charset="0"/>
              </a:rPr>
              <a:t>Haberes Imponibles</a:t>
            </a:r>
          </a:p>
        </p:txBody>
      </p:sp>
      <p:sp>
        <p:nvSpPr>
          <p:cNvPr id="15" name="Google Shape;174;p6">
            <a:extLst>
              <a:ext uri="{FF2B5EF4-FFF2-40B4-BE49-F238E27FC236}">
                <a16:creationId xmlns:a16="http://schemas.microsoft.com/office/drawing/2014/main" xmlns="" id="{3B6E74D0-7097-48E7-8078-131CE8A5799B}"/>
              </a:ext>
            </a:extLst>
          </p:cNvPr>
          <p:cNvSpPr txBox="1"/>
          <p:nvPr/>
        </p:nvSpPr>
        <p:spPr>
          <a:xfrm>
            <a:off x="3651144" y="2505593"/>
            <a:ext cx="5521349" cy="600124"/>
          </a:xfrm>
          <a:prstGeom prst="rect">
            <a:avLst/>
          </a:prstGeom>
          <a:noFill/>
          <a:ln>
            <a:noFill/>
          </a:ln>
        </p:spPr>
        <p:txBody>
          <a:bodyPr spcFirstLastPara="1" wrap="square" lIns="91425" tIns="45700" rIns="91425" bIns="45700" anchor="t" anchorCtr="0">
            <a:spAutoFit/>
          </a:bodyPr>
          <a:lstStyle/>
          <a:p>
            <a:pPr>
              <a:spcBef>
                <a:spcPts val="600"/>
              </a:spcBef>
            </a:pPr>
            <a:r>
              <a:rPr lang="es-CL" dirty="0">
                <a:latin typeface="Calibri" panose="020F0502020204030204" pitchFamily="34" charset="0"/>
                <a:cs typeface="Calibri" panose="020F0502020204030204" pitchFamily="34" charset="0"/>
              </a:rPr>
              <a:t>Los haberes imponibles nacen por la prestación de los servicios personales pactados en un contrato de trabajo.</a:t>
            </a:r>
          </a:p>
        </p:txBody>
      </p:sp>
      <p:sp>
        <p:nvSpPr>
          <p:cNvPr id="18" name="Rectángulo: esquinas redondeadas 17">
            <a:extLst>
              <a:ext uri="{FF2B5EF4-FFF2-40B4-BE49-F238E27FC236}">
                <a16:creationId xmlns:a16="http://schemas.microsoft.com/office/drawing/2014/main" xmlns="" id="{7834F34C-A51D-4096-A927-93D44DEA4CA3}"/>
              </a:ext>
            </a:extLst>
          </p:cNvPr>
          <p:cNvSpPr/>
          <p:nvPr/>
        </p:nvSpPr>
        <p:spPr>
          <a:xfrm>
            <a:off x="3431498" y="3367840"/>
            <a:ext cx="5740996" cy="812475"/>
          </a:xfrm>
          <a:prstGeom prst="roundRect">
            <a:avLst>
              <a:gd name="adj" fmla="val 212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sz="1800" b="1" dirty="0">
              <a:latin typeface="Calibri" panose="020F0502020204030204" pitchFamily="34" charset="0"/>
              <a:cs typeface="Calibri" panose="020F0502020204030204" pitchFamily="34" charset="0"/>
            </a:endParaRPr>
          </a:p>
        </p:txBody>
      </p:sp>
      <p:sp>
        <p:nvSpPr>
          <p:cNvPr id="19" name="Google Shape;174;p6">
            <a:extLst>
              <a:ext uri="{FF2B5EF4-FFF2-40B4-BE49-F238E27FC236}">
                <a16:creationId xmlns:a16="http://schemas.microsoft.com/office/drawing/2014/main" xmlns="" id="{7FAD502A-4326-46C7-9E6B-FC16CD4F6F38}"/>
              </a:ext>
            </a:extLst>
          </p:cNvPr>
          <p:cNvSpPr txBox="1"/>
          <p:nvPr/>
        </p:nvSpPr>
        <p:spPr>
          <a:xfrm>
            <a:off x="3651144" y="3436991"/>
            <a:ext cx="5332435" cy="600124"/>
          </a:xfrm>
          <a:prstGeom prst="rect">
            <a:avLst/>
          </a:prstGeom>
          <a:noFill/>
          <a:ln>
            <a:noFill/>
          </a:ln>
        </p:spPr>
        <p:txBody>
          <a:bodyPr spcFirstLastPara="1" wrap="square" lIns="91425" tIns="45700" rIns="91425" bIns="45700" anchor="t" anchorCtr="0">
            <a:spAutoFit/>
          </a:bodyPr>
          <a:lstStyle/>
          <a:p>
            <a:pPr>
              <a:spcBef>
                <a:spcPts val="600"/>
              </a:spcBef>
            </a:pPr>
            <a:r>
              <a:rPr lang="es-CL" dirty="0">
                <a:latin typeface="Calibri" panose="020F0502020204030204" pitchFamily="34" charset="0"/>
                <a:cs typeface="Calibri" panose="020F0502020204030204" pitchFamily="34" charset="0"/>
              </a:rPr>
              <a:t>También son haberes imponibles las regalías que entrega el empleador y que no son compensación de gastos laborales.</a:t>
            </a:r>
          </a:p>
        </p:txBody>
      </p:sp>
      <p:sp>
        <p:nvSpPr>
          <p:cNvPr id="20" name="Rectángulo: esquinas redondeadas 19">
            <a:extLst>
              <a:ext uri="{FF2B5EF4-FFF2-40B4-BE49-F238E27FC236}">
                <a16:creationId xmlns:a16="http://schemas.microsoft.com/office/drawing/2014/main" xmlns="" id="{0EDC09D6-68D1-4016-836D-C24E4E558008}"/>
              </a:ext>
            </a:extLst>
          </p:cNvPr>
          <p:cNvSpPr/>
          <p:nvPr/>
        </p:nvSpPr>
        <p:spPr>
          <a:xfrm>
            <a:off x="3431498" y="4310757"/>
            <a:ext cx="5740996" cy="812475"/>
          </a:xfrm>
          <a:prstGeom prst="roundRect">
            <a:avLst>
              <a:gd name="adj" fmla="val 212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sz="1800" b="1" dirty="0">
              <a:latin typeface="Calibri" panose="020F0502020204030204" pitchFamily="34" charset="0"/>
              <a:cs typeface="Calibri" panose="020F0502020204030204" pitchFamily="34" charset="0"/>
            </a:endParaRPr>
          </a:p>
        </p:txBody>
      </p:sp>
      <p:sp>
        <p:nvSpPr>
          <p:cNvPr id="21" name="Google Shape;174;p6">
            <a:extLst>
              <a:ext uri="{FF2B5EF4-FFF2-40B4-BE49-F238E27FC236}">
                <a16:creationId xmlns:a16="http://schemas.microsoft.com/office/drawing/2014/main" xmlns="" id="{E4172427-C7F4-40D5-A185-F789DB39A373}"/>
              </a:ext>
            </a:extLst>
          </p:cNvPr>
          <p:cNvSpPr txBox="1"/>
          <p:nvPr/>
        </p:nvSpPr>
        <p:spPr>
          <a:xfrm>
            <a:off x="3651144" y="4379908"/>
            <a:ext cx="5332435" cy="600124"/>
          </a:xfrm>
          <a:prstGeom prst="rect">
            <a:avLst/>
          </a:prstGeom>
          <a:noFill/>
          <a:ln>
            <a:noFill/>
          </a:ln>
        </p:spPr>
        <p:txBody>
          <a:bodyPr spcFirstLastPara="1" wrap="square" lIns="91425" tIns="45700" rIns="91425" bIns="45700" anchor="t" anchorCtr="0">
            <a:spAutoFit/>
          </a:bodyPr>
          <a:lstStyle/>
          <a:p>
            <a:pPr>
              <a:spcBef>
                <a:spcPts val="600"/>
              </a:spcBef>
            </a:pPr>
            <a:r>
              <a:rPr lang="es-CL" dirty="0">
                <a:latin typeface="Calibri" panose="020F0502020204030204" pitchFamily="34" charset="0"/>
                <a:cs typeface="Calibri" panose="020F0502020204030204" pitchFamily="34" charset="0"/>
              </a:rPr>
              <a:t>También son haberes imponibles lo que determina el legislador, como el caso de las gratificaciones, aguinaldos, etc.</a:t>
            </a:r>
          </a:p>
        </p:txBody>
      </p:sp>
      <p:grpSp>
        <p:nvGrpSpPr>
          <p:cNvPr id="22" name="Grupo 21">
            <a:extLst>
              <a:ext uri="{FF2B5EF4-FFF2-40B4-BE49-F238E27FC236}">
                <a16:creationId xmlns:a16="http://schemas.microsoft.com/office/drawing/2014/main" xmlns="" id="{DAEB236B-FFAC-4DA2-B7DF-EADA8A7B4F9D}"/>
              </a:ext>
            </a:extLst>
          </p:cNvPr>
          <p:cNvGrpSpPr/>
          <p:nvPr/>
        </p:nvGrpSpPr>
        <p:grpSpPr>
          <a:xfrm flipH="1">
            <a:off x="4045714" y="5253674"/>
            <a:ext cx="3487980" cy="922888"/>
            <a:chOff x="1969956" y="3423272"/>
            <a:chExt cx="7194665" cy="1951163"/>
          </a:xfrm>
        </p:grpSpPr>
        <p:sp>
          <p:nvSpPr>
            <p:cNvPr id="23" name="Google Shape;101;p3">
              <a:extLst>
                <a:ext uri="{FF2B5EF4-FFF2-40B4-BE49-F238E27FC236}">
                  <a16:creationId xmlns:a16="http://schemas.microsoft.com/office/drawing/2014/main" xmlns="" id="{DD90CD3B-F674-433C-9DF0-6DDA648F6E8C}"/>
                </a:ext>
              </a:extLst>
            </p:cNvPr>
            <p:cNvSpPr/>
            <p:nvPr/>
          </p:nvSpPr>
          <p:spPr>
            <a:xfrm>
              <a:off x="2825879" y="3423272"/>
              <a:ext cx="6338742" cy="1951163"/>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r>
                <a:rPr lang="es-CL" sz="1400" b="0" i="0" u="none" strike="noStrike" cap="none" dirty="0">
                  <a:solidFill>
                    <a:srgbClr val="000000"/>
                  </a:solidFill>
                  <a:latin typeface="Calibri" panose="020F0502020204030204" pitchFamily="34" charset="0"/>
                  <a:sym typeface="Arial"/>
                </a:rPr>
                <a:t>Para entender mejor este punto debes tener en cuenta el Artículo 41 del Código del Trabajo.</a:t>
              </a:r>
            </a:p>
          </p:txBody>
        </p:sp>
        <p:sp>
          <p:nvSpPr>
            <p:cNvPr id="24" name="Triángulo isósceles 23">
              <a:extLst>
                <a:ext uri="{FF2B5EF4-FFF2-40B4-BE49-F238E27FC236}">
                  <a16:creationId xmlns:a16="http://schemas.microsoft.com/office/drawing/2014/main" xmlns="" id="{C109DE05-069D-415F-A063-F736F068A97D}"/>
                </a:ext>
              </a:extLst>
            </p:cNvPr>
            <p:cNvSpPr/>
            <p:nvPr/>
          </p:nvSpPr>
          <p:spPr>
            <a:xfrm rot="17152954">
              <a:off x="2187699" y="3334280"/>
              <a:ext cx="558538" cy="994024"/>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14" name="Gráfico 13">
            <a:extLst>
              <a:ext uri="{FF2B5EF4-FFF2-40B4-BE49-F238E27FC236}">
                <a16:creationId xmlns:a16="http://schemas.microsoft.com/office/drawing/2014/main" xmlns="" id="{8F65F11D-1A8C-47F5-9A77-2AE1C01C424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039733" y="5068567"/>
            <a:ext cx="2770889" cy="2708854"/>
          </a:xfrm>
          <a:prstGeom prst="rect">
            <a:avLst/>
          </a:prstGeom>
        </p:spPr>
      </p:pic>
    </p:spTree>
    <p:extLst>
      <p:ext uri="{BB962C8B-B14F-4D97-AF65-F5344CB8AC3E}">
        <p14:creationId xmlns:p14="http://schemas.microsoft.com/office/powerpoint/2010/main" val="3345868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4" y="1011445"/>
            <a:ext cx="6494057"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LOS HABERES </a:t>
            </a:r>
            <a:r>
              <a:rPr lang="en-US" sz="2800" dirty="0">
                <a:solidFill>
                  <a:srgbClr val="A93501"/>
                </a:solidFill>
                <a:latin typeface="Calibri"/>
                <a:sym typeface="Calibri"/>
              </a:rPr>
              <a:t>SE CLASIFICAN EN:</a:t>
            </a:r>
            <a:endParaRPr sz="2800" dirty="0">
              <a:solidFill>
                <a:srgbClr val="A93501"/>
              </a:solidFill>
              <a:latin typeface="Calibri"/>
              <a:sym typeface="Calibri"/>
            </a:endParaRPr>
          </a:p>
        </p:txBody>
      </p:sp>
      <p:sp>
        <p:nvSpPr>
          <p:cNvPr id="7" name="Rectángulo: esquinas redondeadas 6">
            <a:extLst>
              <a:ext uri="{FF2B5EF4-FFF2-40B4-BE49-F238E27FC236}">
                <a16:creationId xmlns:a16="http://schemas.microsoft.com/office/drawing/2014/main" xmlns="" id="{4FAAE6A8-6D3F-40C7-ADEC-98AD84079DD9}"/>
              </a:ext>
            </a:extLst>
          </p:cNvPr>
          <p:cNvSpPr/>
          <p:nvPr/>
        </p:nvSpPr>
        <p:spPr>
          <a:xfrm>
            <a:off x="3431498" y="2436443"/>
            <a:ext cx="5740996" cy="1461790"/>
          </a:xfrm>
          <a:prstGeom prst="roundRect">
            <a:avLst>
              <a:gd name="adj" fmla="val 774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sz="1800" b="1" dirty="0">
              <a:latin typeface="Calibri" panose="020F0502020204030204" pitchFamily="34" charset="0"/>
              <a:cs typeface="Calibri" panose="020F0502020204030204" pitchFamily="34" charset="0"/>
            </a:endParaRPr>
          </a:p>
        </p:txBody>
      </p:sp>
      <p:sp>
        <p:nvSpPr>
          <p:cNvPr id="11" name="Rectángulo: esquinas redondeadas 10">
            <a:extLst>
              <a:ext uri="{FF2B5EF4-FFF2-40B4-BE49-F238E27FC236}">
                <a16:creationId xmlns:a16="http://schemas.microsoft.com/office/drawing/2014/main" xmlns="" id="{79E5BC65-A34F-495F-9564-BABF432D4249}"/>
              </a:ext>
            </a:extLst>
          </p:cNvPr>
          <p:cNvSpPr/>
          <p:nvPr/>
        </p:nvSpPr>
        <p:spPr>
          <a:xfrm>
            <a:off x="584471" y="2962517"/>
            <a:ext cx="2456120" cy="2017515"/>
          </a:xfrm>
          <a:prstGeom prst="roundRect">
            <a:avLst>
              <a:gd name="adj" fmla="val 5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s-CL" b="1" dirty="0">
                <a:solidFill>
                  <a:srgbClr val="ED6B00"/>
                </a:solidFill>
                <a:latin typeface="Calibri" panose="020F0502020204030204" pitchFamily="34" charset="0"/>
                <a:cs typeface="Calibri" panose="020F0502020204030204" pitchFamily="34" charset="0"/>
              </a:rPr>
              <a:t>Son aquellos haberes que no están afectos a los descuentos legales (previsional e Impuesto Único)</a:t>
            </a:r>
          </a:p>
          <a:p>
            <a:pPr algn="ctr"/>
            <a:endParaRPr lang="es-CL" b="1" dirty="0">
              <a:solidFill>
                <a:srgbClr val="ED6B00"/>
              </a:solidFill>
              <a:latin typeface="Calibri" panose="020F0502020204030204" pitchFamily="34" charset="0"/>
              <a:cs typeface="Calibri" panose="020F0502020204030204" pitchFamily="34" charset="0"/>
            </a:endParaRPr>
          </a:p>
        </p:txBody>
      </p:sp>
      <p:sp>
        <p:nvSpPr>
          <p:cNvPr id="12" name="Rectángulo: esquinas redondeadas 11">
            <a:extLst>
              <a:ext uri="{FF2B5EF4-FFF2-40B4-BE49-F238E27FC236}">
                <a16:creationId xmlns:a16="http://schemas.microsoft.com/office/drawing/2014/main" xmlns="" id="{8CE82139-57BA-4C35-A604-25123522F95D}"/>
              </a:ext>
            </a:extLst>
          </p:cNvPr>
          <p:cNvSpPr/>
          <p:nvPr/>
        </p:nvSpPr>
        <p:spPr>
          <a:xfrm>
            <a:off x="584471" y="2436442"/>
            <a:ext cx="2456120" cy="812475"/>
          </a:xfrm>
          <a:prstGeom prst="roundRect">
            <a:avLst/>
          </a:prstGeom>
          <a:solidFill>
            <a:srgbClr val="ED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CL" sz="1800" b="1" dirty="0">
                <a:latin typeface="Calibri" panose="020F0502020204030204" pitchFamily="34" charset="0"/>
                <a:cs typeface="Calibri" panose="020F0502020204030204" pitchFamily="34" charset="0"/>
              </a:rPr>
              <a:t>Haberes no Imponibles o no remuneración</a:t>
            </a:r>
          </a:p>
        </p:txBody>
      </p:sp>
      <p:sp>
        <p:nvSpPr>
          <p:cNvPr id="15" name="Google Shape;174;p6">
            <a:extLst>
              <a:ext uri="{FF2B5EF4-FFF2-40B4-BE49-F238E27FC236}">
                <a16:creationId xmlns:a16="http://schemas.microsoft.com/office/drawing/2014/main" xmlns="" id="{3B6E74D0-7097-48E7-8078-131CE8A5799B}"/>
              </a:ext>
            </a:extLst>
          </p:cNvPr>
          <p:cNvSpPr txBox="1"/>
          <p:nvPr/>
        </p:nvSpPr>
        <p:spPr>
          <a:xfrm>
            <a:off x="3603018" y="2505593"/>
            <a:ext cx="5521350" cy="1246455"/>
          </a:xfrm>
          <a:prstGeom prst="rect">
            <a:avLst/>
          </a:prstGeom>
          <a:noFill/>
          <a:ln>
            <a:noFill/>
          </a:ln>
        </p:spPr>
        <p:txBody>
          <a:bodyPr spcFirstLastPara="1" wrap="square" lIns="91425" tIns="45700" rIns="91425" bIns="45700" anchor="t" anchorCtr="0">
            <a:spAutoFit/>
          </a:bodyPr>
          <a:lstStyle/>
          <a:p>
            <a:pPr>
              <a:spcBef>
                <a:spcPts val="600"/>
              </a:spcBef>
            </a:pPr>
            <a:r>
              <a:rPr lang="es-CL" dirty="0">
                <a:latin typeface="Calibri" panose="020F0502020204030204" pitchFamily="34" charset="0"/>
                <a:cs typeface="Calibri" panose="020F0502020204030204" pitchFamily="34" charset="0"/>
              </a:rPr>
              <a:t>Los haberes no imponibles son los bonos o asignaciones que entrega el empleador en forma voluntaria al trabajador en compensación o devolución de los gastos que incurre el trabajador por consecuencia del contrato de trabajo. Como también los que estipula el Código del Trabajo.</a:t>
            </a:r>
          </a:p>
        </p:txBody>
      </p:sp>
      <p:sp>
        <p:nvSpPr>
          <p:cNvPr id="18" name="Rectángulo: esquinas redondeadas 17">
            <a:extLst>
              <a:ext uri="{FF2B5EF4-FFF2-40B4-BE49-F238E27FC236}">
                <a16:creationId xmlns:a16="http://schemas.microsoft.com/office/drawing/2014/main" xmlns="" id="{7834F34C-A51D-4096-A927-93D44DEA4CA3}"/>
              </a:ext>
            </a:extLst>
          </p:cNvPr>
          <p:cNvSpPr/>
          <p:nvPr/>
        </p:nvSpPr>
        <p:spPr>
          <a:xfrm>
            <a:off x="3431498" y="4011146"/>
            <a:ext cx="5740996" cy="2806749"/>
          </a:xfrm>
          <a:prstGeom prst="roundRect">
            <a:avLst>
              <a:gd name="adj" fmla="val 35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sz="1800" b="1" dirty="0">
              <a:latin typeface="Calibri" panose="020F0502020204030204" pitchFamily="34" charset="0"/>
              <a:cs typeface="Calibri" panose="020F0502020204030204" pitchFamily="34" charset="0"/>
            </a:endParaRPr>
          </a:p>
        </p:txBody>
      </p:sp>
      <p:sp>
        <p:nvSpPr>
          <p:cNvPr id="19" name="Google Shape;174;p6">
            <a:extLst>
              <a:ext uri="{FF2B5EF4-FFF2-40B4-BE49-F238E27FC236}">
                <a16:creationId xmlns:a16="http://schemas.microsoft.com/office/drawing/2014/main" xmlns="" id="{7FAD502A-4326-46C7-9E6B-FC16CD4F6F38}"/>
              </a:ext>
            </a:extLst>
          </p:cNvPr>
          <p:cNvSpPr txBox="1"/>
          <p:nvPr/>
        </p:nvSpPr>
        <p:spPr>
          <a:xfrm>
            <a:off x="3651144" y="4009578"/>
            <a:ext cx="5332435" cy="2631449"/>
          </a:xfrm>
          <a:prstGeom prst="rect">
            <a:avLst/>
          </a:prstGeom>
          <a:noFill/>
          <a:ln>
            <a:noFill/>
          </a:ln>
        </p:spPr>
        <p:txBody>
          <a:bodyPr spcFirstLastPara="1" wrap="square" lIns="91425" tIns="45700" rIns="91425" bIns="45700" anchor="t" anchorCtr="0">
            <a:spAutoFit/>
          </a:bodyPr>
          <a:lstStyle/>
          <a:p>
            <a:pPr>
              <a:spcBef>
                <a:spcPts val="600"/>
              </a:spcBef>
            </a:pPr>
            <a:r>
              <a:rPr lang="es-CL" b="1" dirty="0">
                <a:latin typeface="Calibri" panose="020F0502020204030204" pitchFamily="34" charset="0"/>
                <a:cs typeface="Calibri" panose="020F0502020204030204" pitchFamily="34" charset="0"/>
              </a:rPr>
              <a:t>Se dividen en:</a:t>
            </a:r>
          </a:p>
          <a:p>
            <a:pPr marL="285750" indent="-285750">
              <a:spcBef>
                <a:spcPts val="600"/>
              </a:spcBef>
              <a:buFont typeface="Arial" panose="020B0604020202020204" pitchFamily="34" charset="0"/>
              <a:buChar char="•"/>
            </a:pPr>
            <a:r>
              <a:rPr lang="es-CL" b="1" dirty="0">
                <a:solidFill>
                  <a:srgbClr val="ED6B00"/>
                </a:solidFill>
                <a:latin typeface="Calibri" panose="020F0502020204030204" pitchFamily="34" charset="0"/>
                <a:cs typeface="Calibri" panose="020F0502020204030204" pitchFamily="34" charset="0"/>
              </a:rPr>
              <a:t>Compensatorias: </a:t>
            </a:r>
            <a:r>
              <a:rPr lang="es-CL" dirty="0">
                <a:latin typeface="Calibri" panose="020F0502020204030204" pitchFamily="34" charset="0"/>
                <a:cs typeface="Calibri" panose="020F0502020204030204" pitchFamily="34" charset="0"/>
              </a:rPr>
              <a:t>asignaciones de movilización, colación, viáticos y reembolso de gastos.</a:t>
            </a:r>
          </a:p>
          <a:p>
            <a:pPr marL="285750" indent="-285750">
              <a:spcBef>
                <a:spcPts val="600"/>
              </a:spcBef>
              <a:buFont typeface="Arial" panose="020B0604020202020204" pitchFamily="34" charset="0"/>
              <a:buChar char="•"/>
            </a:pPr>
            <a:r>
              <a:rPr lang="es-CL" b="1" dirty="0">
                <a:solidFill>
                  <a:srgbClr val="ED6B00"/>
                </a:solidFill>
                <a:latin typeface="Calibri" panose="020F0502020204030204" pitchFamily="34" charset="0"/>
                <a:cs typeface="Calibri" panose="020F0502020204030204" pitchFamily="34" charset="0"/>
              </a:rPr>
              <a:t>Indemnizatorias: </a:t>
            </a:r>
            <a:r>
              <a:rPr lang="es-CL" dirty="0">
                <a:latin typeface="Calibri" panose="020F0502020204030204" pitchFamily="34" charset="0"/>
                <a:cs typeface="Calibri" panose="020F0502020204030204" pitchFamily="34" charset="0"/>
              </a:rPr>
              <a:t>hacen referencia a la pérdida de caja y a la asignación por desgaste de herramientas.</a:t>
            </a:r>
          </a:p>
          <a:p>
            <a:pPr marL="285750" indent="-285750">
              <a:spcBef>
                <a:spcPts val="600"/>
              </a:spcBef>
              <a:buFont typeface="Arial" panose="020B0604020202020204" pitchFamily="34" charset="0"/>
              <a:buChar char="•"/>
            </a:pPr>
            <a:r>
              <a:rPr lang="es-CL" b="1" dirty="0">
                <a:solidFill>
                  <a:srgbClr val="ED6B00"/>
                </a:solidFill>
                <a:latin typeface="Calibri" panose="020F0502020204030204" pitchFamily="34" charset="0"/>
                <a:cs typeface="Calibri" panose="020F0502020204030204" pitchFamily="34" charset="0"/>
              </a:rPr>
              <a:t>Prestaciones de seguridad social: </a:t>
            </a:r>
            <a:r>
              <a:rPr lang="es-CL" dirty="0">
                <a:latin typeface="Calibri" panose="020F0502020204030204" pitchFamily="34" charset="0"/>
                <a:cs typeface="Calibri" panose="020F0502020204030204" pitchFamily="34" charset="0"/>
              </a:rPr>
              <a:t>corresponden a las asignaciones familiares determinadas por la ley.</a:t>
            </a:r>
          </a:p>
          <a:p>
            <a:pPr marL="285750" indent="-285750">
              <a:spcBef>
                <a:spcPts val="600"/>
              </a:spcBef>
              <a:buFont typeface="Arial" panose="020B0604020202020204" pitchFamily="34" charset="0"/>
              <a:buChar char="•"/>
            </a:pPr>
            <a:r>
              <a:rPr lang="es-CL" b="1" dirty="0">
                <a:solidFill>
                  <a:srgbClr val="ED6B00"/>
                </a:solidFill>
                <a:latin typeface="Calibri" panose="020F0502020204030204" pitchFamily="34" charset="0"/>
                <a:cs typeface="Calibri" panose="020F0502020204030204" pitchFamily="34" charset="0"/>
              </a:rPr>
              <a:t>Indemnizaciones por término de contrato: </a:t>
            </a:r>
            <a:r>
              <a:rPr lang="es-CL" dirty="0">
                <a:latin typeface="Calibri" panose="020F0502020204030204" pitchFamily="34" charset="0"/>
                <a:cs typeface="Calibri" panose="020F0502020204030204" pitchFamily="34" charset="0"/>
              </a:rPr>
              <a:t>sustitutiva del aviso previo, años de servicio, feriado anual y proporcional y otros montos que procede pagar al término de la relación laboral.</a:t>
            </a:r>
          </a:p>
        </p:txBody>
      </p:sp>
      <p:sp>
        <p:nvSpPr>
          <p:cNvPr id="23" name="Google Shape;101;p3">
            <a:extLst>
              <a:ext uri="{FF2B5EF4-FFF2-40B4-BE49-F238E27FC236}">
                <a16:creationId xmlns:a16="http://schemas.microsoft.com/office/drawing/2014/main" xmlns="" id="{DD90CD3B-F674-433C-9DF0-6DDA648F6E8C}"/>
              </a:ext>
            </a:extLst>
          </p:cNvPr>
          <p:cNvSpPr/>
          <p:nvPr/>
        </p:nvSpPr>
        <p:spPr>
          <a:xfrm flipH="1">
            <a:off x="584470" y="5138926"/>
            <a:ext cx="2456119" cy="922888"/>
          </a:xfrm>
          <a:prstGeom prst="roundRect">
            <a:avLst>
              <a:gd name="adj" fmla="val 13191"/>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r>
              <a:rPr lang="es-CL" sz="1400" b="0" i="0" u="none" strike="noStrike" cap="none" dirty="0">
                <a:solidFill>
                  <a:srgbClr val="000000"/>
                </a:solidFill>
                <a:latin typeface="Calibri" panose="020F0502020204030204" pitchFamily="34" charset="0"/>
                <a:sym typeface="Arial"/>
              </a:rPr>
              <a:t>Hay que tener presente el inciso 2 del Artículo 41 del Código del Trabajo.</a:t>
            </a:r>
          </a:p>
        </p:txBody>
      </p:sp>
    </p:spTree>
    <p:extLst>
      <p:ext uri="{BB962C8B-B14F-4D97-AF65-F5344CB8AC3E}">
        <p14:creationId xmlns:p14="http://schemas.microsoft.com/office/powerpoint/2010/main" val="1043396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4" y="1011445"/>
            <a:ext cx="6494057"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IMPORTANTE</a:t>
            </a:r>
            <a:endParaRPr sz="2800" dirty="0">
              <a:solidFill>
                <a:srgbClr val="A93501"/>
              </a:solidFill>
              <a:latin typeface="Calibri"/>
              <a:sym typeface="Calibri"/>
            </a:endParaRPr>
          </a:p>
        </p:txBody>
      </p:sp>
      <p:sp>
        <p:nvSpPr>
          <p:cNvPr id="10" name="Google Shape;173;p6">
            <a:extLst>
              <a:ext uri="{FF2B5EF4-FFF2-40B4-BE49-F238E27FC236}">
                <a16:creationId xmlns:a16="http://schemas.microsoft.com/office/drawing/2014/main" xmlns="" id="{A35510C7-74B6-4D47-8FB7-DD39DEBD0E01}"/>
              </a:ext>
            </a:extLst>
          </p:cNvPr>
          <p:cNvSpPr/>
          <p:nvPr/>
        </p:nvSpPr>
        <p:spPr>
          <a:xfrm>
            <a:off x="452176" y="2471212"/>
            <a:ext cx="7629008" cy="3753125"/>
          </a:xfrm>
          <a:prstGeom prst="roundRect">
            <a:avLst>
              <a:gd name="adj" fmla="val 889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74;p6">
            <a:extLst>
              <a:ext uri="{FF2B5EF4-FFF2-40B4-BE49-F238E27FC236}">
                <a16:creationId xmlns:a16="http://schemas.microsoft.com/office/drawing/2014/main" xmlns="" id="{619A870F-0042-4DE1-8054-FDBAC82861F6}"/>
              </a:ext>
            </a:extLst>
          </p:cNvPr>
          <p:cNvSpPr txBox="1"/>
          <p:nvPr/>
        </p:nvSpPr>
        <p:spPr>
          <a:xfrm>
            <a:off x="882317" y="2749479"/>
            <a:ext cx="6788558" cy="3262391"/>
          </a:xfrm>
          <a:prstGeom prst="rect">
            <a:avLst/>
          </a:prstGeom>
          <a:noFill/>
          <a:ln>
            <a:noFill/>
          </a:ln>
        </p:spPr>
        <p:txBody>
          <a:bodyPr spcFirstLastPara="1" wrap="square" lIns="91425" tIns="45700" rIns="91425" bIns="45700" anchor="t" anchorCtr="0">
            <a:spAutoFit/>
          </a:bodyPr>
          <a:lstStyle/>
          <a:p>
            <a:pPr>
              <a:spcAft>
                <a:spcPts val="1200"/>
              </a:spcAft>
            </a:pPr>
            <a:r>
              <a:rPr lang="es-CL" sz="1600" dirty="0">
                <a:latin typeface="Calibri" panose="020F0502020204030204" pitchFamily="34" charset="0"/>
                <a:cs typeface="Calibri" panose="020F0502020204030204" pitchFamily="34" charset="0"/>
              </a:rPr>
              <a:t>Cabe señalar que para considerar estos ingresos como no imponibles, las asignaciones deben ser gastadas en aquellas cosas para las que fueron destinadas. Además, tienen que conservar una relación entre “razonabilidad y prudencia en el monto”, especialmente en casos como la movilización y la colación.</a:t>
            </a:r>
          </a:p>
          <a:p>
            <a:pPr>
              <a:spcAft>
                <a:spcPts val="1200"/>
              </a:spcAft>
            </a:pPr>
            <a:r>
              <a:rPr lang="es-CL" sz="1600" dirty="0">
                <a:latin typeface="Calibri" panose="020F0502020204030204" pitchFamily="34" charset="0"/>
                <a:cs typeface="Calibri" panose="020F0502020204030204" pitchFamily="34" charset="0"/>
              </a:rPr>
              <a:t>¿Qué quiere decir esto? Que el monto de cada una de esas asignaciones debe corresponder al costo real que le impliquen al trabajador en el desempeño de su trabajo.</a:t>
            </a:r>
          </a:p>
          <a:p>
            <a:pPr>
              <a:spcAft>
                <a:spcPts val="1200"/>
              </a:spcAft>
            </a:pPr>
            <a:r>
              <a:rPr lang="es-CL" sz="1600" dirty="0">
                <a:latin typeface="Calibri" panose="020F0502020204030204" pitchFamily="34" charset="0"/>
                <a:cs typeface="Calibri" panose="020F0502020204030204" pitchFamily="34" charset="0"/>
              </a:rPr>
              <a:t>En conclusión, la diferencia entre haberes no imponibles e imponibles radica en que al segundo se le aplican los descuentos por prestaciones previsionales, mientras que el primero se mantiene íntegro.</a:t>
            </a:r>
          </a:p>
        </p:txBody>
      </p:sp>
      <p:pic>
        <p:nvPicPr>
          <p:cNvPr id="14" name="Imagen 13">
            <a:extLst>
              <a:ext uri="{FF2B5EF4-FFF2-40B4-BE49-F238E27FC236}">
                <a16:creationId xmlns:a16="http://schemas.microsoft.com/office/drawing/2014/main" xmlns="" id="{335761DE-6B25-43E8-BE3B-EFF9B5E16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874" y="2234189"/>
            <a:ext cx="500374" cy="477100"/>
          </a:xfrm>
          <a:prstGeom prst="rect">
            <a:avLst/>
          </a:prstGeom>
        </p:spPr>
      </p:pic>
    </p:spTree>
    <p:extLst>
      <p:ext uri="{BB962C8B-B14F-4D97-AF65-F5344CB8AC3E}">
        <p14:creationId xmlns:p14="http://schemas.microsoft.com/office/powerpoint/2010/main" val="397733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4" y="1011445"/>
            <a:ext cx="490588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EJEMPLOS DE </a:t>
            </a:r>
            <a:r>
              <a:rPr lang="en-US" sz="2800" dirty="0">
                <a:solidFill>
                  <a:srgbClr val="A93501"/>
                </a:solidFill>
                <a:latin typeface="Calibri"/>
                <a:sym typeface="Calibri"/>
              </a:rPr>
              <a:t>REMUNERACIONES IMPONIBLES</a:t>
            </a:r>
            <a:endParaRPr sz="2800" dirty="0">
              <a:solidFill>
                <a:srgbClr val="A93501"/>
              </a:solidFill>
              <a:latin typeface="Calibri"/>
              <a:sym typeface="Calibri"/>
            </a:endParaRPr>
          </a:p>
        </p:txBody>
      </p:sp>
      <p:sp>
        <p:nvSpPr>
          <p:cNvPr id="6" name="Google Shape;173;p6">
            <a:extLst>
              <a:ext uri="{FF2B5EF4-FFF2-40B4-BE49-F238E27FC236}">
                <a16:creationId xmlns:a16="http://schemas.microsoft.com/office/drawing/2014/main" xmlns="" id="{8D99B593-27EE-4466-9BE6-544B5A36C0AF}"/>
              </a:ext>
            </a:extLst>
          </p:cNvPr>
          <p:cNvSpPr/>
          <p:nvPr/>
        </p:nvSpPr>
        <p:spPr>
          <a:xfrm>
            <a:off x="452174" y="1959305"/>
            <a:ext cx="8322593" cy="4826506"/>
          </a:xfrm>
          <a:prstGeom prst="roundRect">
            <a:avLst>
              <a:gd name="adj" fmla="val 9333"/>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174;p6">
            <a:extLst>
              <a:ext uri="{FF2B5EF4-FFF2-40B4-BE49-F238E27FC236}">
                <a16:creationId xmlns:a16="http://schemas.microsoft.com/office/drawing/2014/main" xmlns="" id="{FF71F75C-8B96-4EE5-BEE5-8BDBD3D21A4F}"/>
              </a:ext>
            </a:extLst>
          </p:cNvPr>
          <p:cNvSpPr txBox="1"/>
          <p:nvPr/>
        </p:nvSpPr>
        <p:spPr>
          <a:xfrm>
            <a:off x="799022" y="2196329"/>
            <a:ext cx="7526831" cy="4457590"/>
          </a:xfrm>
          <a:prstGeom prst="rect">
            <a:avLst/>
          </a:prstGeom>
          <a:noFill/>
          <a:ln>
            <a:noFill/>
          </a:ln>
        </p:spPr>
        <p:txBody>
          <a:bodyPr spcFirstLastPara="1" wrap="square" lIns="91425" tIns="45700" rIns="91425" bIns="45700" anchor="t" anchorCtr="0">
            <a:spAutoFit/>
          </a:bodyPr>
          <a:lstStyle/>
          <a:p>
            <a:pPr marL="285750" indent="-285750">
              <a:spcBef>
                <a:spcPts val="200"/>
              </a:spcBef>
              <a:buFont typeface="Arial" panose="020B0604020202020204" pitchFamily="34" charset="0"/>
              <a:buChar char="•"/>
            </a:pPr>
            <a:r>
              <a:rPr lang="es-CL" sz="1600" b="1" dirty="0">
                <a:solidFill>
                  <a:srgbClr val="ED6B00"/>
                </a:solidFill>
                <a:latin typeface="Calibri" panose="020F0502020204030204" pitchFamily="34" charset="0"/>
                <a:cs typeface="Calibri" panose="020F0502020204030204" pitchFamily="34" charset="0"/>
              </a:rPr>
              <a:t>Sueldo: </a:t>
            </a:r>
            <a:r>
              <a:rPr lang="es-CL" sz="1600" dirty="0">
                <a:solidFill>
                  <a:schemeClr val="tx1"/>
                </a:solidFill>
                <a:latin typeface="Calibri" panose="020F0502020204030204" pitchFamily="34" charset="0"/>
                <a:cs typeface="Calibri" panose="020F0502020204030204" pitchFamily="34" charset="0"/>
              </a:rPr>
              <a:t>retribución fija –en dinero- que recibe el empleado a cambio de los servicios pactados en el contrato de trabajo.</a:t>
            </a:r>
          </a:p>
          <a:p>
            <a:pPr marL="285750" indent="-285750">
              <a:spcBef>
                <a:spcPts val="200"/>
              </a:spcBef>
              <a:buFont typeface="Arial" panose="020B0604020202020204" pitchFamily="34" charset="0"/>
              <a:buChar char="•"/>
            </a:pPr>
            <a:r>
              <a:rPr lang="es-CL" sz="1600" b="1" dirty="0">
                <a:solidFill>
                  <a:srgbClr val="ED6B00"/>
                </a:solidFill>
                <a:latin typeface="Calibri" panose="020F0502020204030204" pitchFamily="34" charset="0"/>
              </a:rPr>
              <a:t>Sobresueldo:</a:t>
            </a:r>
            <a:r>
              <a:rPr lang="es-CL" sz="1600" dirty="0">
                <a:solidFill>
                  <a:schemeClr val="tx1"/>
                </a:solidFill>
                <a:latin typeface="Calibri" panose="020F0502020204030204" pitchFamily="34" charset="0"/>
                <a:cs typeface="Calibri" panose="020F0502020204030204" pitchFamily="34" charset="0"/>
              </a:rPr>
              <a:t> corresponde a la remuneración de las horas extraordinarias de trabajo; se paga con un recargo del 50% sobre el sueldo convenido para la jornada de trabajo ordinaria.</a:t>
            </a:r>
          </a:p>
          <a:p>
            <a:pPr marL="285750" indent="-285750">
              <a:spcBef>
                <a:spcPts val="200"/>
              </a:spcBef>
              <a:buFont typeface="Arial" panose="020B0604020202020204" pitchFamily="34" charset="0"/>
              <a:buChar char="•"/>
            </a:pPr>
            <a:r>
              <a:rPr lang="es-CL" sz="1600" b="1" dirty="0">
                <a:solidFill>
                  <a:srgbClr val="ED6B00"/>
                </a:solidFill>
                <a:latin typeface="Calibri" panose="020F0502020204030204" pitchFamily="34" charset="0"/>
              </a:rPr>
              <a:t>Comisiones:</a:t>
            </a:r>
            <a:r>
              <a:rPr lang="es-CL" sz="1600" dirty="0">
                <a:solidFill>
                  <a:schemeClr val="tx1"/>
                </a:solidFill>
                <a:latin typeface="Calibri" panose="020F0502020204030204" pitchFamily="34" charset="0"/>
                <a:cs typeface="Calibri" panose="020F0502020204030204" pitchFamily="34" charset="0"/>
              </a:rPr>
              <a:t> porcentaje que percibe el empleado sobre las ventas en las que participe directamente.</a:t>
            </a:r>
          </a:p>
          <a:p>
            <a:pPr marL="285750" indent="-285750">
              <a:spcBef>
                <a:spcPts val="200"/>
              </a:spcBef>
              <a:buFont typeface="Arial" panose="020B0604020202020204" pitchFamily="34" charset="0"/>
              <a:buChar char="•"/>
            </a:pPr>
            <a:r>
              <a:rPr lang="es-CL" sz="1600" b="1" dirty="0">
                <a:solidFill>
                  <a:srgbClr val="ED6B00"/>
                </a:solidFill>
                <a:latin typeface="Calibri" panose="020F0502020204030204" pitchFamily="34" charset="0"/>
              </a:rPr>
              <a:t>Participaciones: </a:t>
            </a:r>
            <a:r>
              <a:rPr lang="es-CL" sz="1600" dirty="0">
                <a:solidFill>
                  <a:schemeClr val="tx1"/>
                </a:solidFill>
                <a:latin typeface="Calibri" panose="020F0502020204030204" pitchFamily="34" charset="0"/>
                <a:cs typeface="Calibri" panose="020F0502020204030204" pitchFamily="34" charset="0"/>
              </a:rPr>
              <a:t>proporción en las utilidades de un negocio determinado; se acuerda por las partes y debe estar estipulada en la Ley del Trabajo.</a:t>
            </a:r>
          </a:p>
          <a:p>
            <a:pPr marL="285750" indent="-285750">
              <a:spcBef>
                <a:spcPts val="200"/>
              </a:spcBef>
              <a:buFont typeface="Arial" panose="020B0604020202020204" pitchFamily="34" charset="0"/>
              <a:buChar char="•"/>
            </a:pPr>
            <a:r>
              <a:rPr lang="es-CL" sz="1600" b="1" dirty="0">
                <a:solidFill>
                  <a:srgbClr val="ED6B00"/>
                </a:solidFill>
                <a:latin typeface="Calibri" panose="020F0502020204030204" pitchFamily="34" charset="0"/>
              </a:rPr>
              <a:t>Gratificación:</a:t>
            </a:r>
            <a:r>
              <a:rPr lang="es-CL" sz="1600" dirty="0">
                <a:solidFill>
                  <a:schemeClr val="tx1"/>
                </a:solidFill>
                <a:latin typeface="Calibri" panose="020F0502020204030204" pitchFamily="34" charset="0"/>
                <a:cs typeface="Calibri" panose="020F0502020204030204" pitchFamily="34" charset="0"/>
              </a:rPr>
              <a:t> la ley obliga a las empresas a pagar al empleado –como mínimo- un 30% de las utilidades obtenidas o el 25% de lo devengado por concepto de remuneraciones mensuales.</a:t>
            </a:r>
          </a:p>
          <a:p>
            <a:pPr marL="285750" indent="-285750">
              <a:spcBef>
                <a:spcPts val="200"/>
              </a:spcBef>
              <a:buFont typeface="Arial" panose="020B0604020202020204" pitchFamily="34" charset="0"/>
              <a:buChar char="•"/>
            </a:pPr>
            <a:r>
              <a:rPr lang="es-CL" sz="1600" b="1" dirty="0">
                <a:solidFill>
                  <a:srgbClr val="ED6B00"/>
                </a:solidFill>
                <a:latin typeface="Calibri" panose="020F0502020204030204" pitchFamily="34" charset="0"/>
              </a:rPr>
              <a:t>Bonos: </a:t>
            </a:r>
            <a:r>
              <a:rPr lang="es-CL" sz="1600" dirty="0">
                <a:solidFill>
                  <a:schemeClr val="tx1"/>
                </a:solidFill>
                <a:latin typeface="Calibri" panose="020F0502020204030204" pitchFamily="34" charset="0"/>
                <a:cs typeface="Calibri" panose="020F0502020204030204" pitchFamily="34" charset="0"/>
              </a:rPr>
              <a:t>corresponden al cumplimiento de condiciones como producción, metas, puntualidad, antigüedad, entre otros.</a:t>
            </a:r>
          </a:p>
          <a:p>
            <a:pPr marL="285750" indent="-285750">
              <a:spcBef>
                <a:spcPts val="200"/>
              </a:spcBef>
              <a:buFont typeface="Arial" panose="020B0604020202020204" pitchFamily="34" charset="0"/>
              <a:buChar char="•"/>
            </a:pPr>
            <a:r>
              <a:rPr lang="es-CL" sz="1600" b="1" dirty="0">
                <a:solidFill>
                  <a:srgbClr val="ED6B00"/>
                </a:solidFill>
                <a:latin typeface="Calibri" panose="020F0502020204030204" pitchFamily="34" charset="0"/>
              </a:rPr>
              <a:t>Semana corrida: </a:t>
            </a:r>
            <a:r>
              <a:rPr lang="es-CL" sz="1600" dirty="0">
                <a:solidFill>
                  <a:schemeClr val="tx1"/>
                </a:solidFill>
                <a:latin typeface="Calibri" panose="020F0502020204030204" pitchFamily="34" charset="0"/>
                <a:cs typeface="Calibri" panose="020F0502020204030204" pitchFamily="34" charset="0"/>
              </a:rPr>
              <a:t>hace referencia a la remuneración que por ley debe percibir el trabajador por los días domingos, festivos o de descanso compensatorio en que no labora.</a:t>
            </a:r>
            <a:endParaRPr sz="1600" dirty="0">
              <a:solidFill>
                <a:schemeClr val="tx1"/>
              </a:solidFill>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xmlns="" id="{753A644E-AB1B-4F74-B4EC-0DDE34FA5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867" y="1720755"/>
            <a:ext cx="500374" cy="477100"/>
          </a:xfrm>
          <a:prstGeom prst="rect">
            <a:avLst/>
          </a:prstGeom>
        </p:spPr>
      </p:pic>
    </p:spTree>
    <p:extLst>
      <p:ext uri="{BB962C8B-B14F-4D97-AF65-F5344CB8AC3E}">
        <p14:creationId xmlns:p14="http://schemas.microsoft.com/office/powerpoint/2010/main" val="4168590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4" y="1011445"/>
            <a:ext cx="5178605"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EJEMPLOS DE </a:t>
            </a:r>
            <a:r>
              <a:rPr lang="en-US" sz="2800" dirty="0">
                <a:solidFill>
                  <a:srgbClr val="A93501"/>
                </a:solidFill>
                <a:latin typeface="Calibri"/>
                <a:sym typeface="Calibri"/>
              </a:rPr>
              <a:t>REMUNERACIONES NO IMPONIBLES</a:t>
            </a:r>
            <a:endParaRPr sz="2800" dirty="0">
              <a:solidFill>
                <a:srgbClr val="A93501"/>
              </a:solidFill>
              <a:latin typeface="Calibri"/>
              <a:sym typeface="Calibri"/>
            </a:endParaRPr>
          </a:p>
        </p:txBody>
      </p:sp>
      <p:sp>
        <p:nvSpPr>
          <p:cNvPr id="6" name="Google Shape;173;p6">
            <a:extLst>
              <a:ext uri="{FF2B5EF4-FFF2-40B4-BE49-F238E27FC236}">
                <a16:creationId xmlns:a16="http://schemas.microsoft.com/office/drawing/2014/main" xmlns="" id="{8D99B593-27EE-4466-9BE6-544B5A36C0AF}"/>
              </a:ext>
            </a:extLst>
          </p:cNvPr>
          <p:cNvSpPr/>
          <p:nvPr/>
        </p:nvSpPr>
        <p:spPr>
          <a:xfrm>
            <a:off x="452174" y="2456611"/>
            <a:ext cx="8322593" cy="3402515"/>
          </a:xfrm>
          <a:prstGeom prst="roundRect">
            <a:avLst>
              <a:gd name="adj" fmla="val 9333"/>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174;p6">
            <a:extLst>
              <a:ext uri="{FF2B5EF4-FFF2-40B4-BE49-F238E27FC236}">
                <a16:creationId xmlns:a16="http://schemas.microsoft.com/office/drawing/2014/main" xmlns="" id="{FF71F75C-8B96-4EE5-BEE5-8BDBD3D21A4F}"/>
              </a:ext>
            </a:extLst>
          </p:cNvPr>
          <p:cNvSpPr txBox="1"/>
          <p:nvPr/>
        </p:nvSpPr>
        <p:spPr>
          <a:xfrm>
            <a:off x="799022" y="2693635"/>
            <a:ext cx="7286199" cy="2759689"/>
          </a:xfrm>
          <a:prstGeom prst="rect">
            <a:avLst/>
          </a:prstGeom>
          <a:noFill/>
          <a:ln>
            <a:noFill/>
          </a:ln>
        </p:spPr>
        <p:txBody>
          <a:bodyPr spcFirstLastPara="1" wrap="square" lIns="91425" tIns="45700" rIns="91425" bIns="45700" anchor="t" anchorCtr="0">
            <a:spAutoFit/>
          </a:bodyPr>
          <a:lstStyle/>
          <a:p>
            <a:pPr>
              <a:spcBef>
                <a:spcPts val="200"/>
              </a:spcBef>
            </a:pPr>
            <a:r>
              <a:rPr lang="es-CL" sz="1600" b="1" dirty="0">
                <a:solidFill>
                  <a:schemeClr val="tx1"/>
                </a:solidFill>
                <a:latin typeface="Calibri" panose="020F0502020204030204" pitchFamily="34" charset="0"/>
                <a:cs typeface="Calibri" panose="020F0502020204030204" pitchFamily="34" charset="0"/>
              </a:rPr>
              <a:t>El artículo N°41 del Código del Trabajo señala que no constituyen remuneración entre otras:</a:t>
            </a:r>
          </a:p>
          <a:p>
            <a:pPr>
              <a:spcBef>
                <a:spcPts val="200"/>
              </a:spcBef>
            </a:pPr>
            <a:endParaRPr lang="es-CL" sz="1600" b="1" dirty="0">
              <a:solidFill>
                <a:srgbClr val="ED6B00"/>
              </a:solidFill>
              <a:latin typeface="Calibri" panose="020F0502020204030204" pitchFamily="34" charset="0"/>
              <a:cs typeface="Calibri" panose="020F0502020204030204" pitchFamily="34" charset="0"/>
            </a:endParaRPr>
          </a:p>
          <a:p>
            <a:pPr marL="285750" indent="-285750">
              <a:spcBef>
                <a:spcPts val="200"/>
              </a:spcBef>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Las asignaciones de movilización y colación.</a:t>
            </a:r>
          </a:p>
          <a:p>
            <a:pPr marL="285750" indent="-285750">
              <a:spcBef>
                <a:spcPts val="200"/>
              </a:spcBef>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Las asignaciones de pérdida de caja.</a:t>
            </a:r>
          </a:p>
          <a:p>
            <a:pPr marL="285750" indent="-285750">
              <a:spcBef>
                <a:spcPts val="200"/>
              </a:spcBef>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Las asignaciones de desgaste de herramientas.</a:t>
            </a:r>
          </a:p>
          <a:p>
            <a:pPr marL="285750" indent="-285750">
              <a:spcBef>
                <a:spcPts val="200"/>
              </a:spcBef>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Los viáticos.</a:t>
            </a:r>
          </a:p>
          <a:p>
            <a:pPr marL="285750" indent="-285750">
              <a:spcBef>
                <a:spcPts val="200"/>
              </a:spcBef>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Las asignaciones familiares.</a:t>
            </a:r>
          </a:p>
          <a:p>
            <a:pPr marL="285750" indent="-285750">
              <a:spcBef>
                <a:spcPts val="200"/>
              </a:spcBef>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La indemnización por años de servicios y las demás que procede pagar al término de la relación laboral.</a:t>
            </a:r>
            <a:endParaRPr sz="1600" dirty="0">
              <a:solidFill>
                <a:schemeClr val="tx1"/>
              </a:solidFill>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xmlns="" id="{753A644E-AB1B-4F74-B4EC-0DDE34FA5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867" y="2218061"/>
            <a:ext cx="500374" cy="477100"/>
          </a:xfrm>
          <a:prstGeom prst="rect">
            <a:avLst/>
          </a:prstGeom>
        </p:spPr>
      </p:pic>
    </p:spTree>
    <p:extLst>
      <p:ext uri="{BB962C8B-B14F-4D97-AF65-F5344CB8AC3E}">
        <p14:creationId xmlns:p14="http://schemas.microsoft.com/office/powerpoint/2010/main" val="3340306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Rectángulo 1">
            <a:extLst>
              <a:ext uri="{FF2B5EF4-FFF2-40B4-BE49-F238E27FC236}">
                <a16:creationId xmlns:a16="http://schemas.microsoft.com/office/drawing/2014/main" xmlns="" id="{765F4CC4-BB03-466B-86F0-E2F843568130}"/>
              </a:ext>
            </a:extLst>
          </p:cNvPr>
          <p:cNvSpPr/>
          <p:nvPr/>
        </p:nvSpPr>
        <p:spPr>
          <a:xfrm>
            <a:off x="452174" y="5053263"/>
            <a:ext cx="8721786" cy="1620253"/>
          </a:xfrm>
          <a:prstGeom prst="rect">
            <a:avLst/>
          </a:prstGeom>
          <a:noFill/>
          <a:ln w="9525">
            <a:solidFill>
              <a:srgbClr val="ED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8" name="Google Shape;178;p6"/>
          <p:cNvSpPr txBox="1"/>
          <p:nvPr/>
        </p:nvSpPr>
        <p:spPr>
          <a:xfrm>
            <a:off x="452175" y="1011445"/>
            <a:ext cx="4151910"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DESCUENTOS APLICADOS </a:t>
            </a:r>
            <a:r>
              <a:rPr lang="en-US" sz="2800" dirty="0">
                <a:solidFill>
                  <a:srgbClr val="A93501"/>
                </a:solidFill>
                <a:latin typeface="Calibri"/>
                <a:sym typeface="Calibri"/>
              </a:rPr>
              <a:t>A LAS REMUNERACIONES</a:t>
            </a:r>
            <a:endParaRPr sz="2800" dirty="0">
              <a:solidFill>
                <a:srgbClr val="A93501"/>
              </a:solidFill>
              <a:latin typeface="Calibri"/>
              <a:sym typeface="Calibri"/>
            </a:endParaRPr>
          </a:p>
        </p:txBody>
      </p:sp>
      <p:sp>
        <p:nvSpPr>
          <p:cNvPr id="9" name="Google Shape;157;p5">
            <a:extLst>
              <a:ext uri="{FF2B5EF4-FFF2-40B4-BE49-F238E27FC236}">
                <a16:creationId xmlns:a16="http://schemas.microsoft.com/office/drawing/2014/main" xmlns="" id="{6B9345C9-BC86-44AB-86A6-57B4AF84ADE8}"/>
              </a:ext>
            </a:extLst>
          </p:cNvPr>
          <p:cNvSpPr txBox="1"/>
          <p:nvPr/>
        </p:nvSpPr>
        <p:spPr>
          <a:xfrm>
            <a:off x="452175" y="2473829"/>
            <a:ext cx="7023445" cy="2277506"/>
          </a:xfrm>
          <a:prstGeom prst="rect">
            <a:avLst/>
          </a:prstGeom>
          <a:noFill/>
          <a:ln>
            <a:noFill/>
          </a:ln>
        </p:spPr>
        <p:txBody>
          <a:bodyPr spcFirstLastPara="1" wrap="square" lIns="91425" tIns="45700" rIns="91425" bIns="45700" anchor="t" anchorCtr="0">
            <a:spAutoFit/>
          </a:bodyPr>
          <a:lstStyle/>
          <a:p>
            <a:pPr lvl="0">
              <a:spcAft>
                <a:spcPts val="1200"/>
              </a:spcAft>
            </a:pPr>
            <a:r>
              <a:rPr lang="es-CL" sz="1600" b="0" i="0" u="none" strike="noStrike" cap="none" dirty="0">
                <a:solidFill>
                  <a:srgbClr val="000000"/>
                </a:solidFill>
                <a:latin typeface="Calibri" panose="020F0502020204030204" pitchFamily="34" charset="0"/>
                <a:cs typeface="Calibri" panose="020F0502020204030204" pitchFamily="34" charset="0"/>
                <a:sym typeface="Arial"/>
              </a:rPr>
              <a:t>El pago de las remuneraciones no solo es una de las principales obligaciones que tiene el empleador respecto de sus trabajadores y trabajadoras.</a:t>
            </a:r>
          </a:p>
          <a:p>
            <a:pPr lvl="0">
              <a:spcAft>
                <a:spcPts val="1200"/>
              </a:spcAft>
            </a:pPr>
            <a:r>
              <a:rPr lang="es-CL" sz="1600" dirty="0">
                <a:latin typeface="Calibri" panose="020F0502020204030204" pitchFamily="34" charset="0"/>
                <a:cs typeface="Calibri" panose="020F0502020204030204" pitchFamily="34" charset="0"/>
              </a:rPr>
              <a:t>El legislador se ha preocupado entonces, de establecer normas que aseguren que a el o la dependiente se le pague aquello que se ha acordado en el contrato de trabajo en forma íntegra y oportuna.</a:t>
            </a:r>
          </a:p>
          <a:p>
            <a:pPr lvl="0">
              <a:spcAft>
                <a:spcPts val="1200"/>
              </a:spcAft>
            </a:pPr>
            <a:r>
              <a:rPr lang="es-CL" sz="1600" b="0" i="0" u="none" strike="noStrike" cap="none" dirty="0">
                <a:solidFill>
                  <a:srgbClr val="000000"/>
                </a:solidFill>
                <a:latin typeface="Calibri" panose="020F0502020204030204" pitchFamily="34" charset="0"/>
                <a:cs typeface="Calibri" panose="020F0502020204030204" pitchFamily="34" charset="0"/>
                <a:sym typeface="Arial"/>
              </a:rPr>
              <a:t>Una de aquellas normas tiene que ver con los descuentos que estas remuneraciones pueden experimentar.</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 name="Rectángulo: esquinas redondeadas 10">
            <a:extLst>
              <a:ext uri="{FF2B5EF4-FFF2-40B4-BE49-F238E27FC236}">
                <a16:creationId xmlns:a16="http://schemas.microsoft.com/office/drawing/2014/main" xmlns="" id="{E161FF16-E181-4865-A15D-75CC3E5FA022}"/>
              </a:ext>
            </a:extLst>
          </p:cNvPr>
          <p:cNvSpPr/>
          <p:nvPr/>
        </p:nvSpPr>
        <p:spPr>
          <a:xfrm>
            <a:off x="546303" y="4859621"/>
            <a:ext cx="4219700" cy="406238"/>
          </a:xfrm>
          <a:prstGeom prst="roundRect">
            <a:avLst>
              <a:gd name="adj" fmla="val 50000"/>
            </a:avLst>
          </a:prstGeom>
          <a:solidFill>
            <a:srgbClr val="ED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CL" b="1" dirty="0">
                <a:latin typeface="Calibri" panose="020F0502020204030204" pitchFamily="34" charset="0"/>
                <a:cs typeface="Calibri" panose="020F0502020204030204" pitchFamily="34" charset="0"/>
              </a:rPr>
              <a:t>Haberes</a:t>
            </a:r>
          </a:p>
        </p:txBody>
      </p:sp>
      <p:sp>
        <p:nvSpPr>
          <p:cNvPr id="12" name="Rectángulo: esquinas redondeadas 11">
            <a:extLst>
              <a:ext uri="{FF2B5EF4-FFF2-40B4-BE49-F238E27FC236}">
                <a16:creationId xmlns:a16="http://schemas.microsoft.com/office/drawing/2014/main" xmlns="" id="{1DD947F2-CF2F-482A-8E6E-EF21E6997F9A}"/>
              </a:ext>
            </a:extLst>
          </p:cNvPr>
          <p:cNvSpPr/>
          <p:nvPr/>
        </p:nvSpPr>
        <p:spPr>
          <a:xfrm>
            <a:off x="4860131" y="4859621"/>
            <a:ext cx="4219701" cy="406238"/>
          </a:xfrm>
          <a:prstGeom prst="roundRect">
            <a:avLst>
              <a:gd name="adj" fmla="val 50000"/>
            </a:avLst>
          </a:prstGeom>
          <a:solidFill>
            <a:srgbClr val="ED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CL" b="1" dirty="0">
                <a:latin typeface="Calibri" panose="020F0502020204030204" pitchFamily="34" charset="0"/>
                <a:cs typeface="Calibri" panose="020F0502020204030204" pitchFamily="34" charset="0"/>
              </a:rPr>
              <a:t>Descuentos</a:t>
            </a:r>
          </a:p>
        </p:txBody>
      </p:sp>
      <p:sp>
        <p:nvSpPr>
          <p:cNvPr id="13" name="Rectángulo: esquinas redondeadas 12">
            <a:extLst>
              <a:ext uri="{FF2B5EF4-FFF2-40B4-BE49-F238E27FC236}">
                <a16:creationId xmlns:a16="http://schemas.microsoft.com/office/drawing/2014/main" xmlns="" id="{DB4EC5D1-B6E1-4F8A-9996-53FD15C93F0E}"/>
              </a:ext>
            </a:extLst>
          </p:cNvPr>
          <p:cNvSpPr/>
          <p:nvPr/>
        </p:nvSpPr>
        <p:spPr>
          <a:xfrm>
            <a:off x="546303" y="5374146"/>
            <a:ext cx="4219700" cy="52132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CL" b="1" dirty="0">
                <a:solidFill>
                  <a:srgbClr val="ED6B00"/>
                </a:solidFill>
                <a:latin typeface="Calibri" panose="020F0502020204030204" pitchFamily="34" charset="0"/>
                <a:cs typeface="Calibri" panose="020F0502020204030204" pitchFamily="34" charset="0"/>
              </a:rPr>
              <a:t>Imponibles y tributables = “Remunerativos”</a:t>
            </a:r>
          </a:p>
        </p:txBody>
      </p:sp>
      <p:sp>
        <p:nvSpPr>
          <p:cNvPr id="14" name="Rectángulo: esquinas redondeadas 13">
            <a:extLst>
              <a:ext uri="{FF2B5EF4-FFF2-40B4-BE49-F238E27FC236}">
                <a16:creationId xmlns:a16="http://schemas.microsoft.com/office/drawing/2014/main" xmlns="" id="{4064F269-BA23-4293-9A74-EE4AA1FBF362}"/>
              </a:ext>
            </a:extLst>
          </p:cNvPr>
          <p:cNvSpPr/>
          <p:nvPr/>
        </p:nvSpPr>
        <p:spPr>
          <a:xfrm>
            <a:off x="546303" y="5922336"/>
            <a:ext cx="4219700" cy="52132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CL" b="1" dirty="0">
                <a:solidFill>
                  <a:srgbClr val="ED6B00"/>
                </a:solidFill>
                <a:latin typeface="Calibri" panose="020F0502020204030204" pitchFamily="34" charset="0"/>
                <a:cs typeface="Calibri" panose="020F0502020204030204" pitchFamily="34" charset="0"/>
              </a:rPr>
              <a:t>No Imponibles ni tributables = “No remunerativos”</a:t>
            </a:r>
          </a:p>
        </p:txBody>
      </p:sp>
      <p:sp>
        <p:nvSpPr>
          <p:cNvPr id="15" name="Rectángulo: esquinas redondeadas 14">
            <a:extLst>
              <a:ext uri="{FF2B5EF4-FFF2-40B4-BE49-F238E27FC236}">
                <a16:creationId xmlns:a16="http://schemas.microsoft.com/office/drawing/2014/main" xmlns="" id="{8683E073-0E05-4DFC-972E-AAE50B43607E}"/>
              </a:ext>
            </a:extLst>
          </p:cNvPr>
          <p:cNvSpPr/>
          <p:nvPr/>
        </p:nvSpPr>
        <p:spPr>
          <a:xfrm>
            <a:off x="4860132" y="5374146"/>
            <a:ext cx="4219700" cy="52132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CL" b="1" dirty="0">
                <a:solidFill>
                  <a:srgbClr val="ED6B00"/>
                </a:solidFill>
                <a:latin typeface="Calibri" panose="020F0502020204030204" pitchFamily="34" charset="0"/>
                <a:cs typeface="Calibri" panose="020F0502020204030204" pitchFamily="34" charset="0"/>
              </a:rPr>
              <a:t>Previsionales y tributables</a:t>
            </a:r>
          </a:p>
        </p:txBody>
      </p:sp>
      <p:sp>
        <p:nvSpPr>
          <p:cNvPr id="16" name="Rectángulo: esquinas redondeadas 15">
            <a:extLst>
              <a:ext uri="{FF2B5EF4-FFF2-40B4-BE49-F238E27FC236}">
                <a16:creationId xmlns:a16="http://schemas.microsoft.com/office/drawing/2014/main" xmlns="" id="{3CB517BF-B310-4E7D-A964-044266A6D9E2}"/>
              </a:ext>
            </a:extLst>
          </p:cNvPr>
          <p:cNvSpPr/>
          <p:nvPr/>
        </p:nvSpPr>
        <p:spPr>
          <a:xfrm>
            <a:off x="4860131" y="5922336"/>
            <a:ext cx="4219701" cy="52132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CL" b="1" dirty="0">
                <a:solidFill>
                  <a:srgbClr val="ED6B00"/>
                </a:solidFill>
                <a:latin typeface="Calibri" panose="020F0502020204030204" pitchFamily="34" charset="0"/>
                <a:cs typeface="Calibri" panose="020F0502020204030204" pitchFamily="34" charset="0"/>
              </a:rPr>
              <a:t>Voluntarios y legales</a:t>
            </a:r>
          </a:p>
        </p:txBody>
      </p:sp>
    </p:spTree>
    <p:extLst>
      <p:ext uri="{BB962C8B-B14F-4D97-AF65-F5344CB8AC3E}">
        <p14:creationId xmlns:p14="http://schemas.microsoft.com/office/powerpoint/2010/main" val="1384017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11445"/>
            <a:ext cx="4151910"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DESCUENTOS APLICADOS </a:t>
            </a:r>
            <a:r>
              <a:rPr lang="en-US" sz="2800" dirty="0">
                <a:solidFill>
                  <a:srgbClr val="A93501"/>
                </a:solidFill>
                <a:latin typeface="Calibri"/>
                <a:sym typeface="Calibri"/>
              </a:rPr>
              <a:t>A LAS REMUNERACIONES</a:t>
            </a:r>
            <a:endParaRPr sz="2800" dirty="0">
              <a:solidFill>
                <a:srgbClr val="A93501"/>
              </a:solidFill>
              <a:latin typeface="Calibri"/>
              <a:sym typeface="Calibri"/>
            </a:endParaRPr>
          </a:p>
        </p:txBody>
      </p:sp>
      <p:sp>
        <p:nvSpPr>
          <p:cNvPr id="17" name="Google Shape;157;p5">
            <a:extLst>
              <a:ext uri="{FF2B5EF4-FFF2-40B4-BE49-F238E27FC236}">
                <a16:creationId xmlns:a16="http://schemas.microsoft.com/office/drawing/2014/main" xmlns="" id="{614AEE2D-4A10-4AA4-A1EF-BB48B55BB5CA}"/>
              </a:ext>
            </a:extLst>
          </p:cNvPr>
          <p:cNvSpPr txBox="1"/>
          <p:nvPr/>
        </p:nvSpPr>
        <p:spPr>
          <a:xfrm>
            <a:off x="452175" y="2559411"/>
            <a:ext cx="7023446" cy="584735"/>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Pues bien, generalmente, se acostumbra a clasificar los descuentos a las remuneraciones del trabajador entre:</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8" name="Google Shape;173;p6">
            <a:extLst>
              <a:ext uri="{FF2B5EF4-FFF2-40B4-BE49-F238E27FC236}">
                <a16:creationId xmlns:a16="http://schemas.microsoft.com/office/drawing/2014/main" xmlns="" id="{338EA00E-7041-49EA-8924-D88DAEA0AD27}"/>
              </a:ext>
            </a:extLst>
          </p:cNvPr>
          <p:cNvSpPr/>
          <p:nvPr/>
        </p:nvSpPr>
        <p:spPr>
          <a:xfrm>
            <a:off x="452175" y="3299074"/>
            <a:ext cx="7392414" cy="2502326"/>
          </a:xfrm>
          <a:prstGeom prst="roundRect">
            <a:avLst>
              <a:gd name="adj" fmla="val 9333"/>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 name="Google Shape;174;p6">
            <a:extLst>
              <a:ext uri="{FF2B5EF4-FFF2-40B4-BE49-F238E27FC236}">
                <a16:creationId xmlns:a16="http://schemas.microsoft.com/office/drawing/2014/main" xmlns="" id="{A5B6C3CC-ACE8-458C-B299-F811CDD1F85F}"/>
              </a:ext>
            </a:extLst>
          </p:cNvPr>
          <p:cNvSpPr txBox="1"/>
          <p:nvPr/>
        </p:nvSpPr>
        <p:spPr>
          <a:xfrm>
            <a:off x="799022" y="3609423"/>
            <a:ext cx="6583093" cy="2031285"/>
          </a:xfrm>
          <a:prstGeom prst="rect">
            <a:avLst/>
          </a:prstGeom>
          <a:noFill/>
          <a:ln>
            <a:noFill/>
          </a:ln>
        </p:spPr>
        <p:txBody>
          <a:bodyPr spcFirstLastPara="1" wrap="square" lIns="91425" tIns="45700" rIns="91425" bIns="45700" anchor="t" anchorCtr="0">
            <a:spAutoFit/>
          </a:bodyPr>
          <a:lstStyle/>
          <a:p>
            <a:pPr marL="285750" indent="-285750">
              <a:spcAft>
                <a:spcPts val="1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Aquellos que se deben realizar por mandato de la ley, </a:t>
            </a:r>
            <a:r>
              <a:rPr lang="es-CL" sz="1600" b="1" dirty="0">
                <a:solidFill>
                  <a:srgbClr val="ED6B00"/>
                </a:solidFill>
                <a:latin typeface="Calibri" panose="020F0502020204030204" pitchFamily="34" charset="0"/>
                <a:cs typeface="Calibri" panose="020F0502020204030204" pitchFamily="34" charset="0"/>
              </a:rPr>
              <a:t>los obligatorios.</a:t>
            </a:r>
          </a:p>
          <a:p>
            <a:pPr marL="285750" indent="-285750">
              <a:spcAft>
                <a:spcPts val="1200"/>
              </a:spcAft>
              <a:buFont typeface="Arial" panose="020B0604020202020204" pitchFamily="34" charset="0"/>
              <a:buChar char="•"/>
            </a:pPr>
            <a:r>
              <a:rPr lang="es-CL" sz="1600" b="1" dirty="0">
                <a:solidFill>
                  <a:srgbClr val="ED6B00"/>
                </a:solidFill>
                <a:latin typeface="Calibri" panose="020F0502020204030204" pitchFamily="34" charset="0"/>
                <a:cs typeface="Calibri" panose="020F0502020204030204" pitchFamily="34" charset="0"/>
              </a:rPr>
              <a:t>Descuentos permitidos o facultativos, </a:t>
            </a:r>
            <a:r>
              <a:rPr lang="es-CL" sz="1600" dirty="0">
                <a:solidFill>
                  <a:schemeClr val="tx1"/>
                </a:solidFill>
                <a:latin typeface="Calibri" panose="020F0502020204030204" pitchFamily="34" charset="0"/>
                <a:cs typeface="Calibri" panose="020F0502020204030204" pitchFamily="34" charset="0"/>
              </a:rPr>
              <a:t>los que se pueden hacer siempre que exista acuerdo previo y por escrito entre el empleador y el trabajador.</a:t>
            </a:r>
          </a:p>
          <a:p>
            <a:pPr marL="285750" indent="-285750">
              <a:spcAft>
                <a:spcPts val="1200"/>
              </a:spcAft>
              <a:buFont typeface="Arial" panose="020B0604020202020204" pitchFamily="34" charset="0"/>
              <a:buChar char="•"/>
            </a:pPr>
            <a:r>
              <a:rPr lang="es-CL" sz="1600" b="1" dirty="0">
                <a:solidFill>
                  <a:srgbClr val="ED6B00"/>
                </a:solidFill>
                <a:latin typeface="Calibri" panose="020F0502020204030204" pitchFamily="34" charset="0"/>
                <a:cs typeface="Calibri" panose="020F0502020204030204" pitchFamily="34" charset="0"/>
              </a:rPr>
              <a:t>Descuentos prohibidos, </a:t>
            </a:r>
            <a:r>
              <a:rPr lang="es-CL" sz="1600" dirty="0">
                <a:solidFill>
                  <a:schemeClr val="tx1"/>
                </a:solidFill>
                <a:latin typeface="Calibri" panose="020F0502020204030204" pitchFamily="34" charset="0"/>
                <a:cs typeface="Calibri" panose="020F0502020204030204" pitchFamily="34" charset="0"/>
              </a:rPr>
              <a:t>que serían todos aquellos que no se encuentren en los casos anteriores.</a:t>
            </a:r>
            <a:endParaRPr dirty="0">
              <a:solidFill>
                <a:schemeClr val="tx1"/>
              </a:solidFill>
              <a:latin typeface="Calibri" panose="020F0502020204030204" pitchFamily="34" charset="0"/>
              <a:cs typeface="Calibri" panose="020F0502020204030204" pitchFamily="34" charset="0"/>
            </a:endParaRPr>
          </a:p>
        </p:txBody>
      </p:sp>
      <p:pic>
        <p:nvPicPr>
          <p:cNvPr id="20" name="Imagen 19">
            <a:extLst>
              <a:ext uri="{FF2B5EF4-FFF2-40B4-BE49-F238E27FC236}">
                <a16:creationId xmlns:a16="http://schemas.microsoft.com/office/drawing/2014/main" xmlns="" id="{7FC55EC8-3210-448E-974F-E52E75E30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621" y="3060524"/>
            <a:ext cx="500374" cy="477100"/>
          </a:xfrm>
          <a:prstGeom prst="rect">
            <a:avLst/>
          </a:prstGeom>
        </p:spPr>
      </p:pic>
    </p:spTree>
    <p:extLst>
      <p:ext uri="{BB962C8B-B14F-4D97-AF65-F5344CB8AC3E}">
        <p14:creationId xmlns:p14="http://schemas.microsoft.com/office/powerpoint/2010/main" val="2401047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11445"/>
            <a:ext cx="4151910"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DESCUENTOS</a:t>
            </a:r>
            <a:endParaRPr sz="2800" dirty="0">
              <a:solidFill>
                <a:srgbClr val="A93501"/>
              </a:solidFill>
              <a:latin typeface="Calibri"/>
              <a:sym typeface="Calibri"/>
            </a:endParaRPr>
          </a:p>
        </p:txBody>
      </p:sp>
      <p:sp>
        <p:nvSpPr>
          <p:cNvPr id="18" name="Google Shape;173;p6">
            <a:extLst>
              <a:ext uri="{FF2B5EF4-FFF2-40B4-BE49-F238E27FC236}">
                <a16:creationId xmlns:a16="http://schemas.microsoft.com/office/drawing/2014/main" xmlns="" id="{338EA00E-7041-49EA-8924-D88DAEA0AD27}"/>
              </a:ext>
            </a:extLst>
          </p:cNvPr>
          <p:cNvSpPr/>
          <p:nvPr/>
        </p:nvSpPr>
        <p:spPr>
          <a:xfrm>
            <a:off x="452175" y="2528674"/>
            <a:ext cx="7392414" cy="2845431"/>
          </a:xfrm>
          <a:prstGeom prst="roundRect">
            <a:avLst>
              <a:gd name="adj" fmla="val 9333"/>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 name="Google Shape;174;p6">
            <a:extLst>
              <a:ext uri="{FF2B5EF4-FFF2-40B4-BE49-F238E27FC236}">
                <a16:creationId xmlns:a16="http://schemas.microsoft.com/office/drawing/2014/main" xmlns="" id="{A5B6C3CC-ACE8-458C-B299-F811CDD1F85F}"/>
              </a:ext>
            </a:extLst>
          </p:cNvPr>
          <p:cNvSpPr txBox="1"/>
          <p:nvPr/>
        </p:nvSpPr>
        <p:spPr>
          <a:xfrm>
            <a:off x="799022" y="2839023"/>
            <a:ext cx="6583093" cy="2277506"/>
          </a:xfrm>
          <a:prstGeom prst="rect">
            <a:avLst/>
          </a:prstGeom>
          <a:noFill/>
          <a:ln>
            <a:noFill/>
          </a:ln>
        </p:spPr>
        <p:txBody>
          <a:bodyPr spcFirstLastPara="1" wrap="square" lIns="91425" tIns="45700" rIns="91425" bIns="45700" anchor="t" anchorCtr="0">
            <a:spAutoFit/>
          </a:bodyPr>
          <a:lstStyle/>
          <a:p>
            <a:pPr marL="285750" indent="-285750">
              <a:spcAft>
                <a:spcPts val="1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Son retenciones que el empleador efectúa a las remuneraciones de los trabajadores en cumplimiento de disposiciones legales y por mutuos acuerdos.</a:t>
            </a:r>
          </a:p>
          <a:p>
            <a:pPr marL="285750" indent="-285750">
              <a:spcAft>
                <a:spcPts val="1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Los primeros son de carácter obligatorio y están destinados a fondos de previsión, pago de impuestos y retenciones judiciales.</a:t>
            </a:r>
          </a:p>
          <a:p>
            <a:pPr marL="285750" indent="-285750">
              <a:spcAft>
                <a:spcPts val="1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Los de mutuo acuerdo o voluntarios, son aceptados libremente por el empleador y el trabajador.</a:t>
            </a:r>
            <a:endParaRPr dirty="0">
              <a:solidFill>
                <a:schemeClr val="tx1"/>
              </a:solidFill>
              <a:latin typeface="Calibri" panose="020F0502020204030204" pitchFamily="34" charset="0"/>
              <a:cs typeface="Calibri" panose="020F0502020204030204" pitchFamily="34" charset="0"/>
            </a:endParaRPr>
          </a:p>
        </p:txBody>
      </p:sp>
      <p:pic>
        <p:nvPicPr>
          <p:cNvPr id="20" name="Imagen 19">
            <a:extLst>
              <a:ext uri="{FF2B5EF4-FFF2-40B4-BE49-F238E27FC236}">
                <a16:creationId xmlns:a16="http://schemas.microsoft.com/office/drawing/2014/main" xmlns="" id="{7FC55EC8-3210-448E-974F-E52E75E30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621" y="2290124"/>
            <a:ext cx="500374" cy="477100"/>
          </a:xfrm>
          <a:prstGeom prst="rect">
            <a:avLst/>
          </a:prstGeom>
        </p:spPr>
      </p:pic>
    </p:spTree>
    <p:extLst>
      <p:ext uri="{BB962C8B-B14F-4D97-AF65-F5344CB8AC3E}">
        <p14:creationId xmlns:p14="http://schemas.microsoft.com/office/powerpoint/2010/main" val="218740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2" name="Rectángulo: esquinas redondeadas 21">
            <a:extLst>
              <a:ext uri="{FF2B5EF4-FFF2-40B4-BE49-F238E27FC236}">
                <a16:creationId xmlns:a16="http://schemas.microsoft.com/office/drawing/2014/main" xmlns="" id="{7DCB53ED-3667-4653-9AA1-0D291C113E82}"/>
              </a:ext>
            </a:extLst>
          </p:cNvPr>
          <p:cNvSpPr/>
          <p:nvPr/>
        </p:nvSpPr>
        <p:spPr>
          <a:xfrm>
            <a:off x="5882447" y="2068085"/>
            <a:ext cx="3107979" cy="4637513"/>
          </a:xfrm>
          <a:prstGeom prst="roundRect">
            <a:avLst>
              <a:gd name="adj" fmla="val 3029"/>
            </a:avLst>
          </a:prstGeom>
          <a:solidFill>
            <a:srgbClr val="F9E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sz="1800" b="1" dirty="0">
              <a:latin typeface="Calibri" panose="020F0502020204030204" pitchFamily="34" charset="0"/>
              <a:cs typeface="Calibri" panose="020F0502020204030204" pitchFamily="34" charset="0"/>
            </a:endParaRPr>
          </a:p>
        </p:txBody>
      </p:sp>
      <p:sp>
        <p:nvSpPr>
          <p:cNvPr id="178" name="Google Shape;178;p6"/>
          <p:cNvSpPr txBox="1"/>
          <p:nvPr/>
        </p:nvSpPr>
        <p:spPr>
          <a:xfrm>
            <a:off x="452175" y="1072100"/>
            <a:ext cx="6766772"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DESCUENTOS APLICADOS EN UNA </a:t>
            </a:r>
            <a:r>
              <a:rPr lang="en-US" sz="2800" dirty="0">
                <a:solidFill>
                  <a:srgbClr val="A93501"/>
                </a:solidFill>
                <a:latin typeface="Calibri"/>
                <a:sym typeface="Calibri"/>
              </a:rPr>
              <a:t>LIQUIDACIÓN DE SUELDOS</a:t>
            </a:r>
            <a:endParaRPr sz="2800" dirty="0">
              <a:solidFill>
                <a:srgbClr val="A93501"/>
              </a:solidFill>
              <a:latin typeface="Calibri"/>
              <a:sym typeface="Calibri"/>
            </a:endParaRPr>
          </a:p>
        </p:txBody>
      </p:sp>
      <p:sp>
        <p:nvSpPr>
          <p:cNvPr id="5" name="Rectángulo: esquinas redondeadas 4">
            <a:extLst>
              <a:ext uri="{FF2B5EF4-FFF2-40B4-BE49-F238E27FC236}">
                <a16:creationId xmlns:a16="http://schemas.microsoft.com/office/drawing/2014/main" xmlns="" id="{8973DF74-4A11-4DCB-920F-0304B99EBC07}"/>
              </a:ext>
            </a:extLst>
          </p:cNvPr>
          <p:cNvSpPr/>
          <p:nvPr/>
        </p:nvSpPr>
        <p:spPr>
          <a:xfrm>
            <a:off x="2506758" y="2440199"/>
            <a:ext cx="3492989" cy="1225303"/>
          </a:xfrm>
          <a:prstGeom prst="roundRect">
            <a:avLst>
              <a:gd name="adj" fmla="val 5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sz="1800" b="1" dirty="0">
              <a:latin typeface="Calibri" panose="020F0502020204030204" pitchFamily="34" charset="0"/>
              <a:cs typeface="Calibri" panose="020F0502020204030204" pitchFamily="34" charset="0"/>
            </a:endParaRPr>
          </a:p>
        </p:txBody>
      </p:sp>
      <p:sp>
        <p:nvSpPr>
          <p:cNvPr id="6" name="Flecha: pentágono 5">
            <a:extLst>
              <a:ext uri="{FF2B5EF4-FFF2-40B4-BE49-F238E27FC236}">
                <a16:creationId xmlns:a16="http://schemas.microsoft.com/office/drawing/2014/main" xmlns="" id="{A0D9CEFF-088F-4CCC-AF44-FDABAB2A0EE2}"/>
              </a:ext>
            </a:extLst>
          </p:cNvPr>
          <p:cNvSpPr/>
          <p:nvPr/>
        </p:nvSpPr>
        <p:spPr>
          <a:xfrm>
            <a:off x="452176" y="2440199"/>
            <a:ext cx="2499572" cy="1225303"/>
          </a:xfrm>
          <a:prstGeom prst="homePlate">
            <a:avLst>
              <a:gd name="adj" fmla="val 36667"/>
            </a:avLst>
          </a:prstGeom>
          <a:solidFill>
            <a:srgbClr val="FEC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Google Shape;174;p6">
            <a:extLst>
              <a:ext uri="{FF2B5EF4-FFF2-40B4-BE49-F238E27FC236}">
                <a16:creationId xmlns:a16="http://schemas.microsoft.com/office/drawing/2014/main" xmlns="" id="{3C13609D-6915-4067-8FFB-DF99BB43DCAB}"/>
              </a:ext>
            </a:extLst>
          </p:cNvPr>
          <p:cNvSpPr txBox="1"/>
          <p:nvPr/>
        </p:nvSpPr>
        <p:spPr>
          <a:xfrm>
            <a:off x="671823" y="2672059"/>
            <a:ext cx="2028081" cy="661679"/>
          </a:xfrm>
          <a:prstGeom prst="rect">
            <a:avLst/>
          </a:prstGeom>
          <a:noFill/>
          <a:ln>
            <a:noFill/>
          </a:ln>
        </p:spPr>
        <p:txBody>
          <a:bodyPr spcFirstLastPara="1" wrap="square" lIns="91425" tIns="45700" rIns="91425" bIns="45700" anchor="t" anchorCtr="0">
            <a:spAutoFit/>
          </a:bodyPr>
          <a:lstStyle/>
          <a:p>
            <a:pPr>
              <a:spcBef>
                <a:spcPts val="600"/>
              </a:spcBef>
            </a:pPr>
            <a:r>
              <a:rPr lang="es-CL" sz="1600" b="1" dirty="0">
                <a:latin typeface="Calibri" panose="020F0502020204030204" pitchFamily="34" charset="0"/>
                <a:cs typeface="Calibri" panose="020F0502020204030204" pitchFamily="34" charset="0"/>
              </a:rPr>
              <a:t>Descuentos previsionales</a:t>
            </a:r>
          </a:p>
        </p:txBody>
      </p:sp>
      <p:sp>
        <p:nvSpPr>
          <p:cNvPr id="8" name="Google Shape;174;p6">
            <a:extLst>
              <a:ext uri="{FF2B5EF4-FFF2-40B4-BE49-F238E27FC236}">
                <a16:creationId xmlns:a16="http://schemas.microsoft.com/office/drawing/2014/main" xmlns="" id="{13D32B61-792E-43B4-8CAF-5A2C0FDAA578}"/>
              </a:ext>
            </a:extLst>
          </p:cNvPr>
          <p:cNvSpPr txBox="1"/>
          <p:nvPr/>
        </p:nvSpPr>
        <p:spPr>
          <a:xfrm>
            <a:off x="3219458" y="2480506"/>
            <a:ext cx="2973713" cy="1179770"/>
          </a:xfrm>
          <a:prstGeom prst="rect">
            <a:avLst/>
          </a:prstGeom>
          <a:noFill/>
          <a:ln>
            <a:noFill/>
          </a:ln>
        </p:spPr>
        <p:txBody>
          <a:bodyPr spcFirstLastPara="1" wrap="square" lIns="91425" tIns="45700" rIns="91425" bIns="45700" anchor="t" anchorCtr="0">
            <a:spAutoFit/>
          </a:bodyPr>
          <a:lstStyle/>
          <a:p>
            <a:pPr marL="285750" indent="-285750">
              <a:spcBef>
                <a:spcPts val="2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AFP</a:t>
            </a:r>
          </a:p>
          <a:p>
            <a:pPr marL="285750" indent="-285750">
              <a:spcBef>
                <a:spcPts val="2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Fonasa – Isapre</a:t>
            </a:r>
          </a:p>
          <a:p>
            <a:pPr marL="285750" indent="-285750">
              <a:spcBef>
                <a:spcPts val="2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Seguro Cesantía</a:t>
            </a:r>
          </a:p>
          <a:p>
            <a:pPr marL="285750" indent="-285750">
              <a:spcBef>
                <a:spcPts val="2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APV</a:t>
            </a:r>
          </a:p>
        </p:txBody>
      </p:sp>
      <p:sp>
        <p:nvSpPr>
          <p:cNvPr id="9" name="Rectángulo: esquinas redondeadas 8">
            <a:extLst>
              <a:ext uri="{FF2B5EF4-FFF2-40B4-BE49-F238E27FC236}">
                <a16:creationId xmlns:a16="http://schemas.microsoft.com/office/drawing/2014/main" xmlns="" id="{1862BB53-0410-4A08-B27C-D275A7086D19}"/>
              </a:ext>
            </a:extLst>
          </p:cNvPr>
          <p:cNvSpPr/>
          <p:nvPr/>
        </p:nvSpPr>
        <p:spPr>
          <a:xfrm>
            <a:off x="2506758" y="3768280"/>
            <a:ext cx="3479080" cy="1125810"/>
          </a:xfrm>
          <a:prstGeom prst="roundRect">
            <a:avLst>
              <a:gd name="adj" fmla="val 5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sz="1800" b="1" dirty="0">
              <a:latin typeface="Calibri" panose="020F0502020204030204" pitchFamily="34" charset="0"/>
              <a:cs typeface="Calibri" panose="020F0502020204030204" pitchFamily="34" charset="0"/>
            </a:endParaRPr>
          </a:p>
        </p:txBody>
      </p:sp>
      <p:sp>
        <p:nvSpPr>
          <p:cNvPr id="11" name="Flecha: pentágono 10">
            <a:extLst>
              <a:ext uri="{FF2B5EF4-FFF2-40B4-BE49-F238E27FC236}">
                <a16:creationId xmlns:a16="http://schemas.microsoft.com/office/drawing/2014/main" xmlns="" id="{771339C5-76BA-4F5D-9338-ED919B3BA2B0}"/>
              </a:ext>
            </a:extLst>
          </p:cNvPr>
          <p:cNvSpPr/>
          <p:nvPr/>
        </p:nvSpPr>
        <p:spPr>
          <a:xfrm>
            <a:off x="452176" y="3768280"/>
            <a:ext cx="2499572" cy="1125810"/>
          </a:xfrm>
          <a:prstGeom prst="homePlate">
            <a:avLst>
              <a:gd name="adj" fmla="val 36667"/>
            </a:avLst>
          </a:prstGeom>
          <a:solidFill>
            <a:srgbClr val="B99F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Google Shape;174;p6">
            <a:extLst>
              <a:ext uri="{FF2B5EF4-FFF2-40B4-BE49-F238E27FC236}">
                <a16:creationId xmlns:a16="http://schemas.microsoft.com/office/drawing/2014/main" xmlns="" id="{D6FFA4EC-5E35-47E4-9CCF-98F2D92D93DD}"/>
              </a:ext>
            </a:extLst>
          </p:cNvPr>
          <p:cNvSpPr txBox="1"/>
          <p:nvPr/>
        </p:nvSpPr>
        <p:spPr>
          <a:xfrm>
            <a:off x="671823" y="4073554"/>
            <a:ext cx="2028081" cy="415458"/>
          </a:xfrm>
          <a:prstGeom prst="rect">
            <a:avLst/>
          </a:prstGeom>
          <a:noFill/>
          <a:ln>
            <a:noFill/>
          </a:ln>
        </p:spPr>
        <p:txBody>
          <a:bodyPr spcFirstLastPara="1" wrap="square" lIns="91425" tIns="45700" rIns="91425" bIns="45700" anchor="t" anchorCtr="0">
            <a:spAutoFit/>
          </a:bodyPr>
          <a:lstStyle/>
          <a:p>
            <a:pPr>
              <a:spcBef>
                <a:spcPts val="600"/>
              </a:spcBef>
            </a:pPr>
            <a:r>
              <a:rPr lang="es-CL" sz="1600" b="1" dirty="0">
                <a:latin typeface="Calibri" panose="020F0502020204030204" pitchFamily="34" charset="0"/>
                <a:cs typeface="Calibri" panose="020F0502020204030204" pitchFamily="34" charset="0"/>
              </a:rPr>
              <a:t>Impuesto Único</a:t>
            </a:r>
          </a:p>
        </p:txBody>
      </p:sp>
      <p:sp>
        <p:nvSpPr>
          <p:cNvPr id="13" name="Google Shape;174;p6">
            <a:extLst>
              <a:ext uri="{FF2B5EF4-FFF2-40B4-BE49-F238E27FC236}">
                <a16:creationId xmlns:a16="http://schemas.microsoft.com/office/drawing/2014/main" xmlns="" id="{DE0C7EDB-E74A-49A2-A0F0-4C110393B3E6}"/>
              </a:ext>
            </a:extLst>
          </p:cNvPr>
          <p:cNvSpPr txBox="1"/>
          <p:nvPr/>
        </p:nvSpPr>
        <p:spPr>
          <a:xfrm>
            <a:off x="3219458" y="4116367"/>
            <a:ext cx="2973713" cy="364162"/>
          </a:xfrm>
          <a:prstGeom prst="rect">
            <a:avLst/>
          </a:prstGeom>
          <a:noFill/>
          <a:ln>
            <a:noFill/>
          </a:ln>
        </p:spPr>
        <p:txBody>
          <a:bodyPr spcFirstLastPara="1" wrap="square" lIns="91425" tIns="45700" rIns="91425" bIns="45700" anchor="t" anchorCtr="0">
            <a:spAutoFit/>
          </a:bodyPr>
          <a:lstStyle/>
          <a:p>
            <a:pPr marL="285750" indent="-285750">
              <a:spcBef>
                <a:spcPts val="2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Imp. 2° Categoría</a:t>
            </a:r>
          </a:p>
        </p:txBody>
      </p:sp>
      <p:sp>
        <p:nvSpPr>
          <p:cNvPr id="14" name="Rectángulo: esquinas redondeadas 13">
            <a:extLst>
              <a:ext uri="{FF2B5EF4-FFF2-40B4-BE49-F238E27FC236}">
                <a16:creationId xmlns:a16="http://schemas.microsoft.com/office/drawing/2014/main" xmlns="" id="{A753DAA8-6135-4DD4-B8E3-2C4ACC3CA5B1}"/>
              </a:ext>
            </a:extLst>
          </p:cNvPr>
          <p:cNvSpPr/>
          <p:nvPr/>
        </p:nvSpPr>
        <p:spPr>
          <a:xfrm>
            <a:off x="2390274" y="5005243"/>
            <a:ext cx="3609473" cy="1700358"/>
          </a:xfrm>
          <a:prstGeom prst="roundRect">
            <a:avLst>
              <a:gd name="adj" fmla="val 5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sz="1800" b="1" dirty="0">
              <a:latin typeface="Calibri" panose="020F0502020204030204" pitchFamily="34" charset="0"/>
              <a:cs typeface="Calibri" panose="020F0502020204030204" pitchFamily="34" charset="0"/>
            </a:endParaRPr>
          </a:p>
        </p:txBody>
      </p:sp>
      <p:sp>
        <p:nvSpPr>
          <p:cNvPr id="15" name="Flecha: pentágono 14">
            <a:extLst>
              <a:ext uri="{FF2B5EF4-FFF2-40B4-BE49-F238E27FC236}">
                <a16:creationId xmlns:a16="http://schemas.microsoft.com/office/drawing/2014/main" xmlns="" id="{9B540066-FA3A-48F1-B8C4-E671D528D6FB}"/>
              </a:ext>
            </a:extLst>
          </p:cNvPr>
          <p:cNvSpPr/>
          <p:nvPr/>
        </p:nvSpPr>
        <p:spPr>
          <a:xfrm>
            <a:off x="452176" y="5005242"/>
            <a:ext cx="2499572" cy="1700357"/>
          </a:xfrm>
          <a:prstGeom prst="homePlate">
            <a:avLst>
              <a:gd name="adj" fmla="val 22938"/>
            </a:avLst>
          </a:prstGeom>
          <a:solidFill>
            <a:srgbClr val="ED6B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Google Shape;174;p6">
            <a:extLst>
              <a:ext uri="{FF2B5EF4-FFF2-40B4-BE49-F238E27FC236}">
                <a16:creationId xmlns:a16="http://schemas.microsoft.com/office/drawing/2014/main" xmlns="" id="{315BA904-2898-4F92-A282-BBE204484B4A}"/>
              </a:ext>
            </a:extLst>
          </p:cNvPr>
          <p:cNvSpPr txBox="1"/>
          <p:nvPr/>
        </p:nvSpPr>
        <p:spPr>
          <a:xfrm>
            <a:off x="671823" y="5508537"/>
            <a:ext cx="1525027" cy="661679"/>
          </a:xfrm>
          <a:prstGeom prst="rect">
            <a:avLst/>
          </a:prstGeom>
          <a:noFill/>
          <a:ln>
            <a:noFill/>
          </a:ln>
        </p:spPr>
        <p:txBody>
          <a:bodyPr spcFirstLastPara="1" wrap="square" lIns="91425" tIns="45700" rIns="91425" bIns="45700" anchor="t" anchorCtr="0">
            <a:spAutoFit/>
          </a:bodyPr>
          <a:lstStyle/>
          <a:p>
            <a:pPr>
              <a:spcBef>
                <a:spcPts val="600"/>
              </a:spcBef>
            </a:pPr>
            <a:r>
              <a:rPr lang="es-CL" sz="1600" b="1" dirty="0">
                <a:latin typeface="Calibri" panose="020F0502020204030204" pitchFamily="34" charset="0"/>
                <a:cs typeface="Calibri" panose="020F0502020204030204" pitchFamily="34" charset="0"/>
              </a:rPr>
              <a:t>Descuentos varios</a:t>
            </a:r>
          </a:p>
        </p:txBody>
      </p:sp>
      <p:sp>
        <p:nvSpPr>
          <p:cNvPr id="17" name="Google Shape;174;p6">
            <a:extLst>
              <a:ext uri="{FF2B5EF4-FFF2-40B4-BE49-F238E27FC236}">
                <a16:creationId xmlns:a16="http://schemas.microsoft.com/office/drawing/2014/main" xmlns="" id="{82B26BF7-D197-453B-8085-0DC86732DB65}"/>
              </a:ext>
            </a:extLst>
          </p:cNvPr>
          <p:cNvSpPr txBox="1"/>
          <p:nvPr/>
        </p:nvSpPr>
        <p:spPr>
          <a:xfrm>
            <a:off x="3219458" y="5142376"/>
            <a:ext cx="2973713" cy="1451639"/>
          </a:xfrm>
          <a:prstGeom prst="rect">
            <a:avLst/>
          </a:prstGeom>
          <a:noFill/>
          <a:ln>
            <a:noFill/>
          </a:ln>
        </p:spPr>
        <p:txBody>
          <a:bodyPr spcFirstLastPara="1" wrap="square" lIns="91425" tIns="45700" rIns="91425" bIns="45700" anchor="t" anchorCtr="0">
            <a:spAutoFit/>
          </a:bodyPr>
          <a:lstStyle/>
          <a:p>
            <a:pPr marL="285750" indent="-285750">
              <a:spcBef>
                <a:spcPts val="2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Desc. Crédito CCAF</a:t>
            </a:r>
          </a:p>
          <a:p>
            <a:pPr marL="285750" indent="-285750">
              <a:spcBef>
                <a:spcPts val="2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Anticipos</a:t>
            </a:r>
          </a:p>
          <a:p>
            <a:pPr marL="285750" indent="-285750">
              <a:spcBef>
                <a:spcPts val="2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Convenios varios</a:t>
            </a:r>
          </a:p>
          <a:p>
            <a:pPr marL="285750" indent="-285750">
              <a:spcBef>
                <a:spcPts val="200"/>
              </a:spcBef>
              <a:buFont typeface="Arial" panose="020B0604020202020204" pitchFamily="34" charset="0"/>
              <a:buChar char="•"/>
            </a:pPr>
            <a:r>
              <a:rPr lang="es-CL" sz="1600" dirty="0" err="1">
                <a:latin typeface="Calibri" panose="020F0502020204030204" pitchFamily="34" charset="0"/>
                <a:cs typeface="Calibri" panose="020F0502020204030204" pitchFamily="34" charset="0"/>
              </a:rPr>
              <a:t>Ret</a:t>
            </a:r>
            <a:r>
              <a:rPr lang="es-CL" sz="1600" dirty="0">
                <a:latin typeface="Calibri" panose="020F0502020204030204" pitchFamily="34" charset="0"/>
                <a:cs typeface="Calibri" panose="020F0502020204030204" pitchFamily="34" charset="0"/>
              </a:rPr>
              <a:t>. Judiciales</a:t>
            </a:r>
          </a:p>
          <a:p>
            <a:pPr marL="285750" indent="-285750">
              <a:spcBef>
                <a:spcPts val="200"/>
              </a:spcBef>
              <a:buFont typeface="Arial" panose="020B0604020202020204" pitchFamily="34" charset="0"/>
              <a:buChar char="•"/>
            </a:pPr>
            <a:r>
              <a:rPr lang="es-CL" sz="1600" dirty="0">
                <a:latin typeface="Calibri" panose="020F0502020204030204" pitchFamily="34" charset="0"/>
                <a:cs typeface="Calibri" panose="020F0502020204030204" pitchFamily="34" charset="0"/>
              </a:rPr>
              <a:t>Otros</a:t>
            </a:r>
          </a:p>
        </p:txBody>
      </p:sp>
      <p:sp>
        <p:nvSpPr>
          <p:cNvPr id="18" name="Rectángulo: esquinas redondeadas 17">
            <a:extLst>
              <a:ext uri="{FF2B5EF4-FFF2-40B4-BE49-F238E27FC236}">
                <a16:creationId xmlns:a16="http://schemas.microsoft.com/office/drawing/2014/main" xmlns="" id="{8A11789F-3927-478A-B5DF-F4CB412149D3}"/>
              </a:ext>
            </a:extLst>
          </p:cNvPr>
          <p:cNvSpPr/>
          <p:nvPr/>
        </p:nvSpPr>
        <p:spPr>
          <a:xfrm>
            <a:off x="5882447" y="2440199"/>
            <a:ext cx="3107979" cy="1225303"/>
          </a:xfrm>
          <a:prstGeom prst="roundRect">
            <a:avLst>
              <a:gd name="adj" fmla="val 5462"/>
            </a:avLst>
          </a:prstGeom>
          <a:solidFill>
            <a:srgbClr val="FE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nSpc>
                <a:spcPts val="1500"/>
              </a:lnSpc>
            </a:pPr>
            <a:r>
              <a:rPr lang="es-CL" sz="1600" dirty="0">
                <a:solidFill>
                  <a:schemeClr val="tx1"/>
                </a:solidFill>
                <a:latin typeface="Calibri" panose="020F0502020204030204" pitchFamily="34" charset="0"/>
                <a:cs typeface="Calibri" panose="020F0502020204030204" pitchFamily="34" charset="0"/>
              </a:rPr>
              <a:t>Se calculan por los totales imponibles de los indicadores previsionales (mes a mes)</a:t>
            </a:r>
          </a:p>
        </p:txBody>
      </p:sp>
      <p:sp>
        <p:nvSpPr>
          <p:cNvPr id="19" name="Rectángulo: esquinas redondeadas 18">
            <a:extLst>
              <a:ext uri="{FF2B5EF4-FFF2-40B4-BE49-F238E27FC236}">
                <a16:creationId xmlns:a16="http://schemas.microsoft.com/office/drawing/2014/main" xmlns="" id="{883E6714-8B74-4559-A467-0482BC714185}"/>
              </a:ext>
            </a:extLst>
          </p:cNvPr>
          <p:cNvSpPr/>
          <p:nvPr/>
        </p:nvSpPr>
        <p:spPr>
          <a:xfrm>
            <a:off x="5882447" y="3774958"/>
            <a:ext cx="3107979" cy="1125810"/>
          </a:xfrm>
          <a:prstGeom prst="roundRect">
            <a:avLst>
              <a:gd name="adj" fmla="val 5462"/>
            </a:avLst>
          </a:prstGeom>
          <a:solidFill>
            <a:srgbClr val="B99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nSpc>
                <a:spcPts val="1500"/>
              </a:lnSpc>
            </a:pPr>
            <a:r>
              <a:rPr lang="es-CL" sz="1600" dirty="0">
                <a:solidFill>
                  <a:schemeClr val="tx1"/>
                </a:solidFill>
                <a:latin typeface="Calibri" panose="020F0502020204030204" pitchFamily="34" charset="0"/>
                <a:cs typeface="Calibri" panose="020F0502020204030204" pitchFamily="34" charset="0"/>
              </a:rPr>
              <a:t>No tiene topes, se calculan de acuerdo a la remuneración tributable por una table del SII</a:t>
            </a:r>
          </a:p>
        </p:txBody>
      </p:sp>
      <p:sp>
        <p:nvSpPr>
          <p:cNvPr id="20" name="Rectángulo: esquinas redondeadas 19">
            <a:extLst>
              <a:ext uri="{FF2B5EF4-FFF2-40B4-BE49-F238E27FC236}">
                <a16:creationId xmlns:a16="http://schemas.microsoft.com/office/drawing/2014/main" xmlns="" id="{6BB3F66E-321A-4D21-9FF9-8ADDEC4D0A58}"/>
              </a:ext>
            </a:extLst>
          </p:cNvPr>
          <p:cNvSpPr/>
          <p:nvPr/>
        </p:nvSpPr>
        <p:spPr>
          <a:xfrm>
            <a:off x="5882447" y="5016903"/>
            <a:ext cx="3107979" cy="1688698"/>
          </a:xfrm>
          <a:prstGeom prst="roundRect">
            <a:avLst>
              <a:gd name="adj" fmla="val 5462"/>
            </a:avLst>
          </a:prstGeom>
          <a:solidFill>
            <a:srgbClr val="ED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nSpc>
                <a:spcPts val="1500"/>
              </a:lnSpc>
            </a:pPr>
            <a:r>
              <a:rPr lang="es-CL" sz="1600" dirty="0">
                <a:solidFill>
                  <a:schemeClr val="tx1"/>
                </a:solidFill>
                <a:latin typeface="Calibri" panose="020F0502020204030204" pitchFamily="34" charset="0"/>
                <a:cs typeface="Calibri" panose="020F0502020204030204" pitchFamily="34" charset="0"/>
              </a:rPr>
              <a:t>Tope, el 15% de la remuneración, con salvedad de:</a:t>
            </a:r>
          </a:p>
          <a:p>
            <a:pPr marL="461963" indent="-285750">
              <a:lnSpc>
                <a:spcPts val="1500"/>
              </a:lnSpc>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CCAF</a:t>
            </a:r>
          </a:p>
          <a:p>
            <a:pPr marL="461963" indent="-285750">
              <a:lnSpc>
                <a:spcPts val="1500"/>
              </a:lnSpc>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Anticipos</a:t>
            </a:r>
          </a:p>
          <a:p>
            <a:pPr marL="461963" indent="-285750">
              <a:lnSpc>
                <a:spcPts val="1500"/>
              </a:lnSpc>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Adicional Isapre (sobre el 7% del tope previsional)</a:t>
            </a:r>
          </a:p>
          <a:p>
            <a:pPr marL="461963" indent="-285750">
              <a:lnSpc>
                <a:spcPts val="1500"/>
              </a:lnSpc>
              <a:buFont typeface="Arial" panose="020B0604020202020204" pitchFamily="34" charset="0"/>
              <a:buChar char="•"/>
            </a:pPr>
            <a:r>
              <a:rPr lang="es-CL" sz="1600" dirty="0" err="1">
                <a:solidFill>
                  <a:schemeClr val="tx1"/>
                </a:solidFill>
                <a:latin typeface="Calibri" panose="020F0502020204030204" pitchFamily="34" charset="0"/>
                <a:cs typeface="Calibri" panose="020F0502020204030204" pitchFamily="34" charset="0"/>
              </a:rPr>
              <a:t>Ret</a:t>
            </a:r>
            <a:r>
              <a:rPr lang="es-CL" sz="1600" dirty="0">
                <a:solidFill>
                  <a:schemeClr val="tx1"/>
                </a:solidFill>
                <a:latin typeface="Calibri" panose="020F0502020204030204" pitchFamily="34" charset="0"/>
                <a:cs typeface="Calibri" panose="020F0502020204030204" pitchFamily="34" charset="0"/>
              </a:rPr>
              <a:t>. Judicial</a:t>
            </a:r>
          </a:p>
        </p:txBody>
      </p:sp>
      <p:sp>
        <p:nvSpPr>
          <p:cNvPr id="21" name="Google Shape;174;p6">
            <a:extLst>
              <a:ext uri="{FF2B5EF4-FFF2-40B4-BE49-F238E27FC236}">
                <a16:creationId xmlns:a16="http://schemas.microsoft.com/office/drawing/2014/main" xmlns="" id="{327B171A-0481-4565-8494-DEAFB4AFD316}"/>
              </a:ext>
            </a:extLst>
          </p:cNvPr>
          <p:cNvSpPr txBox="1"/>
          <p:nvPr/>
        </p:nvSpPr>
        <p:spPr>
          <a:xfrm>
            <a:off x="6422395" y="1995495"/>
            <a:ext cx="2028081" cy="415458"/>
          </a:xfrm>
          <a:prstGeom prst="rect">
            <a:avLst/>
          </a:prstGeom>
          <a:noFill/>
          <a:ln>
            <a:noFill/>
          </a:ln>
        </p:spPr>
        <p:txBody>
          <a:bodyPr spcFirstLastPara="1" wrap="square" lIns="91425" tIns="45700" rIns="91425" bIns="45700" anchor="t" anchorCtr="0">
            <a:spAutoFit/>
          </a:bodyPr>
          <a:lstStyle/>
          <a:p>
            <a:pPr algn="ctr">
              <a:spcBef>
                <a:spcPts val="600"/>
              </a:spcBef>
            </a:pPr>
            <a:r>
              <a:rPr lang="es-CL" sz="1600" b="1" dirty="0">
                <a:latin typeface="Calibri" panose="020F0502020204030204" pitchFamily="34" charset="0"/>
                <a:cs typeface="Calibri" panose="020F0502020204030204" pitchFamily="34" charset="0"/>
              </a:rPr>
              <a:t>Topes para descontar</a:t>
            </a:r>
          </a:p>
        </p:txBody>
      </p:sp>
    </p:spTree>
    <p:extLst>
      <p:ext uri="{BB962C8B-B14F-4D97-AF65-F5344CB8AC3E}">
        <p14:creationId xmlns:p14="http://schemas.microsoft.com/office/powerpoint/2010/main" val="396106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37" name="Rectángulo: esquinas redondeadas 36">
            <a:extLst>
              <a:ext uri="{FF2B5EF4-FFF2-40B4-BE49-F238E27FC236}">
                <a16:creationId xmlns:a16="http://schemas.microsoft.com/office/drawing/2014/main" xmlns="" id="{DA9DFF48-5751-4F3E-BD14-CACAE9405099}"/>
              </a:ext>
            </a:extLst>
          </p:cNvPr>
          <p:cNvSpPr/>
          <p:nvPr/>
        </p:nvSpPr>
        <p:spPr>
          <a:xfrm>
            <a:off x="452173" y="4189734"/>
            <a:ext cx="7521699" cy="2710439"/>
          </a:xfrm>
          <a:prstGeom prst="roundRect">
            <a:avLst>
              <a:gd name="adj" fmla="val 734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8" name="Google Shape;178;p6"/>
          <p:cNvSpPr txBox="1"/>
          <p:nvPr/>
        </p:nvSpPr>
        <p:spPr>
          <a:xfrm>
            <a:off x="452175" y="1011445"/>
            <a:ext cx="4151910"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DESCUENTOS </a:t>
            </a:r>
            <a:r>
              <a:rPr lang="en-US" sz="2800" dirty="0">
                <a:solidFill>
                  <a:srgbClr val="A93501"/>
                </a:solidFill>
                <a:latin typeface="Calibri"/>
                <a:sym typeface="Calibri"/>
              </a:rPr>
              <a:t>PREVISIONALES</a:t>
            </a:r>
            <a:endParaRPr sz="2800" dirty="0">
              <a:solidFill>
                <a:srgbClr val="A93501"/>
              </a:solidFill>
              <a:latin typeface="Calibri"/>
              <a:sym typeface="Calibri"/>
            </a:endParaRPr>
          </a:p>
        </p:txBody>
      </p:sp>
      <p:sp>
        <p:nvSpPr>
          <p:cNvPr id="9" name="Google Shape;157;p5">
            <a:extLst>
              <a:ext uri="{FF2B5EF4-FFF2-40B4-BE49-F238E27FC236}">
                <a16:creationId xmlns:a16="http://schemas.microsoft.com/office/drawing/2014/main" xmlns="" id="{6B9345C9-BC86-44AB-86A6-57B4AF84ADE8}"/>
              </a:ext>
            </a:extLst>
          </p:cNvPr>
          <p:cNvSpPr txBox="1"/>
          <p:nvPr/>
        </p:nvSpPr>
        <p:spPr>
          <a:xfrm>
            <a:off x="452175" y="2312338"/>
            <a:ext cx="7521699" cy="1877397"/>
          </a:xfrm>
          <a:prstGeom prst="rect">
            <a:avLst/>
          </a:prstGeom>
          <a:noFill/>
          <a:ln>
            <a:noFill/>
          </a:ln>
        </p:spPr>
        <p:txBody>
          <a:bodyPr spcFirstLastPara="1" wrap="square" lIns="91425" tIns="45700" rIns="91425" bIns="45700" anchor="t" anchorCtr="0">
            <a:spAutoFit/>
          </a:bodyPr>
          <a:lstStyle/>
          <a:p>
            <a:pPr lvl="0">
              <a:spcAft>
                <a:spcPts val="1200"/>
              </a:spcAft>
            </a:pPr>
            <a:r>
              <a:rPr lang="es-CL" sz="1600" b="0" i="0" u="none" strike="noStrike" cap="none" dirty="0">
                <a:solidFill>
                  <a:srgbClr val="000000"/>
                </a:solidFill>
                <a:latin typeface="Calibri" panose="020F0502020204030204" pitchFamily="34" charset="0"/>
                <a:cs typeface="Calibri" panose="020F0502020204030204" pitchFamily="34" charset="0"/>
                <a:sym typeface="Arial"/>
              </a:rPr>
              <a:t>Las cotizaciones previsionales están dirigidas a la protección social del trabajador y de su grupo familiar, mediante aportes al fondo de pensiones, fondo de salud, seguro de supervivencia y seguro de cesantía.</a:t>
            </a:r>
          </a:p>
          <a:p>
            <a:pPr lvl="0">
              <a:spcAft>
                <a:spcPts val="1200"/>
              </a:spcAft>
            </a:pPr>
            <a:r>
              <a:rPr lang="es-CL" sz="1600" dirty="0">
                <a:latin typeface="Calibri" panose="020F0502020204030204" pitchFamily="34" charset="0"/>
                <a:cs typeface="Calibri" panose="020F0502020204030204" pitchFamily="34" charset="0"/>
              </a:rPr>
              <a:t>El fondo de pensiones está destinado a la acumulación de aportes mensuales con el objeto que éste pueda disponer de una pensión de jubilación (60 años la mujer y 65 los hombres), así también la posibilidad de hacerlo anticipadamente.</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aphicFrame>
        <p:nvGraphicFramePr>
          <p:cNvPr id="4" name="Gráfico 3">
            <a:extLst>
              <a:ext uri="{FF2B5EF4-FFF2-40B4-BE49-F238E27FC236}">
                <a16:creationId xmlns:a16="http://schemas.microsoft.com/office/drawing/2014/main" xmlns="" id="{0417FD79-464F-4511-8E8A-19A06D4A1A6C}"/>
              </a:ext>
            </a:extLst>
          </p:cNvPr>
          <p:cNvGraphicFramePr/>
          <p:nvPr>
            <p:extLst>
              <p:ext uri="{D42A27DB-BD31-4B8C-83A1-F6EECF244321}">
                <p14:modId xmlns:p14="http://schemas.microsoft.com/office/powerpoint/2010/main" val="3347147008"/>
              </p:ext>
            </p:extLst>
          </p:nvPr>
        </p:nvGraphicFramePr>
        <p:xfrm>
          <a:off x="3754791" y="4510882"/>
          <a:ext cx="3216707" cy="2210106"/>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upo 18">
            <a:extLst>
              <a:ext uri="{FF2B5EF4-FFF2-40B4-BE49-F238E27FC236}">
                <a16:creationId xmlns:a16="http://schemas.microsoft.com/office/drawing/2014/main" xmlns="" id="{46639DE6-E666-4F89-BEAE-A7401A799C0A}"/>
              </a:ext>
            </a:extLst>
          </p:cNvPr>
          <p:cNvGrpSpPr/>
          <p:nvPr/>
        </p:nvGrpSpPr>
        <p:grpSpPr>
          <a:xfrm>
            <a:off x="3974612" y="4351491"/>
            <a:ext cx="2859460" cy="2386926"/>
            <a:chOff x="5702920" y="2535334"/>
            <a:chExt cx="3722325" cy="3107199"/>
          </a:xfrm>
        </p:grpSpPr>
        <p:sp>
          <p:nvSpPr>
            <p:cNvPr id="5" name="Elipse 4">
              <a:extLst>
                <a:ext uri="{FF2B5EF4-FFF2-40B4-BE49-F238E27FC236}">
                  <a16:creationId xmlns:a16="http://schemas.microsoft.com/office/drawing/2014/main" xmlns="" id="{3E84AB3D-E57C-4DB0-8580-480EB0F1C9C4}"/>
                </a:ext>
              </a:extLst>
            </p:cNvPr>
            <p:cNvSpPr/>
            <p:nvPr/>
          </p:nvSpPr>
          <p:spPr>
            <a:xfrm>
              <a:off x="6786967" y="3452310"/>
              <a:ext cx="1451790" cy="1451792"/>
            </a:xfrm>
            <a:prstGeom prst="ellipse">
              <a:avLst/>
            </a:prstGeom>
            <a:solidFill>
              <a:schemeClr val="bg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t> </a:t>
              </a:r>
              <a:endParaRPr lang="es-ES" dirty="0"/>
            </a:p>
          </p:txBody>
        </p:sp>
        <p:sp>
          <p:nvSpPr>
            <p:cNvPr id="10" name="Elipse 9">
              <a:extLst>
                <a:ext uri="{FF2B5EF4-FFF2-40B4-BE49-F238E27FC236}">
                  <a16:creationId xmlns:a16="http://schemas.microsoft.com/office/drawing/2014/main" xmlns="" id="{17C8FB76-65EF-495E-B741-B6DA6CB18619}"/>
                </a:ext>
              </a:extLst>
            </p:cNvPr>
            <p:cNvSpPr/>
            <p:nvPr/>
          </p:nvSpPr>
          <p:spPr>
            <a:xfrm>
              <a:off x="6934335" y="3592287"/>
              <a:ext cx="1155589" cy="115558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t> </a:t>
              </a:r>
              <a:endParaRPr lang="es-ES" dirty="0"/>
            </a:p>
          </p:txBody>
        </p:sp>
        <p:sp>
          <p:nvSpPr>
            <p:cNvPr id="6" name="Arco 5">
              <a:extLst>
                <a:ext uri="{FF2B5EF4-FFF2-40B4-BE49-F238E27FC236}">
                  <a16:creationId xmlns:a16="http://schemas.microsoft.com/office/drawing/2014/main" xmlns="" id="{379A5AF8-B423-431D-B619-A6939A6A5F8F}"/>
                </a:ext>
              </a:extLst>
            </p:cNvPr>
            <p:cNvSpPr/>
            <p:nvPr/>
          </p:nvSpPr>
          <p:spPr>
            <a:xfrm rot="12987441">
              <a:off x="6411981" y="2884780"/>
              <a:ext cx="2522898" cy="2522899"/>
            </a:xfrm>
            <a:prstGeom prst="arc">
              <a:avLst>
                <a:gd name="adj1" fmla="val 17389173"/>
                <a:gd name="adj2" fmla="val 20328307"/>
              </a:avLst>
            </a:prstGeom>
            <a:ln w="82550" cap="rnd">
              <a:solidFill>
                <a:schemeClr val="bg1">
                  <a:alpha val="2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Elipse 6">
              <a:extLst>
                <a:ext uri="{FF2B5EF4-FFF2-40B4-BE49-F238E27FC236}">
                  <a16:creationId xmlns:a16="http://schemas.microsoft.com/office/drawing/2014/main" xmlns="" id="{E1AB1432-D5E5-4803-91AA-2E9BD28312E5}"/>
                </a:ext>
              </a:extLst>
            </p:cNvPr>
            <p:cNvSpPr/>
            <p:nvPr/>
          </p:nvSpPr>
          <p:spPr>
            <a:xfrm>
              <a:off x="6464652" y="3586268"/>
              <a:ext cx="116270" cy="116270"/>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esquinas redondeadas 7">
              <a:extLst>
                <a:ext uri="{FF2B5EF4-FFF2-40B4-BE49-F238E27FC236}">
                  <a16:creationId xmlns:a16="http://schemas.microsoft.com/office/drawing/2014/main" xmlns="" id="{379B4624-5533-4895-B21F-3C308DB13B68}"/>
                </a:ext>
              </a:extLst>
            </p:cNvPr>
            <p:cNvSpPr/>
            <p:nvPr/>
          </p:nvSpPr>
          <p:spPr>
            <a:xfrm>
              <a:off x="7287492" y="2535334"/>
              <a:ext cx="802433" cy="207526"/>
            </a:xfrm>
            <a:prstGeom prst="roundRect">
              <a:avLst>
                <a:gd name="adj" fmla="val 50000"/>
              </a:avLst>
            </a:prstGeom>
            <a:solidFill>
              <a:srgbClr val="FE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Calibri" panose="020F0502020204030204" pitchFamily="34" charset="0"/>
                </a:rPr>
                <a:t>0,6%</a:t>
              </a:r>
              <a:endParaRPr lang="es-ES" sz="1200" b="1" dirty="0">
                <a:latin typeface="Calibri" panose="020F0502020204030204" pitchFamily="34" charset="0"/>
              </a:endParaRPr>
            </a:p>
          </p:txBody>
        </p:sp>
        <p:sp>
          <p:nvSpPr>
            <p:cNvPr id="14" name="Rectángulo: esquinas redondeadas 13">
              <a:extLst>
                <a:ext uri="{FF2B5EF4-FFF2-40B4-BE49-F238E27FC236}">
                  <a16:creationId xmlns:a16="http://schemas.microsoft.com/office/drawing/2014/main" xmlns="" id="{5CF6EF3A-72C9-4FBE-9C25-2EDB4E0611B8}"/>
                </a:ext>
              </a:extLst>
            </p:cNvPr>
            <p:cNvSpPr/>
            <p:nvPr/>
          </p:nvSpPr>
          <p:spPr>
            <a:xfrm>
              <a:off x="5702920" y="5435006"/>
              <a:ext cx="1451790" cy="207527"/>
            </a:xfrm>
            <a:prstGeom prst="roundRect">
              <a:avLst>
                <a:gd name="adj" fmla="val 50000"/>
              </a:avLst>
            </a:prstGeom>
            <a:solidFill>
              <a:srgbClr val="A93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latin typeface="Calibri" panose="020F0502020204030204" pitchFamily="34" charset="0"/>
                </a:rPr>
                <a:t>0,47% - 1,54%</a:t>
              </a:r>
              <a:endParaRPr lang="es-ES" sz="1100" b="1" dirty="0">
                <a:latin typeface="Calibri" panose="020F0502020204030204" pitchFamily="34" charset="0"/>
              </a:endParaRPr>
            </a:p>
          </p:txBody>
        </p:sp>
        <p:sp>
          <p:nvSpPr>
            <p:cNvPr id="15" name="Rectángulo: esquinas redondeadas 14">
              <a:extLst>
                <a:ext uri="{FF2B5EF4-FFF2-40B4-BE49-F238E27FC236}">
                  <a16:creationId xmlns:a16="http://schemas.microsoft.com/office/drawing/2014/main" xmlns="" id="{8563C0B4-53AA-4B8F-BC0A-C551D9FD9CDF}"/>
                </a:ext>
              </a:extLst>
            </p:cNvPr>
            <p:cNvSpPr/>
            <p:nvPr/>
          </p:nvSpPr>
          <p:spPr>
            <a:xfrm>
              <a:off x="6115222" y="2825937"/>
              <a:ext cx="696922" cy="207528"/>
            </a:xfrm>
            <a:prstGeom prst="roundRect">
              <a:avLst>
                <a:gd name="adj" fmla="val 50000"/>
              </a:avLst>
            </a:prstGeom>
            <a:solidFill>
              <a:srgbClr val="B99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Calibri" panose="020F0502020204030204" pitchFamily="34" charset="0"/>
                </a:rPr>
                <a:t>7%</a:t>
              </a:r>
              <a:endParaRPr lang="es-ES" sz="1200" b="1" dirty="0">
                <a:latin typeface="Calibri" panose="020F0502020204030204" pitchFamily="34" charset="0"/>
              </a:endParaRPr>
            </a:p>
          </p:txBody>
        </p:sp>
        <p:cxnSp>
          <p:nvCxnSpPr>
            <p:cNvPr id="12" name="Conector recto 11">
              <a:extLst>
                <a:ext uri="{FF2B5EF4-FFF2-40B4-BE49-F238E27FC236}">
                  <a16:creationId xmlns:a16="http://schemas.microsoft.com/office/drawing/2014/main" xmlns="" id="{CE8ACEA5-674D-4AEA-8F6F-D37BDB87E0E2}"/>
                </a:ext>
              </a:extLst>
            </p:cNvPr>
            <p:cNvCxnSpPr>
              <a:cxnSpLocks/>
            </p:cNvCxnSpPr>
            <p:nvPr/>
          </p:nvCxnSpPr>
          <p:spPr>
            <a:xfrm flipV="1">
              <a:off x="7118451" y="5255812"/>
              <a:ext cx="0" cy="352369"/>
            </a:xfrm>
            <a:prstGeom prst="line">
              <a:avLst/>
            </a:prstGeom>
            <a:ln w="19050">
              <a:solidFill>
                <a:srgbClr val="A9350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0DEF0A97-FE8A-47C7-8154-57721C3E3B63}"/>
                </a:ext>
              </a:extLst>
            </p:cNvPr>
            <p:cNvCxnSpPr>
              <a:cxnSpLocks/>
            </p:cNvCxnSpPr>
            <p:nvPr/>
          </p:nvCxnSpPr>
          <p:spPr>
            <a:xfrm flipH="1">
              <a:off x="8238758" y="5152447"/>
              <a:ext cx="940682" cy="15900"/>
            </a:xfrm>
            <a:prstGeom prst="line">
              <a:avLst/>
            </a:prstGeom>
            <a:ln w="19050">
              <a:solidFill>
                <a:srgbClr val="ED6B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xmlns="" id="{99D4032F-682E-414B-8FE9-6F13DC979757}"/>
                </a:ext>
              </a:extLst>
            </p:cNvPr>
            <p:cNvCxnSpPr>
              <a:cxnSpLocks/>
            </p:cNvCxnSpPr>
            <p:nvPr/>
          </p:nvCxnSpPr>
          <p:spPr>
            <a:xfrm flipV="1">
              <a:off x="7460480" y="2678209"/>
              <a:ext cx="0" cy="302234"/>
            </a:xfrm>
            <a:prstGeom prst="line">
              <a:avLst/>
            </a:prstGeom>
            <a:ln w="19050">
              <a:solidFill>
                <a:srgbClr val="FECC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59AB4B4D-E437-4F23-BE1D-9471E7630616}"/>
                </a:ext>
              </a:extLst>
            </p:cNvPr>
            <p:cNvCxnSpPr>
              <a:cxnSpLocks/>
            </p:cNvCxnSpPr>
            <p:nvPr/>
          </p:nvCxnSpPr>
          <p:spPr>
            <a:xfrm flipV="1">
              <a:off x="6707446" y="2980443"/>
              <a:ext cx="0" cy="302234"/>
            </a:xfrm>
            <a:prstGeom prst="line">
              <a:avLst/>
            </a:prstGeom>
            <a:ln w="19050">
              <a:solidFill>
                <a:srgbClr val="B99F2F"/>
              </a:solidFill>
            </a:ln>
          </p:spPr>
          <p:style>
            <a:lnRef idx="1">
              <a:schemeClr val="accent1"/>
            </a:lnRef>
            <a:fillRef idx="0">
              <a:schemeClr val="accent1"/>
            </a:fillRef>
            <a:effectRef idx="0">
              <a:schemeClr val="accent1"/>
            </a:effectRef>
            <a:fontRef idx="minor">
              <a:schemeClr val="tx1"/>
            </a:fontRef>
          </p:style>
        </p:cxnSp>
        <p:sp>
          <p:nvSpPr>
            <p:cNvPr id="13" name="Rectángulo: esquinas redondeadas 12">
              <a:extLst>
                <a:ext uri="{FF2B5EF4-FFF2-40B4-BE49-F238E27FC236}">
                  <a16:creationId xmlns:a16="http://schemas.microsoft.com/office/drawing/2014/main" xmlns="" id="{8051818C-0EEE-40F9-B3FE-FCAC261A1716}"/>
                </a:ext>
              </a:extLst>
            </p:cNvPr>
            <p:cNvSpPr/>
            <p:nvPr/>
          </p:nvSpPr>
          <p:spPr>
            <a:xfrm>
              <a:off x="8567518" y="5067470"/>
              <a:ext cx="857727" cy="207527"/>
            </a:xfrm>
            <a:prstGeom prst="roundRect">
              <a:avLst>
                <a:gd name="adj" fmla="val 50000"/>
              </a:avLst>
            </a:prstGeom>
            <a:solidFill>
              <a:srgbClr val="ED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Calibri" panose="020F0502020204030204" pitchFamily="34" charset="0"/>
                </a:rPr>
                <a:t>10%</a:t>
              </a:r>
              <a:endParaRPr lang="es-ES" sz="1200" b="1" dirty="0">
                <a:latin typeface="Calibri" panose="020F0502020204030204" pitchFamily="34" charset="0"/>
              </a:endParaRPr>
            </a:p>
          </p:txBody>
        </p:sp>
      </p:grpSp>
      <p:grpSp>
        <p:nvGrpSpPr>
          <p:cNvPr id="34" name="Grupo 33">
            <a:extLst>
              <a:ext uri="{FF2B5EF4-FFF2-40B4-BE49-F238E27FC236}">
                <a16:creationId xmlns:a16="http://schemas.microsoft.com/office/drawing/2014/main" xmlns="" id="{D2D3ED15-C80D-44B8-A36F-CC86A289B831}"/>
              </a:ext>
            </a:extLst>
          </p:cNvPr>
          <p:cNvGrpSpPr/>
          <p:nvPr/>
        </p:nvGrpSpPr>
        <p:grpSpPr>
          <a:xfrm>
            <a:off x="751398" y="5306311"/>
            <a:ext cx="2622666" cy="981440"/>
            <a:chOff x="6636523" y="5803099"/>
            <a:chExt cx="2622666" cy="981440"/>
          </a:xfrm>
        </p:grpSpPr>
        <p:grpSp>
          <p:nvGrpSpPr>
            <p:cNvPr id="27" name="Grupo 26">
              <a:extLst>
                <a:ext uri="{FF2B5EF4-FFF2-40B4-BE49-F238E27FC236}">
                  <a16:creationId xmlns:a16="http://schemas.microsoft.com/office/drawing/2014/main" xmlns="" id="{4457FE75-7F33-439B-88DD-C0A82B6B98C4}"/>
                </a:ext>
              </a:extLst>
            </p:cNvPr>
            <p:cNvGrpSpPr/>
            <p:nvPr/>
          </p:nvGrpSpPr>
          <p:grpSpPr>
            <a:xfrm>
              <a:off x="6636523" y="5803099"/>
              <a:ext cx="2622666" cy="246221"/>
              <a:chOff x="5630780" y="5912613"/>
              <a:chExt cx="2622666" cy="246221"/>
            </a:xfrm>
          </p:grpSpPr>
          <p:sp>
            <p:nvSpPr>
              <p:cNvPr id="22" name="Elipse 21">
                <a:extLst>
                  <a:ext uri="{FF2B5EF4-FFF2-40B4-BE49-F238E27FC236}">
                    <a16:creationId xmlns:a16="http://schemas.microsoft.com/office/drawing/2014/main" xmlns="" id="{CC966EB2-751D-4E93-A639-900F1241C732}"/>
                  </a:ext>
                </a:extLst>
              </p:cNvPr>
              <p:cNvSpPr/>
              <p:nvPr/>
            </p:nvSpPr>
            <p:spPr>
              <a:xfrm>
                <a:off x="5630780" y="5964072"/>
                <a:ext cx="169519" cy="169519"/>
              </a:xfrm>
              <a:prstGeom prst="ellipse">
                <a:avLst/>
              </a:prstGeom>
              <a:solidFill>
                <a:srgbClr val="FE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xmlns="" id="{FF2AD1E5-275E-4429-B144-6CEF0F3E05F8}"/>
                  </a:ext>
                </a:extLst>
              </p:cNvPr>
              <p:cNvSpPr txBox="1"/>
              <p:nvPr/>
            </p:nvSpPr>
            <p:spPr>
              <a:xfrm>
                <a:off x="5803736" y="5912613"/>
                <a:ext cx="2449710" cy="246221"/>
              </a:xfrm>
              <a:prstGeom prst="rect">
                <a:avLst/>
              </a:prstGeom>
              <a:noFill/>
            </p:spPr>
            <p:txBody>
              <a:bodyPr wrap="none" rtlCol="0">
                <a:spAutoFit/>
              </a:bodyPr>
              <a:lstStyle/>
              <a:p>
                <a:r>
                  <a:rPr lang="es-CL" sz="1000" dirty="0">
                    <a:latin typeface="Calibri" panose="020F0502020204030204" pitchFamily="34" charset="0"/>
                  </a:rPr>
                  <a:t>Seguro de cesantía, con contrato indefinido</a:t>
                </a:r>
                <a:endParaRPr lang="es-ES" sz="1000" dirty="0">
                  <a:latin typeface="Calibri" panose="020F0502020204030204" pitchFamily="34" charset="0"/>
                </a:endParaRPr>
              </a:p>
            </p:txBody>
          </p:sp>
        </p:grpSp>
        <p:grpSp>
          <p:nvGrpSpPr>
            <p:cNvPr id="31" name="Grupo 30">
              <a:extLst>
                <a:ext uri="{FF2B5EF4-FFF2-40B4-BE49-F238E27FC236}">
                  <a16:creationId xmlns:a16="http://schemas.microsoft.com/office/drawing/2014/main" xmlns="" id="{51E1BE98-B269-4932-9AA0-41345FF2F51F}"/>
                </a:ext>
              </a:extLst>
            </p:cNvPr>
            <p:cNvGrpSpPr/>
            <p:nvPr/>
          </p:nvGrpSpPr>
          <p:grpSpPr>
            <a:xfrm>
              <a:off x="6636523" y="6048172"/>
              <a:ext cx="1489342" cy="246221"/>
              <a:chOff x="5630780" y="6244809"/>
              <a:chExt cx="1489342" cy="246221"/>
            </a:xfrm>
          </p:grpSpPr>
          <p:sp>
            <p:nvSpPr>
              <p:cNvPr id="24" name="Elipse 23">
                <a:extLst>
                  <a:ext uri="{FF2B5EF4-FFF2-40B4-BE49-F238E27FC236}">
                    <a16:creationId xmlns:a16="http://schemas.microsoft.com/office/drawing/2014/main" xmlns="" id="{8CA69344-5F47-48E0-8E15-E45560C5C46D}"/>
                  </a:ext>
                </a:extLst>
              </p:cNvPr>
              <p:cNvSpPr/>
              <p:nvPr/>
            </p:nvSpPr>
            <p:spPr>
              <a:xfrm>
                <a:off x="5630780" y="6277970"/>
                <a:ext cx="169519" cy="169519"/>
              </a:xfrm>
              <a:prstGeom prst="ellipse">
                <a:avLst/>
              </a:prstGeom>
              <a:solidFill>
                <a:srgbClr val="ED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a:extLst>
                  <a:ext uri="{FF2B5EF4-FFF2-40B4-BE49-F238E27FC236}">
                    <a16:creationId xmlns:a16="http://schemas.microsoft.com/office/drawing/2014/main" xmlns="" id="{B43E5F85-3378-4173-BD1E-EE0671C4F614}"/>
                  </a:ext>
                </a:extLst>
              </p:cNvPr>
              <p:cNvSpPr txBox="1"/>
              <p:nvPr/>
            </p:nvSpPr>
            <p:spPr>
              <a:xfrm>
                <a:off x="5803736" y="6244809"/>
                <a:ext cx="1316386" cy="246221"/>
              </a:xfrm>
              <a:prstGeom prst="rect">
                <a:avLst/>
              </a:prstGeom>
              <a:noFill/>
            </p:spPr>
            <p:txBody>
              <a:bodyPr wrap="none" rtlCol="0">
                <a:spAutoFit/>
              </a:bodyPr>
              <a:lstStyle/>
              <a:p>
                <a:r>
                  <a:rPr lang="es-CL" sz="1000" dirty="0">
                    <a:latin typeface="Calibri" panose="020F0502020204030204" pitchFamily="34" charset="0"/>
                  </a:rPr>
                  <a:t>Cuenta individual AFP</a:t>
                </a:r>
                <a:endParaRPr lang="es-ES" sz="1000" dirty="0">
                  <a:latin typeface="Calibri" panose="020F0502020204030204" pitchFamily="34" charset="0"/>
                </a:endParaRPr>
              </a:p>
            </p:txBody>
          </p:sp>
        </p:grpSp>
        <p:grpSp>
          <p:nvGrpSpPr>
            <p:cNvPr id="32" name="Grupo 31">
              <a:extLst>
                <a:ext uri="{FF2B5EF4-FFF2-40B4-BE49-F238E27FC236}">
                  <a16:creationId xmlns:a16="http://schemas.microsoft.com/office/drawing/2014/main" xmlns="" id="{FDB3F1E7-F87A-4483-8D07-341328502C0C}"/>
                </a:ext>
              </a:extLst>
            </p:cNvPr>
            <p:cNvGrpSpPr/>
            <p:nvPr/>
          </p:nvGrpSpPr>
          <p:grpSpPr>
            <a:xfrm>
              <a:off x="6636523" y="6293245"/>
              <a:ext cx="2165809" cy="246221"/>
              <a:chOff x="5630780" y="6538653"/>
              <a:chExt cx="2165809" cy="246221"/>
            </a:xfrm>
          </p:grpSpPr>
          <p:sp>
            <p:nvSpPr>
              <p:cNvPr id="25" name="Elipse 24">
                <a:extLst>
                  <a:ext uri="{FF2B5EF4-FFF2-40B4-BE49-F238E27FC236}">
                    <a16:creationId xmlns:a16="http://schemas.microsoft.com/office/drawing/2014/main" xmlns="" id="{3B8CCFC6-CECB-4A8B-8628-6BB88592A398}"/>
                  </a:ext>
                </a:extLst>
              </p:cNvPr>
              <p:cNvSpPr/>
              <p:nvPr/>
            </p:nvSpPr>
            <p:spPr>
              <a:xfrm>
                <a:off x="5630780" y="6577005"/>
                <a:ext cx="169519" cy="169519"/>
              </a:xfrm>
              <a:prstGeom prst="ellipse">
                <a:avLst/>
              </a:prstGeom>
              <a:solidFill>
                <a:srgbClr val="A93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xmlns="" id="{005F4F47-13DB-4161-81FA-1F3F00350E58}"/>
                  </a:ext>
                </a:extLst>
              </p:cNvPr>
              <p:cNvSpPr txBox="1"/>
              <p:nvPr/>
            </p:nvSpPr>
            <p:spPr>
              <a:xfrm>
                <a:off x="5803736" y="6538653"/>
                <a:ext cx="1992853" cy="246221"/>
              </a:xfrm>
              <a:prstGeom prst="rect">
                <a:avLst/>
              </a:prstGeom>
              <a:noFill/>
            </p:spPr>
            <p:txBody>
              <a:bodyPr wrap="none" rtlCol="0">
                <a:spAutoFit/>
              </a:bodyPr>
              <a:lstStyle/>
              <a:p>
                <a:r>
                  <a:rPr lang="es-CL" sz="1000" dirty="0">
                    <a:latin typeface="Calibri" panose="020F0502020204030204" pitchFamily="34" charset="0"/>
                  </a:rPr>
                  <a:t>Comisión AFP, dependiendo la AFP</a:t>
                </a:r>
                <a:endParaRPr lang="es-ES" sz="1000" dirty="0">
                  <a:latin typeface="Calibri" panose="020F0502020204030204" pitchFamily="34" charset="0"/>
                </a:endParaRPr>
              </a:p>
            </p:txBody>
          </p:sp>
        </p:grpSp>
        <p:grpSp>
          <p:nvGrpSpPr>
            <p:cNvPr id="33" name="Grupo 32">
              <a:extLst>
                <a:ext uri="{FF2B5EF4-FFF2-40B4-BE49-F238E27FC236}">
                  <a16:creationId xmlns:a16="http://schemas.microsoft.com/office/drawing/2014/main" xmlns="" id="{E26657CE-3821-40C5-9326-A2FDAF3A23BE}"/>
                </a:ext>
              </a:extLst>
            </p:cNvPr>
            <p:cNvGrpSpPr/>
            <p:nvPr/>
          </p:nvGrpSpPr>
          <p:grpSpPr>
            <a:xfrm>
              <a:off x="6636523" y="6538318"/>
              <a:ext cx="641354" cy="246221"/>
              <a:chOff x="5630780" y="6852551"/>
              <a:chExt cx="641354" cy="246221"/>
            </a:xfrm>
          </p:grpSpPr>
          <p:sp>
            <p:nvSpPr>
              <p:cNvPr id="26" name="Elipse 25">
                <a:extLst>
                  <a:ext uri="{FF2B5EF4-FFF2-40B4-BE49-F238E27FC236}">
                    <a16:creationId xmlns:a16="http://schemas.microsoft.com/office/drawing/2014/main" xmlns="" id="{99CB1C50-E2C9-4C33-803A-53C3043BF325}"/>
                  </a:ext>
                </a:extLst>
              </p:cNvPr>
              <p:cNvSpPr/>
              <p:nvPr/>
            </p:nvSpPr>
            <p:spPr>
              <a:xfrm>
                <a:off x="5630780" y="6890903"/>
                <a:ext cx="169519" cy="169519"/>
              </a:xfrm>
              <a:prstGeom prst="ellipse">
                <a:avLst/>
              </a:prstGeom>
              <a:solidFill>
                <a:srgbClr val="B99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xmlns="" id="{A8EFF138-B955-41E4-9C3B-6233BD1192CA}"/>
                  </a:ext>
                </a:extLst>
              </p:cNvPr>
              <p:cNvSpPr txBox="1"/>
              <p:nvPr/>
            </p:nvSpPr>
            <p:spPr>
              <a:xfrm>
                <a:off x="5803736" y="6852551"/>
                <a:ext cx="468398" cy="246221"/>
              </a:xfrm>
              <a:prstGeom prst="rect">
                <a:avLst/>
              </a:prstGeom>
              <a:noFill/>
            </p:spPr>
            <p:txBody>
              <a:bodyPr wrap="none" rtlCol="0">
                <a:spAutoFit/>
              </a:bodyPr>
              <a:lstStyle/>
              <a:p>
                <a:r>
                  <a:rPr lang="es-CL" sz="1000" dirty="0">
                    <a:latin typeface="Calibri" panose="020F0502020204030204" pitchFamily="34" charset="0"/>
                  </a:rPr>
                  <a:t>Salud</a:t>
                </a:r>
                <a:endParaRPr lang="es-ES" sz="1000" dirty="0">
                  <a:latin typeface="Calibri" panose="020F0502020204030204" pitchFamily="34" charset="0"/>
                </a:endParaRPr>
              </a:p>
            </p:txBody>
          </p:sp>
        </p:grpSp>
      </p:grpSp>
      <p:sp>
        <p:nvSpPr>
          <p:cNvPr id="36" name="CuadroTexto 35">
            <a:extLst>
              <a:ext uri="{FF2B5EF4-FFF2-40B4-BE49-F238E27FC236}">
                <a16:creationId xmlns:a16="http://schemas.microsoft.com/office/drawing/2014/main" xmlns="" id="{F8D17189-FEF2-462E-9EAC-87A01C5A7D5C}"/>
              </a:ext>
            </a:extLst>
          </p:cNvPr>
          <p:cNvSpPr txBox="1"/>
          <p:nvPr/>
        </p:nvSpPr>
        <p:spPr>
          <a:xfrm>
            <a:off x="633527" y="4292685"/>
            <a:ext cx="2647279" cy="769441"/>
          </a:xfrm>
          <a:prstGeom prst="rect">
            <a:avLst/>
          </a:prstGeom>
          <a:noFill/>
        </p:spPr>
        <p:txBody>
          <a:bodyPr wrap="square" rtlCol="0">
            <a:spAutoFit/>
          </a:bodyPr>
          <a:lstStyle/>
          <a:p>
            <a:r>
              <a:rPr lang="es-CL" sz="1600" b="1" dirty="0">
                <a:latin typeface="Calibri" panose="020F0502020204030204" pitchFamily="34" charset="0"/>
              </a:rPr>
              <a:t>Cotizaciones del trabajador </a:t>
            </a:r>
          </a:p>
          <a:p>
            <a:r>
              <a:rPr lang="es-CL" dirty="0">
                <a:latin typeface="Calibri" panose="020F0502020204030204" pitchFamily="34" charset="0"/>
              </a:rPr>
              <a:t>(porcentaje de la renta imponible)</a:t>
            </a:r>
            <a:endParaRPr lang="es-ES" dirty="0">
              <a:latin typeface="Calibri" panose="020F0502020204030204" pitchFamily="34" charset="0"/>
            </a:endParaRPr>
          </a:p>
        </p:txBody>
      </p:sp>
      <p:pic>
        <p:nvPicPr>
          <p:cNvPr id="41" name="Gráfico 40">
            <a:extLst>
              <a:ext uri="{FF2B5EF4-FFF2-40B4-BE49-F238E27FC236}">
                <a16:creationId xmlns:a16="http://schemas.microsoft.com/office/drawing/2014/main" xmlns="" id="{C3C3EE4D-7502-405E-B585-1DA6646D17BB}"/>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b="46680"/>
          <a:stretch/>
        </p:blipFill>
        <p:spPr>
          <a:xfrm flipH="1">
            <a:off x="7101765" y="4357898"/>
            <a:ext cx="2470235" cy="3201777"/>
          </a:xfrm>
          <a:prstGeom prst="rect">
            <a:avLst/>
          </a:prstGeom>
        </p:spPr>
      </p:pic>
    </p:spTree>
    <p:extLst>
      <p:ext uri="{BB962C8B-B14F-4D97-AF65-F5344CB8AC3E}">
        <p14:creationId xmlns:p14="http://schemas.microsoft.com/office/powerpoint/2010/main" val="305736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a:solidFill>
                  <a:schemeClr val="tx1"/>
                </a:solidFill>
                <a:latin typeface="Calibri" panose="020F0502020204030204" pitchFamily="34" charset="0"/>
                <a:cs typeface="Calibri" panose="020F0502020204030204" pitchFamily="34" charset="0"/>
              </a:rPr>
              <a:t>OA 1</a:t>
            </a:r>
            <a:endParaRPr lang="es-CL" dirty="0">
              <a:latin typeface="Calibri" panose="020F0502020204030204" pitchFamily="34" charset="0"/>
              <a:cs typeface="Calibri" panose="020F0502020204030204" pitchFamily="34" charset="0"/>
            </a:endParaRPr>
          </a:p>
          <a:p>
            <a:r>
              <a:rPr lang="es-CL" dirty="0">
                <a:latin typeface="Calibri" panose="020F0502020204030204" pitchFamily="34" charset="0"/>
                <a:cs typeface="Calibri" panose="020F0502020204030204" pitchFamily="34" charset="0"/>
              </a:rPr>
              <a:t>Realizar llenado y tramitación de contratos de trabajo, remuneraciones y finiquitos, de acuerdo a la normativa legal vigente.</a:t>
            </a:r>
          </a:p>
          <a:p>
            <a:endParaRPr lang="es-CL" dirty="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Genérico</a:t>
            </a:r>
          </a:p>
          <a:p>
            <a:pPr lvl="0"/>
            <a:r>
              <a:rPr lang="es-CL" dirty="0">
                <a:solidFill>
                  <a:schemeClr val="tx1"/>
                </a:solidFill>
                <a:latin typeface="Calibri" panose="020F0502020204030204" pitchFamily="34" charset="0"/>
                <a:cs typeface="Calibri" panose="020F0502020204030204" pitchFamily="34" charset="0"/>
              </a:rPr>
              <a:t>A - B - C - F</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lvl="0">
              <a:buSzPts val="1600"/>
            </a:pPr>
            <a:r>
              <a:rPr lang="es-CL" b="1" dirty="0">
                <a:solidFill>
                  <a:schemeClr val="tx1"/>
                </a:solidFill>
                <a:latin typeface="Calibri" panose="020F0502020204030204" pitchFamily="34" charset="0"/>
                <a:cs typeface="Calibri" panose="020F0502020204030204" pitchFamily="34" charset="0"/>
              </a:rPr>
              <a:t>2 </a:t>
            </a:r>
            <a:r>
              <a:rPr lang="es-CL" dirty="0">
                <a:solidFill>
                  <a:schemeClr val="tx1"/>
                </a:solidFill>
                <a:latin typeface="Calibri" panose="020F0502020204030204" pitchFamily="34" charset="0"/>
                <a:cs typeface="Calibri" panose="020F0502020204030204" pitchFamily="34" charset="0"/>
              </a:rPr>
              <a:t>Confecciona y tramita las remuneraciones, de acuerdo al contrato de prestación laboral, a las normas contables y laborales vigentes, utilizando herramientas computacionales disponibles.</a:t>
            </a:r>
          </a:p>
          <a:p>
            <a:pPr lvl="0">
              <a:buSzPts val="1600"/>
            </a:pPr>
            <a:endParaRPr lang="es-CL" dirty="0">
              <a:solidFill>
                <a:schemeClr val="tx1"/>
              </a:solidFill>
              <a:latin typeface="Calibri" panose="020F0502020204030204" pitchFamily="34" charset="0"/>
              <a:cs typeface="Calibri" panose="020F0502020204030204" pitchFamily="34" charset="0"/>
            </a:endParaRPr>
          </a:p>
          <a:p>
            <a:pPr lvl="0">
              <a:buSzPts val="1600"/>
            </a:pPr>
            <a:r>
              <a:rPr lang="es-CL" dirty="0">
                <a:solidFill>
                  <a:schemeClr val="tx1"/>
                </a:solidFill>
                <a:latin typeface="Calibri" panose="020F0502020204030204" pitchFamily="34" charset="0"/>
                <a:cs typeface="Calibri" panose="020F0502020204030204" pitchFamily="34" charset="0"/>
              </a:rPr>
              <a:t>Reconoce los distintos tipos de haberes y descuentos que se aplican a las remuneraciones, de acuerdo al contrato de trabajo, a las normas contables y laborales vigentes, utilizando herramientas computacionales disponibles.</a:t>
            </a:r>
          </a:p>
          <a:p>
            <a:pPr lvl="0">
              <a:buSzPts val="1600"/>
            </a:pPr>
            <a:endParaRPr lang="es-CL" dirty="0">
              <a:latin typeface="Calibri" panose="020F0502020204030204" pitchFamily="34" charset="0"/>
              <a:cs typeface="Calibri" panose="020F0502020204030204" pitchFamily="34" charset="0"/>
            </a:endParaRP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3957251"/>
          </a:xfrm>
          <a:prstGeom prst="rect">
            <a:avLst/>
          </a:prstGeom>
          <a:noFill/>
          <a:ln>
            <a:noFill/>
          </a:ln>
        </p:spPr>
        <p:txBody>
          <a:bodyPr spcFirstLastPara="1" wrap="square" lIns="91425" tIns="91425" rIns="91425" bIns="91425" anchor="t" anchorCtr="0">
            <a:noAutofit/>
          </a:bodyPr>
          <a:lstStyle/>
          <a:p>
            <a:pPr fontAlgn="ctr"/>
            <a:r>
              <a:rPr lang="es-ES" b="1" dirty="0">
                <a:latin typeface="Calibri" panose="020F0502020204030204" pitchFamily="34" charset="0"/>
              </a:rPr>
              <a:t>2.1</a:t>
            </a:r>
            <a:r>
              <a:rPr lang="es-ES" dirty="0">
                <a:latin typeface="Calibri" panose="020F0502020204030204" pitchFamily="34" charset="0"/>
              </a:rPr>
              <a:t> Organiza los antecedentes para la elaboración de una liquidación de sueldos a partir de los datos establecidos en el contrato, en la forma y plazos indicada por sus superiores.</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173693" y="4123196"/>
            <a:ext cx="2546570" cy="3436479"/>
          </a:xfrm>
          <a:prstGeom prst="rect">
            <a:avLst/>
          </a:prstGeom>
        </p:spPr>
      </p:pic>
    </p:spTree>
    <p:extLst>
      <p:ext uri="{BB962C8B-B14F-4D97-AF65-F5344CB8AC3E}">
        <p14:creationId xmlns:p14="http://schemas.microsoft.com/office/powerpoint/2010/main" val="131078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11445"/>
            <a:ext cx="4151910"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DESCUENTOS </a:t>
            </a:r>
            <a:r>
              <a:rPr lang="en-US" sz="2800" dirty="0">
                <a:solidFill>
                  <a:srgbClr val="A93501"/>
                </a:solidFill>
                <a:latin typeface="Calibri"/>
                <a:sym typeface="Calibri"/>
              </a:rPr>
              <a:t>PREVISIONALES</a:t>
            </a:r>
            <a:endParaRPr sz="2800" dirty="0">
              <a:solidFill>
                <a:srgbClr val="A93501"/>
              </a:solidFill>
              <a:latin typeface="Calibri"/>
              <a:sym typeface="Calibri"/>
            </a:endParaRPr>
          </a:p>
        </p:txBody>
      </p:sp>
      <p:sp>
        <p:nvSpPr>
          <p:cNvPr id="9" name="Google Shape;157;p5">
            <a:extLst>
              <a:ext uri="{FF2B5EF4-FFF2-40B4-BE49-F238E27FC236}">
                <a16:creationId xmlns:a16="http://schemas.microsoft.com/office/drawing/2014/main" xmlns="" id="{6B9345C9-BC86-44AB-86A6-57B4AF84ADE8}"/>
              </a:ext>
            </a:extLst>
          </p:cNvPr>
          <p:cNvSpPr txBox="1"/>
          <p:nvPr/>
        </p:nvSpPr>
        <p:spPr>
          <a:xfrm>
            <a:off x="452175" y="2312338"/>
            <a:ext cx="7271239" cy="1877397"/>
          </a:xfrm>
          <a:prstGeom prst="rect">
            <a:avLst/>
          </a:prstGeom>
          <a:noFill/>
          <a:ln>
            <a:noFill/>
          </a:ln>
        </p:spPr>
        <p:txBody>
          <a:bodyPr spcFirstLastPara="1" wrap="square" lIns="91425" tIns="45700" rIns="91425" bIns="45700" anchor="t" anchorCtr="0">
            <a:spAutoFit/>
          </a:bodyPr>
          <a:lstStyle/>
          <a:p>
            <a:pPr lvl="0">
              <a:spcAft>
                <a:spcPts val="1200"/>
              </a:spcAft>
            </a:pPr>
            <a:r>
              <a:rPr lang="es-CL" sz="1600" b="0" i="0" u="none" strike="noStrike" cap="none" dirty="0">
                <a:solidFill>
                  <a:srgbClr val="000000"/>
                </a:solidFill>
                <a:latin typeface="Calibri" panose="020F0502020204030204" pitchFamily="34" charset="0"/>
                <a:cs typeface="Calibri" panose="020F0502020204030204" pitchFamily="34" charset="0"/>
                <a:sym typeface="Arial"/>
              </a:rPr>
              <a:t>El Fondo de Salud le permite acceso a los beneficios de salud para sí como su grupo familiar. El seguro de supervivencia otorga subsidios o pensiones en caso de incapacidad a causa de accidentes.</a:t>
            </a:r>
          </a:p>
          <a:p>
            <a:pPr lvl="0">
              <a:spcAft>
                <a:spcPts val="1200"/>
              </a:spcAft>
            </a:pPr>
            <a:r>
              <a:rPr lang="es-CL" sz="1600" dirty="0">
                <a:latin typeface="Calibri" panose="020F0502020204030204" pitchFamily="34" charset="0"/>
                <a:cs typeface="Calibri" panose="020F0502020204030204" pitchFamily="34" charset="0"/>
              </a:rPr>
              <a:t>El porcentaje total de descuentos previsionales es alrededor de 19,8% sobre la remuneración imponible con tope de UF SEGÚN TABLA indicadores previsionales, como sigue:</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5" name="Rectángulo: esquinas redondeadas 34">
            <a:extLst>
              <a:ext uri="{FF2B5EF4-FFF2-40B4-BE49-F238E27FC236}">
                <a16:creationId xmlns:a16="http://schemas.microsoft.com/office/drawing/2014/main" xmlns="" id="{6590224F-C9DF-4C28-8ADD-DF1E83400213}"/>
              </a:ext>
            </a:extLst>
          </p:cNvPr>
          <p:cNvSpPr/>
          <p:nvPr/>
        </p:nvSpPr>
        <p:spPr>
          <a:xfrm>
            <a:off x="546302" y="4189735"/>
            <a:ext cx="8058855" cy="52132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b="1" dirty="0">
              <a:solidFill>
                <a:srgbClr val="ED6B00"/>
              </a:solidFill>
              <a:latin typeface="Calibri" panose="020F0502020204030204" pitchFamily="34" charset="0"/>
              <a:cs typeface="Calibri" panose="020F0502020204030204" pitchFamily="34" charset="0"/>
            </a:endParaRPr>
          </a:p>
        </p:txBody>
      </p:sp>
      <p:sp>
        <p:nvSpPr>
          <p:cNvPr id="38" name="CuadroTexto 37">
            <a:extLst>
              <a:ext uri="{FF2B5EF4-FFF2-40B4-BE49-F238E27FC236}">
                <a16:creationId xmlns:a16="http://schemas.microsoft.com/office/drawing/2014/main" xmlns="" id="{060B6793-0916-48F1-95E1-FD762C0ACB24}"/>
              </a:ext>
            </a:extLst>
          </p:cNvPr>
          <p:cNvSpPr txBox="1"/>
          <p:nvPr/>
        </p:nvSpPr>
        <p:spPr>
          <a:xfrm>
            <a:off x="793725" y="4281121"/>
            <a:ext cx="513282" cy="338554"/>
          </a:xfrm>
          <a:prstGeom prst="rect">
            <a:avLst/>
          </a:prstGeom>
          <a:noFill/>
        </p:spPr>
        <p:txBody>
          <a:bodyPr wrap="none" rtlCol="0">
            <a:spAutoFit/>
          </a:bodyPr>
          <a:lstStyle/>
          <a:p>
            <a:r>
              <a:rPr lang="es-CL" sz="1600" b="1" dirty="0">
                <a:latin typeface="Calibri" panose="020F0502020204030204" pitchFamily="34" charset="0"/>
              </a:rPr>
              <a:t>AFP</a:t>
            </a:r>
            <a:endParaRPr lang="es-ES" sz="1600" b="1" dirty="0">
              <a:latin typeface="Calibri" panose="020F0502020204030204" pitchFamily="34" charset="0"/>
            </a:endParaRPr>
          </a:p>
        </p:txBody>
      </p:sp>
      <p:sp>
        <p:nvSpPr>
          <p:cNvPr id="39" name="CuadroTexto 38">
            <a:extLst>
              <a:ext uri="{FF2B5EF4-FFF2-40B4-BE49-F238E27FC236}">
                <a16:creationId xmlns:a16="http://schemas.microsoft.com/office/drawing/2014/main" xmlns="" id="{774C0276-8609-4250-AF6C-7D00068DD5E2}"/>
              </a:ext>
            </a:extLst>
          </p:cNvPr>
          <p:cNvSpPr txBox="1"/>
          <p:nvPr/>
        </p:nvSpPr>
        <p:spPr>
          <a:xfrm>
            <a:off x="3181696" y="4281121"/>
            <a:ext cx="3661580" cy="338554"/>
          </a:xfrm>
          <a:prstGeom prst="rect">
            <a:avLst/>
          </a:prstGeom>
          <a:noFill/>
        </p:spPr>
        <p:txBody>
          <a:bodyPr wrap="none" rtlCol="0">
            <a:spAutoFit/>
          </a:bodyPr>
          <a:lstStyle/>
          <a:p>
            <a:r>
              <a:rPr lang="es-CL" sz="1600" dirty="0">
                <a:latin typeface="Calibri" panose="020F0502020204030204" pitchFamily="34" charset="0"/>
              </a:rPr>
              <a:t>10% (fijo ) + X% comisión, depende la AFP</a:t>
            </a:r>
            <a:endParaRPr lang="es-ES" sz="1600" dirty="0">
              <a:latin typeface="Calibri" panose="020F0502020204030204" pitchFamily="34" charset="0"/>
            </a:endParaRPr>
          </a:p>
        </p:txBody>
      </p:sp>
      <p:sp>
        <p:nvSpPr>
          <p:cNvPr id="40" name="Rectángulo: esquinas redondeadas 39">
            <a:extLst>
              <a:ext uri="{FF2B5EF4-FFF2-40B4-BE49-F238E27FC236}">
                <a16:creationId xmlns:a16="http://schemas.microsoft.com/office/drawing/2014/main" xmlns="" id="{DF6D8707-8021-4B7B-B20E-1B0265B19689}"/>
              </a:ext>
            </a:extLst>
          </p:cNvPr>
          <p:cNvSpPr/>
          <p:nvPr/>
        </p:nvSpPr>
        <p:spPr>
          <a:xfrm>
            <a:off x="546302" y="4802448"/>
            <a:ext cx="8058855" cy="52132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b="1" dirty="0">
              <a:solidFill>
                <a:srgbClr val="ED6B00"/>
              </a:solidFill>
              <a:latin typeface="Calibri" panose="020F0502020204030204" pitchFamily="34" charset="0"/>
              <a:cs typeface="Calibri" panose="020F0502020204030204" pitchFamily="34" charset="0"/>
            </a:endParaRPr>
          </a:p>
        </p:txBody>
      </p:sp>
      <p:sp>
        <p:nvSpPr>
          <p:cNvPr id="41" name="CuadroTexto 40">
            <a:extLst>
              <a:ext uri="{FF2B5EF4-FFF2-40B4-BE49-F238E27FC236}">
                <a16:creationId xmlns:a16="http://schemas.microsoft.com/office/drawing/2014/main" xmlns="" id="{3F141A8A-B291-4028-B671-F6E3CB90A2BB}"/>
              </a:ext>
            </a:extLst>
          </p:cNvPr>
          <p:cNvSpPr txBox="1"/>
          <p:nvPr/>
        </p:nvSpPr>
        <p:spPr>
          <a:xfrm>
            <a:off x="793725" y="4893834"/>
            <a:ext cx="901209" cy="338554"/>
          </a:xfrm>
          <a:prstGeom prst="rect">
            <a:avLst/>
          </a:prstGeom>
          <a:noFill/>
        </p:spPr>
        <p:txBody>
          <a:bodyPr wrap="none" rtlCol="0">
            <a:spAutoFit/>
          </a:bodyPr>
          <a:lstStyle/>
          <a:p>
            <a:r>
              <a:rPr lang="es-CL" sz="1600" b="1" dirty="0">
                <a:latin typeface="Calibri" panose="020F0502020204030204" pitchFamily="34" charset="0"/>
              </a:rPr>
              <a:t>FONASA</a:t>
            </a:r>
            <a:endParaRPr lang="es-ES" sz="1600" b="1" dirty="0">
              <a:latin typeface="Calibri" panose="020F0502020204030204" pitchFamily="34" charset="0"/>
            </a:endParaRPr>
          </a:p>
        </p:txBody>
      </p:sp>
      <p:sp>
        <p:nvSpPr>
          <p:cNvPr id="42" name="CuadroTexto 41">
            <a:extLst>
              <a:ext uri="{FF2B5EF4-FFF2-40B4-BE49-F238E27FC236}">
                <a16:creationId xmlns:a16="http://schemas.microsoft.com/office/drawing/2014/main" xmlns="" id="{508213C3-7146-48FB-A3AA-3C9B7484A988}"/>
              </a:ext>
            </a:extLst>
          </p:cNvPr>
          <p:cNvSpPr txBox="1"/>
          <p:nvPr/>
        </p:nvSpPr>
        <p:spPr>
          <a:xfrm>
            <a:off x="3181696" y="4893834"/>
            <a:ext cx="1077539" cy="338554"/>
          </a:xfrm>
          <a:prstGeom prst="rect">
            <a:avLst/>
          </a:prstGeom>
          <a:noFill/>
        </p:spPr>
        <p:txBody>
          <a:bodyPr wrap="none" rtlCol="0">
            <a:spAutoFit/>
          </a:bodyPr>
          <a:lstStyle/>
          <a:p>
            <a:r>
              <a:rPr lang="es-CL" sz="1600" dirty="0">
                <a:latin typeface="Calibri" panose="020F0502020204030204" pitchFamily="34" charset="0"/>
              </a:rPr>
              <a:t>7% (fijo ) o</a:t>
            </a:r>
            <a:endParaRPr lang="es-ES" sz="1600" dirty="0">
              <a:latin typeface="Calibri" panose="020F0502020204030204" pitchFamily="34" charset="0"/>
            </a:endParaRPr>
          </a:p>
        </p:txBody>
      </p:sp>
      <p:sp>
        <p:nvSpPr>
          <p:cNvPr id="43" name="Rectángulo: esquinas redondeadas 42">
            <a:extLst>
              <a:ext uri="{FF2B5EF4-FFF2-40B4-BE49-F238E27FC236}">
                <a16:creationId xmlns:a16="http://schemas.microsoft.com/office/drawing/2014/main" xmlns="" id="{2068F374-9AE4-4C8B-873B-0AEFC5D66E14}"/>
              </a:ext>
            </a:extLst>
          </p:cNvPr>
          <p:cNvSpPr/>
          <p:nvPr/>
        </p:nvSpPr>
        <p:spPr>
          <a:xfrm>
            <a:off x="546302" y="5415161"/>
            <a:ext cx="8058855" cy="52132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b="1" dirty="0">
              <a:solidFill>
                <a:srgbClr val="ED6B00"/>
              </a:solidFill>
              <a:latin typeface="Calibri" panose="020F0502020204030204" pitchFamily="34" charset="0"/>
              <a:cs typeface="Calibri" panose="020F0502020204030204" pitchFamily="34" charset="0"/>
            </a:endParaRPr>
          </a:p>
        </p:txBody>
      </p:sp>
      <p:sp>
        <p:nvSpPr>
          <p:cNvPr id="44" name="CuadroTexto 43">
            <a:extLst>
              <a:ext uri="{FF2B5EF4-FFF2-40B4-BE49-F238E27FC236}">
                <a16:creationId xmlns:a16="http://schemas.microsoft.com/office/drawing/2014/main" xmlns="" id="{1B3C35BC-0975-4C6F-97C7-B68BC897A4B1}"/>
              </a:ext>
            </a:extLst>
          </p:cNvPr>
          <p:cNvSpPr txBox="1"/>
          <p:nvPr/>
        </p:nvSpPr>
        <p:spPr>
          <a:xfrm>
            <a:off x="793725" y="5506547"/>
            <a:ext cx="785793" cy="338554"/>
          </a:xfrm>
          <a:prstGeom prst="rect">
            <a:avLst/>
          </a:prstGeom>
          <a:noFill/>
        </p:spPr>
        <p:txBody>
          <a:bodyPr wrap="none" rtlCol="0">
            <a:spAutoFit/>
          </a:bodyPr>
          <a:lstStyle/>
          <a:p>
            <a:r>
              <a:rPr lang="es-CL" sz="1600" b="1" dirty="0">
                <a:latin typeface="Calibri" panose="020F0502020204030204" pitchFamily="34" charset="0"/>
              </a:rPr>
              <a:t>ISAPRE</a:t>
            </a:r>
            <a:endParaRPr lang="es-ES" sz="1600" b="1" dirty="0">
              <a:latin typeface="Calibri" panose="020F0502020204030204" pitchFamily="34" charset="0"/>
            </a:endParaRPr>
          </a:p>
        </p:txBody>
      </p:sp>
      <p:sp>
        <p:nvSpPr>
          <p:cNvPr id="45" name="CuadroTexto 44">
            <a:extLst>
              <a:ext uri="{FF2B5EF4-FFF2-40B4-BE49-F238E27FC236}">
                <a16:creationId xmlns:a16="http://schemas.microsoft.com/office/drawing/2014/main" xmlns="" id="{163D534D-8EAC-4AB2-8757-357BAEC6D073}"/>
              </a:ext>
            </a:extLst>
          </p:cNvPr>
          <p:cNvSpPr txBox="1"/>
          <p:nvPr/>
        </p:nvSpPr>
        <p:spPr>
          <a:xfrm>
            <a:off x="3181696" y="5506547"/>
            <a:ext cx="4434227" cy="338554"/>
          </a:xfrm>
          <a:prstGeom prst="rect">
            <a:avLst/>
          </a:prstGeom>
          <a:noFill/>
        </p:spPr>
        <p:txBody>
          <a:bodyPr wrap="none" rtlCol="0">
            <a:spAutoFit/>
          </a:bodyPr>
          <a:lstStyle/>
          <a:p>
            <a:r>
              <a:rPr lang="es-CL" sz="1600" dirty="0">
                <a:latin typeface="Calibri" panose="020F0502020204030204" pitchFamily="34" charset="0"/>
              </a:rPr>
              <a:t>7% Máx. tope imponible, diferencia es Desc. Varios</a:t>
            </a:r>
            <a:endParaRPr lang="es-ES" sz="1600" dirty="0">
              <a:latin typeface="Calibri" panose="020F0502020204030204" pitchFamily="34" charset="0"/>
            </a:endParaRPr>
          </a:p>
        </p:txBody>
      </p:sp>
      <p:sp>
        <p:nvSpPr>
          <p:cNvPr id="46" name="Rectángulo: esquinas redondeadas 45">
            <a:extLst>
              <a:ext uri="{FF2B5EF4-FFF2-40B4-BE49-F238E27FC236}">
                <a16:creationId xmlns:a16="http://schemas.microsoft.com/office/drawing/2014/main" xmlns="" id="{FAB70450-4141-42CB-9B8F-C7AF8312549F}"/>
              </a:ext>
            </a:extLst>
          </p:cNvPr>
          <p:cNvSpPr/>
          <p:nvPr/>
        </p:nvSpPr>
        <p:spPr>
          <a:xfrm>
            <a:off x="546302" y="6059561"/>
            <a:ext cx="8058855" cy="67616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CL" b="1" dirty="0">
              <a:solidFill>
                <a:srgbClr val="ED6B00"/>
              </a:solidFill>
              <a:latin typeface="Calibri" panose="020F0502020204030204" pitchFamily="34" charset="0"/>
              <a:cs typeface="Calibri" panose="020F0502020204030204" pitchFamily="34" charset="0"/>
            </a:endParaRPr>
          </a:p>
        </p:txBody>
      </p:sp>
      <p:sp>
        <p:nvSpPr>
          <p:cNvPr id="47" name="CuadroTexto 46">
            <a:extLst>
              <a:ext uri="{FF2B5EF4-FFF2-40B4-BE49-F238E27FC236}">
                <a16:creationId xmlns:a16="http://schemas.microsoft.com/office/drawing/2014/main" xmlns="" id="{66E888F8-C0A2-4131-9F87-1DE32EC7B516}"/>
              </a:ext>
            </a:extLst>
          </p:cNvPr>
          <p:cNvSpPr txBox="1"/>
          <p:nvPr/>
        </p:nvSpPr>
        <p:spPr>
          <a:xfrm>
            <a:off x="793725" y="6209676"/>
            <a:ext cx="1460656" cy="338554"/>
          </a:xfrm>
          <a:prstGeom prst="rect">
            <a:avLst/>
          </a:prstGeom>
          <a:noFill/>
        </p:spPr>
        <p:txBody>
          <a:bodyPr wrap="none" rtlCol="0">
            <a:spAutoFit/>
          </a:bodyPr>
          <a:lstStyle/>
          <a:p>
            <a:r>
              <a:rPr lang="es-CL" sz="1600" b="1" dirty="0">
                <a:latin typeface="Calibri" panose="020F0502020204030204" pitchFamily="34" charset="0"/>
              </a:rPr>
              <a:t>SEG. CESANTÍA</a:t>
            </a:r>
            <a:endParaRPr lang="es-ES" sz="1600" b="1" dirty="0">
              <a:latin typeface="Calibri" panose="020F0502020204030204" pitchFamily="34" charset="0"/>
            </a:endParaRPr>
          </a:p>
        </p:txBody>
      </p:sp>
      <p:sp>
        <p:nvSpPr>
          <p:cNvPr id="48" name="CuadroTexto 47">
            <a:extLst>
              <a:ext uri="{FF2B5EF4-FFF2-40B4-BE49-F238E27FC236}">
                <a16:creationId xmlns:a16="http://schemas.microsoft.com/office/drawing/2014/main" xmlns="" id="{7E6B8510-3C3D-4CB1-8FEB-FF3C0A1D387E}"/>
              </a:ext>
            </a:extLst>
          </p:cNvPr>
          <p:cNvSpPr txBox="1"/>
          <p:nvPr/>
        </p:nvSpPr>
        <p:spPr>
          <a:xfrm>
            <a:off x="3181696" y="6118288"/>
            <a:ext cx="5307970" cy="584775"/>
          </a:xfrm>
          <a:prstGeom prst="rect">
            <a:avLst/>
          </a:prstGeom>
          <a:noFill/>
        </p:spPr>
        <p:txBody>
          <a:bodyPr wrap="square" rtlCol="0">
            <a:spAutoFit/>
          </a:bodyPr>
          <a:lstStyle/>
          <a:p>
            <a:r>
              <a:rPr lang="es-CL" sz="1600" dirty="0">
                <a:latin typeface="Calibri" panose="020F0502020204030204" pitchFamily="34" charset="0"/>
              </a:rPr>
              <a:t>3% = (0,6 trabajador/a y 2,4% empleado, contrato indefinido, cualquier otro contrato el 3% es de cargo empleador)</a:t>
            </a:r>
            <a:endParaRPr lang="es-ES" sz="1600" dirty="0">
              <a:latin typeface="Calibri" panose="020F0502020204030204" pitchFamily="34" charset="0"/>
            </a:endParaRPr>
          </a:p>
        </p:txBody>
      </p:sp>
      <p:cxnSp>
        <p:nvCxnSpPr>
          <p:cNvPr id="3" name="Conector recto de flecha 2">
            <a:extLst>
              <a:ext uri="{FF2B5EF4-FFF2-40B4-BE49-F238E27FC236}">
                <a16:creationId xmlns:a16="http://schemas.microsoft.com/office/drawing/2014/main" xmlns="" id="{4953F598-F675-4B6C-8DBF-8D52C24C8926}"/>
              </a:ext>
            </a:extLst>
          </p:cNvPr>
          <p:cNvCxnSpPr>
            <a:cxnSpLocks/>
          </p:cNvCxnSpPr>
          <p:nvPr/>
        </p:nvCxnSpPr>
        <p:spPr>
          <a:xfrm>
            <a:off x="1307007" y="4450398"/>
            <a:ext cx="1681122" cy="0"/>
          </a:xfrm>
          <a:prstGeom prst="straightConnector1">
            <a:avLst/>
          </a:prstGeom>
          <a:ln w="19050">
            <a:solidFill>
              <a:srgbClr val="ED6B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xmlns="" id="{270A08BF-2E91-4087-805F-A6F85433A124}"/>
              </a:ext>
            </a:extLst>
          </p:cNvPr>
          <p:cNvCxnSpPr>
            <a:cxnSpLocks/>
          </p:cNvCxnSpPr>
          <p:nvPr/>
        </p:nvCxnSpPr>
        <p:spPr>
          <a:xfrm>
            <a:off x="1694934" y="5055809"/>
            <a:ext cx="1293195" cy="0"/>
          </a:xfrm>
          <a:prstGeom prst="straightConnector1">
            <a:avLst/>
          </a:prstGeom>
          <a:ln w="19050">
            <a:solidFill>
              <a:srgbClr val="ED6B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xmlns="" id="{7AC0CABD-9ED8-4880-9C2D-779EA8EEF469}"/>
              </a:ext>
            </a:extLst>
          </p:cNvPr>
          <p:cNvCxnSpPr>
            <a:cxnSpLocks/>
          </p:cNvCxnSpPr>
          <p:nvPr/>
        </p:nvCxnSpPr>
        <p:spPr>
          <a:xfrm>
            <a:off x="1579518" y="5675824"/>
            <a:ext cx="1408611" cy="0"/>
          </a:xfrm>
          <a:prstGeom prst="straightConnector1">
            <a:avLst/>
          </a:prstGeom>
          <a:ln w="19050">
            <a:solidFill>
              <a:srgbClr val="ED6B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xmlns="" id="{DF970DCD-968A-43DA-ABAE-14EA42AF2400}"/>
              </a:ext>
            </a:extLst>
          </p:cNvPr>
          <p:cNvCxnSpPr>
            <a:cxnSpLocks/>
          </p:cNvCxnSpPr>
          <p:nvPr/>
        </p:nvCxnSpPr>
        <p:spPr>
          <a:xfrm>
            <a:off x="2283823" y="6383245"/>
            <a:ext cx="704306" cy="0"/>
          </a:xfrm>
          <a:prstGeom prst="straightConnector1">
            <a:avLst/>
          </a:prstGeom>
          <a:ln w="19050">
            <a:solidFill>
              <a:srgbClr val="ED6B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144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xmlns="" id="{2E9916E4-FBEC-4351-BCB0-D8BED1A9BEAC}"/>
              </a:ext>
            </a:extLst>
          </p:cNvPr>
          <p:cNvSpPr/>
          <p:nvPr/>
        </p:nvSpPr>
        <p:spPr>
          <a:xfrm>
            <a:off x="5072332" y="2571130"/>
            <a:ext cx="4195755" cy="3450107"/>
          </a:xfrm>
          <a:prstGeom prst="roundRect">
            <a:avLst>
              <a:gd name="adj" fmla="val 6666"/>
            </a:avLst>
          </a:prstGeom>
          <a:solidFill>
            <a:schemeClr val="bg1"/>
          </a:solidFill>
          <a:ln w="12700">
            <a:solidFill>
              <a:srgbClr val="ED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8" name="Google Shape;178;p6"/>
          <p:cNvSpPr txBox="1"/>
          <p:nvPr/>
        </p:nvSpPr>
        <p:spPr>
          <a:xfrm>
            <a:off x="452175" y="1011445"/>
            <a:ext cx="4151910"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DESCUENTOS POR </a:t>
            </a:r>
            <a:r>
              <a:rPr lang="en-US" sz="2800" dirty="0">
                <a:solidFill>
                  <a:srgbClr val="A93501"/>
                </a:solidFill>
                <a:latin typeface="Calibri"/>
                <a:sym typeface="Calibri"/>
              </a:rPr>
              <a:t>IMPUESTO A LA RENTA</a:t>
            </a:r>
            <a:endParaRPr sz="2800" dirty="0">
              <a:solidFill>
                <a:srgbClr val="A93501"/>
              </a:solidFill>
              <a:latin typeface="Calibri"/>
              <a:sym typeface="Calibri"/>
            </a:endParaRPr>
          </a:p>
        </p:txBody>
      </p:sp>
      <p:sp>
        <p:nvSpPr>
          <p:cNvPr id="9" name="Google Shape;157;p5">
            <a:extLst>
              <a:ext uri="{FF2B5EF4-FFF2-40B4-BE49-F238E27FC236}">
                <a16:creationId xmlns:a16="http://schemas.microsoft.com/office/drawing/2014/main" xmlns="" id="{6B9345C9-BC86-44AB-86A6-57B4AF84ADE8}"/>
              </a:ext>
            </a:extLst>
          </p:cNvPr>
          <p:cNvSpPr txBox="1"/>
          <p:nvPr/>
        </p:nvSpPr>
        <p:spPr>
          <a:xfrm>
            <a:off x="452176" y="2571588"/>
            <a:ext cx="4407955" cy="2616060"/>
          </a:xfrm>
          <a:prstGeom prst="rect">
            <a:avLst/>
          </a:prstGeom>
          <a:noFill/>
          <a:ln>
            <a:noFill/>
          </a:ln>
        </p:spPr>
        <p:txBody>
          <a:bodyPr spcFirstLastPara="1" wrap="square" lIns="91425" tIns="45700" rIns="91425" bIns="45700" anchor="t" anchorCtr="0">
            <a:spAutoFit/>
          </a:bodyPr>
          <a:lstStyle/>
          <a:p>
            <a:pPr lvl="0">
              <a:spcAft>
                <a:spcPts val="1200"/>
              </a:spcAft>
            </a:pPr>
            <a:r>
              <a:rPr lang="es-CL" sz="1600" b="0" i="0" u="none" strike="noStrike" cap="none" dirty="0">
                <a:solidFill>
                  <a:srgbClr val="000000"/>
                </a:solidFill>
                <a:latin typeface="Calibri" panose="020F0502020204030204" pitchFamily="34" charset="0"/>
                <a:cs typeface="Calibri" panose="020F0502020204030204" pitchFamily="34" charset="0"/>
                <a:sym typeface="Arial"/>
              </a:rPr>
              <a:t>La Ley de Rentas, art 44. señala que “se aplicará, calculará y cobrará impuestos sobre las siguientes rentas”.</a:t>
            </a:r>
          </a:p>
          <a:p>
            <a:pPr lvl="0">
              <a:spcAft>
                <a:spcPts val="1200"/>
              </a:spcAft>
            </a:pPr>
            <a:r>
              <a:rPr lang="es-CL" sz="1600" dirty="0">
                <a:latin typeface="Calibri" panose="020F0502020204030204" pitchFamily="34" charset="0"/>
                <a:cs typeface="Calibri" panose="020F0502020204030204" pitchFamily="34" charset="0"/>
              </a:rPr>
              <a:t>“Sueldo, sobresueldo, salario, premio, dietas, gratificaciones, participaciones y cualesquiera otra asignación que aumente la remuneración pagada por servicios personales, exceptuadas las imposiciones obligatorias destinadas a formar fondos de previsión…”</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0" name="Imagen 19">
            <a:extLst>
              <a:ext uri="{FF2B5EF4-FFF2-40B4-BE49-F238E27FC236}">
                <a16:creationId xmlns:a16="http://schemas.microsoft.com/office/drawing/2014/main" xmlns="" id="{F8E52864-3D24-49ED-8894-56B5BB8B8F63}"/>
              </a:ext>
            </a:extLst>
          </p:cNvPr>
          <p:cNvPicPr>
            <a:picLocks noChangeAspect="1"/>
          </p:cNvPicPr>
          <p:nvPr/>
        </p:nvPicPr>
        <p:blipFill>
          <a:blip r:embed="rId3"/>
          <a:stretch>
            <a:fillRect/>
          </a:stretch>
        </p:blipFill>
        <p:spPr>
          <a:xfrm>
            <a:off x="5193103" y="2736380"/>
            <a:ext cx="3936962" cy="3127320"/>
          </a:xfrm>
          <a:prstGeom prst="rect">
            <a:avLst/>
          </a:prstGeom>
        </p:spPr>
      </p:pic>
    </p:spTree>
    <p:extLst>
      <p:ext uri="{BB962C8B-B14F-4D97-AF65-F5344CB8AC3E}">
        <p14:creationId xmlns:p14="http://schemas.microsoft.com/office/powerpoint/2010/main" val="2682107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11445"/>
            <a:ext cx="3584987"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sym typeface="Calibri"/>
              </a:rPr>
              <a:t>DESCUENTOS VARIOS </a:t>
            </a:r>
            <a:r>
              <a:rPr lang="en-US" sz="2800" dirty="0">
                <a:solidFill>
                  <a:srgbClr val="A93501"/>
                </a:solidFill>
                <a:latin typeface="Calibri"/>
                <a:sym typeface="Calibri"/>
              </a:rPr>
              <a:t>O VOLUNTARIOS</a:t>
            </a:r>
            <a:endParaRPr sz="2800" dirty="0">
              <a:solidFill>
                <a:srgbClr val="A93501"/>
              </a:solidFill>
              <a:latin typeface="Calibri"/>
              <a:sym typeface="Calibri"/>
            </a:endParaRPr>
          </a:p>
        </p:txBody>
      </p:sp>
      <p:sp>
        <p:nvSpPr>
          <p:cNvPr id="9" name="Google Shape;157;p5">
            <a:extLst>
              <a:ext uri="{FF2B5EF4-FFF2-40B4-BE49-F238E27FC236}">
                <a16:creationId xmlns:a16="http://schemas.microsoft.com/office/drawing/2014/main" xmlns="" id="{6B9345C9-BC86-44AB-86A6-57B4AF84ADE8}"/>
              </a:ext>
            </a:extLst>
          </p:cNvPr>
          <p:cNvSpPr txBox="1"/>
          <p:nvPr/>
        </p:nvSpPr>
        <p:spPr>
          <a:xfrm>
            <a:off x="452177" y="2473617"/>
            <a:ext cx="6960994" cy="2923837"/>
          </a:xfrm>
          <a:prstGeom prst="rect">
            <a:avLst/>
          </a:prstGeom>
          <a:noFill/>
          <a:ln>
            <a:noFill/>
          </a:ln>
        </p:spPr>
        <p:txBody>
          <a:bodyPr spcFirstLastPara="1" wrap="square" lIns="91425" tIns="45700" rIns="91425" bIns="45700" anchor="t" anchorCtr="0">
            <a:spAutoFit/>
          </a:bodyPr>
          <a:lstStyle/>
          <a:p>
            <a:pPr lvl="0">
              <a:spcAft>
                <a:spcPts val="1200"/>
              </a:spcAft>
            </a:pPr>
            <a:r>
              <a:rPr lang="es-CL" sz="1600" b="0" i="0" u="none" strike="noStrike" cap="none" dirty="0">
                <a:solidFill>
                  <a:srgbClr val="000000"/>
                </a:solidFill>
                <a:latin typeface="Calibri" panose="020F0502020204030204" pitchFamily="34" charset="0"/>
                <a:cs typeface="Calibri" panose="020F0502020204030204" pitchFamily="34" charset="0"/>
                <a:sym typeface="Arial"/>
              </a:rPr>
              <a:t>A diferencia de los descuentos legales, que tienen carácter de obligatorios, los descuentos voluntarios son aquellos que se efectúan por mutuo acuerdo del empleador y del trabajador.</a:t>
            </a:r>
          </a:p>
          <a:p>
            <a:pPr lvl="0">
              <a:spcAft>
                <a:spcPts val="1200"/>
              </a:spcAft>
            </a:pPr>
            <a:r>
              <a:rPr lang="es-CL" sz="1600" b="1" dirty="0">
                <a:latin typeface="Calibri" panose="020F0502020204030204" pitchFamily="34" charset="0"/>
                <a:cs typeface="Calibri" panose="020F0502020204030204" pitchFamily="34" charset="0"/>
              </a:rPr>
              <a:t>Por ejemplo:</a:t>
            </a:r>
          </a:p>
          <a:p>
            <a:pPr marL="285750" lvl="0" indent="-285750">
              <a:spcAft>
                <a:spcPts val="1200"/>
              </a:spcAft>
              <a:buFont typeface="Arial" panose="020B0604020202020204" pitchFamily="34" charset="0"/>
              <a:buChar char="•"/>
            </a:pPr>
            <a:r>
              <a:rPr lang="es-CL" sz="1600" b="1" i="0" u="none" strike="noStrike" cap="none" dirty="0">
                <a:solidFill>
                  <a:srgbClr val="000000"/>
                </a:solidFill>
                <a:latin typeface="Calibri" panose="020F0502020204030204" pitchFamily="34" charset="0"/>
                <a:cs typeface="Calibri" panose="020F0502020204030204" pitchFamily="34" charset="0"/>
                <a:sym typeface="Arial"/>
              </a:rPr>
              <a:t>Anticipos, préstamos otorgados, cuotas sindicales, dividendos, otros pagos.</a:t>
            </a:r>
          </a:p>
          <a:p>
            <a:pPr lvl="0">
              <a:spcAft>
                <a:spcPts val="1200"/>
              </a:spcAft>
            </a:pPr>
            <a:r>
              <a:rPr lang="es-CL" sz="1600" dirty="0">
                <a:latin typeface="Calibri" panose="020F0502020204030204" pitchFamily="34" charset="0"/>
                <a:cs typeface="Calibri" panose="020F0502020204030204" pitchFamily="34" charset="0"/>
              </a:rPr>
              <a:t>De acuerdo a lo establecido por el Código de Trabajo, estos descuentos no pueden exceder al 15% de la remuneración IMPONIBLE del trabajador, salvo los descuentos de habitación y educación tienen un tope de un 35% de la Remuneración Imponible.</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6" name="Gráfico 5">
            <a:extLst>
              <a:ext uri="{FF2B5EF4-FFF2-40B4-BE49-F238E27FC236}">
                <a16:creationId xmlns:a16="http://schemas.microsoft.com/office/drawing/2014/main" xmlns="" id="{BFBD7633-3ABF-4154-8151-804D5DFB453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42023" y="4675066"/>
            <a:ext cx="4078240" cy="2884609"/>
          </a:xfrm>
          <a:prstGeom prst="rect">
            <a:avLst/>
          </a:prstGeom>
        </p:spPr>
      </p:pic>
    </p:spTree>
    <p:extLst>
      <p:ext uri="{BB962C8B-B14F-4D97-AF65-F5344CB8AC3E}">
        <p14:creationId xmlns:p14="http://schemas.microsoft.com/office/powerpoint/2010/main" val="240999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xmlns="" id="{CA9AA87F-155D-42F1-AAFA-5B48702DB9F0}"/>
              </a:ext>
            </a:extLst>
          </p:cNvPr>
          <p:cNvSpPr/>
          <p:nvPr/>
        </p:nvSpPr>
        <p:spPr>
          <a:xfrm>
            <a:off x="452175" y="3779837"/>
            <a:ext cx="8815913" cy="2225842"/>
          </a:xfrm>
          <a:prstGeom prst="roundRect">
            <a:avLst>
              <a:gd name="adj" fmla="val 1126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8" name="Google Shape;178;p6"/>
          <p:cNvSpPr txBox="1"/>
          <p:nvPr/>
        </p:nvSpPr>
        <p:spPr>
          <a:xfrm>
            <a:off x="452176" y="1057404"/>
            <a:ext cx="6766772"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¿QUÉ CONTIENE EL SUELDO BRUTO?</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5" y="2359529"/>
            <a:ext cx="4950004" cy="1077178"/>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Es la suma de todos los ingresos que durante el mes percibió el trabajador, ya sea que se trate de ingresos remunerados o no, es posible que en su liquidación mensual este ítem aparezca </a:t>
            </a:r>
            <a:r>
              <a:rPr lang="es-CL" sz="1600" b="1" i="0" u="none" strike="noStrike" cap="none" dirty="0">
                <a:solidFill>
                  <a:srgbClr val="ED6B00"/>
                </a:solidFill>
                <a:latin typeface="Calibri" panose="020F0502020204030204" pitchFamily="34" charset="0"/>
                <a:cs typeface="Calibri" panose="020F0502020204030204" pitchFamily="34" charset="0"/>
                <a:sym typeface="Arial"/>
              </a:rPr>
              <a:t>“total haberes”.</a:t>
            </a:r>
            <a:endParaRPr sz="1600" b="1" i="0" u="none" strike="noStrike" cap="none" dirty="0">
              <a:solidFill>
                <a:srgbClr val="ED6B00"/>
              </a:solidFill>
              <a:latin typeface="Calibri" panose="020F0502020204030204" pitchFamily="34" charset="0"/>
              <a:cs typeface="Calibri" panose="020F0502020204030204" pitchFamily="34" charset="0"/>
              <a:sym typeface="Arial"/>
            </a:endParaRPr>
          </a:p>
        </p:txBody>
      </p:sp>
      <p:sp>
        <p:nvSpPr>
          <p:cNvPr id="9" name="Rectángulo: esquinas redondeadas 8">
            <a:extLst>
              <a:ext uri="{FF2B5EF4-FFF2-40B4-BE49-F238E27FC236}">
                <a16:creationId xmlns:a16="http://schemas.microsoft.com/office/drawing/2014/main" xmlns="" id="{3D06515E-8E82-4DD0-876B-F12A453B2FAA}"/>
              </a:ext>
            </a:extLst>
          </p:cNvPr>
          <p:cNvSpPr/>
          <p:nvPr/>
        </p:nvSpPr>
        <p:spPr>
          <a:xfrm>
            <a:off x="6380084" y="4086262"/>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GRATIFICACIÓN LEGAL</a:t>
            </a:r>
            <a:endParaRPr lang="es-ES" sz="1050" b="1" dirty="0">
              <a:solidFill>
                <a:srgbClr val="A93501"/>
              </a:solidFill>
              <a:latin typeface="Calibri" panose="020F0502020204030204" pitchFamily="34" charset="0"/>
            </a:endParaRPr>
          </a:p>
        </p:txBody>
      </p:sp>
      <p:sp>
        <p:nvSpPr>
          <p:cNvPr id="11" name="Rectángulo: esquinas redondeadas 10">
            <a:extLst>
              <a:ext uri="{FF2B5EF4-FFF2-40B4-BE49-F238E27FC236}">
                <a16:creationId xmlns:a16="http://schemas.microsoft.com/office/drawing/2014/main" xmlns="" id="{4854FF29-0F22-4806-8BDE-5933414DE1E2}"/>
              </a:ext>
            </a:extLst>
          </p:cNvPr>
          <p:cNvSpPr/>
          <p:nvPr/>
        </p:nvSpPr>
        <p:spPr>
          <a:xfrm>
            <a:off x="3559260" y="4086260"/>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SUELDO BASE</a:t>
            </a:r>
            <a:endParaRPr lang="es-ES" sz="1050" b="1" dirty="0">
              <a:solidFill>
                <a:srgbClr val="A93501"/>
              </a:solidFill>
              <a:latin typeface="Calibri" panose="020F0502020204030204" pitchFamily="34" charset="0"/>
            </a:endParaRPr>
          </a:p>
        </p:txBody>
      </p:sp>
      <p:sp>
        <p:nvSpPr>
          <p:cNvPr id="12" name="Rectángulo: esquinas redondeadas 11">
            <a:extLst>
              <a:ext uri="{FF2B5EF4-FFF2-40B4-BE49-F238E27FC236}">
                <a16:creationId xmlns:a16="http://schemas.microsoft.com/office/drawing/2014/main" xmlns="" id="{62F2244E-EB06-4B14-9D98-00E3AB2EDAD3}"/>
              </a:ext>
            </a:extLst>
          </p:cNvPr>
          <p:cNvSpPr/>
          <p:nvPr/>
        </p:nvSpPr>
        <p:spPr>
          <a:xfrm>
            <a:off x="3559260" y="4665388"/>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APV</a:t>
            </a:r>
            <a:endParaRPr lang="es-ES" sz="1050" b="1" dirty="0">
              <a:solidFill>
                <a:srgbClr val="A93501"/>
              </a:solidFill>
              <a:latin typeface="Calibri" panose="020F0502020204030204" pitchFamily="34" charset="0"/>
            </a:endParaRPr>
          </a:p>
        </p:txBody>
      </p:sp>
      <p:sp>
        <p:nvSpPr>
          <p:cNvPr id="13" name="Rectángulo: esquinas redondeadas 12">
            <a:extLst>
              <a:ext uri="{FF2B5EF4-FFF2-40B4-BE49-F238E27FC236}">
                <a16:creationId xmlns:a16="http://schemas.microsoft.com/office/drawing/2014/main" xmlns="" id="{08DD950B-3DEA-46B3-AD3F-70B59868E61E}"/>
              </a:ext>
            </a:extLst>
          </p:cNvPr>
          <p:cNvSpPr/>
          <p:nvPr/>
        </p:nvSpPr>
        <p:spPr>
          <a:xfrm>
            <a:off x="3559260" y="5244516"/>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SEGURO DE CESANTÍA</a:t>
            </a:r>
            <a:endParaRPr lang="es-ES" sz="1050" b="1" dirty="0">
              <a:solidFill>
                <a:srgbClr val="A93501"/>
              </a:solidFill>
              <a:latin typeface="Calibri" panose="020F0502020204030204" pitchFamily="34" charset="0"/>
            </a:endParaRPr>
          </a:p>
        </p:txBody>
      </p:sp>
      <p:sp>
        <p:nvSpPr>
          <p:cNvPr id="14" name="Rectángulo: esquinas redondeadas 13">
            <a:extLst>
              <a:ext uri="{FF2B5EF4-FFF2-40B4-BE49-F238E27FC236}">
                <a16:creationId xmlns:a16="http://schemas.microsoft.com/office/drawing/2014/main" xmlns="" id="{9B8575C6-9C49-4AF1-8042-204A58C19F8E}"/>
              </a:ext>
            </a:extLst>
          </p:cNvPr>
          <p:cNvSpPr/>
          <p:nvPr/>
        </p:nvSpPr>
        <p:spPr>
          <a:xfrm>
            <a:off x="6380084" y="4665389"/>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COMISIONES</a:t>
            </a:r>
            <a:endParaRPr lang="es-ES" sz="1050" b="1" dirty="0">
              <a:solidFill>
                <a:srgbClr val="A93501"/>
              </a:solidFill>
              <a:latin typeface="Calibri" panose="020F0502020204030204" pitchFamily="34" charset="0"/>
            </a:endParaRPr>
          </a:p>
        </p:txBody>
      </p:sp>
      <p:sp>
        <p:nvSpPr>
          <p:cNvPr id="15" name="Rectángulo: esquinas redondeadas 14">
            <a:extLst>
              <a:ext uri="{FF2B5EF4-FFF2-40B4-BE49-F238E27FC236}">
                <a16:creationId xmlns:a16="http://schemas.microsoft.com/office/drawing/2014/main" xmlns="" id="{403E63D4-BDE0-45D2-916C-FAD59720A776}"/>
              </a:ext>
            </a:extLst>
          </p:cNvPr>
          <p:cNvSpPr/>
          <p:nvPr/>
        </p:nvSpPr>
        <p:spPr>
          <a:xfrm>
            <a:off x="4975949" y="4091514"/>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FONASA O ISAPRE</a:t>
            </a:r>
            <a:endParaRPr lang="es-ES" sz="1050" b="1" dirty="0">
              <a:solidFill>
                <a:srgbClr val="A93501"/>
              </a:solidFill>
              <a:latin typeface="Calibri" panose="020F0502020204030204" pitchFamily="34" charset="0"/>
            </a:endParaRPr>
          </a:p>
        </p:txBody>
      </p:sp>
      <p:sp>
        <p:nvSpPr>
          <p:cNvPr id="16" name="Rectángulo: esquinas redondeadas 15">
            <a:extLst>
              <a:ext uri="{FF2B5EF4-FFF2-40B4-BE49-F238E27FC236}">
                <a16:creationId xmlns:a16="http://schemas.microsoft.com/office/drawing/2014/main" xmlns="" id="{FB790AAD-D02E-4F4A-90BD-EEF683C04A08}"/>
              </a:ext>
            </a:extLst>
          </p:cNvPr>
          <p:cNvSpPr/>
          <p:nvPr/>
        </p:nvSpPr>
        <p:spPr>
          <a:xfrm>
            <a:off x="6380084" y="5244516"/>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BONO</a:t>
            </a:r>
            <a:endParaRPr lang="es-ES" sz="1050" b="1" dirty="0">
              <a:solidFill>
                <a:srgbClr val="A93501"/>
              </a:solidFill>
              <a:latin typeface="Calibri" panose="020F0502020204030204" pitchFamily="34" charset="0"/>
            </a:endParaRPr>
          </a:p>
        </p:txBody>
      </p:sp>
      <p:sp>
        <p:nvSpPr>
          <p:cNvPr id="17" name="Rectángulo: esquinas redondeadas 16">
            <a:extLst>
              <a:ext uri="{FF2B5EF4-FFF2-40B4-BE49-F238E27FC236}">
                <a16:creationId xmlns:a16="http://schemas.microsoft.com/office/drawing/2014/main" xmlns="" id="{F0C434CA-BB7D-4A2D-B547-566FB94DE918}"/>
              </a:ext>
            </a:extLst>
          </p:cNvPr>
          <p:cNvSpPr/>
          <p:nvPr/>
        </p:nvSpPr>
        <p:spPr>
          <a:xfrm>
            <a:off x="4975949" y="4670640"/>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AFP</a:t>
            </a:r>
            <a:endParaRPr lang="es-ES" sz="1050" b="1" dirty="0">
              <a:solidFill>
                <a:srgbClr val="A93501"/>
              </a:solidFill>
              <a:latin typeface="Calibri" panose="020F0502020204030204" pitchFamily="34" charset="0"/>
            </a:endParaRPr>
          </a:p>
        </p:txBody>
      </p:sp>
      <p:sp>
        <p:nvSpPr>
          <p:cNvPr id="18" name="Rectángulo: esquinas redondeadas 17">
            <a:extLst>
              <a:ext uri="{FF2B5EF4-FFF2-40B4-BE49-F238E27FC236}">
                <a16:creationId xmlns:a16="http://schemas.microsoft.com/office/drawing/2014/main" xmlns="" id="{8098C302-D61C-4CCD-B16B-8A111DBE256F}"/>
              </a:ext>
            </a:extLst>
          </p:cNvPr>
          <p:cNvSpPr/>
          <p:nvPr/>
        </p:nvSpPr>
        <p:spPr>
          <a:xfrm>
            <a:off x="7784219" y="4086260"/>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HORAS EXTRA</a:t>
            </a:r>
            <a:endParaRPr lang="es-ES" sz="1050" b="1" dirty="0">
              <a:solidFill>
                <a:srgbClr val="A93501"/>
              </a:solidFill>
              <a:latin typeface="Calibri" panose="020F0502020204030204" pitchFamily="34" charset="0"/>
            </a:endParaRPr>
          </a:p>
        </p:txBody>
      </p:sp>
      <p:sp>
        <p:nvSpPr>
          <p:cNvPr id="19" name="Rectángulo: esquinas redondeadas 18">
            <a:extLst>
              <a:ext uri="{FF2B5EF4-FFF2-40B4-BE49-F238E27FC236}">
                <a16:creationId xmlns:a16="http://schemas.microsoft.com/office/drawing/2014/main" xmlns="" id="{85611A03-4F3B-4B0E-9599-5868A3060B8B}"/>
              </a:ext>
            </a:extLst>
          </p:cNvPr>
          <p:cNvSpPr/>
          <p:nvPr/>
        </p:nvSpPr>
        <p:spPr>
          <a:xfrm>
            <a:off x="7784219" y="4665389"/>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MOVILIZACIÓN</a:t>
            </a:r>
            <a:endParaRPr lang="es-ES" sz="1050" b="1" dirty="0">
              <a:solidFill>
                <a:srgbClr val="A93501"/>
              </a:solidFill>
              <a:latin typeface="Calibri" panose="020F0502020204030204" pitchFamily="34" charset="0"/>
            </a:endParaRPr>
          </a:p>
        </p:txBody>
      </p:sp>
      <p:sp>
        <p:nvSpPr>
          <p:cNvPr id="20" name="Rectángulo: esquinas redondeadas 19">
            <a:extLst>
              <a:ext uri="{FF2B5EF4-FFF2-40B4-BE49-F238E27FC236}">
                <a16:creationId xmlns:a16="http://schemas.microsoft.com/office/drawing/2014/main" xmlns="" id="{1910837A-2F55-4C09-BD93-AAE862043D22}"/>
              </a:ext>
            </a:extLst>
          </p:cNvPr>
          <p:cNvSpPr/>
          <p:nvPr/>
        </p:nvSpPr>
        <p:spPr>
          <a:xfrm>
            <a:off x="4975949" y="5244516"/>
            <a:ext cx="1254423" cy="500760"/>
          </a:xfrm>
          <a:prstGeom prst="roundRect">
            <a:avLst>
              <a:gd name="adj" fmla="val 50000"/>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rgbClr val="A93501"/>
                </a:solidFill>
                <a:latin typeface="Calibri" panose="020F0502020204030204" pitchFamily="34" charset="0"/>
              </a:rPr>
              <a:t>COLACIÓN</a:t>
            </a:r>
            <a:endParaRPr lang="es-ES" sz="1050" b="1" dirty="0">
              <a:solidFill>
                <a:srgbClr val="A93501"/>
              </a:solidFill>
              <a:latin typeface="Calibri" panose="020F0502020204030204" pitchFamily="34" charset="0"/>
            </a:endParaRPr>
          </a:p>
        </p:txBody>
      </p:sp>
      <p:sp>
        <p:nvSpPr>
          <p:cNvPr id="22" name="Rectángulo: esquinas redondeadas 21">
            <a:extLst>
              <a:ext uri="{FF2B5EF4-FFF2-40B4-BE49-F238E27FC236}">
                <a16:creationId xmlns:a16="http://schemas.microsoft.com/office/drawing/2014/main" xmlns="" id="{DD511981-0B48-4124-A824-2B5F43E67ADC}"/>
              </a:ext>
            </a:extLst>
          </p:cNvPr>
          <p:cNvSpPr/>
          <p:nvPr/>
        </p:nvSpPr>
        <p:spPr>
          <a:xfrm>
            <a:off x="681621" y="4086260"/>
            <a:ext cx="2715373" cy="500760"/>
          </a:xfrm>
          <a:prstGeom prst="roundRect">
            <a:avLst>
              <a:gd name="adj" fmla="val 50000"/>
            </a:avLst>
          </a:prstGeom>
          <a:solidFill>
            <a:srgbClr val="ED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a:latin typeface="Calibri" panose="020F0502020204030204" pitchFamily="34" charset="0"/>
              </a:rPr>
              <a:t>SUELDO BRUTO</a:t>
            </a:r>
            <a:endParaRPr lang="es-ES" sz="1600" b="1" dirty="0">
              <a:latin typeface="Calibri" panose="020F0502020204030204" pitchFamily="34" charset="0"/>
            </a:endParaRPr>
          </a:p>
        </p:txBody>
      </p:sp>
      <p:pic>
        <p:nvPicPr>
          <p:cNvPr id="24" name="Gráfico 23">
            <a:extLst>
              <a:ext uri="{FF2B5EF4-FFF2-40B4-BE49-F238E27FC236}">
                <a16:creationId xmlns:a16="http://schemas.microsoft.com/office/drawing/2014/main" xmlns="" id="{F50A081C-CC6C-453D-813D-56F5D3B9B2C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29720" y="4688001"/>
            <a:ext cx="1019175" cy="1057275"/>
          </a:xfrm>
          <a:prstGeom prst="rect">
            <a:avLst/>
          </a:prstGeom>
        </p:spPr>
      </p:pic>
    </p:spTree>
    <p:extLst>
      <p:ext uri="{BB962C8B-B14F-4D97-AF65-F5344CB8AC3E}">
        <p14:creationId xmlns:p14="http://schemas.microsoft.com/office/powerpoint/2010/main" val="39659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9" name="Google Shape;389;p18"/>
          <p:cNvGrpSpPr/>
          <p:nvPr/>
        </p:nvGrpSpPr>
        <p:grpSpPr>
          <a:xfrm>
            <a:off x="2035277" y="2606885"/>
            <a:ext cx="6999671" cy="2779145"/>
            <a:chOff x="4461133" y="2979108"/>
            <a:chExt cx="4657800" cy="1164610"/>
          </a:xfrm>
        </p:grpSpPr>
        <p:sp>
          <p:nvSpPr>
            <p:cNvPr id="390" name="Google Shape;390;p18"/>
            <p:cNvSpPr/>
            <p:nvPr/>
          </p:nvSpPr>
          <p:spPr>
            <a:xfrm>
              <a:off x="4461133" y="2979108"/>
              <a:ext cx="4657800" cy="1164610"/>
            </a:xfrm>
            <a:prstGeom prst="roundRect">
              <a:avLst>
                <a:gd name="adj" fmla="val 183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4813243" y="3175864"/>
              <a:ext cx="4076620" cy="73563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s-CL" sz="2000" dirty="0">
                  <a:solidFill>
                    <a:srgbClr val="A93501"/>
                  </a:solidFill>
                  <a:latin typeface="Calibri"/>
                  <a:ea typeface="Calibri"/>
                  <a:cs typeface="Calibri"/>
                  <a:sym typeface="Calibri"/>
                </a:rPr>
                <a:t>HABERES Y DESCUENTOS </a:t>
              </a:r>
              <a:r>
                <a:rPr lang="es-CL" sz="2000" b="1" i="0" u="none" strike="noStrike" cap="none" dirty="0">
                  <a:solidFill>
                    <a:srgbClr val="ED6B00"/>
                  </a:solidFill>
                  <a:latin typeface="Calibri"/>
                  <a:ea typeface="Calibri"/>
                  <a:cs typeface="Calibri"/>
                  <a:sym typeface="Calibri"/>
                </a:rPr>
                <a:t>APLICADOS A LAS REMUNERACIONES</a:t>
              </a:r>
              <a:endParaRPr lang="es-CL" dirty="0">
                <a:solidFill>
                  <a:srgbClr val="ED6B00"/>
                </a:solidFill>
              </a:endParaRPr>
            </a:p>
            <a:p>
              <a:pPr marL="0" marR="0" lvl="0" indent="0" algn="l" rtl="0">
                <a:lnSpc>
                  <a:spcPct val="115000"/>
                </a:lnSpc>
                <a:spcBef>
                  <a:spcPts val="0"/>
                </a:spcBef>
                <a:spcAft>
                  <a:spcPts val="0"/>
                </a:spcAft>
                <a:buNone/>
              </a:pPr>
              <a:endParaRPr lang="es-CL"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Ahora realizaremos una actividad que resume todo lo que hemos visto. Para realizarla, descarga el archivo </a:t>
              </a:r>
              <a:r>
                <a:rPr lang="es-CL" sz="1600" b="1" dirty="0">
                  <a:solidFill>
                    <a:srgbClr val="ED6B00"/>
                  </a:solidFill>
                  <a:latin typeface="Calibri"/>
                  <a:ea typeface="Calibri"/>
                  <a:cs typeface="Calibri"/>
                  <a:sym typeface="Calibri"/>
                </a:rPr>
                <a:t>“Actividad4_CuantoAprendimos” ¡Atentos!</a:t>
              </a:r>
              <a:endParaRPr lang="es-CL" sz="1600" dirty="0">
                <a:latin typeface="Calibri"/>
                <a:ea typeface="Calibri"/>
                <a:cs typeface="Calibri"/>
                <a:sym typeface="Calibri"/>
              </a:endParaRPr>
            </a:p>
          </p:txBody>
        </p:sp>
      </p:gr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50" y="3752283"/>
            <a:ext cx="2455571" cy="277914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942" y="4778350"/>
            <a:ext cx="1730763" cy="1291455"/>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428" y="5177096"/>
            <a:ext cx="1676815" cy="897869"/>
          </a:xfrm>
          <a:prstGeom prst="rect">
            <a:avLst/>
          </a:prstGeom>
        </p:spPr>
      </p:pic>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s-CL" sz="5000" b="0" i="0" u="none" strike="noStrike" cap="none" dirty="0">
                <a:solidFill>
                  <a:srgbClr val="FFB375"/>
                </a:solidFill>
                <a:latin typeface="Calibri"/>
                <a:ea typeface="Calibri"/>
                <a:cs typeface="Calibri"/>
                <a:sym typeface="Calibri"/>
              </a:rPr>
              <a:t>4</a:t>
            </a:r>
            <a:endParaRPr sz="5000" b="0" i="0" u="none" strike="noStrike" cap="none" dirty="0">
              <a:solidFill>
                <a:srgbClr val="FFB375"/>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grpSp>
        <p:nvGrpSpPr>
          <p:cNvPr id="56" name="Agrupar 21"/>
          <p:cNvGrpSpPr/>
          <p:nvPr/>
        </p:nvGrpSpPr>
        <p:grpSpPr>
          <a:xfrm>
            <a:off x="-4655" y="4568183"/>
            <a:ext cx="9154909" cy="783005"/>
            <a:chOff x="-4655" y="4568183"/>
            <a:chExt cx="9154909" cy="783005"/>
          </a:xfrm>
        </p:grpSpPr>
        <p:sp>
          <p:nvSpPr>
            <p:cNvPr id="57" name="Google Shape;406;p19"/>
            <p:cNvSpPr txBox="1"/>
            <p:nvPr/>
          </p:nvSpPr>
          <p:spPr>
            <a:xfrm>
              <a:off x="1284454" y="4701528"/>
              <a:ext cx="7865800" cy="461624"/>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Ley Nº 19.631.</a:t>
              </a:r>
              <a:endParaRPr lang="es-CL" sz="1600" dirty="0">
                <a:latin typeface="Calibri"/>
                <a:cs typeface="Calibri"/>
              </a:endParaRPr>
            </a:p>
          </p:txBody>
        </p:sp>
        <p:grpSp>
          <p:nvGrpSpPr>
            <p:cNvPr id="58" name="Agrupar 2"/>
            <p:cNvGrpSpPr/>
            <p:nvPr/>
          </p:nvGrpSpPr>
          <p:grpSpPr>
            <a:xfrm>
              <a:off x="-4655" y="4568183"/>
              <a:ext cx="1135367" cy="783005"/>
              <a:chOff x="-4655" y="4568183"/>
              <a:chExt cx="1135367" cy="783005"/>
            </a:xfrm>
          </p:grpSpPr>
          <p:sp>
            <p:nvSpPr>
              <p:cNvPr id="59" name="Google Shape;422;p19"/>
              <p:cNvSpPr/>
              <p:nvPr/>
            </p:nvSpPr>
            <p:spPr>
              <a:xfrm rot="5400000">
                <a:off x="171526" y="439200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0" name="Imagen 59" descr="MonoLeyes RRHH.png"/>
              <p:cNvPicPr>
                <a:picLocks noChangeAspect="1"/>
              </p:cNvPicPr>
              <p:nvPr/>
            </p:nvPicPr>
            <p:blipFill rotWithShape="1">
              <a:blip r:embed="rId4">
                <a:extLst>
                  <a:ext uri="{28A0092B-C50C-407E-A947-70E740481C1C}">
                    <a14:useLocalDpi xmlns:a14="http://schemas.microsoft.com/office/drawing/2010/main" val="0"/>
                  </a:ext>
                </a:extLst>
              </a:blip>
              <a:srcRect r="56604" b="56897"/>
              <a:stretch/>
            </p:blipFill>
            <p:spPr>
              <a:xfrm>
                <a:off x="431776" y="4690532"/>
                <a:ext cx="558771" cy="562602"/>
              </a:xfrm>
              <a:prstGeom prst="rect">
                <a:avLst/>
              </a:prstGeom>
            </p:spPr>
          </p:pic>
        </p:grpSp>
      </p:grpSp>
      <p:grpSp>
        <p:nvGrpSpPr>
          <p:cNvPr id="61" name="Agrupar 19"/>
          <p:cNvGrpSpPr/>
          <p:nvPr/>
        </p:nvGrpSpPr>
        <p:grpSpPr>
          <a:xfrm>
            <a:off x="-4655" y="2826713"/>
            <a:ext cx="8958264" cy="783005"/>
            <a:chOff x="-4655" y="2826713"/>
            <a:chExt cx="8958264" cy="783005"/>
          </a:xfrm>
        </p:grpSpPr>
        <p:sp>
          <p:nvSpPr>
            <p:cNvPr id="62" name="Google Shape;405;p19"/>
            <p:cNvSpPr txBox="1"/>
            <p:nvPr/>
          </p:nvSpPr>
          <p:spPr>
            <a:xfrm>
              <a:off x="1284454" y="3048958"/>
              <a:ext cx="7669155"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a:cs typeface="Calibri"/>
                </a:rPr>
                <a:t>Revisar la </a:t>
              </a:r>
              <a:r>
                <a:rPr lang="es-CL" sz="1600" b="1" dirty="0">
                  <a:solidFill>
                    <a:srgbClr val="FF6600"/>
                  </a:solidFill>
                  <a:latin typeface="Calibri"/>
                  <a:cs typeface="Calibri"/>
                </a:rPr>
                <a:t>Dirección del </a:t>
              </a:r>
              <a:r>
                <a:rPr lang="es-CL" sz="1600" b="1" dirty="0">
                  <a:solidFill>
                    <a:srgbClr val="ED6B00"/>
                  </a:solidFill>
                  <a:latin typeface="Calibri"/>
                  <a:cs typeface="Calibri"/>
                </a:rPr>
                <a:t>Trabajo</a:t>
              </a:r>
              <a:r>
                <a:rPr lang="es-CL" sz="1600" dirty="0">
                  <a:solidFill>
                    <a:srgbClr val="ED6B00"/>
                  </a:solidFill>
                  <a:latin typeface="Calibri"/>
                  <a:cs typeface="Calibri"/>
                </a:rPr>
                <a:t>.</a:t>
              </a:r>
              <a:endParaRPr sz="1600" b="0" i="0" u="none" strike="noStrike" cap="none" dirty="0">
                <a:solidFill>
                  <a:srgbClr val="ED6B00"/>
                </a:solidFill>
                <a:latin typeface="Calibri" panose="020F0502020204030204" pitchFamily="34" charset="0"/>
                <a:ea typeface="Calibri"/>
                <a:cs typeface="Calibri" panose="020F0502020204030204" pitchFamily="34" charset="0"/>
                <a:sym typeface="Calibri"/>
              </a:endParaRPr>
            </a:p>
          </p:txBody>
        </p:sp>
        <p:sp>
          <p:nvSpPr>
            <p:cNvPr id="63" name="Google Shape;416;p19"/>
            <p:cNvSpPr/>
            <p:nvPr/>
          </p:nvSpPr>
          <p:spPr>
            <a:xfrm rot="5400000">
              <a:off x="171526" y="2650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4" name="Imagen 63" descr="MonoLeyes RRHH.png"/>
            <p:cNvPicPr>
              <a:picLocks noChangeAspect="1"/>
            </p:cNvPicPr>
            <p:nvPr/>
          </p:nvPicPr>
          <p:blipFill rotWithShape="1">
            <a:blip r:embed="rId4">
              <a:extLst>
                <a:ext uri="{28A0092B-C50C-407E-A947-70E740481C1C}">
                  <a14:useLocalDpi xmlns:a14="http://schemas.microsoft.com/office/drawing/2010/main" val="0"/>
                </a:ext>
              </a:extLst>
            </a:blip>
            <a:srcRect l="53240" t="7899" b="45365"/>
            <a:stretch/>
          </p:blipFill>
          <p:spPr>
            <a:xfrm>
              <a:off x="389445" y="2938599"/>
              <a:ext cx="592644" cy="600467"/>
            </a:xfrm>
            <a:prstGeom prst="rect">
              <a:avLst/>
            </a:prstGeom>
          </p:spPr>
        </p:pic>
      </p:grpSp>
      <p:grpSp>
        <p:nvGrpSpPr>
          <p:cNvPr id="65" name="Agrupar 20"/>
          <p:cNvGrpSpPr/>
          <p:nvPr/>
        </p:nvGrpSpPr>
        <p:grpSpPr>
          <a:xfrm>
            <a:off x="-4655" y="3697448"/>
            <a:ext cx="6661094" cy="783005"/>
            <a:chOff x="-4655" y="3697448"/>
            <a:chExt cx="6661094" cy="783005"/>
          </a:xfrm>
        </p:grpSpPr>
        <p:sp>
          <p:nvSpPr>
            <p:cNvPr id="66" name="Google Shape;414;p19"/>
            <p:cNvSpPr txBox="1"/>
            <p:nvPr/>
          </p:nvSpPr>
          <p:spPr>
            <a:xfrm>
              <a:off x="1284454" y="3791876"/>
              <a:ext cx="5371985" cy="461624"/>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DL.3500.</a:t>
              </a:r>
            </a:p>
          </p:txBody>
        </p:sp>
        <p:grpSp>
          <p:nvGrpSpPr>
            <p:cNvPr id="67" name="Agrupar 5"/>
            <p:cNvGrpSpPr/>
            <p:nvPr/>
          </p:nvGrpSpPr>
          <p:grpSpPr>
            <a:xfrm>
              <a:off x="-4655" y="3697448"/>
              <a:ext cx="1135367" cy="783005"/>
              <a:chOff x="-4655" y="3697448"/>
              <a:chExt cx="1135367" cy="783005"/>
            </a:xfrm>
          </p:grpSpPr>
          <p:sp>
            <p:nvSpPr>
              <p:cNvPr id="68" name="Google Shape;419;p19"/>
              <p:cNvSpPr/>
              <p:nvPr/>
            </p:nvSpPr>
            <p:spPr>
              <a:xfrm rot="5400000">
                <a:off x="171526" y="3521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9" name="Imagen 68" descr="MonoLeyes RRHH.png"/>
              <p:cNvPicPr>
                <a:picLocks noChangeAspect="1"/>
              </p:cNvPicPr>
              <p:nvPr/>
            </p:nvPicPr>
            <p:blipFill rotWithShape="1">
              <a:blip r:embed="rId4">
                <a:extLst>
                  <a:ext uri="{28A0092B-C50C-407E-A947-70E740481C1C}">
                    <a14:useLocalDpi xmlns:a14="http://schemas.microsoft.com/office/drawing/2010/main" val="0"/>
                  </a:ext>
                </a:extLst>
              </a:blip>
              <a:srcRect t="52207" r="53528"/>
              <a:stretch/>
            </p:blipFill>
            <p:spPr>
              <a:xfrm>
                <a:off x="399455" y="3784599"/>
                <a:ext cx="582624" cy="607394"/>
              </a:xfrm>
              <a:prstGeom prst="rect">
                <a:avLst/>
              </a:prstGeom>
            </p:spPr>
          </p:pic>
        </p:grpSp>
      </p:grpSp>
      <p:grpSp>
        <p:nvGrpSpPr>
          <p:cNvPr id="70" name="Agrupar 9"/>
          <p:cNvGrpSpPr/>
          <p:nvPr/>
        </p:nvGrpSpPr>
        <p:grpSpPr>
          <a:xfrm>
            <a:off x="-4655" y="1955978"/>
            <a:ext cx="9223735" cy="783005"/>
            <a:chOff x="-4655" y="1955978"/>
            <a:chExt cx="9223735" cy="783005"/>
          </a:xfrm>
        </p:grpSpPr>
        <p:sp>
          <p:nvSpPr>
            <p:cNvPr id="71" name="Google Shape;404;p19"/>
            <p:cNvSpPr txBox="1"/>
            <p:nvPr/>
          </p:nvSpPr>
          <p:spPr>
            <a:xfrm>
              <a:off x="1284454" y="2178223"/>
              <a:ext cx="7934626" cy="338514"/>
            </a:xfrm>
            <a:prstGeom prst="rect">
              <a:avLst/>
            </a:prstGeom>
            <a:noFill/>
            <a:ln>
              <a:noFill/>
            </a:ln>
          </p:spPr>
          <p:txBody>
            <a:bodyPr spcFirstLastPara="1" wrap="square" lIns="91425" tIns="45700" rIns="91425" bIns="45700" anchor="t" anchorCtr="0">
              <a:spAutoFit/>
            </a:bodyPr>
            <a:lstStyle/>
            <a:p>
              <a:r>
                <a:rPr lang="es-CL" sz="1600" dirty="0">
                  <a:latin typeface="Calibri"/>
                  <a:cs typeface="Calibri"/>
                </a:rPr>
                <a:t>Revisar el </a:t>
              </a:r>
              <a:r>
                <a:rPr lang="es-CL" sz="1600" b="1" dirty="0">
                  <a:solidFill>
                    <a:srgbClr val="FF6600"/>
                  </a:solidFill>
                  <a:latin typeface="Calibri"/>
                  <a:cs typeface="Calibri"/>
                </a:rPr>
                <a:t>Código del Trabajo</a:t>
              </a:r>
              <a:r>
                <a:rPr lang="es-CL" sz="1600" dirty="0">
                  <a:solidFill>
                    <a:srgbClr val="ED6B00"/>
                  </a:solidFill>
                  <a:latin typeface="Calibri"/>
                  <a:cs typeface="Calibri"/>
                </a:rPr>
                <a:t>.</a:t>
              </a:r>
            </a:p>
          </p:txBody>
        </p:sp>
        <p:grpSp>
          <p:nvGrpSpPr>
            <p:cNvPr id="72" name="Agrupar 7"/>
            <p:cNvGrpSpPr/>
            <p:nvPr/>
          </p:nvGrpSpPr>
          <p:grpSpPr>
            <a:xfrm>
              <a:off x="-4655" y="1955978"/>
              <a:ext cx="1135367" cy="783005"/>
              <a:chOff x="-4655" y="1955978"/>
              <a:chExt cx="1135367" cy="783005"/>
            </a:xfrm>
          </p:grpSpPr>
          <p:sp>
            <p:nvSpPr>
              <p:cNvPr id="73" name="Google Shape;412;p19"/>
              <p:cNvSpPr/>
              <p:nvPr/>
            </p:nvSpPr>
            <p:spPr>
              <a:xfrm rot="5400000">
                <a:off x="171526" y="177979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4" name="Imagen 73" descr="MonoLeyes RRHH.png"/>
              <p:cNvPicPr>
                <a:picLocks noChangeAspect="1"/>
              </p:cNvPicPr>
              <p:nvPr/>
            </p:nvPicPr>
            <p:blipFill rotWithShape="1">
              <a:blip r:embed="rId4">
                <a:extLst>
                  <a:ext uri="{28A0092B-C50C-407E-A947-70E740481C1C}">
                    <a14:useLocalDpi xmlns:a14="http://schemas.microsoft.com/office/drawing/2010/main" val="0"/>
                  </a:ext>
                </a:extLst>
              </a:blip>
              <a:srcRect l="54470" t="58277"/>
              <a:stretch/>
            </p:blipFill>
            <p:spPr>
              <a:xfrm>
                <a:off x="309970" y="2065865"/>
                <a:ext cx="601542" cy="558800"/>
              </a:xfrm>
              <a:prstGeom prst="rect">
                <a:avLst/>
              </a:prstGeom>
            </p:spPr>
          </p:pic>
        </p:grpSp>
      </p:grpSp>
      <p:grpSp>
        <p:nvGrpSpPr>
          <p:cNvPr id="75" name="Agrupar 25"/>
          <p:cNvGrpSpPr/>
          <p:nvPr/>
        </p:nvGrpSpPr>
        <p:grpSpPr>
          <a:xfrm>
            <a:off x="-4655" y="5438917"/>
            <a:ext cx="6906899" cy="783005"/>
            <a:chOff x="-4655" y="5438917"/>
            <a:chExt cx="6906899" cy="783005"/>
          </a:xfrm>
        </p:grpSpPr>
        <p:sp>
          <p:nvSpPr>
            <p:cNvPr id="76" name="Google Shape;406;p19"/>
            <p:cNvSpPr txBox="1"/>
            <p:nvPr/>
          </p:nvSpPr>
          <p:spPr>
            <a:xfrm>
              <a:off x="1284453" y="5562841"/>
              <a:ext cx="5617791"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Ser </a:t>
              </a:r>
              <a:r>
                <a:rPr lang="es-CL" sz="1600" b="1" dirty="0">
                  <a:solidFill>
                    <a:srgbClr val="FF6600"/>
                  </a:solidFill>
                  <a:latin typeface="Calibri" panose="020F0502020204030204" pitchFamily="34" charset="0"/>
                  <a:cs typeface="Calibri" panose="020F0502020204030204" pitchFamily="34" charset="0"/>
                </a:rPr>
                <a:t>cuidadoso</a:t>
              </a:r>
              <a:r>
                <a:rPr lang="es-CL" sz="1600" dirty="0">
                  <a:latin typeface="Calibri" panose="020F0502020204030204" pitchFamily="34" charset="0"/>
                  <a:cs typeface="Calibri" panose="020F0502020204030204" pitchFamily="34" charset="0"/>
                </a:rPr>
                <a:t> y </a:t>
              </a:r>
              <a:r>
                <a:rPr lang="es-CL" sz="1600" b="1" dirty="0">
                  <a:solidFill>
                    <a:srgbClr val="FF6600"/>
                  </a:solidFill>
                  <a:latin typeface="Calibri" panose="020F0502020204030204" pitchFamily="34" charset="0"/>
                  <a:cs typeface="Calibri" panose="020F0502020204030204" pitchFamily="34" charset="0"/>
                </a:rPr>
                <a:t>respetuoso</a:t>
              </a:r>
              <a:r>
                <a:rPr lang="es-CL" sz="1600" dirty="0">
                  <a:latin typeface="Calibri" panose="020F0502020204030204" pitchFamily="34" charset="0"/>
                  <a:cs typeface="Calibri" panose="020F0502020204030204" pitchFamily="34" charset="0"/>
                </a:rPr>
                <a:t> con los integrantes de tu </a:t>
              </a:r>
              <a:br>
                <a:rPr lang="es-CL" sz="1600" dirty="0">
                  <a:latin typeface="Calibri" panose="020F0502020204030204" pitchFamily="34" charset="0"/>
                  <a:cs typeface="Calibri" panose="020F0502020204030204" pitchFamily="34" charset="0"/>
                </a:rPr>
              </a:br>
              <a:r>
                <a:rPr lang="es-CL" sz="1600" dirty="0">
                  <a:latin typeface="Calibri" panose="020F0502020204030204" pitchFamily="34" charset="0"/>
                  <a:cs typeface="Calibri" panose="020F0502020204030204" pitchFamily="34" charset="0"/>
                </a:rPr>
                <a:t>equipo de trabajo. </a:t>
              </a:r>
            </a:p>
          </p:txBody>
        </p:sp>
        <p:grpSp>
          <p:nvGrpSpPr>
            <p:cNvPr id="77" name="Agrupar 24"/>
            <p:cNvGrpSpPr/>
            <p:nvPr/>
          </p:nvGrpSpPr>
          <p:grpSpPr>
            <a:xfrm>
              <a:off x="-4655" y="5438917"/>
              <a:ext cx="1135367" cy="783005"/>
              <a:chOff x="-4655" y="5438917"/>
              <a:chExt cx="1135367" cy="783005"/>
            </a:xfrm>
          </p:grpSpPr>
          <p:sp>
            <p:nvSpPr>
              <p:cNvPr id="78" name="Google Shape;428;p19"/>
              <p:cNvSpPr/>
              <p:nvPr/>
            </p:nvSpPr>
            <p:spPr>
              <a:xfrm rot="5400000">
                <a:off x="171526" y="526273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9" name="Imagen 78" descr="Equip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00" y="5537801"/>
                <a:ext cx="685823" cy="585236"/>
              </a:xfrm>
              <a:prstGeom prst="rect">
                <a:avLst/>
              </a:prstGeom>
            </p:spPr>
          </p:pic>
        </p:grpSp>
      </p:grpSp>
    </p:spTree>
    <p:extLst>
      <p:ext uri="{BB962C8B-B14F-4D97-AF65-F5344CB8AC3E}">
        <p14:creationId xmlns:p14="http://schemas.microsoft.com/office/powerpoint/2010/main" val="2587734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6"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0" name="Google Shape;168;p5"/>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4</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238" y="4287794"/>
            <a:ext cx="6350234" cy="3657787"/>
          </a:xfrm>
          <a:prstGeom prst="rect">
            <a:avLst/>
          </a:prstGeom>
        </p:spPr>
      </p:pic>
      <p:sp>
        <p:nvSpPr>
          <p:cNvPr id="14" name="Google Shape;97;p3"/>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8" name="Google Shape;445;p20"/>
          <p:cNvSpPr txBox="1"/>
          <p:nvPr/>
        </p:nvSpPr>
        <p:spPr>
          <a:xfrm>
            <a:off x="958647" y="2596243"/>
            <a:ext cx="6144282" cy="1886517"/>
          </a:xfrm>
          <a:prstGeom prst="rect">
            <a:avLst/>
          </a:prstGeom>
          <a:noFill/>
          <a:ln>
            <a:noFill/>
          </a:ln>
        </p:spPr>
        <p:txBody>
          <a:bodyPr spcFirstLastPara="1" wrap="square" lIns="91425" tIns="91425" rIns="91425" bIns="91425" anchor="t" anchorCtr="0">
            <a:noAutofit/>
          </a:bodyPr>
          <a:lstStyle/>
          <a:p>
            <a:pPr lvl="0"/>
            <a:r>
              <a:rPr lang="en-US" sz="2000" dirty="0">
                <a:solidFill>
                  <a:srgbClr val="A93501"/>
                </a:solidFill>
                <a:latin typeface="Calibri"/>
                <a:ea typeface="Calibri"/>
                <a:cs typeface="Calibri"/>
                <a:sym typeface="Calibri"/>
              </a:rPr>
              <a:t>HABERES Y DESCUENTOS APLICADOS </a:t>
            </a:r>
            <a:r>
              <a:rPr lang="es-CL" sz="2000" b="1" dirty="0">
                <a:solidFill>
                  <a:srgbClr val="ED6B00"/>
                </a:solidFill>
                <a:latin typeface="Calibri"/>
                <a:ea typeface="Calibri"/>
                <a:cs typeface="Calibri"/>
                <a:sym typeface="Calibri"/>
              </a:rPr>
              <a:t>A LAS REMUNERACIONES</a:t>
            </a:r>
          </a:p>
          <a:p>
            <a:pPr lvl="0">
              <a:lnSpc>
                <a:spcPct val="115000"/>
              </a:lnSpc>
            </a:pPr>
            <a:endParaRPr sz="1600" b="0" i="0" u="none" strike="noStrike" cap="none" dirty="0">
              <a:solidFill>
                <a:srgbClr val="000000"/>
              </a:solidFill>
              <a:latin typeface="Calibri"/>
              <a:ea typeface="Calibri"/>
              <a:cs typeface="Calibri"/>
              <a:sym typeface="Calibri"/>
            </a:endParaRPr>
          </a:p>
          <a:p>
            <a:r>
              <a:rPr lang="es-CL" sz="1600" dirty="0">
                <a:latin typeface="Calibri" panose="020F0502020204030204" pitchFamily="34" charset="0"/>
                <a:cs typeface="Calibri" panose="020F0502020204030204" pitchFamily="34" charset="0"/>
              </a:rPr>
              <a:t>Para realizar la siguiente actividad, utiliza el archivo</a:t>
            </a:r>
            <a:r>
              <a:rPr lang="es-CL" sz="1600" b="1" dirty="0">
                <a:solidFill>
                  <a:srgbClr val="ED6B00"/>
                </a:solidFill>
                <a:latin typeface="Calibri" panose="020F0502020204030204" pitchFamily="34" charset="0"/>
              </a:rPr>
              <a:t> “Actividad</a:t>
            </a:r>
            <a:r>
              <a:rPr lang="es-CL" sz="1600" b="1" dirty="0">
                <a:solidFill>
                  <a:srgbClr val="ED6B00"/>
                </a:solidFill>
                <a:latin typeface="Calibri" panose="020F0502020204030204" pitchFamily="34" charset="0"/>
                <a:cs typeface="Calibri" panose="020F0502020204030204" pitchFamily="34" charset="0"/>
              </a:rPr>
              <a:t>_4 Haberes y descuentos aplicados a las remuneraciones”</a:t>
            </a:r>
            <a:r>
              <a:rPr lang="es-CL" sz="1600" dirty="0">
                <a:latin typeface="Calibri" panose="020F0502020204030204" pitchFamily="34" charset="0"/>
                <a:cs typeface="Calibri" panose="020F0502020204030204" pitchFamily="34" charset="0"/>
              </a:rPr>
              <a:t>  y sigue las instrucciones señaladas.</a:t>
            </a:r>
          </a:p>
          <a:p>
            <a:endParaRPr lang="es-CL" sz="1600" dirty="0">
              <a:latin typeface="Calibri" panose="020F0502020204030204" pitchFamily="34" charset="0"/>
              <a:cs typeface="Calibri" panose="020F0502020204030204" pitchFamily="34" charset="0"/>
            </a:endParaRPr>
          </a:p>
          <a:p>
            <a:r>
              <a:rPr lang="es-CL" sz="2100" b="1" dirty="0">
                <a:solidFill>
                  <a:srgbClr val="ED6B00"/>
                </a:solidFill>
                <a:latin typeface="Calibri"/>
                <a:ea typeface="Calibri"/>
                <a:cs typeface="Calibri"/>
                <a:sym typeface="Calibri"/>
              </a:rPr>
              <a:t>¡Éxito! </a:t>
            </a:r>
            <a:r>
              <a:rPr lang="es-CL" sz="1600" dirty="0"/>
              <a:t> </a:t>
            </a: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11"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6" name="Google Shape;445;p20"/>
          <p:cNvSpPr txBox="1"/>
          <p:nvPr/>
        </p:nvSpPr>
        <p:spPr>
          <a:xfrm>
            <a:off x="958647" y="2661558"/>
            <a:ext cx="5107856" cy="1901860"/>
          </a:xfrm>
          <a:prstGeom prst="rect">
            <a:avLst/>
          </a:prstGeom>
          <a:noFill/>
          <a:ln>
            <a:noFill/>
          </a:ln>
        </p:spPr>
        <p:txBody>
          <a:bodyPr spcFirstLastPara="1" wrap="square" lIns="91425" tIns="91425" rIns="91425" bIns="91425" anchor="t" anchorCtr="0">
            <a:noAutofit/>
          </a:bodyPr>
          <a:lstStyle/>
          <a:p>
            <a:pPr lvl="0">
              <a:lnSpc>
                <a:spcPct val="115000"/>
              </a:lnSpc>
            </a:pPr>
            <a:r>
              <a:rPr lang="en-US" sz="2000" dirty="0">
                <a:solidFill>
                  <a:srgbClr val="A93501"/>
                </a:solidFill>
                <a:latin typeface="Calibri"/>
                <a:ea typeface="Calibri"/>
                <a:cs typeface="Calibri"/>
                <a:sym typeface="Calibri"/>
              </a:rPr>
              <a:t>HABERES Y DESCUENTOS APLICADOS </a:t>
            </a:r>
            <a:r>
              <a:rPr lang="es-CL" sz="2000" b="1" dirty="0">
                <a:solidFill>
                  <a:srgbClr val="ED6B00"/>
                </a:solidFill>
                <a:latin typeface="Calibri"/>
                <a:ea typeface="Calibri"/>
                <a:cs typeface="Calibri"/>
                <a:sym typeface="Calibri"/>
              </a:rPr>
              <a:t>A LAS REMUNERACIONES</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92" y="4159042"/>
            <a:ext cx="673176" cy="60372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6" name="Grupo 5"/>
          <p:cNvGrpSpPr/>
          <p:nvPr/>
        </p:nvGrpSpPr>
        <p:grpSpPr>
          <a:xfrm>
            <a:off x="386551" y="4004763"/>
            <a:ext cx="4845900" cy="1081384"/>
            <a:chOff x="386551" y="4102397"/>
            <a:chExt cx="4845900" cy="883650"/>
          </a:xfrm>
        </p:grpSpPr>
        <p:sp>
          <p:nvSpPr>
            <p:cNvPr id="45" name="Google Shape;101;p3"/>
            <p:cNvSpPr/>
            <p:nvPr/>
          </p:nvSpPr>
          <p:spPr>
            <a:xfrm>
              <a:off x="574651" y="4102397"/>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6" name="Grupo 45"/>
            <p:cNvGrpSpPr/>
            <p:nvPr/>
          </p:nvGrpSpPr>
          <p:grpSpPr>
            <a:xfrm>
              <a:off x="386551" y="4346560"/>
              <a:ext cx="391110" cy="395325"/>
              <a:chOff x="375767" y="3437085"/>
              <a:chExt cx="376200" cy="395325"/>
            </a:xfrm>
          </p:grpSpPr>
          <p:sp>
            <p:nvSpPr>
              <p:cNvPr id="47"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49" name="Google Shape;99;p3"/>
            <p:cNvSpPr txBox="1"/>
            <p:nvPr/>
          </p:nvSpPr>
          <p:spPr>
            <a:xfrm>
              <a:off x="949350" y="4275122"/>
              <a:ext cx="4117499"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Reconocimos la importancia de mantener un orden en el flujo de los documentos y sus archivos. </a:t>
              </a:r>
              <a:endParaRPr sz="1600" dirty="0">
                <a:latin typeface="Calibri" panose="020F0502020204030204" pitchFamily="34" charset="0"/>
                <a:cs typeface="Calibri" panose="020F0502020204030204" pitchFamily="34" charset="0"/>
                <a:sym typeface="Calibri"/>
              </a:endParaRPr>
            </a:p>
          </p:txBody>
        </p:sp>
      </p:grpSp>
      <p:grpSp>
        <p:nvGrpSpPr>
          <p:cNvPr id="5" name="Grupo 4"/>
          <p:cNvGrpSpPr/>
          <p:nvPr/>
        </p:nvGrpSpPr>
        <p:grpSpPr>
          <a:xfrm>
            <a:off x="375975" y="2941116"/>
            <a:ext cx="4845900" cy="883650"/>
            <a:chOff x="375767" y="3098701"/>
            <a:chExt cx="4845900" cy="883650"/>
          </a:xfrm>
        </p:grpSpPr>
        <p:sp>
          <p:nvSpPr>
            <p:cNvPr id="101" name="Google Shape;101;p3"/>
            <p:cNvSpPr/>
            <p:nvPr/>
          </p:nvSpPr>
          <p:spPr>
            <a:xfrm>
              <a:off x="563867" y="3098701"/>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 name="Grupo 3"/>
            <p:cNvGrpSpPr/>
            <p:nvPr/>
          </p:nvGrpSpPr>
          <p:grpSpPr>
            <a:xfrm>
              <a:off x="375767" y="3342864"/>
              <a:ext cx="376200" cy="395325"/>
              <a:chOff x="375767" y="3437085"/>
              <a:chExt cx="376200" cy="395325"/>
            </a:xfrm>
          </p:grpSpPr>
          <p:sp>
            <p:nvSpPr>
              <p:cNvPr id="103"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99" name="Google Shape;99;p3"/>
            <p:cNvSpPr txBox="1"/>
            <p:nvPr/>
          </p:nvSpPr>
          <p:spPr>
            <a:xfrm>
              <a:off x="938567" y="3271426"/>
              <a:ext cx="3960526"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Conocimos los documentos más comunes del área de personas.</a:t>
              </a:r>
              <a:endParaRPr sz="1600"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grpSp>
      <p:sp>
        <p:nvSpPr>
          <p:cNvPr id="44" name="Elipse 43">
            <a:extLst>
              <a:ext uri="{FF2B5EF4-FFF2-40B4-BE49-F238E27FC236}">
                <a16:creationId xmlns:a16="http://schemas.microsoft.com/office/drawing/2014/main" xmlns=""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96" name="Google Shape;96;p3"/>
          <p:cNvSpPr txBox="1"/>
          <p:nvPr/>
        </p:nvSpPr>
        <p:spPr>
          <a:xfrm>
            <a:off x="574650" y="2342774"/>
            <a:ext cx="5148501" cy="409500"/>
          </a:xfrm>
          <a:prstGeom prst="rect">
            <a:avLst/>
          </a:prstGeom>
          <a:noFill/>
          <a:ln>
            <a:noFill/>
          </a:ln>
        </p:spPr>
        <p:txBody>
          <a:bodyPr spcFirstLastPara="1" wrap="square" lIns="91425" tIns="91425" rIns="91425" bIns="91425" anchor="ctr" anchorCtr="0">
            <a:noAutofit/>
          </a:bodyPr>
          <a:lstStyle/>
          <a:p>
            <a:pPr>
              <a:lnSpc>
                <a:spcPct val="90000"/>
              </a:lnSpc>
              <a:buSzPts val="1800"/>
            </a:pPr>
            <a:r>
              <a:rPr lang="es-CL" sz="1800" b="1" dirty="0">
                <a:solidFill>
                  <a:srgbClr val="ED6B00"/>
                </a:solidFill>
                <a:latin typeface="Calibri"/>
                <a:sym typeface="Calibri"/>
              </a:rPr>
              <a:t>PROCEDIMIENTOS ADMINISTRATIVOS Y </a:t>
            </a:r>
            <a:r>
              <a:rPr lang="es-CL" sz="1800" b="1" dirty="0">
                <a:solidFill>
                  <a:srgbClr val="ED6B00"/>
                </a:solidFill>
                <a:latin typeface="Calibri"/>
                <a:ea typeface="Calibri"/>
                <a:cs typeface="Calibri"/>
                <a:sym typeface="Calibri"/>
              </a:rPr>
              <a:t>TRAMITACIÓN DE DOCUMENTOS</a:t>
            </a:r>
            <a:r>
              <a:rPr lang="en-US" sz="1800" b="1" i="0" u="none" strike="noStrike" cap="none" dirty="0">
                <a:solidFill>
                  <a:srgbClr val="ED6B00"/>
                </a:solidFill>
                <a:latin typeface="Calibri"/>
                <a:ea typeface="Calibri"/>
                <a:cs typeface="Calibri"/>
                <a:sym typeface="Calibri"/>
              </a:rPr>
              <a:t>:</a:t>
            </a:r>
            <a:endParaRPr sz="1800" b="0" i="0" u="none" strike="noStrike" cap="none" dirty="0">
              <a:solidFill>
                <a:srgbClr val="ED6B00"/>
              </a:solidFill>
              <a:latin typeface="Calibri"/>
              <a:ea typeface="Calibri"/>
              <a:cs typeface="Calibri"/>
              <a:sym typeface="Calibri"/>
            </a:endParaRPr>
          </a:p>
        </p:txBody>
      </p:sp>
      <p:sp>
        <p:nvSpPr>
          <p:cNvPr id="34"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grpSp>
        <p:nvGrpSpPr>
          <p:cNvPr id="7" name="Grupo 6"/>
          <p:cNvGrpSpPr/>
          <p:nvPr/>
        </p:nvGrpSpPr>
        <p:grpSpPr>
          <a:xfrm>
            <a:off x="394672" y="5266143"/>
            <a:ext cx="4845900" cy="1395914"/>
            <a:chOff x="394672" y="4867703"/>
            <a:chExt cx="4845900" cy="1395914"/>
          </a:xfrm>
        </p:grpSpPr>
        <p:sp>
          <p:nvSpPr>
            <p:cNvPr id="50" name="Google Shape;101;p3"/>
            <p:cNvSpPr/>
            <p:nvPr/>
          </p:nvSpPr>
          <p:spPr>
            <a:xfrm>
              <a:off x="582772" y="4867703"/>
              <a:ext cx="4657800" cy="139591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1" name="Grupo 50"/>
            <p:cNvGrpSpPr/>
            <p:nvPr/>
          </p:nvGrpSpPr>
          <p:grpSpPr>
            <a:xfrm>
              <a:off x="394672" y="5301648"/>
              <a:ext cx="376200" cy="395325"/>
              <a:chOff x="375767" y="3437085"/>
              <a:chExt cx="376200" cy="395325"/>
            </a:xfrm>
          </p:grpSpPr>
          <p:sp>
            <p:nvSpPr>
              <p:cNvPr id="52"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
          <p:nvSpPr>
            <p:cNvPr id="54" name="Google Shape;99;p3"/>
            <p:cNvSpPr txBox="1"/>
            <p:nvPr/>
          </p:nvSpPr>
          <p:spPr>
            <a:xfrm>
              <a:off x="957472" y="5311855"/>
              <a:ext cx="3960526"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Identificamos los procedimientos administrativos relativos al manejo y tramitación de documentación interna del área de personas.</a:t>
              </a:r>
              <a:endParaRPr sz="1600" dirty="0">
                <a:latin typeface="Calibri" panose="020F0502020204030204" pitchFamily="34" charset="0"/>
                <a:cs typeface="Calibri" panose="020F0502020204030204" pitchFamily="34" charset="0"/>
                <a:sym typeface="Calibri"/>
              </a:endParaRPr>
            </a:p>
          </p:txBody>
        </p:sp>
      </p:gr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440019"/>
            <a:ext cx="5668632" cy="2567589"/>
            <a:chOff x="3816593" y="2843142"/>
            <a:chExt cx="5348026" cy="2567589"/>
          </a:xfrm>
        </p:grpSpPr>
        <p:sp>
          <p:nvSpPr>
            <p:cNvPr id="5" name="Google Shape;101;p3"/>
            <p:cNvSpPr/>
            <p:nvPr/>
          </p:nvSpPr>
          <p:spPr>
            <a:xfrm>
              <a:off x="4506819" y="2843142"/>
              <a:ext cx="4657800" cy="256758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DE CONOCIMIENTOS PREVIOS</a:t>
            </a:r>
            <a:endParaRPr sz="3100" b="1" i="0" u="none" strike="noStrike" cap="none" dirty="0">
              <a:solidFill>
                <a:srgbClr val="ED6B00"/>
              </a:solidFill>
              <a:latin typeface="Calibri"/>
              <a:ea typeface="Calibri"/>
              <a:cs typeface="Calibri"/>
              <a:sym typeface="Calibri"/>
            </a:endParaRPr>
          </a:p>
        </p:txBody>
      </p:sp>
      <p:sp>
        <p:nvSpPr>
          <p:cNvPr id="7" name="Google Shape;99;p3"/>
          <p:cNvSpPr txBox="1"/>
          <p:nvPr/>
        </p:nvSpPr>
        <p:spPr>
          <a:xfrm>
            <a:off x="856787" y="2797915"/>
            <a:ext cx="4278887" cy="191729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Para revisar los aprendizajes trabajados en actividad anterior, te invitamos a reunirte en grupos de no más de 3 integrantes y confeccionar un flujo o esquema que represente el procedimiento de tramitación de documentos del área de personas.</a:t>
            </a:r>
            <a:endParaRPr sz="1600" b="1" i="0" u="none" strike="noStrike" cap="none" dirty="0">
              <a:solidFill>
                <a:srgbClr val="ED6B00"/>
              </a:solidFill>
              <a:latin typeface="Calibri" panose="020F0502020204030204" pitchFamily="34" charset="0"/>
              <a:ea typeface="Calibri"/>
              <a:cs typeface="Calibri" panose="020F0502020204030204" pitchFamily="34" charset="0"/>
              <a:sym typeface="Calibri"/>
            </a:endParaRP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A93501"/>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endParaRPr dirty="0">
              <a:solidFill>
                <a:srgbClr val="A9350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2999002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3559629" y="2812644"/>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52" name="Google Shape;152;p5"/>
          <p:cNvSpPr/>
          <p:nvPr/>
        </p:nvSpPr>
        <p:spPr>
          <a:xfrm>
            <a:off x="3559629" y="3334938"/>
            <a:ext cx="5585531" cy="2659979"/>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 name="Grupo 1">
            <a:extLst>
              <a:ext uri="{FF2B5EF4-FFF2-40B4-BE49-F238E27FC236}">
                <a16:creationId xmlns:a16="http://schemas.microsoft.com/office/drawing/2014/main" xmlns="" id="{6BCA0D0E-C0EB-47B8-A056-DF18DF8977E9}"/>
              </a:ext>
            </a:extLst>
          </p:cNvPr>
          <p:cNvGrpSpPr/>
          <p:nvPr/>
        </p:nvGrpSpPr>
        <p:grpSpPr>
          <a:xfrm>
            <a:off x="3371910" y="3666195"/>
            <a:ext cx="5195184" cy="584735"/>
            <a:chOff x="3371910" y="3416762"/>
            <a:chExt cx="5195184" cy="584735"/>
          </a:xfrm>
        </p:grpSpPr>
        <p:sp>
          <p:nvSpPr>
            <p:cNvPr id="155" name="Google Shape;155;p5"/>
            <p:cNvSpPr txBox="1"/>
            <p:nvPr/>
          </p:nvSpPr>
          <p:spPr>
            <a:xfrm>
              <a:off x="3935067" y="3416762"/>
              <a:ext cx="4632027"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Reconocer la estructura y componentes de una liquidación de sueldos.</a:t>
              </a:r>
              <a:endParaRPr dirty="0">
                <a:latin typeface="Calibri" panose="020F0502020204030204" pitchFamily="34" charset="0"/>
                <a:cs typeface="Calibri" panose="020F0502020204030204" pitchFamily="34" charset="0"/>
              </a:endParaRPr>
            </a:p>
          </p:txBody>
        </p:sp>
        <p:grpSp>
          <p:nvGrpSpPr>
            <p:cNvPr id="3" name="Grupo 2"/>
            <p:cNvGrpSpPr/>
            <p:nvPr/>
          </p:nvGrpSpPr>
          <p:grpSpPr>
            <a:xfrm>
              <a:off x="3371910" y="3511103"/>
              <a:ext cx="375438" cy="362157"/>
              <a:chOff x="8933845" y="4538850"/>
              <a:chExt cx="376200" cy="385800"/>
            </a:xfrm>
          </p:grpSpPr>
          <p:sp>
            <p:nvSpPr>
              <p:cNvPr id="162"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grpSp>
        <p:nvGrpSpPr>
          <p:cNvPr id="5" name="Grupo 4">
            <a:extLst>
              <a:ext uri="{FF2B5EF4-FFF2-40B4-BE49-F238E27FC236}">
                <a16:creationId xmlns:a16="http://schemas.microsoft.com/office/drawing/2014/main" xmlns="" id="{A1010FAD-7B3B-4E96-842D-AA73A0F999FC}"/>
              </a:ext>
            </a:extLst>
          </p:cNvPr>
          <p:cNvGrpSpPr/>
          <p:nvPr/>
        </p:nvGrpSpPr>
        <p:grpSpPr>
          <a:xfrm>
            <a:off x="3371910" y="4546686"/>
            <a:ext cx="5624348" cy="1077178"/>
            <a:chOff x="3371910" y="4050908"/>
            <a:chExt cx="5624348" cy="1077178"/>
          </a:xfrm>
        </p:grpSpPr>
        <p:sp>
          <p:nvSpPr>
            <p:cNvPr id="157" name="Google Shape;157;p5"/>
            <p:cNvSpPr txBox="1"/>
            <p:nvPr/>
          </p:nvSpPr>
          <p:spPr>
            <a:xfrm>
              <a:off x="3935067" y="4050908"/>
              <a:ext cx="5061191" cy="1077178"/>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Diferenciar los haberes, descuentos legales, impuestos y descuentos varios a partir de los datos de un contrato de trabajo, de acuerdo a la legislación y reglamentación vigente.</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4" name="Grupo 3"/>
            <p:cNvGrpSpPr/>
            <p:nvPr/>
          </p:nvGrpSpPr>
          <p:grpSpPr>
            <a:xfrm>
              <a:off x="3371910" y="4174844"/>
              <a:ext cx="375438" cy="362157"/>
              <a:chOff x="8933845" y="6093269"/>
              <a:chExt cx="376200" cy="385800"/>
            </a:xfrm>
          </p:grpSpPr>
          <p:sp>
            <p:nvSpPr>
              <p:cNvPr id="164"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grpSp>
      <p:sp>
        <p:nvSpPr>
          <p:cNvPr id="167" name="Google Shape;167;p5"/>
          <p:cNvSpPr txBox="1"/>
          <p:nvPr/>
        </p:nvSpPr>
        <p:spPr>
          <a:xfrm>
            <a:off x="375975" y="1982448"/>
            <a:ext cx="7942115"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rgbClr val="A93501"/>
                </a:solidFill>
                <a:latin typeface="Calibri"/>
                <a:ea typeface="Calibri"/>
                <a:cs typeface="Calibri"/>
                <a:sym typeface="Calibri"/>
              </a:rPr>
              <a:t>HABERES Y DESCUENTOS </a:t>
            </a:r>
            <a:r>
              <a:rPr lang="en-US" sz="2000" b="1" i="0" u="none" strike="noStrike" cap="none" dirty="0">
                <a:solidFill>
                  <a:srgbClr val="ED6B00"/>
                </a:solidFill>
                <a:latin typeface="Calibri"/>
                <a:ea typeface="Calibri"/>
                <a:cs typeface="Calibri"/>
                <a:sym typeface="Calibri"/>
              </a:rPr>
              <a:t>APLICADOS A LAS REMUNERACIONES:</a:t>
            </a:r>
            <a:endParaRPr sz="2000" b="1" i="0" u="none" strike="noStrike" cap="none" dirty="0">
              <a:solidFill>
                <a:srgbClr val="ED6B00"/>
              </a:solidFill>
              <a:latin typeface="Calibri"/>
              <a:ea typeface="Calibri"/>
              <a:cs typeface="Calibri"/>
              <a:sym typeface="Calibri"/>
            </a:endParaRPr>
          </a:p>
        </p:txBody>
      </p:sp>
      <p:sp>
        <p:nvSpPr>
          <p:cNvPr id="168" name="Google Shape;168;p5"/>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dirty="0">
                <a:solidFill>
                  <a:srgbClr val="FFB375"/>
                </a:solidFill>
                <a:latin typeface="Calibri"/>
                <a:ea typeface="Calibri"/>
                <a:cs typeface="Calibri"/>
                <a:sym typeface="Calibri"/>
              </a:rPr>
              <a:t>4</a:t>
            </a:r>
            <a:endParaRPr sz="5000" b="0" i="0" u="none" strike="noStrike" cap="none" dirty="0">
              <a:solidFill>
                <a:srgbClr val="FFB375"/>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80" y="2886552"/>
            <a:ext cx="2657411" cy="3885202"/>
          </a:xfrm>
          <a:prstGeom prst="rect">
            <a:avLst/>
          </a:prstGeom>
        </p:spPr>
      </p:pic>
      <p:sp>
        <p:nvSpPr>
          <p:cNvPr id="20"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ED6B00"/>
                </a:solidFill>
                <a:latin typeface="Calibri"/>
                <a:ea typeface="Calibri"/>
                <a:cs typeface="Calibri"/>
                <a:sym typeface="Calibri"/>
              </a:rPr>
              <a:t>MENÚ DE LA ACTIVIDAD</a:t>
            </a:r>
            <a:endParaRPr lang="en-US" sz="3100" b="1" dirty="0">
              <a:solidFill>
                <a:srgbClr val="ED6B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ea typeface="Calibri"/>
                <a:cs typeface="Calibri"/>
                <a:sym typeface="Calibri"/>
              </a:rPr>
              <a:t>INTRODUCCIÓN</a:t>
            </a:r>
            <a:endParaRPr sz="3100" b="0" i="0" u="none" strike="noStrike" cap="none" dirty="0">
              <a:solidFill>
                <a:srgbClr val="A93501"/>
              </a:solidFill>
              <a:latin typeface="Calibri"/>
              <a:ea typeface="Calibri"/>
              <a:cs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5" y="2392184"/>
            <a:ext cx="7418196" cy="1815841"/>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Los elementos más importantes de un contrato de trabajo son las remuneraciones, que son los dineros y regalías que se pactaron en un contrato de trabajo y por disposición legal, el empleador debe realizar los pagos de remuneración en forma diaria, semanal, quincenal y/o mensual, y esta última es la más utilizada en las empresas.</a:t>
            </a:r>
          </a:p>
          <a:p>
            <a:pPr lvl="0"/>
            <a:endParaRPr lang="es-CL" sz="1600" dirty="0">
              <a:latin typeface="Calibri" panose="020F0502020204030204" pitchFamily="34" charset="0"/>
              <a:cs typeface="Calibri" panose="020F0502020204030204" pitchFamily="34" charset="0"/>
            </a:endParaRPr>
          </a:p>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Para poder pagar las remuneraciones, el empleador está obligado a poner a disposición del trabajador un comprobante que detalle el cálculo de dicha remuneración.</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5" name="Imagen 24">
            <a:extLst>
              <a:ext uri="{FF2B5EF4-FFF2-40B4-BE49-F238E27FC236}">
                <a16:creationId xmlns:a16="http://schemas.microsoft.com/office/drawing/2014/main" xmlns="" id="{45300881-790F-478F-8DD8-7367C584F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42" y="4576388"/>
            <a:ext cx="3221844" cy="1943158"/>
          </a:xfrm>
          <a:prstGeom prst="rect">
            <a:avLst/>
          </a:prstGeom>
        </p:spPr>
      </p:pic>
      <p:pic>
        <p:nvPicPr>
          <p:cNvPr id="16" name="Gráfico 15">
            <a:extLst>
              <a:ext uri="{FF2B5EF4-FFF2-40B4-BE49-F238E27FC236}">
                <a16:creationId xmlns:a16="http://schemas.microsoft.com/office/drawing/2014/main" xmlns="" id="{D9B476F1-22E5-4E37-A00A-09B3EEAD2BE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56520" y="4638119"/>
            <a:ext cx="2212720" cy="29215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Gráfico 2">
            <a:extLst>
              <a:ext uri="{FF2B5EF4-FFF2-40B4-BE49-F238E27FC236}">
                <a16:creationId xmlns:a16="http://schemas.microsoft.com/office/drawing/2014/main" xmlns="" id="{1F54B46C-8506-489B-8DB9-8C96A4CD68B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008914" y="6457347"/>
            <a:ext cx="3265715" cy="465967"/>
          </a:xfrm>
          <a:prstGeom prst="rect">
            <a:avLst/>
          </a:prstGeom>
        </p:spPr>
      </p:pic>
      <p:sp>
        <p:nvSpPr>
          <p:cNvPr id="178" name="Google Shape;178;p6"/>
          <p:cNvSpPr txBox="1"/>
          <p:nvPr/>
        </p:nvSpPr>
        <p:spPr>
          <a:xfrm>
            <a:off x="452175" y="1073445"/>
            <a:ext cx="7336554"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REMUNERACIONES, </a:t>
            </a:r>
            <a:r>
              <a:rPr lang="en-US" sz="2800" dirty="0">
                <a:solidFill>
                  <a:srgbClr val="A93501"/>
                </a:solidFill>
                <a:latin typeface="Calibri"/>
                <a:sym typeface="Calibri"/>
              </a:rPr>
              <a:t>ELEMENTO CLAVE Y PRINCIPAL DE UN CONTRATO DE TRABAJO</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5556738" cy="2554505"/>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Desde el momento en que una persona ingresa a trabajar en una empresa, nace una relación laboral con su empleador, independiente de que firme o no un contrato de trabajo.</a:t>
            </a:r>
          </a:p>
          <a:p>
            <a:pPr lvl="0"/>
            <a:endParaRPr lang="es-CL" sz="1600" dirty="0">
              <a:latin typeface="Calibri" panose="020F0502020204030204" pitchFamily="34" charset="0"/>
              <a:cs typeface="Calibri" panose="020F0502020204030204" pitchFamily="34" charset="0"/>
            </a:endParaRPr>
          </a:p>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De esta relación laboral surgen una serie de derechos y obligaciones para ambas partes.</a:t>
            </a:r>
          </a:p>
          <a:p>
            <a:pPr lvl="0"/>
            <a:endParaRPr lang="es-CL" sz="1600" dirty="0">
              <a:latin typeface="Calibri" panose="020F0502020204030204" pitchFamily="34" charset="0"/>
              <a:cs typeface="Calibri" panose="020F0502020204030204" pitchFamily="34" charset="0"/>
            </a:endParaRPr>
          </a:p>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A grandes rasgos, se puede decir que el trabajador está obligado a realizar ciertos servicios para su empleador, mientras que el empleador está obligado a pagar una remuneración.</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4" name="Gráfico 3">
            <a:extLst>
              <a:ext uri="{FF2B5EF4-FFF2-40B4-BE49-F238E27FC236}">
                <a16:creationId xmlns:a16="http://schemas.microsoft.com/office/drawing/2014/main" xmlns="" id="{AE3F8ADE-4CA7-4D0D-9FF3-17A4F19092C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251531" y="2803257"/>
            <a:ext cx="2778168" cy="3958890"/>
          </a:xfrm>
          <a:prstGeom prst="rect">
            <a:avLst/>
          </a:prstGeom>
        </p:spPr>
      </p:pic>
    </p:spTree>
    <p:extLst>
      <p:ext uri="{BB962C8B-B14F-4D97-AF65-F5344CB8AC3E}">
        <p14:creationId xmlns:p14="http://schemas.microsoft.com/office/powerpoint/2010/main" val="15122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6" name="Gráfico 5">
            <a:extLst>
              <a:ext uri="{FF2B5EF4-FFF2-40B4-BE49-F238E27FC236}">
                <a16:creationId xmlns:a16="http://schemas.microsoft.com/office/drawing/2014/main" xmlns="" id="{C42BBDE8-3F26-4F70-AE0F-EDBB407C292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3982190">
            <a:off x="5933288" y="3773762"/>
            <a:ext cx="4689888" cy="3529218"/>
          </a:xfrm>
          <a:prstGeom prst="rect">
            <a:avLst/>
          </a:prstGeom>
        </p:spPr>
      </p:pic>
      <p:sp>
        <p:nvSpPr>
          <p:cNvPr id="178" name="Google Shape;178;p6"/>
          <p:cNvSpPr txBox="1"/>
          <p:nvPr/>
        </p:nvSpPr>
        <p:spPr>
          <a:xfrm>
            <a:off x="452175" y="1073445"/>
            <a:ext cx="7336554"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REMUNERACIONES, </a:t>
            </a:r>
            <a:r>
              <a:rPr lang="en-US" sz="2800" dirty="0">
                <a:solidFill>
                  <a:srgbClr val="A93501"/>
                </a:solidFill>
                <a:latin typeface="Calibri"/>
                <a:sym typeface="Calibri"/>
              </a:rPr>
              <a:t>ELEMENTO CLAVE Y PRINCIPAL DE UN CONTRATO DE TRABAJO</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5639970" cy="2554505"/>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La Declaración Universal de Derechos Humanos (1948), establece que todo trabajador tiene derecho a una remuneración equitativa y satisfactoria, agregando además, que esta debe satisfacer no solo las necesidades individuales del trabajador, sino también las de su familia de la sociedad en general.</a:t>
            </a:r>
          </a:p>
          <a:p>
            <a:pPr lvl="0"/>
            <a:endParaRPr lang="es-CL" sz="1600" dirty="0">
              <a:latin typeface="Calibri" panose="020F0502020204030204" pitchFamily="34" charset="0"/>
              <a:cs typeface="Calibri" panose="020F0502020204030204" pitchFamily="34" charset="0"/>
            </a:endParaRPr>
          </a:p>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Asimismo, la Organización Internacional del Trabajo (OIT), con la finalidad de proteger las remuneraciones y establecer un piso efectivo de remuneración para los trabajadores, ha creado distintos métodos dirigidos a establecer </a:t>
            </a:r>
            <a:r>
              <a:rPr lang="es-CL" sz="1600" b="1" i="0" u="none" strike="noStrike" cap="none" dirty="0">
                <a:solidFill>
                  <a:srgbClr val="ED6B00"/>
                </a:solidFill>
                <a:latin typeface="Calibri" panose="020F0502020204030204" pitchFamily="34" charset="0"/>
                <a:cs typeface="Calibri" panose="020F0502020204030204" pitchFamily="34" charset="0"/>
                <a:sym typeface="Arial"/>
              </a:rPr>
              <a:t>un ingreso mínimo.</a:t>
            </a:r>
            <a:endParaRPr sz="1600" b="1" i="0" u="none" strike="noStrike" cap="none" dirty="0">
              <a:solidFill>
                <a:srgbClr val="ED6B00"/>
              </a:solidFill>
              <a:latin typeface="Calibri" panose="020F0502020204030204" pitchFamily="34" charset="0"/>
              <a:cs typeface="Calibri" panose="020F0502020204030204" pitchFamily="34" charset="0"/>
              <a:sym typeface="Arial"/>
            </a:endParaRPr>
          </a:p>
        </p:txBody>
      </p:sp>
      <p:pic>
        <p:nvPicPr>
          <p:cNvPr id="4" name="Gráfico 3">
            <a:extLst>
              <a:ext uri="{FF2B5EF4-FFF2-40B4-BE49-F238E27FC236}">
                <a16:creationId xmlns:a16="http://schemas.microsoft.com/office/drawing/2014/main" xmlns="" id="{D47522B5-5777-41A2-AC9E-DD4EF3C7547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683270" y="4090139"/>
            <a:ext cx="2584817" cy="2896462"/>
          </a:xfrm>
          <a:prstGeom prst="rect">
            <a:avLst/>
          </a:prstGeom>
        </p:spPr>
      </p:pic>
      <p:sp>
        <p:nvSpPr>
          <p:cNvPr id="2" name="CuadroTexto 1">
            <a:extLst>
              <a:ext uri="{FF2B5EF4-FFF2-40B4-BE49-F238E27FC236}">
                <a16:creationId xmlns:a16="http://schemas.microsoft.com/office/drawing/2014/main" xmlns="" id="{314EFC64-E816-4BC7-A4C4-01DA7D03CCE0}"/>
              </a:ext>
            </a:extLst>
          </p:cNvPr>
          <p:cNvSpPr txBox="1"/>
          <p:nvPr/>
        </p:nvSpPr>
        <p:spPr>
          <a:xfrm>
            <a:off x="7086956" y="4180113"/>
            <a:ext cx="1370888" cy="307777"/>
          </a:xfrm>
          <a:prstGeom prst="rect">
            <a:avLst/>
          </a:prstGeom>
          <a:noFill/>
        </p:spPr>
        <p:txBody>
          <a:bodyPr wrap="none" rtlCol="0">
            <a:spAutoFit/>
          </a:bodyPr>
          <a:lstStyle/>
          <a:p>
            <a:r>
              <a:rPr lang="es-CL" b="1" dirty="0"/>
              <a:t>LIQUIDACIÓN</a:t>
            </a:r>
            <a:endParaRPr lang="es-ES" b="1" dirty="0"/>
          </a:p>
        </p:txBody>
      </p:sp>
    </p:spTree>
    <p:extLst>
      <p:ext uri="{BB962C8B-B14F-4D97-AF65-F5344CB8AC3E}">
        <p14:creationId xmlns:p14="http://schemas.microsoft.com/office/powerpoint/2010/main" val="1410717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2557</TotalTime>
  <Words>3272</Words>
  <Application>Microsoft Office PowerPoint</Application>
  <PresentationFormat>Personalizado</PresentationFormat>
  <Paragraphs>319</Paragraphs>
  <Slides>37</Slides>
  <Notes>34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194</cp:revision>
  <dcterms:modified xsi:type="dcterms:W3CDTF">2021-02-18T01:16:11Z</dcterms:modified>
</cp:coreProperties>
</file>